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theme/themeOverride2.xml" ContentType="application/vnd.openxmlformats-officedocument.themeOverride+xml"/>
  <Override PartName="/ppt/charts/chart5.xml" ContentType="application/vnd.openxmlformats-officedocument.drawingml.chart+xml"/>
  <Override PartName="/ppt/theme/themeOverride3.xml" ContentType="application/vnd.openxmlformats-officedocument.themeOverride+xml"/>
  <Override PartName="/ppt/theme/themeOverride4.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5.xml" ContentType="application/vnd.openxmlformats-officedocument.themeOverride+xml"/>
  <Override PartName="/ppt/notesSlides/notesSlide4.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drawings/drawing1.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780" r:id="rId2"/>
    <p:sldMasterId id="2147485640" r:id="rId3"/>
    <p:sldMasterId id="2147485652" r:id="rId4"/>
  </p:sldMasterIdLst>
  <p:notesMasterIdLst>
    <p:notesMasterId r:id="rId27"/>
  </p:notesMasterIdLst>
  <p:sldIdLst>
    <p:sldId id="262" r:id="rId5"/>
    <p:sldId id="343" r:id="rId6"/>
    <p:sldId id="342" r:id="rId7"/>
    <p:sldId id="344" r:id="rId8"/>
    <p:sldId id="345" r:id="rId9"/>
    <p:sldId id="347" r:id="rId10"/>
    <p:sldId id="318" r:id="rId11"/>
    <p:sldId id="263" r:id="rId12"/>
    <p:sldId id="293" r:id="rId13"/>
    <p:sldId id="338" r:id="rId14"/>
    <p:sldId id="288" r:id="rId15"/>
    <p:sldId id="348" r:id="rId16"/>
    <p:sldId id="264" r:id="rId17"/>
    <p:sldId id="266" r:id="rId18"/>
    <p:sldId id="361" r:id="rId19"/>
    <p:sldId id="360" r:id="rId20"/>
    <p:sldId id="355" r:id="rId21"/>
    <p:sldId id="356" r:id="rId22"/>
    <p:sldId id="358" r:id="rId23"/>
    <p:sldId id="359" r:id="rId24"/>
    <p:sldId id="313" r:id="rId25"/>
    <p:sldId id="321" r:id="rId26"/>
  </p:sldIdLst>
  <p:sldSz cx="9144000" cy="6858000" type="screen4x3"/>
  <p:notesSz cx="6794500" cy="9931400"/>
  <p:defaultTextStyle>
    <a:defPPr>
      <a:defRPr lang="es-PY"/>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8413" autoAdjust="0"/>
  </p:normalViewPr>
  <p:slideViewPr>
    <p:cSldViewPr>
      <p:cViewPr>
        <p:scale>
          <a:sx n="70" d="100"/>
          <a:sy n="70" d="100"/>
        </p:scale>
        <p:origin x="-1302" y="-72"/>
      </p:cViewPr>
      <p:guideLst>
        <p:guide orient="horz" pos="2160"/>
        <p:guide pos="2880"/>
      </p:guideLst>
    </p:cSldViewPr>
  </p:slideViewPr>
  <p:outlineViewPr>
    <p:cViewPr>
      <p:scale>
        <a:sx n="33" d="100"/>
        <a:sy n="33" d="100"/>
      </p:scale>
      <p:origin x="0" y="147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1950" y="-78"/>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192.168.100.15\Archivos\Presupuesto\2020%20Proyecto%20PGN\Defensa\1.-AUXILIARES%20Defensa%20del%20PGN%202020.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oleObject" Target="file:///\\192.168.100.15\Archivos\Presupuesto\2020%20Proyecto%20PGN\Defensa\1.-AUXILIARES%20Defensa%20del%20PGN%202020.xls" TargetMode="External"/><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oleObject" Target="file:///\\192.168.100.15\Archivos\Presupuesto\2020%20Proyecto%20PGN\Defensa\1.-AUXILIARES%20Defensa%20del%20PGN%202020.xls" TargetMode="External"/><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kriveros\Documents\KARI\presupuesto\presupuesto_2019_1.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E:\kari\presupuesto\presupuesto_2019_1.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192.168.100.15\Archivos\Presupuesto\2020%20Proyecto%20PGN\Defensa\1.-AUXILIARES%20Defensa%20del%20PGN%202020.xls" TargetMode="External"/><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27"/>
    </mc:Choice>
    <mc:Fallback>
      <c:style val="27"/>
    </mc:Fallback>
  </mc:AlternateContent>
  <c:clrMapOvr bg1="lt1" tx1="dk1" bg2="lt2" tx2="dk2" accent1="accent1" accent2="accent2" accent3="accent3" accent4="accent4" accent5="accent5" accent6="accent6" hlink="hlink" folHlink="folHlink"/>
  <c:chart>
    <c:title>
      <c:tx>
        <c:rich>
          <a:bodyPr/>
          <a:lstStyle/>
          <a:p>
            <a:pPr>
              <a:defRPr u="sng"/>
            </a:pPr>
            <a:r>
              <a:rPr lang="en-US" sz="1600" u="sng" dirty="0"/>
              <a:t>PORCENTAJE DE IMPACTO MRE EN</a:t>
            </a:r>
            <a:r>
              <a:rPr lang="en-US" sz="1600" u="sng" baseline="0" dirty="0"/>
              <a:t> EL PGN</a:t>
            </a:r>
            <a:endParaRPr lang="en-US" sz="1600" u="sng" dirty="0"/>
          </a:p>
        </c:rich>
      </c:tx>
      <c:layout/>
      <c:overlay val="0"/>
    </c:title>
    <c:autoTitleDeleted val="0"/>
    <c:plotArea>
      <c:layout>
        <c:manualLayout>
          <c:layoutTarget val="inner"/>
          <c:xMode val="edge"/>
          <c:yMode val="edge"/>
          <c:x val="6.3416257583965602E-2"/>
          <c:y val="0.18348388743073782"/>
          <c:w val="0.78654510364138497"/>
          <c:h val="0.70053623505395157"/>
        </c:manualLayout>
      </c:layout>
      <c:barChart>
        <c:barDir val="col"/>
        <c:grouping val="clustered"/>
        <c:varyColors val="0"/>
        <c:ser>
          <c:idx val="0"/>
          <c:order val="0"/>
          <c:tx>
            <c:strRef>
              <c:f>'Impacto MRE vs PGN 2010 - 2020'!$E$4</c:f>
              <c:strCache>
                <c:ptCount val="1"/>
                <c:pt idx="0">
                  <c:v>PORCENTAJE DE IMPACTO MRE</c:v>
                </c:pt>
              </c:strCache>
            </c:strRef>
          </c:tx>
          <c:spPr>
            <a:solidFill>
              <a:srgbClr val="7030A0"/>
            </a:solidFill>
          </c:spPr>
          <c:invertIfNegative val="0"/>
          <c:cat>
            <c:strRef>
              <c:f>'Impacto MRE vs PGN 2010 - 2020'!$B$5:$B$9</c:f>
              <c:strCache>
                <c:ptCount val="5"/>
                <c:pt idx="0">
                  <c:v> Proyecto 2020</c:v>
                </c:pt>
                <c:pt idx="1">
                  <c:v>2019</c:v>
                </c:pt>
                <c:pt idx="2">
                  <c:v>2018</c:v>
                </c:pt>
                <c:pt idx="3">
                  <c:v>2017</c:v>
                </c:pt>
                <c:pt idx="4">
                  <c:v>2016</c:v>
                </c:pt>
              </c:strCache>
            </c:strRef>
          </c:cat>
          <c:val>
            <c:numRef>
              <c:f>'Impacto MRE vs PGN 2010 - 2020'!$E$5:$E$9</c:f>
              <c:numCache>
                <c:formatCode>#,000%</c:formatCode>
                <c:ptCount val="5"/>
                <c:pt idx="0">
                  <c:v>6.7384923140232462E-3</c:v>
                </c:pt>
                <c:pt idx="1">
                  <c:v>7.0597027555554534E-3</c:v>
                </c:pt>
                <c:pt idx="2">
                  <c:v>7.6897351695172696E-3</c:v>
                </c:pt>
                <c:pt idx="3">
                  <c:v>7.7811389564198695E-3</c:v>
                </c:pt>
                <c:pt idx="4">
                  <c:v>6.977601390575486E-3</c:v>
                </c:pt>
              </c:numCache>
            </c:numRef>
          </c:val>
        </c:ser>
        <c:dLbls>
          <c:showLegendKey val="0"/>
          <c:showVal val="0"/>
          <c:showCatName val="0"/>
          <c:showSerName val="0"/>
          <c:showPercent val="0"/>
          <c:showBubbleSize val="0"/>
        </c:dLbls>
        <c:gapWidth val="150"/>
        <c:axId val="89314816"/>
        <c:axId val="89316352"/>
      </c:barChart>
      <c:catAx>
        <c:axId val="89314816"/>
        <c:scaling>
          <c:orientation val="minMax"/>
        </c:scaling>
        <c:delete val="0"/>
        <c:axPos val="b"/>
        <c:numFmt formatCode="General" sourceLinked="1"/>
        <c:majorTickMark val="out"/>
        <c:minorTickMark val="none"/>
        <c:tickLblPos val="nextTo"/>
        <c:crossAx val="89316352"/>
        <c:crosses val="autoZero"/>
        <c:auto val="1"/>
        <c:lblAlgn val="ctr"/>
        <c:lblOffset val="100"/>
        <c:noMultiLvlLbl val="0"/>
      </c:catAx>
      <c:valAx>
        <c:axId val="89316352"/>
        <c:scaling>
          <c:orientation val="minMax"/>
        </c:scaling>
        <c:delete val="0"/>
        <c:axPos val="l"/>
        <c:majorGridlines/>
        <c:numFmt formatCode="#,000%" sourceLinked="1"/>
        <c:majorTickMark val="out"/>
        <c:minorTickMark val="none"/>
        <c:tickLblPos val="nextTo"/>
        <c:crossAx val="89314816"/>
        <c:crosses val="autoZero"/>
        <c:crossBetween val="between"/>
      </c:valAx>
    </c:plotArea>
    <c:legend>
      <c:legendPos val="r"/>
      <c:layout>
        <c:manualLayout>
          <c:xMode val="edge"/>
          <c:yMode val="edge"/>
          <c:x val="0.8390358298438817"/>
          <c:y val="0.39455344123651209"/>
          <c:w val="0.15159942897200213"/>
          <c:h val="0.26427274715660543"/>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u="sng"/>
            </a:pPr>
            <a:r>
              <a:rPr lang="es-PY" sz="2000" u="sng" dirty="0">
                <a:latin typeface="Calibri" panose="020F0502020204030204" pitchFamily="34" charset="0"/>
              </a:rPr>
              <a:t>Ejercicio</a:t>
            </a:r>
            <a:r>
              <a:rPr lang="es-PY" sz="2000" u="sng" baseline="0" dirty="0">
                <a:latin typeface="Calibri" panose="020F0502020204030204" pitchFamily="34" charset="0"/>
              </a:rPr>
              <a:t> Fiscal 2019</a:t>
            </a:r>
            <a:endParaRPr lang="es-PY" sz="2000" u="sng" dirty="0">
              <a:latin typeface="Calibri" panose="020F0502020204030204" pitchFamily="34" charset="0"/>
            </a:endParaRPr>
          </a:p>
        </c:rich>
      </c:tx>
      <c:layout>
        <c:manualLayout>
          <c:xMode val="edge"/>
          <c:yMode val="edge"/>
          <c:x val="1.1596675415573088E-3"/>
          <c:y val="2.7777777777777776E-2"/>
        </c:manualLayout>
      </c:layout>
      <c:overlay val="0"/>
    </c:title>
    <c:autoTitleDeleted val="0"/>
    <c:plotArea>
      <c:layout>
        <c:manualLayout>
          <c:layoutTarget val="inner"/>
          <c:xMode val="edge"/>
          <c:yMode val="edge"/>
          <c:x val="0.15242502156957852"/>
          <c:y val="0.22973964826953383"/>
          <c:w val="0.61177510876950758"/>
          <c:h val="0.62310412011834071"/>
        </c:manualLayout>
      </c:layout>
      <c:pieChart>
        <c:varyColors val="1"/>
        <c:ser>
          <c:idx val="0"/>
          <c:order val="0"/>
          <c:explosion val="25"/>
          <c:dPt>
            <c:idx val="0"/>
            <c:bubble3D val="0"/>
            <c:spPr>
              <a:solidFill>
                <a:srgbClr val="7030A0"/>
              </a:solidFill>
            </c:spPr>
          </c:dPt>
          <c:dPt>
            <c:idx val="1"/>
            <c:bubble3D val="0"/>
            <c:spPr>
              <a:solidFill>
                <a:schemeClr val="accent5">
                  <a:lumMod val="60000"/>
                  <a:lumOff val="40000"/>
                </a:schemeClr>
              </a:solidFill>
            </c:spPr>
          </c:dPt>
          <c:dLbls>
            <c:dLbl>
              <c:idx val="0"/>
              <c:layout>
                <c:manualLayout>
                  <c:x val="0.27280334326573391"/>
                  <c:y val="3.1903348187649935E-2"/>
                </c:manualLayout>
              </c:layout>
              <c:tx>
                <c:rich>
                  <a:bodyPr/>
                  <a:lstStyle/>
                  <a:p>
                    <a:r>
                      <a:rPr lang="en-US" sz="1400" b="1" dirty="0"/>
                      <a:t>MRE 2019
1, </a:t>
                    </a:r>
                    <a:r>
                      <a:rPr lang="en-US" sz="1400" b="1" dirty="0" smtClean="0"/>
                      <a:t>4%</a:t>
                    </a:r>
                    <a:endParaRPr lang="en-US" dirty="0"/>
                  </a:p>
                </c:rich>
              </c:tx>
              <c:showLegendKey val="0"/>
              <c:showVal val="0"/>
              <c:showCatName val="1"/>
              <c:showSerName val="0"/>
              <c:showPercent val="1"/>
              <c:showBubbleSize val="0"/>
            </c:dLbl>
            <c:dLbl>
              <c:idx val="1"/>
              <c:layout>
                <c:manualLayout>
                  <c:x val="-0.25586153454200405"/>
                  <c:y val="-2.958981923819164E-2"/>
                </c:manualLayout>
              </c:layout>
              <c:tx>
                <c:rich>
                  <a:bodyPr/>
                  <a:lstStyle/>
                  <a:p>
                    <a:r>
                      <a:rPr lang="en-US" sz="1400" b="1" dirty="0"/>
                      <a:t>PE 2019
</a:t>
                    </a:r>
                    <a:r>
                      <a:rPr lang="en-US" sz="1400" b="1" dirty="0" smtClean="0"/>
                      <a:t>98,5%</a:t>
                    </a:r>
                    <a:endParaRPr lang="en-US" sz="1100" b="1" dirty="0"/>
                  </a:p>
                </c:rich>
              </c:tx>
              <c:showLegendKey val="0"/>
              <c:showVal val="0"/>
              <c:showCatName val="1"/>
              <c:showSerName val="0"/>
              <c:showPercent val="1"/>
              <c:showBubbleSize val="0"/>
            </c:dLbl>
            <c:txPr>
              <a:bodyPr/>
              <a:lstStyle/>
              <a:p>
                <a:pPr>
                  <a:defRPr sz="1400" b="1"/>
                </a:pPr>
                <a:endParaRPr lang="es-PY"/>
              </a:p>
            </c:txPr>
            <c:showLegendKey val="0"/>
            <c:showVal val="0"/>
            <c:showCatName val="1"/>
            <c:showSerName val="0"/>
            <c:showPercent val="1"/>
            <c:showBubbleSize val="0"/>
            <c:showLeaderLines val="1"/>
          </c:dLbls>
          <c:val>
            <c:numRef>
              <c:f>('Impacto MRE en el PGN P.E. '!$D$41;'Impacto MRE en el PGN P.E. '!$D$53)</c:f>
              <c:numCache>
                <c:formatCode>0%</c:formatCode>
                <c:ptCount val="2"/>
                <c:pt idx="0" formatCode="#,000%">
                  <c:v>1.4462266082929694E-2</c:v>
                </c:pt>
                <c:pt idx="1">
                  <c:v>1</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u="sng"/>
            </a:pPr>
            <a:r>
              <a:rPr lang="es-PY" sz="2000" u="sng" dirty="0">
                <a:latin typeface="Calibri" panose="020F0502020204030204" pitchFamily="34" charset="0"/>
              </a:rPr>
              <a:t>Ejercicio</a:t>
            </a:r>
            <a:r>
              <a:rPr lang="es-PY" sz="2000" u="sng" baseline="0" dirty="0">
                <a:latin typeface="Calibri" panose="020F0502020204030204" pitchFamily="34" charset="0"/>
              </a:rPr>
              <a:t> Fiscal 2020</a:t>
            </a:r>
            <a:endParaRPr lang="es-PY" sz="2000" u="sng" dirty="0">
              <a:latin typeface="Calibri" panose="020F0502020204030204" pitchFamily="34" charset="0"/>
            </a:endParaRPr>
          </a:p>
        </c:rich>
      </c:tx>
      <c:layout>
        <c:manualLayout>
          <c:xMode val="edge"/>
          <c:yMode val="edge"/>
          <c:x val="4.3006988584258291E-2"/>
          <c:y val="1.3888888888888888E-2"/>
        </c:manualLayout>
      </c:layout>
      <c:overlay val="0"/>
    </c:title>
    <c:autoTitleDeleted val="0"/>
    <c:view3D>
      <c:rotX val="75"/>
      <c:rotY val="0"/>
      <c:rAngAx val="0"/>
      <c:perspective val="30"/>
    </c:view3D>
    <c:floor>
      <c:thickness val="0"/>
    </c:floor>
    <c:sideWall>
      <c:thickness val="0"/>
    </c:sideWall>
    <c:backWall>
      <c:thickness val="0"/>
    </c:backWall>
    <c:plotArea>
      <c:layout>
        <c:manualLayout>
          <c:layoutTarget val="inner"/>
          <c:xMode val="edge"/>
          <c:yMode val="edge"/>
          <c:x val="0.15571293615724516"/>
          <c:y val="7.5760016563816146E-2"/>
          <c:w val="0.68025817461526739"/>
          <c:h val="0.91435269818505005"/>
        </c:manualLayout>
      </c:layout>
      <c:pie3DChart>
        <c:varyColors val="1"/>
        <c:ser>
          <c:idx val="0"/>
          <c:order val="0"/>
          <c:spPr>
            <a:solidFill>
              <a:srgbClr val="7030A0"/>
            </a:solidFill>
          </c:spPr>
          <c:explosion val="32"/>
          <c:dPt>
            <c:idx val="1"/>
            <c:bubble3D val="0"/>
            <c:spPr>
              <a:solidFill>
                <a:schemeClr val="accent5">
                  <a:lumMod val="60000"/>
                  <a:lumOff val="40000"/>
                </a:schemeClr>
              </a:solidFill>
            </c:spPr>
          </c:dPt>
          <c:dLbls>
            <c:dLbl>
              <c:idx val="0"/>
              <c:layout>
                <c:manualLayout>
                  <c:x val="0.19598744476611304"/>
                  <c:y val="0.13468200502974417"/>
                </c:manualLayout>
              </c:layout>
              <c:tx>
                <c:rich>
                  <a:bodyPr/>
                  <a:lstStyle/>
                  <a:p>
                    <a:r>
                      <a:rPr lang="en-US" sz="1400" b="1" baseline="0" dirty="0"/>
                      <a:t>MRE 2020                    </a:t>
                    </a:r>
                    <a:r>
                      <a:rPr lang="en-US" sz="1400" b="1" dirty="0" smtClean="0"/>
                      <a:t>1,3%</a:t>
                    </a:r>
                    <a:endParaRPr lang="en-US" dirty="0"/>
                  </a:p>
                </c:rich>
              </c:tx>
              <c:showLegendKey val="0"/>
              <c:showVal val="0"/>
              <c:showCatName val="1"/>
              <c:showSerName val="0"/>
              <c:showPercent val="1"/>
              <c:showBubbleSize val="0"/>
            </c:dLbl>
            <c:dLbl>
              <c:idx val="1"/>
              <c:layout>
                <c:manualLayout>
                  <c:x val="-0.29888087764741733"/>
                  <c:y val="-3.2067396551898275E-2"/>
                </c:manualLayout>
              </c:layout>
              <c:tx>
                <c:rich>
                  <a:bodyPr/>
                  <a:lstStyle/>
                  <a:p>
                    <a:r>
                      <a:rPr lang="en-US" sz="1400" b="1" baseline="0" dirty="0"/>
                      <a:t>PE 2020  </a:t>
                    </a:r>
                    <a:r>
                      <a:rPr lang="en-US" sz="1400" b="1" dirty="0" smtClean="0"/>
                      <a:t>98,6%</a:t>
                    </a:r>
                    <a:endParaRPr lang="en-US" sz="1100" dirty="0"/>
                  </a:p>
                </c:rich>
              </c:tx>
              <c:showLegendKey val="0"/>
              <c:showVal val="0"/>
              <c:showCatName val="1"/>
              <c:showSerName val="0"/>
              <c:showPercent val="1"/>
              <c:showBubbleSize val="0"/>
            </c:dLbl>
            <c:txPr>
              <a:bodyPr/>
              <a:lstStyle/>
              <a:p>
                <a:pPr>
                  <a:defRPr sz="1400" b="1"/>
                </a:pPr>
                <a:endParaRPr lang="es-PY"/>
              </a:p>
            </c:txPr>
            <c:showLegendKey val="0"/>
            <c:showVal val="0"/>
            <c:showCatName val="1"/>
            <c:showSerName val="0"/>
            <c:showPercent val="1"/>
            <c:showBubbleSize val="0"/>
            <c:showLeaderLines val="1"/>
          </c:dLbls>
          <c:val>
            <c:numRef>
              <c:f>('Impacto MRE en el PGN P.E. '!$D$13;'Impacto MRE en el PGN P.E. '!$D$25)</c:f>
              <c:numCache>
                <c:formatCode>#,000%</c:formatCode>
                <c:ptCount val="2"/>
                <c:pt idx="0">
                  <c:v>1.3619912039817744E-2</c:v>
                </c:pt>
                <c:pt idx="1">
                  <c:v>0.99999999999999989</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30"/>
    </mc:Choice>
    <mc:Fallback>
      <c:style val="30"/>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spPr>
            <a:solidFill>
              <a:srgbClr val="7030A0"/>
            </a:solidFill>
          </c:spPr>
          <c:invertIfNegative val="0"/>
          <c:cat>
            <c:strRef>
              <c:f>'Presupuesto 2005 - 2020'!$B$29:$B$30</c:f>
              <c:strCache>
                <c:ptCount val="2"/>
                <c:pt idx="0">
                  <c:v>Proyecto 2020</c:v>
                </c:pt>
                <c:pt idx="1">
                  <c:v>2019</c:v>
                </c:pt>
              </c:strCache>
            </c:strRef>
          </c:cat>
          <c:val>
            <c:numRef>
              <c:f>'Presupuesto 2005 - 2020'!$C$29:$C$30</c:f>
              <c:numCache>
                <c:formatCode>_-* #.##0\ _€_-;\-* #.##0\ _€_-;_-* "-"??\ _€_-;_-@_-</c:formatCode>
                <c:ptCount val="2"/>
                <c:pt idx="0">
                  <c:v>90317725.787997499</c:v>
                </c:pt>
                <c:pt idx="1">
                  <c:v>98327266.091842055</c:v>
                </c:pt>
              </c:numCache>
            </c:numRef>
          </c:val>
        </c:ser>
        <c:dLbls>
          <c:showLegendKey val="0"/>
          <c:showVal val="0"/>
          <c:showCatName val="0"/>
          <c:showSerName val="0"/>
          <c:showPercent val="0"/>
          <c:showBubbleSize val="0"/>
        </c:dLbls>
        <c:gapWidth val="150"/>
        <c:axId val="89199744"/>
        <c:axId val="89201280"/>
      </c:barChart>
      <c:catAx>
        <c:axId val="89199744"/>
        <c:scaling>
          <c:orientation val="minMax"/>
        </c:scaling>
        <c:delete val="0"/>
        <c:axPos val="l"/>
        <c:majorTickMark val="none"/>
        <c:minorTickMark val="none"/>
        <c:tickLblPos val="nextTo"/>
        <c:txPr>
          <a:bodyPr/>
          <a:lstStyle/>
          <a:p>
            <a:pPr>
              <a:defRPr sz="1600" b="1"/>
            </a:pPr>
            <a:endParaRPr lang="es-PY"/>
          </a:p>
        </c:txPr>
        <c:crossAx val="89201280"/>
        <c:crosses val="autoZero"/>
        <c:auto val="1"/>
        <c:lblAlgn val="ctr"/>
        <c:lblOffset val="100"/>
        <c:noMultiLvlLbl val="0"/>
      </c:catAx>
      <c:valAx>
        <c:axId val="89201280"/>
        <c:scaling>
          <c:orientation val="minMax"/>
        </c:scaling>
        <c:delete val="0"/>
        <c:axPos val="b"/>
        <c:majorGridlines/>
        <c:numFmt formatCode="_-* #.##0\ _€_-;\-* #.##0\ _€_-;_-* &quot;-&quot;??\ _€_-;_-@_-" sourceLinked="1"/>
        <c:majorTickMark val="none"/>
        <c:minorTickMark val="none"/>
        <c:tickLblPos val="nextTo"/>
        <c:crossAx val="89199744"/>
        <c:crosses val="autoZero"/>
        <c:crossBetween val="between"/>
      </c:valAx>
    </c:plotArea>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30"/>
    </mc:Choice>
    <mc:Fallback>
      <c:style val="30"/>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invertIfNegative val="0"/>
          <c:dLbls>
            <c:dLbl>
              <c:idx val="0"/>
              <c:layout>
                <c:manualLayout>
                  <c:x val="-1.5336460200074387E-3"/>
                  <c:y val="1.38888888888889E-2"/>
                </c:manualLayout>
              </c:layout>
              <c:tx>
                <c:rich>
                  <a:bodyPr/>
                  <a:lstStyle/>
                  <a:p>
                    <a:r>
                      <a:rPr lang="en-US" sz="1400" b="1" dirty="0" smtClean="0"/>
                      <a:t>66.622.876</a:t>
                    </a:r>
                    <a:endParaRPr lang="en-US" dirty="0"/>
                  </a:p>
                </c:rich>
              </c:tx>
              <c:showLegendKey val="0"/>
              <c:showVal val="1"/>
              <c:showCatName val="1"/>
              <c:showSerName val="0"/>
              <c:showPercent val="0"/>
              <c:showBubbleSize val="0"/>
            </c:dLbl>
            <c:dLbl>
              <c:idx val="1"/>
              <c:layout/>
              <c:tx>
                <c:rich>
                  <a:bodyPr/>
                  <a:lstStyle/>
                  <a:p>
                    <a:r>
                      <a:rPr lang="en-US" sz="1400" b="1" dirty="0"/>
                      <a:t> 28.728.069</a:t>
                    </a:r>
                    <a:endParaRPr lang="en-US" dirty="0"/>
                  </a:p>
                </c:rich>
              </c:tx>
              <c:showLegendKey val="0"/>
              <c:showVal val="1"/>
              <c:showCatName val="1"/>
              <c:showSerName val="0"/>
              <c:showPercent val="0"/>
              <c:showBubbleSize val="0"/>
            </c:dLbl>
            <c:txPr>
              <a:bodyPr/>
              <a:lstStyle/>
              <a:p>
                <a:pPr>
                  <a:defRPr sz="1400" b="1"/>
                </a:pPr>
                <a:endParaRPr lang="es-PY"/>
              </a:p>
            </c:txPr>
            <c:showLegendKey val="0"/>
            <c:showVal val="1"/>
            <c:showCatName val="1"/>
            <c:showSerName val="0"/>
            <c:showPercent val="0"/>
            <c:showBubbleSize val="0"/>
            <c:showLeaderLines val="0"/>
          </c:dLbls>
          <c:cat>
            <c:strRef>
              <c:f>'[1.-AUXILIARES Defensa del PGN 2020.xls]O.G. del Serv. Ext. U$S'!$A$72:$A$73</c:f>
              <c:strCache>
                <c:ptCount val="2"/>
                <c:pt idx="0">
                  <c:v>SERVICIO EXTERIOR</c:v>
                </c:pt>
                <c:pt idx="1">
                  <c:v>SERVICIO LOCAL</c:v>
                </c:pt>
              </c:strCache>
            </c:strRef>
          </c:cat>
          <c:val>
            <c:numRef>
              <c:f>'[1.-AUXILIARES Defensa del PGN 2020.xls]O.G. del Serv. Ext. U$S'!$C$72:$C$73</c:f>
              <c:numCache>
                <c:formatCode>#.##0</c:formatCode>
                <c:ptCount val="2"/>
                <c:pt idx="0">
                  <c:v>61589657.233625822</c:v>
                </c:pt>
                <c:pt idx="1">
                  <c:v>28728068.55437167</c:v>
                </c:pt>
              </c:numCache>
            </c:numRef>
          </c:val>
        </c:ser>
        <c:ser>
          <c:idx val="1"/>
          <c:order val="1"/>
          <c:invertIfNegative val="0"/>
          <c:dLbls>
            <c:dLbl>
              <c:idx val="0"/>
              <c:layout>
                <c:manualLayout>
                  <c:x val="-0.11388888888888894"/>
                  <c:y val="-4.6296296296296294E-2"/>
                </c:manualLayout>
              </c:layout>
              <c:tx>
                <c:rich>
                  <a:bodyPr/>
                  <a:lstStyle/>
                  <a:p>
                    <a:r>
                      <a:rPr lang="en-US" sz="1800" b="1" dirty="0" smtClean="0"/>
                      <a:t>74</a:t>
                    </a:r>
                    <a:r>
                      <a:rPr lang="en-US" sz="1800" b="1" baseline="0" dirty="0" smtClean="0"/>
                      <a:t> </a:t>
                    </a:r>
                    <a:r>
                      <a:rPr lang="en-US" sz="1800" b="1" dirty="0" smtClean="0"/>
                      <a:t>%</a:t>
                    </a:r>
                    <a:endParaRPr lang="en-US" dirty="0"/>
                  </a:p>
                </c:rich>
              </c:tx>
              <c:showLegendKey val="0"/>
              <c:showVal val="1"/>
              <c:showCatName val="1"/>
              <c:showSerName val="0"/>
              <c:showPercent val="0"/>
              <c:showBubbleSize val="0"/>
            </c:dLbl>
            <c:dLbl>
              <c:idx val="1"/>
              <c:layout>
                <c:manualLayout>
                  <c:x val="-0.10833333333333343"/>
                  <c:y val="-3.7037037037037035E-2"/>
                </c:manualLayout>
              </c:layout>
              <c:tx>
                <c:rich>
                  <a:bodyPr/>
                  <a:lstStyle/>
                  <a:p>
                    <a:r>
                      <a:rPr lang="en-US" sz="1800" b="1" dirty="0" smtClean="0"/>
                      <a:t>26</a:t>
                    </a:r>
                    <a:r>
                      <a:rPr lang="en-US" sz="1800" b="1" baseline="0" dirty="0" smtClean="0"/>
                      <a:t> </a:t>
                    </a:r>
                    <a:r>
                      <a:rPr lang="en-US" sz="1800" b="1" dirty="0" smtClean="0"/>
                      <a:t>%</a:t>
                    </a:r>
                    <a:endParaRPr lang="en-US" dirty="0"/>
                  </a:p>
                </c:rich>
              </c:tx>
              <c:showLegendKey val="0"/>
              <c:showVal val="1"/>
              <c:showCatName val="1"/>
              <c:showSerName val="0"/>
              <c:showPercent val="0"/>
              <c:showBubbleSize val="0"/>
            </c:dLbl>
            <c:txPr>
              <a:bodyPr/>
              <a:lstStyle/>
              <a:p>
                <a:pPr>
                  <a:defRPr sz="1800" b="1"/>
                </a:pPr>
                <a:endParaRPr lang="es-PY"/>
              </a:p>
            </c:txPr>
            <c:showLegendKey val="0"/>
            <c:showVal val="1"/>
            <c:showCatName val="1"/>
            <c:showSerName val="0"/>
            <c:showPercent val="0"/>
            <c:showBubbleSize val="0"/>
            <c:showLeaderLines val="0"/>
          </c:dLbls>
          <c:cat>
            <c:strRef>
              <c:f>'[1.-AUXILIARES Defensa del PGN 2020.xls]O.G. del Serv. Ext. U$S'!$A$72:$A$73</c:f>
              <c:strCache>
                <c:ptCount val="2"/>
                <c:pt idx="0">
                  <c:v>SERVICIO EXTERIOR</c:v>
                </c:pt>
                <c:pt idx="1">
                  <c:v>SERVICIO LOCAL</c:v>
                </c:pt>
              </c:strCache>
            </c:strRef>
          </c:cat>
          <c:val>
            <c:numRef>
              <c:f>'[1.-AUXILIARES Defensa del PGN 2020.xls]O.G. del Serv. Ext. U$S'!$D$72:$D$73</c:f>
              <c:numCache>
                <c:formatCode>0%</c:formatCode>
                <c:ptCount val="2"/>
                <c:pt idx="0">
                  <c:v>0.68192214425543696</c:v>
                </c:pt>
                <c:pt idx="1">
                  <c:v>0.31807785574456304</c:v>
                </c:pt>
              </c:numCache>
            </c:numRef>
          </c:val>
        </c:ser>
        <c:dLbls>
          <c:showLegendKey val="0"/>
          <c:showVal val="0"/>
          <c:showCatName val="0"/>
          <c:showSerName val="0"/>
          <c:showPercent val="0"/>
          <c:showBubbleSize val="0"/>
        </c:dLbls>
        <c:gapWidth val="150"/>
        <c:axId val="90027136"/>
        <c:axId val="90028672"/>
      </c:barChart>
      <c:catAx>
        <c:axId val="90027136"/>
        <c:scaling>
          <c:orientation val="minMax"/>
        </c:scaling>
        <c:delete val="0"/>
        <c:axPos val="b"/>
        <c:majorTickMark val="out"/>
        <c:minorTickMark val="none"/>
        <c:tickLblPos val="nextTo"/>
        <c:txPr>
          <a:bodyPr/>
          <a:lstStyle/>
          <a:p>
            <a:pPr>
              <a:defRPr sz="1400" b="1"/>
            </a:pPr>
            <a:endParaRPr lang="es-PY"/>
          </a:p>
        </c:txPr>
        <c:crossAx val="90028672"/>
        <c:crosses val="autoZero"/>
        <c:auto val="1"/>
        <c:lblAlgn val="ctr"/>
        <c:lblOffset val="100"/>
        <c:noMultiLvlLbl val="0"/>
      </c:catAx>
      <c:valAx>
        <c:axId val="90028672"/>
        <c:scaling>
          <c:orientation val="minMax"/>
        </c:scaling>
        <c:delete val="0"/>
        <c:axPos val="l"/>
        <c:majorGridlines/>
        <c:numFmt formatCode="#.##0" sourceLinked="1"/>
        <c:majorTickMark val="out"/>
        <c:minorTickMark val="none"/>
        <c:tickLblPos val="nextTo"/>
        <c:crossAx val="90027136"/>
        <c:crosses val="autoZero"/>
        <c:crossBetween val="between"/>
      </c:valAx>
    </c:plotArea>
    <c:plotVisOnly val="1"/>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0134580052493437"/>
          <c:y val="2.0909621153205198E-2"/>
          <c:w val="0.38551148293963255"/>
          <c:h val="0.97909037884679484"/>
        </c:manualLayout>
      </c:layout>
      <c:pieChart>
        <c:varyColors val="1"/>
        <c:ser>
          <c:idx val="0"/>
          <c:order val="0"/>
          <c:explosion val="25"/>
          <c:dPt>
            <c:idx val="0"/>
            <c:bubble3D val="0"/>
            <c:spPr>
              <a:solidFill>
                <a:srgbClr val="63891F">
                  <a:lumMod val="60000"/>
                  <a:lumOff val="40000"/>
                </a:srgbClr>
              </a:solidFill>
            </c:spPr>
          </c:dPt>
          <c:dPt>
            <c:idx val="1"/>
            <c:bubble3D val="0"/>
            <c:spPr>
              <a:solidFill>
                <a:srgbClr val="7030A0"/>
              </a:solidFill>
            </c:spPr>
          </c:dPt>
          <c:dPt>
            <c:idx val="2"/>
            <c:bubble3D val="0"/>
            <c:spPr>
              <a:solidFill>
                <a:srgbClr val="00B0F0"/>
              </a:solidFill>
            </c:spPr>
          </c:dPt>
          <c:dLbls>
            <c:dLbl>
              <c:idx val="0"/>
              <c:layout>
                <c:manualLayout>
                  <c:x val="0.23595964970753736"/>
                  <c:y val="-0.19721975336073769"/>
                </c:manualLayout>
              </c:layout>
              <c:tx>
                <c:rich>
                  <a:bodyPr/>
                  <a:lstStyle/>
                  <a:p>
                    <a:r>
                      <a:rPr lang="en-US" sz="1200" b="1" baseline="0" dirty="0" smtClean="0">
                        <a:latin typeface="Calibri" panose="020F0502020204030204" pitchFamily="34" charset="0"/>
                      </a:rPr>
                      <a:t>GESTIÓN ADM/FIN Y DE POLÍTICA EXT.</a:t>
                    </a:r>
                    <a:r>
                      <a:rPr lang="en-US" sz="1200" b="1" baseline="0" dirty="0">
                        <a:latin typeface="Calibri" panose="020F0502020204030204" pitchFamily="34" charset="0"/>
                      </a:rPr>
                      <a:t>
</a:t>
                    </a:r>
                    <a:r>
                      <a:rPr lang="en-US" sz="1200" b="1" baseline="0" dirty="0" smtClean="0">
                        <a:latin typeface="Calibri" panose="020F0502020204030204" pitchFamily="34" charset="0"/>
                      </a:rPr>
                      <a:t>98,34%</a:t>
                    </a:r>
                    <a:endParaRPr lang="en-US" sz="1000" dirty="0">
                      <a:latin typeface="Calibri" panose="020F0502020204030204" pitchFamily="34" charset="0"/>
                    </a:endParaRPr>
                  </a:p>
                </c:rich>
              </c:tx>
              <c:showLegendKey val="0"/>
              <c:showVal val="1"/>
              <c:showCatName val="1"/>
              <c:showSerName val="0"/>
              <c:showPercent val="1"/>
              <c:showBubbleSize val="0"/>
            </c:dLbl>
            <c:dLbl>
              <c:idx val="1"/>
              <c:layout>
                <c:manualLayout>
                  <c:x val="-0.10614829396325454"/>
                  <c:y val="4.3335740473280746E-2"/>
                </c:manualLayout>
              </c:layout>
              <c:tx>
                <c:rich>
                  <a:bodyPr/>
                  <a:lstStyle/>
                  <a:p>
                    <a:r>
                      <a:rPr lang="en-US" sz="1200" b="1" baseline="0" dirty="0">
                        <a:latin typeface="Calibri" panose="020F0502020204030204" pitchFamily="34" charset="0"/>
                      </a:rPr>
                      <a:t>SERVICIO DE LEGALIZACIONES Y EXPEDICIÓN DE PASAPORTES
</a:t>
                    </a:r>
                    <a:r>
                      <a:rPr lang="en-US" sz="1200" b="1" baseline="0" dirty="0" smtClean="0">
                        <a:latin typeface="Calibri" panose="020F0502020204030204" pitchFamily="34" charset="0"/>
                      </a:rPr>
                      <a:t>1,09%</a:t>
                    </a:r>
                    <a:endParaRPr lang="en-US" sz="1000" dirty="0">
                      <a:latin typeface="Calibri" panose="020F0502020204030204" pitchFamily="34" charset="0"/>
                    </a:endParaRPr>
                  </a:p>
                </c:rich>
              </c:tx>
              <c:showLegendKey val="0"/>
              <c:showVal val="1"/>
              <c:showCatName val="1"/>
              <c:showSerName val="0"/>
              <c:showPercent val="1"/>
              <c:showBubbleSize val="0"/>
            </c:dLbl>
            <c:dLbl>
              <c:idx val="2"/>
              <c:layout>
                <c:manualLayout>
                  <c:x val="0.14737860892388452"/>
                  <c:y val="2.1657593600711032E-2"/>
                </c:manualLayout>
              </c:layout>
              <c:tx>
                <c:rich>
                  <a:bodyPr/>
                  <a:lstStyle/>
                  <a:p>
                    <a:r>
                      <a:rPr lang="en-US" sz="1200" b="1" baseline="0" dirty="0">
                        <a:latin typeface="Calibri" panose="020F0502020204030204" pitchFamily="34" charset="0"/>
                      </a:rPr>
                      <a:t>DEMARCACIÓN Y CONTROL DE LÍMITES
</a:t>
                    </a:r>
                    <a:r>
                      <a:rPr lang="en-US" sz="1200" b="1" baseline="0" dirty="0" smtClean="0">
                        <a:latin typeface="Calibri" panose="020F0502020204030204" pitchFamily="34" charset="0"/>
                      </a:rPr>
                      <a:t>0,57%</a:t>
                    </a:r>
                    <a:endParaRPr lang="en-US" sz="1000" dirty="0">
                      <a:latin typeface="Calibri" panose="020F0502020204030204" pitchFamily="34" charset="0"/>
                    </a:endParaRPr>
                  </a:p>
                </c:rich>
              </c:tx>
              <c:showLegendKey val="0"/>
              <c:showVal val="1"/>
              <c:showCatName val="1"/>
              <c:showSerName val="0"/>
              <c:showPercent val="1"/>
              <c:showBubbleSize val="0"/>
            </c:dLbl>
            <c:numFmt formatCode="#,000%" sourceLinked="0"/>
            <c:txPr>
              <a:bodyPr/>
              <a:lstStyle/>
              <a:p>
                <a:pPr>
                  <a:defRPr sz="1200" b="1" baseline="0"/>
                </a:pPr>
                <a:endParaRPr lang="es-PY"/>
              </a:p>
            </c:txPr>
            <c:showLegendKey val="0"/>
            <c:showVal val="1"/>
            <c:showCatName val="1"/>
            <c:showSerName val="0"/>
            <c:showPercent val="1"/>
            <c:showBubbleSize val="0"/>
            <c:showLeaderLines val="1"/>
          </c:dLbls>
          <c:cat>
            <c:strRef>
              <c:f>Hoja1!$A$93:$A$95</c:f>
              <c:strCache>
                <c:ptCount val="3"/>
                <c:pt idx="0">
                  <c:v>ADMINISTRACIÓN GENERAL</c:v>
                </c:pt>
                <c:pt idx="1">
                  <c:v>SERVICIO DE LEGALIZACIONES Y EXPEDICIÓN DE PASAPORTES</c:v>
                </c:pt>
                <c:pt idx="2">
                  <c:v>DEMARCACIÓN Y CONTROL DE LÍMITES</c:v>
                </c:pt>
              </c:strCache>
            </c:strRef>
          </c:cat>
          <c:val>
            <c:numRef>
              <c:f>Hoja1!$B$93:$B$95</c:f>
              <c:numCache>
                <c:formatCode>#.##0</c:formatCode>
                <c:ptCount val="3"/>
                <c:pt idx="0">
                  <c:v>554894485552</c:v>
                </c:pt>
                <c:pt idx="1">
                  <c:v>7465493483</c:v>
                </c:pt>
                <c:pt idx="2">
                  <c:v>3495227772</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917991568188332"/>
          <c:y val="0.15180084628445756"/>
          <c:w val="0.68678816388822295"/>
          <c:h val="0.82588464605983403"/>
        </c:manualLayout>
      </c:layout>
      <c:pieChart>
        <c:varyColors val="1"/>
        <c:dLbls>
          <c:showLegendKey val="0"/>
          <c:showVal val="0"/>
          <c:showCatName val="1"/>
          <c:showSerName val="0"/>
          <c:showPercent val="1"/>
          <c:showBubbleSize val="0"/>
          <c:showLeaderLines val="1"/>
        </c:dLbls>
        <c:firstSliceAng val="0"/>
      </c:pieChart>
    </c:plotArea>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PY"/>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4.6313661377074301E-3"/>
          <c:y val="2.0608946680608784E-2"/>
          <c:w val="0.7216197954406246"/>
          <c:h val="0.96748989785584749"/>
        </c:manualLayout>
      </c:layout>
      <c:pie3DChart>
        <c:varyColors val="1"/>
        <c:ser>
          <c:idx val="0"/>
          <c:order val="0"/>
          <c:explosion val="25"/>
          <c:dLbls>
            <c:dLbl>
              <c:idx val="0"/>
              <c:layout>
                <c:manualLayout>
                  <c:x val="-0.21375187663514281"/>
                  <c:y val="-0.1551685734717379"/>
                </c:manualLayout>
              </c:layout>
              <c:tx>
                <c:rich>
                  <a:bodyPr/>
                  <a:lstStyle/>
                  <a:p>
                    <a:r>
                      <a:rPr lang="en-US" sz="1600" b="1" dirty="0"/>
                      <a:t>66,93%</a:t>
                    </a:r>
                    <a:endParaRPr lang="en-US" dirty="0"/>
                  </a:p>
                </c:rich>
              </c:tx>
              <c:showLegendKey val="0"/>
              <c:showVal val="0"/>
              <c:showCatName val="0"/>
              <c:showSerName val="0"/>
              <c:showPercent val="1"/>
              <c:showBubbleSize val="0"/>
            </c:dLbl>
            <c:dLbl>
              <c:idx val="1"/>
              <c:layout>
                <c:manualLayout>
                  <c:x val="8.8005155277732172E-2"/>
                  <c:y val="1.0251568413677054E-2"/>
                </c:manualLayout>
              </c:layout>
              <c:tx>
                <c:rich>
                  <a:bodyPr/>
                  <a:lstStyle/>
                  <a:p>
                    <a:r>
                      <a:rPr lang="en-US" sz="1600" b="1" dirty="0"/>
                      <a:t>19,78%</a:t>
                    </a:r>
                    <a:endParaRPr lang="en-US" dirty="0"/>
                  </a:p>
                </c:rich>
              </c:tx>
              <c:showLegendKey val="0"/>
              <c:showVal val="0"/>
              <c:showCatName val="0"/>
              <c:showSerName val="0"/>
              <c:showPercent val="1"/>
              <c:showBubbleSize val="0"/>
            </c:dLbl>
            <c:dLbl>
              <c:idx val="2"/>
              <c:layout>
                <c:manualLayout>
                  <c:x val="-1.6388604314368217E-2"/>
                  <c:y val="-4.9346979005756037E-3"/>
                </c:manualLayout>
              </c:layout>
              <c:tx>
                <c:rich>
                  <a:bodyPr/>
                  <a:lstStyle/>
                  <a:p>
                    <a:r>
                      <a:rPr lang="en-US" sz="1600" b="1" dirty="0"/>
                      <a:t>0,58%</a:t>
                    </a:r>
                    <a:endParaRPr lang="en-US" dirty="0"/>
                  </a:p>
                </c:rich>
              </c:tx>
              <c:showLegendKey val="0"/>
              <c:showVal val="0"/>
              <c:showCatName val="0"/>
              <c:showSerName val="0"/>
              <c:showPercent val="1"/>
              <c:showBubbleSize val="0"/>
            </c:dLbl>
            <c:dLbl>
              <c:idx val="3"/>
              <c:layout>
                <c:manualLayout>
                  <c:x val="5.6329778500520595E-4"/>
                  <c:y val="-8.8979848014695342E-2"/>
                </c:manualLayout>
              </c:layout>
              <c:tx>
                <c:rich>
                  <a:bodyPr/>
                  <a:lstStyle/>
                  <a:p>
                    <a:r>
                      <a:rPr lang="en-US" sz="1600" b="1" dirty="0"/>
                      <a:t>0,48%</a:t>
                    </a:r>
                    <a:endParaRPr lang="en-US" dirty="0"/>
                  </a:p>
                </c:rich>
              </c:tx>
              <c:showLegendKey val="0"/>
              <c:showVal val="0"/>
              <c:showCatName val="0"/>
              <c:showSerName val="0"/>
              <c:showPercent val="1"/>
              <c:showBubbleSize val="0"/>
            </c:dLbl>
            <c:dLbl>
              <c:idx val="4"/>
              <c:tx>
                <c:rich>
                  <a:bodyPr/>
                  <a:lstStyle/>
                  <a:p>
                    <a:r>
                      <a:rPr lang="en-US" sz="1600" b="1" dirty="0"/>
                      <a:t>11,90%</a:t>
                    </a:r>
                    <a:endParaRPr lang="en-US" dirty="0"/>
                  </a:p>
                </c:rich>
              </c:tx>
              <c:showLegendKey val="0"/>
              <c:showVal val="0"/>
              <c:showCatName val="0"/>
              <c:showSerName val="0"/>
              <c:showPercent val="1"/>
              <c:showBubbleSize val="0"/>
            </c:dLbl>
            <c:dLbl>
              <c:idx val="5"/>
              <c:layout>
                <c:manualLayout>
                  <c:x val="3.2057155891233327E-2"/>
                  <c:y val="-1.6342342976022682E-2"/>
                </c:manualLayout>
              </c:layout>
              <c:tx>
                <c:rich>
                  <a:bodyPr/>
                  <a:lstStyle/>
                  <a:p>
                    <a:r>
                      <a:rPr lang="en-US" sz="1600" b="1" dirty="0"/>
                      <a:t>0,33%</a:t>
                    </a:r>
                    <a:endParaRPr lang="en-US" dirty="0"/>
                  </a:p>
                </c:rich>
              </c:tx>
              <c:showLegendKey val="0"/>
              <c:showVal val="0"/>
              <c:showCatName val="0"/>
              <c:showSerName val="0"/>
              <c:showPercent val="1"/>
              <c:showBubbleSize val="0"/>
            </c:dLbl>
            <c:txPr>
              <a:bodyPr/>
              <a:lstStyle/>
              <a:p>
                <a:pPr>
                  <a:defRPr sz="1600" b="1"/>
                </a:pPr>
                <a:endParaRPr lang="es-PY"/>
              </a:p>
            </c:txPr>
            <c:showLegendKey val="0"/>
            <c:showVal val="0"/>
            <c:showCatName val="0"/>
            <c:showSerName val="0"/>
            <c:showPercent val="1"/>
            <c:showBubbleSize val="0"/>
            <c:showLeaderLines val="1"/>
          </c:dLbls>
          <c:cat>
            <c:strRef>
              <c:f>'[1.-AUXILIARES Defensa del PGN 2020.xls]Distribución de Gastos Consolid'!$A$5:$A$10</c:f>
              <c:strCache>
                <c:ptCount val="6"/>
                <c:pt idx="0">
                  <c:v>100 SERVICIOS PERSONALES                         </c:v>
                </c:pt>
                <c:pt idx="1">
                  <c:v>200 SERVICIOS NO PERSONALES                 
</c:v>
                </c:pt>
                <c:pt idx="2">
                  <c:v>300 BIENES DE CONSUMO E INSUMOS </c:v>
                </c:pt>
                <c:pt idx="3">
                  <c:v>500 INVERSIONES                                   </c:v>
                </c:pt>
                <c:pt idx="4">
                  <c:v>800 TRANSFERENCIAS                                    </c:v>
                </c:pt>
                <c:pt idx="5">
                  <c:v>900 OTROS GASTOS                             
</c:v>
                </c:pt>
              </c:strCache>
            </c:strRef>
          </c:cat>
          <c:val>
            <c:numRef>
              <c:f>'[1.-AUXILIARES Defensa del PGN 2020.xls]Distribución de Gastos Consolid'!$C$5:$C$10</c:f>
              <c:numCache>
                <c:formatCode>#,000%</c:formatCode>
                <c:ptCount val="6"/>
                <c:pt idx="0">
                  <c:v>0.66926878196989092</c:v>
                </c:pt>
                <c:pt idx="1">
                  <c:v>0.19778875363852005</c:v>
                </c:pt>
                <c:pt idx="2">
                  <c:v>5.7660923270155609E-3</c:v>
                </c:pt>
                <c:pt idx="3">
                  <c:v>4.842362227638999E-3</c:v>
                </c:pt>
                <c:pt idx="4">
                  <c:v>0.11902211807358645</c:v>
                </c:pt>
                <c:pt idx="5">
                  <c:v>3.3118917633479981E-3</c:v>
                </c:pt>
              </c:numCache>
            </c:numRef>
          </c:val>
        </c:ser>
        <c:dLbls>
          <c:showLegendKey val="0"/>
          <c:showVal val="0"/>
          <c:showCatName val="0"/>
          <c:showSerName val="0"/>
          <c:showPercent val="1"/>
          <c:showBubbleSize val="0"/>
          <c:showLeaderLines val="1"/>
        </c:dLbls>
      </c:pie3DChart>
    </c:plotArea>
    <c:legend>
      <c:legendPos val="r"/>
      <c:layout>
        <c:manualLayout>
          <c:xMode val="edge"/>
          <c:yMode val="edge"/>
          <c:x val="0.71359413174275232"/>
          <c:y val="3.2229276049268257E-2"/>
          <c:w val="0.2766974668461914"/>
          <c:h val="0.92853342014966622"/>
        </c:manualLayout>
      </c:layout>
      <c:overlay val="0"/>
      <c:txPr>
        <a:bodyPr/>
        <a:lstStyle/>
        <a:p>
          <a:pPr>
            <a:defRPr sz="1400" b="1"/>
          </a:pPr>
          <a:endParaRPr lang="es-PY"/>
        </a:p>
      </c:txPr>
    </c:legend>
    <c:plotVisOnly val="1"/>
    <c:dispBlanksAs val="gap"/>
    <c:showDLblsOverMax val="0"/>
  </c:chart>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0.50345</cdr:x>
      <cdr:y>0.1</cdr:y>
    </cdr:from>
    <cdr:to>
      <cdr:x>0.55512</cdr:x>
      <cdr:y>0.14</cdr:y>
    </cdr:to>
    <cdr:cxnSp macro="">
      <cdr:nvCxnSpPr>
        <cdr:cNvPr id="3" name="2 Conector recto de flecha"/>
        <cdr:cNvCxnSpPr/>
      </cdr:nvCxnSpPr>
      <cdr:spPr>
        <a:xfrm xmlns:a="http://schemas.openxmlformats.org/drawingml/2006/main" flipV="1">
          <a:off x="4603554" y="360040"/>
          <a:ext cx="472502" cy="144016"/>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0.42125</cdr:x>
      <cdr:y>0.14</cdr:y>
    </cdr:from>
    <cdr:to>
      <cdr:x>0.4685</cdr:x>
      <cdr:y>0.16</cdr:y>
    </cdr:to>
    <cdr:cxnSp macro="">
      <cdr:nvCxnSpPr>
        <cdr:cNvPr id="5" name="4 Conector recto de flecha"/>
        <cdr:cNvCxnSpPr/>
      </cdr:nvCxnSpPr>
      <cdr:spPr>
        <a:xfrm xmlns:a="http://schemas.openxmlformats.org/drawingml/2006/main" flipH="1" flipV="1">
          <a:off x="3851920" y="504056"/>
          <a:ext cx="432048" cy="72008"/>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0.64175</cdr:x>
      <cdr:y>0.74</cdr:y>
    </cdr:from>
    <cdr:to>
      <cdr:x>0.69687</cdr:x>
      <cdr:y>0.76</cdr:y>
    </cdr:to>
    <cdr:cxnSp macro="">
      <cdr:nvCxnSpPr>
        <cdr:cNvPr id="7" name="6 Conector recto de flecha"/>
        <cdr:cNvCxnSpPr/>
      </cdr:nvCxnSpPr>
      <cdr:spPr>
        <a:xfrm xmlns:a="http://schemas.openxmlformats.org/drawingml/2006/main" flipV="1">
          <a:off x="5868144" y="2664296"/>
          <a:ext cx="504056" cy="72008"/>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330" cy="497434"/>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PY" dirty="0"/>
          </a:p>
        </p:txBody>
      </p:sp>
      <p:sp>
        <p:nvSpPr>
          <p:cNvPr id="3" name="2 Marcador de fecha"/>
          <p:cNvSpPr>
            <a:spLocks noGrp="1"/>
          </p:cNvSpPr>
          <p:nvPr>
            <p:ph type="dt" idx="1"/>
          </p:nvPr>
        </p:nvSpPr>
        <p:spPr>
          <a:xfrm>
            <a:off x="3847601" y="0"/>
            <a:ext cx="2945330" cy="497434"/>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C5EDE61-B1A2-425E-8D8B-D0C5931912E5}" type="datetimeFigureOut">
              <a:rPr lang="es-PY"/>
              <a:pPr>
                <a:defRPr/>
              </a:pPr>
              <a:t>14/10/2019</a:t>
            </a:fld>
            <a:endParaRPr lang="es-PY" dirty="0"/>
          </a:p>
        </p:txBody>
      </p:sp>
      <p:sp>
        <p:nvSpPr>
          <p:cNvPr id="4" name="3 Marcador de imagen de diapositiva"/>
          <p:cNvSpPr>
            <a:spLocks noGrp="1" noRot="1" noChangeAspect="1"/>
          </p:cNvSpPr>
          <p:nvPr>
            <p:ph type="sldImg" idx="2"/>
          </p:nvPr>
        </p:nvSpPr>
        <p:spPr>
          <a:xfrm>
            <a:off x="914400" y="744538"/>
            <a:ext cx="4965700" cy="3725862"/>
          </a:xfrm>
          <a:prstGeom prst="rect">
            <a:avLst/>
          </a:prstGeom>
          <a:noFill/>
          <a:ln w="12700">
            <a:solidFill>
              <a:prstClr val="black"/>
            </a:solidFill>
          </a:ln>
        </p:spPr>
        <p:txBody>
          <a:bodyPr vert="horz" lIns="91440" tIns="45720" rIns="91440" bIns="45720" rtlCol="0" anchor="ctr"/>
          <a:lstStyle/>
          <a:p>
            <a:pPr lvl="0"/>
            <a:endParaRPr lang="es-PY" noProof="0" dirty="0"/>
          </a:p>
        </p:txBody>
      </p:sp>
      <p:sp>
        <p:nvSpPr>
          <p:cNvPr id="5" name="4 Marcador de notas"/>
          <p:cNvSpPr>
            <a:spLocks noGrp="1"/>
          </p:cNvSpPr>
          <p:nvPr>
            <p:ph type="body" sz="quarter" idx="3"/>
          </p:nvPr>
        </p:nvSpPr>
        <p:spPr>
          <a:xfrm>
            <a:off x="679450" y="4718711"/>
            <a:ext cx="5435600" cy="4468267"/>
          </a:xfrm>
          <a:prstGeom prst="rect">
            <a:avLst/>
          </a:prstGeom>
        </p:spPr>
        <p:txBody>
          <a:bodyPr vert="horz" lIns="91440" tIns="45720" rIns="91440" bIns="45720" rtlCol="0"/>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PY" noProof="0"/>
          </a:p>
        </p:txBody>
      </p:sp>
      <p:sp>
        <p:nvSpPr>
          <p:cNvPr id="6" name="5 Marcador de pie de página"/>
          <p:cNvSpPr>
            <a:spLocks noGrp="1"/>
          </p:cNvSpPr>
          <p:nvPr>
            <p:ph type="ftr" sz="quarter" idx="4"/>
          </p:nvPr>
        </p:nvSpPr>
        <p:spPr>
          <a:xfrm>
            <a:off x="0" y="9432240"/>
            <a:ext cx="2945330" cy="497434"/>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PY" dirty="0"/>
          </a:p>
        </p:txBody>
      </p:sp>
      <p:sp>
        <p:nvSpPr>
          <p:cNvPr id="7" name="6 Marcador de número de diapositiva"/>
          <p:cNvSpPr>
            <a:spLocks noGrp="1"/>
          </p:cNvSpPr>
          <p:nvPr>
            <p:ph type="sldNum" sz="quarter" idx="5"/>
          </p:nvPr>
        </p:nvSpPr>
        <p:spPr>
          <a:xfrm>
            <a:off x="3847601" y="9432240"/>
            <a:ext cx="2945330" cy="497434"/>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ACA9BE4-7041-4572-A919-FB253F70070A}" type="slidenum">
              <a:rPr lang="es-PY"/>
              <a:pPr>
                <a:defRPr/>
              </a:pPr>
              <a:t>‹Nº›</a:t>
            </a:fld>
            <a:endParaRPr lang="es-PY" dirty="0"/>
          </a:p>
        </p:txBody>
      </p:sp>
    </p:spTree>
    <p:extLst>
      <p:ext uri="{BB962C8B-B14F-4D97-AF65-F5344CB8AC3E}">
        <p14:creationId xmlns:p14="http://schemas.microsoft.com/office/powerpoint/2010/main" val="923565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Y" altLang="es-PY" dirty="0" smtClean="0"/>
          </a:p>
        </p:txBody>
      </p:sp>
      <p:sp>
        <p:nvSpPr>
          <p:cNvPr id="3072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029D8E-0CF4-4E52-823B-D3824BE3B2F7}" type="slidenum">
              <a:rPr lang="es-PY" altLang="es-PY" smtClean="0">
                <a:solidFill>
                  <a:srgbClr val="000000"/>
                </a:solidFill>
                <a:latin typeface="Arial" charset="0"/>
              </a:rPr>
              <a:pPr fontAlgn="base">
                <a:spcBef>
                  <a:spcPct val="0"/>
                </a:spcBef>
                <a:spcAft>
                  <a:spcPct val="0"/>
                </a:spcAft>
                <a:defRPr/>
              </a:pPr>
              <a:t>1</a:t>
            </a:fld>
            <a:endParaRPr lang="es-PY" altLang="es-PY" dirty="0" smtClean="0">
              <a:solidFill>
                <a:srgbClr val="000000"/>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Y" altLang="es-PY" dirty="0" smtClean="0"/>
          </a:p>
        </p:txBody>
      </p:sp>
      <p:sp>
        <p:nvSpPr>
          <p:cNvPr id="3072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20F243-9406-4BFC-95F7-7171DDCFD790}" type="slidenum">
              <a:rPr lang="es-PY" altLang="es-PY" smtClean="0">
                <a:solidFill>
                  <a:srgbClr val="000000"/>
                </a:solidFill>
                <a:latin typeface="Arial" charset="0"/>
              </a:rPr>
              <a:pPr fontAlgn="base">
                <a:spcBef>
                  <a:spcPct val="0"/>
                </a:spcBef>
                <a:spcAft>
                  <a:spcPct val="0"/>
                </a:spcAft>
                <a:defRPr/>
              </a:pPr>
              <a:t>7</a:t>
            </a:fld>
            <a:endParaRPr lang="es-PY" altLang="es-PY" dirty="0" smtClean="0">
              <a:solidFill>
                <a:srgbClr val="000000"/>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altLang="es-PY" dirty="0" smtClean="0"/>
          </a:p>
        </p:txBody>
      </p:sp>
      <p:sp>
        <p:nvSpPr>
          <p:cNvPr id="31748"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ABAAE6-C063-4A40-A218-8BF0BD63D219}" type="slidenum">
              <a:rPr lang="es-PY" smtClean="0"/>
              <a:pPr fontAlgn="base">
                <a:spcBef>
                  <a:spcPct val="0"/>
                </a:spcBef>
                <a:spcAft>
                  <a:spcPct val="0"/>
                </a:spcAft>
                <a:defRPr/>
              </a:pPr>
              <a:t>8</a:t>
            </a:fld>
            <a:endParaRPr lang="es-PY"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Y" altLang="es-PY" dirty="0" smtClean="0"/>
          </a:p>
        </p:txBody>
      </p:sp>
      <p:sp>
        <p:nvSpPr>
          <p:cNvPr id="3072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A6F7F8-862D-40B7-BBDF-56E5C9709B4A}" type="slidenum">
              <a:rPr lang="es-PY" altLang="es-PY" smtClean="0">
                <a:solidFill>
                  <a:srgbClr val="000000"/>
                </a:solidFill>
                <a:latin typeface="Arial" charset="0"/>
              </a:rPr>
              <a:pPr fontAlgn="base">
                <a:spcBef>
                  <a:spcPct val="0"/>
                </a:spcBef>
                <a:spcAft>
                  <a:spcPct val="0"/>
                </a:spcAft>
                <a:defRPr/>
              </a:pPr>
              <a:t>9</a:t>
            </a:fld>
            <a:endParaRPr lang="es-PY" altLang="es-PY" dirty="0" smtClean="0">
              <a:solidFill>
                <a:srgbClr val="000000"/>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Y" altLang="es-PY" dirty="0" smtClean="0"/>
          </a:p>
        </p:txBody>
      </p:sp>
      <p:sp>
        <p:nvSpPr>
          <p:cNvPr id="3072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92BF77-0802-42EE-9753-D9751E97E0FF}" type="slidenum">
              <a:rPr lang="es-PY" altLang="es-PY" smtClean="0">
                <a:solidFill>
                  <a:srgbClr val="000000"/>
                </a:solidFill>
                <a:latin typeface="Arial" charset="0"/>
              </a:rPr>
              <a:pPr fontAlgn="base">
                <a:spcBef>
                  <a:spcPct val="0"/>
                </a:spcBef>
                <a:spcAft>
                  <a:spcPct val="0"/>
                </a:spcAft>
                <a:defRPr/>
              </a:pPr>
              <a:t>22</a:t>
            </a:fld>
            <a:endParaRPr lang="es-PY" altLang="es-PY" dirty="0" smtClean="0">
              <a:solidFill>
                <a:srgbClr val="000000"/>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FE78B30D-F3C4-4218-A540-FD00197C341B}" type="datetime1">
              <a:rPr lang="es-PY" smtClean="0"/>
              <a:t>14/10/2019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350BB4B4-6CA5-4C27-8497-C9D25DDE9919}" type="slidenum">
              <a:rPr lang="es-ES"/>
              <a:pPr>
                <a:defRPr/>
              </a:pPr>
              <a:t>‹Nº›</a:t>
            </a:fld>
            <a:endParaRPr lang="es-ES" dirty="0"/>
          </a:p>
        </p:txBody>
      </p:sp>
    </p:spTree>
    <p:extLst>
      <p:ext uri="{BB962C8B-B14F-4D97-AF65-F5344CB8AC3E}">
        <p14:creationId xmlns:p14="http://schemas.microsoft.com/office/powerpoint/2010/main" val="748618966"/>
      </p:ext>
    </p:extLst>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B64BC8EF-750C-4497-92AD-5456FA959640}" type="datetime1">
              <a:rPr lang="es-PY" smtClean="0"/>
              <a:t>14/10/2019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8A5BEBDF-3062-4869-BC8B-E40A89571EB8}" type="slidenum">
              <a:rPr lang="es-ES"/>
              <a:pPr>
                <a:defRPr/>
              </a:pPr>
              <a:t>‹Nº›</a:t>
            </a:fld>
            <a:endParaRPr lang="es-ES" dirty="0"/>
          </a:p>
        </p:txBody>
      </p:sp>
    </p:spTree>
    <p:extLst>
      <p:ext uri="{BB962C8B-B14F-4D97-AF65-F5344CB8AC3E}">
        <p14:creationId xmlns:p14="http://schemas.microsoft.com/office/powerpoint/2010/main" val="521602817"/>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D2D9D84C-EBF0-441C-AF5F-F30014E6355D}" type="datetime1">
              <a:rPr lang="es-PY" smtClean="0"/>
              <a:t>14/10/2019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4B29C778-613E-42FA-85E2-0D5B875B7034}" type="slidenum">
              <a:rPr lang="es-ES"/>
              <a:pPr>
                <a:defRPr/>
              </a:pPr>
              <a:t>‹Nº›</a:t>
            </a:fld>
            <a:endParaRPr lang="es-ES" dirty="0"/>
          </a:p>
        </p:txBody>
      </p:sp>
    </p:spTree>
    <p:extLst>
      <p:ext uri="{BB962C8B-B14F-4D97-AF65-F5344CB8AC3E}">
        <p14:creationId xmlns:p14="http://schemas.microsoft.com/office/powerpoint/2010/main" val="784883606"/>
      </p:ext>
    </p:extLst>
  </p:cSld>
  <p:clrMapOvr>
    <a:masterClrMapping/>
  </p:clrMapOvr>
  <p:transition spd="slow">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6"/>
          <p:cNvSpPr>
            <a:spLocks noGrp="1"/>
          </p:cNvSpPr>
          <p:nvPr>
            <p:ph type="dt" sz="half" idx="10"/>
          </p:nvPr>
        </p:nvSpPr>
        <p:spPr/>
        <p:txBody>
          <a:bodyPr/>
          <a:lstStyle>
            <a:lvl1pPr>
              <a:defRPr>
                <a:solidFill>
                  <a:schemeClr val="tx1">
                    <a:lumMod val="65000"/>
                    <a:lumOff val="35000"/>
                  </a:schemeClr>
                </a:solidFill>
              </a:defRPr>
            </a:lvl1pPr>
          </a:lstStyle>
          <a:p>
            <a:pPr>
              <a:defRPr/>
            </a:pPr>
            <a:fld id="{63B25B6C-F25B-4883-8AA1-8A239E3A0EDD}" type="datetime1">
              <a:rPr lang="es-PY" smtClean="0"/>
              <a:t>14/10/2019</a:t>
            </a:fld>
            <a:endParaRPr lang="es-PY" dirty="0"/>
          </a:p>
        </p:txBody>
      </p:sp>
      <p:sp>
        <p:nvSpPr>
          <p:cNvPr id="5" name="Slide Number Placeholder 7"/>
          <p:cNvSpPr>
            <a:spLocks noGrp="1"/>
          </p:cNvSpPr>
          <p:nvPr>
            <p:ph type="sldNum" sz="quarter" idx="11"/>
          </p:nvPr>
        </p:nvSpPr>
        <p:spPr/>
        <p:txBody>
          <a:bodyPr/>
          <a:lstStyle>
            <a:lvl1pPr>
              <a:defRPr>
                <a:solidFill>
                  <a:schemeClr val="tx1">
                    <a:lumMod val="65000"/>
                    <a:lumOff val="35000"/>
                  </a:schemeClr>
                </a:solidFill>
              </a:defRPr>
            </a:lvl1pPr>
          </a:lstStyle>
          <a:p>
            <a:pPr>
              <a:defRPr/>
            </a:pPr>
            <a:fld id="{AA16E3D8-D223-427E-BE29-09B94ADDA8C7}" type="slidenum">
              <a:rPr lang="es-PY"/>
              <a:pPr>
                <a:defRPr/>
              </a:pPr>
              <a:t>‹Nº›</a:t>
            </a:fld>
            <a:endParaRPr lang="es-PY" dirty="0"/>
          </a:p>
        </p:txBody>
      </p:sp>
      <p:sp>
        <p:nvSpPr>
          <p:cNvPr id="6" name="Footer Placeholder 8"/>
          <p:cNvSpPr>
            <a:spLocks noGrp="1"/>
          </p:cNvSpPr>
          <p:nvPr>
            <p:ph type="ftr" sz="quarter" idx="12"/>
          </p:nvPr>
        </p:nvSpPr>
        <p:spPr/>
        <p:txBody>
          <a:bodyPr/>
          <a:lstStyle>
            <a:lvl1pPr>
              <a:defRPr>
                <a:solidFill>
                  <a:schemeClr val="tx1">
                    <a:lumMod val="65000"/>
                    <a:lumOff val="35000"/>
                  </a:schemeClr>
                </a:solidFill>
              </a:defRPr>
            </a:lvl1pPr>
          </a:lstStyle>
          <a:p>
            <a:pPr>
              <a:defRPr/>
            </a:pPr>
            <a:endParaRPr lang="es-PY" dirty="0"/>
          </a:p>
        </p:txBody>
      </p:sp>
    </p:spTree>
    <p:extLst>
      <p:ext uri="{BB962C8B-B14F-4D97-AF65-F5344CB8AC3E}">
        <p14:creationId xmlns:p14="http://schemas.microsoft.com/office/powerpoint/2010/main" val="2376122081"/>
      </p:ext>
    </p:extLst>
  </p:cSld>
  <p:clrMapOvr>
    <a:masterClrMapping/>
  </p:clrMapOvr>
  <p:transition spd="slow">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10"/>
          </p:nvPr>
        </p:nvSpPr>
        <p:spPr/>
        <p:txBody>
          <a:bodyPr/>
          <a:lstStyle>
            <a:lvl1pPr>
              <a:defRPr>
                <a:solidFill>
                  <a:schemeClr val="tx1">
                    <a:lumMod val="65000"/>
                    <a:lumOff val="35000"/>
                  </a:schemeClr>
                </a:solidFill>
              </a:defRPr>
            </a:lvl1pPr>
          </a:lstStyle>
          <a:p>
            <a:pPr>
              <a:defRPr/>
            </a:pPr>
            <a:fld id="{A339CB80-904C-46A6-A122-6998D6FF39FA}" type="datetime1">
              <a:rPr lang="es-PY" smtClean="0"/>
              <a:t>14/10/2019</a:t>
            </a:fld>
            <a:endParaRPr lang="es-PY" dirty="0"/>
          </a:p>
        </p:txBody>
      </p:sp>
      <p:sp>
        <p:nvSpPr>
          <p:cNvPr id="5" name="Footer Placeholder 4"/>
          <p:cNvSpPr>
            <a:spLocks noGrp="1"/>
          </p:cNvSpPr>
          <p:nvPr>
            <p:ph type="ftr" sz="quarter" idx="11"/>
          </p:nvPr>
        </p:nvSpPr>
        <p:spPr/>
        <p:txBody>
          <a:bodyPr/>
          <a:lstStyle>
            <a:lvl1pPr>
              <a:defRPr>
                <a:solidFill>
                  <a:schemeClr val="tx1">
                    <a:lumMod val="65000"/>
                    <a:lumOff val="35000"/>
                  </a:schemeClr>
                </a:solidFill>
              </a:defRPr>
            </a:lvl1pPr>
          </a:lstStyle>
          <a:p>
            <a:pPr>
              <a:defRPr/>
            </a:pPr>
            <a:endParaRPr lang="es-PY" dirty="0"/>
          </a:p>
        </p:txBody>
      </p:sp>
      <p:sp>
        <p:nvSpPr>
          <p:cNvPr id="6" name="Slide Number Placeholder 5"/>
          <p:cNvSpPr>
            <a:spLocks noGrp="1"/>
          </p:cNvSpPr>
          <p:nvPr>
            <p:ph type="sldNum" sz="quarter" idx="12"/>
          </p:nvPr>
        </p:nvSpPr>
        <p:spPr/>
        <p:txBody>
          <a:bodyPr/>
          <a:lstStyle>
            <a:lvl1pPr>
              <a:defRPr>
                <a:solidFill>
                  <a:schemeClr val="tx1">
                    <a:lumMod val="65000"/>
                    <a:lumOff val="35000"/>
                  </a:schemeClr>
                </a:solidFill>
              </a:defRPr>
            </a:lvl1pPr>
          </a:lstStyle>
          <a:p>
            <a:pPr>
              <a:defRPr/>
            </a:pPr>
            <a:fld id="{D283FEBD-4203-44F2-9233-311CFDD769BA}" type="slidenum">
              <a:rPr lang="es-PY"/>
              <a:pPr>
                <a:defRPr/>
              </a:pPr>
              <a:t>‹Nº›</a:t>
            </a:fld>
            <a:endParaRPr lang="es-PY" dirty="0"/>
          </a:p>
        </p:txBody>
      </p:sp>
    </p:spTree>
    <p:extLst>
      <p:ext uri="{BB962C8B-B14F-4D97-AF65-F5344CB8AC3E}">
        <p14:creationId xmlns:p14="http://schemas.microsoft.com/office/powerpoint/2010/main" val="2154212264"/>
      </p:ext>
    </p:extLst>
  </p:cSld>
  <p:clrMapOvr>
    <a:masterClrMapping/>
  </p:clrMapOvr>
  <p:transition spd="slow">
    <p:pull/>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Oval 6"/>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Oval 7"/>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Oval 8"/>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7" name="Date Placeholder 3"/>
          <p:cNvSpPr>
            <a:spLocks noGrp="1"/>
          </p:cNvSpPr>
          <p:nvPr>
            <p:ph type="dt" sz="half" idx="10"/>
          </p:nvPr>
        </p:nvSpPr>
        <p:spPr/>
        <p:txBody>
          <a:bodyPr/>
          <a:lstStyle>
            <a:lvl1pPr>
              <a:defRPr>
                <a:solidFill>
                  <a:schemeClr val="tx1">
                    <a:lumMod val="65000"/>
                    <a:lumOff val="35000"/>
                  </a:schemeClr>
                </a:solidFill>
              </a:defRPr>
            </a:lvl1pPr>
          </a:lstStyle>
          <a:p>
            <a:pPr>
              <a:defRPr/>
            </a:pPr>
            <a:fld id="{1E065A21-E345-4528-93D1-67D6CBCA4524}" type="datetime1">
              <a:rPr lang="es-PY" smtClean="0"/>
              <a:t>14/10/2019</a:t>
            </a:fld>
            <a:endParaRPr lang="es-PY" dirty="0"/>
          </a:p>
        </p:txBody>
      </p:sp>
      <p:sp>
        <p:nvSpPr>
          <p:cNvPr id="8" name="Footer Placeholder 4"/>
          <p:cNvSpPr>
            <a:spLocks noGrp="1"/>
          </p:cNvSpPr>
          <p:nvPr>
            <p:ph type="ftr" sz="quarter" idx="11"/>
          </p:nvPr>
        </p:nvSpPr>
        <p:spPr/>
        <p:txBody>
          <a:bodyPr/>
          <a:lstStyle>
            <a:lvl1pPr>
              <a:defRPr>
                <a:solidFill>
                  <a:schemeClr val="tx1">
                    <a:lumMod val="65000"/>
                    <a:lumOff val="35000"/>
                  </a:schemeClr>
                </a:solidFill>
              </a:defRPr>
            </a:lvl1pPr>
          </a:lstStyle>
          <a:p>
            <a:pPr>
              <a:defRPr/>
            </a:pPr>
            <a:endParaRPr lang="es-PY" dirty="0"/>
          </a:p>
        </p:txBody>
      </p:sp>
      <p:sp>
        <p:nvSpPr>
          <p:cNvPr id="9" name="Slide Number Placeholder 5"/>
          <p:cNvSpPr>
            <a:spLocks noGrp="1"/>
          </p:cNvSpPr>
          <p:nvPr>
            <p:ph type="sldNum" sz="quarter" idx="12"/>
          </p:nvPr>
        </p:nvSpPr>
        <p:spPr/>
        <p:txBody>
          <a:bodyPr/>
          <a:lstStyle>
            <a:lvl1pPr>
              <a:defRPr>
                <a:solidFill>
                  <a:schemeClr val="tx1">
                    <a:lumMod val="65000"/>
                    <a:lumOff val="35000"/>
                  </a:schemeClr>
                </a:solidFill>
              </a:defRPr>
            </a:lvl1pPr>
          </a:lstStyle>
          <a:p>
            <a:pPr>
              <a:defRPr/>
            </a:pPr>
            <a:fld id="{ACA5AEFE-BA33-4C61-BA1E-B5744113C62F}" type="slidenum">
              <a:rPr lang="es-PY"/>
              <a:pPr>
                <a:defRPr/>
              </a:pPr>
              <a:t>‹Nº›</a:t>
            </a:fld>
            <a:endParaRPr lang="es-PY" dirty="0"/>
          </a:p>
        </p:txBody>
      </p:sp>
    </p:spTree>
    <p:extLst>
      <p:ext uri="{BB962C8B-B14F-4D97-AF65-F5344CB8AC3E}">
        <p14:creationId xmlns:p14="http://schemas.microsoft.com/office/powerpoint/2010/main" val="775621718"/>
      </p:ext>
    </p:extLst>
  </p:cSld>
  <p:clrMapOvr>
    <a:masterClrMapping/>
  </p:clrMapOvr>
  <p:transition spd="slow">
    <p:pull/>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4"/>
          </p:nvPr>
        </p:nvSpPr>
        <p:spPr/>
        <p:txBody>
          <a:bodyPr/>
          <a:lstStyle>
            <a:lvl1pPr>
              <a:defRPr>
                <a:solidFill>
                  <a:schemeClr val="tx1">
                    <a:lumMod val="65000"/>
                    <a:lumOff val="35000"/>
                  </a:schemeClr>
                </a:solidFill>
              </a:defRPr>
            </a:lvl1pPr>
          </a:lstStyle>
          <a:p>
            <a:pPr>
              <a:defRPr/>
            </a:pPr>
            <a:fld id="{1459AE03-FF46-4301-BBBA-8C310BF37177}" type="datetime1">
              <a:rPr lang="es-PY" smtClean="0"/>
              <a:t>14/10/2019</a:t>
            </a:fld>
            <a:endParaRPr lang="es-PY" dirty="0"/>
          </a:p>
        </p:txBody>
      </p:sp>
      <p:sp>
        <p:nvSpPr>
          <p:cNvPr id="6" name="Footer Placeholder 5"/>
          <p:cNvSpPr>
            <a:spLocks noGrp="1"/>
          </p:cNvSpPr>
          <p:nvPr>
            <p:ph type="ftr" sz="quarter" idx="15"/>
          </p:nvPr>
        </p:nvSpPr>
        <p:spPr/>
        <p:txBody>
          <a:bodyPr/>
          <a:lstStyle>
            <a:lvl1pPr>
              <a:defRPr>
                <a:solidFill>
                  <a:schemeClr val="tx1">
                    <a:lumMod val="65000"/>
                    <a:lumOff val="35000"/>
                  </a:schemeClr>
                </a:solidFill>
              </a:defRPr>
            </a:lvl1pPr>
          </a:lstStyle>
          <a:p>
            <a:pPr>
              <a:defRPr/>
            </a:pPr>
            <a:endParaRPr lang="es-PY" dirty="0"/>
          </a:p>
        </p:txBody>
      </p:sp>
      <p:sp>
        <p:nvSpPr>
          <p:cNvPr id="7" name="Slide Number Placeholder 6"/>
          <p:cNvSpPr>
            <a:spLocks noGrp="1"/>
          </p:cNvSpPr>
          <p:nvPr>
            <p:ph type="sldNum" sz="quarter" idx="16"/>
          </p:nvPr>
        </p:nvSpPr>
        <p:spPr/>
        <p:txBody>
          <a:bodyPr/>
          <a:lstStyle>
            <a:lvl1pPr>
              <a:defRPr>
                <a:solidFill>
                  <a:schemeClr val="tx1">
                    <a:lumMod val="65000"/>
                    <a:lumOff val="35000"/>
                  </a:schemeClr>
                </a:solidFill>
              </a:defRPr>
            </a:lvl1pPr>
          </a:lstStyle>
          <a:p>
            <a:pPr>
              <a:defRPr/>
            </a:pPr>
            <a:fld id="{0251C8F7-225A-4840-8478-CD1A1908D128}" type="slidenum">
              <a:rPr lang="es-PY"/>
              <a:pPr>
                <a:defRPr/>
              </a:pPr>
              <a:t>‹Nº›</a:t>
            </a:fld>
            <a:endParaRPr lang="es-PY" dirty="0"/>
          </a:p>
        </p:txBody>
      </p:sp>
    </p:spTree>
    <p:extLst>
      <p:ext uri="{BB962C8B-B14F-4D97-AF65-F5344CB8AC3E}">
        <p14:creationId xmlns:p14="http://schemas.microsoft.com/office/powerpoint/2010/main" val="1023919318"/>
      </p:ext>
    </p:extLst>
  </p:cSld>
  <p:clrMapOvr>
    <a:masterClrMapping/>
  </p:clrMapOvr>
  <p:transition spd="slow">
    <p:pull/>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1" name="Content Placeholder 10"/>
          <p:cNvSpPr>
            <a:spLocks noGrp="1"/>
          </p:cNvSpPr>
          <p:nvPr>
            <p:ph sz="quarter" idx="13"/>
          </p:nvPr>
        </p:nvSpPr>
        <p:spPr>
          <a:xfrm>
            <a:off x="457200" y="2212848"/>
            <a:ext cx="4041648" cy="391363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5"/>
          </p:nvPr>
        </p:nvSpPr>
        <p:spPr/>
        <p:txBody>
          <a:bodyPr/>
          <a:lstStyle>
            <a:lvl1pPr>
              <a:defRPr>
                <a:solidFill>
                  <a:schemeClr val="tx1">
                    <a:lumMod val="65000"/>
                    <a:lumOff val="35000"/>
                  </a:schemeClr>
                </a:solidFill>
              </a:defRPr>
            </a:lvl1pPr>
          </a:lstStyle>
          <a:p>
            <a:pPr>
              <a:defRPr/>
            </a:pPr>
            <a:fld id="{8154F8E6-BDF0-4962-BC0F-3188E342FFE7}" type="datetime1">
              <a:rPr lang="es-PY" smtClean="0"/>
              <a:t>14/10/2019</a:t>
            </a:fld>
            <a:endParaRPr lang="es-PY" dirty="0"/>
          </a:p>
        </p:txBody>
      </p:sp>
      <p:sp>
        <p:nvSpPr>
          <p:cNvPr id="8" name="Footer Placeholder 7"/>
          <p:cNvSpPr>
            <a:spLocks noGrp="1"/>
          </p:cNvSpPr>
          <p:nvPr>
            <p:ph type="ftr" sz="quarter" idx="16"/>
          </p:nvPr>
        </p:nvSpPr>
        <p:spPr/>
        <p:txBody>
          <a:bodyPr/>
          <a:lstStyle>
            <a:lvl1pPr>
              <a:defRPr>
                <a:solidFill>
                  <a:schemeClr val="tx1">
                    <a:lumMod val="65000"/>
                    <a:lumOff val="35000"/>
                  </a:schemeClr>
                </a:solidFill>
              </a:defRPr>
            </a:lvl1pPr>
          </a:lstStyle>
          <a:p>
            <a:pPr>
              <a:defRPr/>
            </a:pPr>
            <a:endParaRPr lang="es-PY" dirty="0"/>
          </a:p>
        </p:txBody>
      </p:sp>
      <p:sp>
        <p:nvSpPr>
          <p:cNvPr id="9" name="Slide Number Placeholder 8"/>
          <p:cNvSpPr>
            <a:spLocks noGrp="1"/>
          </p:cNvSpPr>
          <p:nvPr>
            <p:ph type="sldNum" sz="quarter" idx="17"/>
          </p:nvPr>
        </p:nvSpPr>
        <p:spPr/>
        <p:txBody>
          <a:bodyPr/>
          <a:lstStyle>
            <a:lvl1pPr>
              <a:defRPr>
                <a:solidFill>
                  <a:schemeClr val="tx1">
                    <a:lumMod val="65000"/>
                    <a:lumOff val="35000"/>
                  </a:schemeClr>
                </a:solidFill>
              </a:defRPr>
            </a:lvl1pPr>
          </a:lstStyle>
          <a:p>
            <a:pPr>
              <a:defRPr/>
            </a:pPr>
            <a:fld id="{F930D8F1-A7D3-4C2A-95CD-1B46D5CBC30F}" type="slidenum">
              <a:rPr lang="es-PY"/>
              <a:pPr>
                <a:defRPr/>
              </a:pPr>
              <a:t>‹Nº›</a:t>
            </a:fld>
            <a:endParaRPr lang="es-PY" dirty="0"/>
          </a:p>
        </p:txBody>
      </p:sp>
    </p:spTree>
    <p:extLst>
      <p:ext uri="{BB962C8B-B14F-4D97-AF65-F5344CB8AC3E}">
        <p14:creationId xmlns:p14="http://schemas.microsoft.com/office/powerpoint/2010/main" val="2187142075"/>
      </p:ext>
    </p:extLst>
  </p:cSld>
  <p:clrMapOvr>
    <a:masterClrMapping/>
  </p:clrMapOvr>
  <p:transition spd="slow">
    <p:pull/>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lvl1pPr>
              <a:defRPr>
                <a:solidFill>
                  <a:schemeClr val="tx1">
                    <a:lumMod val="65000"/>
                    <a:lumOff val="35000"/>
                  </a:schemeClr>
                </a:solidFill>
              </a:defRPr>
            </a:lvl1pPr>
          </a:lstStyle>
          <a:p>
            <a:pPr>
              <a:defRPr/>
            </a:pPr>
            <a:fld id="{D4F63E5A-C5AA-491F-9FA2-15B624FC2F5B}" type="datetime1">
              <a:rPr lang="es-PY" smtClean="0"/>
              <a:t>14/10/2019</a:t>
            </a:fld>
            <a:endParaRPr lang="es-PY" dirty="0"/>
          </a:p>
        </p:txBody>
      </p:sp>
      <p:sp>
        <p:nvSpPr>
          <p:cNvPr id="4" name="Footer Placeholder 3"/>
          <p:cNvSpPr>
            <a:spLocks noGrp="1"/>
          </p:cNvSpPr>
          <p:nvPr>
            <p:ph type="ftr" sz="quarter" idx="11"/>
          </p:nvPr>
        </p:nvSpPr>
        <p:spPr/>
        <p:txBody>
          <a:bodyPr/>
          <a:lstStyle>
            <a:lvl1pPr>
              <a:defRPr>
                <a:solidFill>
                  <a:schemeClr val="tx1">
                    <a:lumMod val="65000"/>
                    <a:lumOff val="35000"/>
                  </a:schemeClr>
                </a:solidFill>
              </a:defRPr>
            </a:lvl1pPr>
          </a:lstStyle>
          <a:p>
            <a:pPr>
              <a:defRPr/>
            </a:pPr>
            <a:endParaRPr lang="es-PY" dirty="0"/>
          </a:p>
        </p:txBody>
      </p:sp>
      <p:sp>
        <p:nvSpPr>
          <p:cNvPr id="5" name="Slide Number Placeholder 4"/>
          <p:cNvSpPr>
            <a:spLocks noGrp="1"/>
          </p:cNvSpPr>
          <p:nvPr>
            <p:ph type="sldNum" sz="quarter" idx="12"/>
          </p:nvPr>
        </p:nvSpPr>
        <p:spPr/>
        <p:txBody>
          <a:bodyPr/>
          <a:lstStyle>
            <a:lvl1pPr>
              <a:defRPr>
                <a:solidFill>
                  <a:schemeClr val="tx1">
                    <a:lumMod val="65000"/>
                    <a:lumOff val="35000"/>
                  </a:schemeClr>
                </a:solidFill>
              </a:defRPr>
            </a:lvl1pPr>
          </a:lstStyle>
          <a:p>
            <a:pPr>
              <a:defRPr/>
            </a:pPr>
            <a:fld id="{D830FF60-A92D-4EC6-98BD-C141838148C9}" type="slidenum">
              <a:rPr lang="es-PY"/>
              <a:pPr>
                <a:defRPr/>
              </a:pPr>
              <a:t>‹Nº›</a:t>
            </a:fld>
            <a:endParaRPr lang="es-PY" dirty="0"/>
          </a:p>
        </p:txBody>
      </p:sp>
    </p:spTree>
    <p:extLst>
      <p:ext uri="{BB962C8B-B14F-4D97-AF65-F5344CB8AC3E}">
        <p14:creationId xmlns:p14="http://schemas.microsoft.com/office/powerpoint/2010/main" val="2608240928"/>
      </p:ext>
    </p:extLst>
  </p:cSld>
  <p:clrMapOvr>
    <a:masterClrMapping/>
  </p:clrMapOvr>
  <p:transition spd="slow">
    <p:pull/>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lumMod val="65000"/>
                    <a:lumOff val="35000"/>
                  </a:schemeClr>
                </a:solidFill>
              </a:defRPr>
            </a:lvl1pPr>
          </a:lstStyle>
          <a:p>
            <a:pPr>
              <a:defRPr/>
            </a:pPr>
            <a:fld id="{7CA7D914-244E-480C-B2D4-39B41D2CDB57}" type="datetime1">
              <a:rPr lang="es-PY" smtClean="0"/>
              <a:t>14/10/2019</a:t>
            </a:fld>
            <a:endParaRPr lang="es-PY" dirty="0"/>
          </a:p>
        </p:txBody>
      </p:sp>
      <p:sp>
        <p:nvSpPr>
          <p:cNvPr id="3" name="Footer Placeholder 2"/>
          <p:cNvSpPr>
            <a:spLocks noGrp="1"/>
          </p:cNvSpPr>
          <p:nvPr>
            <p:ph type="ftr" sz="quarter" idx="11"/>
          </p:nvPr>
        </p:nvSpPr>
        <p:spPr/>
        <p:txBody>
          <a:bodyPr/>
          <a:lstStyle>
            <a:lvl1pPr>
              <a:defRPr>
                <a:solidFill>
                  <a:schemeClr val="tx1">
                    <a:lumMod val="65000"/>
                    <a:lumOff val="35000"/>
                  </a:schemeClr>
                </a:solidFill>
              </a:defRPr>
            </a:lvl1pPr>
          </a:lstStyle>
          <a:p>
            <a:pPr>
              <a:defRPr/>
            </a:pPr>
            <a:endParaRPr lang="es-PY" dirty="0"/>
          </a:p>
        </p:txBody>
      </p:sp>
      <p:sp>
        <p:nvSpPr>
          <p:cNvPr id="4" name="Slide Number Placeholder 3"/>
          <p:cNvSpPr>
            <a:spLocks noGrp="1"/>
          </p:cNvSpPr>
          <p:nvPr>
            <p:ph type="sldNum" sz="quarter" idx="12"/>
          </p:nvPr>
        </p:nvSpPr>
        <p:spPr/>
        <p:txBody>
          <a:bodyPr/>
          <a:lstStyle>
            <a:lvl1pPr>
              <a:defRPr>
                <a:solidFill>
                  <a:schemeClr val="tx1">
                    <a:lumMod val="65000"/>
                    <a:lumOff val="35000"/>
                  </a:schemeClr>
                </a:solidFill>
              </a:defRPr>
            </a:lvl1pPr>
          </a:lstStyle>
          <a:p>
            <a:pPr>
              <a:defRPr/>
            </a:pPr>
            <a:fld id="{C5BE1361-EA58-4D82-9F3F-7E96CF5E0DF7}" type="slidenum">
              <a:rPr lang="es-PY"/>
              <a:pPr>
                <a:defRPr/>
              </a:pPr>
              <a:t>‹Nº›</a:t>
            </a:fld>
            <a:endParaRPr lang="es-PY" dirty="0"/>
          </a:p>
        </p:txBody>
      </p:sp>
    </p:spTree>
    <p:extLst>
      <p:ext uri="{BB962C8B-B14F-4D97-AF65-F5344CB8AC3E}">
        <p14:creationId xmlns:p14="http://schemas.microsoft.com/office/powerpoint/2010/main" val="3162347258"/>
      </p:ext>
    </p:extLst>
  </p:cSld>
  <p:clrMapOvr>
    <a:masterClrMapping/>
  </p:clrMapOvr>
  <p:transition spd="slow">
    <p:pull/>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schemeClr val="tx1">
                    <a:lumMod val="65000"/>
                    <a:lumOff val="35000"/>
                  </a:schemeClr>
                </a:solidFill>
              </a:defRPr>
            </a:lvl1pPr>
          </a:lstStyle>
          <a:p>
            <a:pPr>
              <a:defRPr/>
            </a:pPr>
            <a:fld id="{F4FC4465-B8EC-4473-8AE3-7E95A9AA3A86}" type="datetime1">
              <a:rPr lang="es-PY" smtClean="0"/>
              <a:t>14/10/2019</a:t>
            </a:fld>
            <a:endParaRPr lang="es-PY" dirty="0"/>
          </a:p>
        </p:txBody>
      </p:sp>
      <p:sp>
        <p:nvSpPr>
          <p:cNvPr id="6" name="Footer Placeholder 5"/>
          <p:cNvSpPr>
            <a:spLocks noGrp="1"/>
          </p:cNvSpPr>
          <p:nvPr>
            <p:ph type="ftr" sz="quarter" idx="11"/>
          </p:nvPr>
        </p:nvSpPr>
        <p:spPr/>
        <p:txBody>
          <a:bodyPr/>
          <a:lstStyle>
            <a:lvl1pPr>
              <a:defRPr>
                <a:solidFill>
                  <a:schemeClr val="tx1">
                    <a:lumMod val="65000"/>
                    <a:lumOff val="35000"/>
                  </a:schemeClr>
                </a:solidFill>
              </a:defRPr>
            </a:lvl1pPr>
          </a:lstStyle>
          <a:p>
            <a:pPr>
              <a:defRPr/>
            </a:pPr>
            <a:endParaRPr lang="es-PY" dirty="0"/>
          </a:p>
        </p:txBody>
      </p:sp>
      <p:sp>
        <p:nvSpPr>
          <p:cNvPr id="7" name="Slide Number Placeholder 6"/>
          <p:cNvSpPr>
            <a:spLocks noGrp="1"/>
          </p:cNvSpPr>
          <p:nvPr>
            <p:ph type="sldNum" sz="quarter" idx="12"/>
          </p:nvPr>
        </p:nvSpPr>
        <p:spPr/>
        <p:txBody>
          <a:bodyPr/>
          <a:lstStyle>
            <a:lvl1pPr>
              <a:defRPr>
                <a:solidFill>
                  <a:schemeClr val="tx1">
                    <a:lumMod val="65000"/>
                    <a:lumOff val="35000"/>
                  </a:schemeClr>
                </a:solidFill>
              </a:defRPr>
            </a:lvl1pPr>
          </a:lstStyle>
          <a:p>
            <a:pPr>
              <a:defRPr/>
            </a:pPr>
            <a:fld id="{5BDA9258-C299-4759-993B-45CB11A24272}" type="slidenum">
              <a:rPr lang="es-PY"/>
              <a:pPr>
                <a:defRPr/>
              </a:pPr>
              <a:t>‹Nº›</a:t>
            </a:fld>
            <a:endParaRPr lang="es-PY" dirty="0"/>
          </a:p>
        </p:txBody>
      </p:sp>
    </p:spTree>
    <p:extLst>
      <p:ext uri="{BB962C8B-B14F-4D97-AF65-F5344CB8AC3E}">
        <p14:creationId xmlns:p14="http://schemas.microsoft.com/office/powerpoint/2010/main" val="3707412714"/>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61CE2A10-A4A3-457D-A01C-9686B02C542C}" type="datetime1">
              <a:rPr lang="es-PY" smtClean="0"/>
              <a:t>14/10/2019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A917A633-BAD6-481A-8B19-68895896A51D}" type="slidenum">
              <a:rPr lang="es-ES"/>
              <a:pPr>
                <a:defRPr/>
              </a:pPr>
              <a:t>‹Nº›</a:t>
            </a:fld>
            <a:endParaRPr lang="es-ES" dirty="0"/>
          </a:p>
        </p:txBody>
      </p:sp>
    </p:spTree>
    <p:extLst>
      <p:ext uri="{BB962C8B-B14F-4D97-AF65-F5344CB8AC3E}">
        <p14:creationId xmlns:p14="http://schemas.microsoft.com/office/powerpoint/2010/main" val="3615674536"/>
      </p:ext>
    </p:extLst>
  </p:cSld>
  <p:clrMapOvr>
    <a:masterClrMapping/>
  </p:clrMapOvr>
  <p:transition spd="slow">
    <p:pull/>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dirty="0" smtClean="0"/>
              <a:t>Haga clic en el icono para agregar una imagen</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schemeClr val="tx1">
                    <a:lumMod val="65000"/>
                    <a:lumOff val="35000"/>
                  </a:schemeClr>
                </a:solidFill>
              </a:defRPr>
            </a:lvl1pPr>
          </a:lstStyle>
          <a:p>
            <a:pPr>
              <a:defRPr/>
            </a:pPr>
            <a:fld id="{5BD99A03-B3C4-4CA8-8535-9D7E613C41EC}" type="datetime1">
              <a:rPr lang="es-PY" smtClean="0"/>
              <a:t>14/10/2019</a:t>
            </a:fld>
            <a:endParaRPr lang="es-PY" dirty="0"/>
          </a:p>
        </p:txBody>
      </p:sp>
      <p:sp>
        <p:nvSpPr>
          <p:cNvPr id="6" name="Footer Placeholder 5"/>
          <p:cNvSpPr>
            <a:spLocks noGrp="1"/>
          </p:cNvSpPr>
          <p:nvPr>
            <p:ph type="ftr" sz="quarter" idx="11"/>
          </p:nvPr>
        </p:nvSpPr>
        <p:spPr/>
        <p:txBody>
          <a:bodyPr/>
          <a:lstStyle>
            <a:lvl1pPr>
              <a:defRPr>
                <a:solidFill>
                  <a:schemeClr val="tx1">
                    <a:lumMod val="65000"/>
                    <a:lumOff val="35000"/>
                  </a:schemeClr>
                </a:solidFill>
              </a:defRPr>
            </a:lvl1pPr>
          </a:lstStyle>
          <a:p>
            <a:pPr>
              <a:defRPr/>
            </a:pPr>
            <a:endParaRPr lang="es-PY" dirty="0"/>
          </a:p>
        </p:txBody>
      </p:sp>
      <p:sp>
        <p:nvSpPr>
          <p:cNvPr id="7" name="Slide Number Placeholder 6"/>
          <p:cNvSpPr>
            <a:spLocks noGrp="1"/>
          </p:cNvSpPr>
          <p:nvPr>
            <p:ph type="sldNum" sz="quarter" idx="12"/>
          </p:nvPr>
        </p:nvSpPr>
        <p:spPr/>
        <p:txBody>
          <a:bodyPr/>
          <a:lstStyle>
            <a:lvl1pPr>
              <a:defRPr>
                <a:solidFill>
                  <a:schemeClr val="tx1">
                    <a:lumMod val="65000"/>
                    <a:lumOff val="35000"/>
                  </a:schemeClr>
                </a:solidFill>
              </a:defRPr>
            </a:lvl1pPr>
          </a:lstStyle>
          <a:p>
            <a:pPr>
              <a:defRPr/>
            </a:pPr>
            <a:fld id="{4EBE61B7-CAE4-4CB6-B707-4B28508FF57E}" type="slidenum">
              <a:rPr lang="es-PY"/>
              <a:pPr>
                <a:defRPr/>
              </a:pPr>
              <a:t>‹Nº›</a:t>
            </a:fld>
            <a:endParaRPr lang="es-PY" dirty="0"/>
          </a:p>
        </p:txBody>
      </p:sp>
    </p:spTree>
    <p:extLst>
      <p:ext uri="{BB962C8B-B14F-4D97-AF65-F5344CB8AC3E}">
        <p14:creationId xmlns:p14="http://schemas.microsoft.com/office/powerpoint/2010/main" val="2582993125"/>
      </p:ext>
    </p:extLst>
  </p:cSld>
  <p:clrMapOvr>
    <a:masterClrMapping/>
  </p:clrMapOvr>
  <p:transition spd="slow">
    <p:pull/>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solidFill>
                  <a:schemeClr val="tx1">
                    <a:lumMod val="65000"/>
                    <a:lumOff val="35000"/>
                  </a:schemeClr>
                </a:solidFill>
              </a:defRPr>
            </a:lvl1pPr>
          </a:lstStyle>
          <a:p>
            <a:pPr>
              <a:defRPr/>
            </a:pPr>
            <a:fld id="{1199E4B8-2C0D-418F-8C1A-6A5507F51067}" type="datetime1">
              <a:rPr lang="es-PY" smtClean="0"/>
              <a:t>14/10/2019</a:t>
            </a:fld>
            <a:endParaRPr lang="es-PY" dirty="0"/>
          </a:p>
        </p:txBody>
      </p:sp>
      <p:sp>
        <p:nvSpPr>
          <p:cNvPr id="5" name="Footer Placeholder 4"/>
          <p:cNvSpPr>
            <a:spLocks noGrp="1"/>
          </p:cNvSpPr>
          <p:nvPr>
            <p:ph type="ftr" sz="quarter" idx="11"/>
          </p:nvPr>
        </p:nvSpPr>
        <p:spPr/>
        <p:txBody>
          <a:bodyPr/>
          <a:lstStyle>
            <a:lvl1pPr>
              <a:defRPr>
                <a:solidFill>
                  <a:schemeClr val="tx1">
                    <a:lumMod val="65000"/>
                    <a:lumOff val="35000"/>
                  </a:schemeClr>
                </a:solidFill>
              </a:defRPr>
            </a:lvl1pPr>
          </a:lstStyle>
          <a:p>
            <a:pPr>
              <a:defRPr/>
            </a:pPr>
            <a:endParaRPr lang="es-PY" dirty="0"/>
          </a:p>
        </p:txBody>
      </p:sp>
      <p:sp>
        <p:nvSpPr>
          <p:cNvPr id="6" name="Slide Number Placeholder 5"/>
          <p:cNvSpPr>
            <a:spLocks noGrp="1"/>
          </p:cNvSpPr>
          <p:nvPr>
            <p:ph type="sldNum" sz="quarter" idx="12"/>
          </p:nvPr>
        </p:nvSpPr>
        <p:spPr/>
        <p:txBody>
          <a:bodyPr/>
          <a:lstStyle>
            <a:lvl1pPr>
              <a:defRPr>
                <a:solidFill>
                  <a:schemeClr val="tx1">
                    <a:lumMod val="65000"/>
                    <a:lumOff val="35000"/>
                  </a:schemeClr>
                </a:solidFill>
              </a:defRPr>
            </a:lvl1pPr>
          </a:lstStyle>
          <a:p>
            <a:pPr>
              <a:defRPr/>
            </a:pPr>
            <a:fld id="{EB663F67-1C9C-4618-A2B4-76642A7C9FCF}" type="slidenum">
              <a:rPr lang="es-PY"/>
              <a:pPr>
                <a:defRPr/>
              </a:pPr>
              <a:t>‹Nº›</a:t>
            </a:fld>
            <a:endParaRPr lang="es-PY" dirty="0"/>
          </a:p>
        </p:txBody>
      </p:sp>
    </p:spTree>
    <p:extLst>
      <p:ext uri="{BB962C8B-B14F-4D97-AF65-F5344CB8AC3E}">
        <p14:creationId xmlns:p14="http://schemas.microsoft.com/office/powerpoint/2010/main" val="2222135725"/>
      </p:ext>
    </p:extLst>
  </p:cSld>
  <p:clrMapOvr>
    <a:masterClrMapping/>
  </p:clrMapOvr>
  <p:transition spd="slow">
    <p:pull/>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solidFill>
                  <a:schemeClr val="tx1">
                    <a:lumMod val="65000"/>
                    <a:lumOff val="35000"/>
                  </a:schemeClr>
                </a:solidFill>
              </a:defRPr>
            </a:lvl1pPr>
          </a:lstStyle>
          <a:p>
            <a:pPr>
              <a:defRPr/>
            </a:pPr>
            <a:fld id="{62E38770-B0E2-47FF-8247-B9EC3CD0ED66}" type="datetime1">
              <a:rPr lang="es-PY" smtClean="0"/>
              <a:t>14/10/2019</a:t>
            </a:fld>
            <a:endParaRPr lang="es-PY" dirty="0"/>
          </a:p>
        </p:txBody>
      </p:sp>
      <p:sp>
        <p:nvSpPr>
          <p:cNvPr id="5" name="Footer Placeholder 4"/>
          <p:cNvSpPr>
            <a:spLocks noGrp="1"/>
          </p:cNvSpPr>
          <p:nvPr>
            <p:ph type="ftr" sz="quarter" idx="11"/>
          </p:nvPr>
        </p:nvSpPr>
        <p:spPr/>
        <p:txBody>
          <a:bodyPr/>
          <a:lstStyle>
            <a:lvl1pPr>
              <a:defRPr>
                <a:solidFill>
                  <a:schemeClr val="tx1">
                    <a:lumMod val="65000"/>
                    <a:lumOff val="35000"/>
                  </a:schemeClr>
                </a:solidFill>
              </a:defRPr>
            </a:lvl1pPr>
          </a:lstStyle>
          <a:p>
            <a:pPr>
              <a:defRPr/>
            </a:pPr>
            <a:endParaRPr lang="es-PY" dirty="0"/>
          </a:p>
        </p:txBody>
      </p:sp>
      <p:sp>
        <p:nvSpPr>
          <p:cNvPr id="6" name="Slide Number Placeholder 5"/>
          <p:cNvSpPr>
            <a:spLocks noGrp="1"/>
          </p:cNvSpPr>
          <p:nvPr>
            <p:ph type="sldNum" sz="quarter" idx="12"/>
          </p:nvPr>
        </p:nvSpPr>
        <p:spPr/>
        <p:txBody>
          <a:bodyPr/>
          <a:lstStyle>
            <a:lvl1pPr>
              <a:defRPr>
                <a:solidFill>
                  <a:schemeClr val="tx1">
                    <a:lumMod val="65000"/>
                    <a:lumOff val="35000"/>
                  </a:schemeClr>
                </a:solidFill>
              </a:defRPr>
            </a:lvl1pPr>
          </a:lstStyle>
          <a:p>
            <a:pPr>
              <a:defRPr/>
            </a:pPr>
            <a:fld id="{6FADBEDA-AE5B-4BFD-90C2-71AE3C87C682}" type="slidenum">
              <a:rPr lang="es-PY"/>
              <a:pPr>
                <a:defRPr/>
              </a:pPr>
              <a:t>‹Nº›</a:t>
            </a:fld>
            <a:endParaRPr lang="es-PY" dirty="0"/>
          </a:p>
        </p:txBody>
      </p:sp>
    </p:spTree>
    <p:extLst>
      <p:ext uri="{BB962C8B-B14F-4D97-AF65-F5344CB8AC3E}">
        <p14:creationId xmlns:p14="http://schemas.microsoft.com/office/powerpoint/2010/main" val="226764337"/>
      </p:ext>
    </p:extLst>
  </p:cSld>
  <p:clrMapOvr>
    <a:masterClrMapping/>
  </p:clrMapOvr>
  <p:transition spd="slow">
    <p:pull/>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6"/>
          <p:cNvSpPr>
            <a:spLocks noGrp="1"/>
          </p:cNvSpPr>
          <p:nvPr>
            <p:ph type="dt" sz="half" idx="10"/>
          </p:nvPr>
        </p:nvSpPr>
        <p:spPr/>
        <p:txBody>
          <a:bodyPr/>
          <a:lstStyle>
            <a:lvl1pPr>
              <a:defRPr>
                <a:solidFill>
                  <a:prstClr val="black">
                    <a:lumMod val="65000"/>
                    <a:lumOff val="35000"/>
                  </a:prstClr>
                </a:solidFill>
              </a:defRPr>
            </a:lvl1pPr>
          </a:lstStyle>
          <a:p>
            <a:pPr>
              <a:defRPr/>
            </a:pPr>
            <a:fld id="{7326CAEB-C69D-46A7-89B0-905D2F4D9B90}" type="datetime1">
              <a:rPr lang="es-PY" smtClean="0"/>
              <a:t>14/10/2019</a:t>
            </a:fld>
            <a:endParaRPr lang="es-PY" dirty="0"/>
          </a:p>
        </p:txBody>
      </p:sp>
      <p:sp>
        <p:nvSpPr>
          <p:cNvPr id="5" name="Slide Number Placeholder 7"/>
          <p:cNvSpPr>
            <a:spLocks noGrp="1"/>
          </p:cNvSpPr>
          <p:nvPr>
            <p:ph type="sldNum" sz="quarter" idx="11"/>
          </p:nvPr>
        </p:nvSpPr>
        <p:spPr/>
        <p:txBody>
          <a:bodyPr/>
          <a:lstStyle>
            <a:lvl1pPr>
              <a:defRPr>
                <a:solidFill>
                  <a:prstClr val="black">
                    <a:lumMod val="65000"/>
                    <a:lumOff val="35000"/>
                  </a:prstClr>
                </a:solidFill>
              </a:defRPr>
            </a:lvl1pPr>
          </a:lstStyle>
          <a:p>
            <a:pPr>
              <a:defRPr/>
            </a:pPr>
            <a:fld id="{0DE98105-C419-48CD-9225-F8F8D8EECB39}" type="slidenum">
              <a:rPr lang="es-PY"/>
              <a:pPr>
                <a:defRPr/>
              </a:pPr>
              <a:t>‹Nº›</a:t>
            </a:fld>
            <a:endParaRPr lang="es-PY" dirty="0"/>
          </a:p>
        </p:txBody>
      </p:sp>
      <p:sp>
        <p:nvSpPr>
          <p:cNvPr id="6" name="Footer Placeholder 8"/>
          <p:cNvSpPr>
            <a:spLocks noGrp="1"/>
          </p:cNvSpPr>
          <p:nvPr>
            <p:ph type="ftr" sz="quarter" idx="12"/>
          </p:nvPr>
        </p:nvSpPr>
        <p:spPr/>
        <p:txBody>
          <a:bodyPr/>
          <a:lstStyle>
            <a:lvl1pPr>
              <a:defRPr>
                <a:solidFill>
                  <a:prstClr val="black">
                    <a:lumMod val="65000"/>
                    <a:lumOff val="35000"/>
                  </a:prstClr>
                </a:solidFill>
              </a:defRPr>
            </a:lvl1pPr>
          </a:lstStyle>
          <a:p>
            <a:pPr>
              <a:defRPr/>
            </a:pPr>
            <a:endParaRPr lang="es-PY" dirty="0"/>
          </a:p>
        </p:txBody>
      </p:sp>
    </p:spTree>
    <p:extLst>
      <p:ext uri="{BB962C8B-B14F-4D97-AF65-F5344CB8AC3E}">
        <p14:creationId xmlns:p14="http://schemas.microsoft.com/office/powerpoint/2010/main" val="2209646631"/>
      </p:ext>
    </p:extLst>
  </p:cSld>
  <p:clrMapOvr>
    <a:masterClrMapping/>
  </p:clrMapOvr>
  <p:transition spd="slow">
    <p:pull/>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10"/>
          </p:nvPr>
        </p:nvSpPr>
        <p:spPr/>
        <p:txBody>
          <a:bodyPr/>
          <a:lstStyle>
            <a:lvl1pPr>
              <a:defRPr>
                <a:solidFill>
                  <a:prstClr val="black">
                    <a:lumMod val="65000"/>
                    <a:lumOff val="35000"/>
                  </a:prstClr>
                </a:solidFill>
              </a:defRPr>
            </a:lvl1pPr>
          </a:lstStyle>
          <a:p>
            <a:pPr>
              <a:defRPr/>
            </a:pPr>
            <a:fld id="{85D823FE-1C9A-4C83-B453-28966D539171}" type="datetime1">
              <a:rPr lang="es-PY" smtClean="0"/>
              <a:t>14/10/2019</a:t>
            </a:fld>
            <a:endParaRPr lang="es-PY" dirty="0"/>
          </a:p>
        </p:txBody>
      </p:sp>
      <p:sp>
        <p:nvSpPr>
          <p:cNvPr id="5" name="Footer Placeholder 4"/>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6" name="Slide Number Placeholder 5"/>
          <p:cNvSpPr>
            <a:spLocks noGrp="1"/>
          </p:cNvSpPr>
          <p:nvPr>
            <p:ph type="sldNum" sz="quarter" idx="12"/>
          </p:nvPr>
        </p:nvSpPr>
        <p:spPr/>
        <p:txBody>
          <a:bodyPr/>
          <a:lstStyle>
            <a:lvl1pPr>
              <a:defRPr>
                <a:solidFill>
                  <a:prstClr val="black">
                    <a:lumMod val="65000"/>
                    <a:lumOff val="35000"/>
                  </a:prstClr>
                </a:solidFill>
              </a:defRPr>
            </a:lvl1pPr>
          </a:lstStyle>
          <a:p>
            <a:pPr>
              <a:defRPr/>
            </a:pPr>
            <a:fld id="{E8378C0A-C94E-4243-A7B5-DFF356BDCD1F}" type="slidenum">
              <a:rPr lang="es-PY"/>
              <a:pPr>
                <a:defRPr/>
              </a:pPr>
              <a:t>‹Nº›</a:t>
            </a:fld>
            <a:endParaRPr lang="es-PY" dirty="0"/>
          </a:p>
        </p:txBody>
      </p:sp>
    </p:spTree>
    <p:extLst>
      <p:ext uri="{BB962C8B-B14F-4D97-AF65-F5344CB8AC3E}">
        <p14:creationId xmlns:p14="http://schemas.microsoft.com/office/powerpoint/2010/main" val="2301726210"/>
      </p:ext>
    </p:extLst>
  </p:cSld>
  <p:clrMapOvr>
    <a:masterClrMapping/>
  </p:clrMapOvr>
  <p:transition spd="slow">
    <p:pull/>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Oval 6"/>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5" name="Oval 7"/>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Oval 8"/>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7" name="Date Placeholder 3"/>
          <p:cNvSpPr>
            <a:spLocks noGrp="1"/>
          </p:cNvSpPr>
          <p:nvPr>
            <p:ph type="dt" sz="half" idx="10"/>
          </p:nvPr>
        </p:nvSpPr>
        <p:spPr/>
        <p:txBody>
          <a:bodyPr/>
          <a:lstStyle>
            <a:lvl1pPr>
              <a:defRPr>
                <a:solidFill>
                  <a:prstClr val="black">
                    <a:lumMod val="65000"/>
                    <a:lumOff val="35000"/>
                  </a:prstClr>
                </a:solidFill>
              </a:defRPr>
            </a:lvl1pPr>
          </a:lstStyle>
          <a:p>
            <a:pPr>
              <a:defRPr/>
            </a:pPr>
            <a:fld id="{62CC8CE4-F9F1-407D-9824-A84D574B0B8F}" type="datetime1">
              <a:rPr lang="es-PY" smtClean="0"/>
              <a:t>14/10/2019</a:t>
            </a:fld>
            <a:endParaRPr lang="es-PY" dirty="0"/>
          </a:p>
        </p:txBody>
      </p:sp>
      <p:sp>
        <p:nvSpPr>
          <p:cNvPr id="8" name="Footer Placeholder 4"/>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9" name="Slide Number Placeholder 5"/>
          <p:cNvSpPr>
            <a:spLocks noGrp="1"/>
          </p:cNvSpPr>
          <p:nvPr>
            <p:ph type="sldNum" sz="quarter" idx="12"/>
          </p:nvPr>
        </p:nvSpPr>
        <p:spPr/>
        <p:txBody>
          <a:bodyPr/>
          <a:lstStyle>
            <a:lvl1pPr>
              <a:defRPr>
                <a:solidFill>
                  <a:prstClr val="black">
                    <a:lumMod val="65000"/>
                    <a:lumOff val="35000"/>
                  </a:prstClr>
                </a:solidFill>
              </a:defRPr>
            </a:lvl1pPr>
          </a:lstStyle>
          <a:p>
            <a:pPr>
              <a:defRPr/>
            </a:pPr>
            <a:fld id="{22AD5D2D-357E-4F23-B30D-45C35F4A9163}" type="slidenum">
              <a:rPr lang="es-PY"/>
              <a:pPr>
                <a:defRPr/>
              </a:pPr>
              <a:t>‹Nº›</a:t>
            </a:fld>
            <a:endParaRPr lang="es-PY" dirty="0"/>
          </a:p>
        </p:txBody>
      </p:sp>
    </p:spTree>
    <p:extLst>
      <p:ext uri="{BB962C8B-B14F-4D97-AF65-F5344CB8AC3E}">
        <p14:creationId xmlns:p14="http://schemas.microsoft.com/office/powerpoint/2010/main" val="849835707"/>
      </p:ext>
    </p:extLst>
  </p:cSld>
  <p:clrMapOvr>
    <a:masterClrMapping/>
  </p:clrMapOvr>
  <p:transition spd="slow">
    <p:pull/>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4"/>
          </p:nvPr>
        </p:nvSpPr>
        <p:spPr/>
        <p:txBody>
          <a:bodyPr/>
          <a:lstStyle>
            <a:lvl1pPr>
              <a:defRPr>
                <a:solidFill>
                  <a:prstClr val="black">
                    <a:lumMod val="65000"/>
                    <a:lumOff val="35000"/>
                  </a:prstClr>
                </a:solidFill>
              </a:defRPr>
            </a:lvl1pPr>
          </a:lstStyle>
          <a:p>
            <a:pPr>
              <a:defRPr/>
            </a:pPr>
            <a:fld id="{444CADF2-15A6-473F-8839-62FAA71B8F1F}" type="datetime1">
              <a:rPr lang="es-PY" smtClean="0"/>
              <a:t>14/10/2019</a:t>
            </a:fld>
            <a:endParaRPr lang="es-PY" dirty="0"/>
          </a:p>
        </p:txBody>
      </p:sp>
      <p:sp>
        <p:nvSpPr>
          <p:cNvPr id="6" name="Footer Placeholder 5"/>
          <p:cNvSpPr>
            <a:spLocks noGrp="1"/>
          </p:cNvSpPr>
          <p:nvPr>
            <p:ph type="ftr" sz="quarter" idx="15"/>
          </p:nvPr>
        </p:nvSpPr>
        <p:spPr/>
        <p:txBody>
          <a:bodyPr/>
          <a:lstStyle>
            <a:lvl1pPr>
              <a:defRPr>
                <a:solidFill>
                  <a:prstClr val="black">
                    <a:lumMod val="65000"/>
                    <a:lumOff val="35000"/>
                  </a:prstClr>
                </a:solidFill>
              </a:defRPr>
            </a:lvl1pPr>
          </a:lstStyle>
          <a:p>
            <a:pPr>
              <a:defRPr/>
            </a:pPr>
            <a:endParaRPr lang="es-PY" dirty="0"/>
          </a:p>
        </p:txBody>
      </p:sp>
      <p:sp>
        <p:nvSpPr>
          <p:cNvPr id="7" name="Slide Number Placeholder 6"/>
          <p:cNvSpPr>
            <a:spLocks noGrp="1"/>
          </p:cNvSpPr>
          <p:nvPr>
            <p:ph type="sldNum" sz="quarter" idx="16"/>
          </p:nvPr>
        </p:nvSpPr>
        <p:spPr/>
        <p:txBody>
          <a:bodyPr/>
          <a:lstStyle>
            <a:lvl1pPr>
              <a:defRPr>
                <a:solidFill>
                  <a:prstClr val="black">
                    <a:lumMod val="65000"/>
                    <a:lumOff val="35000"/>
                  </a:prstClr>
                </a:solidFill>
              </a:defRPr>
            </a:lvl1pPr>
          </a:lstStyle>
          <a:p>
            <a:pPr>
              <a:defRPr/>
            </a:pPr>
            <a:fld id="{711BCA6F-B8C3-406E-8833-1E545D780454}" type="slidenum">
              <a:rPr lang="es-PY"/>
              <a:pPr>
                <a:defRPr/>
              </a:pPr>
              <a:t>‹Nº›</a:t>
            </a:fld>
            <a:endParaRPr lang="es-PY" dirty="0"/>
          </a:p>
        </p:txBody>
      </p:sp>
    </p:spTree>
    <p:extLst>
      <p:ext uri="{BB962C8B-B14F-4D97-AF65-F5344CB8AC3E}">
        <p14:creationId xmlns:p14="http://schemas.microsoft.com/office/powerpoint/2010/main" val="3472644655"/>
      </p:ext>
    </p:extLst>
  </p:cSld>
  <p:clrMapOvr>
    <a:masterClrMapping/>
  </p:clrMapOvr>
  <p:transition spd="slow">
    <p:pull/>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1" name="Content Placeholder 10"/>
          <p:cNvSpPr>
            <a:spLocks noGrp="1"/>
          </p:cNvSpPr>
          <p:nvPr>
            <p:ph sz="quarter" idx="13"/>
          </p:nvPr>
        </p:nvSpPr>
        <p:spPr>
          <a:xfrm>
            <a:off x="457200" y="2212848"/>
            <a:ext cx="4041648" cy="391363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5"/>
          </p:nvPr>
        </p:nvSpPr>
        <p:spPr/>
        <p:txBody>
          <a:bodyPr/>
          <a:lstStyle>
            <a:lvl1pPr>
              <a:defRPr>
                <a:solidFill>
                  <a:prstClr val="black">
                    <a:lumMod val="65000"/>
                    <a:lumOff val="35000"/>
                  </a:prstClr>
                </a:solidFill>
              </a:defRPr>
            </a:lvl1pPr>
          </a:lstStyle>
          <a:p>
            <a:pPr>
              <a:defRPr/>
            </a:pPr>
            <a:fld id="{1F3DE48B-7E68-4CFA-9DC1-BFF8CD1612A3}" type="datetime1">
              <a:rPr lang="es-PY" smtClean="0"/>
              <a:t>14/10/2019</a:t>
            </a:fld>
            <a:endParaRPr lang="es-PY" dirty="0"/>
          </a:p>
        </p:txBody>
      </p:sp>
      <p:sp>
        <p:nvSpPr>
          <p:cNvPr id="8" name="Footer Placeholder 7"/>
          <p:cNvSpPr>
            <a:spLocks noGrp="1"/>
          </p:cNvSpPr>
          <p:nvPr>
            <p:ph type="ftr" sz="quarter" idx="16"/>
          </p:nvPr>
        </p:nvSpPr>
        <p:spPr/>
        <p:txBody>
          <a:bodyPr/>
          <a:lstStyle>
            <a:lvl1pPr>
              <a:defRPr>
                <a:solidFill>
                  <a:prstClr val="black">
                    <a:lumMod val="65000"/>
                    <a:lumOff val="35000"/>
                  </a:prstClr>
                </a:solidFill>
              </a:defRPr>
            </a:lvl1pPr>
          </a:lstStyle>
          <a:p>
            <a:pPr>
              <a:defRPr/>
            </a:pPr>
            <a:endParaRPr lang="es-PY" dirty="0"/>
          </a:p>
        </p:txBody>
      </p:sp>
      <p:sp>
        <p:nvSpPr>
          <p:cNvPr id="9" name="Slide Number Placeholder 8"/>
          <p:cNvSpPr>
            <a:spLocks noGrp="1"/>
          </p:cNvSpPr>
          <p:nvPr>
            <p:ph type="sldNum" sz="quarter" idx="17"/>
          </p:nvPr>
        </p:nvSpPr>
        <p:spPr/>
        <p:txBody>
          <a:bodyPr/>
          <a:lstStyle>
            <a:lvl1pPr>
              <a:defRPr>
                <a:solidFill>
                  <a:prstClr val="black">
                    <a:lumMod val="65000"/>
                    <a:lumOff val="35000"/>
                  </a:prstClr>
                </a:solidFill>
              </a:defRPr>
            </a:lvl1pPr>
          </a:lstStyle>
          <a:p>
            <a:pPr>
              <a:defRPr/>
            </a:pPr>
            <a:fld id="{1568CB1C-98F1-48E8-8CF4-D6E2DEBC447E}" type="slidenum">
              <a:rPr lang="es-PY"/>
              <a:pPr>
                <a:defRPr/>
              </a:pPr>
              <a:t>‹Nº›</a:t>
            </a:fld>
            <a:endParaRPr lang="es-PY" dirty="0"/>
          </a:p>
        </p:txBody>
      </p:sp>
    </p:spTree>
    <p:extLst>
      <p:ext uri="{BB962C8B-B14F-4D97-AF65-F5344CB8AC3E}">
        <p14:creationId xmlns:p14="http://schemas.microsoft.com/office/powerpoint/2010/main" val="3426020707"/>
      </p:ext>
    </p:extLst>
  </p:cSld>
  <p:clrMapOvr>
    <a:masterClrMapping/>
  </p:clrMapOvr>
  <p:transition spd="slow">
    <p:pull/>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lvl1pPr>
              <a:defRPr>
                <a:solidFill>
                  <a:prstClr val="black">
                    <a:lumMod val="65000"/>
                    <a:lumOff val="35000"/>
                  </a:prstClr>
                </a:solidFill>
              </a:defRPr>
            </a:lvl1pPr>
          </a:lstStyle>
          <a:p>
            <a:pPr>
              <a:defRPr/>
            </a:pPr>
            <a:fld id="{6D258663-178D-4ED1-9D96-F59142A4A105}" type="datetime1">
              <a:rPr lang="es-PY" smtClean="0"/>
              <a:t>14/10/2019</a:t>
            </a:fld>
            <a:endParaRPr lang="es-PY" dirty="0"/>
          </a:p>
        </p:txBody>
      </p:sp>
      <p:sp>
        <p:nvSpPr>
          <p:cNvPr id="4" name="Footer Placeholder 3"/>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5" name="Slide Number Placeholder 4"/>
          <p:cNvSpPr>
            <a:spLocks noGrp="1"/>
          </p:cNvSpPr>
          <p:nvPr>
            <p:ph type="sldNum" sz="quarter" idx="12"/>
          </p:nvPr>
        </p:nvSpPr>
        <p:spPr/>
        <p:txBody>
          <a:bodyPr/>
          <a:lstStyle>
            <a:lvl1pPr>
              <a:defRPr>
                <a:solidFill>
                  <a:prstClr val="black">
                    <a:lumMod val="65000"/>
                    <a:lumOff val="35000"/>
                  </a:prstClr>
                </a:solidFill>
              </a:defRPr>
            </a:lvl1pPr>
          </a:lstStyle>
          <a:p>
            <a:pPr>
              <a:defRPr/>
            </a:pPr>
            <a:fld id="{F3B93F79-F432-4571-8F02-3C94AAEB4114}" type="slidenum">
              <a:rPr lang="es-PY"/>
              <a:pPr>
                <a:defRPr/>
              </a:pPr>
              <a:t>‹Nº›</a:t>
            </a:fld>
            <a:endParaRPr lang="es-PY" dirty="0"/>
          </a:p>
        </p:txBody>
      </p:sp>
    </p:spTree>
    <p:extLst>
      <p:ext uri="{BB962C8B-B14F-4D97-AF65-F5344CB8AC3E}">
        <p14:creationId xmlns:p14="http://schemas.microsoft.com/office/powerpoint/2010/main" val="3912059993"/>
      </p:ext>
    </p:extLst>
  </p:cSld>
  <p:clrMapOvr>
    <a:masterClrMapping/>
  </p:clrMapOvr>
  <p:transition spd="slow">
    <p:pull/>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prstClr val="black">
                    <a:lumMod val="65000"/>
                    <a:lumOff val="35000"/>
                  </a:prstClr>
                </a:solidFill>
              </a:defRPr>
            </a:lvl1pPr>
          </a:lstStyle>
          <a:p>
            <a:pPr>
              <a:defRPr/>
            </a:pPr>
            <a:fld id="{869632A6-70FF-4D23-8C59-3CC72408EFE9}" type="datetime1">
              <a:rPr lang="es-PY" smtClean="0"/>
              <a:t>14/10/2019</a:t>
            </a:fld>
            <a:endParaRPr lang="es-PY" dirty="0"/>
          </a:p>
        </p:txBody>
      </p:sp>
      <p:sp>
        <p:nvSpPr>
          <p:cNvPr id="3" name="Footer Placeholder 2"/>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4" name="Slide Number Placeholder 3"/>
          <p:cNvSpPr>
            <a:spLocks noGrp="1"/>
          </p:cNvSpPr>
          <p:nvPr>
            <p:ph type="sldNum" sz="quarter" idx="12"/>
          </p:nvPr>
        </p:nvSpPr>
        <p:spPr/>
        <p:txBody>
          <a:bodyPr/>
          <a:lstStyle>
            <a:lvl1pPr>
              <a:defRPr>
                <a:solidFill>
                  <a:prstClr val="black">
                    <a:lumMod val="65000"/>
                    <a:lumOff val="35000"/>
                  </a:prstClr>
                </a:solidFill>
              </a:defRPr>
            </a:lvl1pPr>
          </a:lstStyle>
          <a:p>
            <a:pPr>
              <a:defRPr/>
            </a:pPr>
            <a:fld id="{D340E017-AE51-4CA6-8AA2-8E1DB7581D64}" type="slidenum">
              <a:rPr lang="es-PY"/>
              <a:pPr>
                <a:defRPr/>
              </a:pPr>
              <a:t>‹Nº›</a:t>
            </a:fld>
            <a:endParaRPr lang="es-PY" dirty="0"/>
          </a:p>
        </p:txBody>
      </p:sp>
    </p:spTree>
    <p:extLst>
      <p:ext uri="{BB962C8B-B14F-4D97-AF65-F5344CB8AC3E}">
        <p14:creationId xmlns:p14="http://schemas.microsoft.com/office/powerpoint/2010/main" val="558480563"/>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39D30040-C2DD-4F34-9BD6-1151E91B01E7}" type="datetime1">
              <a:rPr lang="es-PY" smtClean="0"/>
              <a:t>14/10/2019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A0C30CD0-83E4-4C69-861A-E0A1942EE374}" type="slidenum">
              <a:rPr lang="es-ES"/>
              <a:pPr>
                <a:defRPr/>
              </a:pPr>
              <a:t>‹Nº›</a:t>
            </a:fld>
            <a:endParaRPr lang="es-ES" dirty="0"/>
          </a:p>
        </p:txBody>
      </p:sp>
    </p:spTree>
    <p:extLst>
      <p:ext uri="{BB962C8B-B14F-4D97-AF65-F5344CB8AC3E}">
        <p14:creationId xmlns:p14="http://schemas.microsoft.com/office/powerpoint/2010/main" val="690651588"/>
      </p:ext>
    </p:extLst>
  </p:cSld>
  <p:clrMapOvr>
    <a:masterClrMapping/>
  </p:clrMapOvr>
  <p:transition spd="slow">
    <p:pull/>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prstClr val="black">
                    <a:lumMod val="65000"/>
                    <a:lumOff val="35000"/>
                  </a:prstClr>
                </a:solidFill>
              </a:defRPr>
            </a:lvl1pPr>
          </a:lstStyle>
          <a:p>
            <a:pPr>
              <a:defRPr/>
            </a:pPr>
            <a:fld id="{DB04623C-A6A8-48A0-AC66-5C386344CDD1}" type="datetime1">
              <a:rPr lang="es-PY" smtClean="0"/>
              <a:t>14/10/2019</a:t>
            </a:fld>
            <a:endParaRPr lang="es-PY" dirty="0"/>
          </a:p>
        </p:txBody>
      </p:sp>
      <p:sp>
        <p:nvSpPr>
          <p:cNvPr id="6" name="Footer Placeholder 5"/>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7" name="Slide Number Placeholder 6"/>
          <p:cNvSpPr>
            <a:spLocks noGrp="1"/>
          </p:cNvSpPr>
          <p:nvPr>
            <p:ph type="sldNum" sz="quarter" idx="12"/>
          </p:nvPr>
        </p:nvSpPr>
        <p:spPr/>
        <p:txBody>
          <a:bodyPr/>
          <a:lstStyle>
            <a:lvl1pPr>
              <a:defRPr>
                <a:solidFill>
                  <a:prstClr val="black">
                    <a:lumMod val="65000"/>
                    <a:lumOff val="35000"/>
                  </a:prstClr>
                </a:solidFill>
              </a:defRPr>
            </a:lvl1pPr>
          </a:lstStyle>
          <a:p>
            <a:pPr>
              <a:defRPr/>
            </a:pPr>
            <a:fld id="{EEA7F8E5-D73B-4495-B4AB-EBDC8BF31771}" type="slidenum">
              <a:rPr lang="es-PY"/>
              <a:pPr>
                <a:defRPr/>
              </a:pPr>
              <a:t>‹Nº›</a:t>
            </a:fld>
            <a:endParaRPr lang="es-PY" dirty="0"/>
          </a:p>
        </p:txBody>
      </p:sp>
    </p:spTree>
    <p:extLst>
      <p:ext uri="{BB962C8B-B14F-4D97-AF65-F5344CB8AC3E}">
        <p14:creationId xmlns:p14="http://schemas.microsoft.com/office/powerpoint/2010/main" val="3780564187"/>
      </p:ext>
    </p:extLst>
  </p:cSld>
  <p:clrMapOvr>
    <a:masterClrMapping/>
  </p:clrMapOvr>
  <p:transition spd="slow">
    <p:pull/>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dirty="0" smtClean="0"/>
              <a:t>Haga clic en el icono para agregar una imagen</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prstClr val="black">
                    <a:lumMod val="65000"/>
                    <a:lumOff val="35000"/>
                  </a:prstClr>
                </a:solidFill>
              </a:defRPr>
            </a:lvl1pPr>
          </a:lstStyle>
          <a:p>
            <a:pPr>
              <a:defRPr/>
            </a:pPr>
            <a:fld id="{1BC89A2B-9F4D-4E6F-B634-D08D89E2549D}" type="datetime1">
              <a:rPr lang="es-PY" smtClean="0"/>
              <a:t>14/10/2019</a:t>
            </a:fld>
            <a:endParaRPr lang="es-PY" dirty="0"/>
          </a:p>
        </p:txBody>
      </p:sp>
      <p:sp>
        <p:nvSpPr>
          <p:cNvPr id="6" name="Footer Placeholder 5"/>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7" name="Slide Number Placeholder 6"/>
          <p:cNvSpPr>
            <a:spLocks noGrp="1"/>
          </p:cNvSpPr>
          <p:nvPr>
            <p:ph type="sldNum" sz="quarter" idx="12"/>
          </p:nvPr>
        </p:nvSpPr>
        <p:spPr/>
        <p:txBody>
          <a:bodyPr/>
          <a:lstStyle>
            <a:lvl1pPr>
              <a:defRPr>
                <a:solidFill>
                  <a:prstClr val="black">
                    <a:lumMod val="65000"/>
                    <a:lumOff val="35000"/>
                  </a:prstClr>
                </a:solidFill>
              </a:defRPr>
            </a:lvl1pPr>
          </a:lstStyle>
          <a:p>
            <a:pPr>
              <a:defRPr/>
            </a:pPr>
            <a:fld id="{EE20D546-9E9A-4806-BE1D-E21AC769148F}" type="slidenum">
              <a:rPr lang="es-PY"/>
              <a:pPr>
                <a:defRPr/>
              </a:pPr>
              <a:t>‹Nº›</a:t>
            </a:fld>
            <a:endParaRPr lang="es-PY" dirty="0"/>
          </a:p>
        </p:txBody>
      </p:sp>
    </p:spTree>
    <p:extLst>
      <p:ext uri="{BB962C8B-B14F-4D97-AF65-F5344CB8AC3E}">
        <p14:creationId xmlns:p14="http://schemas.microsoft.com/office/powerpoint/2010/main" val="3576828083"/>
      </p:ext>
    </p:extLst>
  </p:cSld>
  <p:clrMapOvr>
    <a:masterClrMapping/>
  </p:clrMapOvr>
  <p:transition spd="slow">
    <p:pull/>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solidFill>
                  <a:prstClr val="black">
                    <a:lumMod val="65000"/>
                    <a:lumOff val="35000"/>
                  </a:prstClr>
                </a:solidFill>
              </a:defRPr>
            </a:lvl1pPr>
          </a:lstStyle>
          <a:p>
            <a:pPr>
              <a:defRPr/>
            </a:pPr>
            <a:fld id="{2FDEB460-5A76-4415-8C9E-B12FBFD44FD0}" type="datetime1">
              <a:rPr lang="es-PY" smtClean="0"/>
              <a:t>14/10/2019</a:t>
            </a:fld>
            <a:endParaRPr lang="es-PY" dirty="0"/>
          </a:p>
        </p:txBody>
      </p:sp>
      <p:sp>
        <p:nvSpPr>
          <p:cNvPr id="5" name="Footer Placeholder 4"/>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6" name="Slide Number Placeholder 5"/>
          <p:cNvSpPr>
            <a:spLocks noGrp="1"/>
          </p:cNvSpPr>
          <p:nvPr>
            <p:ph type="sldNum" sz="quarter" idx="12"/>
          </p:nvPr>
        </p:nvSpPr>
        <p:spPr/>
        <p:txBody>
          <a:bodyPr/>
          <a:lstStyle>
            <a:lvl1pPr>
              <a:defRPr>
                <a:solidFill>
                  <a:prstClr val="black">
                    <a:lumMod val="65000"/>
                    <a:lumOff val="35000"/>
                  </a:prstClr>
                </a:solidFill>
              </a:defRPr>
            </a:lvl1pPr>
          </a:lstStyle>
          <a:p>
            <a:pPr>
              <a:defRPr/>
            </a:pPr>
            <a:fld id="{F8882A73-9C19-4B3F-873D-5D5F6E9EF826}" type="slidenum">
              <a:rPr lang="es-PY"/>
              <a:pPr>
                <a:defRPr/>
              </a:pPr>
              <a:t>‹Nº›</a:t>
            </a:fld>
            <a:endParaRPr lang="es-PY" dirty="0"/>
          </a:p>
        </p:txBody>
      </p:sp>
    </p:spTree>
    <p:extLst>
      <p:ext uri="{BB962C8B-B14F-4D97-AF65-F5344CB8AC3E}">
        <p14:creationId xmlns:p14="http://schemas.microsoft.com/office/powerpoint/2010/main" val="1938800691"/>
      </p:ext>
    </p:extLst>
  </p:cSld>
  <p:clrMapOvr>
    <a:masterClrMapping/>
  </p:clrMapOvr>
  <p:transition spd="slow">
    <p:pull/>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solidFill>
                  <a:prstClr val="black">
                    <a:lumMod val="65000"/>
                    <a:lumOff val="35000"/>
                  </a:prstClr>
                </a:solidFill>
              </a:defRPr>
            </a:lvl1pPr>
          </a:lstStyle>
          <a:p>
            <a:pPr>
              <a:defRPr/>
            </a:pPr>
            <a:fld id="{CB28230B-D135-47FF-A879-AA1007382143}" type="datetime1">
              <a:rPr lang="es-PY" smtClean="0"/>
              <a:t>14/10/2019</a:t>
            </a:fld>
            <a:endParaRPr lang="es-PY" dirty="0"/>
          </a:p>
        </p:txBody>
      </p:sp>
      <p:sp>
        <p:nvSpPr>
          <p:cNvPr id="5" name="Footer Placeholder 4"/>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6" name="Slide Number Placeholder 5"/>
          <p:cNvSpPr>
            <a:spLocks noGrp="1"/>
          </p:cNvSpPr>
          <p:nvPr>
            <p:ph type="sldNum" sz="quarter" idx="12"/>
          </p:nvPr>
        </p:nvSpPr>
        <p:spPr/>
        <p:txBody>
          <a:bodyPr/>
          <a:lstStyle>
            <a:lvl1pPr>
              <a:defRPr>
                <a:solidFill>
                  <a:prstClr val="black">
                    <a:lumMod val="65000"/>
                    <a:lumOff val="35000"/>
                  </a:prstClr>
                </a:solidFill>
              </a:defRPr>
            </a:lvl1pPr>
          </a:lstStyle>
          <a:p>
            <a:pPr>
              <a:defRPr/>
            </a:pPr>
            <a:fld id="{01785703-984D-420C-98DE-D7CB9FBA8D92}" type="slidenum">
              <a:rPr lang="es-PY"/>
              <a:pPr>
                <a:defRPr/>
              </a:pPr>
              <a:t>‹Nº›</a:t>
            </a:fld>
            <a:endParaRPr lang="es-PY" dirty="0"/>
          </a:p>
        </p:txBody>
      </p:sp>
    </p:spTree>
    <p:extLst>
      <p:ext uri="{BB962C8B-B14F-4D97-AF65-F5344CB8AC3E}">
        <p14:creationId xmlns:p14="http://schemas.microsoft.com/office/powerpoint/2010/main" val="2066856282"/>
      </p:ext>
    </p:extLst>
  </p:cSld>
  <p:clrMapOvr>
    <a:masterClrMapping/>
  </p:clrMapOvr>
  <p:transition spd="slow">
    <p:pull/>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6"/>
          <p:cNvSpPr>
            <a:spLocks noGrp="1"/>
          </p:cNvSpPr>
          <p:nvPr>
            <p:ph type="dt" sz="half" idx="10"/>
          </p:nvPr>
        </p:nvSpPr>
        <p:spPr/>
        <p:txBody>
          <a:bodyPr/>
          <a:lstStyle>
            <a:lvl1pPr>
              <a:defRPr>
                <a:solidFill>
                  <a:prstClr val="black">
                    <a:lumMod val="65000"/>
                    <a:lumOff val="35000"/>
                  </a:prstClr>
                </a:solidFill>
              </a:defRPr>
            </a:lvl1pPr>
          </a:lstStyle>
          <a:p>
            <a:pPr>
              <a:defRPr/>
            </a:pPr>
            <a:fld id="{D64AC5D6-2346-4933-8FCC-1196F17EFE3A}" type="datetime1">
              <a:rPr lang="es-PY" smtClean="0"/>
              <a:t>14/10/2019</a:t>
            </a:fld>
            <a:endParaRPr lang="es-PY" dirty="0"/>
          </a:p>
        </p:txBody>
      </p:sp>
      <p:sp>
        <p:nvSpPr>
          <p:cNvPr id="5" name="Slide Number Placeholder 7"/>
          <p:cNvSpPr>
            <a:spLocks noGrp="1"/>
          </p:cNvSpPr>
          <p:nvPr>
            <p:ph type="sldNum" sz="quarter" idx="11"/>
          </p:nvPr>
        </p:nvSpPr>
        <p:spPr/>
        <p:txBody>
          <a:bodyPr/>
          <a:lstStyle>
            <a:lvl1pPr>
              <a:defRPr>
                <a:solidFill>
                  <a:prstClr val="black">
                    <a:lumMod val="65000"/>
                    <a:lumOff val="35000"/>
                  </a:prstClr>
                </a:solidFill>
              </a:defRPr>
            </a:lvl1pPr>
          </a:lstStyle>
          <a:p>
            <a:pPr>
              <a:defRPr/>
            </a:pPr>
            <a:fld id="{569C379D-77AB-457A-BBD6-8DB8CE0D91D4}" type="slidenum">
              <a:rPr lang="es-PY"/>
              <a:pPr>
                <a:defRPr/>
              </a:pPr>
              <a:t>‹Nº›</a:t>
            </a:fld>
            <a:endParaRPr lang="es-PY" dirty="0"/>
          </a:p>
        </p:txBody>
      </p:sp>
      <p:sp>
        <p:nvSpPr>
          <p:cNvPr id="6" name="Footer Placeholder 8"/>
          <p:cNvSpPr>
            <a:spLocks noGrp="1"/>
          </p:cNvSpPr>
          <p:nvPr>
            <p:ph type="ftr" sz="quarter" idx="12"/>
          </p:nvPr>
        </p:nvSpPr>
        <p:spPr/>
        <p:txBody>
          <a:bodyPr/>
          <a:lstStyle>
            <a:lvl1pPr>
              <a:defRPr>
                <a:solidFill>
                  <a:prstClr val="black">
                    <a:lumMod val="65000"/>
                    <a:lumOff val="35000"/>
                  </a:prstClr>
                </a:solidFill>
              </a:defRPr>
            </a:lvl1pPr>
          </a:lstStyle>
          <a:p>
            <a:pPr>
              <a:defRPr/>
            </a:pPr>
            <a:endParaRPr lang="es-PY" dirty="0"/>
          </a:p>
        </p:txBody>
      </p:sp>
    </p:spTree>
    <p:extLst>
      <p:ext uri="{BB962C8B-B14F-4D97-AF65-F5344CB8AC3E}">
        <p14:creationId xmlns:p14="http://schemas.microsoft.com/office/powerpoint/2010/main" val="2460405999"/>
      </p:ext>
    </p:extLst>
  </p:cSld>
  <p:clrMapOvr>
    <a:masterClrMapping/>
  </p:clrMapOvr>
  <p:transition spd="slow">
    <p:pull/>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10"/>
          </p:nvPr>
        </p:nvSpPr>
        <p:spPr/>
        <p:txBody>
          <a:bodyPr/>
          <a:lstStyle>
            <a:lvl1pPr>
              <a:defRPr>
                <a:solidFill>
                  <a:prstClr val="black">
                    <a:lumMod val="65000"/>
                    <a:lumOff val="35000"/>
                  </a:prstClr>
                </a:solidFill>
              </a:defRPr>
            </a:lvl1pPr>
          </a:lstStyle>
          <a:p>
            <a:pPr>
              <a:defRPr/>
            </a:pPr>
            <a:fld id="{87DDBC0F-8943-4290-AA9F-C022FB3E86D4}" type="datetime1">
              <a:rPr lang="es-PY" smtClean="0"/>
              <a:t>14/10/2019</a:t>
            </a:fld>
            <a:endParaRPr lang="es-PY" dirty="0"/>
          </a:p>
        </p:txBody>
      </p:sp>
      <p:sp>
        <p:nvSpPr>
          <p:cNvPr id="5" name="Footer Placeholder 4"/>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6" name="Slide Number Placeholder 5"/>
          <p:cNvSpPr>
            <a:spLocks noGrp="1"/>
          </p:cNvSpPr>
          <p:nvPr>
            <p:ph type="sldNum" sz="quarter" idx="12"/>
          </p:nvPr>
        </p:nvSpPr>
        <p:spPr/>
        <p:txBody>
          <a:bodyPr/>
          <a:lstStyle>
            <a:lvl1pPr>
              <a:defRPr>
                <a:solidFill>
                  <a:prstClr val="black">
                    <a:lumMod val="65000"/>
                    <a:lumOff val="35000"/>
                  </a:prstClr>
                </a:solidFill>
              </a:defRPr>
            </a:lvl1pPr>
          </a:lstStyle>
          <a:p>
            <a:pPr>
              <a:defRPr/>
            </a:pPr>
            <a:fld id="{C3DEA7CB-FCDD-48EA-AC2A-111489FA3E7B}" type="slidenum">
              <a:rPr lang="es-PY"/>
              <a:pPr>
                <a:defRPr/>
              </a:pPr>
              <a:t>‹Nº›</a:t>
            </a:fld>
            <a:endParaRPr lang="es-PY" dirty="0"/>
          </a:p>
        </p:txBody>
      </p:sp>
    </p:spTree>
    <p:extLst>
      <p:ext uri="{BB962C8B-B14F-4D97-AF65-F5344CB8AC3E}">
        <p14:creationId xmlns:p14="http://schemas.microsoft.com/office/powerpoint/2010/main" val="2433149422"/>
      </p:ext>
    </p:extLst>
  </p:cSld>
  <p:clrMapOvr>
    <a:masterClrMapping/>
  </p:clrMapOvr>
  <p:transition spd="slow">
    <p:pull/>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Oval 6"/>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5" name="Oval 7"/>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Oval 8"/>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7" name="Date Placeholder 3"/>
          <p:cNvSpPr>
            <a:spLocks noGrp="1"/>
          </p:cNvSpPr>
          <p:nvPr>
            <p:ph type="dt" sz="half" idx="10"/>
          </p:nvPr>
        </p:nvSpPr>
        <p:spPr/>
        <p:txBody>
          <a:bodyPr/>
          <a:lstStyle>
            <a:lvl1pPr>
              <a:defRPr>
                <a:solidFill>
                  <a:prstClr val="black">
                    <a:lumMod val="65000"/>
                    <a:lumOff val="35000"/>
                  </a:prstClr>
                </a:solidFill>
              </a:defRPr>
            </a:lvl1pPr>
          </a:lstStyle>
          <a:p>
            <a:pPr>
              <a:defRPr/>
            </a:pPr>
            <a:fld id="{E1D224E4-4541-4458-A140-AA106FB5FE96}" type="datetime1">
              <a:rPr lang="es-PY" smtClean="0"/>
              <a:t>14/10/2019</a:t>
            </a:fld>
            <a:endParaRPr lang="es-PY" dirty="0"/>
          </a:p>
        </p:txBody>
      </p:sp>
      <p:sp>
        <p:nvSpPr>
          <p:cNvPr id="8" name="Footer Placeholder 4"/>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9" name="Slide Number Placeholder 5"/>
          <p:cNvSpPr>
            <a:spLocks noGrp="1"/>
          </p:cNvSpPr>
          <p:nvPr>
            <p:ph type="sldNum" sz="quarter" idx="12"/>
          </p:nvPr>
        </p:nvSpPr>
        <p:spPr/>
        <p:txBody>
          <a:bodyPr/>
          <a:lstStyle>
            <a:lvl1pPr>
              <a:defRPr>
                <a:solidFill>
                  <a:prstClr val="black">
                    <a:lumMod val="65000"/>
                    <a:lumOff val="35000"/>
                  </a:prstClr>
                </a:solidFill>
              </a:defRPr>
            </a:lvl1pPr>
          </a:lstStyle>
          <a:p>
            <a:pPr>
              <a:defRPr/>
            </a:pPr>
            <a:fld id="{F59B05E3-D758-4B39-A7C2-8D6A555829A6}" type="slidenum">
              <a:rPr lang="es-PY"/>
              <a:pPr>
                <a:defRPr/>
              </a:pPr>
              <a:t>‹Nº›</a:t>
            </a:fld>
            <a:endParaRPr lang="es-PY" dirty="0"/>
          </a:p>
        </p:txBody>
      </p:sp>
    </p:spTree>
    <p:extLst>
      <p:ext uri="{BB962C8B-B14F-4D97-AF65-F5344CB8AC3E}">
        <p14:creationId xmlns:p14="http://schemas.microsoft.com/office/powerpoint/2010/main" val="3383949486"/>
      </p:ext>
    </p:extLst>
  </p:cSld>
  <p:clrMapOvr>
    <a:masterClrMapping/>
  </p:clrMapOvr>
  <p:transition spd="slow">
    <p:pull/>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4"/>
          </p:nvPr>
        </p:nvSpPr>
        <p:spPr/>
        <p:txBody>
          <a:bodyPr/>
          <a:lstStyle>
            <a:lvl1pPr>
              <a:defRPr>
                <a:solidFill>
                  <a:prstClr val="black">
                    <a:lumMod val="65000"/>
                    <a:lumOff val="35000"/>
                  </a:prstClr>
                </a:solidFill>
              </a:defRPr>
            </a:lvl1pPr>
          </a:lstStyle>
          <a:p>
            <a:pPr>
              <a:defRPr/>
            </a:pPr>
            <a:fld id="{9D7E03B6-F885-4CDA-BC8B-2CA5B344497A}" type="datetime1">
              <a:rPr lang="es-PY" smtClean="0"/>
              <a:t>14/10/2019</a:t>
            </a:fld>
            <a:endParaRPr lang="es-PY" dirty="0"/>
          </a:p>
        </p:txBody>
      </p:sp>
      <p:sp>
        <p:nvSpPr>
          <p:cNvPr id="6" name="Footer Placeholder 5"/>
          <p:cNvSpPr>
            <a:spLocks noGrp="1"/>
          </p:cNvSpPr>
          <p:nvPr>
            <p:ph type="ftr" sz="quarter" idx="15"/>
          </p:nvPr>
        </p:nvSpPr>
        <p:spPr/>
        <p:txBody>
          <a:bodyPr/>
          <a:lstStyle>
            <a:lvl1pPr>
              <a:defRPr>
                <a:solidFill>
                  <a:prstClr val="black">
                    <a:lumMod val="65000"/>
                    <a:lumOff val="35000"/>
                  </a:prstClr>
                </a:solidFill>
              </a:defRPr>
            </a:lvl1pPr>
          </a:lstStyle>
          <a:p>
            <a:pPr>
              <a:defRPr/>
            </a:pPr>
            <a:endParaRPr lang="es-PY" dirty="0"/>
          </a:p>
        </p:txBody>
      </p:sp>
      <p:sp>
        <p:nvSpPr>
          <p:cNvPr id="7" name="Slide Number Placeholder 6"/>
          <p:cNvSpPr>
            <a:spLocks noGrp="1"/>
          </p:cNvSpPr>
          <p:nvPr>
            <p:ph type="sldNum" sz="quarter" idx="16"/>
          </p:nvPr>
        </p:nvSpPr>
        <p:spPr/>
        <p:txBody>
          <a:bodyPr/>
          <a:lstStyle>
            <a:lvl1pPr>
              <a:defRPr>
                <a:solidFill>
                  <a:prstClr val="black">
                    <a:lumMod val="65000"/>
                    <a:lumOff val="35000"/>
                  </a:prstClr>
                </a:solidFill>
              </a:defRPr>
            </a:lvl1pPr>
          </a:lstStyle>
          <a:p>
            <a:pPr>
              <a:defRPr/>
            </a:pPr>
            <a:fld id="{1B6509DA-631C-4F66-AD44-21EDBBB8FC50}" type="slidenum">
              <a:rPr lang="es-PY"/>
              <a:pPr>
                <a:defRPr/>
              </a:pPr>
              <a:t>‹Nº›</a:t>
            </a:fld>
            <a:endParaRPr lang="es-PY" dirty="0"/>
          </a:p>
        </p:txBody>
      </p:sp>
    </p:spTree>
    <p:extLst>
      <p:ext uri="{BB962C8B-B14F-4D97-AF65-F5344CB8AC3E}">
        <p14:creationId xmlns:p14="http://schemas.microsoft.com/office/powerpoint/2010/main" val="3484624363"/>
      </p:ext>
    </p:extLst>
  </p:cSld>
  <p:clrMapOvr>
    <a:masterClrMapping/>
  </p:clrMapOvr>
  <p:transition spd="slow">
    <p:pull/>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1" name="Content Placeholder 10"/>
          <p:cNvSpPr>
            <a:spLocks noGrp="1"/>
          </p:cNvSpPr>
          <p:nvPr>
            <p:ph sz="quarter" idx="13"/>
          </p:nvPr>
        </p:nvSpPr>
        <p:spPr>
          <a:xfrm>
            <a:off x="457200" y="2212848"/>
            <a:ext cx="4041648" cy="391363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5"/>
          </p:nvPr>
        </p:nvSpPr>
        <p:spPr/>
        <p:txBody>
          <a:bodyPr/>
          <a:lstStyle>
            <a:lvl1pPr>
              <a:defRPr>
                <a:solidFill>
                  <a:prstClr val="black">
                    <a:lumMod val="65000"/>
                    <a:lumOff val="35000"/>
                  </a:prstClr>
                </a:solidFill>
              </a:defRPr>
            </a:lvl1pPr>
          </a:lstStyle>
          <a:p>
            <a:pPr>
              <a:defRPr/>
            </a:pPr>
            <a:fld id="{A6488FB5-8A96-4370-9C8F-1894A07DBEB3}" type="datetime1">
              <a:rPr lang="es-PY" smtClean="0"/>
              <a:t>14/10/2019</a:t>
            </a:fld>
            <a:endParaRPr lang="es-PY" dirty="0"/>
          </a:p>
        </p:txBody>
      </p:sp>
      <p:sp>
        <p:nvSpPr>
          <p:cNvPr id="8" name="Footer Placeholder 7"/>
          <p:cNvSpPr>
            <a:spLocks noGrp="1"/>
          </p:cNvSpPr>
          <p:nvPr>
            <p:ph type="ftr" sz="quarter" idx="16"/>
          </p:nvPr>
        </p:nvSpPr>
        <p:spPr/>
        <p:txBody>
          <a:bodyPr/>
          <a:lstStyle>
            <a:lvl1pPr>
              <a:defRPr>
                <a:solidFill>
                  <a:prstClr val="black">
                    <a:lumMod val="65000"/>
                    <a:lumOff val="35000"/>
                  </a:prstClr>
                </a:solidFill>
              </a:defRPr>
            </a:lvl1pPr>
          </a:lstStyle>
          <a:p>
            <a:pPr>
              <a:defRPr/>
            </a:pPr>
            <a:endParaRPr lang="es-PY" dirty="0"/>
          </a:p>
        </p:txBody>
      </p:sp>
      <p:sp>
        <p:nvSpPr>
          <p:cNvPr id="9" name="Slide Number Placeholder 8"/>
          <p:cNvSpPr>
            <a:spLocks noGrp="1"/>
          </p:cNvSpPr>
          <p:nvPr>
            <p:ph type="sldNum" sz="quarter" idx="17"/>
          </p:nvPr>
        </p:nvSpPr>
        <p:spPr/>
        <p:txBody>
          <a:bodyPr/>
          <a:lstStyle>
            <a:lvl1pPr>
              <a:defRPr>
                <a:solidFill>
                  <a:prstClr val="black">
                    <a:lumMod val="65000"/>
                    <a:lumOff val="35000"/>
                  </a:prstClr>
                </a:solidFill>
              </a:defRPr>
            </a:lvl1pPr>
          </a:lstStyle>
          <a:p>
            <a:pPr>
              <a:defRPr/>
            </a:pPr>
            <a:fld id="{34FB413F-2718-4936-81DE-9853BF53D4BA}" type="slidenum">
              <a:rPr lang="es-PY"/>
              <a:pPr>
                <a:defRPr/>
              </a:pPr>
              <a:t>‹Nº›</a:t>
            </a:fld>
            <a:endParaRPr lang="es-PY" dirty="0"/>
          </a:p>
        </p:txBody>
      </p:sp>
    </p:spTree>
    <p:extLst>
      <p:ext uri="{BB962C8B-B14F-4D97-AF65-F5344CB8AC3E}">
        <p14:creationId xmlns:p14="http://schemas.microsoft.com/office/powerpoint/2010/main" val="2139576626"/>
      </p:ext>
    </p:extLst>
  </p:cSld>
  <p:clrMapOvr>
    <a:masterClrMapping/>
  </p:clrMapOvr>
  <p:transition spd="slow">
    <p:pull/>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lvl1pPr>
              <a:defRPr>
                <a:solidFill>
                  <a:prstClr val="black">
                    <a:lumMod val="65000"/>
                    <a:lumOff val="35000"/>
                  </a:prstClr>
                </a:solidFill>
              </a:defRPr>
            </a:lvl1pPr>
          </a:lstStyle>
          <a:p>
            <a:pPr>
              <a:defRPr/>
            </a:pPr>
            <a:fld id="{07B689BA-6401-4336-812C-940F59C4BFAE}" type="datetime1">
              <a:rPr lang="es-PY" smtClean="0"/>
              <a:t>14/10/2019</a:t>
            </a:fld>
            <a:endParaRPr lang="es-PY" dirty="0"/>
          </a:p>
        </p:txBody>
      </p:sp>
      <p:sp>
        <p:nvSpPr>
          <p:cNvPr id="4" name="Footer Placeholder 3"/>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5" name="Slide Number Placeholder 4"/>
          <p:cNvSpPr>
            <a:spLocks noGrp="1"/>
          </p:cNvSpPr>
          <p:nvPr>
            <p:ph type="sldNum" sz="quarter" idx="12"/>
          </p:nvPr>
        </p:nvSpPr>
        <p:spPr/>
        <p:txBody>
          <a:bodyPr/>
          <a:lstStyle>
            <a:lvl1pPr>
              <a:defRPr>
                <a:solidFill>
                  <a:prstClr val="black">
                    <a:lumMod val="65000"/>
                    <a:lumOff val="35000"/>
                  </a:prstClr>
                </a:solidFill>
              </a:defRPr>
            </a:lvl1pPr>
          </a:lstStyle>
          <a:p>
            <a:pPr>
              <a:defRPr/>
            </a:pPr>
            <a:fld id="{E5D5F152-51EF-440A-B795-980B10E33BBF}" type="slidenum">
              <a:rPr lang="es-PY"/>
              <a:pPr>
                <a:defRPr/>
              </a:pPr>
              <a:t>‹Nº›</a:t>
            </a:fld>
            <a:endParaRPr lang="es-PY" dirty="0"/>
          </a:p>
        </p:txBody>
      </p:sp>
    </p:spTree>
    <p:extLst>
      <p:ext uri="{BB962C8B-B14F-4D97-AF65-F5344CB8AC3E}">
        <p14:creationId xmlns:p14="http://schemas.microsoft.com/office/powerpoint/2010/main" val="1650603780"/>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1DED2529-A2DA-4604-BF4B-ED5CD5B5855A}" type="datetime1">
              <a:rPr lang="es-PY" smtClean="0"/>
              <a:t>14/10/2019</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dirty="0"/>
          </a:p>
        </p:txBody>
      </p:sp>
      <p:sp>
        <p:nvSpPr>
          <p:cNvPr id="7" name="5 Marcador de número de diapositiva"/>
          <p:cNvSpPr>
            <a:spLocks noGrp="1"/>
          </p:cNvSpPr>
          <p:nvPr>
            <p:ph type="sldNum" sz="quarter" idx="12"/>
          </p:nvPr>
        </p:nvSpPr>
        <p:spPr/>
        <p:txBody>
          <a:bodyPr/>
          <a:lstStyle>
            <a:lvl1pPr>
              <a:defRPr/>
            </a:lvl1pPr>
          </a:lstStyle>
          <a:p>
            <a:pPr>
              <a:defRPr/>
            </a:pPr>
            <a:fld id="{5F23FF04-135E-4CCF-B2F8-D06E5B8FFF91}" type="slidenum">
              <a:rPr lang="es-ES"/>
              <a:pPr>
                <a:defRPr/>
              </a:pPr>
              <a:t>‹Nº›</a:t>
            </a:fld>
            <a:endParaRPr lang="es-ES" dirty="0"/>
          </a:p>
        </p:txBody>
      </p:sp>
    </p:spTree>
    <p:extLst>
      <p:ext uri="{BB962C8B-B14F-4D97-AF65-F5344CB8AC3E}">
        <p14:creationId xmlns:p14="http://schemas.microsoft.com/office/powerpoint/2010/main" val="899398995"/>
      </p:ext>
    </p:extLst>
  </p:cSld>
  <p:clrMapOvr>
    <a:masterClrMapping/>
  </p:clrMapOvr>
  <p:transition spd="slow">
    <p:pull/>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prstClr val="black">
                    <a:lumMod val="65000"/>
                    <a:lumOff val="35000"/>
                  </a:prstClr>
                </a:solidFill>
              </a:defRPr>
            </a:lvl1pPr>
          </a:lstStyle>
          <a:p>
            <a:pPr>
              <a:defRPr/>
            </a:pPr>
            <a:fld id="{051D72C2-6797-4213-9538-E3D676F69421}" type="datetime1">
              <a:rPr lang="es-PY" smtClean="0"/>
              <a:t>14/10/2019</a:t>
            </a:fld>
            <a:endParaRPr lang="es-PY" dirty="0"/>
          </a:p>
        </p:txBody>
      </p:sp>
      <p:sp>
        <p:nvSpPr>
          <p:cNvPr id="3" name="Footer Placeholder 2"/>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4" name="Slide Number Placeholder 3"/>
          <p:cNvSpPr>
            <a:spLocks noGrp="1"/>
          </p:cNvSpPr>
          <p:nvPr>
            <p:ph type="sldNum" sz="quarter" idx="12"/>
          </p:nvPr>
        </p:nvSpPr>
        <p:spPr/>
        <p:txBody>
          <a:bodyPr/>
          <a:lstStyle>
            <a:lvl1pPr>
              <a:defRPr>
                <a:solidFill>
                  <a:prstClr val="black">
                    <a:lumMod val="65000"/>
                    <a:lumOff val="35000"/>
                  </a:prstClr>
                </a:solidFill>
              </a:defRPr>
            </a:lvl1pPr>
          </a:lstStyle>
          <a:p>
            <a:pPr>
              <a:defRPr/>
            </a:pPr>
            <a:fld id="{0457E874-538C-4FA5-B043-40BF63A098FA}" type="slidenum">
              <a:rPr lang="es-PY"/>
              <a:pPr>
                <a:defRPr/>
              </a:pPr>
              <a:t>‹Nº›</a:t>
            </a:fld>
            <a:endParaRPr lang="es-PY" dirty="0"/>
          </a:p>
        </p:txBody>
      </p:sp>
    </p:spTree>
    <p:extLst>
      <p:ext uri="{BB962C8B-B14F-4D97-AF65-F5344CB8AC3E}">
        <p14:creationId xmlns:p14="http://schemas.microsoft.com/office/powerpoint/2010/main" val="218864843"/>
      </p:ext>
    </p:extLst>
  </p:cSld>
  <p:clrMapOvr>
    <a:masterClrMapping/>
  </p:clrMapOvr>
  <p:transition spd="slow">
    <p:pull/>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prstClr val="black">
                    <a:lumMod val="65000"/>
                    <a:lumOff val="35000"/>
                  </a:prstClr>
                </a:solidFill>
              </a:defRPr>
            </a:lvl1pPr>
          </a:lstStyle>
          <a:p>
            <a:pPr>
              <a:defRPr/>
            </a:pPr>
            <a:fld id="{8F581F46-31C3-42F8-AD9E-C4114BF89DFE}" type="datetime1">
              <a:rPr lang="es-PY" smtClean="0"/>
              <a:t>14/10/2019</a:t>
            </a:fld>
            <a:endParaRPr lang="es-PY" dirty="0"/>
          </a:p>
        </p:txBody>
      </p:sp>
      <p:sp>
        <p:nvSpPr>
          <p:cNvPr id="6" name="Footer Placeholder 5"/>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7" name="Slide Number Placeholder 6"/>
          <p:cNvSpPr>
            <a:spLocks noGrp="1"/>
          </p:cNvSpPr>
          <p:nvPr>
            <p:ph type="sldNum" sz="quarter" idx="12"/>
          </p:nvPr>
        </p:nvSpPr>
        <p:spPr/>
        <p:txBody>
          <a:bodyPr/>
          <a:lstStyle>
            <a:lvl1pPr>
              <a:defRPr>
                <a:solidFill>
                  <a:prstClr val="black">
                    <a:lumMod val="65000"/>
                    <a:lumOff val="35000"/>
                  </a:prstClr>
                </a:solidFill>
              </a:defRPr>
            </a:lvl1pPr>
          </a:lstStyle>
          <a:p>
            <a:pPr>
              <a:defRPr/>
            </a:pPr>
            <a:fld id="{E90DCCCC-6768-4775-9117-889614A522F3}" type="slidenum">
              <a:rPr lang="es-PY"/>
              <a:pPr>
                <a:defRPr/>
              </a:pPr>
              <a:t>‹Nº›</a:t>
            </a:fld>
            <a:endParaRPr lang="es-PY" dirty="0"/>
          </a:p>
        </p:txBody>
      </p:sp>
    </p:spTree>
    <p:extLst>
      <p:ext uri="{BB962C8B-B14F-4D97-AF65-F5344CB8AC3E}">
        <p14:creationId xmlns:p14="http://schemas.microsoft.com/office/powerpoint/2010/main" val="2212177455"/>
      </p:ext>
    </p:extLst>
  </p:cSld>
  <p:clrMapOvr>
    <a:masterClrMapping/>
  </p:clrMapOvr>
  <p:transition spd="slow">
    <p:pull/>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dirty="0" smtClean="0"/>
              <a:t>Haga clic en el icono para agregar una imagen</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prstClr val="black">
                    <a:lumMod val="65000"/>
                    <a:lumOff val="35000"/>
                  </a:prstClr>
                </a:solidFill>
              </a:defRPr>
            </a:lvl1pPr>
          </a:lstStyle>
          <a:p>
            <a:pPr>
              <a:defRPr/>
            </a:pPr>
            <a:fld id="{4D748545-6DEF-46DC-993B-C83425F23DDC}" type="datetime1">
              <a:rPr lang="es-PY" smtClean="0"/>
              <a:t>14/10/2019</a:t>
            </a:fld>
            <a:endParaRPr lang="es-PY" dirty="0"/>
          </a:p>
        </p:txBody>
      </p:sp>
      <p:sp>
        <p:nvSpPr>
          <p:cNvPr id="6" name="Footer Placeholder 5"/>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7" name="Slide Number Placeholder 6"/>
          <p:cNvSpPr>
            <a:spLocks noGrp="1"/>
          </p:cNvSpPr>
          <p:nvPr>
            <p:ph type="sldNum" sz="quarter" idx="12"/>
          </p:nvPr>
        </p:nvSpPr>
        <p:spPr/>
        <p:txBody>
          <a:bodyPr/>
          <a:lstStyle>
            <a:lvl1pPr>
              <a:defRPr>
                <a:solidFill>
                  <a:prstClr val="black">
                    <a:lumMod val="65000"/>
                    <a:lumOff val="35000"/>
                  </a:prstClr>
                </a:solidFill>
              </a:defRPr>
            </a:lvl1pPr>
          </a:lstStyle>
          <a:p>
            <a:pPr>
              <a:defRPr/>
            </a:pPr>
            <a:fld id="{8985CB4B-88E0-4C4E-B6D8-4D80A8755137}" type="slidenum">
              <a:rPr lang="es-PY"/>
              <a:pPr>
                <a:defRPr/>
              </a:pPr>
              <a:t>‹Nº›</a:t>
            </a:fld>
            <a:endParaRPr lang="es-PY" dirty="0"/>
          </a:p>
        </p:txBody>
      </p:sp>
    </p:spTree>
    <p:extLst>
      <p:ext uri="{BB962C8B-B14F-4D97-AF65-F5344CB8AC3E}">
        <p14:creationId xmlns:p14="http://schemas.microsoft.com/office/powerpoint/2010/main" val="1678222765"/>
      </p:ext>
    </p:extLst>
  </p:cSld>
  <p:clrMapOvr>
    <a:masterClrMapping/>
  </p:clrMapOvr>
  <p:transition spd="slow">
    <p:pull/>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solidFill>
                  <a:prstClr val="black">
                    <a:lumMod val="65000"/>
                    <a:lumOff val="35000"/>
                  </a:prstClr>
                </a:solidFill>
              </a:defRPr>
            </a:lvl1pPr>
          </a:lstStyle>
          <a:p>
            <a:pPr>
              <a:defRPr/>
            </a:pPr>
            <a:fld id="{C1773AD0-ECD8-465C-8D2F-682B7E4F8D45}" type="datetime1">
              <a:rPr lang="es-PY" smtClean="0"/>
              <a:t>14/10/2019</a:t>
            </a:fld>
            <a:endParaRPr lang="es-PY" dirty="0"/>
          </a:p>
        </p:txBody>
      </p:sp>
      <p:sp>
        <p:nvSpPr>
          <p:cNvPr id="5" name="Footer Placeholder 4"/>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6" name="Slide Number Placeholder 5"/>
          <p:cNvSpPr>
            <a:spLocks noGrp="1"/>
          </p:cNvSpPr>
          <p:nvPr>
            <p:ph type="sldNum" sz="quarter" idx="12"/>
          </p:nvPr>
        </p:nvSpPr>
        <p:spPr/>
        <p:txBody>
          <a:bodyPr/>
          <a:lstStyle>
            <a:lvl1pPr>
              <a:defRPr>
                <a:solidFill>
                  <a:prstClr val="black">
                    <a:lumMod val="65000"/>
                    <a:lumOff val="35000"/>
                  </a:prstClr>
                </a:solidFill>
              </a:defRPr>
            </a:lvl1pPr>
          </a:lstStyle>
          <a:p>
            <a:pPr>
              <a:defRPr/>
            </a:pPr>
            <a:fld id="{98750C6C-CFA5-4E5B-883F-5E0101C72204}" type="slidenum">
              <a:rPr lang="es-PY"/>
              <a:pPr>
                <a:defRPr/>
              </a:pPr>
              <a:t>‹Nº›</a:t>
            </a:fld>
            <a:endParaRPr lang="es-PY" dirty="0"/>
          </a:p>
        </p:txBody>
      </p:sp>
    </p:spTree>
    <p:extLst>
      <p:ext uri="{BB962C8B-B14F-4D97-AF65-F5344CB8AC3E}">
        <p14:creationId xmlns:p14="http://schemas.microsoft.com/office/powerpoint/2010/main" val="354339885"/>
      </p:ext>
    </p:extLst>
  </p:cSld>
  <p:clrMapOvr>
    <a:masterClrMapping/>
  </p:clrMapOvr>
  <p:transition spd="slow">
    <p:pull/>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solidFill>
                  <a:prstClr val="black">
                    <a:lumMod val="65000"/>
                    <a:lumOff val="35000"/>
                  </a:prstClr>
                </a:solidFill>
              </a:defRPr>
            </a:lvl1pPr>
          </a:lstStyle>
          <a:p>
            <a:pPr>
              <a:defRPr/>
            </a:pPr>
            <a:fld id="{C76B0423-D6CA-44A7-A166-307660A3B900}" type="datetime1">
              <a:rPr lang="es-PY" smtClean="0"/>
              <a:t>14/10/2019</a:t>
            </a:fld>
            <a:endParaRPr lang="es-PY" dirty="0"/>
          </a:p>
        </p:txBody>
      </p:sp>
      <p:sp>
        <p:nvSpPr>
          <p:cNvPr id="5" name="Footer Placeholder 4"/>
          <p:cNvSpPr>
            <a:spLocks noGrp="1"/>
          </p:cNvSpPr>
          <p:nvPr>
            <p:ph type="ftr" sz="quarter" idx="11"/>
          </p:nvPr>
        </p:nvSpPr>
        <p:spPr/>
        <p:txBody>
          <a:bodyPr/>
          <a:lstStyle>
            <a:lvl1pPr>
              <a:defRPr>
                <a:solidFill>
                  <a:prstClr val="black">
                    <a:lumMod val="65000"/>
                    <a:lumOff val="35000"/>
                  </a:prstClr>
                </a:solidFill>
              </a:defRPr>
            </a:lvl1pPr>
          </a:lstStyle>
          <a:p>
            <a:pPr>
              <a:defRPr/>
            </a:pPr>
            <a:endParaRPr lang="es-PY" dirty="0"/>
          </a:p>
        </p:txBody>
      </p:sp>
      <p:sp>
        <p:nvSpPr>
          <p:cNvPr id="6" name="Slide Number Placeholder 5"/>
          <p:cNvSpPr>
            <a:spLocks noGrp="1"/>
          </p:cNvSpPr>
          <p:nvPr>
            <p:ph type="sldNum" sz="quarter" idx="12"/>
          </p:nvPr>
        </p:nvSpPr>
        <p:spPr/>
        <p:txBody>
          <a:bodyPr/>
          <a:lstStyle>
            <a:lvl1pPr>
              <a:defRPr>
                <a:solidFill>
                  <a:prstClr val="black">
                    <a:lumMod val="65000"/>
                    <a:lumOff val="35000"/>
                  </a:prstClr>
                </a:solidFill>
              </a:defRPr>
            </a:lvl1pPr>
          </a:lstStyle>
          <a:p>
            <a:pPr>
              <a:defRPr/>
            </a:pPr>
            <a:fld id="{469C3515-777B-434F-BFC3-BA7AA680612C}" type="slidenum">
              <a:rPr lang="es-PY"/>
              <a:pPr>
                <a:defRPr/>
              </a:pPr>
              <a:t>‹Nº›</a:t>
            </a:fld>
            <a:endParaRPr lang="es-PY" dirty="0"/>
          </a:p>
        </p:txBody>
      </p:sp>
    </p:spTree>
    <p:extLst>
      <p:ext uri="{BB962C8B-B14F-4D97-AF65-F5344CB8AC3E}">
        <p14:creationId xmlns:p14="http://schemas.microsoft.com/office/powerpoint/2010/main" val="3149192438"/>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3212B33F-C830-4A59-A28C-808BB70932D8}" type="datetime1">
              <a:rPr lang="es-PY" smtClean="0"/>
              <a:t>14/10/2019</a:t>
            </a:fld>
            <a:endParaRPr lang="es-ES" dirty="0"/>
          </a:p>
        </p:txBody>
      </p:sp>
      <p:sp>
        <p:nvSpPr>
          <p:cNvPr id="8" name="4 Marcador de pie de página"/>
          <p:cNvSpPr>
            <a:spLocks noGrp="1"/>
          </p:cNvSpPr>
          <p:nvPr>
            <p:ph type="ftr" sz="quarter" idx="11"/>
          </p:nvPr>
        </p:nvSpPr>
        <p:spPr/>
        <p:txBody>
          <a:bodyPr/>
          <a:lstStyle>
            <a:lvl1pPr>
              <a:defRPr/>
            </a:lvl1pPr>
          </a:lstStyle>
          <a:p>
            <a:pPr>
              <a:defRPr/>
            </a:pPr>
            <a:endParaRPr lang="es-ES" dirty="0"/>
          </a:p>
        </p:txBody>
      </p:sp>
      <p:sp>
        <p:nvSpPr>
          <p:cNvPr id="9" name="5 Marcador de número de diapositiva"/>
          <p:cNvSpPr>
            <a:spLocks noGrp="1"/>
          </p:cNvSpPr>
          <p:nvPr>
            <p:ph type="sldNum" sz="quarter" idx="12"/>
          </p:nvPr>
        </p:nvSpPr>
        <p:spPr/>
        <p:txBody>
          <a:bodyPr/>
          <a:lstStyle>
            <a:lvl1pPr>
              <a:defRPr/>
            </a:lvl1pPr>
          </a:lstStyle>
          <a:p>
            <a:pPr>
              <a:defRPr/>
            </a:pPr>
            <a:fld id="{30B7D0EB-1D09-4F30-BA3B-463946D4FC34}" type="slidenum">
              <a:rPr lang="es-ES"/>
              <a:pPr>
                <a:defRPr/>
              </a:pPr>
              <a:t>‹Nº›</a:t>
            </a:fld>
            <a:endParaRPr lang="es-ES" dirty="0"/>
          </a:p>
        </p:txBody>
      </p:sp>
    </p:spTree>
    <p:extLst>
      <p:ext uri="{BB962C8B-B14F-4D97-AF65-F5344CB8AC3E}">
        <p14:creationId xmlns:p14="http://schemas.microsoft.com/office/powerpoint/2010/main" val="3260267513"/>
      </p:ext>
    </p:extLst>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D2C21C77-E327-4CB8-B874-0C8203E77637}" type="datetime1">
              <a:rPr lang="es-PY" smtClean="0"/>
              <a:t>14/10/2019</a:t>
            </a:fld>
            <a:endParaRPr lang="es-ES" dirty="0"/>
          </a:p>
        </p:txBody>
      </p:sp>
      <p:sp>
        <p:nvSpPr>
          <p:cNvPr id="4" name="4 Marcador de pie de página"/>
          <p:cNvSpPr>
            <a:spLocks noGrp="1"/>
          </p:cNvSpPr>
          <p:nvPr>
            <p:ph type="ftr" sz="quarter" idx="11"/>
          </p:nvPr>
        </p:nvSpPr>
        <p:spPr/>
        <p:txBody>
          <a:bodyPr/>
          <a:lstStyle>
            <a:lvl1pPr>
              <a:defRPr/>
            </a:lvl1pPr>
          </a:lstStyle>
          <a:p>
            <a:pPr>
              <a:defRPr/>
            </a:pPr>
            <a:endParaRPr lang="es-ES" dirty="0"/>
          </a:p>
        </p:txBody>
      </p:sp>
      <p:sp>
        <p:nvSpPr>
          <p:cNvPr id="5" name="5 Marcador de número de diapositiva"/>
          <p:cNvSpPr>
            <a:spLocks noGrp="1"/>
          </p:cNvSpPr>
          <p:nvPr>
            <p:ph type="sldNum" sz="quarter" idx="12"/>
          </p:nvPr>
        </p:nvSpPr>
        <p:spPr/>
        <p:txBody>
          <a:bodyPr/>
          <a:lstStyle>
            <a:lvl1pPr>
              <a:defRPr/>
            </a:lvl1pPr>
          </a:lstStyle>
          <a:p>
            <a:pPr>
              <a:defRPr/>
            </a:pPr>
            <a:fld id="{73FF8854-31D0-4740-9539-DA5C007E93EC}" type="slidenum">
              <a:rPr lang="es-ES"/>
              <a:pPr>
                <a:defRPr/>
              </a:pPr>
              <a:t>‹Nº›</a:t>
            </a:fld>
            <a:endParaRPr lang="es-ES" dirty="0"/>
          </a:p>
        </p:txBody>
      </p:sp>
    </p:spTree>
    <p:extLst>
      <p:ext uri="{BB962C8B-B14F-4D97-AF65-F5344CB8AC3E}">
        <p14:creationId xmlns:p14="http://schemas.microsoft.com/office/powerpoint/2010/main" val="2024729599"/>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7C83B981-58BF-4D0E-A162-9DEC8917399D}" type="datetime1">
              <a:rPr lang="es-PY" smtClean="0"/>
              <a:t>14/10/2019</a:t>
            </a:fld>
            <a:endParaRPr lang="es-ES" dirty="0"/>
          </a:p>
        </p:txBody>
      </p:sp>
      <p:sp>
        <p:nvSpPr>
          <p:cNvPr id="3" name="4 Marcador de pie de página"/>
          <p:cNvSpPr>
            <a:spLocks noGrp="1"/>
          </p:cNvSpPr>
          <p:nvPr>
            <p:ph type="ftr" sz="quarter" idx="11"/>
          </p:nvPr>
        </p:nvSpPr>
        <p:spPr/>
        <p:txBody>
          <a:bodyPr/>
          <a:lstStyle>
            <a:lvl1pPr>
              <a:defRPr/>
            </a:lvl1pPr>
          </a:lstStyle>
          <a:p>
            <a:pPr>
              <a:defRPr/>
            </a:pPr>
            <a:endParaRPr lang="es-ES" dirty="0"/>
          </a:p>
        </p:txBody>
      </p:sp>
      <p:sp>
        <p:nvSpPr>
          <p:cNvPr id="4" name="5 Marcador de número de diapositiva"/>
          <p:cNvSpPr>
            <a:spLocks noGrp="1"/>
          </p:cNvSpPr>
          <p:nvPr>
            <p:ph type="sldNum" sz="quarter" idx="12"/>
          </p:nvPr>
        </p:nvSpPr>
        <p:spPr/>
        <p:txBody>
          <a:bodyPr/>
          <a:lstStyle>
            <a:lvl1pPr>
              <a:defRPr/>
            </a:lvl1pPr>
          </a:lstStyle>
          <a:p>
            <a:pPr>
              <a:defRPr/>
            </a:pPr>
            <a:fld id="{86BDF9A6-69D6-455D-85C5-57E0FFE8FD89}" type="slidenum">
              <a:rPr lang="es-ES"/>
              <a:pPr>
                <a:defRPr/>
              </a:pPr>
              <a:t>‹Nº›</a:t>
            </a:fld>
            <a:endParaRPr lang="es-ES" dirty="0"/>
          </a:p>
        </p:txBody>
      </p:sp>
    </p:spTree>
    <p:extLst>
      <p:ext uri="{BB962C8B-B14F-4D97-AF65-F5344CB8AC3E}">
        <p14:creationId xmlns:p14="http://schemas.microsoft.com/office/powerpoint/2010/main" val="3291622816"/>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8B4B1754-F090-4E36-B721-C6DB90EE622B}" type="datetime1">
              <a:rPr lang="es-PY" smtClean="0"/>
              <a:t>14/10/2019</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dirty="0"/>
          </a:p>
        </p:txBody>
      </p:sp>
      <p:sp>
        <p:nvSpPr>
          <p:cNvPr id="7" name="5 Marcador de número de diapositiva"/>
          <p:cNvSpPr>
            <a:spLocks noGrp="1"/>
          </p:cNvSpPr>
          <p:nvPr>
            <p:ph type="sldNum" sz="quarter" idx="12"/>
          </p:nvPr>
        </p:nvSpPr>
        <p:spPr/>
        <p:txBody>
          <a:bodyPr/>
          <a:lstStyle>
            <a:lvl1pPr>
              <a:defRPr/>
            </a:lvl1pPr>
          </a:lstStyle>
          <a:p>
            <a:pPr>
              <a:defRPr/>
            </a:pPr>
            <a:fld id="{787D4724-C61E-4B76-BE93-5AC7A78A3511}" type="slidenum">
              <a:rPr lang="es-ES"/>
              <a:pPr>
                <a:defRPr/>
              </a:pPr>
              <a:t>‹Nº›</a:t>
            </a:fld>
            <a:endParaRPr lang="es-ES" dirty="0"/>
          </a:p>
        </p:txBody>
      </p:sp>
    </p:spTree>
    <p:extLst>
      <p:ext uri="{BB962C8B-B14F-4D97-AF65-F5344CB8AC3E}">
        <p14:creationId xmlns:p14="http://schemas.microsoft.com/office/powerpoint/2010/main" val="2595569683"/>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E0F0A5ED-140B-404B-98F2-248292FE0A0C}" type="datetime1">
              <a:rPr lang="es-PY" smtClean="0"/>
              <a:t>14/10/2019</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dirty="0"/>
          </a:p>
        </p:txBody>
      </p:sp>
      <p:sp>
        <p:nvSpPr>
          <p:cNvPr id="7" name="5 Marcador de número de diapositiva"/>
          <p:cNvSpPr>
            <a:spLocks noGrp="1"/>
          </p:cNvSpPr>
          <p:nvPr>
            <p:ph type="sldNum" sz="quarter" idx="12"/>
          </p:nvPr>
        </p:nvSpPr>
        <p:spPr/>
        <p:txBody>
          <a:bodyPr/>
          <a:lstStyle>
            <a:lvl1pPr>
              <a:defRPr/>
            </a:lvl1pPr>
          </a:lstStyle>
          <a:p>
            <a:pPr>
              <a:defRPr/>
            </a:pPr>
            <a:fld id="{DE177CA9-012C-4079-A003-E47987776BC0}" type="slidenum">
              <a:rPr lang="es-ES"/>
              <a:pPr>
                <a:defRPr/>
              </a:pPr>
              <a:t>‹Nº›</a:t>
            </a:fld>
            <a:endParaRPr lang="es-ES" dirty="0"/>
          </a:p>
        </p:txBody>
      </p:sp>
    </p:spTree>
    <p:extLst>
      <p:ext uri="{BB962C8B-B14F-4D97-AF65-F5344CB8AC3E}">
        <p14:creationId xmlns:p14="http://schemas.microsoft.com/office/powerpoint/2010/main" val="2684232548"/>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PY"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PY" smtClean="0"/>
              <a:t>Haga clic para modificar el estilo de texto del patrón</a:t>
            </a:r>
          </a:p>
          <a:p>
            <a:pPr lvl="1"/>
            <a:r>
              <a:rPr lang="es-ES" altLang="es-PY" smtClean="0"/>
              <a:t>Segundo nivel</a:t>
            </a:r>
          </a:p>
          <a:p>
            <a:pPr lvl="2"/>
            <a:r>
              <a:rPr lang="es-ES" altLang="es-PY" smtClean="0"/>
              <a:t>Tercer nivel</a:t>
            </a:r>
          </a:p>
          <a:p>
            <a:pPr lvl="3"/>
            <a:r>
              <a:rPr lang="es-ES" altLang="es-PY" smtClean="0"/>
              <a:t>Cuarto nivel</a:t>
            </a:r>
          </a:p>
          <a:p>
            <a:pPr lvl="4"/>
            <a:r>
              <a:rPr lang="es-ES" altLang="es-PY"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cs typeface="+mn-cs"/>
              </a:defRPr>
            </a:lvl1pPr>
          </a:lstStyle>
          <a:p>
            <a:pPr>
              <a:defRPr/>
            </a:pPr>
            <a:fld id="{6A29FE9E-0FEF-4556-9F49-CBC9E4621A28}" type="datetime1">
              <a:rPr lang="es-PY" smtClean="0"/>
              <a:t>14/10/2019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cs typeface="+mn-cs"/>
              </a:defRPr>
            </a:lvl1pPr>
          </a:lstStyle>
          <a:p>
            <a:pPr>
              <a:defRPr/>
            </a:pPr>
            <a:fld id="{2964D70E-4DAA-4FD4-A9BA-3C89B63769E4}"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6775" r:id="rId1"/>
    <p:sldLayoutId id="2147486776" r:id="rId2"/>
    <p:sldLayoutId id="2147486777" r:id="rId3"/>
    <p:sldLayoutId id="2147486778" r:id="rId4"/>
    <p:sldLayoutId id="2147486779" r:id="rId5"/>
    <p:sldLayoutId id="2147486780" r:id="rId6"/>
    <p:sldLayoutId id="2147486781" r:id="rId7"/>
    <p:sldLayoutId id="2147486782" r:id="rId8"/>
    <p:sldLayoutId id="2147486783" r:id="rId9"/>
    <p:sldLayoutId id="2147486784" r:id="rId10"/>
    <p:sldLayoutId id="2147486785" r:id="rId11"/>
  </p:sldLayoutIdLst>
  <p:transition spd="slow">
    <p:pull/>
  </p:transition>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s-ES" smtClean="0"/>
              <a:t>Haga clic para modificar el estilo de título del patrón</a:t>
            </a:r>
            <a:endParaRPr lang="en-US" dirty="0"/>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PY" smtClean="0"/>
              <a:t>Haga clic para modificar el estilo de texto del patrón</a:t>
            </a:r>
          </a:p>
          <a:p>
            <a:pPr lvl="1"/>
            <a:r>
              <a:rPr lang="es-ES" altLang="es-PY" smtClean="0"/>
              <a:t>Segundo nivel</a:t>
            </a:r>
          </a:p>
          <a:p>
            <a:pPr lvl="2"/>
            <a:r>
              <a:rPr lang="es-ES" altLang="es-PY" smtClean="0"/>
              <a:t>Tercer nivel</a:t>
            </a:r>
          </a:p>
          <a:p>
            <a:pPr lvl="3"/>
            <a:r>
              <a:rPr lang="es-ES" altLang="es-PY" smtClean="0"/>
              <a:t>Cuarto nivel</a:t>
            </a:r>
          </a:p>
          <a:p>
            <a:pPr lvl="4"/>
            <a:r>
              <a:rPr lang="es-ES" altLang="es-PY" smtClean="0"/>
              <a:t>Quinto nivel</a:t>
            </a:r>
            <a:endParaRPr lang="en-US" altLang="es-PY" smtClean="0"/>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a:solidFill>
                  <a:prstClr val="black">
                    <a:tint val="75000"/>
                  </a:prstClr>
                </a:solidFill>
                <a:latin typeface="Century Gothic" pitchFamily="34" charset="0"/>
                <a:cs typeface="+mn-cs"/>
              </a:defRPr>
            </a:lvl1pPr>
          </a:lstStyle>
          <a:p>
            <a:pPr>
              <a:defRPr/>
            </a:pPr>
            <a:fld id="{0D164468-3911-4CED-83E3-9E43A00D2ADC}" type="datetime1">
              <a:rPr lang="es-PY" smtClean="0"/>
              <a:t>14/10/2019</a:t>
            </a:fld>
            <a:endParaRPr lang="es-ES" dirty="0"/>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a:solidFill>
                  <a:prstClr val="black">
                    <a:tint val="75000"/>
                  </a:prstClr>
                </a:solidFill>
                <a:latin typeface="Century Gothic" pitchFamily="34" charset="0"/>
                <a:cs typeface="+mn-cs"/>
              </a:defRPr>
            </a:lvl1pPr>
          </a:lstStyle>
          <a:p>
            <a:pPr>
              <a:defRPr/>
            </a:pPr>
            <a:endParaRPr lang="es-ES" dirty="0"/>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a:solidFill>
                  <a:prstClr val="black">
                    <a:tint val="75000"/>
                  </a:prstClr>
                </a:solidFill>
                <a:latin typeface="Century Gothic" pitchFamily="34" charset="0"/>
                <a:cs typeface="+mn-cs"/>
              </a:defRPr>
            </a:lvl1pPr>
          </a:lstStyle>
          <a:p>
            <a:pPr>
              <a:defRPr/>
            </a:pPr>
            <a:fld id="{A9ED7063-1DF4-4566-98B5-E57092B6A94D}" type="slidenum">
              <a:rPr lang="es-ES"/>
              <a:pPr>
                <a:defRPr/>
              </a:pPr>
              <a:t>‹Nº›</a:t>
            </a:fld>
            <a:endParaRPr lang="es-ES" dirty="0"/>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6786" r:id="rId1"/>
    <p:sldLayoutId id="2147486787" r:id="rId2"/>
    <p:sldLayoutId id="2147486788" r:id="rId3"/>
    <p:sldLayoutId id="2147486789" r:id="rId4"/>
    <p:sldLayoutId id="2147486790" r:id="rId5"/>
    <p:sldLayoutId id="2147486791" r:id="rId6"/>
    <p:sldLayoutId id="2147486792" r:id="rId7"/>
    <p:sldLayoutId id="2147486793" r:id="rId8"/>
    <p:sldLayoutId id="2147486794" r:id="rId9"/>
    <p:sldLayoutId id="2147486795" r:id="rId10"/>
    <p:sldLayoutId id="2147486796" r:id="rId11"/>
  </p:sldLayoutIdLst>
  <p:transition spd="slow">
    <p:pull/>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s-ES" smtClean="0"/>
              <a:t>Haga clic para modificar el estilo de título del patrón</a:t>
            </a:r>
            <a:endParaRPr lang="en-US" dirty="0"/>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PY" smtClean="0"/>
              <a:t>Haga clic para modificar el estilo de texto del patrón</a:t>
            </a:r>
          </a:p>
          <a:p>
            <a:pPr lvl="1"/>
            <a:r>
              <a:rPr lang="es-ES" altLang="es-PY" smtClean="0"/>
              <a:t>Segundo nivel</a:t>
            </a:r>
          </a:p>
          <a:p>
            <a:pPr lvl="2"/>
            <a:r>
              <a:rPr lang="es-ES" altLang="es-PY" smtClean="0"/>
              <a:t>Tercer nivel</a:t>
            </a:r>
          </a:p>
          <a:p>
            <a:pPr lvl="3"/>
            <a:r>
              <a:rPr lang="es-ES" altLang="es-PY" smtClean="0"/>
              <a:t>Cuarto nivel</a:t>
            </a:r>
          </a:p>
          <a:p>
            <a:pPr lvl="4"/>
            <a:r>
              <a:rPr lang="es-ES" altLang="es-PY" smtClean="0"/>
              <a:t>Quinto nivel</a:t>
            </a:r>
            <a:endParaRPr lang="en-US" altLang="es-PY" smtClean="0"/>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a:solidFill>
                  <a:prstClr val="black">
                    <a:tint val="75000"/>
                  </a:prstClr>
                </a:solidFill>
                <a:latin typeface="Century Gothic" pitchFamily="34" charset="0"/>
                <a:cs typeface="+mn-cs"/>
              </a:defRPr>
            </a:lvl1pPr>
          </a:lstStyle>
          <a:p>
            <a:pPr>
              <a:defRPr/>
            </a:pPr>
            <a:fld id="{598808E4-7691-4E80-85CC-B92B049EB715}" type="datetime1">
              <a:rPr lang="es-PY" smtClean="0"/>
              <a:t>14/10/2019</a:t>
            </a:fld>
            <a:endParaRPr lang="es-ES" dirty="0"/>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a:solidFill>
                  <a:prstClr val="black">
                    <a:tint val="75000"/>
                  </a:prstClr>
                </a:solidFill>
                <a:latin typeface="Century Gothic" pitchFamily="34" charset="0"/>
                <a:cs typeface="+mn-cs"/>
              </a:defRPr>
            </a:lvl1pPr>
          </a:lstStyle>
          <a:p>
            <a:pPr>
              <a:defRPr/>
            </a:pPr>
            <a:endParaRPr lang="es-ES" dirty="0"/>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a:solidFill>
                  <a:prstClr val="black">
                    <a:tint val="75000"/>
                  </a:prstClr>
                </a:solidFill>
                <a:latin typeface="Century Gothic" pitchFamily="34" charset="0"/>
                <a:cs typeface="+mn-cs"/>
              </a:defRPr>
            </a:lvl1pPr>
          </a:lstStyle>
          <a:p>
            <a:pPr>
              <a:defRPr/>
            </a:pPr>
            <a:fld id="{008342CC-C38F-4748-BE8F-77F68934F4E8}" type="slidenum">
              <a:rPr lang="es-ES"/>
              <a:pPr>
                <a:defRPr/>
              </a:pPr>
              <a:t>‹Nº›</a:t>
            </a:fld>
            <a:endParaRPr lang="es-ES" dirty="0"/>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Tree>
  </p:cSld>
  <p:clrMap bg1="lt1" tx1="dk1" bg2="lt2" tx2="dk2" accent1="accent1" accent2="accent2" accent3="accent3" accent4="accent4" accent5="accent5" accent6="accent6" hlink="hlink" folHlink="folHlink"/>
  <p:sldLayoutIdLst>
    <p:sldLayoutId id="2147486797" r:id="rId1"/>
    <p:sldLayoutId id="2147486798" r:id="rId2"/>
    <p:sldLayoutId id="2147486799" r:id="rId3"/>
    <p:sldLayoutId id="2147486800" r:id="rId4"/>
    <p:sldLayoutId id="2147486801" r:id="rId5"/>
    <p:sldLayoutId id="2147486802" r:id="rId6"/>
    <p:sldLayoutId id="2147486803" r:id="rId7"/>
    <p:sldLayoutId id="2147486804" r:id="rId8"/>
    <p:sldLayoutId id="2147486805" r:id="rId9"/>
    <p:sldLayoutId id="2147486806" r:id="rId10"/>
    <p:sldLayoutId id="2147486807" r:id="rId11"/>
  </p:sldLayoutIdLst>
  <p:transition spd="slow">
    <p:pull/>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s-ES" smtClean="0"/>
              <a:t>Haga clic para modificar el estilo de título del patrón</a:t>
            </a:r>
            <a:endParaRPr lang="en-US" dirty="0"/>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PY" smtClean="0"/>
              <a:t>Haga clic para modificar el estilo de texto del patrón</a:t>
            </a:r>
          </a:p>
          <a:p>
            <a:pPr lvl="1"/>
            <a:r>
              <a:rPr lang="es-ES" altLang="es-PY" smtClean="0"/>
              <a:t>Segundo nivel</a:t>
            </a:r>
          </a:p>
          <a:p>
            <a:pPr lvl="2"/>
            <a:r>
              <a:rPr lang="es-ES" altLang="es-PY" smtClean="0"/>
              <a:t>Tercer nivel</a:t>
            </a:r>
          </a:p>
          <a:p>
            <a:pPr lvl="3"/>
            <a:r>
              <a:rPr lang="es-ES" altLang="es-PY" smtClean="0"/>
              <a:t>Cuarto nivel</a:t>
            </a:r>
          </a:p>
          <a:p>
            <a:pPr lvl="4"/>
            <a:r>
              <a:rPr lang="es-ES" altLang="es-PY" smtClean="0"/>
              <a:t>Quinto nivel</a:t>
            </a:r>
            <a:endParaRPr lang="en-US" altLang="es-PY" smtClean="0"/>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a:solidFill>
                  <a:prstClr val="black">
                    <a:tint val="75000"/>
                  </a:prstClr>
                </a:solidFill>
                <a:latin typeface="Century Gothic" pitchFamily="34" charset="0"/>
                <a:cs typeface="+mn-cs"/>
              </a:defRPr>
            </a:lvl1pPr>
          </a:lstStyle>
          <a:p>
            <a:pPr>
              <a:defRPr/>
            </a:pPr>
            <a:fld id="{6BD56023-222B-4CF2-8841-FCE833858586}" type="datetime1">
              <a:rPr lang="es-PY" smtClean="0"/>
              <a:t>14/10/2019</a:t>
            </a:fld>
            <a:endParaRPr lang="es-ES" dirty="0"/>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a:solidFill>
                  <a:prstClr val="black">
                    <a:tint val="75000"/>
                  </a:prstClr>
                </a:solidFill>
                <a:latin typeface="Century Gothic" pitchFamily="34" charset="0"/>
                <a:cs typeface="+mn-cs"/>
              </a:defRPr>
            </a:lvl1pPr>
          </a:lstStyle>
          <a:p>
            <a:pPr>
              <a:defRPr/>
            </a:pPr>
            <a:endParaRPr lang="es-ES" dirty="0"/>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a:solidFill>
                  <a:prstClr val="black">
                    <a:tint val="75000"/>
                  </a:prstClr>
                </a:solidFill>
                <a:latin typeface="Century Gothic" pitchFamily="34" charset="0"/>
                <a:cs typeface="+mn-cs"/>
              </a:defRPr>
            </a:lvl1pPr>
          </a:lstStyle>
          <a:p>
            <a:pPr>
              <a:defRPr/>
            </a:pPr>
            <a:fld id="{98CF7C68-0E38-47C3-94D8-8EFA45B33D2B}" type="slidenum">
              <a:rPr lang="es-ES"/>
              <a:pPr>
                <a:defRPr/>
              </a:pPr>
              <a:t>‹Nº›</a:t>
            </a:fld>
            <a:endParaRPr lang="es-ES" dirty="0"/>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Tree>
  </p:cSld>
  <p:clrMap bg1="lt1" tx1="dk1" bg2="lt2" tx2="dk2" accent1="accent1" accent2="accent2" accent3="accent3" accent4="accent4" accent5="accent5" accent6="accent6" hlink="hlink" folHlink="folHlink"/>
  <p:sldLayoutIdLst>
    <p:sldLayoutId id="2147486808" r:id="rId1"/>
    <p:sldLayoutId id="2147486809" r:id="rId2"/>
    <p:sldLayoutId id="2147486810" r:id="rId3"/>
    <p:sldLayoutId id="2147486811" r:id="rId4"/>
    <p:sldLayoutId id="2147486812" r:id="rId5"/>
    <p:sldLayoutId id="2147486813" r:id="rId6"/>
    <p:sldLayoutId id="2147486814" r:id="rId7"/>
    <p:sldLayoutId id="2147486815" r:id="rId8"/>
    <p:sldLayoutId id="2147486816" r:id="rId9"/>
    <p:sldLayoutId id="2147486817" r:id="rId10"/>
    <p:sldLayoutId id="2147486818" r:id="rId11"/>
  </p:sldLayoutIdLst>
  <p:transition spd="slow">
    <p:pull/>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2.mre.gov.py/index.ph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4.xml"/><Relationship Id="rId5" Type="http://schemas.openxmlformats.org/officeDocument/2006/relationships/image" Target="../media/image3.png"/><Relationship Id="rId4" Type="http://schemas.openxmlformats.org/officeDocument/2006/relationships/hyperlink" Target="http://www2.mre.gov.py/index.php"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hemeOverride" Target="../theme/themeOverride5.xml"/><Relationship Id="rId5" Type="http://schemas.openxmlformats.org/officeDocument/2006/relationships/image" Target="../media/image3.png"/><Relationship Id="rId4" Type="http://schemas.openxmlformats.org/officeDocument/2006/relationships/hyperlink" Target="http://www2.mre.gov.py/index.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45"/>
          <p:cNvSpPr txBox="1">
            <a:spLocks noChangeArrowheads="1"/>
          </p:cNvSpPr>
          <p:nvPr/>
        </p:nvSpPr>
        <p:spPr bwMode="auto">
          <a:xfrm>
            <a:off x="4175125" y="41513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s-PY" altLang="es-PY" dirty="0">
              <a:solidFill>
                <a:srgbClr val="000000"/>
              </a:solidFill>
              <a:latin typeface="Calibri" pitchFamily="34" charset="0"/>
            </a:endParaRPr>
          </a:p>
        </p:txBody>
      </p:sp>
      <p:sp>
        <p:nvSpPr>
          <p:cNvPr id="8" name="7 Rectángulo"/>
          <p:cNvSpPr/>
          <p:nvPr/>
        </p:nvSpPr>
        <p:spPr>
          <a:xfrm>
            <a:off x="0" y="0"/>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solidFill>
                <a:prstClr val="white"/>
              </a:solidFill>
            </a:endParaRPr>
          </a:p>
        </p:txBody>
      </p:sp>
      <p:sp>
        <p:nvSpPr>
          <p:cNvPr id="16" name="1 Título"/>
          <p:cNvSpPr txBox="1">
            <a:spLocks/>
          </p:cNvSpPr>
          <p:nvPr/>
        </p:nvSpPr>
        <p:spPr>
          <a:xfrm>
            <a:off x="250825" y="1773238"/>
            <a:ext cx="8569325" cy="3600450"/>
          </a:xfrm>
          <a:prstGeom prst="rect">
            <a:avLst/>
          </a:prstGeom>
        </p:spPr>
        <p:txBody>
          <a:bodyPr anchor="b"/>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auto">
              <a:spcAft>
                <a:spcPts val="0"/>
              </a:spcAft>
              <a:defRPr/>
            </a:pPr>
            <a:r>
              <a:rPr lang="es-PY" sz="4800" dirty="0" smtClean="0">
                <a:solidFill>
                  <a:schemeClr val="accent1">
                    <a:lumMod val="50000"/>
                  </a:schemeClr>
                </a:solidFill>
                <a:latin typeface="Garamond" pitchFamily="18" charset="0"/>
              </a:rPr>
              <a:t>PROYECTO DE PRESUPUESTO GENERAL DE LA NACIÓN </a:t>
            </a:r>
          </a:p>
          <a:p>
            <a:pPr fontAlgn="auto">
              <a:spcAft>
                <a:spcPts val="0"/>
              </a:spcAft>
              <a:defRPr/>
            </a:pPr>
            <a:r>
              <a:rPr lang="es-PY" sz="4800" dirty="0" smtClean="0">
                <a:solidFill>
                  <a:schemeClr val="accent1">
                    <a:lumMod val="50000"/>
                  </a:schemeClr>
                </a:solidFill>
                <a:latin typeface="Garamond" pitchFamily="18" charset="0"/>
              </a:rPr>
              <a:t>EJERCICIO FISCAL 2020</a:t>
            </a:r>
            <a:endParaRPr lang="es-PY" sz="4800" dirty="0">
              <a:solidFill>
                <a:schemeClr val="accent1">
                  <a:lumMod val="50000"/>
                </a:schemeClr>
              </a:solidFill>
              <a:latin typeface="Garamond" pitchFamily="18" charset="0"/>
            </a:endParaRPr>
          </a:p>
        </p:txBody>
      </p:sp>
      <p:pic>
        <p:nvPicPr>
          <p:cNvPr id="9" name="8 Imagen" descr="Ministerio de Relaciones Exteriores">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755576" y="1124744"/>
            <a:ext cx="7632847" cy="767080"/>
          </a:xfrm>
          <a:prstGeom prst="rect">
            <a:avLst/>
          </a:prstGeom>
          <a:noFill/>
          <a:ln>
            <a:noFill/>
          </a:ln>
        </p:spPr>
      </p:pic>
    </p:spTree>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3 Gráfico"/>
          <p:cNvGraphicFramePr>
            <a:graphicFrameLocks/>
          </p:cNvGraphicFramePr>
          <p:nvPr>
            <p:extLst>
              <p:ext uri="{D42A27DB-BD31-4B8C-83A1-F6EECF244321}">
                <p14:modId xmlns:p14="http://schemas.microsoft.com/office/powerpoint/2010/main" val="2320178997"/>
              </p:ext>
            </p:extLst>
          </p:nvPr>
        </p:nvGraphicFramePr>
        <p:xfrm>
          <a:off x="0" y="1196752"/>
          <a:ext cx="9144000" cy="3600400"/>
        </p:xfrm>
        <a:graphic>
          <a:graphicData uri="http://schemas.openxmlformats.org/drawingml/2006/chart">
            <c:chart xmlns:c="http://schemas.openxmlformats.org/drawingml/2006/chart" xmlns:r="http://schemas.openxmlformats.org/officeDocument/2006/relationships" r:id="rId2"/>
          </a:graphicData>
        </a:graphic>
      </p:graphicFrame>
      <p:sp>
        <p:nvSpPr>
          <p:cNvPr id="4" name="1 Título"/>
          <p:cNvSpPr>
            <a:spLocks noGrp="1"/>
          </p:cNvSpPr>
          <p:nvPr>
            <p:ph type="title"/>
          </p:nvPr>
        </p:nvSpPr>
        <p:spPr>
          <a:xfrm>
            <a:off x="-612576" y="44624"/>
            <a:ext cx="10009112" cy="908323"/>
          </a:xfrm>
        </p:spPr>
        <p:txBody>
          <a:bodyPr vert="horz" lIns="91440" tIns="45720" rIns="91440" bIns="45720" rtlCol="0" anchor="b">
            <a:noAutofit/>
          </a:bodyPr>
          <a:lstStyle/>
          <a:p>
            <a:pPr eaLnBrk="1" fontAlgn="auto" hangingPunct="1">
              <a:lnSpc>
                <a:spcPct val="100000"/>
              </a:lnSpc>
              <a:spcAft>
                <a:spcPts val="0"/>
              </a:spcAft>
            </a:pPr>
            <a:r>
              <a:rPr lang="es-PY" sz="2400" b="1" dirty="0">
                <a:solidFill>
                  <a:schemeClr val="tx1"/>
                </a:solidFill>
              </a:rPr>
              <a:t>Distribución Gastos Proyecto de Presupuesto MRE </a:t>
            </a:r>
            <a:r>
              <a:rPr lang="es-PY" sz="2400" b="1" dirty="0" smtClean="0">
                <a:solidFill>
                  <a:schemeClr val="tx1"/>
                </a:solidFill>
              </a:rPr>
              <a:t>2020 </a:t>
            </a:r>
            <a:r>
              <a:rPr lang="es-PY" sz="2400" b="1" dirty="0">
                <a:solidFill>
                  <a:schemeClr val="tx1"/>
                </a:solidFill>
              </a:rPr>
              <a:t/>
            </a:r>
            <a:br>
              <a:rPr lang="es-PY" sz="2400" b="1" dirty="0">
                <a:solidFill>
                  <a:schemeClr val="tx1"/>
                </a:solidFill>
              </a:rPr>
            </a:br>
            <a:r>
              <a:rPr lang="es-PY" sz="2400" b="1" dirty="0">
                <a:solidFill>
                  <a:schemeClr val="tx1"/>
                </a:solidFill>
              </a:rPr>
              <a:t>por Estructura Presupuestaria </a:t>
            </a:r>
          </a:p>
        </p:txBody>
      </p:sp>
      <p:sp>
        <p:nvSpPr>
          <p:cNvPr id="6" name="17 CuadroTexto"/>
          <p:cNvSpPr txBox="1">
            <a:spLocks noChangeArrowheads="1"/>
          </p:cNvSpPr>
          <p:nvPr/>
        </p:nvSpPr>
        <p:spPr bwMode="auto">
          <a:xfrm>
            <a:off x="98604" y="5057889"/>
            <a:ext cx="9009900" cy="1323439"/>
          </a:xfrm>
          <a:prstGeom prst="rect">
            <a:avLst/>
          </a:prstGeom>
          <a:noFill/>
          <a:extLst/>
        </p:spPr>
        <p:txBody>
          <a:bodyPr wrap="square" rtlCol="0">
            <a:spAutoFit/>
          </a:bodyPr>
          <a:lstStyle>
            <a:defPPr>
              <a:defRPr lang="es-PY"/>
            </a:defPPr>
            <a:lvl1pPr>
              <a:defRPr sz="2000"/>
            </a:lvl1pPr>
          </a:lstStyle>
          <a:p>
            <a:pPr algn="just"/>
            <a:r>
              <a:rPr lang="es-PY" altLang="es-PY" dirty="0" smtClean="0">
                <a:latin typeface="Calibri" panose="020F0502020204030204" pitchFamily="34" charset="0"/>
              </a:rPr>
              <a:t>El 98,34% del Proyecto de Presupuesto del MRE 2020, corresponde a la estructura de la Gestión Administrativa/Financiera y de Política Exterior, dentro del cual se encuentran programados los requerimientos concernientes a las actividades del Servicio Exterior.  </a:t>
            </a:r>
            <a:endParaRPr lang="es-PY" altLang="es-PY" dirty="0">
              <a:latin typeface="Calibri" panose="020F0502020204030204" pitchFamily="34" charset="0"/>
            </a:endParaRPr>
          </a:p>
        </p:txBody>
      </p:sp>
    </p:spTree>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323850" y="-100013"/>
            <a:ext cx="8424863" cy="936626"/>
          </a:xfrm>
        </p:spPr>
        <p:txBody>
          <a:bodyPr/>
          <a:lstStyle/>
          <a:p>
            <a:pPr eaLnBrk="1" fontAlgn="auto" hangingPunct="1">
              <a:lnSpc>
                <a:spcPct val="100000"/>
              </a:lnSpc>
              <a:spcAft>
                <a:spcPts val="0"/>
              </a:spcAft>
              <a:defRPr/>
            </a:pPr>
            <a:r>
              <a:rPr lang="es-PY" sz="2000" b="1" dirty="0">
                <a:solidFill>
                  <a:schemeClr val="tx1"/>
                </a:solidFill>
              </a:rPr>
              <a:t>Distribución Gastos Proyecto de Presupuesto MRE </a:t>
            </a:r>
            <a:r>
              <a:rPr lang="es-PY" sz="2000" b="1" dirty="0" smtClean="0">
                <a:solidFill>
                  <a:schemeClr val="tx1"/>
                </a:solidFill>
              </a:rPr>
              <a:t>2020</a:t>
            </a:r>
            <a:r>
              <a:rPr lang="es-PY" sz="2000" b="1" dirty="0" smtClean="0">
                <a:solidFill>
                  <a:schemeClr val="accent1">
                    <a:lumMod val="50000"/>
                  </a:schemeClr>
                </a:solidFill>
              </a:rPr>
              <a:t/>
            </a:r>
            <a:br>
              <a:rPr lang="es-PY" sz="2000" b="1" dirty="0" smtClean="0">
                <a:solidFill>
                  <a:schemeClr val="accent1">
                    <a:lumMod val="50000"/>
                  </a:schemeClr>
                </a:solidFill>
              </a:rPr>
            </a:br>
            <a:r>
              <a:rPr lang="es-PY" sz="2000" b="1" dirty="0" smtClean="0">
                <a:solidFill>
                  <a:srgbClr val="FF0000"/>
                </a:solidFill>
              </a:rPr>
              <a:t>Consolidado</a:t>
            </a:r>
            <a:endParaRPr lang="es-PY" sz="2000" b="1" dirty="0">
              <a:solidFill>
                <a:srgbClr val="FF0000"/>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727777046"/>
              </p:ext>
            </p:extLst>
          </p:nvPr>
        </p:nvGraphicFramePr>
        <p:xfrm>
          <a:off x="179388" y="908050"/>
          <a:ext cx="8785225" cy="5259388"/>
        </p:xfrm>
        <a:graphic>
          <a:graphicData uri="http://schemas.openxmlformats.org/drawingml/2006/table">
            <a:tbl>
              <a:tblPr/>
              <a:tblGrid>
                <a:gridCol w="5381604"/>
                <a:gridCol w="2183451"/>
                <a:gridCol w="1220170"/>
              </a:tblGrid>
              <a:tr h="701285">
                <a:tc>
                  <a:txBody>
                    <a:bodyPr/>
                    <a:lstStyle/>
                    <a:p>
                      <a:pPr algn="ctr" rtl="0" fontAlgn="ctr"/>
                      <a:r>
                        <a:rPr lang="es-PY" sz="2000" b="1" i="0" u="none" strike="noStrike" dirty="0">
                          <a:solidFill>
                            <a:srgbClr val="000000"/>
                          </a:solidFill>
                          <a:effectLst/>
                          <a:latin typeface="Calibri"/>
                        </a:rPr>
                        <a:t>NIVELES DEL GASTO</a:t>
                      </a:r>
                    </a:p>
                  </a:txBody>
                  <a:tcPr marL="91443" marR="91443" marT="45736" marB="4573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PY" sz="2000" b="1" i="0" u="none" strike="noStrike" dirty="0">
                          <a:solidFill>
                            <a:srgbClr val="000000"/>
                          </a:solidFill>
                          <a:effectLst/>
                          <a:latin typeface="Calibri"/>
                        </a:rPr>
                        <a:t>PROYECTO PODER EJECUTIVO </a:t>
                      </a:r>
                      <a:r>
                        <a:rPr lang="es-PY" sz="2000" b="1" i="0" u="none" strike="noStrike" dirty="0" smtClean="0">
                          <a:solidFill>
                            <a:srgbClr val="000000"/>
                          </a:solidFill>
                          <a:effectLst/>
                          <a:latin typeface="Calibri"/>
                        </a:rPr>
                        <a:t>2020</a:t>
                      </a:r>
                      <a:endParaRPr lang="es-PY" sz="2000" b="1" i="0" u="none" strike="noStrike" dirty="0">
                        <a:solidFill>
                          <a:srgbClr val="000000"/>
                        </a:solidFill>
                        <a:effectLst/>
                        <a:latin typeface="Calibri"/>
                      </a:endParaRPr>
                    </a:p>
                  </a:txBody>
                  <a:tcPr marL="91443" marR="91443" marT="45736" marB="4573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PY" sz="2000" b="1" i="0" u="none" strike="noStrike" dirty="0">
                          <a:solidFill>
                            <a:srgbClr val="000000"/>
                          </a:solidFill>
                          <a:effectLst/>
                          <a:latin typeface="Calibri"/>
                        </a:rPr>
                        <a:t>%</a:t>
                      </a:r>
                    </a:p>
                  </a:txBody>
                  <a:tcPr marL="91443" marR="91443" marT="45736" marB="4573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811719">
                <a:tc>
                  <a:txBody>
                    <a:bodyPr/>
                    <a:lstStyle/>
                    <a:p>
                      <a:pPr algn="l" rtl="0" fontAlgn="ctr"/>
                      <a:r>
                        <a:rPr lang="es-PY" sz="2000" b="1" i="0" u="none" strike="noStrike" dirty="0">
                          <a:solidFill>
                            <a:srgbClr val="000000"/>
                          </a:solidFill>
                          <a:effectLst/>
                          <a:latin typeface="Calibri"/>
                        </a:rPr>
                        <a:t>100 SERVICIOS PERSONALES                       </a:t>
                      </a:r>
                      <a:r>
                        <a:rPr lang="es-PY" sz="2000" b="0" i="0" u="none" strike="noStrike" dirty="0">
                          <a:solidFill>
                            <a:srgbClr val="000000"/>
                          </a:solidFill>
                          <a:effectLst/>
                          <a:latin typeface="Calibri"/>
                        </a:rPr>
                        <a:t>  </a:t>
                      </a:r>
                      <a:endParaRPr lang="es-PY" sz="2000" b="0" i="0" u="none" strike="noStrike" dirty="0" smtClean="0">
                        <a:solidFill>
                          <a:srgbClr val="000000"/>
                        </a:solidFill>
                        <a:effectLst/>
                        <a:latin typeface="Calibri"/>
                      </a:endParaRPr>
                    </a:p>
                  </a:txBody>
                  <a:tcPr marL="91443" marR="91443" marT="45736" marB="4573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s-PY" sz="2000" b="0" i="0" u="none" strike="noStrike" dirty="0" smtClean="0">
                          <a:solidFill>
                            <a:srgbClr val="000000"/>
                          </a:solidFill>
                          <a:effectLst/>
                          <a:latin typeface="Calibri"/>
                        </a:rPr>
                        <a:t>385.771.696.684</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66,93%</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0159">
                <a:tc>
                  <a:txBody>
                    <a:bodyPr/>
                    <a:lstStyle/>
                    <a:p>
                      <a:pPr algn="l" rtl="0" fontAlgn="ctr"/>
                      <a:r>
                        <a:rPr lang="es-PY" sz="2000" b="1" i="0" u="none" strike="noStrike" dirty="0">
                          <a:solidFill>
                            <a:srgbClr val="000000"/>
                          </a:solidFill>
                          <a:effectLst/>
                          <a:latin typeface="Calibri"/>
                        </a:rPr>
                        <a:t>200 </a:t>
                      </a:r>
                      <a:r>
                        <a:rPr lang="es-PY" sz="2000" b="1" i="0" u="none" strike="noStrike" dirty="0" smtClean="0">
                          <a:solidFill>
                            <a:srgbClr val="000000"/>
                          </a:solidFill>
                          <a:effectLst/>
                          <a:latin typeface="Calibri"/>
                        </a:rPr>
                        <a:t>SERVICIOS NO PERSONALES</a:t>
                      </a:r>
                      <a:endParaRPr lang="es-PY" sz="1200" b="0" i="0" u="none" strike="noStrike" dirty="0">
                        <a:solidFill>
                          <a:srgbClr val="000000"/>
                        </a:solidFill>
                        <a:effectLst/>
                        <a:latin typeface="Calibri"/>
                      </a:endParaRPr>
                    </a:p>
                  </a:txBody>
                  <a:tcPr marL="91443" marR="91443" marT="45736" marB="4573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s-PY" sz="2000" b="0" i="0" u="none" strike="noStrike" dirty="0" smtClean="0">
                          <a:solidFill>
                            <a:srgbClr val="000000"/>
                          </a:solidFill>
                          <a:effectLst/>
                          <a:latin typeface="Calibri"/>
                        </a:rPr>
                        <a:t>114,006,965,709</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19,78%</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79323">
                <a:tc>
                  <a:txBody>
                    <a:bodyPr/>
                    <a:lstStyle/>
                    <a:p>
                      <a:pPr algn="l" rtl="0" fontAlgn="ctr"/>
                      <a:r>
                        <a:rPr lang="es-PY" sz="2000" b="1" i="0" u="none" strike="noStrike" dirty="0">
                          <a:solidFill>
                            <a:srgbClr val="000000"/>
                          </a:solidFill>
                          <a:effectLst/>
                          <a:latin typeface="Calibri"/>
                        </a:rPr>
                        <a:t>300 BIENES DE CONSUMO E INSUMOS</a:t>
                      </a:r>
                      <a:r>
                        <a:rPr lang="es-PY" sz="2000" b="0" i="0" u="none" strike="noStrike" dirty="0">
                          <a:solidFill>
                            <a:srgbClr val="000000"/>
                          </a:solidFill>
                          <a:effectLst/>
                          <a:latin typeface="Calibri"/>
                        </a:rPr>
                        <a:t> </a:t>
                      </a:r>
                      <a:endParaRPr lang="es-PY" sz="2000" b="0" i="0" u="none" strike="noStrike" dirty="0" smtClean="0">
                        <a:solidFill>
                          <a:srgbClr val="000000"/>
                        </a:solidFill>
                        <a:effectLst/>
                        <a:latin typeface="Calibri"/>
                      </a:endParaRPr>
                    </a:p>
                  </a:txBody>
                  <a:tcPr marL="91443" marR="91443" marT="45736" marB="4573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s-PY" sz="2000" b="0" i="0" u="none" strike="noStrike" dirty="0" smtClean="0">
                          <a:solidFill>
                            <a:srgbClr val="000000"/>
                          </a:solidFill>
                          <a:effectLst/>
                          <a:latin typeface="Calibri"/>
                        </a:rPr>
                        <a:t>3.323.620.166</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0,58%</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79323">
                <a:tc>
                  <a:txBody>
                    <a:bodyPr/>
                    <a:lstStyle/>
                    <a:p>
                      <a:pPr algn="l" rtl="0" fontAlgn="ctr"/>
                      <a:r>
                        <a:rPr lang="es-PY" sz="2000" b="1" i="0" u="none" strike="noStrike" dirty="0">
                          <a:solidFill>
                            <a:srgbClr val="000000"/>
                          </a:solidFill>
                          <a:effectLst/>
                          <a:latin typeface="Calibri"/>
                        </a:rPr>
                        <a:t>500 INVERSIONES </a:t>
                      </a:r>
                      <a:r>
                        <a:rPr lang="es-PY" sz="2000" b="0" i="0" u="none" strike="noStrike" dirty="0">
                          <a:solidFill>
                            <a:srgbClr val="000000"/>
                          </a:solidFill>
                          <a:effectLst/>
                          <a:latin typeface="Calibri"/>
                        </a:rPr>
                        <a:t>                                  </a:t>
                      </a:r>
                      <a:endParaRPr lang="es-PY" sz="2000" b="0" i="0" u="none" strike="noStrike" dirty="0" smtClean="0">
                        <a:solidFill>
                          <a:srgbClr val="000000"/>
                        </a:solidFill>
                        <a:effectLst/>
                        <a:latin typeface="Calibri"/>
                      </a:endParaRPr>
                    </a:p>
                  </a:txBody>
                  <a:tcPr marL="91443" marR="91443" marT="45736" marB="4573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s-PY" sz="2000" b="0" i="0" u="none" strike="noStrike" dirty="0" smtClean="0">
                          <a:solidFill>
                            <a:srgbClr val="000000"/>
                          </a:solidFill>
                          <a:effectLst/>
                          <a:latin typeface="Calibri"/>
                        </a:rPr>
                        <a:t>2.791.175.000</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0,48%</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2266">
                <a:tc>
                  <a:txBody>
                    <a:bodyPr/>
                    <a:lstStyle/>
                    <a:p>
                      <a:pPr algn="l" rtl="0" fontAlgn="ctr"/>
                      <a:r>
                        <a:rPr lang="es-PY" sz="2000" b="1" i="0" u="none" strike="noStrike" dirty="0">
                          <a:solidFill>
                            <a:srgbClr val="000000"/>
                          </a:solidFill>
                          <a:effectLst/>
                          <a:latin typeface="Calibri"/>
                        </a:rPr>
                        <a:t>800 TRANSFERENCIAS    </a:t>
                      </a:r>
                      <a:r>
                        <a:rPr lang="es-PY" sz="2000" b="0" i="0" u="none" strike="noStrike" dirty="0">
                          <a:solidFill>
                            <a:srgbClr val="000000"/>
                          </a:solidFill>
                          <a:effectLst/>
                          <a:latin typeface="Calibri"/>
                        </a:rPr>
                        <a:t>                               </a:t>
                      </a:r>
                      <a:endParaRPr lang="es-PY" sz="2000" b="0" i="0" u="none" strike="noStrike" dirty="0" smtClean="0">
                        <a:solidFill>
                          <a:srgbClr val="000000"/>
                        </a:solidFill>
                        <a:effectLst/>
                        <a:latin typeface="Calibri"/>
                      </a:endParaRPr>
                    </a:p>
                  </a:txBody>
                  <a:tcPr marL="91443" marR="91443" marT="45736" marB="4573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s-PY" sz="2000" b="0" i="0" u="none" strike="noStrike" dirty="0" smtClean="0">
                          <a:solidFill>
                            <a:srgbClr val="000000"/>
                          </a:solidFill>
                          <a:effectLst/>
                          <a:latin typeface="Calibri"/>
                        </a:rPr>
                        <a:t>68.605.268.420</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11,90%</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27630">
                <a:tc>
                  <a:txBody>
                    <a:bodyPr/>
                    <a:lstStyle/>
                    <a:p>
                      <a:pPr algn="l" rtl="0" fontAlgn="ctr"/>
                      <a:r>
                        <a:rPr lang="es-PY" sz="2000" b="1" i="0" u="none" strike="noStrike" dirty="0">
                          <a:solidFill>
                            <a:srgbClr val="000000"/>
                          </a:solidFill>
                          <a:effectLst/>
                          <a:latin typeface="Calibri"/>
                        </a:rPr>
                        <a:t>900 OTROS GASTOS    </a:t>
                      </a:r>
                      <a:r>
                        <a:rPr lang="es-PY" sz="2000" b="0" i="0" u="none" strike="noStrike" dirty="0">
                          <a:solidFill>
                            <a:srgbClr val="000000"/>
                          </a:solidFill>
                          <a:effectLst/>
                          <a:latin typeface="Calibri"/>
                        </a:rPr>
                        <a:t>                         </a:t>
                      </a:r>
                      <a:endParaRPr lang="es-PY" sz="2000" b="0" i="0" u="none" strike="noStrike" dirty="0" smtClean="0">
                        <a:solidFill>
                          <a:srgbClr val="000000"/>
                        </a:solidFill>
                        <a:effectLst/>
                        <a:latin typeface="Calibri"/>
                      </a:endParaRPr>
                    </a:p>
                  </a:txBody>
                  <a:tcPr marL="91443" marR="91443" marT="45736" marB="4573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s-PY" sz="2000" b="0" i="0" u="none" strike="noStrike" dirty="0" smtClean="0">
                          <a:solidFill>
                            <a:srgbClr val="000000"/>
                          </a:solidFill>
                          <a:effectLst/>
                          <a:latin typeface="Calibri"/>
                        </a:rPr>
                        <a:t>1.909.000.000</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0,33%</a:t>
                      </a:r>
                      <a:endParaRPr lang="es-PY" sz="2000" b="0" i="0" u="none" strike="noStrike" dirty="0">
                        <a:solidFill>
                          <a:srgbClr val="000000"/>
                        </a:solidFill>
                        <a:effectLst/>
                        <a:latin typeface="Calibri"/>
                      </a:endParaRPr>
                    </a:p>
                  </a:txBody>
                  <a:tcPr marL="9525" marR="9525" marT="952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7683">
                <a:tc>
                  <a:txBody>
                    <a:bodyPr/>
                    <a:lstStyle/>
                    <a:p>
                      <a:pPr algn="l" rtl="0" fontAlgn="ctr"/>
                      <a:r>
                        <a:rPr lang="es-PY" sz="2000" b="1" i="0" u="none" strike="noStrike" dirty="0" smtClean="0">
                          <a:solidFill>
                            <a:srgbClr val="000000"/>
                          </a:solidFill>
                          <a:effectLst/>
                          <a:latin typeface="Calibri"/>
                        </a:rPr>
                        <a:t>TOTAL</a:t>
                      </a:r>
                      <a:endParaRPr lang="es-PY" sz="2000" b="1" i="0" u="none" strike="noStrike" dirty="0">
                        <a:solidFill>
                          <a:srgbClr val="000000"/>
                        </a:solidFill>
                        <a:effectLst/>
                        <a:latin typeface="Calibri"/>
                      </a:endParaRPr>
                    </a:p>
                  </a:txBody>
                  <a:tcPr marL="91443" marR="91443" marT="45736" marB="4573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s-PY" sz="2000" b="1" i="0" u="none" strike="noStrike" dirty="0" smtClean="0">
                          <a:solidFill>
                            <a:srgbClr val="000000"/>
                          </a:solidFill>
                          <a:effectLst/>
                          <a:latin typeface="Calibri"/>
                        </a:rPr>
                        <a:t>576.407.725.979</a:t>
                      </a:r>
                      <a:endParaRPr lang="es-PY" sz="2000" b="1" i="0" u="none" strike="noStrike" dirty="0">
                        <a:solidFill>
                          <a:srgbClr val="000000"/>
                        </a:solidFill>
                        <a:effectLst/>
                        <a:latin typeface="Calibri"/>
                      </a:endParaRPr>
                    </a:p>
                  </a:txBody>
                  <a:tcPr marL="9525" marR="9525"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PY" sz="2000" b="1" i="0" u="none" strike="noStrike" dirty="0">
                          <a:solidFill>
                            <a:srgbClr val="000000"/>
                          </a:solidFill>
                          <a:effectLst/>
                          <a:latin typeface="Calibri"/>
                        </a:rPr>
                        <a:t>100%</a:t>
                      </a:r>
                    </a:p>
                  </a:txBody>
                  <a:tcPr marL="9525" marR="9525" marT="952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7 Gráfico"/>
          <p:cNvGraphicFramePr>
            <a:graphicFrameLocks/>
          </p:cNvGraphicFramePr>
          <p:nvPr>
            <p:extLst>
              <p:ext uri="{D42A27DB-BD31-4B8C-83A1-F6EECF244321}">
                <p14:modId xmlns:p14="http://schemas.microsoft.com/office/powerpoint/2010/main" val="3735757757"/>
              </p:ext>
            </p:extLst>
          </p:nvPr>
        </p:nvGraphicFramePr>
        <p:xfrm>
          <a:off x="467544" y="1196752"/>
          <a:ext cx="8064896" cy="5112567"/>
        </p:xfrm>
        <a:graphic>
          <a:graphicData uri="http://schemas.openxmlformats.org/drawingml/2006/chart">
            <c:chart xmlns:c="http://schemas.openxmlformats.org/drawingml/2006/chart" xmlns:r="http://schemas.openxmlformats.org/officeDocument/2006/relationships" r:id="rId2"/>
          </a:graphicData>
        </a:graphic>
      </p:graphicFrame>
      <p:sp>
        <p:nvSpPr>
          <p:cNvPr id="6" name="5 Rectángulo"/>
          <p:cNvSpPr/>
          <p:nvPr/>
        </p:nvSpPr>
        <p:spPr>
          <a:xfrm>
            <a:off x="827088" y="236538"/>
            <a:ext cx="7200900" cy="708025"/>
          </a:xfrm>
          <a:prstGeom prst="rect">
            <a:avLst/>
          </a:prstGeom>
        </p:spPr>
        <p:txBody>
          <a:bodyPr>
            <a:spAutoFit/>
          </a:bodyPr>
          <a:lstStyle/>
          <a:p>
            <a:pPr algn="ctr">
              <a:defRPr/>
            </a:pPr>
            <a:r>
              <a:rPr lang="es-PY" sz="2000" b="1" dirty="0">
                <a:effectLst>
                  <a:outerShdw blurRad="63500" dist="38100" dir="5400000" algn="t" rotWithShape="0">
                    <a:prstClr val="black">
                      <a:alpha val="25000"/>
                    </a:prstClr>
                  </a:outerShdw>
                </a:effectLst>
                <a:latin typeface="+mn-lt"/>
                <a:ea typeface="+mj-ea"/>
                <a:cs typeface="+mj-cs"/>
              </a:rPr>
              <a:t>Distribución Gastos Proyecto de Presupuesto MRE </a:t>
            </a:r>
            <a:r>
              <a:rPr lang="es-PY" sz="2000" b="1" dirty="0" smtClean="0">
                <a:effectLst>
                  <a:outerShdw blurRad="63500" dist="38100" dir="5400000" algn="t" rotWithShape="0">
                    <a:prstClr val="black">
                      <a:alpha val="25000"/>
                    </a:prstClr>
                  </a:outerShdw>
                </a:effectLst>
                <a:latin typeface="+mn-lt"/>
                <a:ea typeface="+mj-ea"/>
                <a:cs typeface="+mj-cs"/>
              </a:rPr>
              <a:t>2020</a:t>
            </a:r>
            <a:r>
              <a:rPr lang="es-PY" b="1" dirty="0">
                <a:solidFill>
                  <a:schemeClr val="accent1">
                    <a:lumMod val="50000"/>
                  </a:schemeClr>
                </a:solidFill>
              </a:rPr>
              <a:t/>
            </a:r>
            <a:br>
              <a:rPr lang="es-PY" b="1" dirty="0">
                <a:solidFill>
                  <a:schemeClr val="accent1">
                    <a:lumMod val="50000"/>
                  </a:schemeClr>
                </a:solidFill>
              </a:rPr>
            </a:br>
            <a:r>
              <a:rPr lang="es-PY" sz="2000" b="1" dirty="0">
                <a:solidFill>
                  <a:srgbClr val="FF0000"/>
                </a:solidFill>
                <a:effectLst>
                  <a:outerShdw blurRad="63500" dist="38100" dir="5400000" algn="t" rotWithShape="0">
                    <a:prstClr val="black">
                      <a:alpha val="25000"/>
                    </a:prstClr>
                  </a:outerShdw>
                </a:effectLst>
                <a:latin typeface="+mn-lt"/>
                <a:ea typeface="+mj-ea"/>
                <a:cs typeface="+mj-cs"/>
              </a:rPr>
              <a:t>Consolidado</a:t>
            </a:r>
          </a:p>
        </p:txBody>
      </p:sp>
      <p:graphicFrame>
        <p:nvGraphicFramePr>
          <p:cNvPr id="7" name="1 Gráfico"/>
          <p:cNvGraphicFramePr>
            <a:graphicFrameLocks/>
          </p:cNvGraphicFramePr>
          <p:nvPr>
            <p:extLst>
              <p:ext uri="{D42A27DB-BD31-4B8C-83A1-F6EECF244321}">
                <p14:modId xmlns:p14="http://schemas.microsoft.com/office/powerpoint/2010/main" val="3585845416"/>
              </p:ext>
            </p:extLst>
          </p:nvPr>
        </p:nvGraphicFramePr>
        <p:xfrm>
          <a:off x="539552" y="836712"/>
          <a:ext cx="8136904" cy="554461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180975" y="115888"/>
            <a:ext cx="9324975" cy="720725"/>
          </a:xfrm>
        </p:spPr>
        <p:txBody>
          <a:bodyPr/>
          <a:lstStyle/>
          <a:p>
            <a:pPr eaLnBrk="1" fontAlgn="auto" hangingPunct="1">
              <a:lnSpc>
                <a:spcPct val="100000"/>
              </a:lnSpc>
              <a:spcAft>
                <a:spcPts val="0"/>
              </a:spcAft>
              <a:defRPr/>
            </a:pPr>
            <a:r>
              <a:rPr lang="es-PY" sz="2000" b="1" dirty="0">
                <a:solidFill>
                  <a:schemeClr val="tx1"/>
                </a:solidFill>
              </a:rPr>
              <a:t>Distribución Gastos Proyecto de Presupuesto MRE </a:t>
            </a:r>
            <a:r>
              <a:rPr lang="es-PY" sz="2000" b="1" dirty="0" smtClean="0">
                <a:solidFill>
                  <a:schemeClr val="tx1"/>
                </a:solidFill>
              </a:rPr>
              <a:t>2020</a:t>
            </a:r>
            <a:r>
              <a:rPr lang="es-PY" sz="2000" b="1" dirty="0">
                <a:solidFill>
                  <a:schemeClr val="tx1"/>
                </a:solidFill>
              </a:rPr>
              <a:t/>
            </a:r>
            <a:br>
              <a:rPr lang="es-PY" sz="2000" b="1" dirty="0">
                <a:solidFill>
                  <a:schemeClr val="tx1"/>
                </a:solidFill>
              </a:rPr>
            </a:br>
            <a:r>
              <a:rPr lang="es-PY" sz="2000" b="1" dirty="0">
                <a:solidFill>
                  <a:srgbClr val="FF0000"/>
                </a:solidFill>
              </a:rPr>
              <a:t>FF10 Recursos del Tesoro (</a:t>
            </a:r>
            <a:r>
              <a:rPr lang="es-PY" sz="2000" b="1" dirty="0" smtClean="0">
                <a:solidFill>
                  <a:srgbClr val="FF0000"/>
                </a:solidFill>
              </a:rPr>
              <a:t>55%)</a:t>
            </a:r>
            <a:endParaRPr lang="es-PY" sz="2000" b="1" dirty="0">
              <a:solidFill>
                <a:srgbClr val="FF0000"/>
              </a:solidFill>
            </a:endParaRPr>
          </a:p>
        </p:txBody>
      </p:sp>
      <p:graphicFrame>
        <p:nvGraphicFramePr>
          <p:cNvPr id="6" name="5 Tabla"/>
          <p:cNvGraphicFramePr>
            <a:graphicFrameLocks noGrp="1"/>
          </p:cNvGraphicFramePr>
          <p:nvPr>
            <p:extLst>
              <p:ext uri="{D42A27DB-BD31-4B8C-83A1-F6EECF244321}">
                <p14:modId xmlns:p14="http://schemas.microsoft.com/office/powerpoint/2010/main" val="2112295977"/>
              </p:ext>
            </p:extLst>
          </p:nvPr>
        </p:nvGraphicFramePr>
        <p:xfrm>
          <a:off x="323528" y="1340768"/>
          <a:ext cx="8641655" cy="4750868"/>
        </p:xfrm>
        <a:graphic>
          <a:graphicData uri="http://schemas.openxmlformats.org/drawingml/2006/table">
            <a:tbl>
              <a:tblPr/>
              <a:tblGrid>
                <a:gridCol w="5155946"/>
                <a:gridCol w="2251390"/>
                <a:gridCol w="1234319"/>
              </a:tblGrid>
              <a:tr h="855701">
                <a:tc>
                  <a:txBody>
                    <a:bodyPr/>
                    <a:lstStyle/>
                    <a:p>
                      <a:pPr algn="ctr" rtl="0" fontAlgn="ctr"/>
                      <a:r>
                        <a:rPr lang="es-PY" sz="2000" b="1" i="0" u="none" strike="noStrike" dirty="0">
                          <a:solidFill>
                            <a:srgbClr val="000000"/>
                          </a:solidFill>
                          <a:effectLst/>
                          <a:latin typeface="Calibri"/>
                        </a:rPr>
                        <a:t>NIVELES DEL GASTO</a:t>
                      </a:r>
                    </a:p>
                  </a:txBody>
                  <a:tcPr marL="91451" marR="91451" marT="45717" marB="457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PY" sz="2000" b="1" i="0" u="none" strike="noStrike" dirty="0">
                          <a:solidFill>
                            <a:srgbClr val="000000"/>
                          </a:solidFill>
                          <a:effectLst/>
                          <a:latin typeface="Calibri"/>
                        </a:rPr>
                        <a:t>PROYECTO PODER EJECUTIVO </a:t>
                      </a:r>
                      <a:r>
                        <a:rPr lang="es-PY" sz="2000" b="1" i="0" u="none" strike="noStrike" dirty="0" smtClean="0">
                          <a:solidFill>
                            <a:srgbClr val="000000"/>
                          </a:solidFill>
                          <a:effectLst/>
                          <a:latin typeface="Calibri"/>
                        </a:rPr>
                        <a:t>2019</a:t>
                      </a:r>
                      <a:endParaRPr lang="es-PY" sz="2000" b="1" i="0" u="none" strike="noStrike" dirty="0">
                        <a:solidFill>
                          <a:srgbClr val="000000"/>
                        </a:solidFill>
                        <a:effectLst/>
                        <a:latin typeface="Calibri"/>
                      </a:endParaRPr>
                    </a:p>
                  </a:txBody>
                  <a:tcPr marL="91451" marR="91451" marT="45717" marB="457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PY" sz="2000" b="1" i="0" u="none" strike="noStrike" dirty="0">
                          <a:solidFill>
                            <a:srgbClr val="000000"/>
                          </a:solidFill>
                          <a:effectLst/>
                          <a:latin typeface="Calibri"/>
                        </a:rPr>
                        <a:t>%</a:t>
                      </a:r>
                    </a:p>
                  </a:txBody>
                  <a:tcPr marL="91451" marR="91451" marT="45717" marB="457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682760">
                <a:tc>
                  <a:txBody>
                    <a:bodyPr/>
                    <a:lstStyle/>
                    <a:p>
                      <a:pPr algn="l" rtl="0" fontAlgn="ctr"/>
                      <a:r>
                        <a:rPr lang="es-PY" sz="2000" b="1" i="0" u="none" strike="noStrike" dirty="0">
                          <a:solidFill>
                            <a:srgbClr val="000000"/>
                          </a:solidFill>
                          <a:effectLst/>
                          <a:latin typeface="Calibri"/>
                        </a:rPr>
                        <a:t>100 SERVICIOS PERSONALES                       </a:t>
                      </a:r>
                      <a:r>
                        <a:rPr lang="es-PY" sz="2000" b="0" i="0" u="none" strike="noStrike" dirty="0">
                          <a:solidFill>
                            <a:srgbClr val="000000"/>
                          </a:solidFill>
                          <a:effectLst/>
                          <a:latin typeface="Calibri"/>
                        </a:rPr>
                        <a:t>  </a:t>
                      </a:r>
                      <a:endParaRPr lang="es-PY" sz="2000" b="0" i="0" u="none" strike="noStrike" dirty="0" smtClean="0">
                        <a:solidFill>
                          <a:srgbClr val="000000"/>
                        </a:solidFill>
                        <a:effectLst/>
                        <a:latin typeface="Calibri"/>
                      </a:endParaRPr>
                    </a:p>
                  </a:txBody>
                  <a:tcPr marL="91451" marR="91451" marT="45717" marB="45717"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294.144.970.725</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2000" b="0" i="0" u="none" strike="noStrike" dirty="0" smtClean="0">
                          <a:solidFill>
                            <a:srgbClr val="000000"/>
                          </a:solidFill>
                          <a:effectLst/>
                          <a:latin typeface="Calibri"/>
                        </a:rPr>
                        <a:t>92,33%</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76810">
                <a:tc>
                  <a:txBody>
                    <a:bodyPr/>
                    <a:lstStyle/>
                    <a:p>
                      <a:pPr algn="l" rtl="0" fontAlgn="ctr"/>
                      <a:r>
                        <a:rPr lang="es-PY" sz="2000" b="1" i="0" u="none" strike="noStrike" dirty="0">
                          <a:solidFill>
                            <a:srgbClr val="000000"/>
                          </a:solidFill>
                          <a:effectLst/>
                          <a:latin typeface="Calibri"/>
                        </a:rPr>
                        <a:t>200 </a:t>
                      </a:r>
                      <a:r>
                        <a:rPr lang="es-PY" sz="2000" b="1" i="0" u="none" strike="noStrike" dirty="0" smtClean="0">
                          <a:solidFill>
                            <a:srgbClr val="000000"/>
                          </a:solidFill>
                          <a:effectLst/>
                          <a:latin typeface="Calibri"/>
                        </a:rPr>
                        <a:t>SERVICIOS NO PERSONALES </a:t>
                      </a:r>
                      <a:endParaRPr lang="es-PY" sz="1200" b="0" i="0" u="none" strike="noStrike" dirty="0">
                        <a:solidFill>
                          <a:srgbClr val="000000"/>
                        </a:solidFill>
                        <a:effectLst/>
                        <a:latin typeface="Calibri"/>
                      </a:endParaRPr>
                    </a:p>
                  </a:txBody>
                  <a:tcPr marL="91451" marR="91451" marT="45717" marB="45717"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22.164.790.414 </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2000" b="0" i="0" u="none" strike="noStrike" dirty="0" smtClean="0">
                          <a:solidFill>
                            <a:srgbClr val="000000"/>
                          </a:solidFill>
                          <a:effectLst/>
                          <a:latin typeface="Calibri"/>
                        </a:rPr>
                        <a:t>6,96%</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06882">
                <a:tc>
                  <a:txBody>
                    <a:bodyPr/>
                    <a:lstStyle/>
                    <a:p>
                      <a:pPr algn="l" rtl="0" fontAlgn="ctr"/>
                      <a:r>
                        <a:rPr lang="es-PY" sz="2000" b="1" i="0" u="none" strike="noStrike" dirty="0">
                          <a:solidFill>
                            <a:srgbClr val="000000"/>
                          </a:solidFill>
                          <a:effectLst/>
                          <a:latin typeface="Calibri"/>
                        </a:rPr>
                        <a:t>300 BIENES DE CONSUMO E INSUMOS</a:t>
                      </a:r>
                      <a:r>
                        <a:rPr lang="es-PY" sz="2000" b="0" i="0" u="none" strike="noStrike" dirty="0">
                          <a:solidFill>
                            <a:srgbClr val="000000"/>
                          </a:solidFill>
                          <a:effectLst/>
                          <a:latin typeface="Calibri"/>
                        </a:rPr>
                        <a:t> </a:t>
                      </a:r>
                    </a:p>
                  </a:txBody>
                  <a:tcPr marL="91451" marR="91451" marT="45717" marB="45717"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1.111.544.702 </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2000" b="0" i="0" u="none" strike="noStrike" dirty="0" smtClean="0">
                          <a:solidFill>
                            <a:srgbClr val="000000"/>
                          </a:solidFill>
                          <a:effectLst/>
                          <a:latin typeface="Calibri"/>
                        </a:rPr>
                        <a:t>0,35%</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06882">
                <a:tc>
                  <a:txBody>
                    <a:bodyPr/>
                    <a:lstStyle/>
                    <a:p>
                      <a:pPr algn="l" rtl="0" fontAlgn="ctr"/>
                      <a:r>
                        <a:rPr lang="es-PY" sz="2000" b="1" i="0" u="none" strike="noStrike" dirty="0">
                          <a:solidFill>
                            <a:srgbClr val="000000"/>
                          </a:solidFill>
                          <a:effectLst/>
                          <a:latin typeface="Calibri"/>
                        </a:rPr>
                        <a:t>500 INVERSIONES </a:t>
                      </a:r>
                      <a:r>
                        <a:rPr lang="es-PY" sz="2000" b="0" i="0" u="none" strike="noStrike" dirty="0">
                          <a:solidFill>
                            <a:srgbClr val="000000"/>
                          </a:solidFill>
                          <a:effectLst/>
                          <a:latin typeface="Calibri"/>
                        </a:rPr>
                        <a:t>                                  </a:t>
                      </a:r>
                      <a:r>
                        <a:rPr lang="es-PY" sz="2000" b="0" i="0" u="none" strike="noStrike" dirty="0" smtClean="0">
                          <a:solidFill>
                            <a:srgbClr val="000000"/>
                          </a:solidFill>
                          <a:effectLst/>
                          <a:latin typeface="Calibri"/>
                        </a:rPr>
                        <a:t>       </a:t>
                      </a:r>
                    </a:p>
                  </a:txBody>
                  <a:tcPr marL="91451" marR="91451" marT="45717" marB="45717"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163.175.000 </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2000" b="0" i="0" u="none" strike="noStrike" dirty="0" smtClean="0">
                          <a:solidFill>
                            <a:srgbClr val="000000"/>
                          </a:solidFill>
                          <a:effectLst/>
                          <a:latin typeface="Calibri"/>
                        </a:rPr>
                        <a:t>0,05%</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70718">
                <a:tc>
                  <a:txBody>
                    <a:bodyPr/>
                    <a:lstStyle/>
                    <a:p>
                      <a:pPr algn="l" rtl="0" fontAlgn="ctr"/>
                      <a:r>
                        <a:rPr lang="es-PY" sz="2000" b="1" i="0" u="none" strike="noStrike" dirty="0">
                          <a:solidFill>
                            <a:srgbClr val="000000"/>
                          </a:solidFill>
                          <a:effectLst/>
                          <a:latin typeface="Calibri"/>
                        </a:rPr>
                        <a:t>900 OTROS GASTOS    </a:t>
                      </a:r>
                      <a:r>
                        <a:rPr lang="es-PY" sz="2000" b="0" i="0" u="none" strike="noStrike" dirty="0">
                          <a:solidFill>
                            <a:srgbClr val="000000"/>
                          </a:solidFill>
                          <a:effectLst/>
                          <a:latin typeface="Calibri"/>
                        </a:rPr>
                        <a:t>  </a:t>
                      </a:r>
                      <a:r>
                        <a:rPr lang="es-PY" sz="800" b="0" i="0" u="none" strike="noStrike" dirty="0">
                          <a:solidFill>
                            <a:srgbClr val="000000"/>
                          </a:solidFill>
                          <a:effectLst/>
                          <a:latin typeface="Calibri"/>
                        </a:rPr>
                        <a:t>                       </a:t>
                      </a:r>
                      <a:endParaRPr lang="es-PY" sz="800" b="0" i="0" u="none" strike="noStrike" dirty="0" smtClean="0">
                        <a:solidFill>
                          <a:srgbClr val="000000"/>
                        </a:solidFill>
                        <a:effectLst/>
                        <a:latin typeface="Calibri"/>
                      </a:endParaRPr>
                    </a:p>
                  </a:txBody>
                  <a:tcPr marL="91451" marR="91451" marT="45717" marB="45717"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1.004.000.000 </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PY" sz="2000" b="0" i="0" u="none" strike="noStrike" dirty="0" smtClean="0">
                          <a:solidFill>
                            <a:srgbClr val="000000"/>
                          </a:solidFill>
                          <a:effectLst/>
                          <a:latin typeface="Calibri"/>
                        </a:rPr>
                        <a:t>0,32%</a:t>
                      </a:r>
                      <a:endParaRPr lang="es-PY" sz="2000" b="0" i="0" u="none" strike="noStrike" dirty="0">
                        <a:solidFill>
                          <a:srgbClr val="000000"/>
                        </a:solidFill>
                        <a:effectLst/>
                        <a:latin typeface="Calibri"/>
                      </a:endParaRPr>
                    </a:p>
                  </a:txBody>
                  <a:tcPr marL="9526" marR="9526"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1115">
                <a:tc>
                  <a:txBody>
                    <a:bodyPr/>
                    <a:lstStyle/>
                    <a:p>
                      <a:pPr algn="l" rtl="0" fontAlgn="ctr"/>
                      <a:r>
                        <a:rPr lang="es-PY" sz="2000" b="1" i="0" u="none" strike="noStrike" dirty="0" smtClean="0">
                          <a:solidFill>
                            <a:srgbClr val="000000"/>
                          </a:solidFill>
                          <a:effectLst/>
                          <a:latin typeface="Calibri"/>
                        </a:rPr>
                        <a:t>TOTAL</a:t>
                      </a:r>
                      <a:endParaRPr lang="es-PY" sz="2000" b="1" i="0" u="none" strike="noStrike" dirty="0">
                        <a:solidFill>
                          <a:srgbClr val="000000"/>
                        </a:solidFill>
                        <a:effectLst/>
                        <a:latin typeface="Calibri"/>
                      </a:endParaRPr>
                    </a:p>
                  </a:txBody>
                  <a:tcPr marL="91451" marR="91451" marT="45717" marB="457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PY" sz="2000" b="1" i="0" u="none" strike="noStrike" dirty="0" smtClean="0">
                          <a:solidFill>
                            <a:srgbClr val="000000"/>
                          </a:solidFill>
                          <a:effectLst/>
                          <a:latin typeface="Calibri"/>
                        </a:rPr>
                        <a:t>318.588.480.841 </a:t>
                      </a:r>
                      <a:endParaRPr lang="es-PY" sz="2000" b="1" i="0" u="none" strike="noStrike" dirty="0">
                        <a:solidFill>
                          <a:srgbClr val="000000"/>
                        </a:solidFill>
                        <a:effectLst/>
                        <a:latin typeface="Calibri"/>
                      </a:endParaRPr>
                    </a:p>
                  </a:txBody>
                  <a:tcPr marL="9526" marR="9526"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PY" sz="2000" b="1" i="0" u="none" strike="noStrike" dirty="0">
                          <a:solidFill>
                            <a:srgbClr val="000000"/>
                          </a:solidFill>
                          <a:effectLst/>
                          <a:latin typeface="Calibri"/>
                        </a:rPr>
                        <a:t>100%</a:t>
                      </a:r>
                    </a:p>
                  </a:txBody>
                  <a:tcPr marL="9526" marR="9526"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0" y="-100013"/>
            <a:ext cx="9144000" cy="865188"/>
          </a:xfrm>
        </p:spPr>
        <p:txBody>
          <a:bodyPr/>
          <a:lstStyle/>
          <a:p>
            <a:pPr eaLnBrk="1" fontAlgn="auto" hangingPunct="1">
              <a:lnSpc>
                <a:spcPct val="100000"/>
              </a:lnSpc>
              <a:spcAft>
                <a:spcPts val="0"/>
              </a:spcAft>
              <a:defRPr/>
            </a:pPr>
            <a:r>
              <a:rPr lang="es-PY" sz="2000" b="1" dirty="0">
                <a:solidFill>
                  <a:schemeClr val="tx1"/>
                </a:solidFill>
              </a:rPr>
              <a:t>Distribución Gastos Proyecto de Presupuesto MRE </a:t>
            </a:r>
            <a:r>
              <a:rPr lang="es-PY" sz="2000" b="1" dirty="0" smtClean="0">
                <a:solidFill>
                  <a:schemeClr val="tx1"/>
                </a:solidFill>
              </a:rPr>
              <a:t>2020</a:t>
            </a:r>
            <a:r>
              <a:rPr lang="es-PY" sz="2000" b="1" dirty="0">
                <a:solidFill>
                  <a:schemeClr val="tx1"/>
                </a:solidFill>
              </a:rPr>
              <a:t/>
            </a:r>
            <a:br>
              <a:rPr lang="es-PY" sz="2000" b="1" dirty="0">
                <a:solidFill>
                  <a:schemeClr val="tx1"/>
                </a:solidFill>
              </a:rPr>
            </a:br>
            <a:r>
              <a:rPr lang="es-PY" sz="2000" b="1" dirty="0">
                <a:solidFill>
                  <a:srgbClr val="FF0000"/>
                </a:solidFill>
              </a:rPr>
              <a:t>FF30 Recursos Institucionales (</a:t>
            </a:r>
            <a:r>
              <a:rPr lang="es-PY" sz="2000" b="1" dirty="0" smtClean="0">
                <a:solidFill>
                  <a:srgbClr val="FF0000"/>
                </a:solidFill>
              </a:rPr>
              <a:t>45%)</a:t>
            </a:r>
            <a:endParaRPr lang="es-PY" sz="2000" b="1" dirty="0">
              <a:solidFill>
                <a:srgbClr val="FF0000"/>
              </a:solidFill>
            </a:endParaRPr>
          </a:p>
        </p:txBody>
      </p:sp>
      <p:graphicFrame>
        <p:nvGraphicFramePr>
          <p:cNvPr id="3" name="2 Tabla"/>
          <p:cNvGraphicFramePr>
            <a:graphicFrameLocks noGrp="1"/>
          </p:cNvGraphicFramePr>
          <p:nvPr>
            <p:extLst>
              <p:ext uri="{D42A27DB-BD31-4B8C-83A1-F6EECF244321}">
                <p14:modId xmlns:p14="http://schemas.microsoft.com/office/powerpoint/2010/main" val="1332039503"/>
              </p:ext>
            </p:extLst>
          </p:nvPr>
        </p:nvGraphicFramePr>
        <p:xfrm>
          <a:off x="250825" y="836613"/>
          <a:ext cx="8569325" cy="5472707"/>
        </p:xfrm>
        <a:graphic>
          <a:graphicData uri="http://schemas.openxmlformats.org/drawingml/2006/table">
            <a:tbl>
              <a:tblPr/>
              <a:tblGrid>
                <a:gridCol w="5112791"/>
                <a:gridCol w="2232546"/>
                <a:gridCol w="1223988"/>
              </a:tblGrid>
              <a:tr h="746671">
                <a:tc>
                  <a:txBody>
                    <a:bodyPr/>
                    <a:lstStyle/>
                    <a:p>
                      <a:pPr algn="ctr" rtl="0" fontAlgn="ctr"/>
                      <a:r>
                        <a:rPr lang="es-PY" sz="2000" b="1" i="0" u="none" strike="noStrike" dirty="0">
                          <a:solidFill>
                            <a:srgbClr val="000000"/>
                          </a:solidFill>
                          <a:effectLst/>
                          <a:latin typeface="Calibri"/>
                        </a:rPr>
                        <a:t>NIVELES DEL GASTO</a:t>
                      </a:r>
                    </a:p>
                  </a:txBody>
                  <a:tcPr marL="91444" marR="91444" marT="45716" marB="4571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PY" sz="2000" b="1" i="0" u="none" strike="noStrike" dirty="0">
                          <a:solidFill>
                            <a:srgbClr val="000000"/>
                          </a:solidFill>
                          <a:effectLst/>
                          <a:latin typeface="Calibri"/>
                        </a:rPr>
                        <a:t>PROYECTO PODER EJECUTIVO </a:t>
                      </a:r>
                      <a:r>
                        <a:rPr lang="es-PY" sz="2000" b="1" i="0" u="none" strike="noStrike" dirty="0" smtClean="0">
                          <a:solidFill>
                            <a:srgbClr val="000000"/>
                          </a:solidFill>
                          <a:effectLst/>
                          <a:latin typeface="Calibri"/>
                        </a:rPr>
                        <a:t>2019</a:t>
                      </a:r>
                      <a:endParaRPr lang="es-PY" sz="2000" b="1" i="0" u="none" strike="noStrike" dirty="0">
                        <a:solidFill>
                          <a:srgbClr val="000000"/>
                        </a:solidFill>
                        <a:effectLst/>
                        <a:latin typeface="Calibri"/>
                      </a:endParaRPr>
                    </a:p>
                  </a:txBody>
                  <a:tcPr marL="91444" marR="91444" marT="45716" marB="4571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PY" sz="2000" b="1" i="0" u="none" strike="noStrike" dirty="0">
                          <a:solidFill>
                            <a:srgbClr val="000000"/>
                          </a:solidFill>
                          <a:effectLst/>
                          <a:latin typeface="Calibri"/>
                        </a:rPr>
                        <a:t>%</a:t>
                      </a:r>
                    </a:p>
                  </a:txBody>
                  <a:tcPr marL="91444" marR="91444" marT="45716" marB="4571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787352">
                <a:tc>
                  <a:txBody>
                    <a:bodyPr/>
                    <a:lstStyle/>
                    <a:p>
                      <a:pPr algn="l" rtl="0" fontAlgn="ctr"/>
                      <a:r>
                        <a:rPr lang="es-PY" sz="2000" b="1" i="0" u="none" strike="noStrike" dirty="0">
                          <a:solidFill>
                            <a:srgbClr val="000000"/>
                          </a:solidFill>
                          <a:effectLst/>
                          <a:latin typeface="Calibri"/>
                        </a:rPr>
                        <a:t>100 SERVICIOS PERSONALES                       </a:t>
                      </a:r>
                      <a:r>
                        <a:rPr lang="es-PY" sz="2000" b="0" i="0" u="none" strike="noStrike" dirty="0">
                          <a:solidFill>
                            <a:srgbClr val="000000"/>
                          </a:solidFill>
                          <a:effectLst/>
                          <a:latin typeface="Calibri"/>
                        </a:rPr>
                        <a:t>  </a:t>
                      </a:r>
                      <a:endParaRPr lang="es-PY" sz="2000" b="0" i="0" u="none" strike="noStrike" dirty="0" smtClean="0">
                        <a:solidFill>
                          <a:srgbClr val="000000"/>
                        </a:solidFill>
                        <a:effectLst/>
                        <a:latin typeface="Calibri"/>
                      </a:endParaRPr>
                    </a:p>
                  </a:txBody>
                  <a:tcPr marL="91444" marR="91444" marT="45716" marB="4571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91.626.725.959 </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35,54%</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0263">
                <a:tc>
                  <a:txBody>
                    <a:bodyPr/>
                    <a:lstStyle/>
                    <a:p>
                      <a:pPr algn="l" rtl="0" fontAlgn="ctr"/>
                      <a:r>
                        <a:rPr lang="es-PY" sz="2000" b="1" i="0" u="none" strike="noStrike" dirty="0">
                          <a:solidFill>
                            <a:srgbClr val="000000"/>
                          </a:solidFill>
                          <a:effectLst/>
                          <a:latin typeface="Calibri"/>
                        </a:rPr>
                        <a:t>200 </a:t>
                      </a:r>
                      <a:r>
                        <a:rPr lang="es-PY" sz="2000" b="1" i="0" u="none" strike="noStrike" dirty="0" smtClean="0">
                          <a:solidFill>
                            <a:srgbClr val="000000"/>
                          </a:solidFill>
                          <a:effectLst/>
                          <a:latin typeface="Calibri"/>
                        </a:rPr>
                        <a:t>SERVICIOS NO PERSONALES </a:t>
                      </a:r>
                      <a:endParaRPr lang="es-PY" sz="1200" b="0" i="0" u="none" strike="noStrike" dirty="0">
                        <a:solidFill>
                          <a:srgbClr val="000000"/>
                        </a:solidFill>
                        <a:effectLst/>
                        <a:latin typeface="Calibri"/>
                      </a:endParaRPr>
                    </a:p>
                  </a:txBody>
                  <a:tcPr marL="91444" marR="91444" marT="45716" marB="4571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91.842.175.295 </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35,62%</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6191">
                <a:tc>
                  <a:txBody>
                    <a:bodyPr/>
                    <a:lstStyle/>
                    <a:p>
                      <a:pPr algn="l" rtl="0" fontAlgn="ctr"/>
                      <a:r>
                        <a:rPr lang="es-PY" sz="2000" b="1" i="0" u="none" strike="noStrike" dirty="0">
                          <a:solidFill>
                            <a:srgbClr val="000000"/>
                          </a:solidFill>
                          <a:effectLst/>
                          <a:latin typeface="Calibri"/>
                        </a:rPr>
                        <a:t>300 BIENES DE CONSUMO E INSUMOS</a:t>
                      </a:r>
                      <a:r>
                        <a:rPr lang="es-PY" sz="2000" b="0" i="0" u="none" strike="noStrike" dirty="0">
                          <a:solidFill>
                            <a:srgbClr val="000000"/>
                          </a:solidFill>
                          <a:effectLst/>
                          <a:latin typeface="Calibri"/>
                        </a:rPr>
                        <a:t> </a:t>
                      </a:r>
                      <a:endParaRPr lang="es-PY" sz="2000" b="0" i="0" u="none" strike="noStrike" dirty="0" smtClean="0">
                        <a:solidFill>
                          <a:srgbClr val="000000"/>
                        </a:solidFill>
                        <a:effectLst/>
                        <a:latin typeface="Calibri"/>
                      </a:endParaRPr>
                    </a:p>
                  </a:txBody>
                  <a:tcPr marL="91444" marR="91444" marT="45716" marB="4571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2.212.075.464 </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0,86%</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44795">
                <a:tc>
                  <a:txBody>
                    <a:bodyPr/>
                    <a:lstStyle/>
                    <a:p>
                      <a:pPr algn="l" rtl="0" fontAlgn="ctr"/>
                      <a:r>
                        <a:rPr lang="es-PY" sz="2000" b="1" i="0" u="none" strike="noStrike" dirty="0">
                          <a:solidFill>
                            <a:srgbClr val="000000"/>
                          </a:solidFill>
                          <a:effectLst/>
                          <a:latin typeface="Calibri"/>
                        </a:rPr>
                        <a:t>500 INVERSIONES </a:t>
                      </a:r>
                      <a:r>
                        <a:rPr lang="es-PY" sz="2000" b="0" i="0" u="none" strike="noStrike" dirty="0">
                          <a:solidFill>
                            <a:srgbClr val="000000"/>
                          </a:solidFill>
                          <a:effectLst/>
                          <a:latin typeface="Calibri"/>
                        </a:rPr>
                        <a:t>                                  </a:t>
                      </a:r>
                      <a:r>
                        <a:rPr lang="es-PY" sz="2000" b="0" i="0" u="none" strike="noStrike" dirty="0" smtClean="0">
                          <a:solidFill>
                            <a:srgbClr val="000000"/>
                          </a:solidFill>
                          <a:effectLst/>
                          <a:latin typeface="Calibri"/>
                        </a:rPr>
                        <a:t>       </a:t>
                      </a:r>
                    </a:p>
                  </a:txBody>
                  <a:tcPr marL="91444" marR="91444" marT="45716" marB="4571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2.628.000.000 </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1,02%</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41733">
                <a:tc>
                  <a:txBody>
                    <a:bodyPr/>
                    <a:lstStyle/>
                    <a:p>
                      <a:pPr algn="l" rtl="0" fontAlgn="ctr"/>
                      <a:r>
                        <a:rPr lang="es-PY" sz="2000" b="1" i="0" u="none" strike="noStrike" dirty="0">
                          <a:solidFill>
                            <a:srgbClr val="000000"/>
                          </a:solidFill>
                          <a:effectLst/>
                          <a:latin typeface="Calibri"/>
                        </a:rPr>
                        <a:t>800 TRANSFERENCIAS    </a:t>
                      </a:r>
                      <a:r>
                        <a:rPr lang="es-PY" sz="2000" b="0" i="0" u="none" strike="noStrike" dirty="0">
                          <a:solidFill>
                            <a:srgbClr val="000000"/>
                          </a:solidFill>
                          <a:effectLst/>
                          <a:latin typeface="Calibri"/>
                        </a:rPr>
                        <a:t>                                </a:t>
                      </a:r>
                      <a:endParaRPr lang="es-PY" sz="2000" b="0" i="0" u="none" strike="noStrike" dirty="0" smtClean="0">
                        <a:solidFill>
                          <a:srgbClr val="000000"/>
                        </a:solidFill>
                        <a:effectLst/>
                        <a:latin typeface="Calibri"/>
                      </a:endParaRPr>
                    </a:p>
                  </a:txBody>
                  <a:tcPr marL="91444" marR="91444" marT="45716" marB="4571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68.605.268.420 </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26,61%</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16813">
                <a:tc>
                  <a:txBody>
                    <a:bodyPr/>
                    <a:lstStyle/>
                    <a:p>
                      <a:pPr algn="l" rtl="0" fontAlgn="ctr"/>
                      <a:r>
                        <a:rPr lang="es-PY" sz="2000" b="1" i="0" u="none" strike="noStrike" dirty="0">
                          <a:solidFill>
                            <a:srgbClr val="000000"/>
                          </a:solidFill>
                          <a:effectLst/>
                          <a:latin typeface="Calibri"/>
                        </a:rPr>
                        <a:t>900 OTROS GASTOS    </a:t>
                      </a:r>
                      <a:r>
                        <a:rPr lang="es-PY" sz="2000" b="0" i="0" u="none" strike="noStrike" dirty="0">
                          <a:solidFill>
                            <a:srgbClr val="000000"/>
                          </a:solidFill>
                          <a:effectLst/>
                          <a:latin typeface="Calibri"/>
                        </a:rPr>
                        <a:t>  </a:t>
                      </a:r>
                      <a:r>
                        <a:rPr lang="es-PY" sz="800" b="0" i="0" u="none" strike="noStrike" dirty="0">
                          <a:solidFill>
                            <a:srgbClr val="000000"/>
                          </a:solidFill>
                          <a:effectLst/>
                          <a:latin typeface="Calibri"/>
                        </a:rPr>
                        <a:t>                       </a:t>
                      </a:r>
                      <a:endParaRPr lang="es-PY" sz="800" b="0" i="0" u="none" strike="noStrike" dirty="0" smtClean="0">
                        <a:solidFill>
                          <a:srgbClr val="000000"/>
                        </a:solidFill>
                        <a:effectLst/>
                        <a:latin typeface="Calibri"/>
                      </a:endParaRPr>
                    </a:p>
                  </a:txBody>
                  <a:tcPr marL="91444" marR="91444" marT="45716" marB="45716"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PY" sz="2000" b="0" i="0" u="none" strike="noStrike" dirty="0" smtClean="0">
                          <a:solidFill>
                            <a:srgbClr val="000000"/>
                          </a:solidFill>
                          <a:effectLst/>
                          <a:latin typeface="Calibri"/>
                        </a:rPr>
                        <a:t>905.000000 </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PY" sz="2000" b="0" i="0" u="none" strike="noStrike" dirty="0" smtClean="0">
                          <a:solidFill>
                            <a:srgbClr val="000000"/>
                          </a:solidFill>
                          <a:effectLst/>
                          <a:latin typeface="Calibri"/>
                        </a:rPr>
                        <a:t>0,35%</a:t>
                      </a:r>
                      <a:endParaRPr lang="es-PY" sz="2000" b="0" i="0" u="none" strike="noStrike" dirty="0">
                        <a:solidFill>
                          <a:srgbClr val="000000"/>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8889">
                <a:tc>
                  <a:txBody>
                    <a:bodyPr/>
                    <a:lstStyle/>
                    <a:p>
                      <a:pPr algn="l" rtl="0" fontAlgn="ctr"/>
                      <a:r>
                        <a:rPr lang="es-PY" sz="2000" b="1" i="0" u="none" strike="noStrike" dirty="0">
                          <a:solidFill>
                            <a:srgbClr val="000000"/>
                          </a:solidFill>
                          <a:effectLst/>
                          <a:latin typeface="Calibri"/>
                        </a:rPr>
                        <a:t>TOTAL</a:t>
                      </a:r>
                    </a:p>
                  </a:txBody>
                  <a:tcPr marL="91444" marR="91444" marT="45716" marB="4571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s-PY" sz="2000" b="1" i="0" u="none" strike="noStrike" dirty="0" smtClean="0">
                          <a:solidFill>
                            <a:srgbClr val="000000"/>
                          </a:solidFill>
                          <a:effectLst/>
                          <a:latin typeface="Calibri"/>
                        </a:rPr>
                        <a:t>257.819.245.138</a:t>
                      </a:r>
                      <a:endParaRPr lang="es-PY" sz="2000" b="1" i="0" u="none" strike="noStrike" dirty="0">
                        <a:solidFill>
                          <a:srgbClr val="000000"/>
                        </a:solidFill>
                        <a:effectLst/>
                        <a:latin typeface="Calibri"/>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PY" sz="2000" b="1" i="0" u="none" strike="noStrike" dirty="0">
                          <a:solidFill>
                            <a:srgbClr val="000000"/>
                          </a:solidFill>
                          <a:effectLst/>
                          <a:latin typeface="Calibri"/>
                        </a:rPr>
                        <a:t>100%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Rectángulo"/>
          <p:cNvSpPr>
            <a:spLocks noChangeArrowheads="1"/>
          </p:cNvSpPr>
          <p:nvPr/>
        </p:nvSpPr>
        <p:spPr bwMode="auto">
          <a:xfrm>
            <a:off x="72008" y="116632"/>
            <a:ext cx="8964488"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s-PY" altLang="es-PY" sz="2600" b="1" u="sng" dirty="0" smtClean="0">
                <a:solidFill>
                  <a:srgbClr val="FF0000"/>
                </a:solidFill>
              </a:rPr>
              <a:t>Requerimientos realizados al Ministerio de Hacienda</a:t>
            </a:r>
            <a:endParaRPr lang="es-PY" altLang="es-PY" sz="2600" b="1" u="sng" dirty="0">
              <a:solidFill>
                <a:srgbClr val="FF0000"/>
              </a:solidFill>
            </a:endParaRPr>
          </a:p>
          <a:p>
            <a:pPr lvl="0"/>
            <a:endParaRPr lang="es-PY" sz="2400" b="1" dirty="0" smtClean="0">
              <a:solidFill>
                <a:srgbClr val="FF0000"/>
              </a:solidFill>
            </a:endParaRPr>
          </a:p>
        </p:txBody>
      </p:sp>
      <p:graphicFrame>
        <p:nvGraphicFramePr>
          <p:cNvPr id="4" name="3 Tabla"/>
          <p:cNvGraphicFramePr>
            <a:graphicFrameLocks noGrp="1"/>
          </p:cNvGraphicFramePr>
          <p:nvPr>
            <p:extLst>
              <p:ext uri="{D42A27DB-BD31-4B8C-83A1-F6EECF244321}">
                <p14:modId xmlns:p14="http://schemas.microsoft.com/office/powerpoint/2010/main" val="4061085234"/>
              </p:ext>
            </p:extLst>
          </p:nvPr>
        </p:nvGraphicFramePr>
        <p:xfrm>
          <a:off x="539551" y="836710"/>
          <a:ext cx="7992890" cy="5472607"/>
        </p:xfrm>
        <a:graphic>
          <a:graphicData uri="http://schemas.openxmlformats.org/drawingml/2006/table">
            <a:tbl>
              <a:tblPr/>
              <a:tblGrid>
                <a:gridCol w="562464"/>
                <a:gridCol w="4404581"/>
                <a:gridCol w="3025845"/>
              </a:tblGrid>
              <a:tr h="781801">
                <a:tc gridSpan="2">
                  <a:txBody>
                    <a:bodyPr/>
                    <a:lstStyle/>
                    <a:p>
                      <a:pPr algn="ctr" fontAlgn="ctr"/>
                      <a:r>
                        <a:rPr lang="es-PY" sz="1600" b="1" i="0" u="none" strike="noStrike" dirty="0">
                          <a:solidFill>
                            <a:srgbClr val="000000"/>
                          </a:solidFill>
                          <a:effectLst/>
                          <a:latin typeface="Calibri"/>
                        </a:rPr>
                        <a:t>Detalle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s-PY"/>
                    </a:p>
                  </a:txBody>
                  <a:tcPr/>
                </a:tc>
                <a:tc>
                  <a:txBody>
                    <a:bodyPr/>
                    <a:lstStyle/>
                    <a:p>
                      <a:pPr algn="ctr" fontAlgn="ctr"/>
                      <a:r>
                        <a:rPr lang="es-PY" sz="1600" b="1" i="0" u="none" strike="noStrike" dirty="0">
                          <a:solidFill>
                            <a:srgbClr val="000000"/>
                          </a:solidFill>
                          <a:effectLst/>
                          <a:latin typeface="Calibri"/>
                        </a:rPr>
                        <a:t>Monto</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781801">
                <a:tc>
                  <a:txBody>
                    <a:bodyPr/>
                    <a:lstStyle/>
                    <a:p>
                      <a:pPr algn="l" fontAlgn="ctr"/>
                      <a:r>
                        <a:rPr lang="es-PY" sz="1600" b="0" i="0" u="none" strike="noStrike" dirty="0">
                          <a:solidFill>
                            <a:srgbClr val="000000"/>
                          </a:solidFill>
                          <a:effectLst/>
                          <a:latin typeface="Calibri"/>
                        </a:rPr>
                        <a: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600" b="1" i="0" u="none" strike="noStrike">
                          <a:solidFill>
                            <a:srgbClr val="000000"/>
                          </a:solidFill>
                          <a:effectLst/>
                          <a:latin typeface="Calibri"/>
                        </a:rPr>
                        <a:t>Disminución FF10 (Año 2019-2020)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a:solidFill>
                            <a:srgbClr val="000000"/>
                          </a:solidFill>
                          <a:effectLst/>
                          <a:latin typeface="Calibri"/>
                        </a:rPr>
                        <a:t>10.086.190.016</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81801">
                <a:tc>
                  <a:txBody>
                    <a:bodyPr/>
                    <a:lstStyle/>
                    <a:p>
                      <a:pPr algn="l" fontAlgn="ctr"/>
                      <a:r>
                        <a:rPr lang="es-PY" sz="1600" b="0" i="0" u="none" strike="noStrike" dirty="0">
                          <a:solidFill>
                            <a:srgbClr val="000000"/>
                          </a:solidFill>
                          <a:effectLst/>
                          <a:latin typeface="Calibri"/>
                        </a:rPr>
                        <a: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600" b="1" i="0" u="none" strike="noStrike" dirty="0">
                          <a:solidFill>
                            <a:srgbClr val="000000"/>
                          </a:solidFill>
                          <a:effectLst/>
                          <a:latin typeface="Calibri"/>
                        </a:rPr>
                        <a:t>Diferencia Cambiaria (160 – Remuneraciones </a:t>
                      </a:r>
                      <a:r>
                        <a:rPr lang="es-ES" sz="1600" b="1" i="0" u="none" strike="noStrike" dirty="0" smtClean="0">
                          <a:solidFill>
                            <a:srgbClr val="000000"/>
                          </a:solidFill>
                          <a:effectLst/>
                          <a:latin typeface="Calibri"/>
                        </a:rPr>
                        <a:t>Servicio Exterior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a:solidFill>
                            <a:srgbClr val="000000"/>
                          </a:solidFill>
                          <a:effectLst/>
                          <a:latin typeface="Calibri"/>
                        </a:rPr>
                        <a:t>17.881.888.557</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81801">
                <a:tc>
                  <a:txBody>
                    <a:bodyPr/>
                    <a:lstStyle/>
                    <a:p>
                      <a:pPr algn="l" fontAlgn="ctr"/>
                      <a:r>
                        <a:rPr lang="es-PY" sz="1600" b="0" i="0" u="none" strike="noStrike" dirty="0">
                          <a:solidFill>
                            <a:srgbClr val="000000"/>
                          </a:solidFill>
                          <a:effectLst/>
                          <a:latin typeface="Calibri"/>
                        </a:rPr>
                        <a: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ES" sz="1600" b="1" i="0" u="none" strike="noStrike" dirty="0">
                          <a:solidFill>
                            <a:srgbClr val="000000"/>
                          </a:solidFill>
                          <a:effectLst/>
                          <a:latin typeface="Calibri"/>
                        </a:rPr>
                        <a:t>Reposición Categorías </a:t>
                      </a:r>
                      <a:r>
                        <a:rPr lang="es-ES" sz="1600" b="1" i="0" u="none" strike="noStrike" dirty="0" smtClean="0">
                          <a:solidFill>
                            <a:srgbClr val="000000"/>
                          </a:solidFill>
                          <a:effectLst/>
                          <a:latin typeface="Calibri"/>
                        </a:rPr>
                        <a:t>Servicio </a:t>
                      </a:r>
                      <a:r>
                        <a:rPr lang="es-ES" sz="1600" b="1" i="0" u="none" strike="noStrike" dirty="0">
                          <a:solidFill>
                            <a:srgbClr val="000000"/>
                          </a:solidFill>
                          <a:effectLst/>
                          <a:latin typeface="Calibri"/>
                        </a:rPr>
                        <a:t>Local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a:solidFill>
                            <a:srgbClr val="000000"/>
                          </a:solidFill>
                          <a:effectLst/>
                          <a:latin typeface="Calibri"/>
                        </a:rPr>
                        <a:t>132.674.100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1801">
                <a:tc>
                  <a:txBody>
                    <a:bodyPr/>
                    <a:lstStyle/>
                    <a:p>
                      <a:pPr algn="l" fontAlgn="ctr"/>
                      <a:r>
                        <a:rPr lang="es-PY" sz="1600" b="0" i="0" u="none" strike="noStrike" dirty="0">
                          <a:solidFill>
                            <a:srgbClr val="000000"/>
                          </a:solidFill>
                          <a:effectLst/>
                          <a:latin typeface="Calibri"/>
                        </a:rPr>
                        <a: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l" fontAlgn="ctr"/>
                      <a:r>
                        <a:rPr lang="es-PY" sz="1600" b="1" i="0" u="none" strike="noStrike">
                          <a:solidFill>
                            <a:srgbClr val="000000"/>
                          </a:solidFill>
                          <a:effectLst/>
                          <a:latin typeface="Calibri"/>
                        </a:rPr>
                        <a:t>Totales Requerimiento Adicional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r" fontAlgn="ctr"/>
                      <a:r>
                        <a:rPr lang="es-PY" sz="1600" b="1" i="0" u="none" strike="noStrike" dirty="0">
                          <a:solidFill>
                            <a:srgbClr val="000000"/>
                          </a:solidFill>
                          <a:effectLst/>
                          <a:latin typeface="Calibri"/>
                        </a:rPr>
                        <a:t>28.100.752.673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781801">
                <a:tc>
                  <a:txBody>
                    <a:bodyPr/>
                    <a:lstStyle/>
                    <a:p>
                      <a:pPr algn="l" fontAlgn="ctr"/>
                      <a:r>
                        <a:rPr lang="es-PY" sz="1600" b="0" i="0" u="none" strike="noStrike" dirty="0">
                          <a:solidFill>
                            <a:srgbClr val="000000"/>
                          </a:solidFill>
                          <a:effectLst/>
                          <a:latin typeface="Calibri"/>
                        </a:rPr>
                        <a: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PY" sz="1600" b="1" i="0" u="none" strike="noStrike" dirty="0">
                          <a:solidFill>
                            <a:srgbClr val="000000"/>
                          </a:solidFill>
                          <a:effectLst/>
                          <a:latin typeface="Calibri"/>
                        </a:rPr>
                        <a:t>Cambio de </a:t>
                      </a:r>
                      <a:r>
                        <a:rPr lang="es-PY" sz="1600" b="1" i="0" u="none" strike="noStrike" dirty="0" smtClean="0">
                          <a:solidFill>
                            <a:srgbClr val="000000"/>
                          </a:solidFill>
                          <a:effectLst/>
                          <a:latin typeface="Calibri"/>
                        </a:rPr>
                        <a:t>Fuente </a:t>
                      </a:r>
                      <a:r>
                        <a:rPr lang="es-PY" sz="1600" b="1" i="0" u="none" strike="noStrike" smtClean="0">
                          <a:solidFill>
                            <a:srgbClr val="000000"/>
                          </a:solidFill>
                          <a:effectLst/>
                          <a:latin typeface="Calibri"/>
                        </a:rPr>
                        <a:t>de Financiamiento </a:t>
                      </a:r>
                      <a:r>
                        <a:rPr lang="es-PY" sz="1600" b="1" i="0" u="none" strike="noStrike" dirty="0">
                          <a:solidFill>
                            <a:srgbClr val="000000"/>
                          </a:solidFill>
                          <a:effectLst/>
                          <a:latin typeface="Calibri"/>
                        </a:rPr>
                        <a:t>(851 Cuota a Organismos Internacionales)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a:solidFill>
                            <a:srgbClr val="000000"/>
                          </a:solidFill>
                          <a:effectLst/>
                          <a:latin typeface="Calibri"/>
                        </a:rPr>
                        <a:t>32.122.000.000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1801">
                <a:tc>
                  <a:txBody>
                    <a:bodyPr/>
                    <a:lstStyle/>
                    <a:p>
                      <a:pPr algn="l" fontAlgn="ctr"/>
                      <a:r>
                        <a:rPr lang="es-PY" sz="1600" b="0" i="0" u="none" strike="noStrike" dirty="0">
                          <a:solidFill>
                            <a:srgbClr val="000000"/>
                          </a:solidFill>
                          <a:effectLst/>
                          <a:latin typeface="Calibri"/>
                        </a:rPr>
                        <a:t>(=)</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l" fontAlgn="ctr"/>
                      <a:r>
                        <a:rPr lang="es-PY" sz="1600" b="1" i="0" u="none" strike="noStrike">
                          <a:solidFill>
                            <a:srgbClr val="000000"/>
                          </a:solidFill>
                          <a:effectLst/>
                          <a:latin typeface="Calibri"/>
                        </a:rPr>
                        <a:t>Total Fuente de Financiamiento 10 Recursos del Tesoro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r" fontAlgn="ctr"/>
                      <a:r>
                        <a:rPr lang="es-PY" sz="1600" b="1" i="0" u="none" strike="noStrike" dirty="0">
                          <a:solidFill>
                            <a:srgbClr val="000000"/>
                          </a:solidFill>
                          <a:effectLst/>
                          <a:latin typeface="Calibri"/>
                        </a:rPr>
                        <a:t>60.222.752.673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bl>
          </a:graphicData>
        </a:graphic>
      </p:graphicFrame>
    </p:spTree>
    <p:extLst>
      <p:ext uri="{BB962C8B-B14F-4D97-AF65-F5344CB8AC3E}">
        <p14:creationId xmlns:p14="http://schemas.microsoft.com/office/powerpoint/2010/main" val="2041151055"/>
      </p:ext>
    </p:extLst>
  </p:cSld>
  <p:clrMapOvr>
    <a:masterClrMapping/>
  </p:clrMapOvr>
  <p:transition spd="slow">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Rectángulo"/>
          <p:cNvSpPr>
            <a:spLocks noChangeArrowheads="1"/>
          </p:cNvSpPr>
          <p:nvPr/>
        </p:nvSpPr>
        <p:spPr bwMode="auto">
          <a:xfrm>
            <a:off x="72008" y="116632"/>
            <a:ext cx="8964488"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endParaRPr lang="es-PY" sz="2400" b="1" dirty="0" smtClean="0">
              <a:solidFill>
                <a:srgbClr val="FF0000"/>
              </a:solidFill>
            </a:endParaRPr>
          </a:p>
          <a:p>
            <a:pPr lvl="0"/>
            <a:r>
              <a:rPr lang="es-PY" sz="2400" b="1" dirty="0" smtClean="0">
                <a:solidFill>
                  <a:srgbClr val="FF0000"/>
                </a:solidFill>
              </a:rPr>
              <a:t>1.- </a:t>
            </a:r>
            <a:r>
              <a:rPr lang="es-PY" sz="2400" b="1" u="sng" dirty="0" smtClean="0">
                <a:latin typeface="Calibri" panose="020F0502020204030204" pitchFamily="34" charset="0"/>
              </a:rPr>
              <a:t>Reposición </a:t>
            </a:r>
            <a:r>
              <a:rPr lang="es-PY" sz="2400" b="1" u="sng" dirty="0">
                <a:latin typeface="Calibri" panose="020F0502020204030204" pitchFamily="34" charset="0"/>
              </a:rPr>
              <a:t>disminución en FF10 Recursos del Tesoro: </a:t>
            </a:r>
          </a:p>
          <a:p>
            <a:pPr lvl="0"/>
            <a:endParaRPr lang="es-PY" sz="1200" b="1" u="sng" dirty="0" smtClean="0">
              <a:latin typeface="Calibri" panose="020F0502020204030204" pitchFamily="34" charset="0"/>
            </a:endParaRPr>
          </a:p>
          <a:p>
            <a:pPr marL="450850" lvl="0"/>
            <a:r>
              <a:rPr lang="es-PY" sz="2400" b="1" dirty="0" smtClean="0">
                <a:latin typeface="Calibri" panose="020F0502020204030204" pitchFamily="34" charset="0"/>
              </a:rPr>
              <a:t>Monto:  G</a:t>
            </a:r>
            <a:r>
              <a:rPr lang="es-PY" sz="2400" b="1" dirty="0">
                <a:latin typeface="Calibri" panose="020F0502020204030204" pitchFamily="34" charset="0"/>
              </a:rPr>
              <a:t>. </a:t>
            </a:r>
            <a:r>
              <a:rPr lang="es-PY" sz="2400" b="1" dirty="0" smtClean="0">
                <a:latin typeface="Calibri" panose="020F0502020204030204" pitchFamily="34" charset="0"/>
              </a:rPr>
              <a:t>10.086.190.016.-</a:t>
            </a:r>
            <a:endParaRPr lang="es-PY" sz="2400" dirty="0">
              <a:latin typeface="Calibri" panose="020F0502020204030204" pitchFamily="34" charset="0"/>
            </a:endParaRPr>
          </a:p>
          <a:p>
            <a:r>
              <a:rPr lang="es-PY" sz="2800" b="1" dirty="0">
                <a:latin typeface="Calibri" panose="020F0502020204030204" pitchFamily="34" charset="0"/>
              </a:rPr>
              <a:t> </a:t>
            </a:r>
            <a:endParaRPr lang="es-PY" sz="2800" dirty="0">
              <a:latin typeface="Calibri" panose="020F0502020204030204" pitchFamily="34" charset="0"/>
            </a:endParaRPr>
          </a:p>
          <a:p>
            <a:pPr marL="450850"/>
            <a:r>
              <a:rPr lang="es-PY" sz="2800" dirty="0">
                <a:latin typeface="Calibri" panose="020F0502020204030204" pitchFamily="34" charset="0"/>
              </a:rPr>
              <a:t>Presupuesto 2019 		G. </a:t>
            </a:r>
            <a:r>
              <a:rPr lang="es-PY" sz="2800" dirty="0" smtClean="0">
                <a:latin typeface="Calibri" panose="020F0502020204030204" pitchFamily="34" charset="0"/>
              </a:rPr>
              <a:t>328.674.670.857.-</a:t>
            </a:r>
            <a:endParaRPr lang="es-PY" sz="2800" dirty="0">
              <a:latin typeface="Calibri" panose="020F0502020204030204" pitchFamily="34" charset="0"/>
            </a:endParaRPr>
          </a:p>
          <a:p>
            <a:pPr marL="450850"/>
            <a:r>
              <a:rPr lang="es-PY" sz="2800" dirty="0">
                <a:latin typeface="Calibri" panose="020F0502020204030204" pitchFamily="34" charset="0"/>
              </a:rPr>
              <a:t>Proyecto PGN 2020 		</a:t>
            </a:r>
            <a:r>
              <a:rPr lang="es-PY" sz="2800" u="sng" dirty="0">
                <a:latin typeface="Calibri" panose="020F0502020204030204" pitchFamily="34" charset="0"/>
              </a:rPr>
              <a:t>G. </a:t>
            </a:r>
            <a:r>
              <a:rPr lang="es-PY" sz="2800" u="sng" dirty="0" smtClean="0">
                <a:latin typeface="Calibri" panose="020F0502020204030204" pitchFamily="34" charset="0"/>
              </a:rPr>
              <a:t>318.588.480.841.-</a:t>
            </a:r>
            <a:endParaRPr lang="es-PY" sz="2800" dirty="0">
              <a:latin typeface="Calibri" panose="020F0502020204030204" pitchFamily="34" charset="0"/>
            </a:endParaRPr>
          </a:p>
          <a:p>
            <a:pPr marL="450850"/>
            <a:r>
              <a:rPr lang="es-PY" sz="2800" dirty="0">
                <a:latin typeface="Calibri" panose="020F0502020204030204" pitchFamily="34" charset="0"/>
              </a:rPr>
              <a:t>Diferencia: 		</a:t>
            </a:r>
            <a:r>
              <a:rPr lang="es-PY" sz="2800" dirty="0" smtClean="0">
                <a:latin typeface="Calibri" panose="020F0502020204030204" pitchFamily="34" charset="0"/>
              </a:rPr>
              <a:t>	</a:t>
            </a:r>
            <a:r>
              <a:rPr lang="es-PY" sz="2800" b="1" dirty="0" smtClean="0">
                <a:latin typeface="Calibri" panose="020F0502020204030204" pitchFamily="34" charset="0"/>
              </a:rPr>
              <a:t>G</a:t>
            </a:r>
            <a:r>
              <a:rPr lang="es-PY" sz="2800" b="1" dirty="0">
                <a:latin typeface="Calibri" panose="020F0502020204030204" pitchFamily="34" charset="0"/>
              </a:rPr>
              <a:t>.   </a:t>
            </a:r>
            <a:r>
              <a:rPr lang="es-PY" sz="2800" b="1" dirty="0" smtClean="0">
                <a:latin typeface="Calibri" panose="020F0502020204030204" pitchFamily="34" charset="0"/>
              </a:rPr>
              <a:t>10.086.190.016.-</a:t>
            </a:r>
          </a:p>
          <a:p>
            <a:pPr marL="450850"/>
            <a:endParaRPr lang="es-PY" sz="2400" dirty="0">
              <a:latin typeface="Calibri" panose="020F0502020204030204" pitchFamily="34" charset="0"/>
            </a:endParaRPr>
          </a:p>
        </p:txBody>
      </p:sp>
      <p:sp>
        <p:nvSpPr>
          <p:cNvPr id="3" name="2 CuadroTexto"/>
          <p:cNvSpPr txBox="1"/>
          <p:nvPr/>
        </p:nvSpPr>
        <p:spPr>
          <a:xfrm>
            <a:off x="251520" y="3989963"/>
            <a:ext cx="8568952" cy="2031325"/>
          </a:xfrm>
          <a:prstGeom prst="rect">
            <a:avLst/>
          </a:prstGeom>
          <a:noFill/>
        </p:spPr>
        <p:txBody>
          <a:bodyPr wrap="square" rtlCol="0">
            <a:spAutoFit/>
          </a:bodyPr>
          <a:lstStyle/>
          <a:p>
            <a:pPr algn="just"/>
            <a:r>
              <a:rPr lang="es-PY" dirty="0" smtClean="0"/>
              <a:t>Durante el proceso de elaboración del Anteproyecto de Presupuesto para el Ejercicio Fiscal 2020, la suma habilitada por el Ministerio de Hacienda para la programación del Anteproyecto Institucional fue inferior al monto programado para el año 2019.-</a:t>
            </a:r>
          </a:p>
          <a:p>
            <a:pPr algn="just"/>
            <a:endParaRPr lang="es-PY" dirty="0"/>
          </a:p>
          <a:p>
            <a:pPr algn="just"/>
            <a:r>
              <a:rPr lang="es-PY" dirty="0" smtClean="0"/>
              <a:t>Considerando que el Tipo de Cambio aplicado es superior la disminución aplicada por el MH afectará la operatividad Institucional a nivel local como internacional.</a:t>
            </a:r>
            <a:endParaRPr lang="es-PY" dirty="0"/>
          </a:p>
        </p:txBody>
      </p:sp>
    </p:spTree>
    <p:extLst>
      <p:ext uri="{BB962C8B-B14F-4D97-AF65-F5344CB8AC3E}">
        <p14:creationId xmlns:p14="http://schemas.microsoft.com/office/powerpoint/2010/main" val="735255908"/>
      </p:ext>
    </p:extLst>
  </p:cSld>
  <p:clrMapOvr>
    <a:masterClrMapping/>
  </p:clrMapOvr>
  <p:transition spd="slow">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Rectángulo"/>
          <p:cNvSpPr>
            <a:spLocks noChangeArrowheads="1"/>
          </p:cNvSpPr>
          <p:nvPr/>
        </p:nvSpPr>
        <p:spPr bwMode="auto">
          <a:xfrm>
            <a:off x="251520" y="116632"/>
            <a:ext cx="8784976" cy="3516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endParaRPr lang="es-PY" altLang="es-PY" sz="2400" dirty="0"/>
          </a:p>
          <a:p>
            <a:pPr lvl="0"/>
            <a:r>
              <a:rPr lang="es-PY" sz="2400" b="1" dirty="0" smtClean="0">
                <a:solidFill>
                  <a:srgbClr val="FF0000"/>
                </a:solidFill>
              </a:rPr>
              <a:t>2</a:t>
            </a:r>
            <a:r>
              <a:rPr lang="es-PY" sz="2400" b="1" dirty="0">
                <a:solidFill>
                  <a:srgbClr val="FF0000"/>
                </a:solidFill>
              </a:rPr>
              <a:t>.- </a:t>
            </a:r>
            <a:r>
              <a:rPr lang="es-PY" sz="2800" b="1" u="sng" dirty="0">
                <a:latin typeface="Calibri" panose="020F0502020204030204" pitchFamily="34" charset="0"/>
              </a:rPr>
              <a:t>Reposición por Diferencia Cambiaria </a:t>
            </a:r>
            <a:endParaRPr lang="es-PY" sz="2800" b="1" u="sng" dirty="0" smtClean="0">
              <a:latin typeface="Calibri" panose="020F0502020204030204" pitchFamily="34" charset="0"/>
            </a:endParaRPr>
          </a:p>
          <a:p>
            <a:pPr lvl="0"/>
            <a:endParaRPr lang="es-PY" sz="1600" b="1" u="sng" dirty="0">
              <a:latin typeface="Calibri" panose="020F0502020204030204" pitchFamily="34" charset="0"/>
            </a:endParaRPr>
          </a:p>
          <a:p>
            <a:pPr lvl="0"/>
            <a:r>
              <a:rPr lang="es-PY" sz="2800" b="1" dirty="0" smtClean="0">
                <a:latin typeface="Calibri" panose="020F0502020204030204" pitchFamily="34" charset="0"/>
              </a:rPr>
              <a:t>Monto: G</a:t>
            </a:r>
            <a:r>
              <a:rPr lang="es-PY" sz="2800" b="1" dirty="0">
                <a:latin typeface="Calibri" panose="020F0502020204030204" pitchFamily="34" charset="0"/>
              </a:rPr>
              <a:t>. </a:t>
            </a:r>
            <a:r>
              <a:rPr lang="es-ES" sz="2800" b="1" dirty="0">
                <a:latin typeface="Calibri" panose="020F0502020204030204" pitchFamily="34" charset="0"/>
              </a:rPr>
              <a:t>17.881.888.557</a:t>
            </a:r>
            <a:r>
              <a:rPr lang="es-PY" sz="2800" b="1" dirty="0">
                <a:latin typeface="Calibri" panose="020F0502020204030204" pitchFamily="34" charset="0"/>
              </a:rPr>
              <a:t>.-</a:t>
            </a:r>
          </a:p>
          <a:p>
            <a:endParaRPr lang="es-PY" sz="1050" dirty="0" smtClean="0">
              <a:latin typeface="Calibri" panose="020F0502020204030204" pitchFamily="34" charset="0"/>
            </a:endParaRPr>
          </a:p>
          <a:p>
            <a:r>
              <a:rPr lang="es-PY" sz="2800" dirty="0" smtClean="0">
                <a:latin typeface="Calibri" panose="020F0502020204030204" pitchFamily="34" charset="0"/>
              </a:rPr>
              <a:t>Considerando la programación realizada por el Ministerio de Hacienda en la línea 160 Remuneraciones  por Servicios en el Exterior.  </a:t>
            </a:r>
          </a:p>
          <a:p>
            <a:endParaRPr lang="es-PY" sz="3200" dirty="0">
              <a:latin typeface="Calibri" panose="020F0502020204030204"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854659425"/>
              </p:ext>
            </p:extLst>
          </p:nvPr>
        </p:nvGraphicFramePr>
        <p:xfrm>
          <a:off x="467544" y="3632977"/>
          <a:ext cx="7992888" cy="1884254"/>
        </p:xfrm>
        <a:graphic>
          <a:graphicData uri="http://schemas.openxmlformats.org/drawingml/2006/table">
            <a:tbl>
              <a:tblPr/>
              <a:tblGrid>
                <a:gridCol w="3168352"/>
                <a:gridCol w="1656184"/>
                <a:gridCol w="1656184"/>
                <a:gridCol w="1512168"/>
              </a:tblGrid>
              <a:tr h="942127">
                <a:tc>
                  <a:txBody>
                    <a:bodyPr/>
                    <a:lstStyle/>
                    <a:p>
                      <a:pPr algn="ctr" fontAlgn="ctr"/>
                      <a:r>
                        <a:rPr lang="es-PY" sz="1800" b="1" i="0" u="none" strike="noStrike" dirty="0">
                          <a:solidFill>
                            <a:srgbClr val="000000"/>
                          </a:solidFill>
                          <a:effectLst/>
                          <a:latin typeface="Calibri"/>
                        </a:rPr>
                        <a:t>Detalle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s-PY" sz="1800" b="1" i="0" u="none" strike="noStrike" dirty="0">
                          <a:solidFill>
                            <a:srgbClr val="000000"/>
                          </a:solidFill>
                          <a:effectLst/>
                          <a:latin typeface="Calibri"/>
                        </a:rPr>
                        <a:t>Tipo de Cambio </a:t>
                      </a:r>
                      <a:r>
                        <a:rPr lang="es-PY" sz="1800" b="1" i="0" u="none" strike="noStrike" dirty="0" smtClean="0">
                          <a:solidFill>
                            <a:srgbClr val="000000"/>
                          </a:solidFill>
                          <a:effectLst/>
                          <a:latin typeface="Calibri"/>
                        </a:rPr>
                        <a:t>Año</a:t>
                      </a:r>
                      <a:r>
                        <a:rPr lang="es-PY" sz="1800" b="1" i="0" u="none" strike="noStrike" baseline="0" dirty="0" smtClean="0">
                          <a:solidFill>
                            <a:srgbClr val="000000"/>
                          </a:solidFill>
                          <a:effectLst/>
                          <a:latin typeface="Calibri"/>
                        </a:rPr>
                        <a:t> 2019 </a:t>
                      </a:r>
                      <a:r>
                        <a:rPr lang="es-PY" sz="1800" b="1" i="0" u="none" strike="noStrike" dirty="0" smtClean="0">
                          <a:solidFill>
                            <a:srgbClr val="000000"/>
                          </a:solidFill>
                          <a:effectLst/>
                          <a:latin typeface="Calibri"/>
                        </a:rPr>
                        <a:t>G</a:t>
                      </a:r>
                      <a:r>
                        <a:rPr lang="es-PY" sz="1800" b="1" i="0" u="none" strike="noStrike" dirty="0">
                          <a:solidFill>
                            <a:srgbClr val="000000"/>
                          </a:solidFill>
                          <a:effectLst/>
                          <a:latin typeface="Calibri"/>
                        </a:rPr>
                        <a:t>. 5.749.-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s-PY" sz="1800" b="1" i="0" u="none" strike="noStrike" dirty="0">
                          <a:solidFill>
                            <a:srgbClr val="000000"/>
                          </a:solidFill>
                          <a:effectLst/>
                          <a:latin typeface="Calibri"/>
                        </a:rPr>
                        <a:t>Tipo de </a:t>
                      </a:r>
                      <a:r>
                        <a:rPr lang="es-PY" sz="1800" b="1" i="0" u="none" strike="noStrike" dirty="0" smtClean="0">
                          <a:solidFill>
                            <a:srgbClr val="000000"/>
                          </a:solidFill>
                          <a:effectLst/>
                          <a:latin typeface="Calibri"/>
                        </a:rPr>
                        <a:t>Cambio Año 2020 </a:t>
                      </a:r>
                      <a:r>
                        <a:rPr lang="es-PY" sz="1800" b="1" i="0" u="none" strike="noStrike" dirty="0">
                          <a:solidFill>
                            <a:srgbClr val="000000"/>
                          </a:solidFill>
                          <a:effectLst/>
                          <a:latin typeface="Calibri"/>
                        </a:rPr>
                        <a:t>G. 6.382.-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s-PY" sz="1800" b="1" i="0" u="none" strike="noStrike" dirty="0">
                          <a:solidFill>
                            <a:srgbClr val="000000"/>
                          </a:solidFill>
                          <a:effectLst/>
                          <a:latin typeface="Calibri"/>
                        </a:rPr>
                        <a:t>Diferencia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942127">
                <a:tc>
                  <a:txBody>
                    <a:bodyPr/>
                    <a:lstStyle/>
                    <a:p>
                      <a:pPr algn="l" fontAlgn="ctr"/>
                      <a:r>
                        <a:rPr lang="es-PY" sz="1800" b="0" i="0" u="none" strike="noStrike" dirty="0">
                          <a:solidFill>
                            <a:srgbClr val="000000"/>
                          </a:solidFill>
                          <a:effectLst/>
                          <a:latin typeface="Calibri"/>
                        </a:rPr>
                        <a:t>160 Rem. Por Servicios en el Ext.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800" b="0" i="0" u="none" strike="noStrike" dirty="0">
                          <a:solidFill>
                            <a:srgbClr val="000000"/>
                          </a:solidFill>
                          <a:effectLst/>
                          <a:latin typeface="Calibri"/>
                        </a:rPr>
                        <a:t>162.405.967.321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800" b="0" i="0" u="none" strike="noStrike" dirty="0">
                          <a:solidFill>
                            <a:srgbClr val="000000"/>
                          </a:solidFill>
                          <a:effectLst/>
                          <a:latin typeface="Calibri"/>
                        </a:rPr>
                        <a:t>180.287.855.878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800" b="1" i="0" u="none" strike="noStrike" dirty="0">
                          <a:solidFill>
                            <a:srgbClr val="000000"/>
                          </a:solidFill>
                          <a:effectLst/>
                          <a:latin typeface="Calibri"/>
                        </a:rPr>
                        <a:t>17.881.888.557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91922904"/>
      </p:ext>
    </p:extLst>
  </p:cSld>
  <p:clrMapOvr>
    <a:masterClrMapping/>
  </p:clrMapOvr>
  <p:transition spd="slow">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Rectángulo"/>
          <p:cNvSpPr>
            <a:spLocks noChangeArrowheads="1"/>
          </p:cNvSpPr>
          <p:nvPr/>
        </p:nvSpPr>
        <p:spPr bwMode="auto">
          <a:xfrm>
            <a:off x="72008" y="240804"/>
            <a:ext cx="8964488" cy="606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endParaRPr lang="es-PY" altLang="es-PY" sz="2400" dirty="0"/>
          </a:p>
          <a:p>
            <a:pPr lvl="0"/>
            <a:r>
              <a:rPr lang="es-PY" sz="2400" b="1" dirty="0">
                <a:solidFill>
                  <a:srgbClr val="FF0000"/>
                </a:solidFill>
              </a:rPr>
              <a:t>3</a:t>
            </a:r>
            <a:r>
              <a:rPr lang="es-PY" sz="2400" b="1" dirty="0" smtClean="0">
                <a:solidFill>
                  <a:srgbClr val="FF0000"/>
                </a:solidFill>
              </a:rPr>
              <a:t>.- </a:t>
            </a:r>
            <a:r>
              <a:rPr lang="es-PY" sz="2400" b="1" u="sng" dirty="0" smtClean="0">
                <a:latin typeface="Calibri" panose="020F0502020204030204" pitchFamily="34" charset="0"/>
              </a:rPr>
              <a:t>Reposición Categorías Eliminadas FF10 </a:t>
            </a:r>
            <a:r>
              <a:rPr lang="es-PY" sz="2400" b="1" u="sng" dirty="0">
                <a:latin typeface="Calibri" panose="020F0502020204030204" pitchFamily="34" charset="0"/>
              </a:rPr>
              <a:t>Recursos del Tesoro: </a:t>
            </a:r>
            <a:endParaRPr lang="es-PY" sz="2400" b="1" u="sng" dirty="0" smtClean="0">
              <a:latin typeface="Calibri" panose="020F0502020204030204" pitchFamily="34" charset="0"/>
            </a:endParaRPr>
          </a:p>
          <a:p>
            <a:pPr lvl="0"/>
            <a:endParaRPr lang="es-PY" sz="2400" b="1" u="sng" dirty="0">
              <a:latin typeface="Calibri" panose="020F0502020204030204" pitchFamily="34" charset="0"/>
            </a:endParaRPr>
          </a:p>
          <a:p>
            <a:pPr lvl="0"/>
            <a:r>
              <a:rPr lang="es-PY" sz="2400" b="1" dirty="0" smtClean="0">
                <a:latin typeface="Calibri" panose="020F0502020204030204" pitchFamily="34" charset="0"/>
              </a:rPr>
              <a:t>Monto: G</a:t>
            </a:r>
            <a:r>
              <a:rPr lang="es-PY" sz="2400" b="1" dirty="0">
                <a:latin typeface="Calibri" panose="020F0502020204030204" pitchFamily="34" charset="0"/>
              </a:rPr>
              <a:t>. </a:t>
            </a:r>
            <a:r>
              <a:rPr lang="es-PY" sz="2400" b="1" dirty="0" smtClean="0">
                <a:latin typeface="Calibri" panose="020F0502020204030204" pitchFamily="34" charset="0"/>
              </a:rPr>
              <a:t>132.674.100.-</a:t>
            </a:r>
            <a:r>
              <a:rPr lang="es-PY" sz="2800" b="1" dirty="0">
                <a:latin typeface="Calibri" panose="020F0502020204030204" pitchFamily="34" charset="0"/>
              </a:rPr>
              <a:t> </a:t>
            </a:r>
            <a:endParaRPr lang="es-PY" sz="2800" b="1" dirty="0" smtClean="0">
              <a:latin typeface="Calibri" panose="020F0502020204030204" pitchFamily="34" charset="0"/>
            </a:endParaRPr>
          </a:p>
          <a:p>
            <a:pPr lvl="0"/>
            <a:endParaRPr lang="es-PY" sz="2400" dirty="0" smtClean="0">
              <a:latin typeface="Calibri" panose="020F0502020204030204" pitchFamily="34" charset="0"/>
            </a:endParaRPr>
          </a:p>
          <a:p>
            <a:pPr lvl="0" algn="just"/>
            <a:r>
              <a:rPr lang="es-PY" sz="2400" dirty="0" smtClean="0">
                <a:latin typeface="Calibri" panose="020F0502020204030204" pitchFamily="34" charset="0"/>
              </a:rPr>
              <a:t>Programar 03 categorías que fueron suprimidas en el Proyecto de Presupuesto del MRE para el 2020, las cuales se encuentran ligadas al Concurso de Oposición Interno Institucional que finaliza en el presente Ejercicio Fiscal:</a:t>
            </a:r>
          </a:p>
          <a:p>
            <a:pPr lvl="0" algn="just"/>
            <a:endParaRPr lang="es-PY" sz="2400" dirty="0" smtClean="0">
              <a:latin typeface="Calibri" panose="020F0502020204030204" pitchFamily="34" charset="0"/>
            </a:endParaRPr>
          </a:p>
          <a:p>
            <a:pPr lvl="0"/>
            <a:r>
              <a:rPr lang="es-PY" sz="2400" dirty="0" smtClean="0">
                <a:latin typeface="Calibri" panose="020F0502020204030204" pitchFamily="34" charset="0"/>
              </a:rPr>
              <a:t>1 Línea de Técnico I  D8N   G. 3.405.700.-</a:t>
            </a:r>
          </a:p>
          <a:p>
            <a:pPr lvl="0"/>
            <a:r>
              <a:rPr lang="es-PY" sz="2400" dirty="0">
                <a:latin typeface="Calibri" panose="020F0502020204030204" pitchFamily="34" charset="0"/>
              </a:rPr>
              <a:t>1 Línea de </a:t>
            </a:r>
            <a:r>
              <a:rPr lang="es-PY" sz="2400" dirty="0" smtClean="0">
                <a:latin typeface="Calibri" panose="020F0502020204030204" pitchFamily="34" charset="0"/>
              </a:rPr>
              <a:t>Técnico II E3K    G. 3.200.000.-</a:t>
            </a:r>
          </a:p>
          <a:p>
            <a:pPr lvl="0"/>
            <a:r>
              <a:rPr lang="es-PY" sz="2400" dirty="0">
                <a:latin typeface="Calibri" panose="020F0502020204030204" pitchFamily="34" charset="0"/>
              </a:rPr>
              <a:t>1 Línea de </a:t>
            </a:r>
            <a:r>
              <a:rPr lang="es-PY" sz="2400" dirty="0" smtClean="0">
                <a:latin typeface="Calibri" panose="020F0502020204030204" pitchFamily="34" charset="0"/>
              </a:rPr>
              <a:t>Técnico </a:t>
            </a:r>
            <a:r>
              <a:rPr lang="es-PY" sz="2400" dirty="0">
                <a:latin typeface="Calibri" panose="020F0502020204030204" pitchFamily="34" charset="0"/>
              </a:rPr>
              <a:t>II </a:t>
            </a:r>
            <a:r>
              <a:rPr lang="es-PY" sz="2400" dirty="0" smtClean="0">
                <a:latin typeface="Calibri" panose="020F0502020204030204" pitchFamily="34" charset="0"/>
              </a:rPr>
              <a:t>E3H   G. 3.600.000.-</a:t>
            </a:r>
          </a:p>
          <a:p>
            <a:pPr lvl="0"/>
            <a:endParaRPr lang="es-PY" sz="2400" dirty="0" smtClean="0">
              <a:latin typeface="Calibri" panose="020F0502020204030204" pitchFamily="34" charset="0"/>
            </a:endParaRPr>
          </a:p>
          <a:p>
            <a:pPr lvl="0"/>
            <a:r>
              <a:rPr lang="es-PY" sz="2400" dirty="0" smtClean="0">
                <a:latin typeface="Calibri" panose="020F0502020204030204" pitchFamily="34" charset="0"/>
              </a:rPr>
              <a:t>Actualmente se encuentra en trámite el Certificado de Debido Proceso Emitido por la Secretaría de la Función Pública. </a:t>
            </a:r>
            <a:endParaRPr lang="es-PY" sz="2400" dirty="0">
              <a:latin typeface="Calibri" panose="020F0502020204030204" pitchFamily="34" charset="0"/>
            </a:endParaRPr>
          </a:p>
        </p:txBody>
      </p:sp>
    </p:spTree>
    <p:extLst>
      <p:ext uri="{BB962C8B-B14F-4D97-AF65-F5344CB8AC3E}">
        <p14:creationId xmlns:p14="http://schemas.microsoft.com/office/powerpoint/2010/main" val="2911607563"/>
      </p:ext>
    </p:extLst>
  </p:cSld>
  <p:clrMapOvr>
    <a:masterClrMapping/>
  </p:clrMapOvr>
  <p:transition spd="slow">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Rectángulo"/>
          <p:cNvSpPr>
            <a:spLocks noChangeArrowheads="1"/>
          </p:cNvSpPr>
          <p:nvPr/>
        </p:nvSpPr>
        <p:spPr bwMode="auto">
          <a:xfrm>
            <a:off x="144016" y="240804"/>
            <a:ext cx="8964488" cy="6309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endParaRPr lang="es-PY" altLang="es-PY" dirty="0"/>
          </a:p>
          <a:p>
            <a:pPr lvl="0"/>
            <a:r>
              <a:rPr lang="es-PY" sz="2200" b="1" dirty="0">
                <a:solidFill>
                  <a:srgbClr val="FF0000"/>
                </a:solidFill>
              </a:rPr>
              <a:t>4</a:t>
            </a:r>
            <a:r>
              <a:rPr lang="es-PY" sz="2200" b="1" dirty="0" smtClean="0">
                <a:solidFill>
                  <a:srgbClr val="FF0000"/>
                </a:solidFill>
              </a:rPr>
              <a:t>.- </a:t>
            </a:r>
            <a:r>
              <a:rPr lang="es-PY" sz="2200" b="1" u="sng" dirty="0" smtClean="0">
                <a:latin typeface="Calibri" panose="020F0502020204030204" pitchFamily="34" charset="0"/>
              </a:rPr>
              <a:t>Cambio de Fuente de </a:t>
            </a:r>
            <a:r>
              <a:rPr lang="es-PY" sz="2200" b="1" u="sng" dirty="0">
                <a:latin typeface="Calibri" panose="020F0502020204030204" pitchFamily="34" charset="0"/>
              </a:rPr>
              <a:t>Financiamiento </a:t>
            </a:r>
            <a:r>
              <a:rPr lang="es-PY" sz="2200" b="1" u="sng" dirty="0" smtClean="0">
                <a:latin typeface="Calibri" panose="020F0502020204030204" pitchFamily="34" charset="0"/>
              </a:rPr>
              <a:t>de FF30 </a:t>
            </a:r>
            <a:r>
              <a:rPr lang="es-PY" sz="2200" b="1" u="sng" dirty="0">
                <a:latin typeface="Calibri" panose="020F0502020204030204" pitchFamily="34" charset="0"/>
              </a:rPr>
              <a:t>Recursos </a:t>
            </a:r>
            <a:r>
              <a:rPr lang="es-PY" sz="2200" b="1" u="sng" dirty="0" smtClean="0">
                <a:latin typeface="Calibri" panose="020F0502020204030204" pitchFamily="34" charset="0"/>
              </a:rPr>
              <a:t>Institucionales a FF10 </a:t>
            </a:r>
            <a:r>
              <a:rPr lang="es-PY" sz="2200" b="1" u="sng" dirty="0">
                <a:latin typeface="Calibri" panose="020F0502020204030204" pitchFamily="34" charset="0"/>
              </a:rPr>
              <a:t>Recursos del </a:t>
            </a:r>
            <a:r>
              <a:rPr lang="es-PY" sz="2200" b="1" u="sng" dirty="0" smtClean="0">
                <a:latin typeface="Calibri" panose="020F0502020204030204" pitchFamily="34" charset="0"/>
              </a:rPr>
              <a:t>Tesoro:</a:t>
            </a:r>
          </a:p>
          <a:p>
            <a:pPr lvl="0"/>
            <a:endParaRPr lang="es-PY" sz="1400" b="1" u="sng" dirty="0" smtClean="0">
              <a:latin typeface="Calibri" panose="020F0502020204030204" pitchFamily="34" charset="0"/>
            </a:endParaRPr>
          </a:p>
          <a:p>
            <a:pPr lvl="0"/>
            <a:r>
              <a:rPr lang="es-PY" sz="2200" b="1" dirty="0" smtClean="0">
                <a:latin typeface="Calibri" panose="020F0502020204030204" pitchFamily="34" charset="0"/>
              </a:rPr>
              <a:t>Monto </a:t>
            </a:r>
            <a:r>
              <a:rPr lang="es-PY" sz="2200" b="1" dirty="0">
                <a:latin typeface="Calibri" panose="020F0502020204030204" pitchFamily="34" charset="0"/>
              </a:rPr>
              <a:t>G. </a:t>
            </a:r>
            <a:r>
              <a:rPr lang="es-PY" sz="2200" b="1" dirty="0" smtClean="0">
                <a:latin typeface="Calibri" panose="020F0502020204030204" pitchFamily="34" charset="0"/>
              </a:rPr>
              <a:t>32.122.000.000.-</a:t>
            </a:r>
            <a:r>
              <a:rPr lang="es-PY" sz="2400" b="1" dirty="0">
                <a:latin typeface="Calibri" panose="020F0502020204030204" pitchFamily="34" charset="0"/>
              </a:rPr>
              <a:t> </a:t>
            </a:r>
            <a:endParaRPr lang="es-PY" sz="2400" b="1" dirty="0" smtClean="0">
              <a:latin typeface="Calibri" panose="020F0502020204030204" pitchFamily="34" charset="0"/>
            </a:endParaRPr>
          </a:p>
          <a:p>
            <a:pPr lvl="0"/>
            <a:endParaRPr lang="es-PY" sz="1600" dirty="0" smtClean="0">
              <a:latin typeface="Calibri" panose="020F0502020204030204" pitchFamily="34" charset="0"/>
            </a:endParaRPr>
          </a:p>
          <a:p>
            <a:pPr lvl="0" algn="just"/>
            <a:r>
              <a:rPr lang="es-PY" sz="2400" dirty="0" smtClean="0">
                <a:latin typeface="Calibri" panose="020F0502020204030204" pitchFamily="34" charset="0"/>
              </a:rPr>
              <a:t>El rubro </a:t>
            </a:r>
            <a:r>
              <a:rPr lang="es-PY" sz="2400" i="1" dirty="0" smtClean="0">
                <a:latin typeface="Calibri" panose="020F0502020204030204" pitchFamily="34" charset="0"/>
              </a:rPr>
              <a:t>851 Transferencias Corrientes al Sector Externo, </a:t>
            </a:r>
            <a:r>
              <a:rPr lang="es-PY" sz="2400" dirty="0" smtClean="0">
                <a:latin typeface="Calibri" panose="020F0502020204030204" pitchFamily="34" charset="0"/>
              </a:rPr>
              <a:t>por el cual se honran los compromisos ante Organismos Internacionales, en el Ejercicio Fiscal 2019 se encuentra presupuestado totalmente en la Fuente de Financiamiento 10 Recursos del Tesoro. </a:t>
            </a:r>
          </a:p>
          <a:p>
            <a:pPr lvl="0" algn="just"/>
            <a:endParaRPr lang="es-PY" sz="2400" dirty="0">
              <a:latin typeface="Calibri" panose="020F0502020204030204" pitchFamily="34" charset="0"/>
            </a:endParaRPr>
          </a:p>
          <a:p>
            <a:pPr lvl="0" algn="just"/>
            <a:r>
              <a:rPr lang="es-PY" sz="2400" dirty="0" smtClean="0">
                <a:latin typeface="Calibri" panose="020F0502020204030204" pitchFamily="34" charset="0"/>
              </a:rPr>
              <a:t>Para el Ejercicio Fiscal 2020 la programación fue establecida en la Fuente de Financiamiento 30 Recursos Institucionales la cual dificultaría sustancialmente el cumplimiento de los mismos debido a que la recaudación institucional ha ido disminuyendo anualmente. </a:t>
            </a:r>
          </a:p>
          <a:p>
            <a:pPr lvl="0" algn="just"/>
            <a:endParaRPr lang="es-PY" sz="2400" dirty="0">
              <a:latin typeface="Calibri" panose="020F0502020204030204" pitchFamily="34" charset="0"/>
            </a:endParaRPr>
          </a:p>
          <a:p>
            <a:pPr lvl="0" algn="just"/>
            <a:r>
              <a:rPr lang="es-PY" sz="2400" dirty="0" smtClean="0">
                <a:latin typeface="Calibri" panose="020F0502020204030204" pitchFamily="34" charset="0"/>
              </a:rPr>
              <a:t>Esto afectaría la representatividad, el derecho a voto, así como a los desembolso para los proyectos presentados por el país (FOCEM).</a:t>
            </a:r>
            <a:endParaRPr lang="es-PY" sz="2400" dirty="0">
              <a:latin typeface="Calibri" panose="020F0502020204030204" pitchFamily="34" charset="0"/>
            </a:endParaRPr>
          </a:p>
        </p:txBody>
      </p:sp>
    </p:spTree>
    <p:extLst>
      <p:ext uri="{BB962C8B-B14F-4D97-AF65-F5344CB8AC3E}">
        <p14:creationId xmlns:p14="http://schemas.microsoft.com/office/powerpoint/2010/main" val="503877992"/>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a:spLocks noGrp="1"/>
          </p:cNvSpPr>
          <p:nvPr>
            <p:ph type="title"/>
          </p:nvPr>
        </p:nvSpPr>
        <p:spPr>
          <a:xfrm>
            <a:off x="-468313" y="142850"/>
            <a:ext cx="9864726" cy="477838"/>
          </a:xfrm>
        </p:spPr>
        <p:txBody>
          <a:bodyPr/>
          <a:lstStyle/>
          <a:p>
            <a:pPr eaLnBrk="1" fontAlgn="auto" hangingPunct="1">
              <a:lnSpc>
                <a:spcPct val="100000"/>
              </a:lnSpc>
              <a:spcAft>
                <a:spcPts val="0"/>
              </a:spcAft>
              <a:defRPr/>
            </a:pPr>
            <a:r>
              <a:rPr lang="es-PY" sz="2000" b="1" dirty="0" smtClean="0">
                <a:solidFill>
                  <a:schemeClr val="tx1"/>
                </a:solidFill>
              </a:rPr>
              <a:t>% Participación Proyecto </a:t>
            </a:r>
            <a:r>
              <a:rPr lang="es-PY" sz="2000" b="1" dirty="0">
                <a:solidFill>
                  <a:schemeClr val="tx1"/>
                </a:solidFill>
              </a:rPr>
              <a:t>de Presupuesto MRE </a:t>
            </a:r>
            <a:r>
              <a:rPr lang="es-PY" sz="2000" b="1" dirty="0" smtClean="0">
                <a:solidFill>
                  <a:schemeClr val="tx1"/>
                </a:solidFill>
              </a:rPr>
              <a:t>respecto al PGN</a:t>
            </a:r>
            <a:endParaRPr lang="es-PY" sz="2000" b="1" dirty="0">
              <a:solidFill>
                <a:schemeClr val="tx1"/>
              </a:solidFill>
            </a:endParaRPr>
          </a:p>
        </p:txBody>
      </p:sp>
      <p:sp>
        <p:nvSpPr>
          <p:cNvPr id="4" name="3 CuadroTexto"/>
          <p:cNvSpPr txBox="1"/>
          <p:nvPr/>
        </p:nvSpPr>
        <p:spPr>
          <a:xfrm>
            <a:off x="179512" y="5517232"/>
            <a:ext cx="8856984" cy="1015663"/>
          </a:xfrm>
          <a:prstGeom prst="rect">
            <a:avLst/>
          </a:prstGeom>
          <a:noFill/>
        </p:spPr>
        <p:txBody>
          <a:bodyPr wrap="square" rtlCol="0">
            <a:spAutoFit/>
          </a:bodyPr>
          <a:lstStyle/>
          <a:p>
            <a:pPr algn="just"/>
            <a:r>
              <a:rPr lang="es-PY" sz="2000" dirty="0" smtClean="0">
                <a:latin typeface="Calibri" panose="020F0502020204030204" pitchFamily="34" charset="0"/>
              </a:rPr>
              <a:t>El % de participación del Proyecto de Presupuesto del MRE 2020 respecto al Proyecto PGN 2020 ha ido disminuyendo sistemáticamente en el orden de hasta -0,11% en relación a Ejercicios Fiscales pasados.</a:t>
            </a:r>
            <a:endParaRPr lang="es-PY" sz="2000" dirty="0">
              <a:latin typeface="Calibri" panose="020F0502020204030204"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1951606755"/>
              </p:ext>
            </p:extLst>
          </p:nvPr>
        </p:nvGraphicFramePr>
        <p:xfrm>
          <a:off x="575556" y="836712"/>
          <a:ext cx="8064896" cy="1847850"/>
        </p:xfrm>
        <a:graphic>
          <a:graphicData uri="http://schemas.openxmlformats.org/drawingml/2006/table">
            <a:tbl>
              <a:tblPr/>
              <a:tblGrid>
                <a:gridCol w="2016224"/>
                <a:gridCol w="2016224"/>
                <a:gridCol w="2016224"/>
                <a:gridCol w="2016224"/>
              </a:tblGrid>
              <a:tr h="438150">
                <a:tc>
                  <a:txBody>
                    <a:bodyPr/>
                    <a:lstStyle/>
                    <a:p>
                      <a:pPr algn="ctr" fontAlgn="ctr"/>
                      <a:r>
                        <a:rPr lang="es-PY" sz="1200" b="1" i="0" u="none" strike="noStrike" dirty="0">
                          <a:solidFill>
                            <a:srgbClr val="000000"/>
                          </a:solidFill>
                          <a:effectLst/>
                          <a:latin typeface="Calibri"/>
                        </a:rPr>
                        <a:t>Años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PY" sz="1200" b="1" i="0" u="none" strike="noStrike" dirty="0">
                          <a:solidFill>
                            <a:srgbClr val="000000"/>
                          </a:solidFill>
                          <a:effectLst/>
                          <a:latin typeface="Calibri"/>
                        </a:rPr>
                        <a:t>PRESUPUESTO GENERAL DE LA NACIÓN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PY" sz="1200" b="1" i="0" u="none" strike="noStrike" dirty="0">
                          <a:solidFill>
                            <a:srgbClr val="000000"/>
                          </a:solidFill>
                          <a:effectLst/>
                          <a:latin typeface="Calibri"/>
                        </a:rPr>
                        <a:t>PRESUPUESTO INICIAL MRE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PY" sz="1200" b="1" i="0" u="none" strike="noStrike" dirty="0">
                          <a:solidFill>
                            <a:srgbClr val="000000"/>
                          </a:solidFill>
                          <a:effectLst/>
                          <a:latin typeface="Calibri"/>
                        </a:rPr>
                        <a:t>PORCENTAJE DE IMPACTO MRE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352425">
                <a:tc>
                  <a:txBody>
                    <a:bodyPr/>
                    <a:lstStyle/>
                    <a:p>
                      <a:pPr algn="ctr" fontAlgn="ctr"/>
                      <a:r>
                        <a:rPr lang="es-PY" sz="1200" b="0" i="0" u="none" strike="noStrike" dirty="0">
                          <a:solidFill>
                            <a:srgbClr val="000000"/>
                          </a:solidFill>
                          <a:effectLst/>
                          <a:latin typeface="Calibri"/>
                        </a:rPr>
                        <a:t> Proyecto 2020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ctr"/>
                      <a:r>
                        <a:rPr lang="es-PY" sz="1200" b="0" i="0" u="none" strike="noStrike" dirty="0">
                          <a:solidFill>
                            <a:srgbClr val="000000"/>
                          </a:solidFill>
                          <a:effectLst/>
                          <a:latin typeface="Calibri"/>
                        </a:rPr>
                        <a:t>85.539.568.662.779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r" fontAlgn="ctr"/>
                      <a:r>
                        <a:rPr lang="es-PY" sz="1200" b="0" i="0" u="none" strike="noStrike" dirty="0">
                          <a:solidFill>
                            <a:srgbClr val="000000"/>
                          </a:solidFill>
                          <a:effectLst/>
                          <a:latin typeface="Calibri"/>
                        </a:rPr>
                        <a:t>576.407.725.979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b"/>
                      <a:r>
                        <a:rPr lang="es-PY" sz="1200" b="1" i="0" u="none" strike="noStrike" dirty="0">
                          <a:solidFill>
                            <a:srgbClr val="000000"/>
                          </a:solidFill>
                          <a:effectLst/>
                          <a:latin typeface="Calibri"/>
                        </a:rPr>
                        <a:t>0,67</a:t>
                      </a:r>
                      <a:r>
                        <a:rPr lang="es-PY" sz="1200" b="1" i="0" u="none" strike="noStrike" dirty="0" smtClean="0">
                          <a:solidFill>
                            <a:srgbClr val="000000"/>
                          </a:solidFill>
                          <a:effectLst/>
                          <a:latin typeface="Calibri"/>
                        </a:rPr>
                        <a:t>%       </a:t>
                      </a:r>
                      <a:endParaRPr lang="es-PY" sz="11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r>
              <a:tr h="352425">
                <a:tc>
                  <a:txBody>
                    <a:bodyPr/>
                    <a:lstStyle/>
                    <a:p>
                      <a:pPr algn="ctr" fontAlgn="ctr"/>
                      <a:r>
                        <a:rPr lang="es-PY" sz="1200" b="0" i="0" u="none" strike="noStrike" dirty="0">
                          <a:solidFill>
                            <a:srgbClr val="000000"/>
                          </a:solidFill>
                          <a:effectLst/>
                          <a:latin typeface="Calibri"/>
                        </a:rPr>
                        <a:t>2019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200" b="0" i="0" u="none" strike="noStrike" dirty="0">
                          <a:solidFill>
                            <a:srgbClr val="000000"/>
                          </a:solidFill>
                          <a:effectLst/>
                          <a:latin typeface="Calibri"/>
                        </a:rPr>
                        <a:t>80.071.848.962.361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200" b="0" i="0" u="none" strike="noStrike" dirty="0">
                          <a:solidFill>
                            <a:srgbClr val="000000"/>
                          </a:solidFill>
                          <a:effectLst/>
                          <a:latin typeface="Calibri"/>
                        </a:rPr>
                        <a:t>565.283.452.762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dirty="0">
                          <a:solidFill>
                            <a:srgbClr val="000000"/>
                          </a:solidFill>
                          <a:effectLst/>
                          <a:latin typeface="Calibri"/>
                        </a:rPr>
                        <a:t>0,71%</a:t>
                      </a:r>
                      <a:endParaRPr lang="es-PY" sz="11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2425">
                <a:tc>
                  <a:txBody>
                    <a:bodyPr/>
                    <a:lstStyle/>
                    <a:p>
                      <a:pPr algn="ctr" fontAlgn="ctr"/>
                      <a:r>
                        <a:rPr lang="es-PY" sz="1200" b="0" i="0" u="none" strike="noStrike" dirty="0">
                          <a:solidFill>
                            <a:srgbClr val="000000"/>
                          </a:solidFill>
                          <a:effectLst/>
                          <a:latin typeface="Calibri"/>
                        </a:rPr>
                        <a:t>2018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200" b="0" i="0" u="none" strike="noStrike" dirty="0">
                          <a:solidFill>
                            <a:srgbClr val="000000"/>
                          </a:solidFill>
                          <a:effectLst/>
                          <a:latin typeface="Calibri"/>
                        </a:rPr>
                        <a:t>73.566.198.811.046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200" b="0" i="0" u="none" strike="noStrike" dirty="0">
                          <a:solidFill>
                            <a:srgbClr val="000000"/>
                          </a:solidFill>
                          <a:effectLst/>
                          <a:latin typeface="Calibri"/>
                        </a:rPr>
                        <a:t>565.704.586.285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dirty="0">
                          <a:solidFill>
                            <a:srgbClr val="000000"/>
                          </a:solidFill>
                          <a:effectLst/>
                          <a:latin typeface="Calibri"/>
                        </a:rPr>
                        <a:t>0,77%</a:t>
                      </a:r>
                      <a:endParaRPr lang="es-PY" sz="1100" b="0" i="0" u="none" strike="noStrike" dirty="0">
                        <a:solidFill>
                          <a:srgbClr val="000000"/>
                        </a:solidFill>
                        <a:effectLst/>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2425">
                <a:tc>
                  <a:txBody>
                    <a:bodyPr/>
                    <a:lstStyle/>
                    <a:p>
                      <a:pPr algn="ctr" fontAlgn="ctr"/>
                      <a:r>
                        <a:rPr lang="es-PY" sz="1200" b="0" i="0" u="none" strike="noStrike" dirty="0">
                          <a:solidFill>
                            <a:srgbClr val="000000"/>
                          </a:solidFill>
                          <a:effectLst/>
                          <a:latin typeface="Calibri"/>
                        </a:rPr>
                        <a:t>2017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200" b="0" i="0" u="none" strike="noStrike" dirty="0">
                          <a:solidFill>
                            <a:srgbClr val="000000"/>
                          </a:solidFill>
                          <a:effectLst/>
                          <a:latin typeface="Calibri"/>
                        </a:rPr>
                        <a:t>66.383.164.691.183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200" b="0" i="0" u="none" strike="noStrike" dirty="0">
                          <a:solidFill>
                            <a:srgbClr val="000000"/>
                          </a:solidFill>
                          <a:effectLst/>
                          <a:latin typeface="Calibri"/>
                        </a:rPr>
                        <a:t>516.536.628.829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200" b="1" i="0" u="none" strike="noStrike" dirty="0">
                          <a:solidFill>
                            <a:srgbClr val="000000"/>
                          </a:solidFill>
                          <a:effectLst/>
                          <a:latin typeface="Calibri"/>
                        </a:rPr>
                        <a:t>0,78%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7" name="6 Flecha abajo"/>
          <p:cNvSpPr/>
          <p:nvPr/>
        </p:nvSpPr>
        <p:spPr>
          <a:xfrm>
            <a:off x="8100392" y="1340768"/>
            <a:ext cx="28803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Y" dirty="0" smtClean="0"/>
              <a:t> </a:t>
            </a:r>
            <a:endParaRPr lang="es-PY" dirty="0"/>
          </a:p>
        </p:txBody>
      </p:sp>
      <p:graphicFrame>
        <p:nvGraphicFramePr>
          <p:cNvPr id="15" name="12 Gráfico"/>
          <p:cNvGraphicFramePr>
            <a:graphicFrameLocks/>
          </p:cNvGraphicFramePr>
          <p:nvPr>
            <p:extLst>
              <p:ext uri="{D42A27DB-BD31-4B8C-83A1-F6EECF244321}">
                <p14:modId xmlns:p14="http://schemas.microsoft.com/office/powerpoint/2010/main" val="677390902"/>
              </p:ext>
            </p:extLst>
          </p:nvPr>
        </p:nvGraphicFramePr>
        <p:xfrm>
          <a:off x="539552" y="2924944"/>
          <a:ext cx="8136904" cy="25847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slow">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Rectángulo"/>
          <p:cNvSpPr>
            <a:spLocks noChangeArrowheads="1"/>
          </p:cNvSpPr>
          <p:nvPr/>
        </p:nvSpPr>
        <p:spPr bwMode="auto">
          <a:xfrm>
            <a:off x="144016" y="240804"/>
            <a:ext cx="8964488" cy="2646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endParaRPr lang="es-PY" altLang="es-PY" dirty="0"/>
          </a:p>
          <a:p>
            <a:pPr lvl="0"/>
            <a:r>
              <a:rPr lang="es-PY" sz="2200" b="1" dirty="0" smtClean="0">
                <a:solidFill>
                  <a:srgbClr val="FF0000"/>
                </a:solidFill>
              </a:rPr>
              <a:t>5.- </a:t>
            </a:r>
            <a:r>
              <a:rPr lang="es-PY" sz="2200" b="1" u="sng" dirty="0">
                <a:latin typeface="Calibri" panose="020F0502020204030204" pitchFamily="34" charset="0"/>
              </a:rPr>
              <a:t>Reprogramar los </a:t>
            </a:r>
            <a:r>
              <a:rPr lang="es-PY" sz="2200" b="1" u="sng" dirty="0" smtClean="0">
                <a:latin typeface="Calibri" panose="020F0502020204030204" pitchFamily="34" charset="0"/>
              </a:rPr>
              <a:t>siguiente – Fuente de Financiamiento 10 Recursos del Tesoro.</a:t>
            </a:r>
          </a:p>
          <a:p>
            <a:pPr lvl="0"/>
            <a:endParaRPr lang="es-PY" sz="2200" b="1" u="sng" dirty="0">
              <a:latin typeface="Calibri" panose="020F0502020204030204" pitchFamily="34" charset="0"/>
            </a:endParaRPr>
          </a:p>
          <a:p>
            <a:pPr lvl="0"/>
            <a:endParaRPr lang="es-PY" sz="1600" dirty="0" smtClean="0">
              <a:latin typeface="Calibri" panose="020F0502020204030204" pitchFamily="34" charset="0"/>
            </a:endParaRPr>
          </a:p>
          <a:p>
            <a:pPr lvl="0" algn="just"/>
            <a:endParaRPr lang="es-PY" sz="2200" b="1" u="sng" dirty="0" smtClean="0">
              <a:latin typeface="Calibri" panose="020F0502020204030204" pitchFamily="34" charset="0"/>
            </a:endParaRPr>
          </a:p>
          <a:p>
            <a:pPr lvl="0" algn="just"/>
            <a:endParaRPr lang="es-PY" sz="2200" b="1" u="sng" dirty="0">
              <a:latin typeface="Calibri" panose="020F0502020204030204" pitchFamily="34" charset="0"/>
            </a:endParaRPr>
          </a:p>
          <a:p>
            <a:pPr lvl="0" algn="just"/>
            <a:endParaRPr lang="es-PY" sz="2200" b="1" u="sng" dirty="0">
              <a:latin typeface="Calibri" panose="020F0502020204030204" pitchFamily="34" charset="0"/>
            </a:endParaRPr>
          </a:p>
        </p:txBody>
      </p:sp>
      <p:graphicFrame>
        <p:nvGraphicFramePr>
          <p:cNvPr id="3" name="2 Tabla"/>
          <p:cNvGraphicFramePr>
            <a:graphicFrameLocks noGrp="1"/>
          </p:cNvGraphicFramePr>
          <p:nvPr>
            <p:extLst>
              <p:ext uri="{D42A27DB-BD31-4B8C-83A1-F6EECF244321}">
                <p14:modId xmlns:p14="http://schemas.microsoft.com/office/powerpoint/2010/main" val="1281973583"/>
              </p:ext>
            </p:extLst>
          </p:nvPr>
        </p:nvGraphicFramePr>
        <p:xfrm>
          <a:off x="485800" y="1666401"/>
          <a:ext cx="8280919" cy="2442562"/>
        </p:xfrm>
        <a:graphic>
          <a:graphicData uri="http://schemas.openxmlformats.org/drawingml/2006/table">
            <a:tbl>
              <a:tblPr/>
              <a:tblGrid>
                <a:gridCol w="2999812"/>
                <a:gridCol w="1760369"/>
                <a:gridCol w="1760369"/>
                <a:gridCol w="1760369"/>
              </a:tblGrid>
              <a:tr h="751558">
                <a:tc>
                  <a:txBody>
                    <a:bodyPr/>
                    <a:lstStyle/>
                    <a:p>
                      <a:pPr algn="ctr" fontAlgn="ctr"/>
                      <a:r>
                        <a:rPr lang="es-PY" sz="1600" b="1" i="0" u="none" strike="noStrike" dirty="0">
                          <a:solidFill>
                            <a:srgbClr val="000000"/>
                          </a:solidFill>
                          <a:effectLst/>
                          <a:latin typeface="Calibri"/>
                        </a:rPr>
                        <a:t>Detalle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600" b="1" i="0" u="none" strike="noStrike" dirty="0">
                          <a:solidFill>
                            <a:srgbClr val="000000"/>
                          </a:solidFill>
                          <a:effectLst/>
                          <a:latin typeface="Calibri"/>
                        </a:rPr>
                        <a:t>Proyecto de PGN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600" b="1" i="0" u="none" strike="noStrike" dirty="0">
                          <a:solidFill>
                            <a:srgbClr val="000000"/>
                          </a:solidFill>
                          <a:effectLst/>
                          <a:latin typeface="Calibri"/>
                        </a:rPr>
                        <a:t>Requerimiento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600" b="1" i="0" u="none" strike="noStrike" dirty="0">
                          <a:solidFill>
                            <a:srgbClr val="000000"/>
                          </a:solidFill>
                          <a:effectLst/>
                          <a:latin typeface="Calibri"/>
                        </a:rPr>
                        <a:t>Proyecto de PGN 2020 Modificado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3668">
                <a:tc>
                  <a:txBody>
                    <a:bodyPr/>
                    <a:lstStyle/>
                    <a:p>
                      <a:pPr algn="l" fontAlgn="ctr"/>
                      <a:r>
                        <a:rPr lang="es-PY" sz="1600" b="0" i="0" u="none" strike="noStrike" dirty="0" smtClean="0">
                          <a:solidFill>
                            <a:srgbClr val="000000"/>
                          </a:solidFill>
                          <a:effectLst/>
                          <a:latin typeface="Calibri"/>
                        </a:rPr>
                        <a:t>122-10 </a:t>
                      </a:r>
                      <a:r>
                        <a:rPr lang="es-PY" sz="1600" b="0" i="0" u="none" strike="noStrike" dirty="0">
                          <a:solidFill>
                            <a:srgbClr val="000000"/>
                          </a:solidFill>
                          <a:effectLst/>
                          <a:latin typeface="Calibri"/>
                        </a:rPr>
                        <a:t>Gastos de Residencia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a:solidFill>
                            <a:srgbClr val="000000"/>
                          </a:solidFill>
                          <a:effectLst/>
                          <a:latin typeface="Calibri"/>
                        </a:rPr>
                        <a:t>26.441.283.948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a:solidFill>
                            <a:srgbClr val="000000"/>
                          </a:solidFill>
                          <a:effectLst/>
                          <a:latin typeface="Calibri"/>
                        </a:rPr>
                        <a:t>4.000.000.000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1" i="0" u="none" strike="noStrike" dirty="0">
                          <a:solidFill>
                            <a:srgbClr val="000000"/>
                          </a:solidFill>
                          <a:effectLst/>
                          <a:latin typeface="Calibri"/>
                        </a:rPr>
                        <a:t>30.441.283.948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3668">
                <a:tc>
                  <a:txBody>
                    <a:bodyPr/>
                    <a:lstStyle/>
                    <a:p>
                      <a:pPr algn="l" fontAlgn="ctr"/>
                      <a:r>
                        <a:rPr lang="es-PY" sz="1600" b="0" i="0" u="none" strike="noStrike" dirty="0" smtClean="0">
                          <a:solidFill>
                            <a:srgbClr val="000000"/>
                          </a:solidFill>
                          <a:effectLst/>
                          <a:latin typeface="Calibri"/>
                        </a:rPr>
                        <a:t>250-10 Alquileres </a:t>
                      </a:r>
                      <a:r>
                        <a:rPr lang="es-PY" sz="1600" b="0" i="0" u="none" strike="noStrike" dirty="0">
                          <a:solidFill>
                            <a:srgbClr val="000000"/>
                          </a:solidFill>
                          <a:effectLst/>
                          <a:latin typeface="Calibri"/>
                        </a:rPr>
                        <a:t>y Derechos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a:solidFill>
                            <a:srgbClr val="000000"/>
                          </a:solidFill>
                          <a:effectLst/>
                          <a:latin typeface="Calibri"/>
                        </a:rPr>
                        <a:t>14.679.379.708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a:solidFill>
                            <a:srgbClr val="000000"/>
                          </a:solidFill>
                          <a:effectLst/>
                          <a:latin typeface="Calibri"/>
                        </a:rPr>
                        <a:t>-4.000.000.000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1" i="0" u="none" strike="noStrike" dirty="0">
                          <a:solidFill>
                            <a:srgbClr val="000000"/>
                          </a:solidFill>
                          <a:effectLst/>
                          <a:latin typeface="Calibri"/>
                        </a:rPr>
                        <a:t>10.679.379.708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3668">
                <a:tc>
                  <a:txBody>
                    <a:bodyPr/>
                    <a:lstStyle/>
                    <a:p>
                      <a:pPr algn="r" fontAlgn="ctr"/>
                      <a:r>
                        <a:rPr lang="es-PY" sz="1600" b="1" i="0" u="none" strike="noStrike" dirty="0">
                          <a:solidFill>
                            <a:srgbClr val="000000"/>
                          </a:solidFill>
                          <a:effectLst/>
                          <a:latin typeface="Calibri"/>
                        </a:rPr>
                        <a:t>Totales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1" i="0" u="none" strike="noStrike">
                          <a:solidFill>
                            <a:srgbClr val="000000"/>
                          </a:solidFill>
                          <a:effectLst/>
                          <a:latin typeface="Calibri"/>
                        </a:rPr>
                        <a:t>41.120.663.656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1" i="0" u="none" strike="noStrike">
                          <a:solidFill>
                            <a:srgbClr val="000000"/>
                          </a:solidFill>
                          <a:effectLst/>
                          <a:latin typeface="Calibri"/>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1" i="0" u="none" strike="noStrike" dirty="0">
                          <a:solidFill>
                            <a:srgbClr val="000000"/>
                          </a:solidFill>
                          <a:effectLst/>
                          <a:latin typeface="Calibri"/>
                        </a:rPr>
                        <a:t>41.120.663.656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4 CuadroTexto"/>
          <p:cNvSpPr txBox="1"/>
          <p:nvPr/>
        </p:nvSpPr>
        <p:spPr>
          <a:xfrm>
            <a:off x="360039" y="4388911"/>
            <a:ext cx="8460433" cy="1200329"/>
          </a:xfrm>
          <a:prstGeom prst="rect">
            <a:avLst/>
          </a:prstGeom>
          <a:noFill/>
        </p:spPr>
        <p:txBody>
          <a:bodyPr wrap="square" rtlCol="0">
            <a:spAutoFit/>
          </a:bodyPr>
          <a:lstStyle/>
          <a:p>
            <a:pPr algn="just"/>
            <a:r>
              <a:rPr lang="es-PY" sz="2400" dirty="0" smtClean="0"/>
              <a:t>Debido a que no se cuenta con disponibilidad suficiente para el pago del Alquiler de las Residencias de los funcionarios designados a prestar servicios en el exterior.</a:t>
            </a:r>
            <a:endParaRPr lang="es-PY" sz="2400" dirty="0"/>
          </a:p>
        </p:txBody>
      </p:sp>
    </p:spTree>
    <p:extLst>
      <p:ext uri="{BB962C8B-B14F-4D97-AF65-F5344CB8AC3E}">
        <p14:creationId xmlns:p14="http://schemas.microsoft.com/office/powerpoint/2010/main" val="2573572387"/>
      </p:ext>
    </p:extLst>
  </p:cSld>
  <p:clrMapOvr>
    <a:masterClrMapping/>
  </p:clrMapOvr>
  <p:transition spd="slow">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a:spLocks noChangeArrowheads="1"/>
          </p:cNvSpPr>
          <p:nvPr/>
        </p:nvSpPr>
        <p:spPr bwMode="auto">
          <a:xfrm>
            <a:off x="179388" y="548680"/>
            <a:ext cx="8856662" cy="5432256"/>
          </a:xfrm>
          <a:prstGeom prst="rect">
            <a:avLst/>
          </a:prstGeom>
          <a:noFill/>
          <a:ln>
            <a:noFill/>
          </a:ln>
          <a:extLst/>
        </p:spPr>
        <p:txBody>
          <a:bodyPr>
            <a:spAutoFit/>
          </a:bodyPr>
          <a:lstStyle/>
          <a:p>
            <a:pPr algn="ctr">
              <a:defRPr/>
            </a:pPr>
            <a:r>
              <a:rPr lang="es-PY" sz="2400" b="1" dirty="0">
                <a:effectLst>
                  <a:outerShdw blurRad="38100" dist="38100" dir="2700000" algn="tl">
                    <a:srgbClr val="C0C0C0"/>
                  </a:outerShdw>
                </a:effectLst>
                <a:latin typeface="Palatino Linotype" pitchFamily="18" charset="0"/>
              </a:rPr>
              <a:t>El Proyecto de Presupuesto para el Ejercicio Fiscal </a:t>
            </a:r>
            <a:r>
              <a:rPr lang="es-PY" sz="2400" b="1" dirty="0" smtClean="0">
                <a:effectLst>
                  <a:outerShdw blurRad="38100" dist="38100" dir="2700000" algn="tl">
                    <a:srgbClr val="C0C0C0"/>
                  </a:outerShdw>
                </a:effectLst>
                <a:latin typeface="Palatino Linotype" pitchFamily="18" charset="0"/>
              </a:rPr>
              <a:t>2020, </a:t>
            </a:r>
            <a:endParaRPr lang="es-PY" sz="2400" b="1" dirty="0">
              <a:effectLst>
                <a:outerShdw blurRad="38100" dist="38100" dir="2700000" algn="tl">
                  <a:srgbClr val="C0C0C0"/>
                </a:outerShdw>
              </a:effectLst>
              <a:latin typeface="Palatino Linotype" pitchFamily="18" charset="0"/>
            </a:endParaRPr>
          </a:p>
          <a:p>
            <a:pPr algn="ctr">
              <a:defRPr/>
            </a:pPr>
            <a:r>
              <a:rPr lang="es-PY" sz="2400" b="1" dirty="0">
                <a:solidFill>
                  <a:srgbClr val="FF0000"/>
                </a:solidFill>
                <a:effectLst>
                  <a:outerShdw blurRad="38100" dist="38100" dir="2700000" algn="tl">
                    <a:srgbClr val="C0C0C0"/>
                  </a:outerShdw>
                </a:effectLst>
                <a:latin typeface="Palatino Linotype" pitchFamily="18" charset="0"/>
              </a:rPr>
              <a:t>NO CONTEMPLA</a:t>
            </a:r>
          </a:p>
          <a:p>
            <a:pPr algn="ctr">
              <a:defRPr/>
            </a:pPr>
            <a:endParaRPr lang="es-PY" sz="2400" b="1" dirty="0">
              <a:solidFill>
                <a:srgbClr val="FF0000"/>
              </a:solidFill>
              <a:effectLst>
                <a:outerShdw blurRad="38100" dist="38100" dir="2700000" algn="tl">
                  <a:srgbClr val="C0C0C0"/>
                </a:outerShdw>
              </a:effectLst>
              <a:latin typeface="Palatino Linotype" pitchFamily="18" charset="0"/>
            </a:endParaRPr>
          </a:p>
          <a:p>
            <a:pPr algn="just">
              <a:defRPr/>
            </a:pPr>
            <a:endParaRPr lang="es-PY" sz="1100" b="1" u="sng" dirty="0">
              <a:latin typeface="Calibri" pitchFamily="34" charset="0"/>
            </a:endParaRPr>
          </a:p>
          <a:p>
            <a:pPr algn="just">
              <a:defRPr/>
            </a:pPr>
            <a:r>
              <a:rPr lang="es-PY" sz="2400" b="1" dirty="0">
                <a:latin typeface="Calibri" pitchFamily="34" charset="0"/>
              </a:rPr>
              <a:t>1-  Apertura de nuevas representaciones, </a:t>
            </a:r>
          </a:p>
          <a:p>
            <a:pPr algn="just">
              <a:defRPr/>
            </a:pPr>
            <a:endParaRPr lang="es-PY" sz="2400" dirty="0">
              <a:latin typeface="Calibri" pitchFamily="34" charset="0"/>
            </a:endParaRPr>
          </a:p>
          <a:p>
            <a:pPr algn="just">
              <a:defRPr/>
            </a:pPr>
            <a:r>
              <a:rPr lang="es-PY" sz="2400" b="1" dirty="0">
                <a:latin typeface="Calibri" pitchFamily="34" charset="0"/>
              </a:rPr>
              <a:t>2-  Categorías requeridas por la Junta de Calificaciones del Servicio Diplomático y Consular,</a:t>
            </a:r>
          </a:p>
          <a:p>
            <a:pPr algn="just">
              <a:defRPr/>
            </a:pPr>
            <a:r>
              <a:rPr lang="es-PY" sz="2400" b="1" dirty="0">
                <a:latin typeface="Calibri" pitchFamily="34" charset="0"/>
              </a:rPr>
              <a:t> </a:t>
            </a:r>
          </a:p>
          <a:p>
            <a:pPr algn="just">
              <a:defRPr/>
            </a:pPr>
            <a:r>
              <a:rPr lang="es-PY" sz="2400" b="1" dirty="0">
                <a:latin typeface="Calibri" pitchFamily="34" charset="0"/>
              </a:rPr>
              <a:t>3-  Categorías requeridas por la Junta de Calificaciones del Servicio Administrativo. </a:t>
            </a:r>
            <a:endParaRPr lang="es-PY" sz="2400" b="1" dirty="0" smtClean="0">
              <a:latin typeface="Calibri" pitchFamily="34" charset="0"/>
            </a:endParaRPr>
          </a:p>
          <a:p>
            <a:pPr algn="just">
              <a:defRPr/>
            </a:pPr>
            <a:endParaRPr lang="es-PY" sz="2400" b="1" dirty="0">
              <a:latin typeface="Calibri" pitchFamily="34" charset="0"/>
            </a:endParaRPr>
          </a:p>
          <a:p>
            <a:pPr algn="just">
              <a:defRPr/>
            </a:pPr>
            <a:r>
              <a:rPr lang="es-PY" sz="2400" b="1" dirty="0">
                <a:latin typeface="Calibri" pitchFamily="34" charset="0"/>
              </a:rPr>
              <a:t>4- </a:t>
            </a:r>
            <a:r>
              <a:rPr lang="es-PY" sz="2400" b="1" dirty="0" smtClean="0">
                <a:latin typeface="Calibri" pitchFamily="34" charset="0"/>
              </a:rPr>
              <a:t> Requerimiento </a:t>
            </a:r>
            <a:r>
              <a:rPr lang="es-PY" sz="2400" b="1" dirty="0">
                <a:latin typeface="Calibri" pitchFamily="34" charset="0"/>
              </a:rPr>
              <a:t>para el pago en concepto de salarios caídos y otras asignaciones personales, ordenadas por </a:t>
            </a:r>
            <a:r>
              <a:rPr lang="es-PY" sz="2400" b="1" dirty="0" smtClean="0">
                <a:latin typeface="Calibri" pitchFamily="34" charset="0"/>
              </a:rPr>
              <a:t>Resoluciones </a:t>
            </a:r>
            <a:r>
              <a:rPr lang="es-PY" sz="2400" b="1" dirty="0">
                <a:latin typeface="Calibri" pitchFamily="34" charset="0"/>
              </a:rPr>
              <a:t>o </a:t>
            </a:r>
            <a:r>
              <a:rPr lang="es-PY" sz="2400" b="1" dirty="0" smtClean="0">
                <a:latin typeface="Calibri" pitchFamily="34" charset="0"/>
              </a:rPr>
              <a:t>Sentencias Judiciales.</a:t>
            </a:r>
            <a:endParaRPr lang="es-PY" sz="2400" b="1" dirty="0">
              <a:latin typeface="Calibri" pitchFamily="34" charset="0"/>
            </a:endParaRPr>
          </a:p>
        </p:txBody>
      </p:sp>
    </p:spTree>
  </p:cSld>
  <p:clrMapOvr>
    <a:masterClrMapping/>
  </p:clrMapOvr>
  <p:transition spd="slow">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45"/>
          <p:cNvSpPr txBox="1">
            <a:spLocks noChangeArrowheads="1"/>
          </p:cNvSpPr>
          <p:nvPr/>
        </p:nvSpPr>
        <p:spPr bwMode="auto">
          <a:xfrm>
            <a:off x="4175125" y="41513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s-PY" altLang="es-PY" dirty="0">
              <a:solidFill>
                <a:srgbClr val="000000"/>
              </a:solidFill>
              <a:latin typeface="Calibri" pitchFamily="34" charset="0"/>
            </a:endParaRPr>
          </a:p>
        </p:txBody>
      </p:sp>
      <p:sp>
        <p:nvSpPr>
          <p:cNvPr id="8" name="7 Rectángulo"/>
          <p:cNvSpPr/>
          <p:nvPr/>
        </p:nvSpPr>
        <p:spPr>
          <a:xfrm>
            <a:off x="0" y="0"/>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solidFill>
                <a:prstClr val="white"/>
              </a:solidFill>
            </a:endParaRPr>
          </a:p>
        </p:txBody>
      </p:sp>
      <p:sp>
        <p:nvSpPr>
          <p:cNvPr id="16" name="1 Título"/>
          <p:cNvSpPr txBox="1">
            <a:spLocks/>
          </p:cNvSpPr>
          <p:nvPr/>
        </p:nvSpPr>
        <p:spPr>
          <a:xfrm>
            <a:off x="250825" y="1484313"/>
            <a:ext cx="8569325" cy="2449512"/>
          </a:xfrm>
          <a:prstGeom prst="rect">
            <a:avLst/>
          </a:prstGeom>
        </p:spPr>
        <p:txBody>
          <a:bodyPr anchor="b"/>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auto">
              <a:spcAft>
                <a:spcPts val="0"/>
              </a:spcAft>
              <a:defRPr/>
            </a:pPr>
            <a:r>
              <a:rPr lang="es-PY" sz="4600" dirty="0" smtClean="0">
                <a:solidFill>
                  <a:schemeClr val="accent1">
                    <a:lumMod val="50000"/>
                  </a:schemeClr>
                </a:solidFill>
                <a:latin typeface="Garamond" pitchFamily="18" charset="0"/>
              </a:rPr>
              <a:t>MUCHAS GRACIAS</a:t>
            </a:r>
            <a:endParaRPr lang="es-PY" sz="4600" dirty="0">
              <a:solidFill>
                <a:schemeClr val="accent1">
                  <a:lumMod val="50000"/>
                </a:schemeClr>
              </a:solidFill>
              <a:latin typeface="Garamond" pitchFamily="18" charset="0"/>
            </a:endParaRPr>
          </a:p>
        </p:txBody>
      </p:sp>
      <p:pic>
        <p:nvPicPr>
          <p:cNvPr id="9" name="Picture 9" descr="logo nuev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660" y="548680"/>
            <a:ext cx="6444716" cy="576064"/>
          </a:xfrm>
          <a:prstGeom prst="rect">
            <a:avLst/>
          </a:prstGeom>
          <a:noFill/>
          <a:ln>
            <a:noFill/>
          </a:ln>
        </p:spPr>
      </p:pic>
    </p:spTree>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7 CuadroTexto"/>
          <p:cNvSpPr txBox="1">
            <a:spLocks noChangeArrowheads="1"/>
          </p:cNvSpPr>
          <p:nvPr/>
        </p:nvSpPr>
        <p:spPr bwMode="auto">
          <a:xfrm>
            <a:off x="134493" y="5445224"/>
            <a:ext cx="8829995" cy="707886"/>
          </a:xfrm>
          <a:prstGeom prst="rect">
            <a:avLst/>
          </a:prstGeom>
          <a:noFill/>
          <a:extLst/>
        </p:spPr>
        <p:txBody>
          <a:bodyPr wrap="square" rtlCol="0">
            <a:spAutoFit/>
          </a:bodyPr>
          <a:lstStyle>
            <a:defPPr>
              <a:defRPr lang="es-PY"/>
            </a:defPPr>
            <a:lvl1pPr>
              <a:defRPr sz="2000"/>
            </a:lvl1pPr>
          </a:lstStyle>
          <a:p>
            <a:pPr algn="just"/>
            <a:r>
              <a:rPr lang="es-PY" altLang="es-PY" dirty="0">
                <a:latin typeface="Calibri" panose="020F0502020204030204" pitchFamily="34" charset="0"/>
              </a:rPr>
              <a:t>En cuanto al % de participación referente al Proyecto de Presupuesto del Poder Ejecutivo también refleja una disminución en el orden del </a:t>
            </a:r>
            <a:r>
              <a:rPr lang="es-PY" altLang="es-PY" dirty="0" smtClean="0">
                <a:latin typeface="Calibri" panose="020F0502020204030204" pitchFamily="34" charset="0"/>
              </a:rPr>
              <a:t>0,1%.</a:t>
            </a:r>
            <a:endParaRPr lang="es-PY" altLang="es-PY" dirty="0">
              <a:latin typeface="Calibri" panose="020F0502020204030204" pitchFamily="34" charset="0"/>
            </a:endParaRPr>
          </a:p>
        </p:txBody>
      </p:sp>
      <p:sp>
        <p:nvSpPr>
          <p:cNvPr id="10" name="1 Título"/>
          <p:cNvSpPr txBox="1">
            <a:spLocks/>
          </p:cNvSpPr>
          <p:nvPr/>
        </p:nvSpPr>
        <p:spPr>
          <a:xfrm>
            <a:off x="-396552" y="260648"/>
            <a:ext cx="9937104" cy="720080"/>
          </a:xfrm>
          <a:prstGeom prst="rect">
            <a:avLst/>
          </a:prstGeom>
        </p:spPr>
        <p:txBody>
          <a:bodyPr vert="horz" lIns="91440" tIns="45720" rIns="91440" bIns="45720" rtlCol="0" anchor="b">
            <a:noAutofit/>
          </a:bodyPr>
          <a:lst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a:lstStyle>
          <a:p>
            <a:pPr eaLnBrk="1" fontAlgn="auto" hangingPunct="1">
              <a:lnSpc>
                <a:spcPct val="100000"/>
              </a:lnSpc>
              <a:spcAft>
                <a:spcPts val="0"/>
              </a:spcAft>
            </a:pPr>
            <a:r>
              <a:rPr lang="es-PY" sz="2400" b="1" dirty="0" smtClean="0">
                <a:solidFill>
                  <a:schemeClr val="tx1"/>
                </a:solidFill>
              </a:rPr>
              <a:t>% Participación Proyecto de Presupuesto MRE 2020 </a:t>
            </a:r>
          </a:p>
          <a:p>
            <a:pPr eaLnBrk="1" fontAlgn="auto" hangingPunct="1">
              <a:lnSpc>
                <a:spcPct val="100000"/>
              </a:lnSpc>
              <a:spcAft>
                <a:spcPts val="0"/>
              </a:spcAft>
            </a:pPr>
            <a:r>
              <a:rPr lang="es-PY" sz="2400" b="1" dirty="0" smtClean="0">
                <a:solidFill>
                  <a:schemeClr val="tx1"/>
                </a:solidFill>
              </a:rPr>
              <a:t>referente al Poder Ejecutivo</a:t>
            </a:r>
            <a:endParaRPr lang="es-PY" sz="2400" b="1" dirty="0">
              <a:solidFill>
                <a:schemeClr val="tx1"/>
              </a:solidFill>
            </a:endParaRPr>
          </a:p>
        </p:txBody>
      </p:sp>
      <p:graphicFrame>
        <p:nvGraphicFramePr>
          <p:cNvPr id="7" name="2 Gráfico"/>
          <p:cNvGraphicFramePr>
            <a:graphicFrameLocks/>
          </p:cNvGraphicFramePr>
          <p:nvPr>
            <p:extLst>
              <p:ext uri="{D42A27DB-BD31-4B8C-83A1-F6EECF244321}">
                <p14:modId xmlns:p14="http://schemas.microsoft.com/office/powerpoint/2010/main" val="3700166989"/>
              </p:ext>
            </p:extLst>
          </p:nvPr>
        </p:nvGraphicFramePr>
        <p:xfrm>
          <a:off x="251520" y="1268760"/>
          <a:ext cx="3960439" cy="38884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1 Gráfico"/>
          <p:cNvGraphicFramePr>
            <a:graphicFrameLocks/>
          </p:cNvGraphicFramePr>
          <p:nvPr>
            <p:extLst>
              <p:ext uri="{D42A27DB-BD31-4B8C-83A1-F6EECF244321}">
                <p14:modId xmlns:p14="http://schemas.microsoft.com/office/powerpoint/2010/main" val="4169387322"/>
              </p:ext>
            </p:extLst>
          </p:nvPr>
        </p:nvGraphicFramePr>
        <p:xfrm>
          <a:off x="4860032" y="1237856"/>
          <a:ext cx="4101875" cy="396044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a:spLocks noGrp="1"/>
          </p:cNvSpPr>
          <p:nvPr>
            <p:ph type="title"/>
          </p:nvPr>
        </p:nvSpPr>
        <p:spPr>
          <a:xfrm>
            <a:off x="-396182" y="142850"/>
            <a:ext cx="9864726" cy="477838"/>
          </a:xfrm>
        </p:spPr>
        <p:txBody>
          <a:bodyPr/>
          <a:lstStyle/>
          <a:p>
            <a:pPr eaLnBrk="1" fontAlgn="auto" hangingPunct="1">
              <a:lnSpc>
                <a:spcPct val="100000"/>
              </a:lnSpc>
              <a:spcAft>
                <a:spcPts val="0"/>
              </a:spcAft>
              <a:defRPr/>
            </a:pPr>
            <a:r>
              <a:rPr lang="es-PY" sz="2400" b="1" dirty="0">
                <a:solidFill>
                  <a:schemeClr val="tx1"/>
                </a:solidFill>
              </a:rPr>
              <a:t>Proyecto de Presupuesto MRE </a:t>
            </a:r>
            <a:r>
              <a:rPr lang="es-PY" sz="2400" b="1" dirty="0" smtClean="0">
                <a:solidFill>
                  <a:schemeClr val="tx1"/>
                </a:solidFill>
              </a:rPr>
              <a:t>2020 </a:t>
            </a:r>
            <a:r>
              <a:rPr lang="es-PY" sz="2400" b="1" dirty="0">
                <a:solidFill>
                  <a:schemeClr val="tx1"/>
                </a:solidFill>
              </a:rPr>
              <a:t>en Dólares Americanos</a:t>
            </a:r>
          </a:p>
        </p:txBody>
      </p:sp>
      <p:graphicFrame>
        <p:nvGraphicFramePr>
          <p:cNvPr id="2" name="1 Tabla"/>
          <p:cNvGraphicFramePr>
            <a:graphicFrameLocks noGrp="1"/>
          </p:cNvGraphicFramePr>
          <p:nvPr>
            <p:extLst>
              <p:ext uri="{D42A27DB-BD31-4B8C-83A1-F6EECF244321}">
                <p14:modId xmlns:p14="http://schemas.microsoft.com/office/powerpoint/2010/main" val="1165812825"/>
              </p:ext>
            </p:extLst>
          </p:nvPr>
        </p:nvGraphicFramePr>
        <p:xfrm>
          <a:off x="395536" y="786400"/>
          <a:ext cx="8352929" cy="1490472"/>
        </p:xfrm>
        <a:graphic>
          <a:graphicData uri="http://schemas.openxmlformats.org/drawingml/2006/table">
            <a:tbl>
              <a:tblPr/>
              <a:tblGrid>
                <a:gridCol w="3021465"/>
                <a:gridCol w="2665732"/>
                <a:gridCol w="2665732"/>
              </a:tblGrid>
              <a:tr h="355092">
                <a:tc>
                  <a:txBody>
                    <a:bodyPr/>
                    <a:lstStyle/>
                    <a:p>
                      <a:pPr algn="ctr" fontAlgn="ctr"/>
                      <a:r>
                        <a:rPr lang="es-PY" sz="1800" b="1" i="0" u="none" strike="noStrike" dirty="0">
                          <a:solidFill>
                            <a:srgbClr val="000000"/>
                          </a:solidFill>
                          <a:effectLst/>
                          <a:latin typeface="Calibri"/>
                        </a:rPr>
                        <a:t>Años</a:t>
                      </a:r>
                    </a:p>
                  </a:txBody>
                  <a:tcPr marL="9526" marR="9526" marT="952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PY" sz="1800" b="1" i="0" u="none" strike="noStrike" dirty="0">
                          <a:solidFill>
                            <a:srgbClr val="000000"/>
                          </a:solidFill>
                          <a:effectLst/>
                          <a:latin typeface="Calibri"/>
                        </a:rPr>
                        <a:t>Presupuesto en U$S</a:t>
                      </a:r>
                    </a:p>
                  </a:txBody>
                  <a:tcPr marL="9526" marR="9526" marT="952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PY" sz="1800" b="1" i="0" u="none" strike="noStrike" dirty="0">
                          <a:solidFill>
                            <a:srgbClr val="000000"/>
                          </a:solidFill>
                          <a:effectLst/>
                          <a:latin typeface="Calibri"/>
                        </a:rPr>
                        <a:t>Tipo de Cambio </a:t>
                      </a:r>
                    </a:p>
                  </a:txBody>
                  <a:tcPr marL="9526" marR="9526" marT="952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17033">
                <a:tc>
                  <a:txBody>
                    <a:bodyPr/>
                    <a:lstStyle/>
                    <a:p>
                      <a:pPr algn="ctr" fontAlgn="ctr"/>
                      <a:r>
                        <a:rPr lang="es-PY" sz="1800" b="1" i="0" u="none" strike="noStrike" dirty="0">
                          <a:solidFill>
                            <a:srgbClr val="000000"/>
                          </a:solidFill>
                          <a:effectLst/>
                          <a:latin typeface="Calibri"/>
                        </a:rPr>
                        <a:t>Proyecto </a:t>
                      </a:r>
                      <a:r>
                        <a:rPr lang="es-PY" sz="1800" b="1" i="0" u="none" strike="noStrike" dirty="0" smtClean="0">
                          <a:solidFill>
                            <a:srgbClr val="000000"/>
                          </a:solidFill>
                          <a:effectLst/>
                          <a:latin typeface="Calibri"/>
                        </a:rPr>
                        <a:t>2020</a:t>
                      </a:r>
                      <a:endParaRPr lang="es-PY" sz="1800" b="1" i="0" u="none" strike="noStrike" dirty="0">
                        <a:solidFill>
                          <a:srgbClr val="000000"/>
                        </a:solidFill>
                        <a:effectLst/>
                        <a:latin typeface="Calibri"/>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marL="0" algn="l" defTabSz="914400" rtl="0" eaLnBrk="1" fontAlgn="ctr" latinLnBrk="0" hangingPunct="1"/>
                      <a:r>
                        <a:rPr lang="es-PY" sz="1800" b="1" i="0" u="none" strike="noStrike" kern="1200" dirty="0">
                          <a:solidFill>
                            <a:srgbClr val="000000"/>
                          </a:solidFill>
                          <a:effectLst/>
                          <a:latin typeface="Calibri"/>
                          <a:ea typeface="+mn-ea"/>
                          <a:cs typeface="+mn-cs"/>
                        </a:rPr>
                        <a:t>                  90.317.726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marL="0" algn="l" defTabSz="914400" rtl="0" eaLnBrk="1" fontAlgn="ctr" latinLnBrk="0" hangingPunct="1"/>
                      <a:r>
                        <a:rPr lang="es-PY" sz="1800" b="1" i="0" u="none" strike="noStrike" kern="1200" dirty="0">
                          <a:solidFill>
                            <a:srgbClr val="000000"/>
                          </a:solidFill>
                          <a:effectLst/>
                          <a:latin typeface="Calibri"/>
                          <a:ea typeface="+mn-ea"/>
                          <a:cs typeface="+mn-cs"/>
                        </a:rPr>
                        <a:t>                             6.382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217033">
                <a:tc>
                  <a:txBody>
                    <a:bodyPr/>
                    <a:lstStyle/>
                    <a:p>
                      <a:pPr algn="ctr" fontAlgn="ctr"/>
                      <a:r>
                        <a:rPr lang="es-PY" sz="1800" b="0" i="0" u="none" strike="noStrike" dirty="0" smtClean="0">
                          <a:solidFill>
                            <a:srgbClr val="000000"/>
                          </a:solidFill>
                          <a:effectLst/>
                          <a:latin typeface="Calibri"/>
                        </a:rPr>
                        <a:t>2.019</a:t>
                      </a:r>
                      <a:endParaRPr lang="es-PY" sz="1800" b="0" i="0" u="none" strike="noStrike" dirty="0">
                        <a:solidFill>
                          <a:srgbClr val="000000"/>
                        </a:solidFill>
                        <a:effectLst/>
                        <a:latin typeface="Calibri"/>
                      </a:endParaRPr>
                    </a:p>
                  </a:txBody>
                  <a:tcPr marL="9526" marR="9526"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l" defTabSz="914400" rtl="0" eaLnBrk="1" fontAlgn="ctr" latinLnBrk="0" hangingPunct="1"/>
                      <a:r>
                        <a:rPr lang="es-PY" sz="1800" b="0" i="0" u="none" strike="noStrike" kern="1200" dirty="0">
                          <a:solidFill>
                            <a:srgbClr val="000000"/>
                          </a:solidFill>
                          <a:effectLst/>
                          <a:latin typeface="Calibri"/>
                          <a:ea typeface="+mn-ea"/>
                          <a:cs typeface="+mn-cs"/>
                        </a:rPr>
                        <a:t>                  98.327.266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l" defTabSz="914400" rtl="0" eaLnBrk="1" fontAlgn="ctr" latinLnBrk="0" hangingPunct="1"/>
                      <a:r>
                        <a:rPr lang="es-PY" sz="1800" b="0" i="0" u="none" strike="noStrike" kern="1200" dirty="0">
                          <a:solidFill>
                            <a:srgbClr val="000000"/>
                          </a:solidFill>
                          <a:effectLst/>
                          <a:latin typeface="Calibri"/>
                          <a:ea typeface="+mn-ea"/>
                          <a:cs typeface="+mn-cs"/>
                        </a:rPr>
                        <a:t>                             5.749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17033">
                <a:tc>
                  <a:txBody>
                    <a:bodyPr/>
                    <a:lstStyle/>
                    <a:p>
                      <a:pPr algn="ctr" fontAlgn="ctr"/>
                      <a:r>
                        <a:rPr lang="es-PY" sz="1800" b="0" i="0" u="none" strike="noStrike" dirty="0" smtClean="0">
                          <a:solidFill>
                            <a:srgbClr val="000000"/>
                          </a:solidFill>
                          <a:effectLst/>
                          <a:latin typeface="Calibri"/>
                        </a:rPr>
                        <a:t>2.018</a:t>
                      </a:r>
                      <a:endParaRPr lang="es-PY" sz="1800" b="0" i="0" u="none" strike="noStrike" dirty="0">
                        <a:solidFill>
                          <a:srgbClr val="000000"/>
                        </a:solidFill>
                        <a:effectLst/>
                        <a:latin typeface="Calibri"/>
                      </a:endParaRPr>
                    </a:p>
                  </a:txBody>
                  <a:tcPr marL="9526" marR="9526"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ctr" latinLnBrk="0" hangingPunct="1"/>
                      <a:r>
                        <a:rPr lang="es-PY" sz="1800" b="0" i="0" u="none" strike="noStrike" kern="1200" dirty="0">
                          <a:solidFill>
                            <a:srgbClr val="000000"/>
                          </a:solidFill>
                          <a:effectLst/>
                          <a:latin typeface="Calibri"/>
                          <a:ea typeface="+mn-ea"/>
                          <a:cs typeface="+mn-cs"/>
                        </a:rPr>
                        <a:t>                  95.204.407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ctr" latinLnBrk="0" hangingPunct="1"/>
                      <a:r>
                        <a:rPr lang="es-PY" sz="1800" b="0" i="0" u="none" strike="noStrike" kern="1200" dirty="0">
                          <a:solidFill>
                            <a:srgbClr val="000000"/>
                          </a:solidFill>
                          <a:effectLst/>
                          <a:latin typeface="Calibri"/>
                          <a:ea typeface="+mn-ea"/>
                          <a:cs typeface="+mn-cs"/>
                        </a:rPr>
                        <a:t>                             5.942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033">
                <a:tc>
                  <a:txBody>
                    <a:bodyPr/>
                    <a:lstStyle/>
                    <a:p>
                      <a:pPr algn="ctr" fontAlgn="ctr"/>
                      <a:r>
                        <a:rPr lang="es-PY" sz="1800" b="0" i="0" u="none" strike="noStrike" dirty="0" smtClean="0">
                          <a:solidFill>
                            <a:srgbClr val="000000"/>
                          </a:solidFill>
                          <a:effectLst/>
                          <a:latin typeface="Calibri"/>
                        </a:rPr>
                        <a:t>2.017</a:t>
                      </a:r>
                      <a:endParaRPr lang="es-PY" sz="1800" b="0" i="0" u="none" strike="noStrike" dirty="0">
                        <a:solidFill>
                          <a:srgbClr val="000000"/>
                        </a:solidFill>
                        <a:effectLst/>
                        <a:latin typeface="Calibri"/>
                      </a:endParaRPr>
                    </a:p>
                  </a:txBody>
                  <a:tcPr marL="9526" marR="9526"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ctr" latinLnBrk="0" hangingPunct="1"/>
                      <a:r>
                        <a:rPr lang="es-PY" sz="1800" b="0" i="0" u="none" strike="noStrike" kern="1200" dirty="0">
                          <a:solidFill>
                            <a:srgbClr val="000000"/>
                          </a:solidFill>
                          <a:effectLst/>
                          <a:latin typeface="Calibri"/>
                          <a:ea typeface="+mn-ea"/>
                          <a:cs typeface="+mn-cs"/>
                        </a:rPr>
                        <a:t>                  98.684.421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ctr" latinLnBrk="0" hangingPunct="1"/>
                      <a:r>
                        <a:rPr lang="es-PY" sz="1800" b="0" i="0" u="none" strike="noStrike" kern="1200" dirty="0">
                          <a:solidFill>
                            <a:srgbClr val="000000"/>
                          </a:solidFill>
                          <a:effectLst/>
                          <a:latin typeface="Calibri"/>
                          <a:ea typeface="+mn-ea"/>
                          <a:cs typeface="+mn-cs"/>
                        </a:rPr>
                        <a:t>                             5.234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5 CuadroTexto"/>
          <p:cNvSpPr txBox="1"/>
          <p:nvPr/>
        </p:nvSpPr>
        <p:spPr>
          <a:xfrm>
            <a:off x="107504" y="4941168"/>
            <a:ext cx="8856984" cy="1492716"/>
          </a:xfrm>
          <a:prstGeom prst="rect">
            <a:avLst/>
          </a:prstGeom>
          <a:noFill/>
        </p:spPr>
        <p:txBody>
          <a:bodyPr wrap="square" rtlCol="0">
            <a:spAutoFit/>
          </a:bodyPr>
          <a:lstStyle/>
          <a:p>
            <a:pPr algn="just"/>
            <a:r>
              <a:rPr lang="es-PY" sz="2000" dirty="0" smtClean="0">
                <a:latin typeface="Calibri" panose="020F0502020204030204" pitchFamily="34" charset="0"/>
              </a:rPr>
              <a:t>El Proyecto de Presupuesto MRE 2020, como se puede apreciar es inferior a lo presupuestado para el 2019, en valor de </a:t>
            </a:r>
            <a:r>
              <a:rPr lang="es-PY" sz="2000" b="1" dirty="0" smtClean="0">
                <a:solidFill>
                  <a:srgbClr val="FF0000"/>
                </a:solidFill>
                <a:latin typeface="Calibri" panose="020F0502020204030204" pitchFamily="34" charset="0"/>
              </a:rPr>
              <a:t>menos U$S 8.009.540.-</a:t>
            </a:r>
          </a:p>
          <a:p>
            <a:pPr algn="just"/>
            <a:endParaRPr lang="es-PY" sz="1100" b="1" dirty="0">
              <a:solidFill>
                <a:srgbClr val="FF0000"/>
              </a:solidFill>
              <a:latin typeface="Calibri" panose="020F0502020204030204" pitchFamily="34" charset="0"/>
            </a:endParaRPr>
          </a:p>
          <a:p>
            <a:pPr algn="just"/>
            <a:r>
              <a:rPr lang="es-PY" sz="2000" dirty="0" smtClean="0">
                <a:latin typeface="Calibri" panose="020F0502020204030204" pitchFamily="34" charset="0"/>
              </a:rPr>
              <a:t>Independientemente a que el tipo de cambio programado sea superior al presente Ejercicio Fiscal.</a:t>
            </a:r>
          </a:p>
        </p:txBody>
      </p:sp>
      <p:graphicFrame>
        <p:nvGraphicFramePr>
          <p:cNvPr id="9" name="7 Gráfico"/>
          <p:cNvGraphicFramePr>
            <a:graphicFrameLocks/>
          </p:cNvGraphicFramePr>
          <p:nvPr>
            <p:extLst>
              <p:ext uri="{D42A27DB-BD31-4B8C-83A1-F6EECF244321}">
                <p14:modId xmlns:p14="http://schemas.microsoft.com/office/powerpoint/2010/main" val="3487776625"/>
              </p:ext>
            </p:extLst>
          </p:nvPr>
        </p:nvGraphicFramePr>
        <p:xfrm>
          <a:off x="359532" y="2492896"/>
          <a:ext cx="8352928" cy="216024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3167426149"/>
              </p:ext>
            </p:extLst>
          </p:nvPr>
        </p:nvGraphicFramePr>
        <p:xfrm>
          <a:off x="433587" y="764704"/>
          <a:ext cx="8281987" cy="1338552"/>
        </p:xfrm>
        <a:graphic>
          <a:graphicData uri="http://schemas.openxmlformats.org/drawingml/2006/table">
            <a:tbl>
              <a:tblPr/>
              <a:tblGrid>
                <a:gridCol w="2304732"/>
                <a:gridCol w="2808590"/>
                <a:gridCol w="3168665"/>
              </a:tblGrid>
              <a:tr h="360039">
                <a:tc>
                  <a:txBody>
                    <a:bodyPr/>
                    <a:lstStyle/>
                    <a:p>
                      <a:pPr algn="ctr" fontAlgn="ctr"/>
                      <a:r>
                        <a:rPr lang="es-PY" sz="1800" b="1" dirty="0" smtClean="0">
                          <a:latin typeface="Calibri" panose="020F0502020204030204" pitchFamily="34" charset="0"/>
                        </a:rPr>
                        <a:t>Detalle</a:t>
                      </a:r>
                      <a:endParaRPr lang="es-PY" sz="1800" b="1" dirty="0">
                        <a:latin typeface="Calibri" panose="020F0502020204030204" pitchFamily="34" charset="0"/>
                      </a:endParaRPr>
                    </a:p>
                  </a:txBody>
                  <a:tcPr marL="9527" marR="9527"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PY" sz="1800" b="1" dirty="0">
                          <a:latin typeface="Calibri" panose="020F0502020204030204" pitchFamily="34" charset="0"/>
                        </a:rPr>
                        <a:t>Presupuesto en U$S</a:t>
                      </a:r>
                    </a:p>
                  </a:txBody>
                  <a:tcPr marL="9527" marR="9527"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PY" sz="1800" b="1" dirty="0" smtClean="0">
                          <a:latin typeface="Calibri" panose="020F0502020204030204" pitchFamily="34" charset="0"/>
                        </a:rPr>
                        <a:t>% Distribución Exterior - Local</a:t>
                      </a:r>
                      <a:endParaRPr lang="es-PY" sz="1800" b="1" dirty="0">
                        <a:latin typeface="Calibri" panose="020F0502020204030204" pitchFamily="34" charset="0"/>
                      </a:endParaRPr>
                    </a:p>
                  </a:txBody>
                  <a:tcPr marL="9527" marR="9527"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26171">
                <a:tc>
                  <a:txBody>
                    <a:bodyPr/>
                    <a:lstStyle/>
                    <a:p>
                      <a:pPr algn="ctr" fontAlgn="ctr"/>
                      <a:r>
                        <a:rPr lang="es-PY" sz="1800" dirty="0" smtClean="0">
                          <a:latin typeface="Calibri" panose="020F0502020204030204" pitchFamily="34" charset="0"/>
                        </a:rPr>
                        <a:t>Servicio Exterior</a:t>
                      </a:r>
                      <a:endParaRPr lang="es-PY" sz="1800" dirty="0">
                        <a:latin typeface="Calibri" panose="020F0502020204030204" pitchFamily="34" charset="0"/>
                      </a:endParaRPr>
                    </a:p>
                  </a:txBody>
                  <a:tcPr marL="9526" marR="9526"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s-PY" sz="1800" dirty="0" smtClean="0">
                          <a:latin typeface="Calibri" panose="020F0502020204030204" pitchFamily="34" charset="0"/>
                        </a:rPr>
                        <a:t>66.622.876</a:t>
                      </a:r>
                      <a:endParaRPr lang="es-PY" sz="1800" dirty="0">
                        <a:latin typeface="Calibri" panose="020F0502020204030204" pitchFamily="34" charset="0"/>
                      </a:endParaRPr>
                    </a:p>
                  </a:txBody>
                  <a:tcPr marL="9526" marR="9526"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fontAlgn="ctr"/>
                      <a:r>
                        <a:rPr lang="es-PY" sz="1800" b="1" dirty="0" smtClean="0">
                          <a:latin typeface="Calibri" panose="020F0502020204030204" pitchFamily="34" charset="0"/>
                        </a:rPr>
                        <a:t>       74%</a:t>
                      </a:r>
                      <a:endParaRPr lang="es-PY" sz="1800" b="1" dirty="0">
                        <a:latin typeface="Calibri" panose="020F0502020204030204" pitchFamily="34" charset="0"/>
                      </a:endParaRPr>
                    </a:p>
                  </a:txBody>
                  <a:tcPr marL="9526" marR="9526"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326171">
                <a:tc>
                  <a:txBody>
                    <a:bodyPr/>
                    <a:lstStyle/>
                    <a:p>
                      <a:pPr algn="ctr" fontAlgn="ctr"/>
                      <a:r>
                        <a:rPr lang="es-PY" sz="1800" dirty="0" smtClean="0">
                          <a:latin typeface="Calibri" panose="020F0502020204030204" pitchFamily="34" charset="0"/>
                        </a:rPr>
                        <a:t>Servicio Local </a:t>
                      </a:r>
                      <a:endParaRPr lang="es-PY" sz="1800" dirty="0">
                        <a:latin typeface="Calibri" panose="020F0502020204030204" pitchFamily="34" charset="0"/>
                      </a:endParaRPr>
                    </a:p>
                  </a:txBody>
                  <a:tcPr marL="9527" marR="9527" marT="952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s-PY" sz="1800" dirty="0" smtClean="0">
                          <a:latin typeface="Calibri" panose="020F0502020204030204" pitchFamily="34" charset="0"/>
                        </a:rPr>
                        <a:t>23.694.850</a:t>
                      </a:r>
                      <a:endParaRPr lang="es-PY" sz="1800" dirty="0">
                        <a:latin typeface="Calibri" panose="020F0502020204030204" pitchFamily="34" charset="0"/>
                      </a:endParaRPr>
                    </a:p>
                  </a:txBody>
                  <a:tcPr marL="9527" marR="9527"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s-PY" sz="1800" b="1" dirty="0">
                          <a:latin typeface="Calibri" panose="020F0502020204030204" pitchFamily="34" charset="0"/>
                        </a:rPr>
                        <a:t>        </a:t>
                      </a:r>
                      <a:r>
                        <a:rPr lang="es-PY" sz="1800" b="1" dirty="0" smtClean="0">
                          <a:latin typeface="Calibri" panose="020F0502020204030204" pitchFamily="34" charset="0"/>
                        </a:rPr>
                        <a:t>26%</a:t>
                      </a:r>
                      <a:endParaRPr lang="es-PY" sz="1800" b="1" dirty="0">
                        <a:latin typeface="Calibri" panose="020F0502020204030204" pitchFamily="34" charset="0"/>
                      </a:endParaRPr>
                    </a:p>
                  </a:txBody>
                  <a:tcPr marL="9527" marR="9527"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26171">
                <a:tc>
                  <a:txBody>
                    <a:bodyPr/>
                    <a:lstStyle/>
                    <a:p>
                      <a:pPr algn="ctr" fontAlgn="ctr"/>
                      <a:r>
                        <a:rPr lang="es-PY" sz="1800" b="1" dirty="0" smtClean="0">
                          <a:latin typeface="Calibri" panose="020F0502020204030204" pitchFamily="34" charset="0"/>
                        </a:rPr>
                        <a:t>Totales</a:t>
                      </a:r>
                      <a:endParaRPr lang="es-PY" sz="1800" b="1" dirty="0">
                        <a:latin typeface="Calibri" panose="020F0502020204030204" pitchFamily="34" charset="0"/>
                      </a:endParaRPr>
                    </a:p>
                  </a:txBody>
                  <a:tcPr marL="9527" marR="9527" marT="952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800" b="1" dirty="0" smtClean="0">
                          <a:latin typeface="Calibri" panose="020F0502020204030204" pitchFamily="34" charset="0"/>
                        </a:rPr>
                        <a:t>90.317.726</a:t>
                      </a:r>
                      <a:endParaRPr lang="es-PY" sz="1800" b="1" dirty="0">
                        <a:latin typeface="Calibri" panose="020F0502020204030204" pitchFamily="34" charset="0"/>
                      </a:endParaRPr>
                    </a:p>
                  </a:txBody>
                  <a:tcPr marL="9527" marR="9527"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800" b="1" dirty="0">
                          <a:latin typeface="Calibri" panose="020F0502020204030204" pitchFamily="34" charset="0"/>
                        </a:rPr>
                        <a:t>        </a:t>
                      </a:r>
                      <a:r>
                        <a:rPr lang="es-PY" sz="1800" b="1" dirty="0" smtClean="0">
                          <a:latin typeface="Calibri" panose="020F0502020204030204" pitchFamily="34" charset="0"/>
                        </a:rPr>
                        <a:t>100%</a:t>
                      </a:r>
                      <a:endParaRPr lang="es-PY" sz="1800" b="1" dirty="0">
                        <a:latin typeface="Calibri" panose="020F0502020204030204" pitchFamily="34" charset="0"/>
                      </a:endParaRPr>
                    </a:p>
                  </a:txBody>
                  <a:tcPr marL="9527" marR="9527"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1 Título"/>
          <p:cNvSpPr txBox="1">
            <a:spLocks/>
          </p:cNvSpPr>
          <p:nvPr/>
        </p:nvSpPr>
        <p:spPr>
          <a:xfrm>
            <a:off x="2581" y="-171400"/>
            <a:ext cx="9144000" cy="720080"/>
          </a:xfrm>
          <a:prstGeom prst="rect">
            <a:avLst/>
          </a:prstGeom>
        </p:spPr>
        <p:txBody>
          <a:bodyPr vert="horz" lIns="91440" tIns="45720" rIns="91440" bIns="45720" rtlCol="0" anchor="b">
            <a:noAutofit/>
          </a:bodyPr>
          <a:lst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a:lstStyle>
          <a:p>
            <a:pPr eaLnBrk="1" fontAlgn="auto" hangingPunct="1">
              <a:lnSpc>
                <a:spcPct val="100000"/>
              </a:lnSpc>
              <a:spcAft>
                <a:spcPts val="0"/>
              </a:spcAft>
            </a:pPr>
            <a:r>
              <a:rPr lang="es-PY" sz="2000" b="1" dirty="0" smtClean="0">
                <a:solidFill>
                  <a:schemeClr val="tx1"/>
                </a:solidFill>
              </a:rPr>
              <a:t>Distribución del Proyecto de Presupuesto MRE 2020 </a:t>
            </a:r>
            <a:endParaRPr lang="es-PY" sz="2000" b="1" dirty="0">
              <a:solidFill>
                <a:schemeClr val="tx1"/>
              </a:solidFill>
            </a:endParaRPr>
          </a:p>
        </p:txBody>
      </p:sp>
      <p:sp>
        <p:nvSpPr>
          <p:cNvPr id="9" name="17 CuadroTexto"/>
          <p:cNvSpPr txBox="1">
            <a:spLocks noChangeArrowheads="1"/>
          </p:cNvSpPr>
          <p:nvPr/>
        </p:nvSpPr>
        <p:spPr bwMode="auto">
          <a:xfrm>
            <a:off x="134100" y="4797152"/>
            <a:ext cx="9009900" cy="1015663"/>
          </a:xfrm>
          <a:prstGeom prst="rect">
            <a:avLst/>
          </a:prstGeom>
          <a:noFill/>
          <a:extLst/>
        </p:spPr>
        <p:txBody>
          <a:bodyPr wrap="square" rtlCol="0">
            <a:spAutoFit/>
          </a:bodyPr>
          <a:lstStyle>
            <a:defPPr>
              <a:defRPr lang="es-PY"/>
            </a:defPPr>
            <a:lvl1pPr>
              <a:defRPr sz="2000"/>
            </a:lvl1pPr>
          </a:lstStyle>
          <a:p>
            <a:pPr algn="just"/>
            <a:r>
              <a:rPr lang="es-PY" altLang="es-PY" dirty="0" smtClean="0">
                <a:latin typeface="Calibri" panose="020F0502020204030204" pitchFamily="34" charset="0"/>
              </a:rPr>
              <a:t>Del Proyecto </a:t>
            </a:r>
            <a:r>
              <a:rPr lang="es-PY" altLang="es-PY" dirty="0">
                <a:latin typeface="Calibri" panose="020F0502020204030204" pitchFamily="34" charset="0"/>
              </a:rPr>
              <a:t>de </a:t>
            </a:r>
            <a:r>
              <a:rPr lang="es-PY" altLang="es-PY" dirty="0" smtClean="0">
                <a:latin typeface="Calibri" panose="020F0502020204030204" pitchFamily="34" charset="0"/>
              </a:rPr>
              <a:t>Presupuesto MRE 2020, el 74% del mismo corresponde a los gastos que deben ser ejecutados en Dólares Americanos para las actividades relacionadas al Servicio Exterior, quedando un 26% destinado a la operatividad del servicio local.  </a:t>
            </a:r>
            <a:endParaRPr lang="es-PY" altLang="es-PY" dirty="0">
              <a:latin typeface="Calibri" panose="020F0502020204030204" pitchFamily="34" charset="0"/>
            </a:endParaRPr>
          </a:p>
        </p:txBody>
      </p:sp>
      <p:graphicFrame>
        <p:nvGraphicFramePr>
          <p:cNvPr id="10" name="1 Gráfico"/>
          <p:cNvGraphicFramePr>
            <a:graphicFrameLocks/>
          </p:cNvGraphicFramePr>
          <p:nvPr>
            <p:extLst>
              <p:ext uri="{D42A27DB-BD31-4B8C-83A1-F6EECF244321}">
                <p14:modId xmlns:p14="http://schemas.microsoft.com/office/powerpoint/2010/main" val="3088677537"/>
              </p:ext>
            </p:extLst>
          </p:nvPr>
        </p:nvGraphicFramePr>
        <p:xfrm>
          <a:off x="434121" y="2348880"/>
          <a:ext cx="8280920" cy="23077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188" y="546"/>
            <a:ext cx="8229600" cy="692150"/>
          </a:xfrm>
        </p:spPr>
        <p:txBody>
          <a:bodyPr vert="horz" lIns="91440" tIns="45720" rIns="91440" bIns="45720" rtlCol="0" anchor="b">
            <a:noAutofit/>
          </a:bodyPr>
          <a:lstStyle/>
          <a:p>
            <a:pPr eaLnBrk="1" fontAlgn="auto" hangingPunct="1">
              <a:lnSpc>
                <a:spcPct val="100000"/>
              </a:lnSpc>
              <a:spcAft>
                <a:spcPts val="0"/>
              </a:spcAft>
            </a:pPr>
            <a:r>
              <a:rPr lang="es-PY" sz="2400" b="1" dirty="0">
                <a:solidFill>
                  <a:schemeClr val="tx1"/>
                </a:solidFill>
              </a:rPr>
              <a:t>Conceptos abonados en Dólares Americanos (U$S)</a:t>
            </a:r>
          </a:p>
        </p:txBody>
      </p:sp>
      <p:graphicFrame>
        <p:nvGraphicFramePr>
          <p:cNvPr id="3" name="2 Tabla"/>
          <p:cNvGraphicFramePr>
            <a:graphicFrameLocks noGrp="1"/>
          </p:cNvGraphicFramePr>
          <p:nvPr>
            <p:extLst>
              <p:ext uri="{D42A27DB-BD31-4B8C-83A1-F6EECF244321}">
                <p14:modId xmlns:p14="http://schemas.microsoft.com/office/powerpoint/2010/main" val="249610301"/>
              </p:ext>
            </p:extLst>
          </p:nvPr>
        </p:nvGraphicFramePr>
        <p:xfrm>
          <a:off x="251520" y="836712"/>
          <a:ext cx="8712968" cy="2334378"/>
        </p:xfrm>
        <a:graphic>
          <a:graphicData uri="http://schemas.openxmlformats.org/drawingml/2006/table">
            <a:tbl>
              <a:tblPr/>
              <a:tblGrid>
                <a:gridCol w="5655879"/>
                <a:gridCol w="2063535"/>
                <a:gridCol w="993554"/>
              </a:tblGrid>
              <a:tr h="504519">
                <a:tc>
                  <a:txBody>
                    <a:bodyPr/>
                    <a:lstStyle/>
                    <a:p>
                      <a:pPr algn="ctr" fontAlgn="ctr"/>
                      <a:r>
                        <a:rPr lang="es-PY" sz="1800" b="1" i="0" u="none" strike="noStrike" dirty="0">
                          <a:solidFill>
                            <a:srgbClr val="000000"/>
                          </a:solidFill>
                          <a:effectLst/>
                          <a:latin typeface="Calibri" panose="020F0502020204030204" pitchFamily="34" charset="0"/>
                        </a:rPr>
                        <a:t>Objeto del Gasto</a:t>
                      </a:r>
                    </a:p>
                  </a:txBody>
                  <a:tcPr marL="9172" marR="9172" marT="91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PY" sz="1800" b="1" i="0" u="none" strike="noStrike" dirty="0">
                          <a:solidFill>
                            <a:srgbClr val="000000"/>
                          </a:solidFill>
                          <a:effectLst/>
                          <a:latin typeface="Calibri" panose="020F0502020204030204" pitchFamily="34" charset="0"/>
                        </a:rPr>
                        <a:t>Programado en U$S.</a:t>
                      </a:r>
                    </a:p>
                  </a:txBody>
                  <a:tcPr marL="9172" marR="9172" marT="91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PY" sz="1800" b="1" i="0" u="none" strike="noStrike" dirty="0">
                          <a:solidFill>
                            <a:srgbClr val="000000"/>
                          </a:solidFill>
                          <a:effectLst/>
                          <a:latin typeface="Calibri" panose="020F0502020204030204" pitchFamily="34" charset="0"/>
                        </a:rPr>
                        <a:t>%</a:t>
                      </a:r>
                    </a:p>
                  </a:txBody>
                  <a:tcPr marL="9172" marR="9172" marT="91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481374">
                <a:tc>
                  <a:txBody>
                    <a:bodyPr/>
                    <a:lstStyle/>
                    <a:p>
                      <a:pPr algn="l" fontAlgn="ctr"/>
                      <a:r>
                        <a:rPr lang="es-PY" sz="1600" b="0" i="0" u="none" strike="noStrike" dirty="0">
                          <a:solidFill>
                            <a:srgbClr val="000000"/>
                          </a:solidFill>
                          <a:effectLst/>
                          <a:latin typeface="Calibri" panose="020F0502020204030204" pitchFamily="34" charset="0"/>
                        </a:rPr>
                        <a:t>161 Sueldos </a:t>
                      </a:r>
                      <a:r>
                        <a:rPr lang="es-PY" sz="1600" b="0" i="1" u="none" strike="noStrike" dirty="0">
                          <a:solidFill>
                            <a:srgbClr val="000000"/>
                          </a:solidFill>
                          <a:effectLst/>
                          <a:latin typeface="Calibri" panose="020F0502020204030204" pitchFamily="34" charset="0"/>
                        </a:rPr>
                        <a:t>(Func. Nombrados)</a:t>
                      </a:r>
                      <a:endParaRPr lang="es-PY" sz="1600" b="0" i="0" u="none" strike="noStrike" dirty="0">
                        <a:solidFill>
                          <a:srgbClr val="000000"/>
                        </a:solidFill>
                        <a:effectLst/>
                        <a:latin typeface="Calibri" panose="020F0502020204030204" pitchFamily="34" charset="0"/>
                      </a:endParaRPr>
                    </a:p>
                  </a:txBody>
                  <a:tcPr marL="9172" marR="9172" marT="9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smtClean="0">
                          <a:solidFill>
                            <a:srgbClr val="000000"/>
                          </a:solidFill>
                          <a:effectLst/>
                          <a:latin typeface="Calibri" panose="020F0502020204030204" pitchFamily="34" charset="0"/>
                        </a:rPr>
                        <a:t>21.801.623,3</a:t>
                      </a:r>
                      <a:endParaRPr lang="es-PY" sz="1600" b="0" i="0" u="none" strike="noStrike" dirty="0">
                        <a:solidFill>
                          <a:srgbClr val="000000"/>
                        </a:solidFill>
                        <a:effectLst/>
                        <a:latin typeface="Calibri" panose="020F0502020204030204" pitchFamily="34" charset="0"/>
                      </a:endParaRPr>
                    </a:p>
                  </a:txBody>
                  <a:tcPr marL="9172" marR="9172" marT="9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600" b="0" i="0" u="none" strike="noStrike" dirty="0" smtClean="0">
                          <a:solidFill>
                            <a:srgbClr val="000000"/>
                          </a:solidFill>
                          <a:effectLst/>
                          <a:latin typeface="Calibri" panose="020F0502020204030204" pitchFamily="34" charset="0"/>
                        </a:rPr>
                        <a:t>35,4%</a:t>
                      </a:r>
                      <a:endParaRPr lang="es-PY" sz="1600" b="0" i="0" u="none" strike="noStrike" dirty="0">
                        <a:solidFill>
                          <a:srgbClr val="000000"/>
                        </a:solidFill>
                        <a:effectLst/>
                        <a:latin typeface="Calibri" panose="020F0502020204030204" pitchFamily="34" charset="0"/>
                      </a:endParaRPr>
                    </a:p>
                  </a:txBody>
                  <a:tcPr marL="9172" marR="9172" marT="9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4738">
                <a:tc>
                  <a:txBody>
                    <a:bodyPr/>
                    <a:lstStyle/>
                    <a:p>
                      <a:pPr algn="l" fontAlgn="ctr"/>
                      <a:r>
                        <a:rPr lang="es-PY" sz="1600" b="0" i="0" u="none" strike="noStrike" dirty="0">
                          <a:solidFill>
                            <a:srgbClr val="000000"/>
                          </a:solidFill>
                          <a:effectLst/>
                          <a:latin typeface="Calibri" panose="020F0502020204030204" pitchFamily="34" charset="0"/>
                        </a:rPr>
                        <a:t>162 Gastos de Representación</a:t>
                      </a:r>
                      <a:r>
                        <a:rPr lang="es-PY" sz="1600" b="0" i="1" u="none" strike="noStrike" dirty="0">
                          <a:solidFill>
                            <a:srgbClr val="000000"/>
                          </a:solidFill>
                          <a:effectLst/>
                          <a:latin typeface="Calibri" panose="020F0502020204030204" pitchFamily="34" charset="0"/>
                        </a:rPr>
                        <a:t> (Embajadores </a:t>
                      </a:r>
                      <a:r>
                        <a:rPr lang="es-PY" sz="1600" b="0" i="1" u="none" strike="noStrike" dirty="0" smtClean="0">
                          <a:solidFill>
                            <a:srgbClr val="000000"/>
                          </a:solidFill>
                          <a:effectLst/>
                          <a:latin typeface="Calibri" panose="020F0502020204030204" pitchFamily="34" charset="0"/>
                        </a:rPr>
                        <a:t>– </a:t>
                      </a:r>
                      <a:r>
                        <a:rPr lang="es-PY" sz="1600" b="0" i="1" u="none" strike="noStrike" dirty="0" err="1" smtClean="0">
                          <a:solidFill>
                            <a:srgbClr val="000000"/>
                          </a:solidFill>
                          <a:effectLst/>
                          <a:latin typeface="Calibri" panose="020F0502020204030204" pitchFamily="34" charset="0"/>
                        </a:rPr>
                        <a:t>Encarg</a:t>
                      </a:r>
                      <a:r>
                        <a:rPr lang="es-PY" sz="1600" b="0" i="1" u="none" strike="noStrike" dirty="0" smtClean="0">
                          <a:solidFill>
                            <a:srgbClr val="000000"/>
                          </a:solidFill>
                          <a:effectLst/>
                          <a:latin typeface="Calibri" panose="020F0502020204030204" pitchFamily="34" charset="0"/>
                        </a:rPr>
                        <a:t>. </a:t>
                      </a:r>
                      <a:r>
                        <a:rPr lang="es-PY" sz="1600" b="0" i="1" u="none" strike="noStrike" dirty="0">
                          <a:solidFill>
                            <a:srgbClr val="000000"/>
                          </a:solidFill>
                          <a:effectLst/>
                          <a:latin typeface="Calibri" panose="020F0502020204030204" pitchFamily="34" charset="0"/>
                        </a:rPr>
                        <a:t>de Negocios)</a:t>
                      </a:r>
                      <a:endParaRPr lang="es-PY" sz="1600" b="0" i="0" u="none" strike="noStrike" dirty="0">
                        <a:solidFill>
                          <a:srgbClr val="000000"/>
                        </a:solidFill>
                        <a:effectLst/>
                        <a:latin typeface="Calibri" panose="020F0502020204030204" pitchFamily="34" charset="0"/>
                      </a:endParaRPr>
                    </a:p>
                  </a:txBody>
                  <a:tcPr marL="9172" marR="9172" marT="9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smtClean="0">
                          <a:solidFill>
                            <a:srgbClr val="000000"/>
                          </a:solidFill>
                          <a:effectLst/>
                          <a:latin typeface="Calibri" panose="020F0502020204030204" pitchFamily="34" charset="0"/>
                        </a:rPr>
                        <a:t>2.107.200,0</a:t>
                      </a:r>
                      <a:endParaRPr lang="es-PY" sz="1600" b="0" i="0" u="none" strike="noStrike" dirty="0">
                        <a:solidFill>
                          <a:srgbClr val="000000"/>
                        </a:solidFill>
                        <a:effectLst/>
                        <a:latin typeface="Calibri" panose="020F0502020204030204" pitchFamily="34" charset="0"/>
                      </a:endParaRPr>
                    </a:p>
                  </a:txBody>
                  <a:tcPr marL="9172" marR="9172" marT="9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600" b="0" i="0" u="none" strike="noStrike" dirty="0" smtClean="0">
                          <a:solidFill>
                            <a:srgbClr val="000000"/>
                          </a:solidFill>
                          <a:effectLst/>
                          <a:latin typeface="Calibri" panose="020F0502020204030204" pitchFamily="34" charset="0"/>
                        </a:rPr>
                        <a:t>3,4%</a:t>
                      </a:r>
                      <a:endParaRPr lang="es-PY" sz="1600" b="0" i="0" u="none" strike="noStrike" dirty="0">
                        <a:solidFill>
                          <a:srgbClr val="000000"/>
                        </a:solidFill>
                        <a:effectLst/>
                        <a:latin typeface="Calibri" panose="020F0502020204030204" pitchFamily="34" charset="0"/>
                      </a:endParaRPr>
                    </a:p>
                  </a:txBody>
                  <a:tcPr marL="9172" marR="9172" marT="9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81374">
                <a:tc>
                  <a:txBody>
                    <a:bodyPr/>
                    <a:lstStyle/>
                    <a:p>
                      <a:pPr algn="l" fontAlgn="ctr"/>
                      <a:r>
                        <a:rPr lang="es-PY" sz="1600" b="0" i="0" u="none" strike="noStrike" dirty="0">
                          <a:solidFill>
                            <a:srgbClr val="000000"/>
                          </a:solidFill>
                          <a:effectLst/>
                          <a:latin typeface="Calibri" panose="020F0502020204030204" pitchFamily="34" charset="0"/>
                        </a:rPr>
                        <a:t>163 Aguinaldo </a:t>
                      </a:r>
                      <a:r>
                        <a:rPr lang="es-PY" sz="1600" b="0" i="1" u="none" strike="noStrike" dirty="0">
                          <a:solidFill>
                            <a:srgbClr val="000000"/>
                          </a:solidFill>
                          <a:effectLst/>
                          <a:latin typeface="Calibri" panose="020F0502020204030204" pitchFamily="34" charset="0"/>
                        </a:rPr>
                        <a:t>(Func. Nombrados)</a:t>
                      </a:r>
                      <a:endParaRPr lang="es-PY" sz="1600" b="0" i="0" u="none" strike="noStrike" dirty="0">
                        <a:solidFill>
                          <a:srgbClr val="000000"/>
                        </a:solidFill>
                        <a:effectLst/>
                        <a:latin typeface="Calibri" panose="020F0502020204030204" pitchFamily="34" charset="0"/>
                      </a:endParaRPr>
                    </a:p>
                  </a:txBody>
                  <a:tcPr marL="9172" marR="9172" marT="9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0" i="0" u="none" strike="noStrike" dirty="0" smtClean="0">
                          <a:solidFill>
                            <a:srgbClr val="000000"/>
                          </a:solidFill>
                          <a:effectLst/>
                          <a:latin typeface="Calibri" panose="020F0502020204030204" pitchFamily="34" charset="0"/>
                        </a:rPr>
                        <a:t>2.190.518,0</a:t>
                      </a:r>
                      <a:endParaRPr lang="es-PY" sz="1600" b="0" i="0" u="none" strike="noStrike" dirty="0">
                        <a:solidFill>
                          <a:srgbClr val="000000"/>
                        </a:solidFill>
                        <a:effectLst/>
                        <a:latin typeface="Calibri" panose="020F0502020204030204" pitchFamily="34" charset="0"/>
                      </a:endParaRPr>
                    </a:p>
                  </a:txBody>
                  <a:tcPr marL="9172" marR="9172" marT="9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600" b="0" i="0" u="none" strike="noStrike" dirty="0" smtClean="0">
                          <a:solidFill>
                            <a:srgbClr val="000000"/>
                          </a:solidFill>
                          <a:effectLst/>
                          <a:latin typeface="Calibri" panose="020F0502020204030204" pitchFamily="34" charset="0"/>
                        </a:rPr>
                        <a:t>3,6%</a:t>
                      </a:r>
                      <a:endParaRPr lang="es-PY" sz="1600" b="0" i="0" u="none" strike="noStrike" dirty="0">
                        <a:solidFill>
                          <a:srgbClr val="000000"/>
                        </a:solidFill>
                        <a:effectLst/>
                        <a:latin typeface="Calibri" panose="020F0502020204030204" pitchFamily="34" charset="0"/>
                      </a:endParaRPr>
                    </a:p>
                  </a:txBody>
                  <a:tcPr marL="9172" marR="9172" marT="9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2373">
                <a:tc>
                  <a:txBody>
                    <a:bodyPr/>
                    <a:lstStyle/>
                    <a:p>
                      <a:pPr algn="l" fontAlgn="ctr"/>
                      <a:r>
                        <a:rPr lang="es-PY" sz="1600" b="1" i="0" u="none" strike="noStrike" dirty="0" smtClean="0">
                          <a:solidFill>
                            <a:srgbClr val="000000"/>
                          </a:solidFill>
                          <a:effectLst/>
                          <a:latin typeface="Calibri" panose="020F0502020204030204" pitchFamily="34" charset="0"/>
                        </a:rPr>
                        <a:t>Totales</a:t>
                      </a:r>
                      <a:endParaRPr lang="es-PY" sz="1600" b="1" i="0" u="none" strike="noStrike" dirty="0">
                        <a:solidFill>
                          <a:srgbClr val="000000"/>
                        </a:solidFill>
                        <a:effectLst/>
                        <a:latin typeface="Calibri" panose="020F0502020204030204" pitchFamily="34" charset="0"/>
                      </a:endParaRPr>
                    </a:p>
                  </a:txBody>
                  <a:tcPr marL="9172" marR="9172" marT="9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600" b="1" i="0" u="none" strike="noStrike" dirty="0" smtClean="0">
                          <a:solidFill>
                            <a:srgbClr val="000000"/>
                          </a:solidFill>
                          <a:effectLst/>
                          <a:latin typeface="Calibri" panose="020F0502020204030204" pitchFamily="34" charset="0"/>
                        </a:rPr>
                        <a:t>28.476.734</a:t>
                      </a:r>
                      <a:endParaRPr lang="es-PY" sz="1600" b="1" i="0" u="none" strike="noStrike" dirty="0">
                        <a:solidFill>
                          <a:srgbClr val="000000"/>
                        </a:solidFill>
                        <a:effectLst/>
                        <a:latin typeface="Calibri" panose="020F0502020204030204" pitchFamily="34" charset="0"/>
                      </a:endParaRPr>
                    </a:p>
                  </a:txBody>
                  <a:tcPr marL="9172" marR="9172" marT="9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600" b="1" i="0" u="none" strike="noStrike" dirty="0" smtClean="0">
                          <a:solidFill>
                            <a:srgbClr val="000000"/>
                          </a:solidFill>
                          <a:effectLst/>
                          <a:latin typeface="Calibri" panose="020F0502020204030204" pitchFamily="34" charset="0"/>
                        </a:rPr>
                        <a:t>42,4%</a:t>
                      </a:r>
                      <a:endParaRPr lang="es-PY" sz="1600" b="1" i="0" u="none" strike="noStrike" dirty="0">
                        <a:solidFill>
                          <a:srgbClr val="000000"/>
                        </a:solidFill>
                        <a:effectLst/>
                        <a:latin typeface="Calibri" panose="020F0502020204030204" pitchFamily="34" charset="0"/>
                      </a:endParaRPr>
                    </a:p>
                  </a:txBody>
                  <a:tcPr marL="9172" marR="9172" marT="9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17 CuadroTexto"/>
          <p:cNvSpPr txBox="1">
            <a:spLocks noChangeArrowheads="1"/>
          </p:cNvSpPr>
          <p:nvPr/>
        </p:nvSpPr>
        <p:spPr bwMode="auto">
          <a:xfrm>
            <a:off x="116489" y="3212976"/>
            <a:ext cx="9009900" cy="3600986"/>
          </a:xfrm>
          <a:prstGeom prst="rect">
            <a:avLst/>
          </a:prstGeom>
          <a:noFill/>
          <a:extLst/>
        </p:spPr>
        <p:txBody>
          <a:bodyPr wrap="square" rtlCol="0">
            <a:spAutoFit/>
          </a:bodyPr>
          <a:lstStyle>
            <a:defPPr>
              <a:defRPr lang="es-PY"/>
            </a:defPPr>
            <a:lvl1pPr>
              <a:defRPr sz="2000"/>
            </a:lvl1pPr>
          </a:lstStyle>
          <a:p>
            <a:pPr algn="just"/>
            <a:r>
              <a:rPr lang="es-PY" altLang="es-PY" sz="1900" dirty="0" smtClean="0">
                <a:latin typeface="Calibri" panose="020F0502020204030204" pitchFamily="34" charset="0"/>
              </a:rPr>
              <a:t>Del 74% mencionado el 42,4% corresponde a las asignaciones básicas del personal nombrado, los cuales se encuentran programados totalmente al tipo de cambio estipulado por el Ministerio de Hacienda (G. 6.382), en cuanto a los otros conceptos se </a:t>
            </a:r>
            <a:r>
              <a:rPr lang="es-PY" altLang="es-PY" sz="1900" dirty="0">
                <a:latin typeface="Calibri" panose="020F0502020204030204" pitchFamily="34" charset="0"/>
              </a:rPr>
              <a:t>encuentran programados conforme </a:t>
            </a:r>
            <a:r>
              <a:rPr lang="es-PY" altLang="es-PY" sz="1900" dirty="0" smtClean="0">
                <a:latin typeface="Calibri" panose="020F0502020204030204" pitchFamily="34" charset="0"/>
              </a:rPr>
              <a:t>disponibilidad, como ser:</a:t>
            </a:r>
          </a:p>
          <a:p>
            <a:pPr algn="just"/>
            <a:endParaRPr lang="es-PY" altLang="es-PY" sz="1900" dirty="0" smtClean="0">
              <a:latin typeface="Calibri" panose="020F0502020204030204" pitchFamily="34" charset="0"/>
            </a:endParaRPr>
          </a:p>
          <a:p>
            <a:pPr algn="just"/>
            <a:r>
              <a:rPr lang="es-PY" altLang="es-PY" sz="1900" dirty="0" smtClean="0">
                <a:latin typeface="Calibri" panose="020F0502020204030204" pitchFamily="34" charset="0"/>
              </a:rPr>
              <a:t>122- Gastos de Residencia, </a:t>
            </a:r>
          </a:p>
          <a:p>
            <a:pPr algn="just"/>
            <a:endParaRPr lang="es-PY" altLang="es-PY" sz="1900" dirty="0">
              <a:latin typeface="Calibri" panose="020F0502020204030204" pitchFamily="34" charset="0"/>
            </a:endParaRPr>
          </a:p>
          <a:p>
            <a:pPr algn="just"/>
            <a:r>
              <a:rPr lang="es-PY" altLang="es-PY" sz="1900" dirty="0" smtClean="0">
                <a:latin typeface="Calibri" panose="020F0502020204030204" pitchFamily="34" charset="0"/>
              </a:rPr>
              <a:t>146- Contratación de Personal </a:t>
            </a:r>
            <a:r>
              <a:rPr lang="es-PY" altLang="es-PY" sz="1900" dirty="0" err="1" smtClean="0">
                <a:latin typeface="Calibri" panose="020F0502020204030204" pitchFamily="34" charset="0"/>
              </a:rPr>
              <a:t>Serv</a:t>
            </a:r>
            <a:r>
              <a:rPr lang="es-PY" altLang="es-PY" sz="1900" dirty="0" smtClean="0">
                <a:latin typeface="Calibri" panose="020F0502020204030204" pitchFamily="34" charset="0"/>
              </a:rPr>
              <a:t>. Ext., </a:t>
            </a:r>
          </a:p>
          <a:p>
            <a:pPr algn="just"/>
            <a:endParaRPr lang="es-PY" altLang="es-PY" sz="1900" dirty="0" smtClean="0">
              <a:latin typeface="Calibri" panose="020F0502020204030204" pitchFamily="34" charset="0"/>
            </a:endParaRPr>
          </a:p>
          <a:p>
            <a:pPr algn="just"/>
            <a:r>
              <a:rPr lang="es-PY" altLang="es-PY" sz="1900" dirty="0" smtClean="0">
                <a:latin typeface="Calibri" panose="020F0502020204030204" pitchFamily="34" charset="0"/>
              </a:rPr>
              <a:t>250- Alquiler de Sedes, </a:t>
            </a:r>
          </a:p>
          <a:p>
            <a:pPr algn="just"/>
            <a:endParaRPr lang="es-PY" altLang="es-PY" sz="1900" dirty="0" smtClean="0">
              <a:latin typeface="Calibri" panose="020F0502020204030204" pitchFamily="34" charset="0"/>
            </a:endParaRPr>
          </a:p>
          <a:p>
            <a:pPr algn="just"/>
            <a:r>
              <a:rPr lang="es-PY" altLang="es-PY" sz="1900" dirty="0" smtClean="0">
                <a:latin typeface="Calibri" panose="020F0502020204030204" pitchFamily="34" charset="0"/>
              </a:rPr>
              <a:t>851- Cuota a Organismos Internacionales, etc. </a:t>
            </a:r>
          </a:p>
        </p:txBody>
      </p:sp>
    </p:spTree>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Text Box 45"/>
          <p:cNvSpPr txBox="1">
            <a:spLocks noChangeArrowheads="1"/>
          </p:cNvSpPr>
          <p:nvPr/>
        </p:nvSpPr>
        <p:spPr bwMode="auto">
          <a:xfrm>
            <a:off x="4175125" y="41513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s-PY" altLang="es-PY" dirty="0">
              <a:solidFill>
                <a:srgbClr val="000000"/>
              </a:solidFill>
              <a:latin typeface="Calibri" pitchFamily="34" charset="0"/>
            </a:endParaRPr>
          </a:p>
        </p:txBody>
      </p:sp>
      <p:sp>
        <p:nvSpPr>
          <p:cNvPr id="8" name="7 Rectángulo"/>
          <p:cNvSpPr/>
          <p:nvPr/>
        </p:nvSpPr>
        <p:spPr>
          <a:xfrm>
            <a:off x="0" y="0"/>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solidFill>
                <a:prstClr val="white"/>
              </a:solidFill>
            </a:endParaRPr>
          </a:p>
        </p:txBody>
      </p:sp>
      <p:sp>
        <p:nvSpPr>
          <p:cNvPr id="16" name="1 Título"/>
          <p:cNvSpPr txBox="1">
            <a:spLocks/>
          </p:cNvSpPr>
          <p:nvPr/>
        </p:nvSpPr>
        <p:spPr>
          <a:xfrm>
            <a:off x="250825" y="1773238"/>
            <a:ext cx="8569325" cy="3097212"/>
          </a:xfrm>
          <a:prstGeom prst="rect">
            <a:avLst/>
          </a:prstGeom>
        </p:spPr>
        <p:txBody>
          <a:bodyPr anchor="b"/>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auto">
              <a:spcAft>
                <a:spcPts val="0"/>
              </a:spcAft>
              <a:defRPr/>
            </a:pPr>
            <a:r>
              <a:rPr lang="es-PY" sz="4600" dirty="0" smtClean="0">
                <a:solidFill>
                  <a:schemeClr val="accent1">
                    <a:lumMod val="50000"/>
                  </a:schemeClr>
                </a:solidFill>
                <a:latin typeface="Garamond" pitchFamily="18" charset="0"/>
              </a:rPr>
              <a:t>PROGRAMACIÓN DE INGRESOS </a:t>
            </a:r>
          </a:p>
          <a:p>
            <a:pPr fontAlgn="auto">
              <a:spcAft>
                <a:spcPts val="0"/>
              </a:spcAft>
              <a:defRPr/>
            </a:pPr>
            <a:r>
              <a:rPr lang="es-PY" sz="4600" dirty="0" smtClean="0">
                <a:solidFill>
                  <a:schemeClr val="accent1">
                    <a:lumMod val="50000"/>
                  </a:schemeClr>
                </a:solidFill>
                <a:latin typeface="Garamond" pitchFamily="18" charset="0"/>
              </a:rPr>
              <a:t>EJERCICIO FISCAL 2020</a:t>
            </a:r>
            <a:endParaRPr lang="es-PY" sz="4600" dirty="0">
              <a:solidFill>
                <a:schemeClr val="accent1">
                  <a:lumMod val="50000"/>
                </a:schemeClr>
              </a:solidFill>
              <a:latin typeface="Garamond" pitchFamily="18" charset="0"/>
            </a:endParaRPr>
          </a:p>
        </p:txBody>
      </p:sp>
      <p:pic>
        <p:nvPicPr>
          <p:cNvPr id="10" name="9 Imagen" descr="Ministerio de Relaciones Exteriores">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755576" y="1124744"/>
            <a:ext cx="7632847" cy="767080"/>
          </a:xfrm>
          <a:prstGeom prst="rect">
            <a:avLst/>
          </a:prstGeom>
          <a:noFill/>
          <a:ln>
            <a:noFill/>
          </a:ln>
        </p:spPr>
      </p:pic>
    </p:spTree>
  </p:cSld>
  <p:clrMapOvr>
    <a:overrideClrMapping bg1="lt1" tx1="dk1" bg2="lt2" tx2="dk2" accent1="accent1" accent2="accent2" accent3="accent3" accent4="accent4" accent5="accent5" accent6="accent6" hlink="hlink" folHlink="folHlink"/>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0825" y="331441"/>
            <a:ext cx="8569325" cy="649287"/>
          </a:xfrm>
        </p:spPr>
        <p:txBody>
          <a:bodyPr vert="horz" lIns="91440" tIns="45720" rIns="91440" bIns="45720" rtlCol="0" anchor="b">
            <a:noAutofit/>
          </a:bodyPr>
          <a:lstStyle/>
          <a:p>
            <a:pPr eaLnBrk="1" fontAlgn="auto" hangingPunct="1">
              <a:spcAft>
                <a:spcPts val="0"/>
              </a:spcAft>
            </a:pPr>
            <a:r>
              <a:rPr lang="es-PY" sz="2400" b="1" dirty="0">
                <a:solidFill>
                  <a:schemeClr val="tx1"/>
                </a:solidFill>
              </a:rPr>
              <a:t/>
            </a:r>
            <a:br>
              <a:rPr lang="es-PY" sz="2400" b="1" dirty="0">
                <a:solidFill>
                  <a:schemeClr val="tx1"/>
                </a:solidFill>
              </a:rPr>
            </a:br>
            <a:r>
              <a:rPr lang="es-PY" sz="2400" b="1" dirty="0">
                <a:solidFill>
                  <a:schemeClr val="tx1"/>
                </a:solidFill>
              </a:rPr>
              <a:t/>
            </a:r>
            <a:br>
              <a:rPr lang="es-PY" sz="2400" b="1" dirty="0">
                <a:solidFill>
                  <a:schemeClr val="tx1"/>
                </a:solidFill>
              </a:rPr>
            </a:br>
            <a:r>
              <a:rPr lang="es-PY" sz="2400" b="1" dirty="0">
                <a:solidFill>
                  <a:schemeClr val="tx1"/>
                </a:solidFill>
              </a:rPr>
              <a:t/>
            </a:r>
            <a:br>
              <a:rPr lang="es-PY" sz="2400" b="1" dirty="0">
                <a:solidFill>
                  <a:schemeClr val="tx1"/>
                </a:solidFill>
              </a:rPr>
            </a:br>
            <a:r>
              <a:rPr lang="es-PY" sz="2400" b="1" dirty="0">
                <a:solidFill>
                  <a:schemeClr val="tx1"/>
                </a:solidFill>
              </a:rPr>
              <a:t>Programación Ingresos </a:t>
            </a:r>
            <a:r>
              <a:rPr lang="es-PY" sz="2400" b="1" dirty="0" smtClean="0">
                <a:solidFill>
                  <a:schemeClr val="tx1"/>
                </a:solidFill>
              </a:rPr>
              <a:t/>
            </a:r>
            <a:br>
              <a:rPr lang="es-PY" sz="2400" b="1" dirty="0" smtClean="0">
                <a:solidFill>
                  <a:schemeClr val="tx1"/>
                </a:solidFill>
              </a:rPr>
            </a:br>
            <a:r>
              <a:rPr lang="es-PY" sz="2400" b="1" dirty="0" smtClean="0">
                <a:solidFill>
                  <a:schemeClr val="tx1"/>
                </a:solidFill>
              </a:rPr>
              <a:t>Presupuesto 2019 </a:t>
            </a:r>
            <a:r>
              <a:rPr lang="es-PY" sz="2400" b="1" dirty="0">
                <a:solidFill>
                  <a:schemeClr val="tx1"/>
                </a:solidFill>
              </a:rPr>
              <a:t>&amp; Proyecto PGN </a:t>
            </a:r>
            <a:r>
              <a:rPr lang="es-PY" sz="2400" b="1" dirty="0" smtClean="0">
                <a:solidFill>
                  <a:schemeClr val="tx1"/>
                </a:solidFill>
              </a:rPr>
              <a:t>2020</a:t>
            </a:r>
            <a:endParaRPr lang="es-PY" sz="2400" b="1" dirty="0">
              <a:solidFill>
                <a:schemeClr val="tx1"/>
              </a:solidFill>
            </a:endParaRPr>
          </a:p>
        </p:txBody>
      </p:sp>
      <p:graphicFrame>
        <p:nvGraphicFramePr>
          <p:cNvPr id="5" name="4 Tabla"/>
          <p:cNvGraphicFramePr>
            <a:graphicFrameLocks noGrp="1"/>
          </p:cNvGraphicFramePr>
          <p:nvPr>
            <p:extLst>
              <p:ext uri="{D42A27DB-BD31-4B8C-83A1-F6EECF244321}">
                <p14:modId xmlns:p14="http://schemas.microsoft.com/office/powerpoint/2010/main" val="2692635403"/>
              </p:ext>
            </p:extLst>
          </p:nvPr>
        </p:nvGraphicFramePr>
        <p:xfrm>
          <a:off x="323850" y="1198041"/>
          <a:ext cx="8424862" cy="3167063"/>
        </p:xfrm>
        <a:graphic>
          <a:graphicData uri="http://schemas.openxmlformats.org/drawingml/2006/table">
            <a:tbl>
              <a:tblPr/>
              <a:tblGrid>
                <a:gridCol w="2015902"/>
                <a:gridCol w="1584176"/>
                <a:gridCol w="576064"/>
                <a:gridCol w="1656184"/>
                <a:gridCol w="576064"/>
                <a:gridCol w="1296144"/>
                <a:gridCol w="720328"/>
              </a:tblGrid>
              <a:tr h="649757">
                <a:tc rowSpan="2">
                  <a:txBody>
                    <a:bodyPr/>
                    <a:lstStyle/>
                    <a:p>
                      <a:pPr algn="ctr" rtl="0" fontAlgn="ctr"/>
                      <a:r>
                        <a:rPr lang="es-PY" sz="1400" b="1" i="0" u="none" strike="noStrike" dirty="0">
                          <a:solidFill>
                            <a:srgbClr val="000000"/>
                          </a:solidFill>
                          <a:effectLst/>
                          <a:latin typeface="Calibri"/>
                        </a:rPr>
                        <a:t>Fuente de Financiamiento</a:t>
                      </a:r>
                    </a:p>
                  </a:txBody>
                  <a:tcPr marL="9525" marR="9525" marT="95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PY" sz="1400" b="1" i="0" u="none" strike="noStrike" dirty="0">
                          <a:solidFill>
                            <a:srgbClr val="000000"/>
                          </a:solidFill>
                          <a:effectLst/>
                          <a:latin typeface="Calibri"/>
                        </a:rPr>
                        <a:t>Presupuesto </a:t>
                      </a:r>
                      <a:r>
                        <a:rPr lang="es-PY" sz="1400" b="1" i="0" u="none" strike="noStrike" dirty="0" smtClean="0">
                          <a:solidFill>
                            <a:srgbClr val="000000"/>
                          </a:solidFill>
                          <a:effectLst/>
                          <a:latin typeface="Calibri"/>
                        </a:rPr>
                        <a:t> VIGENTE</a:t>
                      </a:r>
                    </a:p>
                    <a:p>
                      <a:pPr algn="ctr" rtl="0" fontAlgn="ctr"/>
                      <a:r>
                        <a:rPr lang="es-PY" sz="1400" b="1" i="0" u="none" strike="noStrike" dirty="0" smtClean="0">
                          <a:solidFill>
                            <a:srgbClr val="000000"/>
                          </a:solidFill>
                          <a:effectLst/>
                          <a:latin typeface="Calibri"/>
                        </a:rPr>
                        <a:t>2019</a:t>
                      </a:r>
                      <a:endParaRPr lang="es-PY" sz="1400" b="1"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rowSpan="2">
                  <a:txBody>
                    <a:bodyPr/>
                    <a:lstStyle/>
                    <a:p>
                      <a:pPr algn="ctr" rtl="0" fontAlgn="ctr"/>
                      <a:r>
                        <a:rPr lang="es-PY" sz="1400" b="1" i="0" u="none" strike="noStrike" dirty="0">
                          <a:solidFill>
                            <a:srgbClr val="000000"/>
                          </a:solidFill>
                          <a:effectLst/>
                          <a:latin typeface="Calibri"/>
                        </a:rPr>
                        <a:t>%</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PY" sz="1400" b="1" i="0" u="none" strike="noStrike" dirty="0" smtClean="0">
                          <a:solidFill>
                            <a:srgbClr val="000000"/>
                          </a:solidFill>
                          <a:effectLst/>
                          <a:latin typeface="Calibri"/>
                        </a:rPr>
                        <a:t>Proyecto  Presupuesto</a:t>
                      </a:r>
                    </a:p>
                    <a:p>
                      <a:pPr algn="ctr" rtl="0" fontAlgn="ctr"/>
                      <a:r>
                        <a:rPr lang="es-PY" sz="1400" b="1" i="0" u="none" strike="noStrike" dirty="0" smtClean="0">
                          <a:solidFill>
                            <a:srgbClr val="000000"/>
                          </a:solidFill>
                          <a:effectLst/>
                          <a:latin typeface="Calibri"/>
                        </a:rPr>
                        <a:t>2020</a:t>
                      </a:r>
                      <a:endParaRPr lang="es-PY" sz="1400" b="1"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rowSpan="2">
                  <a:txBody>
                    <a:bodyPr/>
                    <a:lstStyle/>
                    <a:p>
                      <a:pPr algn="ctr" rtl="0" fontAlgn="ctr"/>
                      <a:r>
                        <a:rPr lang="es-PY" sz="1400" b="1" i="0" u="none" strike="noStrike" dirty="0">
                          <a:solidFill>
                            <a:srgbClr val="000000"/>
                          </a:solidFill>
                          <a:effectLst/>
                          <a:latin typeface="Calibri"/>
                        </a:rPr>
                        <a:t>%</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PY" sz="1400" b="1" i="0" u="none" strike="noStrike" dirty="0" smtClean="0">
                          <a:solidFill>
                            <a:srgbClr val="000000"/>
                          </a:solidFill>
                          <a:effectLst/>
                          <a:latin typeface="Calibri"/>
                        </a:rPr>
                        <a:t>Diferencia</a:t>
                      </a:r>
                    </a:p>
                    <a:p>
                      <a:pPr algn="ctr" rtl="0" fontAlgn="ctr"/>
                      <a:r>
                        <a:rPr lang="es-PY" sz="1400" b="1" i="0" u="none" strike="noStrike" dirty="0" smtClean="0">
                          <a:solidFill>
                            <a:srgbClr val="000000"/>
                          </a:solidFill>
                          <a:effectLst/>
                          <a:latin typeface="Calibri"/>
                        </a:rPr>
                        <a:t>(2020-2019)</a:t>
                      </a:r>
                      <a:endParaRPr lang="es-PY" sz="1400" b="1"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rowSpan="2">
                  <a:txBody>
                    <a:bodyPr/>
                    <a:lstStyle/>
                    <a:p>
                      <a:pPr algn="ctr" rtl="0" fontAlgn="ctr"/>
                      <a:r>
                        <a:rPr lang="es-PY" sz="1400" b="1" i="0" u="none" strike="noStrike" dirty="0">
                          <a:solidFill>
                            <a:srgbClr val="000000"/>
                          </a:solidFill>
                          <a:effectLst/>
                          <a:latin typeface="Calibri"/>
                        </a:rPr>
                        <a:t>% </a:t>
                      </a:r>
                      <a:r>
                        <a:rPr lang="es-PY" sz="1400" b="1" i="0" u="none" strike="noStrike" dirty="0" smtClean="0">
                          <a:solidFill>
                            <a:srgbClr val="000000"/>
                          </a:solidFill>
                          <a:effectLst/>
                          <a:latin typeface="Calibri"/>
                        </a:rPr>
                        <a:t>Variación</a:t>
                      </a:r>
                      <a:endParaRPr lang="es-PY" sz="1400" b="1"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813">
                <a:tc vMerge="1">
                  <a:txBody>
                    <a:bodyPr/>
                    <a:lstStyle/>
                    <a:p>
                      <a:endParaRPr lang="es-PY"/>
                    </a:p>
                  </a:txBody>
                  <a:tcPr/>
                </a:tc>
                <a:tc>
                  <a:txBody>
                    <a:bodyPr/>
                    <a:lstStyle/>
                    <a:p>
                      <a:pPr algn="ctr" rtl="0" fontAlgn="ctr"/>
                      <a:r>
                        <a:rPr lang="es-PY" sz="1400" b="1" i="0" u="none" strike="noStrike" dirty="0">
                          <a:solidFill>
                            <a:srgbClr val="000000"/>
                          </a:solidFill>
                          <a:effectLst/>
                          <a:latin typeface="Calibri"/>
                        </a:rPr>
                        <a:t>A</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vMerge="1">
                  <a:txBody>
                    <a:bodyPr/>
                    <a:lstStyle/>
                    <a:p>
                      <a:endParaRPr lang="es-PY"/>
                    </a:p>
                  </a:txBody>
                  <a:tcPr/>
                </a:tc>
                <a:tc>
                  <a:txBody>
                    <a:bodyPr/>
                    <a:lstStyle/>
                    <a:p>
                      <a:pPr algn="ctr" rtl="0" fontAlgn="ctr"/>
                      <a:r>
                        <a:rPr lang="es-PY" sz="1400" b="1" i="0" u="none" strike="noStrike" dirty="0">
                          <a:solidFill>
                            <a:srgbClr val="000000"/>
                          </a:solidFill>
                          <a:effectLst/>
                          <a:latin typeface="Calibri"/>
                        </a:rPr>
                        <a:t>B</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vMerge="1">
                  <a:txBody>
                    <a:bodyPr/>
                    <a:lstStyle/>
                    <a:p>
                      <a:endParaRPr lang="es-PY"/>
                    </a:p>
                  </a:txBody>
                  <a:tcPr/>
                </a:tc>
                <a:tc>
                  <a:txBody>
                    <a:bodyPr/>
                    <a:lstStyle/>
                    <a:p>
                      <a:pPr algn="ctr" rtl="0" fontAlgn="ctr"/>
                      <a:r>
                        <a:rPr lang="es-PY" sz="1400" b="1" i="0" u="none" strike="noStrike" dirty="0">
                          <a:solidFill>
                            <a:srgbClr val="000000"/>
                          </a:solidFill>
                          <a:effectLst/>
                          <a:latin typeface="Calibri"/>
                        </a:rPr>
                        <a:t>B-A</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vMerge="1">
                  <a:txBody>
                    <a:bodyPr/>
                    <a:lstStyle/>
                    <a:p>
                      <a:endParaRPr lang="es-PY"/>
                    </a:p>
                  </a:txBody>
                  <a:tcPr/>
                </a:tc>
              </a:tr>
              <a:tr h="737831">
                <a:tc>
                  <a:txBody>
                    <a:bodyPr/>
                    <a:lstStyle/>
                    <a:p>
                      <a:pPr algn="l" rtl="0" fontAlgn="ctr"/>
                      <a:r>
                        <a:rPr lang="es-PY" sz="1400" b="0" i="0" u="none" strike="noStrike" dirty="0">
                          <a:solidFill>
                            <a:srgbClr val="000000"/>
                          </a:solidFill>
                          <a:effectLst/>
                          <a:latin typeface="Calibri"/>
                        </a:rPr>
                        <a:t>10 Recursos del Tesoro</a:t>
                      </a:r>
                    </a:p>
                  </a:txBody>
                  <a:tcPr marL="9525" marR="9525" marT="95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s-PY" sz="1400" b="0" i="0" u="none" strike="noStrike" dirty="0" smtClean="0">
                          <a:solidFill>
                            <a:srgbClr val="000000"/>
                          </a:solidFill>
                          <a:effectLst/>
                          <a:latin typeface="Calibri"/>
                        </a:rPr>
                        <a:t>328.674.670.857</a:t>
                      </a:r>
                      <a:endParaRPr lang="es-PY" sz="1400" b="0"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rtl="0" fontAlgn="ctr"/>
                      <a:r>
                        <a:rPr lang="es-PY" sz="1400" b="0" i="0" u="none" strike="noStrike" dirty="0" smtClean="0">
                          <a:solidFill>
                            <a:srgbClr val="000000"/>
                          </a:solidFill>
                          <a:effectLst/>
                          <a:latin typeface="Calibri"/>
                        </a:rPr>
                        <a:t>58%</a:t>
                      </a:r>
                      <a:endParaRPr lang="es-PY" sz="1400" b="0"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s-PY" sz="1400" b="0" i="0" u="none" strike="noStrike" dirty="0" smtClean="0">
                          <a:solidFill>
                            <a:srgbClr val="000000"/>
                          </a:solidFill>
                          <a:effectLst/>
                          <a:latin typeface="Calibri"/>
                        </a:rPr>
                        <a:t>318.588.480.841</a:t>
                      </a:r>
                      <a:endParaRPr lang="es-PY" sz="1400" b="0"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rtl="0" fontAlgn="ctr"/>
                      <a:r>
                        <a:rPr lang="es-PY" sz="1400" b="0" i="0" u="none" strike="noStrike" dirty="0" smtClean="0">
                          <a:solidFill>
                            <a:srgbClr val="000000"/>
                          </a:solidFill>
                          <a:effectLst/>
                          <a:latin typeface="Calibri"/>
                        </a:rPr>
                        <a:t>55%</a:t>
                      </a:r>
                      <a:endParaRPr lang="es-PY" sz="1400" b="0"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s-PY" sz="1400" b="0" i="0" u="none" strike="noStrike" dirty="0" smtClean="0">
                          <a:solidFill>
                            <a:srgbClr val="FF0000"/>
                          </a:solidFill>
                          <a:effectLst/>
                          <a:latin typeface="Calibri"/>
                        </a:rPr>
                        <a:t>-10.086.190.016</a:t>
                      </a:r>
                      <a:endParaRPr lang="es-PY" sz="1400" b="0" i="0" u="none" strike="noStrike" dirty="0">
                        <a:solidFill>
                          <a:srgbClr val="FF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rtl="0" fontAlgn="ctr"/>
                      <a:r>
                        <a:rPr lang="es-PY" sz="1400" b="0" i="0" u="none" strike="noStrike" dirty="0" smtClean="0">
                          <a:solidFill>
                            <a:srgbClr val="FF0000"/>
                          </a:solidFill>
                          <a:effectLst/>
                          <a:latin typeface="Calibri"/>
                        </a:rPr>
                        <a:t>-3%</a:t>
                      </a:r>
                      <a:endParaRPr lang="es-PY" sz="1400" b="0" i="0" u="none" strike="noStrike" dirty="0">
                        <a:solidFill>
                          <a:srgbClr val="FF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37831">
                <a:tc>
                  <a:txBody>
                    <a:bodyPr/>
                    <a:lstStyle/>
                    <a:p>
                      <a:pPr algn="l" rtl="0" fontAlgn="ctr"/>
                      <a:r>
                        <a:rPr lang="es-PY" sz="1400" b="1" i="0" u="none" strike="noStrike" dirty="0">
                          <a:solidFill>
                            <a:srgbClr val="000000"/>
                          </a:solidFill>
                          <a:effectLst/>
                          <a:latin typeface="Calibri"/>
                        </a:rPr>
                        <a:t>30 Recursos Institucionales</a:t>
                      </a:r>
                    </a:p>
                  </a:txBody>
                  <a:tcPr marL="9525" marR="9525" marT="95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s-PY" sz="1400" b="0" i="0" u="none" strike="noStrike" dirty="0" smtClean="0">
                          <a:solidFill>
                            <a:srgbClr val="000000"/>
                          </a:solidFill>
                          <a:effectLst/>
                          <a:latin typeface="Calibri"/>
                        </a:rPr>
                        <a:t>236.654.606.905</a:t>
                      </a:r>
                      <a:endParaRPr lang="es-PY" sz="1400" b="0"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rtl="0" fontAlgn="ctr"/>
                      <a:r>
                        <a:rPr lang="es-PY" sz="1400" b="0" i="0" u="none" strike="noStrike" dirty="0" smtClean="0">
                          <a:solidFill>
                            <a:srgbClr val="000000"/>
                          </a:solidFill>
                          <a:effectLst/>
                          <a:latin typeface="Calibri"/>
                        </a:rPr>
                        <a:t>42%</a:t>
                      </a:r>
                      <a:endParaRPr lang="es-PY" sz="1400" b="0"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s-PY" sz="1400" b="0" i="0" u="none" strike="noStrike" dirty="0" smtClean="0">
                          <a:solidFill>
                            <a:srgbClr val="000000"/>
                          </a:solidFill>
                          <a:effectLst/>
                          <a:latin typeface="Calibri"/>
                        </a:rPr>
                        <a:t>257.819.245.138</a:t>
                      </a:r>
                      <a:endParaRPr lang="es-PY" sz="1400" b="0"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rtl="0" fontAlgn="ctr"/>
                      <a:r>
                        <a:rPr lang="es-PY" sz="1400" b="0" i="0" u="none" strike="noStrike" dirty="0" smtClean="0">
                          <a:solidFill>
                            <a:srgbClr val="000000"/>
                          </a:solidFill>
                          <a:effectLst/>
                          <a:latin typeface="Calibri"/>
                        </a:rPr>
                        <a:t>45%</a:t>
                      </a:r>
                      <a:endParaRPr lang="es-PY" sz="1400" b="0"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s-PY" sz="1400" b="1" i="0" u="none" strike="noStrike" dirty="0" smtClean="0">
                          <a:solidFill>
                            <a:schemeClr val="tx1"/>
                          </a:solidFill>
                          <a:effectLst/>
                          <a:latin typeface="Calibri"/>
                        </a:rPr>
                        <a:t>21.164.638.233</a:t>
                      </a:r>
                      <a:endParaRPr lang="es-PY" sz="1400" b="1" i="0" u="none" strike="noStrike" dirty="0">
                        <a:solidFill>
                          <a:schemeClr val="tx1"/>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rtl="0" fontAlgn="ctr"/>
                      <a:r>
                        <a:rPr lang="es-PY" sz="1400" b="1" i="0" u="none" strike="noStrike" dirty="0" smtClean="0">
                          <a:solidFill>
                            <a:schemeClr val="tx1"/>
                          </a:solidFill>
                          <a:effectLst/>
                          <a:latin typeface="Calibri"/>
                        </a:rPr>
                        <a:t>9%</a:t>
                      </a:r>
                      <a:endParaRPr lang="es-PY" sz="1400" b="1" i="0" u="none" strike="noStrike" dirty="0">
                        <a:solidFill>
                          <a:schemeClr val="tx1"/>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7831">
                <a:tc>
                  <a:txBody>
                    <a:bodyPr/>
                    <a:lstStyle/>
                    <a:p>
                      <a:pPr algn="l" rtl="0" fontAlgn="ctr"/>
                      <a:r>
                        <a:rPr lang="es-PY" sz="1400" b="1" i="0" u="none" strike="noStrike" dirty="0">
                          <a:solidFill>
                            <a:srgbClr val="000000"/>
                          </a:solidFill>
                          <a:effectLst/>
                          <a:latin typeface="Calibri"/>
                        </a:rPr>
                        <a:t>Totales</a:t>
                      </a:r>
                    </a:p>
                  </a:txBody>
                  <a:tcPr marL="9525" marR="9525" marT="95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s-PY" sz="1400" b="1" i="0" u="none" strike="noStrike" dirty="0" smtClean="0">
                          <a:solidFill>
                            <a:srgbClr val="000000"/>
                          </a:solidFill>
                          <a:effectLst/>
                          <a:latin typeface="Calibri"/>
                        </a:rPr>
                        <a:t>565.749.544.618</a:t>
                      </a:r>
                      <a:endParaRPr lang="es-PY" sz="1400" b="1"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rtl="0" fontAlgn="ctr"/>
                      <a:r>
                        <a:rPr lang="es-PY" sz="1400" b="1" i="0" u="none" strike="noStrike" dirty="0">
                          <a:solidFill>
                            <a:srgbClr val="000000"/>
                          </a:solidFill>
                          <a:effectLst/>
                          <a:latin typeface="Calibri"/>
                        </a:rPr>
                        <a:t>100%</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s-PY" sz="1400" b="1" i="0" u="none" strike="noStrike" dirty="0" smtClean="0">
                          <a:solidFill>
                            <a:srgbClr val="000000"/>
                          </a:solidFill>
                          <a:effectLst/>
                          <a:latin typeface="Calibri"/>
                        </a:rPr>
                        <a:t>565.855.206.807</a:t>
                      </a:r>
                      <a:endParaRPr lang="es-PY" sz="1400" b="1" i="0" u="none" strike="noStrike" dirty="0">
                        <a:solidFill>
                          <a:srgbClr val="000000"/>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rtl="0" fontAlgn="ctr"/>
                      <a:r>
                        <a:rPr lang="es-PY" sz="1400" b="1" i="0" u="none" strike="noStrike" dirty="0">
                          <a:solidFill>
                            <a:srgbClr val="000000"/>
                          </a:solidFill>
                          <a:effectLst/>
                          <a:latin typeface="Calibri"/>
                        </a:rPr>
                        <a:t>100%</a:t>
                      </a:r>
                    </a:p>
                  </a:txBody>
                  <a:tcPr marL="9525" marR="9525" marT="95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es-PY" sz="1400" b="1" i="0" u="none" strike="noStrike" dirty="0" smtClean="0">
                          <a:solidFill>
                            <a:schemeClr val="tx1"/>
                          </a:solidFill>
                          <a:effectLst/>
                          <a:latin typeface="Calibri"/>
                        </a:rPr>
                        <a:t>11.078.448.217</a:t>
                      </a:r>
                      <a:endParaRPr lang="es-PY" sz="1400" b="1" i="0" u="none" strike="noStrike" dirty="0">
                        <a:solidFill>
                          <a:schemeClr val="tx1"/>
                        </a:solidFill>
                        <a:effectLst/>
                        <a:latin typeface="Calibri"/>
                      </a:endParaRPr>
                    </a:p>
                  </a:txBody>
                  <a:tcPr marL="9525" marR="9525" marT="95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rtl="0" fontAlgn="ctr"/>
                      <a:r>
                        <a:rPr lang="es-PY" sz="1400" b="1" i="0" u="none" strike="noStrike" dirty="0" smtClean="0">
                          <a:solidFill>
                            <a:schemeClr val="tx1"/>
                          </a:solidFill>
                          <a:effectLst/>
                          <a:latin typeface="Calibri"/>
                        </a:rPr>
                        <a:t>6%</a:t>
                      </a:r>
                      <a:endParaRPr lang="es-PY" sz="1400" b="1" i="0" u="none" strike="noStrike" dirty="0">
                        <a:solidFill>
                          <a:schemeClr val="tx1"/>
                        </a:solidFill>
                        <a:effectLst/>
                        <a:latin typeface="Calibri"/>
                      </a:endParaRPr>
                    </a:p>
                  </a:txBody>
                  <a:tcPr marL="9525" marR="9525" marT="95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3 CuadroTexto"/>
          <p:cNvSpPr txBox="1"/>
          <p:nvPr/>
        </p:nvSpPr>
        <p:spPr>
          <a:xfrm>
            <a:off x="179512" y="4437112"/>
            <a:ext cx="8712968" cy="2308324"/>
          </a:xfrm>
          <a:prstGeom prst="rect">
            <a:avLst/>
          </a:prstGeom>
          <a:noFill/>
        </p:spPr>
        <p:txBody>
          <a:bodyPr wrap="square" rtlCol="0">
            <a:spAutoFit/>
          </a:bodyPr>
          <a:lstStyle/>
          <a:p>
            <a:pPr algn="just"/>
            <a:r>
              <a:rPr lang="es-PY" dirty="0" smtClean="0"/>
              <a:t>La Fuente de Financiamiento 10 Recursos del Tesoro fue disminuido en -3% respecto al Ejercicio Fiscal 2019, conforme el monto habilitado por el Ministerio de Hacienda en ésta. En la programación no fue considerada la Diferencia Cambiaria existente al aplicar el tipo de cambio de G. 5.749.- del 2019 y el proyectado para el Ejercicio Fiscal 2020 de G. 6.382,- superior en 633 puntos, el cual afecta directamente a la operatividad del servicio exterior cuya misión principal del MRE es la representatividad y defensa de los intereses nacionales ante otros países y organismos internacionales. </a:t>
            </a:r>
            <a:endParaRPr lang="es-PY" dirty="0"/>
          </a:p>
        </p:txBody>
      </p:sp>
    </p:spTree>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Text Box 45"/>
          <p:cNvSpPr txBox="1">
            <a:spLocks noChangeArrowheads="1"/>
          </p:cNvSpPr>
          <p:nvPr/>
        </p:nvSpPr>
        <p:spPr bwMode="auto">
          <a:xfrm>
            <a:off x="4175125" y="41513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s-PY" altLang="es-PY" dirty="0">
              <a:solidFill>
                <a:srgbClr val="000000"/>
              </a:solidFill>
              <a:latin typeface="Calibri" pitchFamily="34" charset="0"/>
            </a:endParaRPr>
          </a:p>
        </p:txBody>
      </p:sp>
      <p:sp>
        <p:nvSpPr>
          <p:cNvPr id="8" name="7 Rectángulo"/>
          <p:cNvSpPr/>
          <p:nvPr/>
        </p:nvSpPr>
        <p:spPr>
          <a:xfrm>
            <a:off x="0" y="0"/>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solidFill>
                <a:prstClr val="white"/>
              </a:solidFill>
            </a:endParaRPr>
          </a:p>
        </p:txBody>
      </p:sp>
      <p:sp>
        <p:nvSpPr>
          <p:cNvPr id="16" name="1 Título"/>
          <p:cNvSpPr txBox="1">
            <a:spLocks/>
          </p:cNvSpPr>
          <p:nvPr/>
        </p:nvSpPr>
        <p:spPr>
          <a:xfrm>
            <a:off x="250825" y="1484313"/>
            <a:ext cx="8569325" cy="2851150"/>
          </a:xfrm>
          <a:prstGeom prst="rect">
            <a:avLst/>
          </a:prstGeom>
        </p:spPr>
        <p:txBody>
          <a:bodyPr anchor="b"/>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auto">
              <a:spcAft>
                <a:spcPts val="0"/>
              </a:spcAft>
              <a:defRPr/>
            </a:pPr>
            <a:r>
              <a:rPr lang="es-PY" sz="4600" dirty="0" smtClean="0">
                <a:solidFill>
                  <a:schemeClr val="accent1">
                    <a:lumMod val="50000"/>
                  </a:schemeClr>
                </a:solidFill>
                <a:latin typeface="Garamond" pitchFamily="18" charset="0"/>
              </a:rPr>
              <a:t>PROGRAMACIÓN DE GASTOS </a:t>
            </a:r>
          </a:p>
          <a:p>
            <a:pPr fontAlgn="auto">
              <a:spcAft>
                <a:spcPts val="0"/>
              </a:spcAft>
              <a:defRPr/>
            </a:pPr>
            <a:r>
              <a:rPr lang="es-PY" sz="4600" dirty="0" smtClean="0">
                <a:solidFill>
                  <a:schemeClr val="accent1">
                    <a:lumMod val="50000"/>
                  </a:schemeClr>
                </a:solidFill>
                <a:latin typeface="Garamond" pitchFamily="18" charset="0"/>
              </a:rPr>
              <a:t>EJERCICIO FISCAL 2020</a:t>
            </a:r>
            <a:endParaRPr lang="es-PY" sz="4600" dirty="0">
              <a:solidFill>
                <a:schemeClr val="accent1">
                  <a:lumMod val="50000"/>
                </a:schemeClr>
              </a:solidFill>
              <a:latin typeface="Garamond" pitchFamily="18" charset="0"/>
            </a:endParaRPr>
          </a:p>
        </p:txBody>
      </p:sp>
      <p:pic>
        <p:nvPicPr>
          <p:cNvPr id="9" name="8 Imagen" descr="Ministerio de Relaciones Exteriores">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755576" y="1124744"/>
            <a:ext cx="7632847" cy="767080"/>
          </a:xfrm>
          <a:prstGeom prst="rect">
            <a:avLst/>
          </a:prstGeom>
          <a:noFill/>
          <a:ln>
            <a:noFill/>
          </a:ln>
        </p:spPr>
      </p:pic>
    </p:spTree>
  </p:cSld>
  <p:clrMapOvr>
    <a:overrideClrMapping bg1="lt1" tx1="dk1" bg2="lt2" tx2="dk2" accent1="accent1" accent2="accent2" accent3="accent3" accent4="accent4" accent5="accent5" accent6="accent6" hlink="hlink" folHlink="folHlink"/>
  </p:clrMapOvr>
  <p:transition spd="slow">
    <p:pull/>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7.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jecutivo">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1_Ejecutivo">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2_Ejecutivo">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Override>
</file>

<file path=ppt/theme/themeOverride7.xml><?xml version="1.0" encoding="utf-8"?>
<a:themeOverride xmlns:a="http://schemas.openxmlformats.org/drawingml/2006/main">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Essential</Template>
  <TotalTime>7813</TotalTime>
  <Words>1257</Words>
  <Application>Microsoft Office PowerPoint</Application>
  <PresentationFormat>Presentación en pantalla (4:3)</PresentationFormat>
  <Paragraphs>328</Paragraphs>
  <Slides>22</Slides>
  <Notes>5</Notes>
  <HiddenSlides>0</HiddenSlides>
  <MMClips>0</MMClips>
  <ScaleCrop>false</ScaleCrop>
  <HeadingPairs>
    <vt:vector size="4" baseType="variant">
      <vt:variant>
        <vt:lpstr>Tema</vt:lpstr>
      </vt:variant>
      <vt:variant>
        <vt:i4>4</vt:i4>
      </vt:variant>
      <vt:variant>
        <vt:lpstr>Títulos de diapositiva</vt:lpstr>
      </vt:variant>
      <vt:variant>
        <vt:i4>22</vt:i4>
      </vt:variant>
    </vt:vector>
  </HeadingPairs>
  <TitlesOfParts>
    <vt:vector size="26" baseType="lpstr">
      <vt:lpstr>Tema de Office</vt:lpstr>
      <vt:lpstr>Ejecutivo</vt:lpstr>
      <vt:lpstr>1_Ejecutivo</vt:lpstr>
      <vt:lpstr>2_Ejecutivo</vt:lpstr>
      <vt:lpstr>Presentación de PowerPoint</vt:lpstr>
      <vt:lpstr>% Participación Proyecto de Presupuesto MRE respecto al PGN</vt:lpstr>
      <vt:lpstr>Presentación de PowerPoint</vt:lpstr>
      <vt:lpstr>Proyecto de Presupuesto MRE 2020 en Dólares Americanos</vt:lpstr>
      <vt:lpstr>Presentación de PowerPoint</vt:lpstr>
      <vt:lpstr>Conceptos abonados en Dólares Americanos (U$S)</vt:lpstr>
      <vt:lpstr>Presentación de PowerPoint</vt:lpstr>
      <vt:lpstr>   Programación Ingresos  Presupuesto 2019 &amp; Proyecto PGN 2020</vt:lpstr>
      <vt:lpstr>Presentación de PowerPoint</vt:lpstr>
      <vt:lpstr>Distribución Gastos Proyecto de Presupuesto MRE 2020  por Estructura Presupuestaria </vt:lpstr>
      <vt:lpstr>Distribución Gastos Proyecto de Presupuesto MRE 2020 Consolidado</vt:lpstr>
      <vt:lpstr>Presentación de PowerPoint</vt:lpstr>
      <vt:lpstr>Distribución Gastos Proyecto de Presupuesto MRE 2020 FF10 Recursos del Tesoro (55%)</vt:lpstr>
      <vt:lpstr>Distribución Gastos Proyecto de Presupuesto MRE 2020 FF30 Recursos Institucionales (45%)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 PRESUPUESTO GENERAL DE LA NACION 2015</dc:title>
  <dc:creator>Luz Bella Cardozo</dc:creator>
  <cp:lastModifiedBy>Guadalupe Gill</cp:lastModifiedBy>
  <cp:revision>920</cp:revision>
  <cp:lastPrinted>2019-10-14T16:56:21Z</cp:lastPrinted>
  <dcterms:created xsi:type="dcterms:W3CDTF">2014-06-18T11:50:54Z</dcterms:created>
  <dcterms:modified xsi:type="dcterms:W3CDTF">2019-10-14T17:12:53Z</dcterms:modified>
</cp:coreProperties>
</file>