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365" r:id="rId3"/>
    <p:sldId id="377" r:id="rId4"/>
    <p:sldId id="378" r:id="rId5"/>
    <p:sldId id="379" r:id="rId6"/>
    <p:sldId id="380" r:id="rId7"/>
    <p:sldId id="381" r:id="rId8"/>
    <p:sldId id="383" r:id="rId9"/>
    <p:sldId id="382" r:id="rId10"/>
    <p:sldId id="319" r:id="rId11"/>
    <p:sldId id="344" r:id="rId12"/>
    <p:sldId id="345" r:id="rId13"/>
    <p:sldId id="347" r:id="rId14"/>
    <p:sldId id="362" r:id="rId15"/>
    <p:sldId id="346" r:id="rId16"/>
    <p:sldId id="348" r:id="rId17"/>
    <p:sldId id="349" r:id="rId18"/>
    <p:sldId id="355" r:id="rId19"/>
    <p:sldId id="357" r:id="rId20"/>
    <p:sldId id="364" r:id="rId21"/>
    <p:sldId id="375" r:id="rId22"/>
  </p:sldIdLst>
  <p:sldSz cx="9144000" cy="6858000" type="screen4x3"/>
  <p:notesSz cx="6980238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3" autoAdjust="0"/>
    <p:restoredTop sz="98228" autoAdjust="0"/>
  </p:normalViewPr>
  <p:slideViewPr>
    <p:cSldViewPr showGuides="1">
      <p:cViewPr>
        <p:scale>
          <a:sx n="80" d="100"/>
          <a:sy n="80" d="100"/>
        </p:scale>
        <p:origin x="-1296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5.xlsx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6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urruty\Downloads\sSoja%202018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df\Desktop\DEFENSA%20PGN%202020\Estructura%20PGN%202020%20ULTIMA%20VERSIO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6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0300482486072979"/>
                  <c:y val="-6.3678905468836797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269.559</a:t>
                    </a:r>
                  </a:p>
                  <a:p>
                    <a:r>
                      <a:rPr lang="en-US" sz="2000" dirty="0" smtClean="0"/>
                      <a:t>50</a:t>
                    </a:r>
                    <a:r>
                      <a:rPr lang="en-US" sz="20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817663116796549"/>
                  <c:y val="-0.2554416696755916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79.136</a:t>
                    </a:r>
                  </a:p>
                  <a:p>
                    <a:r>
                      <a:rPr lang="en-US" sz="2000" dirty="0" smtClean="0"/>
                      <a:t>15</a:t>
                    </a:r>
                    <a:r>
                      <a:rPr lang="en-US" sz="20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6594293755720271"/>
                  <c:y val="5.3882467920231103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190.423</a:t>
                    </a:r>
                  </a:p>
                  <a:p>
                    <a:r>
                      <a:rPr lang="en-US" sz="2000" dirty="0" smtClean="0"/>
                      <a:t>35</a:t>
                    </a:r>
                    <a:r>
                      <a:rPr lang="en-US" sz="20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es-MX" sz="2000" b="1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Hoja1!$B$6:$D$6</c:f>
              <c:strCache>
                <c:ptCount val="3"/>
                <c:pt idx="0">
                  <c:v>Productores Registrados</c:v>
                </c:pt>
                <c:pt idx="1">
                  <c:v>Asistidos 2018</c:v>
                </c:pt>
                <c:pt idx="2">
                  <c:v>Déficit Actual</c:v>
                </c:pt>
              </c:strCache>
            </c:strRef>
          </c:cat>
          <c:val>
            <c:numRef>
              <c:f>Hoja1!$B$7:$D$7</c:f>
              <c:numCache>
                <c:formatCode>#,##0</c:formatCode>
                <c:ptCount val="3"/>
                <c:pt idx="0">
                  <c:v>269559</c:v>
                </c:pt>
                <c:pt idx="1">
                  <c:v>79136</c:v>
                </c:pt>
                <c:pt idx="2">
                  <c:v>190423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105438020114168"/>
          <c:y val="0.5493456456227086"/>
          <c:w val="0.22375000661302183"/>
          <c:h val="0.40931780149427854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MX"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435695538057746E-4"/>
          <c:y val="4.7725503062117237E-2"/>
          <c:w val="0.96127613029625836"/>
          <c:h val="0.891385594626114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gradFill>
                <a:gsLst>
                  <a:gs pos="0">
                    <a:schemeClr val="accent3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invertIfNegative val="0"/>
          <c:dLbls>
            <c:txPr>
              <a:bodyPr/>
              <a:lstStyle/>
              <a:p>
                <a:pPr>
                  <a:defRPr lang="es-PY" b="1">
                    <a:solidFill>
                      <a:srgbClr val="FF0000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'por fuente'!$B$4:$B$12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'por fuente'!$C$4:$C$12</c:f>
              <c:numCache>
                <c:formatCode>#,##0</c:formatCode>
                <c:ptCount val="9"/>
                <c:pt idx="0">
                  <c:v>383107.87611399998</c:v>
                </c:pt>
                <c:pt idx="1">
                  <c:v>300549.64703899994</c:v>
                </c:pt>
                <c:pt idx="2">
                  <c:v>250480.446108</c:v>
                </c:pt>
                <c:pt idx="3">
                  <c:v>240514.982101</c:v>
                </c:pt>
                <c:pt idx="4">
                  <c:v>230281.40766500001</c:v>
                </c:pt>
                <c:pt idx="5">
                  <c:v>231678.918902</c:v>
                </c:pt>
                <c:pt idx="6">
                  <c:v>179704.76184299999</c:v>
                </c:pt>
                <c:pt idx="7">
                  <c:v>179249.751475</c:v>
                </c:pt>
                <c:pt idx="8">
                  <c:v>165818.514968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376576"/>
        <c:axId val="36379264"/>
      </c:barChart>
      <c:catAx>
        <c:axId val="3637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PY" sz="1200" b="1"/>
            </a:pPr>
            <a:endParaRPr lang="es-MX"/>
          </a:p>
        </c:txPr>
        <c:crossAx val="36379264"/>
        <c:crosses val="autoZero"/>
        <c:auto val="1"/>
        <c:lblAlgn val="ctr"/>
        <c:lblOffset val="100"/>
        <c:noMultiLvlLbl val="0"/>
      </c:catAx>
      <c:valAx>
        <c:axId val="3637926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63765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es-MX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GRUPO!$B$1</c:f>
              <c:strCache>
                <c:ptCount val="1"/>
                <c:pt idx="0">
                  <c:v>PGN 2020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b="1" dirty="0"/>
                      <a:t>-1%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 dirty="0"/>
                      <a:t>22%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b="1" dirty="0"/>
                      <a:t>35%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b="1" dirty="0"/>
                      <a:t>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 b="1" dirty="0"/>
                      <a:t>41%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600" b="1" dirty="0"/>
                      <a:t>23%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600" b="1" dirty="0"/>
                      <a:t>-31%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MX" sz="160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GRUPO!$A$2:$A$8</c:f>
              <c:strCache>
                <c:ptCount val="7"/>
                <c:pt idx="0">
                  <c:v>100 - SERVICIOS PERSONALES</c:v>
                </c:pt>
                <c:pt idx="1">
                  <c:v>200 - SERVICIOS NO PERSONALES</c:v>
                </c:pt>
                <c:pt idx="2">
                  <c:v>300- BIENES DE CONSUMO E INSUMO</c:v>
                </c:pt>
                <c:pt idx="3">
                  <c:v>400 - BIENES DE CAMBIO</c:v>
                </c:pt>
                <c:pt idx="4">
                  <c:v>500 - INVERSION FISICA</c:v>
                </c:pt>
                <c:pt idx="5">
                  <c:v>800 - TRANSFERENCIAS </c:v>
                </c:pt>
                <c:pt idx="6">
                  <c:v>900 - OTROS GASTOS</c:v>
                </c:pt>
              </c:strCache>
            </c:strRef>
          </c:cat>
          <c:val>
            <c:numRef>
              <c:f>GRUPO!$B$2:$B$8</c:f>
              <c:numCache>
                <c:formatCode>#,##0</c:formatCode>
                <c:ptCount val="7"/>
                <c:pt idx="0">
                  <c:v>186644789258</c:v>
                </c:pt>
                <c:pt idx="1">
                  <c:v>79972780949</c:v>
                </c:pt>
                <c:pt idx="2">
                  <c:v>55015193761</c:v>
                </c:pt>
                <c:pt idx="3">
                  <c:v>2820136000</c:v>
                </c:pt>
                <c:pt idx="4">
                  <c:v>61587282920</c:v>
                </c:pt>
                <c:pt idx="5">
                  <c:v>122971732703</c:v>
                </c:pt>
                <c:pt idx="6">
                  <c:v>312605876</c:v>
                </c:pt>
              </c:numCache>
            </c:numRef>
          </c:val>
        </c:ser>
        <c:ser>
          <c:idx val="1"/>
          <c:order val="1"/>
          <c:tx>
            <c:strRef>
              <c:f>GRUPO!$C$1</c:f>
              <c:strCache>
                <c:ptCount val="1"/>
                <c:pt idx="0">
                  <c:v>PGN 2019</c:v>
                </c:pt>
              </c:strCache>
            </c:strRef>
          </c:tx>
          <c:invertIfNegative val="0"/>
          <c:cat>
            <c:strRef>
              <c:f>GRUPO!$A$2:$A$8</c:f>
              <c:strCache>
                <c:ptCount val="7"/>
                <c:pt idx="0">
                  <c:v>100 - SERVICIOS PERSONALES</c:v>
                </c:pt>
                <c:pt idx="1">
                  <c:v>200 - SERVICIOS NO PERSONALES</c:v>
                </c:pt>
                <c:pt idx="2">
                  <c:v>300- BIENES DE CONSUMO E INSUMO</c:v>
                </c:pt>
                <c:pt idx="3">
                  <c:v>400 - BIENES DE CAMBIO</c:v>
                </c:pt>
                <c:pt idx="4">
                  <c:v>500 - INVERSION FISICA</c:v>
                </c:pt>
                <c:pt idx="5">
                  <c:v>800 - TRANSFERENCIAS </c:v>
                </c:pt>
                <c:pt idx="6">
                  <c:v>900 - OTROS GASTOS</c:v>
                </c:pt>
              </c:strCache>
            </c:strRef>
          </c:cat>
          <c:val>
            <c:numRef>
              <c:f>GRUPO!$C$2:$C$8</c:f>
              <c:numCache>
                <c:formatCode>#,##0</c:formatCode>
                <c:ptCount val="7"/>
                <c:pt idx="0">
                  <c:v>188177877152</c:v>
                </c:pt>
                <c:pt idx="1">
                  <c:v>65371697735</c:v>
                </c:pt>
                <c:pt idx="2">
                  <c:v>40619489899</c:v>
                </c:pt>
                <c:pt idx="3">
                  <c:v>0</c:v>
                </c:pt>
                <c:pt idx="4">
                  <c:v>43595841261</c:v>
                </c:pt>
                <c:pt idx="5">
                  <c:v>100210609179</c:v>
                </c:pt>
                <c:pt idx="6">
                  <c:v>455029605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230720"/>
        <c:axId val="43232256"/>
        <c:axId val="0"/>
      </c:bar3DChart>
      <c:catAx>
        <c:axId val="43230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s-MX" sz="1000" b="1"/>
            </a:pPr>
            <a:endParaRPr lang="es-MX"/>
          </a:p>
        </c:txPr>
        <c:crossAx val="43232256"/>
        <c:crosses val="autoZero"/>
        <c:auto val="1"/>
        <c:lblAlgn val="ctr"/>
        <c:lblOffset val="100"/>
        <c:noMultiLvlLbl val="0"/>
      </c:catAx>
      <c:valAx>
        <c:axId val="4323225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es-MX"/>
            </a:pPr>
            <a:endParaRPr lang="es-MX"/>
          </a:p>
        </c:txPr>
        <c:crossAx val="432307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s-MX" sz="1800"/>
          </a:pPr>
          <a:endParaRPr lang="es-MX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Hoja1!$A$9</c:f>
              <c:strCache>
                <c:ptCount val="1"/>
                <c:pt idx="0">
                  <c:v>Asalariado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36008730511424669"/>
                  <c:y val="-1.85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MX" sz="11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Hoja1!$B$9</c:f>
              <c:numCache>
                <c:formatCode>0%</c:formatCode>
                <c:ptCount val="1"/>
                <c:pt idx="0">
                  <c:v>0.34000000000000008</c:v>
                </c:pt>
              </c:numCache>
            </c:numRef>
          </c:val>
        </c:ser>
        <c:ser>
          <c:idx val="1"/>
          <c:order val="1"/>
          <c:tx>
            <c:strRef>
              <c:f>Hoja1!$A$10</c:f>
              <c:strCache>
                <c:ptCount val="1"/>
                <c:pt idx="0">
                  <c:v>Independiente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36437907362144956"/>
                  <c:y val="1.85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MX" sz="12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Hoja1!$B$10</c:f>
              <c:numCache>
                <c:formatCode>0%</c:formatCode>
                <c:ptCount val="1"/>
                <c:pt idx="0">
                  <c:v>0.60000000000000009</c:v>
                </c:pt>
              </c:numCache>
            </c:numRef>
          </c:val>
        </c:ser>
        <c:ser>
          <c:idx val="2"/>
          <c:order val="2"/>
          <c:tx>
            <c:strRef>
              <c:f>Hoja1!$A$11</c:f>
              <c:strCache>
                <c:ptCount val="1"/>
                <c:pt idx="0">
                  <c:v>Domestico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3359412611561679"/>
                  <c:y val="-1.3888888888888893E-2"/>
                </c:manualLayout>
              </c:layout>
              <c:spPr/>
              <c:txPr>
                <a:bodyPr/>
                <a:lstStyle/>
                <a:p>
                  <a:pPr>
                    <a:defRPr lang="es-MX" sz="1200"/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MX" sz="14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Hoja1!$B$11</c:f>
              <c:numCache>
                <c:formatCode>0%</c:formatCode>
                <c:ptCount val="1"/>
                <c:pt idx="0">
                  <c:v>6.0000000000000012E-2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38787456"/>
        <c:axId val="138801536"/>
      </c:barChart>
      <c:catAx>
        <c:axId val="138787456"/>
        <c:scaling>
          <c:orientation val="minMax"/>
        </c:scaling>
        <c:delete val="1"/>
        <c:axPos val="b"/>
        <c:majorTickMark val="none"/>
        <c:minorTickMark val="none"/>
        <c:tickLblPos val="nextTo"/>
        <c:crossAx val="138801536"/>
        <c:crosses val="autoZero"/>
        <c:auto val="1"/>
        <c:lblAlgn val="ctr"/>
        <c:lblOffset val="100"/>
        <c:noMultiLvlLbl val="0"/>
      </c:catAx>
      <c:valAx>
        <c:axId val="1388015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87874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lang="es-MX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FFC000"/>
            </a:solidFill>
          </c:spPr>
          <c:dPt>
            <c:idx val="1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1.9794871794871799E-2"/>
                  <c:y val="8.635459072304084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669089440742988E-2"/>
                  <c:y val="-0.1253260409487486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MX" sz="1400" b="1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Hoja1!$A$5:$A$6</c:f>
              <c:strCache>
                <c:ptCount val="2"/>
                <c:pt idx="0">
                  <c:v>Urbano</c:v>
                </c:pt>
                <c:pt idx="1">
                  <c:v>Rural</c:v>
                </c:pt>
              </c:strCache>
            </c:strRef>
          </c:cat>
          <c:val>
            <c:numRef>
              <c:f>Hoja1!$B$5:$B$6</c:f>
              <c:numCache>
                <c:formatCode>0%</c:formatCode>
                <c:ptCount val="2"/>
                <c:pt idx="0">
                  <c:v>0.63000000000000012</c:v>
                </c:pt>
                <c:pt idx="1">
                  <c:v>0.37000000000000005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34765007087292382"/>
          <c:y val="0.89267926001505182"/>
          <c:w val="0.30469985825415236"/>
          <c:h val="0.10281682637054851"/>
        </c:manualLayout>
      </c:layout>
      <c:overlay val="0"/>
      <c:txPr>
        <a:bodyPr/>
        <a:lstStyle/>
        <a:p>
          <a:pPr>
            <a:defRPr lang="es-MX"/>
          </a:pPr>
          <a:endParaRPr lang="es-MX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Y"/>
              <a:t>INCIDENCIA DE LAS EXPORTACIONES AGROPECUARIAS EN EL TOTAL NACIONAL. 2015</a:t>
            </a:r>
          </a:p>
          <a:p>
            <a:pPr>
              <a:defRPr lang="es-ES"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19-4792-85EC-F2787AABB2B3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19-4792-85EC-F2787AABB2B3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819-4792-85EC-F2787AABB2B3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819-4792-85EC-F2787AABB2B3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819-4792-85EC-F2787AABB2B3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819-4792-85EC-F2787AABB2B3}"/>
              </c:ext>
            </c:extLst>
          </c:dPt>
          <c:dLbls>
            <c:dLbl>
              <c:idx val="1"/>
              <c:spPr>
                <a:solidFill>
                  <a:sysClr val="window" lastClr="FFFFFF">
                    <a:alpha val="90000"/>
                  </a:sysClr>
                </a:solidFill>
                <a:ln w="12700" cap="flat" cmpd="sng" algn="ctr">
                  <a:solidFill>
                    <a:srgbClr val="4472C4"/>
                  </a:solidFill>
                  <a:round/>
                </a:ln>
                <a:effectLst>
                  <a:outerShdw blurRad="50800" dist="38100" dir="2700000" algn="tl" rotWithShape="0">
                    <a:srgbClr val="4472C4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s-ES" sz="1400" b="0" i="0" u="none" strike="noStrike" kern="1200" baseline="0">
                      <a:solidFill>
                        <a:schemeClr val="accent2"/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0641687129374066E-2"/>
                  <c:y val="-7.9766014763917314E-2"/>
                </c:manualLayout>
              </c:layout>
              <c:spPr>
                <a:solidFill>
                  <a:sysClr val="window" lastClr="FFFFFF">
                    <a:alpha val="90000"/>
                  </a:sysClr>
                </a:solidFill>
                <a:ln w="12700" cap="flat" cmpd="sng" algn="ctr">
                  <a:solidFill>
                    <a:srgbClr val="4472C4"/>
                  </a:solidFill>
                  <a:round/>
                </a:ln>
                <a:effectLst>
                  <a:outerShdw blurRad="50800" dist="38100" dir="2700000" algn="tl" rotWithShape="0">
                    <a:srgbClr val="4472C4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s-ES" sz="1400" b="0" i="0" u="none" strike="noStrike" kern="1200" baseline="0">
                      <a:solidFill>
                        <a:schemeClr val="accent3"/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3911343141114492E-2"/>
                  <c:y val="-2.3460592577622695E-2"/>
                </c:manualLayout>
              </c:layout>
              <c:spPr>
                <a:solidFill>
                  <a:sysClr val="window" lastClr="FFFFFF">
                    <a:alpha val="90000"/>
                  </a:sysClr>
                </a:solidFill>
                <a:ln w="12700" cap="flat" cmpd="sng" algn="ctr">
                  <a:solidFill>
                    <a:srgbClr val="4472C4"/>
                  </a:solidFill>
                  <a:round/>
                </a:ln>
                <a:effectLst>
                  <a:outerShdw blurRad="50800" dist="38100" dir="2700000" algn="tl" rotWithShape="0">
                    <a:srgbClr val="4472C4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s-ES" sz="1400" b="0" i="0" u="none" strike="noStrike" kern="1200" baseline="0">
                      <a:solidFill>
                        <a:schemeClr val="accent4"/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1092342293969541E-2"/>
                  <c:y val="-7.7419955506154881E-2"/>
                </c:manualLayout>
              </c:layout>
              <c:spPr>
                <a:solidFill>
                  <a:sysClr val="window" lastClr="FFFFFF">
                    <a:alpha val="90000"/>
                  </a:sysClr>
                </a:solidFill>
                <a:ln w="12700" cap="flat" cmpd="sng" algn="ctr">
                  <a:solidFill>
                    <a:srgbClr val="4472C4"/>
                  </a:solidFill>
                  <a:round/>
                </a:ln>
                <a:effectLst>
                  <a:outerShdw blurRad="50800" dist="38100" dir="2700000" algn="tl" rotWithShape="0">
                    <a:srgbClr val="4472C4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s-ES" sz="1400" b="0" i="0" u="none" strike="noStrike" kern="1200" baseline="0">
                      <a:solidFill>
                        <a:schemeClr val="accent5"/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spPr>
                <a:solidFill>
                  <a:sysClr val="window" lastClr="FFFFFF">
                    <a:alpha val="90000"/>
                  </a:sysClr>
                </a:solidFill>
                <a:ln w="12700" cap="flat" cmpd="sng" algn="ctr">
                  <a:solidFill>
                    <a:srgbClr val="4472C4"/>
                  </a:solidFill>
                  <a:round/>
                </a:ln>
                <a:effectLst>
                  <a:outerShdw blurRad="50800" dist="38100" dir="2700000" algn="tl" rotWithShape="0">
                    <a:srgbClr val="4472C4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s-ES" sz="1400" b="0" i="0" u="none" strike="noStrike" kern="1200" baseline="0">
                      <a:solidFill>
                        <a:schemeClr val="accent6"/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400" b="0" i="0" u="none" strike="noStrike" kern="1200" baseline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'[sSoja 2018.xlsx]Hoja2'!$A$3:$A$8</c:f>
              <c:strCache>
                <c:ptCount val="6"/>
                <c:pt idx="0">
                  <c:v>Carne vacuna</c:v>
                </c:pt>
                <c:pt idx="1">
                  <c:v>Grano de soja</c:v>
                </c:pt>
                <c:pt idx="2">
                  <c:v>Aceite de soja</c:v>
                </c:pt>
                <c:pt idx="3">
                  <c:v>Harina de soja</c:v>
                </c:pt>
                <c:pt idx="4">
                  <c:v>Otros agropecuarios</c:v>
                </c:pt>
                <c:pt idx="5">
                  <c:v>No agropecuarios</c:v>
                </c:pt>
              </c:strCache>
            </c:strRef>
          </c:cat>
          <c:val>
            <c:numRef>
              <c:f>'[sSoja 2018.xlsx]Hoja2'!$B$3:$B$8</c:f>
              <c:numCache>
                <c:formatCode>#,##0.00</c:formatCode>
                <c:ptCount val="6"/>
                <c:pt idx="0">
                  <c:v>1099.1830269999994</c:v>
                </c:pt>
                <c:pt idx="1">
                  <c:v>2205.0389120000013</c:v>
                </c:pt>
                <c:pt idx="2">
                  <c:v>469.23761999999977</c:v>
                </c:pt>
                <c:pt idx="3">
                  <c:v>0</c:v>
                </c:pt>
                <c:pt idx="4">
                  <c:v>2001.742072</c:v>
                </c:pt>
                <c:pt idx="5">
                  <c:v>3269.7905040000001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819-4792-85EC-F2787AABB2B3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MX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0342673485610915E-2"/>
          <c:w val="0.97777777777777775"/>
          <c:h val="0.9564788128458259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19406430446194228"/>
                  <c:y val="-0.1095817490122059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53299781277340352"/>
                  <c:y val="0.215815620264168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es-MX" sz="1800" b="1"/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Hoja1!$A$4:$A$5</c:f>
              <c:strCache>
                <c:ptCount val="2"/>
                <c:pt idx="0">
                  <c:v>ED</c:v>
                </c:pt>
                <c:pt idx="1">
                  <c:v>MAG</c:v>
                </c:pt>
              </c:strCache>
            </c:strRef>
          </c:cat>
          <c:val>
            <c:numRef>
              <c:f>Hoja1!$B$4:$B$5</c:f>
              <c:numCache>
                <c:formatCode>0%</c:formatCode>
                <c:ptCount val="2"/>
                <c:pt idx="0">
                  <c:v>0.31000000000000005</c:v>
                </c:pt>
                <c:pt idx="1">
                  <c:v>0.69000000000000006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3.514821789889231E-2"/>
                  <c:y val="3.58796296296296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0753734933428778E-2"/>
                  <c:y val="-8.09674832312627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50665948435206E-2"/>
                  <c:y val="0.134475430154564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es-MX" sz="1200"/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Hoja1!$G$1:$G$4</c:f>
              <c:strCache>
                <c:ptCount val="4"/>
                <c:pt idx="0">
                  <c:v>Actividad Administrativa</c:v>
                </c:pt>
                <c:pt idx="1">
                  <c:v>Actividad Misional</c:v>
                </c:pt>
                <c:pt idx="2">
                  <c:v>Proyectos</c:v>
                </c:pt>
                <c:pt idx="3">
                  <c:v>Programa Sustantivo</c:v>
                </c:pt>
              </c:strCache>
            </c:strRef>
          </c:cat>
          <c:val>
            <c:numRef>
              <c:f>Hoja1!$B$1:$B$4</c:f>
              <c:numCache>
                <c:formatCode>0%</c:formatCode>
                <c:ptCount val="4"/>
                <c:pt idx="0">
                  <c:v>0.22</c:v>
                </c:pt>
                <c:pt idx="1">
                  <c:v>0.30000000000000004</c:v>
                </c:pt>
                <c:pt idx="2">
                  <c:v>0.45</c:v>
                </c:pt>
                <c:pt idx="3">
                  <c:v>3.0000000000000002E-2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178168905357443E-2"/>
          <c:y val="0"/>
          <c:w val="0.76325474756831879"/>
          <c:h val="0.8711385858705929"/>
        </c:manualLayout>
      </c:layout>
      <c:pie3DChart>
        <c:varyColors val="1"/>
        <c:ser>
          <c:idx val="1"/>
          <c:order val="1"/>
          <c:tx>
            <c:strRef>
              <c:f>'POR FF'!$C$1</c:f>
              <c:strCache>
                <c:ptCount val="1"/>
                <c:pt idx="0">
                  <c:v>%</c:v>
                </c:pt>
              </c:strCache>
            </c:strRef>
          </c:tx>
          <c:explosion val="30"/>
          <c:dPt>
            <c:idx val="1"/>
            <c:bubble3D val="0"/>
            <c:explosion val="20"/>
          </c:dPt>
          <c:dLbls>
            <c:dLbl>
              <c:idx val="0"/>
              <c:layout>
                <c:manualLayout>
                  <c:x val="7.0396788636714544E-3"/>
                  <c:y val="-3.4648493759042373E-3"/>
                </c:manualLayout>
              </c:layout>
              <c:tx>
                <c:rich>
                  <a:bodyPr/>
                  <a:lstStyle/>
                  <a:p>
                    <a:pPr>
                      <a:defRPr lang="es-MX" sz="1400"/>
                    </a:pPr>
                    <a:r>
                      <a:rPr lang="en-US" sz="1400" b="1" dirty="0" smtClean="0"/>
                      <a:t>FF 10: RECURSOS </a:t>
                    </a:r>
                    <a:r>
                      <a:rPr lang="en-US" sz="1400" b="1" dirty="0"/>
                      <a:t>DEL TESORO; 33%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4325629149297523"/>
                  <c:y val="-8.8640123010337536E-4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FF 20: RECURSOS </a:t>
                    </a:r>
                    <a:r>
                      <a:rPr lang="en-US" sz="1400" b="1" dirty="0"/>
                      <a:t>DEL CREDITO PUBLICO; 37</a:t>
                    </a:r>
                    <a:r>
                      <a:rPr lang="en-US" sz="1600" b="1" dirty="0"/>
                      <a:t>%</a:t>
                    </a:r>
                    <a:endParaRPr lang="en-US" sz="14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796665122742009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FF 30: RECURSOS </a:t>
                    </a:r>
                    <a:r>
                      <a:rPr lang="en-US" sz="1400" b="1" dirty="0"/>
                      <a:t>INSTITUCIONALES; 30%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MX"/>
                </a:pPr>
                <a:endParaRPr lang="es-MX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'POR FF'!$A$2:$A$4</c:f>
              <c:strCache>
                <c:ptCount val="3"/>
                <c:pt idx="0">
                  <c:v>10 - RECURSOS DEL TESORO</c:v>
                </c:pt>
                <c:pt idx="1">
                  <c:v>20 - RECURSOS DEL CREDITO PUBLICO</c:v>
                </c:pt>
                <c:pt idx="2">
                  <c:v>30 - RECURSOS INSTITUCIONALES</c:v>
                </c:pt>
              </c:strCache>
            </c:strRef>
          </c:cat>
          <c:val>
            <c:numRef>
              <c:f>'POR FF'!$C$2:$C$4</c:f>
              <c:numCache>
                <c:formatCode>#,##0</c:formatCode>
                <c:ptCount val="3"/>
                <c:pt idx="0">
                  <c:v>32.556554412576752</c:v>
                </c:pt>
                <c:pt idx="1">
                  <c:v>37.181215144433182</c:v>
                </c:pt>
                <c:pt idx="2">
                  <c:v>30.262230442990074</c:v>
                </c:pt>
              </c:numCache>
            </c:numRef>
          </c:val>
        </c:ser>
        <c:ser>
          <c:idx val="0"/>
          <c:order val="0"/>
          <c:tx>
            <c:strRef>
              <c:f>'POR FF'!$B$1</c:f>
              <c:strCache>
                <c:ptCount val="1"/>
                <c:pt idx="0">
                  <c:v>PGN 2020</c:v>
                </c:pt>
              </c:strCache>
            </c:strRef>
          </c:tx>
          <c:explosion val="25"/>
          <c:cat>
            <c:strRef>
              <c:f>'POR FF'!$A$2:$A$4</c:f>
              <c:strCache>
                <c:ptCount val="3"/>
                <c:pt idx="0">
                  <c:v>10 - RECURSOS DEL TESORO</c:v>
                </c:pt>
                <c:pt idx="1">
                  <c:v>20 - RECURSOS DEL CREDITO PUBLICO</c:v>
                </c:pt>
                <c:pt idx="2">
                  <c:v>30 - RECURSOS INSTITUCIONALES</c:v>
                </c:pt>
              </c:strCache>
            </c:strRef>
          </c:cat>
          <c:val>
            <c:numRef>
              <c:f>'POR FF'!$B$2:$B$4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6C5E7-6C69-47BC-B48F-262422D90682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FD7935A5-A680-47C9-9120-6627ECFE7CB0}">
      <dgm:prSet phldrT="[Texto]" custT="1"/>
      <dgm:spPr/>
      <dgm:t>
        <a:bodyPr/>
        <a:lstStyle/>
        <a:p>
          <a:r>
            <a:rPr lang="es-ES" sz="1600" dirty="0" smtClean="0"/>
            <a:t>Estadísticas del ámbito agropecuario (BCP, STP,  MH, MADES, MDS, MAG, Sociedad Civil, entre otros).</a:t>
          </a:r>
          <a:endParaRPr lang="es-MX" sz="1600" dirty="0"/>
        </a:p>
      </dgm:t>
    </dgm:pt>
    <dgm:pt modelId="{D02D536F-FE7D-46AB-AE36-E04D43CD1A0B}" type="parTrans" cxnId="{CCAA31BA-187B-4A42-8418-B0484B21548C}">
      <dgm:prSet/>
      <dgm:spPr/>
      <dgm:t>
        <a:bodyPr/>
        <a:lstStyle/>
        <a:p>
          <a:endParaRPr lang="es-MX"/>
        </a:p>
      </dgm:t>
    </dgm:pt>
    <dgm:pt modelId="{427CDDD1-57D8-4A77-A3C3-49D04DE7BB73}" type="sibTrans" cxnId="{CCAA31BA-187B-4A42-8418-B0484B21548C}">
      <dgm:prSet/>
      <dgm:spPr/>
      <dgm:t>
        <a:bodyPr/>
        <a:lstStyle/>
        <a:p>
          <a:endParaRPr lang="es-MX"/>
        </a:p>
      </dgm:t>
    </dgm:pt>
    <dgm:pt modelId="{5A6DD734-FE7A-429B-8E7D-DD1582916183}">
      <dgm:prSet phldrT="[Texto]" custT="1"/>
      <dgm:spPr/>
      <dgm:t>
        <a:bodyPr/>
        <a:lstStyle/>
        <a:p>
          <a:r>
            <a:rPr lang="es-ES" sz="1600" dirty="0" smtClean="0"/>
            <a:t>Análisis, estudios del mercado nacional e internacional y comercialización de productos agropecuarios</a:t>
          </a:r>
          <a:endParaRPr lang="es-MX" sz="1600" dirty="0"/>
        </a:p>
      </dgm:t>
    </dgm:pt>
    <dgm:pt modelId="{F0A790BF-87CD-4934-A07E-9D1A8113B9C2}" type="parTrans" cxnId="{6F440A66-A751-4DC0-981E-84D3B300F281}">
      <dgm:prSet/>
      <dgm:spPr/>
      <dgm:t>
        <a:bodyPr/>
        <a:lstStyle/>
        <a:p>
          <a:endParaRPr lang="es-MX"/>
        </a:p>
      </dgm:t>
    </dgm:pt>
    <dgm:pt modelId="{25E33290-41DC-4574-9646-7F5474C7341C}" type="sibTrans" cxnId="{6F440A66-A751-4DC0-981E-84D3B300F281}">
      <dgm:prSet/>
      <dgm:spPr/>
      <dgm:t>
        <a:bodyPr/>
        <a:lstStyle/>
        <a:p>
          <a:endParaRPr lang="es-MX"/>
        </a:p>
      </dgm:t>
    </dgm:pt>
    <dgm:pt modelId="{AE26455A-F837-4EDE-BF81-66BEFA33A113}">
      <dgm:prSet phldrT="[Texto]" custT="1"/>
      <dgm:spPr/>
      <dgm:t>
        <a:bodyPr/>
        <a:lstStyle/>
        <a:p>
          <a:r>
            <a:rPr lang="es-ES" sz="1600" dirty="0" smtClean="0"/>
            <a:t>Participación y generación de Políticas del ámbito agropecuario nacional e internacional vinculado a Desarrollo Sostenible, Cambio Climático y otros</a:t>
          </a:r>
          <a:r>
            <a:rPr lang="es-ES" sz="1400" dirty="0" smtClean="0"/>
            <a:t>.</a:t>
          </a:r>
          <a:endParaRPr lang="es-MX" sz="1400" dirty="0"/>
        </a:p>
      </dgm:t>
    </dgm:pt>
    <dgm:pt modelId="{584CD6F9-2D58-4EFB-9479-8C3EDDA1D422}" type="parTrans" cxnId="{60E17E2F-192F-4A24-BE01-2140F972DC56}">
      <dgm:prSet/>
      <dgm:spPr/>
      <dgm:t>
        <a:bodyPr/>
        <a:lstStyle/>
        <a:p>
          <a:endParaRPr lang="es-MX"/>
        </a:p>
      </dgm:t>
    </dgm:pt>
    <dgm:pt modelId="{8AEFC2A4-AE02-423A-8974-9568BBDAC06E}" type="sibTrans" cxnId="{60E17E2F-192F-4A24-BE01-2140F972DC56}">
      <dgm:prSet/>
      <dgm:spPr/>
      <dgm:t>
        <a:bodyPr/>
        <a:lstStyle/>
        <a:p>
          <a:endParaRPr lang="es-MX"/>
        </a:p>
      </dgm:t>
    </dgm:pt>
    <dgm:pt modelId="{52619AA1-50CF-4F36-AA0C-E60BB278E325}">
      <dgm:prSet phldrT="[Texto]" custT="1"/>
      <dgm:spPr/>
      <dgm:t>
        <a:bodyPr/>
        <a:lstStyle/>
        <a:p>
          <a:r>
            <a:rPr lang="es-ES" sz="1600" dirty="0" smtClean="0"/>
            <a:t>Asistencia técnica, organizativa, productiva y comercial a productores y/o organizaciones de la Agricultura Familiar.</a:t>
          </a:r>
          <a:endParaRPr lang="es-MX" sz="1600" dirty="0"/>
        </a:p>
      </dgm:t>
    </dgm:pt>
    <dgm:pt modelId="{C880AC59-0530-4C31-A843-7E7477EDA071}" type="parTrans" cxnId="{7B4957EF-8DAA-46A0-B62F-A7869A1C3CB4}">
      <dgm:prSet/>
      <dgm:spPr/>
      <dgm:t>
        <a:bodyPr/>
        <a:lstStyle/>
        <a:p>
          <a:endParaRPr lang="es-MX"/>
        </a:p>
      </dgm:t>
    </dgm:pt>
    <dgm:pt modelId="{846EA580-0465-4912-A665-41CD9F90B4B3}" type="sibTrans" cxnId="{7B4957EF-8DAA-46A0-B62F-A7869A1C3CB4}">
      <dgm:prSet/>
      <dgm:spPr/>
      <dgm:t>
        <a:bodyPr/>
        <a:lstStyle/>
        <a:p>
          <a:endParaRPr lang="es-MX"/>
        </a:p>
      </dgm:t>
    </dgm:pt>
    <dgm:pt modelId="{31B76F91-2495-4E46-9332-C65141F69B66}">
      <dgm:prSet phldrT="[Texto]" custT="1"/>
      <dgm:spPr/>
      <dgm:t>
        <a:bodyPr/>
        <a:lstStyle/>
        <a:p>
          <a:r>
            <a:rPr lang="es-ES" sz="1600" dirty="0" smtClean="0"/>
            <a:t>Educación técnica agropecuaria</a:t>
          </a:r>
          <a:r>
            <a:rPr lang="es-ES" sz="600" dirty="0" smtClean="0"/>
            <a:t>.</a:t>
          </a:r>
          <a:endParaRPr lang="es-MX" sz="600" dirty="0"/>
        </a:p>
      </dgm:t>
    </dgm:pt>
    <dgm:pt modelId="{199DB25A-1053-4070-85CD-7739C3171319}" type="parTrans" cxnId="{E14E42A1-6DC5-46ED-A2C1-328225FA97F1}">
      <dgm:prSet/>
      <dgm:spPr/>
      <dgm:t>
        <a:bodyPr/>
        <a:lstStyle/>
        <a:p>
          <a:endParaRPr lang="es-MX"/>
        </a:p>
      </dgm:t>
    </dgm:pt>
    <dgm:pt modelId="{5FC0ED1C-D5B3-4619-902B-62AFAC432A24}" type="sibTrans" cxnId="{E14E42A1-6DC5-46ED-A2C1-328225FA97F1}">
      <dgm:prSet/>
      <dgm:spPr/>
      <dgm:t>
        <a:bodyPr/>
        <a:lstStyle/>
        <a:p>
          <a:endParaRPr lang="es-MX"/>
        </a:p>
      </dgm:t>
    </dgm:pt>
    <dgm:pt modelId="{BE15F694-DA3F-4C72-B531-AA816CAD7FEA}">
      <dgm:prSet phldrT="[Texto]" custT="1"/>
      <dgm:spPr/>
      <dgm:t>
        <a:bodyPr/>
        <a:lstStyle/>
        <a:p>
          <a:r>
            <a:rPr lang="es-ES" sz="1600" dirty="0" smtClean="0"/>
            <a:t>Coordinación, administración y ejecución de proyectos. </a:t>
          </a:r>
          <a:endParaRPr lang="es-MX" sz="1600" dirty="0"/>
        </a:p>
      </dgm:t>
    </dgm:pt>
    <dgm:pt modelId="{C959102B-9EA7-4F86-9C0B-7B8C11292DB4}" type="parTrans" cxnId="{8E4FC35E-388E-4689-B25D-AB71D0FD1545}">
      <dgm:prSet/>
      <dgm:spPr/>
      <dgm:t>
        <a:bodyPr/>
        <a:lstStyle/>
        <a:p>
          <a:endParaRPr lang="es-MX"/>
        </a:p>
      </dgm:t>
    </dgm:pt>
    <dgm:pt modelId="{29DD634E-CD32-482E-A802-27E3BD92CF17}" type="sibTrans" cxnId="{8E4FC35E-388E-4689-B25D-AB71D0FD1545}">
      <dgm:prSet/>
      <dgm:spPr/>
      <dgm:t>
        <a:bodyPr/>
        <a:lstStyle/>
        <a:p>
          <a:endParaRPr lang="es-MX"/>
        </a:p>
      </dgm:t>
    </dgm:pt>
    <dgm:pt modelId="{BBEB6C83-AD56-4179-927E-E6DA82365E24}">
      <dgm:prSet phldrT="[Texto]" custT="1"/>
      <dgm:spPr/>
      <dgm:t>
        <a:bodyPr/>
        <a:lstStyle/>
        <a:p>
          <a:r>
            <a:rPr lang="es-ES" sz="1600" dirty="0" smtClean="0"/>
            <a:t>Coordinación entre el sector público y privado del ámbito agropecuario</a:t>
          </a:r>
          <a:endParaRPr lang="es-MX" sz="1600" dirty="0"/>
        </a:p>
      </dgm:t>
    </dgm:pt>
    <dgm:pt modelId="{D4E724A4-5592-40F5-8463-E8F4B7135D67}" type="parTrans" cxnId="{F818DE50-220B-44E7-930C-8AA34813F260}">
      <dgm:prSet/>
      <dgm:spPr/>
      <dgm:t>
        <a:bodyPr/>
        <a:lstStyle/>
        <a:p>
          <a:endParaRPr lang="es-MX"/>
        </a:p>
      </dgm:t>
    </dgm:pt>
    <dgm:pt modelId="{41131BCC-FB86-4993-AE20-BB89BF3478F5}" type="sibTrans" cxnId="{F818DE50-220B-44E7-930C-8AA34813F260}">
      <dgm:prSet/>
      <dgm:spPr/>
      <dgm:t>
        <a:bodyPr/>
        <a:lstStyle/>
        <a:p>
          <a:endParaRPr lang="es-MX"/>
        </a:p>
      </dgm:t>
    </dgm:pt>
    <dgm:pt modelId="{7FD707E3-6429-47A3-8F70-318C80117403}" type="pres">
      <dgm:prSet presAssocID="{A506C5E7-6C69-47BC-B48F-262422D906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77047AE-E6E0-41F4-94C7-32BEFA358941}" type="pres">
      <dgm:prSet presAssocID="{FD7935A5-A680-47C9-9120-6627ECFE7CB0}" presName="parentLin" presStyleCnt="0"/>
      <dgm:spPr/>
    </dgm:pt>
    <dgm:pt modelId="{87C24086-5297-4548-99D7-8001943C0150}" type="pres">
      <dgm:prSet presAssocID="{FD7935A5-A680-47C9-9120-6627ECFE7CB0}" presName="parentLeftMargin" presStyleLbl="node1" presStyleIdx="0" presStyleCnt="7"/>
      <dgm:spPr/>
      <dgm:t>
        <a:bodyPr/>
        <a:lstStyle/>
        <a:p>
          <a:endParaRPr lang="es-ES"/>
        </a:p>
      </dgm:t>
    </dgm:pt>
    <dgm:pt modelId="{2739E8CB-685A-4963-B0A1-CCC150AE3D30}" type="pres">
      <dgm:prSet presAssocID="{FD7935A5-A680-47C9-9120-6627ECFE7CB0}" presName="parentText" presStyleLbl="node1" presStyleIdx="0" presStyleCnt="7" custScaleX="136815" custScaleY="29318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75163E-2DE3-4CB0-9BA6-308247AD3A15}" type="pres">
      <dgm:prSet presAssocID="{FD7935A5-A680-47C9-9120-6627ECFE7CB0}" presName="negativeSpace" presStyleCnt="0"/>
      <dgm:spPr/>
    </dgm:pt>
    <dgm:pt modelId="{95D18870-6772-49B3-8403-F46A48917D58}" type="pres">
      <dgm:prSet presAssocID="{FD7935A5-A680-47C9-9120-6627ECFE7CB0}" presName="childText" presStyleLbl="conFgAcc1" presStyleIdx="0" presStyleCnt="7">
        <dgm:presLayoutVars>
          <dgm:bulletEnabled val="1"/>
        </dgm:presLayoutVars>
      </dgm:prSet>
      <dgm:spPr/>
    </dgm:pt>
    <dgm:pt modelId="{00E05506-4197-4939-AE61-AC6CA8C19B16}" type="pres">
      <dgm:prSet presAssocID="{427CDDD1-57D8-4A77-A3C3-49D04DE7BB73}" presName="spaceBetweenRectangles" presStyleCnt="0"/>
      <dgm:spPr/>
    </dgm:pt>
    <dgm:pt modelId="{F24BB872-B938-4EE1-BC57-B4F06511DE01}" type="pres">
      <dgm:prSet presAssocID="{5A6DD734-FE7A-429B-8E7D-DD1582916183}" presName="parentLin" presStyleCnt="0"/>
      <dgm:spPr/>
    </dgm:pt>
    <dgm:pt modelId="{896627B7-1DA3-40ED-8994-DA01D7274ADA}" type="pres">
      <dgm:prSet presAssocID="{5A6DD734-FE7A-429B-8E7D-DD1582916183}" presName="parentLeftMargin" presStyleLbl="node1" presStyleIdx="0" presStyleCnt="7"/>
      <dgm:spPr/>
      <dgm:t>
        <a:bodyPr/>
        <a:lstStyle/>
        <a:p>
          <a:endParaRPr lang="es-ES"/>
        </a:p>
      </dgm:t>
    </dgm:pt>
    <dgm:pt modelId="{01E069F9-30F2-4791-9FB1-0C950A8CABD5}" type="pres">
      <dgm:prSet presAssocID="{5A6DD734-FE7A-429B-8E7D-DD1582916183}" presName="parentText" presStyleLbl="node1" presStyleIdx="1" presStyleCnt="7" custScaleX="142997" custScaleY="27727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A777FA5-3FF5-401B-B3E6-6FF1A7465681}" type="pres">
      <dgm:prSet presAssocID="{5A6DD734-FE7A-429B-8E7D-DD1582916183}" presName="negativeSpace" presStyleCnt="0"/>
      <dgm:spPr/>
    </dgm:pt>
    <dgm:pt modelId="{202B69DD-E9C9-457E-B833-8333187121F7}" type="pres">
      <dgm:prSet presAssocID="{5A6DD734-FE7A-429B-8E7D-DD1582916183}" presName="childText" presStyleLbl="conFgAcc1" presStyleIdx="1" presStyleCnt="7">
        <dgm:presLayoutVars>
          <dgm:bulletEnabled val="1"/>
        </dgm:presLayoutVars>
      </dgm:prSet>
      <dgm:spPr/>
    </dgm:pt>
    <dgm:pt modelId="{1C261D4B-616D-4681-AD07-122104049626}" type="pres">
      <dgm:prSet presAssocID="{25E33290-41DC-4574-9646-7F5474C7341C}" presName="spaceBetweenRectangles" presStyleCnt="0"/>
      <dgm:spPr/>
    </dgm:pt>
    <dgm:pt modelId="{E1381411-E2AD-4527-A39B-EF53DC5F7511}" type="pres">
      <dgm:prSet presAssocID="{AE26455A-F837-4EDE-BF81-66BEFA33A113}" presName="parentLin" presStyleCnt="0"/>
      <dgm:spPr/>
    </dgm:pt>
    <dgm:pt modelId="{52842330-4F4B-4A2E-9263-E54C78FB08BA}" type="pres">
      <dgm:prSet presAssocID="{AE26455A-F837-4EDE-BF81-66BEFA33A113}" presName="parentLeftMargin" presStyleLbl="node1" presStyleIdx="1" presStyleCnt="7"/>
      <dgm:spPr/>
      <dgm:t>
        <a:bodyPr/>
        <a:lstStyle/>
        <a:p>
          <a:endParaRPr lang="es-ES"/>
        </a:p>
      </dgm:t>
    </dgm:pt>
    <dgm:pt modelId="{DE04ED39-E091-48EF-8FDA-FE93E1B23F12}" type="pres">
      <dgm:prSet presAssocID="{AE26455A-F837-4EDE-BF81-66BEFA33A113}" presName="parentText" presStyleLbl="node1" presStyleIdx="2" presStyleCnt="7" custScaleX="140726" custScaleY="34559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8E7ECD-2FD6-44C5-92F7-B058E7BECD5E}" type="pres">
      <dgm:prSet presAssocID="{AE26455A-F837-4EDE-BF81-66BEFA33A113}" presName="negativeSpace" presStyleCnt="0"/>
      <dgm:spPr/>
    </dgm:pt>
    <dgm:pt modelId="{A76B8C0B-0AA3-496B-B437-509F8D7C5F91}" type="pres">
      <dgm:prSet presAssocID="{AE26455A-F837-4EDE-BF81-66BEFA33A113}" presName="childText" presStyleLbl="conFgAcc1" presStyleIdx="2" presStyleCnt="7">
        <dgm:presLayoutVars>
          <dgm:bulletEnabled val="1"/>
        </dgm:presLayoutVars>
      </dgm:prSet>
      <dgm:spPr/>
    </dgm:pt>
    <dgm:pt modelId="{1E09E1D6-F203-47E6-90DA-F44892BDE070}" type="pres">
      <dgm:prSet presAssocID="{8AEFC2A4-AE02-423A-8974-9568BBDAC06E}" presName="spaceBetweenRectangles" presStyleCnt="0"/>
      <dgm:spPr/>
    </dgm:pt>
    <dgm:pt modelId="{3AAD4D10-E87F-4794-AC3B-1F86162A321A}" type="pres">
      <dgm:prSet presAssocID="{52619AA1-50CF-4F36-AA0C-E60BB278E325}" presName="parentLin" presStyleCnt="0"/>
      <dgm:spPr/>
    </dgm:pt>
    <dgm:pt modelId="{3F859588-BEE0-44A1-8599-1C15A2A5214C}" type="pres">
      <dgm:prSet presAssocID="{52619AA1-50CF-4F36-AA0C-E60BB278E325}" presName="parentLeftMargin" presStyleLbl="node1" presStyleIdx="2" presStyleCnt="7"/>
      <dgm:spPr/>
      <dgm:t>
        <a:bodyPr/>
        <a:lstStyle/>
        <a:p>
          <a:endParaRPr lang="es-ES"/>
        </a:p>
      </dgm:t>
    </dgm:pt>
    <dgm:pt modelId="{5B663368-006F-4C97-8A3E-6B20337B634C}" type="pres">
      <dgm:prSet presAssocID="{52619AA1-50CF-4F36-AA0C-E60BB278E325}" presName="parentText" presStyleLbl="node1" presStyleIdx="3" presStyleCnt="7" custScaleX="142997" custScaleY="353013" custLinFactNeighborX="2262" custLinFactNeighborY="-1300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13A8CE-C35C-444A-A365-DCEC29049900}" type="pres">
      <dgm:prSet presAssocID="{52619AA1-50CF-4F36-AA0C-E60BB278E325}" presName="negativeSpace" presStyleCnt="0"/>
      <dgm:spPr/>
    </dgm:pt>
    <dgm:pt modelId="{2822CEBF-2E4A-4D6C-859E-CE044BFF1F08}" type="pres">
      <dgm:prSet presAssocID="{52619AA1-50CF-4F36-AA0C-E60BB278E325}" presName="childText" presStyleLbl="conFgAcc1" presStyleIdx="3" presStyleCnt="7">
        <dgm:presLayoutVars>
          <dgm:bulletEnabled val="1"/>
        </dgm:presLayoutVars>
      </dgm:prSet>
      <dgm:spPr/>
    </dgm:pt>
    <dgm:pt modelId="{3F151774-C11D-4567-9262-CD3EB1CBEDBF}" type="pres">
      <dgm:prSet presAssocID="{846EA580-0465-4912-A665-41CD9F90B4B3}" presName="spaceBetweenRectangles" presStyleCnt="0"/>
      <dgm:spPr/>
    </dgm:pt>
    <dgm:pt modelId="{3AE334B5-78BC-4EBD-88A5-C4F728663ED1}" type="pres">
      <dgm:prSet presAssocID="{31B76F91-2495-4E46-9332-C65141F69B66}" presName="parentLin" presStyleCnt="0"/>
      <dgm:spPr/>
    </dgm:pt>
    <dgm:pt modelId="{C5F80255-5C60-4256-B441-E1C2B4EDD9F8}" type="pres">
      <dgm:prSet presAssocID="{31B76F91-2495-4E46-9332-C65141F69B66}" presName="parentLeftMargin" presStyleLbl="node1" presStyleIdx="3" presStyleCnt="7"/>
      <dgm:spPr/>
      <dgm:t>
        <a:bodyPr/>
        <a:lstStyle/>
        <a:p>
          <a:endParaRPr lang="es-ES"/>
        </a:p>
      </dgm:t>
    </dgm:pt>
    <dgm:pt modelId="{A296D55A-9596-4278-BD06-4913CA49C830}" type="pres">
      <dgm:prSet presAssocID="{31B76F91-2495-4E46-9332-C65141F69B66}" presName="parentText" presStyleLbl="node1" presStyleIdx="4" presStyleCnt="7" custScaleX="142857" custScaleY="25983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DE3A4A-CF3F-47F3-AB93-49EE055F0E1E}" type="pres">
      <dgm:prSet presAssocID="{31B76F91-2495-4E46-9332-C65141F69B66}" presName="negativeSpace" presStyleCnt="0"/>
      <dgm:spPr/>
    </dgm:pt>
    <dgm:pt modelId="{2BE3C413-F1D3-4A4D-B0F1-4F05037AFDA3}" type="pres">
      <dgm:prSet presAssocID="{31B76F91-2495-4E46-9332-C65141F69B66}" presName="childText" presStyleLbl="conFgAcc1" presStyleIdx="4" presStyleCnt="7">
        <dgm:presLayoutVars>
          <dgm:bulletEnabled val="1"/>
        </dgm:presLayoutVars>
      </dgm:prSet>
      <dgm:spPr/>
    </dgm:pt>
    <dgm:pt modelId="{2A76AC8B-A3B7-44F4-9782-2088BCC0B0BA}" type="pres">
      <dgm:prSet presAssocID="{5FC0ED1C-D5B3-4619-902B-62AFAC432A24}" presName="spaceBetweenRectangles" presStyleCnt="0"/>
      <dgm:spPr/>
    </dgm:pt>
    <dgm:pt modelId="{0F3F0F5E-A2E5-4FF7-9C2E-3ADF56D79DFA}" type="pres">
      <dgm:prSet presAssocID="{BE15F694-DA3F-4C72-B531-AA816CAD7FEA}" presName="parentLin" presStyleCnt="0"/>
      <dgm:spPr/>
    </dgm:pt>
    <dgm:pt modelId="{7AA73543-FC89-40B7-B869-D1F6055C2AB6}" type="pres">
      <dgm:prSet presAssocID="{BE15F694-DA3F-4C72-B531-AA816CAD7FEA}" presName="parentLeftMargin" presStyleLbl="node1" presStyleIdx="4" presStyleCnt="7"/>
      <dgm:spPr/>
      <dgm:t>
        <a:bodyPr/>
        <a:lstStyle/>
        <a:p>
          <a:endParaRPr lang="es-ES"/>
        </a:p>
      </dgm:t>
    </dgm:pt>
    <dgm:pt modelId="{7FEC778B-D0E0-418E-8BD9-9711418D6134}" type="pres">
      <dgm:prSet presAssocID="{BE15F694-DA3F-4C72-B531-AA816CAD7FEA}" presName="parentText" presStyleLbl="node1" presStyleIdx="5" presStyleCnt="7" custScaleX="142857" custScaleY="28054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9DCED85-9CFC-4C75-9AB0-0934674B8AFA}" type="pres">
      <dgm:prSet presAssocID="{BE15F694-DA3F-4C72-B531-AA816CAD7FEA}" presName="negativeSpace" presStyleCnt="0"/>
      <dgm:spPr/>
    </dgm:pt>
    <dgm:pt modelId="{1BF7EB45-FFD8-4E69-8BFF-9F80818035D8}" type="pres">
      <dgm:prSet presAssocID="{BE15F694-DA3F-4C72-B531-AA816CAD7FEA}" presName="childText" presStyleLbl="conFgAcc1" presStyleIdx="5" presStyleCnt="7">
        <dgm:presLayoutVars>
          <dgm:bulletEnabled val="1"/>
        </dgm:presLayoutVars>
      </dgm:prSet>
      <dgm:spPr/>
    </dgm:pt>
    <dgm:pt modelId="{FCB28C57-50D9-4190-B440-4100FED8ED40}" type="pres">
      <dgm:prSet presAssocID="{29DD634E-CD32-482E-A802-27E3BD92CF17}" presName="spaceBetweenRectangles" presStyleCnt="0"/>
      <dgm:spPr/>
    </dgm:pt>
    <dgm:pt modelId="{036B5210-34C1-4AAE-B33A-838351F16354}" type="pres">
      <dgm:prSet presAssocID="{BBEB6C83-AD56-4179-927E-E6DA82365E24}" presName="parentLin" presStyleCnt="0"/>
      <dgm:spPr/>
    </dgm:pt>
    <dgm:pt modelId="{67D3D9DD-0D7A-4A18-A1BB-BEF143197BB7}" type="pres">
      <dgm:prSet presAssocID="{BBEB6C83-AD56-4179-927E-E6DA82365E24}" presName="parentLeftMargin" presStyleLbl="node1" presStyleIdx="5" presStyleCnt="7"/>
      <dgm:spPr/>
      <dgm:t>
        <a:bodyPr/>
        <a:lstStyle/>
        <a:p>
          <a:endParaRPr lang="es-ES"/>
        </a:p>
      </dgm:t>
    </dgm:pt>
    <dgm:pt modelId="{6CCAEEEE-6BA7-4DA9-BFF0-8AF5E9BFFC65}" type="pres">
      <dgm:prSet presAssocID="{BBEB6C83-AD56-4179-927E-E6DA82365E24}" presName="parentText" presStyleLbl="node1" presStyleIdx="6" presStyleCnt="7" custScaleX="142857" custScaleY="30476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0C3D5EB-4503-4DEE-B3DA-D97FA44FBDF0}" type="pres">
      <dgm:prSet presAssocID="{BBEB6C83-AD56-4179-927E-E6DA82365E24}" presName="negativeSpace" presStyleCnt="0"/>
      <dgm:spPr/>
    </dgm:pt>
    <dgm:pt modelId="{E82B1DF2-95EC-4A5B-B694-E971E04F585B}" type="pres">
      <dgm:prSet presAssocID="{BBEB6C83-AD56-4179-927E-E6DA82365E24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8E4FC35E-388E-4689-B25D-AB71D0FD1545}" srcId="{A506C5E7-6C69-47BC-B48F-262422D90682}" destId="{BE15F694-DA3F-4C72-B531-AA816CAD7FEA}" srcOrd="5" destOrd="0" parTransId="{C959102B-9EA7-4F86-9C0B-7B8C11292DB4}" sibTransId="{29DD634E-CD32-482E-A802-27E3BD92CF17}"/>
    <dgm:cxn modelId="{8C325A14-E032-4AA5-A412-CD1A26A75479}" type="presOf" srcId="{A506C5E7-6C69-47BC-B48F-262422D90682}" destId="{7FD707E3-6429-47A3-8F70-318C80117403}" srcOrd="0" destOrd="0" presId="urn:microsoft.com/office/officeart/2005/8/layout/list1"/>
    <dgm:cxn modelId="{2E05A0F4-E1B9-44C0-B100-C1E80A041852}" type="presOf" srcId="{52619AA1-50CF-4F36-AA0C-E60BB278E325}" destId="{5B663368-006F-4C97-8A3E-6B20337B634C}" srcOrd="1" destOrd="0" presId="urn:microsoft.com/office/officeart/2005/8/layout/list1"/>
    <dgm:cxn modelId="{7536BA07-1C1D-41F0-97B9-BCDD38F8D4F3}" type="presOf" srcId="{BE15F694-DA3F-4C72-B531-AA816CAD7FEA}" destId="{7AA73543-FC89-40B7-B869-D1F6055C2AB6}" srcOrd="0" destOrd="0" presId="urn:microsoft.com/office/officeart/2005/8/layout/list1"/>
    <dgm:cxn modelId="{7B4957EF-8DAA-46A0-B62F-A7869A1C3CB4}" srcId="{A506C5E7-6C69-47BC-B48F-262422D90682}" destId="{52619AA1-50CF-4F36-AA0C-E60BB278E325}" srcOrd="3" destOrd="0" parTransId="{C880AC59-0530-4C31-A843-7E7477EDA071}" sibTransId="{846EA580-0465-4912-A665-41CD9F90B4B3}"/>
    <dgm:cxn modelId="{61F75F85-5A0D-4C47-9843-CC566E04E7BE}" type="presOf" srcId="{52619AA1-50CF-4F36-AA0C-E60BB278E325}" destId="{3F859588-BEE0-44A1-8599-1C15A2A5214C}" srcOrd="0" destOrd="0" presId="urn:microsoft.com/office/officeart/2005/8/layout/list1"/>
    <dgm:cxn modelId="{C07E6EE1-D11A-47EF-9FCD-2AA1B40D3BB9}" type="presOf" srcId="{5A6DD734-FE7A-429B-8E7D-DD1582916183}" destId="{896627B7-1DA3-40ED-8994-DA01D7274ADA}" srcOrd="0" destOrd="0" presId="urn:microsoft.com/office/officeart/2005/8/layout/list1"/>
    <dgm:cxn modelId="{CCAA31BA-187B-4A42-8418-B0484B21548C}" srcId="{A506C5E7-6C69-47BC-B48F-262422D90682}" destId="{FD7935A5-A680-47C9-9120-6627ECFE7CB0}" srcOrd="0" destOrd="0" parTransId="{D02D536F-FE7D-46AB-AE36-E04D43CD1A0B}" sibTransId="{427CDDD1-57D8-4A77-A3C3-49D04DE7BB73}"/>
    <dgm:cxn modelId="{E29F8FE6-6E30-472E-8A84-7A7A066BBCEA}" type="presOf" srcId="{AE26455A-F837-4EDE-BF81-66BEFA33A113}" destId="{52842330-4F4B-4A2E-9263-E54C78FB08BA}" srcOrd="0" destOrd="0" presId="urn:microsoft.com/office/officeart/2005/8/layout/list1"/>
    <dgm:cxn modelId="{F818DE50-220B-44E7-930C-8AA34813F260}" srcId="{A506C5E7-6C69-47BC-B48F-262422D90682}" destId="{BBEB6C83-AD56-4179-927E-E6DA82365E24}" srcOrd="6" destOrd="0" parTransId="{D4E724A4-5592-40F5-8463-E8F4B7135D67}" sibTransId="{41131BCC-FB86-4993-AE20-BB89BF3478F5}"/>
    <dgm:cxn modelId="{6F440A66-A751-4DC0-981E-84D3B300F281}" srcId="{A506C5E7-6C69-47BC-B48F-262422D90682}" destId="{5A6DD734-FE7A-429B-8E7D-DD1582916183}" srcOrd="1" destOrd="0" parTransId="{F0A790BF-87CD-4934-A07E-9D1A8113B9C2}" sibTransId="{25E33290-41DC-4574-9646-7F5474C7341C}"/>
    <dgm:cxn modelId="{372F45D9-DC38-4841-A68C-01E1905DE433}" type="presOf" srcId="{31B76F91-2495-4E46-9332-C65141F69B66}" destId="{C5F80255-5C60-4256-B441-E1C2B4EDD9F8}" srcOrd="0" destOrd="0" presId="urn:microsoft.com/office/officeart/2005/8/layout/list1"/>
    <dgm:cxn modelId="{BC3FC9C9-CD96-4D2C-95F3-D07CE5BF5A4F}" type="presOf" srcId="{BBEB6C83-AD56-4179-927E-E6DA82365E24}" destId="{6CCAEEEE-6BA7-4DA9-BFF0-8AF5E9BFFC65}" srcOrd="1" destOrd="0" presId="urn:microsoft.com/office/officeart/2005/8/layout/list1"/>
    <dgm:cxn modelId="{60E17E2F-192F-4A24-BE01-2140F972DC56}" srcId="{A506C5E7-6C69-47BC-B48F-262422D90682}" destId="{AE26455A-F837-4EDE-BF81-66BEFA33A113}" srcOrd="2" destOrd="0" parTransId="{584CD6F9-2D58-4EFB-9479-8C3EDDA1D422}" sibTransId="{8AEFC2A4-AE02-423A-8974-9568BBDAC06E}"/>
    <dgm:cxn modelId="{354CDB73-3645-459F-9504-A141EE5E5216}" type="presOf" srcId="{AE26455A-F837-4EDE-BF81-66BEFA33A113}" destId="{DE04ED39-E091-48EF-8FDA-FE93E1B23F12}" srcOrd="1" destOrd="0" presId="urn:microsoft.com/office/officeart/2005/8/layout/list1"/>
    <dgm:cxn modelId="{2FAE5DFF-BEF0-4CEA-B836-708F74D5BD43}" type="presOf" srcId="{BBEB6C83-AD56-4179-927E-E6DA82365E24}" destId="{67D3D9DD-0D7A-4A18-A1BB-BEF143197BB7}" srcOrd="0" destOrd="0" presId="urn:microsoft.com/office/officeart/2005/8/layout/list1"/>
    <dgm:cxn modelId="{1F297443-2122-40CF-A11B-32393C8CD97D}" type="presOf" srcId="{5A6DD734-FE7A-429B-8E7D-DD1582916183}" destId="{01E069F9-30F2-4791-9FB1-0C950A8CABD5}" srcOrd="1" destOrd="0" presId="urn:microsoft.com/office/officeart/2005/8/layout/list1"/>
    <dgm:cxn modelId="{E14E42A1-6DC5-46ED-A2C1-328225FA97F1}" srcId="{A506C5E7-6C69-47BC-B48F-262422D90682}" destId="{31B76F91-2495-4E46-9332-C65141F69B66}" srcOrd="4" destOrd="0" parTransId="{199DB25A-1053-4070-85CD-7739C3171319}" sibTransId="{5FC0ED1C-D5B3-4619-902B-62AFAC432A24}"/>
    <dgm:cxn modelId="{8D7BCDB0-72D7-4BA4-B708-884FE75FBC95}" type="presOf" srcId="{FD7935A5-A680-47C9-9120-6627ECFE7CB0}" destId="{2739E8CB-685A-4963-B0A1-CCC150AE3D30}" srcOrd="1" destOrd="0" presId="urn:microsoft.com/office/officeart/2005/8/layout/list1"/>
    <dgm:cxn modelId="{389C0DD1-1D27-47BA-8BAE-2F6251A3496D}" type="presOf" srcId="{FD7935A5-A680-47C9-9120-6627ECFE7CB0}" destId="{87C24086-5297-4548-99D7-8001943C0150}" srcOrd="0" destOrd="0" presId="urn:microsoft.com/office/officeart/2005/8/layout/list1"/>
    <dgm:cxn modelId="{E4F38486-191B-460B-88BE-9390A3CFCD6F}" type="presOf" srcId="{31B76F91-2495-4E46-9332-C65141F69B66}" destId="{A296D55A-9596-4278-BD06-4913CA49C830}" srcOrd="1" destOrd="0" presId="urn:microsoft.com/office/officeart/2005/8/layout/list1"/>
    <dgm:cxn modelId="{681D2AAC-2363-4CA4-96C3-5261C30498D7}" type="presOf" srcId="{BE15F694-DA3F-4C72-B531-AA816CAD7FEA}" destId="{7FEC778B-D0E0-418E-8BD9-9711418D6134}" srcOrd="1" destOrd="0" presId="urn:microsoft.com/office/officeart/2005/8/layout/list1"/>
    <dgm:cxn modelId="{C2930321-D8C6-4C0B-8433-70F29D1F9142}" type="presParOf" srcId="{7FD707E3-6429-47A3-8F70-318C80117403}" destId="{377047AE-E6E0-41F4-94C7-32BEFA358941}" srcOrd="0" destOrd="0" presId="urn:microsoft.com/office/officeart/2005/8/layout/list1"/>
    <dgm:cxn modelId="{9BBB6232-9302-42C9-8CF2-528D06484584}" type="presParOf" srcId="{377047AE-E6E0-41F4-94C7-32BEFA358941}" destId="{87C24086-5297-4548-99D7-8001943C0150}" srcOrd="0" destOrd="0" presId="urn:microsoft.com/office/officeart/2005/8/layout/list1"/>
    <dgm:cxn modelId="{95450BF8-968D-437A-BB87-5B4261F87FCA}" type="presParOf" srcId="{377047AE-E6E0-41F4-94C7-32BEFA358941}" destId="{2739E8CB-685A-4963-B0A1-CCC150AE3D30}" srcOrd="1" destOrd="0" presId="urn:microsoft.com/office/officeart/2005/8/layout/list1"/>
    <dgm:cxn modelId="{F19E64D9-AFBC-43FA-A1FF-E257D2F8FB51}" type="presParOf" srcId="{7FD707E3-6429-47A3-8F70-318C80117403}" destId="{F275163E-2DE3-4CB0-9BA6-308247AD3A15}" srcOrd="1" destOrd="0" presId="urn:microsoft.com/office/officeart/2005/8/layout/list1"/>
    <dgm:cxn modelId="{80EF921E-7D12-4BC8-8F59-A25312C11092}" type="presParOf" srcId="{7FD707E3-6429-47A3-8F70-318C80117403}" destId="{95D18870-6772-49B3-8403-F46A48917D58}" srcOrd="2" destOrd="0" presId="urn:microsoft.com/office/officeart/2005/8/layout/list1"/>
    <dgm:cxn modelId="{9B7BD8E5-78E2-4392-BC20-E47FF2619699}" type="presParOf" srcId="{7FD707E3-6429-47A3-8F70-318C80117403}" destId="{00E05506-4197-4939-AE61-AC6CA8C19B16}" srcOrd="3" destOrd="0" presId="urn:microsoft.com/office/officeart/2005/8/layout/list1"/>
    <dgm:cxn modelId="{2EC59C8C-457D-4F88-B1EB-9E8C66FD9876}" type="presParOf" srcId="{7FD707E3-6429-47A3-8F70-318C80117403}" destId="{F24BB872-B938-4EE1-BC57-B4F06511DE01}" srcOrd="4" destOrd="0" presId="urn:microsoft.com/office/officeart/2005/8/layout/list1"/>
    <dgm:cxn modelId="{57147543-F388-4243-B77E-515338D669E2}" type="presParOf" srcId="{F24BB872-B938-4EE1-BC57-B4F06511DE01}" destId="{896627B7-1DA3-40ED-8994-DA01D7274ADA}" srcOrd="0" destOrd="0" presId="urn:microsoft.com/office/officeart/2005/8/layout/list1"/>
    <dgm:cxn modelId="{1EC39E68-6994-4B24-9A5E-9FB632D89FD5}" type="presParOf" srcId="{F24BB872-B938-4EE1-BC57-B4F06511DE01}" destId="{01E069F9-30F2-4791-9FB1-0C950A8CABD5}" srcOrd="1" destOrd="0" presId="urn:microsoft.com/office/officeart/2005/8/layout/list1"/>
    <dgm:cxn modelId="{8D124888-9A4C-4402-BCC0-6C8438B4E654}" type="presParOf" srcId="{7FD707E3-6429-47A3-8F70-318C80117403}" destId="{2A777FA5-3FF5-401B-B3E6-6FF1A7465681}" srcOrd="5" destOrd="0" presId="urn:microsoft.com/office/officeart/2005/8/layout/list1"/>
    <dgm:cxn modelId="{18D614BF-FC11-438A-90C0-95C9FF5E054C}" type="presParOf" srcId="{7FD707E3-6429-47A3-8F70-318C80117403}" destId="{202B69DD-E9C9-457E-B833-8333187121F7}" srcOrd="6" destOrd="0" presId="urn:microsoft.com/office/officeart/2005/8/layout/list1"/>
    <dgm:cxn modelId="{D157910C-5AA4-47A0-90EF-1C0EA89D716B}" type="presParOf" srcId="{7FD707E3-6429-47A3-8F70-318C80117403}" destId="{1C261D4B-616D-4681-AD07-122104049626}" srcOrd="7" destOrd="0" presId="urn:microsoft.com/office/officeart/2005/8/layout/list1"/>
    <dgm:cxn modelId="{10FB99C9-C571-48D1-8C80-36ED5C1658C7}" type="presParOf" srcId="{7FD707E3-6429-47A3-8F70-318C80117403}" destId="{E1381411-E2AD-4527-A39B-EF53DC5F7511}" srcOrd="8" destOrd="0" presId="urn:microsoft.com/office/officeart/2005/8/layout/list1"/>
    <dgm:cxn modelId="{956A24AF-4C96-48F9-981B-BF4F49EDE139}" type="presParOf" srcId="{E1381411-E2AD-4527-A39B-EF53DC5F7511}" destId="{52842330-4F4B-4A2E-9263-E54C78FB08BA}" srcOrd="0" destOrd="0" presId="urn:microsoft.com/office/officeart/2005/8/layout/list1"/>
    <dgm:cxn modelId="{E6B1BAE9-C75C-4120-AC12-8AEF54E5DBBF}" type="presParOf" srcId="{E1381411-E2AD-4527-A39B-EF53DC5F7511}" destId="{DE04ED39-E091-48EF-8FDA-FE93E1B23F12}" srcOrd="1" destOrd="0" presId="urn:microsoft.com/office/officeart/2005/8/layout/list1"/>
    <dgm:cxn modelId="{8FC629B2-763B-435C-9062-89A8E1368E28}" type="presParOf" srcId="{7FD707E3-6429-47A3-8F70-318C80117403}" destId="{4E8E7ECD-2FD6-44C5-92F7-B058E7BECD5E}" srcOrd="9" destOrd="0" presId="urn:microsoft.com/office/officeart/2005/8/layout/list1"/>
    <dgm:cxn modelId="{EBD1906A-ACEE-441F-9131-80FB74FA3640}" type="presParOf" srcId="{7FD707E3-6429-47A3-8F70-318C80117403}" destId="{A76B8C0B-0AA3-496B-B437-509F8D7C5F91}" srcOrd="10" destOrd="0" presId="urn:microsoft.com/office/officeart/2005/8/layout/list1"/>
    <dgm:cxn modelId="{92CF31D2-2E3C-4A73-BE65-1F73E61D0ACC}" type="presParOf" srcId="{7FD707E3-6429-47A3-8F70-318C80117403}" destId="{1E09E1D6-F203-47E6-90DA-F44892BDE070}" srcOrd="11" destOrd="0" presId="urn:microsoft.com/office/officeart/2005/8/layout/list1"/>
    <dgm:cxn modelId="{BACF72EF-67F5-4681-B24F-1CB4F34BA2D5}" type="presParOf" srcId="{7FD707E3-6429-47A3-8F70-318C80117403}" destId="{3AAD4D10-E87F-4794-AC3B-1F86162A321A}" srcOrd="12" destOrd="0" presId="urn:microsoft.com/office/officeart/2005/8/layout/list1"/>
    <dgm:cxn modelId="{A0331541-E9C4-40E3-8EEB-DC421F74C71D}" type="presParOf" srcId="{3AAD4D10-E87F-4794-AC3B-1F86162A321A}" destId="{3F859588-BEE0-44A1-8599-1C15A2A5214C}" srcOrd="0" destOrd="0" presId="urn:microsoft.com/office/officeart/2005/8/layout/list1"/>
    <dgm:cxn modelId="{6A7A813C-EA39-41E1-BF17-76EC2DA77974}" type="presParOf" srcId="{3AAD4D10-E87F-4794-AC3B-1F86162A321A}" destId="{5B663368-006F-4C97-8A3E-6B20337B634C}" srcOrd="1" destOrd="0" presId="urn:microsoft.com/office/officeart/2005/8/layout/list1"/>
    <dgm:cxn modelId="{618DEA54-5ABD-46F2-AA04-4801AAD64CE2}" type="presParOf" srcId="{7FD707E3-6429-47A3-8F70-318C80117403}" destId="{F013A8CE-C35C-444A-A365-DCEC29049900}" srcOrd="13" destOrd="0" presId="urn:microsoft.com/office/officeart/2005/8/layout/list1"/>
    <dgm:cxn modelId="{5511B51D-BE45-4CCF-A04B-631DBF0F68A7}" type="presParOf" srcId="{7FD707E3-6429-47A3-8F70-318C80117403}" destId="{2822CEBF-2E4A-4D6C-859E-CE044BFF1F08}" srcOrd="14" destOrd="0" presId="urn:microsoft.com/office/officeart/2005/8/layout/list1"/>
    <dgm:cxn modelId="{200EFA76-65DF-4F8B-8A6E-FA77EFFA1F72}" type="presParOf" srcId="{7FD707E3-6429-47A3-8F70-318C80117403}" destId="{3F151774-C11D-4567-9262-CD3EB1CBEDBF}" srcOrd="15" destOrd="0" presId="urn:microsoft.com/office/officeart/2005/8/layout/list1"/>
    <dgm:cxn modelId="{C127501B-738B-408A-A1F7-E4825A418A5F}" type="presParOf" srcId="{7FD707E3-6429-47A3-8F70-318C80117403}" destId="{3AE334B5-78BC-4EBD-88A5-C4F728663ED1}" srcOrd="16" destOrd="0" presId="urn:microsoft.com/office/officeart/2005/8/layout/list1"/>
    <dgm:cxn modelId="{853823C6-B869-47CE-A4A4-A95726421B37}" type="presParOf" srcId="{3AE334B5-78BC-4EBD-88A5-C4F728663ED1}" destId="{C5F80255-5C60-4256-B441-E1C2B4EDD9F8}" srcOrd="0" destOrd="0" presId="urn:microsoft.com/office/officeart/2005/8/layout/list1"/>
    <dgm:cxn modelId="{EAE4D8B1-9864-40DE-9CFC-439AE045DFBD}" type="presParOf" srcId="{3AE334B5-78BC-4EBD-88A5-C4F728663ED1}" destId="{A296D55A-9596-4278-BD06-4913CA49C830}" srcOrd="1" destOrd="0" presId="urn:microsoft.com/office/officeart/2005/8/layout/list1"/>
    <dgm:cxn modelId="{D394FB3B-7C96-4798-86A7-92510B5639B3}" type="presParOf" srcId="{7FD707E3-6429-47A3-8F70-318C80117403}" destId="{08DE3A4A-CF3F-47F3-AB93-49EE055F0E1E}" srcOrd="17" destOrd="0" presId="urn:microsoft.com/office/officeart/2005/8/layout/list1"/>
    <dgm:cxn modelId="{DAC29D01-08BE-4818-A45A-B2C3DDA729D3}" type="presParOf" srcId="{7FD707E3-6429-47A3-8F70-318C80117403}" destId="{2BE3C413-F1D3-4A4D-B0F1-4F05037AFDA3}" srcOrd="18" destOrd="0" presId="urn:microsoft.com/office/officeart/2005/8/layout/list1"/>
    <dgm:cxn modelId="{2A3EBA85-B576-4EFC-91C7-0AC99127FDD1}" type="presParOf" srcId="{7FD707E3-6429-47A3-8F70-318C80117403}" destId="{2A76AC8B-A3B7-44F4-9782-2088BCC0B0BA}" srcOrd="19" destOrd="0" presId="urn:microsoft.com/office/officeart/2005/8/layout/list1"/>
    <dgm:cxn modelId="{279FCF7E-78F5-4293-B677-6B6BE6220D00}" type="presParOf" srcId="{7FD707E3-6429-47A3-8F70-318C80117403}" destId="{0F3F0F5E-A2E5-4FF7-9C2E-3ADF56D79DFA}" srcOrd="20" destOrd="0" presId="urn:microsoft.com/office/officeart/2005/8/layout/list1"/>
    <dgm:cxn modelId="{B8011FAF-3D2C-486F-99A2-5F900F7D6220}" type="presParOf" srcId="{0F3F0F5E-A2E5-4FF7-9C2E-3ADF56D79DFA}" destId="{7AA73543-FC89-40B7-B869-D1F6055C2AB6}" srcOrd="0" destOrd="0" presId="urn:microsoft.com/office/officeart/2005/8/layout/list1"/>
    <dgm:cxn modelId="{FC312394-A7BF-4DFA-A3F4-0FBDC35D632B}" type="presParOf" srcId="{0F3F0F5E-A2E5-4FF7-9C2E-3ADF56D79DFA}" destId="{7FEC778B-D0E0-418E-8BD9-9711418D6134}" srcOrd="1" destOrd="0" presId="urn:microsoft.com/office/officeart/2005/8/layout/list1"/>
    <dgm:cxn modelId="{E753771E-C462-4948-90E6-C0AFA53F92DD}" type="presParOf" srcId="{7FD707E3-6429-47A3-8F70-318C80117403}" destId="{09DCED85-9CFC-4C75-9AB0-0934674B8AFA}" srcOrd="21" destOrd="0" presId="urn:microsoft.com/office/officeart/2005/8/layout/list1"/>
    <dgm:cxn modelId="{D81A6251-AFFB-499B-9ADE-5D58009A07D0}" type="presParOf" srcId="{7FD707E3-6429-47A3-8F70-318C80117403}" destId="{1BF7EB45-FFD8-4E69-8BFF-9F80818035D8}" srcOrd="22" destOrd="0" presId="urn:microsoft.com/office/officeart/2005/8/layout/list1"/>
    <dgm:cxn modelId="{BFC235CE-6061-4BE4-9011-A685F0383509}" type="presParOf" srcId="{7FD707E3-6429-47A3-8F70-318C80117403}" destId="{FCB28C57-50D9-4190-B440-4100FED8ED40}" srcOrd="23" destOrd="0" presId="urn:microsoft.com/office/officeart/2005/8/layout/list1"/>
    <dgm:cxn modelId="{39DACD7A-D7A7-41A1-903F-36B4E046B9A8}" type="presParOf" srcId="{7FD707E3-6429-47A3-8F70-318C80117403}" destId="{036B5210-34C1-4AAE-B33A-838351F16354}" srcOrd="24" destOrd="0" presId="urn:microsoft.com/office/officeart/2005/8/layout/list1"/>
    <dgm:cxn modelId="{90846674-BBAB-4380-A3FC-AD5130A8C273}" type="presParOf" srcId="{036B5210-34C1-4AAE-B33A-838351F16354}" destId="{67D3D9DD-0D7A-4A18-A1BB-BEF143197BB7}" srcOrd="0" destOrd="0" presId="urn:microsoft.com/office/officeart/2005/8/layout/list1"/>
    <dgm:cxn modelId="{806ADA8A-753E-45B5-986B-06A4FA7F17B2}" type="presParOf" srcId="{036B5210-34C1-4AAE-B33A-838351F16354}" destId="{6CCAEEEE-6BA7-4DA9-BFF0-8AF5E9BFFC65}" srcOrd="1" destOrd="0" presId="urn:microsoft.com/office/officeart/2005/8/layout/list1"/>
    <dgm:cxn modelId="{A3C493A2-1363-4A62-9B05-1D31E43DAAA8}" type="presParOf" srcId="{7FD707E3-6429-47A3-8F70-318C80117403}" destId="{D0C3D5EB-4503-4DEE-B3DA-D97FA44FBDF0}" srcOrd="25" destOrd="0" presId="urn:microsoft.com/office/officeart/2005/8/layout/list1"/>
    <dgm:cxn modelId="{DFB965F8-6281-4457-8294-B63A109ACE81}" type="presParOf" srcId="{7FD707E3-6429-47A3-8F70-318C80117403}" destId="{E82B1DF2-95EC-4A5B-B694-E971E04F585B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18870-6772-49B3-8403-F46A48917D58}">
      <dsp:nvSpPr>
        <dsp:cNvPr id="0" name=""/>
        <dsp:cNvSpPr/>
      </dsp:nvSpPr>
      <dsp:spPr>
        <a:xfrm>
          <a:off x="0" y="459768"/>
          <a:ext cx="716479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9E8CB-685A-4963-B0A1-CCC150AE3D30}">
      <dsp:nvSpPr>
        <dsp:cNvPr id="0" name=""/>
        <dsp:cNvSpPr/>
      </dsp:nvSpPr>
      <dsp:spPr>
        <a:xfrm>
          <a:off x="355441" y="29041"/>
          <a:ext cx="6808153" cy="51928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9569" tIns="0" rIns="18956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Estadísticas del ámbito agropecuario (BCP, STP,  MH, MADES, MDS, MAG, Sociedad Civil, entre otros).</a:t>
          </a:r>
          <a:endParaRPr lang="es-MX" sz="1600" kern="1200" dirty="0"/>
        </a:p>
      </dsp:txBody>
      <dsp:txXfrm>
        <a:off x="380791" y="54391"/>
        <a:ext cx="6757453" cy="468587"/>
      </dsp:txXfrm>
    </dsp:sp>
    <dsp:sp modelId="{202B69DD-E9C9-457E-B833-8333187121F7}">
      <dsp:nvSpPr>
        <dsp:cNvPr id="0" name=""/>
        <dsp:cNvSpPr/>
      </dsp:nvSpPr>
      <dsp:spPr>
        <a:xfrm>
          <a:off x="0" y="1045925"/>
          <a:ext cx="716479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069F9-30F2-4791-9FB1-0C950A8CABD5}">
      <dsp:nvSpPr>
        <dsp:cNvPr id="0" name=""/>
        <dsp:cNvSpPr/>
      </dsp:nvSpPr>
      <dsp:spPr>
        <a:xfrm>
          <a:off x="340747" y="643368"/>
          <a:ext cx="6821624" cy="491116"/>
        </a:xfrm>
        <a:prstGeom prst="roundRect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tint val="50000"/>
                <a:satMod val="300000"/>
              </a:schemeClr>
            </a:gs>
            <a:gs pos="35000">
              <a:schemeClr val="accent5">
                <a:hueOff val="-1655646"/>
                <a:satOff val="6635"/>
                <a:lumOff val="1438"/>
                <a:alphaOff val="0"/>
                <a:tint val="37000"/>
                <a:satMod val="30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9569" tIns="0" rIns="18956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Análisis, estudios del mercado nacional e internacional y comercialización de productos agropecuarios</a:t>
          </a:r>
          <a:endParaRPr lang="es-MX" sz="1600" kern="1200" dirty="0"/>
        </a:p>
      </dsp:txBody>
      <dsp:txXfrm>
        <a:off x="364721" y="667342"/>
        <a:ext cx="6773676" cy="443168"/>
      </dsp:txXfrm>
    </dsp:sp>
    <dsp:sp modelId="{A76B8C0B-0AA3-496B-B437-509F8D7C5F91}">
      <dsp:nvSpPr>
        <dsp:cNvPr id="0" name=""/>
        <dsp:cNvSpPr/>
      </dsp:nvSpPr>
      <dsp:spPr>
        <a:xfrm>
          <a:off x="0" y="1753076"/>
          <a:ext cx="716479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4ED39-E091-48EF-8FDA-FE93E1B23F12}">
      <dsp:nvSpPr>
        <dsp:cNvPr id="0" name=""/>
        <dsp:cNvSpPr/>
      </dsp:nvSpPr>
      <dsp:spPr>
        <a:xfrm>
          <a:off x="345995" y="1229525"/>
          <a:ext cx="6816674" cy="61211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9569" tIns="0" rIns="18956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Participación y generación de Políticas del ámbito agropecuario nacional e internacional vinculado a Desarrollo Sostenible, Cambio Climático y otros</a:t>
          </a:r>
          <a:r>
            <a:rPr lang="es-ES" sz="1400" kern="1200" dirty="0" smtClean="0"/>
            <a:t>.</a:t>
          </a:r>
          <a:endParaRPr lang="es-MX" sz="1400" kern="1200" dirty="0"/>
        </a:p>
      </dsp:txBody>
      <dsp:txXfrm>
        <a:off x="375876" y="1259406"/>
        <a:ext cx="6756912" cy="552348"/>
      </dsp:txXfrm>
    </dsp:sp>
    <dsp:sp modelId="{2822CEBF-2E4A-4D6C-859E-CE044BFF1F08}">
      <dsp:nvSpPr>
        <dsp:cNvPr id="0" name=""/>
        <dsp:cNvSpPr/>
      </dsp:nvSpPr>
      <dsp:spPr>
        <a:xfrm>
          <a:off x="0" y="2473372"/>
          <a:ext cx="716479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63368-006F-4C97-8A3E-6B20337B634C}">
      <dsp:nvSpPr>
        <dsp:cNvPr id="0" name=""/>
        <dsp:cNvSpPr/>
      </dsp:nvSpPr>
      <dsp:spPr>
        <a:xfrm>
          <a:off x="343171" y="1913641"/>
          <a:ext cx="6821624" cy="625256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9569" tIns="0" rIns="18956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Asistencia técnica, organizativa, productiva y comercial a productores y/o organizaciones de la Agricultura Familiar.</a:t>
          </a:r>
          <a:endParaRPr lang="es-MX" sz="1600" kern="1200" dirty="0"/>
        </a:p>
      </dsp:txBody>
      <dsp:txXfrm>
        <a:off x="373693" y="1944163"/>
        <a:ext cx="6760580" cy="564212"/>
      </dsp:txXfrm>
    </dsp:sp>
    <dsp:sp modelId="{2BE3C413-F1D3-4A4D-B0F1-4F05037AFDA3}">
      <dsp:nvSpPr>
        <dsp:cNvPr id="0" name=""/>
        <dsp:cNvSpPr/>
      </dsp:nvSpPr>
      <dsp:spPr>
        <a:xfrm>
          <a:off x="0" y="3028632"/>
          <a:ext cx="716479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6D55A-9596-4278-BD06-4913CA49C830}">
      <dsp:nvSpPr>
        <dsp:cNvPr id="0" name=""/>
        <dsp:cNvSpPr/>
      </dsp:nvSpPr>
      <dsp:spPr>
        <a:xfrm>
          <a:off x="341097" y="2656972"/>
          <a:ext cx="6821942" cy="460219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9569" tIns="0" rIns="18956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Educación técnica agropecuaria</a:t>
          </a:r>
          <a:r>
            <a:rPr lang="es-ES" sz="600" kern="1200" dirty="0" smtClean="0"/>
            <a:t>.</a:t>
          </a:r>
          <a:endParaRPr lang="es-MX" sz="600" kern="1200" dirty="0"/>
        </a:p>
      </dsp:txBody>
      <dsp:txXfrm>
        <a:off x="363563" y="2679438"/>
        <a:ext cx="6777010" cy="415287"/>
      </dsp:txXfrm>
    </dsp:sp>
    <dsp:sp modelId="{1BF7EB45-FFD8-4E69-8BFF-9F80818035D8}">
      <dsp:nvSpPr>
        <dsp:cNvPr id="0" name=""/>
        <dsp:cNvSpPr/>
      </dsp:nvSpPr>
      <dsp:spPr>
        <a:xfrm>
          <a:off x="0" y="3620572"/>
          <a:ext cx="716479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C778B-D0E0-418E-8BD9-9711418D6134}">
      <dsp:nvSpPr>
        <dsp:cNvPr id="0" name=""/>
        <dsp:cNvSpPr/>
      </dsp:nvSpPr>
      <dsp:spPr>
        <a:xfrm>
          <a:off x="341097" y="3212232"/>
          <a:ext cx="6821942" cy="496899"/>
        </a:xfrm>
        <a:prstGeom prst="roundRect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tint val="50000"/>
                <a:satMod val="300000"/>
              </a:schemeClr>
            </a:gs>
            <a:gs pos="35000">
              <a:schemeClr val="accent5">
                <a:hueOff val="-8278230"/>
                <a:satOff val="33176"/>
                <a:lumOff val="7190"/>
                <a:alphaOff val="0"/>
                <a:tint val="37000"/>
                <a:satMod val="30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9569" tIns="0" rIns="18956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Coordinación, administración y ejecución de proyectos. </a:t>
          </a:r>
          <a:endParaRPr lang="es-MX" sz="1600" kern="1200" dirty="0"/>
        </a:p>
      </dsp:txBody>
      <dsp:txXfrm>
        <a:off x="365354" y="3236489"/>
        <a:ext cx="6773428" cy="448385"/>
      </dsp:txXfrm>
    </dsp:sp>
    <dsp:sp modelId="{E82B1DF2-95EC-4A5B-B694-E971E04F585B}">
      <dsp:nvSpPr>
        <dsp:cNvPr id="0" name=""/>
        <dsp:cNvSpPr/>
      </dsp:nvSpPr>
      <dsp:spPr>
        <a:xfrm>
          <a:off x="0" y="4255406"/>
          <a:ext cx="716479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AEEEE-6BA7-4DA9-BFF0-8AF5E9BFFC65}">
      <dsp:nvSpPr>
        <dsp:cNvPr id="0" name=""/>
        <dsp:cNvSpPr/>
      </dsp:nvSpPr>
      <dsp:spPr>
        <a:xfrm>
          <a:off x="341097" y="3804172"/>
          <a:ext cx="6821942" cy="539794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9569" tIns="0" rIns="18956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Coordinación entre el sector público y privado del ámbito agropecuario</a:t>
          </a:r>
          <a:endParaRPr lang="es-MX" sz="1600" kern="1200" dirty="0"/>
        </a:p>
      </dsp:txBody>
      <dsp:txXfrm>
        <a:off x="367448" y="3830523"/>
        <a:ext cx="6769240" cy="487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18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54464" y="0"/>
            <a:ext cx="302418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6D2C5-F672-40DE-93CD-ABD240CF8E47}" type="datetimeFigureOut">
              <a:rPr lang="es-MX" smtClean="0"/>
              <a:pPr/>
              <a:t>14/10/2019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18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54464" y="8685213"/>
            <a:ext cx="3024187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DF049-CA15-48AE-BFD5-45D29B03366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8798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91030-D76D-4EEF-AEBE-B13E0569F570}" type="datetimeFigureOut">
              <a:rPr lang="es-ES" smtClean="0"/>
              <a:pPr/>
              <a:t>14/10/2019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FD0DB-B1B7-4FE1-A61C-A146B813DE0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13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FD0DB-B1B7-4FE1-A61C-A146B813DE05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8482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37304" indent="-283578">
              <a:defRPr>
                <a:solidFill>
                  <a:schemeClr val="tx1"/>
                </a:solidFill>
                <a:latin typeface="Arial" charset="0"/>
              </a:defRPr>
            </a:lvl2pPr>
            <a:lvl3pPr marL="1134313" indent="-226863">
              <a:defRPr>
                <a:solidFill>
                  <a:schemeClr val="tx1"/>
                </a:solidFill>
                <a:latin typeface="Arial" charset="0"/>
              </a:defRPr>
            </a:lvl3pPr>
            <a:lvl4pPr marL="1588038" indent="-226863">
              <a:defRPr>
                <a:solidFill>
                  <a:schemeClr val="tx1"/>
                </a:solidFill>
                <a:latin typeface="Arial" charset="0"/>
              </a:defRPr>
            </a:lvl4pPr>
            <a:lvl5pPr marL="2041764" indent="-226863">
              <a:defRPr>
                <a:solidFill>
                  <a:schemeClr val="tx1"/>
                </a:solidFill>
                <a:latin typeface="Arial" charset="0"/>
              </a:defRPr>
            </a:lvl5pPr>
            <a:lvl6pPr marL="2495489" indent="-22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214" indent="-22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2940" indent="-22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6665" indent="-22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325A1C-E04E-4CBD-B36F-F6EB0A6FC737}" type="slidenum">
              <a:rPr lang="es-PY" altLang="es-MX"/>
              <a:pPr/>
              <a:t>10</a:t>
            </a:fld>
            <a:endParaRPr lang="es-PY" altLang="es-MX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37304" indent="-283578">
              <a:defRPr>
                <a:solidFill>
                  <a:schemeClr val="tx1"/>
                </a:solidFill>
                <a:latin typeface="Arial" charset="0"/>
              </a:defRPr>
            </a:lvl2pPr>
            <a:lvl3pPr marL="1134313" indent="-226863">
              <a:defRPr>
                <a:solidFill>
                  <a:schemeClr val="tx1"/>
                </a:solidFill>
                <a:latin typeface="Arial" charset="0"/>
              </a:defRPr>
            </a:lvl3pPr>
            <a:lvl4pPr marL="1588038" indent="-226863">
              <a:defRPr>
                <a:solidFill>
                  <a:schemeClr val="tx1"/>
                </a:solidFill>
                <a:latin typeface="Arial" charset="0"/>
              </a:defRPr>
            </a:lvl4pPr>
            <a:lvl5pPr marL="2041764" indent="-226863">
              <a:defRPr>
                <a:solidFill>
                  <a:schemeClr val="tx1"/>
                </a:solidFill>
                <a:latin typeface="Arial" charset="0"/>
              </a:defRPr>
            </a:lvl5pPr>
            <a:lvl6pPr marL="2495489" indent="-22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214" indent="-22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2940" indent="-22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6665" indent="-22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325A1C-E04E-4CBD-B36F-F6EB0A6FC737}" type="slidenum">
              <a:rPr lang="es-PY" altLang="es-MX"/>
              <a:pPr/>
              <a:t>16</a:t>
            </a:fld>
            <a:endParaRPr lang="es-PY" altLang="es-MX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37304" indent="-283578">
              <a:defRPr>
                <a:solidFill>
                  <a:schemeClr val="tx1"/>
                </a:solidFill>
                <a:latin typeface="Arial" charset="0"/>
              </a:defRPr>
            </a:lvl2pPr>
            <a:lvl3pPr marL="1134313" indent="-226863">
              <a:defRPr>
                <a:solidFill>
                  <a:schemeClr val="tx1"/>
                </a:solidFill>
                <a:latin typeface="Arial" charset="0"/>
              </a:defRPr>
            </a:lvl3pPr>
            <a:lvl4pPr marL="1588038" indent="-226863">
              <a:defRPr>
                <a:solidFill>
                  <a:schemeClr val="tx1"/>
                </a:solidFill>
                <a:latin typeface="Arial" charset="0"/>
              </a:defRPr>
            </a:lvl4pPr>
            <a:lvl5pPr marL="2041764" indent="-226863">
              <a:defRPr>
                <a:solidFill>
                  <a:schemeClr val="tx1"/>
                </a:solidFill>
                <a:latin typeface="Arial" charset="0"/>
              </a:defRPr>
            </a:lvl5pPr>
            <a:lvl6pPr marL="2495489" indent="-22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214" indent="-22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2940" indent="-22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6665" indent="-22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325A1C-E04E-4CBD-B36F-F6EB0A6FC737}" type="slidenum">
              <a:rPr lang="es-PY" altLang="es-MX"/>
              <a:pPr/>
              <a:t>18</a:t>
            </a:fld>
            <a:endParaRPr lang="es-PY" altLang="es-MX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37304" indent="-283578">
              <a:defRPr>
                <a:solidFill>
                  <a:schemeClr val="tx1"/>
                </a:solidFill>
                <a:latin typeface="Arial" charset="0"/>
              </a:defRPr>
            </a:lvl2pPr>
            <a:lvl3pPr marL="1134313" indent="-226863">
              <a:defRPr>
                <a:solidFill>
                  <a:schemeClr val="tx1"/>
                </a:solidFill>
                <a:latin typeface="Arial" charset="0"/>
              </a:defRPr>
            </a:lvl3pPr>
            <a:lvl4pPr marL="1588038" indent="-226863">
              <a:defRPr>
                <a:solidFill>
                  <a:schemeClr val="tx1"/>
                </a:solidFill>
                <a:latin typeface="Arial" charset="0"/>
              </a:defRPr>
            </a:lvl4pPr>
            <a:lvl5pPr marL="2041764" indent="-226863">
              <a:defRPr>
                <a:solidFill>
                  <a:schemeClr val="tx1"/>
                </a:solidFill>
                <a:latin typeface="Arial" charset="0"/>
              </a:defRPr>
            </a:lvl5pPr>
            <a:lvl6pPr marL="2495489" indent="-22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214" indent="-22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2940" indent="-22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6665" indent="-226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325A1C-E04E-4CBD-B36F-F6EB0A6FC737}" type="slidenum">
              <a:rPr lang="es-PY" altLang="es-MX"/>
              <a:pPr/>
              <a:t>19</a:t>
            </a:fld>
            <a:endParaRPr lang="es-PY" altLang="es-MX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MX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25F7-593B-4411-B2DA-051C62D28AD1}" type="datetimeFigureOut">
              <a:rPr lang="es-PY" smtClean="0"/>
              <a:pPr/>
              <a:t>14/10/2019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0768-ECDF-4B56-8AD6-7154CC8B0F68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0040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25F7-593B-4411-B2DA-051C62D28AD1}" type="datetimeFigureOut">
              <a:rPr lang="es-PY" smtClean="0"/>
              <a:pPr/>
              <a:t>14/10/2019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0768-ECDF-4B56-8AD6-7154CC8B0F68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3456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25F7-593B-4411-B2DA-051C62D28AD1}" type="datetimeFigureOut">
              <a:rPr lang="es-PY" smtClean="0"/>
              <a:pPr/>
              <a:t>14/10/2019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0768-ECDF-4B56-8AD6-7154CC8B0F68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63691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6F33-ABE5-4495-9776-1E59BFCE101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7787-7439-4256-A2D2-E6179799643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84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6F33-ABE5-4495-9776-1E59BFCE101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7787-7439-4256-A2D2-E6179799643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42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243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81648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224728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4pPr>
            <a:lvl5pPr marL="1632971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5pPr>
            <a:lvl6pPr marL="2041213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6pPr>
            <a:lvl7pPr marL="244945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7pPr>
            <a:lvl8pPr marL="2857698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8pPr>
            <a:lvl9pPr marL="3265941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6F33-ABE5-4495-9776-1E59BFCE101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7787-7439-4256-A2D2-E6179799643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75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475"/>
            </a:lvl1pPr>
            <a:lvl2pPr>
              <a:defRPr sz="217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75"/>
            </a:lvl1pPr>
            <a:lvl2pPr>
              <a:defRPr sz="217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6F33-ABE5-4495-9776-1E59BFCE101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7787-7439-4256-A2D2-E6179799643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88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08243" indent="0">
              <a:buNone/>
              <a:defRPr sz="1800" b="1"/>
            </a:lvl2pPr>
            <a:lvl3pPr marL="816485" indent="0">
              <a:buNone/>
              <a:defRPr sz="1575" b="1"/>
            </a:lvl3pPr>
            <a:lvl4pPr marL="1224728" indent="0">
              <a:buNone/>
              <a:defRPr sz="1425" b="1"/>
            </a:lvl4pPr>
            <a:lvl5pPr marL="1632971" indent="0">
              <a:buNone/>
              <a:defRPr sz="1425" b="1"/>
            </a:lvl5pPr>
            <a:lvl6pPr marL="2041213" indent="0">
              <a:buNone/>
              <a:defRPr sz="1425" b="1"/>
            </a:lvl6pPr>
            <a:lvl7pPr marL="2449455" indent="0">
              <a:buNone/>
              <a:defRPr sz="1425" b="1"/>
            </a:lvl7pPr>
            <a:lvl8pPr marL="2857698" indent="0">
              <a:buNone/>
              <a:defRPr sz="1425" b="1"/>
            </a:lvl8pPr>
            <a:lvl9pPr marL="3265941" indent="0">
              <a:buNone/>
              <a:defRPr sz="142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175"/>
            </a:lvl1pPr>
            <a:lvl2pPr>
              <a:defRPr sz="1800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08243" indent="0">
              <a:buNone/>
              <a:defRPr sz="1800" b="1"/>
            </a:lvl2pPr>
            <a:lvl3pPr marL="816485" indent="0">
              <a:buNone/>
              <a:defRPr sz="1575" b="1"/>
            </a:lvl3pPr>
            <a:lvl4pPr marL="1224728" indent="0">
              <a:buNone/>
              <a:defRPr sz="1425" b="1"/>
            </a:lvl4pPr>
            <a:lvl5pPr marL="1632971" indent="0">
              <a:buNone/>
              <a:defRPr sz="1425" b="1"/>
            </a:lvl5pPr>
            <a:lvl6pPr marL="2041213" indent="0">
              <a:buNone/>
              <a:defRPr sz="1425" b="1"/>
            </a:lvl6pPr>
            <a:lvl7pPr marL="2449455" indent="0">
              <a:buNone/>
              <a:defRPr sz="1425" b="1"/>
            </a:lvl7pPr>
            <a:lvl8pPr marL="2857698" indent="0">
              <a:buNone/>
              <a:defRPr sz="1425" b="1"/>
            </a:lvl8pPr>
            <a:lvl9pPr marL="3265941" indent="0">
              <a:buNone/>
              <a:defRPr sz="142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175"/>
            </a:lvl1pPr>
            <a:lvl2pPr>
              <a:defRPr sz="1800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6F33-ABE5-4495-9776-1E59BFCE101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7787-7439-4256-A2D2-E6179799643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67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6F33-ABE5-4495-9776-1E59BFCE101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7787-7439-4256-A2D2-E6179799643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21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6F33-ABE5-4495-9776-1E59BFCE101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7787-7439-4256-A2D2-E6179799643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66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850"/>
            </a:lvl1pPr>
            <a:lvl2pPr>
              <a:defRPr sz="2475"/>
            </a:lvl2pPr>
            <a:lvl3pPr>
              <a:defRPr sz="217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275"/>
            </a:lvl1pPr>
            <a:lvl2pPr marL="408243" indent="0">
              <a:buNone/>
              <a:defRPr sz="1050"/>
            </a:lvl2pPr>
            <a:lvl3pPr marL="816485" indent="0">
              <a:buNone/>
              <a:defRPr sz="900"/>
            </a:lvl3pPr>
            <a:lvl4pPr marL="1224728" indent="0">
              <a:buNone/>
              <a:defRPr sz="825"/>
            </a:lvl4pPr>
            <a:lvl5pPr marL="1632971" indent="0">
              <a:buNone/>
              <a:defRPr sz="825"/>
            </a:lvl5pPr>
            <a:lvl6pPr marL="2041213" indent="0">
              <a:buNone/>
              <a:defRPr sz="825"/>
            </a:lvl6pPr>
            <a:lvl7pPr marL="2449455" indent="0">
              <a:buNone/>
              <a:defRPr sz="825"/>
            </a:lvl7pPr>
            <a:lvl8pPr marL="2857698" indent="0">
              <a:buNone/>
              <a:defRPr sz="825"/>
            </a:lvl8pPr>
            <a:lvl9pPr marL="3265941" indent="0">
              <a:buNone/>
              <a:defRPr sz="8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6F33-ABE5-4495-9776-1E59BFCE101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7787-7439-4256-A2D2-E6179799643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01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25F7-593B-4411-B2DA-051C62D28AD1}" type="datetimeFigureOut">
              <a:rPr lang="es-PY" smtClean="0"/>
              <a:pPr/>
              <a:t>14/10/2019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0768-ECDF-4B56-8AD6-7154CC8B0F68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77599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2850"/>
            </a:lvl1pPr>
            <a:lvl2pPr marL="408243" indent="0">
              <a:buNone/>
              <a:defRPr sz="2475"/>
            </a:lvl2pPr>
            <a:lvl3pPr marL="816485" indent="0">
              <a:buNone/>
              <a:defRPr sz="2175"/>
            </a:lvl3pPr>
            <a:lvl4pPr marL="1224728" indent="0">
              <a:buNone/>
              <a:defRPr sz="1800"/>
            </a:lvl4pPr>
            <a:lvl5pPr marL="1632971" indent="0">
              <a:buNone/>
              <a:defRPr sz="1800"/>
            </a:lvl5pPr>
            <a:lvl6pPr marL="2041213" indent="0">
              <a:buNone/>
              <a:defRPr sz="1800"/>
            </a:lvl6pPr>
            <a:lvl7pPr marL="2449455" indent="0">
              <a:buNone/>
              <a:defRPr sz="1800"/>
            </a:lvl7pPr>
            <a:lvl8pPr marL="2857698" indent="0">
              <a:buNone/>
              <a:defRPr sz="1800"/>
            </a:lvl8pPr>
            <a:lvl9pPr marL="3265941" indent="0">
              <a:buNone/>
              <a:defRPr sz="18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75"/>
            </a:lvl1pPr>
            <a:lvl2pPr marL="408243" indent="0">
              <a:buNone/>
              <a:defRPr sz="1050"/>
            </a:lvl2pPr>
            <a:lvl3pPr marL="816485" indent="0">
              <a:buNone/>
              <a:defRPr sz="900"/>
            </a:lvl3pPr>
            <a:lvl4pPr marL="1224728" indent="0">
              <a:buNone/>
              <a:defRPr sz="825"/>
            </a:lvl4pPr>
            <a:lvl5pPr marL="1632971" indent="0">
              <a:buNone/>
              <a:defRPr sz="825"/>
            </a:lvl5pPr>
            <a:lvl6pPr marL="2041213" indent="0">
              <a:buNone/>
              <a:defRPr sz="825"/>
            </a:lvl6pPr>
            <a:lvl7pPr marL="2449455" indent="0">
              <a:buNone/>
              <a:defRPr sz="825"/>
            </a:lvl7pPr>
            <a:lvl8pPr marL="2857698" indent="0">
              <a:buNone/>
              <a:defRPr sz="825"/>
            </a:lvl8pPr>
            <a:lvl9pPr marL="3265941" indent="0">
              <a:buNone/>
              <a:defRPr sz="8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6F33-ABE5-4495-9776-1E59BFCE101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7787-7439-4256-A2D2-E6179799643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98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6F33-ABE5-4495-9776-1E59BFCE101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7787-7439-4256-A2D2-E6179799643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00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6F33-ABE5-4495-9776-1E59BFCE101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A7787-7439-4256-A2D2-E6179799643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25F7-593B-4411-B2DA-051C62D28AD1}" type="datetimeFigureOut">
              <a:rPr lang="es-PY" smtClean="0"/>
              <a:pPr/>
              <a:t>14/10/2019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0768-ECDF-4B56-8AD6-7154CC8B0F68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1356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25F7-593B-4411-B2DA-051C62D28AD1}" type="datetimeFigureOut">
              <a:rPr lang="es-PY" smtClean="0"/>
              <a:pPr/>
              <a:t>14/10/2019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0768-ECDF-4B56-8AD6-7154CC8B0F68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2197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25F7-593B-4411-B2DA-051C62D28AD1}" type="datetimeFigureOut">
              <a:rPr lang="es-PY" smtClean="0"/>
              <a:pPr/>
              <a:t>14/10/2019</a:t>
            </a:fld>
            <a:endParaRPr lang="es-P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0768-ECDF-4B56-8AD6-7154CC8B0F68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6310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25F7-593B-4411-B2DA-051C62D28AD1}" type="datetimeFigureOut">
              <a:rPr lang="es-PY" smtClean="0"/>
              <a:pPr/>
              <a:t>14/10/2019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0768-ECDF-4B56-8AD6-7154CC8B0F68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23245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25F7-593B-4411-B2DA-051C62D28AD1}" type="datetimeFigureOut">
              <a:rPr lang="es-PY" smtClean="0"/>
              <a:pPr/>
              <a:t>14/10/2019</a:t>
            </a:fld>
            <a:endParaRPr 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0768-ECDF-4B56-8AD6-7154CC8B0F68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6619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25F7-593B-4411-B2DA-051C62D28AD1}" type="datetimeFigureOut">
              <a:rPr lang="es-PY" smtClean="0"/>
              <a:pPr/>
              <a:t>14/10/2019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0768-ECDF-4B56-8AD6-7154CC8B0F68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4926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25F7-593B-4411-B2DA-051C62D28AD1}" type="datetimeFigureOut">
              <a:rPr lang="es-PY" smtClean="0"/>
              <a:pPr/>
              <a:t>14/10/2019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0768-ECDF-4B56-8AD6-7154CC8B0F68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4300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825F7-593B-4411-B2DA-051C62D28AD1}" type="datetimeFigureOut">
              <a:rPr lang="es-PY" smtClean="0"/>
              <a:pPr/>
              <a:t>14/10/2019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20768-ECDF-4B56-8AD6-7154CC8B0F68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1115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485"/>
            <a:fld id="{64476F33-ABE5-4495-9776-1E59BFCE101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816485"/>
              <a:t>14/10/2019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485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485"/>
            <a:fld id="{0E2A7787-7439-4256-A2D2-E6179799643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816485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8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16485" rtl="0" eaLnBrk="1" latinLnBrk="0" hangingPunct="1">
        <a:spcBef>
          <a:spcPct val="0"/>
        </a:spcBef>
        <a:buNone/>
        <a:defRPr sz="39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82" indent="-306182" algn="l" defTabSz="816485" rtl="0" eaLnBrk="1" latinLnBrk="0" hangingPunct="1">
        <a:spcBef>
          <a:spcPct val="20000"/>
        </a:spcBef>
        <a:buFont typeface="Arial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1pPr>
      <a:lvl2pPr marL="663394" indent="-255152" algn="l" defTabSz="816485" rtl="0" eaLnBrk="1" latinLnBrk="0" hangingPunct="1">
        <a:spcBef>
          <a:spcPct val="20000"/>
        </a:spcBef>
        <a:buFont typeface="Arial" pitchFamily="34" charset="0"/>
        <a:buChar char="–"/>
        <a:defRPr sz="2475" kern="1200">
          <a:solidFill>
            <a:schemeClr val="tx1"/>
          </a:solidFill>
          <a:latin typeface="+mn-lt"/>
          <a:ea typeface="+mn-ea"/>
          <a:cs typeface="+mn-cs"/>
        </a:defRPr>
      </a:lvl2pPr>
      <a:lvl3pPr marL="1020606" indent="-204121" algn="l" defTabSz="816485" rtl="0" eaLnBrk="1" latinLnBrk="0" hangingPunct="1">
        <a:spcBef>
          <a:spcPct val="20000"/>
        </a:spcBef>
        <a:buFont typeface="Arial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428849" indent="-204121" algn="l" defTabSz="81648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7092" indent="-204121" algn="l" defTabSz="81648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334" indent="-204121" algn="l" defTabSz="81648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577" indent="-204121" algn="l" defTabSz="81648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820" indent="-204121" algn="l" defTabSz="81648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062" indent="-204121" algn="l" defTabSz="81648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81648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8243" algn="l" defTabSz="81648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16485" algn="l" defTabSz="81648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24728" algn="l" defTabSz="81648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32971" algn="l" defTabSz="81648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41213" algn="l" defTabSz="81648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49455" algn="l" defTabSz="81648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57698" algn="l" defTabSz="81648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65941" algn="l" defTabSz="81648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91680" y="450912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de Presupuesto 2020</a:t>
            </a:r>
            <a:endParaRPr lang="es-ES" sz="32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0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 txBox="1">
            <a:spLocks noChangeArrowheads="1"/>
          </p:cNvSpPr>
          <p:nvPr/>
        </p:nvSpPr>
        <p:spPr bwMode="auto">
          <a:xfrm>
            <a:off x="1828800" y="296863"/>
            <a:ext cx="7207696" cy="110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s-ES" altLang="es-MX" sz="2800" b="1" dirty="0" smtClean="0">
                <a:latin typeface="Garamond" pitchFamily="18" charset="0"/>
              </a:rPr>
              <a:t>Presupuesto por Resultados 2020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s-ES" altLang="es-MX" sz="2400" b="1" dirty="0" smtClean="0">
                <a:latin typeface="Garamond" pitchFamily="18" charset="0"/>
              </a:rPr>
              <a:t>Composición Presupuesto MAG- Gs 743.212.828.729</a:t>
            </a:r>
          </a:p>
        </p:txBody>
      </p:sp>
      <p:pic>
        <p:nvPicPr>
          <p:cNvPr id="13315" name="5 Imagen" descr="hoja membret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25"/>
          <a:stretch>
            <a:fillRect/>
          </a:stretch>
        </p:blipFill>
        <p:spPr bwMode="auto">
          <a:xfrm>
            <a:off x="141288" y="296863"/>
            <a:ext cx="168751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58798"/>
              </p:ext>
            </p:extLst>
          </p:nvPr>
        </p:nvGraphicFramePr>
        <p:xfrm>
          <a:off x="323528" y="1383296"/>
          <a:ext cx="4572000" cy="4085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1 Rectángulo"/>
          <p:cNvSpPr/>
          <p:nvPr/>
        </p:nvSpPr>
        <p:spPr>
          <a:xfrm>
            <a:off x="6145500" y="1407610"/>
            <a:ext cx="2664296" cy="24961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ED- ENTIDADES DESCENTRALIZADAS DEL MAG:</a:t>
            </a:r>
          </a:p>
          <a:p>
            <a:pPr marL="285750" indent="-285750">
              <a:buFont typeface="Arial" charset="0"/>
              <a:buChar char="•"/>
            </a:pPr>
            <a:r>
              <a:rPr lang="es-MX" sz="1200" dirty="0" smtClean="0"/>
              <a:t>INFONA	: Gs. 18.947.946.989</a:t>
            </a:r>
          </a:p>
          <a:p>
            <a:pPr marL="285750" indent="-285750">
              <a:buFont typeface="Arial" charset="0"/>
              <a:buChar char="•"/>
            </a:pPr>
            <a:r>
              <a:rPr lang="es-MX" sz="1200" dirty="0" smtClean="0"/>
              <a:t>SENACSA	: </a:t>
            </a:r>
            <a:r>
              <a:rPr lang="es-MX" sz="1200" dirty="0"/>
              <a:t>Gs. </a:t>
            </a:r>
            <a:r>
              <a:rPr lang="es-MX" sz="1200" dirty="0" smtClean="0"/>
              <a:t>34.888.403.640</a:t>
            </a:r>
          </a:p>
          <a:p>
            <a:pPr marL="285750" indent="-285750">
              <a:buFont typeface="Arial" charset="0"/>
              <a:buChar char="•"/>
            </a:pPr>
            <a:r>
              <a:rPr lang="es-MX" sz="1200" dirty="0" smtClean="0"/>
              <a:t>INDERT	: Gs.112.946.314.221</a:t>
            </a:r>
          </a:p>
          <a:p>
            <a:pPr marL="285750" indent="-285750">
              <a:buFont typeface="Arial" charset="0"/>
              <a:buChar char="•"/>
            </a:pPr>
            <a:r>
              <a:rPr lang="es-MX" sz="1200" dirty="0" smtClean="0"/>
              <a:t>INCOOP	: </a:t>
            </a:r>
            <a:r>
              <a:rPr lang="es-MX" sz="1200" dirty="0"/>
              <a:t>Gs </a:t>
            </a:r>
            <a:r>
              <a:rPr lang="es-MX" sz="1200" dirty="0" smtClean="0"/>
              <a:t>14.727.674.996</a:t>
            </a:r>
          </a:p>
          <a:p>
            <a:pPr marL="285750" indent="-285750">
              <a:buFont typeface="Arial" charset="0"/>
              <a:buChar char="•"/>
            </a:pPr>
            <a:r>
              <a:rPr lang="es-MX" sz="1200" dirty="0" smtClean="0"/>
              <a:t>CAH	: </a:t>
            </a:r>
            <a:r>
              <a:rPr lang="es-MX" sz="1200" dirty="0"/>
              <a:t>Gs </a:t>
            </a:r>
            <a:r>
              <a:rPr lang="es-MX" sz="1200" dirty="0" smtClean="0"/>
              <a:t>22.682.237.000</a:t>
            </a:r>
          </a:p>
          <a:p>
            <a:pPr marL="285750" indent="-285750">
              <a:buFont typeface="Arial" charset="0"/>
              <a:buChar char="•"/>
            </a:pPr>
            <a:r>
              <a:rPr lang="es-MX" sz="1200" dirty="0" smtClean="0"/>
              <a:t>IPTA	</a:t>
            </a:r>
            <a:r>
              <a:rPr lang="es-MX" sz="1200" u="sng" dirty="0" smtClean="0"/>
              <a:t>: Gs. 29.695.730.416</a:t>
            </a:r>
          </a:p>
          <a:p>
            <a:r>
              <a:rPr lang="es-MX" sz="1200" b="1" dirty="0" smtClean="0"/>
              <a:t>TOTAL	: Gs. 233.888.307.262</a:t>
            </a:r>
            <a:endParaRPr lang="es-MX" sz="1200" b="1" dirty="0"/>
          </a:p>
        </p:txBody>
      </p:sp>
      <p:sp>
        <p:nvSpPr>
          <p:cNvPr id="3" name="2 Flecha derecha"/>
          <p:cNvSpPr/>
          <p:nvPr/>
        </p:nvSpPr>
        <p:spPr>
          <a:xfrm>
            <a:off x="4139952" y="1556792"/>
            <a:ext cx="2031124" cy="546653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</a:rPr>
              <a:t>Gs. 233.888.307.262</a:t>
            </a: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3419872" y="4653136"/>
            <a:ext cx="2203140" cy="625317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400" b="1" dirty="0" smtClean="0"/>
          </a:p>
          <a:p>
            <a:pPr algn="ctr"/>
            <a:r>
              <a:rPr lang="es-MX" sz="1400" b="1" dirty="0" smtClean="0"/>
              <a:t>Gs. 509.324.521.467</a:t>
            </a:r>
          </a:p>
          <a:p>
            <a:pPr algn="ctr"/>
            <a:r>
              <a:rPr lang="es-MX" sz="1400" b="1" dirty="0" smtClean="0"/>
              <a:t> </a:t>
            </a:r>
            <a:endParaRPr lang="es-MX" sz="1400" b="1" dirty="0"/>
          </a:p>
        </p:txBody>
      </p:sp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609999"/>
              </p:ext>
            </p:extLst>
          </p:nvPr>
        </p:nvGraphicFramePr>
        <p:xfrm>
          <a:off x="4788024" y="4047125"/>
          <a:ext cx="3868885" cy="2550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721397"/>
              </p:ext>
            </p:extLst>
          </p:nvPr>
        </p:nvGraphicFramePr>
        <p:xfrm>
          <a:off x="4644008" y="4077071"/>
          <a:ext cx="5112568" cy="2569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065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152401"/>
            <a:ext cx="8153400" cy="762000"/>
          </a:xfrm>
        </p:spPr>
        <p:txBody>
          <a:bodyPr>
            <a:normAutofit fontScale="90000"/>
          </a:bodyPr>
          <a:lstStyle/>
          <a:p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Composición del Presupuesto por Resultados 2020</a:t>
            </a: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357769"/>
              </p:ext>
            </p:extLst>
          </p:nvPr>
        </p:nvGraphicFramePr>
        <p:xfrm>
          <a:off x="611560" y="1052736"/>
          <a:ext cx="7776863" cy="561096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66446"/>
                <a:gridCol w="1399835"/>
                <a:gridCol w="3032977"/>
                <a:gridCol w="1477605"/>
              </a:tblGrid>
              <a:tr h="28082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</a:rPr>
                        <a:t>PROGRAMAS </a:t>
                      </a:r>
                      <a:r>
                        <a:rPr lang="es-MX" sz="1600" b="1" u="none" strike="noStrike" dirty="0" smtClean="0">
                          <a:effectLst/>
                        </a:rPr>
                        <a:t>CENTRALES- ACTIVIDAD ADMINISTRATIVA</a:t>
                      </a:r>
                      <a:endParaRPr lang="es-MX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30004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PROGRAMACIÓN PRESUPUESTARIA/ Actividades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Asignación en Gs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Tareas/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Especificaciones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DEPENDENCIAS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MAG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9467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Generación de </a:t>
                      </a:r>
                      <a:r>
                        <a:rPr lang="es-MX" sz="1200" u="none" strike="noStrike" dirty="0" smtClean="0">
                          <a:effectLst/>
                        </a:rPr>
                        <a:t>Políticas </a:t>
                      </a:r>
                      <a:r>
                        <a:rPr lang="es-MX" sz="1200" u="none" strike="noStrike" dirty="0">
                          <a:effectLst/>
                        </a:rPr>
                        <a:t>Públicas del Sector Agrario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                            4,405,541,602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 smtClean="0">
                          <a:effectLst/>
                        </a:rPr>
                        <a:t>Planificación estratégica </a:t>
                      </a:r>
                      <a:r>
                        <a:rPr lang="es-MX" sz="1200" u="none" strike="noStrike" dirty="0">
                          <a:effectLst/>
                        </a:rPr>
                        <a:t>agraria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DGP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695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 smtClean="0">
                          <a:effectLst/>
                        </a:rPr>
                        <a:t>Coordinación </a:t>
                      </a:r>
                      <a:r>
                        <a:rPr lang="es-MX" sz="1200" u="none" strike="noStrike" dirty="0">
                          <a:effectLst/>
                        </a:rPr>
                        <a:t>y </a:t>
                      </a:r>
                      <a:r>
                        <a:rPr lang="es-MX" sz="1200" u="none" strike="noStrike" dirty="0" smtClean="0">
                          <a:effectLst/>
                        </a:rPr>
                        <a:t>articulación </a:t>
                      </a:r>
                      <a:r>
                        <a:rPr lang="es-MX" sz="1200" u="none" strike="noStrike" dirty="0">
                          <a:effectLst/>
                        </a:rPr>
                        <a:t>sectorial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SIGEST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238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 smtClean="0">
                          <a:effectLst/>
                        </a:rPr>
                        <a:t>Información estadística </a:t>
                      </a:r>
                      <a:r>
                        <a:rPr lang="es-MX" sz="1200" u="none" strike="noStrike" dirty="0">
                          <a:effectLst/>
                        </a:rPr>
                        <a:t>agraria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DCyEA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1116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effectLst/>
                        </a:rPr>
                        <a:t>Plataforma </a:t>
                      </a:r>
                      <a:r>
                        <a:rPr lang="es-MX" sz="1200" u="none" strike="noStrike" dirty="0" smtClean="0">
                          <a:effectLst/>
                        </a:rPr>
                        <a:t>única </a:t>
                      </a:r>
                      <a:r>
                        <a:rPr lang="es-MX" sz="1200" u="none" strike="noStrike" dirty="0">
                          <a:effectLst/>
                        </a:rPr>
                        <a:t>de </a:t>
                      </a:r>
                      <a:r>
                        <a:rPr lang="es-MX" sz="1200" u="none" strike="noStrike" dirty="0" smtClean="0">
                          <a:effectLst/>
                        </a:rPr>
                        <a:t>información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DGP</a:t>
                      </a:r>
                    </a:p>
                  </a:txBody>
                  <a:tcPr marL="0" marR="0" marT="0" marB="0" anchor="ctr"/>
                </a:tc>
              </a:tr>
              <a:tr h="3143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 smtClean="0">
                          <a:effectLst/>
                        </a:rPr>
                        <a:t>Gestión </a:t>
                      </a:r>
                      <a:r>
                        <a:rPr lang="es-MX" sz="1200" u="none" strike="noStrike" dirty="0">
                          <a:effectLst/>
                        </a:rPr>
                        <a:t>de riesgo </a:t>
                      </a:r>
                      <a:r>
                        <a:rPr lang="es-MX" sz="1200" u="none" strike="noStrike" dirty="0" smtClean="0">
                          <a:effectLst/>
                        </a:rPr>
                        <a:t>agroclimático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UGR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54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effectLst/>
                        </a:rPr>
                        <a:t>Gestión </a:t>
                      </a:r>
                      <a:r>
                        <a:rPr lang="es-MX" sz="1200" u="none" strike="noStrike" dirty="0">
                          <a:effectLst/>
                        </a:rPr>
                        <a:t>Gerencial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effectLst/>
                        </a:rPr>
                        <a:t> </a:t>
                      </a:r>
                      <a:r>
                        <a:rPr lang="es-MX" sz="1200" u="none" strike="noStrike" dirty="0">
                          <a:effectLst/>
                        </a:rPr>
                        <a:t>98,254,046,934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effectLst/>
                        </a:rPr>
                        <a:t>Comunicación institucional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GABINETE MINISTERIAL- SECRETARIA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GENERAL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PRENSA- BINA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983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 smtClean="0">
                          <a:effectLst/>
                        </a:rPr>
                        <a:t>Gestión </a:t>
                      </a:r>
                      <a:r>
                        <a:rPr lang="es-MX" sz="1200" u="none" strike="noStrike" dirty="0">
                          <a:effectLst/>
                        </a:rPr>
                        <a:t>Administrativa y Financiera Institucional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DGAF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2660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effectLst/>
                        </a:rPr>
                        <a:t>Asistencia </a:t>
                      </a:r>
                      <a:r>
                        <a:rPr lang="es-MX" sz="1200" u="none" strike="noStrike" dirty="0" smtClean="0">
                          <a:effectLst/>
                        </a:rPr>
                        <a:t>jurídica </a:t>
                      </a:r>
                      <a:r>
                        <a:rPr lang="es-MX" sz="1200" u="none" strike="noStrike" dirty="0">
                          <a:effectLst/>
                        </a:rPr>
                        <a:t>institucional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ASESORIA JURIDICA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5916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effectLst/>
                        </a:rPr>
                        <a:t>Procesos de auditoria interna institucional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AUDITORIA INTERNA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9831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effectLst/>
                        </a:rPr>
                        <a:t>Coordinación </a:t>
                      </a:r>
                      <a:r>
                        <a:rPr lang="es-MX" sz="1200" u="none" strike="noStrike" dirty="0">
                          <a:effectLst/>
                        </a:rPr>
                        <a:t>y </a:t>
                      </a:r>
                      <a:r>
                        <a:rPr lang="es-MX" sz="1200" u="none" strike="noStrike" dirty="0" smtClean="0">
                          <a:effectLst/>
                        </a:rPr>
                        <a:t>Administración </a:t>
                      </a:r>
                      <a:r>
                        <a:rPr lang="es-MX" sz="1200" u="none" strike="noStrike" dirty="0">
                          <a:effectLst/>
                        </a:rPr>
                        <a:t>de Proyectos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                            9,805,099,157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 smtClean="0">
                          <a:effectLst/>
                        </a:rPr>
                        <a:t>Gestión </a:t>
                      </a:r>
                      <a:r>
                        <a:rPr lang="es-MX" sz="1200" u="none" strike="noStrike" dirty="0">
                          <a:effectLst/>
                        </a:rPr>
                        <a:t>Administrativa Financiera  de Proyectos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DINCAP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1102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effectLst/>
                        </a:rPr>
                        <a:t>Nexo entre los Proyectos y los Organismos Financiadores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04383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effectLst/>
                        </a:rPr>
                        <a:t>Evaluación, Seguimiento y Fiscalización de la Ejecución de los Proyectos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1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Composición del Presupuesto por Resultados 2020</a:t>
            </a: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506836"/>
              </p:ext>
            </p:extLst>
          </p:nvPr>
        </p:nvGraphicFramePr>
        <p:xfrm>
          <a:off x="539552" y="908720"/>
          <a:ext cx="8064897" cy="556455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17333"/>
                <a:gridCol w="1317333"/>
                <a:gridCol w="2980903"/>
                <a:gridCol w="1351353"/>
                <a:gridCol w="1097975"/>
              </a:tblGrid>
              <a:tr h="312624"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PROGRAMAS CENTRALES- ACTIVIDAD MISIONAL</a:t>
                      </a: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12624"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SERVICIOS</a:t>
                      </a:r>
                      <a:r>
                        <a:rPr lang="es-MX" sz="16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ASISTENCIA TÉCNICA</a:t>
                      </a:r>
                      <a:endParaRPr lang="es-MX" sz="16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470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PROGRAMACIÓN PRESUPUESTARIA/ Actividades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Asignación en Gs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Tareas/ Especificaciones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b="0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Meta Física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b="0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Destinatario/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MX" sz="1200" b="0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Familias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684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>
                          <a:effectLst/>
                        </a:rPr>
                        <a:t>Servicios de Extensión  Agraria</a:t>
                      </a:r>
                    </a:p>
                    <a:p>
                      <a:pPr algn="ctr" fontAlgn="ctr"/>
                      <a:r>
                        <a:rPr lang="es-MX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DEAg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92,756,651,591 </a:t>
                      </a:r>
                      <a:endParaRPr lang="es-MX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 smtClean="0">
                          <a:effectLst/>
                        </a:rPr>
                        <a:t>Diagnosticar situación socio económica, establecer estrategias de intervención ,  capacitar a capacitadores,  ejecutar el Plan Operativo, seguimiento ,  evaluación  y sistematización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Servicios: 31.999</a:t>
                      </a:r>
                      <a:endParaRPr lang="es-MX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55.886</a:t>
                      </a:r>
                      <a:endParaRPr lang="es-MX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8002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Asistencia Técnica para el Fomento de la </a:t>
                      </a:r>
                      <a:r>
                        <a:rPr lang="es-MX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Cadena Láctea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MX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PROG. FOMENTO CADENA LACTEA</a:t>
                      </a:r>
                      <a:endParaRPr lang="es-MX" sz="11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2,940,237,040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Adiestramiento y acompañamiento técnico especializado; teórico y práctico en las buenas prácticas en producción primaria de leche en Nutrición animal, Sanidad Animal, Fortalecimiento organizacional (creación de liderazgo y estrategia organizacional), Registro Económico de la finca, Calidad de leche, Reproducción y Biotipo </a:t>
                      </a:r>
                      <a:r>
                        <a:rPr lang="es-MX" sz="1000" u="none" strike="noStrike" dirty="0" smtClean="0">
                          <a:effectLst/>
                        </a:rPr>
                        <a:t>Animal. Publicar </a:t>
                      </a:r>
                      <a:r>
                        <a:rPr lang="es-MX" sz="1000" u="none" strike="noStrike" dirty="0">
                          <a:effectLst/>
                        </a:rPr>
                        <a:t>informaciones del sector lácteo, asesoramiento en comunicación a técnicos del Programa y difusión de las actividades al público en general. Gerenciamiento de las actividades de la Comisión </a:t>
                      </a:r>
                      <a:r>
                        <a:rPr lang="es-MX" sz="1000" u="none" strike="noStrike" dirty="0" err="1">
                          <a:effectLst/>
                        </a:rPr>
                        <a:t>Interinstituacional</a:t>
                      </a:r>
                      <a:r>
                        <a:rPr lang="es-MX" sz="1000" u="none" strike="noStrike" dirty="0">
                          <a:effectLst/>
                        </a:rPr>
                        <a:t> de Competitividad Láctea (C.I.C.L.A)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Asistencia: 360</a:t>
                      </a:r>
                      <a:endParaRPr lang="es-MX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  <a:endParaRPr lang="es-MX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72199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Asesoramiento Especializado en los sectores pecuarios, </a:t>
                      </a:r>
                      <a:r>
                        <a:rPr lang="es-MX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apícola </a:t>
                      </a:r>
                      <a:r>
                        <a:rPr lang="es-MX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</a:t>
                      </a:r>
                      <a:r>
                        <a:rPr lang="es-MX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acuícola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MX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VMG (PRONAFOPE Y COMPETITIVIDAD)</a:t>
                      </a:r>
                      <a:endParaRPr lang="es-MX" sz="11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11,926,406,595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Transferencia de </a:t>
                      </a:r>
                      <a:r>
                        <a:rPr lang="es-MX" sz="1000" u="none" strike="noStrike" dirty="0" smtClean="0">
                          <a:effectLst/>
                        </a:rPr>
                        <a:t>tecnología </a:t>
                      </a:r>
                      <a:r>
                        <a:rPr lang="es-MX" sz="1000" u="none" strike="noStrike" dirty="0">
                          <a:effectLst/>
                        </a:rPr>
                        <a:t>sostenible para el fortalecimiento de la </a:t>
                      </a:r>
                      <a:r>
                        <a:rPr lang="es-MX" sz="1000" u="none" strike="noStrike" dirty="0" smtClean="0">
                          <a:effectLst/>
                        </a:rPr>
                        <a:t>producción </a:t>
                      </a:r>
                      <a:r>
                        <a:rPr lang="es-MX" sz="1000" u="none" strike="noStrike" dirty="0">
                          <a:effectLst/>
                        </a:rPr>
                        <a:t>pecuaria; </a:t>
                      </a:r>
                      <a:r>
                        <a:rPr lang="es-MX" sz="1000" u="none" strike="noStrike" dirty="0" smtClean="0">
                          <a:effectLst/>
                        </a:rPr>
                        <a:t>Formación </a:t>
                      </a:r>
                      <a:r>
                        <a:rPr lang="es-MX" sz="1000" u="none" strike="noStrike" dirty="0">
                          <a:effectLst/>
                        </a:rPr>
                        <a:t>de formadores;  Fortalecimiento de espacios de </a:t>
                      </a:r>
                      <a:r>
                        <a:rPr lang="es-MX" sz="1000" u="none" strike="noStrike" dirty="0" smtClean="0">
                          <a:effectLst/>
                        </a:rPr>
                        <a:t>diálogos  </a:t>
                      </a:r>
                      <a:r>
                        <a:rPr lang="es-MX" sz="1000" u="none" strike="noStrike" dirty="0">
                          <a:effectLst/>
                        </a:rPr>
                        <a:t>a través de las mesas pecuarias; promoción de los asesoramientos realizados,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Asesoramientos: 800</a:t>
                      </a:r>
                      <a:endParaRPr lang="es-MX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2.600</a:t>
                      </a:r>
                      <a:endParaRPr lang="es-MX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4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534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Composición del Presupuesto por Resultados 2020</a:t>
            </a: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997180"/>
              </p:ext>
            </p:extLst>
          </p:nvPr>
        </p:nvGraphicFramePr>
        <p:xfrm>
          <a:off x="611560" y="1484784"/>
          <a:ext cx="7725941" cy="221790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68103"/>
                <a:gridCol w="1394140"/>
                <a:gridCol w="1981146"/>
                <a:gridCol w="908540"/>
                <a:gridCol w="1174012"/>
              </a:tblGrid>
              <a:tr h="231916"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u="none" strike="noStrike" kern="1200" dirty="0">
                          <a:effectLst/>
                        </a:rPr>
                        <a:t>PROGRAMAS SUSTANTIVOS</a:t>
                      </a:r>
                      <a:endParaRPr lang="es-MX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31916"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SERVICIOS</a:t>
                      </a:r>
                      <a:r>
                        <a:rPr lang="es-MX" sz="16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ASISTENCIA TÉCNICA</a:t>
                      </a:r>
                      <a:endParaRPr lang="es-MX" sz="16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5283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PROGRAMACIÓN PRESUPUESTARIA/ Actividades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u="none" strike="noStrike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Asignación en Gs</a:t>
                      </a:r>
                      <a:endParaRPr lang="es-MX" sz="1200" b="0" i="0" u="none" strike="noStrike" kern="12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u="none" strike="noStrike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Tareas/ Especificaciones</a:t>
                      </a:r>
                      <a:endParaRPr lang="es-MX" sz="1200" b="0" i="0" u="none" strike="noStrike" kern="12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Meta Física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b="0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Destinatario/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MX" sz="1200" b="0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Familias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3644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Asistencia para la aplicación de tecnologías </a:t>
                      </a:r>
                      <a:r>
                        <a:rPr lang="es-MX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innovadoras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MX" sz="12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DEAg</a:t>
                      </a:r>
                      <a:endParaRPr lang="es-MX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                         </a:t>
                      </a:r>
                      <a:r>
                        <a:rPr lang="es-MX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16,929,262,131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Elaborar </a:t>
                      </a:r>
                      <a:r>
                        <a:rPr lang="es-MX" sz="1000" u="none" strike="noStrike" dirty="0" smtClean="0">
                          <a:effectLst/>
                        </a:rPr>
                        <a:t>línea </a:t>
                      </a:r>
                      <a:r>
                        <a:rPr lang="es-MX" sz="1000" u="none" strike="noStrike" dirty="0">
                          <a:effectLst/>
                        </a:rPr>
                        <a:t>de base de las unidades productivas, realizar las capacitaciones y planificación de la producción.                                                                    Implementar y monitorear los planes y protocolo de los rubros seleccionados.                                                                                  Gestión y evaluación del programa.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Asistencia: 10.400</a:t>
                      </a:r>
                      <a:endParaRPr lang="es-MX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2.600</a:t>
                      </a:r>
                      <a:endParaRPr lang="es-MX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9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81534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Composición del Presupuesto por Resultados</a:t>
            </a: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693028"/>
              </p:ext>
            </p:extLst>
          </p:nvPr>
        </p:nvGraphicFramePr>
        <p:xfrm>
          <a:off x="467544" y="836712"/>
          <a:ext cx="8299647" cy="559844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327408"/>
                <a:gridCol w="1302506"/>
                <a:gridCol w="3371193"/>
                <a:gridCol w="1225888"/>
                <a:gridCol w="1072652"/>
              </a:tblGrid>
              <a:tr h="227911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PROGRAMAS CENTRALES-</a:t>
                      </a:r>
                      <a:r>
                        <a:rPr lang="es-MX" sz="16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ACTIVIDAD MISIONAL</a:t>
                      </a:r>
                      <a:endParaRPr lang="es-MX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MX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MX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27911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</a:t>
                      </a:r>
                      <a:r>
                        <a:rPr lang="es-MX" sz="16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COMERCIAL</a:t>
                      </a:r>
                      <a:endParaRPr lang="es-MX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4572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PROGRAMACIÓN PRESUPUESTARIA/ Actividades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b="0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Asignación en Gs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b="0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Tareas/ Especificaciones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b="0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Meta Física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b="0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Destinatario/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MX" sz="1200" b="0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Familias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1876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Asistencia para la gestión comercial a </a:t>
                      </a:r>
                      <a:r>
                        <a:rPr lang="es-MX" sz="1200" u="none" strike="noStrike" dirty="0" smtClean="0">
                          <a:effectLst/>
                        </a:rPr>
                        <a:t>productores</a:t>
                      </a:r>
                    </a:p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DIRECCION</a:t>
                      </a:r>
                      <a:r>
                        <a:rPr lang="es-MX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COMERCIALIZACION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                         12,167,840,363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Capacitaciones, Participación en Ferias (CECOPROA, CECOPRAAN, CAML2), Apoyo en Trasporte de Producción, e insumos, Apoyo en la elaboración de estándares y normas de rubros Agropecuarios para la comercialización., Identificación de Productos de la AF (SELLO AF), Compras Publicas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Asistencia: 200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16024"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SERVICIO EDUCACIONAL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29951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Servicios educacionales para la formación de técnicos </a:t>
                      </a:r>
                      <a:r>
                        <a:rPr lang="es-MX" sz="1200" u="none" strike="noStrike" dirty="0" smtClean="0">
                          <a:effectLst/>
                        </a:rPr>
                        <a:t>agrarios</a:t>
                      </a:r>
                    </a:p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>
                          <a:effectLst/>
                        </a:rPr>
                        <a:t>                         32,162,636,468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Implementación de los Planes y Programas Educativos agrarios  , Capacitación de docentes, técnicos y alumnos,  utilización de tecnologías de </a:t>
                      </a:r>
                      <a:r>
                        <a:rPr lang="es-MX" sz="1000" u="none" strike="noStrike" dirty="0" smtClean="0">
                          <a:effectLst/>
                        </a:rPr>
                        <a:t>producción </a:t>
                      </a:r>
                      <a:r>
                        <a:rPr lang="es-MX" sz="1000" u="none" strike="noStrike" dirty="0">
                          <a:effectLst/>
                        </a:rPr>
                        <a:t>adecuadas acorde a las especialidades y modalidades implementadas, planificación de las actividades didácticas y productivas, desarrollo de los contenidos programáticos, desarrollo de actividades productivas agropecuarias y forestales (viveros, parcelas productivas, Invernaderos entre otros).</a:t>
                      </a:r>
                      <a:br>
                        <a:rPr lang="es-MX" sz="1000" u="none" strike="noStrike" dirty="0">
                          <a:effectLst/>
                        </a:rPr>
                      </a:br>
                      <a:r>
                        <a:rPr lang="es-MX" sz="1000" u="none" strike="noStrike" dirty="0">
                          <a:effectLst/>
                        </a:rPr>
                        <a:t>Incorporación de  profesionales docentes según perfil requerido para cada modalidad y especialidad para el desarrollo de las disciplinas. </a:t>
                      </a:r>
                      <a:br>
                        <a:rPr lang="es-MX" sz="1000" u="none" strike="noStrike" dirty="0">
                          <a:effectLst/>
                        </a:rPr>
                      </a:br>
                      <a:r>
                        <a:rPr lang="es-MX" sz="1000" u="none" strike="noStrike" dirty="0">
                          <a:effectLst/>
                        </a:rPr>
                        <a:t>Brindar una mejor calidad de vida a los alumnos durante su estadía en las instituciones educativas en Sistema de Internado (Buena alimentación, vivienda digna y segura , instalaciones sanitarias en condiciones de salubridad por género) </a:t>
                      </a:r>
                      <a:br>
                        <a:rPr lang="es-MX" sz="1000" u="none" strike="noStrike" dirty="0">
                          <a:effectLst/>
                        </a:rPr>
                      </a:br>
                      <a:r>
                        <a:rPr lang="es-MX" sz="1000" u="none" strike="noStrike" dirty="0">
                          <a:effectLst/>
                        </a:rPr>
                        <a:t>Dotar a las instituciones educativas de infraestructuras y tecnologías de </a:t>
                      </a:r>
                      <a:r>
                        <a:rPr lang="es-MX" sz="1000" u="none" strike="noStrike" dirty="0" smtClean="0">
                          <a:effectLst/>
                        </a:rPr>
                        <a:t>producción </a:t>
                      </a:r>
                      <a:r>
                        <a:rPr lang="es-MX" sz="1000" u="none" strike="noStrike" dirty="0">
                          <a:effectLst/>
                        </a:rPr>
                        <a:t>adecuadas acorde a las especialidades y modalidades. Supervisión y apoyo a instituciones </a:t>
                      </a:r>
                      <a:r>
                        <a:rPr lang="es-MX" sz="1000" u="none" strike="noStrike" dirty="0" smtClean="0">
                          <a:effectLst/>
                        </a:rPr>
                        <a:t>educativas implementadas.</a:t>
                      </a:r>
                      <a:r>
                        <a:rPr lang="es-MX" sz="1000" u="none" strike="noStrike" dirty="0">
                          <a:effectLst/>
                        </a:rPr>
                        <a:t/>
                      </a:r>
                      <a:br>
                        <a:rPr lang="es-MX" sz="1000" u="none" strike="noStrike" dirty="0">
                          <a:effectLst/>
                        </a:rPr>
                      </a:br>
                      <a:r>
                        <a:rPr lang="es-MX" sz="1000" u="none" strike="noStrike" dirty="0">
                          <a:effectLst/>
                        </a:rPr>
                        <a:t>Actualizar y/o ajustar los </a:t>
                      </a:r>
                      <a:r>
                        <a:rPr lang="es-MX" sz="1000" u="none" strike="noStrike" dirty="0" smtClean="0">
                          <a:effectLst/>
                        </a:rPr>
                        <a:t>currículos </a:t>
                      </a:r>
                      <a:r>
                        <a:rPr lang="es-MX" sz="1000" u="none" strike="noStrike" dirty="0">
                          <a:effectLst/>
                        </a:rPr>
                        <a:t>educativos agrarios  según requerimiento del sector agrario.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Servicios</a:t>
                      </a:r>
                      <a:r>
                        <a:rPr lang="es-MX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81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3.038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7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901460"/>
              </p:ext>
            </p:extLst>
          </p:nvPr>
        </p:nvGraphicFramePr>
        <p:xfrm>
          <a:off x="755576" y="908722"/>
          <a:ext cx="7581924" cy="446449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06196"/>
                <a:gridCol w="3119828"/>
                <a:gridCol w="1158552"/>
                <a:gridCol w="1219820"/>
                <a:gridCol w="1177528"/>
              </a:tblGrid>
              <a:tr h="330809"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u="none" strike="noStrike" kern="1200" dirty="0" smtClean="0">
                          <a:effectLst/>
                        </a:rPr>
                        <a:t>PROGRAMAS CENTRALES- PROYECTOS</a:t>
                      </a:r>
                      <a:r>
                        <a:rPr lang="es-MX" sz="1600" b="1" u="none" strike="noStrike" kern="1200" baseline="0" dirty="0" smtClean="0">
                          <a:effectLst/>
                        </a:rPr>
                        <a:t> CENTRALES</a:t>
                      </a:r>
                      <a:endParaRPr lang="es-MX" sz="16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1665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PROYECTOS CENTRALES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Actividades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Asignación en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Gs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b="0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Meta Física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b="0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Destinatario/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MX" sz="1200" b="0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Familias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166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PRODERS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Asistencia Técnica para el desarrollo sostenible de las organizaciones rurales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120,009,705,586 </a:t>
                      </a:r>
                      <a:endParaRPr lang="es-MX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 smtClean="0">
                          <a:effectLst/>
                        </a:rPr>
                        <a:t>Asistencia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 smtClean="0">
                          <a:effectLst/>
                        </a:rPr>
                        <a:t>41.800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03377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FOCEM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indent="-228600" algn="l" fontAlgn="ctr">
                        <a:buAutoNum type="arabicParenR"/>
                      </a:pPr>
                      <a:r>
                        <a:rPr lang="es-MX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Construcción y Fiscalización de la Obra de Laboratorio de Bioseguridad NSB2A </a:t>
                      </a:r>
                    </a:p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s-MX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Equipamiento </a:t>
                      </a:r>
                      <a:r>
                        <a:rPr lang="es-MX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 Laboratorio de Bioseguridad NSB2A </a:t>
                      </a:r>
                    </a:p>
                    <a:p>
                      <a:pPr marL="228600" indent="-228600" algn="l" fontAlgn="ctr">
                        <a:buAutoNum type="arabicParenR"/>
                      </a:pP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Capacitación de Técnicos Laboratorista</a:t>
                      </a:r>
                    </a:p>
                    <a:p>
                      <a:pPr marL="228600" indent="-228600" algn="l" fontAlgn="ctr">
                        <a:buAutoNum type="arabicParenR"/>
                      </a:pP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Gerenciamiento de las actividades ejecutadas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9,909,237,890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 smtClean="0">
                          <a:effectLst/>
                        </a:rPr>
                        <a:t>1)</a:t>
                      </a:r>
                      <a:r>
                        <a:rPr lang="es-MX" sz="1000" u="none" strike="noStrike" baseline="0" dirty="0" smtClean="0">
                          <a:effectLst/>
                        </a:rPr>
                        <a:t> Metros Cuadrados</a:t>
                      </a:r>
                    </a:p>
                    <a:p>
                      <a:pPr algn="l" fontAlgn="b"/>
                      <a:r>
                        <a:rPr lang="es-MX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2) Equipos</a:t>
                      </a:r>
                    </a:p>
                    <a:p>
                      <a:pPr algn="l" fontAlgn="b"/>
                      <a:r>
                        <a:rPr lang="es-MX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3) Capacitación</a:t>
                      </a:r>
                    </a:p>
                    <a:p>
                      <a:pPr algn="l" fontAlgn="b"/>
                      <a:r>
                        <a:rPr lang="es-MX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4) Porcentaje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28600" indent="-228600" algn="l" defTabSz="914400" rtl="0" eaLnBrk="1" fontAlgn="b" latinLnBrk="0" hangingPunct="1">
                        <a:buAutoNum type="arabicParenR"/>
                      </a:pPr>
                      <a:r>
                        <a:rPr lang="es-MX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3.154</a:t>
                      </a:r>
                    </a:p>
                    <a:p>
                      <a:pPr marL="228600" indent="-228600" algn="l" defTabSz="914400" rtl="0" eaLnBrk="1" fontAlgn="b" latinLnBrk="0" hangingPunct="1">
                        <a:buAutoNum type="arabicParenR"/>
                      </a:pPr>
                      <a:r>
                        <a:rPr lang="es-MX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  <a:p>
                      <a:pPr marL="228600" indent="-228600" algn="l" defTabSz="914400" rtl="0" eaLnBrk="1" fontAlgn="b" latinLnBrk="0" hangingPunct="1">
                        <a:buAutoNum type="arabicParenR"/>
                      </a:pPr>
                      <a:r>
                        <a:rPr lang="es-MX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  <a:p>
                      <a:pPr marL="228600" indent="-228600" algn="l" defTabSz="914400" rtl="0" eaLnBrk="1" fontAlgn="b" latinLnBrk="0" hangingPunct="1">
                        <a:buAutoNum type="arabicParenR"/>
                      </a:pPr>
                      <a:r>
                        <a:rPr lang="es-MX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s-MX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5166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PPI- FASE II</a:t>
                      </a:r>
                      <a:endParaRPr lang="es-MX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Servicios de apoyo para la inserción de organización</a:t>
                      </a:r>
                      <a:r>
                        <a:rPr lang="es-MX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productores a cadena de valor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27,565,828,600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 </a:t>
                      </a:r>
                      <a:r>
                        <a:rPr lang="es-MX" sz="1000" u="none" strike="noStrike" dirty="0" smtClean="0">
                          <a:effectLst/>
                        </a:rPr>
                        <a:t>Planes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  <a:endParaRPr lang="es-MX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5166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PROMAFI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Asistencia y servicio para el fortalecimiento de las Organizaciones Rurales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40,424,815,400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 </a:t>
                      </a:r>
                      <a:r>
                        <a:rPr lang="es-MX" sz="1000" u="none" strike="noStrike" dirty="0" smtClean="0">
                          <a:effectLst/>
                        </a:rPr>
                        <a:t>Planes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</a:t>
                      </a:r>
                      <a:endParaRPr lang="es-MX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5166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PMRN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Provisión de paquetes tecnológicos</a:t>
                      </a:r>
                      <a:r>
                        <a:rPr lang="es-MX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para la implementación de agricultura de conservación mecanizada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6,337,822,000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 </a:t>
                      </a:r>
                      <a:r>
                        <a:rPr lang="es-MX" sz="1000" u="none" strike="noStrike" dirty="0" smtClean="0">
                          <a:effectLst/>
                        </a:rPr>
                        <a:t>Paquetes tecnológicos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s-MX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5166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Censo y Encuestas </a:t>
                      </a:r>
                      <a:r>
                        <a:rPr lang="es-MX" sz="1000" u="none" strike="noStrike" dirty="0" err="1">
                          <a:effectLst/>
                        </a:rPr>
                        <a:t>Agrop</a:t>
                      </a:r>
                      <a:r>
                        <a:rPr lang="es-MX" sz="1000" u="none" strike="noStrike" dirty="0">
                          <a:effectLst/>
                        </a:rPr>
                        <a:t>.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Levantamiento censal y encuestas en el Sector Agrario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23,729,390,110 </a:t>
                      </a:r>
                      <a:endParaRPr lang="es-MX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Cuestionario</a:t>
                      </a:r>
                      <a:r>
                        <a:rPr lang="es-MX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Censal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250.000</a:t>
                      </a:r>
                      <a:endParaRPr lang="es-MX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Composición del Presupuesto por Resultados 2020</a:t>
            </a: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632317"/>
              </p:ext>
            </p:extLst>
          </p:nvPr>
        </p:nvGraphicFramePr>
        <p:xfrm>
          <a:off x="2771800" y="5661248"/>
          <a:ext cx="3593976" cy="40945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06196"/>
                <a:gridCol w="1319628"/>
                <a:gridCol w="1368152"/>
              </a:tblGrid>
              <a:tr h="40945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MAG 2020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509,324,521,467 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 txBox="1">
            <a:spLocks noChangeArrowheads="1"/>
          </p:cNvSpPr>
          <p:nvPr/>
        </p:nvSpPr>
        <p:spPr bwMode="auto">
          <a:xfrm>
            <a:off x="2270078" y="252484"/>
            <a:ext cx="649178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s-ES" altLang="es-MX" sz="2800" b="1" dirty="0" smtClean="0">
                <a:latin typeface="Garamond" pitchFamily="18" charset="0"/>
              </a:rPr>
              <a:t>Proyecto de Presupuesto 2020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s-ES" altLang="es-MX" sz="2800" b="1" dirty="0" smtClean="0">
                <a:latin typeface="Garamond" pitchFamily="18" charset="0"/>
              </a:rPr>
              <a:t>Por Fuente de Financiamiento</a:t>
            </a:r>
            <a:endParaRPr lang="es-ES" altLang="es-MX" sz="2800" b="1" dirty="0">
              <a:latin typeface="Garamond" pitchFamily="18" charset="0"/>
            </a:endParaRPr>
          </a:p>
        </p:txBody>
      </p:sp>
      <p:pic>
        <p:nvPicPr>
          <p:cNvPr id="13315" name="5 Imagen" descr="hoja membret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25"/>
          <a:stretch>
            <a:fillRect/>
          </a:stretch>
        </p:blipFill>
        <p:spPr bwMode="auto">
          <a:xfrm>
            <a:off x="141288" y="296863"/>
            <a:ext cx="168751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ángulo 1"/>
          <p:cNvSpPr>
            <a:spLocks noChangeArrowheads="1"/>
          </p:cNvSpPr>
          <p:nvPr/>
        </p:nvSpPr>
        <p:spPr bwMode="auto">
          <a:xfrm>
            <a:off x="684663" y="1371600"/>
            <a:ext cx="8077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s-PY" altLang="es-ES" dirty="0" smtClean="0">
                <a:latin typeface="Garamond" pitchFamily="18" charset="0"/>
              </a:rPr>
              <a:t>El  mayor porcentaje del PGN 2020 corresponde a la </a:t>
            </a:r>
            <a:r>
              <a:rPr lang="es-PY" altLang="es-ES" b="1" dirty="0" smtClean="0">
                <a:latin typeface="Garamond" pitchFamily="18" charset="0"/>
              </a:rPr>
              <a:t>Fuente de Financiamiento 20  - Recursos del Crédito Público</a:t>
            </a:r>
            <a:r>
              <a:rPr lang="es-PY" altLang="es-ES" dirty="0" smtClean="0">
                <a:latin typeface="Garamond" pitchFamily="18" charset="0"/>
              </a:rPr>
              <a:t>, proveniente de los prestamos otorgados para el financiamiento de Proyectos Productivos</a:t>
            </a:r>
            <a:r>
              <a:rPr lang="es-PY" altLang="es-ES" dirty="0">
                <a:latin typeface="Garamond" pitchFamily="18" charset="0"/>
              </a:rPr>
              <a:t> </a:t>
            </a:r>
            <a:r>
              <a:rPr lang="es-PY" altLang="es-ES" dirty="0" smtClean="0">
                <a:latin typeface="Garamond" pitchFamily="18" charset="0"/>
              </a:rPr>
              <a:t>y el Censo Agropecuario Nacional</a:t>
            </a:r>
            <a:endParaRPr lang="es-PY" altLang="es-ES" dirty="0">
              <a:latin typeface="Garamond" pitchFamily="18" charset="0"/>
            </a:endParaRP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393475"/>
              </p:ext>
            </p:extLst>
          </p:nvPr>
        </p:nvGraphicFramePr>
        <p:xfrm>
          <a:off x="2284863" y="2564904"/>
          <a:ext cx="6477000" cy="366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2 Rectángulo"/>
          <p:cNvSpPr/>
          <p:nvPr/>
        </p:nvSpPr>
        <p:spPr>
          <a:xfrm>
            <a:off x="478811" y="2564904"/>
            <a:ext cx="1825620" cy="22322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u="sng" dirty="0" smtClean="0"/>
              <a:t>COMPOSICIÓN DE FF 30</a:t>
            </a:r>
          </a:p>
          <a:p>
            <a:r>
              <a:rPr lang="es-MX" sz="1200" b="1" dirty="0" smtClean="0"/>
              <a:t>1</a:t>
            </a:r>
            <a:r>
              <a:rPr lang="es-MX" sz="1200" dirty="0" smtClean="0"/>
              <a:t>) </a:t>
            </a:r>
            <a:r>
              <a:rPr lang="es-MX" sz="1200" b="1" dirty="0" smtClean="0"/>
              <a:t>30.1</a:t>
            </a:r>
            <a:r>
              <a:rPr lang="es-MX" sz="1200" dirty="0" smtClean="0"/>
              <a:t> Recursos Propios: 3%</a:t>
            </a:r>
          </a:p>
          <a:p>
            <a:r>
              <a:rPr lang="es-MX" sz="1200" b="1" dirty="0" smtClean="0"/>
              <a:t>2) 30.79 </a:t>
            </a:r>
            <a:r>
              <a:rPr lang="es-MX" sz="1200" dirty="0" smtClean="0"/>
              <a:t>Ley N° 5264/14 Fomento Cadena Láctea: 0.04%</a:t>
            </a:r>
          </a:p>
          <a:p>
            <a:r>
              <a:rPr lang="es-MX" sz="1200" b="1" dirty="0" smtClean="0"/>
              <a:t>3) 30.84</a:t>
            </a:r>
            <a:r>
              <a:rPr lang="es-MX" sz="1200" dirty="0" smtClean="0"/>
              <a:t> Ley N° 5528/15 del Tabaco- Coparticipación de Tributos: 21/%</a:t>
            </a:r>
          </a:p>
          <a:p>
            <a:r>
              <a:rPr lang="es-MX" sz="1200" b="1" dirty="0" smtClean="0"/>
              <a:t>4) </a:t>
            </a:r>
            <a:r>
              <a:rPr lang="es-MX" sz="1200" dirty="0" smtClean="0"/>
              <a:t>Donaciones: 5%</a:t>
            </a: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75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AC6E4-4E60-49A7-A51A-78DAB3516B35}" type="slidenum">
              <a:rPr lang="es-PY" smtClean="0"/>
              <a:pPr>
                <a:defRPr/>
              </a:pPr>
              <a:t>17</a:t>
            </a:fld>
            <a:endParaRPr lang="es-PY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76400" y="381000"/>
            <a:ext cx="754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s-ES" altLang="es-MX" sz="2800" b="1" dirty="0" smtClean="0">
                <a:latin typeface="Garamond" pitchFamily="18" charset="0"/>
              </a:rPr>
              <a:t>Histórico del PGN MAG (2012-2020)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s-ES" altLang="es-MX" sz="2800" b="1" dirty="0" smtClean="0">
                <a:latin typeface="Garamond" pitchFamily="18" charset="0"/>
              </a:rPr>
              <a:t>FF 10 – Recursos del Tesoro</a:t>
            </a:r>
            <a:endParaRPr lang="es-ES" altLang="es-MX" sz="2800" b="1" dirty="0">
              <a:latin typeface="Garamond" pitchFamily="18" charset="0"/>
            </a:endParaRPr>
          </a:p>
        </p:txBody>
      </p:sp>
      <p:pic>
        <p:nvPicPr>
          <p:cNvPr id="5" name="5 Imagen" descr="hoja membret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25"/>
          <a:stretch>
            <a:fillRect/>
          </a:stretch>
        </p:blipFill>
        <p:spPr bwMode="auto">
          <a:xfrm>
            <a:off x="65088" y="294519"/>
            <a:ext cx="168751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482" y="1026356"/>
            <a:ext cx="2286000" cy="219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https://ignaciotrillo.files.wordpress.com/2012/02/crisis-flecha-subterrc3a1neo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84984"/>
            <a:ext cx="1002130" cy="185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25981"/>
              </p:ext>
            </p:extLst>
          </p:nvPr>
        </p:nvGraphicFramePr>
        <p:xfrm>
          <a:off x="467544" y="2040237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924659" y="1447800"/>
            <a:ext cx="4673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Y" dirty="0" smtClean="0">
                <a:latin typeface="Garamond" pitchFamily="18" charset="0"/>
              </a:rPr>
              <a:t>Entre el 2012 y 2020 el Presupuesto del  MAG fue disminuyendo en FF10, llegando al PGN 2020 a </a:t>
            </a:r>
            <a:r>
              <a:rPr lang="es-PY" b="1" dirty="0" smtClean="0">
                <a:latin typeface="Garamond" pitchFamily="18" charset="0"/>
              </a:rPr>
              <a:t>Gs.</a:t>
            </a:r>
            <a:r>
              <a:rPr lang="es-PY" dirty="0" smtClean="0">
                <a:latin typeface="Garamond" pitchFamily="18" charset="0"/>
              </a:rPr>
              <a:t> </a:t>
            </a:r>
            <a:r>
              <a:rPr lang="es-PY" b="1" dirty="0" smtClean="0">
                <a:latin typeface="Garamond" pitchFamily="18" charset="0"/>
              </a:rPr>
              <a:t>217.289.361.146 </a:t>
            </a:r>
            <a:r>
              <a:rPr lang="es-PY" dirty="0" smtClean="0">
                <a:latin typeface="Garamond" pitchFamily="18" charset="0"/>
              </a:rPr>
              <a:t>menos en comparación al 2012.</a:t>
            </a:r>
            <a:endParaRPr lang="es-PY" dirty="0">
              <a:latin typeface="Garamond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285218" y="5168641"/>
            <a:ext cx="1077822" cy="4954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Arial Black" pitchFamily="34" charset="0"/>
              </a:rPr>
              <a:t>57 %</a:t>
            </a:r>
            <a:endParaRPr lang="es-MX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63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 txBox="1">
            <a:spLocks noChangeArrowheads="1"/>
          </p:cNvSpPr>
          <p:nvPr/>
        </p:nvSpPr>
        <p:spPr bwMode="auto">
          <a:xfrm>
            <a:off x="2286001" y="225188"/>
            <a:ext cx="6629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s-ES" altLang="es-MX" sz="2800" b="1" dirty="0" smtClean="0">
                <a:latin typeface="Garamond" pitchFamily="18" charset="0"/>
              </a:rPr>
              <a:t>Comparativo PGN 2019 vs PGN 2020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s-ES" altLang="es-MX" sz="2800" b="1" dirty="0" smtClean="0">
                <a:latin typeface="Garamond" pitchFamily="18" charset="0"/>
              </a:rPr>
              <a:t>Por Nivel de Gasto</a:t>
            </a:r>
            <a:endParaRPr lang="es-ES" altLang="es-MX" sz="2800" b="1" dirty="0">
              <a:latin typeface="Garamond" pitchFamily="18" charset="0"/>
            </a:endParaRPr>
          </a:p>
        </p:txBody>
      </p:sp>
      <p:pic>
        <p:nvPicPr>
          <p:cNvPr id="13315" name="5 Imagen" descr="hoja membret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25"/>
          <a:stretch>
            <a:fillRect/>
          </a:stretch>
        </p:blipFill>
        <p:spPr bwMode="auto">
          <a:xfrm>
            <a:off x="141288" y="296862"/>
            <a:ext cx="168751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ángulo 1"/>
          <p:cNvSpPr>
            <a:spLocks noChangeArrowheads="1"/>
          </p:cNvSpPr>
          <p:nvPr/>
        </p:nvSpPr>
        <p:spPr bwMode="auto">
          <a:xfrm>
            <a:off x="659642" y="1600200"/>
            <a:ext cx="825575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PY" altLang="es-ES" dirty="0" smtClean="0">
                <a:latin typeface="Garamond" pitchFamily="18" charset="0"/>
              </a:rPr>
              <a:t>Para el Ejercicio Fiscal 2020, el MAG sufrió una disminución del 1% en el Grupo 100 – Servicios Personales correspondiente a  </a:t>
            </a:r>
            <a:r>
              <a:rPr lang="es-PY" altLang="es-ES" b="1" dirty="0" smtClean="0">
                <a:latin typeface="Garamond" pitchFamily="18" charset="0"/>
              </a:rPr>
              <a:t>Gs.  1.533.087.894, </a:t>
            </a:r>
            <a:r>
              <a:rPr lang="es-PY" altLang="es-ES" dirty="0" smtClean="0">
                <a:latin typeface="Garamond" pitchFamily="18" charset="0"/>
              </a:rPr>
              <a:t>producto de la </a:t>
            </a:r>
            <a:r>
              <a:rPr lang="es-PY" altLang="es-ES" b="1" dirty="0" smtClean="0">
                <a:solidFill>
                  <a:srgbClr val="C00000"/>
                </a:solidFill>
                <a:latin typeface="Garamond" pitchFamily="18" charset="0"/>
              </a:rPr>
              <a:t>eliminación de 87 cargos vacantes </a:t>
            </a:r>
            <a:r>
              <a:rPr lang="es-PY" altLang="es-ES" dirty="0" smtClean="0">
                <a:latin typeface="Garamond" pitchFamily="18" charset="0"/>
              </a:rPr>
              <a:t>del Anexo del Personal y el recorte de  </a:t>
            </a:r>
            <a:r>
              <a:rPr lang="es-PY" altLang="es-ES" b="1" dirty="0">
                <a:latin typeface="Garamond" pitchFamily="18" charset="0"/>
              </a:rPr>
              <a:t>Gs. </a:t>
            </a:r>
            <a:r>
              <a:rPr lang="es-PY" altLang="es-ES" b="1" dirty="0" smtClean="0">
                <a:latin typeface="Garamond" pitchFamily="18" charset="0"/>
              </a:rPr>
              <a:t>2.696.064.000., </a:t>
            </a:r>
            <a:r>
              <a:rPr lang="es-PY" altLang="es-ES" dirty="0" smtClean="0">
                <a:latin typeface="Garamond" pitchFamily="18" charset="0"/>
              </a:rPr>
              <a:t> en la contrapartida local de los Proyectos PROMAFI y PPI – Fase II por parte del Ministerio de Hacienda.</a:t>
            </a:r>
            <a:endParaRPr lang="es-PY" altLang="es-ES" dirty="0">
              <a:latin typeface="Garamond" pitchFamily="18" charset="0"/>
            </a:endParaRPr>
          </a:p>
        </p:txBody>
      </p:sp>
      <p:graphicFrame>
        <p:nvGraphicFramePr>
          <p:cNvPr id="9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821664"/>
              </p:ext>
            </p:extLst>
          </p:nvPr>
        </p:nvGraphicFramePr>
        <p:xfrm>
          <a:off x="659642" y="3040418"/>
          <a:ext cx="8255759" cy="3792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12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 txBox="1">
            <a:spLocks noChangeArrowheads="1"/>
          </p:cNvSpPr>
          <p:nvPr/>
        </p:nvSpPr>
        <p:spPr bwMode="auto">
          <a:xfrm>
            <a:off x="1811319" y="296863"/>
            <a:ext cx="7086601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s-ES" altLang="es-MX" b="1" dirty="0">
                <a:latin typeface="Garamond" pitchFamily="18" charset="0"/>
              </a:rPr>
              <a:t>Adenda al Anteproyecto de Presupuesto </a:t>
            </a:r>
            <a:r>
              <a:rPr lang="es-ES" altLang="es-MX" b="1" dirty="0" smtClean="0">
                <a:latin typeface="Garamond" pitchFamily="18" charset="0"/>
              </a:rPr>
              <a:t>2020- Propuesta </a:t>
            </a:r>
            <a:r>
              <a:rPr lang="es-ES" altLang="es-MX" b="1" dirty="0">
                <a:latin typeface="Garamond" pitchFamily="18" charset="0"/>
              </a:rPr>
              <a:t>de Ampliación ante el Ministerio de Hacienda y el Congreso </a:t>
            </a:r>
            <a:r>
              <a:rPr lang="es-ES" altLang="es-MX" b="1" dirty="0" smtClean="0">
                <a:latin typeface="Garamond" pitchFamily="18" charset="0"/>
              </a:rPr>
              <a:t>Nacional</a:t>
            </a:r>
          </a:p>
        </p:txBody>
      </p:sp>
      <p:pic>
        <p:nvPicPr>
          <p:cNvPr id="13315" name="5 Imagen" descr="hoja membret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25"/>
          <a:stretch>
            <a:fillRect/>
          </a:stretch>
        </p:blipFill>
        <p:spPr bwMode="auto">
          <a:xfrm>
            <a:off x="141288" y="296863"/>
            <a:ext cx="168751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ángulo 1"/>
          <p:cNvSpPr>
            <a:spLocks noChangeArrowheads="1"/>
          </p:cNvSpPr>
          <p:nvPr/>
        </p:nvSpPr>
        <p:spPr bwMode="auto">
          <a:xfrm>
            <a:off x="754753" y="1196752"/>
            <a:ext cx="79248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s-PY" altLang="es-ES" sz="2000" dirty="0">
                <a:latin typeface="Garamond" pitchFamily="18" charset="0"/>
              </a:rPr>
              <a:t>Adecuación Salarial presentado al MH</a:t>
            </a:r>
            <a:r>
              <a:rPr lang="es-PY" altLang="es-ES" sz="2000" b="1" dirty="0" smtClean="0">
                <a:latin typeface="Garamond" pitchFamily="18" charset="0"/>
              </a:rPr>
              <a:t>: Gs. </a:t>
            </a:r>
            <a:r>
              <a:rPr lang="es-PY" altLang="es-ES" sz="2000" b="1" dirty="0">
                <a:latin typeface="Garamond" pitchFamily="18" charset="0"/>
              </a:rPr>
              <a:t>49.893.961.778</a:t>
            </a:r>
          </a:p>
          <a:p>
            <a:pPr marL="285750" indent="-285750" algn="just">
              <a:buFont typeface="Arial" charset="0"/>
              <a:buChar char="•"/>
            </a:pPr>
            <a:endParaRPr lang="es-PY" altLang="es-ES" sz="1600" b="1" dirty="0" smtClean="0">
              <a:latin typeface="Garamond" pitchFamily="18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s-PY" altLang="es-ES" sz="2000" b="1" dirty="0" smtClean="0">
                <a:latin typeface="Garamond" pitchFamily="18" charset="0"/>
              </a:rPr>
              <a:t>Reposición de recursos en FF 10 y FF 30-84 Ley del Tabaco</a:t>
            </a:r>
          </a:p>
          <a:p>
            <a:pPr algn="just"/>
            <a:r>
              <a:rPr lang="es-PY" altLang="es-ES" sz="1400" dirty="0" smtClean="0">
                <a:latin typeface="Garamond" pitchFamily="18" charset="0"/>
              </a:rPr>
              <a:t>Para el Ejercicio Fiscal 2020, el presupuesto del MAG disminuyó en Gs.18.328.416.125 que corresponde a gastos operativos y contrapartidas locales para la ejecución de Proyectos Productivos que son </a:t>
            </a:r>
            <a:r>
              <a:rPr lang="es-PY" altLang="es-ES" sz="1400" b="1" dirty="0" smtClean="0">
                <a:latin typeface="Garamond" pitchFamily="18" charset="0"/>
              </a:rPr>
              <a:t>NECESARIOS PARA EL FUNCIONAMIENTO DE LA INSTITUCIÓN</a:t>
            </a:r>
            <a:r>
              <a:rPr lang="es-PY" altLang="es-ES" sz="1400" dirty="0" smtClean="0">
                <a:latin typeface="Garamond" pitchFamily="18" charset="0"/>
              </a:rPr>
              <a:t>.</a:t>
            </a:r>
            <a:endParaRPr lang="es-PY" altLang="es-ES" sz="1400" b="1" dirty="0" smtClean="0">
              <a:latin typeface="Garamond" pitchFamily="18" charset="0"/>
            </a:endParaRPr>
          </a:p>
          <a:p>
            <a:pPr algn="just"/>
            <a:endParaRPr lang="es-PY" altLang="es-ES" sz="1600" dirty="0">
              <a:latin typeface="Garamond" pitchFamily="18" charset="0"/>
            </a:endParaRPr>
          </a:p>
          <a:p>
            <a:pPr algn="just"/>
            <a:r>
              <a:rPr lang="es-PY" altLang="es-ES" sz="1600" b="1" u="sng" dirty="0" smtClean="0">
                <a:latin typeface="Garamond" pitchFamily="18" charset="0"/>
              </a:rPr>
              <a:t>FF 10 – Recursos del Tesoro Público: </a:t>
            </a:r>
          </a:p>
          <a:p>
            <a:pPr algn="just"/>
            <a:r>
              <a:rPr lang="es-PY" altLang="es-ES" sz="1600" dirty="0">
                <a:latin typeface="Garamond" pitchFamily="18" charset="0"/>
              </a:rPr>
              <a:t>Contrapartida  PMRN </a:t>
            </a:r>
            <a:r>
              <a:rPr lang="es-PY" altLang="es-ES" sz="1600" dirty="0" smtClean="0">
                <a:latin typeface="Garamond" pitchFamily="18" charset="0"/>
              </a:rPr>
              <a:t>III (Contrapartida Local)</a:t>
            </a:r>
            <a:r>
              <a:rPr lang="es-PY" altLang="es-ES" sz="1600" dirty="0">
                <a:latin typeface="Garamond" pitchFamily="18" charset="0"/>
              </a:rPr>
              <a:t>	</a:t>
            </a:r>
            <a:r>
              <a:rPr lang="es-PY" altLang="es-ES" sz="1600" dirty="0" smtClean="0">
                <a:latin typeface="Garamond" pitchFamily="18" charset="0"/>
              </a:rPr>
              <a:t>	  </a:t>
            </a:r>
            <a:r>
              <a:rPr lang="es-PY" altLang="es-ES" sz="1600" dirty="0">
                <a:latin typeface="Garamond" pitchFamily="18" charset="0"/>
              </a:rPr>
              <a:t>5.228.320.000</a:t>
            </a:r>
          </a:p>
          <a:p>
            <a:pPr algn="just"/>
            <a:r>
              <a:rPr lang="es-PY" altLang="es-ES" sz="1600" dirty="0">
                <a:latin typeface="Garamond" pitchFamily="18" charset="0"/>
              </a:rPr>
              <a:t>Contrapartida </a:t>
            </a:r>
            <a:r>
              <a:rPr lang="es-PY" altLang="es-ES" sz="1600" dirty="0" smtClean="0">
                <a:latin typeface="Garamond" pitchFamily="18" charset="0"/>
              </a:rPr>
              <a:t>PROMAFI </a:t>
            </a:r>
            <a:r>
              <a:rPr lang="es-PY" altLang="es-ES" sz="1600" dirty="0">
                <a:latin typeface="Garamond" pitchFamily="18" charset="0"/>
              </a:rPr>
              <a:t>(Contrapartida Local) 		  1.345.465.000</a:t>
            </a:r>
          </a:p>
          <a:p>
            <a:pPr algn="just"/>
            <a:r>
              <a:rPr lang="es-PY" altLang="es-ES" sz="1600" dirty="0">
                <a:latin typeface="Garamond" pitchFamily="18" charset="0"/>
              </a:rPr>
              <a:t>Contrapartida PPI Fase </a:t>
            </a:r>
            <a:r>
              <a:rPr lang="es-PY" altLang="es-ES" sz="1600" dirty="0" smtClean="0">
                <a:latin typeface="Garamond" pitchFamily="18" charset="0"/>
              </a:rPr>
              <a:t>II </a:t>
            </a:r>
            <a:r>
              <a:rPr lang="es-PY" altLang="es-ES" sz="1600" dirty="0">
                <a:latin typeface="Garamond" pitchFamily="18" charset="0"/>
              </a:rPr>
              <a:t>(Contrapartida Local) </a:t>
            </a:r>
            <a:r>
              <a:rPr lang="es-PY" altLang="es-ES" sz="1600" dirty="0" smtClean="0">
                <a:latin typeface="Garamond" pitchFamily="18" charset="0"/>
              </a:rPr>
              <a:t>	</a:t>
            </a:r>
            <a:r>
              <a:rPr lang="es-PY" altLang="es-ES" sz="1600" dirty="0">
                <a:latin typeface="Garamond" pitchFamily="18" charset="0"/>
              </a:rPr>
              <a:t>	  1.345.859.000</a:t>
            </a:r>
          </a:p>
          <a:p>
            <a:pPr algn="just"/>
            <a:r>
              <a:rPr lang="es-PY" altLang="es-ES" sz="1600" u="sng" dirty="0" smtClean="0">
                <a:latin typeface="Garamond" pitchFamily="18" charset="0"/>
              </a:rPr>
              <a:t>Servicios </a:t>
            </a:r>
            <a:r>
              <a:rPr lang="es-PY" altLang="es-ES" sz="1600" u="sng" dirty="0">
                <a:latin typeface="Garamond" pitchFamily="18" charset="0"/>
              </a:rPr>
              <a:t>de Extensión Agraria     </a:t>
            </a:r>
            <a:r>
              <a:rPr lang="es-PY" altLang="es-ES" sz="1600" u="sng" dirty="0" smtClean="0">
                <a:latin typeface="Garamond" pitchFamily="18" charset="0"/>
              </a:rPr>
              <a:t>                   </a:t>
            </a:r>
            <a:r>
              <a:rPr lang="es-PY" altLang="es-ES" sz="1600" u="sng" dirty="0">
                <a:latin typeface="Garamond" pitchFamily="18" charset="0"/>
              </a:rPr>
              <a:t>	 </a:t>
            </a:r>
            <a:r>
              <a:rPr lang="es-PY" altLang="es-ES" sz="1600" u="sng" dirty="0" smtClean="0">
                <a:latin typeface="Garamond" pitchFamily="18" charset="0"/>
              </a:rPr>
              <a:t> </a:t>
            </a:r>
            <a:r>
              <a:rPr lang="es-PY" altLang="es-ES" sz="1600" u="sng" dirty="0">
                <a:latin typeface="Garamond" pitchFamily="18" charset="0"/>
              </a:rPr>
              <a:t>	</a:t>
            </a:r>
            <a:r>
              <a:rPr lang="es-PY" altLang="es-ES" sz="1600" u="sng" dirty="0" smtClean="0">
                <a:latin typeface="Garamond" pitchFamily="18" charset="0"/>
              </a:rPr>
              <a:t> 	 5.511.592.507</a:t>
            </a:r>
          </a:p>
          <a:p>
            <a:pPr algn="just"/>
            <a:r>
              <a:rPr lang="es-PY" altLang="es-ES" sz="1600" b="1" dirty="0" smtClean="0">
                <a:latin typeface="Garamond" pitchFamily="18" charset="0"/>
              </a:rPr>
              <a:t>Total:		                        </a:t>
            </a:r>
            <a:r>
              <a:rPr lang="es-PY" altLang="es-ES" sz="1600" b="1" dirty="0">
                <a:latin typeface="Garamond" pitchFamily="18" charset="0"/>
              </a:rPr>
              <a:t>	  </a:t>
            </a:r>
            <a:r>
              <a:rPr lang="es-PY" altLang="es-ES" sz="1600" b="1" dirty="0" smtClean="0">
                <a:latin typeface="Garamond" pitchFamily="18" charset="0"/>
              </a:rPr>
              <a:t>	</a:t>
            </a:r>
            <a:r>
              <a:rPr lang="es-PY" altLang="es-ES" sz="1600" b="1" dirty="0">
                <a:latin typeface="Garamond" pitchFamily="18" charset="0"/>
              </a:rPr>
              <a:t>	</a:t>
            </a:r>
            <a:r>
              <a:rPr lang="es-PY" altLang="es-ES" sz="1600" b="1" dirty="0" smtClean="0">
                <a:latin typeface="Garamond" pitchFamily="18" charset="0"/>
              </a:rPr>
              <a:t>13.431.236.507</a:t>
            </a:r>
          </a:p>
          <a:p>
            <a:pPr algn="just"/>
            <a:endParaRPr lang="es-PY" altLang="es-ES" sz="1600" b="1" dirty="0" smtClean="0">
              <a:latin typeface="Garamond" pitchFamily="18" charset="0"/>
            </a:endParaRPr>
          </a:p>
          <a:p>
            <a:pPr algn="just"/>
            <a:r>
              <a:rPr lang="es-PY" altLang="es-ES" sz="1600" b="1" u="sng" dirty="0">
                <a:latin typeface="Garamond" pitchFamily="18" charset="0"/>
              </a:rPr>
              <a:t>FF </a:t>
            </a:r>
            <a:r>
              <a:rPr lang="es-PY" altLang="es-ES" sz="1600" b="1" u="sng" dirty="0" smtClean="0">
                <a:latin typeface="Garamond" pitchFamily="18" charset="0"/>
              </a:rPr>
              <a:t>30- 84 </a:t>
            </a:r>
            <a:r>
              <a:rPr lang="es-PY" altLang="es-ES" sz="1600" b="1" u="sng" dirty="0">
                <a:latin typeface="Garamond" pitchFamily="18" charset="0"/>
              </a:rPr>
              <a:t>– Recursos </a:t>
            </a:r>
            <a:r>
              <a:rPr lang="es-PY" altLang="es-ES" sz="1600" b="1" u="sng" dirty="0" smtClean="0">
                <a:latin typeface="Garamond" pitchFamily="18" charset="0"/>
              </a:rPr>
              <a:t>de la Ley de Tabaco: </a:t>
            </a:r>
            <a:endParaRPr lang="es-PY" altLang="es-ES" sz="1600" b="1" u="sng" dirty="0">
              <a:latin typeface="Garamond" pitchFamily="18" charset="0"/>
            </a:endParaRPr>
          </a:p>
          <a:p>
            <a:pPr algn="just"/>
            <a:r>
              <a:rPr lang="es-PY" altLang="es-ES" sz="1600" u="sng" dirty="0" smtClean="0">
                <a:latin typeface="Garamond" pitchFamily="18" charset="0"/>
              </a:rPr>
              <a:t>Servicios </a:t>
            </a:r>
            <a:r>
              <a:rPr lang="es-PY" altLang="es-ES" sz="1600" u="sng" dirty="0">
                <a:latin typeface="Garamond" pitchFamily="18" charset="0"/>
              </a:rPr>
              <a:t>de Extensión Agraria                        	  	</a:t>
            </a:r>
            <a:r>
              <a:rPr lang="es-PY" altLang="es-ES" sz="1600" u="sng" dirty="0" smtClean="0">
                <a:latin typeface="Garamond" pitchFamily="18" charset="0"/>
              </a:rPr>
              <a:t>	  4.897.179.618</a:t>
            </a:r>
          </a:p>
          <a:p>
            <a:pPr algn="just"/>
            <a:r>
              <a:rPr lang="es-PY" altLang="es-ES" sz="1600" b="1" dirty="0">
                <a:latin typeface="Garamond" pitchFamily="18" charset="0"/>
              </a:rPr>
              <a:t>Total:		                        	  	</a:t>
            </a:r>
            <a:r>
              <a:rPr lang="es-PY" altLang="es-ES" sz="1600" b="1" dirty="0" smtClean="0">
                <a:latin typeface="Garamond" pitchFamily="18" charset="0"/>
              </a:rPr>
              <a:t> 	 4.897.179.618</a:t>
            </a:r>
          </a:p>
          <a:p>
            <a:pPr algn="just"/>
            <a:endParaRPr lang="es-PY" altLang="es-ES" sz="1600" b="1" dirty="0">
              <a:latin typeface="Garamond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PY" altLang="es-ES" dirty="0" smtClean="0">
                <a:latin typeface="Garamond" pitchFamily="18" charset="0"/>
              </a:rPr>
              <a:t>Generación </a:t>
            </a:r>
            <a:r>
              <a:rPr lang="es-PY" altLang="es-ES" dirty="0">
                <a:latin typeface="Garamond" pitchFamily="18" charset="0"/>
              </a:rPr>
              <a:t>de Políticas </a:t>
            </a:r>
            <a:r>
              <a:rPr lang="es-PY" altLang="es-ES" dirty="0" err="1" smtClean="0">
                <a:latin typeface="Garamond" pitchFamily="18" charset="0"/>
              </a:rPr>
              <a:t>Public</a:t>
            </a:r>
            <a:r>
              <a:rPr lang="es-PY" altLang="es-ES" dirty="0" smtClean="0">
                <a:latin typeface="Garamond" pitchFamily="18" charset="0"/>
              </a:rPr>
              <a:t>. </a:t>
            </a:r>
            <a:r>
              <a:rPr lang="es-PY" altLang="es-ES" dirty="0">
                <a:latin typeface="Garamond" pitchFamily="18" charset="0"/>
              </a:rPr>
              <a:t>en el </a:t>
            </a:r>
            <a:r>
              <a:rPr lang="es-PY" altLang="es-ES" dirty="0" smtClean="0">
                <a:latin typeface="Garamond" pitchFamily="18" charset="0"/>
              </a:rPr>
              <a:t>Sec</a:t>
            </a:r>
            <a:r>
              <a:rPr lang="es-PY" altLang="es-ES" dirty="0">
                <a:latin typeface="Garamond" pitchFamily="18" charset="0"/>
              </a:rPr>
              <a:t>. Agrario   </a:t>
            </a:r>
            <a:r>
              <a:rPr lang="es-PY" altLang="es-ES" dirty="0" smtClean="0">
                <a:latin typeface="Garamond" pitchFamily="18" charset="0"/>
              </a:rPr>
              <a:t>               5.060.392.007</a:t>
            </a:r>
          </a:p>
          <a:p>
            <a:pPr algn="just"/>
            <a:endParaRPr lang="es-PY" altLang="es-ES" dirty="0" smtClean="0">
              <a:latin typeface="Garamond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PY" altLang="es-ES" dirty="0" smtClean="0">
                <a:latin typeface="Garamond" pitchFamily="18" charset="0"/>
              </a:rPr>
              <a:t>Disminución </a:t>
            </a:r>
            <a:r>
              <a:rPr lang="es-PY" altLang="es-ES" dirty="0">
                <a:latin typeface="Garamond" pitchFamily="18" charset="0"/>
              </a:rPr>
              <a:t>en PRODERS por ajuste de saldo	               </a:t>
            </a:r>
            <a:r>
              <a:rPr lang="es-PY" altLang="es-ES" dirty="0" smtClean="0">
                <a:latin typeface="Garamond" pitchFamily="18" charset="0"/>
              </a:rPr>
              <a:t>   </a:t>
            </a:r>
            <a:r>
              <a:rPr lang="es-PY" altLang="es-ES" b="1" dirty="0" smtClean="0">
                <a:latin typeface="Garamond" pitchFamily="18" charset="0"/>
              </a:rPr>
              <a:t>-49.803.012.00</a:t>
            </a:r>
            <a:r>
              <a:rPr lang="es-PY" altLang="es-ES" sz="1600" b="1" dirty="0" smtClean="0">
                <a:latin typeface="Garamond" pitchFamily="18" charset="0"/>
              </a:rPr>
              <a:t>0</a:t>
            </a:r>
            <a:endParaRPr lang="es-PY" altLang="es-ES" sz="16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8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14931" y="415967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dirty="0" smtClean="0">
                <a:solidFill>
                  <a:prstClr val="black"/>
                </a:solidFill>
              </a:rPr>
              <a:t>MINISTERIO DE AGRICULTURA Y GANADERIA- Ley 81/92 </a:t>
            </a:r>
          </a:p>
          <a:p>
            <a:r>
              <a:rPr lang="es-ES" sz="2000" dirty="0" smtClean="0">
                <a:solidFill>
                  <a:prstClr val="black"/>
                </a:solidFill>
              </a:rPr>
              <a:t>De las  Funciones y Competencias  Art. 1 "Tendrá las funciones y competencias relacionadas al </a:t>
            </a:r>
            <a:r>
              <a:rPr lang="es-ES" sz="2000" b="1" dirty="0" smtClean="0">
                <a:solidFill>
                  <a:prstClr val="black"/>
                </a:solidFill>
              </a:rPr>
              <a:t>ámbito </a:t>
            </a:r>
            <a:r>
              <a:rPr lang="es-ES" sz="2000" b="1" dirty="0">
                <a:solidFill>
                  <a:prstClr val="black"/>
                </a:solidFill>
              </a:rPr>
              <a:t>agrario </a:t>
            </a:r>
            <a:r>
              <a:rPr lang="es-ES" sz="2000" dirty="0" smtClean="0">
                <a:solidFill>
                  <a:prstClr val="black"/>
                </a:solidFill>
              </a:rPr>
              <a:t>".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14931" y="1288545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prstClr val="black"/>
                </a:solidFill>
              </a:rPr>
              <a:t>Competencias Presupuestadas</a:t>
            </a:r>
            <a:endParaRPr lang="es-ES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291947443"/>
              </p:ext>
            </p:extLst>
          </p:nvPr>
        </p:nvGraphicFramePr>
        <p:xfrm>
          <a:off x="827584" y="1688655"/>
          <a:ext cx="7164796" cy="443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32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Imagen" descr="hoja membret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25"/>
          <a:stretch>
            <a:fillRect/>
          </a:stretch>
        </p:blipFill>
        <p:spPr bwMode="auto">
          <a:xfrm>
            <a:off x="457200" y="386438"/>
            <a:ext cx="21336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6 Im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94"/>
          <a:stretch>
            <a:fillRect/>
          </a:stretch>
        </p:blipFill>
        <p:spPr bwMode="auto">
          <a:xfrm>
            <a:off x="7162800" y="5605321"/>
            <a:ext cx="1752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396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27584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PIB AGRARIO AMPLIADO</a:t>
            </a:r>
            <a:endParaRPr lang="es-C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5"/>
            <a:ext cx="7538934" cy="584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932040" y="5815706"/>
            <a:ext cx="3312368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PY" dirty="0">
              <a:solidFill>
                <a:srgbClr val="FF0000"/>
              </a:solidFill>
            </a:endParaRPr>
          </a:p>
        </p:txBody>
      </p:sp>
      <p:pic>
        <p:nvPicPr>
          <p:cNvPr id="6" name="5 Imagen" descr="hoja membret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25"/>
          <a:stretch>
            <a:fillRect/>
          </a:stretch>
        </p:blipFill>
        <p:spPr bwMode="auto">
          <a:xfrm>
            <a:off x="107504" y="134930"/>
            <a:ext cx="21336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1400" y="542339"/>
            <a:ext cx="8147248" cy="778098"/>
          </a:xfrm>
        </p:spPr>
        <p:txBody>
          <a:bodyPr>
            <a:normAutofit/>
          </a:bodyPr>
          <a:lstStyle/>
          <a:p>
            <a:r>
              <a:rPr lang="es-ES" sz="2800" b="1" dirty="0"/>
              <a:t>PARAGUAY EN EL MUNDO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149" y="1484784"/>
            <a:ext cx="5619750" cy="4848225"/>
          </a:xfrm>
          <a:prstGeom prst="rect">
            <a:avLst/>
          </a:prstGeom>
        </p:spPr>
      </p:pic>
      <p:pic>
        <p:nvPicPr>
          <p:cNvPr id="5" name="4 Imagen" descr="hoja membret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25"/>
          <a:stretch>
            <a:fillRect/>
          </a:stretch>
        </p:blipFill>
        <p:spPr bwMode="auto">
          <a:xfrm>
            <a:off x="107504" y="134930"/>
            <a:ext cx="21336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2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908480"/>
              </p:ext>
            </p:extLst>
          </p:nvPr>
        </p:nvGraphicFramePr>
        <p:xfrm>
          <a:off x="971600" y="1556792"/>
          <a:ext cx="756084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555776" y="421255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1F497D">
                    <a:lumMod val="50000"/>
                  </a:srgbClr>
                </a:solidFill>
              </a:rPr>
              <a:t>ASISTENCIA TÉCNICA A PRODUCTORES REGISTRADOS EN EL MAG </a:t>
            </a:r>
          </a:p>
          <a:p>
            <a:pPr algn="ctr"/>
            <a:r>
              <a:rPr lang="es-ES" sz="2000" b="1" dirty="0" smtClean="0">
                <a:solidFill>
                  <a:srgbClr val="1F497D">
                    <a:lumMod val="50000"/>
                  </a:srgbClr>
                </a:solidFill>
              </a:rPr>
              <a:t>(RENABE, RENAF Y RAFA)</a:t>
            </a:r>
            <a:endParaRPr lang="es-ES" sz="2000" b="1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4" name="3 Imagen" descr="hoja membret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25"/>
          <a:stretch>
            <a:fillRect/>
          </a:stretch>
        </p:blipFill>
        <p:spPr bwMode="auto">
          <a:xfrm>
            <a:off x="107504" y="134930"/>
            <a:ext cx="21336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84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91264" cy="778098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CARACTERÍSTICAS DEL SECTOR</a:t>
            </a:r>
            <a:endParaRPr lang="es-CL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59"/>
            <a:ext cx="2746648" cy="2160240"/>
          </a:xfrm>
        </p:spPr>
        <p:txBody>
          <a:bodyPr>
            <a:normAutofit fontScale="62500" lnSpcReduction="20000"/>
          </a:bodyPr>
          <a:lstStyle/>
          <a:p>
            <a:r>
              <a:rPr lang="es-ES" sz="2800" dirty="0" smtClean="0"/>
              <a:t>63% de las exportaciones  representan los productos agropecuarios y reflejan la importancia del sector en el comercio exterior </a:t>
            </a:r>
          </a:p>
          <a:p>
            <a:pPr marL="0" indent="0">
              <a:buNone/>
            </a:pPr>
            <a:r>
              <a:rPr lang="es-ES" sz="2800" dirty="0"/>
              <a:t> </a:t>
            </a:r>
            <a:r>
              <a:rPr lang="es-ES" sz="2800" dirty="0" smtClean="0"/>
              <a:t>     (BCP, 2018)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51520" y="4365104"/>
            <a:ext cx="2952328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dirty="0"/>
              <a:t>Importancia en el empleo </a:t>
            </a:r>
            <a:r>
              <a:rPr lang="es-ES" dirty="0" smtClean="0"/>
              <a:t>“37% </a:t>
            </a:r>
            <a:r>
              <a:rPr lang="es-ES" dirty="0"/>
              <a:t>del total de ocupados” son del SECTOR </a:t>
            </a:r>
            <a:r>
              <a:rPr lang="es-ES" dirty="0" smtClean="0"/>
              <a:t>RURAL </a:t>
            </a:r>
          </a:p>
          <a:p>
            <a:pPr>
              <a:spcBef>
                <a:spcPct val="20000"/>
              </a:spcBef>
            </a:pPr>
            <a:r>
              <a:rPr lang="es-ES" sz="1100" dirty="0" smtClean="0"/>
              <a:t>          (DGEEC. EPHC, 4° TRIMESTRE 2018)</a:t>
            </a:r>
            <a:endParaRPr lang="es-ES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00" y="997342"/>
            <a:ext cx="5040560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292080" y="3850740"/>
            <a:ext cx="3024336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Población Ocupada</a:t>
            </a:r>
            <a:endParaRPr lang="es-MX" b="1" dirty="0"/>
          </a:p>
        </p:txBody>
      </p:sp>
      <p:graphicFrame>
        <p:nvGraphicFramePr>
          <p:cNvPr id="1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04701"/>
              </p:ext>
            </p:extLst>
          </p:nvPr>
        </p:nvGraphicFramePr>
        <p:xfrm>
          <a:off x="3563888" y="3854152"/>
          <a:ext cx="17281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132710"/>
              </p:ext>
            </p:extLst>
          </p:nvPr>
        </p:nvGraphicFramePr>
        <p:xfrm>
          <a:off x="5148064" y="3843512"/>
          <a:ext cx="3686175" cy="2537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5 Flecha izquierda"/>
          <p:cNvSpPr/>
          <p:nvPr/>
        </p:nvSpPr>
        <p:spPr>
          <a:xfrm>
            <a:off x="4932040" y="4653035"/>
            <a:ext cx="1080120" cy="216024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479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9E312AFD-DDE7-41DE-A5B0-20A2324DC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189497"/>
              </p:ext>
            </p:extLst>
          </p:nvPr>
        </p:nvGraphicFramePr>
        <p:xfrm>
          <a:off x="611560" y="980728"/>
          <a:ext cx="7821549" cy="519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520" y="3933056"/>
            <a:ext cx="2067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</a:t>
            </a:r>
            <a:r>
              <a:rPr lang="es-ES" b="1" dirty="0" smtClean="0"/>
              <a:t>64% </a:t>
            </a:r>
            <a:r>
              <a:rPr lang="es-ES" dirty="0" smtClean="0"/>
              <a:t>de las Exportaciones,</a:t>
            </a:r>
          </a:p>
          <a:p>
            <a:r>
              <a:rPr lang="es-ES" dirty="0" smtClean="0"/>
              <a:t> pertenecen al </a:t>
            </a:r>
          </a:p>
          <a:p>
            <a:r>
              <a:rPr lang="es-ES" dirty="0" smtClean="0"/>
              <a:t>Sector Agropecuario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601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412716"/>
              </p:ext>
            </p:extLst>
          </p:nvPr>
        </p:nvGraphicFramePr>
        <p:xfrm>
          <a:off x="5192981" y="404664"/>
          <a:ext cx="3817015" cy="2412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17" descr="deag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t="20335" r="9938" b="17290"/>
          <a:stretch>
            <a:fillRect/>
          </a:stretch>
        </p:blipFill>
        <p:spPr>
          <a:xfrm>
            <a:off x="-36512" y="1007381"/>
            <a:ext cx="4005357" cy="458766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484739" y="379896"/>
            <a:ext cx="1457606" cy="123110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sz="2000" b="1" dirty="0" smtClean="0">
                <a:solidFill>
                  <a:prstClr val="white"/>
                </a:solidFill>
              </a:rPr>
              <a:t>20 </a:t>
            </a:r>
            <a:r>
              <a:rPr lang="es-PY" sz="2000" b="1" dirty="0" err="1" smtClean="0">
                <a:solidFill>
                  <a:prstClr val="white"/>
                </a:solidFill>
              </a:rPr>
              <a:t>CDAs</a:t>
            </a:r>
            <a:endParaRPr lang="es-PY" sz="2000" b="1" dirty="0" smtClean="0">
              <a:solidFill>
                <a:prstClr val="white"/>
              </a:solidFill>
            </a:endParaRPr>
          </a:p>
          <a:p>
            <a:r>
              <a:rPr lang="es-PY" dirty="0" smtClean="0">
                <a:solidFill>
                  <a:prstClr val="white"/>
                </a:solidFill>
              </a:rPr>
              <a:t>Centro de Desarrollo Agropecuario</a:t>
            </a:r>
            <a:endParaRPr lang="es-PY" dirty="0">
              <a:solidFill>
                <a:prstClr val="white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7844" y="4029371"/>
            <a:ext cx="1277955" cy="14773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b="1" dirty="0" smtClean="0">
                <a:solidFill>
                  <a:prstClr val="white"/>
                </a:solidFill>
              </a:rPr>
              <a:t>180 </a:t>
            </a:r>
            <a:r>
              <a:rPr lang="es-PY" b="1" dirty="0" err="1" smtClean="0">
                <a:solidFill>
                  <a:prstClr val="white"/>
                </a:solidFill>
              </a:rPr>
              <a:t>ALATs</a:t>
            </a:r>
            <a:endParaRPr lang="es-PY" b="1" dirty="0" smtClean="0">
              <a:solidFill>
                <a:prstClr val="white"/>
              </a:solidFill>
            </a:endParaRPr>
          </a:p>
          <a:p>
            <a:pPr algn="ctr"/>
            <a:r>
              <a:rPr lang="es-PY" dirty="0" smtClean="0">
                <a:solidFill>
                  <a:prstClr val="white"/>
                </a:solidFill>
              </a:rPr>
              <a:t>Agencias Locales de Asistencia Técnica</a:t>
            </a:r>
            <a:endParaRPr lang="es-PY" dirty="0">
              <a:solidFill>
                <a:prstClr val="white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004048" y="13931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1F497D">
                    <a:lumMod val="50000"/>
                  </a:srgbClr>
                </a:solidFill>
              </a:rPr>
              <a:t>Asistencia Técnica del MAG</a:t>
            </a:r>
            <a:endParaRPr lang="es-ES" sz="2400" b="1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11" name="5 Imagen" descr="hoja membret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25"/>
          <a:stretch>
            <a:fillRect/>
          </a:stretch>
        </p:blipFill>
        <p:spPr bwMode="auto">
          <a:xfrm>
            <a:off x="127844" y="200624"/>
            <a:ext cx="168751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232090"/>
              </p:ext>
            </p:extLst>
          </p:nvPr>
        </p:nvGraphicFramePr>
        <p:xfrm>
          <a:off x="4067944" y="596643"/>
          <a:ext cx="4968552" cy="5666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390"/>
                <a:gridCol w="3473162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DATOS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PORCENTAJE Y ACTIVIDADES</a:t>
                      </a:r>
                      <a:endParaRPr lang="es-ES" sz="1600" dirty="0"/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En</a:t>
                      </a:r>
                      <a:r>
                        <a:rPr lang="es-ES" sz="1600" baseline="0" dirty="0" smtClean="0"/>
                        <a:t> la DEAG hay</a:t>
                      </a:r>
                      <a:r>
                        <a:rPr lang="es-ES" sz="1600" dirty="0" smtClean="0"/>
                        <a:t> 600 Extensionistas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190 mujeres extensionistas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410</a:t>
                      </a:r>
                      <a:r>
                        <a:rPr lang="es-ES" sz="1600" baseline="0" dirty="0" smtClean="0"/>
                        <a:t> varones extensionistas</a:t>
                      </a:r>
                      <a:endParaRPr lang="es-ES" sz="1600" dirty="0" smtClean="0"/>
                    </a:p>
                    <a:p>
                      <a:endParaRPr lang="es-ES" sz="1400" dirty="0"/>
                    </a:p>
                  </a:txBody>
                  <a:tcPr/>
                </a:tc>
              </a:tr>
              <a:tr h="2441445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Que Asisten entre 80 a 100 Productores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14350" indent="-514350" algn="just">
                        <a:buFont typeface="+mj-lt"/>
                        <a:buAutoNum type="arabicPeriod"/>
                      </a:pPr>
                      <a:r>
                        <a:rPr lang="es-PY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Manejo sostenible del suelo, agua y bosques</a:t>
                      </a:r>
                    </a:p>
                    <a:p>
                      <a:pPr marL="514350" indent="-514350" algn="just">
                        <a:buFont typeface="+mj-lt"/>
                        <a:buAutoNum type="arabicPeriod"/>
                      </a:pPr>
                      <a:r>
                        <a:rPr lang="es-PY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Seguridad Alimentaria y Producción diversificada</a:t>
                      </a:r>
                    </a:p>
                    <a:p>
                      <a:pPr marL="514350" indent="-514350" algn="just">
                        <a:buFont typeface="+mj-lt"/>
                        <a:buAutoNum type="arabicPeriod"/>
                      </a:pPr>
                      <a:r>
                        <a:rPr lang="es-PY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Fortalecimiento organizacional y de gestión comercial</a:t>
                      </a:r>
                    </a:p>
                    <a:p>
                      <a:pPr marL="514350" indent="-514350" algn="just">
                        <a:buFont typeface="+mj-lt"/>
                        <a:buAutoNum type="arabicPeriod"/>
                      </a:pPr>
                      <a:r>
                        <a:rPr lang="es-PY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Apoyo a la inversión socio – productiva.</a:t>
                      </a:r>
                      <a:r>
                        <a:rPr lang="es-PY" sz="16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es-ES" sz="1600" dirty="0"/>
                    </a:p>
                  </a:txBody>
                  <a:tcPr/>
                </a:tc>
              </a:tr>
              <a:tr h="153017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Ganan un salario promedio entre 2.500.000Gs a 5.000.000Gs siendo profesionales de: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Ingenieros Agrónomos, Ambientales Veterinarios, Licenciados, y otros</a:t>
                      </a:r>
                      <a:r>
                        <a:rPr lang="es-ES" sz="1600" baseline="0" dirty="0" smtClean="0"/>
                        <a:t> </a:t>
                      </a:r>
                    </a:p>
                    <a:p>
                      <a:endParaRPr lang="es-ES" sz="1600" baseline="0" dirty="0" smtClean="0"/>
                    </a:p>
                    <a:p>
                      <a:r>
                        <a:rPr lang="es-ES" sz="1600" baseline="0" dirty="0" smtClean="0"/>
                        <a:t>Algunos con especialidades y maestrías.</a:t>
                      </a:r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19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 descr="Resultado de imagen para flecha disminuc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Y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967760" y="247891"/>
            <a:ext cx="69659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s-ES" altLang="es-MX" sz="2800" b="1" dirty="0" smtClean="0">
                <a:latin typeface="Garamond" pitchFamily="18" charset="0"/>
              </a:rPr>
              <a:t> Porcentaje Histórico de incidencia del Presupuesto del MAG ante el PGN total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s-ES" altLang="es-MX" sz="2800" b="1" dirty="0" smtClean="0">
                <a:latin typeface="Garamond" pitchFamily="18" charset="0"/>
              </a:rPr>
              <a:t>                         </a:t>
            </a:r>
            <a:endParaRPr lang="es-ES" altLang="es-MX" sz="2800" b="1" dirty="0">
              <a:latin typeface="Garamond" pitchFamily="18" charset="0"/>
            </a:endParaRPr>
          </a:p>
        </p:txBody>
      </p:sp>
      <p:pic>
        <p:nvPicPr>
          <p:cNvPr id="11" name="5 Imagen" descr="hoja membret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25"/>
          <a:stretch>
            <a:fillRect/>
          </a:stretch>
        </p:blipFill>
        <p:spPr bwMode="auto">
          <a:xfrm>
            <a:off x="127753" y="358528"/>
            <a:ext cx="168751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2770"/>
            <a:ext cx="6477000" cy="442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 descr="https://ignaciotrillo.files.wordpress.com/2012/02/crisis-flecha-subterrc3a1neo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585" y="17412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055660" y="1672770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s-ES" altLang="es-MX" b="1" dirty="0">
                <a:latin typeface="Garamond" pitchFamily="18" charset="0"/>
              </a:rPr>
              <a:t>2011 - 2020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42797" y="4293096"/>
            <a:ext cx="4464496" cy="12241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altLang="es-MX" sz="1200" b="1" dirty="0">
                <a:latin typeface="Garamond" pitchFamily="18" charset="0"/>
              </a:rPr>
              <a:t>PGN 2020 </a:t>
            </a:r>
            <a:r>
              <a:rPr lang="es-ES" altLang="es-MX" sz="1200" b="1" dirty="0" smtClean="0">
                <a:latin typeface="Garamond" pitchFamily="18" charset="0"/>
              </a:rPr>
              <a:t>-TOTAL DE TODAS LAS ENTIDADES  DEL ESTADO  </a:t>
            </a:r>
            <a:r>
              <a:rPr lang="es-ES" altLang="es-MX" sz="1200" dirty="0" smtClean="0">
                <a:latin typeface="Garamond" pitchFamily="18" charset="0"/>
              </a:rPr>
              <a:t>Gs</a:t>
            </a:r>
            <a:r>
              <a:rPr lang="es-ES" altLang="es-MX" sz="1200" dirty="0">
                <a:latin typeface="Garamond" pitchFamily="18" charset="0"/>
              </a:rPr>
              <a:t>. 85.539.562.662.779</a:t>
            </a:r>
            <a:r>
              <a:rPr lang="es-ES" altLang="es-MX" sz="1200" dirty="0" smtClean="0">
                <a:latin typeface="Garamond" pitchFamily="18" charset="0"/>
              </a:rPr>
              <a:t>.-</a:t>
            </a:r>
            <a:r>
              <a:rPr lang="es-ES" altLang="es-MX" sz="1200" b="1" dirty="0" smtClean="0">
                <a:latin typeface="Garamond" pitchFamily="18" charset="0"/>
              </a:rPr>
              <a:t> </a:t>
            </a:r>
          </a:p>
          <a:p>
            <a:pPr algn="ctr"/>
            <a:endParaRPr lang="es-ES" altLang="es-MX" sz="1200" b="1" dirty="0">
              <a:latin typeface="Garamond" pitchFamily="18" charset="0"/>
            </a:endParaRPr>
          </a:p>
          <a:p>
            <a:pPr algn="ctr"/>
            <a:r>
              <a:rPr lang="es-ES" altLang="es-MX" sz="1200" b="1" dirty="0">
                <a:latin typeface="Garamond" pitchFamily="18" charset="0"/>
              </a:rPr>
              <a:t>PGN MAG SIN ENTIDADES DESCENTRALIZAS  2020 </a:t>
            </a:r>
          </a:p>
          <a:p>
            <a:pPr algn="ctr"/>
            <a:r>
              <a:rPr lang="es-ES" altLang="es-MX" sz="1200" b="1" dirty="0">
                <a:latin typeface="Garamond" pitchFamily="18" charset="0"/>
              </a:rPr>
              <a:t>Gs.: </a:t>
            </a:r>
            <a:r>
              <a:rPr lang="es-ES" altLang="es-MX" sz="1200" b="1" dirty="0" smtClean="0">
                <a:latin typeface="Garamond" pitchFamily="18" charset="0"/>
              </a:rPr>
              <a:t>509.324.521.467 equivalente al 0.60 % del total  </a:t>
            </a:r>
            <a:endParaRPr lang="es-ES" altLang="es-MX" sz="1200" b="1" dirty="0">
              <a:latin typeface="Garamond" pitchFamily="18" charset="0"/>
            </a:endParaRP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882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1524</Words>
  <Application>Microsoft Office PowerPoint</Application>
  <PresentationFormat>Presentación en pantalla (4:3)</PresentationFormat>
  <Paragraphs>285</Paragraphs>
  <Slides>20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Tema de Office</vt:lpstr>
      <vt:lpstr>1_Tema de Office</vt:lpstr>
      <vt:lpstr>Presentación de PowerPoint</vt:lpstr>
      <vt:lpstr>Presentación de PowerPoint</vt:lpstr>
      <vt:lpstr>PIB AGRARIO AMPLIADO</vt:lpstr>
      <vt:lpstr>PARAGUAY EN EL MUNDO</vt:lpstr>
      <vt:lpstr>Presentación de PowerPoint</vt:lpstr>
      <vt:lpstr>CARACTERÍSTICAS DEL SECTOR</vt:lpstr>
      <vt:lpstr>Presentación de PowerPoint</vt:lpstr>
      <vt:lpstr>Presentación de PowerPoint</vt:lpstr>
      <vt:lpstr>Presentación de PowerPoint</vt:lpstr>
      <vt:lpstr>Presentación de PowerPoint</vt:lpstr>
      <vt:lpstr>Composición del Presupuesto por Resultados 2020</vt:lpstr>
      <vt:lpstr>Composición del Presupuesto por Resultados 2020</vt:lpstr>
      <vt:lpstr>Composición del Presupuesto por Resultados 2020</vt:lpstr>
      <vt:lpstr>Composición del Presupuesto por Resultados</vt:lpstr>
      <vt:lpstr>Composición del Presupuesto por Resultados 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Luffi</cp:lastModifiedBy>
  <cp:revision>144</cp:revision>
  <cp:lastPrinted>2019-10-11T20:31:18Z</cp:lastPrinted>
  <dcterms:created xsi:type="dcterms:W3CDTF">2019-09-09T20:14:27Z</dcterms:created>
  <dcterms:modified xsi:type="dcterms:W3CDTF">2019-10-14T10:27:01Z</dcterms:modified>
</cp:coreProperties>
</file>