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2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3.xml" ContentType="application/vnd.openxmlformats-officedocument.drawingml.chartshapes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5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6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7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2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23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84" r:id="rId2"/>
    <p:sldId id="322" r:id="rId3"/>
    <p:sldId id="337" r:id="rId4"/>
    <p:sldId id="345" r:id="rId5"/>
    <p:sldId id="340" r:id="rId6"/>
    <p:sldId id="329" r:id="rId7"/>
    <p:sldId id="330" r:id="rId8"/>
    <p:sldId id="327" r:id="rId9"/>
    <p:sldId id="323" r:id="rId10"/>
    <p:sldId id="326" r:id="rId11"/>
    <p:sldId id="328" r:id="rId12"/>
    <p:sldId id="346" r:id="rId13"/>
    <p:sldId id="334" r:id="rId14"/>
    <p:sldId id="343" r:id="rId15"/>
    <p:sldId id="332" r:id="rId16"/>
    <p:sldId id="333" r:id="rId17"/>
    <p:sldId id="342" r:id="rId18"/>
    <p:sldId id="336" r:id="rId19"/>
    <p:sldId id="302" r:id="rId20"/>
    <p:sldId id="347" r:id="rId21"/>
    <p:sldId id="348" r:id="rId22"/>
    <p:sldId id="339" r:id="rId23"/>
    <p:sldId id="338" r:id="rId24"/>
  </p:sldIdLst>
  <p:sldSz cx="12192000" cy="6858000"/>
  <p:notesSz cx="6858000" cy="9144000"/>
  <p:defaultTextStyle>
    <a:defPPr>
      <a:defRPr lang="es-P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03447BB-5D67-496B-8E87-E561075AD55C}" styleName="Estilo oscuro 1 - Énfasis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5758" autoAdjust="0"/>
  </p:normalViewPr>
  <p:slideViewPr>
    <p:cSldViewPr snapToGrid="0">
      <p:cViewPr varScale="1">
        <p:scale>
          <a:sx n="64" d="100"/>
          <a:sy n="64" d="100"/>
        </p:scale>
        <p:origin x="1315" y="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iana.vega\Documents\presentaciones\2019_10_PGN2020\PGN2020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PLANIFICACION%20PRESUPUESTARIA%20COMPARTIDO\ANTEPROYECTOS%20DE%20PRESUPUESTOS\A&#209;O%202020\PROYECTO%20EJECUTIVO\presentaciones%20datos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PLANIFICACION%20PRESUPUESTARIA%20COMPARTIDO\ANTEPROYECTOS%20DE%20PRESUPUESTOS\A&#209;O%202020\PROYECTO%20EJECUTIVO\presentaciones%20datos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iana.vega\Documents\presentaciones\2019_10_PGN2020\PGN2020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PLANIFICACION%20PRESUPUESTARIA%20COMPARTIDO\ANTEPROYECTOS%20DE%20PRESUPUESTOS\A&#209;O%202020\PROYECTO%20EJECUTIVO\presentaciones%20dato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PLANIFICACION%20PRESUPUESTARIA%20COMPARTIDO\ANTEPROYECTOS%20DE%20PRESUPUESTOS\A&#209;O%202020\PROYECTO%20EJECUTIVO\presentaciones%20dato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iana.vega\Documents\presentaciones\2019_9_12_Rendici&#243;n%20de%20cuentas-CDE\datos%20ppt%20ago19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PLANIFICACION%20PRESUPUESTARIA%20COMPARTIDO\ANTEPROYECTOS%20DE%20PRESUPUESTOS\A&#209;O%202020\PROYECTO%20EJECUTIVO\presentaciones%20datos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PLANIFICACION%20PRESUPUESTARIA%20COMPARTIDO\ESTADISTICA\NIVELES%20DE%20EJECUCION\niveles%20de%20ejecucion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PLANIFICACION%20PRESUPUESTARIA%20COMPARTIDO\ESTADISTICA\NIVELES%20DE%20EJECUCION\niveles%20de%20ejecucion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PLANIFICACION%20PRESUPUESTARIA%20COMPARTIDO\ESTADISTICA\NIVELES%20DE%20EJECUCION\niveles%20de%20ejecucion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Hoja2!$C$2:$C$7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Hoja2!$H$2:$H$7</c:f>
              <c:numCache>
                <c:formatCode>#,##0</c:formatCode>
                <c:ptCount val="6"/>
                <c:pt idx="0">
                  <c:v>2078</c:v>
                </c:pt>
                <c:pt idx="1">
                  <c:v>2335</c:v>
                </c:pt>
                <c:pt idx="2">
                  <c:v>2563</c:v>
                </c:pt>
                <c:pt idx="3">
                  <c:v>3079.305973513</c:v>
                </c:pt>
                <c:pt idx="4">
                  <c:v>4777.8030522879999</c:v>
                </c:pt>
                <c:pt idx="5">
                  <c:v>5714.8069643199997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-27"/>
        <c:axId val="1251011072"/>
        <c:axId val="1251011616"/>
      </c:barChart>
      <c:catAx>
        <c:axId val="1251011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1251011616"/>
        <c:crosses val="autoZero"/>
        <c:auto val="1"/>
        <c:lblAlgn val="ctr"/>
        <c:lblOffset val="100"/>
        <c:noMultiLvlLbl val="0"/>
      </c:catAx>
      <c:valAx>
        <c:axId val="125101161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25101107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PY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presupuesto!$C$40</c:f>
              <c:strCache>
                <c:ptCount val="1"/>
                <c:pt idx="0">
                  <c:v>Ejecución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9.843063207772909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Y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281648906914903E-3"/>
                  <c:y val="0.1445699908641646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Y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6993250383509648E-17"/>
                  <c:y val="0.116886375592303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Y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0.1322661618544486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Y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0.1107344610874453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Y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2.5632978138299001E-3"/>
                  <c:y val="0.12303829009716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Y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presupuesto!$B$41:$B$46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presupuesto!$C$41:$C$46</c:f>
              <c:numCache>
                <c:formatCode>#,##0.00</c:formatCode>
                <c:ptCount val="6"/>
                <c:pt idx="0">
                  <c:v>1.8337467067999997</c:v>
                </c:pt>
                <c:pt idx="1">
                  <c:v>2.0387821848980003</c:v>
                </c:pt>
                <c:pt idx="2">
                  <c:v>2.6042824330430001</c:v>
                </c:pt>
                <c:pt idx="3">
                  <c:v>4.4152783458840004</c:v>
                </c:pt>
                <c:pt idx="4">
                  <c:v>4.9495946974979992</c:v>
                </c:pt>
                <c:pt idx="5">
                  <c:v>5.9759964918710002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45781968"/>
        <c:axId val="1245779248"/>
      </c:barChart>
      <c:lineChart>
        <c:grouping val="standard"/>
        <c:varyColors val="0"/>
        <c:ser>
          <c:idx val="1"/>
          <c:order val="1"/>
          <c:tx>
            <c:strRef>
              <c:f>presupuesto!$D$40</c:f>
              <c:strCache>
                <c:ptCount val="1"/>
                <c:pt idx="0">
                  <c:v>var%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1012765021278444E-2"/>
                  <c:y val="-5.22912732912937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4082445345747543E-2"/>
                  <c:y val="-5.53672305437226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9477924859043849E-2"/>
                  <c:y val="-5.22912732912936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30696803244691E-2"/>
                  <c:y val="-3.38355297767195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2.178803141755415E-2"/>
                  <c:y val="-9.22787175728722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presupuesto!$B$41:$B$46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presupuesto!$D$41:$D$46</c:f>
              <c:numCache>
                <c:formatCode>0.0%</c:formatCode>
                <c:ptCount val="6"/>
                <c:pt idx="0">
                  <c:v>-0.10198496238981392</c:v>
                </c:pt>
                <c:pt idx="1">
                  <c:v>0.11181232246398953</c:v>
                </c:pt>
                <c:pt idx="2">
                  <c:v>0.27737158600554057</c:v>
                </c:pt>
                <c:pt idx="3">
                  <c:v>0.69539151739580096</c:v>
                </c:pt>
                <c:pt idx="4">
                  <c:v>0.12101532672613891</c:v>
                </c:pt>
                <c:pt idx="5">
                  <c:v>0.20737087723401748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45780336"/>
        <c:axId val="1245777616"/>
      </c:lineChart>
      <c:catAx>
        <c:axId val="1245781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1245779248"/>
        <c:crosses val="autoZero"/>
        <c:auto val="1"/>
        <c:lblAlgn val="ctr"/>
        <c:lblOffset val="100"/>
        <c:noMultiLvlLbl val="0"/>
      </c:catAx>
      <c:valAx>
        <c:axId val="124577924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PY" sz="1400" dirty="0" smtClean="0"/>
                  <a:t>Guaraníes billones</a:t>
                </a:r>
                <a:endParaRPr lang="es-PY" sz="14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Y"/>
            </a:p>
          </c:txPr>
        </c:title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1245781968"/>
        <c:crosses val="autoZero"/>
        <c:crossBetween val="between"/>
      </c:valAx>
      <c:valAx>
        <c:axId val="1245777616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1245780336"/>
        <c:crosses val="max"/>
        <c:crossBetween val="between"/>
      </c:valAx>
      <c:catAx>
        <c:axId val="12457803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457776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Y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Hoja2!$C$2:$C$8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Hoja2!$E$2:$E$8</c:f>
              <c:numCache>
                <c:formatCode>#,##0</c:formatCode>
                <c:ptCount val="7"/>
                <c:pt idx="0">
                  <c:v>1048</c:v>
                </c:pt>
                <c:pt idx="1">
                  <c:v>1049</c:v>
                </c:pt>
                <c:pt idx="2">
                  <c:v>1171</c:v>
                </c:pt>
                <c:pt idx="3">
                  <c:v>1171</c:v>
                </c:pt>
                <c:pt idx="4">
                  <c:v>1230</c:v>
                </c:pt>
                <c:pt idx="5">
                  <c:v>1380</c:v>
                </c:pt>
                <c:pt idx="6">
                  <c:v>1380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-27"/>
        <c:axId val="1245783056"/>
        <c:axId val="1245783600"/>
      </c:barChart>
      <c:catAx>
        <c:axId val="1245783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1245783600"/>
        <c:crosses val="autoZero"/>
        <c:auto val="1"/>
        <c:lblAlgn val="ctr"/>
        <c:lblOffset val="100"/>
        <c:noMultiLvlLbl val="0"/>
      </c:catAx>
      <c:valAx>
        <c:axId val="1245783600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24578305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PY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471939676156988"/>
          <c:y val="0.20400716893583526"/>
          <c:w val="0.5501484683050829"/>
          <c:h val="0.67941730595797312"/>
        </c:manualLayout>
      </c:layout>
      <c:doughnutChart>
        <c:varyColors val="1"/>
        <c:ser>
          <c:idx val="0"/>
          <c:order val="0"/>
          <c:spPr>
            <a:solidFill>
              <a:srgbClr val="CC8B6E"/>
            </a:solidFill>
          </c:spPr>
          <c:dPt>
            <c:idx val="0"/>
            <c:bubble3D val="0"/>
            <c:spPr>
              <a:solidFill>
                <a:srgbClr val="CC8B6E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CC8B6E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PROG.SOCIALES!$E$43:$E$44</c:f>
              <c:strCache>
                <c:ptCount val="2"/>
                <c:pt idx="0">
                  <c:v>Depósitos</c:v>
                </c:pt>
                <c:pt idx="1">
                  <c:v>Créditos</c:v>
                </c:pt>
              </c:strCache>
            </c:strRef>
          </c:cat>
          <c:val>
            <c:numRef>
              <c:f>PROG.SOCIALES!$F$43:$F$44</c:f>
              <c:numCache>
                <c:formatCode>#,##0</c:formatCode>
                <c:ptCount val="2"/>
                <c:pt idx="0">
                  <c:v>63</c:v>
                </c:pt>
                <c:pt idx="1">
                  <c:v>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Y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solidFill>
              <a:srgbClr val="CC8B6E"/>
            </a:solidFill>
          </c:spPr>
          <c:dPt>
            <c:idx val="0"/>
            <c:bubble3D val="0"/>
            <c:spPr>
              <a:solidFill>
                <a:srgbClr val="CC8B6E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CC8B6E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PROG.SOCIALES!$E$43:$E$44</c:f>
              <c:strCache>
                <c:ptCount val="2"/>
                <c:pt idx="0">
                  <c:v>Depósitos</c:v>
                </c:pt>
                <c:pt idx="1">
                  <c:v>Créditos</c:v>
                </c:pt>
              </c:strCache>
            </c:strRef>
          </c:cat>
          <c:val>
            <c:numRef>
              <c:f>PROG.SOCIALES!$F$43:$F$44</c:f>
              <c:numCache>
                <c:formatCode>#,##0</c:formatCode>
                <c:ptCount val="2"/>
                <c:pt idx="0">
                  <c:v>63</c:v>
                </c:pt>
                <c:pt idx="1">
                  <c:v>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Y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Hoja2!$C$2:$C$8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Hoja2!$D$2:$D$8</c:f>
              <c:numCache>
                <c:formatCode>#,##0</c:formatCode>
                <c:ptCount val="7"/>
                <c:pt idx="0">
                  <c:v>2078</c:v>
                </c:pt>
                <c:pt idx="1">
                  <c:v>2335</c:v>
                </c:pt>
                <c:pt idx="2">
                  <c:v>2563</c:v>
                </c:pt>
                <c:pt idx="3">
                  <c:v>3079.305973513</c:v>
                </c:pt>
                <c:pt idx="4">
                  <c:v>4777.8030522879999</c:v>
                </c:pt>
                <c:pt idx="5">
                  <c:v>6419</c:v>
                </c:pt>
                <c:pt idx="6">
                  <c:v>8134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-27"/>
        <c:axId val="1351852144"/>
        <c:axId val="1351852688"/>
      </c:barChart>
      <c:catAx>
        <c:axId val="1351852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1351852688"/>
        <c:crosses val="autoZero"/>
        <c:auto val="1"/>
        <c:lblAlgn val="ctr"/>
        <c:lblOffset val="100"/>
        <c:noMultiLvlLbl val="0"/>
      </c:catAx>
      <c:valAx>
        <c:axId val="1351852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35185214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PY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534929608285887E-2"/>
          <c:y val="6.0285412265292604E-2"/>
          <c:w val="0.95093014078342819"/>
          <c:h val="0.8361871494167415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Hoja8!$K$7:$K$12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Hoja8!$N$7:$N$12</c:f>
              <c:numCache>
                <c:formatCode>#,##0</c:formatCode>
                <c:ptCount val="6"/>
                <c:pt idx="0">
                  <c:v>1440</c:v>
                </c:pt>
                <c:pt idx="1">
                  <c:v>1614</c:v>
                </c:pt>
                <c:pt idx="2">
                  <c:v>2118</c:v>
                </c:pt>
                <c:pt idx="3">
                  <c:v>3814</c:v>
                </c:pt>
                <c:pt idx="4">
                  <c:v>4220</c:v>
                </c:pt>
                <c:pt idx="5">
                  <c:v>4689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8"/>
        <c:overlap val="-27"/>
        <c:axId val="1351860848"/>
        <c:axId val="1351861392"/>
      </c:barChart>
      <c:lineChart>
        <c:grouping val="standard"/>
        <c:varyColors val="0"/>
        <c:ser>
          <c:idx val="1"/>
          <c:order val="1"/>
          <c:spPr>
            <a:ln w="34925" cap="rnd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5000"/>
                </a:schemeClr>
              </a:solidFill>
              <a:ln w="50800">
                <a:solidFill>
                  <a:schemeClr val="accent3">
                    <a:lumMod val="75000"/>
                  </a:schemeClr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4.4508680570495951E-2"/>
                  <c:y val="4.39896601024199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2792372495337096E-2"/>
                  <c:y val="-9.16526021137993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Y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Y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Hoja8!$K$7:$K$12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Hoja8!$O$7:$O$12</c:f>
              <c:numCache>
                <c:formatCode>0%</c:formatCode>
                <c:ptCount val="6"/>
                <c:pt idx="1">
                  <c:v>0.12083333333333335</c:v>
                </c:pt>
                <c:pt idx="2">
                  <c:v>0.31226765799256495</c:v>
                </c:pt>
                <c:pt idx="3">
                  <c:v>0.80075542965061386</c:v>
                </c:pt>
                <c:pt idx="4">
                  <c:v>0.10644992134242259</c:v>
                </c:pt>
                <c:pt idx="5">
                  <c:v>0.1111374407582939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51859216"/>
        <c:axId val="1351862480"/>
      </c:lineChart>
      <c:catAx>
        <c:axId val="1351860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1351861392"/>
        <c:crosses val="autoZero"/>
        <c:auto val="1"/>
        <c:lblAlgn val="ctr"/>
        <c:lblOffset val="100"/>
        <c:noMultiLvlLbl val="0"/>
      </c:catAx>
      <c:valAx>
        <c:axId val="1351861392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1351860848"/>
        <c:crosses val="autoZero"/>
        <c:crossBetween val="between"/>
      </c:valAx>
      <c:valAx>
        <c:axId val="1351862480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1351859216"/>
        <c:crosses val="max"/>
        <c:crossBetween val="between"/>
      </c:valAx>
      <c:catAx>
        <c:axId val="13518592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5186248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PY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presupuesto!$E$122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-9.0003301679007328E-17"/>
                  <c:y val="6.09680282699625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presupuesto!$B$41:$B$46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presupuesto!$E$123:$E$128</c:f>
              <c:numCache>
                <c:formatCode>#,##0</c:formatCode>
                <c:ptCount val="6"/>
                <c:pt idx="0">
                  <c:v>158760.26597100002</c:v>
                </c:pt>
                <c:pt idx="1">
                  <c:v>182801.43023900001</c:v>
                </c:pt>
                <c:pt idx="2">
                  <c:v>197478.65969900001</c:v>
                </c:pt>
                <c:pt idx="3">
                  <c:v>229942.38085400002</c:v>
                </c:pt>
                <c:pt idx="4">
                  <c:v>308865.66467600001</c:v>
                </c:pt>
                <c:pt idx="5">
                  <c:v>357634.97539500002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51857584"/>
        <c:axId val="1351859760"/>
      </c:barChart>
      <c:lineChart>
        <c:grouping val="standard"/>
        <c:varyColors val="0"/>
        <c:ser>
          <c:idx val="1"/>
          <c:order val="1"/>
          <c:tx>
            <c:strRef>
              <c:f>presupuesto!$F$122</c:f>
              <c:strCache>
                <c:ptCount val="1"/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7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3.1910630134439233E-2"/>
                  <c:y val="5.1822824029468202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Y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8228634349696333E-2"/>
                  <c:y val="-3.9629218375475686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Y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9455966277943998E-2"/>
                  <c:y val="5.4871225442966333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Y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3.9274621703925303E-2"/>
                  <c:y val="-5.1822824029468216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Y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3.0683298206191572E-2"/>
                  <c:y val="5.7919626856464457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Y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presupuesto!$D$123:$D$128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presupuesto!$F$123:$F$128</c:f>
              <c:numCache>
                <c:formatCode>0.0%</c:formatCode>
                <c:ptCount val="6"/>
                <c:pt idx="1">
                  <c:v>0.15143061219355403</c:v>
                </c:pt>
                <c:pt idx="2">
                  <c:v>8.0290561407591499E-2</c:v>
                </c:pt>
                <c:pt idx="3">
                  <c:v>0.16439103447674652</c:v>
                </c:pt>
                <c:pt idx="4">
                  <c:v>0.34323069774645698</c:v>
                </c:pt>
                <c:pt idx="5">
                  <c:v>0.15789812949962889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51858672"/>
        <c:axId val="1351851600"/>
      </c:lineChart>
      <c:catAx>
        <c:axId val="1351857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1351859760"/>
        <c:crosses val="autoZero"/>
        <c:auto val="1"/>
        <c:lblAlgn val="ctr"/>
        <c:lblOffset val="100"/>
        <c:noMultiLvlLbl val="0"/>
      </c:catAx>
      <c:valAx>
        <c:axId val="1351859760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1351857584"/>
        <c:crosses val="autoZero"/>
        <c:crossBetween val="between"/>
      </c:valAx>
      <c:valAx>
        <c:axId val="1351851600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1351858672"/>
        <c:crosses val="max"/>
        <c:crossBetween val="between"/>
      </c:valAx>
      <c:catAx>
        <c:axId val="13518586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5185160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Y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PY" sz="2000" dirty="0" smtClean="0"/>
              <a:t>Diciembre </a:t>
            </a:r>
            <a:r>
              <a:rPr lang="es-PY" sz="2000" dirty="0"/>
              <a:t>2018</a:t>
            </a:r>
          </a:p>
        </c:rich>
      </c:tx>
      <c:layout>
        <c:manualLayout>
          <c:xMode val="edge"/>
          <c:yMode val="edge"/>
          <c:x val="0.28784101548709923"/>
          <c:y val="0.190784737221022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Y"/>
        </a:p>
      </c:txPr>
    </c:title>
    <c:autoTitleDeleted val="0"/>
    <c:plotArea>
      <c:layout>
        <c:manualLayout>
          <c:layoutTarget val="inner"/>
          <c:xMode val="edge"/>
          <c:yMode val="edge"/>
          <c:x val="7.2532578164571537E-2"/>
          <c:y val="3.9506981173789563E-2"/>
          <c:w val="0.90602492670872281"/>
          <c:h val="0.8769859356133399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Hoja7!$E$7:$E$23</c:f>
              <c:strCache>
                <c:ptCount val="1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BNF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</c:strCache>
            </c:strRef>
          </c:cat>
          <c:val>
            <c:numRef>
              <c:f>Hoja7!$G$7:$G$23</c:f>
              <c:numCache>
                <c:formatCode>0.00%</c:formatCode>
                <c:ptCount val="17"/>
                <c:pt idx="0">
                  <c:v>0</c:v>
                </c:pt>
                <c:pt idx="1">
                  <c:v>1.4055330193982732E-2</c:v>
                </c:pt>
                <c:pt idx="2">
                  <c:v>1.4096571964444407E-2</c:v>
                </c:pt>
                <c:pt idx="3">
                  <c:v>1.47156750661822E-2</c:v>
                </c:pt>
                <c:pt idx="4">
                  <c:v>1.5993663643044748E-2</c:v>
                </c:pt>
                <c:pt idx="5">
                  <c:v>1.7644876363473734E-2</c:v>
                </c:pt>
                <c:pt idx="6">
                  <c:v>1.7759647098089765E-2</c:v>
                </c:pt>
                <c:pt idx="7">
                  <c:v>1.9701072993672141E-2</c:v>
                </c:pt>
                <c:pt idx="8">
                  <c:v>2.3424725346686829E-2</c:v>
                </c:pt>
                <c:pt idx="9">
                  <c:v>2.8894027357592826E-2</c:v>
                </c:pt>
                <c:pt idx="10">
                  <c:v>3.3476936684288139E-2</c:v>
                </c:pt>
                <c:pt idx="11">
                  <c:v>3.4054575471594704E-2</c:v>
                </c:pt>
                <c:pt idx="12">
                  <c:v>3.4844637254157179E-2</c:v>
                </c:pt>
                <c:pt idx="13">
                  <c:v>4.4549065155015936E-2</c:v>
                </c:pt>
                <c:pt idx="14">
                  <c:v>4.8444429022874352E-2</c:v>
                </c:pt>
                <c:pt idx="15">
                  <c:v>6.7010339892389331E-2</c:v>
                </c:pt>
                <c:pt idx="16">
                  <c:v>8.5287947849765858E-2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overlap val="-27"/>
        <c:axId val="1351860304"/>
        <c:axId val="1351863024"/>
      </c:barChart>
      <c:catAx>
        <c:axId val="1351860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1351863024"/>
        <c:crosses val="autoZero"/>
        <c:auto val="1"/>
        <c:lblAlgn val="ctr"/>
        <c:lblOffset val="100"/>
        <c:noMultiLvlLbl val="0"/>
      </c:catAx>
      <c:valAx>
        <c:axId val="1351863024"/>
        <c:scaling>
          <c:orientation val="minMax"/>
        </c:scaling>
        <c:delete val="0"/>
        <c:axPos val="l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135186030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PY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PY" sz="2000" dirty="0" smtClean="0"/>
              <a:t>Agosto</a:t>
            </a:r>
            <a:r>
              <a:rPr lang="es-PY" sz="2000" baseline="0" dirty="0" smtClean="0"/>
              <a:t> </a:t>
            </a:r>
            <a:r>
              <a:rPr lang="es-PY" sz="2000" baseline="0" dirty="0"/>
              <a:t>2019</a:t>
            </a:r>
            <a:endParaRPr lang="es-PY" sz="2000" dirty="0"/>
          </a:p>
        </c:rich>
      </c:tx>
      <c:layout>
        <c:manualLayout>
          <c:xMode val="edge"/>
          <c:yMode val="edge"/>
          <c:x val="0.4048000798145846"/>
          <c:y val="0.187185025197984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Y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Hoja7!$E$7:$E$23</c:f>
              <c:strCache>
                <c:ptCount val="1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BNF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</c:strCache>
            </c:strRef>
          </c:cat>
          <c:val>
            <c:numRef>
              <c:f>Hoja7!$J$7:$J$23</c:f>
              <c:numCache>
                <c:formatCode>0.00%</c:formatCode>
                <c:ptCount val="17"/>
                <c:pt idx="0">
                  <c:v>0</c:v>
                </c:pt>
                <c:pt idx="1">
                  <c:v>1.1754838834035152E-2</c:v>
                </c:pt>
                <c:pt idx="2">
                  <c:v>1.4436108104005313E-2</c:v>
                </c:pt>
                <c:pt idx="3">
                  <c:v>1.8820230433383312E-2</c:v>
                </c:pt>
                <c:pt idx="4">
                  <c:v>1.8985389613000302E-2</c:v>
                </c:pt>
                <c:pt idx="5">
                  <c:v>2.1520065279546145E-2</c:v>
                </c:pt>
                <c:pt idx="6">
                  <c:v>2.7444077825484293E-2</c:v>
                </c:pt>
                <c:pt idx="7">
                  <c:v>2.7976673115018662E-2</c:v>
                </c:pt>
                <c:pt idx="8">
                  <c:v>3.0898086670724342E-2</c:v>
                </c:pt>
                <c:pt idx="9">
                  <c:v>3.8086048658670407E-2</c:v>
                </c:pt>
                <c:pt idx="10">
                  <c:v>4.1215995801561038E-2</c:v>
                </c:pt>
                <c:pt idx="11">
                  <c:v>4.497262216251105E-2</c:v>
                </c:pt>
                <c:pt idx="12">
                  <c:v>4.5048180244025189E-2</c:v>
                </c:pt>
                <c:pt idx="13">
                  <c:v>4.7703226376698209E-2</c:v>
                </c:pt>
                <c:pt idx="14">
                  <c:v>5.7290037858060389E-2</c:v>
                </c:pt>
                <c:pt idx="15">
                  <c:v>8.386968137022259E-2</c:v>
                </c:pt>
                <c:pt idx="16">
                  <c:v>8.5121932348034127E-2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overlap val="-27"/>
        <c:axId val="1351848336"/>
        <c:axId val="1351848880"/>
      </c:barChart>
      <c:catAx>
        <c:axId val="1351848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1351848880"/>
        <c:crosses val="autoZero"/>
        <c:auto val="1"/>
        <c:lblAlgn val="ctr"/>
        <c:lblOffset val="100"/>
        <c:noMultiLvlLbl val="0"/>
      </c:catAx>
      <c:valAx>
        <c:axId val="1351848880"/>
        <c:scaling>
          <c:orientation val="minMax"/>
        </c:scaling>
        <c:delete val="0"/>
        <c:axPos val="l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135184833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PY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534929608285887E-2"/>
          <c:y val="4.1446220932388665E-2"/>
          <c:w val="0.94508180036856837"/>
          <c:h val="0.836187149416741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Hoja3!$M$5</c:f>
              <c:strCache>
                <c:ptCount val="1"/>
                <c:pt idx="0">
                  <c:v>BNF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Hoja3!$L$6:$L$10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 formatCode="mmm\-yy">
                  <c:v>43678</c:v>
                </c:pt>
              </c:numCache>
            </c:numRef>
          </c:cat>
          <c:val>
            <c:numRef>
              <c:f>Hoja3!$M$6:$M$10</c:f>
              <c:numCache>
                <c:formatCode>#,##0.00</c:formatCode>
                <c:ptCount val="5"/>
                <c:pt idx="0">
                  <c:v>41.24</c:v>
                </c:pt>
                <c:pt idx="1">
                  <c:v>49.14</c:v>
                </c:pt>
                <c:pt idx="2">
                  <c:v>45.73</c:v>
                </c:pt>
                <c:pt idx="3">
                  <c:v>32.700000000000003</c:v>
                </c:pt>
                <c:pt idx="4">
                  <c:v>31.65</c:v>
                </c:pt>
              </c:numCache>
            </c:numRef>
          </c:val>
        </c:ser>
        <c:ser>
          <c:idx val="1"/>
          <c:order val="1"/>
          <c:tx>
            <c:strRef>
              <c:f>Hoja3!$N$5</c:f>
              <c:strCache>
                <c:ptCount val="1"/>
                <c:pt idx="0">
                  <c:v>Sistema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Hoja3!$L$6:$L$10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 formatCode="mmm\-yy">
                  <c:v>43678</c:v>
                </c:pt>
              </c:numCache>
            </c:numRef>
          </c:cat>
          <c:val>
            <c:numRef>
              <c:f>Hoja3!$N$6:$N$10</c:f>
              <c:numCache>
                <c:formatCode>General</c:formatCode>
                <c:ptCount val="5"/>
                <c:pt idx="4">
                  <c:v>18.059999999999999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-27"/>
        <c:axId val="1351853776"/>
        <c:axId val="1351851056"/>
      </c:barChart>
      <c:catAx>
        <c:axId val="1351853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1351851056"/>
        <c:crosses val="autoZero"/>
        <c:auto val="1"/>
        <c:lblAlgn val="ctr"/>
        <c:lblOffset val="100"/>
        <c:noMultiLvlLbl val="0"/>
      </c:catAx>
      <c:valAx>
        <c:axId val="1351851056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135185377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60609916923709717"/>
          <c:y val="7.0936824032755877E-2"/>
          <c:w val="0.2623043901366422"/>
          <c:h val="0.206290035135833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Y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PY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solidFill>
              <a:srgbClr val="CC8B6E"/>
            </a:solidFill>
          </c:spPr>
          <c:dPt>
            <c:idx val="0"/>
            <c:bubble3D val="0"/>
            <c:spPr>
              <a:solidFill>
                <a:srgbClr val="CC8B6E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CC8B6E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PROG.SOCIALES!$E$43:$E$44</c:f>
              <c:strCache>
                <c:ptCount val="2"/>
                <c:pt idx="0">
                  <c:v>Depósitos</c:v>
                </c:pt>
                <c:pt idx="1">
                  <c:v>Créditos</c:v>
                </c:pt>
              </c:strCache>
            </c:strRef>
          </c:cat>
          <c:val>
            <c:numRef>
              <c:f>PROG.SOCIALES!$F$43:$F$44</c:f>
              <c:numCache>
                <c:formatCode>#,##0</c:formatCode>
                <c:ptCount val="2"/>
                <c:pt idx="0">
                  <c:v>63</c:v>
                </c:pt>
                <c:pt idx="1">
                  <c:v>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Y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471939676156988"/>
          <c:y val="0.20400716893583526"/>
          <c:w val="0.5501484683050829"/>
          <c:h val="0.67941730595797312"/>
        </c:manualLayout>
      </c:layout>
      <c:doughnutChart>
        <c:varyColors val="1"/>
        <c:ser>
          <c:idx val="0"/>
          <c:order val="0"/>
          <c:spPr>
            <a:solidFill>
              <a:srgbClr val="CC8B6E"/>
            </a:solidFill>
          </c:spPr>
          <c:dPt>
            <c:idx val="0"/>
            <c:bubble3D val="0"/>
            <c:spPr>
              <a:solidFill>
                <a:srgbClr val="CC8B6E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CC8B6E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PROG.SOCIALES!$E$43:$E$44</c:f>
              <c:strCache>
                <c:ptCount val="2"/>
                <c:pt idx="0">
                  <c:v>Depósitos</c:v>
                </c:pt>
                <c:pt idx="1">
                  <c:v>Créditos</c:v>
                </c:pt>
              </c:strCache>
            </c:strRef>
          </c:cat>
          <c:val>
            <c:numRef>
              <c:f>PROG.SOCIALES!$F$43:$F$44</c:f>
              <c:numCache>
                <c:formatCode>#,##0</c:formatCode>
                <c:ptCount val="2"/>
                <c:pt idx="0">
                  <c:v>63</c:v>
                </c:pt>
                <c:pt idx="1">
                  <c:v>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Y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Hoja2!$C$2:$C$7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Hoja2!$E$2:$E$7</c:f>
              <c:numCache>
                <c:formatCode>#,##0</c:formatCode>
                <c:ptCount val="6"/>
                <c:pt idx="0">
                  <c:v>1048</c:v>
                </c:pt>
                <c:pt idx="1">
                  <c:v>1049</c:v>
                </c:pt>
                <c:pt idx="2">
                  <c:v>1171</c:v>
                </c:pt>
                <c:pt idx="3">
                  <c:v>1171</c:v>
                </c:pt>
                <c:pt idx="4">
                  <c:v>1230</c:v>
                </c:pt>
                <c:pt idx="5">
                  <c:v>1380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-27"/>
        <c:axId val="1251005088"/>
        <c:axId val="1251005632"/>
      </c:barChart>
      <c:catAx>
        <c:axId val="1251005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1251005632"/>
        <c:crosses val="autoZero"/>
        <c:auto val="1"/>
        <c:lblAlgn val="ctr"/>
        <c:lblOffset val="100"/>
        <c:noMultiLvlLbl val="0"/>
      </c:catAx>
      <c:valAx>
        <c:axId val="125100563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25100508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PY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Cartera!$B$91</c:f>
              <c:strCache>
                <c:ptCount val="1"/>
                <c:pt idx="0">
                  <c:v>DESEMBOLSOS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5"/>
              <c:layout>
                <c:manualLayout>
                  <c:x val="0"/>
                  <c:y val="0.122666350939203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2.3963224940622618E-3"/>
                  <c:y val="6.417187784056503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Cartera!$B$93:$B$105</c:f>
              <c:numCache>
                <c:formatCode>mmm\-yy</c:formatCode>
                <c:ptCount val="13"/>
                <c:pt idx="0">
                  <c:v>43313</c:v>
                </c:pt>
                <c:pt idx="1">
                  <c:v>43344</c:v>
                </c:pt>
                <c:pt idx="2">
                  <c:v>43374</c:v>
                </c:pt>
                <c:pt idx="3">
                  <c:v>43405</c:v>
                </c:pt>
                <c:pt idx="4">
                  <c:v>43435</c:v>
                </c:pt>
                <c:pt idx="5">
                  <c:v>43466</c:v>
                </c:pt>
                <c:pt idx="6">
                  <c:v>43497</c:v>
                </c:pt>
                <c:pt idx="7">
                  <c:v>43525</c:v>
                </c:pt>
                <c:pt idx="8">
                  <c:v>43556</c:v>
                </c:pt>
                <c:pt idx="9">
                  <c:v>43586</c:v>
                </c:pt>
                <c:pt idx="10">
                  <c:v>43617</c:v>
                </c:pt>
                <c:pt idx="11">
                  <c:v>43647</c:v>
                </c:pt>
                <c:pt idx="12">
                  <c:v>43678</c:v>
                </c:pt>
              </c:numCache>
            </c:numRef>
          </c:cat>
          <c:val>
            <c:numRef>
              <c:f>Cartera!$C$93:$C$105</c:f>
              <c:numCache>
                <c:formatCode>#,##0</c:formatCode>
                <c:ptCount val="13"/>
                <c:pt idx="0">
                  <c:v>426381.73599999998</c:v>
                </c:pt>
                <c:pt idx="1">
                  <c:v>346017.72239000001</c:v>
                </c:pt>
                <c:pt idx="2">
                  <c:v>370987.92220400006</c:v>
                </c:pt>
                <c:pt idx="3">
                  <c:v>366749.34176600003</c:v>
                </c:pt>
                <c:pt idx="4">
                  <c:v>364620.01293099998</c:v>
                </c:pt>
                <c:pt idx="5">
                  <c:v>300871.40997699997</c:v>
                </c:pt>
                <c:pt idx="6">
                  <c:v>312422.105545</c:v>
                </c:pt>
                <c:pt idx="7">
                  <c:v>285164.00861600001</c:v>
                </c:pt>
                <c:pt idx="8">
                  <c:v>445949.80656599998</c:v>
                </c:pt>
                <c:pt idx="9">
                  <c:v>463343.879311</c:v>
                </c:pt>
                <c:pt idx="10">
                  <c:v>459496.35766799998</c:v>
                </c:pt>
                <c:pt idx="11">
                  <c:v>478702.64090100006</c:v>
                </c:pt>
                <c:pt idx="12">
                  <c:v>423638.15717800002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251008896"/>
        <c:axId val="1213250176"/>
      </c:barChart>
      <c:catAx>
        <c:axId val="125100889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s-PY"/>
          </a:p>
        </c:txPr>
        <c:crossAx val="1213250176"/>
        <c:crosses val="autoZero"/>
        <c:auto val="0"/>
        <c:lblAlgn val="ctr"/>
        <c:lblOffset val="100"/>
        <c:noMultiLvlLbl val="0"/>
      </c:catAx>
      <c:valAx>
        <c:axId val="1213250176"/>
        <c:scaling>
          <c:orientation val="minMax"/>
          <c:min val="200000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Guaraníes millones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Y"/>
            </a:p>
          </c:txPr>
        </c:title>
        <c:numFmt formatCode="#,##0" sourceLinked="1"/>
        <c:majorTickMark val="none"/>
        <c:minorTickMark val="none"/>
        <c:tickLblPos val="nextTo"/>
        <c:crossAx val="1251008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noFill/>
      <a:round/>
    </a:ln>
    <a:effectLst/>
  </c:spPr>
  <c:txPr>
    <a:bodyPr/>
    <a:lstStyle/>
    <a:p>
      <a:pPr>
        <a:defRPr/>
      </a:pPr>
      <a:endParaRPr lang="es-PY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847166727297689"/>
          <c:y val="0.16032498596447445"/>
          <c:w val="0.4630567907247562"/>
          <c:h val="0.81351006541402215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6D5478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9E85A9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E1AB7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80693C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20429974174190427"/>
                  <c:y val="-3.462741869353751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8782363687929615"/>
                  <c:y val="-7.081541616791307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1699181932155388"/>
                  <c:y val="-0.1253705301720334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6.8719001762809429E-2"/>
                  <c:y val="-0.1693887113219759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9624496035933653"/>
                  <c:y val="-8.682218755247508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Hoja1!$B$4:$B$8</c:f>
              <c:strCache>
                <c:ptCount val="5"/>
                <c:pt idx="0">
                  <c:v>Agropecuario</c:v>
                </c:pt>
                <c:pt idx="1">
                  <c:v>Industrial</c:v>
                </c:pt>
                <c:pt idx="2">
                  <c:v>Comercial</c:v>
                </c:pt>
                <c:pt idx="3">
                  <c:v>Vivienda</c:v>
                </c:pt>
                <c:pt idx="4">
                  <c:v>Consumo</c:v>
                </c:pt>
              </c:strCache>
            </c:strRef>
          </c:cat>
          <c:val>
            <c:numRef>
              <c:f>Hoja1!$C$4:$C$8</c:f>
              <c:numCache>
                <c:formatCode>0.00%</c:formatCode>
                <c:ptCount val="5"/>
                <c:pt idx="0">
                  <c:v>0.24168100715746815</c:v>
                </c:pt>
                <c:pt idx="1">
                  <c:v>6.4264009621477047E-2</c:v>
                </c:pt>
                <c:pt idx="2">
                  <c:v>5.4544146298413615E-2</c:v>
                </c:pt>
                <c:pt idx="3">
                  <c:v>5.3923806822380467E-2</c:v>
                </c:pt>
                <c:pt idx="4">
                  <c:v>0.58558703010026059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02"/>
        <c:holeSize val="49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Y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'EJECUCION POR O.G. ANUAL'!$L$91</c:f>
              <c:strCache>
                <c:ptCount val="1"/>
                <c:pt idx="0">
                  <c:v>Presupuesto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'EJECUCION POR O.G. ANUAL'!$M$90:$R$90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 formatCode="mmm\-yy">
                  <c:v>43678</c:v>
                </c:pt>
              </c:numCache>
            </c:numRef>
          </c:cat>
          <c:val>
            <c:numRef>
              <c:f>'EJECUCION POR O.G. ANUAL'!$M$91:$R$91</c:f>
              <c:numCache>
                <c:formatCode>General</c:formatCode>
                <c:ptCount val="6"/>
                <c:pt idx="0">
                  <c:v>3101</c:v>
                </c:pt>
                <c:pt idx="1">
                  <c:v>3198</c:v>
                </c:pt>
                <c:pt idx="2">
                  <c:v>3060</c:v>
                </c:pt>
                <c:pt idx="3">
                  <c:v>3072</c:v>
                </c:pt>
                <c:pt idx="4">
                  <c:v>5347</c:v>
                </c:pt>
                <c:pt idx="5">
                  <c:v>4949</c:v>
                </c:pt>
              </c:numCache>
            </c:numRef>
          </c:val>
        </c:ser>
        <c:ser>
          <c:idx val="1"/>
          <c:order val="1"/>
          <c:tx>
            <c:strRef>
              <c:f>'EJECUCION POR O.G. ANUAL'!$L$92</c:f>
              <c:strCache>
                <c:ptCount val="1"/>
                <c:pt idx="0">
                  <c:v>Ejecución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9810282263951703E-17"/>
                  <c:y val="7.407407407407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9.7222222222222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'EJECUCION POR O.G. ANUAL'!$M$90:$R$90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 formatCode="mmm\-yy">
                  <c:v>43678</c:v>
                </c:pt>
              </c:numCache>
            </c:numRef>
          </c:cat>
          <c:val>
            <c:numRef>
              <c:f>'EJECUCION POR O.G. ANUAL'!$M$92:$R$92</c:f>
              <c:numCache>
                <c:formatCode>General</c:formatCode>
                <c:ptCount val="6"/>
                <c:pt idx="0">
                  <c:v>2042</c:v>
                </c:pt>
                <c:pt idx="1">
                  <c:v>1834</c:v>
                </c:pt>
                <c:pt idx="2">
                  <c:v>2039</c:v>
                </c:pt>
                <c:pt idx="3">
                  <c:v>2604</c:v>
                </c:pt>
                <c:pt idx="4">
                  <c:v>4415</c:v>
                </c:pt>
                <c:pt idx="5">
                  <c:v>3055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1"/>
        <c:overlap val="-44"/>
        <c:axId val="1213244736"/>
        <c:axId val="1213245824"/>
      </c:barChart>
      <c:catAx>
        <c:axId val="1213244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1213245824"/>
        <c:crosses val="autoZero"/>
        <c:auto val="1"/>
        <c:lblAlgn val="ctr"/>
        <c:lblOffset val="100"/>
        <c:noMultiLvlLbl val="0"/>
      </c:catAx>
      <c:valAx>
        <c:axId val="12132458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13244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Y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Y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595405696064496"/>
          <c:y val="2.158894645941278E-2"/>
          <c:w val="0.55645864825636049"/>
          <c:h val="0.8385322462930475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1"/>
              <c:layout>
                <c:manualLayout>
                  <c:x val="-0.14666766776887027"/>
                  <c:y val="-0.2452962927107485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8733884897695946"/>
                  <c:y val="0.2027205740951898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'EJECUCION POR O.G. ANUAL'!$T$142:$T$145</c:f>
              <c:strCache>
                <c:ptCount val="4"/>
                <c:pt idx="0">
                  <c:v>Ingresos Corrientes </c:v>
                </c:pt>
                <c:pt idx="1">
                  <c:v>Recuperación de Créditos</c:v>
                </c:pt>
                <c:pt idx="2">
                  <c:v>Captación de Depósitos</c:v>
                </c:pt>
                <c:pt idx="3">
                  <c:v>Otros Ingesos</c:v>
                </c:pt>
              </c:strCache>
            </c:strRef>
          </c:cat>
          <c:val>
            <c:numRef>
              <c:f>'EJECUCION POR O.G. ANUAL'!$U$142:$U$145</c:f>
              <c:numCache>
                <c:formatCode>#,##0</c:formatCode>
                <c:ptCount val="4"/>
                <c:pt idx="0">
                  <c:v>1188362.8859310001</c:v>
                </c:pt>
                <c:pt idx="1">
                  <c:v>3803615</c:v>
                </c:pt>
                <c:pt idx="2">
                  <c:v>1746567</c:v>
                </c:pt>
                <c:pt idx="3">
                  <c:v>83197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Y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920822155516746"/>
          <c:y val="6.875798262350398E-2"/>
          <c:w val="0.53484569218990186"/>
          <c:h val="0.80616219114145604"/>
        </c:manualLayout>
      </c:layout>
      <c:pieChart>
        <c:varyColors val="1"/>
        <c:ser>
          <c:idx val="0"/>
          <c:order val="0"/>
          <c:dPt>
            <c:idx val="0"/>
            <c:bubble3D val="0"/>
            <c:explosion val="8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explosion val="7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explosion val="6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explosion val="4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explosion val="9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explosion val="4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1451129594237902"/>
                  <c:y val="5.192721227077058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4221981466455437E-2"/>
                  <c:y val="-4.90123228054683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981248729112496E-2"/>
                  <c:y val="-0.1394394325832952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25101932533608651"/>
                  <c:y val="1.285448761412195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Y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2.6595711641427631E-2"/>
                  <c:y val="3.656090840284457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'EJECUCION POR O.G. ANUAL'!$X$142:$X$147</c:f>
              <c:strCache>
                <c:ptCount val="6"/>
                <c:pt idx="0">
                  <c:v>Servicios Personales</c:v>
                </c:pt>
                <c:pt idx="1">
                  <c:v>Servicios No Personales</c:v>
                </c:pt>
                <c:pt idx="2">
                  <c:v>Otros Bienes de Consumo</c:v>
                </c:pt>
                <c:pt idx="3">
                  <c:v>Inversión Física</c:v>
                </c:pt>
                <c:pt idx="4">
                  <c:v>Inversión Financiera</c:v>
                </c:pt>
                <c:pt idx="5">
                  <c:v>Otros Gastos</c:v>
                </c:pt>
              </c:strCache>
            </c:strRef>
          </c:cat>
          <c:val>
            <c:numRef>
              <c:f>'EJECUCION POR O.G. ANUAL'!$Y$142:$Y$147</c:f>
              <c:numCache>
                <c:formatCode>#,##0</c:formatCode>
                <c:ptCount val="6"/>
                <c:pt idx="0">
                  <c:v>373852.44745482999</c:v>
                </c:pt>
                <c:pt idx="1">
                  <c:v>273314.65301299997</c:v>
                </c:pt>
                <c:pt idx="2">
                  <c:v>51090.651317999997</c:v>
                </c:pt>
                <c:pt idx="3">
                  <c:v>141166.35191999999</c:v>
                </c:pt>
                <c:pt idx="4">
                  <c:v>5718926</c:v>
                </c:pt>
                <c:pt idx="5">
                  <c:v>263962.11022500001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31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Y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image" Target="../media/image38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image" Target="../media/image38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DD04E4-2668-44FD-90D2-BE0FBD4EE4F6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PY"/>
        </a:p>
      </dgm:t>
    </dgm:pt>
    <dgm:pt modelId="{FAC265FF-727D-48FC-8FA4-3AD4871B0556}">
      <dgm:prSet phldrT="[Texto]"/>
      <dgm:spPr/>
      <dgm:t>
        <a:bodyPr/>
        <a:lstStyle/>
        <a:p>
          <a:pPr algn="just"/>
          <a:r>
            <a:rPr lang="es-ES" b="1" i="0" dirty="0" smtClean="0"/>
            <a:t>Promover el desarrollo económico y social del país a través de servicios bancarios y financieros, priorizando los proyectos de fomento estratégicos e inclusivos</a:t>
          </a:r>
          <a:endParaRPr lang="es-PY" dirty="0"/>
        </a:p>
      </dgm:t>
    </dgm:pt>
    <dgm:pt modelId="{E50D7CBA-F80E-4D39-AFE8-75C0896B5BE2}" type="parTrans" cxnId="{48F7768B-48EF-4AD1-AC0A-50688896A736}">
      <dgm:prSet/>
      <dgm:spPr/>
      <dgm:t>
        <a:bodyPr/>
        <a:lstStyle/>
        <a:p>
          <a:endParaRPr lang="es-PY"/>
        </a:p>
      </dgm:t>
    </dgm:pt>
    <dgm:pt modelId="{B5393B08-59CB-41D2-B258-F6DA71BD494B}" type="sibTrans" cxnId="{48F7768B-48EF-4AD1-AC0A-50688896A736}">
      <dgm:prSet/>
      <dgm:spPr/>
      <dgm:t>
        <a:bodyPr/>
        <a:lstStyle/>
        <a:p>
          <a:endParaRPr lang="es-PY"/>
        </a:p>
      </dgm:t>
    </dgm:pt>
    <dgm:pt modelId="{95655689-14AF-4D82-8396-DCB8033E18DB}">
      <dgm:prSet phldrT="[Texto]"/>
      <dgm:spPr/>
      <dgm:t>
        <a:bodyPr/>
        <a:lstStyle/>
        <a:p>
          <a:pPr algn="just"/>
          <a:r>
            <a:rPr lang="es-ES" b="1" i="0" dirty="0" smtClean="0"/>
            <a:t>Ser el Banco de desarrollo nacional, seguro, moderno, eficiente e innovador, con alcance internacional, presente en la mente y el corazón de los paraguayos, consolidando su rol en la inclusión financiera del país</a:t>
          </a:r>
          <a:endParaRPr lang="es-PY" dirty="0"/>
        </a:p>
      </dgm:t>
    </dgm:pt>
    <dgm:pt modelId="{8693017B-493A-4919-B45B-AF05B44C6804}" type="parTrans" cxnId="{E474AFE8-FDCC-443F-9E32-8D8F15F21846}">
      <dgm:prSet/>
      <dgm:spPr/>
      <dgm:t>
        <a:bodyPr/>
        <a:lstStyle/>
        <a:p>
          <a:endParaRPr lang="es-PY"/>
        </a:p>
      </dgm:t>
    </dgm:pt>
    <dgm:pt modelId="{5C6FF2D1-8119-4D0D-A658-1E807BFDF98F}" type="sibTrans" cxnId="{E474AFE8-FDCC-443F-9E32-8D8F15F21846}">
      <dgm:prSet/>
      <dgm:spPr/>
      <dgm:t>
        <a:bodyPr/>
        <a:lstStyle/>
        <a:p>
          <a:endParaRPr lang="es-PY"/>
        </a:p>
      </dgm:t>
    </dgm:pt>
    <dgm:pt modelId="{B42189B3-E68C-4802-BCB0-3BA7A69B1BAA}" type="pres">
      <dgm:prSet presAssocID="{27DD04E4-2668-44FD-90D2-BE0FBD4EE4F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PY"/>
        </a:p>
      </dgm:t>
    </dgm:pt>
    <dgm:pt modelId="{125049C1-345D-423C-AFC5-8B2481637F6A}" type="pres">
      <dgm:prSet presAssocID="{FAC265FF-727D-48FC-8FA4-3AD4871B0556}" presName="parentText" presStyleLbl="node1" presStyleIdx="0" presStyleCnt="2" custLinFactNeighborX="3865" custLinFactNeighborY="-7225">
        <dgm:presLayoutVars>
          <dgm:chMax val="0"/>
          <dgm:bulletEnabled val="1"/>
        </dgm:presLayoutVars>
      </dgm:prSet>
      <dgm:spPr/>
      <dgm:t>
        <a:bodyPr/>
        <a:lstStyle/>
        <a:p>
          <a:endParaRPr lang="es-PY"/>
        </a:p>
      </dgm:t>
    </dgm:pt>
    <dgm:pt modelId="{EF690E56-3DD8-42F4-AA13-F423CA79F76C}" type="pres">
      <dgm:prSet presAssocID="{B5393B08-59CB-41D2-B258-F6DA71BD494B}" presName="spacer" presStyleCnt="0"/>
      <dgm:spPr/>
    </dgm:pt>
    <dgm:pt modelId="{D17455AF-866A-42FC-85BB-A6B384A105EB}" type="pres">
      <dgm:prSet presAssocID="{95655689-14AF-4D82-8396-DCB8033E18D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PY"/>
        </a:p>
      </dgm:t>
    </dgm:pt>
  </dgm:ptLst>
  <dgm:cxnLst>
    <dgm:cxn modelId="{EFF3B94B-4090-4C1C-B5AF-A4AC074C70D5}" type="presOf" srcId="{27DD04E4-2668-44FD-90D2-BE0FBD4EE4F6}" destId="{B42189B3-E68C-4802-BCB0-3BA7A69B1BAA}" srcOrd="0" destOrd="0" presId="urn:microsoft.com/office/officeart/2005/8/layout/vList2"/>
    <dgm:cxn modelId="{48F7768B-48EF-4AD1-AC0A-50688896A736}" srcId="{27DD04E4-2668-44FD-90D2-BE0FBD4EE4F6}" destId="{FAC265FF-727D-48FC-8FA4-3AD4871B0556}" srcOrd="0" destOrd="0" parTransId="{E50D7CBA-F80E-4D39-AFE8-75C0896B5BE2}" sibTransId="{B5393B08-59CB-41D2-B258-F6DA71BD494B}"/>
    <dgm:cxn modelId="{0571E072-3BC9-4C57-84C8-07FDA2CD88F3}" type="presOf" srcId="{FAC265FF-727D-48FC-8FA4-3AD4871B0556}" destId="{125049C1-345D-423C-AFC5-8B2481637F6A}" srcOrd="0" destOrd="0" presId="urn:microsoft.com/office/officeart/2005/8/layout/vList2"/>
    <dgm:cxn modelId="{DA58E344-A93D-40D4-8C13-C485F9F103DA}" type="presOf" srcId="{95655689-14AF-4D82-8396-DCB8033E18DB}" destId="{D17455AF-866A-42FC-85BB-A6B384A105EB}" srcOrd="0" destOrd="0" presId="urn:microsoft.com/office/officeart/2005/8/layout/vList2"/>
    <dgm:cxn modelId="{E474AFE8-FDCC-443F-9E32-8D8F15F21846}" srcId="{27DD04E4-2668-44FD-90D2-BE0FBD4EE4F6}" destId="{95655689-14AF-4D82-8396-DCB8033E18DB}" srcOrd="1" destOrd="0" parTransId="{8693017B-493A-4919-B45B-AF05B44C6804}" sibTransId="{5C6FF2D1-8119-4D0D-A658-1E807BFDF98F}"/>
    <dgm:cxn modelId="{D9048E7D-0547-4F57-874D-5EB0AFF7043C}" type="presParOf" srcId="{B42189B3-E68C-4802-BCB0-3BA7A69B1BAA}" destId="{125049C1-345D-423C-AFC5-8B2481637F6A}" srcOrd="0" destOrd="0" presId="urn:microsoft.com/office/officeart/2005/8/layout/vList2"/>
    <dgm:cxn modelId="{14451771-C008-4FE8-82D9-7E552627A5E7}" type="presParOf" srcId="{B42189B3-E68C-4802-BCB0-3BA7A69B1BAA}" destId="{EF690E56-3DD8-42F4-AA13-F423CA79F76C}" srcOrd="1" destOrd="0" presId="urn:microsoft.com/office/officeart/2005/8/layout/vList2"/>
    <dgm:cxn modelId="{CDA124EB-D27C-4BBE-B80A-D4E624D0663E}" type="presParOf" srcId="{B42189B3-E68C-4802-BCB0-3BA7A69B1BAA}" destId="{D17455AF-866A-42FC-85BB-A6B384A105E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0C1193-F1F6-4710-B6D8-73F93C923DCA}" type="doc">
      <dgm:prSet loTypeId="urn:microsoft.com/office/officeart/2005/8/layout/pList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s-PY"/>
        </a:p>
      </dgm:t>
    </dgm:pt>
    <dgm:pt modelId="{B7A785ED-DF20-411F-88AB-4AA87038A25E}">
      <dgm:prSet phldrT="[Texto]" custT="1"/>
      <dgm:spPr/>
      <dgm:t>
        <a:bodyPr/>
        <a:lstStyle/>
        <a:p>
          <a:r>
            <a:rPr lang="es-PY" sz="1800" dirty="0" smtClean="0"/>
            <a:t>Cambio del parque tecnológico y adopción de herramientas tecnológicas para el otorgamiento de créditos. </a:t>
          </a:r>
          <a:endParaRPr lang="es-PY" sz="1800" dirty="0"/>
        </a:p>
      </dgm:t>
    </dgm:pt>
    <dgm:pt modelId="{D5F60713-D523-446B-AC7D-3048D711C7FF}" type="parTrans" cxnId="{676F709A-83BF-4A09-A5E1-DCF67EF9FB96}">
      <dgm:prSet/>
      <dgm:spPr/>
      <dgm:t>
        <a:bodyPr/>
        <a:lstStyle/>
        <a:p>
          <a:endParaRPr lang="es-PY"/>
        </a:p>
      </dgm:t>
    </dgm:pt>
    <dgm:pt modelId="{81B5C597-1AC0-4C12-8115-ECDA660D116D}" type="sibTrans" cxnId="{676F709A-83BF-4A09-A5E1-DCF67EF9FB96}">
      <dgm:prSet/>
      <dgm:spPr/>
      <dgm:t>
        <a:bodyPr/>
        <a:lstStyle/>
        <a:p>
          <a:endParaRPr lang="es-PY"/>
        </a:p>
      </dgm:t>
    </dgm:pt>
    <dgm:pt modelId="{901CA169-A96A-43E8-9BB0-B625B9D538A4}">
      <dgm:prSet phldrT="[Texto]" custT="1"/>
      <dgm:spPr/>
      <dgm:t>
        <a:bodyPr/>
        <a:lstStyle/>
        <a:p>
          <a:r>
            <a:rPr lang="es-PY" sz="1800" dirty="0" smtClean="0"/>
            <a:t>Dar continuidad a las mejoras de infraestructura</a:t>
          </a:r>
          <a:endParaRPr lang="es-PY" sz="1800" dirty="0"/>
        </a:p>
      </dgm:t>
    </dgm:pt>
    <dgm:pt modelId="{C99A6509-A66C-40F7-9BE4-4CEB53894C37}" type="parTrans" cxnId="{77150EF3-8D3B-4C85-BD40-E741B0CF5B0E}">
      <dgm:prSet/>
      <dgm:spPr/>
      <dgm:t>
        <a:bodyPr/>
        <a:lstStyle/>
        <a:p>
          <a:endParaRPr lang="es-PY"/>
        </a:p>
      </dgm:t>
    </dgm:pt>
    <dgm:pt modelId="{11213B06-A609-4D5A-A941-75F4B772D765}" type="sibTrans" cxnId="{77150EF3-8D3B-4C85-BD40-E741B0CF5B0E}">
      <dgm:prSet/>
      <dgm:spPr/>
      <dgm:t>
        <a:bodyPr/>
        <a:lstStyle/>
        <a:p>
          <a:endParaRPr lang="es-PY"/>
        </a:p>
      </dgm:t>
    </dgm:pt>
    <dgm:pt modelId="{A9336EA1-C79B-4613-943B-DD904B409B95}">
      <dgm:prSet phldrT="[Texto]" custT="1"/>
      <dgm:spPr/>
      <dgm:t>
        <a:bodyPr/>
        <a:lstStyle/>
        <a:p>
          <a:r>
            <a:rPr lang="es-PY" sz="1800" dirty="0" smtClean="0"/>
            <a:t>Dotar de mayor capacidad operativa a las sucursales. </a:t>
          </a:r>
          <a:endParaRPr lang="es-PY" sz="1800" dirty="0"/>
        </a:p>
      </dgm:t>
    </dgm:pt>
    <dgm:pt modelId="{FFD2D442-650D-4810-857B-EC876BB75C8D}" type="parTrans" cxnId="{C1328920-A0E0-4EC5-A79B-E6B10D58C3E2}">
      <dgm:prSet/>
      <dgm:spPr/>
      <dgm:t>
        <a:bodyPr/>
        <a:lstStyle/>
        <a:p>
          <a:endParaRPr lang="es-PY"/>
        </a:p>
      </dgm:t>
    </dgm:pt>
    <dgm:pt modelId="{7D993D17-CBE3-4E67-BD51-250BC21AD9AF}" type="sibTrans" cxnId="{C1328920-A0E0-4EC5-A79B-E6B10D58C3E2}">
      <dgm:prSet/>
      <dgm:spPr/>
      <dgm:t>
        <a:bodyPr/>
        <a:lstStyle/>
        <a:p>
          <a:endParaRPr lang="es-PY"/>
        </a:p>
      </dgm:t>
    </dgm:pt>
    <dgm:pt modelId="{EF9B2F88-CF7A-40C7-951C-E9FCF5F1A629}">
      <dgm:prSet phldrT="[Texto]" custT="1"/>
      <dgm:spPr/>
      <dgm:t>
        <a:bodyPr/>
        <a:lstStyle/>
        <a:p>
          <a:r>
            <a:rPr lang="es-PY" sz="1800" dirty="0" smtClean="0"/>
            <a:t>Aumentar cantidad de créditos al sector de productivo (ganadero, agrícola, </a:t>
          </a:r>
          <a:r>
            <a:rPr lang="es-PY" sz="1800" dirty="0" err="1" smtClean="0"/>
            <a:t>Mpymes</a:t>
          </a:r>
          <a:r>
            <a:rPr lang="es-PY" sz="1800" dirty="0" smtClean="0"/>
            <a:t> e industrial)</a:t>
          </a:r>
          <a:endParaRPr lang="es-PY" sz="1800" dirty="0"/>
        </a:p>
      </dgm:t>
    </dgm:pt>
    <dgm:pt modelId="{F9C342CB-1F9C-4DF2-BA57-14CFDA09BCA9}" type="parTrans" cxnId="{040C198D-A0D7-40E7-8C7F-7084B824EC13}">
      <dgm:prSet/>
      <dgm:spPr/>
      <dgm:t>
        <a:bodyPr/>
        <a:lstStyle/>
        <a:p>
          <a:endParaRPr lang="es-PY"/>
        </a:p>
      </dgm:t>
    </dgm:pt>
    <dgm:pt modelId="{ECCE9B4F-837C-46AB-A5CF-5D113A5B3B0A}" type="sibTrans" cxnId="{040C198D-A0D7-40E7-8C7F-7084B824EC13}">
      <dgm:prSet/>
      <dgm:spPr/>
      <dgm:t>
        <a:bodyPr/>
        <a:lstStyle/>
        <a:p>
          <a:endParaRPr lang="es-PY"/>
        </a:p>
      </dgm:t>
    </dgm:pt>
    <dgm:pt modelId="{A1020C1F-E446-4458-8F46-90F68E0B96D9}" type="pres">
      <dgm:prSet presAssocID="{FB0C1193-F1F6-4710-B6D8-73F93C923DC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PY"/>
        </a:p>
      </dgm:t>
    </dgm:pt>
    <dgm:pt modelId="{D08A7355-B4D6-4E15-9159-11A1EE8A9970}" type="pres">
      <dgm:prSet presAssocID="{FB0C1193-F1F6-4710-B6D8-73F93C923DCA}" presName="bkgdShp" presStyleLbl="alignAccFollowNode1" presStyleIdx="0" presStyleCnt="1"/>
      <dgm:spPr/>
    </dgm:pt>
    <dgm:pt modelId="{8C44BF20-3BB7-4503-B2E7-5650C671526C}" type="pres">
      <dgm:prSet presAssocID="{FB0C1193-F1F6-4710-B6D8-73F93C923DCA}" presName="linComp" presStyleCnt="0"/>
      <dgm:spPr/>
    </dgm:pt>
    <dgm:pt modelId="{9002E4E8-0B89-4B1E-AD68-73AB6FF2E720}" type="pres">
      <dgm:prSet presAssocID="{B7A785ED-DF20-411F-88AB-4AA87038A25E}" presName="compNode" presStyleCnt="0"/>
      <dgm:spPr/>
    </dgm:pt>
    <dgm:pt modelId="{84CFA060-04AF-4576-8B04-74210977B7AA}" type="pres">
      <dgm:prSet presAssocID="{B7A785ED-DF20-411F-88AB-4AA87038A25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PY"/>
        </a:p>
      </dgm:t>
    </dgm:pt>
    <dgm:pt modelId="{21443C48-937F-4687-868B-FB3E0A043DEF}" type="pres">
      <dgm:prSet presAssocID="{B7A785ED-DF20-411F-88AB-4AA87038A25E}" presName="invisiNode" presStyleLbl="node1" presStyleIdx="0" presStyleCnt="4"/>
      <dgm:spPr/>
    </dgm:pt>
    <dgm:pt modelId="{5E0820C7-253D-4365-A742-399B53CDD460}" type="pres">
      <dgm:prSet presAssocID="{B7A785ED-DF20-411F-88AB-4AA87038A25E}" presName="imagNode" presStyleLbl="fgImgPlace1" presStyleIdx="0" presStyleCnt="4"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PY"/>
        </a:p>
      </dgm:t>
    </dgm:pt>
    <dgm:pt modelId="{124A6654-7363-45E7-8EA7-C529D1333FED}" type="pres">
      <dgm:prSet presAssocID="{81B5C597-1AC0-4C12-8115-ECDA660D116D}" presName="sibTrans" presStyleLbl="sibTrans2D1" presStyleIdx="0" presStyleCnt="0"/>
      <dgm:spPr/>
      <dgm:t>
        <a:bodyPr/>
        <a:lstStyle/>
        <a:p>
          <a:endParaRPr lang="es-PY"/>
        </a:p>
      </dgm:t>
    </dgm:pt>
    <dgm:pt modelId="{5EF99301-6CD6-4C73-8492-6E989F81886A}" type="pres">
      <dgm:prSet presAssocID="{901CA169-A96A-43E8-9BB0-B625B9D538A4}" presName="compNode" presStyleCnt="0"/>
      <dgm:spPr/>
    </dgm:pt>
    <dgm:pt modelId="{F0707FFF-2FDE-4AE4-80B0-5FCE4EA89EA6}" type="pres">
      <dgm:prSet presAssocID="{901CA169-A96A-43E8-9BB0-B625B9D538A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PY"/>
        </a:p>
      </dgm:t>
    </dgm:pt>
    <dgm:pt modelId="{B1605260-19BA-4F50-8A81-C8071E421570}" type="pres">
      <dgm:prSet presAssocID="{901CA169-A96A-43E8-9BB0-B625B9D538A4}" presName="invisiNode" presStyleLbl="node1" presStyleIdx="1" presStyleCnt="4"/>
      <dgm:spPr/>
    </dgm:pt>
    <dgm:pt modelId="{08E70245-803B-4D61-AB00-4BC202F2C59C}" type="pres">
      <dgm:prSet presAssocID="{901CA169-A96A-43E8-9BB0-B625B9D538A4}" presName="imagNode" presStyleLbl="fgImgPlace1" presStyleIdx="1" presStyleCnt="4"/>
      <dgm:spPr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PY"/>
        </a:p>
      </dgm:t>
    </dgm:pt>
    <dgm:pt modelId="{48E3730C-5200-48AC-A2C4-03C6888054C4}" type="pres">
      <dgm:prSet presAssocID="{11213B06-A609-4D5A-A941-75F4B772D765}" presName="sibTrans" presStyleLbl="sibTrans2D1" presStyleIdx="0" presStyleCnt="0"/>
      <dgm:spPr/>
      <dgm:t>
        <a:bodyPr/>
        <a:lstStyle/>
        <a:p>
          <a:endParaRPr lang="es-PY"/>
        </a:p>
      </dgm:t>
    </dgm:pt>
    <dgm:pt modelId="{2EBEC1E1-F1C9-44A2-9190-9A2985CE3081}" type="pres">
      <dgm:prSet presAssocID="{A9336EA1-C79B-4613-943B-DD904B409B95}" presName="compNode" presStyleCnt="0"/>
      <dgm:spPr/>
    </dgm:pt>
    <dgm:pt modelId="{1E0D0F16-BED5-46AE-97C8-55FCCCFE24B3}" type="pres">
      <dgm:prSet presAssocID="{A9336EA1-C79B-4613-943B-DD904B409B9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PY"/>
        </a:p>
      </dgm:t>
    </dgm:pt>
    <dgm:pt modelId="{A4AFE6B6-C239-4F44-BC2A-14EBB1E026E2}" type="pres">
      <dgm:prSet presAssocID="{A9336EA1-C79B-4613-943B-DD904B409B95}" presName="invisiNode" presStyleLbl="node1" presStyleIdx="2" presStyleCnt="4"/>
      <dgm:spPr/>
    </dgm:pt>
    <dgm:pt modelId="{758F34FF-75D9-4BB7-9A14-F679601104A7}" type="pres">
      <dgm:prSet presAssocID="{A9336EA1-C79B-4613-943B-DD904B409B95}" presName="imagNode" presStyleLbl="fgImgPlace1" presStyleIdx="2" presStyleCnt="4"/>
      <dgm:spPr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PY"/>
        </a:p>
      </dgm:t>
    </dgm:pt>
    <dgm:pt modelId="{B2A500B5-1F45-41D9-A3FB-C25034C16F75}" type="pres">
      <dgm:prSet presAssocID="{7D993D17-CBE3-4E67-BD51-250BC21AD9AF}" presName="sibTrans" presStyleLbl="sibTrans2D1" presStyleIdx="0" presStyleCnt="0"/>
      <dgm:spPr/>
      <dgm:t>
        <a:bodyPr/>
        <a:lstStyle/>
        <a:p>
          <a:endParaRPr lang="es-PY"/>
        </a:p>
      </dgm:t>
    </dgm:pt>
    <dgm:pt modelId="{C48ED437-D7A6-4545-ABBC-A4AD69C4A7D3}" type="pres">
      <dgm:prSet presAssocID="{EF9B2F88-CF7A-40C7-951C-E9FCF5F1A629}" presName="compNode" presStyleCnt="0"/>
      <dgm:spPr/>
    </dgm:pt>
    <dgm:pt modelId="{04A46BC2-CF30-47A6-8FE6-8EB68A2D6BC1}" type="pres">
      <dgm:prSet presAssocID="{EF9B2F88-CF7A-40C7-951C-E9FCF5F1A62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PY"/>
        </a:p>
      </dgm:t>
    </dgm:pt>
    <dgm:pt modelId="{7A3D4057-2730-4170-8740-B4C700EA9FB0}" type="pres">
      <dgm:prSet presAssocID="{EF9B2F88-CF7A-40C7-951C-E9FCF5F1A629}" presName="invisiNode" presStyleLbl="node1" presStyleIdx="3" presStyleCnt="4"/>
      <dgm:spPr/>
    </dgm:pt>
    <dgm:pt modelId="{11C1EC5E-E04A-4720-976F-7CDA11B440AD}" type="pres">
      <dgm:prSet presAssocID="{EF9B2F88-CF7A-40C7-951C-E9FCF5F1A629}" presName="imagNode" presStyleLbl="fgImgPlace1" presStyleIdx="3" presStyleCnt="4"/>
      <dgm:spPr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PY"/>
        </a:p>
      </dgm:t>
    </dgm:pt>
  </dgm:ptLst>
  <dgm:cxnLst>
    <dgm:cxn modelId="{BEF3643F-7357-474F-A34C-EEE1DE605ED0}" type="presOf" srcId="{B7A785ED-DF20-411F-88AB-4AA87038A25E}" destId="{84CFA060-04AF-4576-8B04-74210977B7AA}" srcOrd="0" destOrd="0" presId="urn:microsoft.com/office/officeart/2005/8/layout/pList2"/>
    <dgm:cxn modelId="{C1328920-A0E0-4EC5-A79B-E6B10D58C3E2}" srcId="{FB0C1193-F1F6-4710-B6D8-73F93C923DCA}" destId="{A9336EA1-C79B-4613-943B-DD904B409B95}" srcOrd="2" destOrd="0" parTransId="{FFD2D442-650D-4810-857B-EC876BB75C8D}" sibTransId="{7D993D17-CBE3-4E67-BD51-250BC21AD9AF}"/>
    <dgm:cxn modelId="{439C0E76-1AEC-4A01-9EC4-BF3CE6CFD943}" type="presOf" srcId="{7D993D17-CBE3-4E67-BD51-250BC21AD9AF}" destId="{B2A500B5-1F45-41D9-A3FB-C25034C16F75}" srcOrd="0" destOrd="0" presId="urn:microsoft.com/office/officeart/2005/8/layout/pList2"/>
    <dgm:cxn modelId="{AC750673-9EE2-4CCE-8D5C-3FF3D171B129}" type="presOf" srcId="{FB0C1193-F1F6-4710-B6D8-73F93C923DCA}" destId="{A1020C1F-E446-4458-8F46-90F68E0B96D9}" srcOrd="0" destOrd="0" presId="urn:microsoft.com/office/officeart/2005/8/layout/pList2"/>
    <dgm:cxn modelId="{FCA1DFC5-28E5-4476-A3CF-CD518639B9B3}" type="presOf" srcId="{A9336EA1-C79B-4613-943B-DD904B409B95}" destId="{1E0D0F16-BED5-46AE-97C8-55FCCCFE24B3}" srcOrd="0" destOrd="0" presId="urn:microsoft.com/office/officeart/2005/8/layout/pList2"/>
    <dgm:cxn modelId="{18AA1583-DAF8-4897-9DE3-39FFCE1FEE0B}" type="presOf" srcId="{EF9B2F88-CF7A-40C7-951C-E9FCF5F1A629}" destId="{04A46BC2-CF30-47A6-8FE6-8EB68A2D6BC1}" srcOrd="0" destOrd="0" presId="urn:microsoft.com/office/officeart/2005/8/layout/pList2"/>
    <dgm:cxn modelId="{2D9DF4EE-550D-4A4B-8A3A-45294D688845}" type="presOf" srcId="{11213B06-A609-4D5A-A941-75F4B772D765}" destId="{48E3730C-5200-48AC-A2C4-03C6888054C4}" srcOrd="0" destOrd="0" presId="urn:microsoft.com/office/officeart/2005/8/layout/pList2"/>
    <dgm:cxn modelId="{F86AABF5-7BB2-4B3C-B3B9-AFE4EC367BA4}" type="presOf" srcId="{901CA169-A96A-43E8-9BB0-B625B9D538A4}" destId="{F0707FFF-2FDE-4AE4-80B0-5FCE4EA89EA6}" srcOrd="0" destOrd="0" presId="urn:microsoft.com/office/officeart/2005/8/layout/pList2"/>
    <dgm:cxn modelId="{040C198D-A0D7-40E7-8C7F-7084B824EC13}" srcId="{FB0C1193-F1F6-4710-B6D8-73F93C923DCA}" destId="{EF9B2F88-CF7A-40C7-951C-E9FCF5F1A629}" srcOrd="3" destOrd="0" parTransId="{F9C342CB-1F9C-4DF2-BA57-14CFDA09BCA9}" sibTransId="{ECCE9B4F-837C-46AB-A5CF-5D113A5B3B0A}"/>
    <dgm:cxn modelId="{676F709A-83BF-4A09-A5E1-DCF67EF9FB96}" srcId="{FB0C1193-F1F6-4710-B6D8-73F93C923DCA}" destId="{B7A785ED-DF20-411F-88AB-4AA87038A25E}" srcOrd="0" destOrd="0" parTransId="{D5F60713-D523-446B-AC7D-3048D711C7FF}" sibTransId="{81B5C597-1AC0-4C12-8115-ECDA660D116D}"/>
    <dgm:cxn modelId="{77150EF3-8D3B-4C85-BD40-E741B0CF5B0E}" srcId="{FB0C1193-F1F6-4710-B6D8-73F93C923DCA}" destId="{901CA169-A96A-43E8-9BB0-B625B9D538A4}" srcOrd="1" destOrd="0" parTransId="{C99A6509-A66C-40F7-9BE4-4CEB53894C37}" sibTransId="{11213B06-A609-4D5A-A941-75F4B772D765}"/>
    <dgm:cxn modelId="{E5525EE0-E7E4-4AEF-9380-8A5B28ED3522}" type="presOf" srcId="{81B5C597-1AC0-4C12-8115-ECDA660D116D}" destId="{124A6654-7363-45E7-8EA7-C529D1333FED}" srcOrd="0" destOrd="0" presId="urn:microsoft.com/office/officeart/2005/8/layout/pList2"/>
    <dgm:cxn modelId="{8D23F020-5572-4544-A558-5294D7749824}" type="presParOf" srcId="{A1020C1F-E446-4458-8F46-90F68E0B96D9}" destId="{D08A7355-B4D6-4E15-9159-11A1EE8A9970}" srcOrd="0" destOrd="0" presId="urn:microsoft.com/office/officeart/2005/8/layout/pList2"/>
    <dgm:cxn modelId="{BDAF2D43-EAB7-4341-BB20-C69DCAC51F0C}" type="presParOf" srcId="{A1020C1F-E446-4458-8F46-90F68E0B96D9}" destId="{8C44BF20-3BB7-4503-B2E7-5650C671526C}" srcOrd="1" destOrd="0" presId="urn:microsoft.com/office/officeart/2005/8/layout/pList2"/>
    <dgm:cxn modelId="{D40A854E-72B7-4B00-B5B8-E520F84984E1}" type="presParOf" srcId="{8C44BF20-3BB7-4503-B2E7-5650C671526C}" destId="{9002E4E8-0B89-4B1E-AD68-73AB6FF2E720}" srcOrd="0" destOrd="0" presId="urn:microsoft.com/office/officeart/2005/8/layout/pList2"/>
    <dgm:cxn modelId="{2FED8B98-5554-40D9-8599-1932F41BDC07}" type="presParOf" srcId="{9002E4E8-0B89-4B1E-AD68-73AB6FF2E720}" destId="{84CFA060-04AF-4576-8B04-74210977B7AA}" srcOrd="0" destOrd="0" presId="urn:microsoft.com/office/officeart/2005/8/layout/pList2"/>
    <dgm:cxn modelId="{22BD517B-A782-4C2C-87D5-B21F130680E9}" type="presParOf" srcId="{9002E4E8-0B89-4B1E-AD68-73AB6FF2E720}" destId="{21443C48-937F-4687-868B-FB3E0A043DEF}" srcOrd="1" destOrd="0" presId="urn:microsoft.com/office/officeart/2005/8/layout/pList2"/>
    <dgm:cxn modelId="{2FCAE5BC-325A-460B-BEBF-D6567674419E}" type="presParOf" srcId="{9002E4E8-0B89-4B1E-AD68-73AB6FF2E720}" destId="{5E0820C7-253D-4365-A742-399B53CDD460}" srcOrd="2" destOrd="0" presId="urn:microsoft.com/office/officeart/2005/8/layout/pList2"/>
    <dgm:cxn modelId="{4CBCDBAD-2729-4440-91C8-6CF91F27E44B}" type="presParOf" srcId="{8C44BF20-3BB7-4503-B2E7-5650C671526C}" destId="{124A6654-7363-45E7-8EA7-C529D1333FED}" srcOrd="1" destOrd="0" presId="urn:microsoft.com/office/officeart/2005/8/layout/pList2"/>
    <dgm:cxn modelId="{F277C97F-2355-470F-A461-FA585198A228}" type="presParOf" srcId="{8C44BF20-3BB7-4503-B2E7-5650C671526C}" destId="{5EF99301-6CD6-4C73-8492-6E989F81886A}" srcOrd="2" destOrd="0" presId="urn:microsoft.com/office/officeart/2005/8/layout/pList2"/>
    <dgm:cxn modelId="{53FB5180-510F-4571-9D65-B99DC3D95A7C}" type="presParOf" srcId="{5EF99301-6CD6-4C73-8492-6E989F81886A}" destId="{F0707FFF-2FDE-4AE4-80B0-5FCE4EA89EA6}" srcOrd="0" destOrd="0" presId="urn:microsoft.com/office/officeart/2005/8/layout/pList2"/>
    <dgm:cxn modelId="{8A066BCD-FC2D-4A13-BA8F-2372757B3F56}" type="presParOf" srcId="{5EF99301-6CD6-4C73-8492-6E989F81886A}" destId="{B1605260-19BA-4F50-8A81-C8071E421570}" srcOrd="1" destOrd="0" presId="urn:microsoft.com/office/officeart/2005/8/layout/pList2"/>
    <dgm:cxn modelId="{2B37F1BD-8D32-484C-8D5F-65C5D31F52E7}" type="presParOf" srcId="{5EF99301-6CD6-4C73-8492-6E989F81886A}" destId="{08E70245-803B-4D61-AB00-4BC202F2C59C}" srcOrd="2" destOrd="0" presId="urn:microsoft.com/office/officeart/2005/8/layout/pList2"/>
    <dgm:cxn modelId="{ABEE39D3-9172-4266-960E-32F1DD70FB1E}" type="presParOf" srcId="{8C44BF20-3BB7-4503-B2E7-5650C671526C}" destId="{48E3730C-5200-48AC-A2C4-03C6888054C4}" srcOrd="3" destOrd="0" presId="urn:microsoft.com/office/officeart/2005/8/layout/pList2"/>
    <dgm:cxn modelId="{EBD15B58-30D0-488C-9A99-C5043487F313}" type="presParOf" srcId="{8C44BF20-3BB7-4503-B2E7-5650C671526C}" destId="{2EBEC1E1-F1C9-44A2-9190-9A2985CE3081}" srcOrd="4" destOrd="0" presId="urn:microsoft.com/office/officeart/2005/8/layout/pList2"/>
    <dgm:cxn modelId="{4158A561-42F8-48D3-9FE4-B4D637F3D5CB}" type="presParOf" srcId="{2EBEC1E1-F1C9-44A2-9190-9A2985CE3081}" destId="{1E0D0F16-BED5-46AE-97C8-55FCCCFE24B3}" srcOrd="0" destOrd="0" presId="urn:microsoft.com/office/officeart/2005/8/layout/pList2"/>
    <dgm:cxn modelId="{32CD8EC3-F1D0-4832-99E2-BF2C5B5DE655}" type="presParOf" srcId="{2EBEC1E1-F1C9-44A2-9190-9A2985CE3081}" destId="{A4AFE6B6-C239-4F44-BC2A-14EBB1E026E2}" srcOrd="1" destOrd="0" presId="urn:microsoft.com/office/officeart/2005/8/layout/pList2"/>
    <dgm:cxn modelId="{F3EFC72C-9EF1-4F6F-A2EE-086CC813ABE8}" type="presParOf" srcId="{2EBEC1E1-F1C9-44A2-9190-9A2985CE3081}" destId="{758F34FF-75D9-4BB7-9A14-F679601104A7}" srcOrd="2" destOrd="0" presId="urn:microsoft.com/office/officeart/2005/8/layout/pList2"/>
    <dgm:cxn modelId="{B38D3360-7950-40AE-8D7D-48BD09BD6743}" type="presParOf" srcId="{8C44BF20-3BB7-4503-B2E7-5650C671526C}" destId="{B2A500B5-1F45-41D9-A3FB-C25034C16F75}" srcOrd="5" destOrd="0" presId="urn:microsoft.com/office/officeart/2005/8/layout/pList2"/>
    <dgm:cxn modelId="{055985F1-C95C-4BAF-B8B4-FB6E5C56F335}" type="presParOf" srcId="{8C44BF20-3BB7-4503-B2E7-5650C671526C}" destId="{C48ED437-D7A6-4545-ABBC-A4AD69C4A7D3}" srcOrd="6" destOrd="0" presId="urn:microsoft.com/office/officeart/2005/8/layout/pList2"/>
    <dgm:cxn modelId="{F5B8E4F8-62E4-4D04-B5DE-86F2B656A223}" type="presParOf" srcId="{C48ED437-D7A6-4545-ABBC-A4AD69C4A7D3}" destId="{04A46BC2-CF30-47A6-8FE6-8EB68A2D6BC1}" srcOrd="0" destOrd="0" presId="urn:microsoft.com/office/officeart/2005/8/layout/pList2"/>
    <dgm:cxn modelId="{2BAC37DB-CDBF-41EA-87BF-C58ECBDC5DB6}" type="presParOf" srcId="{C48ED437-D7A6-4545-ABBC-A4AD69C4A7D3}" destId="{7A3D4057-2730-4170-8740-B4C700EA9FB0}" srcOrd="1" destOrd="0" presId="urn:microsoft.com/office/officeart/2005/8/layout/pList2"/>
    <dgm:cxn modelId="{CD8D4D86-267F-4DF0-A5DD-D4A80BEC7E26}" type="presParOf" srcId="{C48ED437-D7A6-4545-ABBC-A4AD69C4A7D3}" destId="{11C1EC5E-E04A-4720-976F-7CDA11B440AD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E4DF54-1CFA-4480-8CEC-24BAE3E19EE5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PY"/>
        </a:p>
      </dgm:t>
    </dgm:pt>
    <dgm:pt modelId="{1F505793-5ABF-4F2D-9660-A22ADE18F514}">
      <dgm:prSet phldrT="[Texto]" custT="1"/>
      <dgm:spPr/>
      <dgm:t>
        <a:bodyPr/>
        <a:lstStyle/>
        <a:p>
          <a:r>
            <a:rPr lang="es-ES" sz="1400" dirty="0" smtClean="0">
              <a:latin typeface="+mn-lt"/>
            </a:rPr>
            <a:t>62 sucursales (se prevé la inauguración de 2 sucursales nuevas: San Alberto y Limpio)</a:t>
          </a:r>
          <a:endParaRPr lang="es-PY" sz="1400" dirty="0">
            <a:latin typeface="+mn-lt"/>
          </a:endParaRPr>
        </a:p>
      </dgm:t>
    </dgm:pt>
    <dgm:pt modelId="{E6360E4C-A2B9-41DB-9F7A-71A6D395BCB8}" type="parTrans" cxnId="{1A410782-87EA-4E55-9E5C-634215B02B85}">
      <dgm:prSet/>
      <dgm:spPr/>
      <dgm:t>
        <a:bodyPr/>
        <a:lstStyle/>
        <a:p>
          <a:endParaRPr lang="es-PY" sz="1400">
            <a:latin typeface="+mn-lt"/>
          </a:endParaRPr>
        </a:p>
      </dgm:t>
    </dgm:pt>
    <dgm:pt modelId="{668D51B1-B9B3-4CE7-9613-FA10632C42D6}" type="sibTrans" cxnId="{1A410782-87EA-4E55-9E5C-634215B02B85}">
      <dgm:prSet/>
      <dgm:spPr/>
      <dgm:t>
        <a:bodyPr/>
        <a:lstStyle/>
        <a:p>
          <a:endParaRPr lang="es-PY" sz="1400">
            <a:latin typeface="+mn-lt"/>
          </a:endParaRPr>
        </a:p>
      </dgm:t>
    </dgm:pt>
    <dgm:pt modelId="{5E9ED01D-9FB9-4DFE-BE42-291C52FE6F65}">
      <dgm:prSet phldrT="[Texto]" custT="1"/>
      <dgm:spPr/>
      <dgm:t>
        <a:bodyPr/>
        <a:lstStyle/>
        <a:p>
          <a:r>
            <a:rPr lang="es-ES" sz="1400" dirty="0" smtClean="0">
              <a:latin typeface="+mn-lt"/>
            </a:rPr>
            <a:t>548 corresponsales no bancarios</a:t>
          </a:r>
          <a:endParaRPr lang="es-PY" sz="1400" dirty="0">
            <a:latin typeface="+mn-lt"/>
          </a:endParaRPr>
        </a:p>
      </dgm:t>
    </dgm:pt>
    <dgm:pt modelId="{201E07B2-A50A-4B08-AD78-6C5346335A83}" type="parTrans" cxnId="{0A82EC9C-1589-4180-878E-ED931621A831}">
      <dgm:prSet/>
      <dgm:spPr/>
      <dgm:t>
        <a:bodyPr/>
        <a:lstStyle/>
        <a:p>
          <a:endParaRPr lang="es-PY" sz="1400">
            <a:latin typeface="+mn-lt"/>
          </a:endParaRPr>
        </a:p>
      </dgm:t>
    </dgm:pt>
    <dgm:pt modelId="{AB84E918-CFE9-4512-A438-EFF329E9FB9F}" type="sibTrans" cxnId="{0A82EC9C-1589-4180-878E-ED931621A831}">
      <dgm:prSet/>
      <dgm:spPr/>
      <dgm:t>
        <a:bodyPr/>
        <a:lstStyle/>
        <a:p>
          <a:endParaRPr lang="es-PY" sz="1400">
            <a:latin typeface="+mn-lt"/>
          </a:endParaRPr>
        </a:p>
      </dgm:t>
    </dgm:pt>
    <dgm:pt modelId="{9BA83E45-66C7-4948-B82C-FE6F27B7FE04}">
      <dgm:prSet phldrT="[Texto]" custT="1"/>
      <dgm:spPr/>
      <dgm:t>
        <a:bodyPr/>
        <a:lstStyle/>
        <a:p>
          <a:r>
            <a:rPr lang="es-ES" sz="1400" dirty="0" smtClean="0">
              <a:latin typeface="+mn-lt"/>
            </a:rPr>
            <a:t>Servicios de red de pagos en 430 locales</a:t>
          </a:r>
          <a:endParaRPr lang="es-PY" sz="1400" dirty="0">
            <a:latin typeface="+mn-lt"/>
          </a:endParaRPr>
        </a:p>
      </dgm:t>
    </dgm:pt>
    <dgm:pt modelId="{3F8972EC-DDC9-473F-81E8-7E46461F7BFB}" type="parTrans" cxnId="{E36C3611-B307-4355-8FC3-62AA646E1A3F}">
      <dgm:prSet/>
      <dgm:spPr/>
      <dgm:t>
        <a:bodyPr/>
        <a:lstStyle/>
        <a:p>
          <a:endParaRPr lang="es-PY" sz="1400">
            <a:latin typeface="+mn-lt"/>
          </a:endParaRPr>
        </a:p>
      </dgm:t>
    </dgm:pt>
    <dgm:pt modelId="{EC09C47A-809A-4DC5-878D-CA2D1A7F186D}" type="sibTrans" cxnId="{E36C3611-B307-4355-8FC3-62AA646E1A3F}">
      <dgm:prSet/>
      <dgm:spPr/>
      <dgm:t>
        <a:bodyPr/>
        <a:lstStyle/>
        <a:p>
          <a:endParaRPr lang="es-PY" sz="1400">
            <a:latin typeface="+mn-lt"/>
          </a:endParaRPr>
        </a:p>
      </dgm:t>
    </dgm:pt>
    <dgm:pt modelId="{5F9F54C0-EBF4-4F93-8866-BA1A945644E4}">
      <dgm:prSet phldrT="[Texto]" custT="1"/>
      <dgm:spPr/>
      <dgm:t>
        <a:bodyPr/>
        <a:lstStyle/>
        <a:p>
          <a:r>
            <a:rPr lang="es-ES" sz="1400" dirty="0" smtClean="0">
              <a:latin typeface="+mn-lt"/>
            </a:rPr>
            <a:t>1.450 cajeros </a:t>
          </a:r>
          <a:r>
            <a:rPr lang="es-ES" sz="1400" dirty="0" smtClean="0">
              <a:latin typeface="+mn-lt"/>
            </a:rPr>
            <a:t>automáticos (284 ATMs propios y acceso a toda la red del sistema Infonet)</a:t>
          </a:r>
          <a:endParaRPr lang="es-PY" sz="1400" dirty="0">
            <a:latin typeface="+mn-lt"/>
          </a:endParaRPr>
        </a:p>
      </dgm:t>
    </dgm:pt>
    <dgm:pt modelId="{941E88FD-B3AB-48D9-AD2A-3D262CC6A555}" type="parTrans" cxnId="{C176EA4E-2C04-47FA-9B05-AF7DAAF73253}">
      <dgm:prSet/>
      <dgm:spPr/>
      <dgm:t>
        <a:bodyPr/>
        <a:lstStyle/>
        <a:p>
          <a:endParaRPr lang="es-PY" sz="1400">
            <a:latin typeface="+mn-lt"/>
          </a:endParaRPr>
        </a:p>
      </dgm:t>
    </dgm:pt>
    <dgm:pt modelId="{39A732C1-ABDA-444A-91C1-DBAAAB7B5314}" type="sibTrans" cxnId="{C176EA4E-2C04-47FA-9B05-AF7DAAF73253}">
      <dgm:prSet/>
      <dgm:spPr/>
      <dgm:t>
        <a:bodyPr/>
        <a:lstStyle/>
        <a:p>
          <a:endParaRPr lang="es-PY" sz="1400">
            <a:latin typeface="+mn-lt"/>
          </a:endParaRPr>
        </a:p>
      </dgm:t>
    </dgm:pt>
    <dgm:pt modelId="{DC169F38-862B-4BF5-93C1-9748559D5A01}">
      <dgm:prSet phldrT="[Texto]" custT="1"/>
      <dgm:spPr/>
      <dgm:t>
        <a:bodyPr/>
        <a:lstStyle/>
        <a:p>
          <a:r>
            <a:rPr lang="es-ES" sz="1400" dirty="0" smtClean="0">
              <a:latin typeface="+mn-lt"/>
            </a:rPr>
            <a:t>Home banking y Banca telefónica </a:t>
          </a:r>
          <a:endParaRPr lang="es-PY" sz="1400" dirty="0">
            <a:latin typeface="+mn-lt"/>
          </a:endParaRPr>
        </a:p>
      </dgm:t>
    </dgm:pt>
    <dgm:pt modelId="{302CCC7A-EABD-478B-AEAC-0458F9B3E18A}" type="parTrans" cxnId="{7D2B7BC1-2ADC-40F0-9268-D8BACF4840BD}">
      <dgm:prSet/>
      <dgm:spPr/>
      <dgm:t>
        <a:bodyPr/>
        <a:lstStyle/>
        <a:p>
          <a:endParaRPr lang="es-PY" sz="1400">
            <a:latin typeface="+mn-lt"/>
          </a:endParaRPr>
        </a:p>
      </dgm:t>
    </dgm:pt>
    <dgm:pt modelId="{78E7A184-6CB9-42B5-8CB7-A9EC985189F0}" type="sibTrans" cxnId="{7D2B7BC1-2ADC-40F0-9268-D8BACF4840BD}">
      <dgm:prSet/>
      <dgm:spPr/>
      <dgm:t>
        <a:bodyPr/>
        <a:lstStyle/>
        <a:p>
          <a:endParaRPr lang="es-PY" sz="1400">
            <a:latin typeface="+mn-lt"/>
          </a:endParaRPr>
        </a:p>
      </dgm:t>
    </dgm:pt>
    <dgm:pt modelId="{5488D67C-017C-44CB-9D5F-49B25D8373B7}">
      <dgm:prSet phldrT="[Texto]" custT="1"/>
      <dgm:spPr/>
      <dgm:t>
        <a:bodyPr/>
        <a:lstStyle/>
        <a:p>
          <a:r>
            <a:rPr lang="es-PY" sz="1400" dirty="0" smtClean="0">
              <a:latin typeface="+mn-lt"/>
            </a:rPr>
            <a:t>17 centros de atención al cliente (CAC) – este año se inaugura una más en Fernando de la Mora</a:t>
          </a:r>
          <a:endParaRPr lang="es-PY" sz="1400" dirty="0">
            <a:latin typeface="+mn-lt"/>
          </a:endParaRPr>
        </a:p>
      </dgm:t>
    </dgm:pt>
    <dgm:pt modelId="{9B7B0659-57C6-46C6-8BA7-D0EA904F98CD}" type="parTrans" cxnId="{19B2F274-8036-4F2F-BE5A-84B9EE360ABE}">
      <dgm:prSet/>
      <dgm:spPr/>
      <dgm:t>
        <a:bodyPr/>
        <a:lstStyle/>
        <a:p>
          <a:endParaRPr lang="es-PY" sz="1400">
            <a:latin typeface="+mn-lt"/>
          </a:endParaRPr>
        </a:p>
      </dgm:t>
    </dgm:pt>
    <dgm:pt modelId="{D14DD51E-61D8-49FD-AD25-772A5EC38F05}" type="sibTrans" cxnId="{19B2F274-8036-4F2F-BE5A-84B9EE360ABE}">
      <dgm:prSet/>
      <dgm:spPr/>
      <dgm:t>
        <a:bodyPr/>
        <a:lstStyle/>
        <a:p>
          <a:endParaRPr lang="es-PY" sz="1400">
            <a:latin typeface="+mn-lt"/>
          </a:endParaRPr>
        </a:p>
      </dgm:t>
    </dgm:pt>
    <dgm:pt modelId="{C6B10713-F49C-4A27-A522-6F8A96F690CF}" type="pres">
      <dgm:prSet presAssocID="{3DE4DF54-1CFA-4480-8CEC-24BAE3E19EE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PY"/>
        </a:p>
      </dgm:t>
    </dgm:pt>
    <dgm:pt modelId="{07BBC083-2E57-4E67-B75E-E3275278D0FF}" type="pres">
      <dgm:prSet presAssocID="{1F505793-5ABF-4F2D-9660-A22ADE18F514}" presName="parentLin" presStyleCnt="0"/>
      <dgm:spPr/>
    </dgm:pt>
    <dgm:pt modelId="{0CFE9058-AE7D-4696-8B21-C4DA7C16997B}" type="pres">
      <dgm:prSet presAssocID="{1F505793-5ABF-4F2D-9660-A22ADE18F514}" presName="parentLeftMargin" presStyleLbl="node1" presStyleIdx="0" presStyleCnt="6"/>
      <dgm:spPr/>
      <dgm:t>
        <a:bodyPr/>
        <a:lstStyle/>
        <a:p>
          <a:endParaRPr lang="es-PY"/>
        </a:p>
      </dgm:t>
    </dgm:pt>
    <dgm:pt modelId="{C8F15DC7-FAD0-4A76-9117-D067AD39BB8F}" type="pres">
      <dgm:prSet presAssocID="{1F505793-5ABF-4F2D-9660-A22ADE18F514}" presName="parentText" presStyleLbl="node1" presStyleIdx="0" presStyleCnt="6" custScaleX="137121" custScaleY="160146" custLinFactNeighborX="30" custLinFactNeighborY="-7463">
        <dgm:presLayoutVars>
          <dgm:chMax val="0"/>
          <dgm:bulletEnabled val="1"/>
        </dgm:presLayoutVars>
      </dgm:prSet>
      <dgm:spPr/>
      <dgm:t>
        <a:bodyPr/>
        <a:lstStyle/>
        <a:p>
          <a:endParaRPr lang="es-PY"/>
        </a:p>
      </dgm:t>
    </dgm:pt>
    <dgm:pt modelId="{0C88C4BE-B2F1-45D5-8D99-2113712A8615}" type="pres">
      <dgm:prSet presAssocID="{1F505793-5ABF-4F2D-9660-A22ADE18F514}" presName="negativeSpace" presStyleCnt="0"/>
      <dgm:spPr/>
    </dgm:pt>
    <dgm:pt modelId="{CF0F4BD2-FBBD-44EF-81E1-20BCEE93D6BB}" type="pres">
      <dgm:prSet presAssocID="{1F505793-5ABF-4F2D-9660-A22ADE18F514}" presName="childText" presStyleLbl="conFgAcc1" presStyleIdx="0" presStyleCnt="6">
        <dgm:presLayoutVars>
          <dgm:bulletEnabled val="1"/>
        </dgm:presLayoutVars>
      </dgm:prSet>
      <dgm:spPr/>
    </dgm:pt>
    <dgm:pt modelId="{96F36082-A2D5-48C3-B29A-53AA31F4C59E}" type="pres">
      <dgm:prSet presAssocID="{668D51B1-B9B3-4CE7-9613-FA10632C42D6}" presName="spaceBetweenRectangles" presStyleCnt="0"/>
      <dgm:spPr/>
    </dgm:pt>
    <dgm:pt modelId="{BDE41D34-BE6B-447B-9C44-4E9B39B8FA46}" type="pres">
      <dgm:prSet presAssocID="{5488D67C-017C-44CB-9D5F-49B25D8373B7}" presName="parentLin" presStyleCnt="0"/>
      <dgm:spPr/>
    </dgm:pt>
    <dgm:pt modelId="{9874A11A-F87C-455C-891F-97F00273900D}" type="pres">
      <dgm:prSet presAssocID="{5488D67C-017C-44CB-9D5F-49B25D8373B7}" presName="parentLeftMargin" presStyleLbl="node1" presStyleIdx="0" presStyleCnt="6"/>
      <dgm:spPr/>
      <dgm:t>
        <a:bodyPr/>
        <a:lstStyle/>
        <a:p>
          <a:endParaRPr lang="es-PY"/>
        </a:p>
      </dgm:t>
    </dgm:pt>
    <dgm:pt modelId="{54923548-26B6-4A60-A228-40BCAE04EB65}" type="pres">
      <dgm:prSet presAssocID="{5488D67C-017C-44CB-9D5F-49B25D8373B7}" presName="parentText" presStyleLbl="node1" presStyleIdx="1" presStyleCnt="6" custScaleX="138310" custScaleY="145540">
        <dgm:presLayoutVars>
          <dgm:chMax val="0"/>
          <dgm:bulletEnabled val="1"/>
        </dgm:presLayoutVars>
      </dgm:prSet>
      <dgm:spPr/>
      <dgm:t>
        <a:bodyPr/>
        <a:lstStyle/>
        <a:p>
          <a:endParaRPr lang="es-PY"/>
        </a:p>
      </dgm:t>
    </dgm:pt>
    <dgm:pt modelId="{E63A0772-CFEA-4696-BDEB-BCB0CD20EBF8}" type="pres">
      <dgm:prSet presAssocID="{5488D67C-017C-44CB-9D5F-49B25D8373B7}" presName="negativeSpace" presStyleCnt="0"/>
      <dgm:spPr/>
    </dgm:pt>
    <dgm:pt modelId="{AB3065EE-AA36-4F50-A5E6-E8D6130026A6}" type="pres">
      <dgm:prSet presAssocID="{5488D67C-017C-44CB-9D5F-49B25D8373B7}" presName="childText" presStyleLbl="conFgAcc1" presStyleIdx="1" presStyleCnt="6">
        <dgm:presLayoutVars>
          <dgm:bulletEnabled val="1"/>
        </dgm:presLayoutVars>
      </dgm:prSet>
      <dgm:spPr/>
    </dgm:pt>
    <dgm:pt modelId="{AA39135D-E69E-475D-8C13-428B34DAF50E}" type="pres">
      <dgm:prSet presAssocID="{D14DD51E-61D8-49FD-AD25-772A5EC38F05}" presName="spaceBetweenRectangles" presStyleCnt="0"/>
      <dgm:spPr/>
    </dgm:pt>
    <dgm:pt modelId="{C0CC3F35-286F-4DA3-A974-CDFCB9D29605}" type="pres">
      <dgm:prSet presAssocID="{5E9ED01D-9FB9-4DFE-BE42-291C52FE6F65}" presName="parentLin" presStyleCnt="0"/>
      <dgm:spPr/>
    </dgm:pt>
    <dgm:pt modelId="{4482BFFF-4145-49F6-BA32-8E73D2FFB968}" type="pres">
      <dgm:prSet presAssocID="{5E9ED01D-9FB9-4DFE-BE42-291C52FE6F65}" presName="parentLeftMargin" presStyleLbl="node1" presStyleIdx="1" presStyleCnt="6"/>
      <dgm:spPr/>
      <dgm:t>
        <a:bodyPr/>
        <a:lstStyle/>
        <a:p>
          <a:endParaRPr lang="es-PY"/>
        </a:p>
      </dgm:t>
    </dgm:pt>
    <dgm:pt modelId="{0A636B95-E3D3-4FF7-A1BC-097020659BFC}" type="pres">
      <dgm:prSet presAssocID="{5E9ED01D-9FB9-4DFE-BE42-291C52FE6F65}" presName="parentText" presStyleLbl="node1" presStyleIdx="2" presStyleCnt="6" custScaleX="139285">
        <dgm:presLayoutVars>
          <dgm:chMax val="0"/>
          <dgm:bulletEnabled val="1"/>
        </dgm:presLayoutVars>
      </dgm:prSet>
      <dgm:spPr/>
      <dgm:t>
        <a:bodyPr/>
        <a:lstStyle/>
        <a:p>
          <a:endParaRPr lang="es-PY"/>
        </a:p>
      </dgm:t>
    </dgm:pt>
    <dgm:pt modelId="{C1E9E431-EBB3-4766-998D-F20B0C9CA348}" type="pres">
      <dgm:prSet presAssocID="{5E9ED01D-9FB9-4DFE-BE42-291C52FE6F65}" presName="negativeSpace" presStyleCnt="0"/>
      <dgm:spPr/>
    </dgm:pt>
    <dgm:pt modelId="{988E6BF2-38EC-4780-9240-98CB698A26EA}" type="pres">
      <dgm:prSet presAssocID="{5E9ED01D-9FB9-4DFE-BE42-291C52FE6F65}" presName="childText" presStyleLbl="conFgAcc1" presStyleIdx="2" presStyleCnt="6">
        <dgm:presLayoutVars>
          <dgm:bulletEnabled val="1"/>
        </dgm:presLayoutVars>
      </dgm:prSet>
      <dgm:spPr/>
    </dgm:pt>
    <dgm:pt modelId="{11F2C1DA-AF3E-45F2-9EDC-429947BC7E52}" type="pres">
      <dgm:prSet presAssocID="{AB84E918-CFE9-4512-A438-EFF329E9FB9F}" presName="spaceBetweenRectangles" presStyleCnt="0"/>
      <dgm:spPr/>
    </dgm:pt>
    <dgm:pt modelId="{42B65D2A-C6A8-4AC0-A4C8-CA0AC8EC2B4F}" type="pres">
      <dgm:prSet presAssocID="{9BA83E45-66C7-4948-B82C-FE6F27B7FE04}" presName="parentLin" presStyleCnt="0"/>
      <dgm:spPr/>
    </dgm:pt>
    <dgm:pt modelId="{6B87D506-EEBD-4129-A4D4-DF51BF82EEAE}" type="pres">
      <dgm:prSet presAssocID="{9BA83E45-66C7-4948-B82C-FE6F27B7FE04}" presName="parentLeftMargin" presStyleLbl="node1" presStyleIdx="2" presStyleCnt="6"/>
      <dgm:spPr/>
      <dgm:t>
        <a:bodyPr/>
        <a:lstStyle/>
        <a:p>
          <a:endParaRPr lang="es-PY"/>
        </a:p>
      </dgm:t>
    </dgm:pt>
    <dgm:pt modelId="{F54E7412-8BC8-44D9-9F25-8EF95B9F89D9}" type="pres">
      <dgm:prSet presAssocID="{9BA83E45-66C7-4948-B82C-FE6F27B7FE04}" presName="parentText" presStyleLbl="node1" presStyleIdx="3" presStyleCnt="6" custScaleX="139285">
        <dgm:presLayoutVars>
          <dgm:chMax val="0"/>
          <dgm:bulletEnabled val="1"/>
        </dgm:presLayoutVars>
      </dgm:prSet>
      <dgm:spPr/>
      <dgm:t>
        <a:bodyPr/>
        <a:lstStyle/>
        <a:p>
          <a:endParaRPr lang="es-PY"/>
        </a:p>
      </dgm:t>
    </dgm:pt>
    <dgm:pt modelId="{FB74E586-6A19-440B-A993-D85E909446E3}" type="pres">
      <dgm:prSet presAssocID="{9BA83E45-66C7-4948-B82C-FE6F27B7FE04}" presName="negativeSpace" presStyleCnt="0"/>
      <dgm:spPr/>
    </dgm:pt>
    <dgm:pt modelId="{981C14CC-A3E6-434E-80A2-DAF7CD483523}" type="pres">
      <dgm:prSet presAssocID="{9BA83E45-66C7-4948-B82C-FE6F27B7FE04}" presName="childText" presStyleLbl="conFgAcc1" presStyleIdx="3" presStyleCnt="6">
        <dgm:presLayoutVars>
          <dgm:bulletEnabled val="1"/>
        </dgm:presLayoutVars>
      </dgm:prSet>
      <dgm:spPr/>
    </dgm:pt>
    <dgm:pt modelId="{41255607-77EF-4C3A-B478-4DE4AFC1B2AA}" type="pres">
      <dgm:prSet presAssocID="{EC09C47A-809A-4DC5-878D-CA2D1A7F186D}" presName="spaceBetweenRectangles" presStyleCnt="0"/>
      <dgm:spPr/>
    </dgm:pt>
    <dgm:pt modelId="{D65287C9-0926-4FD6-B750-47E23729BC3F}" type="pres">
      <dgm:prSet presAssocID="{5F9F54C0-EBF4-4F93-8866-BA1A945644E4}" presName="parentLin" presStyleCnt="0"/>
      <dgm:spPr/>
    </dgm:pt>
    <dgm:pt modelId="{BB4D3D3B-6AE1-4101-B098-02588F68141E}" type="pres">
      <dgm:prSet presAssocID="{5F9F54C0-EBF4-4F93-8866-BA1A945644E4}" presName="parentLeftMargin" presStyleLbl="node1" presStyleIdx="3" presStyleCnt="6"/>
      <dgm:spPr/>
      <dgm:t>
        <a:bodyPr/>
        <a:lstStyle/>
        <a:p>
          <a:endParaRPr lang="es-PY"/>
        </a:p>
      </dgm:t>
    </dgm:pt>
    <dgm:pt modelId="{820E9CDB-CC41-45C9-80CC-37131F134564}" type="pres">
      <dgm:prSet presAssocID="{5F9F54C0-EBF4-4F93-8866-BA1A945644E4}" presName="parentText" presStyleLbl="node1" presStyleIdx="4" presStyleCnt="6" custScaleX="139285" custScaleY="190834">
        <dgm:presLayoutVars>
          <dgm:chMax val="0"/>
          <dgm:bulletEnabled val="1"/>
        </dgm:presLayoutVars>
      </dgm:prSet>
      <dgm:spPr/>
      <dgm:t>
        <a:bodyPr/>
        <a:lstStyle/>
        <a:p>
          <a:endParaRPr lang="es-PY"/>
        </a:p>
      </dgm:t>
    </dgm:pt>
    <dgm:pt modelId="{2AA40F3E-AA82-4C58-8515-398033B67BE5}" type="pres">
      <dgm:prSet presAssocID="{5F9F54C0-EBF4-4F93-8866-BA1A945644E4}" presName="negativeSpace" presStyleCnt="0"/>
      <dgm:spPr/>
    </dgm:pt>
    <dgm:pt modelId="{42838CDD-0D2D-4B5E-BF2C-F4B514B3824A}" type="pres">
      <dgm:prSet presAssocID="{5F9F54C0-EBF4-4F93-8866-BA1A945644E4}" presName="childText" presStyleLbl="conFgAcc1" presStyleIdx="4" presStyleCnt="6">
        <dgm:presLayoutVars>
          <dgm:bulletEnabled val="1"/>
        </dgm:presLayoutVars>
      </dgm:prSet>
      <dgm:spPr/>
    </dgm:pt>
    <dgm:pt modelId="{7F53AFAC-6522-4BAC-A4BE-74BA311C6C84}" type="pres">
      <dgm:prSet presAssocID="{39A732C1-ABDA-444A-91C1-DBAAAB7B5314}" presName="spaceBetweenRectangles" presStyleCnt="0"/>
      <dgm:spPr/>
    </dgm:pt>
    <dgm:pt modelId="{A27894BC-5141-40DA-8A62-09C2B4B6F993}" type="pres">
      <dgm:prSet presAssocID="{DC169F38-862B-4BF5-93C1-9748559D5A01}" presName="parentLin" presStyleCnt="0"/>
      <dgm:spPr/>
    </dgm:pt>
    <dgm:pt modelId="{A932308F-FBE6-4E90-BB90-C12B2725B73E}" type="pres">
      <dgm:prSet presAssocID="{DC169F38-862B-4BF5-93C1-9748559D5A01}" presName="parentLeftMargin" presStyleLbl="node1" presStyleIdx="4" presStyleCnt="6"/>
      <dgm:spPr/>
      <dgm:t>
        <a:bodyPr/>
        <a:lstStyle/>
        <a:p>
          <a:endParaRPr lang="es-PY"/>
        </a:p>
      </dgm:t>
    </dgm:pt>
    <dgm:pt modelId="{EFF8958A-5172-4FE5-A6DD-28FA34253F38}" type="pres">
      <dgm:prSet presAssocID="{DC169F38-862B-4BF5-93C1-9748559D5A01}" presName="parentText" presStyleLbl="node1" presStyleIdx="5" presStyleCnt="6" custScaleX="139285">
        <dgm:presLayoutVars>
          <dgm:chMax val="0"/>
          <dgm:bulletEnabled val="1"/>
        </dgm:presLayoutVars>
      </dgm:prSet>
      <dgm:spPr/>
      <dgm:t>
        <a:bodyPr/>
        <a:lstStyle/>
        <a:p>
          <a:endParaRPr lang="es-PY"/>
        </a:p>
      </dgm:t>
    </dgm:pt>
    <dgm:pt modelId="{D13B2AF6-1A17-4888-A141-FB577A97A11F}" type="pres">
      <dgm:prSet presAssocID="{DC169F38-862B-4BF5-93C1-9748559D5A01}" presName="negativeSpace" presStyleCnt="0"/>
      <dgm:spPr/>
    </dgm:pt>
    <dgm:pt modelId="{C7D69CA3-E1CF-4EEF-BE3F-887BD0A04761}" type="pres">
      <dgm:prSet presAssocID="{DC169F38-862B-4BF5-93C1-9748559D5A01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1A410782-87EA-4E55-9E5C-634215B02B85}" srcId="{3DE4DF54-1CFA-4480-8CEC-24BAE3E19EE5}" destId="{1F505793-5ABF-4F2D-9660-A22ADE18F514}" srcOrd="0" destOrd="0" parTransId="{E6360E4C-A2B9-41DB-9F7A-71A6D395BCB8}" sibTransId="{668D51B1-B9B3-4CE7-9613-FA10632C42D6}"/>
    <dgm:cxn modelId="{19B2F274-8036-4F2F-BE5A-84B9EE360ABE}" srcId="{3DE4DF54-1CFA-4480-8CEC-24BAE3E19EE5}" destId="{5488D67C-017C-44CB-9D5F-49B25D8373B7}" srcOrd="1" destOrd="0" parTransId="{9B7B0659-57C6-46C6-8BA7-D0EA904F98CD}" sibTransId="{D14DD51E-61D8-49FD-AD25-772A5EC38F05}"/>
    <dgm:cxn modelId="{7D2B7BC1-2ADC-40F0-9268-D8BACF4840BD}" srcId="{3DE4DF54-1CFA-4480-8CEC-24BAE3E19EE5}" destId="{DC169F38-862B-4BF5-93C1-9748559D5A01}" srcOrd="5" destOrd="0" parTransId="{302CCC7A-EABD-478B-AEAC-0458F9B3E18A}" sibTransId="{78E7A184-6CB9-42B5-8CB7-A9EC985189F0}"/>
    <dgm:cxn modelId="{D85F82DA-4CD0-4B00-A0F6-CB5034E7CBD1}" type="presOf" srcId="{DC169F38-862B-4BF5-93C1-9748559D5A01}" destId="{EFF8958A-5172-4FE5-A6DD-28FA34253F38}" srcOrd="1" destOrd="0" presId="urn:microsoft.com/office/officeart/2005/8/layout/list1"/>
    <dgm:cxn modelId="{10787019-E91F-481E-A647-F1BCE0EABEDD}" type="presOf" srcId="{5F9F54C0-EBF4-4F93-8866-BA1A945644E4}" destId="{BB4D3D3B-6AE1-4101-B098-02588F68141E}" srcOrd="0" destOrd="0" presId="urn:microsoft.com/office/officeart/2005/8/layout/list1"/>
    <dgm:cxn modelId="{96546AD9-0A70-41A3-97E2-2B6DF02626EA}" type="presOf" srcId="{9BA83E45-66C7-4948-B82C-FE6F27B7FE04}" destId="{6B87D506-EEBD-4129-A4D4-DF51BF82EEAE}" srcOrd="0" destOrd="0" presId="urn:microsoft.com/office/officeart/2005/8/layout/list1"/>
    <dgm:cxn modelId="{C176EA4E-2C04-47FA-9B05-AF7DAAF73253}" srcId="{3DE4DF54-1CFA-4480-8CEC-24BAE3E19EE5}" destId="{5F9F54C0-EBF4-4F93-8866-BA1A945644E4}" srcOrd="4" destOrd="0" parTransId="{941E88FD-B3AB-48D9-AD2A-3D262CC6A555}" sibTransId="{39A732C1-ABDA-444A-91C1-DBAAAB7B5314}"/>
    <dgm:cxn modelId="{3D40563F-8964-463F-8539-AAAD49880093}" type="presOf" srcId="{5488D67C-017C-44CB-9D5F-49B25D8373B7}" destId="{9874A11A-F87C-455C-891F-97F00273900D}" srcOrd="0" destOrd="0" presId="urn:microsoft.com/office/officeart/2005/8/layout/list1"/>
    <dgm:cxn modelId="{FACE1B18-725D-4CE8-8FFE-435ADAA76879}" type="presOf" srcId="{DC169F38-862B-4BF5-93C1-9748559D5A01}" destId="{A932308F-FBE6-4E90-BB90-C12B2725B73E}" srcOrd="0" destOrd="0" presId="urn:microsoft.com/office/officeart/2005/8/layout/list1"/>
    <dgm:cxn modelId="{BFB3A3A5-4188-48CC-B53F-9239A65372F7}" type="presOf" srcId="{5E9ED01D-9FB9-4DFE-BE42-291C52FE6F65}" destId="{4482BFFF-4145-49F6-BA32-8E73D2FFB968}" srcOrd="0" destOrd="0" presId="urn:microsoft.com/office/officeart/2005/8/layout/list1"/>
    <dgm:cxn modelId="{3B4A2B16-9BB9-4763-BEA2-9D395B444BB5}" type="presOf" srcId="{1F505793-5ABF-4F2D-9660-A22ADE18F514}" destId="{C8F15DC7-FAD0-4A76-9117-D067AD39BB8F}" srcOrd="1" destOrd="0" presId="urn:microsoft.com/office/officeart/2005/8/layout/list1"/>
    <dgm:cxn modelId="{7E3E8C1A-A2C5-49AB-A899-E73040E5D883}" type="presOf" srcId="{5488D67C-017C-44CB-9D5F-49B25D8373B7}" destId="{54923548-26B6-4A60-A228-40BCAE04EB65}" srcOrd="1" destOrd="0" presId="urn:microsoft.com/office/officeart/2005/8/layout/list1"/>
    <dgm:cxn modelId="{C6FFF2BB-B370-4B0A-AB9B-CA1DC6791E75}" type="presOf" srcId="{9BA83E45-66C7-4948-B82C-FE6F27B7FE04}" destId="{F54E7412-8BC8-44D9-9F25-8EF95B9F89D9}" srcOrd="1" destOrd="0" presId="urn:microsoft.com/office/officeart/2005/8/layout/list1"/>
    <dgm:cxn modelId="{6671F703-7CED-4537-BBE9-B3FEF7216F7C}" type="presOf" srcId="{5E9ED01D-9FB9-4DFE-BE42-291C52FE6F65}" destId="{0A636B95-E3D3-4FF7-A1BC-097020659BFC}" srcOrd="1" destOrd="0" presId="urn:microsoft.com/office/officeart/2005/8/layout/list1"/>
    <dgm:cxn modelId="{9CBE5A39-5091-4F3A-9B28-846882B6B8C9}" type="presOf" srcId="{1F505793-5ABF-4F2D-9660-A22ADE18F514}" destId="{0CFE9058-AE7D-4696-8B21-C4DA7C16997B}" srcOrd="0" destOrd="0" presId="urn:microsoft.com/office/officeart/2005/8/layout/list1"/>
    <dgm:cxn modelId="{6850FA02-0C0C-4B89-A476-20295430BE9B}" type="presOf" srcId="{3DE4DF54-1CFA-4480-8CEC-24BAE3E19EE5}" destId="{C6B10713-F49C-4A27-A522-6F8A96F690CF}" srcOrd="0" destOrd="0" presId="urn:microsoft.com/office/officeart/2005/8/layout/list1"/>
    <dgm:cxn modelId="{0A82EC9C-1589-4180-878E-ED931621A831}" srcId="{3DE4DF54-1CFA-4480-8CEC-24BAE3E19EE5}" destId="{5E9ED01D-9FB9-4DFE-BE42-291C52FE6F65}" srcOrd="2" destOrd="0" parTransId="{201E07B2-A50A-4B08-AD78-6C5346335A83}" sibTransId="{AB84E918-CFE9-4512-A438-EFF329E9FB9F}"/>
    <dgm:cxn modelId="{2C665E2B-ED0D-4E21-A005-39C3595F4719}" type="presOf" srcId="{5F9F54C0-EBF4-4F93-8866-BA1A945644E4}" destId="{820E9CDB-CC41-45C9-80CC-37131F134564}" srcOrd="1" destOrd="0" presId="urn:microsoft.com/office/officeart/2005/8/layout/list1"/>
    <dgm:cxn modelId="{E36C3611-B307-4355-8FC3-62AA646E1A3F}" srcId="{3DE4DF54-1CFA-4480-8CEC-24BAE3E19EE5}" destId="{9BA83E45-66C7-4948-B82C-FE6F27B7FE04}" srcOrd="3" destOrd="0" parTransId="{3F8972EC-DDC9-473F-81E8-7E46461F7BFB}" sibTransId="{EC09C47A-809A-4DC5-878D-CA2D1A7F186D}"/>
    <dgm:cxn modelId="{A8905B10-5799-40F4-B2D1-73621BB7ABA3}" type="presParOf" srcId="{C6B10713-F49C-4A27-A522-6F8A96F690CF}" destId="{07BBC083-2E57-4E67-B75E-E3275278D0FF}" srcOrd="0" destOrd="0" presId="urn:microsoft.com/office/officeart/2005/8/layout/list1"/>
    <dgm:cxn modelId="{5586AFC0-411F-44AC-8832-FCCB8C3B70D2}" type="presParOf" srcId="{07BBC083-2E57-4E67-B75E-E3275278D0FF}" destId="{0CFE9058-AE7D-4696-8B21-C4DA7C16997B}" srcOrd="0" destOrd="0" presId="urn:microsoft.com/office/officeart/2005/8/layout/list1"/>
    <dgm:cxn modelId="{EED447FE-E1A3-4E43-A293-71ECCF9F2E95}" type="presParOf" srcId="{07BBC083-2E57-4E67-B75E-E3275278D0FF}" destId="{C8F15DC7-FAD0-4A76-9117-D067AD39BB8F}" srcOrd="1" destOrd="0" presId="urn:microsoft.com/office/officeart/2005/8/layout/list1"/>
    <dgm:cxn modelId="{367EF95E-EC7A-4F28-B6A9-17CD222FAB25}" type="presParOf" srcId="{C6B10713-F49C-4A27-A522-6F8A96F690CF}" destId="{0C88C4BE-B2F1-45D5-8D99-2113712A8615}" srcOrd="1" destOrd="0" presId="urn:microsoft.com/office/officeart/2005/8/layout/list1"/>
    <dgm:cxn modelId="{DE435BD6-5010-4052-97A5-4196CCA041FE}" type="presParOf" srcId="{C6B10713-F49C-4A27-A522-6F8A96F690CF}" destId="{CF0F4BD2-FBBD-44EF-81E1-20BCEE93D6BB}" srcOrd="2" destOrd="0" presId="urn:microsoft.com/office/officeart/2005/8/layout/list1"/>
    <dgm:cxn modelId="{84FD3481-8BE4-4A51-A39C-09B834D9C040}" type="presParOf" srcId="{C6B10713-F49C-4A27-A522-6F8A96F690CF}" destId="{96F36082-A2D5-48C3-B29A-53AA31F4C59E}" srcOrd="3" destOrd="0" presId="urn:microsoft.com/office/officeart/2005/8/layout/list1"/>
    <dgm:cxn modelId="{F26A114E-57D3-4725-8E81-2216A9AF0030}" type="presParOf" srcId="{C6B10713-F49C-4A27-A522-6F8A96F690CF}" destId="{BDE41D34-BE6B-447B-9C44-4E9B39B8FA46}" srcOrd="4" destOrd="0" presId="urn:microsoft.com/office/officeart/2005/8/layout/list1"/>
    <dgm:cxn modelId="{428D3E9B-02C4-48E5-8770-0DE9D7D5961B}" type="presParOf" srcId="{BDE41D34-BE6B-447B-9C44-4E9B39B8FA46}" destId="{9874A11A-F87C-455C-891F-97F00273900D}" srcOrd="0" destOrd="0" presId="urn:microsoft.com/office/officeart/2005/8/layout/list1"/>
    <dgm:cxn modelId="{EA64AF48-E279-4E65-9C5B-E45EC946216A}" type="presParOf" srcId="{BDE41D34-BE6B-447B-9C44-4E9B39B8FA46}" destId="{54923548-26B6-4A60-A228-40BCAE04EB65}" srcOrd="1" destOrd="0" presId="urn:microsoft.com/office/officeart/2005/8/layout/list1"/>
    <dgm:cxn modelId="{7A73C1E4-03C9-4540-8BED-F19C58AB8B2D}" type="presParOf" srcId="{C6B10713-F49C-4A27-A522-6F8A96F690CF}" destId="{E63A0772-CFEA-4696-BDEB-BCB0CD20EBF8}" srcOrd="5" destOrd="0" presId="urn:microsoft.com/office/officeart/2005/8/layout/list1"/>
    <dgm:cxn modelId="{2EFE5C49-6639-40E0-A8CC-2ECF53FA9B55}" type="presParOf" srcId="{C6B10713-F49C-4A27-A522-6F8A96F690CF}" destId="{AB3065EE-AA36-4F50-A5E6-E8D6130026A6}" srcOrd="6" destOrd="0" presId="urn:microsoft.com/office/officeart/2005/8/layout/list1"/>
    <dgm:cxn modelId="{D8D4C803-FCF2-4F49-B856-44E7AA0CF3E3}" type="presParOf" srcId="{C6B10713-F49C-4A27-A522-6F8A96F690CF}" destId="{AA39135D-E69E-475D-8C13-428B34DAF50E}" srcOrd="7" destOrd="0" presId="urn:microsoft.com/office/officeart/2005/8/layout/list1"/>
    <dgm:cxn modelId="{1BB44C7A-D4FF-4EE9-9EC0-F0744002B513}" type="presParOf" srcId="{C6B10713-F49C-4A27-A522-6F8A96F690CF}" destId="{C0CC3F35-286F-4DA3-A974-CDFCB9D29605}" srcOrd="8" destOrd="0" presId="urn:microsoft.com/office/officeart/2005/8/layout/list1"/>
    <dgm:cxn modelId="{09B72F36-4669-4E1D-84D8-EABD8C50ACF3}" type="presParOf" srcId="{C0CC3F35-286F-4DA3-A974-CDFCB9D29605}" destId="{4482BFFF-4145-49F6-BA32-8E73D2FFB968}" srcOrd="0" destOrd="0" presId="urn:microsoft.com/office/officeart/2005/8/layout/list1"/>
    <dgm:cxn modelId="{8060ED8F-0BD4-4D44-8A42-B170A086121B}" type="presParOf" srcId="{C0CC3F35-286F-4DA3-A974-CDFCB9D29605}" destId="{0A636B95-E3D3-4FF7-A1BC-097020659BFC}" srcOrd="1" destOrd="0" presId="urn:microsoft.com/office/officeart/2005/8/layout/list1"/>
    <dgm:cxn modelId="{8CD47C9E-5D1C-465A-B656-357AA7B336CC}" type="presParOf" srcId="{C6B10713-F49C-4A27-A522-6F8A96F690CF}" destId="{C1E9E431-EBB3-4766-998D-F20B0C9CA348}" srcOrd="9" destOrd="0" presId="urn:microsoft.com/office/officeart/2005/8/layout/list1"/>
    <dgm:cxn modelId="{FF154565-1E74-4E48-A25C-545BEFB5E0D6}" type="presParOf" srcId="{C6B10713-F49C-4A27-A522-6F8A96F690CF}" destId="{988E6BF2-38EC-4780-9240-98CB698A26EA}" srcOrd="10" destOrd="0" presId="urn:microsoft.com/office/officeart/2005/8/layout/list1"/>
    <dgm:cxn modelId="{2B60C91C-704B-4B0C-9EB9-4859B175E326}" type="presParOf" srcId="{C6B10713-F49C-4A27-A522-6F8A96F690CF}" destId="{11F2C1DA-AF3E-45F2-9EDC-429947BC7E52}" srcOrd="11" destOrd="0" presId="urn:microsoft.com/office/officeart/2005/8/layout/list1"/>
    <dgm:cxn modelId="{F47CE2ED-CD2C-4055-91A4-5D36FCE375DB}" type="presParOf" srcId="{C6B10713-F49C-4A27-A522-6F8A96F690CF}" destId="{42B65D2A-C6A8-4AC0-A4C8-CA0AC8EC2B4F}" srcOrd="12" destOrd="0" presId="urn:microsoft.com/office/officeart/2005/8/layout/list1"/>
    <dgm:cxn modelId="{D155C1D0-B759-47CF-9012-BF4D8647DD91}" type="presParOf" srcId="{42B65D2A-C6A8-4AC0-A4C8-CA0AC8EC2B4F}" destId="{6B87D506-EEBD-4129-A4D4-DF51BF82EEAE}" srcOrd="0" destOrd="0" presId="urn:microsoft.com/office/officeart/2005/8/layout/list1"/>
    <dgm:cxn modelId="{F2FC5448-45AD-4D76-B2A0-DF85610A6E58}" type="presParOf" srcId="{42B65D2A-C6A8-4AC0-A4C8-CA0AC8EC2B4F}" destId="{F54E7412-8BC8-44D9-9F25-8EF95B9F89D9}" srcOrd="1" destOrd="0" presId="urn:microsoft.com/office/officeart/2005/8/layout/list1"/>
    <dgm:cxn modelId="{27FFC350-D18C-4931-8834-3B01561B58C7}" type="presParOf" srcId="{C6B10713-F49C-4A27-A522-6F8A96F690CF}" destId="{FB74E586-6A19-440B-A993-D85E909446E3}" srcOrd="13" destOrd="0" presId="urn:microsoft.com/office/officeart/2005/8/layout/list1"/>
    <dgm:cxn modelId="{E246CECB-6A45-48ED-A7EC-44707C994FD5}" type="presParOf" srcId="{C6B10713-F49C-4A27-A522-6F8A96F690CF}" destId="{981C14CC-A3E6-434E-80A2-DAF7CD483523}" srcOrd="14" destOrd="0" presId="urn:microsoft.com/office/officeart/2005/8/layout/list1"/>
    <dgm:cxn modelId="{D45B0D8F-B4C2-45FA-B2B6-B37D9D318399}" type="presParOf" srcId="{C6B10713-F49C-4A27-A522-6F8A96F690CF}" destId="{41255607-77EF-4C3A-B478-4DE4AFC1B2AA}" srcOrd="15" destOrd="0" presId="urn:microsoft.com/office/officeart/2005/8/layout/list1"/>
    <dgm:cxn modelId="{DE1574DC-BB20-40D8-81B7-EC5241370E7A}" type="presParOf" srcId="{C6B10713-F49C-4A27-A522-6F8A96F690CF}" destId="{D65287C9-0926-4FD6-B750-47E23729BC3F}" srcOrd="16" destOrd="0" presId="urn:microsoft.com/office/officeart/2005/8/layout/list1"/>
    <dgm:cxn modelId="{D291FC85-36AD-4978-8818-519CCBE948A2}" type="presParOf" srcId="{D65287C9-0926-4FD6-B750-47E23729BC3F}" destId="{BB4D3D3B-6AE1-4101-B098-02588F68141E}" srcOrd="0" destOrd="0" presId="urn:microsoft.com/office/officeart/2005/8/layout/list1"/>
    <dgm:cxn modelId="{DC89024A-CFC2-4DBF-8982-849EFB1EDFF5}" type="presParOf" srcId="{D65287C9-0926-4FD6-B750-47E23729BC3F}" destId="{820E9CDB-CC41-45C9-80CC-37131F134564}" srcOrd="1" destOrd="0" presId="urn:microsoft.com/office/officeart/2005/8/layout/list1"/>
    <dgm:cxn modelId="{14ACAFD8-CCCB-4804-98AE-55D105BBBC4F}" type="presParOf" srcId="{C6B10713-F49C-4A27-A522-6F8A96F690CF}" destId="{2AA40F3E-AA82-4C58-8515-398033B67BE5}" srcOrd="17" destOrd="0" presId="urn:microsoft.com/office/officeart/2005/8/layout/list1"/>
    <dgm:cxn modelId="{1FEE795D-B74F-4EC6-B3E8-14567CF4A3CD}" type="presParOf" srcId="{C6B10713-F49C-4A27-A522-6F8A96F690CF}" destId="{42838CDD-0D2D-4B5E-BF2C-F4B514B3824A}" srcOrd="18" destOrd="0" presId="urn:microsoft.com/office/officeart/2005/8/layout/list1"/>
    <dgm:cxn modelId="{4DFEDA36-35A4-41BD-9D85-F57BCD672C0B}" type="presParOf" srcId="{C6B10713-F49C-4A27-A522-6F8A96F690CF}" destId="{7F53AFAC-6522-4BAC-A4BE-74BA311C6C84}" srcOrd="19" destOrd="0" presId="urn:microsoft.com/office/officeart/2005/8/layout/list1"/>
    <dgm:cxn modelId="{3FF04E37-92CA-40AA-9DD0-15AF4DFF3EE5}" type="presParOf" srcId="{C6B10713-F49C-4A27-A522-6F8A96F690CF}" destId="{A27894BC-5141-40DA-8A62-09C2B4B6F993}" srcOrd="20" destOrd="0" presId="urn:microsoft.com/office/officeart/2005/8/layout/list1"/>
    <dgm:cxn modelId="{9C758B23-EB45-4DB4-A97D-5EF4419024D2}" type="presParOf" srcId="{A27894BC-5141-40DA-8A62-09C2B4B6F993}" destId="{A932308F-FBE6-4E90-BB90-C12B2725B73E}" srcOrd="0" destOrd="0" presId="urn:microsoft.com/office/officeart/2005/8/layout/list1"/>
    <dgm:cxn modelId="{55CB7E14-B13B-44D5-A60C-3A8AA493CA20}" type="presParOf" srcId="{A27894BC-5141-40DA-8A62-09C2B4B6F993}" destId="{EFF8958A-5172-4FE5-A6DD-28FA34253F38}" srcOrd="1" destOrd="0" presId="urn:microsoft.com/office/officeart/2005/8/layout/list1"/>
    <dgm:cxn modelId="{8F22F43E-D408-4BDB-BD6A-36A1F51C0A7E}" type="presParOf" srcId="{C6B10713-F49C-4A27-A522-6F8A96F690CF}" destId="{D13B2AF6-1A17-4888-A141-FB577A97A11F}" srcOrd="21" destOrd="0" presId="urn:microsoft.com/office/officeart/2005/8/layout/list1"/>
    <dgm:cxn modelId="{95CDEB76-3131-4232-8C7B-EBB41E33C157}" type="presParOf" srcId="{C6B10713-F49C-4A27-A522-6F8A96F690CF}" destId="{C7D69CA3-E1CF-4EEF-BE3F-887BD0A04761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0F38BA7-7A33-4895-ACEF-A8CF84EC2159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Y"/>
        </a:p>
      </dgm:t>
    </dgm:pt>
    <dgm:pt modelId="{693AAAAC-A4C4-4E76-9451-BC359745B875}">
      <dgm:prSet phldrT="[Texto]"/>
      <dgm:spPr/>
      <dgm:t>
        <a:bodyPr/>
        <a:lstStyle/>
        <a:p>
          <a:r>
            <a:rPr lang="es-PY" dirty="0" smtClean="0"/>
            <a:t>Continental</a:t>
          </a:r>
          <a:endParaRPr lang="es-PY" dirty="0"/>
        </a:p>
      </dgm:t>
    </dgm:pt>
    <dgm:pt modelId="{6420DBCA-DB63-4FC1-8AC9-EF4A28C31ECE}" type="parTrans" cxnId="{196EEC79-D137-4C84-A26B-6486B0084B61}">
      <dgm:prSet/>
      <dgm:spPr/>
      <dgm:t>
        <a:bodyPr/>
        <a:lstStyle/>
        <a:p>
          <a:endParaRPr lang="es-PY"/>
        </a:p>
      </dgm:t>
    </dgm:pt>
    <dgm:pt modelId="{B281DE8A-2037-4337-BF72-E42AC68AE176}" type="sibTrans" cxnId="{196EEC79-D137-4C84-A26B-6486B0084B61}">
      <dgm:prSet/>
      <dgm:spPr/>
      <dgm:t>
        <a:bodyPr/>
        <a:lstStyle/>
        <a:p>
          <a:endParaRPr lang="es-PY"/>
        </a:p>
      </dgm:t>
    </dgm:pt>
    <dgm:pt modelId="{3394F15D-E81C-497A-AD27-74A6A80161AE}">
      <dgm:prSet phldrT="[Texto]" custT="1"/>
      <dgm:spPr/>
      <dgm:t>
        <a:bodyPr/>
        <a:lstStyle/>
        <a:p>
          <a:r>
            <a:rPr lang="es-PY" sz="1600" dirty="0" smtClean="0">
              <a:solidFill>
                <a:srgbClr val="C00000"/>
              </a:solidFill>
            </a:rPr>
            <a:t>BNF</a:t>
          </a:r>
          <a:endParaRPr lang="es-PY" sz="1600" dirty="0">
            <a:solidFill>
              <a:srgbClr val="C00000"/>
            </a:solidFill>
          </a:endParaRPr>
        </a:p>
      </dgm:t>
    </dgm:pt>
    <dgm:pt modelId="{6F6BA5A9-4E57-459E-81FB-2FF3D3C5E03A}" type="parTrans" cxnId="{39F4DD91-F5FF-4179-AE1C-31EC7C44B53E}">
      <dgm:prSet/>
      <dgm:spPr/>
      <dgm:t>
        <a:bodyPr/>
        <a:lstStyle/>
        <a:p>
          <a:endParaRPr lang="es-PY"/>
        </a:p>
      </dgm:t>
    </dgm:pt>
    <dgm:pt modelId="{416A9C0A-94EB-40CD-A5AC-EC88AEDBD3BD}" type="sibTrans" cxnId="{39F4DD91-F5FF-4179-AE1C-31EC7C44B53E}">
      <dgm:prSet/>
      <dgm:spPr/>
      <dgm:t>
        <a:bodyPr/>
        <a:lstStyle/>
        <a:p>
          <a:endParaRPr lang="es-PY"/>
        </a:p>
      </dgm:t>
    </dgm:pt>
    <dgm:pt modelId="{E428F60E-22F7-4085-8CDF-6964B1614D09}">
      <dgm:prSet phldrT="[Texto]"/>
      <dgm:spPr/>
      <dgm:t>
        <a:bodyPr/>
        <a:lstStyle/>
        <a:p>
          <a:r>
            <a:rPr lang="es-PY" dirty="0" smtClean="0"/>
            <a:t>Visión</a:t>
          </a:r>
          <a:endParaRPr lang="es-PY" dirty="0"/>
        </a:p>
      </dgm:t>
    </dgm:pt>
    <dgm:pt modelId="{968207F1-D771-475C-85DB-B1A8060E0DE8}" type="parTrans" cxnId="{E354F312-78DE-4DF9-95B6-15866C804769}">
      <dgm:prSet/>
      <dgm:spPr/>
      <dgm:t>
        <a:bodyPr/>
        <a:lstStyle/>
        <a:p>
          <a:endParaRPr lang="es-PY"/>
        </a:p>
      </dgm:t>
    </dgm:pt>
    <dgm:pt modelId="{2EBBE1D5-FEE3-466E-9DC2-6633A75C5050}" type="sibTrans" cxnId="{E354F312-78DE-4DF9-95B6-15866C804769}">
      <dgm:prSet/>
      <dgm:spPr/>
      <dgm:t>
        <a:bodyPr/>
        <a:lstStyle/>
        <a:p>
          <a:endParaRPr lang="es-PY"/>
        </a:p>
      </dgm:t>
    </dgm:pt>
    <dgm:pt modelId="{41D2ECD4-DBC5-4581-8F5A-FD3E9666D40B}" type="pres">
      <dgm:prSet presAssocID="{60F38BA7-7A33-4895-ACEF-A8CF84EC215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PY"/>
        </a:p>
      </dgm:t>
    </dgm:pt>
    <dgm:pt modelId="{BB4D583A-3680-4D0F-82BB-C188EE507F0B}" type="pres">
      <dgm:prSet presAssocID="{693AAAAC-A4C4-4E76-9451-BC359745B875}" presName="composite" presStyleCnt="0"/>
      <dgm:spPr/>
    </dgm:pt>
    <dgm:pt modelId="{41C295C8-99DB-4CD6-89C3-7CCB9E84D9FF}" type="pres">
      <dgm:prSet presAssocID="{693AAAAC-A4C4-4E76-9451-BC359745B875}" presName="LShape" presStyleLbl="alignNode1" presStyleIdx="0" presStyleCnt="5"/>
      <dgm:spPr/>
    </dgm:pt>
    <dgm:pt modelId="{918EC65D-16F7-44A5-A005-335A254AFC5C}" type="pres">
      <dgm:prSet presAssocID="{693AAAAC-A4C4-4E76-9451-BC359745B875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Y"/>
        </a:p>
      </dgm:t>
    </dgm:pt>
    <dgm:pt modelId="{EC00ED27-E46E-4530-86F3-591C7383809E}" type="pres">
      <dgm:prSet presAssocID="{693AAAAC-A4C4-4E76-9451-BC359745B875}" presName="Triangle" presStyleLbl="alignNode1" presStyleIdx="1" presStyleCnt="5"/>
      <dgm:spPr/>
    </dgm:pt>
    <dgm:pt modelId="{7B988580-927B-45E3-B9CE-001E87C30F67}" type="pres">
      <dgm:prSet presAssocID="{B281DE8A-2037-4337-BF72-E42AC68AE176}" presName="sibTrans" presStyleCnt="0"/>
      <dgm:spPr/>
    </dgm:pt>
    <dgm:pt modelId="{9C7E847A-9208-446C-B87F-FFDAC4536C3E}" type="pres">
      <dgm:prSet presAssocID="{B281DE8A-2037-4337-BF72-E42AC68AE176}" presName="space" presStyleCnt="0"/>
      <dgm:spPr/>
    </dgm:pt>
    <dgm:pt modelId="{8F7421F1-2CEF-410F-ACA0-D628CB0F15A3}" type="pres">
      <dgm:prSet presAssocID="{3394F15D-E81C-497A-AD27-74A6A80161AE}" presName="composite" presStyleCnt="0"/>
      <dgm:spPr/>
    </dgm:pt>
    <dgm:pt modelId="{BBCD95A5-A52D-4D49-A601-2A5577BA9EB5}" type="pres">
      <dgm:prSet presAssocID="{3394F15D-E81C-497A-AD27-74A6A80161AE}" presName="LShape" presStyleLbl="alignNode1" presStyleIdx="2" presStyleCnt="5"/>
      <dgm:spPr>
        <a:solidFill>
          <a:srgbClr val="C00000"/>
        </a:solidFill>
      </dgm:spPr>
    </dgm:pt>
    <dgm:pt modelId="{BBC74409-15CA-4F1A-917B-75E87B8AC896}" type="pres">
      <dgm:prSet presAssocID="{3394F15D-E81C-497A-AD27-74A6A80161AE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Y"/>
        </a:p>
      </dgm:t>
    </dgm:pt>
    <dgm:pt modelId="{0F4153FC-1B0F-4545-88E1-6163A45DE3A6}" type="pres">
      <dgm:prSet presAssocID="{3394F15D-E81C-497A-AD27-74A6A80161AE}" presName="Triangle" presStyleLbl="alignNode1" presStyleIdx="3" presStyleCnt="5"/>
      <dgm:spPr/>
    </dgm:pt>
    <dgm:pt modelId="{0A8175CA-534E-480F-AB9D-29E08E3DB1C4}" type="pres">
      <dgm:prSet presAssocID="{416A9C0A-94EB-40CD-A5AC-EC88AEDBD3BD}" presName="sibTrans" presStyleCnt="0"/>
      <dgm:spPr/>
    </dgm:pt>
    <dgm:pt modelId="{1E412AC9-4381-41B4-B437-229C4AB92CBD}" type="pres">
      <dgm:prSet presAssocID="{416A9C0A-94EB-40CD-A5AC-EC88AEDBD3BD}" presName="space" presStyleCnt="0"/>
      <dgm:spPr/>
    </dgm:pt>
    <dgm:pt modelId="{5A5351C0-7C02-4F1C-BC64-4FA51A170524}" type="pres">
      <dgm:prSet presAssocID="{E428F60E-22F7-4085-8CDF-6964B1614D09}" presName="composite" presStyleCnt="0"/>
      <dgm:spPr/>
    </dgm:pt>
    <dgm:pt modelId="{AC95003A-847E-407B-A6EF-DA626BE6EAF8}" type="pres">
      <dgm:prSet presAssocID="{E428F60E-22F7-4085-8CDF-6964B1614D09}" presName="LShape" presStyleLbl="alignNode1" presStyleIdx="4" presStyleCnt="5"/>
      <dgm:spPr>
        <a:solidFill>
          <a:schemeClr val="accent1"/>
        </a:solidFill>
      </dgm:spPr>
    </dgm:pt>
    <dgm:pt modelId="{8C7CCB3A-C6B4-4E02-A3C4-26DCA665AFD5}" type="pres">
      <dgm:prSet presAssocID="{E428F60E-22F7-4085-8CDF-6964B1614D09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Y"/>
        </a:p>
      </dgm:t>
    </dgm:pt>
  </dgm:ptLst>
  <dgm:cxnLst>
    <dgm:cxn modelId="{9B2FEF75-0955-49BE-AF26-B30836AB133F}" type="presOf" srcId="{60F38BA7-7A33-4895-ACEF-A8CF84EC2159}" destId="{41D2ECD4-DBC5-4581-8F5A-FD3E9666D40B}" srcOrd="0" destOrd="0" presId="urn:microsoft.com/office/officeart/2009/3/layout/StepUpProcess"/>
    <dgm:cxn modelId="{39F4DD91-F5FF-4179-AE1C-31EC7C44B53E}" srcId="{60F38BA7-7A33-4895-ACEF-A8CF84EC2159}" destId="{3394F15D-E81C-497A-AD27-74A6A80161AE}" srcOrd="1" destOrd="0" parTransId="{6F6BA5A9-4E57-459E-81FB-2FF3D3C5E03A}" sibTransId="{416A9C0A-94EB-40CD-A5AC-EC88AEDBD3BD}"/>
    <dgm:cxn modelId="{196EEC79-D137-4C84-A26B-6486B0084B61}" srcId="{60F38BA7-7A33-4895-ACEF-A8CF84EC2159}" destId="{693AAAAC-A4C4-4E76-9451-BC359745B875}" srcOrd="0" destOrd="0" parTransId="{6420DBCA-DB63-4FC1-8AC9-EF4A28C31ECE}" sibTransId="{B281DE8A-2037-4337-BF72-E42AC68AE176}"/>
    <dgm:cxn modelId="{42570CB6-7AF4-4876-9E82-C740532512D5}" type="presOf" srcId="{693AAAAC-A4C4-4E76-9451-BC359745B875}" destId="{918EC65D-16F7-44A5-A005-335A254AFC5C}" srcOrd="0" destOrd="0" presId="urn:microsoft.com/office/officeart/2009/3/layout/StepUpProcess"/>
    <dgm:cxn modelId="{C433A72F-0D87-4F03-8398-0E02DC475960}" type="presOf" srcId="{E428F60E-22F7-4085-8CDF-6964B1614D09}" destId="{8C7CCB3A-C6B4-4E02-A3C4-26DCA665AFD5}" srcOrd="0" destOrd="0" presId="urn:microsoft.com/office/officeart/2009/3/layout/StepUpProcess"/>
    <dgm:cxn modelId="{E354F312-78DE-4DF9-95B6-15866C804769}" srcId="{60F38BA7-7A33-4895-ACEF-A8CF84EC2159}" destId="{E428F60E-22F7-4085-8CDF-6964B1614D09}" srcOrd="2" destOrd="0" parTransId="{968207F1-D771-475C-85DB-B1A8060E0DE8}" sibTransId="{2EBBE1D5-FEE3-466E-9DC2-6633A75C5050}"/>
    <dgm:cxn modelId="{DC5D985C-7A62-41E6-97A8-D2562A139AC5}" type="presOf" srcId="{3394F15D-E81C-497A-AD27-74A6A80161AE}" destId="{BBC74409-15CA-4F1A-917B-75E87B8AC896}" srcOrd="0" destOrd="0" presId="urn:microsoft.com/office/officeart/2009/3/layout/StepUpProcess"/>
    <dgm:cxn modelId="{42135E4B-A00E-44EA-B133-5D115F7C1863}" type="presParOf" srcId="{41D2ECD4-DBC5-4581-8F5A-FD3E9666D40B}" destId="{BB4D583A-3680-4D0F-82BB-C188EE507F0B}" srcOrd="0" destOrd="0" presId="urn:microsoft.com/office/officeart/2009/3/layout/StepUpProcess"/>
    <dgm:cxn modelId="{A335D38B-1685-4DF0-AB98-1DA8847102BE}" type="presParOf" srcId="{BB4D583A-3680-4D0F-82BB-C188EE507F0B}" destId="{41C295C8-99DB-4CD6-89C3-7CCB9E84D9FF}" srcOrd="0" destOrd="0" presId="urn:microsoft.com/office/officeart/2009/3/layout/StepUpProcess"/>
    <dgm:cxn modelId="{434BF8AD-5B9F-4A95-984E-CBF1233620F1}" type="presParOf" srcId="{BB4D583A-3680-4D0F-82BB-C188EE507F0B}" destId="{918EC65D-16F7-44A5-A005-335A254AFC5C}" srcOrd="1" destOrd="0" presId="urn:microsoft.com/office/officeart/2009/3/layout/StepUpProcess"/>
    <dgm:cxn modelId="{05958F0F-8449-44F4-BBAB-4B8C105FF0F3}" type="presParOf" srcId="{BB4D583A-3680-4D0F-82BB-C188EE507F0B}" destId="{EC00ED27-E46E-4530-86F3-591C7383809E}" srcOrd="2" destOrd="0" presId="urn:microsoft.com/office/officeart/2009/3/layout/StepUpProcess"/>
    <dgm:cxn modelId="{44293A07-8F35-4943-B4F8-55E72B697D81}" type="presParOf" srcId="{41D2ECD4-DBC5-4581-8F5A-FD3E9666D40B}" destId="{7B988580-927B-45E3-B9CE-001E87C30F67}" srcOrd="1" destOrd="0" presId="urn:microsoft.com/office/officeart/2009/3/layout/StepUpProcess"/>
    <dgm:cxn modelId="{17EA73FC-3806-49DF-B78F-44AE2C0CCD85}" type="presParOf" srcId="{7B988580-927B-45E3-B9CE-001E87C30F67}" destId="{9C7E847A-9208-446C-B87F-FFDAC4536C3E}" srcOrd="0" destOrd="0" presId="urn:microsoft.com/office/officeart/2009/3/layout/StepUpProcess"/>
    <dgm:cxn modelId="{5E9E165C-34A1-45F3-95BD-A93C91E93161}" type="presParOf" srcId="{41D2ECD4-DBC5-4581-8F5A-FD3E9666D40B}" destId="{8F7421F1-2CEF-410F-ACA0-D628CB0F15A3}" srcOrd="2" destOrd="0" presId="urn:microsoft.com/office/officeart/2009/3/layout/StepUpProcess"/>
    <dgm:cxn modelId="{14A41463-CDB3-4009-BDF1-BA8A75D53D27}" type="presParOf" srcId="{8F7421F1-2CEF-410F-ACA0-D628CB0F15A3}" destId="{BBCD95A5-A52D-4D49-A601-2A5577BA9EB5}" srcOrd="0" destOrd="0" presId="urn:microsoft.com/office/officeart/2009/3/layout/StepUpProcess"/>
    <dgm:cxn modelId="{A0A8AB86-6760-4A55-BC7E-5FB42222A0E2}" type="presParOf" srcId="{8F7421F1-2CEF-410F-ACA0-D628CB0F15A3}" destId="{BBC74409-15CA-4F1A-917B-75E87B8AC896}" srcOrd="1" destOrd="0" presId="urn:microsoft.com/office/officeart/2009/3/layout/StepUpProcess"/>
    <dgm:cxn modelId="{99C68B5A-A1D5-4199-B40B-3F1A1E7F3AA4}" type="presParOf" srcId="{8F7421F1-2CEF-410F-ACA0-D628CB0F15A3}" destId="{0F4153FC-1B0F-4545-88E1-6163A45DE3A6}" srcOrd="2" destOrd="0" presId="urn:microsoft.com/office/officeart/2009/3/layout/StepUpProcess"/>
    <dgm:cxn modelId="{BCDCCC5C-8295-47D6-B8C4-383057205D3A}" type="presParOf" srcId="{41D2ECD4-DBC5-4581-8F5A-FD3E9666D40B}" destId="{0A8175CA-534E-480F-AB9D-29E08E3DB1C4}" srcOrd="3" destOrd="0" presId="urn:microsoft.com/office/officeart/2009/3/layout/StepUpProcess"/>
    <dgm:cxn modelId="{74C2B64C-9DFC-4938-B3E7-03DCE2D0B313}" type="presParOf" srcId="{0A8175CA-534E-480F-AB9D-29E08E3DB1C4}" destId="{1E412AC9-4381-41B4-B437-229C4AB92CBD}" srcOrd="0" destOrd="0" presId="urn:microsoft.com/office/officeart/2009/3/layout/StepUpProcess"/>
    <dgm:cxn modelId="{6BFCDC4A-90F6-4D20-9041-BA39AE0A6442}" type="presParOf" srcId="{41D2ECD4-DBC5-4581-8F5A-FD3E9666D40B}" destId="{5A5351C0-7C02-4F1C-BC64-4FA51A170524}" srcOrd="4" destOrd="0" presId="urn:microsoft.com/office/officeart/2009/3/layout/StepUpProcess"/>
    <dgm:cxn modelId="{66A5E4A4-EE9F-45B0-B123-ADC9C8E6DD5E}" type="presParOf" srcId="{5A5351C0-7C02-4F1C-BC64-4FA51A170524}" destId="{AC95003A-847E-407B-A6EF-DA626BE6EAF8}" srcOrd="0" destOrd="0" presId="urn:microsoft.com/office/officeart/2009/3/layout/StepUpProcess"/>
    <dgm:cxn modelId="{E12BD42D-3D7B-4BF5-A5AF-5515ACBB6C93}" type="presParOf" srcId="{5A5351C0-7C02-4F1C-BC64-4FA51A170524}" destId="{8C7CCB3A-C6B4-4E02-A3C4-26DCA665AFD5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DE4DF54-1CFA-4480-8CEC-24BAE3E19EE5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PY"/>
        </a:p>
      </dgm:t>
    </dgm:pt>
    <dgm:pt modelId="{1F505793-5ABF-4F2D-9660-A22ADE18F514}">
      <dgm:prSet phldrT="[Texto]" custT="1"/>
      <dgm:spPr/>
      <dgm:t>
        <a:bodyPr/>
        <a:lstStyle/>
        <a:p>
          <a:r>
            <a:rPr lang="es-ES" sz="1400" dirty="0" smtClean="0"/>
            <a:t>Fortalecimiento institucional</a:t>
          </a:r>
          <a:endParaRPr lang="es-PY" sz="1400" dirty="0"/>
        </a:p>
      </dgm:t>
    </dgm:pt>
    <dgm:pt modelId="{E6360E4C-A2B9-41DB-9F7A-71A6D395BCB8}" type="parTrans" cxnId="{1A410782-87EA-4E55-9E5C-634215B02B85}">
      <dgm:prSet/>
      <dgm:spPr/>
      <dgm:t>
        <a:bodyPr/>
        <a:lstStyle/>
        <a:p>
          <a:endParaRPr lang="es-PY" sz="1400"/>
        </a:p>
      </dgm:t>
    </dgm:pt>
    <dgm:pt modelId="{668D51B1-B9B3-4CE7-9613-FA10632C42D6}" type="sibTrans" cxnId="{1A410782-87EA-4E55-9E5C-634215B02B85}">
      <dgm:prSet/>
      <dgm:spPr/>
      <dgm:t>
        <a:bodyPr/>
        <a:lstStyle/>
        <a:p>
          <a:endParaRPr lang="es-PY" sz="1400"/>
        </a:p>
      </dgm:t>
    </dgm:pt>
    <dgm:pt modelId="{5E9ED01D-9FB9-4DFE-BE42-291C52FE6F65}">
      <dgm:prSet phldrT="[Texto]" custT="1"/>
      <dgm:spPr/>
      <dgm:t>
        <a:bodyPr/>
        <a:lstStyle/>
        <a:p>
          <a:r>
            <a:rPr lang="es-ES" sz="1400" dirty="0" smtClean="0"/>
            <a:t>Mayor dinamismo en sus operaciones</a:t>
          </a:r>
          <a:endParaRPr lang="es-PY" sz="1400" dirty="0"/>
        </a:p>
      </dgm:t>
    </dgm:pt>
    <dgm:pt modelId="{201E07B2-A50A-4B08-AD78-6C5346335A83}" type="parTrans" cxnId="{0A82EC9C-1589-4180-878E-ED931621A831}">
      <dgm:prSet/>
      <dgm:spPr/>
      <dgm:t>
        <a:bodyPr/>
        <a:lstStyle/>
        <a:p>
          <a:endParaRPr lang="es-PY" sz="1400"/>
        </a:p>
      </dgm:t>
    </dgm:pt>
    <dgm:pt modelId="{AB84E918-CFE9-4512-A438-EFF329E9FB9F}" type="sibTrans" cxnId="{0A82EC9C-1589-4180-878E-ED931621A831}">
      <dgm:prSet/>
      <dgm:spPr/>
      <dgm:t>
        <a:bodyPr/>
        <a:lstStyle/>
        <a:p>
          <a:endParaRPr lang="es-PY" sz="1400"/>
        </a:p>
      </dgm:t>
    </dgm:pt>
    <dgm:pt modelId="{9BA83E45-66C7-4948-B82C-FE6F27B7FE04}">
      <dgm:prSet phldrT="[Texto]" custT="1"/>
      <dgm:spPr/>
      <dgm:t>
        <a:bodyPr/>
        <a:lstStyle/>
        <a:p>
          <a:r>
            <a:rPr lang="es-ES" sz="1400" dirty="0" smtClean="0"/>
            <a:t>Sólida posición patrimonial </a:t>
          </a:r>
          <a:endParaRPr lang="es-PY" sz="1400" dirty="0"/>
        </a:p>
      </dgm:t>
    </dgm:pt>
    <dgm:pt modelId="{3F8972EC-DDC9-473F-81E8-7E46461F7BFB}" type="parTrans" cxnId="{E36C3611-B307-4355-8FC3-62AA646E1A3F}">
      <dgm:prSet/>
      <dgm:spPr/>
      <dgm:t>
        <a:bodyPr/>
        <a:lstStyle/>
        <a:p>
          <a:endParaRPr lang="es-PY" sz="1400"/>
        </a:p>
      </dgm:t>
    </dgm:pt>
    <dgm:pt modelId="{EC09C47A-809A-4DC5-878D-CA2D1A7F186D}" type="sibTrans" cxnId="{E36C3611-B307-4355-8FC3-62AA646E1A3F}">
      <dgm:prSet/>
      <dgm:spPr/>
      <dgm:t>
        <a:bodyPr/>
        <a:lstStyle/>
        <a:p>
          <a:endParaRPr lang="es-PY" sz="1400"/>
        </a:p>
      </dgm:t>
    </dgm:pt>
    <dgm:pt modelId="{5F9F54C0-EBF4-4F93-8866-BA1A945644E4}">
      <dgm:prSet phldrT="[Texto]" custT="1"/>
      <dgm:spPr/>
      <dgm:t>
        <a:bodyPr/>
        <a:lstStyle/>
        <a:p>
          <a:r>
            <a:rPr lang="es-ES" sz="1400" dirty="0" smtClean="0"/>
            <a:t>Estructura de fondeo de bajo costo y adecuada posición de liquidez</a:t>
          </a:r>
          <a:endParaRPr lang="es-PY" sz="1400" dirty="0"/>
        </a:p>
      </dgm:t>
    </dgm:pt>
    <dgm:pt modelId="{941E88FD-B3AB-48D9-AD2A-3D262CC6A555}" type="parTrans" cxnId="{C176EA4E-2C04-47FA-9B05-AF7DAAF73253}">
      <dgm:prSet/>
      <dgm:spPr/>
      <dgm:t>
        <a:bodyPr/>
        <a:lstStyle/>
        <a:p>
          <a:endParaRPr lang="es-PY" sz="1400"/>
        </a:p>
      </dgm:t>
    </dgm:pt>
    <dgm:pt modelId="{39A732C1-ABDA-444A-91C1-DBAAAB7B5314}" type="sibTrans" cxnId="{C176EA4E-2C04-47FA-9B05-AF7DAAF73253}">
      <dgm:prSet/>
      <dgm:spPr/>
      <dgm:t>
        <a:bodyPr/>
        <a:lstStyle/>
        <a:p>
          <a:endParaRPr lang="es-PY" sz="1400"/>
        </a:p>
      </dgm:t>
    </dgm:pt>
    <dgm:pt modelId="{DC169F38-862B-4BF5-93C1-9748559D5A01}">
      <dgm:prSet phldrT="[Texto]" custT="1"/>
      <dgm:spPr/>
      <dgm:t>
        <a:bodyPr/>
        <a:lstStyle/>
        <a:p>
          <a:r>
            <a:rPr lang="es-ES" sz="1400" dirty="0" smtClean="0"/>
            <a:t>Opera en sectores sensibles a cambios económicos y en una industria de elevada competencia </a:t>
          </a:r>
          <a:endParaRPr lang="es-PY" sz="1400" dirty="0"/>
        </a:p>
      </dgm:t>
    </dgm:pt>
    <dgm:pt modelId="{302CCC7A-EABD-478B-AEAC-0458F9B3E18A}" type="parTrans" cxnId="{7D2B7BC1-2ADC-40F0-9268-D8BACF4840BD}">
      <dgm:prSet/>
      <dgm:spPr/>
      <dgm:t>
        <a:bodyPr/>
        <a:lstStyle/>
        <a:p>
          <a:endParaRPr lang="es-PY" sz="1400"/>
        </a:p>
      </dgm:t>
    </dgm:pt>
    <dgm:pt modelId="{78E7A184-6CB9-42B5-8CB7-A9EC985189F0}" type="sibTrans" cxnId="{7D2B7BC1-2ADC-40F0-9268-D8BACF4840BD}">
      <dgm:prSet/>
      <dgm:spPr/>
      <dgm:t>
        <a:bodyPr/>
        <a:lstStyle/>
        <a:p>
          <a:endParaRPr lang="es-PY" sz="1400"/>
        </a:p>
      </dgm:t>
    </dgm:pt>
    <dgm:pt modelId="{5488D67C-017C-44CB-9D5F-49B25D8373B7}">
      <dgm:prSet phldrT="[Texto]" custT="1"/>
      <dgm:spPr/>
      <dgm:t>
        <a:bodyPr/>
        <a:lstStyle/>
        <a:p>
          <a:r>
            <a:rPr lang="es-ES" sz="1400" dirty="0" smtClean="0"/>
            <a:t>Continua evolución de sus negocios </a:t>
          </a:r>
          <a:endParaRPr lang="es-PY" sz="1400" dirty="0"/>
        </a:p>
      </dgm:t>
    </dgm:pt>
    <dgm:pt modelId="{9B7B0659-57C6-46C6-8BA7-D0EA904F98CD}" type="parTrans" cxnId="{19B2F274-8036-4F2F-BE5A-84B9EE360ABE}">
      <dgm:prSet/>
      <dgm:spPr/>
      <dgm:t>
        <a:bodyPr/>
        <a:lstStyle/>
        <a:p>
          <a:endParaRPr lang="es-PY" sz="1400"/>
        </a:p>
      </dgm:t>
    </dgm:pt>
    <dgm:pt modelId="{D14DD51E-61D8-49FD-AD25-772A5EC38F05}" type="sibTrans" cxnId="{19B2F274-8036-4F2F-BE5A-84B9EE360ABE}">
      <dgm:prSet/>
      <dgm:spPr/>
      <dgm:t>
        <a:bodyPr/>
        <a:lstStyle/>
        <a:p>
          <a:endParaRPr lang="es-PY" sz="1400"/>
        </a:p>
      </dgm:t>
    </dgm:pt>
    <dgm:pt modelId="{2507E87D-D52B-4EA0-ACCF-8CD081413F7C}">
      <dgm:prSet phldrT="[Texto]" custT="1"/>
      <dgm:spPr/>
      <dgm:t>
        <a:bodyPr/>
        <a:lstStyle/>
        <a:p>
          <a:r>
            <a:rPr lang="es-ES" sz="1400" smtClean="0"/>
            <a:t>Ampliación del esquema de negocios</a:t>
          </a:r>
          <a:endParaRPr lang="es-PY" sz="1400" dirty="0"/>
        </a:p>
      </dgm:t>
    </dgm:pt>
    <dgm:pt modelId="{6087B1D1-BC87-447B-A0CD-29A3DB7CF374}" type="parTrans" cxnId="{4D7690EA-323E-44CC-931A-BA4709FEF48B}">
      <dgm:prSet/>
      <dgm:spPr/>
      <dgm:t>
        <a:bodyPr/>
        <a:lstStyle/>
        <a:p>
          <a:endParaRPr lang="es-PY"/>
        </a:p>
      </dgm:t>
    </dgm:pt>
    <dgm:pt modelId="{35DCB3D2-7C9C-4994-B5AD-41B90D4D5E0B}" type="sibTrans" cxnId="{4D7690EA-323E-44CC-931A-BA4709FEF48B}">
      <dgm:prSet/>
      <dgm:spPr/>
      <dgm:t>
        <a:bodyPr/>
        <a:lstStyle/>
        <a:p>
          <a:endParaRPr lang="es-PY"/>
        </a:p>
      </dgm:t>
    </dgm:pt>
    <dgm:pt modelId="{D28A5F1E-C21B-4BBE-8853-010F70A5AE42}" type="pres">
      <dgm:prSet presAssocID="{3DE4DF54-1CFA-4480-8CEC-24BAE3E19EE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PY"/>
        </a:p>
      </dgm:t>
    </dgm:pt>
    <dgm:pt modelId="{36F91569-5F0C-4BCB-9815-9DDF5BDF7027}" type="pres">
      <dgm:prSet presAssocID="{1F505793-5ABF-4F2D-9660-A22ADE18F514}" presName="parentLin" presStyleCnt="0"/>
      <dgm:spPr/>
      <dgm:t>
        <a:bodyPr/>
        <a:lstStyle/>
        <a:p>
          <a:endParaRPr lang="es-PY"/>
        </a:p>
      </dgm:t>
    </dgm:pt>
    <dgm:pt modelId="{72A77F03-E215-4FD3-AED4-8F933AAEBFCD}" type="pres">
      <dgm:prSet presAssocID="{1F505793-5ABF-4F2D-9660-A22ADE18F514}" presName="parentLeftMargin" presStyleLbl="node1" presStyleIdx="0" presStyleCnt="7"/>
      <dgm:spPr/>
      <dgm:t>
        <a:bodyPr/>
        <a:lstStyle/>
        <a:p>
          <a:endParaRPr lang="es-PY"/>
        </a:p>
      </dgm:t>
    </dgm:pt>
    <dgm:pt modelId="{B59E0CF8-A153-44CF-A61F-23504C3677D5}" type="pres">
      <dgm:prSet presAssocID="{1F505793-5ABF-4F2D-9660-A22ADE18F514}" presName="parentText" presStyleLbl="node1" presStyleIdx="0" presStyleCnt="7" custScaleX="132175">
        <dgm:presLayoutVars>
          <dgm:chMax val="0"/>
          <dgm:bulletEnabled val="1"/>
        </dgm:presLayoutVars>
      </dgm:prSet>
      <dgm:spPr/>
      <dgm:t>
        <a:bodyPr/>
        <a:lstStyle/>
        <a:p>
          <a:endParaRPr lang="es-PY"/>
        </a:p>
      </dgm:t>
    </dgm:pt>
    <dgm:pt modelId="{862F54F4-C15C-4420-8E81-AA14F0BCD456}" type="pres">
      <dgm:prSet presAssocID="{1F505793-5ABF-4F2D-9660-A22ADE18F514}" presName="negativeSpace" presStyleCnt="0"/>
      <dgm:spPr/>
      <dgm:t>
        <a:bodyPr/>
        <a:lstStyle/>
        <a:p>
          <a:endParaRPr lang="es-PY"/>
        </a:p>
      </dgm:t>
    </dgm:pt>
    <dgm:pt modelId="{ED9ADA25-258A-4C65-8EC4-CA522085A5DD}" type="pres">
      <dgm:prSet presAssocID="{1F505793-5ABF-4F2D-9660-A22ADE18F514}" presName="childText" presStyleLbl="conFgAcc1" presStyleIdx="0" presStyleCnt="7">
        <dgm:presLayoutVars>
          <dgm:bulletEnabled val="1"/>
        </dgm:presLayoutVars>
      </dgm:prSet>
      <dgm:spPr/>
      <dgm:t>
        <a:bodyPr/>
        <a:lstStyle/>
        <a:p>
          <a:endParaRPr lang="es-PY"/>
        </a:p>
      </dgm:t>
    </dgm:pt>
    <dgm:pt modelId="{EC276D7B-2C19-4FA0-8F9A-7F9F8DE9399C}" type="pres">
      <dgm:prSet presAssocID="{668D51B1-B9B3-4CE7-9613-FA10632C42D6}" presName="spaceBetweenRectangles" presStyleCnt="0"/>
      <dgm:spPr/>
      <dgm:t>
        <a:bodyPr/>
        <a:lstStyle/>
        <a:p>
          <a:endParaRPr lang="es-PY"/>
        </a:p>
      </dgm:t>
    </dgm:pt>
    <dgm:pt modelId="{F30798CD-68F5-4991-930D-67210DDCDDBC}" type="pres">
      <dgm:prSet presAssocID="{5488D67C-017C-44CB-9D5F-49B25D8373B7}" presName="parentLin" presStyleCnt="0"/>
      <dgm:spPr/>
      <dgm:t>
        <a:bodyPr/>
        <a:lstStyle/>
        <a:p>
          <a:endParaRPr lang="es-PY"/>
        </a:p>
      </dgm:t>
    </dgm:pt>
    <dgm:pt modelId="{166CA0CB-DB00-45A9-836C-308E785ACC08}" type="pres">
      <dgm:prSet presAssocID="{5488D67C-017C-44CB-9D5F-49B25D8373B7}" presName="parentLeftMargin" presStyleLbl="node1" presStyleIdx="0" presStyleCnt="7"/>
      <dgm:spPr/>
      <dgm:t>
        <a:bodyPr/>
        <a:lstStyle/>
        <a:p>
          <a:endParaRPr lang="es-PY"/>
        </a:p>
      </dgm:t>
    </dgm:pt>
    <dgm:pt modelId="{B5C0E72A-7B9D-4450-9B8E-795D086C3E20}" type="pres">
      <dgm:prSet presAssocID="{5488D67C-017C-44CB-9D5F-49B25D8373B7}" presName="parentText" presStyleLbl="node1" presStyleIdx="1" presStyleCnt="7" custScaleX="132175">
        <dgm:presLayoutVars>
          <dgm:chMax val="0"/>
          <dgm:bulletEnabled val="1"/>
        </dgm:presLayoutVars>
      </dgm:prSet>
      <dgm:spPr/>
      <dgm:t>
        <a:bodyPr/>
        <a:lstStyle/>
        <a:p>
          <a:endParaRPr lang="es-PY"/>
        </a:p>
      </dgm:t>
    </dgm:pt>
    <dgm:pt modelId="{A2AE5108-9005-45A7-9CB9-2470D1515723}" type="pres">
      <dgm:prSet presAssocID="{5488D67C-017C-44CB-9D5F-49B25D8373B7}" presName="negativeSpace" presStyleCnt="0"/>
      <dgm:spPr/>
      <dgm:t>
        <a:bodyPr/>
        <a:lstStyle/>
        <a:p>
          <a:endParaRPr lang="es-PY"/>
        </a:p>
      </dgm:t>
    </dgm:pt>
    <dgm:pt modelId="{25064EE9-446C-467B-B00F-3DCC6C19634C}" type="pres">
      <dgm:prSet presAssocID="{5488D67C-017C-44CB-9D5F-49B25D8373B7}" presName="childText" presStyleLbl="conFgAcc1" presStyleIdx="1" presStyleCnt="7">
        <dgm:presLayoutVars>
          <dgm:bulletEnabled val="1"/>
        </dgm:presLayoutVars>
      </dgm:prSet>
      <dgm:spPr/>
      <dgm:t>
        <a:bodyPr/>
        <a:lstStyle/>
        <a:p>
          <a:endParaRPr lang="es-PY"/>
        </a:p>
      </dgm:t>
    </dgm:pt>
    <dgm:pt modelId="{A8056083-07E6-4658-A701-A10F56555383}" type="pres">
      <dgm:prSet presAssocID="{D14DD51E-61D8-49FD-AD25-772A5EC38F05}" presName="spaceBetweenRectangles" presStyleCnt="0"/>
      <dgm:spPr/>
      <dgm:t>
        <a:bodyPr/>
        <a:lstStyle/>
        <a:p>
          <a:endParaRPr lang="es-PY"/>
        </a:p>
      </dgm:t>
    </dgm:pt>
    <dgm:pt modelId="{6C7777A5-85B9-4E37-A6D7-8907990EA05D}" type="pres">
      <dgm:prSet presAssocID="{5E9ED01D-9FB9-4DFE-BE42-291C52FE6F65}" presName="parentLin" presStyleCnt="0"/>
      <dgm:spPr/>
      <dgm:t>
        <a:bodyPr/>
        <a:lstStyle/>
        <a:p>
          <a:endParaRPr lang="es-PY"/>
        </a:p>
      </dgm:t>
    </dgm:pt>
    <dgm:pt modelId="{DFCEEA22-95A3-49F8-B476-AA1563A1A705}" type="pres">
      <dgm:prSet presAssocID="{5E9ED01D-9FB9-4DFE-BE42-291C52FE6F65}" presName="parentLeftMargin" presStyleLbl="node1" presStyleIdx="1" presStyleCnt="7"/>
      <dgm:spPr/>
      <dgm:t>
        <a:bodyPr/>
        <a:lstStyle/>
        <a:p>
          <a:endParaRPr lang="es-PY"/>
        </a:p>
      </dgm:t>
    </dgm:pt>
    <dgm:pt modelId="{44767559-0F1C-4F12-987F-0C92EE3B029C}" type="pres">
      <dgm:prSet presAssocID="{5E9ED01D-9FB9-4DFE-BE42-291C52FE6F65}" presName="parentText" presStyleLbl="node1" presStyleIdx="2" presStyleCnt="7" custScaleX="132175">
        <dgm:presLayoutVars>
          <dgm:chMax val="0"/>
          <dgm:bulletEnabled val="1"/>
        </dgm:presLayoutVars>
      </dgm:prSet>
      <dgm:spPr/>
      <dgm:t>
        <a:bodyPr/>
        <a:lstStyle/>
        <a:p>
          <a:endParaRPr lang="es-PY"/>
        </a:p>
      </dgm:t>
    </dgm:pt>
    <dgm:pt modelId="{D2ABA241-FA89-4B91-8725-F2D4DF4370E4}" type="pres">
      <dgm:prSet presAssocID="{5E9ED01D-9FB9-4DFE-BE42-291C52FE6F65}" presName="negativeSpace" presStyleCnt="0"/>
      <dgm:spPr/>
      <dgm:t>
        <a:bodyPr/>
        <a:lstStyle/>
        <a:p>
          <a:endParaRPr lang="es-PY"/>
        </a:p>
      </dgm:t>
    </dgm:pt>
    <dgm:pt modelId="{566ABD55-1C60-4DB7-A8A3-D62587FDDECF}" type="pres">
      <dgm:prSet presAssocID="{5E9ED01D-9FB9-4DFE-BE42-291C52FE6F65}" presName="childText" presStyleLbl="conFgAcc1" presStyleIdx="2" presStyleCnt="7">
        <dgm:presLayoutVars>
          <dgm:bulletEnabled val="1"/>
        </dgm:presLayoutVars>
      </dgm:prSet>
      <dgm:spPr/>
      <dgm:t>
        <a:bodyPr/>
        <a:lstStyle/>
        <a:p>
          <a:endParaRPr lang="es-PY"/>
        </a:p>
      </dgm:t>
    </dgm:pt>
    <dgm:pt modelId="{0D6FB6F7-8DC8-420B-90BE-8EC984664678}" type="pres">
      <dgm:prSet presAssocID="{AB84E918-CFE9-4512-A438-EFF329E9FB9F}" presName="spaceBetweenRectangles" presStyleCnt="0"/>
      <dgm:spPr/>
      <dgm:t>
        <a:bodyPr/>
        <a:lstStyle/>
        <a:p>
          <a:endParaRPr lang="es-PY"/>
        </a:p>
      </dgm:t>
    </dgm:pt>
    <dgm:pt modelId="{842002D1-7CB1-43CF-8CB1-1A81185086AF}" type="pres">
      <dgm:prSet presAssocID="{9BA83E45-66C7-4948-B82C-FE6F27B7FE04}" presName="parentLin" presStyleCnt="0"/>
      <dgm:spPr/>
      <dgm:t>
        <a:bodyPr/>
        <a:lstStyle/>
        <a:p>
          <a:endParaRPr lang="es-PY"/>
        </a:p>
      </dgm:t>
    </dgm:pt>
    <dgm:pt modelId="{C26072D6-EE31-42BD-98C8-5EBEF4C4FD31}" type="pres">
      <dgm:prSet presAssocID="{9BA83E45-66C7-4948-B82C-FE6F27B7FE04}" presName="parentLeftMargin" presStyleLbl="node1" presStyleIdx="2" presStyleCnt="7"/>
      <dgm:spPr/>
      <dgm:t>
        <a:bodyPr/>
        <a:lstStyle/>
        <a:p>
          <a:endParaRPr lang="es-PY"/>
        </a:p>
      </dgm:t>
    </dgm:pt>
    <dgm:pt modelId="{AD82C9B1-7CBE-4E5A-829D-2BB358749342}" type="pres">
      <dgm:prSet presAssocID="{9BA83E45-66C7-4948-B82C-FE6F27B7FE04}" presName="parentText" presStyleLbl="node1" presStyleIdx="3" presStyleCnt="7" custScaleX="132175">
        <dgm:presLayoutVars>
          <dgm:chMax val="0"/>
          <dgm:bulletEnabled val="1"/>
        </dgm:presLayoutVars>
      </dgm:prSet>
      <dgm:spPr/>
      <dgm:t>
        <a:bodyPr/>
        <a:lstStyle/>
        <a:p>
          <a:endParaRPr lang="es-PY"/>
        </a:p>
      </dgm:t>
    </dgm:pt>
    <dgm:pt modelId="{53805CF9-B31C-479D-8978-585231044595}" type="pres">
      <dgm:prSet presAssocID="{9BA83E45-66C7-4948-B82C-FE6F27B7FE04}" presName="negativeSpace" presStyleCnt="0"/>
      <dgm:spPr/>
      <dgm:t>
        <a:bodyPr/>
        <a:lstStyle/>
        <a:p>
          <a:endParaRPr lang="es-PY"/>
        </a:p>
      </dgm:t>
    </dgm:pt>
    <dgm:pt modelId="{5852B371-A7E7-4C5A-A1A5-A2DFE63D1CC8}" type="pres">
      <dgm:prSet presAssocID="{9BA83E45-66C7-4948-B82C-FE6F27B7FE04}" presName="childText" presStyleLbl="conFgAcc1" presStyleIdx="3" presStyleCnt="7">
        <dgm:presLayoutVars>
          <dgm:bulletEnabled val="1"/>
        </dgm:presLayoutVars>
      </dgm:prSet>
      <dgm:spPr/>
      <dgm:t>
        <a:bodyPr/>
        <a:lstStyle/>
        <a:p>
          <a:endParaRPr lang="es-PY"/>
        </a:p>
      </dgm:t>
    </dgm:pt>
    <dgm:pt modelId="{4B6BDBE7-0B87-4A47-A1B7-7AEAE189717F}" type="pres">
      <dgm:prSet presAssocID="{EC09C47A-809A-4DC5-878D-CA2D1A7F186D}" presName="spaceBetweenRectangles" presStyleCnt="0"/>
      <dgm:spPr/>
      <dgm:t>
        <a:bodyPr/>
        <a:lstStyle/>
        <a:p>
          <a:endParaRPr lang="es-PY"/>
        </a:p>
      </dgm:t>
    </dgm:pt>
    <dgm:pt modelId="{720ECC79-B2AD-4E13-AE15-205A626CC79D}" type="pres">
      <dgm:prSet presAssocID="{5F9F54C0-EBF4-4F93-8866-BA1A945644E4}" presName="parentLin" presStyleCnt="0"/>
      <dgm:spPr/>
      <dgm:t>
        <a:bodyPr/>
        <a:lstStyle/>
        <a:p>
          <a:endParaRPr lang="es-PY"/>
        </a:p>
      </dgm:t>
    </dgm:pt>
    <dgm:pt modelId="{B126392E-FA54-4E52-986D-FD6DB8AC0F49}" type="pres">
      <dgm:prSet presAssocID="{5F9F54C0-EBF4-4F93-8866-BA1A945644E4}" presName="parentLeftMargin" presStyleLbl="node1" presStyleIdx="3" presStyleCnt="7"/>
      <dgm:spPr/>
      <dgm:t>
        <a:bodyPr/>
        <a:lstStyle/>
        <a:p>
          <a:endParaRPr lang="es-PY"/>
        </a:p>
      </dgm:t>
    </dgm:pt>
    <dgm:pt modelId="{EF2396A4-8390-4A51-B9D4-5406B93434F3}" type="pres">
      <dgm:prSet presAssocID="{5F9F54C0-EBF4-4F93-8866-BA1A945644E4}" presName="parentText" presStyleLbl="node1" presStyleIdx="4" presStyleCnt="7" custScaleX="132175">
        <dgm:presLayoutVars>
          <dgm:chMax val="0"/>
          <dgm:bulletEnabled val="1"/>
        </dgm:presLayoutVars>
      </dgm:prSet>
      <dgm:spPr/>
      <dgm:t>
        <a:bodyPr/>
        <a:lstStyle/>
        <a:p>
          <a:endParaRPr lang="es-PY"/>
        </a:p>
      </dgm:t>
    </dgm:pt>
    <dgm:pt modelId="{2AACD024-BE6D-4E5A-AA32-5BDA8F56E535}" type="pres">
      <dgm:prSet presAssocID="{5F9F54C0-EBF4-4F93-8866-BA1A945644E4}" presName="negativeSpace" presStyleCnt="0"/>
      <dgm:spPr/>
      <dgm:t>
        <a:bodyPr/>
        <a:lstStyle/>
        <a:p>
          <a:endParaRPr lang="es-PY"/>
        </a:p>
      </dgm:t>
    </dgm:pt>
    <dgm:pt modelId="{A04F5797-82AA-42F9-ABDB-834A08853C3B}" type="pres">
      <dgm:prSet presAssocID="{5F9F54C0-EBF4-4F93-8866-BA1A945644E4}" presName="childText" presStyleLbl="conFgAcc1" presStyleIdx="4" presStyleCnt="7">
        <dgm:presLayoutVars>
          <dgm:bulletEnabled val="1"/>
        </dgm:presLayoutVars>
      </dgm:prSet>
      <dgm:spPr/>
      <dgm:t>
        <a:bodyPr/>
        <a:lstStyle/>
        <a:p>
          <a:endParaRPr lang="es-PY"/>
        </a:p>
      </dgm:t>
    </dgm:pt>
    <dgm:pt modelId="{1021297D-FB84-4C7C-A9C0-1796A8B8D6B3}" type="pres">
      <dgm:prSet presAssocID="{39A732C1-ABDA-444A-91C1-DBAAAB7B5314}" presName="spaceBetweenRectangles" presStyleCnt="0"/>
      <dgm:spPr/>
      <dgm:t>
        <a:bodyPr/>
        <a:lstStyle/>
        <a:p>
          <a:endParaRPr lang="es-PY"/>
        </a:p>
      </dgm:t>
    </dgm:pt>
    <dgm:pt modelId="{713E2537-5C97-4596-AF36-2F4CCAA4BC09}" type="pres">
      <dgm:prSet presAssocID="{DC169F38-862B-4BF5-93C1-9748559D5A01}" presName="parentLin" presStyleCnt="0"/>
      <dgm:spPr/>
      <dgm:t>
        <a:bodyPr/>
        <a:lstStyle/>
        <a:p>
          <a:endParaRPr lang="es-PY"/>
        </a:p>
      </dgm:t>
    </dgm:pt>
    <dgm:pt modelId="{757551E7-EF82-4CE5-87ED-6D5539BC4F1E}" type="pres">
      <dgm:prSet presAssocID="{DC169F38-862B-4BF5-93C1-9748559D5A01}" presName="parentLeftMargin" presStyleLbl="node1" presStyleIdx="4" presStyleCnt="7"/>
      <dgm:spPr/>
      <dgm:t>
        <a:bodyPr/>
        <a:lstStyle/>
        <a:p>
          <a:endParaRPr lang="es-PY"/>
        </a:p>
      </dgm:t>
    </dgm:pt>
    <dgm:pt modelId="{AC082A67-3E03-47CA-8C95-6F9118B64279}" type="pres">
      <dgm:prSet presAssocID="{DC169F38-862B-4BF5-93C1-9748559D5A01}" presName="parentText" presStyleLbl="node1" presStyleIdx="5" presStyleCnt="7" custScaleX="132175">
        <dgm:presLayoutVars>
          <dgm:chMax val="0"/>
          <dgm:bulletEnabled val="1"/>
        </dgm:presLayoutVars>
      </dgm:prSet>
      <dgm:spPr/>
      <dgm:t>
        <a:bodyPr/>
        <a:lstStyle/>
        <a:p>
          <a:endParaRPr lang="es-PY"/>
        </a:p>
      </dgm:t>
    </dgm:pt>
    <dgm:pt modelId="{F49667A8-7746-48EE-8DCA-0C11CF21876B}" type="pres">
      <dgm:prSet presAssocID="{DC169F38-862B-4BF5-93C1-9748559D5A01}" presName="negativeSpace" presStyleCnt="0"/>
      <dgm:spPr/>
      <dgm:t>
        <a:bodyPr/>
        <a:lstStyle/>
        <a:p>
          <a:endParaRPr lang="es-PY"/>
        </a:p>
      </dgm:t>
    </dgm:pt>
    <dgm:pt modelId="{465D7424-A745-40BA-8E2E-3217764640D2}" type="pres">
      <dgm:prSet presAssocID="{DC169F38-862B-4BF5-93C1-9748559D5A01}" presName="childText" presStyleLbl="conFgAcc1" presStyleIdx="5" presStyleCnt="7">
        <dgm:presLayoutVars>
          <dgm:bulletEnabled val="1"/>
        </dgm:presLayoutVars>
      </dgm:prSet>
      <dgm:spPr/>
      <dgm:t>
        <a:bodyPr/>
        <a:lstStyle/>
        <a:p>
          <a:endParaRPr lang="es-PY"/>
        </a:p>
      </dgm:t>
    </dgm:pt>
    <dgm:pt modelId="{95F1491A-8704-41F9-BD81-BADB5331D69A}" type="pres">
      <dgm:prSet presAssocID="{78E7A184-6CB9-42B5-8CB7-A9EC985189F0}" presName="spaceBetweenRectangles" presStyleCnt="0"/>
      <dgm:spPr/>
      <dgm:t>
        <a:bodyPr/>
        <a:lstStyle/>
        <a:p>
          <a:endParaRPr lang="es-PY"/>
        </a:p>
      </dgm:t>
    </dgm:pt>
    <dgm:pt modelId="{DACC8480-2505-4595-8E75-EB2A94F94F5E}" type="pres">
      <dgm:prSet presAssocID="{2507E87D-D52B-4EA0-ACCF-8CD081413F7C}" presName="parentLin" presStyleCnt="0"/>
      <dgm:spPr/>
      <dgm:t>
        <a:bodyPr/>
        <a:lstStyle/>
        <a:p>
          <a:endParaRPr lang="es-PY"/>
        </a:p>
      </dgm:t>
    </dgm:pt>
    <dgm:pt modelId="{C529FC82-FCA0-45CB-88D0-E5DF3629ED85}" type="pres">
      <dgm:prSet presAssocID="{2507E87D-D52B-4EA0-ACCF-8CD081413F7C}" presName="parentLeftMargin" presStyleLbl="node1" presStyleIdx="5" presStyleCnt="7"/>
      <dgm:spPr/>
      <dgm:t>
        <a:bodyPr/>
        <a:lstStyle/>
        <a:p>
          <a:endParaRPr lang="es-PY"/>
        </a:p>
      </dgm:t>
    </dgm:pt>
    <dgm:pt modelId="{94B4C9D2-CB22-4163-9905-70B691539481}" type="pres">
      <dgm:prSet presAssocID="{2507E87D-D52B-4EA0-ACCF-8CD081413F7C}" presName="parentText" presStyleLbl="node1" presStyleIdx="6" presStyleCnt="7" custScaleX="132175">
        <dgm:presLayoutVars>
          <dgm:chMax val="0"/>
          <dgm:bulletEnabled val="1"/>
        </dgm:presLayoutVars>
      </dgm:prSet>
      <dgm:spPr/>
      <dgm:t>
        <a:bodyPr/>
        <a:lstStyle/>
        <a:p>
          <a:endParaRPr lang="es-PY"/>
        </a:p>
      </dgm:t>
    </dgm:pt>
    <dgm:pt modelId="{01072A71-1C9C-4FC6-9D86-42056225EEFB}" type="pres">
      <dgm:prSet presAssocID="{2507E87D-D52B-4EA0-ACCF-8CD081413F7C}" presName="negativeSpace" presStyleCnt="0"/>
      <dgm:spPr/>
      <dgm:t>
        <a:bodyPr/>
        <a:lstStyle/>
        <a:p>
          <a:endParaRPr lang="es-PY"/>
        </a:p>
      </dgm:t>
    </dgm:pt>
    <dgm:pt modelId="{CBD823D7-2C34-47E0-9FE4-0E8E305E57DE}" type="pres">
      <dgm:prSet presAssocID="{2507E87D-D52B-4EA0-ACCF-8CD081413F7C}" presName="childText" presStyleLbl="conFgAcc1" presStyleIdx="6" presStyleCnt="7">
        <dgm:presLayoutVars>
          <dgm:bulletEnabled val="1"/>
        </dgm:presLayoutVars>
      </dgm:prSet>
      <dgm:spPr/>
      <dgm:t>
        <a:bodyPr/>
        <a:lstStyle/>
        <a:p>
          <a:endParaRPr lang="es-PY"/>
        </a:p>
      </dgm:t>
    </dgm:pt>
  </dgm:ptLst>
  <dgm:cxnLst>
    <dgm:cxn modelId="{A7CD5024-EA0B-415A-B393-ED2B0FBBFF82}" type="presOf" srcId="{5F9F54C0-EBF4-4F93-8866-BA1A945644E4}" destId="{B126392E-FA54-4E52-986D-FD6DB8AC0F49}" srcOrd="0" destOrd="0" presId="urn:microsoft.com/office/officeart/2005/8/layout/list1"/>
    <dgm:cxn modelId="{1492592D-2998-47EB-8095-09FCE427C6FD}" type="presOf" srcId="{1F505793-5ABF-4F2D-9660-A22ADE18F514}" destId="{B59E0CF8-A153-44CF-A61F-23504C3677D5}" srcOrd="1" destOrd="0" presId="urn:microsoft.com/office/officeart/2005/8/layout/list1"/>
    <dgm:cxn modelId="{1E44E4FF-5D2A-4D95-8282-323886209D75}" type="presOf" srcId="{5E9ED01D-9FB9-4DFE-BE42-291C52FE6F65}" destId="{44767559-0F1C-4F12-987F-0C92EE3B029C}" srcOrd="1" destOrd="0" presId="urn:microsoft.com/office/officeart/2005/8/layout/list1"/>
    <dgm:cxn modelId="{1A410782-87EA-4E55-9E5C-634215B02B85}" srcId="{3DE4DF54-1CFA-4480-8CEC-24BAE3E19EE5}" destId="{1F505793-5ABF-4F2D-9660-A22ADE18F514}" srcOrd="0" destOrd="0" parTransId="{E6360E4C-A2B9-41DB-9F7A-71A6D395BCB8}" sibTransId="{668D51B1-B9B3-4CE7-9613-FA10632C42D6}"/>
    <dgm:cxn modelId="{F3973DE5-6CFA-4AD6-86F7-3C4A4B2140CE}" type="presOf" srcId="{5488D67C-017C-44CB-9D5F-49B25D8373B7}" destId="{166CA0CB-DB00-45A9-836C-308E785ACC08}" srcOrd="0" destOrd="0" presId="urn:microsoft.com/office/officeart/2005/8/layout/list1"/>
    <dgm:cxn modelId="{19B2F274-8036-4F2F-BE5A-84B9EE360ABE}" srcId="{3DE4DF54-1CFA-4480-8CEC-24BAE3E19EE5}" destId="{5488D67C-017C-44CB-9D5F-49B25D8373B7}" srcOrd="1" destOrd="0" parTransId="{9B7B0659-57C6-46C6-8BA7-D0EA904F98CD}" sibTransId="{D14DD51E-61D8-49FD-AD25-772A5EC38F05}"/>
    <dgm:cxn modelId="{7D2B7BC1-2ADC-40F0-9268-D8BACF4840BD}" srcId="{3DE4DF54-1CFA-4480-8CEC-24BAE3E19EE5}" destId="{DC169F38-862B-4BF5-93C1-9748559D5A01}" srcOrd="5" destOrd="0" parTransId="{302CCC7A-EABD-478B-AEAC-0458F9B3E18A}" sibTransId="{78E7A184-6CB9-42B5-8CB7-A9EC985189F0}"/>
    <dgm:cxn modelId="{F0E98CFB-5173-49CB-B940-1F0057AED455}" type="presOf" srcId="{DC169F38-862B-4BF5-93C1-9748559D5A01}" destId="{757551E7-EF82-4CE5-87ED-6D5539BC4F1E}" srcOrd="0" destOrd="0" presId="urn:microsoft.com/office/officeart/2005/8/layout/list1"/>
    <dgm:cxn modelId="{5BEB0E24-8624-4662-9CF7-B7838B8A850D}" type="presOf" srcId="{2507E87D-D52B-4EA0-ACCF-8CD081413F7C}" destId="{94B4C9D2-CB22-4163-9905-70B691539481}" srcOrd="1" destOrd="0" presId="urn:microsoft.com/office/officeart/2005/8/layout/list1"/>
    <dgm:cxn modelId="{FDF7DD65-CADD-448E-B8B5-F6C2743323FA}" type="presOf" srcId="{5F9F54C0-EBF4-4F93-8866-BA1A945644E4}" destId="{EF2396A4-8390-4A51-B9D4-5406B93434F3}" srcOrd="1" destOrd="0" presId="urn:microsoft.com/office/officeart/2005/8/layout/list1"/>
    <dgm:cxn modelId="{4D7690EA-323E-44CC-931A-BA4709FEF48B}" srcId="{3DE4DF54-1CFA-4480-8CEC-24BAE3E19EE5}" destId="{2507E87D-D52B-4EA0-ACCF-8CD081413F7C}" srcOrd="6" destOrd="0" parTransId="{6087B1D1-BC87-447B-A0CD-29A3DB7CF374}" sibTransId="{35DCB3D2-7C9C-4994-B5AD-41B90D4D5E0B}"/>
    <dgm:cxn modelId="{C176EA4E-2C04-47FA-9B05-AF7DAAF73253}" srcId="{3DE4DF54-1CFA-4480-8CEC-24BAE3E19EE5}" destId="{5F9F54C0-EBF4-4F93-8866-BA1A945644E4}" srcOrd="4" destOrd="0" parTransId="{941E88FD-B3AB-48D9-AD2A-3D262CC6A555}" sibTransId="{39A732C1-ABDA-444A-91C1-DBAAAB7B5314}"/>
    <dgm:cxn modelId="{722ECC86-FFEB-4D0D-A942-D1FC465A376E}" type="presOf" srcId="{1F505793-5ABF-4F2D-9660-A22ADE18F514}" destId="{72A77F03-E215-4FD3-AED4-8F933AAEBFCD}" srcOrd="0" destOrd="0" presId="urn:microsoft.com/office/officeart/2005/8/layout/list1"/>
    <dgm:cxn modelId="{3D7A3A20-FF27-447A-9C81-702EB53D8186}" type="presOf" srcId="{5488D67C-017C-44CB-9D5F-49B25D8373B7}" destId="{B5C0E72A-7B9D-4450-9B8E-795D086C3E20}" srcOrd="1" destOrd="0" presId="urn:microsoft.com/office/officeart/2005/8/layout/list1"/>
    <dgm:cxn modelId="{5F16E327-08BA-4049-A2F3-8B17F96CA471}" type="presOf" srcId="{DC169F38-862B-4BF5-93C1-9748559D5A01}" destId="{AC082A67-3E03-47CA-8C95-6F9118B64279}" srcOrd="1" destOrd="0" presId="urn:microsoft.com/office/officeart/2005/8/layout/list1"/>
    <dgm:cxn modelId="{59FA503E-F6CD-4CF8-BBF5-89915F4C43D7}" type="presOf" srcId="{3DE4DF54-1CFA-4480-8CEC-24BAE3E19EE5}" destId="{D28A5F1E-C21B-4BBE-8853-010F70A5AE42}" srcOrd="0" destOrd="0" presId="urn:microsoft.com/office/officeart/2005/8/layout/list1"/>
    <dgm:cxn modelId="{D9888C8C-3FED-4CE0-BE62-17D036BF0B41}" type="presOf" srcId="{2507E87D-D52B-4EA0-ACCF-8CD081413F7C}" destId="{C529FC82-FCA0-45CB-88D0-E5DF3629ED85}" srcOrd="0" destOrd="0" presId="urn:microsoft.com/office/officeart/2005/8/layout/list1"/>
    <dgm:cxn modelId="{5186D5D2-EFF2-4718-B0EC-D97667D55589}" type="presOf" srcId="{9BA83E45-66C7-4948-B82C-FE6F27B7FE04}" destId="{AD82C9B1-7CBE-4E5A-829D-2BB358749342}" srcOrd="1" destOrd="0" presId="urn:microsoft.com/office/officeart/2005/8/layout/list1"/>
    <dgm:cxn modelId="{0A82EC9C-1589-4180-878E-ED931621A831}" srcId="{3DE4DF54-1CFA-4480-8CEC-24BAE3E19EE5}" destId="{5E9ED01D-9FB9-4DFE-BE42-291C52FE6F65}" srcOrd="2" destOrd="0" parTransId="{201E07B2-A50A-4B08-AD78-6C5346335A83}" sibTransId="{AB84E918-CFE9-4512-A438-EFF329E9FB9F}"/>
    <dgm:cxn modelId="{1BD4CDBC-CAF5-43C3-B3B8-52482B99AD4A}" type="presOf" srcId="{9BA83E45-66C7-4948-B82C-FE6F27B7FE04}" destId="{C26072D6-EE31-42BD-98C8-5EBEF4C4FD31}" srcOrd="0" destOrd="0" presId="urn:microsoft.com/office/officeart/2005/8/layout/list1"/>
    <dgm:cxn modelId="{19DDE5AD-8ACB-4EEA-B3D4-1DA78D7348EE}" type="presOf" srcId="{5E9ED01D-9FB9-4DFE-BE42-291C52FE6F65}" destId="{DFCEEA22-95A3-49F8-B476-AA1563A1A705}" srcOrd="0" destOrd="0" presId="urn:microsoft.com/office/officeart/2005/8/layout/list1"/>
    <dgm:cxn modelId="{E36C3611-B307-4355-8FC3-62AA646E1A3F}" srcId="{3DE4DF54-1CFA-4480-8CEC-24BAE3E19EE5}" destId="{9BA83E45-66C7-4948-B82C-FE6F27B7FE04}" srcOrd="3" destOrd="0" parTransId="{3F8972EC-DDC9-473F-81E8-7E46461F7BFB}" sibTransId="{EC09C47A-809A-4DC5-878D-CA2D1A7F186D}"/>
    <dgm:cxn modelId="{29F2D82A-8DC8-45CE-9A60-ABF4E6B1F359}" type="presParOf" srcId="{D28A5F1E-C21B-4BBE-8853-010F70A5AE42}" destId="{36F91569-5F0C-4BCB-9815-9DDF5BDF7027}" srcOrd="0" destOrd="0" presId="urn:microsoft.com/office/officeart/2005/8/layout/list1"/>
    <dgm:cxn modelId="{670A8358-2B59-42DC-ADF4-93DF253BC471}" type="presParOf" srcId="{36F91569-5F0C-4BCB-9815-9DDF5BDF7027}" destId="{72A77F03-E215-4FD3-AED4-8F933AAEBFCD}" srcOrd="0" destOrd="0" presId="urn:microsoft.com/office/officeart/2005/8/layout/list1"/>
    <dgm:cxn modelId="{EC90C8C9-6949-4C1C-A67E-C0C4C03531AC}" type="presParOf" srcId="{36F91569-5F0C-4BCB-9815-9DDF5BDF7027}" destId="{B59E0CF8-A153-44CF-A61F-23504C3677D5}" srcOrd="1" destOrd="0" presId="urn:microsoft.com/office/officeart/2005/8/layout/list1"/>
    <dgm:cxn modelId="{5F10718D-6F84-4C3C-9D82-521A9E119A78}" type="presParOf" srcId="{D28A5F1E-C21B-4BBE-8853-010F70A5AE42}" destId="{862F54F4-C15C-4420-8E81-AA14F0BCD456}" srcOrd="1" destOrd="0" presId="urn:microsoft.com/office/officeart/2005/8/layout/list1"/>
    <dgm:cxn modelId="{9AAFA9A5-16DA-4417-98B9-EF0D5722ACE4}" type="presParOf" srcId="{D28A5F1E-C21B-4BBE-8853-010F70A5AE42}" destId="{ED9ADA25-258A-4C65-8EC4-CA522085A5DD}" srcOrd="2" destOrd="0" presId="urn:microsoft.com/office/officeart/2005/8/layout/list1"/>
    <dgm:cxn modelId="{75A4024E-FE11-4578-865A-97622977B8A9}" type="presParOf" srcId="{D28A5F1E-C21B-4BBE-8853-010F70A5AE42}" destId="{EC276D7B-2C19-4FA0-8F9A-7F9F8DE9399C}" srcOrd="3" destOrd="0" presId="urn:microsoft.com/office/officeart/2005/8/layout/list1"/>
    <dgm:cxn modelId="{D3C369F7-655D-4393-81D2-DE4AB4CD4FDB}" type="presParOf" srcId="{D28A5F1E-C21B-4BBE-8853-010F70A5AE42}" destId="{F30798CD-68F5-4991-930D-67210DDCDDBC}" srcOrd="4" destOrd="0" presId="urn:microsoft.com/office/officeart/2005/8/layout/list1"/>
    <dgm:cxn modelId="{FCA32BE9-40C8-45D7-A407-8523BBD2E5B1}" type="presParOf" srcId="{F30798CD-68F5-4991-930D-67210DDCDDBC}" destId="{166CA0CB-DB00-45A9-836C-308E785ACC08}" srcOrd="0" destOrd="0" presId="urn:microsoft.com/office/officeart/2005/8/layout/list1"/>
    <dgm:cxn modelId="{0C10A7A6-D4D0-4480-B0C4-23A0FE77C57C}" type="presParOf" srcId="{F30798CD-68F5-4991-930D-67210DDCDDBC}" destId="{B5C0E72A-7B9D-4450-9B8E-795D086C3E20}" srcOrd="1" destOrd="0" presId="urn:microsoft.com/office/officeart/2005/8/layout/list1"/>
    <dgm:cxn modelId="{0CA988E4-3363-4E59-A004-0C97C0D1B1E5}" type="presParOf" srcId="{D28A5F1E-C21B-4BBE-8853-010F70A5AE42}" destId="{A2AE5108-9005-45A7-9CB9-2470D1515723}" srcOrd="5" destOrd="0" presId="urn:microsoft.com/office/officeart/2005/8/layout/list1"/>
    <dgm:cxn modelId="{F4E06E0C-A9D6-473A-9510-00821ECE4B20}" type="presParOf" srcId="{D28A5F1E-C21B-4BBE-8853-010F70A5AE42}" destId="{25064EE9-446C-467B-B00F-3DCC6C19634C}" srcOrd="6" destOrd="0" presId="urn:microsoft.com/office/officeart/2005/8/layout/list1"/>
    <dgm:cxn modelId="{BF977FAB-D8F1-481D-A938-22FC8DA89459}" type="presParOf" srcId="{D28A5F1E-C21B-4BBE-8853-010F70A5AE42}" destId="{A8056083-07E6-4658-A701-A10F56555383}" srcOrd="7" destOrd="0" presId="urn:microsoft.com/office/officeart/2005/8/layout/list1"/>
    <dgm:cxn modelId="{37C80F15-17BB-480A-A600-99FFB0BEF806}" type="presParOf" srcId="{D28A5F1E-C21B-4BBE-8853-010F70A5AE42}" destId="{6C7777A5-85B9-4E37-A6D7-8907990EA05D}" srcOrd="8" destOrd="0" presId="urn:microsoft.com/office/officeart/2005/8/layout/list1"/>
    <dgm:cxn modelId="{9131B313-949D-4664-9884-5501EDE0CD5D}" type="presParOf" srcId="{6C7777A5-85B9-4E37-A6D7-8907990EA05D}" destId="{DFCEEA22-95A3-49F8-B476-AA1563A1A705}" srcOrd="0" destOrd="0" presId="urn:microsoft.com/office/officeart/2005/8/layout/list1"/>
    <dgm:cxn modelId="{82C5CCA8-E5AA-4773-8ECC-A72C0C7B0839}" type="presParOf" srcId="{6C7777A5-85B9-4E37-A6D7-8907990EA05D}" destId="{44767559-0F1C-4F12-987F-0C92EE3B029C}" srcOrd="1" destOrd="0" presId="urn:microsoft.com/office/officeart/2005/8/layout/list1"/>
    <dgm:cxn modelId="{FC654B9A-4E5C-403D-9C9C-5279D6945E67}" type="presParOf" srcId="{D28A5F1E-C21B-4BBE-8853-010F70A5AE42}" destId="{D2ABA241-FA89-4B91-8725-F2D4DF4370E4}" srcOrd="9" destOrd="0" presId="urn:microsoft.com/office/officeart/2005/8/layout/list1"/>
    <dgm:cxn modelId="{697CF1F9-4012-4BB3-A55A-655708315EC3}" type="presParOf" srcId="{D28A5F1E-C21B-4BBE-8853-010F70A5AE42}" destId="{566ABD55-1C60-4DB7-A8A3-D62587FDDECF}" srcOrd="10" destOrd="0" presId="urn:microsoft.com/office/officeart/2005/8/layout/list1"/>
    <dgm:cxn modelId="{72305CAB-F8EA-4E47-98BD-693FA1440949}" type="presParOf" srcId="{D28A5F1E-C21B-4BBE-8853-010F70A5AE42}" destId="{0D6FB6F7-8DC8-420B-90BE-8EC984664678}" srcOrd="11" destOrd="0" presId="urn:microsoft.com/office/officeart/2005/8/layout/list1"/>
    <dgm:cxn modelId="{EA36E6FF-02EA-4359-9537-6D51B1248ED1}" type="presParOf" srcId="{D28A5F1E-C21B-4BBE-8853-010F70A5AE42}" destId="{842002D1-7CB1-43CF-8CB1-1A81185086AF}" srcOrd="12" destOrd="0" presId="urn:microsoft.com/office/officeart/2005/8/layout/list1"/>
    <dgm:cxn modelId="{90804909-B60B-468B-93CB-C7DBE269FDBC}" type="presParOf" srcId="{842002D1-7CB1-43CF-8CB1-1A81185086AF}" destId="{C26072D6-EE31-42BD-98C8-5EBEF4C4FD31}" srcOrd="0" destOrd="0" presId="urn:microsoft.com/office/officeart/2005/8/layout/list1"/>
    <dgm:cxn modelId="{A48DF978-A8C5-4599-BB39-DBB79F77F0DD}" type="presParOf" srcId="{842002D1-7CB1-43CF-8CB1-1A81185086AF}" destId="{AD82C9B1-7CBE-4E5A-829D-2BB358749342}" srcOrd="1" destOrd="0" presId="urn:microsoft.com/office/officeart/2005/8/layout/list1"/>
    <dgm:cxn modelId="{E44E50EA-6343-4F2F-9522-6B02B01D2542}" type="presParOf" srcId="{D28A5F1E-C21B-4BBE-8853-010F70A5AE42}" destId="{53805CF9-B31C-479D-8978-585231044595}" srcOrd="13" destOrd="0" presId="urn:microsoft.com/office/officeart/2005/8/layout/list1"/>
    <dgm:cxn modelId="{759B6650-3660-4738-B1F3-841C96279D5E}" type="presParOf" srcId="{D28A5F1E-C21B-4BBE-8853-010F70A5AE42}" destId="{5852B371-A7E7-4C5A-A1A5-A2DFE63D1CC8}" srcOrd="14" destOrd="0" presId="urn:microsoft.com/office/officeart/2005/8/layout/list1"/>
    <dgm:cxn modelId="{F2BF5FEB-70F0-40E2-9C27-FEDE8FD7727F}" type="presParOf" srcId="{D28A5F1E-C21B-4BBE-8853-010F70A5AE42}" destId="{4B6BDBE7-0B87-4A47-A1B7-7AEAE189717F}" srcOrd="15" destOrd="0" presId="urn:microsoft.com/office/officeart/2005/8/layout/list1"/>
    <dgm:cxn modelId="{DE863EDA-3C5D-48D1-ACEF-484A43DB1BFA}" type="presParOf" srcId="{D28A5F1E-C21B-4BBE-8853-010F70A5AE42}" destId="{720ECC79-B2AD-4E13-AE15-205A626CC79D}" srcOrd="16" destOrd="0" presId="urn:microsoft.com/office/officeart/2005/8/layout/list1"/>
    <dgm:cxn modelId="{9A2AFD36-5A62-4BF2-A38C-31DE8B11BAD3}" type="presParOf" srcId="{720ECC79-B2AD-4E13-AE15-205A626CC79D}" destId="{B126392E-FA54-4E52-986D-FD6DB8AC0F49}" srcOrd="0" destOrd="0" presId="urn:microsoft.com/office/officeart/2005/8/layout/list1"/>
    <dgm:cxn modelId="{3CC0194C-AD8D-429F-8A14-D2AFF5489E85}" type="presParOf" srcId="{720ECC79-B2AD-4E13-AE15-205A626CC79D}" destId="{EF2396A4-8390-4A51-B9D4-5406B93434F3}" srcOrd="1" destOrd="0" presId="urn:microsoft.com/office/officeart/2005/8/layout/list1"/>
    <dgm:cxn modelId="{3886C235-01EE-4B84-91C9-1CE7692A2C88}" type="presParOf" srcId="{D28A5F1E-C21B-4BBE-8853-010F70A5AE42}" destId="{2AACD024-BE6D-4E5A-AA32-5BDA8F56E535}" srcOrd="17" destOrd="0" presId="urn:microsoft.com/office/officeart/2005/8/layout/list1"/>
    <dgm:cxn modelId="{CBAF5595-09E1-4A54-A068-5240EBAA4D68}" type="presParOf" srcId="{D28A5F1E-C21B-4BBE-8853-010F70A5AE42}" destId="{A04F5797-82AA-42F9-ABDB-834A08853C3B}" srcOrd="18" destOrd="0" presId="urn:microsoft.com/office/officeart/2005/8/layout/list1"/>
    <dgm:cxn modelId="{9C2CF85C-AC02-48D5-AF2D-68D6340CC817}" type="presParOf" srcId="{D28A5F1E-C21B-4BBE-8853-010F70A5AE42}" destId="{1021297D-FB84-4C7C-A9C0-1796A8B8D6B3}" srcOrd="19" destOrd="0" presId="urn:microsoft.com/office/officeart/2005/8/layout/list1"/>
    <dgm:cxn modelId="{2AFB373E-869E-449F-870F-30BCDADC63C7}" type="presParOf" srcId="{D28A5F1E-C21B-4BBE-8853-010F70A5AE42}" destId="{713E2537-5C97-4596-AF36-2F4CCAA4BC09}" srcOrd="20" destOrd="0" presId="urn:microsoft.com/office/officeart/2005/8/layout/list1"/>
    <dgm:cxn modelId="{4FF81946-C6E9-42FD-B670-94288E37E9C9}" type="presParOf" srcId="{713E2537-5C97-4596-AF36-2F4CCAA4BC09}" destId="{757551E7-EF82-4CE5-87ED-6D5539BC4F1E}" srcOrd="0" destOrd="0" presId="urn:microsoft.com/office/officeart/2005/8/layout/list1"/>
    <dgm:cxn modelId="{BFEE5D8F-BEFB-41AB-93B8-502F4BE0494C}" type="presParOf" srcId="{713E2537-5C97-4596-AF36-2F4CCAA4BC09}" destId="{AC082A67-3E03-47CA-8C95-6F9118B64279}" srcOrd="1" destOrd="0" presId="urn:microsoft.com/office/officeart/2005/8/layout/list1"/>
    <dgm:cxn modelId="{F13C7382-C82A-44C0-82AB-1064276A2B70}" type="presParOf" srcId="{D28A5F1E-C21B-4BBE-8853-010F70A5AE42}" destId="{F49667A8-7746-48EE-8DCA-0C11CF21876B}" srcOrd="21" destOrd="0" presId="urn:microsoft.com/office/officeart/2005/8/layout/list1"/>
    <dgm:cxn modelId="{E1FBD00A-3858-4677-978F-C92D1A8B5F39}" type="presParOf" srcId="{D28A5F1E-C21B-4BBE-8853-010F70A5AE42}" destId="{465D7424-A745-40BA-8E2E-3217764640D2}" srcOrd="22" destOrd="0" presId="urn:microsoft.com/office/officeart/2005/8/layout/list1"/>
    <dgm:cxn modelId="{9678F467-2ED5-49BB-9F31-C04E2542DAB7}" type="presParOf" srcId="{D28A5F1E-C21B-4BBE-8853-010F70A5AE42}" destId="{95F1491A-8704-41F9-BD81-BADB5331D69A}" srcOrd="23" destOrd="0" presId="urn:microsoft.com/office/officeart/2005/8/layout/list1"/>
    <dgm:cxn modelId="{174B14BB-3E5C-464E-8009-12D6C598F569}" type="presParOf" srcId="{D28A5F1E-C21B-4BBE-8853-010F70A5AE42}" destId="{DACC8480-2505-4595-8E75-EB2A94F94F5E}" srcOrd="24" destOrd="0" presId="urn:microsoft.com/office/officeart/2005/8/layout/list1"/>
    <dgm:cxn modelId="{D948B458-1EE6-42B9-8480-7CE0F1C12D0B}" type="presParOf" srcId="{DACC8480-2505-4595-8E75-EB2A94F94F5E}" destId="{C529FC82-FCA0-45CB-88D0-E5DF3629ED85}" srcOrd="0" destOrd="0" presId="urn:microsoft.com/office/officeart/2005/8/layout/list1"/>
    <dgm:cxn modelId="{680959AF-75EB-4818-A9F4-26A7700732EB}" type="presParOf" srcId="{DACC8480-2505-4595-8E75-EB2A94F94F5E}" destId="{94B4C9D2-CB22-4163-9905-70B691539481}" srcOrd="1" destOrd="0" presId="urn:microsoft.com/office/officeart/2005/8/layout/list1"/>
    <dgm:cxn modelId="{723847B5-0AB3-40D9-BC81-DDDD1D8B8E65}" type="presParOf" srcId="{D28A5F1E-C21B-4BBE-8853-010F70A5AE42}" destId="{01072A71-1C9C-4FC6-9D86-42056225EEFB}" srcOrd="25" destOrd="0" presId="urn:microsoft.com/office/officeart/2005/8/layout/list1"/>
    <dgm:cxn modelId="{9A68223F-EF3B-4C3A-AE15-A840CD0F8A36}" type="presParOf" srcId="{D28A5F1E-C21B-4BBE-8853-010F70A5AE42}" destId="{CBD823D7-2C34-47E0-9FE4-0E8E305E57DE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DE4DF54-1CFA-4480-8CEC-24BAE3E19EE5}" type="doc">
      <dgm:prSet loTypeId="urn:microsoft.com/office/officeart/2008/layout/PictureStrips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PY"/>
        </a:p>
      </dgm:t>
    </dgm:pt>
    <dgm:pt modelId="{1F505793-5ABF-4F2D-9660-A22ADE18F514}">
      <dgm:prSet phldrT="[Texto]" custT="1"/>
      <dgm:spPr/>
      <dgm:t>
        <a:bodyPr/>
        <a:lstStyle/>
        <a:p>
          <a:r>
            <a:rPr lang="es-ES" sz="1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3.689</a:t>
          </a:r>
          <a:r>
            <a:rPr lang="es-ES" sz="1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400" dirty="0" smtClean="0"/>
            <a:t>productores agrícolas</a:t>
          </a:r>
          <a:endParaRPr lang="es-PY" sz="1400" dirty="0"/>
        </a:p>
      </dgm:t>
    </dgm:pt>
    <dgm:pt modelId="{E6360E4C-A2B9-41DB-9F7A-71A6D395BCB8}" type="parTrans" cxnId="{1A410782-87EA-4E55-9E5C-634215B02B85}">
      <dgm:prSet/>
      <dgm:spPr/>
      <dgm:t>
        <a:bodyPr/>
        <a:lstStyle/>
        <a:p>
          <a:endParaRPr lang="es-PY" sz="1400"/>
        </a:p>
      </dgm:t>
    </dgm:pt>
    <dgm:pt modelId="{668D51B1-B9B3-4CE7-9613-FA10632C42D6}" type="sibTrans" cxnId="{1A410782-87EA-4E55-9E5C-634215B02B85}">
      <dgm:prSet/>
      <dgm:spPr/>
      <dgm:t>
        <a:bodyPr/>
        <a:lstStyle/>
        <a:p>
          <a:endParaRPr lang="es-PY" sz="1400"/>
        </a:p>
      </dgm:t>
    </dgm:pt>
    <dgm:pt modelId="{5E9ED01D-9FB9-4DFE-BE42-291C52FE6F65}">
      <dgm:prSet phldrT="[Texto]" custT="1"/>
      <dgm:spPr/>
      <dgm:t>
        <a:bodyPr/>
        <a:lstStyle/>
        <a:p>
          <a:r>
            <a:rPr lang="es-ES" sz="1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2.070 </a:t>
          </a:r>
          <a:r>
            <a:rPr lang="es-ES" sz="1400" dirty="0" smtClean="0"/>
            <a:t>ganaderos</a:t>
          </a:r>
          <a:endParaRPr lang="es-PY" sz="1400" dirty="0"/>
        </a:p>
      </dgm:t>
    </dgm:pt>
    <dgm:pt modelId="{201E07B2-A50A-4B08-AD78-6C5346335A83}" type="parTrans" cxnId="{0A82EC9C-1589-4180-878E-ED931621A831}">
      <dgm:prSet/>
      <dgm:spPr/>
      <dgm:t>
        <a:bodyPr/>
        <a:lstStyle/>
        <a:p>
          <a:endParaRPr lang="es-PY" sz="1400"/>
        </a:p>
      </dgm:t>
    </dgm:pt>
    <dgm:pt modelId="{AB84E918-CFE9-4512-A438-EFF329E9FB9F}" type="sibTrans" cxnId="{0A82EC9C-1589-4180-878E-ED931621A831}">
      <dgm:prSet/>
      <dgm:spPr/>
      <dgm:t>
        <a:bodyPr/>
        <a:lstStyle/>
        <a:p>
          <a:endParaRPr lang="es-PY" sz="1400"/>
        </a:p>
      </dgm:t>
    </dgm:pt>
    <dgm:pt modelId="{9BA83E45-66C7-4948-B82C-FE6F27B7FE04}">
      <dgm:prSet phldrT="[Texto]" custT="1"/>
      <dgm:spPr/>
      <dgm:t>
        <a:bodyPr/>
        <a:lstStyle/>
        <a:p>
          <a:r>
            <a:rPr lang="es-ES" sz="1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4.951</a:t>
          </a:r>
          <a:r>
            <a:rPr lang="es-ES" sz="1400" dirty="0" smtClean="0"/>
            <a:t> Microempresarios </a:t>
          </a:r>
          <a:endParaRPr lang="es-PY" sz="1400" dirty="0"/>
        </a:p>
      </dgm:t>
    </dgm:pt>
    <dgm:pt modelId="{3F8972EC-DDC9-473F-81E8-7E46461F7BFB}" type="parTrans" cxnId="{E36C3611-B307-4355-8FC3-62AA646E1A3F}">
      <dgm:prSet/>
      <dgm:spPr/>
      <dgm:t>
        <a:bodyPr/>
        <a:lstStyle/>
        <a:p>
          <a:endParaRPr lang="es-PY" sz="1400"/>
        </a:p>
      </dgm:t>
    </dgm:pt>
    <dgm:pt modelId="{EC09C47A-809A-4DC5-878D-CA2D1A7F186D}" type="sibTrans" cxnId="{E36C3611-B307-4355-8FC3-62AA646E1A3F}">
      <dgm:prSet/>
      <dgm:spPr/>
      <dgm:t>
        <a:bodyPr/>
        <a:lstStyle/>
        <a:p>
          <a:endParaRPr lang="es-PY" sz="1400"/>
        </a:p>
      </dgm:t>
    </dgm:pt>
    <dgm:pt modelId="{5F9F54C0-EBF4-4F93-8866-BA1A945644E4}">
      <dgm:prSet phldrT="[Texto]" custT="1"/>
      <dgm:spPr/>
      <dgm:t>
        <a:bodyPr/>
        <a:lstStyle/>
        <a:p>
          <a:r>
            <a:rPr lang="es-ES" sz="1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1.040</a:t>
          </a:r>
          <a:r>
            <a:rPr lang="es-ES" sz="1400" dirty="0" smtClean="0"/>
            <a:t> comerciantes</a:t>
          </a:r>
          <a:endParaRPr lang="es-PY" sz="1400" dirty="0"/>
        </a:p>
      </dgm:t>
    </dgm:pt>
    <dgm:pt modelId="{941E88FD-B3AB-48D9-AD2A-3D262CC6A555}" type="parTrans" cxnId="{C176EA4E-2C04-47FA-9B05-AF7DAAF73253}">
      <dgm:prSet/>
      <dgm:spPr/>
      <dgm:t>
        <a:bodyPr/>
        <a:lstStyle/>
        <a:p>
          <a:endParaRPr lang="es-PY" sz="1400"/>
        </a:p>
      </dgm:t>
    </dgm:pt>
    <dgm:pt modelId="{39A732C1-ABDA-444A-91C1-DBAAAB7B5314}" type="sibTrans" cxnId="{C176EA4E-2C04-47FA-9B05-AF7DAAF73253}">
      <dgm:prSet/>
      <dgm:spPr/>
      <dgm:t>
        <a:bodyPr/>
        <a:lstStyle/>
        <a:p>
          <a:endParaRPr lang="es-PY" sz="1400"/>
        </a:p>
      </dgm:t>
    </dgm:pt>
    <dgm:pt modelId="{DC169F38-862B-4BF5-93C1-9748559D5A01}">
      <dgm:prSet phldrT="[Texto]" custT="1"/>
      <dgm:spPr/>
      <dgm:t>
        <a:bodyPr/>
        <a:lstStyle/>
        <a:p>
          <a:r>
            <a:rPr lang="es-ES" sz="1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1.330</a:t>
          </a:r>
          <a:r>
            <a:rPr lang="es-ES" sz="1400" dirty="0" smtClean="0"/>
            <a:t> Viviendas</a:t>
          </a:r>
          <a:endParaRPr lang="es-PY" sz="1400" dirty="0"/>
        </a:p>
      </dgm:t>
    </dgm:pt>
    <dgm:pt modelId="{302CCC7A-EABD-478B-AEAC-0458F9B3E18A}" type="parTrans" cxnId="{7D2B7BC1-2ADC-40F0-9268-D8BACF4840BD}">
      <dgm:prSet/>
      <dgm:spPr/>
      <dgm:t>
        <a:bodyPr/>
        <a:lstStyle/>
        <a:p>
          <a:endParaRPr lang="es-PY" sz="1400"/>
        </a:p>
      </dgm:t>
    </dgm:pt>
    <dgm:pt modelId="{78E7A184-6CB9-42B5-8CB7-A9EC985189F0}" type="sibTrans" cxnId="{7D2B7BC1-2ADC-40F0-9268-D8BACF4840BD}">
      <dgm:prSet/>
      <dgm:spPr/>
      <dgm:t>
        <a:bodyPr/>
        <a:lstStyle/>
        <a:p>
          <a:endParaRPr lang="es-PY" sz="1400"/>
        </a:p>
      </dgm:t>
    </dgm:pt>
    <dgm:pt modelId="{5488D67C-017C-44CB-9D5F-49B25D8373B7}">
      <dgm:prSet phldrT="[Texto]" custT="1"/>
      <dgm:spPr/>
      <dgm:t>
        <a:bodyPr/>
        <a:lstStyle/>
        <a:p>
          <a:r>
            <a:rPr lang="es-ES" sz="1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123</a:t>
          </a:r>
          <a:r>
            <a:rPr lang="es-ES" sz="1400" dirty="0" smtClean="0"/>
            <a:t> industriales</a:t>
          </a:r>
          <a:endParaRPr lang="es-PY" sz="1400" dirty="0"/>
        </a:p>
      </dgm:t>
    </dgm:pt>
    <dgm:pt modelId="{9B7B0659-57C6-46C6-8BA7-D0EA904F98CD}" type="parTrans" cxnId="{19B2F274-8036-4F2F-BE5A-84B9EE360ABE}">
      <dgm:prSet/>
      <dgm:spPr/>
      <dgm:t>
        <a:bodyPr/>
        <a:lstStyle/>
        <a:p>
          <a:endParaRPr lang="es-PY" sz="1400"/>
        </a:p>
      </dgm:t>
    </dgm:pt>
    <dgm:pt modelId="{D14DD51E-61D8-49FD-AD25-772A5EC38F05}" type="sibTrans" cxnId="{19B2F274-8036-4F2F-BE5A-84B9EE360ABE}">
      <dgm:prSet/>
      <dgm:spPr/>
      <dgm:t>
        <a:bodyPr/>
        <a:lstStyle/>
        <a:p>
          <a:endParaRPr lang="es-PY" sz="1400"/>
        </a:p>
      </dgm:t>
    </dgm:pt>
    <dgm:pt modelId="{F3714A54-6407-407F-878C-E2ACB595CEFD}">
      <dgm:prSet phldrT="[Texto]" custT="1"/>
      <dgm:spPr/>
      <dgm:t>
        <a:bodyPr/>
        <a:lstStyle/>
        <a:p>
          <a:r>
            <a:rPr lang="es-ES" sz="1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1.279.526</a:t>
          </a:r>
          <a:r>
            <a:rPr lang="es-ES" sz="1400" dirty="0" smtClean="0"/>
            <a:t> Personas del segmento Bienestar Familiar que Préstamos Personales, Tarjetas de Crédito, Sobregiros en Cuenta, Adquisición de Vehículos, Compras de Deudas y Préstamos para Estudios Superiores.</a:t>
          </a:r>
          <a:endParaRPr lang="es-PY" sz="1400" dirty="0"/>
        </a:p>
      </dgm:t>
    </dgm:pt>
    <dgm:pt modelId="{9F06DE97-CF43-4F0B-9984-ED889682D350}" type="parTrans" cxnId="{5AE06CDE-1615-4A46-A469-E865D2942526}">
      <dgm:prSet/>
      <dgm:spPr/>
      <dgm:t>
        <a:bodyPr/>
        <a:lstStyle/>
        <a:p>
          <a:endParaRPr lang="es-PY" sz="1400"/>
        </a:p>
      </dgm:t>
    </dgm:pt>
    <dgm:pt modelId="{27C72A65-1526-4501-BA40-034371F9598D}" type="sibTrans" cxnId="{5AE06CDE-1615-4A46-A469-E865D2942526}">
      <dgm:prSet/>
      <dgm:spPr/>
      <dgm:t>
        <a:bodyPr/>
        <a:lstStyle/>
        <a:p>
          <a:endParaRPr lang="es-PY" sz="1400"/>
        </a:p>
      </dgm:t>
    </dgm:pt>
    <dgm:pt modelId="{89A0EC0B-035E-4A43-B02E-6238F7EB7857}" type="pres">
      <dgm:prSet presAssocID="{3DE4DF54-1CFA-4480-8CEC-24BAE3E19EE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PY"/>
        </a:p>
      </dgm:t>
    </dgm:pt>
    <dgm:pt modelId="{CFDE6335-D11C-4CB4-A487-6C7A5E63FA44}" type="pres">
      <dgm:prSet presAssocID="{1F505793-5ABF-4F2D-9660-A22ADE18F514}" presName="composite" presStyleCnt="0"/>
      <dgm:spPr/>
    </dgm:pt>
    <dgm:pt modelId="{F6E15807-6987-4665-9587-BA50E8B7D9C8}" type="pres">
      <dgm:prSet presAssocID="{1F505793-5ABF-4F2D-9660-A22ADE18F514}" presName="rect1" presStyleLbl="trAlignAcc1" presStyleIdx="0" presStyleCnt="7">
        <dgm:presLayoutVars>
          <dgm:bulletEnabled val="1"/>
        </dgm:presLayoutVars>
      </dgm:prSet>
      <dgm:spPr/>
      <dgm:t>
        <a:bodyPr/>
        <a:lstStyle/>
        <a:p>
          <a:endParaRPr lang="es-PY"/>
        </a:p>
      </dgm:t>
    </dgm:pt>
    <dgm:pt modelId="{E70D5E47-46CB-4133-826A-FD05CCBCE5DF}" type="pres">
      <dgm:prSet presAssocID="{1F505793-5ABF-4F2D-9660-A22ADE18F514}" presName="rect2" presStyleLbl="fgImgPlace1" presStyleIdx="0" presStyleCnt="7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PY"/>
        </a:p>
      </dgm:t>
    </dgm:pt>
    <dgm:pt modelId="{BC9C27FC-8947-4384-8FC4-EAB5CF249231}" type="pres">
      <dgm:prSet presAssocID="{668D51B1-B9B3-4CE7-9613-FA10632C42D6}" presName="sibTrans" presStyleCnt="0"/>
      <dgm:spPr/>
    </dgm:pt>
    <dgm:pt modelId="{60F22E2D-96CC-4111-BF17-08F4FB50AA42}" type="pres">
      <dgm:prSet presAssocID="{5488D67C-017C-44CB-9D5F-49B25D8373B7}" presName="composite" presStyleCnt="0"/>
      <dgm:spPr/>
    </dgm:pt>
    <dgm:pt modelId="{B5C6CF99-D884-4882-A76C-8617BE0E0CD8}" type="pres">
      <dgm:prSet presAssocID="{5488D67C-017C-44CB-9D5F-49B25D8373B7}" presName="rect1" presStyleLbl="tr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es-PY"/>
        </a:p>
      </dgm:t>
    </dgm:pt>
    <dgm:pt modelId="{5300170F-A285-4FB9-A10F-CA6F96F63E66}" type="pres">
      <dgm:prSet presAssocID="{5488D67C-017C-44CB-9D5F-49B25D8373B7}" presName="rect2" presStyleLbl="fgImgPlace1" presStyleIdx="1" presStyleCnt="7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PY"/>
        </a:p>
      </dgm:t>
    </dgm:pt>
    <dgm:pt modelId="{27F5C95F-94A1-436A-AB7A-12F2ABC15C2B}" type="pres">
      <dgm:prSet presAssocID="{D14DD51E-61D8-49FD-AD25-772A5EC38F05}" presName="sibTrans" presStyleCnt="0"/>
      <dgm:spPr/>
    </dgm:pt>
    <dgm:pt modelId="{C2CA59D3-095E-4464-9E50-5F8FC0159858}" type="pres">
      <dgm:prSet presAssocID="{5E9ED01D-9FB9-4DFE-BE42-291C52FE6F65}" presName="composite" presStyleCnt="0"/>
      <dgm:spPr/>
    </dgm:pt>
    <dgm:pt modelId="{F00D328B-CE17-45E6-AF90-7EF560C980A7}" type="pres">
      <dgm:prSet presAssocID="{5E9ED01D-9FB9-4DFE-BE42-291C52FE6F65}" presName="rect1" presStyleLbl="tr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es-PY"/>
        </a:p>
      </dgm:t>
    </dgm:pt>
    <dgm:pt modelId="{7C2C1E68-5ED0-4A2B-97CA-A670A2BF7D18}" type="pres">
      <dgm:prSet presAssocID="{5E9ED01D-9FB9-4DFE-BE42-291C52FE6F65}" presName="rect2" presStyleLbl="fgImgPlace1" presStyleIdx="2" presStyleCnt="7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PY"/>
        </a:p>
      </dgm:t>
    </dgm:pt>
    <dgm:pt modelId="{5592C0FE-67A8-47EC-8B7F-2DA39D5DF5AE}" type="pres">
      <dgm:prSet presAssocID="{AB84E918-CFE9-4512-A438-EFF329E9FB9F}" presName="sibTrans" presStyleCnt="0"/>
      <dgm:spPr/>
    </dgm:pt>
    <dgm:pt modelId="{943137B4-667E-453A-833F-3F4763E86566}" type="pres">
      <dgm:prSet presAssocID="{9BA83E45-66C7-4948-B82C-FE6F27B7FE04}" presName="composite" presStyleCnt="0"/>
      <dgm:spPr/>
    </dgm:pt>
    <dgm:pt modelId="{49B3259A-781B-4633-8E47-CD21A2C3EAD1}" type="pres">
      <dgm:prSet presAssocID="{9BA83E45-66C7-4948-B82C-FE6F27B7FE04}" presName="rect1" presStyleLbl="tr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es-PY"/>
        </a:p>
      </dgm:t>
    </dgm:pt>
    <dgm:pt modelId="{8B6A3532-9984-49BE-8B55-468BD5B06F5E}" type="pres">
      <dgm:prSet presAssocID="{9BA83E45-66C7-4948-B82C-FE6F27B7FE04}" presName="rect2" presStyleLbl="fgImgPlace1" presStyleIdx="3" presStyleCnt="7"/>
      <dgm:spPr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PY"/>
        </a:p>
      </dgm:t>
    </dgm:pt>
    <dgm:pt modelId="{FEA9D3DD-235C-4899-B878-2185637155F8}" type="pres">
      <dgm:prSet presAssocID="{EC09C47A-809A-4DC5-878D-CA2D1A7F186D}" presName="sibTrans" presStyleCnt="0"/>
      <dgm:spPr/>
    </dgm:pt>
    <dgm:pt modelId="{36319431-BEFC-49D0-988E-14287D69F13E}" type="pres">
      <dgm:prSet presAssocID="{5F9F54C0-EBF4-4F93-8866-BA1A945644E4}" presName="composite" presStyleCnt="0"/>
      <dgm:spPr/>
    </dgm:pt>
    <dgm:pt modelId="{E934E6D9-A811-4D9A-96D2-08D68E63ABD3}" type="pres">
      <dgm:prSet presAssocID="{5F9F54C0-EBF4-4F93-8866-BA1A945644E4}" presName="rect1" presStyleLbl="tr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es-PY"/>
        </a:p>
      </dgm:t>
    </dgm:pt>
    <dgm:pt modelId="{70575613-A3CB-4AB9-828D-E819CD70B9B8}" type="pres">
      <dgm:prSet presAssocID="{5F9F54C0-EBF4-4F93-8866-BA1A945644E4}" presName="rect2" presStyleLbl="fgImgPlace1" presStyleIdx="4" presStyleCnt="7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PY"/>
        </a:p>
      </dgm:t>
    </dgm:pt>
    <dgm:pt modelId="{176832C4-1C34-4C03-B504-01A1D1B195FC}" type="pres">
      <dgm:prSet presAssocID="{39A732C1-ABDA-444A-91C1-DBAAAB7B5314}" presName="sibTrans" presStyleCnt="0"/>
      <dgm:spPr/>
    </dgm:pt>
    <dgm:pt modelId="{0C52224C-E651-4770-A92F-C57B196904BE}" type="pres">
      <dgm:prSet presAssocID="{DC169F38-862B-4BF5-93C1-9748559D5A01}" presName="composite" presStyleCnt="0"/>
      <dgm:spPr/>
    </dgm:pt>
    <dgm:pt modelId="{D4AF3E9D-AEE2-4B36-A716-8CE995C82AB8}" type="pres">
      <dgm:prSet presAssocID="{DC169F38-862B-4BF5-93C1-9748559D5A01}" presName="rect1" presStyleLbl="tr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es-PY"/>
        </a:p>
      </dgm:t>
    </dgm:pt>
    <dgm:pt modelId="{EEA06D9D-C3C6-44CA-91DF-AE7C5AF128D5}" type="pres">
      <dgm:prSet presAssocID="{DC169F38-862B-4BF5-93C1-9748559D5A01}" presName="rect2" presStyleLbl="fgImgPlace1" presStyleIdx="5" presStyleCnt="7"/>
      <dgm:spPr>
        <a:blipFill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PY"/>
        </a:p>
      </dgm:t>
    </dgm:pt>
    <dgm:pt modelId="{5ECE5B83-E158-4C6C-9494-4390416C3C8F}" type="pres">
      <dgm:prSet presAssocID="{78E7A184-6CB9-42B5-8CB7-A9EC985189F0}" presName="sibTrans" presStyleCnt="0"/>
      <dgm:spPr/>
    </dgm:pt>
    <dgm:pt modelId="{E503A01B-3EE3-4E25-9631-E4AD9AF632D5}" type="pres">
      <dgm:prSet presAssocID="{F3714A54-6407-407F-878C-E2ACB595CEFD}" presName="composite" presStyleCnt="0"/>
      <dgm:spPr/>
    </dgm:pt>
    <dgm:pt modelId="{C5E9FB2A-1590-4CBE-B2BE-7ED43586DDBA}" type="pres">
      <dgm:prSet presAssocID="{F3714A54-6407-407F-878C-E2ACB595CEFD}" presName="rect1" presStyleLbl="trAlignAcc1" presStyleIdx="6" presStyleCnt="7" custScaleX="228716" custScaleY="214790">
        <dgm:presLayoutVars>
          <dgm:bulletEnabled val="1"/>
        </dgm:presLayoutVars>
      </dgm:prSet>
      <dgm:spPr/>
      <dgm:t>
        <a:bodyPr/>
        <a:lstStyle/>
        <a:p>
          <a:endParaRPr lang="es-PY"/>
        </a:p>
      </dgm:t>
    </dgm:pt>
    <dgm:pt modelId="{6A813267-4E4E-4425-B62A-F5C34AAFDF52}" type="pres">
      <dgm:prSet presAssocID="{F3714A54-6407-407F-878C-E2ACB595CEFD}" presName="rect2" presStyleLbl="fgImgPlace1" presStyleIdx="6" presStyleCnt="7" custLinFactX="-200000" custLinFactNeighborX="-215665" custLinFactNeighborY="-13881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PY"/>
        </a:p>
      </dgm:t>
    </dgm:pt>
  </dgm:ptLst>
  <dgm:cxnLst>
    <dgm:cxn modelId="{C176EA4E-2C04-47FA-9B05-AF7DAAF73253}" srcId="{3DE4DF54-1CFA-4480-8CEC-24BAE3E19EE5}" destId="{5F9F54C0-EBF4-4F93-8866-BA1A945644E4}" srcOrd="4" destOrd="0" parTransId="{941E88FD-B3AB-48D9-AD2A-3D262CC6A555}" sibTransId="{39A732C1-ABDA-444A-91C1-DBAAAB7B5314}"/>
    <dgm:cxn modelId="{081B42B2-DC98-4DA6-A4D8-F805F27F5D1C}" type="presOf" srcId="{9BA83E45-66C7-4948-B82C-FE6F27B7FE04}" destId="{49B3259A-781B-4633-8E47-CD21A2C3EAD1}" srcOrd="0" destOrd="0" presId="urn:microsoft.com/office/officeart/2008/layout/PictureStrips"/>
    <dgm:cxn modelId="{5AE06CDE-1615-4A46-A469-E865D2942526}" srcId="{3DE4DF54-1CFA-4480-8CEC-24BAE3E19EE5}" destId="{F3714A54-6407-407F-878C-E2ACB595CEFD}" srcOrd="6" destOrd="0" parTransId="{9F06DE97-CF43-4F0B-9984-ED889682D350}" sibTransId="{27C72A65-1526-4501-BA40-034371F9598D}"/>
    <dgm:cxn modelId="{19B2F274-8036-4F2F-BE5A-84B9EE360ABE}" srcId="{3DE4DF54-1CFA-4480-8CEC-24BAE3E19EE5}" destId="{5488D67C-017C-44CB-9D5F-49B25D8373B7}" srcOrd="1" destOrd="0" parTransId="{9B7B0659-57C6-46C6-8BA7-D0EA904F98CD}" sibTransId="{D14DD51E-61D8-49FD-AD25-772A5EC38F05}"/>
    <dgm:cxn modelId="{DF980886-87AC-4A60-AA62-FBE37D4A6D9F}" type="presOf" srcId="{5F9F54C0-EBF4-4F93-8866-BA1A945644E4}" destId="{E934E6D9-A811-4D9A-96D2-08D68E63ABD3}" srcOrd="0" destOrd="0" presId="urn:microsoft.com/office/officeart/2008/layout/PictureStrips"/>
    <dgm:cxn modelId="{4ABA750E-1EBA-4C54-A2CF-E595A0E31591}" type="presOf" srcId="{5488D67C-017C-44CB-9D5F-49B25D8373B7}" destId="{B5C6CF99-D884-4882-A76C-8617BE0E0CD8}" srcOrd="0" destOrd="0" presId="urn:microsoft.com/office/officeart/2008/layout/PictureStrips"/>
    <dgm:cxn modelId="{552944F3-BFD6-42A8-9302-8697B68E1B9B}" type="presOf" srcId="{3DE4DF54-1CFA-4480-8CEC-24BAE3E19EE5}" destId="{89A0EC0B-035E-4A43-B02E-6238F7EB7857}" srcOrd="0" destOrd="0" presId="urn:microsoft.com/office/officeart/2008/layout/PictureStrips"/>
    <dgm:cxn modelId="{7D2B7BC1-2ADC-40F0-9268-D8BACF4840BD}" srcId="{3DE4DF54-1CFA-4480-8CEC-24BAE3E19EE5}" destId="{DC169F38-862B-4BF5-93C1-9748559D5A01}" srcOrd="5" destOrd="0" parTransId="{302CCC7A-EABD-478B-AEAC-0458F9B3E18A}" sibTransId="{78E7A184-6CB9-42B5-8CB7-A9EC985189F0}"/>
    <dgm:cxn modelId="{9EE6D618-5268-4105-BED1-BFB1112B85CF}" type="presOf" srcId="{DC169F38-862B-4BF5-93C1-9748559D5A01}" destId="{D4AF3E9D-AEE2-4B36-A716-8CE995C82AB8}" srcOrd="0" destOrd="0" presId="urn:microsoft.com/office/officeart/2008/layout/PictureStrips"/>
    <dgm:cxn modelId="{E36C3611-B307-4355-8FC3-62AA646E1A3F}" srcId="{3DE4DF54-1CFA-4480-8CEC-24BAE3E19EE5}" destId="{9BA83E45-66C7-4948-B82C-FE6F27B7FE04}" srcOrd="3" destOrd="0" parTransId="{3F8972EC-DDC9-473F-81E8-7E46461F7BFB}" sibTransId="{EC09C47A-809A-4DC5-878D-CA2D1A7F186D}"/>
    <dgm:cxn modelId="{C33677EE-21C1-4D46-9EB7-36BD9F47244C}" type="presOf" srcId="{1F505793-5ABF-4F2D-9660-A22ADE18F514}" destId="{F6E15807-6987-4665-9587-BA50E8B7D9C8}" srcOrd="0" destOrd="0" presId="urn:microsoft.com/office/officeart/2008/layout/PictureStrips"/>
    <dgm:cxn modelId="{602117C7-7A6B-49DB-81D8-877E65254634}" type="presOf" srcId="{5E9ED01D-9FB9-4DFE-BE42-291C52FE6F65}" destId="{F00D328B-CE17-45E6-AF90-7EF560C980A7}" srcOrd="0" destOrd="0" presId="urn:microsoft.com/office/officeart/2008/layout/PictureStrips"/>
    <dgm:cxn modelId="{0A82EC9C-1589-4180-878E-ED931621A831}" srcId="{3DE4DF54-1CFA-4480-8CEC-24BAE3E19EE5}" destId="{5E9ED01D-9FB9-4DFE-BE42-291C52FE6F65}" srcOrd="2" destOrd="0" parTransId="{201E07B2-A50A-4B08-AD78-6C5346335A83}" sibTransId="{AB84E918-CFE9-4512-A438-EFF329E9FB9F}"/>
    <dgm:cxn modelId="{1A410782-87EA-4E55-9E5C-634215B02B85}" srcId="{3DE4DF54-1CFA-4480-8CEC-24BAE3E19EE5}" destId="{1F505793-5ABF-4F2D-9660-A22ADE18F514}" srcOrd="0" destOrd="0" parTransId="{E6360E4C-A2B9-41DB-9F7A-71A6D395BCB8}" sibTransId="{668D51B1-B9B3-4CE7-9613-FA10632C42D6}"/>
    <dgm:cxn modelId="{B36920AC-45F2-4076-B660-71E768EC3265}" type="presOf" srcId="{F3714A54-6407-407F-878C-E2ACB595CEFD}" destId="{C5E9FB2A-1590-4CBE-B2BE-7ED43586DDBA}" srcOrd="0" destOrd="0" presId="urn:microsoft.com/office/officeart/2008/layout/PictureStrips"/>
    <dgm:cxn modelId="{A705165E-74BB-440C-931F-D96832B4540E}" type="presParOf" srcId="{89A0EC0B-035E-4A43-B02E-6238F7EB7857}" destId="{CFDE6335-D11C-4CB4-A487-6C7A5E63FA44}" srcOrd="0" destOrd="0" presId="urn:microsoft.com/office/officeart/2008/layout/PictureStrips"/>
    <dgm:cxn modelId="{F3FD795C-6C02-4E4D-97C8-53A2645544A2}" type="presParOf" srcId="{CFDE6335-D11C-4CB4-A487-6C7A5E63FA44}" destId="{F6E15807-6987-4665-9587-BA50E8B7D9C8}" srcOrd="0" destOrd="0" presId="urn:microsoft.com/office/officeart/2008/layout/PictureStrips"/>
    <dgm:cxn modelId="{399C7014-18EF-4168-B359-3BE2B62F2513}" type="presParOf" srcId="{CFDE6335-D11C-4CB4-A487-6C7A5E63FA44}" destId="{E70D5E47-46CB-4133-826A-FD05CCBCE5DF}" srcOrd="1" destOrd="0" presId="urn:microsoft.com/office/officeart/2008/layout/PictureStrips"/>
    <dgm:cxn modelId="{92016D8D-4AC5-4220-8E8D-65F37F463DAE}" type="presParOf" srcId="{89A0EC0B-035E-4A43-B02E-6238F7EB7857}" destId="{BC9C27FC-8947-4384-8FC4-EAB5CF249231}" srcOrd="1" destOrd="0" presId="urn:microsoft.com/office/officeart/2008/layout/PictureStrips"/>
    <dgm:cxn modelId="{A5737308-545B-4C6D-AF8D-1BE0B4063D11}" type="presParOf" srcId="{89A0EC0B-035E-4A43-B02E-6238F7EB7857}" destId="{60F22E2D-96CC-4111-BF17-08F4FB50AA42}" srcOrd="2" destOrd="0" presId="urn:microsoft.com/office/officeart/2008/layout/PictureStrips"/>
    <dgm:cxn modelId="{4358AEE0-A43C-485A-BB6C-991F78459526}" type="presParOf" srcId="{60F22E2D-96CC-4111-BF17-08F4FB50AA42}" destId="{B5C6CF99-D884-4882-A76C-8617BE0E0CD8}" srcOrd="0" destOrd="0" presId="urn:microsoft.com/office/officeart/2008/layout/PictureStrips"/>
    <dgm:cxn modelId="{05CC3E8C-A733-4BEB-A876-E9ED0B615CFA}" type="presParOf" srcId="{60F22E2D-96CC-4111-BF17-08F4FB50AA42}" destId="{5300170F-A285-4FB9-A10F-CA6F96F63E66}" srcOrd="1" destOrd="0" presId="urn:microsoft.com/office/officeart/2008/layout/PictureStrips"/>
    <dgm:cxn modelId="{1B3B0A6A-3809-4BE3-84F5-98DB644A4BB4}" type="presParOf" srcId="{89A0EC0B-035E-4A43-B02E-6238F7EB7857}" destId="{27F5C95F-94A1-436A-AB7A-12F2ABC15C2B}" srcOrd="3" destOrd="0" presId="urn:microsoft.com/office/officeart/2008/layout/PictureStrips"/>
    <dgm:cxn modelId="{35E09152-EF76-4A68-8828-8596C906017E}" type="presParOf" srcId="{89A0EC0B-035E-4A43-B02E-6238F7EB7857}" destId="{C2CA59D3-095E-4464-9E50-5F8FC0159858}" srcOrd="4" destOrd="0" presId="urn:microsoft.com/office/officeart/2008/layout/PictureStrips"/>
    <dgm:cxn modelId="{29F23F30-8E0A-43F7-A662-FB1648CDE8CE}" type="presParOf" srcId="{C2CA59D3-095E-4464-9E50-5F8FC0159858}" destId="{F00D328B-CE17-45E6-AF90-7EF560C980A7}" srcOrd="0" destOrd="0" presId="urn:microsoft.com/office/officeart/2008/layout/PictureStrips"/>
    <dgm:cxn modelId="{5F5AEEEE-AAD4-412D-96FC-34546D50321E}" type="presParOf" srcId="{C2CA59D3-095E-4464-9E50-5F8FC0159858}" destId="{7C2C1E68-5ED0-4A2B-97CA-A670A2BF7D18}" srcOrd="1" destOrd="0" presId="urn:microsoft.com/office/officeart/2008/layout/PictureStrips"/>
    <dgm:cxn modelId="{1989066E-4CB6-4CB6-8B84-9D566FDF30D4}" type="presParOf" srcId="{89A0EC0B-035E-4A43-B02E-6238F7EB7857}" destId="{5592C0FE-67A8-47EC-8B7F-2DA39D5DF5AE}" srcOrd="5" destOrd="0" presId="urn:microsoft.com/office/officeart/2008/layout/PictureStrips"/>
    <dgm:cxn modelId="{53369354-5185-4B58-936E-DAF76C2578DF}" type="presParOf" srcId="{89A0EC0B-035E-4A43-B02E-6238F7EB7857}" destId="{943137B4-667E-453A-833F-3F4763E86566}" srcOrd="6" destOrd="0" presId="urn:microsoft.com/office/officeart/2008/layout/PictureStrips"/>
    <dgm:cxn modelId="{D77172EE-6A6A-4C28-ADDF-EBBCF8C2CC2F}" type="presParOf" srcId="{943137B4-667E-453A-833F-3F4763E86566}" destId="{49B3259A-781B-4633-8E47-CD21A2C3EAD1}" srcOrd="0" destOrd="0" presId="urn:microsoft.com/office/officeart/2008/layout/PictureStrips"/>
    <dgm:cxn modelId="{916C861E-AB13-4ED6-8E82-D9BDB0F6266B}" type="presParOf" srcId="{943137B4-667E-453A-833F-3F4763E86566}" destId="{8B6A3532-9984-49BE-8B55-468BD5B06F5E}" srcOrd="1" destOrd="0" presId="urn:microsoft.com/office/officeart/2008/layout/PictureStrips"/>
    <dgm:cxn modelId="{187F6093-412A-4C38-AE17-0E14F35CAE45}" type="presParOf" srcId="{89A0EC0B-035E-4A43-B02E-6238F7EB7857}" destId="{FEA9D3DD-235C-4899-B878-2185637155F8}" srcOrd="7" destOrd="0" presId="urn:microsoft.com/office/officeart/2008/layout/PictureStrips"/>
    <dgm:cxn modelId="{79FF9562-FB5D-41C7-A9D4-A2944160CF3C}" type="presParOf" srcId="{89A0EC0B-035E-4A43-B02E-6238F7EB7857}" destId="{36319431-BEFC-49D0-988E-14287D69F13E}" srcOrd="8" destOrd="0" presId="urn:microsoft.com/office/officeart/2008/layout/PictureStrips"/>
    <dgm:cxn modelId="{B85DD9EB-90E7-4981-ADA3-CF9EE08EA30D}" type="presParOf" srcId="{36319431-BEFC-49D0-988E-14287D69F13E}" destId="{E934E6D9-A811-4D9A-96D2-08D68E63ABD3}" srcOrd="0" destOrd="0" presId="urn:microsoft.com/office/officeart/2008/layout/PictureStrips"/>
    <dgm:cxn modelId="{DBD84AC5-1134-4D9C-B182-42E47F455826}" type="presParOf" srcId="{36319431-BEFC-49D0-988E-14287D69F13E}" destId="{70575613-A3CB-4AB9-828D-E819CD70B9B8}" srcOrd="1" destOrd="0" presId="urn:microsoft.com/office/officeart/2008/layout/PictureStrips"/>
    <dgm:cxn modelId="{C51AFA10-4D64-4CC3-BD81-05ED86F0DD1E}" type="presParOf" srcId="{89A0EC0B-035E-4A43-B02E-6238F7EB7857}" destId="{176832C4-1C34-4C03-B504-01A1D1B195FC}" srcOrd="9" destOrd="0" presId="urn:microsoft.com/office/officeart/2008/layout/PictureStrips"/>
    <dgm:cxn modelId="{31BB5E8E-D450-4808-B9EA-97C74D60A3B7}" type="presParOf" srcId="{89A0EC0B-035E-4A43-B02E-6238F7EB7857}" destId="{0C52224C-E651-4770-A92F-C57B196904BE}" srcOrd="10" destOrd="0" presId="urn:microsoft.com/office/officeart/2008/layout/PictureStrips"/>
    <dgm:cxn modelId="{A736C40A-3637-4FBE-BCF8-9E2CCA3C9C90}" type="presParOf" srcId="{0C52224C-E651-4770-A92F-C57B196904BE}" destId="{D4AF3E9D-AEE2-4B36-A716-8CE995C82AB8}" srcOrd="0" destOrd="0" presId="urn:microsoft.com/office/officeart/2008/layout/PictureStrips"/>
    <dgm:cxn modelId="{B37B89CB-A4D8-4CCA-8AEE-AFD57A585BF0}" type="presParOf" srcId="{0C52224C-E651-4770-A92F-C57B196904BE}" destId="{EEA06D9D-C3C6-44CA-91DF-AE7C5AF128D5}" srcOrd="1" destOrd="0" presId="urn:microsoft.com/office/officeart/2008/layout/PictureStrips"/>
    <dgm:cxn modelId="{1246EF4F-DFA1-4726-87C9-BF3CE09EB9BA}" type="presParOf" srcId="{89A0EC0B-035E-4A43-B02E-6238F7EB7857}" destId="{5ECE5B83-E158-4C6C-9494-4390416C3C8F}" srcOrd="11" destOrd="0" presId="urn:microsoft.com/office/officeart/2008/layout/PictureStrips"/>
    <dgm:cxn modelId="{493F6D14-A9AA-4644-B763-05095F729052}" type="presParOf" srcId="{89A0EC0B-035E-4A43-B02E-6238F7EB7857}" destId="{E503A01B-3EE3-4E25-9631-E4AD9AF632D5}" srcOrd="12" destOrd="0" presId="urn:microsoft.com/office/officeart/2008/layout/PictureStrips"/>
    <dgm:cxn modelId="{BEBF40AE-7D41-4A5E-A050-7C23465A4C96}" type="presParOf" srcId="{E503A01B-3EE3-4E25-9631-E4AD9AF632D5}" destId="{C5E9FB2A-1590-4CBE-B2BE-7ED43586DDBA}" srcOrd="0" destOrd="0" presId="urn:microsoft.com/office/officeart/2008/layout/PictureStrips"/>
    <dgm:cxn modelId="{BC627020-48D9-4068-B0B4-A7EA07564BEA}" type="presParOf" srcId="{E503A01B-3EE3-4E25-9631-E4AD9AF632D5}" destId="{6A813267-4E4E-4425-B62A-F5C34AAFDF52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CBFCF6C-EBFC-4C0D-A51C-DAFDF93B9088}" type="doc">
      <dgm:prSet loTypeId="urn:microsoft.com/office/officeart/2005/8/layout/vList4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es-PY"/>
        </a:p>
      </dgm:t>
    </dgm:pt>
    <dgm:pt modelId="{1A63C387-62AD-4533-80B1-D8D32B11C0CD}">
      <dgm:prSet phldrT="[Texto]"/>
      <dgm:spPr/>
      <dgm:t>
        <a:bodyPr/>
        <a:lstStyle/>
        <a:p>
          <a:r>
            <a:rPr lang="es-PY" sz="1600" b="1" dirty="0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Kuña Katupyry</a:t>
          </a:r>
          <a:endParaRPr lang="es-PY" sz="1600" b="1" dirty="0">
            <a:solidFill>
              <a:schemeClr val="accent4">
                <a:lumMod val="50000"/>
              </a:schemeClr>
            </a:solidFill>
            <a:latin typeface="Bookman Old Style" panose="02050604050505020204" pitchFamily="18" charset="0"/>
          </a:endParaRPr>
        </a:p>
      </dgm:t>
    </dgm:pt>
    <dgm:pt modelId="{F03A626B-F3AA-4AF0-A807-46548828BD29}" type="parTrans" cxnId="{BD0F2A61-A61F-48BC-8750-5F8BC2AF6A1E}">
      <dgm:prSet/>
      <dgm:spPr/>
      <dgm:t>
        <a:bodyPr/>
        <a:lstStyle/>
        <a:p>
          <a:endParaRPr lang="es-PY"/>
        </a:p>
      </dgm:t>
    </dgm:pt>
    <dgm:pt modelId="{04E488FB-0342-400E-ADB4-3B807946AF51}" type="sibTrans" cxnId="{BD0F2A61-A61F-48BC-8750-5F8BC2AF6A1E}">
      <dgm:prSet/>
      <dgm:spPr/>
      <dgm:t>
        <a:bodyPr/>
        <a:lstStyle/>
        <a:p>
          <a:endParaRPr lang="es-PY"/>
        </a:p>
      </dgm:t>
    </dgm:pt>
    <dgm:pt modelId="{C7CDFC41-3F2B-4327-989E-F39C87B8E646}">
      <dgm:prSet phldrT="[Texto]" custT="1"/>
      <dgm:spPr/>
      <dgm:t>
        <a:bodyPr/>
        <a:lstStyle/>
        <a:p>
          <a:r>
            <a:rPr lang="es-PY" sz="1400" dirty="0" smtClean="0">
              <a:solidFill>
                <a:schemeClr val="tx1"/>
              </a:solidFill>
            </a:rPr>
            <a:t>Fomenta </a:t>
          </a:r>
          <a:r>
            <a:rPr lang="es-ES" sz="1400" dirty="0" smtClean="0">
              <a:solidFill>
                <a:schemeClr val="tx1"/>
              </a:solidFill>
            </a:rPr>
            <a:t>actividades económicas de mujeres en condiciones de pobreza que requieran de recursos financieros para llevar adelante sus emprendimientos.</a:t>
          </a:r>
          <a:endParaRPr lang="es-PY" sz="1400" dirty="0"/>
        </a:p>
      </dgm:t>
    </dgm:pt>
    <dgm:pt modelId="{F7370019-D930-4662-BBF4-CC334231C35B}" type="parTrans" cxnId="{6753FDFB-1616-4E4F-A553-362A9FD1B132}">
      <dgm:prSet/>
      <dgm:spPr/>
      <dgm:t>
        <a:bodyPr/>
        <a:lstStyle/>
        <a:p>
          <a:endParaRPr lang="es-PY"/>
        </a:p>
      </dgm:t>
    </dgm:pt>
    <dgm:pt modelId="{4F86276E-04FC-45BC-ACA3-BE062F1D1177}" type="sibTrans" cxnId="{6753FDFB-1616-4E4F-A553-362A9FD1B132}">
      <dgm:prSet/>
      <dgm:spPr/>
      <dgm:t>
        <a:bodyPr/>
        <a:lstStyle/>
        <a:p>
          <a:endParaRPr lang="es-PY"/>
        </a:p>
      </dgm:t>
    </dgm:pt>
    <dgm:pt modelId="{F1188F19-5736-474C-B2D9-0BD6E457E803}">
      <dgm:prSet phldrT="[Texto]"/>
      <dgm:spPr/>
      <dgm:t>
        <a:bodyPr/>
        <a:lstStyle/>
        <a:p>
          <a:r>
            <a:rPr lang="es-PY" sz="1600" b="1" dirty="0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Ñamba’apo pohýi hagua</a:t>
          </a:r>
          <a:endParaRPr lang="es-PY" sz="1600" dirty="0"/>
        </a:p>
      </dgm:t>
    </dgm:pt>
    <dgm:pt modelId="{DEB4AE74-11F7-4C3F-B7FF-48C05E91D3B7}" type="parTrans" cxnId="{BE6E95BF-A3DC-49CD-8389-17518EDEA99F}">
      <dgm:prSet/>
      <dgm:spPr/>
      <dgm:t>
        <a:bodyPr/>
        <a:lstStyle/>
        <a:p>
          <a:endParaRPr lang="es-PY"/>
        </a:p>
      </dgm:t>
    </dgm:pt>
    <dgm:pt modelId="{AC98A581-EFE6-47AE-95E0-FFECE76BF678}" type="sibTrans" cxnId="{BE6E95BF-A3DC-49CD-8389-17518EDEA99F}">
      <dgm:prSet/>
      <dgm:spPr/>
      <dgm:t>
        <a:bodyPr/>
        <a:lstStyle/>
        <a:p>
          <a:endParaRPr lang="es-PY"/>
        </a:p>
      </dgm:t>
    </dgm:pt>
    <dgm:pt modelId="{370B5065-7D53-49C8-AD98-B8F4BC690B0A}">
      <dgm:prSet phldrT="[Texto]" custT="1"/>
      <dgm:spPr/>
      <dgm:t>
        <a:bodyPr/>
        <a:lstStyle/>
        <a:p>
          <a:r>
            <a:rPr lang="es-ES" sz="1400" dirty="0" smtClean="0"/>
            <a:t>Para compra de maquinarias y/o equipos para la construcción, sector agrícola e industrial.</a:t>
          </a:r>
          <a:endParaRPr lang="es-PY" sz="1400" dirty="0"/>
        </a:p>
      </dgm:t>
    </dgm:pt>
    <dgm:pt modelId="{E4555B07-30C8-412D-94B9-048DEC95CCA4}" type="parTrans" cxnId="{AC2DDCDD-6017-4B4C-BBF1-FBD9D2B83CA6}">
      <dgm:prSet/>
      <dgm:spPr/>
      <dgm:t>
        <a:bodyPr/>
        <a:lstStyle/>
        <a:p>
          <a:endParaRPr lang="es-PY"/>
        </a:p>
      </dgm:t>
    </dgm:pt>
    <dgm:pt modelId="{CD1BC7CA-6332-4260-A1C0-C443870682E9}" type="sibTrans" cxnId="{AC2DDCDD-6017-4B4C-BBF1-FBD9D2B83CA6}">
      <dgm:prSet/>
      <dgm:spPr/>
      <dgm:t>
        <a:bodyPr/>
        <a:lstStyle/>
        <a:p>
          <a:endParaRPr lang="es-PY"/>
        </a:p>
      </dgm:t>
    </dgm:pt>
    <dgm:pt modelId="{F5E20DC9-B6DF-4876-AE15-C24B3A80D89C}">
      <dgm:prSet phldrT="[Texto]"/>
      <dgm:spPr/>
      <dgm:t>
        <a:bodyPr/>
        <a:lstStyle/>
        <a:p>
          <a:r>
            <a:rPr lang="es-PY" sz="1600" b="1" dirty="0" err="1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Ñande</a:t>
          </a:r>
          <a:r>
            <a:rPr lang="es-PY" sz="1600" b="1" dirty="0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 </a:t>
          </a:r>
          <a:r>
            <a:rPr lang="es-PY" sz="1600" b="1" dirty="0" err="1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Roga</a:t>
          </a:r>
          <a:r>
            <a:rPr lang="es-PY" sz="1600" b="1" dirty="0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 </a:t>
          </a:r>
          <a:r>
            <a:rPr lang="es-PY" sz="1600" b="1" dirty="0" err="1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Pyahurá</a:t>
          </a:r>
          <a:endParaRPr lang="es-PY" sz="1600" b="1" dirty="0">
            <a:solidFill>
              <a:schemeClr val="accent4">
                <a:lumMod val="50000"/>
              </a:schemeClr>
            </a:solidFill>
            <a:latin typeface="Bookman Old Style" panose="02050604050505020204" pitchFamily="18" charset="0"/>
          </a:endParaRPr>
        </a:p>
      </dgm:t>
    </dgm:pt>
    <dgm:pt modelId="{A7DE1E6B-DCCA-484B-A9DD-CC4980F54D25}" type="parTrans" cxnId="{D844D6FA-1E96-4EEB-AC3B-2DA9BABFDF44}">
      <dgm:prSet/>
      <dgm:spPr/>
      <dgm:t>
        <a:bodyPr/>
        <a:lstStyle/>
        <a:p>
          <a:endParaRPr lang="es-PY"/>
        </a:p>
      </dgm:t>
    </dgm:pt>
    <dgm:pt modelId="{88C7D48F-AAE2-49A6-BB71-B444921C1E2E}" type="sibTrans" cxnId="{D844D6FA-1E96-4EEB-AC3B-2DA9BABFDF44}">
      <dgm:prSet/>
      <dgm:spPr/>
      <dgm:t>
        <a:bodyPr/>
        <a:lstStyle/>
        <a:p>
          <a:endParaRPr lang="es-PY"/>
        </a:p>
      </dgm:t>
    </dgm:pt>
    <dgm:pt modelId="{C1FB0BFB-FF39-40EF-9042-913B10DF5FFA}">
      <dgm:prSet custT="1"/>
      <dgm:spPr/>
      <dgm:t>
        <a:bodyPr/>
        <a:lstStyle/>
        <a:p>
          <a:r>
            <a:rPr lang="es-PY" sz="1400" dirty="0" smtClean="0">
              <a:solidFill>
                <a:schemeClr val="tx1"/>
              </a:solidFill>
            </a:rPr>
            <a:t>Comenzó  como  </a:t>
          </a:r>
          <a:r>
            <a:rPr lang="es-ES" sz="1400" dirty="0" smtClean="0">
              <a:solidFill>
                <a:schemeClr val="tx1"/>
              </a:solidFill>
            </a:rPr>
            <a:t>programa   piloto  en  Caazapá   y  en octubre/2018 se convierte en una línea de crédito oficial. </a:t>
          </a:r>
          <a:endParaRPr lang="es-PY" sz="1400" dirty="0">
            <a:solidFill>
              <a:schemeClr val="tx1"/>
            </a:solidFill>
          </a:endParaRPr>
        </a:p>
      </dgm:t>
    </dgm:pt>
    <dgm:pt modelId="{CB7E28AD-2CFE-4CAC-9269-497BF403C004}" type="parTrans" cxnId="{02E8294D-FD27-4B84-832A-56BA9132B54D}">
      <dgm:prSet/>
      <dgm:spPr/>
      <dgm:t>
        <a:bodyPr/>
        <a:lstStyle/>
        <a:p>
          <a:endParaRPr lang="es-PY"/>
        </a:p>
      </dgm:t>
    </dgm:pt>
    <dgm:pt modelId="{135F4233-79F3-49F0-B3EA-C042C15B1497}" type="sibTrans" cxnId="{02E8294D-FD27-4B84-832A-56BA9132B54D}">
      <dgm:prSet/>
      <dgm:spPr/>
      <dgm:t>
        <a:bodyPr/>
        <a:lstStyle/>
        <a:p>
          <a:endParaRPr lang="es-PY"/>
        </a:p>
      </dgm:t>
    </dgm:pt>
    <dgm:pt modelId="{D8D46872-E4A4-4406-B004-EE3D7BA1AF17}">
      <dgm:prSet custT="1"/>
      <dgm:spPr/>
      <dgm:t>
        <a:bodyPr/>
        <a:lstStyle/>
        <a:p>
          <a:r>
            <a:rPr lang="es-ES" sz="1400" dirty="0" smtClean="0"/>
            <a:t>Relanzada este mes con la ampliación de la línea de financiamiento: G. 4.000 millones a sola firma y la posibilidad de financiar el 100% del valor de la maquinaria.</a:t>
          </a:r>
        </a:p>
      </dgm:t>
    </dgm:pt>
    <dgm:pt modelId="{535BAA21-6C18-4299-A1E9-47892EB9A099}" type="parTrans" cxnId="{BE5E8E2F-748F-4015-A946-901D01DA6484}">
      <dgm:prSet/>
      <dgm:spPr/>
      <dgm:t>
        <a:bodyPr/>
        <a:lstStyle/>
        <a:p>
          <a:endParaRPr lang="es-PY"/>
        </a:p>
      </dgm:t>
    </dgm:pt>
    <dgm:pt modelId="{5760E535-E8E2-4CA2-8486-997721CFE37A}" type="sibTrans" cxnId="{BE5E8E2F-748F-4015-A946-901D01DA6484}">
      <dgm:prSet/>
      <dgm:spPr/>
      <dgm:t>
        <a:bodyPr/>
        <a:lstStyle/>
        <a:p>
          <a:endParaRPr lang="es-PY"/>
        </a:p>
      </dgm:t>
    </dgm:pt>
    <dgm:pt modelId="{A82FFDAC-BB80-4BA7-B823-2C211A15C56F}">
      <dgm:prSet custT="1"/>
      <dgm:spPr/>
      <dgm:t>
        <a:bodyPr/>
        <a:lstStyle/>
        <a:p>
          <a:r>
            <a:rPr lang="es-ES" sz="1400" dirty="0" smtClean="0"/>
            <a:t>Montos superiores requerirán garantía a satisfacción del Banco. </a:t>
          </a:r>
          <a:endParaRPr lang="es-PY" sz="1400" dirty="0"/>
        </a:p>
      </dgm:t>
    </dgm:pt>
    <dgm:pt modelId="{5908C077-489F-45D6-88B0-460F865B4DBD}" type="parTrans" cxnId="{4FFDFEB2-5047-4B16-84B1-E4B7A360FD36}">
      <dgm:prSet/>
      <dgm:spPr/>
      <dgm:t>
        <a:bodyPr/>
        <a:lstStyle/>
        <a:p>
          <a:endParaRPr lang="es-PY"/>
        </a:p>
      </dgm:t>
    </dgm:pt>
    <dgm:pt modelId="{BF636B48-87FB-4EF5-A0C1-218789C56292}" type="sibTrans" cxnId="{4FFDFEB2-5047-4B16-84B1-E4B7A360FD36}">
      <dgm:prSet/>
      <dgm:spPr/>
      <dgm:t>
        <a:bodyPr/>
        <a:lstStyle/>
        <a:p>
          <a:endParaRPr lang="es-PY"/>
        </a:p>
      </dgm:t>
    </dgm:pt>
    <dgm:pt modelId="{0F7ED4C6-5D14-4C1C-8016-CE79FA487DB8}">
      <dgm:prSet/>
      <dgm:spPr/>
      <dgm:t>
        <a:bodyPr/>
        <a:lstStyle/>
        <a:p>
          <a:r>
            <a:rPr lang="es-PY" sz="1600" b="1" dirty="0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Crédito para estudios de posgrados y pasantías</a:t>
          </a:r>
          <a:endParaRPr lang="es-PY" sz="1600" b="1" dirty="0">
            <a:solidFill>
              <a:schemeClr val="accent4">
                <a:lumMod val="50000"/>
              </a:schemeClr>
            </a:solidFill>
            <a:latin typeface="Bookman Old Style" panose="02050604050505020204" pitchFamily="18" charset="0"/>
          </a:endParaRPr>
        </a:p>
      </dgm:t>
    </dgm:pt>
    <dgm:pt modelId="{990D0EEF-7E77-4CAE-8A37-53CA6039F6D8}" type="parTrans" cxnId="{F9B21600-C1B2-4F58-93BA-4DAA96F61EE1}">
      <dgm:prSet/>
      <dgm:spPr/>
      <dgm:t>
        <a:bodyPr/>
        <a:lstStyle/>
        <a:p>
          <a:endParaRPr lang="es-PY"/>
        </a:p>
      </dgm:t>
    </dgm:pt>
    <dgm:pt modelId="{DC386C6D-1994-43A5-82B3-FC6BAFC8A1FB}" type="sibTrans" cxnId="{F9B21600-C1B2-4F58-93BA-4DAA96F61EE1}">
      <dgm:prSet/>
      <dgm:spPr/>
      <dgm:t>
        <a:bodyPr/>
        <a:lstStyle/>
        <a:p>
          <a:endParaRPr lang="es-PY"/>
        </a:p>
      </dgm:t>
    </dgm:pt>
    <dgm:pt modelId="{BA6EAF36-429A-40DC-B7F6-980DE6B40EEE}">
      <dgm:prSet custT="1"/>
      <dgm:spPr/>
      <dgm:t>
        <a:bodyPr/>
        <a:lstStyle/>
        <a:p>
          <a:r>
            <a:rPr lang="es-ES" sz="1400" dirty="0" smtClean="0">
              <a:solidFill>
                <a:schemeClr val="tx1"/>
              </a:solidFill>
            </a:rPr>
            <a:t>Financiamiento a profesionales para ampliar su formación académica y profesional.</a:t>
          </a:r>
          <a:endParaRPr lang="es-PY" sz="1400" dirty="0"/>
        </a:p>
      </dgm:t>
    </dgm:pt>
    <dgm:pt modelId="{9A39CB3D-BDCF-407D-8EDF-A4FC3BC1E078}" type="parTrans" cxnId="{507F3CCD-7BF7-402A-845A-13FDD9ACE929}">
      <dgm:prSet/>
      <dgm:spPr/>
      <dgm:t>
        <a:bodyPr/>
        <a:lstStyle/>
        <a:p>
          <a:endParaRPr lang="es-PY"/>
        </a:p>
      </dgm:t>
    </dgm:pt>
    <dgm:pt modelId="{F4990A66-5985-4941-83EC-6C2475B17FC4}" type="sibTrans" cxnId="{507F3CCD-7BF7-402A-845A-13FDD9ACE929}">
      <dgm:prSet/>
      <dgm:spPr/>
      <dgm:t>
        <a:bodyPr/>
        <a:lstStyle/>
        <a:p>
          <a:endParaRPr lang="es-PY"/>
        </a:p>
      </dgm:t>
    </dgm:pt>
    <dgm:pt modelId="{3313402F-A1BC-4E10-939F-0E216711F653}">
      <dgm:prSet custT="1"/>
      <dgm:spPr/>
      <dgm:t>
        <a:bodyPr/>
        <a:lstStyle/>
        <a:p>
          <a:r>
            <a:rPr lang="es-ES" sz="1400" dirty="0" smtClean="0">
              <a:solidFill>
                <a:schemeClr val="tx1"/>
              </a:solidFill>
            </a:rPr>
            <a:t>Posgrados en el exterior: h/ G. 500 millones, tasas de 9-10%. Plazo: hasta 10 años.</a:t>
          </a:r>
        </a:p>
      </dgm:t>
    </dgm:pt>
    <dgm:pt modelId="{18C94F79-0C89-4E7F-9820-AD8BDF72200B}" type="parTrans" cxnId="{CB6E8826-B51B-4479-ACBA-2F46B8FFA341}">
      <dgm:prSet/>
      <dgm:spPr/>
      <dgm:t>
        <a:bodyPr/>
        <a:lstStyle/>
        <a:p>
          <a:endParaRPr lang="es-PY"/>
        </a:p>
      </dgm:t>
    </dgm:pt>
    <dgm:pt modelId="{7AA2A6D3-B15D-4C15-9876-6CE838BCABAC}" type="sibTrans" cxnId="{CB6E8826-B51B-4479-ACBA-2F46B8FFA341}">
      <dgm:prSet/>
      <dgm:spPr/>
      <dgm:t>
        <a:bodyPr/>
        <a:lstStyle/>
        <a:p>
          <a:endParaRPr lang="es-PY"/>
        </a:p>
      </dgm:t>
    </dgm:pt>
    <dgm:pt modelId="{EE9D58A0-BE81-470C-A2BC-15A0E80B8BFC}">
      <dgm:prSet custT="1"/>
      <dgm:spPr/>
      <dgm:t>
        <a:bodyPr/>
        <a:lstStyle/>
        <a:p>
          <a:r>
            <a:rPr lang="es-ES" sz="1400" dirty="0" smtClean="0">
              <a:solidFill>
                <a:schemeClr val="tx1"/>
              </a:solidFill>
            </a:rPr>
            <a:t>Posgrados nacionales: h/ G. 100 millones, tasa de interés 9%. Plazo: 5 años.</a:t>
          </a:r>
        </a:p>
      </dgm:t>
    </dgm:pt>
    <dgm:pt modelId="{71456B6E-70E9-4889-8832-EFC7D75F8C87}" type="parTrans" cxnId="{615EAC47-FDBD-4387-9243-1FF03CFC6BB1}">
      <dgm:prSet/>
      <dgm:spPr/>
      <dgm:t>
        <a:bodyPr/>
        <a:lstStyle/>
        <a:p>
          <a:endParaRPr lang="es-PY"/>
        </a:p>
      </dgm:t>
    </dgm:pt>
    <dgm:pt modelId="{A4C90EEC-21E4-4C5B-948E-798EB8B0C936}" type="sibTrans" cxnId="{615EAC47-FDBD-4387-9243-1FF03CFC6BB1}">
      <dgm:prSet/>
      <dgm:spPr/>
      <dgm:t>
        <a:bodyPr/>
        <a:lstStyle/>
        <a:p>
          <a:endParaRPr lang="es-PY"/>
        </a:p>
      </dgm:t>
    </dgm:pt>
    <dgm:pt modelId="{852D5F53-071C-4DFD-98F8-DF3889104488}">
      <dgm:prSet custT="1"/>
      <dgm:spPr/>
      <dgm:t>
        <a:bodyPr/>
        <a:lstStyle/>
        <a:p>
          <a:r>
            <a:rPr lang="es-ES" sz="1400" dirty="0" smtClean="0">
              <a:solidFill>
                <a:schemeClr val="tx1"/>
              </a:solidFill>
            </a:rPr>
            <a:t>Pasantías: h/ G. 100 millones, tasa de interés 9%. Plazo: 5 años. </a:t>
          </a:r>
          <a:endParaRPr lang="es-PY" sz="1400" dirty="0">
            <a:solidFill>
              <a:schemeClr val="tx1"/>
            </a:solidFill>
          </a:endParaRPr>
        </a:p>
      </dgm:t>
    </dgm:pt>
    <dgm:pt modelId="{21357630-B97E-4AEA-93EB-0A878A93D11B}" type="parTrans" cxnId="{0A790CCC-6AC1-4844-9EF4-C0864748B51B}">
      <dgm:prSet/>
      <dgm:spPr/>
      <dgm:t>
        <a:bodyPr/>
        <a:lstStyle/>
        <a:p>
          <a:endParaRPr lang="es-PY"/>
        </a:p>
      </dgm:t>
    </dgm:pt>
    <dgm:pt modelId="{78BC6DDD-9AD8-422E-AB40-9A341B13DBD4}" type="sibTrans" cxnId="{0A790CCC-6AC1-4844-9EF4-C0864748B51B}">
      <dgm:prSet/>
      <dgm:spPr/>
      <dgm:t>
        <a:bodyPr/>
        <a:lstStyle/>
        <a:p>
          <a:endParaRPr lang="es-PY"/>
        </a:p>
      </dgm:t>
    </dgm:pt>
    <dgm:pt modelId="{D7D7C0CE-D6A9-4050-AEB8-DD68A00323B8}">
      <dgm:prSet phldrT="[Texto]" custT="1"/>
      <dgm:spPr/>
      <dgm:t>
        <a:bodyPr/>
        <a:lstStyle/>
        <a:p>
          <a:r>
            <a:rPr lang="es-PY" sz="1400" dirty="0" smtClean="0">
              <a:solidFill>
                <a:schemeClr val="tx1"/>
              </a:solidFill>
            </a:rPr>
            <a:t>Para adquisición de viviendas/dúplex o dptos. terminados; construcción o refacción de vivienda; y adquisición de terreno. </a:t>
          </a:r>
          <a:endParaRPr lang="es-PY" sz="1400" dirty="0"/>
        </a:p>
      </dgm:t>
    </dgm:pt>
    <dgm:pt modelId="{0B9D4754-C44D-498F-8C72-03F74B1084CE}" type="parTrans" cxnId="{E810CE2D-AB27-4833-BD74-F7148485B50C}">
      <dgm:prSet/>
      <dgm:spPr/>
      <dgm:t>
        <a:bodyPr/>
        <a:lstStyle/>
        <a:p>
          <a:endParaRPr lang="es-PY"/>
        </a:p>
      </dgm:t>
    </dgm:pt>
    <dgm:pt modelId="{6D2237F3-B9AD-4434-B3E0-80180D13A51B}" type="sibTrans" cxnId="{E810CE2D-AB27-4833-BD74-F7148485B50C}">
      <dgm:prSet/>
      <dgm:spPr/>
      <dgm:t>
        <a:bodyPr/>
        <a:lstStyle/>
        <a:p>
          <a:endParaRPr lang="es-PY"/>
        </a:p>
      </dgm:t>
    </dgm:pt>
    <dgm:pt modelId="{C9885006-C114-44F7-80FC-E808F76B2574}">
      <dgm:prSet custT="1"/>
      <dgm:spPr/>
      <dgm:t>
        <a:bodyPr/>
        <a:lstStyle/>
        <a:p>
          <a:r>
            <a:rPr lang="es-PY" sz="1400" dirty="0" smtClean="0">
              <a:solidFill>
                <a:schemeClr val="tx1"/>
              </a:solidFill>
            </a:rPr>
            <a:t>S</a:t>
          </a:r>
          <a:r>
            <a:rPr lang="es-ES" sz="1400" dirty="0" smtClean="0">
              <a:solidFill>
                <a:schemeClr val="tx1"/>
              </a:solidFill>
            </a:rPr>
            <a:t>e amplían los montos de financiamiento: G. 250 millones para adquisición de viviendas; G. 150 millones para construcción; y G. 100 millones para compra de terrenos.</a:t>
          </a:r>
          <a:endParaRPr lang="es-PY" sz="1400" dirty="0">
            <a:solidFill>
              <a:schemeClr val="tx1"/>
            </a:solidFill>
          </a:endParaRPr>
        </a:p>
      </dgm:t>
    </dgm:pt>
    <dgm:pt modelId="{2D76EE03-0DFC-4123-B5A7-E21A87D77CF6}" type="parTrans" cxnId="{76827BB7-F896-414E-AF08-977E9AA11185}">
      <dgm:prSet/>
      <dgm:spPr/>
      <dgm:t>
        <a:bodyPr/>
        <a:lstStyle/>
        <a:p>
          <a:endParaRPr lang="es-PY"/>
        </a:p>
      </dgm:t>
    </dgm:pt>
    <dgm:pt modelId="{2701FC36-0EAE-4DAF-AD36-D0D7F0C8EA42}" type="sibTrans" cxnId="{76827BB7-F896-414E-AF08-977E9AA11185}">
      <dgm:prSet/>
      <dgm:spPr/>
      <dgm:t>
        <a:bodyPr/>
        <a:lstStyle/>
        <a:p>
          <a:endParaRPr lang="es-PY"/>
        </a:p>
      </dgm:t>
    </dgm:pt>
    <dgm:pt modelId="{524EDBF6-4962-43E0-902C-F29E95CA6235}" type="pres">
      <dgm:prSet presAssocID="{ECBFCF6C-EBFC-4C0D-A51C-DAFDF93B908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PY"/>
        </a:p>
      </dgm:t>
    </dgm:pt>
    <dgm:pt modelId="{86740EA4-88F5-4DF9-BE3D-AE3C15BD6ABB}" type="pres">
      <dgm:prSet presAssocID="{1A63C387-62AD-4533-80B1-D8D32B11C0CD}" presName="comp" presStyleCnt="0"/>
      <dgm:spPr/>
    </dgm:pt>
    <dgm:pt modelId="{7AF97659-0D7C-416F-9FFE-FB346B9138CC}" type="pres">
      <dgm:prSet presAssocID="{1A63C387-62AD-4533-80B1-D8D32B11C0CD}" presName="box" presStyleLbl="node1" presStyleIdx="0" presStyleCnt="4"/>
      <dgm:spPr/>
      <dgm:t>
        <a:bodyPr/>
        <a:lstStyle/>
        <a:p>
          <a:endParaRPr lang="es-PY"/>
        </a:p>
      </dgm:t>
    </dgm:pt>
    <dgm:pt modelId="{ABA89868-E212-4CE5-92C6-E354673DA68F}" type="pres">
      <dgm:prSet presAssocID="{1A63C387-62AD-4533-80B1-D8D32B11C0CD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D37165D-24F3-427A-B45D-698E6F0D7D43}" type="pres">
      <dgm:prSet presAssocID="{1A63C387-62AD-4533-80B1-D8D32B11C0CD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PY"/>
        </a:p>
      </dgm:t>
    </dgm:pt>
    <dgm:pt modelId="{487227D7-22E0-4033-B85E-7D2442586AEC}" type="pres">
      <dgm:prSet presAssocID="{04E488FB-0342-400E-ADB4-3B807946AF51}" presName="spacer" presStyleCnt="0"/>
      <dgm:spPr/>
    </dgm:pt>
    <dgm:pt modelId="{9D19C398-4353-44C6-80BF-ADAE9C5E7008}" type="pres">
      <dgm:prSet presAssocID="{F1188F19-5736-474C-B2D9-0BD6E457E803}" presName="comp" presStyleCnt="0"/>
      <dgm:spPr/>
    </dgm:pt>
    <dgm:pt modelId="{C7EE156D-3E27-4DC4-8ACE-AB5C79A31BAE}" type="pres">
      <dgm:prSet presAssocID="{F1188F19-5736-474C-B2D9-0BD6E457E803}" presName="box" presStyleLbl="node1" presStyleIdx="1" presStyleCnt="4"/>
      <dgm:spPr/>
      <dgm:t>
        <a:bodyPr/>
        <a:lstStyle/>
        <a:p>
          <a:endParaRPr lang="es-PY"/>
        </a:p>
      </dgm:t>
    </dgm:pt>
    <dgm:pt modelId="{866340B0-5EAF-4759-89C5-6E533B2251C0}" type="pres">
      <dgm:prSet presAssocID="{F1188F19-5736-474C-B2D9-0BD6E457E803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9E2BF21-059B-46E1-98F4-F27480EDC7D0}" type="pres">
      <dgm:prSet presAssocID="{F1188F19-5736-474C-B2D9-0BD6E457E803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PY"/>
        </a:p>
      </dgm:t>
    </dgm:pt>
    <dgm:pt modelId="{E22D4FFC-0AB4-4815-A03C-A2FD4910D9C7}" type="pres">
      <dgm:prSet presAssocID="{AC98A581-EFE6-47AE-95E0-FFECE76BF678}" presName="spacer" presStyleCnt="0"/>
      <dgm:spPr/>
    </dgm:pt>
    <dgm:pt modelId="{D821812F-A40C-405B-BE0D-13DA0761638E}" type="pres">
      <dgm:prSet presAssocID="{F5E20DC9-B6DF-4876-AE15-C24B3A80D89C}" presName="comp" presStyleCnt="0"/>
      <dgm:spPr/>
    </dgm:pt>
    <dgm:pt modelId="{F092E51F-57E8-4E3F-AECB-2DE9CF8FF8C1}" type="pres">
      <dgm:prSet presAssocID="{F5E20DC9-B6DF-4876-AE15-C24B3A80D89C}" presName="box" presStyleLbl="node1" presStyleIdx="2" presStyleCnt="4"/>
      <dgm:spPr/>
      <dgm:t>
        <a:bodyPr/>
        <a:lstStyle/>
        <a:p>
          <a:endParaRPr lang="es-PY"/>
        </a:p>
      </dgm:t>
    </dgm:pt>
    <dgm:pt modelId="{06DF6ABE-FD94-428F-9E41-D669463A46B9}" type="pres">
      <dgm:prSet presAssocID="{F5E20DC9-B6DF-4876-AE15-C24B3A80D89C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4DFF2167-883A-4910-818D-6889FB7890E8}" type="pres">
      <dgm:prSet presAssocID="{F5E20DC9-B6DF-4876-AE15-C24B3A80D89C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PY"/>
        </a:p>
      </dgm:t>
    </dgm:pt>
    <dgm:pt modelId="{18652598-C82B-4584-93BE-EED557355920}" type="pres">
      <dgm:prSet presAssocID="{88C7D48F-AAE2-49A6-BB71-B444921C1E2E}" presName="spacer" presStyleCnt="0"/>
      <dgm:spPr/>
    </dgm:pt>
    <dgm:pt modelId="{98557784-F255-4DEF-B0D3-A9B17A93255D}" type="pres">
      <dgm:prSet presAssocID="{0F7ED4C6-5D14-4C1C-8016-CE79FA487DB8}" presName="comp" presStyleCnt="0"/>
      <dgm:spPr/>
    </dgm:pt>
    <dgm:pt modelId="{3E3DD581-6142-46E3-B7EA-6E2AC6E62929}" type="pres">
      <dgm:prSet presAssocID="{0F7ED4C6-5D14-4C1C-8016-CE79FA487DB8}" presName="box" presStyleLbl="node1" presStyleIdx="3" presStyleCnt="4"/>
      <dgm:spPr/>
      <dgm:t>
        <a:bodyPr/>
        <a:lstStyle/>
        <a:p>
          <a:endParaRPr lang="es-PY"/>
        </a:p>
      </dgm:t>
    </dgm:pt>
    <dgm:pt modelId="{BB556D4B-0D82-404C-8B9B-F935B0AFB244}" type="pres">
      <dgm:prSet presAssocID="{0F7ED4C6-5D14-4C1C-8016-CE79FA487DB8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3CBC9058-AF93-4E24-B92C-45A2DE0BEA6E}" type="pres">
      <dgm:prSet presAssocID="{0F7ED4C6-5D14-4C1C-8016-CE79FA487DB8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PY"/>
        </a:p>
      </dgm:t>
    </dgm:pt>
  </dgm:ptLst>
  <dgm:cxnLst>
    <dgm:cxn modelId="{5ACC23C0-F44D-43BF-B7B9-6A7852A9285F}" type="presOf" srcId="{0F7ED4C6-5D14-4C1C-8016-CE79FA487DB8}" destId="{3E3DD581-6142-46E3-B7EA-6E2AC6E62929}" srcOrd="0" destOrd="0" presId="urn:microsoft.com/office/officeart/2005/8/layout/vList4"/>
    <dgm:cxn modelId="{30F90132-CCEE-4523-A55B-6D1B2CD79282}" type="presOf" srcId="{ECBFCF6C-EBFC-4C0D-A51C-DAFDF93B9088}" destId="{524EDBF6-4962-43E0-902C-F29E95CA6235}" srcOrd="0" destOrd="0" presId="urn:microsoft.com/office/officeart/2005/8/layout/vList4"/>
    <dgm:cxn modelId="{E366751F-49AC-4149-9463-CB94B2221863}" type="presOf" srcId="{BA6EAF36-429A-40DC-B7F6-980DE6B40EEE}" destId="{3CBC9058-AF93-4E24-B92C-45A2DE0BEA6E}" srcOrd="1" destOrd="1" presId="urn:microsoft.com/office/officeart/2005/8/layout/vList4"/>
    <dgm:cxn modelId="{C698AB5E-DA08-4867-A797-B16FE9CF1FD5}" type="presOf" srcId="{370B5065-7D53-49C8-AD98-B8F4BC690B0A}" destId="{C7EE156D-3E27-4DC4-8ACE-AB5C79A31BAE}" srcOrd="0" destOrd="1" presId="urn:microsoft.com/office/officeart/2005/8/layout/vList4"/>
    <dgm:cxn modelId="{FE2B7CC0-E464-43BB-A721-61CC1960F0D3}" type="presOf" srcId="{1A63C387-62AD-4533-80B1-D8D32B11C0CD}" destId="{0D37165D-24F3-427A-B45D-698E6F0D7D43}" srcOrd="1" destOrd="0" presId="urn:microsoft.com/office/officeart/2005/8/layout/vList4"/>
    <dgm:cxn modelId="{A86EA0EF-E162-4D8C-B8DF-2128BFDC5E28}" type="presOf" srcId="{EE9D58A0-BE81-470C-A2BC-15A0E80B8BFC}" destId="{3E3DD581-6142-46E3-B7EA-6E2AC6E62929}" srcOrd="0" destOrd="3" presId="urn:microsoft.com/office/officeart/2005/8/layout/vList4"/>
    <dgm:cxn modelId="{18577122-DD7F-42D6-869E-7762B3B77938}" type="presOf" srcId="{F5E20DC9-B6DF-4876-AE15-C24B3A80D89C}" destId="{4DFF2167-883A-4910-818D-6889FB7890E8}" srcOrd="1" destOrd="0" presId="urn:microsoft.com/office/officeart/2005/8/layout/vList4"/>
    <dgm:cxn modelId="{29030952-DE29-4A5C-8C4A-691875C5B57B}" type="presOf" srcId="{A82FFDAC-BB80-4BA7-B823-2C211A15C56F}" destId="{C7EE156D-3E27-4DC4-8ACE-AB5C79A31BAE}" srcOrd="0" destOrd="3" presId="urn:microsoft.com/office/officeart/2005/8/layout/vList4"/>
    <dgm:cxn modelId="{3E718C4A-E42C-4FE2-8A7B-728EF3A6B23A}" type="presOf" srcId="{F1188F19-5736-474C-B2D9-0BD6E457E803}" destId="{C7EE156D-3E27-4DC4-8ACE-AB5C79A31BAE}" srcOrd="0" destOrd="0" presId="urn:microsoft.com/office/officeart/2005/8/layout/vList4"/>
    <dgm:cxn modelId="{F9B21600-C1B2-4F58-93BA-4DAA96F61EE1}" srcId="{ECBFCF6C-EBFC-4C0D-A51C-DAFDF93B9088}" destId="{0F7ED4C6-5D14-4C1C-8016-CE79FA487DB8}" srcOrd="3" destOrd="0" parTransId="{990D0EEF-7E77-4CAE-8A37-53CA6039F6D8}" sibTransId="{DC386C6D-1994-43A5-82B3-FC6BAFC8A1FB}"/>
    <dgm:cxn modelId="{77B9ABC1-788E-4BAC-ABC7-A47CCFDD92E4}" type="presOf" srcId="{3313402F-A1BC-4E10-939F-0E216711F653}" destId="{3CBC9058-AF93-4E24-B92C-45A2DE0BEA6E}" srcOrd="1" destOrd="2" presId="urn:microsoft.com/office/officeart/2005/8/layout/vList4"/>
    <dgm:cxn modelId="{56C2485B-72BB-41FD-BCAC-C433D518807E}" type="presOf" srcId="{3313402F-A1BC-4E10-939F-0E216711F653}" destId="{3E3DD581-6142-46E3-B7EA-6E2AC6E62929}" srcOrd="0" destOrd="2" presId="urn:microsoft.com/office/officeart/2005/8/layout/vList4"/>
    <dgm:cxn modelId="{02E8294D-FD27-4B84-832A-56BA9132B54D}" srcId="{1A63C387-62AD-4533-80B1-D8D32B11C0CD}" destId="{C1FB0BFB-FF39-40EF-9042-913B10DF5FFA}" srcOrd="1" destOrd="0" parTransId="{CB7E28AD-2CFE-4CAC-9269-497BF403C004}" sibTransId="{135F4233-79F3-49F0-B3EA-C042C15B1497}"/>
    <dgm:cxn modelId="{E9F0BC01-F5CA-429C-88A0-19C7ECA744C4}" type="presOf" srcId="{C9885006-C114-44F7-80FC-E808F76B2574}" destId="{4DFF2167-883A-4910-818D-6889FB7890E8}" srcOrd="1" destOrd="2" presId="urn:microsoft.com/office/officeart/2005/8/layout/vList4"/>
    <dgm:cxn modelId="{BCD12909-7F49-4942-92D4-64A417E4163C}" type="presOf" srcId="{F1188F19-5736-474C-B2D9-0BD6E457E803}" destId="{C9E2BF21-059B-46E1-98F4-F27480EDC7D0}" srcOrd="1" destOrd="0" presId="urn:microsoft.com/office/officeart/2005/8/layout/vList4"/>
    <dgm:cxn modelId="{357715EC-2C00-4312-8204-EC3EAAA15470}" type="presOf" srcId="{D7D7C0CE-D6A9-4050-AEB8-DD68A00323B8}" destId="{F092E51F-57E8-4E3F-AECB-2DE9CF8FF8C1}" srcOrd="0" destOrd="1" presId="urn:microsoft.com/office/officeart/2005/8/layout/vList4"/>
    <dgm:cxn modelId="{CB6E8826-B51B-4479-ACBA-2F46B8FFA341}" srcId="{0F7ED4C6-5D14-4C1C-8016-CE79FA487DB8}" destId="{3313402F-A1BC-4E10-939F-0E216711F653}" srcOrd="1" destOrd="0" parTransId="{18C94F79-0C89-4E7F-9820-AD8BDF72200B}" sibTransId="{7AA2A6D3-B15D-4C15-9876-6CE838BCABAC}"/>
    <dgm:cxn modelId="{615EAC47-FDBD-4387-9243-1FF03CFC6BB1}" srcId="{0F7ED4C6-5D14-4C1C-8016-CE79FA487DB8}" destId="{EE9D58A0-BE81-470C-A2BC-15A0E80B8BFC}" srcOrd="2" destOrd="0" parTransId="{71456B6E-70E9-4889-8832-EFC7D75F8C87}" sibTransId="{A4C90EEC-21E4-4C5B-948E-798EB8B0C936}"/>
    <dgm:cxn modelId="{E5B7B8E0-EA4F-40D8-BDCA-B82BCE9074A9}" type="presOf" srcId="{C9885006-C114-44F7-80FC-E808F76B2574}" destId="{F092E51F-57E8-4E3F-AECB-2DE9CF8FF8C1}" srcOrd="0" destOrd="2" presId="urn:microsoft.com/office/officeart/2005/8/layout/vList4"/>
    <dgm:cxn modelId="{6753FDFB-1616-4E4F-A553-362A9FD1B132}" srcId="{1A63C387-62AD-4533-80B1-D8D32B11C0CD}" destId="{C7CDFC41-3F2B-4327-989E-F39C87B8E646}" srcOrd="0" destOrd="0" parTransId="{F7370019-D930-4662-BBF4-CC334231C35B}" sibTransId="{4F86276E-04FC-45BC-ACA3-BE062F1D1177}"/>
    <dgm:cxn modelId="{771C3EF6-2BDF-4996-B610-0EA8CDF04559}" type="presOf" srcId="{F5E20DC9-B6DF-4876-AE15-C24B3A80D89C}" destId="{F092E51F-57E8-4E3F-AECB-2DE9CF8FF8C1}" srcOrd="0" destOrd="0" presId="urn:microsoft.com/office/officeart/2005/8/layout/vList4"/>
    <dgm:cxn modelId="{0A790CCC-6AC1-4844-9EF4-C0864748B51B}" srcId="{0F7ED4C6-5D14-4C1C-8016-CE79FA487DB8}" destId="{852D5F53-071C-4DFD-98F8-DF3889104488}" srcOrd="3" destOrd="0" parTransId="{21357630-B97E-4AEA-93EB-0A878A93D11B}" sibTransId="{78BC6DDD-9AD8-422E-AB40-9A341B13DBD4}"/>
    <dgm:cxn modelId="{D844D6FA-1E96-4EEB-AC3B-2DA9BABFDF44}" srcId="{ECBFCF6C-EBFC-4C0D-A51C-DAFDF93B9088}" destId="{F5E20DC9-B6DF-4876-AE15-C24B3A80D89C}" srcOrd="2" destOrd="0" parTransId="{A7DE1E6B-DCCA-484B-A9DD-CC4980F54D25}" sibTransId="{88C7D48F-AAE2-49A6-BB71-B444921C1E2E}"/>
    <dgm:cxn modelId="{4286F5B2-9674-424A-AB8A-78F47CE0074B}" type="presOf" srcId="{C1FB0BFB-FF39-40EF-9042-913B10DF5FFA}" destId="{0D37165D-24F3-427A-B45D-698E6F0D7D43}" srcOrd="1" destOrd="2" presId="urn:microsoft.com/office/officeart/2005/8/layout/vList4"/>
    <dgm:cxn modelId="{BAF2A756-FDA0-4401-9DC3-422E74B408C8}" type="presOf" srcId="{370B5065-7D53-49C8-AD98-B8F4BC690B0A}" destId="{C9E2BF21-059B-46E1-98F4-F27480EDC7D0}" srcOrd="1" destOrd="1" presId="urn:microsoft.com/office/officeart/2005/8/layout/vList4"/>
    <dgm:cxn modelId="{3CCAF0BA-833E-4D99-A96E-26B45835BC23}" type="presOf" srcId="{D8D46872-E4A4-4406-B004-EE3D7BA1AF17}" destId="{C7EE156D-3E27-4DC4-8ACE-AB5C79A31BAE}" srcOrd="0" destOrd="2" presId="urn:microsoft.com/office/officeart/2005/8/layout/vList4"/>
    <dgm:cxn modelId="{6C2C4C1E-0E0A-4CB7-9ACC-8BC85384CDB9}" type="presOf" srcId="{0F7ED4C6-5D14-4C1C-8016-CE79FA487DB8}" destId="{3CBC9058-AF93-4E24-B92C-45A2DE0BEA6E}" srcOrd="1" destOrd="0" presId="urn:microsoft.com/office/officeart/2005/8/layout/vList4"/>
    <dgm:cxn modelId="{07D7D8CF-29C0-41F8-92EF-CE69AA764DD8}" type="presOf" srcId="{D7D7C0CE-D6A9-4050-AEB8-DD68A00323B8}" destId="{4DFF2167-883A-4910-818D-6889FB7890E8}" srcOrd="1" destOrd="1" presId="urn:microsoft.com/office/officeart/2005/8/layout/vList4"/>
    <dgm:cxn modelId="{4FFDFEB2-5047-4B16-84B1-E4B7A360FD36}" srcId="{F1188F19-5736-474C-B2D9-0BD6E457E803}" destId="{A82FFDAC-BB80-4BA7-B823-2C211A15C56F}" srcOrd="2" destOrd="0" parTransId="{5908C077-489F-45D6-88B0-460F865B4DBD}" sibTransId="{BF636B48-87FB-4EF5-A0C1-218789C56292}"/>
    <dgm:cxn modelId="{EF2A04DF-D725-4102-A16F-E6A23CD8DB8E}" type="presOf" srcId="{1A63C387-62AD-4533-80B1-D8D32B11C0CD}" destId="{7AF97659-0D7C-416F-9FFE-FB346B9138CC}" srcOrd="0" destOrd="0" presId="urn:microsoft.com/office/officeart/2005/8/layout/vList4"/>
    <dgm:cxn modelId="{E810CE2D-AB27-4833-BD74-F7148485B50C}" srcId="{F5E20DC9-B6DF-4876-AE15-C24B3A80D89C}" destId="{D7D7C0CE-D6A9-4050-AEB8-DD68A00323B8}" srcOrd="0" destOrd="0" parTransId="{0B9D4754-C44D-498F-8C72-03F74B1084CE}" sibTransId="{6D2237F3-B9AD-4434-B3E0-80180D13A51B}"/>
    <dgm:cxn modelId="{C323DD8D-5D56-48E5-B6A9-E6E02733AC2C}" type="presOf" srcId="{852D5F53-071C-4DFD-98F8-DF3889104488}" destId="{3E3DD581-6142-46E3-B7EA-6E2AC6E62929}" srcOrd="0" destOrd="4" presId="urn:microsoft.com/office/officeart/2005/8/layout/vList4"/>
    <dgm:cxn modelId="{4565A285-7826-4966-9D16-581F9E48EC74}" type="presOf" srcId="{EE9D58A0-BE81-470C-A2BC-15A0E80B8BFC}" destId="{3CBC9058-AF93-4E24-B92C-45A2DE0BEA6E}" srcOrd="1" destOrd="3" presId="urn:microsoft.com/office/officeart/2005/8/layout/vList4"/>
    <dgm:cxn modelId="{5C6A061B-F47B-4A62-95EF-B3EBDAB5BD02}" type="presOf" srcId="{C1FB0BFB-FF39-40EF-9042-913B10DF5FFA}" destId="{7AF97659-0D7C-416F-9FFE-FB346B9138CC}" srcOrd="0" destOrd="2" presId="urn:microsoft.com/office/officeart/2005/8/layout/vList4"/>
    <dgm:cxn modelId="{7A072B2F-EFBD-4916-9D10-968958C50FC9}" type="presOf" srcId="{D8D46872-E4A4-4406-B004-EE3D7BA1AF17}" destId="{C9E2BF21-059B-46E1-98F4-F27480EDC7D0}" srcOrd="1" destOrd="2" presId="urn:microsoft.com/office/officeart/2005/8/layout/vList4"/>
    <dgm:cxn modelId="{7A9B0F61-B4AE-4E43-8AB2-A34F6E165151}" type="presOf" srcId="{BA6EAF36-429A-40DC-B7F6-980DE6B40EEE}" destId="{3E3DD581-6142-46E3-B7EA-6E2AC6E62929}" srcOrd="0" destOrd="1" presId="urn:microsoft.com/office/officeart/2005/8/layout/vList4"/>
    <dgm:cxn modelId="{AC2DDCDD-6017-4B4C-BBF1-FBD9D2B83CA6}" srcId="{F1188F19-5736-474C-B2D9-0BD6E457E803}" destId="{370B5065-7D53-49C8-AD98-B8F4BC690B0A}" srcOrd="0" destOrd="0" parTransId="{E4555B07-30C8-412D-94B9-048DEC95CCA4}" sibTransId="{CD1BC7CA-6332-4260-A1C0-C443870682E9}"/>
    <dgm:cxn modelId="{BE6E95BF-A3DC-49CD-8389-17518EDEA99F}" srcId="{ECBFCF6C-EBFC-4C0D-A51C-DAFDF93B9088}" destId="{F1188F19-5736-474C-B2D9-0BD6E457E803}" srcOrd="1" destOrd="0" parTransId="{DEB4AE74-11F7-4C3F-B7FF-48C05E91D3B7}" sibTransId="{AC98A581-EFE6-47AE-95E0-FFECE76BF678}"/>
    <dgm:cxn modelId="{6C6D44C5-5EF1-4493-9F64-DB8CE6A95538}" type="presOf" srcId="{852D5F53-071C-4DFD-98F8-DF3889104488}" destId="{3CBC9058-AF93-4E24-B92C-45A2DE0BEA6E}" srcOrd="1" destOrd="4" presId="urn:microsoft.com/office/officeart/2005/8/layout/vList4"/>
    <dgm:cxn modelId="{BD0F2A61-A61F-48BC-8750-5F8BC2AF6A1E}" srcId="{ECBFCF6C-EBFC-4C0D-A51C-DAFDF93B9088}" destId="{1A63C387-62AD-4533-80B1-D8D32B11C0CD}" srcOrd="0" destOrd="0" parTransId="{F03A626B-F3AA-4AF0-A807-46548828BD29}" sibTransId="{04E488FB-0342-400E-ADB4-3B807946AF51}"/>
    <dgm:cxn modelId="{9388DC7E-0A94-4DF4-9173-5F8F2CED8A87}" type="presOf" srcId="{A82FFDAC-BB80-4BA7-B823-2C211A15C56F}" destId="{C9E2BF21-059B-46E1-98F4-F27480EDC7D0}" srcOrd="1" destOrd="3" presId="urn:microsoft.com/office/officeart/2005/8/layout/vList4"/>
    <dgm:cxn modelId="{BE5E8E2F-748F-4015-A946-901D01DA6484}" srcId="{F1188F19-5736-474C-B2D9-0BD6E457E803}" destId="{D8D46872-E4A4-4406-B004-EE3D7BA1AF17}" srcOrd="1" destOrd="0" parTransId="{535BAA21-6C18-4299-A1E9-47892EB9A099}" sibTransId="{5760E535-E8E2-4CA2-8486-997721CFE37A}"/>
    <dgm:cxn modelId="{853EC8F7-3604-49E8-B873-FACB3D6EB556}" type="presOf" srcId="{C7CDFC41-3F2B-4327-989E-F39C87B8E646}" destId="{7AF97659-0D7C-416F-9FFE-FB346B9138CC}" srcOrd="0" destOrd="1" presId="urn:microsoft.com/office/officeart/2005/8/layout/vList4"/>
    <dgm:cxn modelId="{507F3CCD-7BF7-402A-845A-13FDD9ACE929}" srcId="{0F7ED4C6-5D14-4C1C-8016-CE79FA487DB8}" destId="{BA6EAF36-429A-40DC-B7F6-980DE6B40EEE}" srcOrd="0" destOrd="0" parTransId="{9A39CB3D-BDCF-407D-8EDF-A4FC3BC1E078}" sibTransId="{F4990A66-5985-4941-83EC-6C2475B17FC4}"/>
    <dgm:cxn modelId="{D654A14D-04FA-4781-8521-B39DDDF90E74}" type="presOf" srcId="{C7CDFC41-3F2B-4327-989E-F39C87B8E646}" destId="{0D37165D-24F3-427A-B45D-698E6F0D7D43}" srcOrd="1" destOrd="1" presId="urn:microsoft.com/office/officeart/2005/8/layout/vList4"/>
    <dgm:cxn modelId="{76827BB7-F896-414E-AF08-977E9AA11185}" srcId="{F5E20DC9-B6DF-4876-AE15-C24B3A80D89C}" destId="{C9885006-C114-44F7-80FC-E808F76B2574}" srcOrd="1" destOrd="0" parTransId="{2D76EE03-0DFC-4123-B5A7-E21A87D77CF6}" sibTransId="{2701FC36-0EAE-4DAF-AD36-D0D7F0C8EA42}"/>
    <dgm:cxn modelId="{857A47AF-DABE-4C4F-A854-C02BA73A26B0}" type="presParOf" srcId="{524EDBF6-4962-43E0-902C-F29E95CA6235}" destId="{86740EA4-88F5-4DF9-BE3D-AE3C15BD6ABB}" srcOrd="0" destOrd="0" presId="urn:microsoft.com/office/officeart/2005/8/layout/vList4"/>
    <dgm:cxn modelId="{806CF906-0967-442A-80FB-757DFDABCFA1}" type="presParOf" srcId="{86740EA4-88F5-4DF9-BE3D-AE3C15BD6ABB}" destId="{7AF97659-0D7C-416F-9FFE-FB346B9138CC}" srcOrd="0" destOrd="0" presId="urn:microsoft.com/office/officeart/2005/8/layout/vList4"/>
    <dgm:cxn modelId="{75854AB0-2F37-4CDA-92DC-5525D17A8A94}" type="presParOf" srcId="{86740EA4-88F5-4DF9-BE3D-AE3C15BD6ABB}" destId="{ABA89868-E212-4CE5-92C6-E354673DA68F}" srcOrd="1" destOrd="0" presId="urn:microsoft.com/office/officeart/2005/8/layout/vList4"/>
    <dgm:cxn modelId="{EBFC41E6-1031-424F-80FC-07D1900FFFB0}" type="presParOf" srcId="{86740EA4-88F5-4DF9-BE3D-AE3C15BD6ABB}" destId="{0D37165D-24F3-427A-B45D-698E6F0D7D43}" srcOrd="2" destOrd="0" presId="urn:microsoft.com/office/officeart/2005/8/layout/vList4"/>
    <dgm:cxn modelId="{8FF74833-3047-4C33-B123-54AA07DFAD01}" type="presParOf" srcId="{524EDBF6-4962-43E0-902C-F29E95CA6235}" destId="{487227D7-22E0-4033-B85E-7D2442586AEC}" srcOrd="1" destOrd="0" presId="urn:microsoft.com/office/officeart/2005/8/layout/vList4"/>
    <dgm:cxn modelId="{8C84D444-B4B4-4669-8307-CE60DF9A6F6F}" type="presParOf" srcId="{524EDBF6-4962-43E0-902C-F29E95CA6235}" destId="{9D19C398-4353-44C6-80BF-ADAE9C5E7008}" srcOrd="2" destOrd="0" presId="urn:microsoft.com/office/officeart/2005/8/layout/vList4"/>
    <dgm:cxn modelId="{36A93F11-DC9E-49DD-83EF-5E92400C7E1D}" type="presParOf" srcId="{9D19C398-4353-44C6-80BF-ADAE9C5E7008}" destId="{C7EE156D-3E27-4DC4-8ACE-AB5C79A31BAE}" srcOrd="0" destOrd="0" presId="urn:microsoft.com/office/officeart/2005/8/layout/vList4"/>
    <dgm:cxn modelId="{314DA16E-6A47-4151-B653-16353467CAE5}" type="presParOf" srcId="{9D19C398-4353-44C6-80BF-ADAE9C5E7008}" destId="{866340B0-5EAF-4759-89C5-6E533B2251C0}" srcOrd="1" destOrd="0" presId="urn:microsoft.com/office/officeart/2005/8/layout/vList4"/>
    <dgm:cxn modelId="{85629E60-DA30-4E6A-9FFD-990D1536832F}" type="presParOf" srcId="{9D19C398-4353-44C6-80BF-ADAE9C5E7008}" destId="{C9E2BF21-059B-46E1-98F4-F27480EDC7D0}" srcOrd="2" destOrd="0" presId="urn:microsoft.com/office/officeart/2005/8/layout/vList4"/>
    <dgm:cxn modelId="{1BB67A92-3321-4759-ACC1-3DF896218759}" type="presParOf" srcId="{524EDBF6-4962-43E0-902C-F29E95CA6235}" destId="{E22D4FFC-0AB4-4815-A03C-A2FD4910D9C7}" srcOrd="3" destOrd="0" presId="urn:microsoft.com/office/officeart/2005/8/layout/vList4"/>
    <dgm:cxn modelId="{DCC3902E-EE0F-489D-B21C-A0057BE70B2A}" type="presParOf" srcId="{524EDBF6-4962-43E0-902C-F29E95CA6235}" destId="{D821812F-A40C-405B-BE0D-13DA0761638E}" srcOrd="4" destOrd="0" presId="urn:microsoft.com/office/officeart/2005/8/layout/vList4"/>
    <dgm:cxn modelId="{E88AB5A9-1798-4F52-AE33-143EEE45FC0F}" type="presParOf" srcId="{D821812F-A40C-405B-BE0D-13DA0761638E}" destId="{F092E51F-57E8-4E3F-AECB-2DE9CF8FF8C1}" srcOrd="0" destOrd="0" presId="urn:microsoft.com/office/officeart/2005/8/layout/vList4"/>
    <dgm:cxn modelId="{68EB0549-6CBE-49CD-975A-8EED58C363C2}" type="presParOf" srcId="{D821812F-A40C-405B-BE0D-13DA0761638E}" destId="{06DF6ABE-FD94-428F-9E41-D669463A46B9}" srcOrd="1" destOrd="0" presId="urn:microsoft.com/office/officeart/2005/8/layout/vList4"/>
    <dgm:cxn modelId="{92617516-8088-4ABF-AF4B-643352552E55}" type="presParOf" srcId="{D821812F-A40C-405B-BE0D-13DA0761638E}" destId="{4DFF2167-883A-4910-818D-6889FB7890E8}" srcOrd="2" destOrd="0" presId="urn:microsoft.com/office/officeart/2005/8/layout/vList4"/>
    <dgm:cxn modelId="{BD18FD93-AA7C-41D0-9CA6-B3338D421192}" type="presParOf" srcId="{524EDBF6-4962-43E0-902C-F29E95CA6235}" destId="{18652598-C82B-4584-93BE-EED557355920}" srcOrd="5" destOrd="0" presId="urn:microsoft.com/office/officeart/2005/8/layout/vList4"/>
    <dgm:cxn modelId="{23464CB0-184F-45FD-AB9A-30452DA4C93C}" type="presParOf" srcId="{524EDBF6-4962-43E0-902C-F29E95CA6235}" destId="{98557784-F255-4DEF-B0D3-A9B17A93255D}" srcOrd="6" destOrd="0" presId="urn:microsoft.com/office/officeart/2005/8/layout/vList4"/>
    <dgm:cxn modelId="{5DF81855-1AA9-44C9-B3E8-29C362D0A763}" type="presParOf" srcId="{98557784-F255-4DEF-B0D3-A9B17A93255D}" destId="{3E3DD581-6142-46E3-B7EA-6E2AC6E62929}" srcOrd="0" destOrd="0" presId="urn:microsoft.com/office/officeart/2005/8/layout/vList4"/>
    <dgm:cxn modelId="{3DEC2884-0D37-4991-B710-0A505DB4FDF5}" type="presParOf" srcId="{98557784-F255-4DEF-B0D3-A9B17A93255D}" destId="{BB556D4B-0D82-404C-8B9B-F935B0AFB244}" srcOrd="1" destOrd="0" presId="urn:microsoft.com/office/officeart/2005/8/layout/vList4"/>
    <dgm:cxn modelId="{B9ACF8F9-F3CB-4B30-A36F-E5D8E43ABCC2}" type="presParOf" srcId="{98557784-F255-4DEF-B0D3-A9B17A93255D}" destId="{3CBC9058-AF93-4E24-B92C-45A2DE0BEA6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CBFCF6C-EBFC-4C0D-A51C-DAFDF93B9088}" type="doc">
      <dgm:prSet loTypeId="urn:microsoft.com/office/officeart/2005/8/layout/vList4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es-PY"/>
        </a:p>
      </dgm:t>
    </dgm:pt>
    <dgm:pt modelId="{1A63C387-62AD-4533-80B1-D8D32B11C0CD}">
      <dgm:prSet phldrT="[Texto]" custT="1"/>
      <dgm:spPr/>
      <dgm:t>
        <a:bodyPr/>
        <a:lstStyle/>
        <a:p>
          <a:r>
            <a:rPr lang="es-PY" sz="1600" b="1" dirty="0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Crédito para micro y </a:t>
          </a:r>
          <a:r>
            <a:rPr lang="es-PY" sz="1600" b="1" dirty="0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pequeñas </a:t>
          </a:r>
          <a:r>
            <a:rPr lang="es-PY" sz="1600" b="1" dirty="0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empresas  </a:t>
          </a:r>
          <a:endParaRPr lang="es-PY" sz="1600" b="1" dirty="0">
            <a:solidFill>
              <a:schemeClr val="accent4">
                <a:lumMod val="50000"/>
              </a:schemeClr>
            </a:solidFill>
            <a:latin typeface="Bookman Old Style" panose="02050604050505020204" pitchFamily="18" charset="0"/>
          </a:endParaRPr>
        </a:p>
      </dgm:t>
    </dgm:pt>
    <dgm:pt modelId="{F03A626B-F3AA-4AF0-A807-46548828BD29}" type="parTrans" cxnId="{BD0F2A61-A61F-48BC-8750-5F8BC2AF6A1E}">
      <dgm:prSet/>
      <dgm:spPr/>
      <dgm:t>
        <a:bodyPr/>
        <a:lstStyle/>
        <a:p>
          <a:endParaRPr lang="es-PY" sz="1400">
            <a:latin typeface="+mn-lt"/>
          </a:endParaRPr>
        </a:p>
      </dgm:t>
    </dgm:pt>
    <dgm:pt modelId="{04E488FB-0342-400E-ADB4-3B807946AF51}" type="sibTrans" cxnId="{BD0F2A61-A61F-48BC-8750-5F8BC2AF6A1E}">
      <dgm:prSet/>
      <dgm:spPr/>
      <dgm:t>
        <a:bodyPr/>
        <a:lstStyle/>
        <a:p>
          <a:endParaRPr lang="es-PY" sz="1400">
            <a:latin typeface="+mn-lt"/>
          </a:endParaRPr>
        </a:p>
      </dgm:t>
    </dgm:pt>
    <dgm:pt modelId="{C7CDFC41-3F2B-4327-989E-F39C87B8E646}">
      <dgm:prSet phldrT="[Texto]" custT="1"/>
      <dgm:spPr/>
      <dgm:t>
        <a:bodyPr/>
        <a:lstStyle/>
        <a:p>
          <a:r>
            <a:rPr lang="es-ES" sz="1300" dirty="0" smtClean="0">
              <a:solidFill>
                <a:schemeClr val="tx1"/>
              </a:solidFill>
              <a:latin typeface="+mn-lt"/>
            </a:rPr>
            <a:t>Destinado a personas físicas (18-75 años) y personas jurídicas del sector privado que realicen actividades de producción industrial, comercial, servicios y otros</a:t>
          </a:r>
          <a:endParaRPr lang="es-PY" sz="1300" dirty="0">
            <a:latin typeface="+mn-lt"/>
          </a:endParaRPr>
        </a:p>
      </dgm:t>
    </dgm:pt>
    <dgm:pt modelId="{F7370019-D930-4662-BBF4-CC334231C35B}" type="parTrans" cxnId="{6753FDFB-1616-4E4F-A553-362A9FD1B132}">
      <dgm:prSet/>
      <dgm:spPr/>
      <dgm:t>
        <a:bodyPr/>
        <a:lstStyle/>
        <a:p>
          <a:endParaRPr lang="es-PY" sz="1400">
            <a:latin typeface="+mn-lt"/>
          </a:endParaRPr>
        </a:p>
      </dgm:t>
    </dgm:pt>
    <dgm:pt modelId="{4F86276E-04FC-45BC-ACA3-BE062F1D1177}" type="sibTrans" cxnId="{6753FDFB-1616-4E4F-A553-362A9FD1B132}">
      <dgm:prSet/>
      <dgm:spPr/>
      <dgm:t>
        <a:bodyPr/>
        <a:lstStyle/>
        <a:p>
          <a:endParaRPr lang="es-PY" sz="1400">
            <a:latin typeface="+mn-lt"/>
          </a:endParaRPr>
        </a:p>
      </dgm:t>
    </dgm:pt>
    <dgm:pt modelId="{F1188F19-5736-474C-B2D9-0BD6E457E803}">
      <dgm:prSet phldrT="[Texto]" custT="1"/>
      <dgm:spPr/>
      <dgm:t>
        <a:bodyPr/>
        <a:lstStyle/>
        <a:p>
          <a:r>
            <a:rPr lang="es-PY" sz="1600" b="1" dirty="0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Vehículo 0km para la gente</a:t>
          </a:r>
          <a:endParaRPr lang="es-PY" sz="1600" b="1" dirty="0">
            <a:solidFill>
              <a:schemeClr val="accent4">
                <a:lumMod val="50000"/>
              </a:schemeClr>
            </a:solidFill>
            <a:latin typeface="Bookman Old Style" panose="02050604050505020204" pitchFamily="18" charset="0"/>
          </a:endParaRPr>
        </a:p>
      </dgm:t>
    </dgm:pt>
    <dgm:pt modelId="{DEB4AE74-11F7-4C3F-B7FF-48C05E91D3B7}" type="parTrans" cxnId="{BE6E95BF-A3DC-49CD-8389-17518EDEA99F}">
      <dgm:prSet/>
      <dgm:spPr/>
      <dgm:t>
        <a:bodyPr/>
        <a:lstStyle/>
        <a:p>
          <a:endParaRPr lang="es-PY" sz="1400">
            <a:latin typeface="+mn-lt"/>
          </a:endParaRPr>
        </a:p>
      </dgm:t>
    </dgm:pt>
    <dgm:pt modelId="{AC98A581-EFE6-47AE-95E0-FFECE76BF678}" type="sibTrans" cxnId="{BE6E95BF-A3DC-49CD-8389-17518EDEA99F}">
      <dgm:prSet/>
      <dgm:spPr/>
      <dgm:t>
        <a:bodyPr/>
        <a:lstStyle/>
        <a:p>
          <a:endParaRPr lang="es-PY" sz="1400">
            <a:latin typeface="+mn-lt"/>
          </a:endParaRPr>
        </a:p>
      </dgm:t>
    </dgm:pt>
    <dgm:pt modelId="{F5E20DC9-B6DF-4876-AE15-C24B3A80D89C}">
      <dgm:prSet phldrT="[Texto]" custT="1"/>
      <dgm:spPr/>
      <dgm:t>
        <a:bodyPr/>
        <a:lstStyle/>
        <a:p>
          <a:r>
            <a:rPr lang="es-PY" sz="1300" dirty="0" smtClean="0">
              <a:solidFill>
                <a:schemeClr val="tx1"/>
              </a:solidFill>
            </a:rPr>
            <a:t>Para </a:t>
          </a:r>
          <a:r>
            <a:rPr lang="es-ES" sz="1300" dirty="0" smtClean="0">
              <a:solidFill>
                <a:schemeClr val="tx1"/>
              </a:solidFill>
            </a:rPr>
            <a:t>compra de vehículo 0km de fabricación nacional o extranjera</a:t>
          </a:r>
          <a:endParaRPr lang="es-PY" sz="1300" b="1" dirty="0">
            <a:solidFill>
              <a:schemeClr val="accent4">
                <a:lumMod val="50000"/>
              </a:schemeClr>
            </a:solidFill>
            <a:latin typeface="+mn-lt"/>
          </a:endParaRPr>
        </a:p>
      </dgm:t>
    </dgm:pt>
    <dgm:pt modelId="{A7DE1E6B-DCCA-484B-A9DD-CC4980F54D25}" type="parTrans" cxnId="{D844D6FA-1E96-4EEB-AC3B-2DA9BABFDF44}">
      <dgm:prSet/>
      <dgm:spPr/>
      <dgm:t>
        <a:bodyPr/>
        <a:lstStyle/>
        <a:p>
          <a:endParaRPr lang="es-PY" sz="1400">
            <a:latin typeface="+mn-lt"/>
          </a:endParaRPr>
        </a:p>
      </dgm:t>
    </dgm:pt>
    <dgm:pt modelId="{88C7D48F-AAE2-49A6-BB71-B444921C1E2E}" type="sibTrans" cxnId="{D844D6FA-1E96-4EEB-AC3B-2DA9BABFDF44}">
      <dgm:prSet/>
      <dgm:spPr/>
      <dgm:t>
        <a:bodyPr/>
        <a:lstStyle/>
        <a:p>
          <a:endParaRPr lang="es-PY" sz="1400">
            <a:latin typeface="+mn-lt"/>
          </a:endParaRPr>
        </a:p>
      </dgm:t>
    </dgm:pt>
    <dgm:pt modelId="{0F7ED4C6-5D14-4C1C-8016-CE79FA487DB8}">
      <dgm:prSet custT="1"/>
      <dgm:spPr/>
      <dgm:t>
        <a:bodyPr/>
        <a:lstStyle/>
        <a:p>
          <a:r>
            <a:rPr lang="es-PY" sz="1600" b="1" dirty="0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Línea </a:t>
          </a:r>
          <a:r>
            <a:rPr lang="es-PY" sz="1600" b="1" dirty="0" err="1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Ñande</a:t>
          </a:r>
          <a:r>
            <a:rPr lang="es-PY" sz="1600" b="1" dirty="0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 </a:t>
          </a:r>
          <a:r>
            <a:rPr lang="es-PY" sz="1600" b="1" dirty="0" err="1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Chokokue</a:t>
          </a:r>
          <a:r>
            <a:rPr lang="es-PY" sz="1600" b="1" dirty="0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 </a:t>
          </a:r>
          <a:r>
            <a:rPr lang="es-PY" sz="1600" b="1" dirty="0" err="1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Peguara</a:t>
          </a:r>
          <a:endParaRPr lang="es-PY" sz="1600" b="1" dirty="0">
            <a:solidFill>
              <a:schemeClr val="accent4">
                <a:lumMod val="50000"/>
              </a:schemeClr>
            </a:solidFill>
            <a:latin typeface="Bookman Old Style" panose="02050604050505020204" pitchFamily="18" charset="0"/>
          </a:endParaRPr>
        </a:p>
      </dgm:t>
    </dgm:pt>
    <dgm:pt modelId="{990D0EEF-7E77-4CAE-8A37-53CA6039F6D8}" type="parTrans" cxnId="{F9B21600-C1B2-4F58-93BA-4DAA96F61EE1}">
      <dgm:prSet/>
      <dgm:spPr/>
      <dgm:t>
        <a:bodyPr/>
        <a:lstStyle/>
        <a:p>
          <a:endParaRPr lang="es-PY" sz="1400">
            <a:latin typeface="+mn-lt"/>
          </a:endParaRPr>
        </a:p>
      </dgm:t>
    </dgm:pt>
    <dgm:pt modelId="{DC386C6D-1994-43A5-82B3-FC6BAFC8A1FB}" type="sibTrans" cxnId="{F9B21600-C1B2-4F58-93BA-4DAA96F61EE1}">
      <dgm:prSet/>
      <dgm:spPr/>
      <dgm:t>
        <a:bodyPr/>
        <a:lstStyle/>
        <a:p>
          <a:endParaRPr lang="es-PY" sz="1400">
            <a:latin typeface="+mn-lt"/>
          </a:endParaRPr>
        </a:p>
      </dgm:t>
    </dgm:pt>
    <dgm:pt modelId="{BA6EAF36-429A-40DC-B7F6-980DE6B40EEE}">
      <dgm:prSet custT="1"/>
      <dgm:spPr/>
      <dgm:t>
        <a:bodyPr/>
        <a:lstStyle/>
        <a:p>
          <a:r>
            <a:rPr lang="es-PY" sz="1300" dirty="0" smtClean="0">
              <a:solidFill>
                <a:schemeClr val="tx1"/>
              </a:solidFill>
            </a:rPr>
            <a:t>Destinado a desarrollar actividades agropecuaria familiar con tasa de 10% de 2 a 5 años</a:t>
          </a:r>
          <a:r>
            <a:rPr lang="es-ES" sz="1300" dirty="0" smtClean="0">
              <a:solidFill>
                <a:schemeClr val="tx1"/>
              </a:solidFill>
              <a:latin typeface="+mn-lt"/>
            </a:rPr>
            <a:t>.</a:t>
          </a:r>
          <a:endParaRPr lang="es-PY" sz="1300" dirty="0">
            <a:latin typeface="+mn-lt"/>
          </a:endParaRPr>
        </a:p>
      </dgm:t>
    </dgm:pt>
    <dgm:pt modelId="{9A39CB3D-BDCF-407D-8EDF-A4FC3BC1E078}" type="parTrans" cxnId="{507F3CCD-7BF7-402A-845A-13FDD9ACE929}">
      <dgm:prSet/>
      <dgm:spPr/>
      <dgm:t>
        <a:bodyPr/>
        <a:lstStyle/>
        <a:p>
          <a:endParaRPr lang="es-PY" sz="1400">
            <a:latin typeface="+mn-lt"/>
          </a:endParaRPr>
        </a:p>
      </dgm:t>
    </dgm:pt>
    <dgm:pt modelId="{F4990A66-5985-4941-83EC-6C2475B17FC4}" type="sibTrans" cxnId="{507F3CCD-7BF7-402A-845A-13FDD9ACE929}">
      <dgm:prSet/>
      <dgm:spPr/>
      <dgm:t>
        <a:bodyPr/>
        <a:lstStyle/>
        <a:p>
          <a:endParaRPr lang="es-PY" sz="1400">
            <a:latin typeface="+mn-lt"/>
          </a:endParaRPr>
        </a:p>
      </dgm:t>
    </dgm:pt>
    <dgm:pt modelId="{E28E6BB5-7DAF-41AF-AFA0-3C3F7A46BA25}">
      <dgm:prSet custT="1"/>
      <dgm:spPr/>
      <dgm:t>
        <a:bodyPr/>
        <a:lstStyle/>
        <a:p>
          <a:r>
            <a:rPr lang="es-ES" sz="1300" dirty="0" smtClean="0">
              <a:solidFill>
                <a:schemeClr val="tx1"/>
              </a:solidFill>
              <a:latin typeface="+mn-lt"/>
            </a:rPr>
            <a:t>En marzo/2019, se reducen las tasas de interés del 18 al 12%. </a:t>
          </a:r>
        </a:p>
      </dgm:t>
    </dgm:pt>
    <dgm:pt modelId="{892853D6-1C1A-4DFF-8E5B-A112B3FD4D68}" type="parTrans" cxnId="{6FB69522-F69F-4DAB-937F-15A98E33E396}">
      <dgm:prSet/>
      <dgm:spPr/>
      <dgm:t>
        <a:bodyPr/>
        <a:lstStyle/>
        <a:p>
          <a:endParaRPr lang="es-PY" sz="1400">
            <a:latin typeface="+mn-lt"/>
          </a:endParaRPr>
        </a:p>
      </dgm:t>
    </dgm:pt>
    <dgm:pt modelId="{4ED0D490-FCB5-4834-AE15-8DBEF6186ADB}" type="sibTrans" cxnId="{6FB69522-F69F-4DAB-937F-15A98E33E396}">
      <dgm:prSet/>
      <dgm:spPr/>
      <dgm:t>
        <a:bodyPr/>
        <a:lstStyle/>
        <a:p>
          <a:endParaRPr lang="es-PY" sz="1400">
            <a:latin typeface="+mn-lt"/>
          </a:endParaRPr>
        </a:p>
      </dgm:t>
    </dgm:pt>
    <dgm:pt modelId="{EA2CA9CB-85FF-426C-B787-742D96811FBF}">
      <dgm:prSet custT="1"/>
      <dgm:spPr/>
      <dgm:t>
        <a:bodyPr/>
        <a:lstStyle/>
        <a:p>
          <a:r>
            <a:rPr lang="es-ES" sz="1300" dirty="0" smtClean="0">
              <a:solidFill>
                <a:schemeClr val="tx1"/>
              </a:solidFill>
              <a:latin typeface="+mn-lt"/>
            </a:rPr>
            <a:t>En julio/2019 se incrementa el monto de financiamiento: para pequeñas empresas: hasta G. 600 millones para capital operativo y hasta G. 250 millones para inversiones; para microempresa, hasta 50 salarios mínimos. </a:t>
          </a:r>
        </a:p>
      </dgm:t>
    </dgm:pt>
    <dgm:pt modelId="{6E97313C-6C49-4E26-AA8A-6800F13288D3}" type="parTrans" cxnId="{203C82F7-A0D9-48C4-B07A-3B71047FC859}">
      <dgm:prSet/>
      <dgm:spPr/>
      <dgm:t>
        <a:bodyPr/>
        <a:lstStyle/>
        <a:p>
          <a:endParaRPr lang="es-PY" sz="1400">
            <a:latin typeface="+mn-lt"/>
          </a:endParaRPr>
        </a:p>
      </dgm:t>
    </dgm:pt>
    <dgm:pt modelId="{87C27598-40BB-4F24-B638-CF3278E2D05E}" type="sibTrans" cxnId="{203C82F7-A0D9-48C4-B07A-3B71047FC859}">
      <dgm:prSet/>
      <dgm:spPr/>
      <dgm:t>
        <a:bodyPr/>
        <a:lstStyle/>
        <a:p>
          <a:endParaRPr lang="es-PY" sz="1400">
            <a:latin typeface="+mn-lt"/>
          </a:endParaRPr>
        </a:p>
      </dgm:t>
    </dgm:pt>
    <dgm:pt modelId="{92253987-D9B1-407F-8DA6-5CF03C592EC1}">
      <dgm:prSet phldrT="[Texto]" custT="1"/>
      <dgm:spPr/>
      <dgm:t>
        <a:bodyPr/>
        <a:lstStyle/>
        <a:p>
          <a:r>
            <a:rPr lang="es-ES" sz="1300" dirty="0" smtClean="0">
              <a:solidFill>
                <a:schemeClr val="tx1"/>
              </a:solidFill>
            </a:rPr>
            <a:t>Relanzada en febrero/19 como producto de un trabajo conjunto con el MIC, CIPAMA y CADAM.</a:t>
          </a:r>
          <a:endParaRPr lang="es-PY" sz="1300" b="1" dirty="0">
            <a:solidFill>
              <a:schemeClr val="accent4">
                <a:lumMod val="50000"/>
              </a:schemeClr>
            </a:solidFill>
            <a:latin typeface="+mn-lt"/>
          </a:endParaRPr>
        </a:p>
      </dgm:t>
    </dgm:pt>
    <dgm:pt modelId="{0C5DD08E-C50C-4D69-9039-692BA1561216}" type="parTrans" cxnId="{F0572831-49CB-4B24-B50E-740BD0FC6356}">
      <dgm:prSet/>
      <dgm:spPr/>
      <dgm:t>
        <a:bodyPr/>
        <a:lstStyle/>
        <a:p>
          <a:endParaRPr lang="es-PY"/>
        </a:p>
      </dgm:t>
    </dgm:pt>
    <dgm:pt modelId="{332C0A30-82F8-4AA3-8CD6-139D6CC7FA5B}" type="sibTrans" cxnId="{F0572831-49CB-4B24-B50E-740BD0FC6356}">
      <dgm:prSet/>
      <dgm:spPr/>
      <dgm:t>
        <a:bodyPr/>
        <a:lstStyle/>
        <a:p>
          <a:endParaRPr lang="es-PY"/>
        </a:p>
      </dgm:t>
    </dgm:pt>
    <dgm:pt modelId="{EC97CCCF-21AD-4873-8EE4-C65DF982DC9D}">
      <dgm:prSet phldrT="[Texto]" custT="1"/>
      <dgm:spPr/>
      <dgm:t>
        <a:bodyPr/>
        <a:lstStyle/>
        <a:p>
          <a:r>
            <a:rPr lang="es-ES" sz="1300" dirty="0" smtClean="0">
              <a:solidFill>
                <a:schemeClr val="tx1"/>
              </a:solidFill>
            </a:rPr>
            <a:t>Modificación de las tasas de interés, incorporación de todo tipo de vehículo, y ampliación del financiamiento</a:t>
          </a:r>
          <a:endParaRPr lang="es-PY" sz="1300" b="1" dirty="0">
            <a:solidFill>
              <a:schemeClr val="accent4">
                <a:lumMod val="50000"/>
              </a:schemeClr>
            </a:solidFill>
            <a:latin typeface="+mn-lt"/>
          </a:endParaRPr>
        </a:p>
      </dgm:t>
    </dgm:pt>
    <dgm:pt modelId="{299D0978-19CC-4F53-BED9-9BD3763A7543}" type="parTrans" cxnId="{E715BDDE-B93F-4170-A769-3D56CADA3C95}">
      <dgm:prSet/>
      <dgm:spPr/>
      <dgm:t>
        <a:bodyPr/>
        <a:lstStyle/>
        <a:p>
          <a:endParaRPr lang="es-PY"/>
        </a:p>
      </dgm:t>
    </dgm:pt>
    <dgm:pt modelId="{0637B468-FD0F-43D7-81AA-06A37B40C6C2}" type="sibTrans" cxnId="{E715BDDE-B93F-4170-A769-3D56CADA3C95}">
      <dgm:prSet/>
      <dgm:spPr/>
      <dgm:t>
        <a:bodyPr/>
        <a:lstStyle/>
        <a:p>
          <a:endParaRPr lang="es-PY"/>
        </a:p>
      </dgm:t>
    </dgm:pt>
    <dgm:pt modelId="{BBDBF41D-6451-410F-9D2D-46854CDB49D2}">
      <dgm:prSet custT="1"/>
      <dgm:spPr/>
      <dgm:t>
        <a:bodyPr/>
        <a:lstStyle/>
        <a:p>
          <a:r>
            <a:rPr lang="es-PY" sz="1600" b="1" dirty="0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Préstamos personales</a:t>
          </a:r>
          <a:endParaRPr lang="es-PY" sz="1600" b="1" dirty="0">
            <a:solidFill>
              <a:schemeClr val="accent4">
                <a:lumMod val="50000"/>
              </a:schemeClr>
            </a:solidFill>
            <a:latin typeface="Bookman Old Style" panose="02050604050505020204" pitchFamily="18" charset="0"/>
          </a:endParaRPr>
        </a:p>
      </dgm:t>
    </dgm:pt>
    <dgm:pt modelId="{09A79388-93B5-4B77-BAF4-1FBFE6127931}" type="parTrans" cxnId="{0A20783E-6048-4241-9AF1-2480A3261E07}">
      <dgm:prSet/>
      <dgm:spPr/>
      <dgm:t>
        <a:bodyPr/>
        <a:lstStyle/>
        <a:p>
          <a:endParaRPr lang="es-PY"/>
        </a:p>
      </dgm:t>
    </dgm:pt>
    <dgm:pt modelId="{36C79DB2-2F18-4A1A-ADCA-AEE726F69BB2}" type="sibTrans" cxnId="{0A20783E-6048-4241-9AF1-2480A3261E07}">
      <dgm:prSet/>
      <dgm:spPr/>
      <dgm:t>
        <a:bodyPr/>
        <a:lstStyle/>
        <a:p>
          <a:endParaRPr lang="es-PY"/>
        </a:p>
      </dgm:t>
    </dgm:pt>
    <dgm:pt modelId="{A47CF9EA-E988-48C0-860F-C019C4AD5CF3}">
      <dgm:prSet custT="1"/>
      <dgm:spPr/>
      <dgm:t>
        <a:bodyPr/>
        <a:lstStyle/>
        <a:p>
          <a:r>
            <a:rPr lang="es-PY" sz="1600" b="1" dirty="0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Compra de deuda</a:t>
          </a:r>
          <a:endParaRPr lang="es-PY" sz="1600" b="1" dirty="0">
            <a:solidFill>
              <a:schemeClr val="accent4">
                <a:lumMod val="50000"/>
              </a:schemeClr>
            </a:solidFill>
            <a:latin typeface="Bookman Old Style" panose="02050604050505020204" pitchFamily="18" charset="0"/>
          </a:endParaRPr>
        </a:p>
      </dgm:t>
    </dgm:pt>
    <dgm:pt modelId="{5B752908-9445-43E7-AACA-95B222D5A54A}" type="parTrans" cxnId="{804DEEC6-A26F-427D-B574-310CB1916CB7}">
      <dgm:prSet/>
      <dgm:spPr/>
      <dgm:t>
        <a:bodyPr/>
        <a:lstStyle/>
        <a:p>
          <a:endParaRPr lang="es-PY"/>
        </a:p>
      </dgm:t>
    </dgm:pt>
    <dgm:pt modelId="{66EA4A84-0783-42FA-B098-DAB64FEF0F0F}" type="sibTrans" cxnId="{804DEEC6-A26F-427D-B574-310CB1916CB7}">
      <dgm:prSet/>
      <dgm:spPr/>
      <dgm:t>
        <a:bodyPr/>
        <a:lstStyle/>
        <a:p>
          <a:endParaRPr lang="es-PY"/>
        </a:p>
      </dgm:t>
    </dgm:pt>
    <dgm:pt modelId="{EFA3484D-1FA6-4C40-A89E-B021E7D6A00E}">
      <dgm:prSet custT="1"/>
      <dgm:spPr/>
      <dgm:t>
        <a:bodyPr/>
        <a:lstStyle/>
        <a:p>
          <a:r>
            <a:rPr lang="es-ES" sz="1300" dirty="0" smtClean="0">
              <a:solidFill>
                <a:schemeClr val="tx1"/>
              </a:solidFill>
            </a:rPr>
            <a:t>Compra y reestructuración de deudas provenientes de préstamos, tarjetas de crédito y otras obligaciones comerciales. </a:t>
          </a:r>
          <a:endParaRPr lang="es-PY" sz="1300" dirty="0">
            <a:latin typeface="+mn-lt"/>
          </a:endParaRPr>
        </a:p>
      </dgm:t>
    </dgm:pt>
    <dgm:pt modelId="{C02C628D-9D4D-4FE3-AD07-CA3B7C129DF9}" type="parTrans" cxnId="{68D1CBFB-EC76-4F03-AE41-3F700F5A29E6}">
      <dgm:prSet/>
      <dgm:spPr/>
      <dgm:t>
        <a:bodyPr/>
        <a:lstStyle/>
        <a:p>
          <a:endParaRPr lang="es-PY"/>
        </a:p>
      </dgm:t>
    </dgm:pt>
    <dgm:pt modelId="{FA9D7E48-1EBC-4CEC-B574-7C352529A395}" type="sibTrans" cxnId="{68D1CBFB-EC76-4F03-AE41-3F700F5A29E6}">
      <dgm:prSet/>
      <dgm:spPr/>
      <dgm:t>
        <a:bodyPr/>
        <a:lstStyle/>
        <a:p>
          <a:endParaRPr lang="es-PY"/>
        </a:p>
      </dgm:t>
    </dgm:pt>
    <dgm:pt modelId="{F7FC7025-2C69-424E-B013-F7843E57326F}">
      <dgm:prSet custT="1"/>
      <dgm:spPr/>
      <dgm:t>
        <a:bodyPr/>
        <a:lstStyle/>
        <a:p>
          <a:r>
            <a:rPr lang="es-ES" sz="1300" dirty="0" smtClean="0">
              <a:solidFill>
                <a:schemeClr val="tx1"/>
              </a:solidFill>
            </a:rPr>
            <a:t>Hasta G. 150 millones, 60 meses de plazo, al 13%. </a:t>
          </a:r>
          <a:endParaRPr lang="es-PY" sz="1300" dirty="0" smtClean="0">
            <a:solidFill>
              <a:schemeClr val="tx1"/>
            </a:solidFill>
          </a:endParaRPr>
        </a:p>
      </dgm:t>
    </dgm:pt>
    <dgm:pt modelId="{CA809895-546C-400E-8C75-6B3A86FA80CC}" type="parTrans" cxnId="{C932FFAE-E409-41D3-9B9D-14938DC3BCC0}">
      <dgm:prSet/>
      <dgm:spPr/>
      <dgm:t>
        <a:bodyPr/>
        <a:lstStyle/>
        <a:p>
          <a:endParaRPr lang="es-PY"/>
        </a:p>
      </dgm:t>
    </dgm:pt>
    <dgm:pt modelId="{6AF0F110-7FBF-4B60-8E2A-C99B84F96292}" type="sibTrans" cxnId="{C932FFAE-E409-41D3-9B9D-14938DC3BCC0}">
      <dgm:prSet/>
      <dgm:spPr/>
      <dgm:t>
        <a:bodyPr/>
        <a:lstStyle/>
        <a:p>
          <a:endParaRPr lang="es-PY"/>
        </a:p>
      </dgm:t>
    </dgm:pt>
    <dgm:pt modelId="{DBD99780-FAED-4461-86D5-540851BDF894}">
      <dgm:prSet custT="1"/>
      <dgm:spPr/>
      <dgm:t>
        <a:bodyPr/>
        <a:lstStyle/>
        <a:p>
          <a:r>
            <a:rPr lang="es-ES" sz="1300" dirty="0" smtClean="0"/>
            <a:t>Se reducen las tasas de interés para todos los plazos (hasta 60 meses).  </a:t>
          </a:r>
          <a:endParaRPr lang="es-PY" sz="1300" dirty="0">
            <a:latin typeface="+mn-lt"/>
          </a:endParaRPr>
        </a:p>
      </dgm:t>
    </dgm:pt>
    <dgm:pt modelId="{D1627441-5E42-4CF6-959A-8E0CD8D57809}" type="parTrans" cxnId="{66A9AFA6-8814-4764-A70F-7FC953CD8468}">
      <dgm:prSet/>
      <dgm:spPr/>
      <dgm:t>
        <a:bodyPr/>
        <a:lstStyle/>
        <a:p>
          <a:endParaRPr lang="es-PY"/>
        </a:p>
      </dgm:t>
    </dgm:pt>
    <dgm:pt modelId="{9B1047DC-DE3F-4557-8820-7C8D80FDA249}" type="sibTrans" cxnId="{66A9AFA6-8814-4764-A70F-7FC953CD8468}">
      <dgm:prSet/>
      <dgm:spPr/>
      <dgm:t>
        <a:bodyPr/>
        <a:lstStyle/>
        <a:p>
          <a:endParaRPr lang="es-PY"/>
        </a:p>
      </dgm:t>
    </dgm:pt>
    <dgm:pt modelId="{524EDBF6-4962-43E0-902C-F29E95CA6235}" type="pres">
      <dgm:prSet presAssocID="{ECBFCF6C-EBFC-4C0D-A51C-DAFDF93B908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PY"/>
        </a:p>
      </dgm:t>
    </dgm:pt>
    <dgm:pt modelId="{86740EA4-88F5-4DF9-BE3D-AE3C15BD6ABB}" type="pres">
      <dgm:prSet presAssocID="{1A63C387-62AD-4533-80B1-D8D32B11C0CD}" presName="comp" presStyleCnt="0"/>
      <dgm:spPr/>
    </dgm:pt>
    <dgm:pt modelId="{7AF97659-0D7C-416F-9FFE-FB346B9138CC}" type="pres">
      <dgm:prSet presAssocID="{1A63C387-62AD-4533-80B1-D8D32B11C0CD}" presName="box" presStyleLbl="node1" presStyleIdx="0" presStyleCnt="5" custScaleY="158747" custLinFactNeighborX="17496" custLinFactNeighborY="-1135"/>
      <dgm:spPr/>
      <dgm:t>
        <a:bodyPr/>
        <a:lstStyle/>
        <a:p>
          <a:endParaRPr lang="es-PY"/>
        </a:p>
      </dgm:t>
    </dgm:pt>
    <dgm:pt modelId="{ABA89868-E212-4CE5-92C6-E354673DA68F}" type="pres">
      <dgm:prSet presAssocID="{1A63C387-62AD-4533-80B1-D8D32B11C0CD}" presName="img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PY"/>
        </a:p>
      </dgm:t>
    </dgm:pt>
    <dgm:pt modelId="{0D37165D-24F3-427A-B45D-698E6F0D7D43}" type="pres">
      <dgm:prSet presAssocID="{1A63C387-62AD-4533-80B1-D8D32B11C0CD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PY"/>
        </a:p>
      </dgm:t>
    </dgm:pt>
    <dgm:pt modelId="{487227D7-22E0-4033-B85E-7D2442586AEC}" type="pres">
      <dgm:prSet presAssocID="{04E488FB-0342-400E-ADB4-3B807946AF51}" presName="spacer" presStyleCnt="0"/>
      <dgm:spPr/>
    </dgm:pt>
    <dgm:pt modelId="{9D19C398-4353-44C6-80BF-ADAE9C5E7008}" type="pres">
      <dgm:prSet presAssocID="{F1188F19-5736-474C-B2D9-0BD6E457E803}" presName="comp" presStyleCnt="0"/>
      <dgm:spPr/>
    </dgm:pt>
    <dgm:pt modelId="{C7EE156D-3E27-4DC4-8ACE-AB5C79A31BAE}" type="pres">
      <dgm:prSet presAssocID="{F1188F19-5736-474C-B2D9-0BD6E457E803}" presName="box" presStyleLbl="node1" presStyleIdx="1" presStyleCnt="5" custScaleY="126366" custLinFactNeighborX="17885" custLinFactNeighborY="-568"/>
      <dgm:spPr/>
      <dgm:t>
        <a:bodyPr/>
        <a:lstStyle/>
        <a:p>
          <a:endParaRPr lang="es-PY"/>
        </a:p>
      </dgm:t>
    </dgm:pt>
    <dgm:pt modelId="{866340B0-5EAF-4759-89C5-6E533B2251C0}" type="pres">
      <dgm:prSet presAssocID="{F1188F19-5736-474C-B2D9-0BD6E457E803}" presName="img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  <dgm:t>
        <a:bodyPr/>
        <a:lstStyle/>
        <a:p>
          <a:endParaRPr lang="es-PY"/>
        </a:p>
      </dgm:t>
    </dgm:pt>
    <dgm:pt modelId="{C9E2BF21-059B-46E1-98F4-F27480EDC7D0}" type="pres">
      <dgm:prSet presAssocID="{F1188F19-5736-474C-B2D9-0BD6E457E803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PY"/>
        </a:p>
      </dgm:t>
    </dgm:pt>
    <dgm:pt modelId="{E22D4FFC-0AB4-4815-A03C-A2FD4910D9C7}" type="pres">
      <dgm:prSet presAssocID="{AC98A581-EFE6-47AE-95E0-FFECE76BF678}" presName="spacer" presStyleCnt="0"/>
      <dgm:spPr/>
    </dgm:pt>
    <dgm:pt modelId="{98557784-F255-4DEF-B0D3-A9B17A93255D}" type="pres">
      <dgm:prSet presAssocID="{0F7ED4C6-5D14-4C1C-8016-CE79FA487DB8}" presName="comp" presStyleCnt="0"/>
      <dgm:spPr/>
    </dgm:pt>
    <dgm:pt modelId="{3E3DD581-6142-46E3-B7EA-6E2AC6E62929}" type="pres">
      <dgm:prSet presAssocID="{0F7ED4C6-5D14-4C1C-8016-CE79FA487DB8}" presName="box" presStyleLbl="node1" presStyleIdx="2" presStyleCnt="5" custScaleY="76796" custLinFactNeighborY="-1007"/>
      <dgm:spPr/>
      <dgm:t>
        <a:bodyPr/>
        <a:lstStyle/>
        <a:p>
          <a:endParaRPr lang="es-PY"/>
        </a:p>
      </dgm:t>
    </dgm:pt>
    <dgm:pt modelId="{BB556D4B-0D82-404C-8B9B-F935B0AFB244}" type="pres">
      <dgm:prSet presAssocID="{0F7ED4C6-5D14-4C1C-8016-CE79FA487DB8}" presName="img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CBC9058-AF93-4E24-B92C-45A2DE0BEA6E}" type="pres">
      <dgm:prSet presAssocID="{0F7ED4C6-5D14-4C1C-8016-CE79FA487DB8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PY"/>
        </a:p>
      </dgm:t>
    </dgm:pt>
    <dgm:pt modelId="{407E2FA5-F09D-4753-8259-9099291B8C95}" type="pres">
      <dgm:prSet presAssocID="{DC386C6D-1994-43A5-82B3-FC6BAFC8A1FB}" presName="spacer" presStyleCnt="0"/>
      <dgm:spPr/>
    </dgm:pt>
    <dgm:pt modelId="{8937007F-9BE8-4824-97F3-8F6457F01832}" type="pres">
      <dgm:prSet presAssocID="{BBDBF41D-6451-410F-9D2D-46854CDB49D2}" presName="comp" presStyleCnt="0"/>
      <dgm:spPr/>
    </dgm:pt>
    <dgm:pt modelId="{4F85446C-4BDE-4FFA-A0FA-B7FFB82C38E1}" type="pres">
      <dgm:prSet presAssocID="{BBDBF41D-6451-410F-9D2D-46854CDB49D2}" presName="box" presStyleLbl="node1" presStyleIdx="3" presStyleCnt="5"/>
      <dgm:spPr/>
      <dgm:t>
        <a:bodyPr/>
        <a:lstStyle/>
        <a:p>
          <a:endParaRPr lang="es-PY"/>
        </a:p>
      </dgm:t>
    </dgm:pt>
    <dgm:pt modelId="{11799961-F4A0-462E-B165-8EEE87851509}" type="pres">
      <dgm:prSet presAssocID="{BBDBF41D-6451-410F-9D2D-46854CDB49D2}" presName="img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A5C0DBF9-F8C5-47CF-9315-553A71B36E42}" type="pres">
      <dgm:prSet presAssocID="{BBDBF41D-6451-410F-9D2D-46854CDB49D2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PY"/>
        </a:p>
      </dgm:t>
    </dgm:pt>
    <dgm:pt modelId="{BD76F72D-A441-464E-9E04-E06CC557CD72}" type="pres">
      <dgm:prSet presAssocID="{36C79DB2-2F18-4A1A-ADCA-AEE726F69BB2}" presName="spacer" presStyleCnt="0"/>
      <dgm:spPr/>
    </dgm:pt>
    <dgm:pt modelId="{A940A7CD-2558-4434-8474-30B3F19F5B94}" type="pres">
      <dgm:prSet presAssocID="{A47CF9EA-E988-48C0-860F-C019C4AD5CF3}" presName="comp" presStyleCnt="0"/>
      <dgm:spPr/>
    </dgm:pt>
    <dgm:pt modelId="{96AE4446-BA07-4F68-B9B6-45F849B3A873}" type="pres">
      <dgm:prSet presAssocID="{A47CF9EA-E988-48C0-860F-C019C4AD5CF3}" presName="box" presStyleLbl="node1" presStyleIdx="4" presStyleCnt="5"/>
      <dgm:spPr/>
      <dgm:t>
        <a:bodyPr/>
        <a:lstStyle/>
        <a:p>
          <a:endParaRPr lang="es-PY"/>
        </a:p>
      </dgm:t>
    </dgm:pt>
    <dgm:pt modelId="{8729FEB2-EF48-43CE-8465-80BA048D92DD}" type="pres">
      <dgm:prSet presAssocID="{A47CF9EA-E988-48C0-860F-C019C4AD5CF3}" presName="img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0" b="-60000"/>
          </a:stretch>
        </a:blipFill>
      </dgm:spPr>
    </dgm:pt>
    <dgm:pt modelId="{2E86F703-DD42-446D-B203-91D37A53BA30}" type="pres">
      <dgm:prSet presAssocID="{A47CF9EA-E988-48C0-860F-C019C4AD5CF3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PY"/>
        </a:p>
      </dgm:t>
    </dgm:pt>
  </dgm:ptLst>
  <dgm:cxnLst>
    <dgm:cxn modelId="{C932FFAE-E409-41D3-9B9D-14938DC3BCC0}" srcId="{A47CF9EA-E988-48C0-860F-C019C4AD5CF3}" destId="{F7FC7025-2C69-424E-B013-F7843E57326F}" srcOrd="1" destOrd="0" parTransId="{CA809895-546C-400E-8C75-6B3A86FA80CC}" sibTransId="{6AF0F110-7FBF-4B60-8E2A-C99B84F96292}"/>
    <dgm:cxn modelId="{BFBB8C98-7DD7-40F2-841C-7391C5EF736C}" type="presOf" srcId="{E28E6BB5-7DAF-41AF-AFA0-3C3F7A46BA25}" destId="{0D37165D-24F3-427A-B45D-698E6F0D7D43}" srcOrd="1" destOrd="2" presId="urn:microsoft.com/office/officeart/2005/8/layout/vList4"/>
    <dgm:cxn modelId="{6753FDFB-1616-4E4F-A553-362A9FD1B132}" srcId="{1A63C387-62AD-4533-80B1-D8D32B11C0CD}" destId="{C7CDFC41-3F2B-4327-989E-F39C87B8E646}" srcOrd="0" destOrd="0" parTransId="{F7370019-D930-4662-BBF4-CC334231C35B}" sibTransId="{4F86276E-04FC-45BC-ACA3-BE062F1D1177}"/>
    <dgm:cxn modelId="{E715BDDE-B93F-4170-A769-3D56CADA3C95}" srcId="{F1188F19-5736-474C-B2D9-0BD6E457E803}" destId="{EC97CCCF-21AD-4873-8EE4-C65DF982DC9D}" srcOrd="2" destOrd="0" parTransId="{299D0978-19CC-4F53-BED9-9BD3763A7543}" sibTransId="{0637B468-FD0F-43D7-81AA-06A37B40C6C2}"/>
    <dgm:cxn modelId="{45437864-8DC9-4DA6-BC4E-FBAD492EA05C}" type="presOf" srcId="{BBDBF41D-6451-410F-9D2D-46854CDB49D2}" destId="{4F85446C-4BDE-4FFA-A0FA-B7FFB82C38E1}" srcOrd="0" destOrd="0" presId="urn:microsoft.com/office/officeart/2005/8/layout/vList4"/>
    <dgm:cxn modelId="{F0572831-49CB-4B24-B50E-740BD0FC6356}" srcId="{F1188F19-5736-474C-B2D9-0BD6E457E803}" destId="{92253987-D9B1-407F-8DA6-5CF03C592EC1}" srcOrd="1" destOrd="0" parTransId="{0C5DD08E-C50C-4D69-9039-692BA1561216}" sibTransId="{332C0A30-82F8-4AA3-8CD6-139D6CC7FA5B}"/>
    <dgm:cxn modelId="{F9B21600-C1B2-4F58-93BA-4DAA96F61EE1}" srcId="{ECBFCF6C-EBFC-4C0D-A51C-DAFDF93B9088}" destId="{0F7ED4C6-5D14-4C1C-8016-CE79FA487DB8}" srcOrd="2" destOrd="0" parTransId="{990D0EEF-7E77-4CAE-8A37-53CA6039F6D8}" sibTransId="{DC386C6D-1994-43A5-82B3-FC6BAFC8A1FB}"/>
    <dgm:cxn modelId="{2439FB5A-23B7-443F-BB9C-BF7B854006CE}" type="presOf" srcId="{F1188F19-5736-474C-B2D9-0BD6E457E803}" destId="{C7EE156D-3E27-4DC4-8ACE-AB5C79A31BAE}" srcOrd="0" destOrd="0" presId="urn:microsoft.com/office/officeart/2005/8/layout/vList4"/>
    <dgm:cxn modelId="{377B4547-0D28-403D-826F-830EE6C157BE}" type="presOf" srcId="{EC97CCCF-21AD-4873-8EE4-C65DF982DC9D}" destId="{C7EE156D-3E27-4DC4-8ACE-AB5C79A31BAE}" srcOrd="0" destOrd="3" presId="urn:microsoft.com/office/officeart/2005/8/layout/vList4"/>
    <dgm:cxn modelId="{08486054-A731-40C7-8690-33ADB0FF5B44}" type="presOf" srcId="{F1188F19-5736-474C-B2D9-0BD6E457E803}" destId="{C9E2BF21-059B-46E1-98F4-F27480EDC7D0}" srcOrd="1" destOrd="0" presId="urn:microsoft.com/office/officeart/2005/8/layout/vList4"/>
    <dgm:cxn modelId="{D844D6FA-1E96-4EEB-AC3B-2DA9BABFDF44}" srcId="{F1188F19-5736-474C-B2D9-0BD6E457E803}" destId="{F5E20DC9-B6DF-4876-AE15-C24B3A80D89C}" srcOrd="0" destOrd="0" parTransId="{A7DE1E6B-DCCA-484B-A9DD-CC4980F54D25}" sibTransId="{88C7D48F-AAE2-49A6-BB71-B444921C1E2E}"/>
    <dgm:cxn modelId="{5105D019-664C-460B-9E7E-8721B234D6BA}" type="presOf" srcId="{BA6EAF36-429A-40DC-B7F6-980DE6B40EEE}" destId="{3CBC9058-AF93-4E24-B92C-45A2DE0BEA6E}" srcOrd="1" destOrd="1" presId="urn:microsoft.com/office/officeart/2005/8/layout/vList4"/>
    <dgm:cxn modelId="{AC30A873-8833-4EE6-A08B-8BEE9547AD44}" type="presOf" srcId="{F5E20DC9-B6DF-4876-AE15-C24B3A80D89C}" destId="{C7EE156D-3E27-4DC4-8ACE-AB5C79A31BAE}" srcOrd="0" destOrd="1" presId="urn:microsoft.com/office/officeart/2005/8/layout/vList4"/>
    <dgm:cxn modelId="{68D1CBFB-EC76-4F03-AE41-3F700F5A29E6}" srcId="{A47CF9EA-E988-48C0-860F-C019C4AD5CF3}" destId="{EFA3484D-1FA6-4C40-A89E-B021E7D6A00E}" srcOrd="0" destOrd="0" parTransId="{C02C628D-9D4D-4FE3-AD07-CA3B7C129DF9}" sibTransId="{FA9D7E48-1EBC-4CEC-B574-7C352529A395}"/>
    <dgm:cxn modelId="{804DEEC6-A26F-427D-B574-310CB1916CB7}" srcId="{ECBFCF6C-EBFC-4C0D-A51C-DAFDF93B9088}" destId="{A47CF9EA-E988-48C0-860F-C019C4AD5CF3}" srcOrd="4" destOrd="0" parTransId="{5B752908-9445-43E7-AACA-95B222D5A54A}" sibTransId="{66EA4A84-0783-42FA-B098-DAB64FEF0F0F}"/>
    <dgm:cxn modelId="{507F3CCD-7BF7-402A-845A-13FDD9ACE929}" srcId="{0F7ED4C6-5D14-4C1C-8016-CE79FA487DB8}" destId="{BA6EAF36-429A-40DC-B7F6-980DE6B40EEE}" srcOrd="0" destOrd="0" parTransId="{9A39CB3D-BDCF-407D-8EDF-A4FC3BC1E078}" sibTransId="{F4990A66-5985-4941-83EC-6C2475B17FC4}"/>
    <dgm:cxn modelId="{7D91E136-DB42-47F0-8F67-45F741BAD43E}" type="presOf" srcId="{F7FC7025-2C69-424E-B013-F7843E57326F}" destId="{96AE4446-BA07-4F68-B9B6-45F849B3A873}" srcOrd="0" destOrd="2" presId="urn:microsoft.com/office/officeart/2005/8/layout/vList4"/>
    <dgm:cxn modelId="{247DF17A-3C71-4A5C-AE41-C0A7FDEAA315}" type="presOf" srcId="{A47CF9EA-E988-48C0-860F-C019C4AD5CF3}" destId="{2E86F703-DD42-446D-B203-91D37A53BA30}" srcOrd="1" destOrd="0" presId="urn:microsoft.com/office/officeart/2005/8/layout/vList4"/>
    <dgm:cxn modelId="{BB2A0589-8805-483B-96FD-C41C39AF071A}" type="presOf" srcId="{E28E6BB5-7DAF-41AF-AFA0-3C3F7A46BA25}" destId="{7AF97659-0D7C-416F-9FFE-FB346B9138CC}" srcOrd="0" destOrd="2" presId="urn:microsoft.com/office/officeart/2005/8/layout/vList4"/>
    <dgm:cxn modelId="{92AF8615-E2DB-4F3C-80FE-C538D1F8FFD3}" type="presOf" srcId="{1A63C387-62AD-4533-80B1-D8D32B11C0CD}" destId="{0D37165D-24F3-427A-B45D-698E6F0D7D43}" srcOrd="1" destOrd="0" presId="urn:microsoft.com/office/officeart/2005/8/layout/vList4"/>
    <dgm:cxn modelId="{6FB69522-F69F-4DAB-937F-15A98E33E396}" srcId="{1A63C387-62AD-4533-80B1-D8D32B11C0CD}" destId="{E28E6BB5-7DAF-41AF-AFA0-3C3F7A46BA25}" srcOrd="1" destOrd="0" parTransId="{892853D6-1C1A-4DFF-8E5B-A112B3FD4D68}" sibTransId="{4ED0D490-FCB5-4834-AE15-8DBEF6186ADB}"/>
    <dgm:cxn modelId="{FD92B04A-E404-4D73-B6B7-BDE57682082A}" type="presOf" srcId="{BA6EAF36-429A-40DC-B7F6-980DE6B40EEE}" destId="{3E3DD581-6142-46E3-B7EA-6E2AC6E62929}" srcOrd="0" destOrd="1" presId="urn:microsoft.com/office/officeart/2005/8/layout/vList4"/>
    <dgm:cxn modelId="{BE6E95BF-A3DC-49CD-8389-17518EDEA99F}" srcId="{ECBFCF6C-EBFC-4C0D-A51C-DAFDF93B9088}" destId="{F1188F19-5736-474C-B2D9-0BD6E457E803}" srcOrd="1" destOrd="0" parTransId="{DEB4AE74-11F7-4C3F-B7FF-48C05E91D3B7}" sibTransId="{AC98A581-EFE6-47AE-95E0-FFECE76BF678}"/>
    <dgm:cxn modelId="{203C82F7-A0D9-48C4-B07A-3B71047FC859}" srcId="{1A63C387-62AD-4533-80B1-D8D32B11C0CD}" destId="{EA2CA9CB-85FF-426C-B787-742D96811FBF}" srcOrd="2" destOrd="0" parTransId="{6E97313C-6C49-4E26-AA8A-6800F13288D3}" sibTransId="{87C27598-40BB-4F24-B638-CF3278E2D05E}"/>
    <dgm:cxn modelId="{DBF536A9-4A64-436A-BAFA-7618C0C6DBDB}" type="presOf" srcId="{A47CF9EA-E988-48C0-860F-C019C4AD5CF3}" destId="{96AE4446-BA07-4F68-B9B6-45F849B3A873}" srcOrd="0" destOrd="0" presId="urn:microsoft.com/office/officeart/2005/8/layout/vList4"/>
    <dgm:cxn modelId="{421A2CDA-E9F8-4935-875D-8F945D3C5AC8}" type="presOf" srcId="{C7CDFC41-3F2B-4327-989E-F39C87B8E646}" destId="{0D37165D-24F3-427A-B45D-698E6F0D7D43}" srcOrd="1" destOrd="1" presId="urn:microsoft.com/office/officeart/2005/8/layout/vList4"/>
    <dgm:cxn modelId="{66A9AFA6-8814-4764-A70F-7FC953CD8468}" srcId="{BBDBF41D-6451-410F-9D2D-46854CDB49D2}" destId="{DBD99780-FAED-4461-86D5-540851BDF894}" srcOrd="0" destOrd="0" parTransId="{D1627441-5E42-4CF6-959A-8E0CD8D57809}" sibTransId="{9B1047DC-DE3F-4557-8820-7C8D80FDA249}"/>
    <dgm:cxn modelId="{0A20783E-6048-4241-9AF1-2480A3261E07}" srcId="{ECBFCF6C-EBFC-4C0D-A51C-DAFDF93B9088}" destId="{BBDBF41D-6451-410F-9D2D-46854CDB49D2}" srcOrd="3" destOrd="0" parTransId="{09A79388-93B5-4B77-BAF4-1FBFE6127931}" sibTransId="{36C79DB2-2F18-4A1A-ADCA-AEE726F69BB2}"/>
    <dgm:cxn modelId="{D74ABE12-6CFD-4A8E-BBC5-8F5D02929AFD}" type="presOf" srcId="{DBD99780-FAED-4461-86D5-540851BDF894}" destId="{A5C0DBF9-F8C5-47CF-9315-553A71B36E42}" srcOrd="1" destOrd="1" presId="urn:microsoft.com/office/officeart/2005/8/layout/vList4"/>
    <dgm:cxn modelId="{1B64112A-3A66-4AF8-98D6-A3F16BA5C9BB}" type="presOf" srcId="{DBD99780-FAED-4461-86D5-540851BDF894}" destId="{4F85446C-4BDE-4FFA-A0FA-B7FFB82C38E1}" srcOrd="0" destOrd="1" presId="urn:microsoft.com/office/officeart/2005/8/layout/vList4"/>
    <dgm:cxn modelId="{25721A0C-0DB9-4A6B-915D-461801FCB7AC}" type="presOf" srcId="{F5E20DC9-B6DF-4876-AE15-C24B3A80D89C}" destId="{C9E2BF21-059B-46E1-98F4-F27480EDC7D0}" srcOrd="1" destOrd="1" presId="urn:microsoft.com/office/officeart/2005/8/layout/vList4"/>
    <dgm:cxn modelId="{CF1281DE-154B-4685-BFEE-E203841A83FB}" type="presOf" srcId="{0F7ED4C6-5D14-4C1C-8016-CE79FA487DB8}" destId="{3CBC9058-AF93-4E24-B92C-45A2DE0BEA6E}" srcOrd="1" destOrd="0" presId="urn:microsoft.com/office/officeart/2005/8/layout/vList4"/>
    <dgm:cxn modelId="{C074DD0A-E983-480C-AFB6-C894988E8CD3}" type="presOf" srcId="{0F7ED4C6-5D14-4C1C-8016-CE79FA487DB8}" destId="{3E3DD581-6142-46E3-B7EA-6E2AC6E62929}" srcOrd="0" destOrd="0" presId="urn:microsoft.com/office/officeart/2005/8/layout/vList4"/>
    <dgm:cxn modelId="{BD0F2A61-A61F-48BC-8750-5F8BC2AF6A1E}" srcId="{ECBFCF6C-EBFC-4C0D-A51C-DAFDF93B9088}" destId="{1A63C387-62AD-4533-80B1-D8D32B11C0CD}" srcOrd="0" destOrd="0" parTransId="{F03A626B-F3AA-4AF0-A807-46548828BD29}" sibTransId="{04E488FB-0342-400E-ADB4-3B807946AF51}"/>
    <dgm:cxn modelId="{CB91A630-6892-4AEF-8DC3-00DF77A7B767}" type="presOf" srcId="{EA2CA9CB-85FF-426C-B787-742D96811FBF}" destId="{7AF97659-0D7C-416F-9FFE-FB346B9138CC}" srcOrd="0" destOrd="3" presId="urn:microsoft.com/office/officeart/2005/8/layout/vList4"/>
    <dgm:cxn modelId="{583C8578-1703-4A23-A05E-2C616CC9C5CE}" type="presOf" srcId="{ECBFCF6C-EBFC-4C0D-A51C-DAFDF93B9088}" destId="{524EDBF6-4962-43E0-902C-F29E95CA6235}" srcOrd="0" destOrd="0" presId="urn:microsoft.com/office/officeart/2005/8/layout/vList4"/>
    <dgm:cxn modelId="{22F063F2-5ED5-4ACA-B0AE-9445FDA96390}" type="presOf" srcId="{EFA3484D-1FA6-4C40-A89E-B021E7D6A00E}" destId="{96AE4446-BA07-4F68-B9B6-45F849B3A873}" srcOrd="0" destOrd="1" presId="urn:microsoft.com/office/officeart/2005/8/layout/vList4"/>
    <dgm:cxn modelId="{4D0ACA9A-6DAA-4A01-AC64-3B1F96CC36D6}" type="presOf" srcId="{BBDBF41D-6451-410F-9D2D-46854CDB49D2}" destId="{A5C0DBF9-F8C5-47CF-9315-553A71B36E42}" srcOrd="1" destOrd="0" presId="urn:microsoft.com/office/officeart/2005/8/layout/vList4"/>
    <dgm:cxn modelId="{31BF51F4-8AB3-4AF5-A709-EE6181B4C144}" type="presOf" srcId="{EC97CCCF-21AD-4873-8EE4-C65DF982DC9D}" destId="{C9E2BF21-059B-46E1-98F4-F27480EDC7D0}" srcOrd="1" destOrd="3" presId="urn:microsoft.com/office/officeart/2005/8/layout/vList4"/>
    <dgm:cxn modelId="{215BC166-33B5-4ECE-A2CC-79B5B00DF021}" type="presOf" srcId="{92253987-D9B1-407F-8DA6-5CF03C592EC1}" destId="{C7EE156D-3E27-4DC4-8ACE-AB5C79A31BAE}" srcOrd="0" destOrd="2" presId="urn:microsoft.com/office/officeart/2005/8/layout/vList4"/>
    <dgm:cxn modelId="{2F90E2D8-35AD-4442-A5D9-F674A75CC532}" type="presOf" srcId="{C7CDFC41-3F2B-4327-989E-F39C87B8E646}" destId="{7AF97659-0D7C-416F-9FFE-FB346B9138CC}" srcOrd="0" destOrd="1" presId="urn:microsoft.com/office/officeart/2005/8/layout/vList4"/>
    <dgm:cxn modelId="{504D4DF6-217F-410D-A533-135C63004E71}" type="presOf" srcId="{1A63C387-62AD-4533-80B1-D8D32B11C0CD}" destId="{7AF97659-0D7C-416F-9FFE-FB346B9138CC}" srcOrd="0" destOrd="0" presId="urn:microsoft.com/office/officeart/2005/8/layout/vList4"/>
    <dgm:cxn modelId="{3353A51B-55E0-4971-BB2E-4076E69D0D36}" type="presOf" srcId="{EA2CA9CB-85FF-426C-B787-742D96811FBF}" destId="{0D37165D-24F3-427A-B45D-698E6F0D7D43}" srcOrd="1" destOrd="3" presId="urn:microsoft.com/office/officeart/2005/8/layout/vList4"/>
    <dgm:cxn modelId="{E9C72EFC-76AF-4056-BB85-1FD222B1CE8C}" type="presOf" srcId="{F7FC7025-2C69-424E-B013-F7843E57326F}" destId="{2E86F703-DD42-446D-B203-91D37A53BA30}" srcOrd="1" destOrd="2" presId="urn:microsoft.com/office/officeart/2005/8/layout/vList4"/>
    <dgm:cxn modelId="{CAC754FC-C290-41EF-9759-B14B42AD57FF}" type="presOf" srcId="{EFA3484D-1FA6-4C40-A89E-B021E7D6A00E}" destId="{2E86F703-DD42-446D-B203-91D37A53BA30}" srcOrd="1" destOrd="1" presId="urn:microsoft.com/office/officeart/2005/8/layout/vList4"/>
    <dgm:cxn modelId="{B77B78CE-22E7-4BA5-A6D1-00BD5ECB39C0}" type="presOf" srcId="{92253987-D9B1-407F-8DA6-5CF03C592EC1}" destId="{C9E2BF21-059B-46E1-98F4-F27480EDC7D0}" srcOrd="1" destOrd="2" presId="urn:microsoft.com/office/officeart/2005/8/layout/vList4"/>
    <dgm:cxn modelId="{5D0BDDD8-41D3-4023-9057-5731ACCFFB53}" type="presParOf" srcId="{524EDBF6-4962-43E0-902C-F29E95CA6235}" destId="{86740EA4-88F5-4DF9-BE3D-AE3C15BD6ABB}" srcOrd="0" destOrd="0" presId="urn:microsoft.com/office/officeart/2005/8/layout/vList4"/>
    <dgm:cxn modelId="{5B0851F7-B000-4E66-9BF4-28050DB2ED29}" type="presParOf" srcId="{86740EA4-88F5-4DF9-BE3D-AE3C15BD6ABB}" destId="{7AF97659-0D7C-416F-9FFE-FB346B9138CC}" srcOrd="0" destOrd="0" presId="urn:microsoft.com/office/officeart/2005/8/layout/vList4"/>
    <dgm:cxn modelId="{19C02C71-2601-4E3F-98F3-739F392F1805}" type="presParOf" srcId="{86740EA4-88F5-4DF9-BE3D-AE3C15BD6ABB}" destId="{ABA89868-E212-4CE5-92C6-E354673DA68F}" srcOrd="1" destOrd="0" presId="urn:microsoft.com/office/officeart/2005/8/layout/vList4"/>
    <dgm:cxn modelId="{A1A7F81D-9739-4EDC-AD1F-0B625E053DD2}" type="presParOf" srcId="{86740EA4-88F5-4DF9-BE3D-AE3C15BD6ABB}" destId="{0D37165D-24F3-427A-B45D-698E6F0D7D43}" srcOrd="2" destOrd="0" presId="urn:microsoft.com/office/officeart/2005/8/layout/vList4"/>
    <dgm:cxn modelId="{D4183382-28F5-4610-83B2-1F6AF118F9B4}" type="presParOf" srcId="{524EDBF6-4962-43E0-902C-F29E95CA6235}" destId="{487227D7-22E0-4033-B85E-7D2442586AEC}" srcOrd="1" destOrd="0" presId="urn:microsoft.com/office/officeart/2005/8/layout/vList4"/>
    <dgm:cxn modelId="{669B8334-8736-44F8-83FE-011C08095468}" type="presParOf" srcId="{524EDBF6-4962-43E0-902C-F29E95CA6235}" destId="{9D19C398-4353-44C6-80BF-ADAE9C5E7008}" srcOrd="2" destOrd="0" presId="urn:microsoft.com/office/officeart/2005/8/layout/vList4"/>
    <dgm:cxn modelId="{373C6728-0CF8-4B92-BA52-23310CE516BC}" type="presParOf" srcId="{9D19C398-4353-44C6-80BF-ADAE9C5E7008}" destId="{C7EE156D-3E27-4DC4-8ACE-AB5C79A31BAE}" srcOrd="0" destOrd="0" presId="urn:microsoft.com/office/officeart/2005/8/layout/vList4"/>
    <dgm:cxn modelId="{081AA3BF-76A0-4E4B-8694-EC1B45BC3B79}" type="presParOf" srcId="{9D19C398-4353-44C6-80BF-ADAE9C5E7008}" destId="{866340B0-5EAF-4759-89C5-6E533B2251C0}" srcOrd="1" destOrd="0" presId="urn:microsoft.com/office/officeart/2005/8/layout/vList4"/>
    <dgm:cxn modelId="{A7D71159-4419-4426-ABC1-E3E68D9EC3C6}" type="presParOf" srcId="{9D19C398-4353-44C6-80BF-ADAE9C5E7008}" destId="{C9E2BF21-059B-46E1-98F4-F27480EDC7D0}" srcOrd="2" destOrd="0" presId="urn:microsoft.com/office/officeart/2005/8/layout/vList4"/>
    <dgm:cxn modelId="{605DC0C3-390A-4435-BAE4-7E1EEA3AEACE}" type="presParOf" srcId="{524EDBF6-4962-43E0-902C-F29E95CA6235}" destId="{E22D4FFC-0AB4-4815-A03C-A2FD4910D9C7}" srcOrd="3" destOrd="0" presId="urn:microsoft.com/office/officeart/2005/8/layout/vList4"/>
    <dgm:cxn modelId="{316930F1-4643-4272-B5B0-B00366F756B3}" type="presParOf" srcId="{524EDBF6-4962-43E0-902C-F29E95CA6235}" destId="{98557784-F255-4DEF-B0D3-A9B17A93255D}" srcOrd="4" destOrd="0" presId="urn:microsoft.com/office/officeart/2005/8/layout/vList4"/>
    <dgm:cxn modelId="{80AEDF70-7225-43D3-A680-24E57647FE2B}" type="presParOf" srcId="{98557784-F255-4DEF-B0D3-A9B17A93255D}" destId="{3E3DD581-6142-46E3-B7EA-6E2AC6E62929}" srcOrd="0" destOrd="0" presId="urn:microsoft.com/office/officeart/2005/8/layout/vList4"/>
    <dgm:cxn modelId="{4754C8FD-8A52-4024-B979-00DDB5FD3BFA}" type="presParOf" srcId="{98557784-F255-4DEF-B0D3-A9B17A93255D}" destId="{BB556D4B-0D82-404C-8B9B-F935B0AFB244}" srcOrd="1" destOrd="0" presId="urn:microsoft.com/office/officeart/2005/8/layout/vList4"/>
    <dgm:cxn modelId="{526B9E48-B5A0-41EE-B6B7-91BCF16EEABC}" type="presParOf" srcId="{98557784-F255-4DEF-B0D3-A9B17A93255D}" destId="{3CBC9058-AF93-4E24-B92C-45A2DE0BEA6E}" srcOrd="2" destOrd="0" presId="urn:microsoft.com/office/officeart/2005/8/layout/vList4"/>
    <dgm:cxn modelId="{D3F9F7B4-3FE3-4947-9369-382B64FEF8A7}" type="presParOf" srcId="{524EDBF6-4962-43E0-902C-F29E95CA6235}" destId="{407E2FA5-F09D-4753-8259-9099291B8C95}" srcOrd="5" destOrd="0" presId="urn:microsoft.com/office/officeart/2005/8/layout/vList4"/>
    <dgm:cxn modelId="{4DDC2CA6-CA2C-4E76-B506-CB404B97AEC8}" type="presParOf" srcId="{524EDBF6-4962-43E0-902C-F29E95CA6235}" destId="{8937007F-9BE8-4824-97F3-8F6457F01832}" srcOrd="6" destOrd="0" presId="urn:microsoft.com/office/officeart/2005/8/layout/vList4"/>
    <dgm:cxn modelId="{1F970A63-E64C-441D-908D-1E79E3C84CCA}" type="presParOf" srcId="{8937007F-9BE8-4824-97F3-8F6457F01832}" destId="{4F85446C-4BDE-4FFA-A0FA-B7FFB82C38E1}" srcOrd="0" destOrd="0" presId="urn:microsoft.com/office/officeart/2005/8/layout/vList4"/>
    <dgm:cxn modelId="{BEB7DC65-D48C-4974-BF79-9B99DB44F4D5}" type="presParOf" srcId="{8937007F-9BE8-4824-97F3-8F6457F01832}" destId="{11799961-F4A0-462E-B165-8EEE87851509}" srcOrd="1" destOrd="0" presId="urn:microsoft.com/office/officeart/2005/8/layout/vList4"/>
    <dgm:cxn modelId="{150BF6DE-9726-4E9B-8325-725B98999949}" type="presParOf" srcId="{8937007F-9BE8-4824-97F3-8F6457F01832}" destId="{A5C0DBF9-F8C5-47CF-9315-553A71B36E42}" srcOrd="2" destOrd="0" presId="urn:microsoft.com/office/officeart/2005/8/layout/vList4"/>
    <dgm:cxn modelId="{6507C8D6-70E1-4A75-942E-BCFF1C46E422}" type="presParOf" srcId="{524EDBF6-4962-43E0-902C-F29E95CA6235}" destId="{BD76F72D-A441-464E-9E04-E06CC557CD72}" srcOrd="7" destOrd="0" presId="urn:microsoft.com/office/officeart/2005/8/layout/vList4"/>
    <dgm:cxn modelId="{6C443499-9CA1-44DD-95EC-D05428EE2059}" type="presParOf" srcId="{524EDBF6-4962-43E0-902C-F29E95CA6235}" destId="{A940A7CD-2558-4434-8474-30B3F19F5B94}" srcOrd="8" destOrd="0" presId="urn:microsoft.com/office/officeart/2005/8/layout/vList4"/>
    <dgm:cxn modelId="{CC889034-FC37-4436-97BE-C9D16C605399}" type="presParOf" srcId="{A940A7CD-2558-4434-8474-30B3F19F5B94}" destId="{96AE4446-BA07-4F68-B9B6-45F849B3A873}" srcOrd="0" destOrd="0" presId="urn:microsoft.com/office/officeart/2005/8/layout/vList4"/>
    <dgm:cxn modelId="{BF4D0EA8-B60E-484B-A0DF-1A54EBC3E3D5}" type="presParOf" srcId="{A940A7CD-2558-4434-8474-30B3F19F5B94}" destId="{8729FEB2-EF48-43CE-8465-80BA048D92DD}" srcOrd="1" destOrd="0" presId="urn:microsoft.com/office/officeart/2005/8/layout/vList4"/>
    <dgm:cxn modelId="{FF850461-FF8C-4A75-97DB-121B2CE818D9}" type="presParOf" srcId="{A940A7CD-2558-4434-8474-30B3F19F5B94}" destId="{2E86F703-DD42-446D-B203-91D37A53BA3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5049C1-345D-423C-AFC5-8B2481637F6A}">
      <dsp:nvSpPr>
        <dsp:cNvPr id="0" name=""/>
        <dsp:cNvSpPr/>
      </dsp:nvSpPr>
      <dsp:spPr>
        <a:xfrm>
          <a:off x="0" y="39128"/>
          <a:ext cx="8105116" cy="176139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i="0" kern="1200" dirty="0" smtClean="0"/>
            <a:t>Promover el desarrollo económico y social del país a través de servicios bancarios y financieros, priorizando los proyectos de fomento estratégicos e inclusivos</a:t>
          </a:r>
          <a:endParaRPr lang="es-PY" sz="2500" kern="1200" dirty="0"/>
        </a:p>
      </dsp:txBody>
      <dsp:txXfrm>
        <a:off x="85984" y="125112"/>
        <a:ext cx="7933148" cy="1589430"/>
      </dsp:txXfrm>
    </dsp:sp>
    <dsp:sp modelId="{D17455AF-866A-42FC-85BB-A6B384A105EB}">
      <dsp:nvSpPr>
        <dsp:cNvPr id="0" name=""/>
        <dsp:cNvSpPr/>
      </dsp:nvSpPr>
      <dsp:spPr>
        <a:xfrm>
          <a:off x="0" y="1877728"/>
          <a:ext cx="8105116" cy="1761398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i="0" kern="1200" dirty="0" smtClean="0"/>
            <a:t>Ser el Banco de desarrollo nacional, seguro, moderno, eficiente e innovador, con alcance internacional, presente en la mente y el corazón de los paraguayos, consolidando su rol en la inclusión financiera del país</a:t>
          </a:r>
          <a:endParaRPr lang="es-PY" sz="2500" kern="1200" dirty="0"/>
        </a:p>
      </dsp:txBody>
      <dsp:txXfrm>
        <a:off x="85984" y="1963712"/>
        <a:ext cx="7933148" cy="15894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8A7355-B4D6-4E15-9159-11A1EE8A9970}">
      <dsp:nvSpPr>
        <dsp:cNvPr id="0" name=""/>
        <dsp:cNvSpPr/>
      </dsp:nvSpPr>
      <dsp:spPr>
        <a:xfrm>
          <a:off x="0" y="0"/>
          <a:ext cx="10763621" cy="223172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0820C7-253D-4365-A742-399B53CDD460}">
      <dsp:nvSpPr>
        <dsp:cNvPr id="0" name=""/>
        <dsp:cNvSpPr/>
      </dsp:nvSpPr>
      <dsp:spPr>
        <a:xfrm>
          <a:off x="325872" y="297563"/>
          <a:ext cx="2351598" cy="16365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CFA060-04AF-4576-8B04-74210977B7AA}">
      <dsp:nvSpPr>
        <dsp:cNvPr id="0" name=""/>
        <dsp:cNvSpPr/>
      </dsp:nvSpPr>
      <dsp:spPr>
        <a:xfrm rot="10800000">
          <a:off x="325872" y="2231726"/>
          <a:ext cx="2351598" cy="272766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Y" sz="1800" kern="1200" dirty="0" smtClean="0"/>
            <a:t>Cambio del parque tecnológico y adopción de herramientas tecnológicas para el otorgamiento de créditos. </a:t>
          </a:r>
          <a:endParaRPr lang="es-PY" sz="1800" kern="1200" dirty="0"/>
        </a:p>
      </dsp:txBody>
      <dsp:txXfrm rot="10800000">
        <a:off x="398192" y="2231726"/>
        <a:ext cx="2206958" cy="2655346"/>
      </dsp:txXfrm>
    </dsp:sp>
    <dsp:sp modelId="{08E70245-803B-4D61-AB00-4BC202F2C59C}">
      <dsp:nvSpPr>
        <dsp:cNvPr id="0" name=""/>
        <dsp:cNvSpPr/>
      </dsp:nvSpPr>
      <dsp:spPr>
        <a:xfrm>
          <a:off x="2912631" y="297563"/>
          <a:ext cx="2351598" cy="16365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707FFF-2FDE-4AE4-80B0-5FCE4EA89EA6}">
      <dsp:nvSpPr>
        <dsp:cNvPr id="0" name=""/>
        <dsp:cNvSpPr/>
      </dsp:nvSpPr>
      <dsp:spPr>
        <a:xfrm rot="10800000">
          <a:off x="2912631" y="2231726"/>
          <a:ext cx="2351598" cy="272766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Y" sz="1800" kern="1200" dirty="0" smtClean="0"/>
            <a:t>Dar continuidad a las mejoras de infraestructura</a:t>
          </a:r>
          <a:endParaRPr lang="es-PY" sz="1800" kern="1200" dirty="0"/>
        </a:p>
      </dsp:txBody>
      <dsp:txXfrm rot="10800000">
        <a:off x="2984951" y="2231726"/>
        <a:ext cx="2206958" cy="2655346"/>
      </dsp:txXfrm>
    </dsp:sp>
    <dsp:sp modelId="{758F34FF-75D9-4BB7-9A14-F679601104A7}">
      <dsp:nvSpPr>
        <dsp:cNvPr id="0" name=""/>
        <dsp:cNvSpPr/>
      </dsp:nvSpPr>
      <dsp:spPr>
        <a:xfrm>
          <a:off x="5499390" y="297563"/>
          <a:ext cx="2351598" cy="16365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0D0F16-BED5-46AE-97C8-55FCCCFE24B3}">
      <dsp:nvSpPr>
        <dsp:cNvPr id="0" name=""/>
        <dsp:cNvSpPr/>
      </dsp:nvSpPr>
      <dsp:spPr>
        <a:xfrm rot="10800000">
          <a:off x="5499390" y="2231726"/>
          <a:ext cx="2351598" cy="272766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Y" sz="1800" kern="1200" dirty="0" smtClean="0"/>
            <a:t>Dotar de mayor capacidad operativa a las sucursales. </a:t>
          </a:r>
          <a:endParaRPr lang="es-PY" sz="1800" kern="1200" dirty="0"/>
        </a:p>
      </dsp:txBody>
      <dsp:txXfrm rot="10800000">
        <a:off x="5571710" y="2231726"/>
        <a:ext cx="2206958" cy="2655346"/>
      </dsp:txXfrm>
    </dsp:sp>
    <dsp:sp modelId="{11C1EC5E-E04A-4720-976F-7CDA11B440AD}">
      <dsp:nvSpPr>
        <dsp:cNvPr id="0" name=""/>
        <dsp:cNvSpPr/>
      </dsp:nvSpPr>
      <dsp:spPr>
        <a:xfrm>
          <a:off x="8086149" y="297563"/>
          <a:ext cx="2351598" cy="16365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A46BC2-CF30-47A6-8FE6-8EB68A2D6BC1}">
      <dsp:nvSpPr>
        <dsp:cNvPr id="0" name=""/>
        <dsp:cNvSpPr/>
      </dsp:nvSpPr>
      <dsp:spPr>
        <a:xfrm rot="10800000">
          <a:off x="8086149" y="2231726"/>
          <a:ext cx="2351598" cy="272766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Y" sz="1800" kern="1200" dirty="0" smtClean="0"/>
            <a:t>Aumentar cantidad de créditos al sector de productivo (ganadero, agrícola, </a:t>
          </a:r>
          <a:r>
            <a:rPr lang="es-PY" sz="1800" kern="1200" dirty="0" err="1" smtClean="0"/>
            <a:t>Mpymes</a:t>
          </a:r>
          <a:r>
            <a:rPr lang="es-PY" sz="1800" kern="1200" dirty="0" smtClean="0"/>
            <a:t> e industrial)</a:t>
          </a:r>
          <a:endParaRPr lang="es-PY" sz="1800" kern="1200" dirty="0"/>
        </a:p>
      </dsp:txBody>
      <dsp:txXfrm rot="10800000">
        <a:off x="8158469" y="2231726"/>
        <a:ext cx="2206958" cy="26553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0F4BD2-FBBD-44EF-81E1-20BCEE93D6BB}">
      <dsp:nvSpPr>
        <dsp:cNvPr id="0" name=""/>
        <dsp:cNvSpPr/>
      </dsp:nvSpPr>
      <dsp:spPr>
        <a:xfrm>
          <a:off x="0" y="385119"/>
          <a:ext cx="5968595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F15DC7-FAD0-4A76-9117-D067AD39BB8F}">
      <dsp:nvSpPr>
        <dsp:cNvPr id="0" name=""/>
        <dsp:cNvSpPr/>
      </dsp:nvSpPr>
      <dsp:spPr>
        <a:xfrm>
          <a:off x="295603" y="3219"/>
          <a:ext cx="5672991" cy="52002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919" tIns="0" rIns="157919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+mn-lt"/>
            </a:rPr>
            <a:t>62 sucursales (se prevé la inauguración de 2 sucursales nuevas: San Alberto y Limpio)</a:t>
          </a:r>
          <a:endParaRPr lang="es-PY" sz="1400" kern="1200" dirty="0">
            <a:latin typeface="+mn-lt"/>
          </a:endParaRPr>
        </a:p>
      </dsp:txBody>
      <dsp:txXfrm>
        <a:off x="320989" y="28605"/>
        <a:ext cx="5622219" cy="469254"/>
      </dsp:txXfrm>
    </dsp:sp>
    <dsp:sp modelId="{AB3065EE-AA36-4F50-A5E6-E8D6130026A6}">
      <dsp:nvSpPr>
        <dsp:cNvPr id="0" name=""/>
        <dsp:cNvSpPr/>
      </dsp:nvSpPr>
      <dsp:spPr>
        <a:xfrm>
          <a:off x="0" y="1031956"/>
          <a:ext cx="5968595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923548-26B6-4A60-A228-40BCAE04EB65}">
      <dsp:nvSpPr>
        <dsp:cNvPr id="0" name=""/>
        <dsp:cNvSpPr/>
      </dsp:nvSpPr>
      <dsp:spPr>
        <a:xfrm>
          <a:off x="292892" y="721719"/>
          <a:ext cx="5671394" cy="472597"/>
        </a:xfrm>
        <a:prstGeom prst="round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919" tIns="0" rIns="157919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Y" sz="1400" kern="1200" dirty="0" smtClean="0">
              <a:latin typeface="+mn-lt"/>
            </a:rPr>
            <a:t>17 centros de atención al cliente (CAC) – este año se inaugura una más en Fernando de la Mora</a:t>
          </a:r>
          <a:endParaRPr lang="es-PY" sz="1400" kern="1200" dirty="0">
            <a:latin typeface="+mn-lt"/>
          </a:endParaRPr>
        </a:p>
      </dsp:txBody>
      <dsp:txXfrm>
        <a:off x="315962" y="744789"/>
        <a:ext cx="5625254" cy="426457"/>
      </dsp:txXfrm>
    </dsp:sp>
    <dsp:sp modelId="{988E6BF2-38EC-4780-9240-98CB698A26EA}">
      <dsp:nvSpPr>
        <dsp:cNvPr id="0" name=""/>
        <dsp:cNvSpPr/>
      </dsp:nvSpPr>
      <dsp:spPr>
        <a:xfrm>
          <a:off x="0" y="1530916"/>
          <a:ext cx="5968595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636B95-E3D3-4FF7-A1BC-097020659BFC}">
      <dsp:nvSpPr>
        <dsp:cNvPr id="0" name=""/>
        <dsp:cNvSpPr/>
      </dsp:nvSpPr>
      <dsp:spPr>
        <a:xfrm>
          <a:off x="291143" y="1368556"/>
          <a:ext cx="5677276" cy="324720"/>
        </a:xfrm>
        <a:prstGeom prst="roundRect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919" tIns="0" rIns="157919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+mn-lt"/>
            </a:rPr>
            <a:t>548 corresponsales no bancarios</a:t>
          </a:r>
          <a:endParaRPr lang="es-PY" sz="1400" kern="1200" dirty="0">
            <a:latin typeface="+mn-lt"/>
          </a:endParaRPr>
        </a:p>
      </dsp:txBody>
      <dsp:txXfrm>
        <a:off x="306995" y="1384408"/>
        <a:ext cx="5645572" cy="293016"/>
      </dsp:txXfrm>
    </dsp:sp>
    <dsp:sp modelId="{981C14CC-A3E6-434E-80A2-DAF7CD483523}">
      <dsp:nvSpPr>
        <dsp:cNvPr id="0" name=""/>
        <dsp:cNvSpPr/>
      </dsp:nvSpPr>
      <dsp:spPr>
        <a:xfrm>
          <a:off x="0" y="2029876"/>
          <a:ext cx="5968595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4E7412-8BC8-44D9-9F25-8EF95B9F89D9}">
      <dsp:nvSpPr>
        <dsp:cNvPr id="0" name=""/>
        <dsp:cNvSpPr/>
      </dsp:nvSpPr>
      <dsp:spPr>
        <a:xfrm>
          <a:off x="291143" y="1867516"/>
          <a:ext cx="5677276" cy="324720"/>
        </a:xfrm>
        <a:prstGeom prst="round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919" tIns="0" rIns="157919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+mn-lt"/>
            </a:rPr>
            <a:t>Servicios de red de pagos en 430 locales</a:t>
          </a:r>
          <a:endParaRPr lang="es-PY" sz="1400" kern="1200" dirty="0">
            <a:latin typeface="+mn-lt"/>
          </a:endParaRPr>
        </a:p>
      </dsp:txBody>
      <dsp:txXfrm>
        <a:off x="306995" y="1883368"/>
        <a:ext cx="5645572" cy="293016"/>
      </dsp:txXfrm>
    </dsp:sp>
    <dsp:sp modelId="{42838CDD-0D2D-4B5E-BF2C-F4B514B3824A}">
      <dsp:nvSpPr>
        <dsp:cNvPr id="0" name=""/>
        <dsp:cNvSpPr/>
      </dsp:nvSpPr>
      <dsp:spPr>
        <a:xfrm>
          <a:off x="0" y="2823792"/>
          <a:ext cx="5968595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0E9CDB-CC41-45C9-80CC-37131F134564}">
      <dsp:nvSpPr>
        <dsp:cNvPr id="0" name=""/>
        <dsp:cNvSpPr/>
      </dsp:nvSpPr>
      <dsp:spPr>
        <a:xfrm>
          <a:off x="291143" y="2366476"/>
          <a:ext cx="5677276" cy="619676"/>
        </a:xfrm>
        <a:prstGeom prst="roundRect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919" tIns="0" rIns="157919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+mn-lt"/>
            </a:rPr>
            <a:t>1.450 cajeros </a:t>
          </a:r>
          <a:r>
            <a:rPr lang="es-ES" sz="1400" kern="1200" dirty="0" smtClean="0">
              <a:latin typeface="+mn-lt"/>
            </a:rPr>
            <a:t>automáticos (284 ATMs propios y acceso a toda la red del sistema Infonet)</a:t>
          </a:r>
          <a:endParaRPr lang="es-PY" sz="1400" kern="1200" dirty="0">
            <a:latin typeface="+mn-lt"/>
          </a:endParaRPr>
        </a:p>
      </dsp:txBody>
      <dsp:txXfrm>
        <a:off x="321393" y="2396726"/>
        <a:ext cx="5616776" cy="559176"/>
      </dsp:txXfrm>
    </dsp:sp>
    <dsp:sp modelId="{C7D69CA3-E1CF-4EEF-BE3F-887BD0A04761}">
      <dsp:nvSpPr>
        <dsp:cNvPr id="0" name=""/>
        <dsp:cNvSpPr/>
      </dsp:nvSpPr>
      <dsp:spPr>
        <a:xfrm>
          <a:off x="0" y="3322752"/>
          <a:ext cx="5968595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F8958A-5172-4FE5-A6DD-28FA34253F38}">
      <dsp:nvSpPr>
        <dsp:cNvPr id="0" name=""/>
        <dsp:cNvSpPr/>
      </dsp:nvSpPr>
      <dsp:spPr>
        <a:xfrm>
          <a:off x="291143" y="3160392"/>
          <a:ext cx="5677276" cy="32472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919" tIns="0" rIns="157919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+mn-lt"/>
            </a:rPr>
            <a:t>Home banking y Banca telefónica </a:t>
          </a:r>
          <a:endParaRPr lang="es-PY" sz="1400" kern="1200" dirty="0">
            <a:latin typeface="+mn-lt"/>
          </a:endParaRPr>
        </a:p>
      </dsp:txBody>
      <dsp:txXfrm>
        <a:off x="306995" y="3176244"/>
        <a:ext cx="5645572" cy="2930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C295C8-99DB-4CD6-89C3-7CCB9E84D9FF}">
      <dsp:nvSpPr>
        <dsp:cNvPr id="0" name=""/>
        <dsp:cNvSpPr/>
      </dsp:nvSpPr>
      <dsp:spPr>
        <a:xfrm rot="5400000">
          <a:off x="377886" y="278583"/>
          <a:ext cx="480706" cy="799885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8EC65D-16F7-44A5-A005-335A254AFC5C}">
      <dsp:nvSpPr>
        <dsp:cNvPr id="0" name=""/>
        <dsp:cNvSpPr/>
      </dsp:nvSpPr>
      <dsp:spPr>
        <a:xfrm>
          <a:off x="297644" y="517576"/>
          <a:ext cx="722140" cy="6329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Y" sz="1000" kern="1200" dirty="0" smtClean="0"/>
            <a:t>Continental</a:t>
          </a:r>
          <a:endParaRPr lang="es-PY" sz="1000" kern="1200" dirty="0"/>
        </a:p>
      </dsp:txBody>
      <dsp:txXfrm>
        <a:off x="297644" y="517576"/>
        <a:ext cx="722140" cy="632998"/>
      </dsp:txXfrm>
    </dsp:sp>
    <dsp:sp modelId="{EC00ED27-E46E-4530-86F3-591C7383809E}">
      <dsp:nvSpPr>
        <dsp:cNvPr id="0" name=""/>
        <dsp:cNvSpPr/>
      </dsp:nvSpPr>
      <dsp:spPr>
        <a:xfrm>
          <a:off x="883532" y="219694"/>
          <a:ext cx="136252" cy="136252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CD95A5-A52D-4D49-A601-2A5577BA9EB5}">
      <dsp:nvSpPr>
        <dsp:cNvPr id="0" name=""/>
        <dsp:cNvSpPr/>
      </dsp:nvSpPr>
      <dsp:spPr>
        <a:xfrm rot="5400000">
          <a:off x="1261927" y="59826"/>
          <a:ext cx="480706" cy="799885"/>
        </a:xfrm>
        <a:prstGeom prst="corner">
          <a:avLst>
            <a:gd name="adj1" fmla="val 16120"/>
            <a:gd name="adj2" fmla="val 16110"/>
          </a:avLst>
        </a:prstGeom>
        <a:solidFill>
          <a:srgbClr val="C000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C74409-15CA-4F1A-917B-75E87B8AC896}">
      <dsp:nvSpPr>
        <dsp:cNvPr id="0" name=""/>
        <dsp:cNvSpPr/>
      </dsp:nvSpPr>
      <dsp:spPr>
        <a:xfrm>
          <a:off x="1181685" y="298819"/>
          <a:ext cx="722140" cy="6329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Y" sz="1600" kern="1200" dirty="0" smtClean="0">
              <a:solidFill>
                <a:srgbClr val="C00000"/>
              </a:solidFill>
            </a:rPr>
            <a:t>BNF</a:t>
          </a:r>
          <a:endParaRPr lang="es-PY" sz="1600" kern="1200" dirty="0">
            <a:solidFill>
              <a:srgbClr val="C00000"/>
            </a:solidFill>
          </a:endParaRPr>
        </a:p>
      </dsp:txBody>
      <dsp:txXfrm>
        <a:off x="1181685" y="298819"/>
        <a:ext cx="722140" cy="632998"/>
      </dsp:txXfrm>
    </dsp:sp>
    <dsp:sp modelId="{0F4153FC-1B0F-4545-88E1-6163A45DE3A6}">
      <dsp:nvSpPr>
        <dsp:cNvPr id="0" name=""/>
        <dsp:cNvSpPr/>
      </dsp:nvSpPr>
      <dsp:spPr>
        <a:xfrm>
          <a:off x="1767573" y="937"/>
          <a:ext cx="136252" cy="136252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95003A-847E-407B-A6EF-DA626BE6EAF8}">
      <dsp:nvSpPr>
        <dsp:cNvPr id="0" name=""/>
        <dsp:cNvSpPr/>
      </dsp:nvSpPr>
      <dsp:spPr>
        <a:xfrm rot="5400000">
          <a:off x="2145969" y="-158930"/>
          <a:ext cx="480706" cy="799885"/>
        </a:xfrm>
        <a:prstGeom prst="corner">
          <a:avLst>
            <a:gd name="adj1" fmla="val 16120"/>
            <a:gd name="adj2" fmla="val 16110"/>
          </a:avLst>
        </a:prstGeom>
        <a:solidFill>
          <a:schemeClr val="accent1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7CCB3A-C6B4-4E02-A3C4-26DCA665AFD5}">
      <dsp:nvSpPr>
        <dsp:cNvPr id="0" name=""/>
        <dsp:cNvSpPr/>
      </dsp:nvSpPr>
      <dsp:spPr>
        <a:xfrm>
          <a:off x="2065727" y="80062"/>
          <a:ext cx="722140" cy="6329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Y" sz="1000" kern="1200" dirty="0" smtClean="0"/>
            <a:t>Visión</a:t>
          </a:r>
          <a:endParaRPr lang="es-PY" sz="1000" kern="1200" dirty="0"/>
        </a:p>
      </dsp:txBody>
      <dsp:txXfrm>
        <a:off x="2065727" y="80062"/>
        <a:ext cx="722140" cy="6329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ADA25-258A-4C65-8EC4-CA522085A5DD}">
      <dsp:nvSpPr>
        <dsp:cNvPr id="0" name=""/>
        <dsp:cNvSpPr/>
      </dsp:nvSpPr>
      <dsp:spPr>
        <a:xfrm>
          <a:off x="0" y="232549"/>
          <a:ext cx="781905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9E0CF8-A153-44CF-A61F-23504C3677D5}">
      <dsp:nvSpPr>
        <dsp:cNvPr id="0" name=""/>
        <dsp:cNvSpPr/>
      </dsp:nvSpPr>
      <dsp:spPr>
        <a:xfrm>
          <a:off x="390952" y="25909"/>
          <a:ext cx="7234385" cy="4132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879" tIns="0" rIns="206879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Fortalecimiento institucional</a:t>
          </a:r>
          <a:endParaRPr lang="es-PY" sz="1400" kern="1200" dirty="0"/>
        </a:p>
      </dsp:txBody>
      <dsp:txXfrm>
        <a:off x="411127" y="46084"/>
        <a:ext cx="7194035" cy="372930"/>
      </dsp:txXfrm>
    </dsp:sp>
    <dsp:sp modelId="{25064EE9-446C-467B-B00F-3DCC6C19634C}">
      <dsp:nvSpPr>
        <dsp:cNvPr id="0" name=""/>
        <dsp:cNvSpPr/>
      </dsp:nvSpPr>
      <dsp:spPr>
        <a:xfrm>
          <a:off x="0" y="867589"/>
          <a:ext cx="781905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451767"/>
              <a:satOff val="16667"/>
              <a:lumOff val="-2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C0E72A-7B9D-4450-9B8E-795D086C3E20}">
      <dsp:nvSpPr>
        <dsp:cNvPr id="0" name=""/>
        <dsp:cNvSpPr/>
      </dsp:nvSpPr>
      <dsp:spPr>
        <a:xfrm>
          <a:off x="390952" y="660949"/>
          <a:ext cx="7234385" cy="413280"/>
        </a:xfrm>
        <a:prstGeom prst="roundRect">
          <a:avLst/>
        </a:prstGeom>
        <a:solidFill>
          <a:schemeClr val="accent3">
            <a:hueOff val="451767"/>
            <a:satOff val="16667"/>
            <a:lumOff val="-2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879" tIns="0" rIns="206879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Continua evolución de sus negocios </a:t>
          </a:r>
          <a:endParaRPr lang="es-PY" sz="1400" kern="1200" dirty="0"/>
        </a:p>
      </dsp:txBody>
      <dsp:txXfrm>
        <a:off x="411127" y="681124"/>
        <a:ext cx="7194035" cy="372930"/>
      </dsp:txXfrm>
    </dsp:sp>
    <dsp:sp modelId="{566ABD55-1C60-4DB7-A8A3-D62587FDDECF}">
      <dsp:nvSpPr>
        <dsp:cNvPr id="0" name=""/>
        <dsp:cNvSpPr/>
      </dsp:nvSpPr>
      <dsp:spPr>
        <a:xfrm>
          <a:off x="0" y="1502629"/>
          <a:ext cx="781905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903533"/>
              <a:satOff val="33333"/>
              <a:lumOff val="-4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767559-0F1C-4F12-987F-0C92EE3B029C}">
      <dsp:nvSpPr>
        <dsp:cNvPr id="0" name=""/>
        <dsp:cNvSpPr/>
      </dsp:nvSpPr>
      <dsp:spPr>
        <a:xfrm>
          <a:off x="390952" y="1295989"/>
          <a:ext cx="7234385" cy="413280"/>
        </a:xfrm>
        <a:prstGeom prst="roundRect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879" tIns="0" rIns="206879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Mayor dinamismo en sus operaciones</a:t>
          </a:r>
          <a:endParaRPr lang="es-PY" sz="1400" kern="1200" dirty="0"/>
        </a:p>
      </dsp:txBody>
      <dsp:txXfrm>
        <a:off x="411127" y="1316164"/>
        <a:ext cx="7194035" cy="372930"/>
      </dsp:txXfrm>
    </dsp:sp>
    <dsp:sp modelId="{5852B371-A7E7-4C5A-A1A5-A2DFE63D1CC8}">
      <dsp:nvSpPr>
        <dsp:cNvPr id="0" name=""/>
        <dsp:cNvSpPr/>
      </dsp:nvSpPr>
      <dsp:spPr>
        <a:xfrm>
          <a:off x="0" y="2137669"/>
          <a:ext cx="781905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82C9B1-7CBE-4E5A-829D-2BB358749342}">
      <dsp:nvSpPr>
        <dsp:cNvPr id="0" name=""/>
        <dsp:cNvSpPr/>
      </dsp:nvSpPr>
      <dsp:spPr>
        <a:xfrm>
          <a:off x="390952" y="1931029"/>
          <a:ext cx="7234385" cy="413280"/>
        </a:xfrm>
        <a:prstGeom prst="round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879" tIns="0" rIns="206879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Sólida posición patrimonial </a:t>
          </a:r>
          <a:endParaRPr lang="es-PY" sz="1400" kern="1200" dirty="0"/>
        </a:p>
      </dsp:txBody>
      <dsp:txXfrm>
        <a:off x="411127" y="1951204"/>
        <a:ext cx="7194035" cy="372930"/>
      </dsp:txXfrm>
    </dsp:sp>
    <dsp:sp modelId="{A04F5797-82AA-42F9-ABDB-834A08853C3B}">
      <dsp:nvSpPr>
        <dsp:cNvPr id="0" name=""/>
        <dsp:cNvSpPr/>
      </dsp:nvSpPr>
      <dsp:spPr>
        <a:xfrm>
          <a:off x="0" y="2772709"/>
          <a:ext cx="781905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807066"/>
              <a:satOff val="66667"/>
              <a:lumOff val="-9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2396A4-8390-4A51-B9D4-5406B93434F3}">
      <dsp:nvSpPr>
        <dsp:cNvPr id="0" name=""/>
        <dsp:cNvSpPr/>
      </dsp:nvSpPr>
      <dsp:spPr>
        <a:xfrm>
          <a:off x="390952" y="2566069"/>
          <a:ext cx="7234385" cy="413280"/>
        </a:xfrm>
        <a:prstGeom prst="roundRect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879" tIns="0" rIns="206879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Estructura de fondeo de bajo costo y adecuada posición de liquidez</a:t>
          </a:r>
          <a:endParaRPr lang="es-PY" sz="1400" kern="1200" dirty="0"/>
        </a:p>
      </dsp:txBody>
      <dsp:txXfrm>
        <a:off x="411127" y="2586244"/>
        <a:ext cx="7194035" cy="372930"/>
      </dsp:txXfrm>
    </dsp:sp>
    <dsp:sp modelId="{465D7424-A745-40BA-8E2E-3217764640D2}">
      <dsp:nvSpPr>
        <dsp:cNvPr id="0" name=""/>
        <dsp:cNvSpPr/>
      </dsp:nvSpPr>
      <dsp:spPr>
        <a:xfrm>
          <a:off x="0" y="3407749"/>
          <a:ext cx="781905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258833"/>
              <a:satOff val="83333"/>
              <a:lumOff val="-122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082A67-3E03-47CA-8C95-6F9118B64279}">
      <dsp:nvSpPr>
        <dsp:cNvPr id="0" name=""/>
        <dsp:cNvSpPr/>
      </dsp:nvSpPr>
      <dsp:spPr>
        <a:xfrm>
          <a:off x="390952" y="3201109"/>
          <a:ext cx="7234385" cy="413280"/>
        </a:xfrm>
        <a:prstGeom prst="roundRect">
          <a:avLst/>
        </a:prstGeom>
        <a:solidFill>
          <a:schemeClr val="accent3">
            <a:hueOff val="2258833"/>
            <a:satOff val="83333"/>
            <a:lumOff val="-122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879" tIns="0" rIns="206879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Opera en sectores sensibles a cambios económicos y en una industria de elevada competencia </a:t>
          </a:r>
          <a:endParaRPr lang="es-PY" sz="1400" kern="1200" dirty="0"/>
        </a:p>
      </dsp:txBody>
      <dsp:txXfrm>
        <a:off x="411127" y="3221284"/>
        <a:ext cx="7194035" cy="372930"/>
      </dsp:txXfrm>
    </dsp:sp>
    <dsp:sp modelId="{CBD823D7-2C34-47E0-9FE4-0E8E305E57DE}">
      <dsp:nvSpPr>
        <dsp:cNvPr id="0" name=""/>
        <dsp:cNvSpPr/>
      </dsp:nvSpPr>
      <dsp:spPr>
        <a:xfrm>
          <a:off x="0" y="4042789"/>
          <a:ext cx="781905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B4C9D2-CB22-4163-9905-70B691539481}">
      <dsp:nvSpPr>
        <dsp:cNvPr id="0" name=""/>
        <dsp:cNvSpPr/>
      </dsp:nvSpPr>
      <dsp:spPr>
        <a:xfrm>
          <a:off x="390952" y="3836149"/>
          <a:ext cx="7234385" cy="413280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879" tIns="0" rIns="206879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smtClean="0"/>
            <a:t>Ampliación del esquema de negocios</a:t>
          </a:r>
          <a:endParaRPr lang="es-PY" sz="1400" kern="1200" dirty="0"/>
        </a:p>
      </dsp:txBody>
      <dsp:txXfrm>
        <a:off x="411127" y="3856324"/>
        <a:ext cx="7194035" cy="37293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E15807-6987-4665-9587-BA50E8B7D9C8}">
      <dsp:nvSpPr>
        <dsp:cNvPr id="0" name=""/>
        <dsp:cNvSpPr/>
      </dsp:nvSpPr>
      <dsp:spPr>
        <a:xfrm>
          <a:off x="1154337" y="251786"/>
          <a:ext cx="2630768" cy="82211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6846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3.689</a:t>
          </a:r>
          <a:r>
            <a:rPr lang="es-ES" sz="1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400" kern="1200" dirty="0" smtClean="0"/>
            <a:t>productores agrícolas</a:t>
          </a:r>
          <a:endParaRPr lang="es-PY" sz="1400" kern="1200" dirty="0"/>
        </a:p>
      </dsp:txBody>
      <dsp:txXfrm>
        <a:off x="1154337" y="251786"/>
        <a:ext cx="2630768" cy="822115"/>
      </dsp:txXfrm>
    </dsp:sp>
    <dsp:sp modelId="{E70D5E47-46CB-4133-826A-FD05CCBCE5DF}">
      <dsp:nvSpPr>
        <dsp:cNvPr id="0" name=""/>
        <dsp:cNvSpPr/>
      </dsp:nvSpPr>
      <dsp:spPr>
        <a:xfrm>
          <a:off x="1044722" y="133036"/>
          <a:ext cx="575480" cy="863220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C6CF99-D884-4882-A76C-8617BE0E0CD8}">
      <dsp:nvSpPr>
        <dsp:cNvPr id="0" name=""/>
        <dsp:cNvSpPr/>
      </dsp:nvSpPr>
      <dsp:spPr>
        <a:xfrm>
          <a:off x="4076313" y="251786"/>
          <a:ext cx="2630768" cy="82211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6846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123</a:t>
          </a:r>
          <a:r>
            <a:rPr lang="es-ES" sz="1400" kern="1200" dirty="0" smtClean="0"/>
            <a:t> industriales</a:t>
          </a:r>
          <a:endParaRPr lang="es-PY" sz="1400" kern="1200" dirty="0"/>
        </a:p>
      </dsp:txBody>
      <dsp:txXfrm>
        <a:off x="4076313" y="251786"/>
        <a:ext cx="2630768" cy="822115"/>
      </dsp:txXfrm>
    </dsp:sp>
    <dsp:sp modelId="{5300170F-A285-4FB9-A10F-CA6F96F63E66}">
      <dsp:nvSpPr>
        <dsp:cNvPr id="0" name=""/>
        <dsp:cNvSpPr/>
      </dsp:nvSpPr>
      <dsp:spPr>
        <a:xfrm>
          <a:off x="3966698" y="133036"/>
          <a:ext cx="575480" cy="863220"/>
        </a:xfrm>
        <a:prstGeom prst="rect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0D328B-CE17-45E6-AF90-7EF560C980A7}">
      <dsp:nvSpPr>
        <dsp:cNvPr id="0" name=""/>
        <dsp:cNvSpPr/>
      </dsp:nvSpPr>
      <dsp:spPr>
        <a:xfrm>
          <a:off x="1154337" y="1286738"/>
          <a:ext cx="2630768" cy="82211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6846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2.070 </a:t>
          </a:r>
          <a:r>
            <a:rPr lang="es-ES" sz="1400" kern="1200" dirty="0" smtClean="0"/>
            <a:t>ganaderos</a:t>
          </a:r>
          <a:endParaRPr lang="es-PY" sz="1400" kern="1200" dirty="0"/>
        </a:p>
      </dsp:txBody>
      <dsp:txXfrm>
        <a:off x="1154337" y="1286738"/>
        <a:ext cx="2630768" cy="822115"/>
      </dsp:txXfrm>
    </dsp:sp>
    <dsp:sp modelId="{7C2C1E68-5ED0-4A2B-97CA-A670A2BF7D18}">
      <dsp:nvSpPr>
        <dsp:cNvPr id="0" name=""/>
        <dsp:cNvSpPr/>
      </dsp:nvSpPr>
      <dsp:spPr>
        <a:xfrm>
          <a:off x="1044722" y="1167988"/>
          <a:ext cx="575480" cy="863220"/>
        </a:xfrm>
        <a:prstGeom prst="rect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B3259A-781B-4633-8E47-CD21A2C3EAD1}">
      <dsp:nvSpPr>
        <dsp:cNvPr id="0" name=""/>
        <dsp:cNvSpPr/>
      </dsp:nvSpPr>
      <dsp:spPr>
        <a:xfrm>
          <a:off x="4076313" y="1286738"/>
          <a:ext cx="2630768" cy="82211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6846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4.951</a:t>
          </a:r>
          <a:r>
            <a:rPr lang="es-ES" sz="1400" kern="1200" dirty="0" smtClean="0"/>
            <a:t> Microempresarios </a:t>
          </a:r>
          <a:endParaRPr lang="es-PY" sz="1400" kern="1200" dirty="0"/>
        </a:p>
      </dsp:txBody>
      <dsp:txXfrm>
        <a:off x="4076313" y="1286738"/>
        <a:ext cx="2630768" cy="822115"/>
      </dsp:txXfrm>
    </dsp:sp>
    <dsp:sp modelId="{8B6A3532-9984-49BE-8B55-468BD5B06F5E}">
      <dsp:nvSpPr>
        <dsp:cNvPr id="0" name=""/>
        <dsp:cNvSpPr/>
      </dsp:nvSpPr>
      <dsp:spPr>
        <a:xfrm>
          <a:off x="3966698" y="1167988"/>
          <a:ext cx="575480" cy="863220"/>
        </a:xfrm>
        <a:prstGeom prst="rect">
          <a:avLst/>
        </a:prstGeom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34E6D9-A811-4D9A-96D2-08D68E63ABD3}">
      <dsp:nvSpPr>
        <dsp:cNvPr id="0" name=""/>
        <dsp:cNvSpPr/>
      </dsp:nvSpPr>
      <dsp:spPr>
        <a:xfrm>
          <a:off x="1154337" y="2321690"/>
          <a:ext cx="2630768" cy="82211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6846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1.040</a:t>
          </a:r>
          <a:r>
            <a:rPr lang="es-ES" sz="1400" kern="1200" dirty="0" smtClean="0"/>
            <a:t> comerciantes</a:t>
          </a:r>
          <a:endParaRPr lang="es-PY" sz="1400" kern="1200" dirty="0"/>
        </a:p>
      </dsp:txBody>
      <dsp:txXfrm>
        <a:off x="1154337" y="2321690"/>
        <a:ext cx="2630768" cy="822115"/>
      </dsp:txXfrm>
    </dsp:sp>
    <dsp:sp modelId="{70575613-A3CB-4AB9-828D-E819CD70B9B8}">
      <dsp:nvSpPr>
        <dsp:cNvPr id="0" name=""/>
        <dsp:cNvSpPr/>
      </dsp:nvSpPr>
      <dsp:spPr>
        <a:xfrm>
          <a:off x="1044722" y="2202940"/>
          <a:ext cx="575480" cy="863220"/>
        </a:xfrm>
        <a:prstGeom prst="rect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AF3E9D-AEE2-4B36-A716-8CE995C82AB8}">
      <dsp:nvSpPr>
        <dsp:cNvPr id="0" name=""/>
        <dsp:cNvSpPr/>
      </dsp:nvSpPr>
      <dsp:spPr>
        <a:xfrm>
          <a:off x="4076313" y="2321690"/>
          <a:ext cx="2630768" cy="82211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6846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1.330</a:t>
          </a:r>
          <a:r>
            <a:rPr lang="es-ES" sz="1400" kern="1200" dirty="0" smtClean="0"/>
            <a:t> Viviendas</a:t>
          </a:r>
          <a:endParaRPr lang="es-PY" sz="1400" kern="1200" dirty="0"/>
        </a:p>
      </dsp:txBody>
      <dsp:txXfrm>
        <a:off x="4076313" y="2321690"/>
        <a:ext cx="2630768" cy="822115"/>
      </dsp:txXfrm>
    </dsp:sp>
    <dsp:sp modelId="{EEA06D9D-C3C6-44CA-91DF-AE7C5AF128D5}">
      <dsp:nvSpPr>
        <dsp:cNvPr id="0" name=""/>
        <dsp:cNvSpPr/>
      </dsp:nvSpPr>
      <dsp:spPr>
        <a:xfrm>
          <a:off x="3966698" y="2202940"/>
          <a:ext cx="575480" cy="863220"/>
        </a:xfrm>
        <a:prstGeom prst="rect">
          <a:avLst/>
        </a:prstGeom>
        <a:blipFill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E9FB2A-1590-4CBE-B2BE-7ED43586DDBA}">
      <dsp:nvSpPr>
        <dsp:cNvPr id="0" name=""/>
        <dsp:cNvSpPr/>
      </dsp:nvSpPr>
      <dsp:spPr>
        <a:xfrm>
          <a:off x="867407" y="3237891"/>
          <a:ext cx="6016988" cy="176582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6846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1.279.526</a:t>
          </a:r>
          <a:r>
            <a:rPr lang="es-ES" sz="1400" kern="1200" dirty="0" smtClean="0"/>
            <a:t> Personas del segmento Bienestar Familiar que Préstamos Personales, Tarjetas de Crédito, Sobregiros en Cuenta, Adquisición de Vehículos, Compras de Deudas y Préstamos para Estudios Superiores.</a:t>
          </a:r>
          <a:endParaRPr lang="es-PY" sz="1400" kern="1200" dirty="0"/>
        </a:p>
      </dsp:txBody>
      <dsp:txXfrm>
        <a:off x="867407" y="3237891"/>
        <a:ext cx="6016988" cy="1765821"/>
      </dsp:txXfrm>
    </dsp:sp>
    <dsp:sp modelId="{6A813267-4E4E-4425-B62A-F5C34AAFDF52}">
      <dsp:nvSpPr>
        <dsp:cNvPr id="0" name=""/>
        <dsp:cNvSpPr/>
      </dsp:nvSpPr>
      <dsp:spPr>
        <a:xfrm>
          <a:off x="58830" y="3471171"/>
          <a:ext cx="575480" cy="863220"/>
        </a:xfrm>
        <a:prstGeom prst="rect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F97659-0D7C-416F-9FFE-FB346B9138CC}">
      <dsp:nvSpPr>
        <dsp:cNvPr id="0" name=""/>
        <dsp:cNvSpPr/>
      </dsp:nvSpPr>
      <dsp:spPr>
        <a:xfrm>
          <a:off x="0" y="0"/>
          <a:ext cx="10888029" cy="12220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Y" sz="1600" b="1" kern="1200" dirty="0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Kuña Katupyry</a:t>
          </a:r>
          <a:endParaRPr lang="es-PY" sz="1600" b="1" kern="1200" dirty="0">
            <a:solidFill>
              <a:schemeClr val="accent4">
                <a:lumMod val="50000"/>
              </a:schemeClr>
            </a:solidFill>
            <a:latin typeface="Bookman Old Style" panose="020506040505050202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Y" sz="1400" kern="1200" dirty="0" smtClean="0">
              <a:solidFill>
                <a:schemeClr val="tx1"/>
              </a:solidFill>
            </a:rPr>
            <a:t>Fomenta </a:t>
          </a:r>
          <a:r>
            <a:rPr lang="es-ES" sz="1400" kern="1200" dirty="0" smtClean="0">
              <a:solidFill>
                <a:schemeClr val="tx1"/>
              </a:solidFill>
            </a:rPr>
            <a:t>actividades económicas de mujeres en condiciones de pobreza que requieran de recursos financieros para llevar adelante sus emprendimientos.</a:t>
          </a:r>
          <a:endParaRPr lang="es-PY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Y" sz="1400" kern="1200" dirty="0" smtClean="0">
              <a:solidFill>
                <a:schemeClr val="tx1"/>
              </a:solidFill>
            </a:rPr>
            <a:t>Comenzó  como  </a:t>
          </a:r>
          <a:r>
            <a:rPr lang="es-ES" sz="1400" kern="1200" dirty="0" smtClean="0">
              <a:solidFill>
                <a:schemeClr val="tx1"/>
              </a:solidFill>
            </a:rPr>
            <a:t>programa   piloto  en  Caazapá   y  en octubre/2018 se convierte en una línea de crédito oficial. </a:t>
          </a:r>
          <a:endParaRPr lang="es-PY" sz="1400" kern="1200" dirty="0">
            <a:solidFill>
              <a:schemeClr val="tx1"/>
            </a:solidFill>
          </a:endParaRPr>
        </a:p>
      </dsp:txBody>
      <dsp:txXfrm>
        <a:off x="2299808" y="0"/>
        <a:ext cx="8588220" cy="1222027"/>
      </dsp:txXfrm>
    </dsp:sp>
    <dsp:sp modelId="{ABA89868-E212-4CE5-92C6-E354673DA68F}">
      <dsp:nvSpPr>
        <dsp:cNvPr id="0" name=""/>
        <dsp:cNvSpPr/>
      </dsp:nvSpPr>
      <dsp:spPr>
        <a:xfrm>
          <a:off x="122202" y="122202"/>
          <a:ext cx="2177605" cy="97762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7EE156D-3E27-4DC4-8ACE-AB5C79A31BAE}">
      <dsp:nvSpPr>
        <dsp:cNvPr id="0" name=""/>
        <dsp:cNvSpPr/>
      </dsp:nvSpPr>
      <dsp:spPr>
        <a:xfrm>
          <a:off x="0" y="1344230"/>
          <a:ext cx="10888029" cy="12220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-295587"/>
                <a:satOff val="3892"/>
                <a:lumOff val="2330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-295587"/>
                <a:satOff val="3892"/>
                <a:lumOff val="2330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-295587"/>
                <a:satOff val="3892"/>
                <a:lumOff val="2330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Y" sz="1600" b="1" kern="1200" dirty="0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Ñamba’apo pohýi hagua</a:t>
          </a:r>
          <a:endParaRPr lang="es-PY" sz="16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/>
            <a:t>Para compra de maquinarias y/o equipos para la construcción, sector agrícola e industrial.</a:t>
          </a:r>
          <a:endParaRPr lang="es-PY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/>
            <a:t>Relanzada este mes con la ampliación de la línea de financiamiento: G. 4.000 millones a sola firma y la posibilidad de financiar el 100% del valor de la maquinaria.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/>
            <a:t>Montos superiores requerirán garantía a satisfacción del Banco. </a:t>
          </a:r>
          <a:endParaRPr lang="es-PY" sz="1400" kern="1200" dirty="0"/>
        </a:p>
      </dsp:txBody>
      <dsp:txXfrm>
        <a:off x="2299808" y="1344230"/>
        <a:ext cx="8588220" cy="1222027"/>
      </dsp:txXfrm>
    </dsp:sp>
    <dsp:sp modelId="{866340B0-5EAF-4759-89C5-6E533B2251C0}">
      <dsp:nvSpPr>
        <dsp:cNvPr id="0" name=""/>
        <dsp:cNvSpPr/>
      </dsp:nvSpPr>
      <dsp:spPr>
        <a:xfrm>
          <a:off x="122202" y="1466433"/>
          <a:ext cx="2177605" cy="97762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092E51F-57E8-4E3F-AECB-2DE9CF8FF8C1}">
      <dsp:nvSpPr>
        <dsp:cNvPr id="0" name=""/>
        <dsp:cNvSpPr/>
      </dsp:nvSpPr>
      <dsp:spPr>
        <a:xfrm>
          <a:off x="0" y="2688460"/>
          <a:ext cx="10888029" cy="12220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-591173"/>
                <a:satOff val="7783"/>
                <a:lumOff val="4661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-591173"/>
                <a:satOff val="7783"/>
                <a:lumOff val="4661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-591173"/>
                <a:satOff val="7783"/>
                <a:lumOff val="4661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Y" sz="1600" b="1" kern="1200" dirty="0" err="1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Ñande</a:t>
          </a:r>
          <a:r>
            <a:rPr lang="es-PY" sz="1600" b="1" kern="1200" dirty="0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 </a:t>
          </a:r>
          <a:r>
            <a:rPr lang="es-PY" sz="1600" b="1" kern="1200" dirty="0" err="1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Roga</a:t>
          </a:r>
          <a:r>
            <a:rPr lang="es-PY" sz="1600" b="1" kern="1200" dirty="0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 </a:t>
          </a:r>
          <a:r>
            <a:rPr lang="es-PY" sz="1600" b="1" kern="1200" dirty="0" err="1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Pyahurá</a:t>
          </a:r>
          <a:endParaRPr lang="es-PY" sz="1600" b="1" kern="1200" dirty="0">
            <a:solidFill>
              <a:schemeClr val="accent4">
                <a:lumMod val="50000"/>
              </a:schemeClr>
            </a:solidFill>
            <a:latin typeface="Bookman Old Style" panose="020506040505050202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Y" sz="1400" kern="1200" dirty="0" smtClean="0">
              <a:solidFill>
                <a:schemeClr val="tx1"/>
              </a:solidFill>
            </a:rPr>
            <a:t>Para adquisición de viviendas/dúplex o dptos. terminados; construcción o refacción de vivienda; y adquisición de terreno. </a:t>
          </a:r>
          <a:endParaRPr lang="es-PY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Y" sz="1400" kern="1200" dirty="0" smtClean="0">
              <a:solidFill>
                <a:schemeClr val="tx1"/>
              </a:solidFill>
            </a:rPr>
            <a:t>S</a:t>
          </a:r>
          <a:r>
            <a:rPr lang="es-ES" sz="1400" kern="1200" dirty="0" smtClean="0">
              <a:solidFill>
                <a:schemeClr val="tx1"/>
              </a:solidFill>
            </a:rPr>
            <a:t>e amplían los montos de financiamiento: G. 250 millones para adquisición de viviendas; G. 150 millones para construcción; y G. 100 millones para compra de terrenos.</a:t>
          </a:r>
          <a:endParaRPr lang="es-PY" sz="1400" kern="1200" dirty="0">
            <a:solidFill>
              <a:schemeClr val="tx1"/>
            </a:solidFill>
          </a:endParaRPr>
        </a:p>
      </dsp:txBody>
      <dsp:txXfrm>
        <a:off x="2299808" y="2688460"/>
        <a:ext cx="8588220" cy="1222027"/>
      </dsp:txXfrm>
    </dsp:sp>
    <dsp:sp modelId="{06DF6ABE-FD94-428F-9E41-D669463A46B9}">
      <dsp:nvSpPr>
        <dsp:cNvPr id="0" name=""/>
        <dsp:cNvSpPr/>
      </dsp:nvSpPr>
      <dsp:spPr>
        <a:xfrm>
          <a:off x="122202" y="2810663"/>
          <a:ext cx="2177605" cy="97762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E3DD581-6142-46E3-B7EA-6E2AC6E62929}">
      <dsp:nvSpPr>
        <dsp:cNvPr id="0" name=""/>
        <dsp:cNvSpPr/>
      </dsp:nvSpPr>
      <dsp:spPr>
        <a:xfrm>
          <a:off x="0" y="4032690"/>
          <a:ext cx="10888029" cy="12220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-295587"/>
                <a:satOff val="3892"/>
                <a:lumOff val="2330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-295587"/>
                <a:satOff val="3892"/>
                <a:lumOff val="2330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-295587"/>
                <a:satOff val="3892"/>
                <a:lumOff val="2330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Y" sz="1600" b="1" kern="1200" dirty="0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Crédito para estudios de posgrados y pasantías</a:t>
          </a:r>
          <a:endParaRPr lang="es-PY" sz="1600" b="1" kern="1200" dirty="0">
            <a:solidFill>
              <a:schemeClr val="accent4">
                <a:lumMod val="50000"/>
              </a:schemeClr>
            </a:solidFill>
            <a:latin typeface="Bookman Old Style" panose="020506040505050202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solidFill>
                <a:schemeClr val="tx1"/>
              </a:solidFill>
            </a:rPr>
            <a:t>Financiamiento a profesionales para ampliar su formación académica y profesional.</a:t>
          </a:r>
          <a:endParaRPr lang="es-PY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solidFill>
                <a:schemeClr val="tx1"/>
              </a:solidFill>
            </a:rPr>
            <a:t>Posgrados en el exterior: h/ G. 500 millones, tasas de 9-10%. Plazo: hasta 10 años.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solidFill>
                <a:schemeClr val="tx1"/>
              </a:solidFill>
            </a:rPr>
            <a:t>Posgrados nacionales: h/ G. 100 millones, tasa de interés 9%. Plazo: 5 años.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solidFill>
                <a:schemeClr val="tx1"/>
              </a:solidFill>
            </a:rPr>
            <a:t>Pasantías: h/ G. 100 millones, tasa de interés 9%. Plazo: 5 años. </a:t>
          </a:r>
          <a:endParaRPr lang="es-PY" sz="1400" kern="1200" dirty="0">
            <a:solidFill>
              <a:schemeClr val="tx1"/>
            </a:solidFill>
          </a:endParaRPr>
        </a:p>
      </dsp:txBody>
      <dsp:txXfrm>
        <a:off x="2299808" y="4032690"/>
        <a:ext cx="8588220" cy="1222027"/>
      </dsp:txXfrm>
    </dsp:sp>
    <dsp:sp modelId="{BB556D4B-0D82-404C-8B9B-F935B0AFB244}">
      <dsp:nvSpPr>
        <dsp:cNvPr id="0" name=""/>
        <dsp:cNvSpPr/>
      </dsp:nvSpPr>
      <dsp:spPr>
        <a:xfrm>
          <a:off x="122202" y="4154893"/>
          <a:ext cx="2177605" cy="97762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F97659-0D7C-416F-9FFE-FB346B9138CC}">
      <dsp:nvSpPr>
        <dsp:cNvPr id="0" name=""/>
        <dsp:cNvSpPr/>
      </dsp:nvSpPr>
      <dsp:spPr>
        <a:xfrm>
          <a:off x="0" y="0"/>
          <a:ext cx="10888029" cy="13775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Y" sz="1600" b="1" kern="1200" dirty="0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Crédito para micro y </a:t>
          </a:r>
          <a:r>
            <a:rPr lang="es-PY" sz="1600" b="1" kern="1200" dirty="0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pequeñas </a:t>
          </a:r>
          <a:r>
            <a:rPr lang="es-PY" sz="1600" b="1" kern="1200" dirty="0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empresas  </a:t>
          </a:r>
          <a:endParaRPr lang="es-PY" sz="1600" b="1" kern="1200" dirty="0">
            <a:solidFill>
              <a:schemeClr val="accent4">
                <a:lumMod val="50000"/>
              </a:schemeClr>
            </a:solidFill>
            <a:latin typeface="Bookman Old Style" panose="02050604050505020204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>
              <a:solidFill>
                <a:schemeClr val="tx1"/>
              </a:solidFill>
              <a:latin typeface="+mn-lt"/>
            </a:rPr>
            <a:t>Destinado a personas físicas (18-75 años) y personas jurídicas del sector privado que realicen actividades de producción industrial, comercial, servicios y otros</a:t>
          </a:r>
          <a:endParaRPr lang="es-PY" sz="1300" kern="1200" dirty="0">
            <a:latin typeface="+mn-lt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>
              <a:solidFill>
                <a:schemeClr val="tx1"/>
              </a:solidFill>
              <a:latin typeface="+mn-lt"/>
            </a:rPr>
            <a:t>En marzo/2019, se reducen las tasas de interés del 18 al 12%.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>
              <a:solidFill>
                <a:schemeClr val="tx1"/>
              </a:solidFill>
              <a:latin typeface="+mn-lt"/>
            </a:rPr>
            <a:t>En julio/2019 se incrementa el monto de financiamiento: para pequeñas empresas: hasta G. 600 millones para capital operativo y hasta G. 250 millones para inversiones; para microempresa, hasta 50 salarios mínimos. </a:t>
          </a:r>
        </a:p>
      </dsp:txBody>
      <dsp:txXfrm>
        <a:off x="2264380" y="0"/>
        <a:ext cx="8623648" cy="1377514"/>
      </dsp:txXfrm>
    </dsp:sp>
    <dsp:sp modelId="{ABA89868-E212-4CE5-92C6-E354673DA68F}">
      <dsp:nvSpPr>
        <dsp:cNvPr id="0" name=""/>
        <dsp:cNvSpPr/>
      </dsp:nvSpPr>
      <dsp:spPr>
        <a:xfrm>
          <a:off x="86774" y="341660"/>
          <a:ext cx="2177605" cy="69419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7EE156D-3E27-4DC4-8ACE-AB5C79A31BAE}">
      <dsp:nvSpPr>
        <dsp:cNvPr id="0" name=""/>
        <dsp:cNvSpPr/>
      </dsp:nvSpPr>
      <dsp:spPr>
        <a:xfrm>
          <a:off x="0" y="1459360"/>
          <a:ext cx="10888029" cy="10965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-236469"/>
                <a:satOff val="3113"/>
                <a:lumOff val="1864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-236469"/>
                <a:satOff val="3113"/>
                <a:lumOff val="1864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-236469"/>
                <a:satOff val="3113"/>
                <a:lumOff val="1864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Y" sz="1600" b="1" kern="1200" dirty="0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Vehículo 0km para la gente</a:t>
          </a:r>
          <a:endParaRPr lang="es-PY" sz="1600" b="1" kern="1200" dirty="0">
            <a:solidFill>
              <a:schemeClr val="accent4">
                <a:lumMod val="50000"/>
              </a:schemeClr>
            </a:solidFill>
            <a:latin typeface="Bookman Old Style" panose="02050604050505020204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Y" sz="1300" kern="1200" dirty="0" smtClean="0">
              <a:solidFill>
                <a:schemeClr val="tx1"/>
              </a:solidFill>
            </a:rPr>
            <a:t>Para </a:t>
          </a:r>
          <a:r>
            <a:rPr lang="es-ES" sz="1300" kern="1200" dirty="0" smtClean="0">
              <a:solidFill>
                <a:schemeClr val="tx1"/>
              </a:solidFill>
            </a:rPr>
            <a:t>compra de vehículo 0km de fabricación nacional o extranjera</a:t>
          </a:r>
          <a:endParaRPr lang="es-PY" sz="1300" b="1" kern="1200" dirty="0">
            <a:solidFill>
              <a:schemeClr val="accent4">
                <a:lumMod val="50000"/>
              </a:schemeClr>
            </a:solidFill>
            <a:latin typeface="+mn-lt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>
              <a:solidFill>
                <a:schemeClr val="tx1"/>
              </a:solidFill>
            </a:rPr>
            <a:t>Relanzada en febrero/19 como producto de un trabajo conjunto con el MIC, CIPAMA y CADAM.</a:t>
          </a:r>
          <a:endParaRPr lang="es-PY" sz="1300" b="1" kern="1200" dirty="0">
            <a:solidFill>
              <a:schemeClr val="accent4">
                <a:lumMod val="50000"/>
              </a:schemeClr>
            </a:solidFill>
            <a:latin typeface="+mn-lt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>
              <a:solidFill>
                <a:schemeClr val="tx1"/>
              </a:solidFill>
            </a:rPr>
            <a:t>Modificación de las tasas de interés, incorporación de todo tipo de vehículo, y ampliación del financiamiento</a:t>
          </a:r>
          <a:endParaRPr lang="es-PY" sz="1300" b="1" kern="1200" dirty="0">
            <a:solidFill>
              <a:schemeClr val="accent4">
                <a:lumMod val="50000"/>
              </a:schemeClr>
            </a:solidFill>
            <a:latin typeface="+mn-lt"/>
          </a:endParaRPr>
        </a:p>
      </dsp:txBody>
      <dsp:txXfrm>
        <a:off x="2264380" y="1459360"/>
        <a:ext cx="8623648" cy="1096531"/>
      </dsp:txXfrm>
    </dsp:sp>
    <dsp:sp modelId="{866340B0-5EAF-4759-89C5-6E533B2251C0}">
      <dsp:nvSpPr>
        <dsp:cNvPr id="0" name=""/>
        <dsp:cNvSpPr/>
      </dsp:nvSpPr>
      <dsp:spPr>
        <a:xfrm>
          <a:off x="86774" y="1665457"/>
          <a:ext cx="2177605" cy="6941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E3DD581-6142-46E3-B7EA-6E2AC6E62929}">
      <dsp:nvSpPr>
        <dsp:cNvPr id="0" name=""/>
        <dsp:cNvSpPr/>
      </dsp:nvSpPr>
      <dsp:spPr>
        <a:xfrm>
          <a:off x="0" y="2652757"/>
          <a:ext cx="10888029" cy="6663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-472938"/>
                <a:satOff val="6226"/>
                <a:lumOff val="3729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-472938"/>
                <a:satOff val="6226"/>
                <a:lumOff val="3729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-472938"/>
                <a:satOff val="6226"/>
                <a:lumOff val="3729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Y" sz="1600" b="1" kern="1200" dirty="0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Línea </a:t>
          </a:r>
          <a:r>
            <a:rPr lang="es-PY" sz="1600" b="1" kern="1200" dirty="0" err="1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Ñande</a:t>
          </a:r>
          <a:r>
            <a:rPr lang="es-PY" sz="1600" b="1" kern="1200" dirty="0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 </a:t>
          </a:r>
          <a:r>
            <a:rPr lang="es-PY" sz="1600" b="1" kern="1200" dirty="0" err="1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Chokokue</a:t>
          </a:r>
          <a:r>
            <a:rPr lang="es-PY" sz="1600" b="1" kern="1200" dirty="0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 </a:t>
          </a:r>
          <a:r>
            <a:rPr lang="es-PY" sz="1600" b="1" kern="1200" dirty="0" err="1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Peguara</a:t>
          </a:r>
          <a:endParaRPr lang="es-PY" sz="1600" b="1" kern="1200" dirty="0">
            <a:solidFill>
              <a:schemeClr val="accent4">
                <a:lumMod val="50000"/>
              </a:schemeClr>
            </a:solidFill>
            <a:latin typeface="Bookman Old Style" panose="02050604050505020204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Y" sz="1300" kern="1200" dirty="0" smtClean="0">
              <a:solidFill>
                <a:schemeClr val="tx1"/>
              </a:solidFill>
            </a:rPr>
            <a:t>Destinado a desarrollar actividades agropecuaria familiar con tasa de 10% de 2 a 5 años</a:t>
          </a:r>
          <a:r>
            <a:rPr lang="es-ES" sz="1300" kern="1200" dirty="0" smtClean="0">
              <a:solidFill>
                <a:schemeClr val="tx1"/>
              </a:solidFill>
              <a:latin typeface="+mn-lt"/>
            </a:rPr>
            <a:t>.</a:t>
          </a:r>
          <a:endParaRPr lang="es-PY" sz="1300" kern="1200" dirty="0">
            <a:latin typeface="+mn-lt"/>
          </a:endParaRPr>
        </a:p>
      </dsp:txBody>
      <dsp:txXfrm>
        <a:off x="2264380" y="2652757"/>
        <a:ext cx="8623648" cy="666391"/>
      </dsp:txXfrm>
    </dsp:sp>
    <dsp:sp modelId="{BB556D4B-0D82-404C-8B9B-F935B0AFB244}">
      <dsp:nvSpPr>
        <dsp:cNvPr id="0" name=""/>
        <dsp:cNvSpPr/>
      </dsp:nvSpPr>
      <dsp:spPr>
        <a:xfrm>
          <a:off x="86774" y="2647594"/>
          <a:ext cx="2177605" cy="69419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F85446C-4BDE-4FFA-A0FA-B7FFB82C38E1}">
      <dsp:nvSpPr>
        <dsp:cNvPr id="0" name=""/>
        <dsp:cNvSpPr/>
      </dsp:nvSpPr>
      <dsp:spPr>
        <a:xfrm>
          <a:off x="0" y="3428562"/>
          <a:ext cx="10888029" cy="8677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-472938"/>
                <a:satOff val="6226"/>
                <a:lumOff val="3729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-472938"/>
                <a:satOff val="6226"/>
                <a:lumOff val="3729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-472938"/>
                <a:satOff val="6226"/>
                <a:lumOff val="3729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Y" sz="1600" b="1" kern="1200" dirty="0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Préstamos personales</a:t>
          </a:r>
          <a:endParaRPr lang="es-PY" sz="1600" b="1" kern="1200" dirty="0">
            <a:solidFill>
              <a:schemeClr val="accent4">
                <a:lumMod val="50000"/>
              </a:schemeClr>
            </a:solidFill>
            <a:latin typeface="Bookman Old Style" panose="02050604050505020204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/>
            <a:t>Se reducen las tasas de interés para todos los plazos (hasta 60 meses).  </a:t>
          </a:r>
          <a:endParaRPr lang="es-PY" sz="1300" kern="1200" dirty="0">
            <a:latin typeface="+mn-lt"/>
          </a:endParaRPr>
        </a:p>
      </dsp:txBody>
      <dsp:txXfrm>
        <a:off x="2264380" y="3428562"/>
        <a:ext cx="8623648" cy="867742"/>
      </dsp:txXfrm>
    </dsp:sp>
    <dsp:sp modelId="{11799961-F4A0-462E-B165-8EEE87851509}">
      <dsp:nvSpPr>
        <dsp:cNvPr id="0" name=""/>
        <dsp:cNvSpPr/>
      </dsp:nvSpPr>
      <dsp:spPr>
        <a:xfrm>
          <a:off x="86774" y="3515336"/>
          <a:ext cx="2177605" cy="69419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6AE4446-BA07-4F68-B9B6-45F849B3A873}">
      <dsp:nvSpPr>
        <dsp:cNvPr id="0" name=""/>
        <dsp:cNvSpPr/>
      </dsp:nvSpPr>
      <dsp:spPr>
        <a:xfrm>
          <a:off x="0" y="4383078"/>
          <a:ext cx="10888029" cy="8677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-236469"/>
                <a:satOff val="3113"/>
                <a:lumOff val="1864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-236469"/>
                <a:satOff val="3113"/>
                <a:lumOff val="1864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-236469"/>
                <a:satOff val="3113"/>
                <a:lumOff val="1864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Y" sz="1600" b="1" kern="1200" dirty="0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Compra de deuda</a:t>
          </a:r>
          <a:endParaRPr lang="es-PY" sz="1600" b="1" kern="1200" dirty="0">
            <a:solidFill>
              <a:schemeClr val="accent4">
                <a:lumMod val="50000"/>
              </a:schemeClr>
            </a:solidFill>
            <a:latin typeface="Bookman Old Style" panose="02050604050505020204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>
              <a:solidFill>
                <a:schemeClr val="tx1"/>
              </a:solidFill>
            </a:rPr>
            <a:t>Compra y reestructuración de deudas provenientes de préstamos, tarjetas de crédito y otras obligaciones comerciales. </a:t>
          </a:r>
          <a:endParaRPr lang="es-PY" sz="1300" kern="1200" dirty="0">
            <a:latin typeface="+mn-lt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>
              <a:solidFill>
                <a:schemeClr val="tx1"/>
              </a:solidFill>
            </a:rPr>
            <a:t>Hasta G. 150 millones, 60 meses de plazo, al 13%. </a:t>
          </a:r>
          <a:endParaRPr lang="es-PY" sz="1300" kern="1200" dirty="0" smtClean="0">
            <a:solidFill>
              <a:schemeClr val="tx1"/>
            </a:solidFill>
          </a:endParaRPr>
        </a:p>
      </dsp:txBody>
      <dsp:txXfrm>
        <a:off x="2264380" y="4383078"/>
        <a:ext cx="8623648" cy="867742"/>
      </dsp:txXfrm>
    </dsp:sp>
    <dsp:sp modelId="{8729FEB2-EF48-43CE-8465-80BA048D92DD}">
      <dsp:nvSpPr>
        <dsp:cNvPr id="0" name=""/>
        <dsp:cNvSpPr/>
      </dsp:nvSpPr>
      <dsp:spPr>
        <a:xfrm>
          <a:off x="86774" y="4469852"/>
          <a:ext cx="2177605" cy="6941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0" b="-60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0.04388</cdr:x>
      <cdr:y>0.39091</cdr:y>
    </cdr:from>
    <cdr:to>
      <cdr:x>0.3903</cdr:x>
      <cdr:y>0.39091</cdr:y>
    </cdr:to>
    <cdr:cxnSp macro="">
      <cdr:nvCxnSpPr>
        <cdr:cNvPr id="4" name="Conector recto 3"/>
        <cdr:cNvCxnSpPr/>
      </cdr:nvCxnSpPr>
      <cdr:spPr>
        <a:xfrm xmlns:a="http://schemas.openxmlformats.org/drawingml/2006/main">
          <a:off x="465066" y="1442817"/>
          <a:ext cx="3672000" cy="0"/>
        </a:xfrm>
        <a:prstGeom xmlns:a="http://schemas.openxmlformats.org/drawingml/2006/main" prst="line">
          <a:avLst/>
        </a:prstGeom>
        <a:ln xmlns:a="http://schemas.openxmlformats.org/drawingml/2006/main" w="31750">
          <a:solidFill>
            <a:schemeClr val="accent2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0.40842</cdr:x>
      <cdr:y>0.64625</cdr:y>
    </cdr:from>
    <cdr:to>
      <cdr:x>0.60582</cdr:x>
      <cdr:y>0.65505</cdr:y>
    </cdr:to>
    <cdr:cxnSp macro="">
      <cdr:nvCxnSpPr>
        <cdr:cNvPr id="5" name="Conector recto 4"/>
        <cdr:cNvCxnSpPr/>
      </cdr:nvCxnSpPr>
      <cdr:spPr>
        <a:xfrm xmlns:a="http://schemas.openxmlformats.org/drawingml/2006/main" flipV="1">
          <a:off x="4329126" y="2385266"/>
          <a:ext cx="2092356" cy="32480"/>
        </a:xfrm>
        <a:prstGeom xmlns:a="http://schemas.openxmlformats.org/drawingml/2006/main" prst="line">
          <a:avLst/>
        </a:prstGeom>
        <a:ln xmlns:a="http://schemas.openxmlformats.org/drawingml/2006/main" w="31750">
          <a:solidFill>
            <a:schemeClr val="accent2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0.62944</cdr:x>
      <cdr:y>0.20964</cdr:y>
    </cdr:from>
    <cdr:to>
      <cdr:x>0.97587</cdr:x>
      <cdr:y>0.20964</cdr:y>
    </cdr:to>
    <cdr:cxnSp macro="">
      <cdr:nvCxnSpPr>
        <cdr:cNvPr id="8" name="Conector recto 7"/>
        <cdr:cNvCxnSpPr/>
      </cdr:nvCxnSpPr>
      <cdr:spPr>
        <a:xfrm xmlns:a="http://schemas.openxmlformats.org/drawingml/2006/main">
          <a:off x="6671779" y="773770"/>
          <a:ext cx="3672000" cy="0"/>
        </a:xfrm>
        <a:prstGeom xmlns:a="http://schemas.openxmlformats.org/drawingml/2006/main" prst="line">
          <a:avLst/>
        </a:prstGeom>
        <a:ln xmlns:a="http://schemas.openxmlformats.org/drawingml/2006/main" w="31750">
          <a:solidFill>
            <a:schemeClr val="accent2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0.41216</cdr:x>
      <cdr:y>0.42642</cdr:y>
    </cdr:from>
    <cdr:to>
      <cdr:x>0.59336</cdr:x>
      <cdr:y>0.71768</cdr:y>
    </cdr:to>
    <cdr:sp macro="" textlink="">
      <cdr:nvSpPr>
        <cdr:cNvPr id="7" name="Rectángulo 6"/>
        <cdr:cNvSpPr/>
      </cdr:nvSpPr>
      <cdr:spPr>
        <a:xfrm xmlns:a="http://schemas.openxmlformats.org/drawingml/2006/main">
          <a:off x="3290155" y="1937579"/>
          <a:ext cx="1446467" cy="132343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" sz="2000" b="0" i="0" u="none" strike="noStrike" kern="1200" baseline="0" dirty="0" smtClean="0">
              <a:solidFill>
                <a:sysClr val="windowText" lastClr="000000">
                  <a:lumMod val="75000"/>
                  <a:lumOff val="25000"/>
                </a:sysClr>
              </a:solidFill>
              <a:latin typeface="+mn-lt"/>
              <a:ea typeface="+mn-ea"/>
              <a:cs typeface="+mn-cs"/>
            </a:rPr>
            <a:t>Cartera Total</a:t>
          </a:r>
        </a:p>
        <a:p xmlns:a="http://schemas.openxmlformats.org/drawingml/2006/main">
          <a:pPr algn="ctr"/>
          <a:r>
            <a:rPr lang="es-ES" sz="2000" kern="1200" dirty="0" smtClean="0">
              <a:solidFill>
                <a:sysClr val="windowText" lastClr="000000">
                  <a:lumMod val="75000"/>
                  <a:lumOff val="25000"/>
                </a:sysClr>
              </a:solidFill>
            </a:rPr>
            <a:t>G. 5,6 billones</a:t>
          </a:r>
          <a:endParaRPr lang="es-ES" sz="2000" b="0" i="0" u="none" strike="noStrike" kern="1200" baseline="0" dirty="0">
            <a:solidFill>
              <a:sysClr val="windowText" lastClr="000000">
                <a:lumMod val="75000"/>
                <a:lumOff val="25000"/>
              </a:sysClr>
            </a:solidFill>
            <a:latin typeface="+mn-lt"/>
            <a:ea typeface="+mn-ea"/>
            <a:cs typeface="+mn-cs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0.08387</cdr:x>
      <cdr:y>0.29258</cdr:y>
    </cdr:from>
    <cdr:to>
      <cdr:x>0.16163</cdr:x>
      <cdr:y>0.38412</cdr:y>
    </cdr:to>
    <cdr:sp macro="" textlink="">
      <cdr:nvSpPr>
        <cdr:cNvPr id="2" name="Rectángulo 1"/>
        <cdr:cNvSpPr/>
      </cdr:nvSpPr>
      <cdr:spPr>
        <a:xfrm xmlns:a="http://schemas.openxmlformats.org/drawingml/2006/main">
          <a:off x="640402" y="1246715"/>
          <a:ext cx="593716" cy="39006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es-ES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65,9</a:t>
          </a:r>
        </a:p>
      </cdr:txBody>
    </cdr:sp>
  </cdr:relSizeAnchor>
  <cdr:relSizeAnchor xmlns:cdr="http://schemas.openxmlformats.org/drawingml/2006/chartDrawing">
    <cdr:from>
      <cdr:x>0.22606</cdr:x>
      <cdr:y>0.30474</cdr:y>
    </cdr:from>
    <cdr:to>
      <cdr:x>0.30382</cdr:x>
      <cdr:y>0.39627</cdr:y>
    </cdr:to>
    <cdr:sp macro="" textlink="">
      <cdr:nvSpPr>
        <cdr:cNvPr id="3" name="Rectángulo 2"/>
        <cdr:cNvSpPr/>
      </cdr:nvSpPr>
      <cdr:spPr>
        <a:xfrm xmlns:a="http://schemas.openxmlformats.org/drawingml/2006/main">
          <a:off x="2275456" y="1136245"/>
          <a:ext cx="782707" cy="34127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57,3</a:t>
          </a:r>
        </a:p>
      </cdr:txBody>
    </cdr:sp>
  </cdr:relSizeAnchor>
  <cdr:relSizeAnchor xmlns:cdr="http://schemas.openxmlformats.org/drawingml/2006/chartDrawing">
    <cdr:from>
      <cdr:x>0.37599</cdr:x>
      <cdr:y>0.27505</cdr:y>
    </cdr:from>
    <cdr:to>
      <cdr:x>0.45375</cdr:x>
      <cdr:y>0.36658</cdr:y>
    </cdr:to>
    <cdr:sp macro="" textlink="">
      <cdr:nvSpPr>
        <cdr:cNvPr id="4" name="Rectángulo 3"/>
        <cdr:cNvSpPr/>
      </cdr:nvSpPr>
      <cdr:spPr>
        <a:xfrm xmlns:a="http://schemas.openxmlformats.org/drawingml/2006/main">
          <a:off x="2870798" y="1172018"/>
          <a:ext cx="593716" cy="39001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66,6</a:t>
          </a:r>
        </a:p>
      </cdr:txBody>
    </cdr:sp>
  </cdr:relSizeAnchor>
  <cdr:relSizeAnchor xmlns:cdr="http://schemas.openxmlformats.org/drawingml/2006/chartDrawing">
    <cdr:from>
      <cdr:x>0.54674</cdr:x>
      <cdr:y>0.20461</cdr:y>
    </cdr:from>
    <cdr:to>
      <cdr:x>0.62451</cdr:x>
      <cdr:y>0.29614</cdr:y>
    </cdr:to>
    <cdr:sp macro="" textlink="">
      <cdr:nvSpPr>
        <cdr:cNvPr id="5" name="Rectángulo 4"/>
        <cdr:cNvSpPr/>
      </cdr:nvSpPr>
      <cdr:spPr>
        <a:xfrm xmlns:a="http://schemas.openxmlformats.org/drawingml/2006/main">
          <a:off x="4174503" y="871853"/>
          <a:ext cx="593792" cy="39001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84,8</a:t>
          </a:r>
        </a:p>
      </cdr:txBody>
    </cdr:sp>
  </cdr:relSizeAnchor>
  <cdr:relSizeAnchor xmlns:cdr="http://schemas.openxmlformats.org/drawingml/2006/chartDrawing">
    <cdr:from>
      <cdr:x>0.72391</cdr:x>
      <cdr:y>0.05121</cdr:y>
    </cdr:from>
    <cdr:to>
      <cdr:x>0.80168</cdr:x>
      <cdr:y>0.14275</cdr:y>
    </cdr:to>
    <cdr:sp macro="" textlink="">
      <cdr:nvSpPr>
        <cdr:cNvPr id="6" name="Rectángulo 5"/>
        <cdr:cNvSpPr/>
      </cdr:nvSpPr>
      <cdr:spPr>
        <a:xfrm xmlns:a="http://schemas.openxmlformats.org/drawingml/2006/main">
          <a:off x="5527262" y="218194"/>
          <a:ext cx="593792" cy="39006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82,6</a:t>
          </a:r>
        </a:p>
      </cdr:txBody>
    </cdr:sp>
  </cdr:relSizeAnchor>
  <cdr:relSizeAnchor xmlns:cdr="http://schemas.openxmlformats.org/drawingml/2006/chartDrawing">
    <cdr:from>
      <cdr:x>0.23339</cdr:x>
      <cdr:y>0.28947</cdr:y>
    </cdr:from>
    <cdr:to>
      <cdr:x>0.29925</cdr:x>
      <cdr:y>0.39891</cdr:y>
    </cdr:to>
    <cdr:sp macro="" textlink="">
      <cdr:nvSpPr>
        <cdr:cNvPr id="7" name="Anillo 6"/>
        <cdr:cNvSpPr/>
      </cdr:nvSpPr>
      <cdr:spPr>
        <a:xfrm xmlns:a="http://schemas.openxmlformats.org/drawingml/2006/main">
          <a:off x="2349238" y="1079311"/>
          <a:ext cx="662925" cy="408048"/>
        </a:xfrm>
        <a:prstGeom xmlns:a="http://schemas.openxmlformats.org/drawingml/2006/main" prst="donut">
          <a:avLst>
            <a:gd name="adj" fmla="val 7353"/>
          </a:avLst>
        </a:prstGeom>
        <a:solidFill xmlns:a="http://schemas.openxmlformats.org/drawingml/2006/main">
          <a:schemeClr val="accent2">
            <a:lumMod val="40000"/>
            <a:lumOff val="60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s-PY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PY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0.3815</cdr:x>
      <cdr:y>0.25227</cdr:y>
    </cdr:from>
    <cdr:to>
      <cdr:x>0.44737</cdr:x>
      <cdr:y>0.36171</cdr:y>
    </cdr:to>
    <cdr:sp macro="" textlink="">
      <cdr:nvSpPr>
        <cdr:cNvPr id="9" name="Anillo 8"/>
        <cdr:cNvSpPr/>
      </cdr:nvSpPr>
      <cdr:spPr>
        <a:xfrm xmlns:a="http://schemas.openxmlformats.org/drawingml/2006/main">
          <a:off x="2912872" y="1074928"/>
          <a:ext cx="502920" cy="466344"/>
        </a:xfrm>
        <a:prstGeom xmlns:a="http://schemas.openxmlformats.org/drawingml/2006/main" prst="donut">
          <a:avLst>
            <a:gd name="adj" fmla="val 7353"/>
          </a:avLst>
        </a:prstGeom>
        <a:solidFill xmlns:a="http://schemas.openxmlformats.org/drawingml/2006/main">
          <a:schemeClr val="accent2">
            <a:lumMod val="40000"/>
            <a:lumOff val="60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s-PY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PY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0.55223</cdr:x>
      <cdr:y>0.18264</cdr:y>
    </cdr:from>
    <cdr:to>
      <cdr:x>0.6181</cdr:x>
      <cdr:y>0.29208</cdr:y>
    </cdr:to>
    <cdr:sp macro="" textlink="">
      <cdr:nvSpPr>
        <cdr:cNvPr id="10" name="Anillo 9"/>
        <cdr:cNvSpPr/>
      </cdr:nvSpPr>
      <cdr:spPr>
        <a:xfrm xmlns:a="http://schemas.openxmlformats.org/drawingml/2006/main">
          <a:off x="4216400" y="778256"/>
          <a:ext cx="502920" cy="466344"/>
        </a:xfrm>
        <a:prstGeom xmlns:a="http://schemas.openxmlformats.org/drawingml/2006/main" prst="donut">
          <a:avLst>
            <a:gd name="adj" fmla="val 7353"/>
          </a:avLst>
        </a:prstGeom>
        <a:solidFill xmlns:a="http://schemas.openxmlformats.org/drawingml/2006/main">
          <a:schemeClr val="accent2">
            <a:lumMod val="40000"/>
            <a:lumOff val="60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PY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0.73014</cdr:x>
      <cdr:y>0.02504</cdr:y>
    </cdr:from>
    <cdr:to>
      <cdr:x>0.79601</cdr:x>
      <cdr:y>0.13448</cdr:y>
    </cdr:to>
    <cdr:sp macro="" textlink="">
      <cdr:nvSpPr>
        <cdr:cNvPr id="11" name="Anillo 10"/>
        <cdr:cNvSpPr/>
      </cdr:nvSpPr>
      <cdr:spPr>
        <a:xfrm xmlns:a="http://schemas.openxmlformats.org/drawingml/2006/main">
          <a:off x="5574792" y="106680"/>
          <a:ext cx="502920" cy="466344"/>
        </a:xfrm>
        <a:prstGeom xmlns:a="http://schemas.openxmlformats.org/drawingml/2006/main" prst="donut">
          <a:avLst>
            <a:gd name="adj" fmla="val 7353"/>
          </a:avLst>
        </a:prstGeom>
        <a:solidFill xmlns:a="http://schemas.openxmlformats.org/drawingml/2006/main">
          <a:schemeClr val="accent2">
            <a:lumMod val="40000"/>
            <a:lumOff val="60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PY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0.88432</cdr:x>
      <cdr:y>0.06527</cdr:y>
    </cdr:from>
    <cdr:to>
      <cdr:x>0.94441</cdr:x>
      <cdr:y>0.13028</cdr:y>
    </cdr:to>
    <cdr:sp macro="" textlink="">
      <cdr:nvSpPr>
        <cdr:cNvPr id="12" name="Rectángulo 11"/>
        <cdr:cNvSpPr/>
      </cdr:nvSpPr>
      <cdr:spPr>
        <a:xfrm xmlns:a="http://schemas.openxmlformats.org/drawingml/2006/main">
          <a:off x="6751992" y="278138"/>
          <a:ext cx="458780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" sz="12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62,0</a:t>
          </a:r>
          <a:endParaRPr lang="es-ES" sz="12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0.8817</cdr:x>
      <cdr:y>0.04125</cdr:y>
    </cdr:from>
    <cdr:to>
      <cdr:x>0.94757</cdr:x>
      <cdr:y>0.15069</cdr:y>
    </cdr:to>
    <cdr:sp macro="" textlink="">
      <cdr:nvSpPr>
        <cdr:cNvPr id="13" name="Anillo 12"/>
        <cdr:cNvSpPr/>
      </cdr:nvSpPr>
      <cdr:spPr>
        <a:xfrm xmlns:a="http://schemas.openxmlformats.org/drawingml/2006/main">
          <a:off x="6732016" y="175768"/>
          <a:ext cx="502920" cy="466344"/>
        </a:xfrm>
        <a:prstGeom xmlns:a="http://schemas.openxmlformats.org/drawingml/2006/main" prst="donut">
          <a:avLst>
            <a:gd name="adj" fmla="val 7353"/>
          </a:avLst>
        </a:prstGeom>
        <a:solidFill xmlns:a="http://schemas.openxmlformats.org/drawingml/2006/main">
          <a:schemeClr val="accent2">
            <a:lumMod val="40000"/>
            <a:lumOff val="60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PY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0.0929</cdr:x>
      <cdr:y>0.26056</cdr:y>
    </cdr:from>
    <cdr:to>
      <cdr:x>0.15876</cdr:x>
      <cdr:y>0.37</cdr:y>
    </cdr:to>
    <cdr:sp macro="" textlink="">
      <cdr:nvSpPr>
        <cdr:cNvPr id="14" name="Anillo 13"/>
        <cdr:cNvSpPr/>
      </cdr:nvSpPr>
      <cdr:spPr>
        <a:xfrm xmlns:a="http://schemas.openxmlformats.org/drawingml/2006/main">
          <a:off x="935131" y="971490"/>
          <a:ext cx="662925" cy="408048"/>
        </a:xfrm>
        <a:prstGeom xmlns:a="http://schemas.openxmlformats.org/drawingml/2006/main" prst="donut">
          <a:avLst>
            <a:gd name="adj" fmla="val 7353"/>
          </a:avLst>
        </a:prstGeom>
        <a:solidFill xmlns:a="http://schemas.openxmlformats.org/drawingml/2006/main">
          <a:schemeClr val="accent2">
            <a:lumMod val="40000"/>
            <a:lumOff val="60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PY">
            <a:solidFill>
              <a:schemeClr val="tx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Y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955D80-FA55-4F28-9374-BE214BC3E4E1}" type="datetimeFigureOut">
              <a:rPr lang="es-PY" smtClean="0"/>
              <a:t>14/10/2019</a:t>
            </a:fld>
            <a:endParaRPr lang="es-PY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Y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7D84A-CFD7-4B01-B054-0AEBCEE4B196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41634265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Y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F9BD03-70F7-4EA6-A57A-539AE2A60671}" type="datetimeFigureOut">
              <a:rPr lang="es-PY" smtClean="0"/>
              <a:t>14/10/2019</a:t>
            </a:fld>
            <a:endParaRPr lang="es-PY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Y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Y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89812D-4DB3-4AE9-A07E-9170BDD7BA2B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310802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9812D-4DB3-4AE9-A07E-9170BDD7BA2B}" type="slidenum">
              <a:rPr lang="es-PY" smtClean="0"/>
              <a:t>1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4180028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9812D-4DB3-4AE9-A07E-9170BDD7BA2B}" type="slidenum">
              <a:rPr lang="es-PY" smtClean="0"/>
              <a:t>10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7888774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9812D-4DB3-4AE9-A07E-9170BDD7BA2B}" type="slidenum">
              <a:rPr lang="es-PY" smtClean="0"/>
              <a:t>11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745760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9812D-4DB3-4AE9-A07E-9170BDD7BA2B}" type="slidenum">
              <a:rPr lang="es-PY" smtClean="0"/>
              <a:t>12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4322772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9812D-4DB3-4AE9-A07E-9170BDD7BA2B}" type="slidenum">
              <a:rPr lang="es-PY" smtClean="0"/>
              <a:t>13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336552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9812D-4DB3-4AE9-A07E-9170BDD7BA2B}" type="slidenum">
              <a:rPr lang="es-PY" smtClean="0"/>
              <a:t>14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42380124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9812D-4DB3-4AE9-A07E-9170BDD7BA2B}" type="slidenum">
              <a:rPr lang="es-PY" smtClean="0"/>
              <a:t>15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5642455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9812D-4DB3-4AE9-A07E-9170BDD7BA2B}" type="slidenum">
              <a:rPr lang="es-PY" smtClean="0"/>
              <a:t>16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915771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9812D-4DB3-4AE9-A07E-9170BDD7BA2B}" type="slidenum">
              <a:rPr lang="es-PY" smtClean="0"/>
              <a:t>17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157603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9812D-4DB3-4AE9-A07E-9170BDD7BA2B}" type="slidenum">
              <a:rPr lang="es-PY" smtClean="0"/>
              <a:t>18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837000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9812D-4DB3-4AE9-A07E-9170BDD7BA2B}" type="slidenum">
              <a:rPr lang="es-PY" smtClean="0"/>
              <a:t>19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259333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9812D-4DB3-4AE9-A07E-9170BDD7BA2B}" type="slidenum">
              <a:rPr lang="es-PY" smtClean="0"/>
              <a:t>2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7538179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 sz="18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9812D-4DB3-4AE9-A07E-9170BDD7BA2B}" type="slidenum">
              <a:rPr lang="es-PY" smtClean="0"/>
              <a:t>20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1282725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9812D-4DB3-4AE9-A07E-9170BDD7BA2B}" type="slidenum">
              <a:rPr lang="es-PY" smtClean="0"/>
              <a:t>21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4368181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9812D-4DB3-4AE9-A07E-9170BDD7BA2B}" type="slidenum">
              <a:rPr lang="es-PY" smtClean="0"/>
              <a:t>22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6352647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9812D-4DB3-4AE9-A07E-9170BDD7BA2B}" type="slidenum">
              <a:rPr lang="es-PY" smtClean="0"/>
              <a:t>23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882215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9812D-4DB3-4AE9-A07E-9170BDD7BA2B}" type="slidenum">
              <a:rPr lang="es-PY" smtClean="0"/>
              <a:t>3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688500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9812D-4DB3-4AE9-A07E-9170BDD7BA2B}" type="slidenum">
              <a:rPr lang="es-PY" smtClean="0"/>
              <a:t>4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4034107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9812D-4DB3-4AE9-A07E-9170BDD7BA2B}" type="slidenum">
              <a:rPr lang="es-PY" smtClean="0"/>
              <a:t>5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4206230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9812D-4DB3-4AE9-A07E-9170BDD7BA2B}" type="slidenum">
              <a:rPr lang="es-PY" smtClean="0"/>
              <a:t>6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2299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9812D-4DB3-4AE9-A07E-9170BDD7BA2B}" type="slidenum">
              <a:rPr lang="es-PY" smtClean="0"/>
              <a:t>7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404484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9812D-4DB3-4AE9-A07E-9170BDD7BA2B}" type="slidenum">
              <a:rPr lang="es-PY" smtClean="0"/>
              <a:t>8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292970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9812D-4DB3-4AE9-A07E-9170BDD7BA2B}" type="slidenum">
              <a:rPr lang="es-PY" smtClean="0"/>
              <a:t>9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4217771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3" t="-131" r="28286" b="131"/>
          <a:stretch/>
        </p:blipFill>
        <p:spPr>
          <a:xfrm>
            <a:off x="5731941" y="97500"/>
            <a:ext cx="6374293" cy="6591166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9" name="Imagen 8" descr="C:\Users\sara.melgarejo\AppData\Local\Microsoft\Windows\Temporary Internet Files\Content.Outlook\TQKLYD9J\Gobierno Nuevo Bilingue-01 (002).jpg"/>
          <p:cNvPicPr/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72" b="17920"/>
          <a:stretch/>
        </p:blipFill>
        <p:spPr bwMode="auto">
          <a:xfrm>
            <a:off x="2046404" y="6144788"/>
            <a:ext cx="2190750" cy="6229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 descr="C:\Users\sara.melgarejo\Downloads\Paraguay de la gente1-03 (1).png"/>
          <p:cNvPicPr/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7"/>
          <a:stretch/>
        </p:blipFill>
        <p:spPr bwMode="auto">
          <a:xfrm>
            <a:off x="4474641" y="6144788"/>
            <a:ext cx="1257300" cy="5937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/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61" y="6136216"/>
            <a:ext cx="136588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664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C:\Users\sara.melgarejo\AppData\Local\Microsoft\Windows\Temporary Internet Files\Content.Outlook\TQKLYD9J\Gobierno Nuevo Bilingue-01 (002).jpg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72" b="17920"/>
          <a:stretch/>
        </p:blipFill>
        <p:spPr bwMode="auto">
          <a:xfrm>
            <a:off x="4848224" y="303635"/>
            <a:ext cx="2190750" cy="6229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C:\Users\sara.melgarejo\Downloads\Paraguay de la gente1-03 (1).png"/>
          <p:cNvPicPr/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7"/>
          <a:stretch/>
        </p:blipFill>
        <p:spPr bwMode="auto">
          <a:xfrm>
            <a:off x="10512848" y="303635"/>
            <a:ext cx="1257300" cy="5937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Marcador de texto 10"/>
          <p:cNvSpPr>
            <a:spLocks noGrp="1"/>
          </p:cNvSpPr>
          <p:nvPr>
            <p:ph type="body" sz="quarter" idx="10"/>
          </p:nvPr>
        </p:nvSpPr>
        <p:spPr>
          <a:xfrm>
            <a:off x="779037" y="2218267"/>
            <a:ext cx="10574763" cy="43518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12" name="Título 11"/>
          <p:cNvSpPr>
            <a:spLocks noGrp="1"/>
          </p:cNvSpPr>
          <p:nvPr>
            <p:ph type="title"/>
          </p:nvPr>
        </p:nvSpPr>
        <p:spPr>
          <a:xfrm>
            <a:off x="779037" y="1109133"/>
            <a:ext cx="10515600" cy="1026479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pic>
        <p:nvPicPr>
          <p:cNvPr id="10" name="Imagen 9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37" y="344910"/>
            <a:ext cx="136588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46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3" t="-131" r="28286" b="131"/>
          <a:stretch/>
        </p:blipFill>
        <p:spPr>
          <a:xfrm>
            <a:off x="5731941" y="97500"/>
            <a:ext cx="6374293" cy="6591166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9" name="Imagen 8" descr="C:\Users\sara.melgarejo\AppData\Local\Microsoft\Windows\Temporary Internet Files\Content.Outlook\TQKLYD9J\Gobierno Nuevo Bilingue-01 (002).jpg"/>
          <p:cNvPicPr/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72" b="17920"/>
          <a:stretch/>
        </p:blipFill>
        <p:spPr bwMode="auto">
          <a:xfrm>
            <a:off x="2198798" y="6144788"/>
            <a:ext cx="2190750" cy="6229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 descr="C:\Users\sara.melgarejo\Downloads\Paraguay de la gente1-03 (1).png"/>
          <p:cNvPicPr/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7"/>
          <a:stretch/>
        </p:blipFill>
        <p:spPr bwMode="auto">
          <a:xfrm>
            <a:off x="4474641" y="6144788"/>
            <a:ext cx="1257300" cy="5937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ángulo 1"/>
          <p:cNvSpPr/>
          <p:nvPr userDrawn="1"/>
        </p:nvSpPr>
        <p:spPr>
          <a:xfrm>
            <a:off x="847838" y="2316348"/>
            <a:ext cx="45777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Muchas gracias</a:t>
            </a:r>
            <a:endParaRPr lang="es-ES" sz="5400" b="1" cap="none" spc="0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1" name="Imagen 10"/>
          <p:cNvPicPr/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26" y="6136216"/>
            <a:ext cx="136588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12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666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60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24.pn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23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png"/><Relationship Id="rId4" Type="http://schemas.openxmlformats.org/officeDocument/2006/relationships/chart" Target="../charts/char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diagramColors" Target="../diagrams/colors4.xml"/><Relationship Id="rId3" Type="http://schemas.openxmlformats.org/officeDocument/2006/relationships/image" Target="../media/image9.jpeg"/><Relationship Id="rId7" Type="http://schemas.openxmlformats.org/officeDocument/2006/relationships/diagramColors" Target="../diagrams/colors3.xml"/><Relationship Id="rId12" Type="http://schemas.openxmlformats.org/officeDocument/2006/relationships/diagramQuickStyle" Target="../diagrams/quickStyl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diagramLayout" Target="../diagrams/layout4.xml"/><Relationship Id="rId5" Type="http://schemas.openxmlformats.org/officeDocument/2006/relationships/diagramLayout" Target="../diagrams/layout3.xml"/><Relationship Id="rId10" Type="http://schemas.openxmlformats.org/officeDocument/2006/relationships/diagramData" Target="../diagrams/data4.xml"/><Relationship Id="rId4" Type="http://schemas.openxmlformats.org/officeDocument/2006/relationships/diagramData" Target="../diagrams/data3.xml"/><Relationship Id="rId9" Type="http://schemas.openxmlformats.org/officeDocument/2006/relationships/image" Target="../media/image10.png"/><Relationship Id="rId14" Type="http://schemas.microsoft.com/office/2007/relationships/diagramDrawing" Target="../diagrams/drawing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11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13.emf"/><Relationship Id="rId4" Type="http://schemas.openxmlformats.org/officeDocument/2006/relationships/image" Target="../media/image12.emf"/><Relationship Id="rId9" Type="http://schemas.microsoft.com/office/2007/relationships/diagramDrawing" Target="../diagrams/drawin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17251" y="2278638"/>
            <a:ext cx="5202313" cy="1077218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0"/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Banco Nacional de Fomento</a:t>
            </a:r>
          </a:p>
          <a:p>
            <a:pPr algn="ctr"/>
            <a:r>
              <a:rPr lang="es-ES" sz="3200" dirty="0" smtClean="0">
                <a:ln w="0"/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PGN 2020</a:t>
            </a:r>
            <a:endParaRPr lang="es-ES" sz="3200" dirty="0">
              <a:ln w="0"/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021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16687" y="966668"/>
            <a:ext cx="10820296" cy="863600"/>
          </a:xfrm>
        </p:spPr>
        <p:txBody>
          <a:bodyPr/>
          <a:lstStyle/>
          <a:p>
            <a:r>
              <a:rPr lang="es-ES" dirty="0"/>
              <a:t>Impacto Socio-Económico de los créditos desembolsados: Beneficiarios (*)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962568361"/>
              </p:ext>
            </p:extLst>
          </p:nvPr>
        </p:nvGraphicFramePr>
        <p:xfrm>
          <a:off x="2118956" y="1721250"/>
          <a:ext cx="7751804" cy="5136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892" y="1931862"/>
            <a:ext cx="1616372" cy="13415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961" y="3427571"/>
            <a:ext cx="1558233" cy="12926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10"/>
          <a:srcRect l="30575" t="26334" r="47776" b="41414"/>
          <a:stretch/>
        </p:blipFill>
        <p:spPr>
          <a:xfrm>
            <a:off x="395961" y="4874362"/>
            <a:ext cx="1596487" cy="13377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64011" y="3703192"/>
            <a:ext cx="1405643" cy="11711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64010" y="2329221"/>
            <a:ext cx="1405643" cy="11707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CuadroTexto 9"/>
          <p:cNvSpPr txBox="1"/>
          <p:nvPr/>
        </p:nvSpPr>
        <p:spPr>
          <a:xfrm>
            <a:off x="9279467" y="6212159"/>
            <a:ext cx="28532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Y" sz="1100" baseline="30000" dirty="0" smtClean="0"/>
              <a:t>(*)</a:t>
            </a:r>
            <a:r>
              <a:rPr lang="es-PY" sz="1100" dirty="0" smtClean="0"/>
              <a:t> Periodo comprendido entre agosto/2018 y </a:t>
            </a:r>
            <a:r>
              <a:rPr lang="es-PY" sz="1100" dirty="0"/>
              <a:t> </a:t>
            </a:r>
            <a:r>
              <a:rPr lang="es-PY" sz="1100" dirty="0" smtClean="0"/>
              <a:t>agosto/2019</a:t>
            </a:r>
            <a:endParaRPr lang="es-PY" sz="1100" dirty="0"/>
          </a:p>
        </p:txBody>
      </p:sp>
    </p:spTree>
    <p:extLst>
      <p:ext uri="{BB962C8B-B14F-4D97-AF65-F5344CB8AC3E}">
        <p14:creationId xmlns:p14="http://schemas.microsoft.com/office/powerpoint/2010/main" val="107917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79037" y="939799"/>
            <a:ext cx="10871095" cy="711201"/>
          </a:xfrm>
        </p:spPr>
        <p:txBody>
          <a:bodyPr/>
          <a:lstStyle/>
          <a:p>
            <a:r>
              <a:rPr lang="es-PY" dirty="0"/>
              <a:t>Servicios Sociales a Programas Públicos a Setiembre 2019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083732" y="5496751"/>
            <a:ext cx="10566400" cy="91940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Este año el BNF ha canalizado alrededor de  USD 231 millones a beneficiarios de programas sociales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240154"/>
              </p:ext>
            </p:extLst>
          </p:nvPr>
        </p:nvGraphicFramePr>
        <p:xfrm>
          <a:off x="1106814" y="1776398"/>
          <a:ext cx="10161037" cy="33776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824390"/>
                <a:gridCol w="2816288"/>
                <a:gridCol w="1408143"/>
                <a:gridCol w="2112216"/>
              </a:tblGrid>
              <a:tr h="337768">
                <a:tc>
                  <a:txBody>
                    <a:bodyPr/>
                    <a:lstStyle/>
                    <a:p>
                      <a:pPr algn="l" fontAlgn="b"/>
                      <a:r>
                        <a:rPr lang="es-PY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Entidad</a:t>
                      </a:r>
                      <a:endParaRPr lang="es-PY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Programa</a:t>
                      </a:r>
                      <a:endParaRPr lang="es-PY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Beneficiarios</a:t>
                      </a:r>
                      <a:endParaRPr lang="es-PY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Monto (G. millones)</a:t>
                      </a:r>
                      <a:endParaRPr lang="es-PY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</a:tr>
              <a:tr h="337768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Secretaría de la Niñez y Adolescencia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1800" u="none" strike="noStrike">
                          <a:effectLst/>
                        </a:rPr>
                        <a:t>Abrazo</a:t>
                      </a:r>
                      <a:endParaRPr lang="es-PY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800" u="none" strike="noStrike">
                          <a:effectLst/>
                        </a:rPr>
                        <a:t>2.084</a:t>
                      </a:r>
                      <a:endParaRPr lang="es-PY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800" u="none" strike="noStrike">
                          <a:effectLst/>
                        </a:rPr>
                        <a:t>5.455</a:t>
                      </a:r>
                      <a:endParaRPr lang="es-PY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37768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s-PY" sz="1800" u="none" strike="noStrike">
                          <a:effectLst/>
                        </a:rPr>
                        <a:t>Ministerio de Desarrollo Social</a:t>
                      </a:r>
                      <a:endParaRPr lang="es-PY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1800" u="none" strike="noStrike">
                          <a:effectLst/>
                        </a:rPr>
                        <a:t>Tekoporá</a:t>
                      </a:r>
                      <a:endParaRPr lang="es-PY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800" u="none" strike="noStrike" dirty="0">
                          <a:effectLst/>
                        </a:rPr>
                        <a:t>259.180</a:t>
                      </a:r>
                      <a:endParaRPr lang="es-PY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800" u="none" strike="noStrike" dirty="0">
                          <a:effectLst/>
                        </a:rPr>
                        <a:t>392.280</a:t>
                      </a:r>
                      <a:endParaRPr lang="es-PY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37768">
                <a:tc v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1800" u="none" strike="noStrike">
                          <a:effectLst/>
                        </a:rPr>
                        <a:t>Pescadores</a:t>
                      </a:r>
                      <a:endParaRPr lang="es-PY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800" u="none" strike="noStrike">
                          <a:effectLst/>
                        </a:rPr>
                        <a:t>3.933</a:t>
                      </a:r>
                      <a:endParaRPr lang="es-PY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800" u="none" strike="noStrike">
                          <a:effectLst/>
                        </a:rPr>
                        <a:t>6.408</a:t>
                      </a:r>
                      <a:endParaRPr lang="es-PY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37768">
                <a:tc v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1800" u="none" strike="noStrike">
                          <a:effectLst/>
                        </a:rPr>
                        <a:t>Tenonderá</a:t>
                      </a:r>
                      <a:endParaRPr lang="es-PY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800" u="none" strike="noStrike">
                          <a:effectLst/>
                        </a:rPr>
                        <a:t>2.504</a:t>
                      </a:r>
                      <a:endParaRPr lang="es-PY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800" u="none" strike="noStrike">
                          <a:effectLst/>
                        </a:rPr>
                        <a:t>30.048</a:t>
                      </a:r>
                      <a:endParaRPr lang="es-PY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37768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PY" sz="1800" u="none" strike="noStrike">
                          <a:effectLst/>
                        </a:rPr>
                        <a:t>Ministerio de Hacienda</a:t>
                      </a:r>
                      <a:endParaRPr lang="es-PY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1800" u="none" strike="noStrike">
                          <a:effectLst/>
                        </a:rPr>
                        <a:t>Pago a herederos</a:t>
                      </a:r>
                      <a:endParaRPr lang="es-PY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Y" sz="1800" u="none" strike="noStrike" dirty="0" smtClean="0">
                          <a:effectLst/>
                        </a:rPr>
                        <a:t>200.066</a:t>
                      </a:r>
                      <a:r>
                        <a:rPr lang="es-PY" sz="1800" u="none" strike="noStrike" dirty="0">
                          <a:effectLst/>
                        </a:rPr>
                        <a:t> </a:t>
                      </a:r>
                      <a:endParaRPr lang="es-PY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Y" sz="1800" u="none" strike="noStrike" dirty="0" smtClean="0">
                          <a:effectLst/>
                        </a:rPr>
                        <a:t>1.047.280</a:t>
                      </a:r>
                      <a:endParaRPr lang="es-PY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37768">
                <a:tc v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1800" u="none" strike="noStrike">
                          <a:effectLst/>
                        </a:rPr>
                        <a:t>Pensiones no contributivas</a:t>
                      </a:r>
                      <a:endParaRPr lang="es-PY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s-PY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b"/>
                      <a:endParaRPr lang="es-PY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37768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ES" sz="1800" u="none" strike="noStrike" dirty="0">
                          <a:effectLst/>
                        </a:rPr>
                        <a:t>Ministerio de Educación y Ciencias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1800" u="none" strike="noStrike">
                          <a:effectLst/>
                        </a:rPr>
                        <a:t>Becas universitarias</a:t>
                      </a:r>
                      <a:endParaRPr lang="es-PY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800" u="none" strike="noStrike">
                          <a:effectLst/>
                        </a:rPr>
                        <a:t>639</a:t>
                      </a:r>
                      <a:endParaRPr lang="es-PY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800" u="none" strike="noStrike">
                          <a:effectLst/>
                        </a:rPr>
                        <a:t>928</a:t>
                      </a:r>
                      <a:endParaRPr lang="es-PY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37768">
                <a:tc v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1800" u="none" strike="noStrike">
                          <a:effectLst/>
                        </a:rPr>
                        <a:t>Becas nivel medio</a:t>
                      </a:r>
                      <a:endParaRPr lang="es-PY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800" u="none" strike="noStrike">
                          <a:effectLst/>
                        </a:rPr>
                        <a:t>1.555</a:t>
                      </a:r>
                      <a:endParaRPr lang="es-PY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800" u="none" strike="noStrike">
                          <a:effectLst/>
                        </a:rPr>
                        <a:t>622</a:t>
                      </a:r>
                      <a:endParaRPr lang="es-PY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37768">
                <a:tc>
                  <a:txBody>
                    <a:bodyPr/>
                    <a:lstStyle/>
                    <a:p>
                      <a:pPr algn="l" fontAlgn="b"/>
                      <a:r>
                        <a:rPr lang="es-PY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PY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endParaRPr lang="es-PY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469.961</a:t>
                      </a:r>
                      <a:endParaRPr lang="es-PY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1.483.021</a:t>
                      </a:r>
                      <a:endParaRPr lang="es-PY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654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985226" y="2596525"/>
            <a:ext cx="10744269" cy="91940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PGN 2020</a:t>
            </a:r>
            <a:endParaRPr lang="es-ES" sz="4000" b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81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79037" y="939801"/>
            <a:ext cx="10871095" cy="403808"/>
          </a:xfrm>
        </p:spPr>
        <p:txBody>
          <a:bodyPr/>
          <a:lstStyle/>
          <a:p>
            <a:r>
              <a:rPr lang="es-ES" sz="3100" dirty="0"/>
              <a:t>Estructura del Proyecto de Presupuesto Año </a:t>
            </a:r>
            <a:r>
              <a:rPr lang="es-ES" sz="3100" dirty="0" smtClean="0"/>
              <a:t>2020</a:t>
            </a:r>
            <a:endParaRPr lang="es-PY" sz="31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881184" y="1343609"/>
            <a:ext cx="10768948" cy="3638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dirty="0" smtClean="0">
                <a:solidFill>
                  <a:srgbClr val="C00000"/>
                </a:solidFill>
              </a:rPr>
              <a:t>84%  Corresponde a Inversión Financiera “Desembolsos de Préstamos”</a:t>
            </a:r>
            <a:endParaRPr lang="es-PY" sz="2400" dirty="0">
              <a:solidFill>
                <a:srgbClr val="C00000"/>
              </a:solidFill>
            </a:endParaRP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7046813"/>
              </p:ext>
            </p:extLst>
          </p:nvPr>
        </p:nvGraphicFramePr>
        <p:xfrm>
          <a:off x="181634" y="1834220"/>
          <a:ext cx="6053328" cy="4565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3918110"/>
              </p:ext>
            </p:extLst>
          </p:nvPr>
        </p:nvGraphicFramePr>
        <p:xfrm>
          <a:off x="5301179" y="1747417"/>
          <a:ext cx="6117772" cy="4058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char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052" y="5624826"/>
            <a:ext cx="2923809" cy="101871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0326" y="5298255"/>
            <a:ext cx="2061675" cy="126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4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79037" y="939800"/>
            <a:ext cx="11005526" cy="683728"/>
          </a:xfrm>
        </p:spPr>
        <p:txBody>
          <a:bodyPr/>
          <a:lstStyle/>
          <a:p>
            <a:r>
              <a:rPr lang="es-PY" sz="3400" dirty="0" smtClean="0"/>
              <a:t>PGN 2020: </a:t>
            </a:r>
            <a:r>
              <a:rPr lang="es-ES" sz="3400" dirty="0"/>
              <a:t>El </a:t>
            </a:r>
            <a:r>
              <a:rPr lang="es-ES" sz="3400" dirty="0" smtClean="0"/>
              <a:t>proyecto </a:t>
            </a:r>
            <a:r>
              <a:rPr lang="es-ES" sz="3400" dirty="0"/>
              <a:t>aumenta </a:t>
            </a:r>
            <a:r>
              <a:rPr lang="es-ES" sz="3400" dirty="0" smtClean="0"/>
              <a:t>20% </a:t>
            </a:r>
            <a:r>
              <a:rPr lang="es-ES" sz="3400" dirty="0"/>
              <a:t>con respecto al año 2019</a:t>
            </a:r>
            <a:endParaRPr lang="es-PY" sz="3400" dirty="0"/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/>
          </p:nvPr>
        </p:nvGraphicFramePr>
        <p:xfrm>
          <a:off x="1250302" y="1763486"/>
          <a:ext cx="9909110" cy="4422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uadroTexto 2"/>
          <p:cNvSpPr txBox="1"/>
          <p:nvPr/>
        </p:nvSpPr>
        <p:spPr>
          <a:xfrm>
            <a:off x="2592348" y="2539463"/>
            <a:ext cx="2642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PY" sz="1600" b="1" dirty="0" smtClean="0"/>
              <a:t>2015-2018</a:t>
            </a:r>
            <a:r>
              <a:rPr lang="es-PY" sz="1600" dirty="0" smtClean="0"/>
              <a:t> Ejecución</a:t>
            </a:r>
          </a:p>
          <a:p>
            <a:r>
              <a:rPr lang="es-PY" sz="1600" b="1" dirty="0" smtClean="0"/>
              <a:t>2019</a:t>
            </a:r>
            <a:r>
              <a:rPr lang="es-PY" sz="1600" dirty="0" smtClean="0"/>
              <a:t> Presupuesto Vigente</a:t>
            </a:r>
          </a:p>
          <a:p>
            <a:r>
              <a:rPr lang="es-PY" sz="1600" b="1" dirty="0" smtClean="0"/>
              <a:t>2020 </a:t>
            </a:r>
            <a:r>
              <a:rPr lang="es-PY" sz="1600" dirty="0" smtClean="0"/>
              <a:t>Proyecto</a:t>
            </a:r>
          </a:p>
        </p:txBody>
      </p:sp>
    </p:spTree>
    <p:extLst>
      <p:ext uri="{BB962C8B-B14F-4D97-AF65-F5344CB8AC3E}">
        <p14:creationId xmlns:p14="http://schemas.microsoft.com/office/powerpoint/2010/main" val="12305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Gráfico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3501324"/>
              </p:ext>
            </p:extLst>
          </p:nvPr>
        </p:nvGraphicFramePr>
        <p:xfrm>
          <a:off x="553573" y="2867181"/>
          <a:ext cx="5693923" cy="3370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8948974"/>
              </p:ext>
            </p:extLst>
          </p:nvPr>
        </p:nvGraphicFramePr>
        <p:xfrm>
          <a:off x="5121438" y="2390573"/>
          <a:ext cx="1076324" cy="871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79037" y="939799"/>
            <a:ext cx="10871095" cy="982307"/>
          </a:xfrm>
        </p:spPr>
        <p:txBody>
          <a:bodyPr/>
          <a:lstStyle/>
          <a:p>
            <a:r>
              <a:rPr lang="es-PY" sz="3200" dirty="0" smtClean="0"/>
              <a:t>Moderado crecimiento de dotación del personal, </a:t>
            </a:r>
            <a:r>
              <a:rPr lang="es-ES" sz="3200" dirty="0"/>
              <a:t>comparado con la evolución de la Cartera de Créditos del Banco</a:t>
            </a:r>
            <a:endParaRPr lang="es-PY" sz="3200" dirty="0"/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2431906"/>
              </p:ext>
            </p:extLst>
          </p:nvPr>
        </p:nvGraphicFramePr>
        <p:xfrm>
          <a:off x="10537559" y="2390026"/>
          <a:ext cx="1076324" cy="871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1326525" y="2073451"/>
            <a:ext cx="3008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Anexo del Personal</a:t>
            </a:r>
          </a:p>
          <a:p>
            <a:pPr algn="ctr"/>
            <a:r>
              <a:rPr lang="es-ES" sz="16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Cantidad de Cargos Previstos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7768334" y="2085787"/>
            <a:ext cx="3008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Cartera de Créditos</a:t>
            </a:r>
          </a:p>
          <a:p>
            <a:pPr algn="ctr"/>
            <a:r>
              <a:rPr lang="es-ES" sz="16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En miles de millones de G.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0776394" y="2670562"/>
            <a:ext cx="59865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400" dirty="0" smtClean="0">
                <a:ln w="0"/>
                <a:solidFill>
                  <a:srgbClr val="94383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291</a:t>
            </a:r>
            <a:r>
              <a:rPr lang="es-ES" sz="1400" b="0" cap="none" spc="0" dirty="0" smtClean="0">
                <a:ln w="0"/>
                <a:solidFill>
                  <a:srgbClr val="94383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%</a:t>
            </a:r>
            <a:endParaRPr lang="es-ES" sz="1400" b="0" cap="none" spc="0" dirty="0">
              <a:ln w="0"/>
              <a:solidFill>
                <a:srgbClr val="94383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5500177" y="2692592"/>
            <a:ext cx="59865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400" b="0" cap="none" spc="0" dirty="0" smtClean="0">
                <a:ln w="0"/>
                <a:solidFill>
                  <a:srgbClr val="94383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32%</a:t>
            </a:r>
            <a:endParaRPr lang="es-ES" sz="1400" b="0" cap="none" spc="0" dirty="0">
              <a:ln w="0"/>
              <a:solidFill>
                <a:srgbClr val="94383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5" name="Conector recto de flecha 14"/>
          <p:cNvCxnSpPr/>
          <p:nvPr/>
        </p:nvCxnSpPr>
        <p:spPr>
          <a:xfrm flipV="1">
            <a:off x="6643991" y="3000369"/>
            <a:ext cx="4035183" cy="1873188"/>
          </a:xfrm>
          <a:prstGeom prst="straightConnector1">
            <a:avLst/>
          </a:prstGeom>
          <a:ln w="53975" cap="rnd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 flipV="1">
            <a:off x="931437" y="2846480"/>
            <a:ext cx="4484560" cy="961013"/>
          </a:xfrm>
          <a:prstGeom prst="straightConnector1">
            <a:avLst/>
          </a:prstGeom>
          <a:ln w="53975" cap="rnd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Gráfico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7104773"/>
              </p:ext>
            </p:extLst>
          </p:nvPr>
        </p:nvGraphicFramePr>
        <p:xfrm>
          <a:off x="6037062" y="2873236"/>
          <a:ext cx="5693923" cy="3370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Flecha curvada hacia la izquierda 19"/>
          <p:cNvSpPr/>
          <p:nvPr/>
        </p:nvSpPr>
        <p:spPr>
          <a:xfrm rot="13649196">
            <a:off x="10462543" y="3156776"/>
            <a:ext cx="264903" cy="632905"/>
          </a:xfrm>
          <a:prstGeom prst="curved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>
              <a:solidFill>
                <a:schemeClr val="tx1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10077051" y="3262111"/>
            <a:ext cx="5179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1100" dirty="0" smtClean="0">
                <a:solidFill>
                  <a:srgbClr val="C00000"/>
                </a:solidFill>
              </a:rPr>
              <a:t>27%</a:t>
            </a:r>
            <a:endParaRPr lang="es-PY" sz="1100" dirty="0">
              <a:solidFill>
                <a:srgbClr val="C00000"/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9958864" y="6083515"/>
            <a:ext cx="9728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1100" dirty="0" smtClean="0"/>
              <a:t>Proyectado</a:t>
            </a:r>
            <a:endParaRPr lang="es-PY" sz="1100" dirty="0"/>
          </a:p>
        </p:txBody>
      </p:sp>
    </p:spTree>
    <p:extLst>
      <p:ext uri="{BB962C8B-B14F-4D97-AF65-F5344CB8AC3E}">
        <p14:creationId xmlns:p14="http://schemas.microsoft.com/office/powerpoint/2010/main" val="334404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98491" y="1299723"/>
            <a:ext cx="10871095" cy="1112936"/>
          </a:xfrm>
        </p:spPr>
        <p:txBody>
          <a:bodyPr/>
          <a:lstStyle/>
          <a:p>
            <a:r>
              <a:rPr lang="es-ES" sz="3100" dirty="0"/>
              <a:t>Inversión Financiera – Desembolsos de Préstamos con crecimiento del </a:t>
            </a:r>
            <a:r>
              <a:rPr lang="es-ES" sz="3100" dirty="0" smtClean="0"/>
              <a:t>11</a:t>
            </a:r>
            <a:r>
              <a:rPr lang="es-ES" sz="3100" dirty="0"/>
              <a:t>% con relación a lo estimado para el año 2019</a:t>
            </a:r>
            <a:br>
              <a:rPr lang="es-ES" sz="3100" dirty="0"/>
            </a:br>
            <a:r>
              <a:rPr lang="es-ES" sz="3100" dirty="0" smtClean="0"/>
              <a:t/>
            </a:r>
            <a:br>
              <a:rPr lang="es-ES" sz="3100" dirty="0" smtClean="0"/>
            </a:br>
            <a:r>
              <a:rPr lang="es-ES" sz="1800" dirty="0" smtClean="0"/>
              <a:t>(en </a:t>
            </a:r>
            <a:r>
              <a:rPr lang="es-ES" sz="1800" dirty="0"/>
              <a:t>miles de millones de G</a:t>
            </a:r>
            <a:r>
              <a:rPr lang="es-ES" sz="1800" dirty="0" smtClean="0"/>
              <a:t>.)</a:t>
            </a:r>
            <a:endParaRPr lang="es-PY" sz="1800" dirty="0"/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9399692"/>
              </p:ext>
            </p:extLst>
          </p:nvPr>
        </p:nvGraphicFramePr>
        <p:xfrm>
          <a:off x="798491" y="2626467"/>
          <a:ext cx="10428050" cy="3886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6001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14895" y="1101166"/>
            <a:ext cx="10871095" cy="403808"/>
          </a:xfrm>
        </p:spPr>
        <p:txBody>
          <a:bodyPr/>
          <a:lstStyle/>
          <a:p>
            <a:r>
              <a:rPr lang="es-ES" dirty="0"/>
              <a:t>Los Servicios Personales incrementan en un </a:t>
            </a:r>
            <a:r>
              <a:rPr lang="es-ES" dirty="0" smtClean="0"/>
              <a:t>16%</a:t>
            </a:r>
            <a:endParaRPr lang="es-PY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/>
          </p:nvPr>
        </p:nvGraphicFramePr>
        <p:xfrm>
          <a:off x="970383" y="2057400"/>
          <a:ext cx="10347649" cy="4166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2"/>
          <p:cNvSpPr txBox="1"/>
          <p:nvPr/>
        </p:nvSpPr>
        <p:spPr>
          <a:xfrm>
            <a:off x="2191132" y="2214725"/>
            <a:ext cx="2642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PY" sz="1600" b="1" dirty="0" smtClean="0"/>
              <a:t>2015-2018</a:t>
            </a:r>
            <a:r>
              <a:rPr lang="es-PY" sz="1600" dirty="0" smtClean="0"/>
              <a:t> Ejecución</a:t>
            </a:r>
          </a:p>
          <a:p>
            <a:r>
              <a:rPr lang="es-PY" sz="1600" b="1" dirty="0" smtClean="0"/>
              <a:t>2019</a:t>
            </a:r>
            <a:r>
              <a:rPr lang="es-PY" sz="1600" dirty="0" smtClean="0"/>
              <a:t> Presupuesto vigente</a:t>
            </a:r>
          </a:p>
          <a:p>
            <a:r>
              <a:rPr lang="es-PY" sz="1600" b="1" dirty="0" smtClean="0"/>
              <a:t>2020 </a:t>
            </a:r>
            <a:r>
              <a:rPr lang="es-PY" sz="1600" dirty="0" smtClean="0"/>
              <a:t>Anteproyecto</a:t>
            </a:r>
          </a:p>
          <a:p>
            <a:r>
              <a:rPr lang="es-PY" sz="1600" dirty="0" smtClean="0"/>
              <a:t>En millones de G.</a:t>
            </a:r>
          </a:p>
        </p:txBody>
      </p:sp>
    </p:spTree>
    <p:extLst>
      <p:ext uri="{BB962C8B-B14F-4D97-AF65-F5344CB8AC3E}">
        <p14:creationId xmlns:p14="http://schemas.microsoft.com/office/powerpoint/2010/main" val="81646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/>
          <p:cNvSpPr txBox="1">
            <a:spLocks/>
          </p:cNvSpPr>
          <p:nvPr/>
        </p:nvSpPr>
        <p:spPr>
          <a:xfrm>
            <a:off x="759513" y="921990"/>
            <a:ext cx="10515600" cy="71621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Inversiones físicas</a:t>
            </a:r>
            <a:endParaRPr lang="es-PY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501137"/>
              </p:ext>
            </p:extLst>
          </p:nvPr>
        </p:nvGraphicFramePr>
        <p:xfrm>
          <a:off x="958229" y="1989666"/>
          <a:ext cx="4792133" cy="1222967"/>
        </p:xfrm>
        <a:graphic>
          <a:graphicData uri="http://schemas.openxmlformats.org/drawingml/2006/table">
            <a:tbl>
              <a:tblPr>
                <a:tableStyleId>{D03447BB-5D67-496B-8E87-E561075AD55C}</a:tableStyleId>
              </a:tblPr>
              <a:tblGrid>
                <a:gridCol w="3937000"/>
                <a:gridCol w="855133"/>
              </a:tblGrid>
              <a:tr h="265157"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PY" sz="1800" b="1" u="none" strike="noStrike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En proyecto 2019-2020</a:t>
                      </a:r>
                      <a:endParaRPr lang="es-PY" sz="1800" b="1" u="none" strike="noStrike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</a:tr>
              <a:tr h="347751">
                <a:tc>
                  <a:txBody>
                    <a:bodyPr/>
                    <a:lstStyle/>
                    <a:p>
                      <a:pPr algn="l" fontAlgn="b"/>
                      <a:r>
                        <a:rPr lang="es-PY" sz="180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Readecuaciones de sucursales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80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</a:tr>
              <a:tr h="304861">
                <a:tc>
                  <a:txBody>
                    <a:bodyPr/>
                    <a:lstStyle/>
                    <a:p>
                      <a:pPr algn="l" fontAlgn="b"/>
                      <a:r>
                        <a:rPr lang="es-PY" sz="180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Traslado de local (mudanza)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80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</a:tr>
              <a:tr h="286510">
                <a:tc>
                  <a:txBody>
                    <a:bodyPr/>
                    <a:lstStyle/>
                    <a:p>
                      <a:pPr algn="l" fontAlgn="b"/>
                      <a:r>
                        <a:rPr lang="es-PY" sz="180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Apertura de sucursal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80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7" name="Imagen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403" y="1998133"/>
            <a:ext cx="2714731" cy="2055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6" t="10296" r="10218"/>
          <a:stretch/>
        </p:blipFill>
        <p:spPr bwMode="auto">
          <a:xfrm>
            <a:off x="8932333" y="1989666"/>
            <a:ext cx="2912534" cy="2065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uadroTexto 8"/>
          <p:cNvSpPr txBox="1"/>
          <p:nvPr/>
        </p:nvSpPr>
        <p:spPr>
          <a:xfrm>
            <a:off x="7721600" y="1565314"/>
            <a:ext cx="1879600" cy="37457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PY" sz="1600" dirty="0" smtClean="0"/>
              <a:t>Arroyos y Esteros</a:t>
            </a:r>
            <a:endParaRPr lang="es-PY" sz="16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7992533" y="3716867"/>
            <a:ext cx="6688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1600" dirty="0" smtClean="0">
                <a:solidFill>
                  <a:schemeClr val="bg1"/>
                </a:solidFill>
              </a:rPr>
              <a:t>Antes</a:t>
            </a:r>
            <a:endParaRPr lang="es-PY" sz="1600" dirty="0">
              <a:solidFill>
                <a:schemeClr val="bg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0940678" y="3649134"/>
            <a:ext cx="904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1600" dirty="0" smtClean="0">
                <a:solidFill>
                  <a:schemeClr val="bg1"/>
                </a:solidFill>
              </a:rPr>
              <a:t>Después</a:t>
            </a:r>
            <a:endParaRPr lang="es-PY" sz="1600" dirty="0">
              <a:solidFill>
                <a:schemeClr val="bg1"/>
              </a:solidFill>
            </a:endParaRPr>
          </a:p>
        </p:txBody>
      </p:sp>
      <p:pic>
        <p:nvPicPr>
          <p:cNvPr id="12" name="Imagen 11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02"/>
          <a:stretch/>
        </p:blipFill>
        <p:spPr bwMode="auto">
          <a:xfrm>
            <a:off x="6132936" y="4545862"/>
            <a:ext cx="2906976" cy="195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uadroTexto 12"/>
          <p:cNvSpPr txBox="1"/>
          <p:nvPr/>
        </p:nvSpPr>
        <p:spPr>
          <a:xfrm>
            <a:off x="7916334" y="4104889"/>
            <a:ext cx="1879600" cy="37457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PY" sz="1600" dirty="0" smtClean="0"/>
              <a:t>San Lorenzo</a:t>
            </a:r>
            <a:endParaRPr lang="es-PY" sz="1600" dirty="0"/>
          </a:p>
        </p:txBody>
      </p:sp>
      <p:pic>
        <p:nvPicPr>
          <p:cNvPr id="14" name="Imagen 13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8" b="5430"/>
          <a:stretch/>
        </p:blipFill>
        <p:spPr bwMode="auto">
          <a:xfrm>
            <a:off x="9116111" y="4545862"/>
            <a:ext cx="2669489" cy="195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CuadroTexto 14"/>
          <p:cNvSpPr txBox="1"/>
          <p:nvPr/>
        </p:nvSpPr>
        <p:spPr>
          <a:xfrm>
            <a:off x="7992533" y="6049672"/>
            <a:ext cx="6688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1600" dirty="0" smtClean="0">
                <a:solidFill>
                  <a:schemeClr val="bg1"/>
                </a:solidFill>
              </a:rPr>
              <a:t>Antes</a:t>
            </a:r>
            <a:endParaRPr lang="es-PY" sz="1600" dirty="0">
              <a:solidFill>
                <a:schemeClr val="bg1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0940678" y="5981939"/>
            <a:ext cx="904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1600" dirty="0" smtClean="0">
                <a:solidFill>
                  <a:schemeClr val="bg1"/>
                </a:solidFill>
              </a:rPr>
              <a:t>Después</a:t>
            </a:r>
            <a:endParaRPr lang="es-PY" sz="1600" dirty="0">
              <a:solidFill>
                <a:schemeClr val="bg1"/>
              </a:solidFill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513" y="3896612"/>
            <a:ext cx="2328346" cy="2608400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2029012" y="3461848"/>
            <a:ext cx="1879600" cy="37457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PY" sz="1600" dirty="0" smtClean="0"/>
              <a:t>Iturbe</a:t>
            </a:r>
            <a:endParaRPr lang="es-PY" sz="1600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7859" y="3896613"/>
            <a:ext cx="2465793" cy="2605050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2174141" y="6029975"/>
            <a:ext cx="6688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1600" dirty="0" smtClean="0">
                <a:solidFill>
                  <a:schemeClr val="bg1"/>
                </a:solidFill>
              </a:rPr>
              <a:t>Antes</a:t>
            </a:r>
            <a:endParaRPr lang="es-PY" sz="1600" dirty="0">
              <a:solidFill>
                <a:schemeClr val="bg1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4512016" y="6049672"/>
            <a:ext cx="904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1600" dirty="0" smtClean="0">
                <a:solidFill>
                  <a:schemeClr val="bg1"/>
                </a:solidFill>
              </a:rPr>
              <a:t>Después</a:t>
            </a:r>
            <a:endParaRPr lang="es-PY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90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75733" y="4107706"/>
            <a:ext cx="49868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Banco Nacional de Fomento</a:t>
            </a:r>
            <a:r>
              <a:rPr lang="es-PY" sz="2400" b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 (BNF)</a:t>
            </a:r>
          </a:p>
          <a:p>
            <a:endParaRPr lang="es-ES" sz="2400" dirty="0" smtClean="0"/>
          </a:p>
          <a:p>
            <a:pPr algn="ctr"/>
            <a:r>
              <a:rPr lang="es-ES" sz="2400" b="1" dirty="0" smtClean="0">
                <a:solidFill>
                  <a:schemeClr val="accent2">
                    <a:lumMod val="50000"/>
                  </a:schemeClr>
                </a:solidFill>
              </a:rPr>
              <a:t>PGN 2020</a:t>
            </a:r>
          </a:p>
          <a:p>
            <a:pPr algn="ctr"/>
            <a:r>
              <a:rPr lang="es-ES" sz="2400" b="1" dirty="0" smtClean="0">
                <a:solidFill>
                  <a:schemeClr val="accent2">
                    <a:lumMod val="50000"/>
                  </a:schemeClr>
                </a:solidFill>
              </a:rPr>
              <a:t>Proyecto de Presupuesto</a:t>
            </a:r>
          </a:p>
        </p:txBody>
      </p:sp>
    </p:spTree>
    <p:extLst>
      <p:ext uri="{BB962C8B-B14F-4D97-AF65-F5344CB8AC3E}">
        <p14:creationId xmlns:p14="http://schemas.microsoft.com/office/powerpoint/2010/main" val="255008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79038" y="973666"/>
            <a:ext cx="10515600" cy="609601"/>
          </a:xfrm>
        </p:spPr>
        <p:txBody>
          <a:bodyPr/>
          <a:lstStyle/>
          <a:p>
            <a:r>
              <a:rPr lang="es-PY" dirty="0" smtClean="0"/>
              <a:t>El propósito del banco</a:t>
            </a:r>
            <a:endParaRPr lang="es-PY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187547832"/>
              </p:ext>
            </p:extLst>
          </p:nvPr>
        </p:nvGraphicFramePr>
        <p:xfrm>
          <a:off x="3485751" y="1888068"/>
          <a:ext cx="8105116" cy="3683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ángulo redondeado 4"/>
          <p:cNvSpPr/>
          <p:nvPr/>
        </p:nvSpPr>
        <p:spPr>
          <a:xfrm>
            <a:off x="1059020" y="2358539"/>
            <a:ext cx="2240692" cy="535459"/>
          </a:xfrm>
          <a:prstGeom prst="roundRect">
            <a:avLst/>
          </a:prstGeom>
          <a:solidFill>
            <a:srgbClr val="CC8B6E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Y" sz="2400" dirty="0" smtClean="0">
                <a:solidFill>
                  <a:schemeClr val="bg1"/>
                </a:solidFill>
              </a:rPr>
              <a:t>MISION </a:t>
            </a:r>
            <a:endParaRPr lang="es-PY" sz="2400" dirty="0">
              <a:solidFill>
                <a:schemeClr val="bg1"/>
              </a:solidFill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1059020" y="4439736"/>
            <a:ext cx="2240692" cy="535459"/>
          </a:xfrm>
          <a:prstGeom prst="roundRect">
            <a:avLst/>
          </a:prstGeom>
          <a:solidFill>
            <a:srgbClr val="CC8B6E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Y" sz="2400" dirty="0" smtClean="0">
                <a:solidFill>
                  <a:schemeClr val="bg1"/>
                </a:solidFill>
              </a:rPr>
              <a:t>VISION </a:t>
            </a:r>
            <a:endParaRPr lang="es-PY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47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87504" y="914400"/>
            <a:ext cx="10515600" cy="491068"/>
          </a:xfrm>
        </p:spPr>
        <p:txBody>
          <a:bodyPr/>
          <a:lstStyle/>
          <a:p>
            <a:r>
              <a:rPr lang="es-ES" dirty="0"/>
              <a:t>Nuevos Créditos para llegar a los Sectores Productivos</a:t>
            </a:r>
          </a:p>
        </p:txBody>
      </p:sp>
      <p:graphicFrame>
        <p:nvGraphicFramePr>
          <p:cNvPr id="2" name="Diagrama 1"/>
          <p:cNvGraphicFramePr/>
          <p:nvPr>
            <p:extLst/>
          </p:nvPr>
        </p:nvGraphicFramePr>
        <p:xfrm>
          <a:off x="711304" y="1422400"/>
          <a:ext cx="10888029" cy="5257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2717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87504" y="914400"/>
            <a:ext cx="10515600" cy="491068"/>
          </a:xfrm>
        </p:spPr>
        <p:txBody>
          <a:bodyPr/>
          <a:lstStyle/>
          <a:p>
            <a:r>
              <a:rPr lang="es-ES" dirty="0" smtClean="0"/>
              <a:t>Líneas de crédito para dinamizar la economía</a:t>
            </a:r>
            <a:endParaRPr lang="es-ES" dirty="0"/>
          </a:p>
        </p:txBody>
      </p:sp>
      <p:graphicFrame>
        <p:nvGraphicFramePr>
          <p:cNvPr id="2" name="Diagrama 1"/>
          <p:cNvGraphicFramePr/>
          <p:nvPr>
            <p:extLst/>
          </p:nvPr>
        </p:nvGraphicFramePr>
        <p:xfrm>
          <a:off x="711304" y="1422400"/>
          <a:ext cx="10888029" cy="5257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1534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42579" y="951723"/>
            <a:ext cx="10515600" cy="445278"/>
          </a:xfrm>
        </p:spPr>
        <p:txBody>
          <a:bodyPr/>
          <a:lstStyle/>
          <a:p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Morosidad</a:t>
            </a:r>
            <a:endParaRPr lang="es-PY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0973077"/>
              </p:ext>
            </p:extLst>
          </p:nvPr>
        </p:nvGraphicFramePr>
        <p:xfrm>
          <a:off x="221710" y="1857983"/>
          <a:ext cx="6295822" cy="3083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3497134"/>
              </p:ext>
            </p:extLst>
          </p:nvPr>
        </p:nvGraphicFramePr>
        <p:xfrm>
          <a:off x="6525232" y="1397001"/>
          <a:ext cx="5575977" cy="3554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888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42579" y="951723"/>
            <a:ext cx="10515600" cy="445278"/>
          </a:xfrm>
        </p:spPr>
        <p:txBody>
          <a:bodyPr/>
          <a:lstStyle/>
          <a:p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Índice 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Solvencia Patrimonial</a:t>
            </a:r>
            <a:endParaRPr lang="es-PY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3298329"/>
              </p:ext>
            </p:extLst>
          </p:nvPr>
        </p:nvGraphicFramePr>
        <p:xfrm>
          <a:off x="2250141" y="1743683"/>
          <a:ext cx="7790329" cy="4190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3321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42579" y="951723"/>
            <a:ext cx="10515600" cy="445278"/>
          </a:xfrm>
        </p:spPr>
        <p:txBody>
          <a:bodyPr/>
          <a:lstStyle/>
          <a:p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 que tenemos proyectado para el corto plazo</a:t>
            </a:r>
            <a:endParaRPr lang="es-PY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4073503970"/>
              </p:ext>
            </p:extLst>
          </p:nvPr>
        </p:nvGraphicFramePr>
        <p:xfrm>
          <a:off x="742579" y="1693333"/>
          <a:ext cx="10763621" cy="4959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8016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Gráfico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711207"/>
              </p:ext>
            </p:extLst>
          </p:nvPr>
        </p:nvGraphicFramePr>
        <p:xfrm>
          <a:off x="6117744" y="2899786"/>
          <a:ext cx="5693923" cy="3370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79037" y="939799"/>
            <a:ext cx="10871095" cy="982307"/>
          </a:xfrm>
        </p:spPr>
        <p:txBody>
          <a:bodyPr/>
          <a:lstStyle/>
          <a:p>
            <a:r>
              <a:rPr lang="es-PY" sz="3200" dirty="0" smtClean="0"/>
              <a:t>La </a:t>
            </a:r>
            <a:r>
              <a:rPr lang="es-ES" sz="3200" dirty="0" smtClean="0"/>
              <a:t>evolución </a:t>
            </a:r>
            <a:r>
              <a:rPr lang="es-ES" sz="3200" dirty="0"/>
              <a:t>de la Cartera de Créditos del </a:t>
            </a:r>
            <a:r>
              <a:rPr lang="es-ES" sz="3200" dirty="0" smtClean="0"/>
              <a:t>Banco es importante a partir del 2018</a:t>
            </a:r>
            <a:endParaRPr lang="es-PY" sz="3200" dirty="0"/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/>
          </p:nvPr>
        </p:nvGraphicFramePr>
        <p:xfrm>
          <a:off x="10537559" y="2390026"/>
          <a:ext cx="1076324" cy="871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áfico 7"/>
          <p:cNvGraphicFramePr>
            <a:graphicFrameLocks/>
          </p:cNvGraphicFramePr>
          <p:nvPr>
            <p:extLst/>
          </p:nvPr>
        </p:nvGraphicFramePr>
        <p:xfrm>
          <a:off x="4814145" y="2409593"/>
          <a:ext cx="1076324" cy="871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1326525" y="2073451"/>
            <a:ext cx="3008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Anexo del Personal</a:t>
            </a:r>
          </a:p>
          <a:p>
            <a:pPr algn="ctr"/>
            <a:r>
              <a:rPr lang="es-ES" sz="16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Cantidad de Cargos Previstos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7768334" y="2085787"/>
            <a:ext cx="3008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Cartera de Créditos</a:t>
            </a:r>
          </a:p>
          <a:p>
            <a:pPr algn="ctr"/>
            <a:r>
              <a:rPr lang="es-ES" sz="16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En miles de millones de G.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0776394" y="2670562"/>
            <a:ext cx="59865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400" dirty="0" smtClean="0">
                <a:ln w="0"/>
                <a:solidFill>
                  <a:srgbClr val="94383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192</a:t>
            </a:r>
            <a:r>
              <a:rPr lang="es-ES" sz="1400" b="0" cap="none" spc="0" dirty="0" smtClean="0">
                <a:ln w="0"/>
                <a:solidFill>
                  <a:srgbClr val="94383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%</a:t>
            </a:r>
            <a:endParaRPr lang="es-ES" sz="1400" b="0" cap="none" spc="0" dirty="0">
              <a:ln w="0"/>
              <a:solidFill>
                <a:srgbClr val="94383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5203294" y="2692592"/>
            <a:ext cx="59865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400" b="0" cap="none" spc="0" dirty="0" smtClean="0">
                <a:ln w="0"/>
                <a:solidFill>
                  <a:srgbClr val="94383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32%</a:t>
            </a:r>
            <a:endParaRPr lang="es-ES" sz="1400" b="0" cap="none" spc="0" dirty="0">
              <a:ln w="0"/>
              <a:solidFill>
                <a:srgbClr val="94383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5" name="Conector recto de flecha 14"/>
          <p:cNvCxnSpPr/>
          <p:nvPr/>
        </p:nvCxnSpPr>
        <p:spPr>
          <a:xfrm flipV="1">
            <a:off x="6643991" y="3000369"/>
            <a:ext cx="4035183" cy="1873188"/>
          </a:xfrm>
          <a:prstGeom prst="straightConnector1">
            <a:avLst/>
          </a:prstGeom>
          <a:ln w="53975" cap="rnd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 flipV="1">
            <a:off x="931437" y="2978339"/>
            <a:ext cx="4190001" cy="829154"/>
          </a:xfrm>
          <a:prstGeom prst="straightConnector1">
            <a:avLst/>
          </a:prstGeom>
          <a:ln w="53975" cap="rnd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Grá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8009335"/>
              </p:ext>
            </p:extLst>
          </p:nvPr>
        </p:nvGraphicFramePr>
        <p:xfrm>
          <a:off x="586521" y="2855306"/>
          <a:ext cx="5693923" cy="3370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Flecha curvada hacia la izquierda 3"/>
          <p:cNvSpPr/>
          <p:nvPr/>
        </p:nvSpPr>
        <p:spPr>
          <a:xfrm rot="13649196">
            <a:off x="9374958" y="3720832"/>
            <a:ext cx="290720" cy="833599"/>
          </a:xfrm>
          <a:prstGeom prst="curvedLeftArrow">
            <a:avLst>
              <a:gd name="adj1" fmla="val 20381"/>
              <a:gd name="adj2" fmla="val 50000"/>
              <a:gd name="adj3" fmla="val 25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>
              <a:solidFill>
                <a:schemeClr val="tx1"/>
              </a:solidFill>
            </a:endParaRPr>
          </a:p>
        </p:txBody>
      </p:sp>
      <p:sp>
        <p:nvSpPr>
          <p:cNvPr id="21" name="Flecha curvada hacia la izquierda 20"/>
          <p:cNvSpPr/>
          <p:nvPr/>
        </p:nvSpPr>
        <p:spPr>
          <a:xfrm rot="13649196">
            <a:off x="10457918" y="3125438"/>
            <a:ext cx="290720" cy="833599"/>
          </a:xfrm>
          <a:prstGeom prst="curved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>
              <a:solidFill>
                <a:schemeClr val="tx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9114857" y="3785100"/>
            <a:ext cx="5179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1100" dirty="0" smtClean="0">
                <a:solidFill>
                  <a:srgbClr val="C00000"/>
                </a:solidFill>
              </a:rPr>
              <a:t>55%</a:t>
            </a:r>
            <a:endParaRPr lang="es-PY" sz="1100" dirty="0">
              <a:solidFill>
                <a:srgbClr val="C00000"/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10067042" y="3338546"/>
            <a:ext cx="5179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1100" dirty="0" smtClean="0">
                <a:solidFill>
                  <a:srgbClr val="C00000"/>
                </a:solidFill>
              </a:rPr>
              <a:t>20%</a:t>
            </a:r>
            <a:endParaRPr lang="es-PY" sz="1100" dirty="0">
              <a:solidFill>
                <a:srgbClr val="C00000"/>
              </a:solidFill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10888627" y="6083516"/>
            <a:ext cx="972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1400" dirty="0" smtClean="0"/>
              <a:t>Agosto</a:t>
            </a:r>
            <a:endParaRPr lang="es-PY" sz="1400" dirty="0"/>
          </a:p>
        </p:txBody>
      </p:sp>
    </p:spTree>
    <p:extLst>
      <p:ext uri="{BB962C8B-B14F-4D97-AF65-F5344CB8AC3E}">
        <p14:creationId xmlns:p14="http://schemas.microsoft.com/office/powerpoint/2010/main" val="265209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612937"/>
              </p:ext>
            </p:extLst>
          </p:nvPr>
        </p:nvGraphicFramePr>
        <p:xfrm>
          <a:off x="942392" y="1515535"/>
          <a:ext cx="10599575" cy="3690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70571" y="931333"/>
            <a:ext cx="10515600" cy="584202"/>
          </a:xfrm>
        </p:spPr>
        <p:txBody>
          <a:bodyPr/>
          <a:lstStyle/>
          <a:p>
            <a:r>
              <a:rPr lang="es-PY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Desembolsos</a:t>
            </a:r>
            <a:endParaRPr lang="es-PY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30981" y="5547793"/>
            <a:ext cx="11318033" cy="7150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PY" dirty="0" smtClean="0"/>
              <a:t>En agosto/2019 se desembolsaron créditos por valor de G. 423.638 millones (US$ 68 millones). 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PY" dirty="0" smtClean="0"/>
              <a:t>El mayor volumen de desembolso mensual es destinado al sector consumo. </a:t>
            </a:r>
            <a:endParaRPr lang="es-PY" dirty="0"/>
          </a:p>
        </p:txBody>
      </p:sp>
      <p:sp>
        <p:nvSpPr>
          <p:cNvPr id="2" name="CuadroTexto 1"/>
          <p:cNvSpPr txBox="1"/>
          <p:nvPr/>
        </p:nvSpPr>
        <p:spPr>
          <a:xfrm>
            <a:off x="2305456" y="2587557"/>
            <a:ext cx="2412459" cy="369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Promedio: G. 382.097</a:t>
            </a:r>
            <a:endParaRPr lang="es-PY" dirty="0"/>
          </a:p>
        </p:txBody>
      </p:sp>
      <p:sp>
        <p:nvSpPr>
          <p:cNvPr id="7" name="CuadroTexto 6"/>
          <p:cNvSpPr txBox="1"/>
          <p:nvPr/>
        </p:nvSpPr>
        <p:spPr>
          <a:xfrm>
            <a:off x="5181600" y="3245795"/>
            <a:ext cx="2412459" cy="369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Promedio: G. 299.486</a:t>
            </a:r>
            <a:endParaRPr lang="es-PY" dirty="0"/>
          </a:p>
        </p:txBody>
      </p:sp>
      <p:sp>
        <p:nvSpPr>
          <p:cNvPr id="10" name="CuadroTexto 9"/>
          <p:cNvSpPr txBox="1"/>
          <p:nvPr/>
        </p:nvSpPr>
        <p:spPr>
          <a:xfrm>
            <a:off x="8281481" y="1413753"/>
            <a:ext cx="2412459" cy="369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Promedio: G. 454.296</a:t>
            </a:r>
            <a:endParaRPr lang="es-PY" dirty="0"/>
          </a:p>
        </p:txBody>
      </p:sp>
    </p:spTree>
    <p:extLst>
      <p:ext uri="{BB962C8B-B14F-4D97-AF65-F5344CB8AC3E}">
        <p14:creationId xmlns:p14="http://schemas.microsoft.com/office/powerpoint/2010/main" val="249278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79037" y="939799"/>
            <a:ext cx="10871095" cy="922868"/>
          </a:xfrm>
        </p:spPr>
        <p:txBody>
          <a:bodyPr/>
          <a:lstStyle/>
          <a:p>
            <a:r>
              <a:rPr lang="es-PY" dirty="0"/>
              <a:t>Cartera de Créditos por Sectores Económicos Agosto 2019</a:t>
            </a:r>
            <a:br>
              <a:rPr lang="es-PY" dirty="0"/>
            </a:br>
            <a:r>
              <a:rPr lang="es-PY" dirty="0" smtClean="0"/>
              <a:t>En </a:t>
            </a:r>
            <a:r>
              <a:rPr lang="es-PY" dirty="0"/>
              <a:t>% de Participación</a:t>
            </a: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1931922"/>
              </p:ext>
            </p:extLst>
          </p:nvPr>
        </p:nvGraphicFramePr>
        <p:xfrm>
          <a:off x="1786128" y="1987635"/>
          <a:ext cx="7982712" cy="4543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9099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79037" y="939799"/>
            <a:ext cx="10871095" cy="1010299"/>
          </a:xfrm>
        </p:spPr>
        <p:txBody>
          <a:bodyPr/>
          <a:lstStyle/>
          <a:p>
            <a:r>
              <a:rPr lang="es-PY" sz="3200" dirty="0" smtClean="0"/>
              <a:t>Ejecución del Presupuesto: </a:t>
            </a:r>
            <a:r>
              <a:rPr lang="es-ES" sz="3200" dirty="0" smtClean="0"/>
              <a:t>en </a:t>
            </a:r>
            <a:r>
              <a:rPr lang="es-ES" sz="3200" dirty="0"/>
              <a:t>los últimos dos años se ha superado el 80% de </a:t>
            </a:r>
            <a:r>
              <a:rPr lang="es-ES" sz="3200" dirty="0" smtClean="0"/>
              <a:t>Ejecución.</a:t>
            </a:r>
            <a:endParaRPr lang="es-PY" sz="3200" dirty="0"/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7755499"/>
              </p:ext>
            </p:extLst>
          </p:nvPr>
        </p:nvGraphicFramePr>
        <p:xfrm>
          <a:off x="1252353" y="1950098"/>
          <a:ext cx="10065677" cy="372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779037" y="5805890"/>
            <a:ext cx="10744269" cy="91940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Al mes de Agosto se ha ejecutado el 62% del presupuesto del presente Ejercicio Fiscal</a:t>
            </a:r>
            <a:endParaRPr lang="es-ES" b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48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5" t="24905" r="25065" b="6289"/>
          <a:stretch/>
        </p:blipFill>
        <p:spPr>
          <a:xfrm>
            <a:off x="787504" y="1019984"/>
            <a:ext cx="4593744" cy="4917374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87504" y="914400"/>
            <a:ext cx="10820296" cy="491067"/>
          </a:xfrm>
        </p:spPr>
        <p:txBody>
          <a:bodyPr/>
          <a:lstStyle/>
          <a:p>
            <a:r>
              <a:rPr lang="es-ES" dirty="0" smtClean="0"/>
              <a:t>Cobertura Nacional</a:t>
            </a:r>
            <a:endParaRPr lang="es-ES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739194851"/>
              </p:ext>
            </p:extLst>
          </p:nvPr>
        </p:nvGraphicFramePr>
        <p:xfrm>
          <a:off x="5539664" y="1581088"/>
          <a:ext cx="5968595" cy="3627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9"/>
          <a:srcRect l="1085" t="88198" r="79931" b="1804"/>
          <a:stretch/>
        </p:blipFill>
        <p:spPr>
          <a:xfrm>
            <a:off x="3877948" y="1784286"/>
            <a:ext cx="1207698" cy="491706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11506" y="4365812"/>
            <a:ext cx="2572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25 localidades del país el BNF es la única entidad financiera presente</a:t>
            </a:r>
            <a:endParaRPr lang="es-PY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8509930" y="5282446"/>
            <a:ext cx="3006165" cy="1543708"/>
            <a:chOff x="78211" y="5314292"/>
            <a:chExt cx="3006165" cy="1543708"/>
          </a:xfrm>
        </p:grpSpPr>
        <p:graphicFrame>
          <p:nvGraphicFramePr>
            <p:cNvPr id="4" name="Diagrama 3"/>
            <p:cNvGraphicFramePr/>
            <p:nvPr>
              <p:extLst>
                <p:ext uri="{D42A27DB-BD31-4B8C-83A1-F6EECF244321}">
                  <p14:modId xmlns:p14="http://schemas.microsoft.com/office/powerpoint/2010/main" val="576250755"/>
                </p:ext>
              </p:extLst>
            </p:nvPr>
          </p:nvGraphicFramePr>
          <p:xfrm>
            <a:off x="78211" y="5706766"/>
            <a:ext cx="3006165" cy="115123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  <p:sp>
          <p:nvSpPr>
            <p:cNvPr id="9" name="CuadroTexto 8"/>
            <p:cNvSpPr txBox="1"/>
            <p:nvPr/>
          </p:nvSpPr>
          <p:spPr>
            <a:xfrm>
              <a:off x="331694" y="5683624"/>
              <a:ext cx="6723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Y" dirty="0" smtClean="0"/>
                <a:t>64</a:t>
              </a:r>
              <a:endParaRPr lang="es-PY" dirty="0"/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1278137" y="5441159"/>
              <a:ext cx="6723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Y" dirty="0" smtClean="0">
                  <a:solidFill>
                    <a:srgbClr val="C00000"/>
                  </a:solidFill>
                </a:rPr>
                <a:t>79</a:t>
              </a:r>
              <a:endParaRPr lang="es-PY" dirty="0">
                <a:solidFill>
                  <a:srgbClr val="C00000"/>
                </a:solidFill>
              </a:endParaRPr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2109946" y="5314292"/>
              <a:ext cx="6723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Y" dirty="0" smtClean="0"/>
                <a:t>96</a:t>
              </a:r>
              <a:endParaRPr lang="es-PY" dirty="0"/>
            </a:p>
          </p:txBody>
        </p:sp>
      </p:grpSp>
      <p:sp>
        <p:nvSpPr>
          <p:cNvPr id="13" name="CuadroTexto 12"/>
          <p:cNvSpPr txBox="1"/>
          <p:nvPr/>
        </p:nvSpPr>
        <p:spPr>
          <a:xfrm>
            <a:off x="5899574" y="5467112"/>
            <a:ext cx="2061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dirty="0" smtClean="0">
                <a:solidFill>
                  <a:srgbClr val="C00000"/>
                </a:solidFill>
              </a:rPr>
              <a:t>Ranking de Bancos con mayores dependencias (Sucursales y CAC)</a:t>
            </a:r>
            <a:endParaRPr lang="es-PY" dirty="0">
              <a:solidFill>
                <a:srgbClr val="C00000"/>
              </a:solidFill>
            </a:endParaRPr>
          </a:p>
        </p:txBody>
      </p:sp>
      <p:sp>
        <p:nvSpPr>
          <p:cNvPr id="14" name="Flecha derecha 13"/>
          <p:cNvSpPr/>
          <p:nvPr/>
        </p:nvSpPr>
        <p:spPr>
          <a:xfrm>
            <a:off x="8050306" y="5836444"/>
            <a:ext cx="434247" cy="573321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62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79038" y="939799"/>
            <a:ext cx="10515600" cy="516467"/>
          </a:xfrm>
        </p:spPr>
        <p:txBody>
          <a:bodyPr/>
          <a:lstStyle/>
          <a:p>
            <a:r>
              <a:rPr lang="es-PY" dirty="0" smtClean="0"/>
              <a:t>Calificación de riesgos: </a:t>
            </a:r>
            <a:r>
              <a:rPr lang="es-PY" b="1" dirty="0" smtClean="0"/>
              <a:t>AApy </a:t>
            </a:r>
            <a:r>
              <a:rPr lang="es-PY" b="1" dirty="0"/>
              <a:t>fuerte (+)</a:t>
            </a:r>
            <a:endParaRPr lang="es-PY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35442" t="8776" r="44915" b="78797"/>
          <a:stretch/>
        </p:blipFill>
        <p:spPr>
          <a:xfrm>
            <a:off x="909027" y="5408905"/>
            <a:ext cx="2384041" cy="84834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t="6429"/>
          <a:stretch/>
        </p:blipFill>
        <p:spPr>
          <a:xfrm>
            <a:off x="652036" y="2512156"/>
            <a:ext cx="3067358" cy="979694"/>
          </a:xfrm>
          <a:prstGeom prst="rect">
            <a:avLst/>
          </a:prstGeom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33353942"/>
              </p:ext>
            </p:extLst>
          </p:nvPr>
        </p:nvGraphicFramePr>
        <p:xfrm>
          <a:off x="3924212" y="2369785"/>
          <a:ext cx="7819055" cy="4421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839512" y="4569602"/>
            <a:ext cx="252306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s-PY" sz="3200" b="1" dirty="0" smtClean="0">
                <a:ln/>
                <a:solidFill>
                  <a:schemeClr val="accent3"/>
                </a:solidFill>
              </a:rPr>
              <a:t>Fundamentos</a:t>
            </a:r>
            <a:endParaRPr lang="es-PY" sz="3200" b="1" dirty="0">
              <a:ln/>
              <a:solidFill>
                <a:schemeClr val="accent3"/>
              </a:solidFill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652036" y="1456267"/>
            <a:ext cx="10964229" cy="80433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1600" dirty="0">
                <a:solidFill>
                  <a:schemeClr val="tx1"/>
                </a:solidFill>
                <a:latin typeface="AvenirNextLTPro-Regular"/>
              </a:rPr>
              <a:t>Corresponde a aquellas entidades que cumplen con políticas de administración del riesgo y cuentan con una alta capacidad de pago, la cual no se vería afectada en forma significativa ante posibles cambios en el ente, en la industria a que pertenece o en la economía.</a:t>
            </a:r>
            <a:endParaRPr lang="es-PY" sz="1600" dirty="0">
              <a:solidFill>
                <a:schemeClr val="tx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115" y="3491850"/>
            <a:ext cx="3094279" cy="104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5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6857</TotalTime>
  <Words>1318</Words>
  <Application>Microsoft Office PowerPoint</Application>
  <PresentationFormat>Panorámica</PresentationFormat>
  <Paragraphs>252</Paragraphs>
  <Slides>23</Slides>
  <Notes>23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2" baseType="lpstr">
      <vt:lpstr>Arial</vt:lpstr>
      <vt:lpstr>AvenirNextLTPro-Regular</vt:lpstr>
      <vt:lpstr>Baskerville Old Face</vt:lpstr>
      <vt:lpstr>Bookman Old Style</vt:lpstr>
      <vt:lpstr>Calibri</vt:lpstr>
      <vt:lpstr>Calibri Light</vt:lpstr>
      <vt:lpstr>Segoe UI Semilight</vt:lpstr>
      <vt:lpstr>Wingdings</vt:lpstr>
      <vt:lpstr>Tema de Office</vt:lpstr>
      <vt:lpstr>Presentación de PowerPoint</vt:lpstr>
      <vt:lpstr>El propósito del banco</vt:lpstr>
      <vt:lpstr>Lo que tenemos proyectado para el corto plazo</vt:lpstr>
      <vt:lpstr>La evolución de la Cartera de Créditos del Banco es importante a partir del 2018</vt:lpstr>
      <vt:lpstr>Desembolsos</vt:lpstr>
      <vt:lpstr>Cartera de Créditos por Sectores Económicos Agosto 2019 En % de Participación</vt:lpstr>
      <vt:lpstr>Ejecución del Presupuesto: en los últimos dos años se ha superado el 80% de Ejecución.</vt:lpstr>
      <vt:lpstr>Cobertura Nacional</vt:lpstr>
      <vt:lpstr>Calificación de riesgos: AApy fuerte (+)</vt:lpstr>
      <vt:lpstr>Impacto Socio-Económico de los créditos desembolsados: Beneficiarios (*)</vt:lpstr>
      <vt:lpstr>Servicios Sociales a Programas Públicos a Setiembre 2019</vt:lpstr>
      <vt:lpstr>Presentación de PowerPoint</vt:lpstr>
      <vt:lpstr>Estructura del Proyecto de Presupuesto Año 2020</vt:lpstr>
      <vt:lpstr>PGN 2020: El proyecto aumenta 20% con respecto al año 2019</vt:lpstr>
      <vt:lpstr>Moderado crecimiento de dotación del personal, comparado con la evolución de la Cartera de Créditos del Banco</vt:lpstr>
      <vt:lpstr>Inversión Financiera – Desembolsos de Préstamos con crecimiento del 11% con relación a lo estimado para el año 2019  (en miles de millones de G.)</vt:lpstr>
      <vt:lpstr>Los Servicios Personales incrementan en un 16%</vt:lpstr>
      <vt:lpstr>Presentación de PowerPoint</vt:lpstr>
      <vt:lpstr>Presentación de PowerPoint</vt:lpstr>
      <vt:lpstr>Nuevos Créditos para llegar a los Sectores Productivos</vt:lpstr>
      <vt:lpstr>Líneas de crédito para dinamizar la economía</vt:lpstr>
      <vt:lpstr>Morosidad</vt:lpstr>
      <vt:lpstr>Índice de Solvencia Patrimonial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dianavega@bnf.gov.py</dc:creator>
  <cp:lastModifiedBy>Oscar Favian Lovera Chavez</cp:lastModifiedBy>
  <cp:revision>360</cp:revision>
  <dcterms:created xsi:type="dcterms:W3CDTF">2018-05-22T16:46:17Z</dcterms:created>
  <dcterms:modified xsi:type="dcterms:W3CDTF">2019-10-14T13:12:00Z</dcterms:modified>
</cp:coreProperties>
</file>