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86" r:id="rId3"/>
    <p:sldId id="307" r:id="rId4"/>
    <p:sldId id="331" r:id="rId5"/>
    <p:sldId id="409" r:id="rId6"/>
    <p:sldId id="367" r:id="rId7"/>
    <p:sldId id="364" r:id="rId8"/>
    <p:sldId id="397" r:id="rId9"/>
    <p:sldId id="366" r:id="rId10"/>
    <p:sldId id="400" r:id="rId11"/>
    <p:sldId id="363" r:id="rId12"/>
    <p:sldId id="369" r:id="rId13"/>
    <p:sldId id="368" r:id="rId14"/>
    <p:sldId id="408" r:id="rId15"/>
    <p:sldId id="404" r:id="rId16"/>
    <p:sldId id="411" r:id="rId17"/>
    <p:sldId id="387" r:id="rId18"/>
    <p:sldId id="412" r:id="rId19"/>
    <p:sldId id="377" r:id="rId20"/>
    <p:sldId id="392" r:id="rId21"/>
    <p:sldId id="410" r:id="rId22"/>
    <p:sldId id="359" r:id="rId23"/>
    <p:sldId id="357" r:id="rId24"/>
    <p:sldId id="339" r:id="rId25"/>
    <p:sldId id="352" r:id="rId26"/>
    <p:sldId id="353" r:id="rId27"/>
    <p:sldId id="354" r:id="rId28"/>
    <p:sldId id="355" r:id="rId29"/>
    <p:sldId id="358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FFCC"/>
    <a:srgbClr val="CC3300"/>
    <a:srgbClr val="990099"/>
    <a:srgbClr val="CC33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259B6-47D6-435B-B89A-BD6C2C80A4F2}" v="2" dt="2018-08-23T21:12:15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3" autoAdjust="0"/>
    <p:restoredTop sz="94180" autoAdjust="0"/>
  </p:normalViewPr>
  <p:slideViewPr>
    <p:cSldViewPr snapToGrid="0">
      <p:cViewPr>
        <p:scale>
          <a:sx n="108" d="100"/>
          <a:sy n="108" d="100"/>
        </p:scale>
        <p:origin x="48" y="-19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Relationship Id="rId59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ENSA\Downloads\CALCULO%20-%20informe%20DGGIES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Y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'[CALCULO - informe DGGIES 2019.xlsx]REGION SANITARIA'!$B$6:$B$24</c:f>
              <c:strCache>
                <c:ptCount val="19"/>
                <c:pt idx="0">
                  <c:v>XVII ALTO PARAGUAY</c:v>
                </c:pt>
                <c:pt idx="1">
                  <c:v>XVI BOQUERON</c:v>
                </c:pt>
                <c:pt idx="2">
                  <c:v>XIII AMAMBAY</c:v>
                </c:pt>
                <c:pt idx="3">
                  <c:v>II SAN PEDRO SUR</c:v>
                </c:pt>
                <c:pt idx="4">
                  <c:v>XII ÑEEMBUCU</c:v>
                </c:pt>
                <c:pt idx="5">
                  <c:v>XV PRESIDENTE HAYES</c:v>
                </c:pt>
                <c:pt idx="6">
                  <c:v>II SAN PEDRO NORTE</c:v>
                </c:pt>
                <c:pt idx="7">
                  <c:v>XVIII CAPITAL</c:v>
                </c:pt>
                <c:pt idx="8">
                  <c:v>XIV CANINDEYU</c:v>
                </c:pt>
                <c:pt idx="9">
                  <c:v>VI  CAAZAPA</c:v>
                </c:pt>
                <c:pt idx="10">
                  <c:v>I CONCEPCION</c:v>
                </c:pt>
                <c:pt idx="11">
                  <c:v>IX PARAGUARI</c:v>
                </c:pt>
                <c:pt idx="12">
                  <c:v>VIII MISIONES</c:v>
                </c:pt>
                <c:pt idx="13">
                  <c:v>IV GUAIRA</c:v>
                </c:pt>
                <c:pt idx="14">
                  <c:v>XI CENTRAL</c:v>
                </c:pt>
                <c:pt idx="15">
                  <c:v>III CORDILLERA </c:v>
                </c:pt>
                <c:pt idx="16">
                  <c:v>X ALTO PARANA</c:v>
                </c:pt>
                <c:pt idx="17">
                  <c:v>VII ITAPUA </c:v>
                </c:pt>
                <c:pt idx="18">
                  <c:v>V CAAGUAZU </c:v>
                </c:pt>
              </c:strCache>
            </c:strRef>
          </c:cat>
          <c:val>
            <c:numRef>
              <c:f>'[CALCULO - informe DGGIES 2019.xlsx]REGION SANITARIA'!$C$6:$C$24</c:f>
              <c:numCache>
                <c:formatCode>#,##0</c:formatCode>
                <c:ptCount val="19"/>
                <c:pt idx="0">
                  <c:v>3.12023415E9</c:v>
                </c:pt>
                <c:pt idx="1">
                  <c:v>3.999147613E9</c:v>
                </c:pt>
                <c:pt idx="2">
                  <c:v>7.362318583E9</c:v>
                </c:pt>
                <c:pt idx="3">
                  <c:v>7.863075015E9</c:v>
                </c:pt>
                <c:pt idx="4">
                  <c:v>8.679208441E9</c:v>
                </c:pt>
                <c:pt idx="5">
                  <c:v>9.722503181E9</c:v>
                </c:pt>
                <c:pt idx="6">
                  <c:v>9.916681367E9</c:v>
                </c:pt>
                <c:pt idx="7">
                  <c:v>9.997900684E9</c:v>
                </c:pt>
                <c:pt idx="8">
                  <c:v>1.0030459716E10</c:v>
                </c:pt>
                <c:pt idx="9">
                  <c:v>1.0586215713E10</c:v>
                </c:pt>
                <c:pt idx="10">
                  <c:v>1.1087400085E10</c:v>
                </c:pt>
                <c:pt idx="11">
                  <c:v>1.27690401E10</c:v>
                </c:pt>
                <c:pt idx="12">
                  <c:v>1.5545757839E10</c:v>
                </c:pt>
                <c:pt idx="13">
                  <c:v>1.5963896477E10</c:v>
                </c:pt>
                <c:pt idx="14">
                  <c:v>1.6825029703E10</c:v>
                </c:pt>
                <c:pt idx="15">
                  <c:v>2.2455631258E10</c:v>
                </c:pt>
                <c:pt idx="16">
                  <c:v>2.3811066191E10</c:v>
                </c:pt>
                <c:pt idx="17">
                  <c:v>3.0252537276E10</c:v>
                </c:pt>
                <c:pt idx="18">
                  <c:v>3.8277900184E10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AE-4864-AF7A-100CCE9DAB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24193424"/>
        <c:axId val="-2127943824"/>
      </c:barChart>
      <c:catAx>
        <c:axId val="-212419342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2127943824"/>
        <c:crosses val="autoZero"/>
        <c:auto val="1"/>
        <c:lblAlgn val="ctr"/>
        <c:lblOffset val="100"/>
        <c:noMultiLvlLbl val="0"/>
      </c:catAx>
      <c:valAx>
        <c:axId val="-212794382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2124193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434D9-5C6C-48D7-8E1D-BFC2B0EC56CD}" type="datetimeFigureOut">
              <a:rPr lang="en-US" smtClean="0"/>
              <a:t>10/8/19</a:t>
            </a:fld>
            <a:endParaRPr lang="en-U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C020A-B551-4F8E-A9C3-0250761CA7D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6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C020A-B551-4F8E-A9C3-0250761CA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2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2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8/10/19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3.png"/><Relationship Id="rId5" Type="http://schemas.microsoft.com/office/2007/relationships/hdphoto" Target="../media/hdphoto1.wdp"/><Relationship Id="rId6" Type="http://schemas.openxmlformats.org/officeDocument/2006/relationships/image" Target="../media/image14.png"/><Relationship Id="rId7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7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7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0.jpeg"/><Relationship Id="rId5" Type="http://schemas.openxmlformats.org/officeDocument/2006/relationships/image" Target="../media/image26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51875" y="4358137"/>
            <a:ext cx="2995883" cy="6591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2020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DD072AEF-BD3A-4591-AC7C-63CD40B5477B}"/>
              </a:ext>
            </a:extLst>
          </p:cNvPr>
          <p:cNvCxnSpPr/>
          <p:nvPr/>
        </p:nvCxnSpPr>
        <p:spPr>
          <a:xfrm flipV="1">
            <a:off x="4547383" y="4224787"/>
            <a:ext cx="3000375" cy="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84" y="5519098"/>
            <a:ext cx="7983891" cy="935442"/>
          </a:xfrm>
          <a:prstGeom prst="rect">
            <a:avLst/>
          </a:prstGeom>
        </p:spPr>
      </p:pic>
      <p:cxnSp>
        <p:nvCxnSpPr>
          <p:cNvPr id="10" name="Conector recto de flecha 6">
            <a:extLst>
              <a:ext uri="{FF2B5EF4-FFF2-40B4-BE49-F238E27FC236}">
                <a16:creationId xmlns="" xmlns:a16="http://schemas.microsoft.com/office/drawing/2014/main" id="{DD072AEF-BD3A-4591-AC7C-63CD40B5477B}"/>
              </a:ext>
            </a:extLst>
          </p:cNvPr>
          <p:cNvCxnSpPr/>
          <p:nvPr/>
        </p:nvCxnSpPr>
        <p:spPr>
          <a:xfrm flipV="1">
            <a:off x="4547382" y="4929277"/>
            <a:ext cx="3000375" cy="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2157F8C1-F570-154D-B0D5-73F7DC421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497" y="2045713"/>
            <a:ext cx="5990961" cy="336991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F877785-3246-CC42-8688-E82E2EDAC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594" y="2045712"/>
            <a:ext cx="5990959" cy="336991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50497" y="1106512"/>
            <a:ext cx="473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ospital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eneral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arrio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brero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226280" y="4829248"/>
            <a:ext cx="2415395" cy="7986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092098" y="4879079"/>
            <a:ext cx="2415395" cy="7986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4D9BE8-6FD0-4B49-816F-FA5A5B725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23" y="1953815"/>
            <a:ext cx="5256757" cy="3121006"/>
          </a:xfrm>
          <a:prstGeom prst="rect">
            <a:avLst/>
          </a:prstGeom>
        </p:spPr>
      </p:pic>
      <p:pic>
        <p:nvPicPr>
          <p:cNvPr id="6" name="8 Imagen">
            <a:extLst>
              <a:ext uri="{FF2B5EF4-FFF2-40B4-BE49-F238E27FC236}">
                <a16:creationId xmlns="" xmlns:a16="http://schemas.microsoft.com/office/drawing/2014/main" id="{586B8CAF-B85C-A544-98A7-A961ECE50A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6322" y="1953817"/>
            <a:ext cx="4681506" cy="31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3" name="1 Imagen">
            <a:extLst>
              <a:ext uri="{FF2B5EF4-FFF2-40B4-BE49-F238E27FC236}">
                <a16:creationId xmlns="" xmlns:a16="http://schemas.microsoft.com/office/drawing/2014/main" id="{F10F12F7-4B27-684D-A63D-8BF66B40C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11"/>
          <a:stretch/>
        </p:blipFill>
        <p:spPr>
          <a:xfrm>
            <a:off x="576465" y="1629752"/>
            <a:ext cx="5828799" cy="3549250"/>
          </a:xfrm>
          <a:prstGeom prst="rect">
            <a:avLst/>
          </a:prstGeom>
        </p:spPr>
      </p:pic>
      <p:pic>
        <p:nvPicPr>
          <p:cNvPr id="4" name="3 Imagen">
            <a:extLst>
              <a:ext uri="{FF2B5EF4-FFF2-40B4-BE49-F238E27FC236}">
                <a16:creationId xmlns="" xmlns:a16="http://schemas.microsoft.com/office/drawing/2014/main" id="{586B8CAF-B85C-A544-98A7-A961ECE50A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6050" y="1629752"/>
            <a:ext cx="5323876" cy="35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1026" name="Picture 2" descr="Resultado de imagen para concurso a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 bwMode="auto">
          <a:xfrm>
            <a:off x="627059" y="1750132"/>
            <a:ext cx="5687477" cy="35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90" y="1750132"/>
            <a:ext cx="5312331" cy="354155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27059" y="1067114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Concurso Público</a:t>
            </a:r>
            <a:endParaRPr lang="es-E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5" name="3 Rectángulo redondeado"/>
          <p:cNvSpPr/>
          <p:nvPr/>
        </p:nvSpPr>
        <p:spPr>
          <a:xfrm>
            <a:off x="874643" y="2518365"/>
            <a:ext cx="10551381" cy="159821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2301004" y="3055861"/>
            <a:ext cx="7698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Transformación Tecnológica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795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341D5C78-2AFA-4151-AE3B-456C7D30873C}"/>
              </a:ext>
            </a:extLst>
          </p:cNvPr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9568" y="1097281"/>
            <a:ext cx="10199077" cy="47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874643" y="2518365"/>
            <a:ext cx="10551381" cy="159821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2286000" y="2970127"/>
            <a:ext cx="769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Ordenamiento Administrativo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8314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878822" y="1007967"/>
            <a:ext cx="10473069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</a:t>
            </a:r>
            <a:r>
              <a:rPr lang="es-ES_tradn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_tradn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ospitales, generales, materno infantiles y especializados, medicamentos e insumos</a:t>
            </a:r>
            <a:endParaRPr lang="es-ES_tradn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/>
          <a:stretch/>
        </p:blipFill>
        <p:spPr>
          <a:xfrm>
            <a:off x="400588" y="2018404"/>
            <a:ext cx="11429535" cy="314414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9504822" y="1656619"/>
            <a:ext cx="2139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(guaraníes</a:t>
            </a:r>
            <a:r>
              <a:rPr lang="es-ES_tradnl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Y" sz="1400" dirty="0"/>
          </a:p>
        </p:txBody>
      </p:sp>
    </p:spTree>
    <p:extLst>
      <p:ext uri="{BB962C8B-B14F-4D97-AF65-F5344CB8AC3E}">
        <p14:creationId xmlns:p14="http://schemas.microsoft.com/office/powerpoint/2010/main" val="41523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51044"/>
          <a:stretch/>
        </p:blipFill>
        <p:spPr>
          <a:xfrm>
            <a:off x="1077399" y="2025756"/>
            <a:ext cx="6168790" cy="3630010"/>
          </a:xfrm>
          <a:prstGeom prst="rect">
            <a:avLst/>
          </a:prstGeom>
        </p:spPr>
      </p:pic>
      <p:sp>
        <p:nvSpPr>
          <p:cNvPr id="8" name="1 Rectángulo"/>
          <p:cNvSpPr/>
          <p:nvPr/>
        </p:nvSpPr>
        <p:spPr>
          <a:xfrm>
            <a:off x="7451683" y="4914591"/>
            <a:ext cx="4192437" cy="67286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es-PY"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 smtClean="0">
                <a:solidFill>
                  <a:schemeClr val="bg1"/>
                </a:solidFill>
              </a:rPr>
              <a:t>GS. 285.208.333.904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878822" y="1007967"/>
            <a:ext cx="10473069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</a:t>
            </a:r>
            <a:r>
              <a:rPr lang="es-ES_tradn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_tradn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ospitales, generales, materno infantiles y especializados, medicamentos e insumos</a:t>
            </a:r>
            <a:endParaRPr lang="es-ES_tradn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934058" y="296792"/>
            <a:ext cx="10473069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 medicamentos e insumos en Regiones Sanitarias </a:t>
            </a:r>
            <a:endParaRPr lang="es-ES_tradn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873392"/>
              </p:ext>
            </p:extLst>
          </p:nvPr>
        </p:nvGraphicFramePr>
        <p:xfrm>
          <a:off x="686182" y="1108693"/>
          <a:ext cx="10968819" cy="5387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1 Rectángulo"/>
          <p:cNvSpPr/>
          <p:nvPr/>
        </p:nvSpPr>
        <p:spPr>
          <a:xfrm>
            <a:off x="7214690" y="5688452"/>
            <a:ext cx="4192437" cy="67286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es-PY"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 smtClean="0">
                <a:solidFill>
                  <a:schemeClr val="bg1"/>
                </a:solidFill>
              </a:rPr>
              <a:t>GS. 268.266.003.576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10908" y="71609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(guaraníes)</a:t>
            </a:r>
            <a:endParaRPr lang="es-PY" b="1" dirty="0"/>
          </a:p>
        </p:txBody>
      </p:sp>
    </p:spTree>
    <p:extLst>
      <p:ext uri="{BB962C8B-B14F-4D97-AF65-F5344CB8AC3E}">
        <p14:creationId xmlns:p14="http://schemas.microsoft.com/office/powerpoint/2010/main" val="1366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9" y="5920828"/>
            <a:ext cx="6105144" cy="71628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682532" y="3981836"/>
            <a:ext cx="7644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8 Rectángulo redondeado"/>
          <p:cNvSpPr/>
          <p:nvPr/>
        </p:nvSpPr>
        <p:spPr>
          <a:xfrm>
            <a:off x="949569" y="1137668"/>
            <a:ext cx="10424331" cy="1417188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9 CuadroTexto"/>
          <p:cNvSpPr txBox="1"/>
          <p:nvPr/>
        </p:nvSpPr>
        <p:spPr>
          <a:xfrm>
            <a:off x="972942" y="1307653"/>
            <a:ext cx="10798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de </a:t>
            </a: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Organismos Internacionales respecto a la inversión en </a:t>
            </a:r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33" y="2639387"/>
            <a:ext cx="6521570" cy="311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1026" name="Picture 2" descr="Y:\ARCHIVOS DE FOTOGRAFIAS\Parque Sanitario 3 Mariano R Alonso 28-08-2019Fer\Parque de la Salu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3" y="1477362"/>
            <a:ext cx="5854090" cy="38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ARCHIVOS DE FOTOGRAFIAS\Parque Sanitario 3 Mariano R Alonso 28-08-2019Fer\Parque de la Salud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16" y="1477360"/>
            <a:ext cx="5696404" cy="38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5" name="3 Rectángulo redondeado"/>
          <p:cNvSpPr/>
          <p:nvPr/>
        </p:nvSpPr>
        <p:spPr>
          <a:xfrm>
            <a:off x="874643" y="2518365"/>
            <a:ext cx="10551381" cy="159821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2286000" y="2970127"/>
            <a:ext cx="769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 2019 - MSPBS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3138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819062" y="892115"/>
            <a:ext cx="8712968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Global sobre PGN vigente 2019</a:t>
            </a:r>
            <a:b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de guaraníes)</a:t>
            </a:r>
            <a:endParaRPr lang="es-ES_tradn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46" y="1764801"/>
            <a:ext cx="6989610" cy="406027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301959" y="166734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92%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514096" y="269885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59%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782723" y="2503088"/>
            <a:ext cx="11009227" cy="159821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971550" y="3124909"/>
            <a:ext cx="10534004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2020 - MSPBS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2020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2" y="1885685"/>
            <a:ext cx="4931941" cy="417857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799967" y="1584981"/>
            <a:ext cx="81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4</a:t>
            </a:r>
            <a:r>
              <a:rPr lang="es-AR" b="1" dirty="0" smtClean="0">
                <a:solidFill>
                  <a:srgbClr val="FF0000"/>
                </a:solidFill>
              </a:rPr>
              <a:t>%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2020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351663" y="2303946"/>
            <a:ext cx="5153891" cy="26380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prevén aumentos salariales</a:t>
            </a:r>
          </a:p>
          <a:p>
            <a:pPr>
              <a:defRPr/>
            </a:pPr>
            <a:endParaRPr lang="es-ES_tradnl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 contratación de personal de blanco y personal de apoyo en salud  </a:t>
            </a:r>
            <a:endParaRPr lang="es-ES_tradn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_tradnl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18864" r="14214"/>
          <a:stretch/>
        </p:blipFill>
        <p:spPr>
          <a:xfrm>
            <a:off x="935429" y="1986583"/>
            <a:ext cx="4711429" cy="404124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4401" y="1842281"/>
            <a:ext cx="3593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100 SERVICIOS PERSONALES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7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5" y="1594122"/>
            <a:ext cx="5205211" cy="44101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71722" y="1888467"/>
            <a:ext cx="4051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200 SERVICIOS NO PERSONALES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456581" y="2350132"/>
            <a:ext cx="5153891" cy="31707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Tercerización servicios de limpieza y seguridad </a:t>
            </a:r>
          </a:p>
          <a:p>
            <a:pPr>
              <a:defRPr/>
            </a:pPr>
            <a:endParaRPr lang="es-ES_tradnl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de equipos médicos, de laboratorio y de oficina</a:t>
            </a:r>
          </a:p>
          <a:p>
            <a:pPr>
              <a:defRPr/>
            </a:pPr>
            <a:endParaRPr lang="es-ES_tradnl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de edificios y alimentación para pacientes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S_tradnl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/>
          <a:stretch/>
        </p:blipFill>
        <p:spPr>
          <a:xfrm>
            <a:off x="955558" y="1657725"/>
            <a:ext cx="4904383" cy="428742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2020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55559" y="1585311"/>
            <a:ext cx="470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300 BIENES DE CONSUMO E INSUMO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/>
          <a:stretch/>
        </p:blipFill>
        <p:spPr>
          <a:xfrm>
            <a:off x="6888767" y="1972600"/>
            <a:ext cx="4491064" cy="393804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150668" y="1657726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800 TRANSFERENCIAS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2" y="1395636"/>
            <a:ext cx="5455529" cy="463219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2020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5886" y="1570337"/>
            <a:ext cx="294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500 INVERSION FISICA 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888767" y="2034142"/>
            <a:ext cx="4448908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Construcción </a:t>
            </a:r>
            <a:r>
              <a:rPr lang="es-PY" sz="23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 Hospital Barrio </a:t>
            </a: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Obrero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s-PY" sz="23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PY" sz="23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Construcción del Hospital de Coronel </a:t>
            </a: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Oviedo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s-PY" sz="2300" b="1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Equipamiento de UTI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s-PY" sz="2300" b="1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Equipamiento de Informática</a:t>
            </a:r>
            <a:endParaRPr lang="es-PY" sz="23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s-PY" sz="23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1" y="1647440"/>
            <a:ext cx="5193961" cy="44101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67" y="6027831"/>
            <a:ext cx="4616787" cy="54165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087674" y="969657"/>
            <a:ext cx="77152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PGN MSPBS 2020</a:t>
            </a:r>
          </a:p>
          <a:p>
            <a:pPr algn="ctr">
              <a:defRPr/>
            </a:pP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_tradn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guaraníes)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70179" y="1542947"/>
            <a:ext cx="257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900 OTROS GASTOS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629400" y="2652055"/>
            <a:ext cx="444890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Y" sz="23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Pago de </a:t>
            </a: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cesión </a:t>
            </a:r>
            <a:r>
              <a:rPr lang="es-PY" sz="23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 derecho de </a:t>
            </a:r>
            <a:r>
              <a:rPr lang="es-PY" sz="23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cobro</a:t>
            </a:r>
          </a:p>
          <a:p>
            <a:endParaRPr lang="es-PY" sz="23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sz="23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Pago de acciones judiciales de Terapia Intensiva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Y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Y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Y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9" y="5920828"/>
            <a:ext cx="6105144" cy="71628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682532" y="3981836"/>
            <a:ext cx="7644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8 Rectángulo redondeado"/>
          <p:cNvSpPr/>
          <p:nvPr/>
        </p:nvSpPr>
        <p:spPr>
          <a:xfrm>
            <a:off x="766430" y="1004542"/>
            <a:ext cx="10551381" cy="1221073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9 CuadroTexto"/>
          <p:cNvSpPr txBox="1"/>
          <p:nvPr/>
        </p:nvSpPr>
        <p:spPr>
          <a:xfrm>
            <a:off x="766430" y="1370853"/>
            <a:ext cx="10798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Pública y Bienestar Social</a:t>
            </a:r>
            <a:endParaRPr lang="es-E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18" y="2387224"/>
            <a:ext cx="7050236" cy="33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5566" y="4476560"/>
            <a:ext cx="9144000" cy="6352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E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E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DD072AEF-BD3A-4591-AC7C-63CD40B5477B}"/>
              </a:ext>
            </a:extLst>
          </p:cNvPr>
          <p:cNvCxnSpPr/>
          <p:nvPr/>
        </p:nvCxnSpPr>
        <p:spPr>
          <a:xfrm flipV="1">
            <a:off x="4547383" y="4358137"/>
            <a:ext cx="3000375" cy="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958B9195-1379-4D1E-A6F6-5097B39FC45E}"/>
              </a:ext>
            </a:extLst>
          </p:cNvPr>
          <p:cNvCxnSpPr>
            <a:cxnSpLocks/>
          </p:cNvCxnSpPr>
          <p:nvPr/>
        </p:nvCxnSpPr>
        <p:spPr>
          <a:xfrm flipV="1">
            <a:off x="4542890" y="5133974"/>
            <a:ext cx="3000375" cy="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Rectángulo redondeado"/>
          <p:cNvSpPr/>
          <p:nvPr/>
        </p:nvSpPr>
        <p:spPr>
          <a:xfrm>
            <a:off x="922189" y="1036550"/>
            <a:ext cx="10551381" cy="753268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2191355" y="1130279"/>
            <a:ext cx="76986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ESTRATÉGICAS 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1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7" y="1858830"/>
            <a:ext cx="9040483" cy="4013426"/>
          </a:xfrm>
          <a:prstGeom prst="rect">
            <a:avLst/>
          </a:prstGeom>
        </p:spPr>
      </p:pic>
      <p:pic>
        <p:nvPicPr>
          <p:cNvPr id="11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43" y="6006234"/>
            <a:ext cx="4902127" cy="5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43" y="6006234"/>
            <a:ext cx="4902127" cy="575138"/>
          </a:xfrm>
          <a:prstGeom prst="rect">
            <a:avLst/>
          </a:prstGeom>
        </p:spPr>
      </p:pic>
      <p:sp>
        <p:nvSpPr>
          <p:cNvPr id="6" name="3 Rectángulo redondeado"/>
          <p:cNvSpPr/>
          <p:nvPr/>
        </p:nvSpPr>
        <p:spPr>
          <a:xfrm>
            <a:off x="874643" y="2518365"/>
            <a:ext cx="10551381" cy="159821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4 CuadroTexto"/>
          <p:cNvSpPr txBox="1"/>
          <p:nvPr/>
        </p:nvSpPr>
        <p:spPr>
          <a:xfrm>
            <a:off x="2286000" y="2970127"/>
            <a:ext cx="7698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 las redes integradas e integrales de salud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8231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4" name="Imagen 1"/>
          <p:cNvPicPr>
            <a:picLocks noChangeAspect="1"/>
          </p:cNvPicPr>
          <p:nvPr/>
        </p:nvPicPr>
        <p:blipFill rotWithShape="1">
          <a:blip r:embed="rId4"/>
          <a:srcRect l="1133" t="2804" r="1369" b="3181"/>
          <a:stretch/>
        </p:blipFill>
        <p:spPr>
          <a:xfrm>
            <a:off x="1899701" y="1118062"/>
            <a:ext cx="8187728" cy="45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7592"/>
          <a:stretch/>
        </p:blipFill>
        <p:spPr>
          <a:xfrm>
            <a:off x="931738" y="2011679"/>
            <a:ext cx="10421956" cy="381339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925033" y="889035"/>
            <a:ext cx="108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CONCEPCIÓN</a:t>
            </a:r>
          </a:p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Salud de la Familia “Cuartelero”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48100" y="5184340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692191" y="5184339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</a:p>
        </p:txBody>
      </p:sp>
    </p:spTree>
    <p:extLst>
      <p:ext uri="{BB962C8B-B14F-4D97-AF65-F5344CB8AC3E}">
        <p14:creationId xmlns:p14="http://schemas.microsoft.com/office/powerpoint/2010/main" val="17179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6"/>
          <a:stretch/>
        </p:blipFill>
        <p:spPr>
          <a:xfrm>
            <a:off x="1404379" y="1838223"/>
            <a:ext cx="9355015" cy="375602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925033" y="889035"/>
            <a:ext cx="108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CONCEPCIÓN</a:t>
            </a:r>
          </a:p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Salud de la Familia “Capitán Sosa”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8100" y="5021294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583996" y="5017852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</a:p>
        </p:txBody>
      </p:sp>
    </p:spTree>
    <p:extLst>
      <p:ext uri="{BB962C8B-B14F-4D97-AF65-F5344CB8AC3E}">
        <p14:creationId xmlns:p14="http://schemas.microsoft.com/office/powerpoint/2010/main" val="36974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5825079"/>
            <a:ext cx="4902127" cy="575138"/>
          </a:xfrm>
          <a:prstGeom prst="rect">
            <a:avLst/>
          </a:prstGeom>
        </p:spPr>
      </p:pic>
      <p:sp>
        <p:nvSpPr>
          <p:cNvPr id="7" name="AutoShape 2" descr="blob:https://web.whatsapp.com/934b0f2a-ecf8-41a3-b26f-858139ffd1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blob:https://web.whatsapp.com/934b0f2a-ecf8-41a3-b26f-858139ffd15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925033" y="889035"/>
            <a:ext cx="108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PEDRO</a:t>
            </a:r>
          </a:p>
          <a:p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Salud de la Familia “Py’aguapy”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1" y="1898162"/>
            <a:ext cx="10058400" cy="372970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810000" y="5033974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972550" y="5033973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Y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972550" y="500147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</a:p>
        </p:txBody>
      </p:sp>
    </p:spTree>
    <p:extLst>
      <p:ext uri="{BB962C8B-B14F-4D97-AF65-F5344CB8AC3E}">
        <p14:creationId xmlns:p14="http://schemas.microsoft.com/office/powerpoint/2010/main" val="31551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Macintosh PowerPoint</Application>
  <PresentationFormat>Panorámica</PresentationFormat>
  <Paragraphs>86</Paragraphs>
  <Slides>30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13</cp:revision>
  <dcterms:created xsi:type="dcterms:W3CDTF">2012-07-30T22:48:03Z</dcterms:created>
  <dcterms:modified xsi:type="dcterms:W3CDTF">2019-10-08T15:09:15Z</dcterms:modified>
</cp:coreProperties>
</file>