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  <p:sldMasterId id="2147483744" r:id="rId2"/>
    <p:sldMasterId id="2147483855" r:id="rId3"/>
    <p:sldMasterId id="2147483873" r:id="rId4"/>
    <p:sldMasterId id="2147483885" r:id="rId5"/>
    <p:sldMasterId id="2147483897" r:id="rId6"/>
    <p:sldMasterId id="2147483909" r:id="rId7"/>
    <p:sldMasterId id="2147483921" r:id="rId8"/>
  </p:sldMasterIdLst>
  <p:notesMasterIdLst>
    <p:notesMasterId r:id="rId48"/>
  </p:notesMasterIdLst>
  <p:handoutMasterIdLst>
    <p:handoutMasterId r:id="rId49"/>
  </p:handoutMasterIdLst>
  <p:sldIdLst>
    <p:sldId id="428" r:id="rId9"/>
    <p:sldId id="256" r:id="rId10"/>
    <p:sldId id="266" r:id="rId11"/>
    <p:sldId id="278" r:id="rId12"/>
    <p:sldId id="417" r:id="rId13"/>
    <p:sldId id="418" r:id="rId14"/>
    <p:sldId id="419" r:id="rId15"/>
    <p:sldId id="420" r:id="rId16"/>
    <p:sldId id="446" r:id="rId17"/>
    <p:sldId id="438" r:id="rId18"/>
    <p:sldId id="444" r:id="rId19"/>
    <p:sldId id="443" r:id="rId20"/>
    <p:sldId id="437" r:id="rId21"/>
    <p:sldId id="442" r:id="rId22"/>
    <p:sldId id="365" r:id="rId23"/>
    <p:sldId id="327" r:id="rId24"/>
    <p:sldId id="295" r:id="rId25"/>
    <p:sldId id="328" r:id="rId26"/>
    <p:sldId id="445" r:id="rId27"/>
    <p:sldId id="305" r:id="rId28"/>
    <p:sldId id="427" r:id="rId29"/>
    <p:sldId id="306" r:id="rId30"/>
    <p:sldId id="411" r:id="rId31"/>
    <p:sldId id="384" r:id="rId32"/>
    <p:sldId id="307" r:id="rId33"/>
    <p:sldId id="408" r:id="rId34"/>
    <p:sldId id="353" r:id="rId35"/>
    <p:sldId id="352" r:id="rId36"/>
    <p:sldId id="375" r:id="rId37"/>
    <p:sldId id="298" r:id="rId38"/>
    <p:sldId id="299" r:id="rId39"/>
    <p:sldId id="301" r:id="rId40"/>
    <p:sldId id="447" r:id="rId41"/>
    <p:sldId id="400" r:id="rId42"/>
    <p:sldId id="263" r:id="rId43"/>
    <p:sldId id="422" r:id="rId44"/>
    <p:sldId id="429" r:id="rId45"/>
    <p:sldId id="426" r:id="rId46"/>
    <p:sldId id="277" r:id="rId47"/>
  </p:sldIdLst>
  <p:sldSz cx="9144000" cy="6858000" type="screen4x3"/>
  <p:notesSz cx="6958013" cy="110617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aida Úbeda" initials="OÚ" lastIdx="2" clrIdx="0">
    <p:extLst>
      <p:ext uri="{19B8F6BF-5375-455C-9EA6-DF929625EA0E}">
        <p15:presenceInfo xmlns:p15="http://schemas.microsoft.com/office/powerpoint/2012/main" userId="Oraida Úbe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6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60" autoAdjust="0"/>
    <p:restoredTop sz="94622" autoAdjust="0"/>
  </p:normalViewPr>
  <p:slideViewPr>
    <p:cSldViewPr>
      <p:cViewPr varScale="1">
        <p:scale>
          <a:sx n="86" d="100"/>
          <a:sy n="86" d="100"/>
        </p:scale>
        <p:origin x="123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81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ina-pc\Compartido\ESTADISTICA%20UNI\Estad&#237;stica%202018\Historial%20Ing%20Post%20Mat%20Egresad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51094866363192E-2"/>
          <c:y val="0.22861142315432884"/>
          <c:w val="0.7247788925069234"/>
          <c:h val="0.70268047702897718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64D-4DA2-93B4-B8AEC2684C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64D-4DA2-93B4-B8AEC2684C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64D-4DA2-93B4-B8AEC2684CF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64D-4DA2-93B4-B8AEC2684C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1 Postgrado</c:v>
                </c:pt>
                <c:pt idx="1">
                  <c:v>10 Grado Modelo Nacional </c:v>
                </c:pt>
                <c:pt idx="2">
                  <c:v>1 En Proceso de Auto evaluación Institucional</c:v>
                </c:pt>
                <c:pt idx="3">
                  <c:v>1 Modelo Regional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</c:v>
                </c:pt>
                <c:pt idx="1">
                  <c:v>8</c:v>
                </c:pt>
                <c:pt idx="2">
                  <c:v>10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4D-4DA2-93B4-B8AEC2684CF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5.8981788343705814E-2"/>
          <c:y val="1.5720788886516329E-2"/>
          <c:w val="0.91176405497161495"/>
          <c:h val="0.19767716060271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Hoja1!$G$6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Hoja1!$F$7:$F$9</c:f>
              <c:strCache>
                <c:ptCount val="3"/>
                <c:pt idx="0">
                  <c:v>Estudiantes de Curso de Admisión</c:v>
                </c:pt>
                <c:pt idx="1">
                  <c:v>Estudiantes de Grado</c:v>
                </c:pt>
                <c:pt idx="2">
                  <c:v>Estudiantes de Postgrado</c:v>
                </c:pt>
              </c:strCache>
            </c:strRef>
          </c:cat>
          <c:val>
            <c:numRef>
              <c:f>Hoja1!$G$7:$G$9</c:f>
              <c:numCache>
                <c:formatCode>General</c:formatCode>
                <c:ptCount val="3"/>
                <c:pt idx="0">
                  <c:v>1507</c:v>
                </c:pt>
                <c:pt idx="1">
                  <c:v>4933</c:v>
                </c:pt>
                <c:pt idx="2">
                  <c:v>1106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4436-9C25-C43B3B67CB37}"/>
            </c:ext>
          </c:extLst>
        </c:ser>
        <c:ser>
          <c:idx val="1"/>
          <c:order val="1"/>
          <c:tx>
            <c:strRef>
              <c:f>Hoja1!$H$6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4.4444444444444446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EC-4436-9C25-C43B3B67CB37}"/>
                </c:ext>
              </c:extLst>
            </c:dLbl>
            <c:dLbl>
              <c:idx val="2"/>
              <c:layout>
                <c:manualLayout>
                  <c:x val="2.5000000000000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EC-4436-9C25-C43B3B67CB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Hoja1!$F$7:$F$9</c:f>
              <c:strCache>
                <c:ptCount val="3"/>
                <c:pt idx="0">
                  <c:v>Estudiantes de Curso de Admisión</c:v>
                </c:pt>
                <c:pt idx="1">
                  <c:v>Estudiantes de Grado</c:v>
                </c:pt>
                <c:pt idx="2">
                  <c:v>Estudiantes de Postgrado</c:v>
                </c:pt>
              </c:strCache>
            </c:strRef>
          </c:cat>
          <c:val>
            <c:numRef>
              <c:f>Hoja1!$H$7:$H$9</c:f>
              <c:numCache>
                <c:formatCode>General</c:formatCode>
                <c:ptCount val="3"/>
                <c:pt idx="0">
                  <c:v>1764</c:v>
                </c:pt>
                <c:pt idx="1">
                  <c:v>4809</c:v>
                </c:pt>
                <c:pt idx="2">
                  <c:v>1216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EC-4436-9C25-C43B3B67C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61728320"/>
        <c:axId val="161728880"/>
        <c:axId val="0"/>
      </c:bar3DChart>
      <c:catAx>
        <c:axId val="16172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1728880"/>
        <c:crosses val="autoZero"/>
        <c:auto val="1"/>
        <c:lblAlgn val="ctr"/>
        <c:lblOffset val="100"/>
        <c:noMultiLvlLbl val="0"/>
      </c:catAx>
      <c:valAx>
        <c:axId val="16172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1728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3.2774343188068156E-2"/>
                  <c:y val="-2.1818269278674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6A-4048-BFE2-481B1CFE94C2}"/>
                </c:ext>
              </c:extLst>
            </c:dLbl>
            <c:dLbl>
              <c:idx val="1"/>
              <c:layout>
                <c:manualLayout>
                  <c:x val="2.016882657727271E-2"/>
                  <c:y val="-2.493516488991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6A-4048-BFE2-481B1CFE94C2}"/>
                </c:ext>
              </c:extLst>
            </c:dLbl>
            <c:dLbl>
              <c:idx val="2"/>
              <c:layout>
                <c:manualLayout>
                  <c:x val="4.2858756476704507E-2"/>
                  <c:y val="-1.558447805619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6A-4048-BFE2-481B1CFE94C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Hoja1!$F$27:$F$29</c:f>
              <c:strCache>
                <c:ptCount val="3"/>
                <c:pt idx="0">
                  <c:v>Estudiantes de Curso de Admisión</c:v>
                </c:pt>
                <c:pt idx="1">
                  <c:v>Estudiantes de Grado</c:v>
                </c:pt>
                <c:pt idx="2">
                  <c:v>Estudiantes de Postgrado</c:v>
                </c:pt>
              </c:strCache>
            </c:strRef>
          </c:cat>
          <c:val>
            <c:numRef>
              <c:f>Hoja1!$G$27:$G$29</c:f>
              <c:numCache>
                <c:formatCode>General</c:formatCode>
                <c:ptCount val="3"/>
                <c:pt idx="0">
                  <c:v>1764</c:v>
                </c:pt>
                <c:pt idx="1">
                  <c:v>4809</c:v>
                </c:pt>
                <c:pt idx="2">
                  <c:v>1216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B-4587-947C-B69A11147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286352"/>
        <c:axId val="185286912"/>
        <c:axId val="0"/>
      </c:bar3DChart>
      <c:catAx>
        <c:axId val="185286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s-ES"/>
          </a:p>
        </c:txPr>
        <c:crossAx val="185286912"/>
        <c:crosses val="autoZero"/>
        <c:auto val="1"/>
        <c:lblAlgn val="ctr"/>
        <c:lblOffset val="100"/>
        <c:noMultiLvlLbl val="0"/>
      </c:catAx>
      <c:valAx>
        <c:axId val="185286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286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GÉNERO</a:t>
            </a:r>
          </a:p>
        </c:rich>
      </c:tx>
      <c:layout>
        <c:manualLayout>
          <c:xMode val="edge"/>
          <c:yMode val="edge"/>
          <c:x val="0.40134711286089236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B0D-49DC-B923-D36BB08D786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18F-4E92-B10D-B5BFEBAB274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iNSCRIPTOS!$B$62:$B$63</c:f>
              <c:strCache>
                <c:ptCount val="2"/>
                <c:pt idx="0">
                  <c:v>Femenimo </c:v>
                </c:pt>
                <c:pt idx="1">
                  <c:v>Masculino</c:v>
                </c:pt>
              </c:strCache>
            </c:strRef>
          </c:cat>
          <c:val>
            <c:numRef>
              <c:f>iNSCRIPTOS!$C$62:$C$63</c:f>
              <c:numCache>
                <c:formatCode>General</c:formatCode>
                <c:ptCount val="2"/>
                <c:pt idx="0">
                  <c:v>2568</c:v>
                </c:pt>
                <c:pt idx="1">
                  <c:v>2247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D-49DC-B923-D36BB08D786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>
                <a:latin typeface="Arial Narrow" panose="020B0606020202030204" pitchFamily="34" charset="0"/>
              </a:rPr>
              <a:t>INSCRIPTOS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1D8-454D-AB89-4D688A1148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1D8-454D-AB89-4D688A1148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1D8-454D-AB89-4D688A1148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1D8-454D-AB89-4D688A1148D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11D8-454D-AB89-4D688A1148D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11D8-454D-AB89-4D688A1148D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11D8-454D-AB89-4D688A1148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iNSCRIPTOS!$B$52:$B$58</c:f>
              <c:strCache>
                <c:ptCount val="7"/>
                <c:pt idx="0">
                  <c:v>Ingenieria</c:v>
                </c:pt>
                <c:pt idx="1">
                  <c:v>Medicina</c:v>
                </c:pt>
                <c:pt idx="2">
                  <c:v>Ciencias Económicas y Administrativas</c:v>
                </c:pt>
                <c:pt idx="3">
                  <c:v>Humanidades Ciencias Sociales y Cultura Guaraní</c:v>
                </c:pt>
                <c:pt idx="4">
                  <c:v>Ciencias Jurídicas</c:v>
                </c:pt>
                <c:pt idx="5">
                  <c:v>Ciencias Agropecuarias y Forestales </c:v>
                </c:pt>
                <c:pt idx="6">
                  <c:v>Ciencias y Tecnología</c:v>
                </c:pt>
              </c:strCache>
            </c:strRef>
          </c:cat>
          <c:val>
            <c:numRef>
              <c:f>iNSCRIPTOS!$C$52:$C$58</c:f>
              <c:numCache>
                <c:formatCode>General</c:formatCode>
                <c:ptCount val="7"/>
                <c:pt idx="0">
                  <c:v>762</c:v>
                </c:pt>
                <c:pt idx="1">
                  <c:v>275</c:v>
                </c:pt>
                <c:pt idx="2">
                  <c:v>1287</c:v>
                </c:pt>
                <c:pt idx="3">
                  <c:v>700</c:v>
                </c:pt>
                <c:pt idx="4">
                  <c:v>479</c:v>
                </c:pt>
                <c:pt idx="5">
                  <c:v>547</c:v>
                </c:pt>
                <c:pt idx="6">
                  <c:v>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D0-4B87-8B97-AAFFF363C03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4C7-46EE-A302-35788E6AAB4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4C7-46EE-A302-35788E6AAB4A}"/>
              </c:ext>
            </c:extLst>
          </c:dPt>
          <c:dPt>
            <c:idx val="2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4C7-46EE-A302-35788E6AAB4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4C7-46EE-A302-35788E6AAB4A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4C7-46EE-A302-35788E6AAB4A}"/>
              </c:ext>
            </c:extLst>
          </c:dPt>
          <c:dPt>
            <c:idx val="5"/>
            <c:bubble3D val="0"/>
            <c:spPr>
              <a:solidFill>
                <a:srgbClr val="9BBB59">
                  <a:lumMod val="75000"/>
                </a:srgb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4C7-46EE-A302-35788E6AAB4A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127-4C7E-BDC5-E9DE85A1787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800" b="1" i="0" u="none" strike="noStrike" kern="1200" baseline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Hoja1!$D$5:$D$11</c:f>
              <c:strCache>
                <c:ptCount val="7"/>
                <c:pt idx="0">
                  <c:v>Ingeniería</c:v>
                </c:pt>
                <c:pt idx="1">
                  <c:v>Medicina</c:v>
                </c:pt>
                <c:pt idx="2">
                  <c:v>Ciencias Económicas y Ad. </c:v>
                </c:pt>
                <c:pt idx="3">
                  <c:v>Humanidades</c:v>
                </c:pt>
                <c:pt idx="4">
                  <c:v>Ciencias Jurídicas</c:v>
                </c:pt>
                <c:pt idx="5">
                  <c:v>Agropecuarias y F. </c:v>
                </c:pt>
                <c:pt idx="6">
                  <c:v>Ciencias y Tec. </c:v>
                </c:pt>
              </c:strCache>
            </c:strRef>
          </c:cat>
          <c:val>
            <c:numRef>
              <c:f>Hoja1!$E$5:$E$11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109</c:v>
                </c:pt>
                <c:pt idx="3">
                  <c:v>69</c:v>
                </c:pt>
                <c:pt idx="4">
                  <c:v>94</c:v>
                </c:pt>
                <c:pt idx="5">
                  <c:v>49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C7-46EE-A302-35788E6AAB4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725354-1913-472A-B852-B09C306331A0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E5AF0DF8-ED93-4A8E-87A9-47DF66AE069E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Salud</a:t>
          </a:r>
          <a:r>
            <a:rPr lang="es-ES" sz="1300" dirty="0" smtClean="0">
              <a:solidFill>
                <a:schemeClr val="tx1"/>
              </a:solidFill>
            </a:rPr>
            <a:t> </a:t>
          </a:r>
          <a:endParaRPr lang="es-ES" sz="1300" dirty="0">
            <a:solidFill>
              <a:schemeClr val="tx1"/>
            </a:solidFill>
          </a:endParaRPr>
        </a:p>
      </dgm:t>
    </dgm:pt>
    <dgm:pt modelId="{88A97BEF-1218-4C28-B782-C05D6C9DDA0B}" type="parTrans" cxnId="{86137DDD-919A-4170-9842-2907A2EB723D}">
      <dgm:prSet/>
      <dgm:spPr/>
      <dgm:t>
        <a:bodyPr/>
        <a:lstStyle/>
        <a:p>
          <a:endParaRPr lang="es-ES"/>
        </a:p>
      </dgm:t>
    </dgm:pt>
    <dgm:pt modelId="{92A8181F-F6D7-4AB6-AAEA-CD32A6842D56}" type="sibTrans" cxnId="{86137DDD-919A-4170-9842-2907A2EB723D}">
      <dgm:prSet/>
      <dgm:spPr/>
      <dgm:t>
        <a:bodyPr/>
        <a:lstStyle/>
        <a:p>
          <a:endParaRPr lang="es-ES"/>
        </a:p>
      </dgm:t>
    </dgm:pt>
    <dgm:pt modelId="{830E1AC0-E4AE-462C-938D-003C03541B4C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Energía</a:t>
          </a:r>
          <a:r>
            <a:rPr lang="es-ES" sz="2000" b="1" dirty="0" smtClean="0"/>
            <a:t> </a:t>
          </a:r>
          <a:endParaRPr lang="es-ES" sz="2000" b="1" dirty="0"/>
        </a:p>
      </dgm:t>
    </dgm:pt>
    <dgm:pt modelId="{3421023D-7072-4778-8A83-4F94DE809669}" type="parTrans" cxnId="{2EF0CD8A-54B0-4EB5-B37A-DA974451E118}">
      <dgm:prSet/>
      <dgm:spPr/>
      <dgm:t>
        <a:bodyPr/>
        <a:lstStyle/>
        <a:p>
          <a:endParaRPr lang="es-ES"/>
        </a:p>
      </dgm:t>
    </dgm:pt>
    <dgm:pt modelId="{AC955D49-B62D-45C1-B121-F430C793D964}" type="sibTrans" cxnId="{2EF0CD8A-54B0-4EB5-B37A-DA974451E118}">
      <dgm:prSet/>
      <dgm:spPr/>
      <dgm:t>
        <a:bodyPr/>
        <a:lstStyle/>
        <a:p>
          <a:endParaRPr lang="es-ES"/>
        </a:p>
      </dgm:t>
    </dgm:pt>
    <dgm:pt modelId="{59B92792-EC7D-4DEE-ADA3-A5C612FB652A}">
      <dgm:prSet phldrT="[Texto]" custT="1"/>
      <dgm:spPr/>
      <dgm:t>
        <a:bodyPr/>
        <a:lstStyle/>
        <a:p>
          <a:r>
            <a:rPr lang="es-ES" sz="1400" b="1" dirty="0" smtClean="0">
              <a:solidFill>
                <a:schemeClr val="tx1"/>
              </a:solidFill>
            </a:rPr>
            <a:t>Agropecuaria</a:t>
          </a:r>
          <a:endParaRPr lang="es-ES" sz="1400" b="1" dirty="0">
            <a:solidFill>
              <a:schemeClr val="tx1"/>
            </a:solidFill>
          </a:endParaRPr>
        </a:p>
      </dgm:t>
    </dgm:pt>
    <dgm:pt modelId="{4BDF6EB1-0D9D-48B4-A4D1-218C9C7FDA94}" type="parTrans" cxnId="{512FA44D-D786-4BD5-8742-75588DD79D80}">
      <dgm:prSet/>
      <dgm:spPr/>
      <dgm:t>
        <a:bodyPr/>
        <a:lstStyle/>
        <a:p>
          <a:endParaRPr lang="es-ES"/>
        </a:p>
      </dgm:t>
    </dgm:pt>
    <dgm:pt modelId="{C7C0AA3C-550D-458F-9E21-13B9D732489F}" type="sibTrans" cxnId="{512FA44D-D786-4BD5-8742-75588DD79D80}">
      <dgm:prSet/>
      <dgm:spPr/>
      <dgm:t>
        <a:bodyPr/>
        <a:lstStyle/>
        <a:p>
          <a:endParaRPr lang="es-ES"/>
        </a:p>
      </dgm:t>
    </dgm:pt>
    <dgm:pt modelId="{DF82B246-71E2-42DE-83E3-3EA897B8604A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Alimentos</a:t>
          </a:r>
          <a:r>
            <a:rPr lang="es-ES" dirty="0" smtClean="0"/>
            <a:t> </a:t>
          </a:r>
          <a:endParaRPr lang="es-ES" dirty="0"/>
        </a:p>
      </dgm:t>
    </dgm:pt>
    <dgm:pt modelId="{A58A1F1C-965B-443A-BD87-9AF07908AFA2}" type="parTrans" cxnId="{18CC48EC-955A-43CE-B656-873C0CB3C573}">
      <dgm:prSet/>
      <dgm:spPr/>
      <dgm:t>
        <a:bodyPr/>
        <a:lstStyle/>
        <a:p>
          <a:endParaRPr lang="es-ES"/>
        </a:p>
      </dgm:t>
    </dgm:pt>
    <dgm:pt modelId="{7AAE2B57-46EB-44EF-88A7-4EB6CA3F7AE3}" type="sibTrans" cxnId="{18CC48EC-955A-43CE-B656-873C0CB3C573}">
      <dgm:prSet/>
      <dgm:spPr/>
      <dgm:t>
        <a:bodyPr/>
        <a:lstStyle/>
        <a:p>
          <a:endParaRPr lang="es-ES"/>
        </a:p>
      </dgm:t>
    </dgm:pt>
    <dgm:pt modelId="{70B137A7-FC67-4E89-BC8A-65172CE7ACE0}">
      <dgm:prSet phldrT="[Texto]" custT="1"/>
      <dgm:spPr/>
      <dgm:t>
        <a:bodyPr/>
        <a:lstStyle/>
        <a:p>
          <a:pPr algn="l"/>
          <a:endParaRPr lang="es-ES" sz="1100" dirty="0" smtClean="0"/>
        </a:p>
        <a:p>
          <a:pPr algn="l"/>
          <a:endParaRPr lang="es-ES" sz="1100" dirty="0" smtClean="0"/>
        </a:p>
        <a:p>
          <a:pPr algn="ctr"/>
          <a:r>
            <a:rPr lang="es-ES" sz="2000" b="1" dirty="0" smtClean="0">
              <a:solidFill>
                <a:schemeClr val="tx1"/>
              </a:solidFill>
            </a:rPr>
            <a:t>Derecho</a:t>
          </a:r>
          <a:endParaRPr lang="es-ES" sz="2000" b="1" dirty="0">
            <a:solidFill>
              <a:schemeClr val="tx1"/>
            </a:solidFill>
          </a:endParaRPr>
        </a:p>
      </dgm:t>
    </dgm:pt>
    <dgm:pt modelId="{619C2578-0726-4BBC-9492-233BB9B84C49}" type="parTrans" cxnId="{6FF72C35-E6EC-4E74-B20C-BE026D4EE839}">
      <dgm:prSet/>
      <dgm:spPr/>
      <dgm:t>
        <a:bodyPr/>
        <a:lstStyle/>
        <a:p>
          <a:endParaRPr lang="es-ES"/>
        </a:p>
      </dgm:t>
    </dgm:pt>
    <dgm:pt modelId="{A01D48EF-EE7F-4B5E-808C-2C4E4003B36C}" type="sibTrans" cxnId="{6FF72C35-E6EC-4E74-B20C-BE026D4EE839}">
      <dgm:prSet/>
      <dgm:spPr/>
      <dgm:t>
        <a:bodyPr/>
        <a:lstStyle/>
        <a:p>
          <a:endParaRPr lang="es-ES"/>
        </a:p>
      </dgm:t>
    </dgm:pt>
    <dgm:pt modelId="{9DD1F933-1837-4247-A071-AD19089F92D2}">
      <dgm:prSet/>
      <dgm:spPr/>
      <dgm:t>
        <a:bodyPr/>
        <a:lstStyle/>
        <a:p>
          <a:pPr algn="l"/>
          <a:endParaRPr lang="es-ES" sz="900" dirty="0"/>
        </a:p>
      </dgm:t>
    </dgm:pt>
    <dgm:pt modelId="{433DB197-6DBD-483A-9985-1ABDFB826121}" type="parTrans" cxnId="{4E5BF227-7A55-49BF-A9A2-0E645DF77951}">
      <dgm:prSet/>
      <dgm:spPr/>
      <dgm:t>
        <a:bodyPr/>
        <a:lstStyle/>
        <a:p>
          <a:endParaRPr lang="es-ES"/>
        </a:p>
      </dgm:t>
    </dgm:pt>
    <dgm:pt modelId="{1F0AE379-0E4F-4BE1-AC7C-FE002529DD88}" type="sibTrans" cxnId="{4E5BF227-7A55-49BF-A9A2-0E645DF77951}">
      <dgm:prSet/>
      <dgm:spPr/>
      <dgm:t>
        <a:bodyPr/>
        <a:lstStyle/>
        <a:p>
          <a:endParaRPr lang="es-ES"/>
        </a:p>
      </dgm:t>
    </dgm:pt>
    <dgm:pt modelId="{9360CAFA-EF52-47A7-A86C-DFFCE1E43460}">
      <dgm:prSet/>
      <dgm:spPr/>
      <dgm:t>
        <a:bodyPr/>
        <a:lstStyle/>
        <a:p>
          <a:pPr algn="l"/>
          <a:endParaRPr lang="es-ES" sz="900" dirty="0"/>
        </a:p>
      </dgm:t>
    </dgm:pt>
    <dgm:pt modelId="{E45334A6-33C4-4B23-A4D9-0B85F7683FEB}" type="parTrans" cxnId="{ECE79443-810A-47BF-B1B8-A2586D92F35B}">
      <dgm:prSet/>
      <dgm:spPr/>
      <dgm:t>
        <a:bodyPr/>
        <a:lstStyle/>
        <a:p>
          <a:endParaRPr lang="es-ES"/>
        </a:p>
      </dgm:t>
    </dgm:pt>
    <dgm:pt modelId="{3E45FAEC-010A-4647-84D2-9AD0AB420323}" type="sibTrans" cxnId="{ECE79443-810A-47BF-B1B8-A2586D92F35B}">
      <dgm:prSet/>
      <dgm:spPr/>
      <dgm:t>
        <a:bodyPr/>
        <a:lstStyle/>
        <a:p>
          <a:endParaRPr lang="es-ES"/>
        </a:p>
      </dgm:t>
    </dgm:pt>
    <dgm:pt modelId="{264FD8B4-D48C-49E4-A5FF-EA56E641205A}">
      <dgm:prSet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Educación</a:t>
          </a:r>
          <a:r>
            <a:rPr lang="es-ES" dirty="0" smtClean="0">
              <a:solidFill>
                <a:schemeClr val="tx1"/>
              </a:solidFill>
            </a:rPr>
            <a:t> </a:t>
          </a:r>
          <a:endParaRPr lang="es-ES" dirty="0">
            <a:solidFill>
              <a:schemeClr val="tx1"/>
            </a:solidFill>
          </a:endParaRPr>
        </a:p>
      </dgm:t>
    </dgm:pt>
    <dgm:pt modelId="{C4D2374C-D419-4EED-8C10-3D0A349C3BA7}" type="parTrans" cxnId="{90AE5D3B-D914-4011-ABB3-2B43610F25C1}">
      <dgm:prSet/>
      <dgm:spPr/>
      <dgm:t>
        <a:bodyPr/>
        <a:lstStyle/>
        <a:p>
          <a:endParaRPr lang="es-ES"/>
        </a:p>
      </dgm:t>
    </dgm:pt>
    <dgm:pt modelId="{810239AF-EC08-47C1-97EF-9C4B30CE6EE2}" type="sibTrans" cxnId="{90AE5D3B-D914-4011-ABB3-2B43610F25C1}">
      <dgm:prSet/>
      <dgm:spPr/>
      <dgm:t>
        <a:bodyPr/>
        <a:lstStyle/>
        <a:p>
          <a:endParaRPr lang="es-ES"/>
        </a:p>
      </dgm:t>
    </dgm:pt>
    <dgm:pt modelId="{998DE948-DE2F-4DD9-8F03-DD4D6A77B638}">
      <dgm:prSet custT="1"/>
      <dgm:spPr/>
      <dgm:t>
        <a:bodyPr/>
        <a:lstStyle/>
        <a:p>
          <a:r>
            <a:rPr lang="es-ES" sz="1800" b="1" dirty="0" smtClean="0">
              <a:solidFill>
                <a:schemeClr val="tx1"/>
              </a:solidFill>
            </a:rPr>
            <a:t>Economía</a:t>
          </a:r>
          <a:r>
            <a:rPr lang="es-ES" sz="1700" dirty="0" smtClean="0"/>
            <a:t> </a:t>
          </a:r>
          <a:endParaRPr lang="es-ES" sz="1700" dirty="0"/>
        </a:p>
      </dgm:t>
    </dgm:pt>
    <dgm:pt modelId="{EC9691DD-11E5-44EF-82A4-062334B8AE25}" type="parTrans" cxnId="{EA1F63EB-6599-482C-9439-FAE9EACE2078}">
      <dgm:prSet/>
      <dgm:spPr/>
      <dgm:t>
        <a:bodyPr/>
        <a:lstStyle/>
        <a:p>
          <a:endParaRPr lang="es-ES"/>
        </a:p>
      </dgm:t>
    </dgm:pt>
    <dgm:pt modelId="{DF382FEB-250C-41E4-822F-611A479B2C80}" type="sibTrans" cxnId="{EA1F63EB-6599-482C-9439-FAE9EACE2078}">
      <dgm:prSet/>
      <dgm:spPr/>
      <dgm:t>
        <a:bodyPr/>
        <a:lstStyle/>
        <a:p>
          <a:endParaRPr lang="es-ES"/>
        </a:p>
      </dgm:t>
    </dgm:pt>
    <dgm:pt modelId="{7078E475-1652-4943-BD56-F59180373ECD}" type="pres">
      <dgm:prSet presAssocID="{6F725354-1913-472A-B852-B09C306331A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173A6BF-5F7C-4584-8645-96B57E307461}" type="pres">
      <dgm:prSet presAssocID="{E5AF0DF8-ED93-4A8E-87A9-47DF66AE069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2D2266-4C23-4778-BF0C-F7C41169EF18}" type="pres">
      <dgm:prSet presAssocID="{92A8181F-F6D7-4AB6-AAEA-CD32A6842D56}" presName="sibTrans" presStyleLbl="sibTrans2D1" presStyleIdx="0" presStyleCnt="7"/>
      <dgm:spPr/>
      <dgm:t>
        <a:bodyPr/>
        <a:lstStyle/>
        <a:p>
          <a:endParaRPr lang="es-ES"/>
        </a:p>
      </dgm:t>
    </dgm:pt>
    <dgm:pt modelId="{29F3D808-64F6-4E16-A62A-AC0D21C10979}" type="pres">
      <dgm:prSet presAssocID="{92A8181F-F6D7-4AB6-AAEA-CD32A6842D56}" presName="connectorText" presStyleLbl="sibTrans2D1" presStyleIdx="0" presStyleCnt="7"/>
      <dgm:spPr/>
      <dgm:t>
        <a:bodyPr/>
        <a:lstStyle/>
        <a:p>
          <a:endParaRPr lang="es-ES"/>
        </a:p>
      </dgm:t>
    </dgm:pt>
    <dgm:pt modelId="{4DA02137-AF0F-4ACA-9071-F5F24EDFD346}" type="pres">
      <dgm:prSet presAssocID="{830E1AC0-E4AE-462C-938D-003C03541B4C}" presName="node" presStyleLbl="node1" presStyleIdx="1" presStyleCnt="7" custScaleX="141804" custRadScaleRad="99867" custRadScaleInc="-42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B6131A-5FC6-4A55-B3AF-8D6E9BA6413A}" type="pres">
      <dgm:prSet presAssocID="{AC955D49-B62D-45C1-B121-F430C793D964}" presName="sibTrans" presStyleLbl="sibTrans2D1" presStyleIdx="1" presStyleCnt="7"/>
      <dgm:spPr/>
      <dgm:t>
        <a:bodyPr/>
        <a:lstStyle/>
        <a:p>
          <a:endParaRPr lang="es-ES"/>
        </a:p>
      </dgm:t>
    </dgm:pt>
    <dgm:pt modelId="{5EABF16C-0287-420F-9225-1DF443D83655}" type="pres">
      <dgm:prSet presAssocID="{AC955D49-B62D-45C1-B121-F430C793D964}" presName="connectorText" presStyleLbl="sibTrans2D1" presStyleIdx="1" presStyleCnt="7"/>
      <dgm:spPr/>
      <dgm:t>
        <a:bodyPr/>
        <a:lstStyle/>
        <a:p>
          <a:endParaRPr lang="es-ES"/>
        </a:p>
      </dgm:t>
    </dgm:pt>
    <dgm:pt modelId="{F6C7AB57-E387-4958-87AB-A52A723942CC}" type="pres">
      <dgm:prSet presAssocID="{59B92792-EC7D-4DEE-ADA3-A5C612FB652A}" presName="node" presStyleLbl="node1" presStyleIdx="2" presStyleCnt="7" custScaleX="1765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B3AFA1-FD6E-4223-8EF5-0B754EE3DD2B}" type="pres">
      <dgm:prSet presAssocID="{C7C0AA3C-550D-458F-9E21-13B9D732489F}" presName="sibTrans" presStyleLbl="sibTrans2D1" presStyleIdx="2" presStyleCnt="7"/>
      <dgm:spPr/>
      <dgm:t>
        <a:bodyPr/>
        <a:lstStyle/>
        <a:p>
          <a:endParaRPr lang="es-ES"/>
        </a:p>
      </dgm:t>
    </dgm:pt>
    <dgm:pt modelId="{E26C4F02-5DFD-4227-8978-F702CE8786E4}" type="pres">
      <dgm:prSet presAssocID="{C7C0AA3C-550D-458F-9E21-13B9D732489F}" presName="connectorText" presStyleLbl="sibTrans2D1" presStyleIdx="2" presStyleCnt="7"/>
      <dgm:spPr/>
      <dgm:t>
        <a:bodyPr/>
        <a:lstStyle/>
        <a:p>
          <a:endParaRPr lang="es-ES"/>
        </a:p>
      </dgm:t>
    </dgm:pt>
    <dgm:pt modelId="{3462C67D-B29B-4693-9DB1-F582F331D3BC}" type="pres">
      <dgm:prSet presAssocID="{DF82B246-71E2-42DE-83E3-3EA897B8604A}" presName="node" presStyleLbl="node1" presStyleIdx="3" presStyleCnt="7" custScaleX="141967" custScaleY="100220" custRadScaleRad="102603" custRadScaleInc="-111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48B3C2-FEEC-46F9-BC0A-75F6ACA8D4A1}" type="pres">
      <dgm:prSet presAssocID="{7AAE2B57-46EB-44EF-88A7-4EB6CA3F7AE3}" presName="sibTrans" presStyleLbl="sibTrans2D1" presStyleIdx="3" presStyleCnt="7"/>
      <dgm:spPr/>
      <dgm:t>
        <a:bodyPr/>
        <a:lstStyle/>
        <a:p>
          <a:endParaRPr lang="es-ES"/>
        </a:p>
      </dgm:t>
    </dgm:pt>
    <dgm:pt modelId="{5A27F061-57C9-48E5-8C0E-F0F0DB176858}" type="pres">
      <dgm:prSet presAssocID="{7AAE2B57-46EB-44EF-88A7-4EB6CA3F7AE3}" presName="connectorText" presStyleLbl="sibTrans2D1" presStyleIdx="3" presStyleCnt="7"/>
      <dgm:spPr/>
      <dgm:t>
        <a:bodyPr/>
        <a:lstStyle/>
        <a:p>
          <a:endParaRPr lang="es-ES"/>
        </a:p>
      </dgm:t>
    </dgm:pt>
    <dgm:pt modelId="{89CDBA51-2DC5-4769-B30F-A60D9BF5DF5E}" type="pres">
      <dgm:prSet presAssocID="{70B137A7-FC67-4E89-BC8A-65172CE7ACE0}" presName="node" presStyleLbl="node1" presStyleIdx="4" presStyleCnt="7" custScaleX="151097" custRadScaleRad="103849" custRadScaleInc="159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E923C4-0813-41F6-83C8-EAF67D1AA6F3}" type="pres">
      <dgm:prSet presAssocID="{A01D48EF-EE7F-4B5E-808C-2C4E4003B36C}" presName="sibTrans" presStyleLbl="sibTrans2D1" presStyleIdx="4" presStyleCnt="7"/>
      <dgm:spPr/>
      <dgm:t>
        <a:bodyPr/>
        <a:lstStyle/>
        <a:p>
          <a:endParaRPr lang="es-ES"/>
        </a:p>
      </dgm:t>
    </dgm:pt>
    <dgm:pt modelId="{F1E0C107-F84F-4398-A55D-98DC24D8331C}" type="pres">
      <dgm:prSet presAssocID="{A01D48EF-EE7F-4B5E-808C-2C4E4003B36C}" presName="connectorText" presStyleLbl="sibTrans2D1" presStyleIdx="4" presStyleCnt="7"/>
      <dgm:spPr/>
      <dgm:t>
        <a:bodyPr/>
        <a:lstStyle/>
        <a:p>
          <a:endParaRPr lang="es-ES"/>
        </a:p>
      </dgm:t>
    </dgm:pt>
    <dgm:pt modelId="{39DBC984-4FE7-4DCC-8135-2B17CAC4D3D4}" type="pres">
      <dgm:prSet presAssocID="{264FD8B4-D48C-49E4-A5FF-EA56E641205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A9A80C-0018-4396-A350-DB14AE33162F}" type="pres">
      <dgm:prSet presAssocID="{810239AF-EC08-47C1-97EF-9C4B30CE6EE2}" presName="sibTrans" presStyleLbl="sibTrans2D1" presStyleIdx="5" presStyleCnt="7"/>
      <dgm:spPr/>
      <dgm:t>
        <a:bodyPr/>
        <a:lstStyle/>
        <a:p>
          <a:endParaRPr lang="es-ES"/>
        </a:p>
      </dgm:t>
    </dgm:pt>
    <dgm:pt modelId="{8EEC4859-26C4-4C2C-9E20-7E9D693ED134}" type="pres">
      <dgm:prSet presAssocID="{810239AF-EC08-47C1-97EF-9C4B30CE6EE2}" presName="connectorText" presStyleLbl="sibTrans2D1" presStyleIdx="5" presStyleCnt="7"/>
      <dgm:spPr/>
      <dgm:t>
        <a:bodyPr/>
        <a:lstStyle/>
        <a:p>
          <a:endParaRPr lang="es-ES"/>
        </a:p>
      </dgm:t>
    </dgm:pt>
    <dgm:pt modelId="{36A698E0-4E6D-4575-92E9-8BA88D12ACA2}" type="pres">
      <dgm:prSet presAssocID="{998DE948-DE2F-4DD9-8F03-DD4D6A77B638}" presName="node" presStyleLbl="node1" presStyleIdx="6" presStyleCnt="7" custScaleX="1550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4EE4AA-B6C7-4913-A7DE-424696DD8410}" type="pres">
      <dgm:prSet presAssocID="{DF382FEB-250C-41E4-822F-611A479B2C80}" presName="sibTrans" presStyleLbl="sibTrans2D1" presStyleIdx="6" presStyleCnt="7"/>
      <dgm:spPr/>
      <dgm:t>
        <a:bodyPr/>
        <a:lstStyle/>
        <a:p>
          <a:endParaRPr lang="es-ES"/>
        </a:p>
      </dgm:t>
    </dgm:pt>
    <dgm:pt modelId="{C87FDA21-DC81-488B-94FC-ADD781F34C4E}" type="pres">
      <dgm:prSet presAssocID="{DF382FEB-250C-41E4-822F-611A479B2C80}" presName="connectorText" presStyleLbl="sibTrans2D1" presStyleIdx="6" presStyleCnt="7"/>
      <dgm:spPr/>
      <dgm:t>
        <a:bodyPr/>
        <a:lstStyle/>
        <a:p>
          <a:endParaRPr lang="es-ES"/>
        </a:p>
      </dgm:t>
    </dgm:pt>
  </dgm:ptLst>
  <dgm:cxnLst>
    <dgm:cxn modelId="{A9C3E283-6DC6-4214-A833-089BEF758D5F}" type="presOf" srcId="{DF382FEB-250C-41E4-822F-611A479B2C80}" destId="{694EE4AA-B6C7-4913-A7DE-424696DD8410}" srcOrd="0" destOrd="0" presId="urn:microsoft.com/office/officeart/2005/8/layout/cycle2"/>
    <dgm:cxn modelId="{2C86C4C1-F1DF-464B-B89B-9E612636C990}" type="presOf" srcId="{92A8181F-F6D7-4AB6-AAEA-CD32A6842D56}" destId="{5D2D2266-4C23-4778-BF0C-F7C41169EF18}" srcOrd="0" destOrd="0" presId="urn:microsoft.com/office/officeart/2005/8/layout/cycle2"/>
    <dgm:cxn modelId="{04CDF2B6-95AE-4EF5-A3F6-6122055D8D90}" type="presOf" srcId="{92A8181F-F6D7-4AB6-AAEA-CD32A6842D56}" destId="{29F3D808-64F6-4E16-A62A-AC0D21C10979}" srcOrd="1" destOrd="0" presId="urn:microsoft.com/office/officeart/2005/8/layout/cycle2"/>
    <dgm:cxn modelId="{86137DDD-919A-4170-9842-2907A2EB723D}" srcId="{6F725354-1913-472A-B852-B09C306331A0}" destId="{E5AF0DF8-ED93-4A8E-87A9-47DF66AE069E}" srcOrd="0" destOrd="0" parTransId="{88A97BEF-1218-4C28-B782-C05D6C9DDA0B}" sibTransId="{92A8181F-F6D7-4AB6-AAEA-CD32A6842D56}"/>
    <dgm:cxn modelId="{21A43E30-03C2-4225-92DE-58ACCC02310D}" type="presOf" srcId="{A01D48EF-EE7F-4B5E-808C-2C4E4003B36C}" destId="{F1E0C107-F84F-4398-A55D-98DC24D8331C}" srcOrd="1" destOrd="0" presId="urn:microsoft.com/office/officeart/2005/8/layout/cycle2"/>
    <dgm:cxn modelId="{ECE79443-810A-47BF-B1B8-A2586D92F35B}" srcId="{70B137A7-FC67-4E89-BC8A-65172CE7ACE0}" destId="{9360CAFA-EF52-47A7-A86C-DFFCE1E43460}" srcOrd="1" destOrd="0" parTransId="{E45334A6-33C4-4B23-A4D9-0B85F7683FEB}" sibTransId="{3E45FAEC-010A-4647-84D2-9AD0AB420323}"/>
    <dgm:cxn modelId="{90AE5D3B-D914-4011-ABB3-2B43610F25C1}" srcId="{6F725354-1913-472A-B852-B09C306331A0}" destId="{264FD8B4-D48C-49E4-A5FF-EA56E641205A}" srcOrd="5" destOrd="0" parTransId="{C4D2374C-D419-4EED-8C10-3D0A349C3BA7}" sibTransId="{810239AF-EC08-47C1-97EF-9C4B30CE6EE2}"/>
    <dgm:cxn modelId="{18CC48EC-955A-43CE-B656-873C0CB3C573}" srcId="{6F725354-1913-472A-B852-B09C306331A0}" destId="{DF82B246-71E2-42DE-83E3-3EA897B8604A}" srcOrd="3" destOrd="0" parTransId="{A58A1F1C-965B-443A-BD87-9AF07908AFA2}" sibTransId="{7AAE2B57-46EB-44EF-88A7-4EB6CA3F7AE3}"/>
    <dgm:cxn modelId="{CB5CE41B-6BB1-4739-A3AA-0F3846678983}" type="presOf" srcId="{AC955D49-B62D-45C1-B121-F430C793D964}" destId="{45B6131A-5FC6-4A55-B3AF-8D6E9BA6413A}" srcOrd="0" destOrd="0" presId="urn:microsoft.com/office/officeart/2005/8/layout/cycle2"/>
    <dgm:cxn modelId="{1A8414E7-BF96-4955-BCEF-6043A9962FC5}" type="presOf" srcId="{264FD8B4-D48C-49E4-A5FF-EA56E641205A}" destId="{39DBC984-4FE7-4DCC-8135-2B17CAC4D3D4}" srcOrd="0" destOrd="0" presId="urn:microsoft.com/office/officeart/2005/8/layout/cycle2"/>
    <dgm:cxn modelId="{5FEF2B67-093B-470F-96F2-A2A3C8004EFC}" type="presOf" srcId="{59B92792-EC7D-4DEE-ADA3-A5C612FB652A}" destId="{F6C7AB57-E387-4958-87AB-A52A723942CC}" srcOrd="0" destOrd="0" presId="urn:microsoft.com/office/officeart/2005/8/layout/cycle2"/>
    <dgm:cxn modelId="{EBEA2618-70AC-4181-B4E0-5B4884E63BFE}" type="presOf" srcId="{DF82B246-71E2-42DE-83E3-3EA897B8604A}" destId="{3462C67D-B29B-4693-9DB1-F582F331D3BC}" srcOrd="0" destOrd="0" presId="urn:microsoft.com/office/officeart/2005/8/layout/cycle2"/>
    <dgm:cxn modelId="{33D6F744-773D-4C77-9E77-209E9E79F7BC}" type="presOf" srcId="{9360CAFA-EF52-47A7-A86C-DFFCE1E43460}" destId="{89CDBA51-2DC5-4769-B30F-A60D9BF5DF5E}" srcOrd="0" destOrd="2" presId="urn:microsoft.com/office/officeart/2005/8/layout/cycle2"/>
    <dgm:cxn modelId="{1B21BF98-882C-45AF-B623-F38DF2FF0206}" type="presOf" srcId="{DF382FEB-250C-41E4-822F-611A479B2C80}" destId="{C87FDA21-DC81-488B-94FC-ADD781F34C4E}" srcOrd="1" destOrd="0" presId="urn:microsoft.com/office/officeart/2005/8/layout/cycle2"/>
    <dgm:cxn modelId="{FF923466-7C65-4936-9051-3BD86F945FC3}" type="presOf" srcId="{A01D48EF-EE7F-4B5E-808C-2C4E4003B36C}" destId="{79E923C4-0813-41F6-83C8-EAF67D1AA6F3}" srcOrd="0" destOrd="0" presId="urn:microsoft.com/office/officeart/2005/8/layout/cycle2"/>
    <dgm:cxn modelId="{80E5B070-E2DD-40F7-AC99-E74062FC641B}" type="presOf" srcId="{C7C0AA3C-550D-458F-9E21-13B9D732489F}" destId="{84B3AFA1-FD6E-4223-8EF5-0B754EE3DD2B}" srcOrd="0" destOrd="0" presId="urn:microsoft.com/office/officeart/2005/8/layout/cycle2"/>
    <dgm:cxn modelId="{9706E6B5-F9CD-459E-943B-D6694F4EBAFE}" type="presOf" srcId="{998DE948-DE2F-4DD9-8F03-DD4D6A77B638}" destId="{36A698E0-4E6D-4575-92E9-8BA88D12ACA2}" srcOrd="0" destOrd="0" presId="urn:microsoft.com/office/officeart/2005/8/layout/cycle2"/>
    <dgm:cxn modelId="{6FF72C35-E6EC-4E74-B20C-BE026D4EE839}" srcId="{6F725354-1913-472A-B852-B09C306331A0}" destId="{70B137A7-FC67-4E89-BC8A-65172CE7ACE0}" srcOrd="4" destOrd="0" parTransId="{619C2578-0726-4BBC-9492-233BB9B84C49}" sibTransId="{A01D48EF-EE7F-4B5E-808C-2C4E4003B36C}"/>
    <dgm:cxn modelId="{512FA44D-D786-4BD5-8742-75588DD79D80}" srcId="{6F725354-1913-472A-B852-B09C306331A0}" destId="{59B92792-EC7D-4DEE-ADA3-A5C612FB652A}" srcOrd="2" destOrd="0" parTransId="{4BDF6EB1-0D9D-48B4-A4D1-218C9C7FDA94}" sibTransId="{C7C0AA3C-550D-458F-9E21-13B9D732489F}"/>
    <dgm:cxn modelId="{9C86E60D-BB1D-4D6C-AE79-715D5CB5F065}" type="presOf" srcId="{E5AF0DF8-ED93-4A8E-87A9-47DF66AE069E}" destId="{B173A6BF-5F7C-4584-8645-96B57E307461}" srcOrd="0" destOrd="0" presId="urn:microsoft.com/office/officeart/2005/8/layout/cycle2"/>
    <dgm:cxn modelId="{DFD65C2E-BB24-46E8-AF0B-0257B3E2A935}" type="presOf" srcId="{7AAE2B57-46EB-44EF-88A7-4EB6CA3F7AE3}" destId="{5A27F061-57C9-48E5-8C0E-F0F0DB176858}" srcOrd="1" destOrd="0" presId="urn:microsoft.com/office/officeart/2005/8/layout/cycle2"/>
    <dgm:cxn modelId="{0E05E791-55C4-4228-BBD4-B421D04E56FA}" type="presOf" srcId="{AC955D49-B62D-45C1-B121-F430C793D964}" destId="{5EABF16C-0287-420F-9225-1DF443D83655}" srcOrd="1" destOrd="0" presId="urn:microsoft.com/office/officeart/2005/8/layout/cycle2"/>
    <dgm:cxn modelId="{43FE33A1-0C0D-4DF0-9AC1-124572C20B0E}" type="presOf" srcId="{6F725354-1913-472A-B852-B09C306331A0}" destId="{7078E475-1652-4943-BD56-F59180373ECD}" srcOrd="0" destOrd="0" presId="urn:microsoft.com/office/officeart/2005/8/layout/cycle2"/>
    <dgm:cxn modelId="{4E5BF227-7A55-49BF-A9A2-0E645DF77951}" srcId="{70B137A7-FC67-4E89-BC8A-65172CE7ACE0}" destId="{9DD1F933-1837-4247-A071-AD19089F92D2}" srcOrd="0" destOrd="0" parTransId="{433DB197-6DBD-483A-9985-1ABDFB826121}" sibTransId="{1F0AE379-0E4F-4BE1-AC7C-FE002529DD88}"/>
    <dgm:cxn modelId="{83BCB4C2-1CD9-492E-BEF3-11778394F0A3}" type="presOf" srcId="{810239AF-EC08-47C1-97EF-9C4B30CE6EE2}" destId="{8EEC4859-26C4-4C2C-9E20-7E9D693ED134}" srcOrd="1" destOrd="0" presId="urn:microsoft.com/office/officeart/2005/8/layout/cycle2"/>
    <dgm:cxn modelId="{219B413C-EFA8-4F87-A1BF-520D793B3AAE}" type="presOf" srcId="{7AAE2B57-46EB-44EF-88A7-4EB6CA3F7AE3}" destId="{DE48B3C2-FEEC-46F9-BC0A-75F6ACA8D4A1}" srcOrd="0" destOrd="0" presId="urn:microsoft.com/office/officeart/2005/8/layout/cycle2"/>
    <dgm:cxn modelId="{EA1F63EB-6599-482C-9439-FAE9EACE2078}" srcId="{6F725354-1913-472A-B852-B09C306331A0}" destId="{998DE948-DE2F-4DD9-8F03-DD4D6A77B638}" srcOrd="6" destOrd="0" parTransId="{EC9691DD-11E5-44EF-82A4-062334B8AE25}" sibTransId="{DF382FEB-250C-41E4-822F-611A479B2C80}"/>
    <dgm:cxn modelId="{03679C6B-6619-4642-9561-AFFB2C35E1A4}" type="presOf" srcId="{C7C0AA3C-550D-458F-9E21-13B9D732489F}" destId="{E26C4F02-5DFD-4227-8978-F702CE8786E4}" srcOrd="1" destOrd="0" presId="urn:microsoft.com/office/officeart/2005/8/layout/cycle2"/>
    <dgm:cxn modelId="{2EF0CD8A-54B0-4EB5-B37A-DA974451E118}" srcId="{6F725354-1913-472A-B852-B09C306331A0}" destId="{830E1AC0-E4AE-462C-938D-003C03541B4C}" srcOrd="1" destOrd="0" parTransId="{3421023D-7072-4778-8A83-4F94DE809669}" sibTransId="{AC955D49-B62D-45C1-B121-F430C793D964}"/>
    <dgm:cxn modelId="{1B82E7AC-FC09-49D5-91EC-55EB37F298DD}" type="presOf" srcId="{70B137A7-FC67-4E89-BC8A-65172CE7ACE0}" destId="{89CDBA51-2DC5-4769-B30F-A60D9BF5DF5E}" srcOrd="0" destOrd="0" presId="urn:microsoft.com/office/officeart/2005/8/layout/cycle2"/>
    <dgm:cxn modelId="{A8E8A925-B686-4C93-A8F3-25E56D68B8ED}" type="presOf" srcId="{830E1AC0-E4AE-462C-938D-003C03541B4C}" destId="{4DA02137-AF0F-4ACA-9071-F5F24EDFD346}" srcOrd="0" destOrd="0" presId="urn:microsoft.com/office/officeart/2005/8/layout/cycle2"/>
    <dgm:cxn modelId="{A193A24E-CED5-44C5-8DAA-3AB3E1CCB065}" type="presOf" srcId="{9DD1F933-1837-4247-A071-AD19089F92D2}" destId="{89CDBA51-2DC5-4769-B30F-A60D9BF5DF5E}" srcOrd="0" destOrd="1" presId="urn:microsoft.com/office/officeart/2005/8/layout/cycle2"/>
    <dgm:cxn modelId="{2980FA74-A2B1-45F3-ACCA-505697BB1540}" type="presOf" srcId="{810239AF-EC08-47C1-97EF-9C4B30CE6EE2}" destId="{EDA9A80C-0018-4396-A350-DB14AE33162F}" srcOrd="0" destOrd="0" presId="urn:microsoft.com/office/officeart/2005/8/layout/cycle2"/>
    <dgm:cxn modelId="{057DFB9D-687C-4E44-A9E3-F709BD8EF611}" type="presParOf" srcId="{7078E475-1652-4943-BD56-F59180373ECD}" destId="{B173A6BF-5F7C-4584-8645-96B57E307461}" srcOrd="0" destOrd="0" presId="urn:microsoft.com/office/officeart/2005/8/layout/cycle2"/>
    <dgm:cxn modelId="{110E3F2D-B564-41AB-9210-9AF6B399C7A6}" type="presParOf" srcId="{7078E475-1652-4943-BD56-F59180373ECD}" destId="{5D2D2266-4C23-4778-BF0C-F7C41169EF18}" srcOrd="1" destOrd="0" presId="urn:microsoft.com/office/officeart/2005/8/layout/cycle2"/>
    <dgm:cxn modelId="{76935C2F-0586-4F5B-9156-D9D19829B019}" type="presParOf" srcId="{5D2D2266-4C23-4778-BF0C-F7C41169EF18}" destId="{29F3D808-64F6-4E16-A62A-AC0D21C10979}" srcOrd="0" destOrd="0" presId="urn:microsoft.com/office/officeart/2005/8/layout/cycle2"/>
    <dgm:cxn modelId="{2B2F9207-BA28-4EDA-AC7A-432B2B7135F4}" type="presParOf" srcId="{7078E475-1652-4943-BD56-F59180373ECD}" destId="{4DA02137-AF0F-4ACA-9071-F5F24EDFD346}" srcOrd="2" destOrd="0" presId="urn:microsoft.com/office/officeart/2005/8/layout/cycle2"/>
    <dgm:cxn modelId="{8EFD45C6-F12E-4077-94FD-5E2A3F853B7B}" type="presParOf" srcId="{7078E475-1652-4943-BD56-F59180373ECD}" destId="{45B6131A-5FC6-4A55-B3AF-8D6E9BA6413A}" srcOrd="3" destOrd="0" presId="urn:microsoft.com/office/officeart/2005/8/layout/cycle2"/>
    <dgm:cxn modelId="{7C74360A-9F32-4B12-AB29-754D3197FC7A}" type="presParOf" srcId="{45B6131A-5FC6-4A55-B3AF-8D6E9BA6413A}" destId="{5EABF16C-0287-420F-9225-1DF443D83655}" srcOrd="0" destOrd="0" presId="urn:microsoft.com/office/officeart/2005/8/layout/cycle2"/>
    <dgm:cxn modelId="{7FAB389E-79D8-4660-8A0C-0FBF85D3C900}" type="presParOf" srcId="{7078E475-1652-4943-BD56-F59180373ECD}" destId="{F6C7AB57-E387-4958-87AB-A52A723942CC}" srcOrd="4" destOrd="0" presId="urn:microsoft.com/office/officeart/2005/8/layout/cycle2"/>
    <dgm:cxn modelId="{949D38E1-5AD8-42DA-B801-5119932EA122}" type="presParOf" srcId="{7078E475-1652-4943-BD56-F59180373ECD}" destId="{84B3AFA1-FD6E-4223-8EF5-0B754EE3DD2B}" srcOrd="5" destOrd="0" presId="urn:microsoft.com/office/officeart/2005/8/layout/cycle2"/>
    <dgm:cxn modelId="{8D68D767-48A7-4B38-9561-A10320687C49}" type="presParOf" srcId="{84B3AFA1-FD6E-4223-8EF5-0B754EE3DD2B}" destId="{E26C4F02-5DFD-4227-8978-F702CE8786E4}" srcOrd="0" destOrd="0" presId="urn:microsoft.com/office/officeart/2005/8/layout/cycle2"/>
    <dgm:cxn modelId="{6D235EA1-7885-408E-B9CB-7C188F715977}" type="presParOf" srcId="{7078E475-1652-4943-BD56-F59180373ECD}" destId="{3462C67D-B29B-4693-9DB1-F582F331D3BC}" srcOrd="6" destOrd="0" presId="urn:microsoft.com/office/officeart/2005/8/layout/cycle2"/>
    <dgm:cxn modelId="{4B6B6F9F-DB5B-4AAA-8511-A5C17EA74A7B}" type="presParOf" srcId="{7078E475-1652-4943-BD56-F59180373ECD}" destId="{DE48B3C2-FEEC-46F9-BC0A-75F6ACA8D4A1}" srcOrd="7" destOrd="0" presId="urn:microsoft.com/office/officeart/2005/8/layout/cycle2"/>
    <dgm:cxn modelId="{476583C0-90CB-4866-9C40-E0120699BAF6}" type="presParOf" srcId="{DE48B3C2-FEEC-46F9-BC0A-75F6ACA8D4A1}" destId="{5A27F061-57C9-48E5-8C0E-F0F0DB176858}" srcOrd="0" destOrd="0" presId="urn:microsoft.com/office/officeart/2005/8/layout/cycle2"/>
    <dgm:cxn modelId="{F1E1E69E-06FD-4723-8617-E4A573629AC7}" type="presParOf" srcId="{7078E475-1652-4943-BD56-F59180373ECD}" destId="{89CDBA51-2DC5-4769-B30F-A60D9BF5DF5E}" srcOrd="8" destOrd="0" presId="urn:microsoft.com/office/officeart/2005/8/layout/cycle2"/>
    <dgm:cxn modelId="{7B7E41EB-54BA-4FDA-B4D0-EA3CEDE0640E}" type="presParOf" srcId="{7078E475-1652-4943-BD56-F59180373ECD}" destId="{79E923C4-0813-41F6-83C8-EAF67D1AA6F3}" srcOrd="9" destOrd="0" presId="urn:microsoft.com/office/officeart/2005/8/layout/cycle2"/>
    <dgm:cxn modelId="{065BC843-27B7-48C0-B823-F0ACC5643941}" type="presParOf" srcId="{79E923C4-0813-41F6-83C8-EAF67D1AA6F3}" destId="{F1E0C107-F84F-4398-A55D-98DC24D8331C}" srcOrd="0" destOrd="0" presId="urn:microsoft.com/office/officeart/2005/8/layout/cycle2"/>
    <dgm:cxn modelId="{3F67B9B5-DC78-4EFE-A7E4-8215E7744D4C}" type="presParOf" srcId="{7078E475-1652-4943-BD56-F59180373ECD}" destId="{39DBC984-4FE7-4DCC-8135-2B17CAC4D3D4}" srcOrd="10" destOrd="0" presId="urn:microsoft.com/office/officeart/2005/8/layout/cycle2"/>
    <dgm:cxn modelId="{9DA51F91-D888-4AA1-ACA1-6BBD1747422C}" type="presParOf" srcId="{7078E475-1652-4943-BD56-F59180373ECD}" destId="{EDA9A80C-0018-4396-A350-DB14AE33162F}" srcOrd="11" destOrd="0" presId="urn:microsoft.com/office/officeart/2005/8/layout/cycle2"/>
    <dgm:cxn modelId="{B3540AA4-D671-49FA-A9B5-0340B4D959A3}" type="presParOf" srcId="{EDA9A80C-0018-4396-A350-DB14AE33162F}" destId="{8EEC4859-26C4-4C2C-9E20-7E9D693ED134}" srcOrd="0" destOrd="0" presId="urn:microsoft.com/office/officeart/2005/8/layout/cycle2"/>
    <dgm:cxn modelId="{DA393ABD-51DE-4785-96E0-4A8E0529F924}" type="presParOf" srcId="{7078E475-1652-4943-BD56-F59180373ECD}" destId="{36A698E0-4E6D-4575-92E9-8BA88D12ACA2}" srcOrd="12" destOrd="0" presId="urn:microsoft.com/office/officeart/2005/8/layout/cycle2"/>
    <dgm:cxn modelId="{5AECF02F-286A-4415-AE62-9AD500CBFAB4}" type="presParOf" srcId="{7078E475-1652-4943-BD56-F59180373ECD}" destId="{694EE4AA-B6C7-4913-A7DE-424696DD8410}" srcOrd="13" destOrd="0" presId="urn:microsoft.com/office/officeart/2005/8/layout/cycle2"/>
    <dgm:cxn modelId="{42402680-BA6B-4957-8AE8-C8608B10CD0A}" type="presParOf" srcId="{694EE4AA-B6C7-4913-A7DE-424696DD8410}" destId="{C87FDA21-DC81-488B-94FC-ADD781F34C4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1B43DB-A09E-4416-8AB0-F12461BB566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Y"/>
        </a:p>
      </dgm:t>
    </dgm:pt>
    <dgm:pt modelId="{943A6635-84EA-42F2-8C4F-BA6D72919321}">
      <dgm:prSet phldrT="[Texto]" custT="1"/>
      <dgm:spPr/>
      <dgm:t>
        <a:bodyPr/>
        <a:lstStyle/>
        <a:p>
          <a:r>
            <a:rPr lang="es-PY" sz="1500" b="1" dirty="0" smtClean="0"/>
            <a:t>Programas</a:t>
          </a:r>
          <a:endParaRPr lang="es-PY" sz="1500" b="1" dirty="0"/>
        </a:p>
      </dgm:t>
    </dgm:pt>
    <dgm:pt modelId="{23D3A340-F44C-49BF-9C7F-1459D3EDCFA8}" type="parTrans" cxnId="{322B8477-8AB2-4C89-BB95-87DA0F23D875}">
      <dgm:prSet/>
      <dgm:spPr/>
      <dgm:t>
        <a:bodyPr/>
        <a:lstStyle/>
        <a:p>
          <a:endParaRPr lang="es-PY"/>
        </a:p>
      </dgm:t>
    </dgm:pt>
    <dgm:pt modelId="{C755448F-BDBB-4B57-A81D-A901EC9B41D4}" type="sibTrans" cxnId="{322B8477-8AB2-4C89-BB95-87DA0F23D875}">
      <dgm:prSet/>
      <dgm:spPr/>
      <dgm:t>
        <a:bodyPr/>
        <a:lstStyle/>
        <a:p>
          <a:endParaRPr lang="es-PY"/>
        </a:p>
      </dgm:t>
    </dgm:pt>
    <dgm:pt modelId="{51967205-AA66-405C-B3F4-CFF489582F03}">
      <dgm:prSet phldrT="[Texto]" custT="1"/>
      <dgm:spPr/>
      <dgm:t>
        <a:bodyPr/>
        <a:lstStyle/>
        <a:p>
          <a:r>
            <a:rPr lang="es-PY" sz="1600" b="1" dirty="0" smtClean="0"/>
            <a:t>ESCALA Estudiantil</a:t>
          </a:r>
          <a:endParaRPr lang="es-PY" sz="1600" b="1" dirty="0"/>
        </a:p>
      </dgm:t>
    </dgm:pt>
    <dgm:pt modelId="{D0C3DFEF-809B-46F8-9690-047FD1715967}" type="parTrans" cxnId="{2C0B82CD-6FC7-48B5-9120-DFA2A6968A55}">
      <dgm:prSet/>
      <dgm:spPr/>
      <dgm:t>
        <a:bodyPr/>
        <a:lstStyle/>
        <a:p>
          <a:endParaRPr lang="es-PY"/>
        </a:p>
      </dgm:t>
    </dgm:pt>
    <dgm:pt modelId="{F8DD0D2F-DC3E-4457-9142-9B7E6C277B19}" type="sibTrans" cxnId="{2C0B82CD-6FC7-48B5-9120-DFA2A6968A55}">
      <dgm:prSet/>
      <dgm:spPr/>
      <dgm:t>
        <a:bodyPr/>
        <a:lstStyle/>
        <a:p>
          <a:endParaRPr lang="es-PY"/>
        </a:p>
      </dgm:t>
    </dgm:pt>
    <dgm:pt modelId="{D8EA8072-2ED3-499D-937B-5BFA20B1BD98}">
      <dgm:prSet phldrT="[Texto]" custT="1"/>
      <dgm:spPr/>
      <dgm:t>
        <a:bodyPr/>
        <a:lstStyle/>
        <a:p>
          <a:r>
            <a:rPr lang="es-PY" sz="1400" b="1" dirty="0" smtClean="0"/>
            <a:t>ESCALA Docente</a:t>
          </a:r>
          <a:endParaRPr lang="es-PY" sz="1400" b="1" dirty="0"/>
        </a:p>
      </dgm:t>
    </dgm:pt>
    <dgm:pt modelId="{8819A6B9-A9C7-45C5-A22B-962E0D8A8527}" type="parTrans" cxnId="{32A21D7E-D70A-45D2-9948-45420CB1E5A9}">
      <dgm:prSet/>
      <dgm:spPr/>
      <dgm:t>
        <a:bodyPr/>
        <a:lstStyle/>
        <a:p>
          <a:endParaRPr lang="es-PY"/>
        </a:p>
      </dgm:t>
    </dgm:pt>
    <dgm:pt modelId="{4B512C66-CDEA-40C4-9209-956AB2A2B8F5}" type="sibTrans" cxnId="{32A21D7E-D70A-45D2-9948-45420CB1E5A9}">
      <dgm:prSet/>
      <dgm:spPr/>
      <dgm:t>
        <a:bodyPr/>
        <a:lstStyle/>
        <a:p>
          <a:endParaRPr lang="es-PY"/>
        </a:p>
      </dgm:t>
    </dgm:pt>
    <dgm:pt modelId="{2391C466-6E2D-4C50-8D4B-27BEA909A2F8}">
      <dgm:prSet phldrT="[Texto]" custT="1"/>
      <dgm:spPr/>
      <dgm:t>
        <a:bodyPr/>
        <a:lstStyle/>
        <a:p>
          <a:r>
            <a:rPr lang="es-PY" sz="1400" b="1" dirty="0" smtClean="0"/>
            <a:t>Movilidad de Posgrado</a:t>
          </a:r>
          <a:endParaRPr lang="es-PY" sz="1400" b="1" dirty="0"/>
        </a:p>
      </dgm:t>
    </dgm:pt>
    <dgm:pt modelId="{86DB7BF9-9F31-4C28-8C1F-3CDEC9779F66}" type="parTrans" cxnId="{AB0D90FB-E71A-452B-994B-7F0DAC253CC4}">
      <dgm:prSet/>
      <dgm:spPr/>
      <dgm:t>
        <a:bodyPr/>
        <a:lstStyle/>
        <a:p>
          <a:endParaRPr lang="es-PY"/>
        </a:p>
      </dgm:t>
    </dgm:pt>
    <dgm:pt modelId="{302E5F56-AFF5-4C73-B9F7-65BF76FC48DA}" type="sibTrans" cxnId="{AB0D90FB-E71A-452B-994B-7F0DAC253CC4}">
      <dgm:prSet/>
      <dgm:spPr/>
      <dgm:t>
        <a:bodyPr/>
        <a:lstStyle/>
        <a:p>
          <a:endParaRPr lang="es-PY"/>
        </a:p>
      </dgm:t>
    </dgm:pt>
    <dgm:pt modelId="{EBEA6CF6-AA25-4571-A10B-283F1887B83A}">
      <dgm:prSet/>
      <dgm:spPr/>
      <dgm:t>
        <a:bodyPr/>
        <a:lstStyle/>
        <a:p>
          <a:r>
            <a:rPr lang="es-PY" b="1" dirty="0" smtClean="0"/>
            <a:t>Comité Académico</a:t>
          </a:r>
          <a:endParaRPr lang="es-PY" b="1" dirty="0"/>
        </a:p>
      </dgm:t>
    </dgm:pt>
    <dgm:pt modelId="{086BAA43-89ED-4D19-956F-D42F39D0B6E9}" type="parTrans" cxnId="{BE32D8CA-D0D1-4835-9A2B-AD59E8BCA6E0}">
      <dgm:prSet/>
      <dgm:spPr/>
      <dgm:t>
        <a:bodyPr/>
        <a:lstStyle/>
        <a:p>
          <a:endParaRPr lang="es-PY"/>
        </a:p>
      </dgm:t>
    </dgm:pt>
    <dgm:pt modelId="{450844F7-80A8-4E81-9197-7A01731DA9BA}" type="sibTrans" cxnId="{BE32D8CA-D0D1-4835-9A2B-AD59E8BCA6E0}">
      <dgm:prSet/>
      <dgm:spPr/>
      <dgm:t>
        <a:bodyPr/>
        <a:lstStyle/>
        <a:p>
          <a:endParaRPr lang="es-PY"/>
        </a:p>
      </dgm:t>
    </dgm:pt>
    <dgm:pt modelId="{CD0EC591-10AC-4E7B-8133-EB0AF5E5C747}">
      <dgm:prSet/>
      <dgm:spPr/>
      <dgm:t>
        <a:bodyPr/>
        <a:lstStyle/>
        <a:p>
          <a:r>
            <a:rPr lang="es-PY" b="1" dirty="0" smtClean="0"/>
            <a:t>Jóvenes Investigadores</a:t>
          </a:r>
          <a:endParaRPr lang="es-PY" b="1" dirty="0"/>
        </a:p>
      </dgm:t>
    </dgm:pt>
    <dgm:pt modelId="{CC933575-9076-4045-A455-DBCD86A62399}" type="parTrans" cxnId="{D342A08F-6E30-4316-822D-B0E0116216DA}">
      <dgm:prSet/>
      <dgm:spPr/>
      <dgm:t>
        <a:bodyPr/>
        <a:lstStyle/>
        <a:p>
          <a:endParaRPr lang="es-PY"/>
        </a:p>
      </dgm:t>
    </dgm:pt>
    <dgm:pt modelId="{872000EA-0C71-45E8-8270-EBBD2A748D33}" type="sibTrans" cxnId="{D342A08F-6E30-4316-822D-B0E0116216DA}">
      <dgm:prSet/>
      <dgm:spPr/>
      <dgm:t>
        <a:bodyPr/>
        <a:lstStyle/>
        <a:p>
          <a:endParaRPr lang="es-PY"/>
        </a:p>
      </dgm:t>
    </dgm:pt>
    <dgm:pt modelId="{E96E6C1B-B954-40A0-81EA-76A998F52CEF}">
      <dgm:prSet/>
      <dgm:spPr/>
      <dgm:t>
        <a:bodyPr/>
        <a:lstStyle/>
        <a:p>
          <a:r>
            <a:rPr lang="es-PY" b="1" dirty="0" smtClean="0"/>
            <a:t>Comité Permanente de Extensión</a:t>
          </a:r>
          <a:endParaRPr lang="es-PY" b="1" dirty="0"/>
        </a:p>
      </dgm:t>
    </dgm:pt>
    <dgm:pt modelId="{396A2621-465D-4833-B758-F789922468EE}" type="parTrans" cxnId="{CFA0EB71-535F-431A-B778-459A80C25171}">
      <dgm:prSet/>
      <dgm:spPr/>
      <dgm:t>
        <a:bodyPr/>
        <a:lstStyle/>
        <a:p>
          <a:endParaRPr lang="es-PY"/>
        </a:p>
      </dgm:t>
    </dgm:pt>
    <dgm:pt modelId="{01D4BAD4-315B-41BA-B495-A46A38A8C291}" type="sibTrans" cxnId="{CFA0EB71-535F-431A-B778-459A80C25171}">
      <dgm:prSet/>
      <dgm:spPr/>
      <dgm:t>
        <a:bodyPr/>
        <a:lstStyle/>
        <a:p>
          <a:endParaRPr lang="es-PY"/>
        </a:p>
      </dgm:t>
    </dgm:pt>
    <dgm:pt modelId="{51608480-F96F-428E-B7DA-DD5DEC07F863}" type="pres">
      <dgm:prSet presAssocID="{121B43DB-A09E-4416-8AB0-F12461BB56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PY"/>
        </a:p>
      </dgm:t>
    </dgm:pt>
    <dgm:pt modelId="{116D9801-B244-4A29-870A-744E783C0E47}" type="pres">
      <dgm:prSet presAssocID="{943A6635-84EA-42F2-8C4F-BA6D72919321}" presName="hierRoot1" presStyleCnt="0">
        <dgm:presLayoutVars>
          <dgm:hierBranch val="init"/>
        </dgm:presLayoutVars>
      </dgm:prSet>
      <dgm:spPr/>
    </dgm:pt>
    <dgm:pt modelId="{A57B8484-6E14-46B0-A2FD-F811911DEB43}" type="pres">
      <dgm:prSet presAssocID="{943A6635-84EA-42F2-8C4F-BA6D72919321}" presName="rootComposite1" presStyleCnt="0"/>
      <dgm:spPr/>
    </dgm:pt>
    <dgm:pt modelId="{3E180A65-043A-4F7D-A1C2-9B8D00107618}" type="pres">
      <dgm:prSet presAssocID="{943A6635-84EA-42F2-8C4F-BA6D72919321}" presName="rootText1" presStyleLbl="node0" presStyleIdx="0" presStyleCnt="1" custLinFactNeighborX="-1341" custLinFactNeighborY="-21857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07D3C7E7-27C1-4756-AA0D-F57898193502}" type="pres">
      <dgm:prSet presAssocID="{943A6635-84EA-42F2-8C4F-BA6D72919321}" presName="rootConnector1" presStyleLbl="node1" presStyleIdx="0" presStyleCnt="0"/>
      <dgm:spPr/>
      <dgm:t>
        <a:bodyPr/>
        <a:lstStyle/>
        <a:p>
          <a:endParaRPr lang="es-PY"/>
        </a:p>
      </dgm:t>
    </dgm:pt>
    <dgm:pt modelId="{3EEF3558-9C39-40E0-8529-E2B4B305C0E7}" type="pres">
      <dgm:prSet presAssocID="{943A6635-84EA-42F2-8C4F-BA6D72919321}" presName="hierChild2" presStyleCnt="0"/>
      <dgm:spPr/>
    </dgm:pt>
    <dgm:pt modelId="{A86AEAE7-97A0-4F60-A646-DF65EC77D9F8}" type="pres">
      <dgm:prSet presAssocID="{D0C3DFEF-809B-46F8-9690-047FD1715967}" presName="Name37" presStyleLbl="parChTrans1D2" presStyleIdx="0" presStyleCnt="6"/>
      <dgm:spPr/>
      <dgm:t>
        <a:bodyPr/>
        <a:lstStyle/>
        <a:p>
          <a:endParaRPr lang="es-PY"/>
        </a:p>
      </dgm:t>
    </dgm:pt>
    <dgm:pt modelId="{20DD7DF0-C838-4DD0-899B-C89F886ADE10}" type="pres">
      <dgm:prSet presAssocID="{51967205-AA66-405C-B3F4-CFF489582F03}" presName="hierRoot2" presStyleCnt="0">
        <dgm:presLayoutVars>
          <dgm:hierBranch val="init"/>
        </dgm:presLayoutVars>
      </dgm:prSet>
      <dgm:spPr/>
    </dgm:pt>
    <dgm:pt modelId="{8E302958-2E0A-4D32-AABA-A79BDE5A6168}" type="pres">
      <dgm:prSet presAssocID="{51967205-AA66-405C-B3F4-CFF489582F03}" presName="rootComposite" presStyleCnt="0"/>
      <dgm:spPr/>
    </dgm:pt>
    <dgm:pt modelId="{9DFD7D8F-600F-4EEA-A1CC-D976EE29235E}" type="pres">
      <dgm:prSet presAssocID="{51967205-AA66-405C-B3F4-CFF489582F03}" presName="rootText" presStyleLbl="node2" presStyleIdx="0" presStyleCnt="6" custScaleX="120038" custScaleY="103237" custLinFactNeighborX="34845" custLinFactNeighborY="38687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1C6CAA30-13A1-47F7-A1F1-B790852685F9}" type="pres">
      <dgm:prSet presAssocID="{51967205-AA66-405C-B3F4-CFF489582F03}" presName="rootConnector" presStyleLbl="node2" presStyleIdx="0" presStyleCnt="6"/>
      <dgm:spPr/>
      <dgm:t>
        <a:bodyPr/>
        <a:lstStyle/>
        <a:p>
          <a:endParaRPr lang="es-PY"/>
        </a:p>
      </dgm:t>
    </dgm:pt>
    <dgm:pt modelId="{7A8E669E-6F9F-4224-A61D-E99902ED9DA7}" type="pres">
      <dgm:prSet presAssocID="{51967205-AA66-405C-B3F4-CFF489582F03}" presName="hierChild4" presStyleCnt="0"/>
      <dgm:spPr/>
    </dgm:pt>
    <dgm:pt modelId="{0AF73134-1DCA-4BA3-B0E7-5CD3F565EFEC}" type="pres">
      <dgm:prSet presAssocID="{51967205-AA66-405C-B3F4-CFF489582F03}" presName="hierChild5" presStyleCnt="0"/>
      <dgm:spPr/>
    </dgm:pt>
    <dgm:pt modelId="{35BB7BA6-38AF-40BF-8E37-600FC06BC78A}" type="pres">
      <dgm:prSet presAssocID="{8819A6B9-A9C7-45C5-A22B-962E0D8A8527}" presName="Name37" presStyleLbl="parChTrans1D2" presStyleIdx="1" presStyleCnt="6"/>
      <dgm:spPr/>
      <dgm:t>
        <a:bodyPr/>
        <a:lstStyle/>
        <a:p>
          <a:endParaRPr lang="es-PY"/>
        </a:p>
      </dgm:t>
    </dgm:pt>
    <dgm:pt modelId="{D081A1B1-2D0C-4D3F-96B8-0E4226D9B1C7}" type="pres">
      <dgm:prSet presAssocID="{D8EA8072-2ED3-499D-937B-5BFA20B1BD98}" presName="hierRoot2" presStyleCnt="0">
        <dgm:presLayoutVars>
          <dgm:hierBranch val="init"/>
        </dgm:presLayoutVars>
      </dgm:prSet>
      <dgm:spPr/>
    </dgm:pt>
    <dgm:pt modelId="{CDC07B4F-ACEA-40DE-91FA-EA7AAB052F5D}" type="pres">
      <dgm:prSet presAssocID="{D8EA8072-2ED3-499D-937B-5BFA20B1BD98}" presName="rootComposite" presStyleCnt="0"/>
      <dgm:spPr/>
    </dgm:pt>
    <dgm:pt modelId="{35E9FE15-01B8-4F2A-8B6D-BAA02017FA87}" type="pres">
      <dgm:prSet presAssocID="{D8EA8072-2ED3-499D-937B-5BFA20B1BD98}" presName="rootText" presStyleLbl="node2" presStyleIdx="1" presStyleCnt="6" custScaleX="85396" custScaleY="74276" custLinFactNeighborX="45409" custLinFactNeighborY="49143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2C3D87E9-6B7E-4723-9ADE-53F605F68ACA}" type="pres">
      <dgm:prSet presAssocID="{D8EA8072-2ED3-499D-937B-5BFA20B1BD98}" presName="rootConnector" presStyleLbl="node2" presStyleIdx="1" presStyleCnt="6"/>
      <dgm:spPr/>
      <dgm:t>
        <a:bodyPr/>
        <a:lstStyle/>
        <a:p>
          <a:endParaRPr lang="es-PY"/>
        </a:p>
      </dgm:t>
    </dgm:pt>
    <dgm:pt modelId="{0532D706-A39C-465C-80B9-06FCEAE61328}" type="pres">
      <dgm:prSet presAssocID="{D8EA8072-2ED3-499D-937B-5BFA20B1BD98}" presName="hierChild4" presStyleCnt="0"/>
      <dgm:spPr/>
    </dgm:pt>
    <dgm:pt modelId="{7B0420CF-31F0-4103-ABEC-83A3CE7564CA}" type="pres">
      <dgm:prSet presAssocID="{D8EA8072-2ED3-499D-937B-5BFA20B1BD98}" presName="hierChild5" presStyleCnt="0"/>
      <dgm:spPr/>
    </dgm:pt>
    <dgm:pt modelId="{D2DADE3C-CFA1-4162-AACD-F150E9728475}" type="pres">
      <dgm:prSet presAssocID="{86DB7BF9-9F31-4C28-8C1F-3CDEC9779F66}" presName="Name37" presStyleLbl="parChTrans1D2" presStyleIdx="2" presStyleCnt="6"/>
      <dgm:spPr/>
      <dgm:t>
        <a:bodyPr/>
        <a:lstStyle/>
        <a:p>
          <a:endParaRPr lang="es-PY"/>
        </a:p>
      </dgm:t>
    </dgm:pt>
    <dgm:pt modelId="{C5C24B4F-3153-41E8-BC6B-A5DE56A215C0}" type="pres">
      <dgm:prSet presAssocID="{2391C466-6E2D-4C50-8D4B-27BEA909A2F8}" presName="hierRoot2" presStyleCnt="0">
        <dgm:presLayoutVars>
          <dgm:hierBranch val="init"/>
        </dgm:presLayoutVars>
      </dgm:prSet>
      <dgm:spPr/>
    </dgm:pt>
    <dgm:pt modelId="{15006147-9AE4-46DF-BC19-3E9EBDC0EE9A}" type="pres">
      <dgm:prSet presAssocID="{2391C466-6E2D-4C50-8D4B-27BEA909A2F8}" presName="rootComposite" presStyleCnt="0"/>
      <dgm:spPr/>
    </dgm:pt>
    <dgm:pt modelId="{B994E889-831A-4B5A-8815-DEF38E04CC25}" type="pres">
      <dgm:prSet presAssocID="{2391C466-6E2D-4C50-8D4B-27BEA909A2F8}" presName="rootText" presStyleLbl="node2" presStyleIdx="2" presStyleCnt="6" custScaleX="116370" custScaleY="142136" custLinFactNeighborX="39786" custLinFactNeighborY="26950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73DB38E4-B8D3-4034-8816-1A0F0E78F851}" type="pres">
      <dgm:prSet presAssocID="{2391C466-6E2D-4C50-8D4B-27BEA909A2F8}" presName="rootConnector" presStyleLbl="node2" presStyleIdx="2" presStyleCnt="6"/>
      <dgm:spPr/>
      <dgm:t>
        <a:bodyPr/>
        <a:lstStyle/>
        <a:p>
          <a:endParaRPr lang="es-PY"/>
        </a:p>
      </dgm:t>
    </dgm:pt>
    <dgm:pt modelId="{A824C33F-F773-4C03-BD8D-87D02AAE37EF}" type="pres">
      <dgm:prSet presAssocID="{2391C466-6E2D-4C50-8D4B-27BEA909A2F8}" presName="hierChild4" presStyleCnt="0"/>
      <dgm:spPr/>
    </dgm:pt>
    <dgm:pt modelId="{1DB0D146-D26A-4A41-BFE2-F9ED15113F37}" type="pres">
      <dgm:prSet presAssocID="{2391C466-6E2D-4C50-8D4B-27BEA909A2F8}" presName="hierChild5" presStyleCnt="0"/>
      <dgm:spPr/>
    </dgm:pt>
    <dgm:pt modelId="{A878239B-F491-413B-B9D1-DD01A70737AB}" type="pres">
      <dgm:prSet presAssocID="{086BAA43-89ED-4D19-956F-D42F39D0B6E9}" presName="Name37" presStyleLbl="parChTrans1D2" presStyleIdx="3" presStyleCnt="6"/>
      <dgm:spPr/>
      <dgm:t>
        <a:bodyPr/>
        <a:lstStyle/>
        <a:p>
          <a:endParaRPr lang="es-PY"/>
        </a:p>
      </dgm:t>
    </dgm:pt>
    <dgm:pt modelId="{655D9398-78AD-4974-BD1A-1551B2AE8C39}" type="pres">
      <dgm:prSet presAssocID="{EBEA6CF6-AA25-4571-A10B-283F1887B83A}" presName="hierRoot2" presStyleCnt="0">
        <dgm:presLayoutVars>
          <dgm:hierBranch val="init"/>
        </dgm:presLayoutVars>
      </dgm:prSet>
      <dgm:spPr/>
    </dgm:pt>
    <dgm:pt modelId="{534CE194-D925-459C-A9BD-BC9BA6917A38}" type="pres">
      <dgm:prSet presAssocID="{EBEA6CF6-AA25-4571-A10B-283F1887B83A}" presName="rootComposite" presStyleCnt="0"/>
      <dgm:spPr/>
    </dgm:pt>
    <dgm:pt modelId="{F11AFA9D-3D4E-4E7B-B134-1B9243C181E2}" type="pres">
      <dgm:prSet presAssocID="{EBEA6CF6-AA25-4571-A10B-283F1887B83A}" presName="rootText" presStyleLbl="node2" presStyleIdx="3" presStyleCnt="6" custScaleX="88612" custScaleY="68738" custLinFactNeighborX="25875" custLinFactNeighborY="26671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79271976-5148-4B8B-95AE-0B4D909A1AF0}" type="pres">
      <dgm:prSet presAssocID="{EBEA6CF6-AA25-4571-A10B-283F1887B83A}" presName="rootConnector" presStyleLbl="node2" presStyleIdx="3" presStyleCnt="6"/>
      <dgm:spPr/>
      <dgm:t>
        <a:bodyPr/>
        <a:lstStyle/>
        <a:p>
          <a:endParaRPr lang="es-PY"/>
        </a:p>
      </dgm:t>
    </dgm:pt>
    <dgm:pt modelId="{036B8EA1-1441-4B50-8301-7A4E7BC15095}" type="pres">
      <dgm:prSet presAssocID="{EBEA6CF6-AA25-4571-A10B-283F1887B83A}" presName="hierChild4" presStyleCnt="0"/>
      <dgm:spPr/>
    </dgm:pt>
    <dgm:pt modelId="{3CD552AD-465C-4F02-B383-45C77210471C}" type="pres">
      <dgm:prSet presAssocID="{EBEA6CF6-AA25-4571-A10B-283F1887B83A}" presName="hierChild5" presStyleCnt="0"/>
      <dgm:spPr/>
    </dgm:pt>
    <dgm:pt modelId="{A90AC35F-9DE7-4918-9593-0A3AA8B19FEC}" type="pres">
      <dgm:prSet presAssocID="{CC933575-9076-4045-A455-DBCD86A62399}" presName="Name37" presStyleLbl="parChTrans1D2" presStyleIdx="4" presStyleCnt="6"/>
      <dgm:spPr/>
      <dgm:t>
        <a:bodyPr/>
        <a:lstStyle/>
        <a:p>
          <a:endParaRPr lang="es-PY"/>
        </a:p>
      </dgm:t>
    </dgm:pt>
    <dgm:pt modelId="{C87175B3-017B-4F23-ADC8-86DD7EC2A817}" type="pres">
      <dgm:prSet presAssocID="{CD0EC591-10AC-4E7B-8133-EB0AF5E5C747}" presName="hierRoot2" presStyleCnt="0">
        <dgm:presLayoutVars>
          <dgm:hierBranch val="init"/>
        </dgm:presLayoutVars>
      </dgm:prSet>
      <dgm:spPr/>
    </dgm:pt>
    <dgm:pt modelId="{A36E99DB-2B84-4903-A7B6-9EE036DED17C}" type="pres">
      <dgm:prSet presAssocID="{CD0EC591-10AC-4E7B-8133-EB0AF5E5C747}" presName="rootComposite" presStyleCnt="0"/>
      <dgm:spPr/>
    </dgm:pt>
    <dgm:pt modelId="{901CD809-E0CA-40C9-99E4-D5167890D9A5}" type="pres">
      <dgm:prSet presAssocID="{CD0EC591-10AC-4E7B-8133-EB0AF5E5C747}" presName="rootText" presStyleLbl="node2" presStyleIdx="4" presStyleCnt="6" custScaleX="64187" custScaleY="164334" custLinFactNeighborX="10362" custLinFactNeighborY="26950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048B5A65-FDA7-4B2F-AF09-C9960F0DAB10}" type="pres">
      <dgm:prSet presAssocID="{CD0EC591-10AC-4E7B-8133-EB0AF5E5C747}" presName="rootConnector" presStyleLbl="node2" presStyleIdx="4" presStyleCnt="6"/>
      <dgm:spPr/>
      <dgm:t>
        <a:bodyPr/>
        <a:lstStyle/>
        <a:p>
          <a:endParaRPr lang="es-PY"/>
        </a:p>
      </dgm:t>
    </dgm:pt>
    <dgm:pt modelId="{2B149159-C8B7-450A-8478-238C6AD28BF1}" type="pres">
      <dgm:prSet presAssocID="{CD0EC591-10AC-4E7B-8133-EB0AF5E5C747}" presName="hierChild4" presStyleCnt="0"/>
      <dgm:spPr/>
    </dgm:pt>
    <dgm:pt modelId="{6205288A-8E88-4F1F-831D-453E57E14A78}" type="pres">
      <dgm:prSet presAssocID="{CD0EC591-10AC-4E7B-8133-EB0AF5E5C747}" presName="hierChild5" presStyleCnt="0"/>
      <dgm:spPr/>
    </dgm:pt>
    <dgm:pt modelId="{7FE29052-3977-4C89-84BC-6B2C837C21C5}" type="pres">
      <dgm:prSet presAssocID="{396A2621-465D-4833-B758-F789922468EE}" presName="Name37" presStyleLbl="parChTrans1D2" presStyleIdx="5" presStyleCnt="6"/>
      <dgm:spPr/>
      <dgm:t>
        <a:bodyPr/>
        <a:lstStyle/>
        <a:p>
          <a:endParaRPr lang="es-PY"/>
        </a:p>
      </dgm:t>
    </dgm:pt>
    <dgm:pt modelId="{B28BC3FA-09B4-4B14-9C14-69B02D921966}" type="pres">
      <dgm:prSet presAssocID="{E96E6C1B-B954-40A0-81EA-76A998F52CEF}" presName="hierRoot2" presStyleCnt="0">
        <dgm:presLayoutVars>
          <dgm:hierBranch val="init"/>
        </dgm:presLayoutVars>
      </dgm:prSet>
      <dgm:spPr/>
    </dgm:pt>
    <dgm:pt modelId="{C0F7FB4E-1FC9-4139-8891-259B556FD035}" type="pres">
      <dgm:prSet presAssocID="{E96E6C1B-B954-40A0-81EA-76A998F52CEF}" presName="rootComposite" presStyleCnt="0"/>
      <dgm:spPr/>
    </dgm:pt>
    <dgm:pt modelId="{76D67D18-CBD1-4915-ADC1-1437D4C01EFE}" type="pres">
      <dgm:prSet presAssocID="{E96E6C1B-B954-40A0-81EA-76A998F52CEF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0F81F78B-4091-4613-85BF-BB1FEE49E321}" type="pres">
      <dgm:prSet presAssocID="{E96E6C1B-B954-40A0-81EA-76A998F52CEF}" presName="rootConnector" presStyleLbl="node2" presStyleIdx="5" presStyleCnt="6"/>
      <dgm:spPr/>
      <dgm:t>
        <a:bodyPr/>
        <a:lstStyle/>
        <a:p>
          <a:endParaRPr lang="es-PY"/>
        </a:p>
      </dgm:t>
    </dgm:pt>
    <dgm:pt modelId="{2B3011F7-E4F8-4811-816A-C4A6167DD81A}" type="pres">
      <dgm:prSet presAssocID="{E96E6C1B-B954-40A0-81EA-76A998F52CEF}" presName="hierChild4" presStyleCnt="0"/>
      <dgm:spPr/>
    </dgm:pt>
    <dgm:pt modelId="{248342EA-587E-40BB-89B8-2E797AD2B542}" type="pres">
      <dgm:prSet presAssocID="{E96E6C1B-B954-40A0-81EA-76A998F52CEF}" presName="hierChild5" presStyleCnt="0"/>
      <dgm:spPr/>
    </dgm:pt>
    <dgm:pt modelId="{D87CA9C3-D16B-42F1-851B-A7FD681BBA58}" type="pres">
      <dgm:prSet presAssocID="{943A6635-84EA-42F2-8C4F-BA6D72919321}" presName="hierChild3" presStyleCnt="0"/>
      <dgm:spPr/>
    </dgm:pt>
  </dgm:ptLst>
  <dgm:cxnLst>
    <dgm:cxn modelId="{D60EDB20-6C10-4FF3-8420-DFD0423C4121}" type="presOf" srcId="{121B43DB-A09E-4416-8AB0-F12461BB5668}" destId="{51608480-F96F-428E-B7DA-DD5DEC07F863}" srcOrd="0" destOrd="0" presId="urn:microsoft.com/office/officeart/2005/8/layout/orgChart1"/>
    <dgm:cxn modelId="{C3E25762-B1BE-45FC-ADE3-D3FB68512411}" type="presOf" srcId="{2391C466-6E2D-4C50-8D4B-27BEA909A2F8}" destId="{B994E889-831A-4B5A-8815-DEF38E04CC25}" srcOrd="0" destOrd="0" presId="urn:microsoft.com/office/officeart/2005/8/layout/orgChart1"/>
    <dgm:cxn modelId="{BE32D8CA-D0D1-4835-9A2B-AD59E8BCA6E0}" srcId="{943A6635-84EA-42F2-8C4F-BA6D72919321}" destId="{EBEA6CF6-AA25-4571-A10B-283F1887B83A}" srcOrd="3" destOrd="0" parTransId="{086BAA43-89ED-4D19-956F-D42F39D0B6E9}" sibTransId="{450844F7-80A8-4E81-9197-7A01731DA9BA}"/>
    <dgm:cxn modelId="{208A854B-B26A-426D-97BE-79C66E56F772}" type="presOf" srcId="{396A2621-465D-4833-B758-F789922468EE}" destId="{7FE29052-3977-4C89-84BC-6B2C837C21C5}" srcOrd="0" destOrd="0" presId="urn:microsoft.com/office/officeart/2005/8/layout/orgChart1"/>
    <dgm:cxn modelId="{386062D7-5A63-4156-8696-6AA662AC2EB9}" type="presOf" srcId="{51967205-AA66-405C-B3F4-CFF489582F03}" destId="{9DFD7D8F-600F-4EEA-A1CC-D976EE29235E}" srcOrd="0" destOrd="0" presId="urn:microsoft.com/office/officeart/2005/8/layout/orgChart1"/>
    <dgm:cxn modelId="{735C4288-1E64-4AA2-B896-00888B48CC05}" type="presOf" srcId="{EBEA6CF6-AA25-4571-A10B-283F1887B83A}" destId="{79271976-5148-4B8B-95AE-0B4D909A1AF0}" srcOrd="1" destOrd="0" presId="urn:microsoft.com/office/officeart/2005/8/layout/orgChart1"/>
    <dgm:cxn modelId="{CFA0EB71-535F-431A-B778-459A80C25171}" srcId="{943A6635-84EA-42F2-8C4F-BA6D72919321}" destId="{E96E6C1B-B954-40A0-81EA-76A998F52CEF}" srcOrd="5" destOrd="0" parTransId="{396A2621-465D-4833-B758-F789922468EE}" sibTransId="{01D4BAD4-315B-41BA-B495-A46A38A8C291}"/>
    <dgm:cxn modelId="{98F3DC85-EE4D-4E56-ADC2-22094E1342C1}" type="presOf" srcId="{D8EA8072-2ED3-499D-937B-5BFA20B1BD98}" destId="{35E9FE15-01B8-4F2A-8B6D-BAA02017FA87}" srcOrd="0" destOrd="0" presId="urn:microsoft.com/office/officeart/2005/8/layout/orgChart1"/>
    <dgm:cxn modelId="{AF0173B1-3D98-4EA9-94F8-9D6725BCE07C}" type="presOf" srcId="{51967205-AA66-405C-B3F4-CFF489582F03}" destId="{1C6CAA30-13A1-47F7-A1F1-B790852685F9}" srcOrd="1" destOrd="0" presId="urn:microsoft.com/office/officeart/2005/8/layout/orgChart1"/>
    <dgm:cxn modelId="{FF8BCC53-4F3B-4DA2-8134-22BBB40F9E73}" type="presOf" srcId="{086BAA43-89ED-4D19-956F-D42F39D0B6E9}" destId="{A878239B-F491-413B-B9D1-DD01A70737AB}" srcOrd="0" destOrd="0" presId="urn:microsoft.com/office/officeart/2005/8/layout/orgChart1"/>
    <dgm:cxn modelId="{8D87FBED-5506-4F58-9D6E-499B4F9ECD1A}" type="presOf" srcId="{2391C466-6E2D-4C50-8D4B-27BEA909A2F8}" destId="{73DB38E4-B8D3-4034-8816-1A0F0E78F851}" srcOrd="1" destOrd="0" presId="urn:microsoft.com/office/officeart/2005/8/layout/orgChart1"/>
    <dgm:cxn modelId="{6DE5D115-C7F6-4959-AEBD-C305EEE4F354}" type="presOf" srcId="{E96E6C1B-B954-40A0-81EA-76A998F52CEF}" destId="{76D67D18-CBD1-4915-ADC1-1437D4C01EFE}" srcOrd="0" destOrd="0" presId="urn:microsoft.com/office/officeart/2005/8/layout/orgChart1"/>
    <dgm:cxn modelId="{2C0B82CD-6FC7-48B5-9120-DFA2A6968A55}" srcId="{943A6635-84EA-42F2-8C4F-BA6D72919321}" destId="{51967205-AA66-405C-B3F4-CFF489582F03}" srcOrd="0" destOrd="0" parTransId="{D0C3DFEF-809B-46F8-9690-047FD1715967}" sibTransId="{F8DD0D2F-DC3E-4457-9142-9B7E6C277B19}"/>
    <dgm:cxn modelId="{322B8477-8AB2-4C89-BB95-87DA0F23D875}" srcId="{121B43DB-A09E-4416-8AB0-F12461BB5668}" destId="{943A6635-84EA-42F2-8C4F-BA6D72919321}" srcOrd="0" destOrd="0" parTransId="{23D3A340-F44C-49BF-9C7F-1459D3EDCFA8}" sibTransId="{C755448F-BDBB-4B57-A81D-A901EC9B41D4}"/>
    <dgm:cxn modelId="{DD8537F8-2C9D-4979-A4C3-DE73A212422E}" type="presOf" srcId="{8819A6B9-A9C7-45C5-A22B-962E0D8A8527}" destId="{35BB7BA6-38AF-40BF-8E37-600FC06BC78A}" srcOrd="0" destOrd="0" presId="urn:microsoft.com/office/officeart/2005/8/layout/orgChart1"/>
    <dgm:cxn modelId="{84109FD3-8298-4300-BA5F-AEB5BCEDDD58}" type="presOf" srcId="{CD0EC591-10AC-4E7B-8133-EB0AF5E5C747}" destId="{048B5A65-FDA7-4B2F-AF09-C9960F0DAB10}" srcOrd="1" destOrd="0" presId="urn:microsoft.com/office/officeart/2005/8/layout/orgChart1"/>
    <dgm:cxn modelId="{AB0D90FB-E71A-452B-994B-7F0DAC253CC4}" srcId="{943A6635-84EA-42F2-8C4F-BA6D72919321}" destId="{2391C466-6E2D-4C50-8D4B-27BEA909A2F8}" srcOrd="2" destOrd="0" parTransId="{86DB7BF9-9F31-4C28-8C1F-3CDEC9779F66}" sibTransId="{302E5F56-AFF5-4C73-B9F7-65BF76FC48DA}"/>
    <dgm:cxn modelId="{6B2FAE94-0153-4AED-8FEB-7BD4942EB529}" type="presOf" srcId="{CD0EC591-10AC-4E7B-8133-EB0AF5E5C747}" destId="{901CD809-E0CA-40C9-99E4-D5167890D9A5}" srcOrd="0" destOrd="0" presId="urn:microsoft.com/office/officeart/2005/8/layout/orgChart1"/>
    <dgm:cxn modelId="{5D461C90-A78F-4E7A-9F60-77E2D61C301F}" type="presOf" srcId="{EBEA6CF6-AA25-4571-A10B-283F1887B83A}" destId="{F11AFA9D-3D4E-4E7B-B134-1B9243C181E2}" srcOrd="0" destOrd="0" presId="urn:microsoft.com/office/officeart/2005/8/layout/orgChart1"/>
    <dgm:cxn modelId="{CF82FD6C-BBDA-4CF2-9B25-F6FA66F0BCBB}" type="presOf" srcId="{943A6635-84EA-42F2-8C4F-BA6D72919321}" destId="{07D3C7E7-27C1-4756-AA0D-F57898193502}" srcOrd="1" destOrd="0" presId="urn:microsoft.com/office/officeart/2005/8/layout/orgChart1"/>
    <dgm:cxn modelId="{55A1934E-05C1-4CB3-A1F1-0BB405D54F36}" type="presOf" srcId="{943A6635-84EA-42F2-8C4F-BA6D72919321}" destId="{3E180A65-043A-4F7D-A1C2-9B8D00107618}" srcOrd="0" destOrd="0" presId="urn:microsoft.com/office/officeart/2005/8/layout/orgChart1"/>
    <dgm:cxn modelId="{9DCE1626-BA74-4876-938D-D20C59BF2FE3}" type="presOf" srcId="{86DB7BF9-9F31-4C28-8C1F-3CDEC9779F66}" destId="{D2DADE3C-CFA1-4162-AACD-F150E9728475}" srcOrd="0" destOrd="0" presId="urn:microsoft.com/office/officeart/2005/8/layout/orgChart1"/>
    <dgm:cxn modelId="{B7B8E864-7478-4F55-9915-8D0F573C263B}" type="presOf" srcId="{CC933575-9076-4045-A455-DBCD86A62399}" destId="{A90AC35F-9DE7-4918-9593-0A3AA8B19FEC}" srcOrd="0" destOrd="0" presId="urn:microsoft.com/office/officeart/2005/8/layout/orgChart1"/>
    <dgm:cxn modelId="{C475E4C5-4E27-448C-9CF6-BD9F99D48AE4}" type="presOf" srcId="{D8EA8072-2ED3-499D-937B-5BFA20B1BD98}" destId="{2C3D87E9-6B7E-4723-9ADE-53F605F68ACA}" srcOrd="1" destOrd="0" presId="urn:microsoft.com/office/officeart/2005/8/layout/orgChart1"/>
    <dgm:cxn modelId="{32A21D7E-D70A-45D2-9948-45420CB1E5A9}" srcId="{943A6635-84EA-42F2-8C4F-BA6D72919321}" destId="{D8EA8072-2ED3-499D-937B-5BFA20B1BD98}" srcOrd="1" destOrd="0" parTransId="{8819A6B9-A9C7-45C5-A22B-962E0D8A8527}" sibTransId="{4B512C66-CDEA-40C4-9209-956AB2A2B8F5}"/>
    <dgm:cxn modelId="{EA8257FB-DBDA-43F0-A39C-6D062D3B6C4B}" type="presOf" srcId="{D0C3DFEF-809B-46F8-9690-047FD1715967}" destId="{A86AEAE7-97A0-4F60-A646-DF65EC77D9F8}" srcOrd="0" destOrd="0" presId="urn:microsoft.com/office/officeart/2005/8/layout/orgChart1"/>
    <dgm:cxn modelId="{96F09794-5F52-489A-9D94-FBDF635FD762}" type="presOf" srcId="{E96E6C1B-B954-40A0-81EA-76A998F52CEF}" destId="{0F81F78B-4091-4613-85BF-BB1FEE49E321}" srcOrd="1" destOrd="0" presId="urn:microsoft.com/office/officeart/2005/8/layout/orgChart1"/>
    <dgm:cxn modelId="{D342A08F-6E30-4316-822D-B0E0116216DA}" srcId="{943A6635-84EA-42F2-8C4F-BA6D72919321}" destId="{CD0EC591-10AC-4E7B-8133-EB0AF5E5C747}" srcOrd="4" destOrd="0" parTransId="{CC933575-9076-4045-A455-DBCD86A62399}" sibTransId="{872000EA-0C71-45E8-8270-EBBD2A748D33}"/>
    <dgm:cxn modelId="{9CF8C15C-BD0F-4E74-AB7D-FF36C9EDD902}" type="presParOf" srcId="{51608480-F96F-428E-B7DA-DD5DEC07F863}" destId="{116D9801-B244-4A29-870A-744E783C0E47}" srcOrd="0" destOrd="0" presId="urn:microsoft.com/office/officeart/2005/8/layout/orgChart1"/>
    <dgm:cxn modelId="{E6F69C70-CCB6-4221-9CE3-DC0ABF7E9B60}" type="presParOf" srcId="{116D9801-B244-4A29-870A-744E783C0E47}" destId="{A57B8484-6E14-46B0-A2FD-F811911DEB43}" srcOrd="0" destOrd="0" presId="urn:microsoft.com/office/officeart/2005/8/layout/orgChart1"/>
    <dgm:cxn modelId="{CC4B8833-352E-4A08-A17D-B24B59881A7C}" type="presParOf" srcId="{A57B8484-6E14-46B0-A2FD-F811911DEB43}" destId="{3E180A65-043A-4F7D-A1C2-9B8D00107618}" srcOrd="0" destOrd="0" presId="urn:microsoft.com/office/officeart/2005/8/layout/orgChart1"/>
    <dgm:cxn modelId="{2CD3F096-EAD8-4867-8FEE-CD42AD9A6A53}" type="presParOf" srcId="{A57B8484-6E14-46B0-A2FD-F811911DEB43}" destId="{07D3C7E7-27C1-4756-AA0D-F57898193502}" srcOrd="1" destOrd="0" presId="urn:microsoft.com/office/officeart/2005/8/layout/orgChart1"/>
    <dgm:cxn modelId="{AFB3879C-0AE9-49C6-AF99-C3AE0F922570}" type="presParOf" srcId="{116D9801-B244-4A29-870A-744E783C0E47}" destId="{3EEF3558-9C39-40E0-8529-E2B4B305C0E7}" srcOrd="1" destOrd="0" presId="urn:microsoft.com/office/officeart/2005/8/layout/orgChart1"/>
    <dgm:cxn modelId="{86C26DCC-A957-4F9A-A21C-7D88CCEB6336}" type="presParOf" srcId="{3EEF3558-9C39-40E0-8529-E2B4B305C0E7}" destId="{A86AEAE7-97A0-4F60-A646-DF65EC77D9F8}" srcOrd="0" destOrd="0" presId="urn:microsoft.com/office/officeart/2005/8/layout/orgChart1"/>
    <dgm:cxn modelId="{20D66D72-5735-4F3A-BEFD-70259CA66C9D}" type="presParOf" srcId="{3EEF3558-9C39-40E0-8529-E2B4B305C0E7}" destId="{20DD7DF0-C838-4DD0-899B-C89F886ADE10}" srcOrd="1" destOrd="0" presId="urn:microsoft.com/office/officeart/2005/8/layout/orgChart1"/>
    <dgm:cxn modelId="{B57BB535-7EE4-4F06-82B8-4711C77BD742}" type="presParOf" srcId="{20DD7DF0-C838-4DD0-899B-C89F886ADE10}" destId="{8E302958-2E0A-4D32-AABA-A79BDE5A6168}" srcOrd="0" destOrd="0" presId="urn:microsoft.com/office/officeart/2005/8/layout/orgChart1"/>
    <dgm:cxn modelId="{A2B883CF-B107-4006-82D8-30E1D58D5706}" type="presParOf" srcId="{8E302958-2E0A-4D32-AABA-A79BDE5A6168}" destId="{9DFD7D8F-600F-4EEA-A1CC-D976EE29235E}" srcOrd="0" destOrd="0" presId="urn:microsoft.com/office/officeart/2005/8/layout/orgChart1"/>
    <dgm:cxn modelId="{2AA08C45-C39E-4E60-8FA6-03CBFD2D6FAF}" type="presParOf" srcId="{8E302958-2E0A-4D32-AABA-A79BDE5A6168}" destId="{1C6CAA30-13A1-47F7-A1F1-B790852685F9}" srcOrd="1" destOrd="0" presId="urn:microsoft.com/office/officeart/2005/8/layout/orgChart1"/>
    <dgm:cxn modelId="{A453C481-3A4C-4029-8938-AA90B3DE1D18}" type="presParOf" srcId="{20DD7DF0-C838-4DD0-899B-C89F886ADE10}" destId="{7A8E669E-6F9F-4224-A61D-E99902ED9DA7}" srcOrd="1" destOrd="0" presId="urn:microsoft.com/office/officeart/2005/8/layout/orgChart1"/>
    <dgm:cxn modelId="{B6AC65E4-F5FF-4B66-A55E-62E1C9DC362B}" type="presParOf" srcId="{20DD7DF0-C838-4DD0-899B-C89F886ADE10}" destId="{0AF73134-1DCA-4BA3-B0E7-5CD3F565EFEC}" srcOrd="2" destOrd="0" presId="urn:microsoft.com/office/officeart/2005/8/layout/orgChart1"/>
    <dgm:cxn modelId="{4CB7760E-9F66-437C-8C4B-76D7A31C2F1D}" type="presParOf" srcId="{3EEF3558-9C39-40E0-8529-E2B4B305C0E7}" destId="{35BB7BA6-38AF-40BF-8E37-600FC06BC78A}" srcOrd="2" destOrd="0" presId="urn:microsoft.com/office/officeart/2005/8/layout/orgChart1"/>
    <dgm:cxn modelId="{6501A0E0-4F6B-4487-A265-DC44820EB7B4}" type="presParOf" srcId="{3EEF3558-9C39-40E0-8529-E2B4B305C0E7}" destId="{D081A1B1-2D0C-4D3F-96B8-0E4226D9B1C7}" srcOrd="3" destOrd="0" presId="urn:microsoft.com/office/officeart/2005/8/layout/orgChart1"/>
    <dgm:cxn modelId="{B505D62C-FD39-4563-A5F4-F0AFBA23301D}" type="presParOf" srcId="{D081A1B1-2D0C-4D3F-96B8-0E4226D9B1C7}" destId="{CDC07B4F-ACEA-40DE-91FA-EA7AAB052F5D}" srcOrd="0" destOrd="0" presId="urn:microsoft.com/office/officeart/2005/8/layout/orgChart1"/>
    <dgm:cxn modelId="{101387C8-1787-49D9-94E7-43A92A452508}" type="presParOf" srcId="{CDC07B4F-ACEA-40DE-91FA-EA7AAB052F5D}" destId="{35E9FE15-01B8-4F2A-8B6D-BAA02017FA87}" srcOrd="0" destOrd="0" presId="urn:microsoft.com/office/officeart/2005/8/layout/orgChart1"/>
    <dgm:cxn modelId="{D07AF22F-1FF5-4B43-B6CB-6D951A9C61A2}" type="presParOf" srcId="{CDC07B4F-ACEA-40DE-91FA-EA7AAB052F5D}" destId="{2C3D87E9-6B7E-4723-9ADE-53F605F68ACA}" srcOrd="1" destOrd="0" presId="urn:microsoft.com/office/officeart/2005/8/layout/orgChart1"/>
    <dgm:cxn modelId="{1CB5AF8D-4866-4165-9645-D28E085D8E83}" type="presParOf" srcId="{D081A1B1-2D0C-4D3F-96B8-0E4226D9B1C7}" destId="{0532D706-A39C-465C-80B9-06FCEAE61328}" srcOrd="1" destOrd="0" presId="urn:microsoft.com/office/officeart/2005/8/layout/orgChart1"/>
    <dgm:cxn modelId="{AD4147F3-57C3-4983-AA2B-7D43847B4653}" type="presParOf" srcId="{D081A1B1-2D0C-4D3F-96B8-0E4226D9B1C7}" destId="{7B0420CF-31F0-4103-ABEC-83A3CE7564CA}" srcOrd="2" destOrd="0" presId="urn:microsoft.com/office/officeart/2005/8/layout/orgChart1"/>
    <dgm:cxn modelId="{23EBA580-9AE4-43D9-8314-D42B7890E8A8}" type="presParOf" srcId="{3EEF3558-9C39-40E0-8529-E2B4B305C0E7}" destId="{D2DADE3C-CFA1-4162-AACD-F150E9728475}" srcOrd="4" destOrd="0" presId="urn:microsoft.com/office/officeart/2005/8/layout/orgChart1"/>
    <dgm:cxn modelId="{CC2C97C5-158D-489F-B85B-201152E9B1DB}" type="presParOf" srcId="{3EEF3558-9C39-40E0-8529-E2B4B305C0E7}" destId="{C5C24B4F-3153-41E8-BC6B-A5DE56A215C0}" srcOrd="5" destOrd="0" presId="urn:microsoft.com/office/officeart/2005/8/layout/orgChart1"/>
    <dgm:cxn modelId="{40DE2500-FA99-449C-A79E-074C51EE71C1}" type="presParOf" srcId="{C5C24B4F-3153-41E8-BC6B-A5DE56A215C0}" destId="{15006147-9AE4-46DF-BC19-3E9EBDC0EE9A}" srcOrd="0" destOrd="0" presId="urn:microsoft.com/office/officeart/2005/8/layout/orgChart1"/>
    <dgm:cxn modelId="{CCE2D3E6-59E4-4AFA-A1AB-0EA8CF6DAFEB}" type="presParOf" srcId="{15006147-9AE4-46DF-BC19-3E9EBDC0EE9A}" destId="{B994E889-831A-4B5A-8815-DEF38E04CC25}" srcOrd="0" destOrd="0" presId="urn:microsoft.com/office/officeart/2005/8/layout/orgChart1"/>
    <dgm:cxn modelId="{C92C11C0-8692-4152-91BF-FC7913EB5E78}" type="presParOf" srcId="{15006147-9AE4-46DF-BC19-3E9EBDC0EE9A}" destId="{73DB38E4-B8D3-4034-8816-1A0F0E78F851}" srcOrd="1" destOrd="0" presId="urn:microsoft.com/office/officeart/2005/8/layout/orgChart1"/>
    <dgm:cxn modelId="{9C665463-E04F-4A39-A7AA-4B39B3C8FB61}" type="presParOf" srcId="{C5C24B4F-3153-41E8-BC6B-A5DE56A215C0}" destId="{A824C33F-F773-4C03-BD8D-87D02AAE37EF}" srcOrd="1" destOrd="0" presId="urn:microsoft.com/office/officeart/2005/8/layout/orgChart1"/>
    <dgm:cxn modelId="{B36A3ABA-802A-48C7-90DA-C28C76044EB4}" type="presParOf" srcId="{C5C24B4F-3153-41E8-BC6B-A5DE56A215C0}" destId="{1DB0D146-D26A-4A41-BFE2-F9ED15113F37}" srcOrd="2" destOrd="0" presId="urn:microsoft.com/office/officeart/2005/8/layout/orgChart1"/>
    <dgm:cxn modelId="{80C20DB7-9ADB-447D-BDA3-74B0A5287A29}" type="presParOf" srcId="{3EEF3558-9C39-40E0-8529-E2B4B305C0E7}" destId="{A878239B-F491-413B-B9D1-DD01A70737AB}" srcOrd="6" destOrd="0" presId="urn:microsoft.com/office/officeart/2005/8/layout/orgChart1"/>
    <dgm:cxn modelId="{E2D85BA9-527F-480C-A13B-012AF5E8E2E2}" type="presParOf" srcId="{3EEF3558-9C39-40E0-8529-E2B4B305C0E7}" destId="{655D9398-78AD-4974-BD1A-1551B2AE8C39}" srcOrd="7" destOrd="0" presId="urn:microsoft.com/office/officeart/2005/8/layout/orgChart1"/>
    <dgm:cxn modelId="{5A6EB987-5A31-4E90-BFF5-C6660BFD2CC0}" type="presParOf" srcId="{655D9398-78AD-4974-BD1A-1551B2AE8C39}" destId="{534CE194-D925-459C-A9BD-BC9BA6917A38}" srcOrd="0" destOrd="0" presId="urn:microsoft.com/office/officeart/2005/8/layout/orgChart1"/>
    <dgm:cxn modelId="{72336B7D-AFC0-4508-952E-F133A7954481}" type="presParOf" srcId="{534CE194-D925-459C-A9BD-BC9BA6917A38}" destId="{F11AFA9D-3D4E-4E7B-B134-1B9243C181E2}" srcOrd="0" destOrd="0" presId="urn:microsoft.com/office/officeart/2005/8/layout/orgChart1"/>
    <dgm:cxn modelId="{980D8CE2-30B2-4E5D-8EE7-D6773CED1F2F}" type="presParOf" srcId="{534CE194-D925-459C-A9BD-BC9BA6917A38}" destId="{79271976-5148-4B8B-95AE-0B4D909A1AF0}" srcOrd="1" destOrd="0" presId="urn:microsoft.com/office/officeart/2005/8/layout/orgChart1"/>
    <dgm:cxn modelId="{7408C0F9-4E42-44FE-B13B-E7C5B9F544B1}" type="presParOf" srcId="{655D9398-78AD-4974-BD1A-1551B2AE8C39}" destId="{036B8EA1-1441-4B50-8301-7A4E7BC15095}" srcOrd="1" destOrd="0" presId="urn:microsoft.com/office/officeart/2005/8/layout/orgChart1"/>
    <dgm:cxn modelId="{A2254E22-A5D1-4B74-B8E4-A6FCFB19DABC}" type="presParOf" srcId="{655D9398-78AD-4974-BD1A-1551B2AE8C39}" destId="{3CD552AD-465C-4F02-B383-45C77210471C}" srcOrd="2" destOrd="0" presId="urn:microsoft.com/office/officeart/2005/8/layout/orgChart1"/>
    <dgm:cxn modelId="{0B6DCA5D-D570-4A98-8DF7-E1F49876BDA7}" type="presParOf" srcId="{3EEF3558-9C39-40E0-8529-E2B4B305C0E7}" destId="{A90AC35F-9DE7-4918-9593-0A3AA8B19FEC}" srcOrd="8" destOrd="0" presId="urn:microsoft.com/office/officeart/2005/8/layout/orgChart1"/>
    <dgm:cxn modelId="{A1DE3620-7EA8-42F5-A004-B2A551A3C623}" type="presParOf" srcId="{3EEF3558-9C39-40E0-8529-E2B4B305C0E7}" destId="{C87175B3-017B-4F23-ADC8-86DD7EC2A817}" srcOrd="9" destOrd="0" presId="urn:microsoft.com/office/officeart/2005/8/layout/orgChart1"/>
    <dgm:cxn modelId="{84EB2DE0-87DA-494E-BA0B-229555C8ED40}" type="presParOf" srcId="{C87175B3-017B-4F23-ADC8-86DD7EC2A817}" destId="{A36E99DB-2B84-4903-A7B6-9EE036DED17C}" srcOrd="0" destOrd="0" presId="urn:microsoft.com/office/officeart/2005/8/layout/orgChart1"/>
    <dgm:cxn modelId="{DC83FDE0-A004-4723-A60B-8D380CC7CADC}" type="presParOf" srcId="{A36E99DB-2B84-4903-A7B6-9EE036DED17C}" destId="{901CD809-E0CA-40C9-99E4-D5167890D9A5}" srcOrd="0" destOrd="0" presId="urn:microsoft.com/office/officeart/2005/8/layout/orgChart1"/>
    <dgm:cxn modelId="{C0BD6541-AF32-47C9-BCC3-148AABFE6668}" type="presParOf" srcId="{A36E99DB-2B84-4903-A7B6-9EE036DED17C}" destId="{048B5A65-FDA7-4B2F-AF09-C9960F0DAB10}" srcOrd="1" destOrd="0" presId="urn:microsoft.com/office/officeart/2005/8/layout/orgChart1"/>
    <dgm:cxn modelId="{60BAA2EE-4CA4-4F06-B35D-BA5C8A043A26}" type="presParOf" srcId="{C87175B3-017B-4F23-ADC8-86DD7EC2A817}" destId="{2B149159-C8B7-450A-8478-238C6AD28BF1}" srcOrd="1" destOrd="0" presId="urn:microsoft.com/office/officeart/2005/8/layout/orgChart1"/>
    <dgm:cxn modelId="{7A90FF23-33D8-4A30-AA35-61E30938154D}" type="presParOf" srcId="{C87175B3-017B-4F23-ADC8-86DD7EC2A817}" destId="{6205288A-8E88-4F1F-831D-453E57E14A78}" srcOrd="2" destOrd="0" presId="urn:microsoft.com/office/officeart/2005/8/layout/orgChart1"/>
    <dgm:cxn modelId="{4877045D-A377-436A-AFD5-A8BA8A427D81}" type="presParOf" srcId="{3EEF3558-9C39-40E0-8529-E2B4B305C0E7}" destId="{7FE29052-3977-4C89-84BC-6B2C837C21C5}" srcOrd="10" destOrd="0" presId="urn:microsoft.com/office/officeart/2005/8/layout/orgChart1"/>
    <dgm:cxn modelId="{3E33D135-ABEF-4DB6-95AE-D6A43906E19B}" type="presParOf" srcId="{3EEF3558-9C39-40E0-8529-E2B4B305C0E7}" destId="{B28BC3FA-09B4-4B14-9C14-69B02D921966}" srcOrd="11" destOrd="0" presId="urn:microsoft.com/office/officeart/2005/8/layout/orgChart1"/>
    <dgm:cxn modelId="{86D887FF-ECC1-4261-A69E-53270FF79EC9}" type="presParOf" srcId="{B28BC3FA-09B4-4B14-9C14-69B02D921966}" destId="{C0F7FB4E-1FC9-4139-8891-259B556FD035}" srcOrd="0" destOrd="0" presId="urn:microsoft.com/office/officeart/2005/8/layout/orgChart1"/>
    <dgm:cxn modelId="{F3C26A6F-DD51-4B4F-8FCF-4CA263922629}" type="presParOf" srcId="{C0F7FB4E-1FC9-4139-8891-259B556FD035}" destId="{76D67D18-CBD1-4915-ADC1-1437D4C01EFE}" srcOrd="0" destOrd="0" presId="urn:microsoft.com/office/officeart/2005/8/layout/orgChart1"/>
    <dgm:cxn modelId="{B4099895-7825-4F7E-9CA2-535BC2EAAB4D}" type="presParOf" srcId="{C0F7FB4E-1FC9-4139-8891-259B556FD035}" destId="{0F81F78B-4091-4613-85BF-BB1FEE49E321}" srcOrd="1" destOrd="0" presId="urn:microsoft.com/office/officeart/2005/8/layout/orgChart1"/>
    <dgm:cxn modelId="{65B6F9B6-8711-4D91-B232-4A86165F2386}" type="presParOf" srcId="{B28BC3FA-09B4-4B14-9C14-69B02D921966}" destId="{2B3011F7-E4F8-4811-816A-C4A6167DD81A}" srcOrd="1" destOrd="0" presId="urn:microsoft.com/office/officeart/2005/8/layout/orgChart1"/>
    <dgm:cxn modelId="{E40CABC2-8487-4B3E-823D-5BC93ACF1417}" type="presParOf" srcId="{B28BC3FA-09B4-4B14-9C14-69B02D921966}" destId="{248342EA-587E-40BB-89B8-2E797AD2B542}" srcOrd="2" destOrd="0" presId="urn:microsoft.com/office/officeart/2005/8/layout/orgChart1"/>
    <dgm:cxn modelId="{20CBF3CE-6CD6-4145-A736-2A87AC7C513E}" type="presParOf" srcId="{116D9801-B244-4A29-870A-744E783C0E47}" destId="{D87CA9C3-D16B-42F1-851B-A7FD681BBA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3A6BF-5F7C-4584-8645-96B57E307461}">
      <dsp:nvSpPr>
        <dsp:cNvPr id="0" name=""/>
        <dsp:cNvSpPr/>
      </dsp:nvSpPr>
      <dsp:spPr>
        <a:xfrm>
          <a:off x="2853776" y="-565"/>
          <a:ext cx="1267669" cy="12676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Salud</a:t>
          </a:r>
          <a:r>
            <a:rPr lang="es-ES" sz="1300" kern="1200" dirty="0" smtClean="0">
              <a:solidFill>
                <a:schemeClr val="tx1"/>
              </a:solidFill>
            </a:rPr>
            <a:t> 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3039422" y="185081"/>
        <a:ext cx="896377" cy="896377"/>
      </dsp:txXfrm>
    </dsp:sp>
    <dsp:sp modelId="{5D2D2266-4C23-4778-BF0C-F7C41169EF18}">
      <dsp:nvSpPr>
        <dsp:cNvPr id="0" name=""/>
        <dsp:cNvSpPr/>
      </dsp:nvSpPr>
      <dsp:spPr>
        <a:xfrm rot="1514571">
          <a:off x="4131106" y="773233"/>
          <a:ext cx="214174" cy="427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4134174" y="845101"/>
        <a:ext cx="149922" cy="256702"/>
      </dsp:txXfrm>
    </dsp:sp>
    <dsp:sp modelId="{4DA02137-AF0F-4ACA-9071-F5F24EDFD346}">
      <dsp:nvSpPr>
        <dsp:cNvPr id="0" name=""/>
        <dsp:cNvSpPr/>
      </dsp:nvSpPr>
      <dsp:spPr>
        <a:xfrm>
          <a:off x="4274821" y="794352"/>
          <a:ext cx="1797606" cy="12676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Energía</a:t>
          </a:r>
          <a:r>
            <a:rPr lang="es-ES" sz="2000" b="1" kern="1200" dirty="0" smtClean="0"/>
            <a:t> </a:t>
          </a:r>
          <a:endParaRPr lang="es-ES" sz="2000" b="1" kern="1200" dirty="0"/>
        </a:p>
      </dsp:txBody>
      <dsp:txXfrm>
        <a:off x="4538074" y="979998"/>
        <a:ext cx="1271100" cy="896377"/>
      </dsp:txXfrm>
    </dsp:sp>
    <dsp:sp modelId="{45B6131A-5FC6-4A55-B3AF-8D6E9BA6413A}">
      <dsp:nvSpPr>
        <dsp:cNvPr id="0" name=""/>
        <dsp:cNvSpPr/>
      </dsp:nvSpPr>
      <dsp:spPr>
        <a:xfrm rot="4590780">
          <a:off x="5224538" y="2146558"/>
          <a:ext cx="345371" cy="427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5264261" y="2181749"/>
        <a:ext cx="241760" cy="256702"/>
      </dsp:txXfrm>
    </dsp:sp>
    <dsp:sp modelId="{F6C7AB57-E387-4958-87AB-A52A723942CC}">
      <dsp:nvSpPr>
        <dsp:cNvPr id="0" name=""/>
        <dsp:cNvSpPr/>
      </dsp:nvSpPr>
      <dsp:spPr>
        <a:xfrm>
          <a:off x="4507206" y="2681049"/>
          <a:ext cx="2237842" cy="12676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</a:rPr>
            <a:t>Agropecuaria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4834930" y="2866695"/>
        <a:ext cx="1582394" cy="896377"/>
      </dsp:txXfrm>
    </dsp:sp>
    <dsp:sp modelId="{84B3AFA1-FD6E-4223-8EF5-0B754EE3DD2B}">
      <dsp:nvSpPr>
        <dsp:cNvPr id="0" name=""/>
        <dsp:cNvSpPr/>
      </dsp:nvSpPr>
      <dsp:spPr>
        <a:xfrm rot="7530292">
          <a:off x="4983133" y="3850219"/>
          <a:ext cx="216920" cy="427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10800000">
        <a:off x="5034568" y="3909299"/>
        <a:ext cx="151844" cy="256702"/>
      </dsp:txXfrm>
    </dsp:sp>
    <dsp:sp modelId="{3462C67D-B29B-4693-9DB1-F582F331D3BC}">
      <dsp:nvSpPr>
        <dsp:cNvPr id="0" name=""/>
        <dsp:cNvSpPr/>
      </dsp:nvSpPr>
      <dsp:spPr>
        <a:xfrm>
          <a:off x="3664589" y="4167839"/>
          <a:ext cx="1799672" cy="127045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chemeClr val="tx1"/>
              </a:solidFill>
            </a:rPr>
            <a:t>Alimentos</a:t>
          </a:r>
          <a:r>
            <a:rPr lang="es-ES" sz="1300" kern="1200" dirty="0" smtClean="0"/>
            <a:t> </a:t>
          </a:r>
          <a:endParaRPr lang="es-ES" sz="1300" kern="1200" dirty="0"/>
        </a:p>
      </dsp:txBody>
      <dsp:txXfrm>
        <a:off x="3928145" y="4353893"/>
        <a:ext cx="1272560" cy="898350"/>
      </dsp:txXfrm>
    </dsp:sp>
    <dsp:sp modelId="{DE48B3C2-FEEC-46F9-BC0A-75F6ACA8D4A1}">
      <dsp:nvSpPr>
        <dsp:cNvPr id="0" name=""/>
        <dsp:cNvSpPr/>
      </dsp:nvSpPr>
      <dsp:spPr>
        <a:xfrm rot="10800017">
          <a:off x="3400496" y="4589144"/>
          <a:ext cx="186625" cy="427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10800000">
        <a:off x="3456483" y="4674712"/>
        <a:ext cx="130638" cy="256702"/>
      </dsp:txXfrm>
    </dsp:sp>
    <dsp:sp modelId="{89CDBA51-2DC5-4769-B30F-A60D9BF5DF5E}">
      <dsp:nvSpPr>
        <dsp:cNvPr id="0" name=""/>
        <dsp:cNvSpPr/>
      </dsp:nvSpPr>
      <dsp:spPr>
        <a:xfrm>
          <a:off x="1397055" y="4169222"/>
          <a:ext cx="1915410" cy="12676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 smtClean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Derecho</a:t>
          </a:r>
          <a:endParaRPr lang="es-ES" sz="2000" b="1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/>
        </a:p>
      </dsp:txBody>
      <dsp:txXfrm>
        <a:off x="1677560" y="4354868"/>
        <a:ext cx="1354400" cy="896377"/>
      </dsp:txXfrm>
    </dsp:sp>
    <dsp:sp modelId="{79E923C4-0813-41F6-83C8-EAF67D1AA6F3}">
      <dsp:nvSpPr>
        <dsp:cNvPr id="0" name=""/>
        <dsp:cNvSpPr/>
      </dsp:nvSpPr>
      <dsp:spPr>
        <a:xfrm rot="14157015">
          <a:off x="1714821" y="3824098"/>
          <a:ext cx="245892" cy="427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10800000">
        <a:off x="1772357" y="3940226"/>
        <a:ext cx="172124" cy="256702"/>
      </dsp:txXfrm>
    </dsp:sp>
    <dsp:sp modelId="{39DBC984-4FE7-4DCC-8135-2B17CAC4D3D4}">
      <dsp:nvSpPr>
        <dsp:cNvPr id="0" name=""/>
        <dsp:cNvSpPr/>
      </dsp:nvSpPr>
      <dsp:spPr>
        <a:xfrm>
          <a:off x="715259" y="2681049"/>
          <a:ext cx="1267669" cy="12676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chemeClr val="tx1"/>
              </a:solidFill>
            </a:rPr>
            <a:t>Educación</a:t>
          </a:r>
          <a:r>
            <a:rPr lang="es-ES" sz="1300" kern="1200" dirty="0" smtClean="0">
              <a:solidFill>
                <a:schemeClr val="tx1"/>
              </a:solidFill>
            </a:rPr>
            <a:t> 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900905" y="2866695"/>
        <a:ext cx="896377" cy="896377"/>
      </dsp:txXfrm>
    </dsp:sp>
    <dsp:sp modelId="{EDA9A80C-0018-4396-A350-DB14AE33162F}">
      <dsp:nvSpPr>
        <dsp:cNvPr id="0" name=""/>
        <dsp:cNvSpPr/>
      </dsp:nvSpPr>
      <dsp:spPr>
        <a:xfrm rot="16971429">
          <a:off x="1391739" y="2186826"/>
          <a:ext cx="332001" cy="427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1430457" y="2320945"/>
        <a:ext cx="232401" cy="256702"/>
      </dsp:txXfrm>
    </dsp:sp>
    <dsp:sp modelId="{36A698E0-4E6D-4575-92E9-8BA88D12ACA2}">
      <dsp:nvSpPr>
        <dsp:cNvPr id="0" name=""/>
        <dsp:cNvSpPr/>
      </dsp:nvSpPr>
      <dsp:spPr>
        <a:xfrm>
          <a:off x="789626" y="825314"/>
          <a:ext cx="1966054" cy="12676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Economía</a:t>
          </a:r>
          <a:r>
            <a:rPr lang="es-ES" sz="1700" kern="1200" dirty="0" smtClean="0"/>
            <a:t> </a:t>
          </a:r>
          <a:endParaRPr lang="es-ES" sz="1700" kern="1200" dirty="0"/>
        </a:p>
      </dsp:txBody>
      <dsp:txXfrm>
        <a:off x="1077548" y="1010960"/>
        <a:ext cx="1390210" cy="896377"/>
      </dsp:txXfrm>
    </dsp:sp>
    <dsp:sp modelId="{694EE4AA-B6C7-4913-A7DE-424696DD8410}">
      <dsp:nvSpPr>
        <dsp:cNvPr id="0" name=""/>
        <dsp:cNvSpPr/>
      </dsp:nvSpPr>
      <dsp:spPr>
        <a:xfrm rot="20057143">
          <a:off x="2628258" y="782725"/>
          <a:ext cx="209591" cy="427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2631371" y="881934"/>
        <a:ext cx="146714" cy="256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29052-3977-4C89-84BC-6B2C837C21C5}">
      <dsp:nvSpPr>
        <dsp:cNvPr id="0" name=""/>
        <dsp:cNvSpPr/>
      </dsp:nvSpPr>
      <dsp:spPr>
        <a:xfrm>
          <a:off x="4517973" y="1155213"/>
          <a:ext cx="3885018" cy="426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942"/>
              </a:lnTo>
              <a:lnTo>
                <a:pt x="3885018" y="285942"/>
              </a:lnTo>
              <a:lnTo>
                <a:pt x="3885018" y="42605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AC35F-9DE7-4918-9593-0A3AA8B19FEC}">
      <dsp:nvSpPr>
        <dsp:cNvPr id="0" name=""/>
        <dsp:cNvSpPr/>
      </dsp:nvSpPr>
      <dsp:spPr>
        <a:xfrm>
          <a:off x="4517973" y="1155213"/>
          <a:ext cx="2647605" cy="605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753"/>
              </a:lnTo>
              <a:lnTo>
                <a:pt x="2647605" y="465753"/>
              </a:lnTo>
              <a:lnTo>
                <a:pt x="2647605" y="60586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78239B-F491-413B-B9D1-DD01A70737AB}">
      <dsp:nvSpPr>
        <dsp:cNvPr id="0" name=""/>
        <dsp:cNvSpPr/>
      </dsp:nvSpPr>
      <dsp:spPr>
        <a:xfrm>
          <a:off x="4517973" y="1155213"/>
          <a:ext cx="1554908" cy="604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92"/>
              </a:lnTo>
              <a:lnTo>
                <a:pt x="1554908" y="463892"/>
              </a:lnTo>
              <a:lnTo>
                <a:pt x="1554908" y="60400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DADE3C-CFA1-4162-AACD-F150E9728475}">
      <dsp:nvSpPr>
        <dsp:cNvPr id="0" name=""/>
        <dsp:cNvSpPr/>
      </dsp:nvSpPr>
      <dsp:spPr>
        <a:xfrm>
          <a:off x="4517973" y="1155213"/>
          <a:ext cx="92667" cy="605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753"/>
              </a:lnTo>
              <a:lnTo>
                <a:pt x="92667" y="465753"/>
              </a:lnTo>
              <a:lnTo>
                <a:pt x="92667" y="60586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B7BA6-38AF-40BF-8E37-600FC06BC78A}">
      <dsp:nvSpPr>
        <dsp:cNvPr id="0" name=""/>
        <dsp:cNvSpPr/>
      </dsp:nvSpPr>
      <dsp:spPr>
        <a:xfrm>
          <a:off x="3059262" y="1155213"/>
          <a:ext cx="1458710" cy="753938"/>
        </a:xfrm>
        <a:custGeom>
          <a:avLst/>
          <a:gdLst/>
          <a:ahLst/>
          <a:cxnLst/>
          <a:rect l="0" t="0" r="0" b="0"/>
          <a:pathLst>
            <a:path>
              <a:moveTo>
                <a:pt x="1458710" y="0"/>
              </a:moveTo>
              <a:lnTo>
                <a:pt x="1458710" y="613826"/>
              </a:lnTo>
              <a:lnTo>
                <a:pt x="0" y="613826"/>
              </a:lnTo>
              <a:lnTo>
                <a:pt x="0" y="75393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AEAE7-97A0-4F60-A646-DF65EC77D9F8}">
      <dsp:nvSpPr>
        <dsp:cNvPr id="0" name=""/>
        <dsp:cNvSpPr/>
      </dsp:nvSpPr>
      <dsp:spPr>
        <a:xfrm>
          <a:off x="1267410" y="1155213"/>
          <a:ext cx="3250562" cy="684175"/>
        </a:xfrm>
        <a:custGeom>
          <a:avLst/>
          <a:gdLst/>
          <a:ahLst/>
          <a:cxnLst/>
          <a:rect l="0" t="0" r="0" b="0"/>
          <a:pathLst>
            <a:path>
              <a:moveTo>
                <a:pt x="3250562" y="0"/>
              </a:moveTo>
              <a:lnTo>
                <a:pt x="3250562" y="544063"/>
              </a:lnTo>
              <a:lnTo>
                <a:pt x="0" y="544063"/>
              </a:lnTo>
              <a:lnTo>
                <a:pt x="0" y="68417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80A65-043A-4F7D-A1C2-9B8D00107618}">
      <dsp:nvSpPr>
        <dsp:cNvPr id="0" name=""/>
        <dsp:cNvSpPr/>
      </dsp:nvSpPr>
      <dsp:spPr>
        <a:xfrm>
          <a:off x="3850771" y="488010"/>
          <a:ext cx="1334404" cy="6672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500" b="1" kern="1200" dirty="0" smtClean="0"/>
            <a:t>Programas</a:t>
          </a:r>
          <a:endParaRPr lang="es-PY" sz="1500" b="1" kern="1200" dirty="0"/>
        </a:p>
      </dsp:txBody>
      <dsp:txXfrm>
        <a:off x="3850771" y="488010"/>
        <a:ext cx="1334404" cy="667202"/>
      </dsp:txXfrm>
    </dsp:sp>
    <dsp:sp modelId="{9DFD7D8F-600F-4EEA-A1CC-D976EE29235E}">
      <dsp:nvSpPr>
        <dsp:cNvPr id="0" name=""/>
        <dsp:cNvSpPr/>
      </dsp:nvSpPr>
      <dsp:spPr>
        <a:xfrm>
          <a:off x="466514" y="1839389"/>
          <a:ext cx="1601792" cy="688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/>
            <a:t>ESCALA Estudiantil</a:t>
          </a:r>
          <a:endParaRPr lang="es-PY" sz="1600" b="1" kern="1200" dirty="0"/>
        </a:p>
      </dsp:txBody>
      <dsp:txXfrm>
        <a:off x="466514" y="1839389"/>
        <a:ext cx="1601792" cy="688799"/>
      </dsp:txXfrm>
    </dsp:sp>
    <dsp:sp modelId="{35E9FE15-01B8-4F2A-8B6D-BAA02017FA87}">
      <dsp:nvSpPr>
        <dsp:cNvPr id="0" name=""/>
        <dsp:cNvSpPr/>
      </dsp:nvSpPr>
      <dsp:spPr>
        <a:xfrm>
          <a:off x="2489498" y="1909151"/>
          <a:ext cx="1139528" cy="495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400" b="1" kern="1200" dirty="0" smtClean="0"/>
            <a:t>ESCALA Docente</a:t>
          </a:r>
          <a:endParaRPr lang="es-PY" sz="1400" b="1" kern="1200" dirty="0"/>
        </a:p>
      </dsp:txBody>
      <dsp:txXfrm>
        <a:off x="2489498" y="1909151"/>
        <a:ext cx="1139528" cy="495571"/>
      </dsp:txXfrm>
    </dsp:sp>
    <dsp:sp modelId="{B994E889-831A-4B5A-8815-DEF38E04CC25}">
      <dsp:nvSpPr>
        <dsp:cNvPr id="0" name=""/>
        <dsp:cNvSpPr/>
      </dsp:nvSpPr>
      <dsp:spPr>
        <a:xfrm>
          <a:off x="3834218" y="1761079"/>
          <a:ext cx="1552846" cy="94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400" b="1" kern="1200" dirty="0" smtClean="0"/>
            <a:t>Movilidad de Posgrado</a:t>
          </a:r>
          <a:endParaRPr lang="es-PY" sz="1400" b="1" kern="1200" dirty="0"/>
        </a:p>
      </dsp:txBody>
      <dsp:txXfrm>
        <a:off x="3834218" y="1761079"/>
        <a:ext cx="1552846" cy="948334"/>
      </dsp:txXfrm>
    </dsp:sp>
    <dsp:sp modelId="{F11AFA9D-3D4E-4E7B-B134-1B9243C181E2}">
      <dsp:nvSpPr>
        <dsp:cNvPr id="0" name=""/>
        <dsp:cNvSpPr/>
      </dsp:nvSpPr>
      <dsp:spPr>
        <a:xfrm>
          <a:off x="5481660" y="1759218"/>
          <a:ext cx="1182442" cy="458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900" b="1" kern="1200" dirty="0" smtClean="0"/>
            <a:t>Comité Académico</a:t>
          </a:r>
          <a:endParaRPr lang="es-PY" sz="900" b="1" kern="1200" dirty="0"/>
        </a:p>
      </dsp:txBody>
      <dsp:txXfrm>
        <a:off x="5481660" y="1759218"/>
        <a:ext cx="1182442" cy="458621"/>
      </dsp:txXfrm>
    </dsp:sp>
    <dsp:sp modelId="{901CD809-E0CA-40C9-99E4-D5167890D9A5}">
      <dsp:nvSpPr>
        <dsp:cNvPr id="0" name=""/>
        <dsp:cNvSpPr/>
      </dsp:nvSpPr>
      <dsp:spPr>
        <a:xfrm>
          <a:off x="6737321" y="1761079"/>
          <a:ext cx="856514" cy="10964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900" b="1" kern="1200" dirty="0" smtClean="0"/>
            <a:t>Jóvenes Investigadores</a:t>
          </a:r>
          <a:endParaRPr lang="es-PY" sz="900" b="1" kern="1200" dirty="0"/>
        </a:p>
      </dsp:txBody>
      <dsp:txXfrm>
        <a:off x="6737321" y="1761079"/>
        <a:ext cx="856514" cy="1096440"/>
      </dsp:txXfrm>
    </dsp:sp>
    <dsp:sp modelId="{76D67D18-CBD1-4915-ADC1-1437D4C01EFE}">
      <dsp:nvSpPr>
        <dsp:cNvPr id="0" name=""/>
        <dsp:cNvSpPr/>
      </dsp:nvSpPr>
      <dsp:spPr>
        <a:xfrm>
          <a:off x="7735790" y="1581268"/>
          <a:ext cx="1334404" cy="6672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900" b="1" kern="1200" dirty="0" smtClean="0"/>
            <a:t>Comité Permanente de Extensión</a:t>
          </a:r>
          <a:endParaRPr lang="es-PY" sz="900" b="1" kern="1200" dirty="0"/>
        </a:p>
      </dsp:txBody>
      <dsp:txXfrm>
        <a:off x="7735790" y="1581268"/>
        <a:ext cx="1334404" cy="667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0.85057</cdr:x>
      <cdr:y>0.17449</cdr:y>
    </cdr:from>
    <cdr:to>
      <cdr:x>0.93667</cdr:x>
      <cdr:y>0.27871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7790793" y="929368"/>
          <a:ext cx="788670" cy="555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PY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494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5897" cy="553705"/>
          </a:xfrm>
          <a:prstGeom prst="rect">
            <a:avLst/>
          </a:prstGeom>
        </p:spPr>
        <p:txBody>
          <a:bodyPr vert="horz" lIns="98517" tIns="49259" rIns="98517" bIns="49259" rtlCol="0"/>
          <a:lstStyle>
            <a:lvl1pPr algn="l">
              <a:defRPr sz="1300"/>
            </a:lvl1pPr>
          </a:lstStyle>
          <a:p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40491" y="0"/>
            <a:ext cx="3015897" cy="553705"/>
          </a:xfrm>
          <a:prstGeom prst="rect">
            <a:avLst/>
          </a:prstGeom>
        </p:spPr>
        <p:txBody>
          <a:bodyPr vert="horz" lIns="98517" tIns="49259" rIns="98517" bIns="49259" rtlCol="0"/>
          <a:lstStyle>
            <a:lvl1pPr algn="r">
              <a:defRPr sz="1300"/>
            </a:lvl1pPr>
          </a:lstStyle>
          <a:p>
            <a:fld id="{334C6CFA-C435-400C-8A6E-37640A1B5BD1}" type="datetimeFigureOut">
              <a:rPr lang="es-PY" smtClean="0"/>
              <a:pPr/>
              <a:t>9/10/2019</a:t>
            </a:fld>
            <a:endParaRPr lang="es-P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10506227"/>
            <a:ext cx="3015897" cy="553704"/>
          </a:xfrm>
          <a:prstGeom prst="rect">
            <a:avLst/>
          </a:prstGeom>
        </p:spPr>
        <p:txBody>
          <a:bodyPr vert="horz" lIns="98517" tIns="49259" rIns="98517" bIns="49259" rtlCol="0" anchor="b"/>
          <a:lstStyle>
            <a:lvl1pPr algn="l">
              <a:defRPr sz="1300"/>
            </a:lvl1pPr>
          </a:lstStyle>
          <a:p>
            <a:endParaRPr lang="es-P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40491" y="10506227"/>
            <a:ext cx="3015897" cy="553704"/>
          </a:xfrm>
          <a:prstGeom prst="rect">
            <a:avLst/>
          </a:prstGeom>
        </p:spPr>
        <p:txBody>
          <a:bodyPr vert="horz" lIns="98517" tIns="49259" rIns="98517" bIns="49259" rtlCol="0" anchor="b"/>
          <a:lstStyle>
            <a:lvl1pPr algn="r">
              <a:defRPr sz="1300"/>
            </a:lvl1pPr>
          </a:lstStyle>
          <a:p>
            <a:fld id="{AF511415-8287-44DC-9396-EF08046928C2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8016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5139" cy="553085"/>
          </a:xfrm>
          <a:prstGeom prst="rect">
            <a:avLst/>
          </a:prstGeom>
        </p:spPr>
        <p:txBody>
          <a:bodyPr vert="horz" lIns="98517" tIns="49259" rIns="98517" bIns="49259" rtlCol="0"/>
          <a:lstStyle>
            <a:lvl1pPr algn="l">
              <a:defRPr sz="1300"/>
            </a:lvl1pPr>
          </a:lstStyle>
          <a:p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41265" y="0"/>
            <a:ext cx="3015139" cy="553085"/>
          </a:xfrm>
          <a:prstGeom prst="rect">
            <a:avLst/>
          </a:prstGeom>
        </p:spPr>
        <p:txBody>
          <a:bodyPr vert="horz" lIns="98517" tIns="49259" rIns="98517" bIns="49259" rtlCol="0"/>
          <a:lstStyle>
            <a:lvl1pPr algn="r">
              <a:defRPr sz="1300"/>
            </a:lvl1pPr>
          </a:lstStyle>
          <a:p>
            <a:fld id="{3F647B74-5B30-4C38-B0DA-1A7CB7ADAE37}" type="datetimeFigureOut">
              <a:rPr lang="es-PY" smtClean="0"/>
              <a:pPr/>
              <a:t>9/10/2019</a:t>
            </a:fld>
            <a:endParaRPr lang="es-PY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830263"/>
            <a:ext cx="5529263" cy="4148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517" tIns="49259" rIns="98517" bIns="49259" rtlCol="0" anchor="ctr"/>
          <a:lstStyle/>
          <a:p>
            <a:endParaRPr lang="es-PY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5802" y="5254308"/>
            <a:ext cx="5566410" cy="4977765"/>
          </a:xfrm>
          <a:prstGeom prst="rect">
            <a:avLst/>
          </a:prstGeom>
        </p:spPr>
        <p:txBody>
          <a:bodyPr vert="horz" lIns="98517" tIns="49259" rIns="98517" bIns="4925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10506695"/>
            <a:ext cx="3015139" cy="553085"/>
          </a:xfrm>
          <a:prstGeom prst="rect">
            <a:avLst/>
          </a:prstGeom>
        </p:spPr>
        <p:txBody>
          <a:bodyPr vert="horz" lIns="98517" tIns="49259" rIns="98517" bIns="49259" rtlCol="0" anchor="b"/>
          <a:lstStyle>
            <a:lvl1pPr algn="l">
              <a:defRPr sz="1300"/>
            </a:lvl1pPr>
          </a:lstStyle>
          <a:p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41265" y="10506695"/>
            <a:ext cx="3015139" cy="553085"/>
          </a:xfrm>
          <a:prstGeom prst="rect">
            <a:avLst/>
          </a:prstGeom>
        </p:spPr>
        <p:txBody>
          <a:bodyPr vert="horz" lIns="98517" tIns="49259" rIns="98517" bIns="49259" rtlCol="0" anchor="b"/>
          <a:lstStyle>
            <a:lvl1pPr algn="r">
              <a:defRPr sz="1300"/>
            </a:lvl1pPr>
          </a:lstStyle>
          <a:p>
            <a:fld id="{AE0866EC-0EA6-455D-B8F0-1AC1E0F081D3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50000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02206C-ECC7-4325-B9C3-DD8715AB8D43}" type="slidenum">
              <a:rPr lang="es-ES"/>
              <a:pPr/>
              <a:t>5</a:t>
            </a:fld>
            <a:endParaRPr lang="es-ES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4375" y="830263"/>
            <a:ext cx="5529263" cy="4148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95802" y="5254308"/>
            <a:ext cx="5566410" cy="49777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8517" tIns="49259" rIns="98517" bIns="49259" anchor="ctr"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05522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454" indent="-3078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31468" indent="-24629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4055" indent="-24629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16643" indent="-24629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09230" indent="-2462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01817" indent="-2462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94405" indent="-2462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86992" indent="-2462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39512B8-0BE8-4628-A31F-096B01C69448}" type="slidenum">
              <a:rPr lang="es-ES">
                <a:solidFill>
                  <a:prstClr val="black"/>
                </a:solidFill>
              </a:rPr>
              <a:pPr eaLnBrk="1" hangingPunct="1"/>
              <a:t>38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96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1pPr>
            <a:lvl2pPr marL="800454" indent="-307867" eaLnBrk="0" hangingPunct="0">
              <a:defRPr sz="11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2pPr>
            <a:lvl3pPr marL="1231468" indent="-246294" eaLnBrk="0" hangingPunct="0">
              <a:defRPr sz="11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3pPr>
            <a:lvl4pPr marL="1724055" indent="-246294" eaLnBrk="0" hangingPunct="0">
              <a:defRPr sz="11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4pPr>
            <a:lvl5pPr marL="2216643" indent="-246294" eaLnBrk="0" hangingPunct="0">
              <a:defRPr sz="11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5pPr>
            <a:lvl6pPr marL="2709230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6pPr>
            <a:lvl7pPr marL="3201817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7pPr>
            <a:lvl8pPr marL="3694405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8pPr>
            <a:lvl9pPr marL="4186992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9pPr>
          </a:lstStyle>
          <a:p>
            <a:pPr eaLnBrk="1" hangingPunct="1"/>
            <a:fld id="{B8E060E0-4325-4F1A-8D9B-D88AAF3D1501}" type="slidenum">
              <a:rPr lang="es-ES" sz="1300">
                <a:latin typeface="Times New Roman" pitchFamily="16" charset="0"/>
              </a:rPr>
              <a:pPr eaLnBrk="1" hangingPunct="1"/>
              <a:t>39</a:t>
            </a:fld>
            <a:endParaRPr lang="es-ES" sz="1300">
              <a:latin typeface="Times New Roman" pitchFamily="16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PY" sz="2200">
              <a:latin typeface="Gill Sans Extra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7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FA6D90-B96B-42E5-B82A-09CA98298F84}" type="slidenum">
              <a:rPr lang="es-ES"/>
              <a:pPr/>
              <a:t>6</a:t>
            </a:fld>
            <a:endParaRPr lang="es-E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4375" y="830263"/>
            <a:ext cx="5529263" cy="4148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95802" y="5254308"/>
            <a:ext cx="5566410" cy="49777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8517" tIns="49259" rIns="98517" bIns="49259" anchor="ctr"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23256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CEF1E6-E1B3-477A-B10A-B71176E38CD3}" type="slidenum">
              <a:rPr lang="es-ES"/>
              <a:pPr/>
              <a:t>7</a:t>
            </a:fld>
            <a:endParaRPr lang="es-E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4375" y="830263"/>
            <a:ext cx="5529263" cy="4148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95802" y="5254308"/>
            <a:ext cx="5566410" cy="49777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8517" tIns="49259" rIns="98517" bIns="49259" anchor="ctr"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05533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22A19C-5644-4A82-B76B-055FE2497438}" type="slidenum">
              <a:rPr lang="es-ES"/>
              <a:pPr/>
              <a:t>8</a:t>
            </a:fld>
            <a:endParaRPr lang="es-ES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4375" y="830263"/>
            <a:ext cx="5529263" cy="4148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95802" y="5254308"/>
            <a:ext cx="5566410" cy="49777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8517" tIns="49259" rIns="98517" bIns="49259" anchor="ctr"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40191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800454" indent="-307867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231468" indent="-246294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724055" indent="-246294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216643" indent="-246294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709230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3201817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694405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4186992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9B036506-652F-4B24-91AF-026698EA9F4E}" type="slidenum">
              <a:rPr lang="es-ES" sz="1300">
                <a:latin typeface="Times New Roman" pitchFamily="18" charset="0"/>
              </a:rPr>
              <a:pPr eaLnBrk="1" hangingPunct="1"/>
              <a:t>30</a:t>
            </a:fld>
            <a:endParaRPr lang="es-ES" sz="130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PY" sz="1900">
              <a:latin typeface="Gill Sans Extra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45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800454" indent="-307867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231468" indent="-246294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724055" indent="-246294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216643" indent="-246294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709230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3201817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694405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4186992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CCBAB228-94BE-4259-8422-4AC7E6AA382A}" type="slidenum">
              <a:rPr lang="es-ES" sz="1300">
                <a:latin typeface="Times New Roman" pitchFamily="18" charset="0"/>
              </a:rPr>
              <a:pPr eaLnBrk="1" hangingPunct="1"/>
              <a:t>31</a:t>
            </a:fld>
            <a:endParaRPr lang="es-ES" sz="1300">
              <a:latin typeface="Times New Roman" pitchFamily="18" charset="0"/>
            </a:endParaRPr>
          </a:p>
        </p:txBody>
      </p:sp>
      <p:sp>
        <p:nvSpPr>
          <p:cNvPr id="1136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PY" sz="1100" b="1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62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Y" smtClean="0"/>
          </a:p>
        </p:txBody>
      </p:sp>
      <p:sp>
        <p:nvSpPr>
          <p:cNvPr id="1157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800454" indent="-307867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231468" indent="-246294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724055" indent="-246294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216643" indent="-246294" eaLnBrk="0" hangingPunct="0"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709230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3201817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694405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4186992" indent="-246294" eaLnBrk="0" fontAlgn="base" hangingPunct="0">
              <a:spcBef>
                <a:spcPct val="5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75DAC311-948B-4FC3-9CE1-50E9FB5287F6}" type="slidenum">
              <a:rPr lang="es-ES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/>
              <a:t>32</a:t>
            </a:fld>
            <a:endParaRPr lang="es-ES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0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1159670" y="841151"/>
            <a:ext cx="4638675" cy="41481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8517" tIns="49259" rIns="98517" bIns="49259" anchor="ctr"/>
          <a:lstStyle/>
          <a:p>
            <a:endParaRPr lang="es-PY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5254308"/>
            <a:ext cx="5563189" cy="49739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Y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16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454" indent="-3078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31468" indent="-24629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4055" indent="-24629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16643" indent="-24629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09230" indent="-2462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01817" indent="-2462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94405" indent="-2462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86992" indent="-2462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39512B8-0BE8-4628-A31F-096B01C69448}" type="slidenum">
              <a:rPr lang="es-ES">
                <a:solidFill>
                  <a:prstClr val="black"/>
                </a:solidFill>
              </a:rPr>
              <a:pPr eaLnBrk="1" hangingPunct="1"/>
              <a:t>36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9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0C12-C97A-4C76-93D7-B9563E6C8D21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3BEA5-603F-406A-971B-A282B3686612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7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6DF25-DF68-4269-B022-0D7FD67B4FD5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A5F27-30EC-4E2D-BF15-1A499FDAF2A9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2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FCF1B-0016-4C44-8AE6-76B282A1836C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64F8C-8E08-4077-9CC9-A28074A243E0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42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29 Rectángulo redondeado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30 Rectángulo redondeado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83D4BAC-FBE1-4F1F-9184-2FDF61E0C06B}" type="slidenum">
              <a:rPr lang="es-PY" smtClean="0">
                <a:solidFill>
                  <a:prstClr val="white"/>
                </a:solidFill>
              </a:rPr>
              <a:pPr/>
              <a:t>‹Nº›</a:t>
            </a:fld>
            <a:endParaRPr lang="es-PY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55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5743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44349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77776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PY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2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472435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16795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8406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7090D-65B3-4CE6-ACE3-BCF2095331BB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DFF-5D52-4E3E-B3CB-B586B1D2120F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85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79578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32125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99255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1E6B-FC5F-4342-8ABF-B3BE407F1049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065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02A9-5CB0-42A8-9BFB-F20B2B453DE5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19856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29DA-408F-4CCD-AFF6-D0161A65DDB7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31980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A971-FB03-4B9E-83E9-0ACE513FE2A1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26037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B0F3-F304-401E-B2AD-EFAB7F5F9FBD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626997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1C728-D293-4605-A7E3-BDF46B8860C8}" type="datetimeFigureOut">
              <a:rPr lang="es-PY" smtClean="0"/>
              <a:pPr>
                <a:defRPr/>
              </a:pPr>
              <a:t>9/10/2019</a:t>
            </a:fld>
            <a:endParaRPr lang="es-P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01AEFB-8E73-48AA-BBA4-0F493F28923B}" type="slidenum">
              <a:rPr lang="es-PY" smtClean="0"/>
              <a:pPr>
                <a:defRPr/>
              </a:pPr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44843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571C-CAE6-453E-8BFE-F5208E10E0B3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146970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D4B3C-5E31-488B-8400-C3C207CEFD6D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3D47C-5023-4347-B879-0963540F5520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72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9D5A-EA3D-40CB-906D-99A93B68FF72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83162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B8FFD82A-212B-4586-A1E1-158E5C947621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195441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1C728-D293-4605-A7E3-BDF46B8860C8}" type="datetimeFigureOut">
              <a:rPr lang="es-PY" smtClean="0"/>
              <a:pPr>
                <a:defRPr/>
              </a:pPr>
              <a:t>9/10/2019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01AEFB-8E73-48AA-BBA4-0F493F28923B}" type="slidenum">
              <a:rPr lang="es-PY" smtClean="0"/>
              <a:pPr>
                <a:defRPr/>
              </a:pPr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47489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1C728-D293-4605-A7E3-BDF46B8860C8}" type="datetimeFigureOut">
              <a:rPr lang="es-PY" smtClean="0"/>
              <a:pPr>
                <a:defRPr/>
              </a:pPr>
              <a:t>9/10/2019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01AEFB-8E73-48AA-BBA4-0F493F28923B}" type="slidenum">
              <a:rPr lang="es-PY" smtClean="0"/>
              <a:pPr>
                <a:defRPr/>
              </a:pPr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9285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1C728-D293-4605-A7E3-BDF46B8860C8}" type="datetimeFigureOut">
              <a:rPr lang="es-PY" smtClean="0"/>
              <a:pPr>
                <a:defRPr/>
              </a:pPr>
              <a:t>9/10/2019</a:t>
            </a:fld>
            <a:endParaRPr lang="es-P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01AEFB-8E73-48AA-BBA4-0F493F28923B}" type="slidenum">
              <a:rPr lang="es-PY" smtClean="0"/>
              <a:pPr>
                <a:defRPr/>
              </a:pPr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823382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C0FB-EDAD-4318-9811-32B2D6152B02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749114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DE597-3878-4B6E-8A3E-C0361377F637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Y" smtClean="0"/>
              <a:t>Universidad Nacional de Itapúa</a:t>
            </a:r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57050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endParaRPr lang="es-P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fld id="{2A38B337-3C08-482A-B68C-92123B510CF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6982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3970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5425" cy="1908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5025" y="3660775"/>
            <a:ext cx="4035425" cy="19097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5 Marcador de fecha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fld id="{5357DD68-205D-4A6C-9566-86B8446B444F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803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5425" cy="1908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5425" cy="1908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57200" y="3660775"/>
            <a:ext cx="8223250" cy="19097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5 Marcador de fecha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fld id="{4A4918FB-3BFC-469A-B3FF-28CABB6BF9D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54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42150-50F7-4F74-96F5-4CC3E9A52DCD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0B933-FA92-4E24-BB52-CD5D6A7C1AFF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10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60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27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80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02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93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34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43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48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1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683C-5D4F-4D23-AE69-7B09D3B625D4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9CEC6-83B9-4D6A-8CE0-EB9E132E00AB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6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023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8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6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4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3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89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8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40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266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61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05">
                <a:solidFill>
                  <a:schemeClr val="tx1">
                    <a:tint val="75000"/>
                  </a:schemeClr>
                </a:solidFill>
              </a:defRPr>
            </a:lvl1pPr>
            <a:lvl2pPr marL="298277" indent="0">
              <a:buNone/>
              <a:defRPr sz="1174">
                <a:solidFill>
                  <a:schemeClr val="tx1">
                    <a:tint val="75000"/>
                  </a:schemeClr>
                </a:solidFill>
              </a:defRPr>
            </a:lvl2pPr>
            <a:lvl3pPr marL="596555" indent="0">
              <a:buNone/>
              <a:defRPr sz="1044">
                <a:solidFill>
                  <a:schemeClr val="tx1">
                    <a:tint val="75000"/>
                  </a:schemeClr>
                </a:solidFill>
              </a:defRPr>
            </a:lvl3pPr>
            <a:lvl4pPr marL="894832" indent="0">
              <a:buNone/>
              <a:defRPr sz="913">
                <a:solidFill>
                  <a:schemeClr val="tx1">
                    <a:tint val="75000"/>
                  </a:schemeClr>
                </a:solidFill>
              </a:defRPr>
            </a:lvl4pPr>
            <a:lvl5pPr marL="1193109" indent="0">
              <a:buNone/>
              <a:defRPr sz="913">
                <a:solidFill>
                  <a:schemeClr val="tx1">
                    <a:tint val="75000"/>
                  </a:schemeClr>
                </a:solidFill>
              </a:defRPr>
            </a:lvl5pPr>
            <a:lvl6pPr marL="1491386" indent="0">
              <a:buNone/>
              <a:defRPr sz="913">
                <a:solidFill>
                  <a:schemeClr val="tx1">
                    <a:tint val="75000"/>
                  </a:schemeClr>
                </a:solidFill>
              </a:defRPr>
            </a:lvl6pPr>
            <a:lvl7pPr marL="1789664" indent="0">
              <a:buNone/>
              <a:defRPr sz="913">
                <a:solidFill>
                  <a:schemeClr val="tx1">
                    <a:tint val="75000"/>
                  </a:schemeClr>
                </a:solidFill>
              </a:defRPr>
            </a:lvl7pPr>
            <a:lvl8pPr marL="2087941" indent="0">
              <a:buNone/>
              <a:defRPr sz="913">
                <a:solidFill>
                  <a:schemeClr val="tx1">
                    <a:tint val="75000"/>
                  </a:schemeClr>
                </a:solidFill>
              </a:defRPr>
            </a:lvl8pPr>
            <a:lvl9pPr marL="2386218" indent="0">
              <a:buNone/>
              <a:defRPr sz="9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993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1827"/>
            </a:lvl1pPr>
            <a:lvl2pPr>
              <a:defRPr sz="1566"/>
            </a:lvl2pPr>
            <a:lvl3pPr>
              <a:defRPr sz="1305"/>
            </a:lvl3pPr>
            <a:lvl4pPr>
              <a:defRPr sz="1174"/>
            </a:lvl4pPr>
            <a:lvl5pPr>
              <a:defRPr sz="1174"/>
            </a:lvl5pPr>
            <a:lvl6pPr>
              <a:defRPr sz="1174"/>
            </a:lvl6pPr>
            <a:lvl7pPr>
              <a:defRPr sz="1174"/>
            </a:lvl7pPr>
            <a:lvl8pPr>
              <a:defRPr sz="1174"/>
            </a:lvl8pPr>
            <a:lvl9pPr>
              <a:defRPr sz="117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1827"/>
            </a:lvl1pPr>
            <a:lvl2pPr>
              <a:defRPr sz="1566"/>
            </a:lvl2pPr>
            <a:lvl3pPr>
              <a:defRPr sz="1305"/>
            </a:lvl3pPr>
            <a:lvl4pPr>
              <a:defRPr sz="1174"/>
            </a:lvl4pPr>
            <a:lvl5pPr>
              <a:defRPr sz="1174"/>
            </a:lvl5pPr>
            <a:lvl6pPr>
              <a:defRPr sz="1174"/>
            </a:lvl6pPr>
            <a:lvl7pPr>
              <a:defRPr sz="1174"/>
            </a:lvl7pPr>
            <a:lvl8pPr>
              <a:defRPr sz="1174"/>
            </a:lvl8pPr>
            <a:lvl9pPr>
              <a:defRPr sz="117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26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1566" b="1"/>
            </a:lvl1pPr>
            <a:lvl2pPr marL="298277" indent="0">
              <a:buNone/>
              <a:defRPr sz="1305" b="1"/>
            </a:lvl2pPr>
            <a:lvl3pPr marL="596555" indent="0">
              <a:buNone/>
              <a:defRPr sz="1174" b="1"/>
            </a:lvl3pPr>
            <a:lvl4pPr marL="894832" indent="0">
              <a:buNone/>
              <a:defRPr sz="1044" b="1"/>
            </a:lvl4pPr>
            <a:lvl5pPr marL="1193109" indent="0">
              <a:buNone/>
              <a:defRPr sz="1044" b="1"/>
            </a:lvl5pPr>
            <a:lvl6pPr marL="1491386" indent="0">
              <a:buNone/>
              <a:defRPr sz="1044" b="1"/>
            </a:lvl6pPr>
            <a:lvl7pPr marL="1789664" indent="0">
              <a:buNone/>
              <a:defRPr sz="1044" b="1"/>
            </a:lvl7pPr>
            <a:lvl8pPr marL="2087941" indent="0">
              <a:buNone/>
              <a:defRPr sz="1044" b="1"/>
            </a:lvl8pPr>
            <a:lvl9pPr marL="2386218" indent="0">
              <a:buNone/>
              <a:defRPr sz="104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566"/>
            </a:lvl1pPr>
            <a:lvl2pPr>
              <a:defRPr sz="1305"/>
            </a:lvl2pPr>
            <a:lvl3pPr>
              <a:defRPr sz="1174"/>
            </a:lvl3pPr>
            <a:lvl4pPr>
              <a:defRPr sz="1044"/>
            </a:lvl4pPr>
            <a:lvl5pPr>
              <a:defRPr sz="1044"/>
            </a:lvl5pPr>
            <a:lvl6pPr>
              <a:defRPr sz="1044"/>
            </a:lvl6pPr>
            <a:lvl7pPr>
              <a:defRPr sz="1044"/>
            </a:lvl7pPr>
            <a:lvl8pPr>
              <a:defRPr sz="1044"/>
            </a:lvl8pPr>
            <a:lvl9pPr>
              <a:defRPr sz="104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66" b="1"/>
            </a:lvl1pPr>
            <a:lvl2pPr marL="298277" indent="0">
              <a:buNone/>
              <a:defRPr sz="1305" b="1"/>
            </a:lvl2pPr>
            <a:lvl3pPr marL="596555" indent="0">
              <a:buNone/>
              <a:defRPr sz="1174" b="1"/>
            </a:lvl3pPr>
            <a:lvl4pPr marL="894832" indent="0">
              <a:buNone/>
              <a:defRPr sz="1044" b="1"/>
            </a:lvl4pPr>
            <a:lvl5pPr marL="1193109" indent="0">
              <a:buNone/>
              <a:defRPr sz="1044" b="1"/>
            </a:lvl5pPr>
            <a:lvl6pPr marL="1491386" indent="0">
              <a:buNone/>
              <a:defRPr sz="1044" b="1"/>
            </a:lvl6pPr>
            <a:lvl7pPr marL="1789664" indent="0">
              <a:buNone/>
              <a:defRPr sz="1044" b="1"/>
            </a:lvl7pPr>
            <a:lvl8pPr marL="2087941" indent="0">
              <a:buNone/>
              <a:defRPr sz="1044" b="1"/>
            </a:lvl8pPr>
            <a:lvl9pPr marL="2386218" indent="0">
              <a:buNone/>
              <a:defRPr sz="104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566"/>
            </a:lvl1pPr>
            <a:lvl2pPr>
              <a:defRPr sz="1305"/>
            </a:lvl2pPr>
            <a:lvl3pPr>
              <a:defRPr sz="1174"/>
            </a:lvl3pPr>
            <a:lvl4pPr>
              <a:defRPr sz="1044"/>
            </a:lvl4pPr>
            <a:lvl5pPr>
              <a:defRPr sz="1044"/>
            </a:lvl5pPr>
            <a:lvl6pPr>
              <a:defRPr sz="1044"/>
            </a:lvl6pPr>
            <a:lvl7pPr>
              <a:defRPr sz="1044"/>
            </a:lvl7pPr>
            <a:lvl8pPr>
              <a:defRPr sz="1044"/>
            </a:lvl8pPr>
            <a:lvl9pPr>
              <a:defRPr sz="104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27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45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86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305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088"/>
            </a:lvl1pPr>
            <a:lvl2pPr>
              <a:defRPr sz="1827"/>
            </a:lvl2pPr>
            <a:lvl3pPr>
              <a:defRPr sz="1566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913"/>
            </a:lvl1pPr>
            <a:lvl2pPr marL="298277" indent="0">
              <a:buNone/>
              <a:defRPr sz="783"/>
            </a:lvl2pPr>
            <a:lvl3pPr marL="596555" indent="0">
              <a:buNone/>
              <a:defRPr sz="652"/>
            </a:lvl3pPr>
            <a:lvl4pPr marL="894832" indent="0">
              <a:buNone/>
              <a:defRPr sz="587"/>
            </a:lvl4pPr>
            <a:lvl5pPr marL="1193109" indent="0">
              <a:buNone/>
              <a:defRPr sz="587"/>
            </a:lvl5pPr>
            <a:lvl6pPr marL="1491386" indent="0">
              <a:buNone/>
              <a:defRPr sz="587"/>
            </a:lvl6pPr>
            <a:lvl7pPr marL="1789664" indent="0">
              <a:buNone/>
              <a:defRPr sz="587"/>
            </a:lvl7pPr>
            <a:lvl8pPr marL="2087941" indent="0">
              <a:buNone/>
              <a:defRPr sz="587"/>
            </a:lvl8pPr>
            <a:lvl9pPr marL="2386218" indent="0">
              <a:buNone/>
              <a:defRPr sz="58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25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305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088"/>
            </a:lvl1pPr>
            <a:lvl2pPr marL="298277" indent="0">
              <a:buNone/>
              <a:defRPr sz="1827"/>
            </a:lvl2pPr>
            <a:lvl3pPr marL="596555" indent="0">
              <a:buNone/>
              <a:defRPr sz="1566"/>
            </a:lvl3pPr>
            <a:lvl4pPr marL="894832" indent="0">
              <a:buNone/>
              <a:defRPr sz="1305"/>
            </a:lvl4pPr>
            <a:lvl5pPr marL="1193109" indent="0">
              <a:buNone/>
              <a:defRPr sz="1305"/>
            </a:lvl5pPr>
            <a:lvl6pPr marL="1491386" indent="0">
              <a:buNone/>
              <a:defRPr sz="1305"/>
            </a:lvl6pPr>
            <a:lvl7pPr marL="1789664" indent="0">
              <a:buNone/>
              <a:defRPr sz="1305"/>
            </a:lvl7pPr>
            <a:lvl8pPr marL="2087941" indent="0">
              <a:buNone/>
              <a:defRPr sz="1305"/>
            </a:lvl8pPr>
            <a:lvl9pPr marL="2386218" indent="0">
              <a:buNone/>
              <a:defRPr sz="1305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913"/>
            </a:lvl1pPr>
            <a:lvl2pPr marL="298277" indent="0">
              <a:buNone/>
              <a:defRPr sz="783"/>
            </a:lvl2pPr>
            <a:lvl3pPr marL="596555" indent="0">
              <a:buNone/>
              <a:defRPr sz="652"/>
            </a:lvl3pPr>
            <a:lvl4pPr marL="894832" indent="0">
              <a:buNone/>
              <a:defRPr sz="587"/>
            </a:lvl4pPr>
            <a:lvl5pPr marL="1193109" indent="0">
              <a:buNone/>
              <a:defRPr sz="587"/>
            </a:lvl5pPr>
            <a:lvl6pPr marL="1491386" indent="0">
              <a:buNone/>
              <a:defRPr sz="587"/>
            </a:lvl6pPr>
            <a:lvl7pPr marL="1789664" indent="0">
              <a:buNone/>
              <a:defRPr sz="587"/>
            </a:lvl7pPr>
            <a:lvl8pPr marL="2087941" indent="0">
              <a:buNone/>
              <a:defRPr sz="587"/>
            </a:lvl8pPr>
            <a:lvl9pPr marL="2386218" indent="0">
              <a:buNone/>
              <a:defRPr sz="58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7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DDC06-667B-426E-BBFF-9483A657AE75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5041A-2516-4CC8-A3D4-5B46A346449B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1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1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422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02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12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283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59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44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100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136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7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F04F5-BC2A-4A31-8378-524993366604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D4CE4-0E8F-4E23-BEFC-958BA9AA30C4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258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372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52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039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709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09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563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150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133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68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3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6E58E-A78E-4A71-9753-7F298E563C1E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4DB73-FB8E-4ADE-BD33-1ECDB7CB6DF7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440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361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261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102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740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510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793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95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88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55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7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43B9D-F628-4D25-9B2A-E73FF766C4C9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08929-86FA-48C4-926E-2E8A6FD2B264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596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565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33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39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969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0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PY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70298F-12F6-4C07-9500-F58D070ED1CE}" type="datetimeFigureOut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9/10/2019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DED102-879C-468F-9883-E9F96F39B0C1}" type="slidenum">
              <a:rPr lang="es-P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4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30 Rectángulo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32 Rectángulo redondeado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33 Rectángulo redondeado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34 Rectángulo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35 Rectángulo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36 Rectángulo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37 Rectángulo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38 Rectángulo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39 Rectángulo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5AB9A7C-18D2-4AE5-AD8F-B5D028CCFB9C}" type="datetimeFigureOut">
              <a:rPr lang="es-PY" smtClean="0">
                <a:solidFill>
                  <a:srgbClr val="438086"/>
                </a:solidFill>
              </a:rPr>
              <a:pPr/>
              <a:t>9/10/2019</a:t>
            </a:fld>
            <a:endParaRPr lang="es-PY">
              <a:solidFill>
                <a:srgbClr val="438086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s-PY">
              <a:solidFill>
                <a:srgbClr val="438086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83D4BAC-FBE1-4F1F-9184-2FDF61E0C06B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86411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101C728-D293-4605-A7E3-BDF46B8860C8}" type="datetimeFigureOut">
              <a:rPr lang="es-PY" smtClean="0"/>
              <a:pPr>
                <a:defRPr/>
              </a:pPr>
              <a:t>9/10/2019</a:t>
            </a:fld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1001AEFB-8E73-48AA-BBA4-0F493F28923B}" type="slidenum">
              <a:rPr lang="es-PY" smtClean="0"/>
              <a:pPr>
                <a:defRPr/>
              </a:pPr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38348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8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3AF-5FE0-47A3-BEF3-C756E54A25A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4559B-51C7-40BB-8557-124A4E6FD5B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2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596555" rtl="0" eaLnBrk="1" latinLnBrk="0" hangingPunct="1">
        <a:spcBef>
          <a:spcPct val="0"/>
        </a:spcBef>
        <a:buNone/>
        <a:defRPr sz="28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708" indent="-223708" algn="l" defTabSz="596555" rtl="0" eaLnBrk="1" latinLnBrk="0" hangingPunct="1">
        <a:spcBef>
          <a:spcPct val="20000"/>
        </a:spcBef>
        <a:buFont typeface="Arial" pitchFamily="34" charset="0"/>
        <a:buChar char="•"/>
        <a:defRPr sz="2088" kern="1200">
          <a:solidFill>
            <a:schemeClr val="tx1"/>
          </a:solidFill>
          <a:latin typeface="+mn-lt"/>
          <a:ea typeface="+mn-ea"/>
          <a:cs typeface="+mn-cs"/>
        </a:defRPr>
      </a:lvl1pPr>
      <a:lvl2pPr marL="484701" indent="-186423" algn="l" defTabSz="596555" rtl="0" eaLnBrk="1" latinLnBrk="0" hangingPunct="1">
        <a:spcBef>
          <a:spcPct val="20000"/>
        </a:spcBef>
        <a:buFont typeface="Arial" pitchFamily="34" charset="0"/>
        <a:buChar char="–"/>
        <a:defRPr sz="1827" kern="1200">
          <a:solidFill>
            <a:schemeClr val="tx1"/>
          </a:solidFill>
          <a:latin typeface="+mn-lt"/>
          <a:ea typeface="+mn-ea"/>
          <a:cs typeface="+mn-cs"/>
        </a:defRPr>
      </a:lvl2pPr>
      <a:lvl3pPr marL="745693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566" kern="1200">
          <a:solidFill>
            <a:schemeClr val="tx1"/>
          </a:solidFill>
          <a:latin typeface="+mn-lt"/>
          <a:ea typeface="+mn-ea"/>
          <a:cs typeface="+mn-cs"/>
        </a:defRPr>
      </a:lvl3pPr>
      <a:lvl4pPr marL="1043970" indent="-149139" algn="l" defTabSz="596555" rtl="0" eaLnBrk="1" latinLnBrk="0" hangingPunct="1">
        <a:spcBef>
          <a:spcPct val="20000"/>
        </a:spcBef>
        <a:buFont typeface="Arial" pitchFamily="34" charset="0"/>
        <a:buChar char="–"/>
        <a:defRPr sz="1305" kern="1200">
          <a:solidFill>
            <a:schemeClr val="tx1"/>
          </a:solidFill>
          <a:latin typeface="+mn-lt"/>
          <a:ea typeface="+mn-ea"/>
          <a:cs typeface="+mn-cs"/>
        </a:defRPr>
      </a:lvl4pPr>
      <a:lvl5pPr marL="1342248" indent="-149139" algn="l" defTabSz="596555" rtl="0" eaLnBrk="1" latinLnBrk="0" hangingPunct="1">
        <a:spcBef>
          <a:spcPct val="20000"/>
        </a:spcBef>
        <a:buFont typeface="Arial" pitchFamily="34" charset="0"/>
        <a:buChar char="»"/>
        <a:defRPr sz="1305" kern="1200">
          <a:solidFill>
            <a:schemeClr val="tx1"/>
          </a:solidFill>
          <a:latin typeface="+mn-lt"/>
          <a:ea typeface="+mn-ea"/>
          <a:cs typeface="+mn-cs"/>
        </a:defRPr>
      </a:lvl5pPr>
      <a:lvl6pPr marL="1640525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305" kern="1200">
          <a:solidFill>
            <a:schemeClr val="tx1"/>
          </a:solidFill>
          <a:latin typeface="+mn-lt"/>
          <a:ea typeface="+mn-ea"/>
          <a:cs typeface="+mn-cs"/>
        </a:defRPr>
      </a:lvl6pPr>
      <a:lvl7pPr marL="1938802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305" kern="1200">
          <a:solidFill>
            <a:schemeClr val="tx1"/>
          </a:solidFill>
          <a:latin typeface="+mn-lt"/>
          <a:ea typeface="+mn-ea"/>
          <a:cs typeface="+mn-cs"/>
        </a:defRPr>
      </a:lvl7pPr>
      <a:lvl8pPr marL="2237080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305" kern="1200">
          <a:solidFill>
            <a:schemeClr val="tx1"/>
          </a:solidFill>
          <a:latin typeface="+mn-lt"/>
          <a:ea typeface="+mn-ea"/>
          <a:cs typeface="+mn-cs"/>
        </a:defRPr>
      </a:lvl8pPr>
      <a:lvl9pPr marL="2535357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3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96555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1pPr>
      <a:lvl2pPr marL="298277" algn="l" defTabSz="596555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2pPr>
      <a:lvl3pPr marL="596555" algn="l" defTabSz="596555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3pPr>
      <a:lvl4pPr marL="894832" algn="l" defTabSz="596555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4pPr>
      <a:lvl5pPr marL="1193109" algn="l" defTabSz="596555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5pPr>
      <a:lvl6pPr marL="1491386" algn="l" defTabSz="596555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6pPr>
      <a:lvl7pPr marL="1789664" algn="l" defTabSz="596555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7pPr>
      <a:lvl8pPr marL="2087941" algn="l" defTabSz="596555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8pPr>
      <a:lvl9pPr marL="2386218" algn="l" defTabSz="596555" rtl="0" eaLnBrk="1" latinLnBrk="0" hangingPunct="1">
        <a:defRPr sz="11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1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FFFE16-2A2A-6846-A091-3070D8CDEFF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09/10/2019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BB40B73-A08B-1C42-A2DA-7F284C882A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jpe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emf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0230" y="-1143032"/>
            <a:ext cx="11072240" cy="914625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496" y="440604"/>
            <a:ext cx="79431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3500" b="1" dirty="0" smtClean="0">
                <a:solidFill>
                  <a:schemeClr val="bg1"/>
                </a:solidFill>
              </a:rPr>
              <a:t>UNIVERSIDAD NACIONAL DE ITAPÚA</a:t>
            </a:r>
            <a:endParaRPr lang="es-PY" sz="3500" b="1" dirty="0">
              <a:solidFill>
                <a:schemeClr val="bg1"/>
              </a:solidFill>
            </a:endParaRPr>
          </a:p>
        </p:txBody>
      </p:sp>
      <p:pic>
        <p:nvPicPr>
          <p:cNvPr id="5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54" y="0"/>
            <a:ext cx="1214446" cy="15716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41701324"/>
      </p:ext>
    </p:extLst>
  </p:cSld>
  <p:clrMapOvr>
    <a:masterClrMapping/>
  </p:clrMapOvr>
  <p:transition advTm="506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187623" y="943597"/>
            <a:ext cx="752774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2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Cifras de carreras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2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 de grado y POSGRADO</a:t>
            </a:r>
            <a:endParaRPr lang="es-ES" sz="2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2 Rectángulo"/>
          <p:cNvSpPr/>
          <p:nvPr/>
        </p:nvSpPr>
        <p:spPr>
          <a:xfrm>
            <a:off x="2627784" y="1994039"/>
            <a:ext cx="4515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 indent="0">
              <a:buNone/>
            </a:pPr>
            <a:r>
              <a:rPr lang="es-ES" b="1" dirty="0">
                <a:solidFill>
                  <a:srgbClr val="AF21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Estudiantil  Año </a:t>
            </a:r>
            <a:r>
              <a:rPr lang="es-ES" b="1" dirty="0" smtClean="0">
                <a:solidFill>
                  <a:srgbClr val="AF21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7546</a:t>
            </a:r>
          </a:p>
          <a:p>
            <a:pPr marL="68580" indent="0">
              <a:buNone/>
            </a:pPr>
            <a:r>
              <a:rPr lang="es-ES" b="1" dirty="0">
                <a:solidFill>
                  <a:srgbClr val="AF21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Estudiantil  Año 2018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7190</a:t>
            </a:r>
            <a:endParaRPr lang="es-E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4 CuadroTexto"/>
          <p:cNvSpPr txBox="1"/>
          <p:nvPr/>
        </p:nvSpPr>
        <p:spPr>
          <a:xfrm>
            <a:off x="612775" y="6479758"/>
            <a:ext cx="25939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latin typeface="Arial" pitchFamily="34" charset="0"/>
                <a:cs typeface="Arial" pitchFamily="34" charset="0"/>
              </a:rPr>
              <a:t>Fuente: Departamento de Estadística </a:t>
            </a:r>
            <a:endParaRPr lang="es-E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Resultado de imagen para estudiantes icon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5" y="1994039"/>
            <a:ext cx="1342719" cy="134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629245"/>
              </p:ext>
            </p:extLst>
          </p:nvPr>
        </p:nvGraphicFramePr>
        <p:xfrm>
          <a:off x="2286000" y="2891309"/>
          <a:ext cx="5351172" cy="3274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8" y="-99392"/>
            <a:ext cx="9375776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901759"/>
      </p:ext>
    </p:extLst>
  </p:cSld>
  <p:clrMapOvr>
    <a:masterClrMapping/>
  </p:clrMapOvr>
  <p:transition advTm="5328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8" y="-99392"/>
            <a:ext cx="9375776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" descr="SDG 1"/>
          <p:cNvSpPr>
            <a:spLocks noChangeAspect="1" noChangeArrowheads="1"/>
          </p:cNvSpPr>
          <p:nvPr/>
        </p:nvSpPr>
        <p:spPr bwMode="auto">
          <a:xfrm>
            <a:off x="2411140" y="-144462"/>
            <a:ext cx="149132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9653" tIns="29826" rIns="59653" bIns="29826" numCol="1" anchor="t" anchorCtr="0" compatLnSpc="1">
            <a:prstTxWarp prst="textNoShape">
              <a:avLst/>
            </a:prstTxWarp>
          </a:bodyPr>
          <a:lstStyle/>
          <a:p>
            <a:endParaRPr lang="es-ES" sz="1174">
              <a:solidFill>
                <a:prstClr val="black"/>
              </a:solidFill>
            </a:endParaRPr>
          </a:p>
        </p:txBody>
      </p:sp>
      <p:sp>
        <p:nvSpPr>
          <p:cNvPr id="15" name="AutoShape 4" descr="SDG 1"/>
          <p:cNvSpPr>
            <a:spLocks noChangeAspect="1" noChangeArrowheads="1"/>
          </p:cNvSpPr>
          <p:nvPr/>
        </p:nvSpPr>
        <p:spPr bwMode="auto">
          <a:xfrm>
            <a:off x="2485706" y="7939"/>
            <a:ext cx="149132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9653" tIns="29826" rIns="59653" bIns="29826" numCol="1" anchor="t" anchorCtr="0" compatLnSpc="1">
            <a:prstTxWarp prst="textNoShape">
              <a:avLst/>
            </a:prstTxWarp>
          </a:bodyPr>
          <a:lstStyle/>
          <a:p>
            <a:endParaRPr lang="es-ES" sz="1174">
              <a:solidFill>
                <a:prstClr val="black"/>
              </a:solidFill>
            </a:endParaRPr>
          </a:p>
        </p:txBody>
      </p:sp>
      <p:sp>
        <p:nvSpPr>
          <p:cNvPr id="16" name="5 Rectángulo"/>
          <p:cNvSpPr/>
          <p:nvPr/>
        </p:nvSpPr>
        <p:spPr>
          <a:xfrm>
            <a:off x="2713250" y="3595649"/>
            <a:ext cx="3653734" cy="1056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87" algn="ctr">
              <a:lnSpc>
                <a:spcPct val="150000"/>
              </a:lnSpc>
            </a:pPr>
            <a:r>
              <a:rPr lang="en-US" sz="2088" b="1" dirty="0">
                <a:solidFill>
                  <a:prstClr val="white"/>
                </a:solidFill>
              </a:rPr>
              <a:t>PLAN ESTRATÉGICO INSTITUCIONAL PEI</a:t>
            </a:r>
            <a:endParaRPr lang="es-PY" sz="2088" dirty="0">
              <a:solidFill>
                <a:prstClr val="white"/>
              </a:solidFill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979712" y="467380"/>
            <a:ext cx="3573155" cy="36933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r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white"/>
                </a:solidFill>
                <a:latin typeface="Arial Black" pitchFamily="34" charset="0"/>
                <a:ea typeface="宋体"/>
                <a:cs typeface="Arial" pitchFamily="34" charset="0"/>
              </a:rPr>
              <a:t>Cantidad de Estudiantes  </a:t>
            </a:r>
          </a:p>
        </p:txBody>
      </p:sp>
      <p:sp>
        <p:nvSpPr>
          <p:cNvPr id="26" name="2 Rectángulo"/>
          <p:cNvSpPr/>
          <p:nvPr/>
        </p:nvSpPr>
        <p:spPr>
          <a:xfrm>
            <a:off x="2349536" y="1039661"/>
            <a:ext cx="5102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42"/>
            <a:r>
              <a:rPr lang="es-ES" sz="2000" b="1" dirty="0">
                <a:solidFill>
                  <a:srgbClr val="AF21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Estudiantil  Año 2018 </a:t>
            </a:r>
            <a:r>
              <a:rPr lang="es-E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7789</a:t>
            </a:r>
          </a:p>
        </p:txBody>
      </p:sp>
      <p:sp>
        <p:nvSpPr>
          <p:cNvPr id="28" name="4 CuadroTexto"/>
          <p:cNvSpPr txBox="1"/>
          <p:nvPr/>
        </p:nvSpPr>
        <p:spPr>
          <a:xfrm>
            <a:off x="611560" y="6034500"/>
            <a:ext cx="1737976" cy="202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1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Fuente: Departamento de Estadística </a:t>
            </a:r>
          </a:p>
        </p:txBody>
      </p:sp>
      <p:pic>
        <p:nvPicPr>
          <p:cNvPr id="17" name="Picture 4" descr="Resultado de imagen para estudiantes icon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0131"/>
            <a:ext cx="656963" cy="76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725996"/>
              </p:ext>
            </p:extLst>
          </p:nvPr>
        </p:nvGraphicFramePr>
        <p:xfrm>
          <a:off x="1480548" y="1700808"/>
          <a:ext cx="65478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271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8" y="-99392"/>
            <a:ext cx="9375776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907704" y="403839"/>
            <a:ext cx="4473960" cy="417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Inscriptos Carreras de Grado 2018</a:t>
            </a:r>
            <a:endParaRPr lang="es-PY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053122"/>
              </p:ext>
            </p:extLst>
          </p:nvPr>
        </p:nvGraphicFramePr>
        <p:xfrm>
          <a:off x="611560" y="1033228"/>
          <a:ext cx="3772536" cy="275581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90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Facultades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0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Ingeniería</a:t>
                      </a:r>
                      <a:endParaRPr lang="es-ES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762</a:t>
                      </a:r>
                    </a:p>
                  </a:txBody>
                  <a:tcPr marL="6214" marR="6214" marT="621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0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Medicina</a:t>
                      </a:r>
                      <a:endParaRPr lang="es-ES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275</a:t>
                      </a:r>
                    </a:p>
                  </a:txBody>
                  <a:tcPr marL="6214" marR="6214" marT="621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Ciencias Económicas y Administrativas</a:t>
                      </a:r>
                      <a:endParaRPr lang="es-ES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1287</a:t>
                      </a:r>
                    </a:p>
                  </a:txBody>
                  <a:tcPr marL="6214" marR="6214" marT="621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Humanidades Ciencias Sociales y Cultura Guaraní</a:t>
                      </a:r>
                      <a:endParaRPr lang="es-ES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</a:t>
                      </a:r>
                    </a:p>
                  </a:txBody>
                  <a:tcPr marL="6214" marR="6214" marT="621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Ciencias Jurídicas</a:t>
                      </a:r>
                      <a:endParaRPr lang="es-ES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479</a:t>
                      </a:r>
                    </a:p>
                  </a:txBody>
                  <a:tcPr marL="6214" marR="6214" marT="621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Ciencias Agropecuarias y Forestales </a:t>
                      </a:r>
                      <a:endParaRPr lang="es-ES" sz="1200" b="0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547</a:t>
                      </a:r>
                    </a:p>
                  </a:txBody>
                  <a:tcPr marL="6214" marR="6214" marT="621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0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Ciencias y Tecnología</a:t>
                      </a:r>
                      <a:endParaRPr lang="es-ES" sz="1200" b="0" i="0" u="none" strike="noStrike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</a:t>
                      </a:r>
                    </a:p>
                  </a:txBody>
                  <a:tcPr marL="6214" marR="6214" marT="621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994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TOTAL                                                                      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L="4661" marR="4661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4809</a:t>
                      </a:r>
                    </a:p>
                  </a:txBody>
                  <a:tcPr marL="6214" marR="6214" marT="6214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3" name="3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250640"/>
              </p:ext>
            </p:extLst>
          </p:nvPr>
        </p:nvGraphicFramePr>
        <p:xfrm>
          <a:off x="4499992" y="943596"/>
          <a:ext cx="4126400" cy="205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284537"/>
              </p:ext>
            </p:extLst>
          </p:nvPr>
        </p:nvGraphicFramePr>
        <p:xfrm>
          <a:off x="5035456" y="3068960"/>
          <a:ext cx="2692416" cy="864096"/>
        </p:xfrm>
        <a:graphic>
          <a:graphicData uri="http://schemas.openxmlformats.org/drawingml/2006/table">
            <a:tbl>
              <a:tblPr/>
              <a:tblGrid>
                <a:gridCol w="2237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Género</a:t>
                      </a:r>
                    </a:p>
                  </a:txBody>
                  <a:tcPr marL="6214" marR="6214" marT="62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6214" marR="6214" marT="62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Femenimo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</a:t>
                      </a:r>
                    </a:p>
                  </a:txBody>
                  <a:tcPr marL="6214" marR="6214" marT="62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2568</a:t>
                      </a:r>
                    </a:p>
                  </a:txBody>
                  <a:tcPr marL="6214" marR="6214" marT="62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Masculino</a:t>
                      </a:r>
                    </a:p>
                  </a:txBody>
                  <a:tcPr marL="6214" marR="6214" marT="62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2247</a:t>
                      </a:r>
                    </a:p>
                  </a:txBody>
                  <a:tcPr marL="6214" marR="6214" marT="62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3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259518"/>
              </p:ext>
            </p:extLst>
          </p:nvPr>
        </p:nvGraphicFramePr>
        <p:xfrm>
          <a:off x="2307547" y="4005198"/>
          <a:ext cx="4491318" cy="2288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4 CuadroTexto"/>
          <p:cNvSpPr txBox="1"/>
          <p:nvPr/>
        </p:nvSpPr>
        <p:spPr>
          <a:xfrm>
            <a:off x="2335020" y="6017626"/>
            <a:ext cx="2329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latin typeface="Arial" pitchFamily="34" charset="0"/>
                <a:cs typeface="Arial" pitchFamily="34" charset="0"/>
              </a:rPr>
              <a:t>Fuente: Departamento de Estadística </a:t>
            </a:r>
          </a:p>
        </p:txBody>
      </p:sp>
    </p:spTree>
    <p:extLst>
      <p:ext uri="{BB962C8B-B14F-4D97-AF65-F5344CB8AC3E}">
        <p14:creationId xmlns:p14="http://schemas.microsoft.com/office/powerpoint/2010/main" val="23009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2028413778"/>
              </p:ext>
            </p:extLst>
          </p:nvPr>
        </p:nvGraphicFramePr>
        <p:xfrm>
          <a:off x="-15492" y="1268760"/>
          <a:ext cx="9159492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0" y="851414"/>
            <a:ext cx="9144000" cy="417346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Egresados de Grado – Año 2018</a:t>
            </a:r>
            <a:endParaRPr lang="es-PY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8" y="-99392"/>
            <a:ext cx="9375776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639992"/>
      </p:ext>
    </p:extLst>
  </p:cSld>
  <p:clrMapOvr>
    <a:masterClrMapping/>
  </p:clrMapOvr>
  <p:transition advTm="5328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31421"/>
            <a:ext cx="9144000" cy="417346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sz="2400" b="1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Egresados de Postgrado – Año 2018</a:t>
            </a:r>
            <a:endParaRPr lang="es-PY" sz="2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-15492" y="1"/>
            <a:ext cx="9188496" cy="431420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s-E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Nacional de Itapúa</a:t>
            </a:r>
            <a:endParaRPr lang="es-E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8 Rectángulo"/>
          <p:cNvSpPr/>
          <p:nvPr/>
        </p:nvSpPr>
        <p:spPr>
          <a:xfrm>
            <a:off x="-30984" y="6199724"/>
            <a:ext cx="9174984" cy="666775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s-MX" sz="2000" b="1" dirty="0">
              <a:solidFill>
                <a:prstClr val="black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14" name="AutoShape 2" descr="SDG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sp>
        <p:nvSpPr>
          <p:cNvPr id="15" name="AutoShape 4" descr="SDG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059015" y="3262634"/>
            <a:ext cx="1976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_tradnl" sz="1600" dirty="0" smtClean="0">
                <a:solidFill>
                  <a:prstClr val="white"/>
                </a:solidFill>
              </a:rPr>
              <a:t>Internacionalización</a:t>
            </a:r>
            <a:endParaRPr lang="es-PY" sz="1600" dirty="0">
              <a:solidFill>
                <a:prstClr val="white"/>
              </a:solidFill>
            </a:endParaRPr>
          </a:p>
        </p:txBody>
      </p:sp>
      <p:pic>
        <p:nvPicPr>
          <p:cNvPr id="21" name="Gráfico 7"/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0327" y="1427791"/>
            <a:ext cx="4862514" cy="4268815"/>
          </a:xfrm>
          <a:prstGeom prst="rect">
            <a:avLst/>
          </a:prstGeom>
        </p:spPr>
      </p:pic>
      <p:pic>
        <p:nvPicPr>
          <p:cNvPr id="22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61" y="967791"/>
            <a:ext cx="1045430" cy="104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Marcador de contenido 3"/>
          <p:cNvGraphicFramePr>
            <a:graphicFrameLocks/>
          </p:cNvGraphicFramePr>
          <p:nvPr>
            <p:extLst/>
          </p:nvPr>
        </p:nvGraphicFramePr>
        <p:xfrm>
          <a:off x="925712" y="839543"/>
          <a:ext cx="4332088" cy="532483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24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9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1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739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S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GRADUADOS DE PROGRAMA DE POSGRADO POR FACULTAD, ESCUELA Y SEXO AÑO 2018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ACADÉMICA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 DE POSTGRADO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DE ALUMNOS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39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Escuela de Postgrado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 en Gestión de la Energía con Mención en Planificación Energética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 en Gestión Ambiental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 en Docencia e Investigación Universitaria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a Docencia Universitaria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192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 de Medicina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Cirugía General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Medicina Interna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Clínica </a:t>
                      </a:r>
                      <a:r>
                        <a:rPr lang="es-ES" sz="7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Ginecoobstétrica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Medicina Familiar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Anestesia, Analgesia y Reanimación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Ortopedia y Traumatología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91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Pediatría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Nutrición  Clínica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Bioquímica Clínica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2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 de Ciencias Económicas y Administrativas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 en Gestión Contable e Impositiva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73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Administración Financiera y Gestión Pública por resultados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913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 de Humanidades, Ciencias Sociales y Cultura Guaraní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Doctorado en Educación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91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 en Educación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Orientación Educacional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32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Evaluación Educativa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98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Especialización en Organización y Dirección de Centros Educativos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 de Ciencias Agropecuarias y Forestales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 en Protección de Cultivos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Facultad de Ciencias y Tecnología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 en Biotecnología en Alimento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700" b="0" i="0" u="none" strike="noStrike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0913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EGRESADOS</a:t>
                      </a:r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091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Fuente: Escuela de Posgrado</a:t>
                      </a:r>
                      <a:endParaRPr lang="es-E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pic>
        <p:nvPicPr>
          <p:cNvPr id="25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75826"/>
            <a:ext cx="704166" cy="7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571473" y="2414048"/>
            <a:ext cx="710162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Egresados 2003/2018: </a:t>
            </a:r>
            <a:r>
              <a:rPr lang="es-E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4.854</a:t>
            </a:r>
            <a:endParaRPr lang="es-E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71472" y="1556792"/>
            <a:ext cx="626825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Carreras Aprobadas: 47  </a:t>
            </a:r>
            <a:endParaRPr lang="es-E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21966" y="3342742"/>
            <a:ext cx="7688322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Matricula estimada 2020: 7.850</a:t>
            </a:r>
          </a:p>
          <a:p>
            <a:pPr>
              <a:spcBef>
                <a:spcPct val="0"/>
              </a:spcBef>
              <a:defRPr/>
            </a:pPr>
            <a:endParaRPr lang="es-E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42910" y="4414312"/>
            <a:ext cx="79638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Cantidad de programas desarrollados 2003/2018 : 182</a:t>
            </a:r>
            <a:endParaRPr lang="es-E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8" y="-99392"/>
            <a:ext cx="9375776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275012"/>
      </p:ext>
    </p:extLst>
  </p:cSld>
  <p:clrMapOvr>
    <a:masterClrMapping/>
  </p:clrMapOvr>
  <p:transition advTm="5328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8" y="-99392"/>
            <a:ext cx="9375776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256020" y="359658"/>
            <a:ext cx="4761239" cy="4770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25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Posgrados - programas </a:t>
            </a:r>
            <a:endParaRPr lang="es-ES" sz="25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491558"/>
              </p:ext>
            </p:extLst>
          </p:nvPr>
        </p:nvGraphicFramePr>
        <p:xfrm>
          <a:off x="0" y="836712"/>
          <a:ext cx="4355976" cy="5095784"/>
        </p:xfrm>
        <a:graphic>
          <a:graphicData uri="http://schemas.openxmlformats.org/drawingml/2006/table">
            <a:tbl>
              <a:tblPr/>
              <a:tblGrid>
                <a:gridCol w="4355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2018 -2019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Docencia Universitaria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Evaluación Educativa.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Docencia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Universitaria con Énfasis en la Salud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Docencia e Investigación Universitaria.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de Políticas Públicas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Doctorado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Ambiental 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de la Energía.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Docencia e Investigación Universitaria.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Ciencias Forenses.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66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Planificación Estratégica para el Desarrollo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Nacional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867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Contable impositiva.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4534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Administración Financiera y Gestión Pública por Resultados.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Educación.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9584"/>
              </p:ext>
            </p:extLst>
          </p:nvPr>
        </p:nvGraphicFramePr>
        <p:xfrm>
          <a:off x="4436040" y="836712"/>
          <a:ext cx="4716016" cy="5027916"/>
        </p:xfrm>
        <a:graphic>
          <a:graphicData uri="http://schemas.openxmlformats.org/drawingml/2006/table">
            <a:tbl>
              <a:tblPr/>
              <a:tblGrid>
                <a:gridCol w="4716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2018 - 2019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Bioquímica Química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2° Edición.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Educación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Doctorado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Educación,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Didáctica de las Matemáticas.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de Residuos Sólidos Urbanos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Producción de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Cultivo.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Gerencia del  Servicio  de Salud Pública.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Atención Integral de la Niñez y Adolescencia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. 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Producción de Cultivo.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Diplomado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Desarrollo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Sostenible.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260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Diplomado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Forestal.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594378"/>
      </p:ext>
    </p:extLst>
  </p:cSld>
  <p:clrMapOvr>
    <a:masterClrMapping/>
  </p:clrMapOvr>
  <p:transition advTm="8203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10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87688649"/>
              </p:ext>
            </p:extLst>
          </p:nvPr>
        </p:nvGraphicFramePr>
        <p:xfrm>
          <a:off x="1144140" y="943596"/>
          <a:ext cx="7460308" cy="543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2843808" y="2852936"/>
            <a:ext cx="331236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3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ÁREAS DE 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3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Investigación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8" y="-99392"/>
            <a:ext cx="9375776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743961"/>
      </p:ext>
    </p:extLst>
  </p:cSld>
  <p:clrMapOvr>
    <a:masterClrMapping/>
  </p:clrMapOvr>
  <p:transition spd="slow" advTm="506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28596" y="1700808"/>
            <a:ext cx="8429684" cy="132343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ES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Profesores</a:t>
            </a:r>
            <a:r>
              <a:rPr lang="es-ES" sz="1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ES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Investigadores: 52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PY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Publicaciones</a:t>
            </a:r>
            <a:r>
              <a:rPr lang="es-PY" sz="1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PY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Científicas</a:t>
            </a:r>
            <a:r>
              <a:rPr lang="es-PY" sz="1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PY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arbitradas</a:t>
            </a:r>
            <a:r>
              <a:rPr lang="es-PY" sz="1600" dirty="0" smtClean="0">
                <a:solidFill>
                  <a:schemeClr val="bg1"/>
                </a:solidFill>
                <a:latin typeface="Arial Black" pitchFamily="34" charset="0"/>
              </a:rPr>
              <a:t>:  </a:t>
            </a:r>
            <a:r>
              <a:rPr lang="es-PY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38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PY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Proyectos Financiados</a:t>
            </a:r>
            <a:r>
              <a:rPr lang="es-PY" sz="1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PY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por</a:t>
            </a:r>
            <a:r>
              <a:rPr lang="es-PY" sz="1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PY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CONACYT</a:t>
            </a:r>
            <a:r>
              <a:rPr lang="es-PY" sz="1600" dirty="0" smtClean="0">
                <a:solidFill>
                  <a:schemeClr val="bg1"/>
                </a:solidFill>
                <a:latin typeface="Arial Black" pitchFamily="34" charset="0"/>
              </a:rPr>
              <a:t>: </a:t>
            </a:r>
            <a:r>
              <a:rPr lang="es-PY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14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ES" sz="1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Cantidad de líneas de investigación desarrolladas    2010/2018 : 37 </a:t>
            </a:r>
            <a:endParaRPr lang="es-ES" sz="1600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28596" y="3429000"/>
            <a:ext cx="8429684" cy="133882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ES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Jóvenes Investigadores 2017-2018: 165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ES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Tesis de Alumnos de grado y pos grado de Investigación: 1350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ES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Revistas de Investigación 2017-2018: 12 </a:t>
            </a:r>
            <a:endParaRPr lang="es-ES" b="1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8" y="-99392"/>
            <a:ext cx="9375776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87624" y="46738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INVESTIGACIÓN - CIFRAS</a:t>
            </a:r>
            <a:endParaRPr lang="es-PY" b="1" dirty="0">
              <a:solidFill>
                <a:schemeClr val="tx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20550"/>
      </p:ext>
    </p:extLst>
  </p:cSld>
  <p:clrMapOvr>
    <a:masterClrMapping/>
  </p:clrMapOvr>
  <p:transition advTm="5875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19" y="280700"/>
            <a:ext cx="9188496" cy="67773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s-E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E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-15492" y="10993"/>
            <a:ext cx="9188496" cy="317557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s-E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Nacional de Itapúa</a:t>
            </a:r>
            <a:endParaRPr lang="es-E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" descr="SDG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sp>
        <p:nvSpPr>
          <p:cNvPr id="15" name="AutoShape 4" descr="SDG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sp>
        <p:nvSpPr>
          <p:cNvPr id="16" name="5 Rectángulo"/>
          <p:cNvSpPr/>
          <p:nvPr/>
        </p:nvSpPr>
        <p:spPr>
          <a:xfrm>
            <a:off x="1205659" y="359429"/>
            <a:ext cx="62257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Incorporar la investigación en la formación </a:t>
            </a:r>
            <a:r>
              <a:rPr lang="es-MX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</a:p>
          <a:p>
            <a:pPr algn="ctr" defTabSz="457200"/>
            <a:r>
              <a:rPr lang="es-MX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de grado y </a:t>
            </a:r>
            <a:r>
              <a:rPr lang="es-MX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posgrado. </a:t>
            </a:r>
            <a:r>
              <a:rPr lang="es-MX" b="1" dirty="0">
                <a:solidFill>
                  <a:prstClr val="black"/>
                </a:solidFill>
              </a:rPr>
              <a:t>	</a:t>
            </a:r>
          </a:p>
        </p:txBody>
      </p:sp>
      <p:cxnSp>
        <p:nvCxnSpPr>
          <p:cNvPr id="33" name="直接连接符 11"/>
          <p:cNvCxnSpPr>
            <a:cxnSpLocks noChangeShapeType="1"/>
          </p:cNvCxnSpPr>
          <p:nvPr/>
        </p:nvCxnSpPr>
        <p:spPr bwMode="auto">
          <a:xfrm flipH="1">
            <a:off x="614367" y="404819"/>
            <a:ext cx="253605" cy="395287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1"/>
          <p:cNvCxnSpPr>
            <a:cxnSpLocks noChangeShapeType="1"/>
          </p:cNvCxnSpPr>
          <p:nvPr/>
        </p:nvCxnSpPr>
        <p:spPr bwMode="auto">
          <a:xfrm flipH="1">
            <a:off x="614367" y="404819"/>
            <a:ext cx="253605" cy="395287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直接连接符 14"/>
          <p:cNvCxnSpPr>
            <a:cxnSpLocks noChangeShapeType="1"/>
          </p:cNvCxnSpPr>
          <p:nvPr/>
        </p:nvCxnSpPr>
        <p:spPr bwMode="auto">
          <a:xfrm>
            <a:off x="286670" y="948075"/>
            <a:ext cx="8539164" cy="0"/>
          </a:xfrm>
          <a:prstGeom prst="line">
            <a:avLst/>
          </a:prstGeom>
          <a:noFill/>
          <a:ln w="6350" cmpd="sng">
            <a:solidFill>
              <a:schemeClr val="bg1">
                <a:alpha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矩形 20"/>
          <p:cNvSpPr>
            <a:spLocks noChangeArrowheads="1"/>
          </p:cNvSpPr>
          <p:nvPr/>
        </p:nvSpPr>
        <p:spPr bwMode="auto">
          <a:xfrm>
            <a:off x="1790823" y="2444340"/>
            <a:ext cx="3230077" cy="132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4" rIns="91409" bIns="45704">
            <a:spAutoFit/>
          </a:bodyPr>
          <a:lstStyle/>
          <a:p>
            <a:pPr defTabSz="457200"/>
            <a:r>
              <a:rPr lang="es-ES" altLang="zh-CN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Investigaciones de todas las áreas: </a:t>
            </a:r>
          </a:p>
          <a:p>
            <a:pPr defTabSz="457200"/>
            <a:r>
              <a:rPr lang="es-ES" altLang="zh-CN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131 (2017)</a:t>
            </a:r>
          </a:p>
          <a:p>
            <a:pPr defTabSz="457200"/>
            <a:r>
              <a:rPr lang="es-ES" altLang="zh-CN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330 (2018)</a:t>
            </a:r>
          </a:p>
        </p:txBody>
      </p:sp>
      <p:sp>
        <p:nvSpPr>
          <p:cNvPr id="41" name="文本框 21"/>
          <p:cNvSpPr txBox="1">
            <a:spLocks noChangeArrowheads="1"/>
          </p:cNvSpPr>
          <p:nvPr/>
        </p:nvSpPr>
        <p:spPr bwMode="auto">
          <a:xfrm>
            <a:off x="2213332" y="1296711"/>
            <a:ext cx="2414587" cy="64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4" rIns="91409" bIns="45704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defTabSz="457200"/>
            <a:r>
              <a:rPr lang="es-E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Investigaciones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desde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el aula : ABP </a:t>
            </a:r>
            <a:endParaRPr lang="zh-CN" alt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矩形 22"/>
          <p:cNvSpPr>
            <a:spLocks noChangeArrowheads="1"/>
          </p:cNvSpPr>
          <p:nvPr/>
        </p:nvSpPr>
        <p:spPr bwMode="auto">
          <a:xfrm>
            <a:off x="1555761" y="4570147"/>
            <a:ext cx="3031731" cy="101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4" rIns="91409" bIns="45704">
            <a:spAutoFit/>
          </a:bodyPr>
          <a:lstStyle/>
          <a:p>
            <a:pPr algn="ctr" defTabSz="457200"/>
            <a:r>
              <a:rPr lang="es-E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Artículos arbitrados</a:t>
            </a:r>
          </a:p>
          <a:p>
            <a:pPr defTabSz="457200"/>
            <a:endParaRPr lang="es-E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s-E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3 Revistas Científicas </a:t>
            </a:r>
            <a:endParaRPr lang="zh-CN" alt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文本框 23"/>
          <p:cNvSpPr txBox="1">
            <a:spLocks noChangeArrowheads="1"/>
          </p:cNvSpPr>
          <p:nvPr/>
        </p:nvSpPr>
        <p:spPr bwMode="auto">
          <a:xfrm>
            <a:off x="1777624" y="3917574"/>
            <a:ext cx="3231356" cy="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4" rIns="91409" bIns="45704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defTabSz="457200"/>
            <a:r>
              <a:rPr lang="es-E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Publicaciones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Científicas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zh-CN" alt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矩形 24"/>
          <p:cNvSpPr>
            <a:spLocks noChangeArrowheads="1"/>
          </p:cNvSpPr>
          <p:nvPr/>
        </p:nvSpPr>
        <p:spPr bwMode="auto">
          <a:xfrm>
            <a:off x="6700111" y="1676218"/>
            <a:ext cx="2182873" cy="5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4" rIns="91409" bIns="45704">
            <a:spAutoFit/>
          </a:bodyPr>
          <a:lstStyle/>
          <a:p>
            <a:pPr defTabSz="457200"/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52 PROFESORES INVESTIGADORES</a:t>
            </a:r>
            <a:r>
              <a:rPr lang="zh-CN" alt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　</a:t>
            </a:r>
          </a:p>
        </p:txBody>
      </p:sp>
      <p:sp>
        <p:nvSpPr>
          <p:cNvPr id="45" name="文本框 27"/>
          <p:cNvSpPr txBox="1">
            <a:spLocks noChangeArrowheads="1"/>
          </p:cNvSpPr>
          <p:nvPr/>
        </p:nvSpPr>
        <p:spPr bwMode="auto">
          <a:xfrm>
            <a:off x="6729412" y="2948319"/>
            <a:ext cx="2414588" cy="101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4" rIns="91409" bIns="45704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defTabSz="457200"/>
            <a:r>
              <a:rPr lang="es-ES" sz="2000" dirty="0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Proyectos financiados por el CONACYT </a:t>
            </a:r>
            <a:endParaRPr lang="zh-CN" altLang="en-US" sz="2000" b="1" dirty="0">
              <a:solidFill>
                <a:prstClr val="black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73" name="组合 53"/>
          <p:cNvPicPr>
            <a:picLocks noChangeArrowheads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522" y="4890153"/>
            <a:ext cx="361673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51 Rectángulo"/>
          <p:cNvSpPr/>
          <p:nvPr/>
        </p:nvSpPr>
        <p:spPr>
          <a:xfrm>
            <a:off x="4424157" y="5412251"/>
            <a:ext cx="4458827" cy="861774"/>
          </a:xfrm>
          <a:prstGeom prst="rect">
            <a:avLst/>
          </a:prstGeom>
          <a:ln>
            <a:solidFill>
              <a:srgbClr val="183D6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/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Investigación, Posgrado, Eventos, Oficina de Transferencia de Resultados de </a:t>
            </a:r>
            <a:r>
              <a:rPr lang="es-E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Investigación, Incubadora de Empresas</a:t>
            </a:r>
            <a:endParaRPr lang="es-E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2 Flecha abajo"/>
          <p:cNvSpPr/>
          <p:nvPr/>
        </p:nvSpPr>
        <p:spPr bwMode="auto">
          <a:xfrm>
            <a:off x="7568927" y="4407710"/>
            <a:ext cx="566057" cy="708824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s-ES" smtClean="0">
              <a:solidFill>
                <a:prstClr val="black"/>
              </a:solidFill>
              <a:ea typeface="宋体" pitchFamily="2" charset="-122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" y="1767905"/>
            <a:ext cx="1437965" cy="10588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0" y="3903366"/>
            <a:ext cx="1395783" cy="11409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01" y="1285523"/>
            <a:ext cx="1518075" cy="13081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84" y="2900302"/>
            <a:ext cx="1750450" cy="1272067"/>
          </a:xfrm>
          <a:prstGeom prst="rect">
            <a:avLst/>
          </a:prstGeom>
        </p:spPr>
      </p:pic>
      <p:sp>
        <p:nvSpPr>
          <p:cNvPr id="27" name="8 Rectángulo"/>
          <p:cNvSpPr/>
          <p:nvPr/>
        </p:nvSpPr>
        <p:spPr>
          <a:xfrm>
            <a:off x="0" y="6414792"/>
            <a:ext cx="9174984" cy="443208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s-MX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</a:t>
            </a:r>
            <a:endParaRPr lang="es-MX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0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75826"/>
            <a:ext cx="704166" cy="7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utoUpdateAnimBg="0"/>
      <p:bldP spid="41" grpId="0" autoUpdateAnimBg="0"/>
      <p:bldP spid="42" grpId="0" autoUpdateAnimBg="0"/>
      <p:bldP spid="43" grpId="0" autoUpdateAnimBg="0"/>
      <p:bldP spid="44" grpId="0" autoUpdateAnimBg="0"/>
      <p:bldP spid="4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4294967295"/>
          </p:nvPr>
        </p:nvSpPr>
        <p:spPr>
          <a:xfrm>
            <a:off x="219075" y="5445125"/>
            <a:ext cx="8924925" cy="1101725"/>
          </a:xfrm>
        </p:spPr>
        <p:txBody>
          <a:bodyPr>
            <a:noAutofit/>
          </a:bodyPr>
          <a:lstStyle/>
          <a:p>
            <a:pPr algn="ctr"/>
            <a:r>
              <a:rPr lang="es-PY" sz="2400" b="1" dirty="0" smtClean="0">
                <a:solidFill>
                  <a:schemeClr val="bg1"/>
                </a:solidFill>
              </a:rPr>
              <a:t>Prof. Ing. Hildegardo González Irala  - Rector</a:t>
            </a:r>
          </a:p>
          <a:p>
            <a:pPr algn="ctr"/>
            <a:r>
              <a:rPr lang="es-PY" sz="2400" b="1" dirty="0" smtClean="0">
                <a:solidFill>
                  <a:schemeClr val="bg1"/>
                </a:solidFill>
              </a:rPr>
              <a:t>Dra. Nelly Violeta Monges de Insfrán – Vice Rectora</a:t>
            </a:r>
            <a:endParaRPr lang="es-PY" sz="2400" b="1" dirty="0">
              <a:solidFill>
                <a:schemeClr val="bg1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2214554"/>
            <a:ext cx="5976664" cy="17224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Y" b="1" dirty="0" smtClean="0">
                <a:solidFill>
                  <a:schemeClr val="bg1"/>
                </a:solidFill>
              </a:rPr>
              <a:t>Proyecto de Presupuesto 2020</a:t>
            </a:r>
            <a:endParaRPr lang="es-PY" sz="3500" b="1" dirty="0">
              <a:solidFill>
                <a:schemeClr val="bg1"/>
              </a:solidFill>
            </a:endParaRPr>
          </a:p>
        </p:txBody>
      </p:sp>
      <p:pic>
        <p:nvPicPr>
          <p:cNvPr id="7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1785927"/>
            <a:ext cx="2143140" cy="285752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</p:pic>
      <p:sp>
        <p:nvSpPr>
          <p:cNvPr id="6" name="Rectángulo 5"/>
          <p:cNvSpPr/>
          <p:nvPr/>
        </p:nvSpPr>
        <p:spPr>
          <a:xfrm>
            <a:off x="-15492" y="391942"/>
            <a:ext cx="9188496" cy="491743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9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48342"/>
      </p:ext>
    </p:extLst>
  </p:cSld>
  <p:clrMapOvr>
    <a:masterClrMapping/>
  </p:clrMapOvr>
  <p:transition spd="slow" advTm="454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755576" y="2852936"/>
            <a:ext cx="3698919" cy="3719336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55000" lnSpcReduction="20000"/>
          </a:bodyPr>
          <a:lstStyle/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Mundus Lote 17: coordinado por la Universidad do Porto, Portugal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Consorcio </a:t>
            </a:r>
            <a:r>
              <a:rPr lang="es-PY" sz="2400" b="1" dirty="0" smtClean="0">
                <a:solidFill>
                  <a:schemeClr val="bg1"/>
                </a:solidFill>
              </a:rPr>
              <a:t>Mundus Lindo</a:t>
            </a:r>
            <a:r>
              <a:rPr lang="es-PY" sz="2400" dirty="0" smtClean="0">
                <a:solidFill>
                  <a:schemeClr val="bg1"/>
                </a:solidFill>
              </a:rPr>
              <a:t>: coordinado por la Universidad de Valladolid-España. 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Consorcio B</a:t>
            </a:r>
            <a:r>
              <a:rPr lang="es-PY" sz="2400" b="1" dirty="0" smtClean="0">
                <a:solidFill>
                  <a:schemeClr val="bg1"/>
                </a:solidFill>
              </a:rPr>
              <a:t>abel</a:t>
            </a:r>
            <a:r>
              <a:rPr lang="es-PY" sz="2400" dirty="0" smtClean="0">
                <a:solidFill>
                  <a:schemeClr val="bg1"/>
                </a:solidFill>
              </a:rPr>
              <a:t>: coordinado por la Universidad do Porto, Portugal.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Consorcio </a:t>
            </a:r>
            <a:r>
              <a:rPr lang="es-PY" sz="2400" b="1" dirty="0">
                <a:solidFill>
                  <a:schemeClr val="bg1"/>
                </a:solidFill>
              </a:rPr>
              <a:t>P</a:t>
            </a:r>
            <a:r>
              <a:rPr lang="es-PY" sz="2400" b="1" dirty="0" smtClean="0">
                <a:solidFill>
                  <a:schemeClr val="bg1"/>
                </a:solidFill>
              </a:rPr>
              <a:t>reciosa</a:t>
            </a:r>
            <a:r>
              <a:rPr lang="es-PY" sz="2400" dirty="0" smtClean="0">
                <a:solidFill>
                  <a:schemeClr val="bg1"/>
                </a:solidFill>
              </a:rPr>
              <a:t>: coordinado por la Universidad de Padua-Italia.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Consorcio </a:t>
            </a:r>
            <a:r>
              <a:rPr lang="es-PY" sz="2400" b="1" dirty="0" err="1">
                <a:solidFill>
                  <a:schemeClr val="bg1"/>
                </a:solidFill>
              </a:rPr>
              <a:t>F</a:t>
            </a:r>
            <a:r>
              <a:rPr lang="es-PY" sz="2400" b="1" dirty="0" err="1" smtClean="0">
                <a:solidFill>
                  <a:schemeClr val="bg1"/>
                </a:solidFill>
              </a:rPr>
              <a:t>ellow</a:t>
            </a:r>
            <a:r>
              <a:rPr lang="es-PY" sz="2400" dirty="0" smtClean="0">
                <a:solidFill>
                  <a:schemeClr val="bg1"/>
                </a:solidFill>
              </a:rPr>
              <a:t>: coordinado por la Universidad de Nova Lisboa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s-PY" sz="2400" dirty="0" err="1" smtClean="0">
                <a:solidFill>
                  <a:schemeClr val="bg1"/>
                </a:solidFill>
              </a:rPr>
              <a:t>Sustain</a:t>
            </a:r>
            <a:r>
              <a:rPr lang="es-PY" sz="2400" dirty="0" smtClean="0">
                <a:solidFill>
                  <a:schemeClr val="bg1"/>
                </a:solidFill>
              </a:rPr>
              <a:t>-t: coordinador por la Universidad Politécnica de Milano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ELARCH: coordinado por la Basilicata de Italia  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NUCIF:   </a:t>
            </a:r>
            <a:endParaRPr lang="es-PY" dirty="0" smtClean="0">
              <a:solidFill>
                <a:schemeClr val="bg1"/>
              </a:solidFill>
            </a:endParaRPr>
          </a:p>
        </p:txBody>
      </p:sp>
      <p:pic>
        <p:nvPicPr>
          <p:cNvPr id="7" name="6 Imagen" descr="erasmusMundus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107171"/>
            <a:ext cx="4214810" cy="1673757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9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1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115616" y="539388"/>
            <a:ext cx="730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Black" pitchFamily="34" charset="0"/>
              </a:rPr>
              <a:t>VINCULACIÓN UNIVERSITARIA INTERNACIONAL</a:t>
            </a:r>
            <a:endParaRPr lang="es-PY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73141"/>
      </p:ext>
    </p:extLst>
  </p:cSld>
  <p:clrMapOvr>
    <a:masterClrMapping/>
  </p:clrMapOvr>
  <p:transition spd="slow" advTm="534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683568" y="2780927"/>
            <a:ext cx="4084466" cy="3744417"/>
          </a:xfrm>
          <a:ln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pPr marL="0" lvl="0" indent="0" algn="ctr">
              <a:buNone/>
            </a:pPr>
            <a:r>
              <a:rPr lang="es-ES" b="1" dirty="0">
                <a:solidFill>
                  <a:schemeClr val="bg1"/>
                </a:solidFill>
              </a:rPr>
              <a:t>Movilidad de créditos</a:t>
            </a:r>
            <a:endParaRPr lang="es-PY" b="1" dirty="0">
              <a:solidFill>
                <a:schemeClr val="bg1"/>
              </a:solidFill>
            </a:endParaRPr>
          </a:p>
          <a:p>
            <a:pPr lvl="0" algn="just">
              <a:buFont typeface="+mj-lt"/>
              <a:buAutoNum type="arabicPeriod"/>
            </a:pPr>
            <a:r>
              <a:rPr lang="es-ES" b="1" dirty="0">
                <a:solidFill>
                  <a:schemeClr val="bg1"/>
                </a:solidFill>
              </a:rPr>
              <a:t>Mobile + - Coordinado por la Universidad de Porto (Portugal)</a:t>
            </a:r>
            <a:endParaRPr lang="es-PY" dirty="0">
              <a:solidFill>
                <a:schemeClr val="bg1"/>
              </a:solidFill>
            </a:endParaRPr>
          </a:p>
          <a:p>
            <a:pPr lvl="0" algn="just">
              <a:buFont typeface="+mj-lt"/>
              <a:buAutoNum type="arabicPeriod"/>
            </a:pPr>
            <a:r>
              <a:rPr lang="es-ES" b="1" dirty="0">
                <a:solidFill>
                  <a:schemeClr val="bg1"/>
                </a:solidFill>
              </a:rPr>
              <a:t>Acuerdo interinstitucional entre la UVA/UNI – Coordinado por la Universidad de Valladolid (España)</a:t>
            </a:r>
            <a:endParaRPr lang="es-PY" dirty="0">
              <a:solidFill>
                <a:schemeClr val="bg1"/>
              </a:solidFill>
            </a:endParaRPr>
          </a:p>
          <a:p>
            <a:pPr lvl="0" algn="just">
              <a:buFont typeface="+mj-lt"/>
              <a:buAutoNum type="arabicPeriod"/>
            </a:pPr>
            <a:r>
              <a:rPr lang="es-ES" b="1" dirty="0">
                <a:solidFill>
                  <a:schemeClr val="bg1"/>
                </a:solidFill>
              </a:rPr>
              <a:t>Acuerdo interinstitucional entre la BUT/UNI – Coordinador por la Universidad Tecnológica de </a:t>
            </a:r>
            <a:r>
              <a:rPr lang="es-ES" b="1" dirty="0" smtClean="0">
                <a:solidFill>
                  <a:schemeClr val="bg1"/>
                </a:solidFill>
              </a:rPr>
              <a:t>Bialistok </a:t>
            </a:r>
            <a:r>
              <a:rPr lang="es-ES" b="1" dirty="0">
                <a:solidFill>
                  <a:schemeClr val="bg1"/>
                </a:solidFill>
              </a:rPr>
              <a:t>(Polonia)</a:t>
            </a:r>
            <a:endParaRPr lang="es-PY" dirty="0">
              <a:solidFill>
                <a:schemeClr val="bg1"/>
              </a:solidFill>
            </a:endParaRPr>
          </a:p>
          <a:p>
            <a:pPr marL="0" lvl="0" indent="0" algn="ctr">
              <a:buNone/>
            </a:pPr>
            <a:r>
              <a:rPr lang="es-ES" b="1" dirty="0">
                <a:solidFill>
                  <a:schemeClr val="bg1"/>
                </a:solidFill>
              </a:rPr>
              <a:t>Desarrollo de capacidades</a:t>
            </a:r>
            <a:endParaRPr lang="es-PY" b="1" dirty="0">
              <a:solidFill>
                <a:schemeClr val="bg1"/>
              </a:solidFill>
            </a:endParaRPr>
          </a:p>
          <a:p>
            <a:pPr lvl="0" algn="just">
              <a:buFont typeface="+mj-lt"/>
              <a:buAutoNum type="arabicPeriod"/>
            </a:pPr>
            <a:r>
              <a:rPr lang="es-ES" b="1" dirty="0">
                <a:solidFill>
                  <a:schemeClr val="bg1"/>
                </a:solidFill>
              </a:rPr>
              <a:t>PONCHO – Coordinado por la Universidad de las Palmas de Gran Canaria.</a:t>
            </a:r>
            <a:endParaRPr lang="es-PY" dirty="0">
              <a:solidFill>
                <a:schemeClr val="bg1"/>
              </a:solidFill>
            </a:endParaRPr>
          </a:p>
          <a:p>
            <a:pPr lvl="0" algn="just">
              <a:buFont typeface="+mj-lt"/>
              <a:buAutoNum type="arabicPeriod"/>
            </a:pPr>
            <a:r>
              <a:rPr lang="es-ES" b="1" dirty="0">
                <a:solidFill>
                  <a:schemeClr val="bg1"/>
                </a:solidFill>
              </a:rPr>
              <a:t>UMETECH – Coordinado por la Universidad de Firenze (Italia</a:t>
            </a:r>
            <a:r>
              <a:rPr lang="es-ES" b="1" dirty="0" smtClean="0">
                <a:solidFill>
                  <a:schemeClr val="bg1"/>
                </a:solidFill>
              </a:rPr>
              <a:t>)</a:t>
            </a:r>
            <a:endParaRPr lang="es-PY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1074420"/>
            <a:ext cx="3619493" cy="2714620"/>
          </a:xfrm>
          <a:prstGeom prst="rect">
            <a:avLst/>
          </a:prstGeom>
        </p:spPr>
      </p:pic>
      <p:pic>
        <p:nvPicPr>
          <p:cNvPr id="7" name="6 Imagen" descr="erasmusMundus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107171"/>
            <a:ext cx="4214810" cy="1673757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9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1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115616" y="539388"/>
            <a:ext cx="730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Black" pitchFamily="34" charset="0"/>
              </a:rPr>
              <a:t>VINCULACIÓN UNIVERSITARIA INTERNACIONAL</a:t>
            </a:r>
            <a:endParaRPr lang="es-PY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71938"/>
      </p:ext>
    </p:extLst>
  </p:cSld>
  <p:clrMapOvr>
    <a:masterClrMapping/>
  </p:clrMapOvr>
  <p:transition spd="slow" advTm="576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941115974"/>
              </p:ext>
            </p:extLst>
          </p:nvPr>
        </p:nvGraphicFramePr>
        <p:xfrm>
          <a:off x="-70580" y="2214554"/>
          <a:ext cx="9071736" cy="331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3190" name="5 Rectángulo"/>
          <p:cNvSpPr>
            <a:spLocks noChangeArrowheads="1"/>
          </p:cNvSpPr>
          <p:nvPr/>
        </p:nvSpPr>
        <p:spPr bwMode="auto">
          <a:xfrm>
            <a:off x="683568" y="5733256"/>
            <a:ext cx="7993063" cy="646112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PY" b="1" dirty="0">
                <a:solidFill>
                  <a:schemeClr val="bg1"/>
                </a:solidFill>
              </a:rPr>
              <a:t>Conformada por </a:t>
            </a:r>
            <a:r>
              <a:rPr lang="es-PY" b="1" dirty="0" smtClean="0">
                <a:solidFill>
                  <a:schemeClr val="bg1"/>
                </a:solidFill>
              </a:rPr>
              <a:t>31 </a:t>
            </a:r>
            <a:r>
              <a:rPr lang="es-PY" b="1" dirty="0">
                <a:solidFill>
                  <a:schemeClr val="bg1"/>
                </a:solidFill>
              </a:rPr>
              <a:t>Universidades Públicas de Argentina, Brasil, Uruguay, Paraguay, Bolivia y </a:t>
            </a:r>
            <a:r>
              <a:rPr lang="es-PY" b="1" dirty="0" smtClean="0">
                <a:solidFill>
                  <a:schemeClr val="bg1"/>
                </a:solidFill>
              </a:rPr>
              <a:t>Chile. La UNI forma parte desde 2010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" name="9 Imagen" descr="augm.jpg"/>
          <p:cNvPicPr>
            <a:picLocks noChangeAspect="1"/>
          </p:cNvPicPr>
          <p:nvPr/>
        </p:nvPicPr>
        <p:blipFill>
          <a:blip r:embed="rId7" cstate="print"/>
          <a:srcRect l="20945" r="21284"/>
          <a:stretch>
            <a:fillRect/>
          </a:stretch>
        </p:blipFill>
        <p:spPr>
          <a:xfrm>
            <a:off x="3787322" y="1170676"/>
            <a:ext cx="1288734" cy="1394228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8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1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0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115616" y="539388"/>
            <a:ext cx="730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Black" pitchFamily="34" charset="0"/>
              </a:rPr>
              <a:t>VINCULACIÓN UNIVERSITARIA INTERNACIONAL</a:t>
            </a:r>
            <a:endParaRPr lang="es-PY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147"/>
      </p:ext>
    </p:extLst>
  </p:cSld>
  <p:clrMapOvr>
    <a:masterClrMapping/>
  </p:clrMapOvr>
  <p:transition spd="slow" advTm="632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788900" y="2000240"/>
            <a:ext cx="214314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PY" sz="1100" b="1" dirty="0" smtClean="0"/>
              <a:t>Reunión de </a:t>
            </a:r>
            <a:r>
              <a:rPr lang="es-ES" sz="1100" b="1" dirty="0" smtClean="0"/>
              <a:t>representantes </a:t>
            </a:r>
            <a:r>
              <a:rPr lang="es-ES" sz="1100" b="1" dirty="0"/>
              <a:t>de las Universidades del Grupo AUGM vinculados a la gestión de I+D</a:t>
            </a:r>
            <a:endParaRPr lang="es-ES" sz="11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00034" y="6215082"/>
            <a:ext cx="468052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Y" sz="1050" dirty="0"/>
              <a:t>JORNADA DE JÓVENES INVESTIGADORES DE LA ASOCIACIÓN DE GRUPO DE UNIVERSIDADES DEL GRUPO MONTEVIDEO (AUGM) </a:t>
            </a:r>
            <a:r>
              <a:rPr lang="es-PY" sz="1050" dirty="0" smtClean="0"/>
              <a:t> - 2017- </a:t>
            </a:r>
            <a:endParaRPr lang="es-ES" sz="105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796490" y="4338339"/>
            <a:ext cx="249740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Y" sz="1050" dirty="0" smtClean="0"/>
              <a:t>Programa ESCALA estudiantil</a:t>
            </a:r>
            <a:endParaRPr lang="es-ES" sz="1050" dirty="0"/>
          </a:p>
        </p:txBody>
      </p:sp>
      <p:pic>
        <p:nvPicPr>
          <p:cNvPr id="12" name="11 Imagen" descr="aug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500438"/>
            <a:ext cx="4746630" cy="2668578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13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5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1115616" y="539388"/>
            <a:ext cx="730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Black" pitchFamily="34" charset="0"/>
              </a:rPr>
              <a:t>REDES REGIONALES</a:t>
            </a:r>
          </a:p>
          <a:p>
            <a:endParaRPr lang="es-PY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45" y="462618"/>
            <a:ext cx="1249757" cy="153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52455"/>
      </p:ext>
    </p:extLst>
  </p:cSld>
  <p:clrMapOvr>
    <a:masterClrMapping/>
  </p:clrMapOvr>
  <p:transition spd="slow" advTm="785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aug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6066" cy="3786190"/>
          </a:xfrm>
          <a:prstGeom prst="rect">
            <a:avLst/>
          </a:prstGeom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619239"/>
              </p:ext>
            </p:extLst>
          </p:nvPr>
        </p:nvGraphicFramePr>
        <p:xfrm>
          <a:off x="3567220" y="3753358"/>
          <a:ext cx="5576780" cy="3104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6" name="Gráfico" r:id="rId4" imgW="6248321" imgH="3238393" progId="Excel.Sheet.8">
                  <p:embed/>
                </p:oleObj>
              </mc:Choice>
              <mc:Fallback>
                <p:oleObj name="Gráfico" r:id="rId4" imgW="6248321" imgH="3238393" progId="Excel.Sheet.8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220" y="3753358"/>
                        <a:ext cx="5576780" cy="31046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/>
          <p:cNvSpPr/>
          <p:nvPr/>
        </p:nvSpPr>
        <p:spPr>
          <a:xfrm>
            <a:off x="0" y="2857496"/>
            <a:ext cx="3428992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Intercambios AUGM</a:t>
            </a:r>
            <a:endParaRPr lang="es-E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53" name="Picture 17" descr="C:\Users\Susana\Downloads\P1040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446317"/>
            <a:ext cx="3110261" cy="233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10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3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0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115616" y="539388"/>
            <a:ext cx="730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Black" pitchFamily="34" charset="0"/>
              </a:rPr>
              <a:t>REDES REGIONALES</a:t>
            </a:r>
            <a:endParaRPr lang="es-PY" dirty="0">
              <a:latin typeface="Arial Black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036066" y="908720"/>
            <a:ext cx="3107934" cy="14465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98 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PARTICIPANTES DEL PROGRAMA</a:t>
            </a:r>
            <a:endParaRPr lang="es-E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7690637"/>
      </p:ext>
    </p:extLst>
  </p:cSld>
  <p:clrMapOvr>
    <a:masterClrMapping/>
  </p:clrMapOvr>
  <p:transition spd="slow" advTm="686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D:\Mis documentos\05_Dcom 2012\2.fotos\1.rectorado\zicosur\miembros ZICOSU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r="4626"/>
          <a:stretch>
            <a:fillRect/>
          </a:stretch>
        </p:blipFill>
        <p:spPr>
          <a:xfrm>
            <a:off x="0" y="1000109"/>
            <a:ext cx="7070725" cy="2894030"/>
          </a:xfrm>
        </p:spPr>
      </p:pic>
      <p:sp>
        <p:nvSpPr>
          <p:cNvPr id="94211" name="4 CuadroTexto"/>
          <p:cNvSpPr txBox="1">
            <a:spLocks noChangeArrowheads="1"/>
          </p:cNvSpPr>
          <p:nvPr/>
        </p:nvSpPr>
        <p:spPr bwMode="auto">
          <a:xfrm>
            <a:off x="0" y="5110152"/>
            <a:ext cx="487456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s-PY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Plenaria de Rectores de la Red Universitaria Zona  de Integración Centro Oeste Sudamericana (ZICOSUR)</a:t>
            </a:r>
          </a:p>
          <a:p>
            <a:pPr algn="ctr" eaLnBrk="1" hangingPunct="1"/>
            <a:r>
              <a:rPr lang="es-PY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Presidente Electo Periodo 2012 - </a:t>
            </a:r>
            <a:r>
              <a:rPr lang="es-PY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2014</a:t>
            </a:r>
            <a:r>
              <a:rPr lang="es-PY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Ing. Hildegardo González Irala </a:t>
            </a:r>
          </a:p>
        </p:txBody>
      </p:sp>
      <p:pic>
        <p:nvPicPr>
          <p:cNvPr id="94212" name="Imagen 2" descr="logo zicosur encabez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5" r="66904"/>
          <a:stretch>
            <a:fillRect/>
          </a:stretch>
        </p:blipFill>
        <p:spPr bwMode="auto">
          <a:xfrm>
            <a:off x="-36512" y="3789040"/>
            <a:ext cx="4920197" cy="101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7 Rectángulo"/>
          <p:cNvSpPr/>
          <p:nvPr/>
        </p:nvSpPr>
        <p:spPr>
          <a:xfrm>
            <a:off x="7092280" y="928670"/>
            <a:ext cx="2051720" cy="28623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 </a:t>
            </a:r>
            <a:r>
              <a:rPr lang="es-ES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DOCENTES ENVIADOS POR LA UNI</a:t>
            </a:r>
          </a:p>
          <a:p>
            <a:pPr algn="ctr">
              <a:defRPr/>
            </a:pPr>
            <a:r>
              <a:rPr lang="es-ES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12 DOCENTES RECIBIDOS POR LA UNI</a:t>
            </a:r>
          </a:p>
          <a:p>
            <a:pPr algn="ctr">
              <a:defRPr/>
            </a:pPr>
            <a:r>
              <a:rPr lang="es-ES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 2014 inicia el intercambio de alumnos </a:t>
            </a:r>
            <a:endParaRPr lang="es-ES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9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1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115616" y="539388"/>
            <a:ext cx="730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Black" pitchFamily="34" charset="0"/>
              </a:rPr>
              <a:t>REDES REGIONALES</a:t>
            </a:r>
            <a:endParaRPr lang="es-PY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61725"/>
      </p:ext>
    </p:extLst>
  </p:cSld>
  <p:clrMapOvr>
    <a:masterClrMapping/>
  </p:clrMapOvr>
  <p:transition spd="slow" advTm="625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23863" y="2502400"/>
            <a:ext cx="6204311" cy="2016224"/>
          </a:xfrm>
        </p:spPr>
        <p:txBody>
          <a:bodyPr>
            <a:normAutofit fontScale="92500" lnSpcReduction="20000"/>
          </a:bodyPr>
          <a:lstStyle/>
          <a:p>
            <a:r>
              <a:rPr lang="es-PY" sz="1800" dirty="0" smtClean="0"/>
              <a:t>UNESCO – IESAL</a:t>
            </a:r>
          </a:p>
          <a:p>
            <a:r>
              <a:rPr lang="es-PY" sz="1800" dirty="0"/>
              <a:t>SEMINARIO IP – “Responsabilidad Territorial, </a:t>
            </a:r>
            <a:endParaRPr lang="es-PY" sz="1800" dirty="0" smtClean="0"/>
          </a:p>
          <a:p>
            <a:pPr marL="109728" indent="0">
              <a:buNone/>
            </a:pPr>
            <a:r>
              <a:rPr lang="es-PY" sz="1800" dirty="0"/>
              <a:t> </a:t>
            </a:r>
            <a:r>
              <a:rPr lang="es-PY" sz="1800" dirty="0" smtClean="0"/>
              <a:t>    Educación </a:t>
            </a:r>
            <a:r>
              <a:rPr lang="es-PY" sz="1800" dirty="0"/>
              <a:t>para todos” </a:t>
            </a:r>
            <a:endParaRPr lang="es-PY" sz="1800" dirty="0" smtClean="0"/>
          </a:p>
          <a:p>
            <a:r>
              <a:rPr lang="es-PY" sz="1800" dirty="0"/>
              <a:t>ORSALC - Observatorio Regional de Responsabilidad Social América Latina y El Caribe, </a:t>
            </a:r>
          </a:p>
          <a:p>
            <a:r>
              <a:rPr lang="es-PY" sz="1800" dirty="0"/>
              <a:t>IESALC - Instituto Internacional para la Educación Superior en América Latina y el Caribe </a:t>
            </a:r>
          </a:p>
          <a:p>
            <a:r>
              <a:rPr lang="es-PY" sz="1800" dirty="0"/>
              <a:t>ITAIPU Binacional</a:t>
            </a:r>
          </a:p>
        </p:txBody>
      </p:sp>
      <p:pic>
        <p:nvPicPr>
          <p:cNvPr id="8" name="1 Imagen" descr="20130905_102714.jpg"/>
          <p:cNvPicPr/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2771800" y="4728753"/>
            <a:ext cx="2402840" cy="1799590"/>
          </a:xfrm>
          <a:prstGeom prst="rect">
            <a:avLst/>
          </a:prstGeom>
        </p:spPr>
      </p:pic>
      <p:pic>
        <p:nvPicPr>
          <p:cNvPr id="9" name="0 Imagen" descr="20130905_102733.jpg"/>
          <p:cNvPicPr/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6012160" y="4725144"/>
            <a:ext cx="2399665" cy="180022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76" y="2493272"/>
            <a:ext cx="14954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1904697" cy="331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10033"/>
          <a:stretch/>
        </p:blipFill>
        <p:spPr bwMode="auto">
          <a:xfrm>
            <a:off x="467544" y="1421173"/>
            <a:ext cx="8145834" cy="85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11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3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0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115616" y="539388"/>
            <a:ext cx="730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itchFamily="34" charset="0"/>
              </a:rPr>
              <a:t>REDES  INTERINSTITUCIONALES</a:t>
            </a:r>
            <a:endParaRPr lang="es-PY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94952"/>
      </p:ext>
    </p:extLst>
  </p:cSld>
  <p:clrMapOvr>
    <a:masterClrMapping/>
  </p:clrMapOvr>
  <p:transition spd="slow" advTm="565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1214414" y="1556792"/>
            <a:ext cx="731802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Cantidad de actividades </a:t>
            </a:r>
          </a:p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Desarrolladas 2010/2017: </a:t>
            </a:r>
            <a:r>
              <a:rPr lang="es-E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6</a:t>
            </a:r>
            <a:r>
              <a:rPr lang="es-E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5 </a:t>
            </a:r>
            <a:endParaRPr lang="es-E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214414" y="3056990"/>
            <a:ext cx="68123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Cantidad de participantes</a:t>
            </a:r>
          </a:p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 2010/2017 : </a:t>
            </a:r>
            <a:r>
              <a:rPr lang="es-E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6</a:t>
            </a:r>
            <a:r>
              <a:rPr lang="es-E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.560 </a:t>
            </a:r>
            <a:endParaRPr lang="es-E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57290" y="4700064"/>
            <a:ext cx="6812316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Cantidad de convenios</a:t>
            </a:r>
          </a:p>
          <a:p>
            <a:pPr>
              <a:spcBef>
                <a:spcPct val="0"/>
              </a:spcBef>
              <a:defRPr/>
            </a:pP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 2010/2017 :</a:t>
            </a:r>
            <a:r>
              <a:rPr lang="es-E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135</a:t>
            </a:r>
            <a:endParaRPr lang="es-E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AutoShape 174" descr="Resultado de imagen para REXUNPY EXTENS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12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4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1115616" y="539388"/>
            <a:ext cx="730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Black" pitchFamily="34" charset="0"/>
              </a:rPr>
              <a:t>VINCULACIÓN UNIVERSITARIA NACIONAL </a:t>
            </a:r>
            <a:endParaRPr lang="es-PY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23975"/>
      </p:ext>
    </p:extLst>
  </p:cSld>
  <p:clrMapOvr>
    <a:masterClrMapping/>
  </p:clrMapOvr>
  <p:transition advTm="5703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40"/>
          <p:cNvSpPr>
            <a:spLocks noChangeArrowheads="1"/>
          </p:cNvSpPr>
          <p:nvPr/>
        </p:nvSpPr>
        <p:spPr bwMode="auto">
          <a:xfrm>
            <a:off x="143508" y="1484784"/>
            <a:ext cx="8856984" cy="440120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s-ES_tradnl" sz="12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 smtClean="0">
                <a:solidFill>
                  <a:schemeClr val="bg1"/>
                </a:solidFill>
              </a:rPr>
              <a:t>La Universidad demostrando un apoyo decidido al Desarrollo Regional habilita sedes en diferentes ciudades del Departamento de Itapúa.</a:t>
            </a:r>
          </a:p>
          <a:p>
            <a:endParaRPr lang="es-ES_tradnl" sz="24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 smtClean="0">
                <a:solidFill>
                  <a:schemeClr val="bg1"/>
                </a:solidFill>
              </a:rPr>
              <a:t>Asimismo desarrolla programas de capacitación respondiendo a necesidades de los habitantes del Departamento de Itapúa y la Región</a:t>
            </a:r>
          </a:p>
          <a:p>
            <a:endParaRPr lang="es-ES_tradn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 smtClean="0">
                <a:solidFill>
                  <a:schemeClr val="bg1"/>
                </a:solidFill>
              </a:rPr>
              <a:t>Realiza alianzas estratégicas con la Gobernación de Itapúa, las Municipalidades, Asociaciones gremiales  y Organizaciones no gubernamentales</a:t>
            </a:r>
            <a:r>
              <a:rPr lang="es-ES_tradnl" sz="2800" dirty="0" smtClean="0">
                <a:solidFill>
                  <a:schemeClr val="bg1"/>
                </a:solidFill>
              </a:rPr>
              <a:t>.    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9" name="AutoShape 174" descr="Resultado de imagen para REXUNPY EXTENS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11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3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01399"/>
      </p:ext>
    </p:extLst>
  </p:cSld>
  <p:clrMapOvr>
    <a:masterClrMapping/>
  </p:clrMapOvr>
  <p:transition spd="slow" advTm="5203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5"/>
          <p:cNvSpPr/>
          <p:nvPr/>
        </p:nvSpPr>
        <p:spPr>
          <a:xfrm>
            <a:off x="-15492" y="391942"/>
            <a:ext cx="9188496" cy="608166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02A9-5CB0-42A8-9BFB-F20B2B453DE5}" type="datetime1">
              <a:rPr lang="es-PY" smtClean="0"/>
              <a:pPr/>
              <a:t>9/10/2019</a:t>
            </a:fld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29</a:t>
            </a:fld>
            <a:endParaRPr lang="es-PY"/>
          </a:p>
        </p:txBody>
      </p:sp>
      <p:sp>
        <p:nvSpPr>
          <p:cNvPr id="7" name="6 Marcador de contenido"/>
          <p:cNvSpPr>
            <a:spLocks noGrp="1"/>
          </p:cNvSpPr>
          <p:nvPr>
            <p:ph idx="4294967295"/>
          </p:nvPr>
        </p:nvSpPr>
        <p:spPr>
          <a:xfrm>
            <a:off x="0" y="1196753"/>
            <a:ext cx="8785225" cy="5472336"/>
          </a:xfrm>
        </p:spPr>
        <p:txBody>
          <a:bodyPr>
            <a:normAutofit fontScale="92500" lnSpcReduction="10000"/>
          </a:bodyPr>
          <a:lstStyle/>
          <a:p>
            <a:endParaRPr lang="es-ES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 smtClean="0">
                <a:solidFill>
                  <a:schemeClr val="bg1"/>
                </a:solidFill>
              </a:rPr>
              <a:t>Programas </a:t>
            </a:r>
            <a:r>
              <a:rPr lang="es-PY" sz="2400" b="1" dirty="0">
                <a:solidFill>
                  <a:schemeClr val="bg1"/>
                </a:solidFill>
              </a:rPr>
              <a:t>de Intercambio </a:t>
            </a:r>
            <a:r>
              <a:rPr lang="es-PY" sz="2400" b="1" dirty="0" smtClean="0">
                <a:solidFill>
                  <a:schemeClr val="bg1"/>
                </a:solidFill>
              </a:rPr>
              <a:t>Internacional con Europa: 12 </a:t>
            </a:r>
            <a:r>
              <a:rPr lang="es-PY" sz="2400" b="1" dirty="0">
                <a:solidFill>
                  <a:schemeClr val="bg1"/>
                </a:solidFill>
              </a:rPr>
              <a:t>programas </a:t>
            </a:r>
            <a:r>
              <a:rPr lang="es-PY" sz="2400" b="1" dirty="0" smtClean="0">
                <a:solidFill>
                  <a:schemeClr val="bg1"/>
                </a:solidFill>
              </a:rPr>
              <a:t>sin </a:t>
            </a:r>
            <a:r>
              <a:rPr lang="es-PY" sz="2400" b="1" dirty="0">
                <a:solidFill>
                  <a:schemeClr val="bg1"/>
                </a:solidFill>
              </a:rPr>
              <a:t>costo para el Estado </a:t>
            </a:r>
            <a:r>
              <a:rPr lang="es-PY" sz="2400" b="1" dirty="0" smtClean="0">
                <a:solidFill>
                  <a:schemeClr val="bg1"/>
                </a:solidFill>
              </a:rPr>
              <a:t>Paraguayo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 smtClean="0">
                <a:solidFill>
                  <a:schemeClr val="bg1"/>
                </a:solidFill>
              </a:rPr>
              <a:t>Programas de Intercambio Internacional AUGM, ZICOSUR: 2 programas con costo compartido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 smtClean="0">
                <a:solidFill>
                  <a:schemeClr val="bg1"/>
                </a:solidFill>
              </a:rPr>
              <a:t>Representante de Latindex </a:t>
            </a:r>
            <a:endParaRPr lang="es-ES" sz="2400" b="1" dirty="0">
              <a:solidFill>
                <a:schemeClr val="bg1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>
                <a:solidFill>
                  <a:schemeClr val="bg1"/>
                </a:solidFill>
              </a:rPr>
              <a:t>Carreras Acreditadas ANEAES:  </a:t>
            </a:r>
            <a:r>
              <a:rPr lang="es-PY" sz="2400" b="1" dirty="0" smtClean="0">
                <a:solidFill>
                  <a:schemeClr val="bg1"/>
                </a:solidFill>
              </a:rPr>
              <a:t> 11 Carreras Acreditadas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 smtClean="0">
                <a:solidFill>
                  <a:schemeClr val="bg1"/>
                </a:solidFill>
              </a:rPr>
              <a:t>Carreras Acreditadas MERCOSUR: 1 Carrera Acreditada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 smtClean="0">
                <a:solidFill>
                  <a:schemeClr val="bg1"/>
                </a:solidFill>
              </a:rPr>
              <a:t>Ejecución del PAC 2018: 94 %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 smtClean="0">
                <a:solidFill>
                  <a:schemeClr val="bg1"/>
                </a:solidFill>
              </a:rPr>
              <a:t>Ejecución Presupuestaria en Promedio 1996/2018: </a:t>
            </a:r>
            <a:r>
              <a:rPr lang="es-PY" sz="2400" b="1" dirty="0">
                <a:solidFill>
                  <a:schemeClr val="bg1"/>
                </a:solidFill>
              </a:rPr>
              <a:t>95 %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 smtClean="0">
                <a:solidFill>
                  <a:schemeClr val="bg1"/>
                </a:solidFill>
              </a:rPr>
              <a:t>Egresados de Grado y Posgrado: 8.137.-</a:t>
            </a:r>
            <a:endParaRPr lang="es-PY" sz="2400" b="1" dirty="0">
              <a:solidFill>
                <a:schemeClr val="bg1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 smtClean="0">
                <a:solidFill>
                  <a:schemeClr val="bg1"/>
                </a:solidFill>
              </a:rPr>
              <a:t>Programas de Grado y Posgrado: </a:t>
            </a:r>
            <a:r>
              <a:rPr lang="es-PY" sz="2400" b="1" dirty="0">
                <a:solidFill>
                  <a:schemeClr val="bg1"/>
                </a:solidFill>
              </a:rPr>
              <a:t>47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PY" sz="2400" b="1" dirty="0" smtClean="0">
                <a:solidFill>
                  <a:schemeClr val="bg1"/>
                </a:solidFill>
              </a:rPr>
              <a:t>Presupuesto 2019:  G. 68.149.102.897. </a:t>
            </a:r>
            <a:r>
              <a:rPr lang="es-PY" sz="2400" b="1" dirty="0">
                <a:solidFill>
                  <a:schemeClr val="bg1"/>
                </a:solidFill>
              </a:rPr>
              <a:t>-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259632" y="431420"/>
            <a:ext cx="5508104" cy="568688"/>
          </a:xfrm>
        </p:spPr>
        <p:txBody>
          <a:bodyPr>
            <a:normAutofit/>
          </a:bodyPr>
          <a:lstStyle/>
          <a:p>
            <a:r>
              <a:rPr lang="es-PY" sz="2800" dirty="0" smtClean="0"/>
              <a:t>Gestión y Financiamiento</a:t>
            </a:r>
            <a:endParaRPr lang="es-PY" sz="28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PY"/>
          </a:p>
        </p:txBody>
      </p:sp>
      <p:sp>
        <p:nvSpPr>
          <p:cNvPr id="11" name="Rectángulo 7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2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06913"/>
      </p:ext>
    </p:extLst>
  </p:cSld>
  <p:clrMapOvr>
    <a:masterClrMapping/>
  </p:clrMapOvr>
  <p:transition spd="slow" advTm="509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02A9-5CB0-42A8-9BFB-F20B2B453DE5}" type="datetime1">
              <a:rPr lang="es-PY" smtClean="0"/>
              <a:pPr/>
              <a:t>9/10/2019</a:t>
            </a:fld>
            <a:endParaRPr lang="es-PY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3</a:t>
            </a:fld>
            <a:endParaRPr lang="es-PY"/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5918200" y="1125538"/>
            <a:ext cx="3225800" cy="658812"/>
          </a:xfrm>
        </p:spPr>
        <p:txBody>
          <a:bodyPr>
            <a:normAutofit fontScale="90000"/>
          </a:bodyPr>
          <a:lstStyle/>
          <a:p>
            <a:r>
              <a:rPr lang="es-PY" dirty="0" smtClean="0">
                <a:solidFill>
                  <a:schemeClr val="bg1"/>
                </a:solidFill>
              </a:rPr>
              <a:t>Marco Legal</a:t>
            </a:r>
            <a:endParaRPr lang="es-PY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5399088" y="2457450"/>
            <a:ext cx="3744912" cy="302418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endParaRPr lang="es-ES" dirty="0" smtClean="0"/>
          </a:p>
          <a:p>
            <a:pPr marL="45720" indent="0" algn="ctr">
              <a:buNone/>
            </a:pPr>
            <a:r>
              <a:rPr lang="es-ES" dirty="0" smtClean="0">
                <a:solidFill>
                  <a:schemeClr val="bg1"/>
                </a:solidFill>
              </a:rPr>
              <a:t>La </a:t>
            </a:r>
            <a:r>
              <a:rPr lang="es-ES" dirty="0">
                <a:solidFill>
                  <a:schemeClr val="bg1"/>
                </a:solidFill>
              </a:rPr>
              <a:t>Universidad Nacional de Itapúa </a:t>
            </a:r>
            <a:r>
              <a:rPr lang="es-ES" dirty="0" smtClean="0">
                <a:solidFill>
                  <a:schemeClr val="bg1"/>
                </a:solidFill>
              </a:rPr>
              <a:t>fue creada por Ley 1009 del 3 de diciembre de 1996.</a:t>
            </a:r>
          </a:p>
          <a:p>
            <a:pPr marL="45720" indent="0" algn="ctr">
              <a:buNone/>
            </a:pPr>
            <a:r>
              <a:rPr lang="es-ES" dirty="0" smtClean="0">
                <a:solidFill>
                  <a:schemeClr val="bg1"/>
                </a:solidFill>
              </a:rPr>
              <a:t> </a:t>
            </a:r>
          </a:p>
          <a:p>
            <a:pPr marL="45720" indent="0" algn="just">
              <a:buNone/>
            </a:pPr>
            <a:endParaRPr lang="es-PY" dirty="0"/>
          </a:p>
        </p:txBody>
      </p:sp>
      <p:pic>
        <p:nvPicPr>
          <p:cNvPr id="69634" name="Picture 2" descr="C:\Users\Susana\Documents\Susana\Escritorio\UNI\ley 1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95737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933" y="-80615"/>
            <a:ext cx="937646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8299"/>
      </p:ext>
    </p:extLst>
  </p:cSld>
  <p:clrMapOvr>
    <a:masterClrMapping/>
  </p:clrMapOvr>
  <p:transition spd="slow" advTm="403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FE71EEA6-C68C-419E-966D-93A58017856F}" type="slidenum">
              <a:rPr lang="es-ES" sz="1200" smtClean="0">
                <a:latin typeface="Futura Md BT" pitchFamily="34" charset="0"/>
              </a:rPr>
              <a:pPr eaLnBrk="1" hangingPunct="1"/>
              <a:t>30</a:t>
            </a:fld>
            <a:endParaRPr lang="es-ES" sz="1200" smtClean="0">
              <a:latin typeface="Futura Md BT" pitchFamily="34" charset="0"/>
            </a:endParaRPr>
          </a:p>
        </p:txBody>
      </p:sp>
      <p:grpSp>
        <p:nvGrpSpPr>
          <p:cNvPr id="83971" name="Group 65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-17"/>
            <a:chExt cx="5760" cy="624"/>
          </a:xfrm>
        </p:grpSpPr>
        <p:sp>
          <p:nvSpPr>
            <p:cNvPr id="83978" name="Line 653"/>
            <p:cNvSpPr>
              <a:spLocks noChangeShapeType="1"/>
            </p:cNvSpPr>
            <p:nvPr/>
          </p:nvSpPr>
          <p:spPr bwMode="auto">
            <a:xfrm>
              <a:off x="3379" y="601"/>
              <a:ext cx="2381" cy="0"/>
            </a:xfrm>
            <a:prstGeom prst="line">
              <a:avLst/>
            </a:prstGeom>
            <a:noFill/>
            <a:ln w="15875">
              <a:solidFill>
                <a:srgbClr val="E65A27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s-PY"/>
            </a:p>
          </p:txBody>
        </p:sp>
        <p:sp>
          <p:nvSpPr>
            <p:cNvPr id="83979" name="Rectangle 654"/>
            <p:cNvSpPr>
              <a:spLocks noChangeArrowheads="1"/>
            </p:cNvSpPr>
            <p:nvPr/>
          </p:nvSpPr>
          <p:spPr bwMode="auto">
            <a:xfrm>
              <a:off x="0" y="-17"/>
              <a:ext cx="3379" cy="624"/>
            </a:xfrm>
            <a:prstGeom prst="rect">
              <a:avLst/>
            </a:prstGeom>
            <a:solidFill>
              <a:srgbClr val="E65A2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s-ES_tradnl" sz="2400" b="1">
                  <a:solidFill>
                    <a:schemeClr val="bg1"/>
                  </a:solidFill>
                  <a:latin typeface="Futura Md BT" pitchFamily="34" charset="0"/>
                </a:rPr>
                <a:t>Comunidad Universitaria. Alumnos</a:t>
              </a:r>
            </a:p>
          </p:txBody>
        </p:sp>
      </p:grpSp>
      <p:sp>
        <p:nvSpPr>
          <p:cNvPr id="83974" name="Text Box 14"/>
          <p:cNvSpPr txBox="1">
            <a:spLocks noChangeArrowheads="1"/>
          </p:cNvSpPr>
          <p:nvPr/>
        </p:nvSpPr>
        <p:spPr bwMode="auto">
          <a:xfrm>
            <a:off x="5364163" y="17463"/>
            <a:ext cx="3009900" cy="831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s-ES" sz="2400" b="1">
                <a:solidFill>
                  <a:schemeClr val="tx2"/>
                </a:solidFill>
                <a:latin typeface="Garamond" pitchFamily="18" charset="0"/>
              </a:rPr>
              <a:t>Universidad Nacional de Itapúa </a:t>
            </a:r>
          </a:p>
        </p:txBody>
      </p:sp>
      <p:pic>
        <p:nvPicPr>
          <p:cNvPr id="83975" name="Picture 1050" descr="C:\Users\Susana\Downloads\logo U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61913"/>
            <a:ext cx="6953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4716016" y="3700433"/>
            <a:ext cx="2651125" cy="400110"/>
          </a:xfrm>
          <a:prstGeom prst="rect">
            <a:avLst/>
          </a:prstGeom>
          <a:solidFill>
            <a:srgbClr val="E65A2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s-ES" sz="2000" b="1" dirty="0" smtClean="0">
                <a:solidFill>
                  <a:schemeClr val="bg1"/>
                </a:solidFill>
                <a:latin typeface="Futura Md BT" pitchFamily="34" charset="0"/>
              </a:rPr>
              <a:t>9 Laboratorios</a:t>
            </a:r>
            <a:endParaRPr lang="es-ES" sz="2000" b="1" dirty="0">
              <a:solidFill>
                <a:schemeClr val="bg1"/>
              </a:solidFill>
              <a:latin typeface="Futura Md BT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683568" y="1319111"/>
            <a:ext cx="3628653" cy="400110"/>
          </a:xfrm>
          <a:prstGeom prst="rect">
            <a:avLst/>
          </a:prstGeom>
          <a:solidFill>
            <a:srgbClr val="E65A2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s-ES" sz="2000" b="1" dirty="0" smtClean="0">
                <a:solidFill>
                  <a:schemeClr val="bg1"/>
                </a:solidFill>
                <a:latin typeface="Futura Md BT" pitchFamily="34" charset="0"/>
              </a:rPr>
              <a:t>7 Bibliotecas</a:t>
            </a:r>
            <a:endParaRPr lang="es-ES" sz="2000" b="1" dirty="0">
              <a:solidFill>
                <a:schemeClr val="bg1"/>
              </a:solidFill>
              <a:latin typeface="Futura Md BT" pitchFamily="34" charset="0"/>
            </a:endParaRPr>
          </a:p>
        </p:txBody>
      </p:sp>
      <p:pic>
        <p:nvPicPr>
          <p:cNvPr id="15" name="14 Imagen" descr="COMPU MA U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4214818"/>
            <a:ext cx="3807297" cy="2214578"/>
          </a:xfrm>
          <a:prstGeom prst="rect">
            <a:avLst/>
          </a:prstGeom>
        </p:spPr>
      </p:pic>
      <p:pic>
        <p:nvPicPr>
          <p:cNvPr id="16" name="15 Imagen" descr="LABORATORI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1357298"/>
            <a:ext cx="4272927" cy="22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69696"/>
      </p:ext>
    </p:extLst>
  </p:cSld>
  <p:clrMapOvr>
    <a:masterClrMapping/>
  </p:clrMapOvr>
  <p:transition spd="slow" advTm="5891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eaLnBrk="1" hangingPunct="1"/>
            <a:fld id="{1A5E3F8C-91A4-4F11-8D3B-21313062408F}" type="slidenum">
              <a:rPr lang="es-ES" sz="1200" smtClean="0">
                <a:latin typeface="Futura Md BT" pitchFamily="34" charset="0"/>
              </a:rPr>
              <a:pPr eaLnBrk="1" hangingPunct="1"/>
              <a:t>31</a:t>
            </a:fld>
            <a:endParaRPr lang="es-ES" sz="1200" smtClean="0">
              <a:latin typeface="Futura Md BT" pitchFamily="34" charset="0"/>
            </a:endParaRP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0" y="-542925"/>
            <a:ext cx="91440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just">
              <a:spcBef>
                <a:spcPct val="0"/>
              </a:spcBef>
            </a:pPr>
            <a:endParaRPr lang="es-ES" sz="1200" b="1">
              <a:solidFill>
                <a:srgbClr val="999900"/>
              </a:solidFill>
              <a:cs typeface="Tahoma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s-ES" sz="1200" b="1">
                <a:solidFill>
                  <a:srgbClr val="999900"/>
                </a:solidFill>
                <a:cs typeface="Tahoma" pitchFamily="34" charset="0"/>
              </a:rPr>
              <a:t> </a:t>
            </a:r>
          </a:p>
          <a:p>
            <a:pPr eaLnBrk="0" hangingPunct="0">
              <a:spcBef>
                <a:spcPct val="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0" y="7418388"/>
            <a:ext cx="91440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sz="900">
                <a:solidFill>
                  <a:srgbClr val="006699"/>
                </a:solidFill>
                <a:cs typeface="Tahoma" pitchFamily="34" charset="0"/>
              </a:rPr>
              <a:t> </a:t>
            </a:r>
            <a:endParaRPr lang="es-ES" sz="1200">
              <a:latin typeface="Times New Roman" pitchFamily="18" charset="0"/>
            </a:endParaRPr>
          </a:p>
          <a:p>
            <a:pPr eaLnBrk="0" hangingPunct="0">
              <a:spcBef>
                <a:spcPct val="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84997" name="Rectangle 6"/>
          <p:cNvSpPr>
            <a:spLocks noChangeArrowheads="1"/>
          </p:cNvSpPr>
          <p:nvPr/>
        </p:nvSpPr>
        <p:spPr bwMode="auto">
          <a:xfrm>
            <a:off x="0" y="8016875"/>
            <a:ext cx="91440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</a:pPr>
            <a:r>
              <a:rPr lang="es-ES" sz="900">
                <a:solidFill>
                  <a:srgbClr val="006699"/>
                </a:solidFill>
                <a:cs typeface="Tahoma" pitchFamily="34" charset="0"/>
              </a:rPr>
              <a:t> </a:t>
            </a:r>
            <a:endParaRPr lang="es-ES" sz="1200">
              <a:latin typeface="Times New Roman" pitchFamily="18" charset="0"/>
            </a:endParaRPr>
          </a:p>
          <a:p>
            <a:pPr eaLnBrk="0" hangingPunct="0">
              <a:spcBef>
                <a:spcPct val="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84998" name="Rectangle 7"/>
          <p:cNvSpPr>
            <a:spLocks noChangeArrowheads="1"/>
          </p:cNvSpPr>
          <p:nvPr/>
        </p:nvSpPr>
        <p:spPr bwMode="auto">
          <a:xfrm>
            <a:off x="0" y="-8239125"/>
            <a:ext cx="91440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s-ES" sz="1200" b="1">
                <a:solidFill>
                  <a:srgbClr val="999900"/>
                </a:solidFill>
                <a:cs typeface="Tahoma" pitchFamily="34" charset="0"/>
              </a:rPr>
              <a:t> </a:t>
            </a:r>
          </a:p>
          <a:p>
            <a:pPr eaLnBrk="0" hangingPunct="0">
              <a:spcBef>
                <a:spcPct val="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84999" name="Rectangle 8"/>
          <p:cNvSpPr>
            <a:spLocks noChangeArrowheads="1"/>
          </p:cNvSpPr>
          <p:nvPr/>
        </p:nvSpPr>
        <p:spPr bwMode="auto">
          <a:xfrm>
            <a:off x="0" y="-7645400"/>
            <a:ext cx="91440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just">
              <a:spcBef>
                <a:spcPct val="0"/>
              </a:spcBef>
            </a:pPr>
            <a:endParaRPr lang="es-ES" sz="1200" b="1">
              <a:solidFill>
                <a:srgbClr val="999900"/>
              </a:solidFill>
              <a:cs typeface="Tahoma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s-ES" sz="1200" b="1">
                <a:solidFill>
                  <a:srgbClr val="999900"/>
                </a:solidFill>
                <a:cs typeface="Tahoma" pitchFamily="34" charset="0"/>
              </a:rPr>
              <a:t> </a:t>
            </a:r>
          </a:p>
          <a:p>
            <a:pPr eaLnBrk="0" hangingPunct="0">
              <a:spcBef>
                <a:spcPct val="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85000" name="Rectangle 9"/>
          <p:cNvSpPr>
            <a:spLocks noChangeArrowheads="1"/>
          </p:cNvSpPr>
          <p:nvPr/>
        </p:nvSpPr>
        <p:spPr bwMode="auto">
          <a:xfrm>
            <a:off x="0" y="8018463"/>
            <a:ext cx="91440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just">
              <a:spcBef>
                <a:spcPct val="0"/>
              </a:spcBef>
            </a:pPr>
            <a:endParaRPr lang="es-ES" sz="1200" b="1">
              <a:solidFill>
                <a:srgbClr val="999900"/>
              </a:solidFill>
              <a:cs typeface="Tahoma" pitchFamily="34" charset="0"/>
            </a:endParaRPr>
          </a:p>
          <a:p>
            <a:pPr algn="just" eaLnBrk="0" hangingPunct="0">
              <a:spcBef>
                <a:spcPct val="0"/>
              </a:spcBef>
            </a:pPr>
            <a:r>
              <a:rPr lang="es-ES" sz="1200" b="1">
                <a:solidFill>
                  <a:srgbClr val="999900"/>
                </a:solidFill>
                <a:cs typeface="Tahoma" pitchFamily="34" charset="0"/>
              </a:rPr>
              <a:t> </a:t>
            </a:r>
          </a:p>
          <a:p>
            <a:pPr eaLnBrk="0" hangingPunct="0">
              <a:spcBef>
                <a:spcPct val="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85001" name="Rectangle 10"/>
          <p:cNvSpPr>
            <a:spLocks noChangeArrowheads="1"/>
          </p:cNvSpPr>
          <p:nvPr/>
        </p:nvSpPr>
        <p:spPr bwMode="auto">
          <a:xfrm>
            <a:off x="0" y="8794750"/>
            <a:ext cx="91440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 algn="just">
              <a:spcBef>
                <a:spcPct val="0"/>
              </a:spcBef>
            </a:pPr>
            <a:endParaRPr lang="es-ES" sz="1200" b="1">
              <a:solidFill>
                <a:srgbClr val="999900"/>
              </a:solidFill>
              <a:cs typeface="Tahoma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s-ES" sz="1200" b="1">
                <a:solidFill>
                  <a:srgbClr val="999900"/>
                </a:solidFill>
                <a:cs typeface="Tahoma" pitchFamily="34" charset="0"/>
              </a:rPr>
              <a:t> </a:t>
            </a:r>
          </a:p>
          <a:p>
            <a:pPr eaLnBrk="0" hangingPunct="0">
              <a:spcBef>
                <a:spcPct val="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85002" name="Rectangle 11"/>
          <p:cNvSpPr>
            <a:spLocks noChangeArrowheads="1"/>
          </p:cNvSpPr>
          <p:nvPr/>
        </p:nvSpPr>
        <p:spPr bwMode="auto">
          <a:xfrm>
            <a:off x="0" y="1445736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s-ES" sz="1200">
                <a:latin typeface="Times New Roman" pitchFamily="18" charset="0"/>
              </a:rPr>
              <a:t> </a:t>
            </a:r>
          </a:p>
          <a:p>
            <a:pPr eaLnBrk="0" hangingPunct="0">
              <a:spcBef>
                <a:spcPct val="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>
            <a:off x="4419600" y="1344613"/>
            <a:ext cx="0" cy="5513387"/>
          </a:xfrm>
          <a:prstGeom prst="line">
            <a:avLst/>
          </a:prstGeom>
          <a:noFill/>
          <a:ln w="38100">
            <a:solidFill>
              <a:srgbClr val="E65A2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Y"/>
          </a:p>
        </p:txBody>
      </p:sp>
      <p:sp>
        <p:nvSpPr>
          <p:cNvPr id="125968" name="Text Box 16"/>
          <p:cNvSpPr txBox="1">
            <a:spLocks noChangeArrowheads="1"/>
          </p:cNvSpPr>
          <p:nvPr/>
        </p:nvSpPr>
        <p:spPr bwMode="auto">
          <a:xfrm>
            <a:off x="292100" y="1344613"/>
            <a:ext cx="3991868" cy="452431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>
                <a:cs typeface="Tahoma" pitchFamily="34" charset="0"/>
              </a:rPr>
              <a:t> </a:t>
            </a:r>
            <a:r>
              <a:rPr lang="es-ES" sz="1200" b="1" dirty="0">
                <a:solidFill>
                  <a:srgbClr val="FF0000"/>
                </a:solidFill>
                <a:cs typeface="Tahoma" pitchFamily="34" charset="0"/>
              </a:rPr>
              <a:t>Biblioteca Universitaria</a:t>
            </a:r>
            <a:endParaRPr lang="es-ES" sz="1200" b="1" dirty="0">
              <a:solidFill>
                <a:srgbClr val="FF0000"/>
              </a:solidFill>
            </a:endParaRPr>
          </a:p>
          <a:p>
            <a:pPr lvl="1"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dirty="0">
                <a:solidFill>
                  <a:srgbClr val="FF0000"/>
                </a:solidFill>
                <a:cs typeface="Tahoma" pitchFamily="34" charset="0"/>
              </a:rPr>
              <a:t> 130 puestos de lectura</a:t>
            </a:r>
            <a:endParaRPr lang="es-ES" sz="1200" b="1" dirty="0">
              <a:solidFill>
                <a:srgbClr val="FF0000"/>
              </a:solidFill>
            </a:endParaRPr>
          </a:p>
          <a:p>
            <a:pPr lvl="1"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dirty="0">
                <a:solidFill>
                  <a:srgbClr val="FF0000"/>
                </a:solidFill>
                <a:cs typeface="Tahoma" pitchFamily="34" charset="0"/>
              </a:rPr>
              <a:t> 14.000 volúmenes</a:t>
            </a:r>
            <a:endParaRPr lang="es-ES" sz="1200" b="1" dirty="0">
              <a:solidFill>
                <a:srgbClr val="FF0000"/>
              </a:solidFill>
            </a:endParaRPr>
          </a:p>
          <a:p>
            <a:pPr lvl="1"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dirty="0">
                <a:solidFill>
                  <a:srgbClr val="FF0000"/>
                </a:solidFill>
                <a:cs typeface="Tahoma" pitchFamily="34" charset="0"/>
              </a:rPr>
              <a:t> 7 puntos de servicio</a:t>
            </a:r>
          </a:p>
          <a:p>
            <a:pPr marL="628650" lvl="1" indent="-171450" algn="just">
              <a:spcBef>
                <a:spcPct val="0"/>
              </a:spcBef>
              <a:buClr>
                <a:srgbClr val="E65A27"/>
              </a:buClr>
              <a:buSzPct val="110000"/>
              <a:buFont typeface="Arial" pitchFamily="34" charset="0"/>
              <a:buChar char="•"/>
              <a:defRPr/>
            </a:pPr>
            <a:r>
              <a:rPr lang="es-ES" sz="1200" dirty="0">
                <a:solidFill>
                  <a:srgbClr val="FF0000"/>
                </a:solidFill>
                <a:cs typeface="Tahoma" pitchFamily="34" charset="0"/>
              </a:rPr>
              <a:t>Biblioteca virtual </a:t>
            </a:r>
            <a:r>
              <a:rPr lang="es-ES" sz="1200" dirty="0" smtClean="0">
                <a:solidFill>
                  <a:srgbClr val="FF0000"/>
                </a:solidFill>
                <a:cs typeface="Tahoma" pitchFamily="34" charset="0"/>
              </a:rPr>
              <a:t>EBSCO</a:t>
            </a:r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 smtClean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s-ES" sz="1200" b="1" dirty="0">
                <a:solidFill>
                  <a:srgbClr val="FF0000"/>
                </a:solidFill>
                <a:cs typeface="Tahoma" pitchFamily="34" charset="0"/>
              </a:rPr>
              <a:t>Archivo Universitario</a:t>
            </a:r>
            <a:endParaRPr lang="es-ES" sz="1200" b="1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>
                <a:solidFill>
                  <a:srgbClr val="FF0000"/>
                </a:solidFill>
                <a:cs typeface="Tahoma" pitchFamily="34" charset="0"/>
              </a:rPr>
              <a:t> Centro de Servicios de Informática y  </a:t>
            </a:r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None/>
              <a:defRPr/>
            </a:pPr>
            <a:r>
              <a:rPr lang="es-ES" sz="1200" b="1" dirty="0">
                <a:solidFill>
                  <a:srgbClr val="FF0000"/>
                </a:solidFill>
                <a:cs typeface="Tahoma" pitchFamily="34" charset="0"/>
              </a:rPr>
              <a:t>  Redes de Comunicaciones</a:t>
            </a:r>
          </a:p>
          <a:p>
            <a:pPr lvl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dirty="0">
                <a:solidFill>
                  <a:srgbClr val="FF0000"/>
                </a:solidFill>
              </a:rPr>
              <a:t> Campus Virtual Inalámbrico: 100% cobertura</a:t>
            </a:r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 smtClean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s-ES" sz="1200" b="1" dirty="0">
                <a:solidFill>
                  <a:srgbClr val="FF0000"/>
                </a:solidFill>
                <a:cs typeface="Tahoma" pitchFamily="34" charset="0"/>
              </a:rPr>
              <a:t>Servicio de Deportes</a:t>
            </a:r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cs typeface="Tahoma" pitchFamily="34" charset="0"/>
            </a:endParaRPr>
          </a:p>
          <a:p>
            <a:pPr indent="-171450"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>
                <a:cs typeface="Tahoma" pitchFamily="34" charset="0"/>
              </a:rPr>
              <a:t> </a:t>
            </a:r>
            <a:r>
              <a:rPr lang="es-ES" sz="1200" b="1" dirty="0">
                <a:solidFill>
                  <a:srgbClr val="FF0000"/>
                </a:solidFill>
                <a:cs typeface="Tahoma" pitchFamily="34" charset="0"/>
              </a:rPr>
              <a:t>Oficina de Información </a:t>
            </a:r>
            <a:r>
              <a:rPr lang="es-ES" sz="1200" b="1" dirty="0" smtClean="0">
                <a:solidFill>
                  <a:srgbClr val="FF0000"/>
                </a:solidFill>
                <a:cs typeface="Tahoma" pitchFamily="34" charset="0"/>
              </a:rPr>
              <a:t>General</a:t>
            </a:r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defRPr/>
            </a:pPr>
            <a:endParaRPr lang="es-ES" sz="1200" b="1" dirty="0" smtClean="0">
              <a:solidFill>
                <a:srgbClr val="FF0000"/>
              </a:solidFill>
              <a:cs typeface="Tahoma" pitchFamily="34" charset="0"/>
            </a:endParaRPr>
          </a:p>
          <a:p>
            <a:pPr indent="-171450"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solidFill>
                <a:srgbClr val="FF0000"/>
              </a:solidFill>
              <a:cs typeface="Tahoma" pitchFamily="34" charset="0"/>
            </a:endParaRPr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/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/>
          </a:p>
          <a:p>
            <a:pPr algn="just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cs typeface="Tahoma" pitchFamily="34" charset="0"/>
            </a:endParaRPr>
          </a:p>
          <a:p>
            <a:pPr algn="just">
              <a:spcBef>
                <a:spcPct val="0"/>
              </a:spcBef>
              <a:buClr>
                <a:srgbClr val="E65A27"/>
              </a:buClr>
              <a:buFontTx/>
              <a:buChar char="•"/>
              <a:defRPr/>
            </a:pPr>
            <a:endParaRPr lang="es-ES" sz="1200" b="1" dirty="0">
              <a:cs typeface="Tahoma" pitchFamily="34" charset="0"/>
            </a:endParaRPr>
          </a:p>
          <a:p>
            <a:pPr algn="just">
              <a:spcBef>
                <a:spcPct val="0"/>
              </a:spcBef>
              <a:buClr>
                <a:srgbClr val="E65A27"/>
              </a:buClr>
              <a:defRPr/>
            </a:pPr>
            <a:endParaRPr lang="es-ES" sz="1200" b="1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Clr>
                <a:srgbClr val="E65A27"/>
              </a:buClr>
              <a:defRPr/>
            </a:pPr>
            <a:endParaRPr lang="es-ES" sz="1200" b="1" dirty="0"/>
          </a:p>
        </p:txBody>
      </p:sp>
      <p:sp>
        <p:nvSpPr>
          <p:cNvPr id="85005" name="Text Box 17"/>
          <p:cNvSpPr txBox="1">
            <a:spLocks noChangeArrowheads="1"/>
          </p:cNvSpPr>
          <p:nvPr/>
        </p:nvSpPr>
        <p:spPr bwMode="auto">
          <a:xfrm>
            <a:off x="4713288" y="1347788"/>
            <a:ext cx="4430712" cy="33547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200" b="1" dirty="0">
                <a:cs typeface="Tahoma" pitchFamily="34" charset="0"/>
              </a:rPr>
              <a:t> </a:t>
            </a:r>
            <a:r>
              <a:rPr lang="es-ES" sz="1400" b="1" dirty="0" smtClean="0">
                <a:solidFill>
                  <a:srgbClr val="FF0000"/>
                </a:solidFill>
                <a:cs typeface="Tahoma" pitchFamily="34" charset="0"/>
              </a:rPr>
              <a:t>Dirección de Cooperación</a:t>
            </a:r>
            <a:endParaRPr lang="es-ES" sz="1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endParaRPr lang="es-ES" sz="1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400" b="1" dirty="0">
                <a:solidFill>
                  <a:srgbClr val="FF0000"/>
                </a:solidFill>
                <a:cs typeface="Tahoma" pitchFamily="34" charset="0"/>
              </a:rPr>
              <a:t> Formación del Personal de Administración y Servicios</a:t>
            </a:r>
            <a:endParaRPr lang="es-ES" sz="1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None/>
            </a:pPr>
            <a:endParaRPr lang="es-ES" sz="1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400" b="1" dirty="0">
                <a:solidFill>
                  <a:srgbClr val="FF0000"/>
                </a:solidFill>
                <a:cs typeface="Tahoma" pitchFamily="34" charset="0"/>
              </a:rPr>
              <a:t> Comunicación, Edición e Información</a:t>
            </a:r>
            <a:endParaRPr lang="es-ES" sz="1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None/>
            </a:pPr>
            <a:r>
              <a:rPr lang="es-ES" sz="1400" b="1" dirty="0">
                <a:solidFill>
                  <a:srgbClr val="FF0000"/>
                </a:solidFill>
                <a:cs typeface="Tahoma" pitchFamily="34" charset="0"/>
              </a:rPr>
              <a:t> </a:t>
            </a:r>
            <a:endParaRPr lang="es-ES" sz="1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400" b="1" dirty="0">
                <a:solidFill>
                  <a:srgbClr val="FF0000"/>
                </a:solidFill>
                <a:cs typeface="Tahoma" pitchFamily="34" charset="0"/>
              </a:rPr>
              <a:t> Residencias Universitarias</a:t>
            </a:r>
            <a:endParaRPr lang="es-ES" sz="1400" b="1" dirty="0">
              <a:solidFill>
                <a:srgbClr val="FF0000"/>
              </a:solidFill>
            </a:endParaRPr>
          </a:p>
          <a:p>
            <a:pPr lvl="1" algn="just" eaLnBrk="1" hangingPunct="1">
              <a:spcBef>
                <a:spcPct val="0"/>
              </a:spcBef>
              <a:buClr>
                <a:srgbClr val="E65A27"/>
              </a:buClr>
            </a:pPr>
            <a:r>
              <a:rPr lang="es-ES" sz="1400" dirty="0">
                <a:solidFill>
                  <a:srgbClr val="FF0000"/>
                </a:solidFill>
                <a:cs typeface="Tahoma" pitchFamily="34" charset="0"/>
              </a:rPr>
              <a:t>“Campus General Artigas”</a:t>
            </a:r>
            <a:endParaRPr lang="es-ES" sz="1400" dirty="0">
              <a:solidFill>
                <a:srgbClr val="FF0000"/>
              </a:solidFill>
            </a:endParaRPr>
          </a:p>
          <a:p>
            <a:pPr lvl="1" algn="just" eaLnBrk="1" hangingPunct="1">
              <a:spcBef>
                <a:spcPct val="0"/>
              </a:spcBef>
              <a:buClr>
                <a:srgbClr val="E65A27"/>
              </a:buClr>
            </a:pPr>
            <a:r>
              <a:rPr lang="es-ES" sz="1400" dirty="0">
                <a:solidFill>
                  <a:srgbClr val="FF0000"/>
                </a:solidFill>
                <a:cs typeface="Tahoma" pitchFamily="34" charset="0"/>
              </a:rPr>
              <a:t>“ Campus Natalio” </a:t>
            </a:r>
            <a:endParaRPr lang="es-ES" sz="1400" dirty="0" smtClean="0">
              <a:solidFill>
                <a:srgbClr val="FF0000"/>
              </a:solidFill>
              <a:cs typeface="Tahoma" pitchFamily="34" charset="0"/>
            </a:endParaRPr>
          </a:p>
          <a:p>
            <a:pPr lvl="1" algn="just" eaLnBrk="1" hangingPunct="1">
              <a:spcBef>
                <a:spcPct val="0"/>
              </a:spcBef>
              <a:buClr>
                <a:srgbClr val="E65A27"/>
              </a:buClr>
            </a:pPr>
            <a:r>
              <a:rPr lang="es-ES" sz="1400" dirty="0" smtClean="0">
                <a:solidFill>
                  <a:srgbClr val="FF0000"/>
                </a:solidFill>
                <a:cs typeface="Tahoma" pitchFamily="34" charset="0"/>
              </a:rPr>
              <a:t>“Campus Encarnación”</a:t>
            </a:r>
            <a:endParaRPr lang="es-ES" sz="1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E65A27"/>
              </a:buClr>
            </a:pPr>
            <a:r>
              <a:rPr lang="es-ES" sz="1400" b="1" dirty="0">
                <a:solidFill>
                  <a:srgbClr val="FF0000"/>
                </a:solidFill>
                <a:cs typeface="Tahoma" pitchFamily="34" charset="0"/>
              </a:rPr>
              <a:t> </a:t>
            </a:r>
            <a:r>
              <a:rPr lang="es-ES" sz="1400" b="1" dirty="0" smtClean="0">
                <a:solidFill>
                  <a:srgbClr val="FF0000"/>
                </a:solidFill>
                <a:cs typeface="Tahoma" pitchFamily="34" charset="0"/>
              </a:rPr>
              <a:t> Unidad </a:t>
            </a:r>
            <a:r>
              <a:rPr lang="es-ES" sz="1400" b="1" dirty="0">
                <a:solidFill>
                  <a:srgbClr val="FF0000"/>
                </a:solidFill>
                <a:cs typeface="Tahoma" pitchFamily="34" charset="0"/>
              </a:rPr>
              <a:t>de Primeros Auxilios</a:t>
            </a:r>
            <a:endParaRPr lang="es-ES" sz="1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None/>
            </a:pPr>
            <a:r>
              <a:rPr lang="es-ES" sz="1400" b="1" dirty="0">
                <a:solidFill>
                  <a:srgbClr val="FF0000"/>
                </a:solidFill>
                <a:cs typeface="Tahoma" pitchFamily="34" charset="0"/>
              </a:rPr>
              <a:t> </a:t>
            </a:r>
            <a:endParaRPr lang="es-ES" sz="1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endParaRPr lang="es-ES" sz="1200" b="1" dirty="0"/>
          </a:p>
          <a:p>
            <a:pPr eaLnBrk="1" hangingPunct="1"/>
            <a:endParaRPr lang="es-ES" sz="900" b="1" dirty="0">
              <a:latin typeface="Times New Roman" pitchFamily="18" charset="0"/>
            </a:endParaRPr>
          </a:p>
          <a:p>
            <a:pPr eaLnBrk="1" hangingPunct="1"/>
            <a:endParaRPr lang="es-ES" sz="900" b="1" dirty="0">
              <a:latin typeface="Times New Roman" pitchFamily="18" charset="0"/>
            </a:endParaRPr>
          </a:p>
        </p:txBody>
      </p:sp>
      <p:grpSp>
        <p:nvGrpSpPr>
          <p:cNvPr id="85006" name="Group 9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-17"/>
            <a:chExt cx="5760" cy="624"/>
          </a:xfrm>
        </p:grpSpPr>
        <p:sp>
          <p:nvSpPr>
            <p:cNvPr id="85010" name="Line 93"/>
            <p:cNvSpPr>
              <a:spLocks noChangeShapeType="1"/>
            </p:cNvSpPr>
            <p:nvPr/>
          </p:nvSpPr>
          <p:spPr bwMode="auto">
            <a:xfrm>
              <a:off x="3379" y="601"/>
              <a:ext cx="2381" cy="0"/>
            </a:xfrm>
            <a:prstGeom prst="line">
              <a:avLst/>
            </a:prstGeom>
            <a:noFill/>
            <a:ln w="15875">
              <a:solidFill>
                <a:srgbClr val="E65A27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s-PY"/>
            </a:p>
          </p:txBody>
        </p:sp>
        <p:sp>
          <p:nvSpPr>
            <p:cNvPr id="85011" name="Rectangle 94"/>
            <p:cNvSpPr>
              <a:spLocks noChangeArrowheads="1"/>
            </p:cNvSpPr>
            <p:nvPr/>
          </p:nvSpPr>
          <p:spPr bwMode="auto">
            <a:xfrm>
              <a:off x="0" y="-17"/>
              <a:ext cx="2969" cy="624"/>
            </a:xfrm>
            <a:prstGeom prst="rect">
              <a:avLst/>
            </a:prstGeom>
            <a:solidFill>
              <a:srgbClr val="E65A2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s-ES_tradnl" sz="2400" b="1">
                  <a:solidFill>
                    <a:schemeClr val="bg1"/>
                  </a:solidFill>
                  <a:latin typeface="Futura Md BT" pitchFamily="34" charset="0"/>
                </a:rPr>
                <a:t>Servicios para la </a:t>
              </a:r>
            </a:p>
            <a:p>
              <a:pPr algn="ctr">
                <a:spcBef>
                  <a:spcPct val="0"/>
                </a:spcBef>
              </a:pPr>
              <a:r>
                <a:rPr lang="es-ES_tradnl" sz="2400" b="1">
                  <a:solidFill>
                    <a:schemeClr val="bg1"/>
                  </a:solidFill>
                  <a:latin typeface="Futura Md BT" pitchFamily="34" charset="0"/>
                </a:rPr>
                <a:t>comunicad educativa</a:t>
              </a:r>
              <a:endParaRPr lang="es-ES" sz="1200" b="1"/>
            </a:p>
          </p:txBody>
        </p:sp>
      </p:grpSp>
      <p:pic>
        <p:nvPicPr>
          <p:cNvPr id="85007" name="Picture 96" descr="D:\Documents\Mis documentos\Direccion Financiera\Dpto de Presupuesto\Presupuesto 2014\Pedido al congreso nacional\presentacion\_DSC84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581525"/>
            <a:ext cx="41275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8" name="Text Box 14"/>
          <p:cNvSpPr txBox="1">
            <a:spLocks noChangeArrowheads="1"/>
          </p:cNvSpPr>
          <p:nvPr/>
        </p:nvSpPr>
        <p:spPr bwMode="auto">
          <a:xfrm>
            <a:off x="4713288" y="17463"/>
            <a:ext cx="3473450" cy="955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s-ES" sz="2800" b="1">
                <a:solidFill>
                  <a:schemeClr val="tx2"/>
                </a:solidFill>
                <a:latin typeface="Garamond" pitchFamily="18" charset="0"/>
              </a:rPr>
              <a:t>Universidad Nacional de Itapúa </a:t>
            </a:r>
          </a:p>
        </p:txBody>
      </p:sp>
    </p:spTree>
    <p:extLst>
      <p:ext uri="{BB962C8B-B14F-4D97-AF65-F5344CB8AC3E}">
        <p14:creationId xmlns:p14="http://schemas.microsoft.com/office/powerpoint/2010/main" val="707541958"/>
      </p:ext>
    </p:extLst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92333" y="2214554"/>
            <a:ext cx="161614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3000" b="1" cap="all" dirty="0" smtClean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criuni</a:t>
            </a:r>
            <a:r>
              <a:rPr lang="es-ES" sz="3000" b="1" cap="all" dirty="0" smtClean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5A39D">
                        <a:shade val="20000"/>
                        <a:satMod val="245000"/>
                      </a:srgbClr>
                    </a:gs>
                    <a:gs pos="43000">
                      <a:srgbClr val="95A39D">
                        <a:satMod val="255000"/>
                      </a:srgbClr>
                    </a:gs>
                    <a:gs pos="48000">
                      <a:srgbClr val="95A39D">
                        <a:shade val="85000"/>
                        <a:satMod val="255000"/>
                      </a:srgbClr>
                    </a:gs>
                    <a:gs pos="100000">
                      <a:srgbClr val="95A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endParaRPr lang="es-ES" sz="3000" b="1" cap="all" dirty="0">
              <a:ln w="9000" cmpd="sng">
                <a:solidFill>
                  <a:srgbClr val="95A39D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95A39D">
                      <a:shade val="20000"/>
                      <a:satMod val="245000"/>
                    </a:srgbClr>
                  </a:gs>
                  <a:gs pos="43000">
                    <a:srgbClr val="95A39D">
                      <a:satMod val="255000"/>
                    </a:srgbClr>
                  </a:gs>
                  <a:gs pos="48000">
                    <a:srgbClr val="95A39D">
                      <a:shade val="85000"/>
                      <a:satMod val="255000"/>
                    </a:srgbClr>
                  </a:gs>
                  <a:gs pos="100000">
                    <a:srgbClr val="95A39D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3000375"/>
            <a:ext cx="9144000" cy="121443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s-ES" sz="1600" b="1" dirty="0">
              <a:solidFill>
                <a:srgbClr val="2F2B2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s-ES" sz="4000" b="1" dirty="0">
                <a:solidFill>
                  <a:srgbClr val="2F2B2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charset="0"/>
              </a:rPr>
              <a:t>Servicios que ofrece la Universidad </a:t>
            </a:r>
          </a:p>
        </p:txBody>
      </p:sp>
      <p:pic>
        <p:nvPicPr>
          <p:cNvPr id="87048" name="Picture 2" descr="D:\Fotos UNI\Fotos Diversas para las memoria Dina Matiauda\IMG_23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"/>
          <a:stretch>
            <a:fillRect/>
          </a:stretch>
        </p:blipFill>
        <p:spPr bwMode="auto">
          <a:xfrm>
            <a:off x="73024" y="4071942"/>
            <a:ext cx="43561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830442" y="857232"/>
            <a:ext cx="23135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2500" b="1" cap="all" dirty="0" smtClean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ALBERGUES</a:t>
            </a:r>
            <a:r>
              <a:rPr lang="es-ES" sz="2500" b="1" cap="all" dirty="0" smtClean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lang="es-ES" sz="3000" b="1" cap="all" dirty="0" smtClean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5A39D">
                        <a:shade val="20000"/>
                        <a:satMod val="245000"/>
                      </a:srgbClr>
                    </a:gs>
                    <a:gs pos="43000">
                      <a:srgbClr val="95A39D">
                        <a:satMod val="255000"/>
                      </a:srgbClr>
                    </a:gs>
                    <a:gs pos="48000">
                      <a:srgbClr val="95A39D">
                        <a:shade val="85000"/>
                        <a:satMod val="255000"/>
                      </a:srgbClr>
                    </a:gs>
                    <a:gs pos="100000">
                      <a:srgbClr val="95A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endParaRPr lang="es-ES" sz="3000" b="1" cap="all" dirty="0">
              <a:ln w="9000" cmpd="sng">
                <a:solidFill>
                  <a:srgbClr val="95A39D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95A39D">
                      <a:shade val="20000"/>
                      <a:satMod val="245000"/>
                    </a:srgbClr>
                  </a:gs>
                  <a:gs pos="43000">
                    <a:srgbClr val="95A39D">
                      <a:satMod val="255000"/>
                    </a:srgbClr>
                  </a:gs>
                  <a:gs pos="48000">
                    <a:srgbClr val="95A39D">
                      <a:shade val="85000"/>
                      <a:satMod val="255000"/>
                    </a:srgbClr>
                  </a:gs>
                  <a:gs pos="100000">
                    <a:srgbClr val="95A39D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42910" y="6072206"/>
            <a:ext cx="359245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Laboratorios</a:t>
            </a: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 </a:t>
            </a: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5A39D">
                        <a:shade val="20000"/>
                        <a:satMod val="245000"/>
                      </a:srgbClr>
                    </a:gs>
                    <a:gs pos="43000">
                      <a:srgbClr val="95A39D">
                        <a:satMod val="255000"/>
                      </a:srgbClr>
                    </a:gs>
                    <a:gs pos="48000">
                      <a:srgbClr val="95A39D">
                        <a:shade val="85000"/>
                        <a:satMod val="255000"/>
                      </a:srgbClr>
                    </a:gs>
                    <a:gs pos="100000">
                      <a:srgbClr val="95A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5" name="14 Imagen" descr="RESIDENC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1500174"/>
            <a:ext cx="2428860" cy="1285884"/>
          </a:xfrm>
          <a:prstGeom prst="rect">
            <a:avLst/>
          </a:prstGeom>
        </p:spPr>
      </p:pic>
      <p:pic>
        <p:nvPicPr>
          <p:cNvPr id="17" name="16 Imagen" descr="su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917143"/>
            <a:ext cx="3214710" cy="1866293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643306" y="1071546"/>
            <a:ext cx="3024334" cy="9387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25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Salón de usos 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25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múltiples</a:t>
            </a:r>
            <a:r>
              <a:rPr lang="es-ES" sz="25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3129310"/>
      </p:ext>
    </p:extLst>
  </p:cSld>
  <p:clrMapOvr>
    <a:masterClrMapping/>
  </p:clrMapOvr>
  <p:transition advTm="6250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15492" y="431420"/>
            <a:ext cx="9188496" cy="45226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Becas -2017 -2018</a:t>
            </a:r>
            <a:endParaRPr lang="es-E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-15492" y="7937"/>
            <a:ext cx="9188496" cy="423483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s-ES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Nacional de Itapúa</a:t>
            </a:r>
            <a:endParaRPr lang="es-E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8 Rectángulo"/>
          <p:cNvSpPr/>
          <p:nvPr/>
        </p:nvSpPr>
        <p:spPr>
          <a:xfrm>
            <a:off x="0" y="5586258"/>
            <a:ext cx="9174984" cy="1271742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s-MX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                                                                                Informe de Gestión </a:t>
            </a:r>
            <a:endParaRPr lang="es-MX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" descr="SDG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4" descr="SDG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255"/>
          <p:cNvGrpSpPr/>
          <p:nvPr/>
        </p:nvGrpSpPr>
        <p:grpSpPr>
          <a:xfrm>
            <a:off x="30982" y="883683"/>
            <a:ext cx="9144002" cy="5974317"/>
            <a:chOff x="-1" y="0"/>
            <a:chExt cx="9186865" cy="7597776"/>
          </a:xfr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</p:grpSpPr>
        <p:sp>
          <p:nvSpPr>
            <p:cNvPr id="16" name="Shape 253"/>
            <p:cNvSpPr/>
            <p:nvPr/>
          </p:nvSpPr>
          <p:spPr>
            <a:xfrm rot="16200000" flipH="1">
              <a:off x="794544" y="-794545"/>
              <a:ext cx="7597776" cy="918686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hape 254"/>
            <p:cNvSpPr/>
            <p:nvPr/>
          </p:nvSpPr>
          <p:spPr>
            <a:xfrm rot="16200000">
              <a:off x="1427691" y="3659738"/>
              <a:ext cx="6331480" cy="27829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pPr defTabSz="457200">
                <a:defRPr>
                  <a:solidFill>
                    <a:srgbClr val="000000"/>
                  </a:solidFill>
                </a:defRPr>
              </a:pPr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2" name="8 Rectángulo"/>
          <p:cNvSpPr/>
          <p:nvPr/>
        </p:nvSpPr>
        <p:spPr>
          <a:xfrm>
            <a:off x="0" y="6213302"/>
            <a:ext cx="9174984" cy="644698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s-MX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842002"/>
              </p:ext>
            </p:extLst>
          </p:nvPr>
        </p:nvGraphicFramePr>
        <p:xfrm>
          <a:off x="210233" y="1058466"/>
          <a:ext cx="8763646" cy="501621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3388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30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11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1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Programas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de Beneficiarios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en Guaraníes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de Beneficiarios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en Guaraníes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Y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Y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Y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Y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de Apoyo Económica de la UNI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327.500.000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294.000.000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Deportivas de la UNI – </a:t>
                      </a:r>
                      <a:r>
                        <a:rPr lang="es-E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UNImpiadas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42.000.000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Deportivas de la UNI – Ajedrez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Culturales: Coro de la UNI (CORUNI)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Culturales: Orquesta </a:t>
                      </a:r>
                      <a:r>
                        <a:rPr lang="es-MX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Infanto</a:t>
                      </a: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Juvenil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Culturales: Elenco de Teatro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Culturales: </a:t>
                      </a:r>
                      <a:r>
                        <a:rPr lang="es-MX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Balllet</a:t>
                      </a: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Arandú </a:t>
                      </a:r>
                      <a:r>
                        <a:rPr lang="es-MX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Jeroky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Municipalidad de Encarnación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204.000.000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211.200.000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Cámara Junior Internacional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9.000.000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OMAPA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7.000.000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Gobernación de Itapúa – UNI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31.000.000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Gobernación de Itapúa – UNI “Facultad de Humanidades – Bilingüismo”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30.000.000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6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Gobernación de Itapúa – UNI “Facultad de Ciencias y Tecnología”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4.000.000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9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</a:t>
                      </a:r>
                      <a:r>
                        <a:rPr lang="es-MX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Itaipú</a:t>
                      </a: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Binacional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909.000.000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Consejo Nacional de Educación (CNB)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298.700.000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1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Gobernación de Itapúa – EBY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  <a:endParaRPr lang="es-E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836.000.000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221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994.500.000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17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1082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2.527.500.000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1218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2.941.400.000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95" marR="55895" marT="8919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18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75826"/>
            <a:ext cx="704166" cy="7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251520" y="1032552"/>
            <a:ext cx="8280400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PY" sz="2500" dirty="0" smtClean="0"/>
              <a:t>Becas para estudiantes 2011/2019  otorgadas por la Universidad y proyectada para el 2020</a:t>
            </a:r>
            <a:endParaRPr lang="es-PY" sz="25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206896"/>
              </p:ext>
            </p:extLst>
          </p:nvPr>
        </p:nvGraphicFramePr>
        <p:xfrm>
          <a:off x="4214810" y="2000240"/>
          <a:ext cx="4714876" cy="4857762"/>
        </p:xfrm>
        <a:graphic>
          <a:graphicData uri="http://schemas.openxmlformats.org/drawingml/2006/table">
            <a:tbl>
              <a:tblPr/>
              <a:tblGrid>
                <a:gridCol w="2192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355">
                <a:tc>
                  <a:txBody>
                    <a:bodyPr/>
                    <a:lstStyle/>
                    <a:p>
                      <a:pPr algn="l" rtl="0" fontAlgn="t"/>
                      <a:r>
                        <a:rPr lang="es-PY" sz="18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Años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PY" sz="18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Monto en Guaraníes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A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634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310.000.000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634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500.000.000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634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723.000.000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634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639.000.000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634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663.290.200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3306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</a:t>
                      </a:r>
                    </a:p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2017</a:t>
                      </a:r>
                    </a:p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2018</a:t>
                      </a:r>
                    </a:p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2019</a:t>
                      </a:r>
                      <a:endParaRPr lang="es-PY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656.290.200</a:t>
                      </a:r>
                    </a:p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880.684.880</a:t>
                      </a:r>
                    </a:p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704.824.020</a:t>
                      </a:r>
                    </a:p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904.824.020</a:t>
                      </a:r>
                      <a:endParaRPr lang="es-PY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0931">
                <a:tc>
                  <a:txBody>
                    <a:bodyPr/>
                    <a:lstStyle/>
                    <a:p>
                      <a:pPr algn="l" rtl="0" fontAlgn="t"/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2020</a:t>
                      </a:r>
                      <a:endParaRPr lang="es-PY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920.100.700</a:t>
                      </a:r>
                    </a:p>
                    <a:p>
                      <a:pPr algn="r" rtl="0" fontAlgn="t"/>
                      <a:endParaRPr lang="es-PY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2754" name="Picture 2" descr="D:\UNI\fotos\Académicas\Becas internacionales y Nacionales\_DSC0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84021"/>
            <a:ext cx="4214810" cy="2773979"/>
          </a:xfrm>
          <a:prstGeom prst="rect">
            <a:avLst/>
          </a:prstGeom>
          <a:noFill/>
        </p:spPr>
      </p:pic>
      <p:pic>
        <p:nvPicPr>
          <p:cNvPr id="135169" name="Picture 1" descr="\\192.168.9.4\compartido\2018\fotos uni\entrega de bec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57364"/>
            <a:ext cx="4214809" cy="2214578"/>
          </a:xfrm>
          <a:prstGeom prst="rect">
            <a:avLst/>
          </a:prstGeom>
          <a:noFill/>
        </p:spPr>
      </p:pic>
      <p:sp>
        <p:nvSpPr>
          <p:cNvPr id="6" name="Rectángulo 3"/>
          <p:cNvSpPr/>
          <p:nvPr/>
        </p:nvSpPr>
        <p:spPr>
          <a:xfrm>
            <a:off x="-15492" y="431420"/>
            <a:ext cx="9188496" cy="45226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Becas </a:t>
            </a:r>
            <a:endParaRPr lang="es-E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4"/>
          <p:cNvSpPr/>
          <p:nvPr/>
        </p:nvSpPr>
        <p:spPr>
          <a:xfrm>
            <a:off x="-15492" y="7937"/>
            <a:ext cx="9188496" cy="423483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s-ES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Nacional de Itapúa</a:t>
            </a:r>
            <a:endParaRPr lang="es-E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SDG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4" descr="SDG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75826"/>
            <a:ext cx="704166" cy="7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00038"/>
      </p:ext>
    </p:extLst>
  </p:cSld>
  <p:clrMapOvr>
    <a:masterClrMapping/>
  </p:clrMapOvr>
  <p:transition spd="med" advTm="607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48" y="-99392"/>
            <a:ext cx="9375776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35</a:t>
            </a:fld>
            <a:endParaRPr lang="es-PY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48371522"/>
              </p:ext>
            </p:extLst>
          </p:nvPr>
        </p:nvGraphicFramePr>
        <p:xfrm>
          <a:off x="-36513" y="1340768"/>
          <a:ext cx="9180512" cy="3804317"/>
        </p:xfrm>
        <a:graphic>
          <a:graphicData uri="http://schemas.openxmlformats.org/drawingml/2006/table">
            <a:tbl>
              <a:tblPr/>
              <a:tblGrid>
                <a:gridCol w="675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90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71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44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2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6843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 DE FINANCIAMIENTO 10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 DE FINANCIAMIENTO 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PY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191"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AÑOS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del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Variación interanual FF10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Del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 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Variación interanual FF30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Variación año a año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335"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47.816.274.253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9.963.349.353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57.779.623.606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335"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44.720.516.071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-6,47%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11.653.997.200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56.374.513.271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-2,43%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335"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48.145.673.763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14.136.588.847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62.282.262.610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335"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49.985.959.087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17.027.971.679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67.013.930.766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335"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50.360.820.478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17.449.153.679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67.809.974.157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335"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50.420.988.607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13.736.058.992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-21,28%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64.157.047.599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-5,39%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335"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54.945.089.647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13.870.551.226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68.815.640.873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938"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52.642.706.581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13.023.480.782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-6,11%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65.666.187.363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Y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-4,58%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1835696" y="4268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dirty="0">
                <a:solidFill>
                  <a:schemeClr val="bg1"/>
                </a:solidFill>
              </a:rPr>
              <a:t>Asignación del Presupuesto a la Universidad Nacional de Itapúa</a:t>
            </a:r>
          </a:p>
        </p:txBody>
      </p:sp>
    </p:spTree>
    <p:extLst>
      <p:ext uri="{BB962C8B-B14F-4D97-AF65-F5344CB8AC3E}">
        <p14:creationId xmlns:p14="http://schemas.microsoft.com/office/powerpoint/2010/main" val="2167905406"/>
      </p:ext>
    </p:extLst>
  </p:cSld>
  <p:clrMapOvr>
    <a:masterClrMapping/>
  </p:clrMapOvr>
  <p:transition spd="slow" advTm="1018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4" name="175 CuadroTexto"/>
          <p:cNvSpPr txBox="1">
            <a:spLocks noChangeArrowheads="1"/>
          </p:cNvSpPr>
          <p:nvPr/>
        </p:nvSpPr>
        <p:spPr bwMode="auto">
          <a:xfrm>
            <a:off x="4500563" y="2500313"/>
            <a:ext cx="7143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prstClr val="black"/>
              </a:solidFill>
            </a:endParaRPr>
          </a:p>
        </p:txBody>
      </p:sp>
      <p:pic>
        <p:nvPicPr>
          <p:cNvPr id="54276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862388"/>
            <a:ext cx="0" cy="0"/>
          </a:xfrm>
        </p:spPr>
      </p:pic>
      <p:sp>
        <p:nvSpPr>
          <p:cNvPr id="7" name="6 Rectángulo"/>
          <p:cNvSpPr/>
          <p:nvPr/>
        </p:nvSpPr>
        <p:spPr>
          <a:xfrm>
            <a:off x="3587196" y="116632"/>
            <a:ext cx="5544616" cy="584775"/>
          </a:xfrm>
          <a:prstGeom prst="rect">
            <a:avLst/>
          </a:prstGeom>
          <a:solidFill>
            <a:srgbClr val="FF6600"/>
          </a:solidFill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Presupuesto 2020</a:t>
            </a:r>
            <a:endParaRPr lang="es-ES" sz="32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39465"/>
              </p:ext>
            </p:extLst>
          </p:nvPr>
        </p:nvGraphicFramePr>
        <p:xfrm>
          <a:off x="411163" y="908050"/>
          <a:ext cx="8613775" cy="388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Hoja de cálculo" r:id="rId7" imgW="9686828" imgH="3133659" progId="Excel.Sheet.8">
                  <p:embed/>
                </p:oleObj>
              </mc:Choice>
              <mc:Fallback>
                <p:oleObj name="Hoja de cálculo" r:id="rId7" imgW="9686828" imgH="313365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163" y="908050"/>
                        <a:ext cx="8613775" cy="388937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410833" y="5301208"/>
            <a:ext cx="8613834" cy="7386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PY" sz="1400" dirty="0">
                <a:solidFill>
                  <a:schemeClr val="tx1"/>
                </a:solidFill>
              </a:rPr>
              <a:t>1. DENTRO DEL PEDIDO DE REPOSICIÓN SE INCLUYEN EL CRECIMIENTO VEGETATIVO DE LAS FACULTADES DE CIENCIAS AGROPECUARIAS Y CIENCIAS Y TECNOLOGÍA, PARA LA CONTINUIDAD DE LOS CURSOS INMEDIATOS SUPERIORES, ASI COMO INVERSIONES EN LAS SEDES Y BECAS A ESTUDIANTES.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10833" y="6021288"/>
            <a:ext cx="861383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PY" sz="1400" dirty="0">
                <a:solidFill>
                  <a:schemeClr val="tx1"/>
                </a:solidFill>
              </a:rPr>
              <a:t>2. EN EL PEDIDO ADICIONAL  SE INCLUYEN LA RECATEGORIZACIÓN SALARIAL A LAS CATEGORIAS DE DOCENTES. ESCALAFÓN DOCENTE, SISTEMA ACADÉMICO Y BECAS PARA ESTUDIANTES.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10833" y="4941168"/>
            <a:ext cx="3513095" cy="30777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PY" sz="1400" b="1" dirty="0" smtClean="0">
                <a:solidFill>
                  <a:schemeClr val="tx1"/>
                </a:solidFill>
              </a:rPr>
              <a:t>OBSERVACIÓN</a:t>
            </a:r>
            <a:endParaRPr lang="es-PY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95953"/>
      </p:ext>
    </p:extLst>
  </p:cSld>
  <p:clrMapOvr>
    <a:masterClrMapping/>
  </p:clrMapOvr>
  <p:transition advTm="11906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043608" y="920914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ADICIONALES AL PROYECTO DE PRESUPUESTO 2020</a:t>
            </a:r>
            <a:endParaRPr lang="es-PY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87196" y="116632"/>
            <a:ext cx="5544616" cy="584775"/>
          </a:xfrm>
          <a:prstGeom prst="rect">
            <a:avLst/>
          </a:prstGeom>
          <a:solidFill>
            <a:srgbClr val="FF6600"/>
          </a:solidFill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Presupuesto 2020</a:t>
            </a:r>
            <a:endParaRPr lang="es-ES" sz="32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4" y="1628801"/>
            <a:ext cx="9056920" cy="5040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88247126"/>
      </p:ext>
    </p:extLst>
  </p:cSld>
  <p:clrMapOvr>
    <a:masterClrMapping/>
  </p:clrMapOvr>
  <p:transition advTm="1292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75 CuadroTexto"/>
          <p:cNvSpPr txBox="1">
            <a:spLocks noChangeArrowheads="1"/>
          </p:cNvSpPr>
          <p:nvPr/>
        </p:nvSpPr>
        <p:spPr bwMode="auto">
          <a:xfrm>
            <a:off x="4500563" y="2500313"/>
            <a:ext cx="7143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prstClr val="black"/>
              </a:solidFill>
            </a:endParaRPr>
          </a:p>
        </p:txBody>
      </p:sp>
      <p:pic>
        <p:nvPicPr>
          <p:cNvPr id="54275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862388"/>
            <a:ext cx="0" cy="0"/>
          </a:xfrm>
        </p:spPr>
      </p:pic>
      <p:sp>
        <p:nvSpPr>
          <p:cNvPr id="7" name="6 Rectángulo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Presupuesto 2019 – </a:t>
            </a:r>
            <a:r>
              <a:rPr lang="es-ES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Solicitud adicional</a:t>
            </a:r>
            <a:endParaRPr lang="es-E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68" y="908719"/>
            <a:ext cx="8902128" cy="5829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69195953"/>
      </p:ext>
    </p:extLst>
  </p:cSld>
  <p:clrMapOvr>
    <a:masterClrMapping/>
  </p:clrMapOvr>
  <p:transition advTm="12078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9pPr>
          </a:lstStyle>
          <a:p>
            <a:pPr eaLnBrk="1" hangingPunct="1"/>
            <a:fld id="{D62EDE78-138C-4EF6-B039-9BD9D1D4376E}" type="slidenum">
              <a:rPr lang="es-ES" sz="1200" smtClean="0">
                <a:latin typeface="Futura Md BT" pitchFamily="34" charset="0"/>
              </a:rPr>
              <a:pPr eaLnBrk="1" hangingPunct="1"/>
              <a:t>39</a:t>
            </a:fld>
            <a:endParaRPr lang="es-ES" sz="1200" smtClean="0">
              <a:latin typeface="Futura Md BT" pitchFamily="34" charset="0"/>
            </a:endParaRPr>
          </a:p>
        </p:txBody>
      </p:sp>
      <p:sp>
        <p:nvSpPr>
          <p:cNvPr id="67587" name="Text Box 16"/>
          <p:cNvSpPr txBox="1">
            <a:spLocks noChangeArrowheads="1"/>
          </p:cNvSpPr>
          <p:nvPr/>
        </p:nvSpPr>
        <p:spPr bwMode="auto">
          <a:xfrm>
            <a:off x="6019800" y="6324600"/>
            <a:ext cx="3124200" cy="51752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s-ES" sz="1400" b="1">
              <a:solidFill>
                <a:schemeClr val="bg1"/>
              </a:solidFill>
              <a:latin typeface="Garamond" pitchFamily="18" charset="0"/>
            </a:endParaRPr>
          </a:p>
          <a:p>
            <a:pPr algn="ctr" eaLnBrk="1" hangingPunct="1">
              <a:spcBef>
                <a:spcPct val="0"/>
              </a:spcBef>
            </a:pPr>
            <a:endParaRPr lang="es-ES" sz="1400" b="1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7588" name="Text Box 15"/>
          <p:cNvSpPr txBox="1">
            <a:spLocks noChangeArrowheads="1"/>
          </p:cNvSpPr>
          <p:nvPr/>
        </p:nvSpPr>
        <p:spPr bwMode="auto">
          <a:xfrm>
            <a:off x="0" y="6324600"/>
            <a:ext cx="3733800" cy="51752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s-ES" sz="1400" b="1">
              <a:solidFill>
                <a:schemeClr val="bg1"/>
              </a:solidFill>
              <a:latin typeface="Garamond" pitchFamily="18" charset="0"/>
            </a:endParaRPr>
          </a:p>
          <a:p>
            <a:pPr algn="ctr" eaLnBrk="1" hangingPunct="1">
              <a:spcBef>
                <a:spcPct val="0"/>
              </a:spcBef>
            </a:pPr>
            <a:endParaRPr lang="es-ES" sz="1400" b="1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7590" name="Text Box 14"/>
          <p:cNvSpPr txBox="1">
            <a:spLocks noChangeArrowheads="1"/>
          </p:cNvSpPr>
          <p:nvPr/>
        </p:nvSpPr>
        <p:spPr bwMode="auto">
          <a:xfrm>
            <a:off x="160338" y="690563"/>
            <a:ext cx="7067550" cy="585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s-ES" sz="3200" b="1">
                <a:solidFill>
                  <a:schemeClr val="tx2"/>
                </a:solidFill>
                <a:latin typeface="Garamond" pitchFamily="18" charset="0"/>
              </a:rPr>
              <a:t>Universidad Nacional de Itapúa</a:t>
            </a:r>
          </a:p>
        </p:txBody>
      </p:sp>
      <p:sp>
        <p:nvSpPr>
          <p:cNvPr id="67592" name="Text Box 14"/>
          <p:cNvSpPr txBox="1">
            <a:spLocks noChangeArrowheads="1"/>
          </p:cNvSpPr>
          <p:nvPr/>
        </p:nvSpPr>
        <p:spPr bwMode="auto">
          <a:xfrm>
            <a:off x="2095500" y="6318250"/>
            <a:ext cx="4953000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s-ES" sz="1400" b="1" dirty="0" smtClean="0">
                <a:solidFill>
                  <a:srgbClr val="E65A27"/>
                </a:solidFill>
                <a:latin typeface="Garamond" pitchFamily="18" charset="0"/>
              </a:rPr>
              <a:t>Proyecto de Presupuesto 2020</a:t>
            </a:r>
            <a:endParaRPr lang="es-ES" sz="1400" b="1" dirty="0">
              <a:latin typeface="Garamond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115616" y="2852936"/>
            <a:ext cx="72008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2" charset="0"/>
                <a:cs typeface="Times New Roman" pitchFamily="1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s-ES" sz="4000" b="1" dirty="0" smtClean="0">
                <a:solidFill>
                  <a:srgbClr val="E65A27"/>
                </a:solidFill>
                <a:latin typeface="Garamond" pitchFamily="18" charset="0"/>
              </a:rPr>
              <a:t>Gracias por su atención</a:t>
            </a:r>
            <a:endParaRPr lang="es-ES" sz="4000" b="1" dirty="0">
              <a:latin typeface="Garamond" pitchFamily="18" charset="0"/>
            </a:endParaRPr>
          </a:p>
        </p:txBody>
      </p:sp>
      <p:sp>
        <p:nvSpPr>
          <p:cNvPr id="125954" name="AutoShape 2" descr="http://www.posgrado.uni.edu.py/wp-content/uploads/2017/09/auditorio2web-600x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82" y="214290"/>
            <a:ext cx="1500166" cy="18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8588"/>
      </p:ext>
    </p:extLst>
  </p:cSld>
  <p:clrMapOvr>
    <a:masterClrMapping/>
  </p:clrMapOvr>
  <p:transition spd="slow" advTm="1115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s-PY" sz="2000" dirty="0" smtClean="0"/>
              <a:t>Universidad Nacional de Itapúa</a:t>
            </a:r>
            <a:endParaRPr lang="es-PY" sz="20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C7F5-ABF5-440F-ABBE-45E9D3078BA6}" type="slidenum">
              <a:rPr lang="es-PY" smtClean="0"/>
              <a:pPr/>
              <a:t>4</a:t>
            </a:fld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0" y="1484784"/>
            <a:ext cx="8964488" cy="4685829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endParaRPr lang="es-ES" sz="1500" dirty="0" smtClean="0"/>
          </a:p>
          <a:p>
            <a:pPr marL="45720" indent="0" algn="just">
              <a:buNone/>
            </a:pPr>
            <a:r>
              <a:rPr lang="es-ES" sz="1500" dirty="0" smtClean="0">
                <a:solidFill>
                  <a:schemeClr val="bg1"/>
                </a:solidFill>
              </a:rPr>
              <a:t>La </a:t>
            </a:r>
            <a:r>
              <a:rPr lang="es-ES" sz="1500" dirty="0">
                <a:solidFill>
                  <a:schemeClr val="bg1"/>
                </a:solidFill>
              </a:rPr>
              <a:t>Universidad Nacional de Itapúa </a:t>
            </a:r>
            <a:r>
              <a:rPr lang="es-ES" sz="1500" dirty="0" smtClean="0">
                <a:solidFill>
                  <a:schemeClr val="bg1"/>
                </a:solidFill>
              </a:rPr>
              <a:t>por </a:t>
            </a:r>
            <a:r>
              <a:rPr lang="es-ES" sz="1500" dirty="0">
                <a:solidFill>
                  <a:schemeClr val="bg1"/>
                </a:solidFill>
              </a:rPr>
              <a:t>resolución Nro. 002/98 </a:t>
            </a:r>
            <a:r>
              <a:rPr lang="es-ES" sz="1500" dirty="0" smtClean="0">
                <a:solidFill>
                  <a:schemeClr val="bg1"/>
                </a:solidFill>
              </a:rPr>
              <a:t>establece sus estatutos, y en </a:t>
            </a:r>
            <a:r>
              <a:rPr lang="es-ES" sz="1500" dirty="0">
                <a:solidFill>
                  <a:schemeClr val="bg1"/>
                </a:solidFill>
              </a:rPr>
              <a:t>su artículo primero, </a:t>
            </a:r>
            <a:r>
              <a:rPr lang="es-ES" sz="1500" dirty="0" smtClean="0">
                <a:solidFill>
                  <a:schemeClr val="bg1"/>
                </a:solidFill>
              </a:rPr>
              <a:t>dice que </a:t>
            </a:r>
            <a:r>
              <a:rPr lang="es-ES" sz="1500" i="1" dirty="0" smtClean="0">
                <a:solidFill>
                  <a:schemeClr val="bg1"/>
                </a:solidFill>
              </a:rPr>
              <a:t>es </a:t>
            </a:r>
            <a:r>
              <a:rPr lang="es-ES" sz="1500" i="1" dirty="0">
                <a:solidFill>
                  <a:schemeClr val="bg1"/>
                </a:solidFill>
              </a:rPr>
              <a:t>una institución  de derecho público, autónoma con personería jurídica, que se regirá por la Ley de Universidades y por este estatuto</a:t>
            </a:r>
            <a:r>
              <a:rPr lang="es-ES" sz="1500" dirty="0" smtClean="0">
                <a:solidFill>
                  <a:schemeClr val="bg1"/>
                </a:solidFill>
              </a:rPr>
              <a:t>.</a:t>
            </a:r>
          </a:p>
          <a:p>
            <a:pPr marL="45720" indent="0" algn="just">
              <a:buNone/>
            </a:pPr>
            <a:r>
              <a:rPr lang="es-ES" sz="1500" dirty="0" smtClean="0">
                <a:solidFill>
                  <a:schemeClr val="bg1"/>
                </a:solidFill>
              </a:rPr>
              <a:t> </a:t>
            </a:r>
          </a:p>
          <a:p>
            <a:pPr marL="45720" indent="0" algn="just">
              <a:buNone/>
            </a:pPr>
            <a:r>
              <a:rPr lang="es-ES" sz="1500" dirty="0" smtClean="0">
                <a:solidFill>
                  <a:schemeClr val="bg1"/>
                </a:solidFill>
              </a:rPr>
              <a:t>De </a:t>
            </a:r>
            <a:r>
              <a:rPr lang="es-ES" sz="1500" dirty="0">
                <a:solidFill>
                  <a:schemeClr val="bg1"/>
                </a:solidFill>
              </a:rPr>
              <a:t>acuerdo a la Ley 4995/2013 De Educación Superior en su </a:t>
            </a:r>
            <a:r>
              <a:rPr lang="es-ES" sz="1500" b="1" i="1" dirty="0">
                <a:solidFill>
                  <a:schemeClr val="bg1"/>
                </a:solidFill>
              </a:rPr>
              <a:t>artículo 22.- </a:t>
            </a:r>
            <a:r>
              <a:rPr lang="es-ES" sz="1500" i="1" dirty="0">
                <a:solidFill>
                  <a:schemeClr val="bg1"/>
                </a:solidFill>
              </a:rPr>
              <a:t>Son universidades las instituciones de educación superior que abarcan una multiplicidad de áreas específicas del saber en el cumplimiento de su misión de investigación, enseñanza, formación y capacitación profesional, extensión y servicio a la </a:t>
            </a:r>
            <a:r>
              <a:rPr lang="es-ES" sz="1500" i="1" dirty="0" smtClean="0">
                <a:solidFill>
                  <a:schemeClr val="bg1"/>
                </a:solidFill>
              </a:rPr>
              <a:t>comunidad. Mediante esta ley se afirma la </a:t>
            </a:r>
            <a:r>
              <a:rPr lang="es-ES" sz="1500" b="1" i="1" dirty="0" smtClean="0">
                <a:solidFill>
                  <a:schemeClr val="bg1"/>
                </a:solidFill>
              </a:rPr>
              <a:t>autonomía</a:t>
            </a:r>
            <a:r>
              <a:rPr lang="es-ES" sz="1500" i="1" dirty="0" smtClean="0">
                <a:solidFill>
                  <a:schemeClr val="bg1"/>
                </a:solidFill>
              </a:rPr>
              <a:t> de las Universidades y además se establece la </a:t>
            </a:r>
            <a:r>
              <a:rPr lang="es-ES" sz="1500" b="1" i="1" dirty="0" smtClean="0">
                <a:solidFill>
                  <a:schemeClr val="bg1"/>
                </a:solidFill>
              </a:rPr>
              <a:t>autarquía</a:t>
            </a:r>
            <a:r>
              <a:rPr lang="es-ES" sz="1500" i="1" dirty="0" smtClean="0">
                <a:solidFill>
                  <a:schemeClr val="bg1"/>
                </a:solidFill>
              </a:rPr>
              <a:t> de las mismas.</a:t>
            </a:r>
          </a:p>
          <a:p>
            <a:pPr marL="45720" indent="0" algn="just">
              <a:buNone/>
            </a:pPr>
            <a:r>
              <a:rPr lang="es-PY" sz="1500" dirty="0" smtClean="0">
                <a:solidFill>
                  <a:schemeClr val="bg1"/>
                </a:solidFill>
              </a:rPr>
              <a:t>La Ley 1535/99 De Administración Financiera del Estado, que regula la administración financiera del Estado, de acuerdo a lo establecido en su artículo 2do: establece el uso obligatorio del </a:t>
            </a:r>
            <a:r>
              <a:rPr lang="es-PY" sz="1500" b="1" i="1" dirty="0" smtClean="0">
                <a:solidFill>
                  <a:schemeClr val="bg1"/>
                </a:solidFill>
              </a:rPr>
              <a:t>Sistema Integrado de la Administración Financiera para todos los organismos y entidades del Estado y se regirá por el principio de centralización normativa y descentralización operativa. La Universidad desarrolla sus actividades en estricto cumplimiento a lo establecido en la Ley.</a:t>
            </a:r>
          </a:p>
          <a:p>
            <a:pPr marL="45720" indent="0" algn="just">
              <a:buNone/>
            </a:pPr>
            <a:endParaRPr lang="es-PY" sz="1500" b="1" i="1" dirty="0" smtClean="0">
              <a:solidFill>
                <a:schemeClr val="bg1"/>
              </a:solidFill>
            </a:endParaRPr>
          </a:p>
          <a:p>
            <a:pPr marL="45720" indent="0" algn="just">
              <a:buNone/>
            </a:pPr>
            <a:r>
              <a:rPr lang="es-PY" sz="1500" b="1" i="1" dirty="0" smtClean="0">
                <a:solidFill>
                  <a:schemeClr val="bg1"/>
                </a:solidFill>
              </a:rPr>
              <a:t>Asimismo sujeta a los organismos de supervisión y control: Contraloría  General de la República, Agencia Nacional de Acreditación de Carreras, Consejo Nacional de Educación Superior,  Ministerio de Educación y Ciencia.</a:t>
            </a:r>
          </a:p>
          <a:p>
            <a:pPr marL="45720" indent="0" algn="just">
              <a:buNone/>
            </a:pPr>
            <a:endParaRPr lang="es-ES" sz="1000" dirty="0"/>
          </a:p>
          <a:p>
            <a:pPr marL="45720" indent="0" algn="just">
              <a:buNone/>
            </a:pPr>
            <a:endParaRPr lang="es-PY" sz="1400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15492" y="391942"/>
            <a:ext cx="9188496" cy="491743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Legal</a:t>
            </a:r>
            <a:endParaRPr kumimoji="0" lang="es-E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0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26407"/>
      </p:ext>
    </p:extLst>
  </p:cSld>
  <p:clrMapOvr>
    <a:masterClrMapping/>
  </p:clrMapOvr>
  <p:transition spd="slow" advTm="504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218234"/>
            <a:ext cx="8229600" cy="76249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PY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Facultades</a:t>
            </a:r>
            <a:endParaRPr lang="es-PY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613778" y="1273097"/>
            <a:ext cx="4278702" cy="1219799"/>
          </a:xfrm>
          <a:prstGeom prst="rect">
            <a:avLst/>
          </a:prstGeom>
          <a:noFill/>
          <a:ln/>
        </p:spPr>
        <p:txBody>
          <a:bodyPr lIns="0" tIns="0" rIns="0" bIns="0" anchor="ctr">
            <a:normAutofit/>
          </a:bodyPr>
          <a:lstStyle/>
          <a:p>
            <a:pPr marL="0" indent="0" algn="just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s-PY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	</a:t>
            </a:r>
            <a:r>
              <a:rPr lang="es-PY" sz="1600" b="1" dirty="0" smtClean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El 7 de Noviembre de </a:t>
            </a:r>
            <a:r>
              <a:rPr lang="es-PY" sz="1600" b="1" dirty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1996, </a:t>
            </a:r>
            <a:r>
              <a:rPr lang="es-PY" sz="1600" b="1" dirty="0" smtClean="0">
                <a:solidFill>
                  <a:schemeClr val="accent6">
                    <a:lumMod val="75000"/>
                  </a:schemeClr>
                </a:solidFill>
                <a:latin typeface="Century" panose="02040604050505020304" pitchFamily="18" charset="0"/>
              </a:rPr>
              <a:t>el Consejo de Universidades resuelve la creación de las dos primeras carreras de grado: Medicina e Ingeniería Electromecánica.</a:t>
            </a:r>
            <a:endParaRPr lang="es-PY" sz="1600" b="1" dirty="0">
              <a:solidFill>
                <a:schemeClr val="accent6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5643578"/>
            <a:ext cx="5000628" cy="121442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200" b="1" dirty="0" smtClean="0">
                <a:solidFill>
                  <a:srgbClr val="00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Medicina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 dirty="0" smtClean="0">
                <a:solidFill>
                  <a:srgbClr val="00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Carrera de Medicina Reacreditada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 dirty="0" smtClean="0">
                <a:solidFill>
                  <a:srgbClr val="00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Especialización en pediatría Reacreditada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 dirty="0" smtClean="0">
                <a:solidFill>
                  <a:srgbClr val="00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 </a:t>
            </a:r>
            <a:endParaRPr lang="es-ES" sz="1600" b="1" dirty="0">
              <a:solidFill>
                <a:srgbClr val="000000"/>
              </a:solidFill>
              <a:latin typeface="Comic Sans MS" pitchFamily="66" charset="0"/>
              <a:ea typeface="DejaVu Sans" charset="0"/>
              <a:cs typeface="DejaVu Sans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540000">
            <a:off x="4311531" y="2855988"/>
            <a:ext cx="4785204" cy="309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500562" y="5085184"/>
            <a:ext cx="5357850" cy="10983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200" b="1" dirty="0" smtClean="0">
                <a:latin typeface="Comic Sans MS" pitchFamily="66" charset="0"/>
                <a:ea typeface="DejaVu Sans" charset="0"/>
                <a:cs typeface="DejaVu Sans" charset="0"/>
              </a:rPr>
              <a:t>Ingeniería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 dirty="0" smtClean="0">
                <a:latin typeface="Comic Sans MS" pitchFamily="66" charset="0"/>
                <a:ea typeface="DejaVu Sans" charset="0"/>
                <a:cs typeface="DejaVu Sans" charset="0"/>
              </a:rPr>
              <a:t>Ingeniería Civil </a:t>
            </a:r>
            <a:r>
              <a:rPr lang="es-ES" sz="1400" b="1" dirty="0" err="1" smtClean="0">
                <a:latin typeface="Comic Sans MS" pitchFamily="66" charset="0"/>
                <a:ea typeface="DejaVu Sans" charset="0"/>
                <a:cs typeface="DejaVu Sans" charset="0"/>
              </a:rPr>
              <a:t>reacreditada</a:t>
            </a:r>
            <a:endParaRPr lang="es-ES" sz="1400" b="1" dirty="0" smtClean="0">
              <a:latin typeface="Comic Sans MS" pitchFamily="66" charset="0"/>
              <a:ea typeface="DejaVu Sans" charset="0"/>
              <a:cs typeface="DejaVu Sans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 dirty="0" smtClean="0">
                <a:latin typeface="Comic Sans MS" pitchFamily="66" charset="0"/>
                <a:ea typeface="DejaVu Sans" charset="0"/>
                <a:cs typeface="DejaVu Sans" charset="0"/>
              </a:rPr>
              <a:t>Ingeniería Electromecánica </a:t>
            </a:r>
            <a:r>
              <a:rPr lang="es-ES" sz="1400" b="1" dirty="0" err="1" smtClean="0">
                <a:latin typeface="Comic Sans MS" pitchFamily="66" charset="0"/>
                <a:ea typeface="DejaVu Sans" charset="0"/>
                <a:cs typeface="DejaVu Sans" charset="0"/>
              </a:rPr>
              <a:t>reacreditada</a:t>
            </a:r>
            <a:endParaRPr lang="es-ES" sz="1400" b="1" dirty="0" smtClean="0">
              <a:latin typeface="Comic Sans MS" pitchFamily="66" charset="0"/>
              <a:ea typeface="DejaVu Sans" charset="0"/>
              <a:cs typeface="DejaVu Sans" charset="0"/>
            </a:endParaRPr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/>
        </p:nvGraphicFramePr>
        <p:xfrm>
          <a:off x="323528" y="3861048"/>
          <a:ext cx="6048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5" r:id="rId5" imgW="791603" imgH="1035004" progId="">
                  <p:embed/>
                </p:oleObj>
              </mc:Choice>
              <mc:Fallback>
                <p:oleObj r:id="rId5" imgW="791603" imgH="1035004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861048"/>
                        <a:ext cx="604837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lum bright="-6000"/>
          </a:blip>
          <a:srcRect/>
          <a:stretch>
            <a:fillRect/>
          </a:stretch>
        </p:blipFill>
        <p:spPr bwMode="auto">
          <a:xfrm>
            <a:off x="7748910" y="2924944"/>
            <a:ext cx="1071562" cy="928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" name="Rectángulo 3"/>
          <p:cNvSpPr/>
          <p:nvPr/>
        </p:nvSpPr>
        <p:spPr>
          <a:xfrm>
            <a:off x="-15492" y="391942"/>
            <a:ext cx="9188496" cy="491743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ángulo 4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3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0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50962"/>
      </p:ext>
    </p:extLst>
  </p:cSld>
  <p:clrMapOvr>
    <a:masterClrMapping/>
  </p:clrMapOvr>
  <p:transition spd="med" advTm="465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16375" cy="4525963"/>
          </a:xfrm>
          <a:ln/>
        </p:spPr>
        <p:txBody>
          <a:bodyPr anchor="t"/>
          <a:lstStyle/>
          <a:p>
            <a:pPr marL="341313" indent="-336550" algn="l">
              <a:spcBef>
                <a:spcPts val="8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PY" sz="3200" dirty="0"/>
              <a:t> </a:t>
            </a:r>
            <a:r>
              <a:rPr lang="es-PY" sz="3200" dirty="0" smtClean="0"/>
              <a:t>CFDF</a:t>
            </a:r>
            <a:endParaRPr lang="es-PY" sz="3200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673600" y="3963988"/>
            <a:ext cx="4016375" cy="2159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1313" indent="-336550">
              <a:spcBef>
                <a:spcPts val="800"/>
              </a:spcBef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s-PY" sz="3200">
                <a:solidFill>
                  <a:srgbClr val="000000"/>
                </a:solidFill>
                <a:latin typeface="Calibri" pitchFamily="32" charset="0"/>
                <a:ea typeface="WenQuanYi Micro Hei" charset="0"/>
                <a:cs typeface="WenQuanYi Micro Hei" charset="0"/>
              </a:rPr>
              <a:t>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1438" y="2663825"/>
            <a:ext cx="5491162" cy="639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 err="1" smtClean="0">
                <a:solidFill>
                  <a:srgbClr val="00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Ciencias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Económicas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 y </a:t>
            </a:r>
            <a:r>
              <a:rPr lang="en-US" b="1" dirty="0" err="1" smtClean="0">
                <a:solidFill>
                  <a:srgbClr val="00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Administrativas</a:t>
            </a:r>
            <a:endParaRPr lang="en-US" b="1" dirty="0">
              <a:solidFill>
                <a:srgbClr val="000000"/>
              </a:solidFill>
              <a:latin typeface="Comic Sans MS" pitchFamily="66" charset="0"/>
              <a:ea typeface="DejaVu Sans" charset="0"/>
              <a:cs typeface="DejaVu Sans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9512" y="3816349"/>
            <a:ext cx="3960439" cy="2735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PY" sz="2000" b="1" dirty="0">
              <a:latin typeface="Comic Sans MS" pitchFamily="66" charset="0"/>
              <a:ea typeface="WenQuanYi Micro Hei" charset="0"/>
              <a:cs typeface="WenQuanYi Micro Hei" charset="0"/>
            </a:endParaRPr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214707" y="103990"/>
            <a:ext cx="636588" cy="850900"/>
            <a:chOff x="136" y="560"/>
            <a:chExt cx="401" cy="536"/>
          </a:xfrm>
        </p:grpSpPr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136" y="560"/>
              <a:ext cx="401" cy="53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0" name="Freeform 12"/>
            <p:cNvSpPr>
              <a:spLocks noChangeArrowheads="1"/>
            </p:cNvSpPr>
            <p:nvPr/>
          </p:nvSpPr>
          <p:spPr bwMode="auto">
            <a:xfrm>
              <a:off x="205" y="562"/>
              <a:ext cx="142" cy="95"/>
            </a:xfrm>
            <a:custGeom>
              <a:avLst/>
              <a:gdLst>
                <a:gd name="G0" fmla="+- 1 0 0"/>
                <a:gd name="G1" fmla="+- 1 0 0"/>
                <a:gd name="G2" fmla="*/ 1 33323 51712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332 0 0"/>
                <a:gd name="G11" fmla="+- 1 0 0"/>
                <a:gd name="G12" fmla="+- 1 0 0"/>
                <a:gd name="G13" fmla="+- 273 0 0"/>
                <a:gd name="G14" fmla="cos 55030 G13"/>
                <a:gd name="G15" fmla="+- 273 0 0"/>
                <a:gd name="G16" fmla="sin 54823 G15"/>
                <a:gd name="G17" fmla="+- G14 G16 0"/>
                <a:gd name="G18" fmla="+- G17 10800 0"/>
                <a:gd name="G19" fmla="+- 26 0 0"/>
                <a:gd name="G20" fmla="+- 1 0 0"/>
                <a:gd name="G21" fmla="+- 1 0 0"/>
                <a:gd name="G22" fmla="+- 1 0 0"/>
                <a:gd name="G23" fmla="*/ 1 13173 45696"/>
                <a:gd name="G24" fmla="+- 1 0 0"/>
                <a:gd name="G25" fmla="+- 1 0 0"/>
                <a:gd name="G26" fmla="+- 1 0 0"/>
                <a:gd name="G27" fmla="+- 1 0 0"/>
                <a:gd name="G28" fmla="*/ 1 16313 3392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*/ 1 26185 51712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*/ 1 0 51712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T0" fmla="*/ 0 w 757"/>
                <a:gd name="T1" fmla="*/ 0 h 516"/>
                <a:gd name="T2" fmla="*/ 757 w 757"/>
                <a:gd name="T3" fmla="*/ 516 h 516"/>
              </a:gdLst>
              <a:ahLst/>
              <a:cxnLst>
                <a:cxn ang="0">
                  <a:pos x="757" y="126"/>
                </a:cxn>
                <a:cxn ang="0">
                  <a:pos x="602" y="122"/>
                </a:cxn>
                <a:cxn ang="0">
                  <a:pos x="572" y="164"/>
                </a:cxn>
                <a:cxn ang="0">
                  <a:pos x="543" y="202"/>
                </a:cxn>
                <a:cxn ang="0">
                  <a:pos x="513" y="233"/>
                </a:cxn>
                <a:cxn ang="0">
                  <a:pos x="482" y="261"/>
                </a:cxn>
                <a:cxn ang="0">
                  <a:pos x="469" y="271"/>
                </a:cxn>
                <a:cxn ang="0">
                  <a:pos x="455" y="282"/>
                </a:cxn>
                <a:cxn ang="0">
                  <a:pos x="442" y="292"/>
                </a:cxn>
                <a:cxn ang="0">
                  <a:pos x="427" y="300"/>
                </a:cxn>
                <a:cxn ang="0">
                  <a:pos x="412" y="307"/>
                </a:cxn>
                <a:cxn ang="0">
                  <a:pos x="398" y="313"/>
                </a:cxn>
                <a:cxn ang="0">
                  <a:pos x="383" y="319"/>
                </a:cxn>
                <a:cxn ang="0">
                  <a:pos x="368" y="323"/>
                </a:cxn>
                <a:cxn ang="0">
                  <a:pos x="354" y="328"/>
                </a:cxn>
                <a:cxn ang="0">
                  <a:pos x="339" y="330"/>
                </a:cxn>
                <a:cxn ang="0">
                  <a:pos x="324" y="332"/>
                </a:cxn>
                <a:cxn ang="0">
                  <a:pos x="307" y="334"/>
                </a:cxn>
                <a:cxn ang="0">
                  <a:pos x="293" y="334"/>
                </a:cxn>
                <a:cxn ang="0">
                  <a:pos x="276" y="334"/>
                </a:cxn>
                <a:cxn ang="0">
                  <a:pos x="259" y="332"/>
                </a:cxn>
                <a:cxn ang="0">
                  <a:pos x="242" y="330"/>
                </a:cxn>
                <a:cxn ang="0">
                  <a:pos x="223" y="326"/>
                </a:cxn>
                <a:cxn ang="0">
                  <a:pos x="206" y="321"/>
                </a:cxn>
                <a:cxn ang="0">
                  <a:pos x="188" y="317"/>
                </a:cxn>
                <a:cxn ang="0">
                  <a:pos x="171" y="311"/>
                </a:cxn>
                <a:cxn ang="0">
                  <a:pos x="129" y="294"/>
                </a:cxn>
                <a:cxn ang="0">
                  <a:pos x="87" y="273"/>
                </a:cxn>
                <a:cxn ang="0">
                  <a:pos x="0" y="433"/>
                </a:cxn>
                <a:cxn ang="0">
                  <a:pos x="53" y="460"/>
                </a:cxn>
                <a:cxn ang="0">
                  <a:pos x="103" y="481"/>
                </a:cxn>
                <a:cxn ang="0">
                  <a:pos x="133" y="489"/>
                </a:cxn>
                <a:cxn ang="0">
                  <a:pos x="158" y="498"/>
                </a:cxn>
                <a:cxn ang="0">
                  <a:pos x="185" y="504"/>
                </a:cxn>
                <a:cxn ang="0">
                  <a:pos x="211" y="508"/>
                </a:cxn>
                <a:cxn ang="0">
                  <a:pos x="238" y="512"/>
                </a:cxn>
                <a:cxn ang="0">
                  <a:pos x="263" y="514"/>
                </a:cxn>
                <a:cxn ang="0">
                  <a:pos x="291" y="516"/>
                </a:cxn>
                <a:cxn ang="0">
                  <a:pos x="316" y="516"/>
                </a:cxn>
                <a:cxn ang="0">
                  <a:pos x="341" y="514"/>
                </a:cxn>
                <a:cxn ang="0">
                  <a:pos x="368" y="510"/>
                </a:cxn>
                <a:cxn ang="0">
                  <a:pos x="394" y="506"/>
                </a:cxn>
                <a:cxn ang="0">
                  <a:pos x="419" y="500"/>
                </a:cxn>
                <a:cxn ang="0">
                  <a:pos x="442" y="491"/>
                </a:cxn>
                <a:cxn ang="0">
                  <a:pos x="467" y="483"/>
                </a:cxn>
                <a:cxn ang="0">
                  <a:pos x="490" y="470"/>
                </a:cxn>
                <a:cxn ang="0">
                  <a:pos x="513" y="460"/>
                </a:cxn>
                <a:cxn ang="0">
                  <a:pos x="536" y="445"/>
                </a:cxn>
                <a:cxn ang="0">
                  <a:pos x="560" y="433"/>
                </a:cxn>
                <a:cxn ang="0">
                  <a:pos x="581" y="416"/>
                </a:cxn>
                <a:cxn ang="0">
                  <a:pos x="604" y="397"/>
                </a:cxn>
                <a:cxn ang="0">
                  <a:pos x="644" y="361"/>
                </a:cxn>
                <a:cxn ang="0">
                  <a:pos x="682" y="319"/>
                </a:cxn>
                <a:cxn ang="0">
                  <a:pos x="719" y="273"/>
                </a:cxn>
                <a:cxn ang="0">
                  <a:pos x="753" y="223"/>
                </a:cxn>
                <a:cxn ang="0">
                  <a:pos x="597" y="219"/>
                </a:cxn>
                <a:cxn ang="0">
                  <a:pos x="757" y="126"/>
                </a:cxn>
                <a:cxn ang="0">
                  <a:pos x="682" y="0"/>
                </a:cxn>
                <a:cxn ang="0">
                  <a:pos x="602" y="122"/>
                </a:cxn>
                <a:cxn ang="0">
                  <a:pos x="757" y="126"/>
                </a:cxn>
              </a:cxnLst>
              <a:rect l="T0" t="T1" r="T2" b="T3"/>
              <a:pathLst>
                <a:path w="757" h="516">
                  <a:moveTo>
                    <a:pt x="757" y="126"/>
                  </a:moveTo>
                  <a:lnTo>
                    <a:pt x="602" y="122"/>
                  </a:lnTo>
                  <a:lnTo>
                    <a:pt x="572" y="164"/>
                  </a:lnTo>
                  <a:lnTo>
                    <a:pt x="543" y="202"/>
                  </a:lnTo>
                  <a:lnTo>
                    <a:pt x="513" y="233"/>
                  </a:lnTo>
                  <a:lnTo>
                    <a:pt x="482" y="261"/>
                  </a:lnTo>
                  <a:lnTo>
                    <a:pt x="469" y="271"/>
                  </a:lnTo>
                  <a:lnTo>
                    <a:pt x="455" y="282"/>
                  </a:lnTo>
                  <a:lnTo>
                    <a:pt x="442" y="292"/>
                  </a:lnTo>
                  <a:lnTo>
                    <a:pt x="427" y="300"/>
                  </a:lnTo>
                  <a:lnTo>
                    <a:pt x="412" y="307"/>
                  </a:lnTo>
                  <a:lnTo>
                    <a:pt x="398" y="313"/>
                  </a:lnTo>
                  <a:lnTo>
                    <a:pt x="383" y="319"/>
                  </a:lnTo>
                  <a:lnTo>
                    <a:pt x="368" y="323"/>
                  </a:lnTo>
                  <a:lnTo>
                    <a:pt x="354" y="328"/>
                  </a:lnTo>
                  <a:lnTo>
                    <a:pt x="339" y="330"/>
                  </a:lnTo>
                  <a:lnTo>
                    <a:pt x="324" y="332"/>
                  </a:lnTo>
                  <a:lnTo>
                    <a:pt x="307" y="334"/>
                  </a:lnTo>
                  <a:lnTo>
                    <a:pt x="293" y="334"/>
                  </a:lnTo>
                  <a:lnTo>
                    <a:pt x="276" y="334"/>
                  </a:lnTo>
                  <a:lnTo>
                    <a:pt x="259" y="332"/>
                  </a:lnTo>
                  <a:lnTo>
                    <a:pt x="242" y="330"/>
                  </a:lnTo>
                  <a:lnTo>
                    <a:pt x="223" y="326"/>
                  </a:lnTo>
                  <a:lnTo>
                    <a:pt x="206" y="321"/>
                  </a:lnTo>
                  <a:lnTo>
                    <a:pt x="188" y="317"/>
                  </a:lnTo>
                  <a:lnTo>
                    <a:pt x="171" y="311"/>
                  </a:lnTo>
                  <a:lnTo>
                    <a:pt x="129" y="294"/>
                  </a:lnTo>
                  <a:lnTo>
                    <a:pt x="87" y="273"/>
                  </a:lnTo>
                  <a:lnTo>
                    <a:pt x="0" y="433"/>
                  </a:lnTo>
                  <a:lnTo>
                    <a:pt x="53" y="460"/>
                  </a:lnTo>
                  <a:lnTo>
                    <a:pt x="103" y="481"/>
                  </a:lnTo>
                  <a:lnTo>
                    <a:pt x="133" y="489"/>
                  </a:lnTo>
                  <a:lnTo>
                    <a:pt x="158" y="498"/>
                  </a:lnTo>
                  <a:lnTo>
                    <a:pt x="185" y="504"/>
                  </a:lnTo>
                  <a:lnTo>
                    <a:pt x="211" y="508"/>
                  </a:lnTo>
                  <a:lnTo>
                    <a:pt x="238" y="512"/>
                  </a:lnTo>
                  <a:lnTo>
                    <a:pt x="263" y="514"/>
                  </a:lnTo>
                  <a:lnTo>
                    <a:pt x="291" y="516"/>
                  </a:lnTo>
                  <a:lnTo>
                    <a:pt x="316" y="516"/>
                  </a:lnTo>
                  <a:lnTo>
                    <a:pt x="341" y="514"/>
                  </a:lnTo>
                  <a:lnTo>
                    <a:pt x="368" y="510"/>
                  </a:lnTo>
                  <a:lnTo>
                    <a:pt x="394" y="506"/>
                  </a:lnTo>
                  <a:lnTo>
                    <a:pt x="419" y="500"/>
                  </a:lnTo>
                  <a:lnTo>
                    <a:pt x="442" y="491"/>
                  </a:lnTo>
                  <a:lnTo>
                    <a:pt x="467" y="483"/>
                  </a:lnTo>
                  <a:lnTo>
                    <a:pt x="490" y="470"/>
                  </a:lnTo>
                  <a:lnTo>
                    <a:pt x="513" y="460"/>
                  </a:lnTo>
                  <a:lnTo>
                    <a:pt x="536" y="445"/>
                  </a:lnTo>
                  <a:lnTo>
                    <a:pt x="560" y="433"/>
                  </a:lnTo>
                  <a:lnTo>
                    <a:pt x="581" y="416"/>
                  </a:lnTo>
                  <a:lnTo>
                    <a:pt x="604" y="397"/>
                  </a:lnTo>
                  <a:lnTo>
                    <a:pt x="644" y="361"/>
                  </a:lnTo>
                  <a:lnTo>
                    <a:pt x="682" y="319"/>
                  </a:lnTo>
                  <a:lnTo>
                    <a:pt x="719" y="273"/>
                  </a:lnTo>
                  <a:lnTo>
                    <a:pt x="753" y="223"/>
                  </a:lnTo>
                  <a:lnTo>
                    <a:pt x="597" y="219"/>
                  </a:lnTo>
                  <a:lnTo>
                    <a:pt x="757" y="126"/>
                  </a:lnTo>
                  <a:lnTo>
                    <a:pt x="682" y="0"/>
                  </a:lnTo>
                  <a:lnTo>
                    <a:pt x="602" y="122"/>
                  </a:lnTo>
                  <a:lnTo>
                    <a:pt x="757" y="126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1" name="Freeform 13"/>
            <p:cNvSpPr>
              <a:spLocks noChangeArrowheads="1"/>
            </p:cNvSpPr>
            <p:nvPr/>
          </p:nvSpPr>
          <p:spPr bwMode="auto">
            <a:xfrm>
              <a:off x="320" y="586"/>
              <a:ext cx="155" cy="71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*/ 1 63137 128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65528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+- 1 0 0"/>
                <a:gd name="G51" fmla="+- 1 0 0"/>
                <a:gd name="G52" fmla="+- 1 0 0"/>
                <a:gd name="G53" fmla="+- 1 0 0"/>
                <a:gd name="G54" fmla="*/ 1 26185 51712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+- 1 0 0"/>
                <a:gd name="G68" fmla="*/ 1 0 51712"/>
                <a:gd name="G69" fmla="+- 132 0 0"/>
                <a:gd name="G70" fmla="sin G68 G69"/>
                <a:gd name="G71" fmla="+- 1 0 0"/>
                <a:gd name="G72" fmla="+- 1 0 0"/>
                <a:gd name="G73" fmla="+- 1 0 0"/>
                <a:gd name="T0" fmla="*/ 0 w 822"/>
                <a:gd name="T1" fmla="*/ 0 h 390"/>
                <a:gd name="T2" fmla="*/ 822 w 822"/>
                <a:gd name="T3" fmla="*/ 390 h 390"/>
              </a:gdLst>
              <a:ahLst/>
              <a:cxnLst>
                <a:cxn ang="0">
                  <a:pos x="698" y="135"/>
                </a:cxn>
                <a:cxn ang="0">
                  <a:pos x="654" y="158"/>
                </a:cxn>
                <a:cxn ang="0">
                  <a:pos x="612" y="177"/>
                </a:cxn>
                <a:cxn ang="0">
                  <a:pos x="572" y="191"/>
                </a:cxn>
                <a:cxn ang="0">
                  <a:pos x="532" y="202"/>
                </a:cxn>
                <a:cxn ang="0">
                  <a:pos x="497" y="206"/>
                </a:cxn>
                <a:cxn ang="0">
                  <a:pos x="459" y="208"/>
                </a:cxn>
                <a:cxn ang="0">
                  <a:pos x="425" y="204"/>
                </a:cxn>
                <a:cxn ang="0">
                  <a:pos x="391" y="197"/>
                </a:cxn>
                <a:cxn ang="0">
                  <a:pos x="358" y="187"/>
                </a:cxn>
                <a:cxn ang="0">
                  <a:pos x="326" y="172"/>
                </a:cxn>
                <a:cxn ang="0">
                  <a:pos x="297" y="153"/>
                </a:cxn>
                <a:cxn ang="0">
                  <a:pos x="265" y="132"/>
                </a:cxn>
                <a:cxn ang="0">
                  <a:pos x="238" y="105"/>
                </a:cxn>
                <a:cxn ang="0">
                  <a:pos x="211" y="74"/>
                </a:cxn>
                <a:cxn ang="0">
                  <a:pos x="183" y="40"/>
                </a:cxn>
                <a:cxn ang="0">
                  <a:pos x="160" y="0"/>
                </a:cxn>
                <a:cxn ang="0">
                  <a:pos x="17" y="118"/>
                </a:cxn>
                <a:cxn ang="0">
                  <a:pos x="51" y="166"/>
                </a:cxn>
                <a:cxn ang="0">
                  <a:pos x="89" y="212"/>
                </a:cxn>
                <a:cxn ang="0">
                  <a:pos x="129" y="252"/>
                </a:cxn>
                <a:cxn ang="0">
                  <a:pos x="171" y="288"/>
                </a:cxn>
                <a:cxn ang="0">
                  <a:pos x="217" y="319"/>
                </a:cxn>
                <a:cxn ang="0">
                  <a:pos x="267" y="346"/>
                </a:cxn>
                <a:cxn ang="0">
                  <a:pos x="318" y="365"/>
                </a:cxn>
                <a:cxn ang="0">
                  <a:pos x="370" y="380"/>
                </a:cxn>
                <a:cxn ang="0">
                  <a:pos x="425" y="388"/>
                </a:cxn>
                <a:cxn ang="0">
                  <a:pos x="482" y="390"/>
                </a:cxn>
                <a:cxn ang="0">
                  <a:pos x="539" y="384"/>
                </a:cxn>
                <a:cxn ang="0">
                  <a:pos x="595" y="374"/>
                </a:cxn>
                <a:cxn ang="0">
                  <a:pos x="652" y="357"/>
                </a:cxn>
                <a:cxn ang="0">
                  <a:pos x="709" y="334"/>
                </a:cxn>
                <a:cxn ang="0">
                  <a:pos x="766" y="304"/>
                </a:cxn>
                <a:cxn ang="0">
                  <a:pos x="671" y="263"/>
                </a:cxn>
                <a:cxn ang="0">
                  <a:pos x="772" y="86"/>
                </a:cxn>
                <a:cxn ang="0">
                  <a:pos x="822" y="160"/>
                </a:cxn>
              </a:cxnLst>
              <a:rect l="T0" t="T1" r="T2" b="T3"/>
              <a:pathLst>
                <a:path w="822" h="390">
                  <a:moveTo>
                    <a:pt x="822" y="160"/>
                  </a:moveTo>
                  <a:lnTo>
                    <a:pt x="698" y="135"/>
                  </a:lnTo>
                  <a:lnTo>
                    <a:pt x="675" y="147"/>
                  </a:lnTo>
                  <a:lnTo>
                    <a:pt x="654" y="158"/>
                  </a:lnTo>
                  <a:lnTo>
                    <a:pt x="633" y="168"/>
                  </a:lnTo>
                  <a:lnTo>
                    <a:pt x="612" y="177"/>
                  </a:lnTo>
                  <a:lnTo>
                    <a:pt x="591" y="185"/>
                  </a:lnTo>
                  <a:lnTo>
                    <a:pt x="572" y="191"/>
                  </a:lnTo>
                  <a:lnTo>
                    <a:pt x="553" y="197"/>
                  </a:lnTo>
                  <a:lnTo>
                    <a:pt x="532" y="202"/>
                  </a:lnTo>
                  <a:lnTo>
                    <a:pt x="513" y="204"/>
                  </a:lnTo>
                  <a:lnTo>
                    <a:pt x="497" y="206"/>
                  </a:lnTo>
                  <a:lnTo>
                    <a:pt x="478" y="208"/>
                  </a:lnTo>
                  <a:lnTo>
                    <a:pt x="459" y="208"/>
                  </a:lnTo>
                  <a:lnTo>
                    <a:pt x="442" y="206"/>
                  </a:lnTo>
                  <a:lnTo>
                    <a:pt x="425" y="204"/>
                  </a:lnTo>
                  <a:lnTo>
                    <a:pt x="408" y="202"/>
                  </a:lnTo>
                  <a:lnTo>
                    <a:pt x="391" y="197"/>
                  </a:lnTo>
                  <a:lnTo>
                    <a:pt x="375" y="191"/>
                  </a:lnTo>
                  <a:lnTo>
                    <a:pt x="358" y="187"/>
                  </a:lnTo>
                  <a:lnTo>
                    <a:pt x="343" y="181"/>
                  </a:lnTo>
                  <a:lnTo>
                    <a:pt x="326" y="172"/>
                  </a:lnTo>
                  <a:lnTo>
                    <a:pt x="312" y="164"/>
                  </a:lnTo>
                  <a:lnTo>
                    <a:pt x="297" y="153"/>
                  </a:lnTo>
                  <a:lnTo>
                    <a:pt x="280" y="143"/>
                  </a:lnTo>
                  <a:lnTo>
                    <a:pt x="265" y="132"/>
                  </a:lnTo>
                  <a:lnTo>
                    <a:pt x="253" y="118"/>
                  </a:lnTo>
                  <a:lnTo>
                    <a:pt x="238" y="105"/>
                  </a:lnTo>
                  <a:lnTo>
                    <a:pt x="223" y="91"/>
                  </a:lnTo>
                  <a:lnTo>
                    <a:pt x="211" y="74"/>
                  </a:lnTo>
                  <a:lnTo>
                    <a:pt x="196" y="57"/>
                  </a:lnTo>
                  <a:lnTo>
                    <a:pt x="183" y="40"/>
                  </a:lnTo>
                  <a:lnTo>
                    <a:pt x="171" y="21"/>
                  </a:lnTo>
                  <a:lnTo>
                    <a:pt x="160" y="0"/>
                  </a:lnTo>
                  <a:lnTo>
                    <a:pt x="0" y="93"/>
                  </a:lnTo>
                  <a:lnTo>
                    <a:pt x="17" y="118"/>
                  </a:lnTo>
                  <a:lnTo>
                    <a:pt x="34" y="143"/>
                  </a:lnTo>
                  <a:lnTo>
                    <a:pt x="51" y="166"/>
                  </a:lnTo>
                  <a:lnTo>
                    <a:pt x="70" y="191"/>
                  </a:lnTo>
                  <a:lnTo>
                    <a:pt x="89" y="212"/>
                  </a:lnTo>
                  <a:lnTo>
                    <a:pt x="108" y="233"/>
                  </a:lnTo>
                  <a:lnTo>
                    <a:pt x="129" y="252"/>
                  </a:lnTo>
                  <a:lnTo>
                    <a:pt x="150" y="271"/>
                  </a:lnTo>
                  <a:lnTo>
                    <a:pt x="171" y="288"/>
                  </a:lnTo>
                  <a:lnTo>
                    <a:pt x="194" y="304"/>
                  </a:lnTo>
                  <a:lnTo>
                    <a:pt x="217" y="319"/>
                  </a:lnTo>
                  <a:lnTo>
                    <a:pt x="242" y="334"/>
                  </a:lnTo>
                  <a:lnTo>
                    <a:pt x="267" y="346"/>
                  </a:lnTo>
                  <a:lnTo>
                    <a:pt x="293" y="357"/>
                  </a:lnTo>
                  <a:lnTo>
                    <a:pt x="318" y="365"/>
                  </a:lnTo>
                  <a:lnTo>
                    <a:pt x="343" y="374"/>
                  </a:lnTo>
                  <a:lnTo>
                    <a:pt x="370" y="380"/>
                  </a:lnTo>
                  <a:lnTo>
                    <a:pt x="398" y="384"/>
                  </a:lnTo>
                  <a:lnTo>
                    <a:pt x="425" y="388"/>
                  </a:lnTo>
                  <a:lnTo>
                    <a:pt x="455" y="388"/>
                  </a:lnTo>
                  <a:lnTo>
                    <a:pt x="482" y="390"/>
                  </a:lnTo>
                  <a:lnTo>
                    <a:pt x="509" y="388"/>
                  </a:lnTo>
                  <a:lnTo>
                    <a:pt x="539" y="384"/>
                  </a:lnTo>
                  <a:lnTo>
                    <a:pt x="566" y="380"/>
                  </a:lnTo>
                  <a:lnTo>
                    <a:pt x="595" y="374"/>
                  </a:lnTo>
                  <a:lnTo>
                    <a:pt x="625" y="367"/>
                  </a:lnTo>
                  <a:lnTo>
                    <a:pt x="652" y="357"/>
                  </a:lnTo>
                  <a:lnTo>
                    <a:pt x="682" y="346"/>
                  </a:lnTo>
                  <a:lnTo>
                    <a:pt x="709" y="334"/>
                  </a:lnTo>
                  <a:lnTo>
                    <a:pt x="738" y="321"/>
                  </a:lnTo>
                  <a:lnTo>
                    <a:pt x="766" y="304"/>
                  </a:lnTo>
                  <a:lnTo>
                    <a:pt x="795" y="288"/>
                  </a:lnTo>
                  <a:lnTo>
                    <a:pt x="671" y="263"/>
                  </a:lnTo>
                  <a:lnTo>
                    <a:pt x="822" y="160"/>
                  </a:lnTo>
                  <a:lnTo>
                    <a:pt x="772" y="86"/>
                  </a:lnTo>
                  <a:lnTo>
                    <a:pt x="698" y="135"/>
                  </a:lnTo>
                  <a:lnTo>
                    <a:pt x="822" y="16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2" name="Freeform 14"/>
            <p:cNvSpPr>
              <a:spLocks noChangeArrowheads="1"/>
            </p:cNvSpPr>
            <p:nvPr/>
          </p:nvSpPr>
          <p:spPr bwMode="auto">
            <a:xfrm>
              <a:off x="450" y="617"/>
              <a:ext cx="85" cy="95"/>
            </a:xfrm>
            <a:custGeom>
              <a:avLst/>
              <a:gdLst>
                <a:gd name="G0" fmla="+- 1 0 0"/>
                <a:gd name="G1" fmla="+- 1 0 0"/>
                <a:gd name="G2" fmla="+- 397 0 0"/>
                <a:gd name="G3" fmla="sin 495 G2"/>
                <a:gd name="G4" fmla="+- 1 0 0"/>
                <a:gd name="G5" fmla="+- 1 0 0"/>
                <a:gd name="G6" fmla="*/ 1 16385 2"/>
                <a:gd name="G7" fmla="+- 1 0 0"/>
                <a:gd name="G8" fmla="*/ 1 35517 25856"/>
                <a:gd name="G9" fmla="+- 8 0 0"/>
                <a:gd name="G10" fmla="cos 12 G9"/>
                <a:gd name="T0" fmla="*/ 0 w 462"/>
                <a:gd name="T1" fmla="*/ 0 h 516"/>
                <a:gd name="T2" fmla="*/ 462 w 462"/>
                <a:gd name="T3" fmla="*/ 516 h 516"/>
              </a:gdLst>
              <a:ahLst/>
              <a:cxnLst>
                <a:cxn ang="0">
                  <a:pos x="397" y="516"/>
                </a:cxn>
                <a:cxn ang="0">
                  <a:pos x="416" y="392"/>
                </a:cxn>
                <a:cxn ang="0">
                  <a:pos x="151" y="0"/>
                </a:cxn>
                <a:cxn ang="0">
                  <a:pos x="0" y="103"/>
                </a:cxn>
                <a:cxn ang="0">
                  <a:pos x="265" y="495"/>
                </a:cxn>
                <a:cxn ang="0">
                  <a:pos x="397" y="516"/>
                </a:cxn>
                <a:cxn ang="0">
                  <a:pos x="462" y="463"/>
                </a:cxn>
                <a:cxn ang="0">
                  <a:pos x="416" y="392"/>
                </a:cxn>
                <a:cxn ang="0">
                  <a:pos x="397" y="516"/>
                </a:cxn>
              </a:cxnLst>
              <a:rect l="T0" t="T1" r="T2" b="T3"/>
              <a:pathLst>
                <a:path w="462" h="516">
                  <a:moveTo>
                    <a:pt x="397" y="516"/>
                  </a:moveTo>
                  <a:lnTo>
                    <a:pt x="416" y="392"/>
                  </a:lnTo>
                  <a:lnTo>
                    <a:pt x="151" y="0"/>
                  </a:lnTo>
                  <a:lnTo>
                    <a:pt x="0" y="103"/>
                  </a:lnTo>
                  <a:lnTo>
                    <a:pt x="265" y="495"/>
                  </a:lnTo>
                  <a:lnTo>
                    <a:pt x="397" y="516"/>
                  </a:lnTo>
                  <a:lnTo>
                    <a:pt x="462" y="463"/>
                  </a:lnTo>
                  <a:lnTo>
                    <a:pt x="416" y="392"/>
                  </a:lnTo>
                  <a:lnTo>
                    <a:pt x="397" y="516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3" name="Freeform 15"/>
            <p:cNvSpPr>
              <a:spLocks noChangeArrowheads="1"/>
            </p:cNvSpPr>
            <p:nvPr/>
          </p:nvSpPr>
          <p:spPr bwMode="auto">
            <a:xfrm>
              <a:off x="461" y="689"/>
              <a:ext cx="62" cy="65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*/ 1 0 51712"/>
                <a:gd name="G14" fmla="+- 1 0 0"/>
                <a:gd name="G15" fmla="*/ 1 16385 2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*/ 1 35517 25856"/>
                <a:gd name="G23" fmla="+- 1 0 0"/>
                <a:gd name="G24" fmla="+- 160 0 0"/>
                <a:gd name="G25" fmla="+- 172 0 0"/>
                <a:gd name="G26" fmla="+- 143 0 0"/>
                <a:gd name="G27" fmla="+- 116 0 0"/>
                <a:gd name="G28" fmla="+- 92 0 0"/>
                <a:gd name="T0" fmla="*/ 0 w 342"/>
                <a:gd name="T1" fmla="*/ 0 h 359"/>
                <a:gd name="T2" fmla="*/ 342 w 342"/>
                <a:gd name="T3" fmla="*/ 359 h 359"/>
              </a:gdLst>
              <a:ahLst/>
              <a:cxnLst>
                <a:cxn ang="0">
                  <a:pos x="183" y="340"/>
                </a:cxn>
                <a:cxn ang="0">
                  <a:pos x="180" y="359"/>
                </a:cxn>
                <a:cxn ang="0">
                  <a:pos x="187" y="336"/>
                </a:cxn>
                <a:cxn ang="0">
                  <a:pos x="193" y="315"/>
                </a:cxn>
                <a:cxn ang="0">
                  <a:pos x="199" y="298"/>
                </a:cxn>
                <a:cxn ang="0">
                  <a:pos x="206" y="283"/>
                </a:cxn>
                <a:cxn ang="0">
                  <a:pos x="214" y="269"/>
                </a:cxn>
                <a:cxn ang="0">
                  <a:pos x="220" y="256"/>
                </a:cxn>
                <a:cxn ang="0">
                  <a:pos x="229" y="245"/>
                </a:cxn>
                <a:cxn ang="0">
                  <a:pos x="235" y="237"/>
                </a:cxn>
                <a:cxn ang="0">
                  <a:pos x="254" y="216"/>
                </a:cxn>
                <a:cxn ang="0">
                  <a:pos x="277" y="193"/>
                </a:cxn>
                <a:cxn ang="0">
                  <a:pos x="307" y="170"/>
                </a:cxn>
                <a:cxn ang="0">
                  <a:pos x="342" y="143"/>
                </a:cxn>
                <a:cxn ang="0">
                  <a:pos x="229" y="0"/>
                </a:cxn>
                <a:cxn ang="0">
                  <a:pos x="193" y="27"/>
                </a:cxn>
                <a:cxn ang="0">
                  <a:pos x="157" y="57"/>
                </a:cxn>
                <a:cxn ang="0">
                  <a:pos x="126" y="86"/>
                </a:cxn>
                <a:cxn ang="0">
                  <a:pos x="96" y="120"/>
                </a:cxn>
                <a:cxn ang="0">
                  <a:pos x="80" y="138"/>
                </a:cxn>
                <a:cxn ang="0">
                  <a:pos x="67" y="159"/>
                </a:cxn>
                <a:cxn ang="0">
                  <a:pos x="54" y="180"/>
                </a:cxn>
                <a:cxn ang="0">
                  <a:pos x="42" y="204"/>
                </a:cxn>
                <a:cxn ang="0">
                  <a:pos x="31" y="229"/>
                </a:cxn>
                <a:cxn ang="0">
                  <a:pos x="21" y="254"/>
                </a:cxn>
                <a:cxn ang="0">
                  <a:pos x="12" y="281"/>
                </a:cxn>
                <a:cxn ang="0">
                  <a:pos x="4" y="310"/>
                </a:cxn>
                <a:cxn ang="0">
                  <a:pos x="0" y="329"/>
                </a:cxn>
                <a:cxn ang="0">
                  <a:pos x="183" y="340"/>
                </a:cxn>
              </a:cxnLst>
              <a:rect l="T0" t="T1" r="T2" b="T3"/>
              <a:pathLst>
                <a:path w="342" h="359">
                  <a:moveTo>
                    <a:pt x="183" y="340"/>
                  </a:moveTo>
                  <a:lnTo>
                    <a:pt x="180" y="359"/>
                  </a:lnTo>
                  <a:lnTo>
                    <a:pt x="187" y="336"/>
                  </a:lnTo>
                  <a:lnTo>
                    <a:pt x="193" y="315"/>
                  </a:lnTo>
                  <a:lnTo>
                    <a:pt x="199" y="298"/>
                  </a:lnTo>
                  <a:lnTo>
                    <a:pt x="206" y="283"/>
                  </a:lnTo>
                  <a:lnTo>
                    <a:pt x="214" y="269"/>
                  </a:lnTo>
                  <a:lnTo>
                    <a:pt x="220" y="256"/>
                  </a:lnTo>
                  <a:lnTo>
                    <a:pt x="229" y="245"/>
                  </a:lnTo>
                  <a:lnTo>
                    <a:pt x="235" y="237"/>
                  </a:lnTo>
                  <a:lnTo>
                    <a:pt x="254" y="216"/>
                  </a:lnTo>
                  <a:lnTo>
                    <a:pt x="277" y="193"/>
                  </a:lnTo>
                  <a:lnTo>
                    <a:pt x="307" y="170"/>
                  </a:lnTo>
                  <a:lnTo>
                    <a:pt x="342" y="143"/>
                  </a:lnTo>
                  <a:lnTo>
                    <a:pt x="229" y="0"/>
                  </a:lnTo>
                  <a:lnTo>
                    <a:pt x="193" y="27"/>
                  </a:lnTo>
                  <a:lnTo>
                    <a:pt x="157" y="57"/>
                  </a:lnTo>
                  <a:lnTo>
                    <a:pt x="126" y="86"/>
                  </a:lnTo>
                  <a:lnTo>
                    <a:pt x="96" y="120"/>
                  </a:lnTo>
                  <a:lnTo>
                    <a:pt x="80" y="138"/>
                  </a:lnTo>
                  <a:lnTo>
                    <a:pt x="67" y="159"/>
                  </a:lnTo>
                  <a:lnTo>
                    <a:pt x="54" y="180"/>
                  </a:lnTo>
                  <a:lnTo>
                    <a:pt x="42" y="204"/>
                  </a:lnTo>
                  <a:lnTo>
                    <a:pt x="31" y="229"/>
                  </a:lnTo>
                  <a:lnTo>
                    <a:pt x="21" y="254"/>
                  </a:lnTo>
                  <a:lnTo>
                    <a:pt x="12" y="281"/>
                  </a:lnTo>
                  <a:lnTo>
                    <a:pt x="4" y="310"/>
                  </a:lnTo>
                  <a:lnTo>
                    <a:pt x="0" y="329"/>
                  </a:lnTo>
                  <a:lnTo>
                    <a:pt x="183" y="34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4" name="Freeform 16"/>
            <p:cNvSpPr>
              <a:spLocks noChangeArrowheads="1"/>
            </p:cNvSpPr>
            <p:nvPr/>
          </p:nvSpPr>
          <p:spPr bwMode="auto">
            <a:xfrm>
              <a:off x="329" y="752"/>
              <a:ext cx="192" cy="342"/>
            </a:xfrm>
            <a:custGeom>
              <a:avLst/>
              <a:gdLst>
                <a:gd name="G0" fmla="+- 84 0 0"/>
                <a:gd name="G1" fmla="+- 1 0 0"/>
                <a:gd name="G2" fmla="*/ 1 0 51712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765 0 0"/>
                <a:gd name="G37" fmla="sin 974 G36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88 0 0"/>
                <a:gd name="G49" fmla="+- 21 0 0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+- 1 0 0"/>
                <a:gd name="G68" fmla="+- 1 0 0"/>
                <a:gd name="G69" fmla="+- 1 0 0"/>
                <a:gd name="G70" fmla="+- 1 0 0"/>
                <a:gd name="G71" fmla="+- 1 0 0"/>
                <a:gd name="G72" fmla="+- 1 0 0"/>
                <a:gd name="G73" fmla="+- 1 0 0"/>
                <a:gd name="G74" fmla="+- 1 0 0"/>
                <a:gd name="G75" fmla="+- 1 0 0"/>
                <a:gd name="G76" fmla="*/ 1 26185 51712"/>
                <a:gd name="G77" fmla="+- 1 0 0"/>
                <a:gd name="G78" fmla="+- 1 0 0"/>
                <a:gd name="G79" fmla="+- 1 0 0"/>
                <a:gd name="G80" fmla="+- 1 0 0"/>
                <a:gd name="G81" fmla="+- 1 0 0"/>
                <a:gd name="G82" fmla="+- 1 0 0"/>
                <a:gd name="G83" fmla="+- 1 0 0"/>
                <a:gd name="G84" fmla="+- 1 0 0"/>
                <a:gd name="G85" fmla="+- 1 0 0"/>
                <a:gd name="G86" fmla="+- 1 0 0"/>
                <a:gd name="G87" fmla="+- 1 0 0"/>
                <a:gd name="G88" fmla="+- 1 0 0"/>
                <a:gd name="G89" fmla="+- 1 0 0"/>
                <a:gd name="G90" fmla="+- 1 0 0"/>
                <a:gd name="G91" fmla="+- 1 0 0"/>
                <a:gd name="G92" fmla="+- 1 0 0"/>
                <a:gd name="G93" fmla="+- 1 0 0"/>
                <a:gd name="G94" fmla="+- 1 0 0"/>
                <a:gd name="G95" fmla="+- 1 0 0"/>
                <a:gd name="G96" fmla="+- 1 0 0"/>
                <a:gd name="G97" fmla="+- 1 0 0"/>
                <a:gd name="G98" fmla="+- 1 0 0"/>
                <a:gd name="G99" fmla="+- 1 0 0"/>
                <a:gd name="G100" fmla="+- 1 0 0"/>
                <a:gd name="T0" fmla="*/ 0 w 1017"/>
                <a:gd name="T1" fmla="*/ 0 h 1792"/>
                <a:gd name="T2" fmla="*/ 1017 w 1017"/>
                <a:gd name="T3" fmla="*/ 1792 h 1792"/>
              </a:gdLst>
              <a:ahLst/>
              <a:cxnLst>
                <a:cxn ang="0">
                  <a:pos x="84" y="1771"/>
                </a:cxn>
                <a:cxn ang="0">
                  <a:pos x="212" y="1706"/>
                </a:cxn>
                <a:cxn ang="0">
                  <a:pos x="330" y="1641"/>
                </a:cxn>
                <a:cxn ang="0">
                  <a:pos x="435" y="1573"/>
                </a:cxn>
                <a:cxn ang="0">
                  <a:pos x="529" y="1508"/>
                </a:cxn>
                <a:cxn ang="0">
                  <a:pos x="616" y="1443"/>
                </a:cxn>
                <a:cxn ang="0">
                  <a:pos x="691" y="1378"/>
                </a:cxn>
                <a:cxn ang="0">
                  <a:pos x="758" y="1313"/>
                </a:cxn>
                <a:cxn ang="0">
                  <a:pos x="815" y="1246"/>
                </a:cxn>
                <a:cxn ang="0">
                  <a:pos x="866" y="1181"/>
                </a:cxn>
                <a:cxn ang="0">
                  <a:pos x="908" y="1116"/>
                </a:cxn>
                <a:cxn ang="0">
                  <a:pos x="943" y="1051"/>
                </a:cxn>
                <a:cxn ang="0">
                  <a:pos x="971" y="986"/>
                </a:cxn>
                <a:cxn ang="0">
                  <a:pos x="992" y="921"/>
                </a:cxn>
                <a:cxn ang="0">
                  <a:pos x="1004" y="858"/>
                </a:cxn>
                <a:cxn ang="0">
                  <a:pos x="1013" y="795"/>
                </a:cxn>
                <a:cxn ang="0">
                  <a:pos x="1017" y="732"/>
                </a:cxn>
                <a:cxn ang="0">
                  <a:pos x="1011" y="617"/>
                </a:cxn>
                <a:cxn ang="0">
                  <a:pos x="992" y="506"/>
                </a:cxn>
                <a:cxn ang="0">
                  <a:pos x="964" y="403"/>
                </a:cxn>
                <a:cxn ang="0">
                  <a:pos x="933" y="307"/>
                </a:cxn>
                <a:cxn ang="0">
                  <a:pos x="880" y="137"/>
                </a:cxn>
                <a:cxn ang="0">
                  <a:pos x="866" y="70"/>
                </a:cxn>
                <a:cxn ang="0">
                  <a:pos x="864" y="11"/>
                </a:cxn>
                <a:cxn ang="0">
                  <a:pos x="681" y="46"/>
                </a:cxn>
                <a:cxn ang="0">
                  <a:pos x="693" y="139"/>
                </a:cxn>
                <a:cxn ang="0">
                  <a:pos x="729" y="273"/>
                </a:cxn>
                <a:cxn ang="0">
                  <a:pos x="775" y="409"/>
                </a:cxn>
                <a:cxn ang="0">
                  <a:pos x="801" y="500"/>
                </a:cxn>
                <a:cxn ang="0">
                  <a:pos x="822" y="592"/>
                </a:cxn>
                <a:cxn ang="0">
                  <a:pos x="834" y="684"/>
                </a:cxn>
                <a:cxn ang="0">
                  <a:pos x="834" y="755"/>
                </a:cxn>
                <a:cxn ang="0">
                  <a:pos x="830" y="804"/>
                </a:cxn>
                <a:cxn ang="0">
                  <a:pos x="822" y="850"/>
                </a:cxn>
                <a:cxn ang="0">
                  <a:pos x="807" y="898"/>
                </a:cxn>
                <a:cxn ang="0">
                  <a:pos x="790" y="948"/>
                </a:cxn>
                <a:cxn ang="0">
                  <a:pos x="765" y="999"/>
                </a:cxn>
                <a:cxn ang="0">
                  <a:pos x="735" y="1051"/>
                </a:cxn>
                <a:cxn ang="0">
                  <a:pos x="697" y="1104"/>
                </a:cxn>
                <a:cxn ang="0">
                  <a:pos x="651" y="1158"/>
                </a:cxn>
                <a:cxn ang="0">
                  <a:pos x="599" y="1215"/>
                </a:cxn>
                <a:cxn ang="0">
                  <a:pos x="536" y="1273"/>
                </a:cxn>
                <a:cxn ang="0">
                  <a:pos x="462" y="1330"/>
                </a:cxn>
                <a:cxn ang="0">
                  <a:pos x="380" y="1391"/>
                </a:cxn>
                <a:cxn ang="0">
                  <a:pos x="288" y="1452"/>
                </a:cxn>
                <a:cxn ang="0">
                  <a:pos x="182" y="1515"/>
                </a:cxn>
                <a:cxn ang="0">
                  <a:pos x="65" y="1575"/>
                </a:cxn>
                <a:cxn ang="0">
                  <a:pos x="88" y="1609"/>
                </a:cxn>
                <a:cxn ang="0">
                  <a:pos x="42" y="1792"/>
                </a:cxn>
                <a:cxn ang="0">
                  <a:pos x="0" y="1771"/>
                </a:cxn>
              </a:cxnLst>
              <a:rect l="T0" t="T1" r="T2" b="T3"/>
              <a:pathLst>
                <a:path w="1017" h="1792">
                  <a:moveTo>
                    <a:pt x="0" y="1771"/>
                  </a:moveTo>
                  <a:lnTo>
                    <a:pt x="84" y="1771"/>
                  </a:lnTo>
                  <a:lnTo>
                    <a:pt x="149" y="1739"/>
                  </a:lnTo>
                  <a:lnTo>
                    <a:pt x="212" y="1706"/>
                  </a:lnTo>
                  <a:lnTo>
                    <a:pt x="271" y="1672"/>
                  </a:lnTo>
                  <a:lnTo>
                    <a:pt x="330" y="1641"/>
                  </a:lnTo>
                  <a:lnTo>
                    <a:pt x="382" y="1607"/>
                  </a:lnTo>
                  <a:lnTo>
                    <a:pt x="435" y="1573"/>
                  </a:lnTo>
                  <a:lnTo>
                    <a:pt x="483" y="1542"/>
                  </a:lnTo>
                  <a:lnTo>
                    <a:pt x="529" y="1508"/>
                  </a:lnTo>
                  <a:lnTo>
                    <a:pt x="573" y="1477"/>
                  </a:lnTo>
                  <a:lnTo>
                    <a:pt x="616" y="1443"/>
                  </a:lnTo>
                  <a:lnTo>
                    <a:pt x="655" y="1410"/>
                  </a:lnTo>
                  <a:lnTo>
                    <a:pt x="691" y="1378"/>
                  </a:lnTo>
                  <a:lnTo>
                    <a:pt x="725" y="1345"/>
                  </a:lnTo>
                  <a:lnTo>
                    <a:pt x="758" y="1313"/>
                  </a:lnTo>
                  <a:lnTo>
                    <a:pt x="788" y="1280"/>
                  </a:lnTo>
                  <a:lnTo>
                    <a:pt x="815" y="1246"/>
                  </a:lnTo>
                  <a:lnTo>
                    <a:pt x="843" y="1215"/>
                  </a:lnTo>
                  <a:lnTo>
                    <a:pt x="866" y="1181"/>
                  </a:lnTo>
                  <a:lnTo>
                    <a:pt x="889" y="1150"/>
                  </a:lnTo>
                  <a:lnTo>
                    <a:pt x="908" y="1116"/>
                  </a:lnTo>
                  <a:lnTo>
                    <a:pt x="927" y="1085"/>
                  </a:lnTo>
                  <a:lnTo>
                    <a:pt x="943" y="1051"/>
                  </a:lnTo>
                  <a:lnTo>
                    <a:pt x="958" y="1020"/>
                  </a:lnTo>
                  <a:lnTo>
                    <a:pt x="971" y="986"/>
                  </a:lnTo>
                  <a:lnTo>
                    <a:pt x="981" y="955"/>
                  </a:lnTo>
                  <a:lnTo>
                    <a:pt x="992" y="921"/>
                  </a:lnTo>
                  <a:lnTo>
                    <a:pt x="998" y="890"/>
                  </a:lnTo>
                  <a:lnTo>
                    <a:pt x="1004" y="858"/>
                  </a:lnTo>
                  <a:lnTo>
                    <a:pt x="1011" y="827"/>
                  </a:lnTo>
                  <a:lnTo>
                    <a:pt x="1013" y="795"/>
                  </a:lnTo>
                  <a:lnTo>
                    <a:pt x="1015" y="766"/>
                  </a:lnTo>
                  <a:lnTo>
                    <a:pt x="1017" y="732"/>
                  </a:lnTo>
                  <a:lnTo>
                    <a:pt x="1015" y="676"/>
                  </a:lnTo>
                  <a:lnTo>
                    <a:pt x="1011" y="617"/>
                  </a:lnTo>
                  <a:lnTo>
                    <a:pt x="1002" y="560"/>
                  </a:lnTo>
                  <a:lnTo>
                    <a:pt x="992" y="506"/>
                  </a:lnTo>
                  <a:lnTo>
                    <a:pt x="977" y="453"/>
                  </a:lnTo>
                  <a:lnTo>
                    <a:pt x="964" y="403"/>
                  </a:lnTo>
                  <a:lnTo>
                    <a:pt x="950" y="353"/>
                  </a:lnTo>
                  <a:lnTo>
                    <a:pt x="933" y="307"/>
                  </a:lnTo>
                  <a:lnTo>
                    <a:pt x="904" y="218"/>
                  </a:lnTo>
                  <a:lnTo>
                    <a:pt x="880" y="137"/>
                  </a:lnTo>
                  <a:lnTo>
                    <a:pt x="872" y="101"/>
                  </a:lnTo>
                  <a:lnTo>
                    <a:pt x="866" y="70"/>
                  </a:lnTo>
                  <a:lnTo>
                    <a:pt x="864" y="38"/>
                  </a:lnTo>
                  <a:lnTo>
                    <a:pt x="864" y="11"/>
                  </a:lnTo>
                  <a:lnTo>
                    <a:pt x="681" y="0"/>
                  </a:lnTo>
                  <a:lnTo>
                    <a:pt x="681" y="46"/>
                  </a:lnTo>
                  <a:lnTo>
                    <a:pt x="685" y="93"/>
                  </a:lnTo>
                  <a:lnTo>
                    <a:pt x="693" y="139"/>
                  </a:lnTo>
                  <a:lnTo>
                    <a:pt x="704" y="185"/>
                  </a:lnTo>
                  <a:lnTo>
                    <a:pt x="729" y="273"/>
                  </a:lnTo>
                  <a:lnTo>
                    <a:pt x="761" y="363"/>
                  </a:lnTo>
                  <a:lnTo>
                    <a:pt x="775" y="409"/>
                  </a:lnTo>
                  <a:lnTo>
                    <a:pt x="788" y="453"/>
                  </a:lnTo>
                  <a:lnTo>
                    <a:pt x="801" y="500"/>
                  </a:lnTo>
                  <a:lnTo>
                    <a:pt x="813" y="546"/>
                  </a:lnTo>
                  <a:lnTo>
                    <a:pt x="822" y="592"/>
                  </a:lnTo>
                  <a:lnTo>
                    <a:pt x="830" y="638"/>
                  </a:lnTo>
                  <a:lnTo>
                    <a:pt x="834" y="684"/>
                  </a:lnTo>
                  <a:lnTo>
                    <a:pt x="834" y="732"/>
                  </a:lnTo>
                  <a:lnTo>
                    <a:pt x="834" y="755"/>
                  </a:lnTo>
                  <a:lnTo>
                    <a:pt x="832" y="778"/>
                  </a:lnTo>
                  <a:lnTo>
                    <a:pt x="830" y="804"/>
                  </a:lnTo>
                  <a:lnTo>
                    <a:pt x="826" y="827"/>
                  </a:lnTo>
                  <a:lnTo>
                    <a:pt x="822" y="850"/>
                  </a:lnTo>
                  <a:lnTo>
                    <a:pt x="815" y="875"/>
                  </a:lnTo>
                  <a:lnTo>
                    <a:pt x="807" y="898"/>
                  </a:lnTo>
                  <a:lnTo>
                    <a:pt x="798" y="923"/>
                  </a:lnTo>
                  <a:lnTo>
                    <a:pt x="790" y="948"/>
                  </a:lnTo>
                  <a:lnTo>
                    <a:pt x="777" y="974"/>
                  </a:lnTo>
                  <a:lnTo>
                    <a:pt x="765" y="999"/>
                  </a:lnTo>
                  <a:lnTo>
                    <a:pt x="750" y="1024"/>
                  </a:lnTo>
                  <a:lnTo>
                    <a:pt x="735" y="1051"/>
                  </a:lnTo>
                  <a:lnTo>
                    <a:pt x="716" y="1076"/>
                  </a:lnTo>
                  <a:lnTo>
                    <a:pt x="697" y="1104"/>
                  </a:lnTo>
                  <a:lnTo>
                    <a:pt x="674" y="1131"/>
                  </a:lnTo>
                  <a:lnTo>
                    <a:pt x="651" y="1158"/>
                  </a:lnTo>
                  <a:lnTo>
                    <a:pt x="626" y="1187"/>
                  </a:lnTo>
                  <a:lnTo>
                    <a:pt x="599" y="1215"/>
                  </a:lnTo>
                  <a:lnTo>
                    <a:pt x="567" y="1244"/>
                  </a:lnTo>
                  <a:lnTo>
                    <a:pt x="536" y="1273"/>
                  </a:lnTo>
                  <a:lnTo>
                    <a:pt x="500" y="1301"/>
                  </a:lnTo>
                  <a:lnTo>
                    <a:pt x="462" y="1330"/>
                  </a:lnTo>
                  <a:lnTo>
                    <a:pt x="422" y="1362"/>
                  </a:lnTo>
                  <a:lnTo>
                    <a:pt x="380" y="1391"/>
                  </a:lnTo>
                  <a:lnTo>
                    <a:pt x="334" y="1420"/>
                  </a:lnTo>
                  <a:lnTo>
                    <a:pt x="288" y="1452"/>
                  </a:lnTo>
                  <a:lnTo>
                    <a:pt x="235" y="1483"/>
                  </a:lnTo>
                  <a:lnTo>
                    <a:pt x="182" y="1515"/>
                  </a:lnTo>
                  <a:lnTo>
                    <a:pt x="126" y="1544"/>
                  </a:lnTo>
                  <a:lnTo>
                    <a:pt x="65" y="1575"/>
                  </a:lnTo>
                  <a:lnTo>
                    <a:pt x="4" y="1609"/>
                  </a:lnTo>
                  <a:lnTo>
                    <a:pt x="88" y="1609"/>
                  </a:lnTo>
                  <a:lnTo>
                    <a:pt x="0" y="1771"/>
                  </a:lnTo>
                  <a:lnTo>
                    <a:pt x="42" y="1792"/>
                  </a:lnTo>
                  <a:lnTo>
                    <a:pt x="84" y="1771"/>
                  </a:lnTo>
                  <a:lnTo>
                    <a:pt x="0" y="1771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5" name="Freeform 17"/>
            <p:cNvSpPr>
              <a:spLocks noChangeArrowheads="1"/>
            </p:cNvSpPr>
            <p:nvPr/>
          </p:nvSpPr>
          <p:spPr bwMode="auto">
            <a:xfrm>
              <a:off x="155" y="751"/>
              <a:ext cx="187" cy="339"/>
            </a:xfrm>
            <a:custGeom>
              <a:avLst/>
              <a:gdLst>
                <a:gd name="G0" fmla="+- 1 0 0"/>
                <a:gd name="G1" fmla="*/ 1 64823 51712"/>
                <a:gd name="G2" fmla="*/ 1 18005 45696"/>
                <a:gd name="G3" fmla="+- 1 0 0"/>
                <a:gd name="G4" fmla="+- 1 0 0"/>
                <a:gd name="G5" fmla="+- 1 0 0"/>
                <a:gd name="G6" fmla="+- 1 0 0"/>
                <a:gd name="G7" fmla="+- 65488 0 0"/>
                <a:gd name="G8" fmla="+- 322 0 0"/>
                <a:gd name="G9" fmla="+- 65506 0 0"/>
                <a:gd name="G10" fmla="+- 8 0 0"/>
                <a:gd name="G11" fmla="+- 65524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622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+- 1 0 0"/>
                <a:gd name="G51" fmla="*/ 1 16385 2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+- 1 0 0"/>
                <a:gd name="G68" fmla="+- 1 0 0"/>
                <a:gd name="G69" fmla="+- 1 0 0"/>
                <a:gd name="G70" fmla="+- 1 0 0"/>
                <a:gd name="G71" fmla="+- 1 0 0"/>
                <a:gd name="G72" fmla="+- 1 0 0"/>
                <a:gd name="G73" fmla="+- 1 0 0"/>
                <a:gd name="G74" fmla="+- 1 0 0"/>
                <a:gd name="G75" fmla="+- 1 0 0"/>
                <a:gd name="G76" fmla="*/ 1 35517 25856"/>
                <a:gd name="G77" fmla="+- 1 0 0"/>
                <a:gd name="G78" fmla="+- 65450 0 0"/>
                <a:gd name="G79" fmla="+- 65469 0 0"/>
                <a:gd name="G80" fmla="+- 65496 0 0"/>
                <a:gd name="G81" fmla="+- 38 0 0"/>
                <a:gd name="G82" fmla="+- 132 0 0"/>
                <a:gd name="G83" fmla="+- 265 0 0"/>
                <a:gd name="G84" fmla="+- 472 0 0"/>
                <a:gd name="G85" fmla="+- 587 0 0"/>
                <a:gd name="G86" fmla="+- 699 0 0"/>
                <a:gd name="G87" fmla="+- 756 0 0"/>
                <a:gd name="G88" fmla="+- 803 0 0"/>
                <a:gd name="G89" fmla="+- 849 0 0"/>
                <a:gd name="G90" fmla="+- 887 0 0"/>
                <a:gd name="G91" fmla="+- 919 0 0"/>
                <a:gd name="G92" fmla="+- 946 0 0"/>
                <a:gd name="G93" fmla="+- 965 0 0"/>
                <a:gd name="G94" fmla="+- 975 0 0"/>
                <a:gd name="G95" fmla="+- 979 0 0"/>
                <a:gd name="G96" fmla="+- 975 0 0"/>
                <a:gd name="G97" fmla="+- 960 0 0"/>
                <a:gd name="G98" fmla="+- 934 0 0"/>
                <a:gd name="G99" fmla="+- 901 0 0"/>
                <a:gd name="G100" fmla="+- 855 0 0"/>
                <a:gd name="T0" fmla="*/ 0 w 992"/>
                <a:gd name="T1" fmla="*/ 0 h 1777"/>
                <a:gd name="T2" fmla="*/ 992 w 992"/>
                <a:gd name="T3" fmla="*/ 1777 h 1777"/>
              </a:gdLst>
              <a:ahLst/>
              <a:cxnLst>
                <a:cxn ang="0">
                  <a:pos x="126" y="42"/>
                </a:cxn>
                <a:cxn ang="0">
                  <a:pos x="128" y="61"/>
                </a:cxn>
                <a:cxn ang="0">
                  <a:pos x="128" y="82"/>
                </a:cxn>
                <a:cxn ang="0">
                  <a:pos x="122" y="143"/>
                </a:cxn>
                <a:cxn ang="0">
                  <a:pos x="105" y="212"/>
                </a:cxn>
                <a:cxn ang="0">
                  <a:pos x="80" y="292"/>
                </a:cxn>
                <a:cxn ang="0">
                  <a:pos x="27" y="478"/>
                </a:cxn>
                <a:cxn ang="0">
                  <a:pos x="6" y="587"/>
                </a:cxn>
                <a:cxn ang="0">
                  <a:pos x="0" y="701"/>
                </a:cxn>
                <a:cxn ang="0">
                  <a:pos x="2" y="764"/>
                </a:cxn>
                <a:cxn ang="0">
                  <a:pos x="8" y="824"/>
                </a:cxn>
                <a:cxn ang="0">
                  <a:pos x="21" y="889"/>
                </a:cxn>
                <a:cxn ang="0">
                  <a:pos x="40" y="952"/>
                </a:cxn>
                <a:cxn ang="0">
                  <a:pos x="65" y="1017"/>
                </a:cxn>
                <a:cxn ang="0">
                  <a:pos x="98" y="1084"/>
                </a:cxn>
                <a:cxn ang="0">
                  <a:pos x="138" y="1152"/>
                </a:cxn>
                <a:cxn ang="0">
                  <a:pos x="187" y="1219"/>
                </a:cxn>
                <a:cxn ang="0">
                  <a:pos x="244" y="1286"/>
                </a:cxn>
                <a:cxn ang="0">
                  <a:pos x="307" y="1355"/>
                </a:cxn>
                <a:cxn ang="0">
                  <a:pos x="380" y="1424"/>
                </a:cxn>
                <a:cxn ang="0">
                  <a:pos x="464" y="1493"/>
                </a:cxn>
                <a:cxn ang="0">
                  <a:pos x="559" y="1563"/>
                </a:cxn>
                <a:cxn ang="0">
                  <a:pos x="662" y="1632"/>
                </a:cxn>
                <a:cxn ang="0">
                  <a:pos x="777" y="1703"/>
                </a:cxn>
                <a:cxn ang="0">
                  <a:pos x="904" y="1777"/>
                </a:cxn>
                <a:cxn ang="0">
                  <a:pos x="929" y="1581"/>
                </a:cxn>
                <a:cxn ang="0">
                  <a:pos x="813" y="1514"/>
                </a:cxn>
                <a:cxn ang="0">
                  <a:pos x="710" y="1447"/>
                </a:cxn>
                <a:cxn ang="0">
                  <a:pos x="620" y="1382"/>
                </a:cxn>
                <a:cxn ang="0">
                  <a:pos x="538" y="1317"/>
                </a:cxn>
                <a:cxn ang="0">
                  <a:pos x="468" y="1256"/>
                </a:cxn>
                <a:cxn ang="0">
                  <a:pos x="405" y="1196"/>
                </a:cxn>
                <a:cxn ang="0">
                  <a:pos x="355" y="1137"/>
                </a:cxn>
                <a:cxn ang="0">
                  <a:pos x="311" y="1080"/>
                </a:cxn>
                <a:cxn ang="0">
                  <a:pos x="275" y="1026"/>
                </a:cxn>
                <a:cxn ang="0">
                  <a:pos x="246" y="971"/>
                </a:cxn>
                <a:cxn ang="0">
                  <a:pos x="223" y="921"/>
                </a:cxn>
                <a:cxn ang="0">
                  <a:pos x="206" y="870"/>
                </a:cxn>
                <a:cxn ang="0">
                  <a:pos x="193" y="820"/>
                </a:cxn>
                <a:cxn ang="0">
                  <a:pos x="187" y="772"/>
                </a:cxn>
                <a:cxn ang="0">
                  <a:pos x="183" y="726"/>
                </a:cxn>
                <a:cxn ang="0">
                  <a:pos x="183" y="657"/>
                </a:cxn>
                <a:cxn ang="0">
                  <a:pos x="195" y="566"/>
                </a:cxn>
                <a:cxn ang="0">
                  <a:pos x="229" y="432"/>
                </a:cxn>
                <a:cxn ang="0">
                  <a:pos x="267" y="304"/>
                </a:cxn>
                <a:cxn ang="0">
                  <a:pos x="292" y="218"/>
                </a:cxn>
                <a:cxn ang="0">
                  <a:pos x="309" y="132"/>
                </a:cxn>
                <a:cxn ang="0">
                  <a:pos x="311" y="67"/>
                </a:cxn>
                <a:cxn ang="0">
                  <a:pos x="307" y="23"/>
                </a:cxn>
                <a:cxn ang="0">
                  <a:pos x="302" y="2"/>
                </a:cxn>
              </a:cxnLst>
              <a:rect l="T0" t="T1" r="T2" b="T3"/>
              <a:pathLst>
                <a:path w="992" h="1777">
                  <a:moveTo>
                    <a:pt x="124" y="40"/>
                  </a:moveTo>
                  <a:lnTo>
                    <a:pt x="126" y="42"/>
                  </a:lnTo>
                  <a:lnTo>
                    <a:pt x="128" y="50"/>
                  </a:lnTo>
                  <a:lnTo>
                    <a:pt x="128" y="61"/>
                  </a:lnTo>
                  <a:lnTo>
                    <a:pt x="128" y="71"/>
                  </a:lnTo>
                  <a:lnTo>
                    <a:pt x="128" y="82"/>
                  </a:lnTo>
                  <a:lnTo>
                    <a:pt x="126" y="111"/>
                  </a:lnTo>
                  <a:lnTo>
                    <a:pt x="122" y="143"/>
                  </a:lnTo>
                  <a:lnTo>
                    <a:pt x="113" y="174"/>
                  </a:lnTo>
                  <a:lnTo>
                    <a:pt x="105" y="212"/>
                  </a:lnTo>
                  <a:lnTo>
                    <a:pt x="92" y="250"/>
                  </a:lnTo>
                  <a:lnTo>
                    <a:pt x="80" y="292"/>
                  </a:lnTo>
                  <a:lnTo>
                    <a:pt x="52" y="382"/>
                  </a:lnTo>
                  <a:lnTo>
                    <a:pt x="27" y="478"/>
                  </a:lnTo>
                  <a:lnTo>
                    <a:pt x="14" y="533"/>
                  </a:lnTo>
                  <a:lnTo>
                    <a:pt x="6" y="587"/>
                  </a:lnTo>
                  <a:lnTo>
                    <a:pt x="2" y="644"/>
                  </a:lnTo>
                  <a:lnTo>
                    <a:pt x="0" y="701"/>
                  </a:lnTo>
                  <a:lnTo>
                    <a:pt x="0" y="732"/>
                  </a:lnTo>
                  <a:lnTo>
                    <a:pt x="2" y="764"/>
                  </a:lnTo>
                  <a:lnTo>
                    <a:pt x="4" y="793"/>
                  </a:lnTo>
                  <a:lnTo>
                    <a:pt x="8" y="824"/>
                  </a:lnTo>
                  <a:lnTo>
                    <a:pt x="14" y="856"/>
                  </a:lnTo>
                  <a:lnTo>
                    <a:pt x="21" y="889"/>
                  </a:lnTo>
                  <a:lnTo>
                    <a:pt x="31" y="921"/>
                  </a:lnTo>
                  <a:lnTo>
                    <a:pt x="40" y="952"/>
                  </a:lnTo>
                  <a:lnTo>
                    <a:pt x="52" y="986"/>
                  </a:lnTo>
                  <a:lnTo>
                    <a:pt x="65" y="1017"/>
                  </a:lnTo>
                  <a:lnTo>
                    <a:pt x="82" y="1051"/>
                  </a:lnTo>
                  <a:lnTo>
                    <a:pt x="98" y="1084"/>
                  </a:lnTo>
                  <a:lnTo>
                    <a:pt x="117" y="1118"/>
                  </a:lnTo>
                  <a:lnTo>
                    <a:pt x="138" y="1152"/>
                  </a:lnTo>
                  <a:lnTo>
                    <a:pt x="162" y="1185"/>
                  </a:lnTo>
                  <a:lnTo>
                    <a:pt x="187" y="1219"/>
                  </a:lnTo>
                  <a:lnTo>
                    <a:pt x="214" y="1252"/>
                  </a:lnTo>
                  <a:lnTo>
                    <a:pt x="244" y="1286"/>
                  </a:lnTo>
                  <a:lnTo>
                    <a:pt x="273" y="1321"/>
                  </a:lnTo>
                  <a:lnTo>
                    <a:pt x="307" y="1355"/>
                  </a:lnTo>
                  <a:lnTo>
                    <a:pt x="342" y="1389"/>
                  </a:lnTo>
                  <a:lnTo>
                    <a:pt x="380" y="1424"/>
                  </a:lnTo>
                  <a:lnTo>
                    <a:pt x="422" y="1458"/>
                  </a:lnTo>
                  <a:lnTo>
                    <a:pt x="464" y="1493"/>
                  </a:lnTo>
                  <a:lnTo>
                    <a:pt x="511" y="1527"/>
                  </a:lnTo>
                  <a:lnTo>
                    <a:pt x="559" y="1563"/>
                  </a:lnTo>
                  <a:lnTo>
                    <a:pt x="609" y="1598"/>
                  </a:lnTo>
                  <a:lnTo>
                    <a:pt x="662" y="1632"/>
                  </a:lnTo>
                  <a:lnTo>
                    <a:pt x="719" y="1667"/>
                  </a:lnTo>
                  <a:lnTo>
                    <a:pt x="777" y="1703"/>
                  </a:lnTo>
                  <a:lnTo>
                    <a:pt x="838" y="1739"/>
                  </a:lnTo>
                  <a:lnTo>
                    <a:pt x="904" y="1777"/>
                  </a:lnTo>
                  <a:lnTo>
                    <a:pt x="992" y="1615"/>
                  </a:lnTo>
                  <a:lnTo>
                    <a:pt x="929" y="1581"/>
                  </a:lnTo>
                  <a:lnTo>
                    <a:pt x="870" y="1548"/>
                  </a:lnTo>
                  <a:lnTo>
                    <a:pt x="813" y="1514"/>
                  </a:lnTo>
                  <a:lnTo>
                    <a:pt x="761" y="1481"/>
                  </a:lnTo>
                  <a:lnTo>
                    <a:pt x="710" y="1447"/>
                  </a:lnTo>
                  <a:lnTo>
                    <a:pt x="664" y="1414"/>
                  </a:lnTo>
                  <a:lnTo>
                    <a:pt x="620" y="1382"/>
                  </a:lnTo>
                  <a:lnTo>
                    <a:pt x="578" y="1349"/>
                  </a:lnTo>
                  <a:lnTo>
                    <a:pt x="538" y="1317"/>
                  </a:lnTo>
                  <a:lnTo>
                    <a:pt x="502" y="1286"/>
                  </a:lnTo>
                  <a:lnTo>
                    <a:pt x="468" y="1256"/>
                  </a:lnTo>
                  <a:lnTo>
                    <a:pt x="437" y="1225"/>
                  </a:lnTo>
                  <a:lnTo>
                    <a:pt x="405" y="1196"/>
                  </a:lnTo>
                  <a:lnTo>
                    <a:pt x="380" y="1166"/>
                  </a:lnTo>
                  <a:lnTo>
                    <a:pt x="355" y="1137"/>
                  </a:lnTo>
                  <a:lnTo>
                    <a:pt x="332" y="1107"/>
                  </a:lnTo>
                  <a:lnTo>
                    <a:pt x="311" y="1080"/>
                  </a:lnTo>
                  <a:lnTo>
                    <a:pt x="292" y="1053"/>
                  </a:lnTo>
                  <a:lnTo>
                    <a:pt x="275" y="1026"/>
                  </a:lnTo>
                  <a:lnTo>
                    <a:pt x="258" y="998"/>
                  </a:lnTo>
                  <a:lnTo>
                    <a:pt x="246" y="971"/>
                  </a:lnTo>
                  <a:lnTo>
                    <a:pt x="233" y="946"/>
                  </a:lnTo>
                  <a:lnTo>
                    <a:pt x="223" y="921"/>
                  </a:lnTo>
                  <a:lnTo>
                    <a:pt x="214" y="894"/>
                  </a:lnTo>
                  <a:lnTo>
                    <a:pt x="206" y="870"/>
                  </a:lnTo>
                  <a:lnTo>
                    <a:pt x="199" y="845"/>
                  </a:lnTo>
                  <a:lnTo>
                    <a:pt x="193" y="820"/>
                  </a:lnTo>
                  <a:lnTo>
                    <a:pt x="189" y="797"/>
                  </a:lnTo>
                  <a:lnTo>
                    <a:pt x="187" y="772"/>
                  </a:lnTo>
                  <a:lnTo>
                    <a:pt x="185" y="749"/>
                  </a:lnTo>
                  <a:lnTo>
                    <a:pt x="183" y="726"/>
                  </a:lnTo>
                  <a:lnTo>
                    <a:pt x="183" y="705"/>
                  </a:lnTo>
                  <a:lnTo>
                    <a:pt x="183" y="657"/>
                  </a:lnTo>
                  <a:lnTo>
                    <a:pt x="187" y="610"/>
                  </a:lnTo>
                  <a:lnTo>
                    <a:pt x="195" y="566"/>
                  </a:lnTo>
                  <a:lnTo>
                    <a:pt x="204" y="522"/>
                  </a:lnTo>
                  <a:lnTo>
                    <a:pt x="229" y="432"/>
                  </a:lnTo>
                  <a:lnTo>
                    <a:pt x="254" y="346"/>
                  </a:lnTo>
                  <a:lnTo>
                    <a:pt x="267" y="304"/>
                  </a:lnTo>
                  <a:lnTo>
                    <a:pt x="279" y="260"/>
                  </a:lnTo>
                  <a:lnTo>
                    <a:pt x="292" y="218"/>
                  </a:lnTo>
                  <a:lnTo>
                    <a:pt x="300" y="176"/>
                  </a:lnTo>
                  <a:lnTo>
                    <a:pt x="309" y="132"/>
                  </a:lnTo>
                  <a:lnTo>
                    <a:pt x="311" y="92"/>
                  </a:lnTo>
                  <a:lnTo>
                    <a:pt x="311" y="67"/>
                  </a:lnTo>
                  <a:lnTo>
                    <a:pt x="311" y="44"/>
                  </a:lnTo>
                  <a:lnTo>
                    <a:pt x="307" y="23"/>
                  </a:lnTo>
                  <a:lnTo>
                    <a:pt x="302" y="0"/>
                  </a:lnTo>
                  <a:lnTo>
                    <a:pt x="302" y="2"/>
                  </a:lnTo>
                  <a:lnTo>
                    <a:pt x="124" y="4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6" name="Freeform 18"/>
            <p:cNvSpPr>
              <a:spLocks noChangeArrowheads="1"/>
            </p:cNvSpPr>
            <p:nvPr/>
          </p:nvSpPr>
          <p:spPr bwMode="auto">
            <a:xfrm>
              <a:off x="138" y="690"/>
              <a:ext cx="71" cy="65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52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*/ 1 26185 51712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T0" fmla="*/ 0 w 388"/>
                <a:gd name="T1" fmla="*/ 0 h 359"/>
                <a:gd name="T2" fmla="*/ 388 w 388"/>
                <a:gd name="T3" fmla="*/ 359 h 359"/>
              </a:gdLst>
              <a:ahLst/>
              <a:cxnLst>
                <a:cxn ang="0">
                  <a:pos x="44" y="13"/>
                </a:cxn>
                <a:cxn ang="0">
                  <a:pos x="54" y="130"/>
                </a:cxn>
                <a:cxn ang="0">
                  <a:pos x="88" y="166"/>
                </a:cxn>
                <a:cxn ang="0">
                  <a:pos x="119" y="200"/>
                </a:cxn>
                <a:cxn ang="0">
                  <a:pos x="145" y="231"/>
                </a:cxn>
                <a:cxn ang="0">
                  <a:pos x="166" y="260"/>
                </a:cxn>
                <a:cxn ang="0">
                  <a:pos x="182" y="290"/>
                </a:cxn>
                <a:cxn ang="0">
                  <a:pos x="195" y="315"/>
                </a:cxn>
                <a:cxn ang="0">
                  <a:pos x="206" y="338"/>
                </a:cxn>
                <a:cxn ang="0">
                  <a:pos x="210" y="359"/>
                </a:cxn>
                <a:cxn ang="0">
                  <a:pos x="388" y="321"/>
                </a:cxn>
                <a:cxn ang="0">
                  <a:pos x="378" y="279"/>
                </a:cxn>
                <a:cxn ang="0">
                  <a:pos x="363" y="239"/>
                </a:cxn>
                <a:cxn ang="0">
                  <a:pos x="342" y="200"/>
                </a:cxn>
                <a:cxn ang="0">
                  <a:pos x="317" y="160"/>
                </a:cxn>
                <a:cxn ang="0">
                  <a:pos x="290" y="120"/>
                </a:cxn>
                <a:cxn ang="0">
                  <a:pos x="258" y="82"/>
                </a:cxn>
                <a:cxn ang="0">
                  <a:pos x="222" y="40"/>
                </a:cxn>
                <a:cxn ang="0">
                  <a:pos x="182" y="0"/>
                </a:cxn>
                <a:cxn ang="0">
                  <a:pos x="193" y="120"/>
                </a:cxn>
                <a:cxn ang="0">
                  <a:pos x="44" y="13"/>
                </a:cxn>
                <a:cxn ang="0">
                  <a:pos x="0" y="76"/>
                </a:cxn>
                <a:cxn ang="0">
                  <a:pos x="54" y="130"/>
                </a:cxn>
                <a:cxn ang="0">
                  <a:pos x="44" y="13"/>
                </a:cxn>
              </a:cxnLst>
              <a:rect l="T0" t="T1" r="T2" b="T3"/>
              <a:pathLst>
                <a:path w="388" h="359">
                  <a:moveTo>
                    <a:pt x="44" y="13"/>
                  </a:moveTo>
                  <a:lnTo>
                    <a:pt x="54" y="130"/>
                  </a:lnTo>
                  <a:lnTo>
                    <a:pt x="88" y="166"/>
                  </a:lnTo>
                  <a:lnTo>
                    <a:pt x="119" y="200"/>
                  </a:lnTo>
                  <a:lnTo>
                    <a:pt x="145" y="231"/>
                  </a:lnTo>
                  <a:lnTo>
                    <a:pt x="166" y="260"/>
                  </a:lnTo>
                  <a:lnTo>
                    <a:pt x="182" y="290"/>
                  </a:lnTo>
                  <a:lnTo>
                    <a:pt x="195" y="315"/>
                  </a:lnTo>
                  <a:lnTo>
                    <a:pt x="206" y="338"/>
                  </a:lnTo>
                  <a:lnTo>
                    <a:pt x="210" y="359"/>
                  </a:lnTo>
                  <a:lnTo>
                    <a:pt x="388" y="321"/>
                  </a:lnTo>
                  <a:lnTo>
                    <a:pt x="378" y="279"/>
                  </a:lnTo>
                  <a:lnTo>
                    <a:pt x="363" y="239"/>
                  </a:lnTo>
                  <a:lnTo>
                    <a:pt x="342" y="200"/>
                  </a:lnTo>
                  <a:lnTo>
                    <a:pt x="317" y="160"/>
                  </a:lnTo>
                  <a:lnTo>
                    <a:pt x="290" y="120"/>
                  </a:lnTo>
                  <a:lnTo>
                    <a:pt x="258" y="82"/>
                  </a:lnTo>
                  <a:lnTo>
                    <a:pt x="222" y="40"/>
                  </a:lnTo>
                  <a:lnTo>
                    <a:pt x="182" y="0"/>
                  </a:lnTo>
                  <a:lnTo>
                    <a:pt x="193" y="120"/>
                  </a:lnTo>
                  <a:lnTo>
                    <a:pt x="44" y="13"/>
                  </a:lnTo>
                  <a:lnTo>
                    <a:pt x="0" y="76"/>
                  </a:lnTo>
                  <a:lnTo>
                    <a:pt x="54" y="130"/>
                  </a:lnTo>
                  <a:lnTo>
                    <a:pt x="44" y="13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7" name="Freeform 19"/>
            <p:cNvSpPr>
              <a:spLocks noChangeArrowheads="1"/>
            </p:cNvSpPr>
            <p:nvPr/>
          </p:nvSpPr>
          <p:spPr bwMode="auto">
            <a:xfrm>
              <a:off x="146" y="607"/>
              <a:ext cx="77" cy="102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*/ 1 26185 51712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T0" fmla="*/ 0 w 422"/>
                <a:gd name="T1" fmla="*/ 0 h 548"/>
                <a:gd name="T2" fmla="*/ 422 w 422"/>
                <a:gd name="T3" fmla="*/ 548 h 548"/>
              </a:gdLst>
              <a:ahLst/>
              <a:cxnLst>
                <a:cxn ang="0">
                  <a:pos x="391" y="38"/>
                </a:cxn>
                <a:cxn ang="0">
                  <a:pos x="273" y="63"/>
                </a:cxn>
                <a:cxn ang="0">
                  <a:pos x="239" y="112"/>
                </a:cxn>
                <a:cxn ang="0">
                  <a:pos x="206" y="158"/>
                </a:cxn>
                <a:cxn ang="0">
                  <a:pos x="172" y="206"/>
                </a:cxn>
                <a:cxn ang="0">
                  <a:pos x="136" y="252"/>
                </a:cxn>
                <a:cxn ang="0">
                  <a:pos x="103" y="298"/>
                </a:cxn>
                <a:cxn ang="0">
                  <a:pos x="69" y="346"/>
                </a:cxn>
                <a:cxn ang="0">
                  <a:pos x="35" y="393"/>
                </a:cxn>
                <a:cxn ang="0">
                  <a:pos x="0" y="441"/>
                </a:cxn>
                <a:cxn ang="0">
                  <a:pos x="149" y="548"/>
                </a:cxn>
                <a:cxn ang="0">
                  <a:pos x="183" y="500"/>
                </a:cxn>
                <a:cxn ang="0">
                  <a:pos x="216" y="453"/>
                </a:cxn>
                <a:cxn ang="0">
                  <a:pos x="252" y="405"/>
                </a:cxn>
                <a:cxn ang="0">
                  <a:pos x="286" y="359"/>
                </a:cxn>
                <a:cxn ang="0">
                  <a:pos x="319" y="313"/>
                </a:cxn>
                <a:cxn ang="0">
                  <a:pos x="353" y="265"/>
                </a:cxn>
                <a:cxn ang="0">
                  <a:pos x="389" y="219"/>
                </a:cxn>
                <a:cxn ang="0">
                  <a:pos x="422" y="170"/>
                </a:cxn>
                <a:cxn ang="0">
                  <a:pos x="304" y="198"/>
                </a:cxn>
                <a:cxn ang="0">
                  <a:pos x="391" y="38"/>
                </a:cxn>
                <a:cxn ang="0">
                  <a:pos x="321" y="0"/>
                </a:cxn>
                <a:cxn ang="0">
                  <a:pos x="273" y="63"/>
                </a:cxn>
                <a:cxn ang="0">
                  <a:pos x="391" y="38"/>
                </a:cxn>
              </a:cxnLst>
              <a:rect l="T0" t="T1" r="T2" b="T3"/>
              <a:pathLst>
                <a:path w="422" h="548">
                  <a:moveTo>
                    <a:pt x="391" y="38"/>
                  </a:moveTo>
                  <a:lnTo>
                    <a:pt x="273" y="63"/>
                  </a:lnTo>
                  <a:lnTo>
                    <a:pt x="239" y="112"/>
                  </a:lnTo>
                  <a:lnTo>
                    <a:pt x="206" y="158"/>
                  </a:lnTo>
                  <a:lnTo>
                    <a:pt x="172" y="206"/>
                  </a:lnTo>
                  <a:lnTo>
                    <a:pt x="136" y="252"/>
                  </a:lnTo>
                  <a:lnTo>
                    <a:pt x="103" y="298"/>
                  </a:lnTo>
                  <a:lnTo>
                    <a:pt x="69" y="346"/>
                  </a:lnTo>
                  <a:lnTo>
                    <a:pt x="35" y="393"/>
                  </a:lnTo>
                  <a:lnTo>
                    <a:pt x="0" y="441"/>
                  </a:lnTo>
                  <a:lnTo>
                    <a:pt x="149" y="548"/>
                  </a:lnTo>
                  <a:lnTo>
                    <a:pt x="183" y="500"/>
                  </a:lnTo>
                  <a:lnTo>
                    <a:pt x="216" y="453"/>
                  </a:lnTo>
                  <a:lnTo>
                    <a:pt x="252" y="405"/>
                  </a:lnTo>
                  <a:lnTo>
                    <a:pt x="286" y="359"/>
                  </a:lnTo>
                  <a:lnTo>
                    <a:pt x="319" y="313"/>
                  </a:lnTo>
                  <a:lnTo>
                    <a:pt x="353" y="265"/>
                  </a:lnTo>
                  <a:lnTo>
                    <a:pt x="389" y="219"/>
                  </a:lnTo>
                  <a:lnTo>
                    <a:pt x="422" y="170"/>
                  </a:lnTo>
                  <a:lnTo>
                    <a:pt x="304" y="198"/>
                  </a:lnTo>
                  <a:lnTo>
                    <a:pt x="391" y="38"/>
                  </a:lnTo>
                  <a:lnTo>
                    <a:pt x="321" y="0"/>
                  </a:lnTo>
                  <a:lnTo>
                    <a:pt x="273" y="63"/>
                  </a:lnTo>
                  <a:lnTo>
                    <a:pt x="391" y="38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253" y="925"/>
              <a:ext cx="0" cy="17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89" name="Freeform 21"/>
            <p:cNvSpPr>
              <a:spLocks noChangeArrowheads="1"/>
            </p:cNvSpPr>
            <p:nvPr/>
          </p:nvSpPr>
          <p:spPr bwMode="auto">
            <a:xfrm>
              <a:off x="302" y="993"/>
              <a:ext cx="22" cy="26"/>
            </a:xfrm>
            <a:custGeom>
              <a:avLst/>
              <a:gdLst>
                <a:gd name="G0" fmla="+- 67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*/ 1 61409 49664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*/ 1 9791 51712"/>
                <a:gd name="G30" fmla="*/ 1 0 51712"/>
                <a:gd name="G31" fmla="+- 65533 0 0"/>
                <a:gd name="G32" fmla="*/ 1 16385 2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*/ 1 0 51712"/>
                <a:gd name="G50" fmla="*/ 1 22983 51712"/>
                <a:gd name="G51" fmla="*/ G50 1 180"/>
                <a:gd name="G52" fmla="*/ G49 1 G51"/>
                <a:gd name="G53" fmla="+- 67 0 0"/>
                <a:gd name="G54" fmla="+- 63 0 0"/>
                <a:gd name="G55" fmla="+- 61 0 0"/>
                <a:gd name="G56" fmla="+- 55 0 0"/>
                <a:gd name="G57" fmla="+- 49 0 0"/>
                <a:gd name="G58" fmla="+- 44 0 0"/>
                <a:gd name="G59" fmla="+- 39 0 0"/>
                <a:gd name="G60" fmla="+- 31 0 0"/>
                <a:gd name="G61" fmla="+- 21 0 0"/>
                <a:gd name="G62" fmla="+- 65481 0 0"/>
                <a:gd name="G63" fmla="+- 65466 0 0"/>
                <a:gd name="G64" fmla="+- 65458 0 0"/>
                <a:gd name="G65" fmla="+- 65455 0 0"/>
                <a:gd name="T0" fmla="*/ 0 w 136"/>
                <a:gd name="T1" fmla="*/ 0 h 157"/>
                <a:gd name="T2" fmla="*/ 136 w 136"/>
                <a:gd name="T3" fmla="*/ 157 h 157"/>
              </a:gdLst>
              <a:ahLst/>
              <a:cxnLst>
                <a:cxn ang="0">
                  <a:pos x="0" y="0"/>
                </a:cxn>
                <a:cxn ang="0">
                  <a:pos x="67" y="0"/>
                </a:cxn>
                <a:cxn ang="0">
                  <a:pos x="67" y="4"/>
                </a:cxn>
                <a:cxn ang="0">
                  <a:pos x="65" y="4"/>
                </a:cxn>
                <a:cxn ang="0">
                  <a:pos x="59" y="4"/>
                </a:cxn>
                <a:cxn ang="0">
                  <a:pos x="55" y="6"/>
                </a:cxn>
                <a:cxn ang="0">
                  <a:pos x="52" y="8"/>
                </a:cxn>
                <a:cxn ang="0">
                  <a:pos x="50" y="11"/>
                </a:cxn>
                <a:cxn ang="0">
                  <a:pos x="48" y="17"/>
                </a:cxn>
                <a:cxn ang="0">
                  <a:pos x="48" y="27"/>
                </a:cxn>
                <a:cxn ang="0">
                  <a:pos x="48" y="103"/>
                </a:cxn>
                <a:cxn ang="0">
                  <a:pos x="50" y="120"/>
                </a:cxn>
                <a:cxn ang="0">
                  <a:pos x="52" y="130"/>
                </a:cxn>
                <a:cxn ang="0">
                  <a:pos x="55" y="136"/>
                </a:cxn>
                <a:cxn ang="0">
                  <a:pos x="61" y="141"/>
                </a:cxn>
                <a:cxn ang="0">
                  <a:pos x="67" y="145"/>
                </a:cxn>
                <a:cxn ang="0">
                  <a:pos x="76" y="145"/>
                </a:cxn>
                <a:cxn ang="0">
                  <a:pos x="86" y="145"/>
                </a:cxn>
                <a:cxn ang="0">
                  <a:pos x="94" y="141"/>
                </a:cxn>
                <a:cxn ang="0">
                  <a:pos x="101" y="132"/>
                </a:cxn>
                <a:cxn ang="0">
                  <a:pos x="105" y="124"/>
                </a:cxn>
                <a:cxn ang="0">
                  <a:pos x="109" y="111"/>
                </a:cxn>
                <a:cxn ang="0">
                  <a:pos x="109" y="90"/>
                </a:cxn>
                <a:cxn ang="0">
                  <a:pos x="109" y="27"/>
                </a:cxn>
                <a:cxn ang="0">
                  <a:pos x="109" y="19"/>
                </a:cxn>
                <a:cxn ang="0">
                  <a:pos x="107" y="13"/>
                </a:cxn>
                <a:cxn ang="0">
                  <a:pos x="105" y="8"/>
                </a:cxn>
                <a:cxn ang="0">
                  <a:pos x="103" y="6"/>
                </a:cxn>
                <a:cxn ang="0">
                  <a:pos x="99" y="4"/>
                </a:cxn>
                <a:cxn ang="0">
                  <a:pos x="90" y="4"/>
                </a:cxn>
                <a:cxn ang="0">
                  <a:pos x="90" y="0"/>
                </a:cxn>
                <a:cxn ang="0">
                  <a:pos x="136" y="0"/>
                </a:cxn>
                <a:cxn ang="0">
                  <a:pos x="136" y="4"/>
                </a:cxn>
                <a:cxn ang="0">
                  <a:pos x="134" y="4"/>
                </a:cxn>
                <a:cxn ang="0">
                  <a:pos x="128" y="4"/>
                </a:cxn>
                <a:cxn ang="0">
                  <a:pos x="124" y="6"/>
                </a:cxn>
                <a:cxn ang="0">
                  <a:pos x="122" y="11"/>
                </a:cxn>
                <a:cxn ang="0">
                  <a:pos x="120" y="15"/>
                </a:cxn>
                <a:cxn ang="0">
                  <a:pos x="118" y="19"/>
                </a:cxn>
                <a:cxn ang="0">
                  <a:pos x="118" y="27"/>
                </a:cxn>
                <a:cxn ang="0">
                  <a:pos x="118" y="86"/>
                </a:cxn>
                <a:cxn ang="0">
                  <a:pos x="118" y="109"/>
                </a:cxn>
                <a:cxn ang="0">
                  <a:pos x="115" y="124"/>
                </a:cxn>
                <a:cxn ang="0">
                  <a:pos x="109" y="136"/>
                </a:cxn>
                <a:cxn ang="0">
                  <a:pos x="99" y="147"/>
                </a:cxn>
                <a:cxn ang="0">
                  <a:pos x="92" y="151"/>
                </a:cxn>
                <a:cxn ang="0">
                  <a:pos x="86" y="155"/>
                </a:cxn>
                <a:cxn ang="0">
                  <a:pos x="78" y="155"/>
                </a:cxn>
                <a:cxn ang="0">
                  <a:pos x="67" y="157"/>
                </a:cxn>
                <a:cxn ang="0">
                  <a:pos x="52" y="155"/>
                </a:cxn>
                <a:cxn ang="0">
                  <a:pos x="40" y="151"/>
                </a:cxn>
                <a:cxn ang="0">
                  <a:pos x="29" y="143"/>
                </a:cxn>
                <a:cxn ang="0">
                  <a:pos x="21" y="132"/>
                </a:cxn>
                <a:cxn ang="0">
                  <a:pos x="19" y="120"/>
                </a:cxn>
                <a:cxn ang="0">
                  <a:pos x="17" y="103"/>
                </a:cxn>
                <a:cxn ang="0">
                  <a:pos x="17" y="27"/>
                </a:cxn>
                <a:cxn ang="0">
                  <a:pos x="17" y="17"/>
                </a:cxn>
                <a:cxn ang="0">
                  <a:pos x="15" y="11"/>
                </a:cxn>
                <a:cxn ang="0">
                  <a:pos x="15" y="8"/>
                </a:cxn>
                <a:cxn ang="0">
                  <a:pos x="10" y="6"/>
                </a:cxn>
                <a:cxn ang="0">
                  <a:pos x="6" y="4"/>
                </a:cxn>
                <a:cxn ang="0">
                  <a:pos x="0" y="4"/>
                </a:cxn>
                <a:cxn ang="0">
                  <a:pos x="0" y="0"/>
                </a:cxn>
              </a:cxnLst>
              <a:rect l="T0" t="T1" r="T2" b="T3"/>
              <a:pathLst>
                <a:path w="136" h="157">
                  <a:moveTo>
                    <a:pt x="0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59" y="4"/>
                  </a:lnTo>
                  <a:lnTo>
                    <a:pt x="55" y="6"/>
                  </a:lnTo>
                  <a:lnTo>
                    <a:pt x="52" y="8"/>
                  </a:lnTo>
                  <a:lnTo>
                    <a:pt x="50" y="11"/>
                  </a:lnTo>
                  <a:lnTo>
                    <a:pt x="48" y="17"/>
                  </a:lnTo>
                  <a:lnTo>
                    <a:pt x="48" y="27"/>
                  </a:lnTo>
                  <a:lnTo>
                    <a:pt x="48" y="103"/>
                  </a:lnTo>
                  <a:lnTo>
                    <a:pt x="50" y="120"/>
                  </a:lnTo>
                  <a:lnTo>
                    <a:pt x="52" y="130"/>
                  </a:lnTo>
                  <a:lnTo>
                    <a:pt x="55" y="136"/>
                  </a:lnTo>
                  <a:lnTo>
                    <a:pt x="61" y="141"/>
                  </a:lnTo>
                  <a:lnTo>
                    <a:pt x="67" y="145"/>
                  </a:lnTo>
                  <a:lnTo>
                    <a:pt x="76" y="145"/>
                  </a:lnTo>
                  <a:lnTo>
                    <a:pt x="86" y="145"/>
                  </a:lnTo>
                  <a:lnTo>
                    <a:pt x="94" y="141"/>
                  </a:lnTo>
                  <a:lnTo>
                    <a:pt x="101" y="132"/>
                  </a:lnTo>
                  <a:lnTo>
                    <a:pt x="105" y="124"/>
                  </a:lnTo>
                  <a:lnTo>
                    <a:pt x="109" y="111"/>
                  </a:lnTo>
                  <a:lnTo>
                    <a:pt x="109" y="90"/>
                  </a:lnTo>
                  <a:lnTo>
                    <a:pt x="109" y="27"/>
                  </a:lnTo>
                  <a:lnTo>
                    <a:pt x="109" y="19"/>
                  </a:lnTo>
                  <a:lnTo>
                    <a:pt x="107" y="13"/>
                  </a:lnTo>
                  <a:lnTo>
                    <a:pt x="105" y="8"/>
                  </a:lnTo>
                  <a:lnTo>
                    <a:pt x="103" y="6"/>
                  </a:lnTo>
                  <a:lnTo>
                    <a:pt x="99" y="4"/>
                  </a:lnTo>
                  <a:lnTo>
                    <a:pt x="90" y="4"/>
                  </a:lnTo>
                  <a:lnTo>
                    <a:pt x="90" y="0"/>
                  </a:lnTo>
                  <a:lnTo>
                    <a:pt x="136" y="0"/>
                  </a:lnTo>
                  <a:lnTo>
                    <a:pt x="136" y="4"/>
                  </a:lnTo>
                  <a:lnTo>
                    <a:pt x="134" y="4"/>
                  </a:lnTo>
                  <a:lnTo>
                    <a:pt x="128" y="4"/>
                  </a:lnTo>
                  <a:lnTo>
                    <a:pt x="124" y="6"/>
                  </a:lnTo>
                  <a:lnTo>
                    <a:pt x="122" y="11"/>
                  </a:lnTo>
                  <a:lnTo>
                    <a:pt x="120" y="15"/>
                  </a:lnTo>
                  <a:lnTo>
                    <a:pt x="118" y="19"/>
                  </a:lnTo>
                  <a:lnTo>
                    <a:pt x="118" y="27"/>
                  </a:lnTo>
                  <a:lnTo>
                    <a:pt x="118" y="86"/>
                  </a:lnTo>
                  <a:lnTo>
                    <a:pt x="118" y="109"/>
                  </a:lnTo>
                  <a:lnTo>
                    <a:pt x="115" y="124"/>
                  </a:lnTo>
                  <a:lnTo>
                    <a:pt x="109" y="136"/>
                  </a:lnTo>
                  <a:lnTo>
                    <a:pt x="99" y="147"/>
                  </a:lnTo>
                  <a:lnTo>
                    <a:pt x="92" y="151"/>
                  </a:lnTo>
                  <a:lnTo>
                    <a:pt x="86" y="155"/>
                  </a:lnTo>
                  <a:lnTo>
                    <a:pt x="78" y="155"/>
                  </a:lnTo>
                  <a:lnTo>
                    <a:pt x="67" y="157"/>
                  </a:lnTo>
                  <a:lnTo>
                    <a:pt x="52" y="155"/>
                  </a:lnTo>
                  <a:lnTo>
                    <a:pt x="40" y="151"/>
                  </a:lnTo>
                  <a:lnTo>
                    <a:pt x="29" y="143"/>
                  </a:lnTo>
                  <a:lnTo>
                    <a:pt x="21" y="132"/>
                  </a:lnTo>
                  <a:lnTo>
                    <a:pt x="19" y="120"/>
                  </a:lnTo>
                  <a:lnTo>
                    <a:pt x="17" y="103"/>
                  </a:lnTo>
                  <a:lnTo>
                    <a:pt x="17" y="27"/>
                  </a:lnTo>
                  <a:lnTo>
                    <a:pt x="17" y="17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0" name="Freeform 22"/>
            <p:cNvSpPr>
              <a:spLocks noChangeArrowheads="1"/>
            </p:cNvSpPr>
            <p:nvPr/>
          </p:nvSpPr>
          <p:spPr bwMode="auto">
            <a:xfrm>
              <a:off x="330" y="993"/>
              <a:ext cx="23" cy="26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8 0 0"/>
                <a:gd name="G7" fmla="sin 54742 G6"/>
                <a:gd name="G8" fmla="+- 8 0 0"/>
                <a:gd name="G9" fmla="cos 54862 G8"/>
                <a:gd name="G10" fmla="+- G7 0 G9"/>
                <a:gd name="G11" fmla="*/ G10 65535 1"/>
                <a:gd name="G12" fmla="+- G11 1080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4 0 0"/>
                <a:gd name="G21" fmla="+- 15 0 0"/>
                <a:gd name="G22" fmla="cos 147 G21"/>
                <a:gd name="G23" fmla="+- 1 0 0"/>
                <a:gd name="G24" fmla="+- 1 0 0"/>
                <a:gd name="G25" fmla="*/ 1 10851 25856"/>
                <a:gd name="G26" fmla="*/ 1 0 51712"/>
                <a:gd name="G27" fmla="+- 48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*/ 1 16249 57600"/>
                <a:gd name="G40" fmla="+- 1 0 0"/>
                <a:gd name="G41" fmla="+- 113 0 0"/>
                <a:gd name="G42" fmla="+- 1 0 0"/>
                <a:gd name="G43" fmla="+- 1 0 0"/>
                <a:gd name="G44" fmla="+- 1 0 0"/>
                <a:gd name="G45" fmla="*/ 1 0 51712"/>
                <a:gd name="G46" fmla="*/ 1 50005 54864"/>
                <a:gd name="G47" fmla="*/ 1 22983 51712"/>
                <a:gd name="G48" fmla="*/ G47 1 180"/>
                <a:gd name="G49" fmla="*/ G46 1 G48"/>
                <a:gd name="G50" fmla="*/ 1 0 51712"/>
                <a:gd name="G51" fmla="*/ 1 0 51712"/>
                <a:gd name="T0" fmla="*/ 0 w 139"/>
                <a:gd name="T1" fmla="*/ 0 h 157"/>
                <a:gd name="T2" fmla="*/ 139 w 139"/>
                <a:gd name="T3" fmla="*/ 157 h 157"/>
              </a:gdLst>
              <a:ahLst/>
              <a:cxnLst>
                <a:cxn ang="0">
                  <a:pos x="48" y="0"/>
                </a:cxn>
                <a:cxn ang="0">
                  <a:pos x="113" y="94"/>
                </a:cxn>
                <a:cxn ang="0">
                  <a:pos x="113" y="29"/>
                </a:cxn>
                <a:cxn ang="0">
                  <a:pos x="113" y="17"/>
                </a:cxn>
                <a:cxn ang="0">
                  <a:pos x="109" y="11"/>
                </a:cxn>
                <a:cxn ang="0">
                  <a:pos x="107" y="8"/>
                </a:cxn>
                <a:cxn ang="0">
                  <a:pos x="103" y="6"/>
                </a:cxn>
                <a:cxn ang="0">
                  <a:pos x="99" y="4"/>
                </a:cxn>
                <a:cxn ang="0">
                  <a:pos x="94" y="4"/>
                </a:cxn>
                <a:cxn ang="0">
                  <a:pos x="94" y="0"/>
                </a:cxn>
                <a:cxn ang="0">
                  <a:pos x="139" y="0"/>
                </a:cxn>
                <a:cxn ang="0">
                  <a:pos x="139" y="4"/>
                </a:cxn>
                <a:cxn ang="0">
                  <a:pos x="130" y="6"/>
                </a:cxn>
                <a:cxn ang="0">
                  <a:pos x="126" y="8"/>
                </a:cxn>
                <a:cxn ang="0">
                  <a:pos x="124" y="11"/>
                </a:cxn>
                <a:cxn ang="0">
                  <a:pos x="122" y="15"/>
                </a:cxn>
                <a:cxn ang="0">
                  <a:pos x="122" y="21"/>
                </a:cxn>
                <a:cxn ang="0">
                  <a:pos x="120" y="29"/>
                </a:cxn>
                <a:cxn ang="0">
                  <a:pos x="120" y="157"/>
                </a:cxn>
                <a:cxn ang="0">
                  <a:pos x="118" y="157"/>
                </a:cxn>
                <a:cxn ang="0">
                  <a:pos x="27" y="29"/>
                </a:cxn>
                <a:cxn ang="0">
                  <a:pos x="27" y="126"/>
                </a:cxn>
                <a:cxn ang="0">
                  <a:pos x="27" y="139"/>
                </a:cxn>
                <a:cxn ang="0">
                  <a:pos x="31" y="145"/>
                </a:cxn>
                <a:cxn ang="0">
                  <a:pos x="38" y="147"/>
                </a:cxn>
                <a:cxn ang="0">
                  <a:pos x="44" y="149"/>
                </a:cxn>
                <a:cxn ang="0">
                  <a:pos x="48" y="149"/>
                </a:cxn>
                <a:cxn ang="0">
                  <a:pos x="48" y="153"/>
                </a:cxn>
                <a:cxn ang="0">
                  <a:pos x="0" y="153"/>
                </a:cxn>
                <a:cxn ang="0">
                  <a:pos x="0" y="149"/>
                </a:cxn>
                <a:cxn ang="0">
                  <a:pos x="10" y="147"/>
                </a:cxn>
                <a:cxn ang="0">
                  <a:pos x="15" y="145"/>
                </a:cxn>
                <a:cxn ang="0">
                  <a:pos x="19" y="136"/>
                </a:cxn>
                <a:cxn ang="0">
                  <a:pos x="19" y="126"/>
                </a:cxn>
                <a:cxn ang="0">
                  <a:pos x="19" y="19"/>
                </a:cxn>
                <a:cxn ang="0">
                  <a:pos x="17" y="15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8" y="0"/>
                </a:cxn>
              </a:cxnLst>
              <a:rect l="T0" t="T1" r="T2" b="T3"/>
              <a:pathLst>
                <a:path w="139" h="157">
                  <a:moveTo>
                    <a:pt x="48" y="0"/>
                  </a:moveTo>
                  <a:lnTo>
                    <a:pt x="113" y="94"/>
                  </a:lnTo>
                  <a:lnTo>
                    <a:pt x="113" y="29"/>
                  </a:lnTo>
                  <a:lnTo>
                    <a:pt x="113" y="17"/>
                  </a:lnTo>
                  <a:lnTo>
                    <a:pt x="109" y="11"/>
                  </a:lnTo>
                  <a:lnTo>
                    <a:pt x="107" y="8"/>
                  </a:lnTo>
                  <a:lnTo>
                    <a:pt x="103" y="6"/>
                  </a:lnTo>
                  <a:lnTo>
                    <a:pt x="99" y="4"/>
                  </a:lnTo>
                  <a:lnTo>
                    <a:pt x="94" y="4"/>
                  </a:lnTo>
                  <a:lnTo>
                    <a:pt x="94" y="0"/>
                  </a:lnTo>
                  <a:lnTo>
                    <a:pt x="139" y="0"/>
                  </a:lnTo>
                  <a:lnTo>
                    <a:pt x="139" y="4"/>
                  </a:lnTo>
                  <a:lnTo>
                    <a:pt x="130" y="6"/>
                  </a:lnTo>
                  <a:lnTo>
                    <a:pt x="126" y="8"/>
                  </a:lnTo>
                  <a:lnTo>
                    <a:pt x="124" y="11"/>
                  </a:lnTo>
                  <a:lnTo>
                    <a:pt x="122" y="15"/>
                  </a:lnTo>
                  <a:lnTo>
                    <a:pt x="122" y="21"/>
                  </a:lnTo>
                  <a:lnTo>
                    <a:pt x="120" y="29"/>
                  </a:lnTo>
                  <a:lnTo>
                    <a:pt x="120" y="157"/>
                  </a:lnTo>
                  <a:lnTo>
                    <a:pt x="118" y="157"/>
                  </a:lnTo>
                  <a:lnTo>
                    <a:pt x="27" y="29"/>
                  </a:lnTo>
                  <a:lnTo>
                    <a:pt x="27" y="126"/>
                  </a:lnTo>
                  <a:lnTo>
                    <a:pt x="27" y="139"/>
                  </a:lnTo>
                  <a:lnTo>
                    <a:pt x="31" y="145"/>
                  </a:lnTo>
                  <a:lnTo>
                    <a:pt x="38" y="147"/>
                  </a:lnTo>
                  <a:lnTo>
                    <a:pt x="44" y="149"/>
                  </a:lnTo>
                  <a:lnTo>
                    <a:pt x="48" y="149"/>
                  </a:lnTo>
                  <a:lnTo>
                    <a:pt x="48" y="153"/>
                  </a:lnTo>
                  <a:lnTo>
                    <a:pt x="0" y="153"/>
                  </a:lnTo>
                  <a:lnTo>
                    <a:pt x="0" y="149"/>
                  </a:lnTo>
                  <a:lnTo>
                    <a:pt x="10" y="147"/>
                  </a:lnTo>
                  <a:lnTo>
                    <a:pt x="15" y="145"/>
                  </a:lnTo>
                  <a:lnTo>
                    <a:pt x="19" y="136"/>
                  </a:lnTo>
                  <a:lnTo>
                    <a:pt x="19" y="126"/>
                  </a:lnTo>
                  <a:lnTo>
                    <a:pt x="19" y="19"/>
                  </a:lnTo>
                  <a:lnTo>
                    <a:pt x="17" y="15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1" name="Freeform 23"/>
            <p:cNvSpPr>
              <a:spLocks noChangeArrowheads="1"/>
            </p:cNvSpPr>
            <p:nvPr/>
          </p:nvSpPr>
          <p:spPr bwMode="auto">
            <a:xfrm>
              <a:off x="358" y="993"/>
              <a:ext cx="9" cy="25"/>
            </a:xfrm>
            <a:custGeom>
              <a:avLst/>
              <a:gdLst>
                <a:gd name="G0" fmla="+- 1 0 0"/>
                <a:gd name="G1" fmla="+- 4 0 0"/>
                <a:gd name="G2" fmla="+- 8 0 0"/>
                <a:gd name="G3" fmla="*/ 1 7607 51712"/>
                <a:gd name="G4" fmla="+- 1 0 0"/>
                <a:gd name="G5" fmla="+- 1 0 0"/>
                <a:gd name="G6" fmla="+- 1 0 0"/>
                <a:gd name="G7" fmla="+- 1 0 0"/>
                <a:gd name="G8" fmla="*/ 1 39817 30784"/>
                <a:gd name="G9" fmla="*/ 1 22983 51712"/>
                <a:gd name="G10" fmla="*/ G9 1 180"/>
                <a:gd name="G11" fmla="*/ G8 1 G10"/>
                <a:gd name="G12" fmla="+- 4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*/ 1 16385 2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*/ 1 35517 25856"/>
                <a:gd name="G32" fmla="+- 1 0 0"/>
                <a:gd name="G33" fmla="+- 80 0 0"/>
                <a:gd name="G34" fmla="+- 153 0 0"/>
                <a:gd name="G35" fmla="+- 153 0 0"/>
                <a:gd name="G36" fmla="+- 145 0 0"/>
                <a:gd name="G37" fmla="+- 141 0 0"/>
                <a:gd name="G38" fmla="+- 136 0 0"/>
                <a:gd name="G39" fmla="+- 130 0 0"/>
                <a:gd name="T0" fmla="*/ 0 w 69"/>
                <a:gd name="T1" fmla="*/ 0 h 153"/>
                <a:gd name="T2" fmla="*/ 69 w 69"/>
                <a:gd name="T3" fmla="*/ 153 h 153"/>
              </a:gdLst>
              <a:ahLst/>
              <a:cxnLst>
                <a:cxn ang="0">
                  <a:pos x="69" y="149"/>
                </a:cxn>
                <a:cxn ang="0">
                  <a:pos x="69" y="153"/>
                </a:cxn>
                <a:cxn ang="0">
                  <a:pos x="0" y="153"/>
                </a:cxn>
                <a:cxn ang="0">
                  <a:pos x="0" y="149"/>
                </a:cxn>
                <a:cxn ang="0">
                  <a:pos x="4" y="149"/>
                </a:cxn>
                <a:cxn ang="0">
                  <a:pos x="8" y="149"/>
                </a:cxn>
                <a:cxn ang="0">
                  <a:pos x="13" y="147"/>
                </a:cxn>
                <a:cxn ang="0">
                  <a:pos x="17" y="145"/>
                </a:cxn>
                <a:cxn ang="0">
                  <a:pos x="17" y="141"/>
                </a:cxn>
                <a:cxn ang="0">
                  <a:pos x="19" y="136"/>
                </a:cxn>
                <a:cxn ang="0">
                  <a:pos x="19" y="128"/>
                </a:cxn>
                <a:cxn ang="0">
                  <a:pos x="19" y="27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8"/>
                </a:cxn>
                <a:cxn ang="0">
                  <a:pos x="13" y="6"/>
                </a:cxn>
                <a:cxn ang="0">
                  <a:pos x="8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4"/>
                </a:cxn>
                <a:cxn ang="0">
                  <a:pos x="65" y="4"/>
                </a:cxn>
                <a:cxn ang="0">
                  <a:pos x="59" y="4"/>
                </a:cxn>
                <a:cxn ang="0">
                  <a:pos x="57" y="6"/>
                </a:cxn>
                <a:cxn ang="0">
                  <a:pos x="53" y="8"/>
                </a:cxn>
                <a:cxn ang="0">
                  <a:pos x="53" y="13"/>
                </a:cxn>
                <a:cxn ang="0">
                  <a:pos x="50" y="17"/>
                </a:cxn>
                <a:cxn ang="0">
                  <a:pos x="50" y="27"/>
                </a:cxn>
                <a:cxn ang="0">
                  <a:pos x="50" y="128"/>
                </a:cxn>
                <a:cxn ang="0">
                  <a:pos x="50" y="136"/>
                </a:cxn>
                <a:cxn ang="0">
                  <a:pos x="53" y="143"/>
                </a:cxn>
                <a:cxn ang="0">
                  <a:pos x="53" y="145"/>
                </a:cxn>
                <a:cxn ang="0">
                  <a:pos x="57" y="147"/>
                </a:cxn>
                <a:cxn ang="0">
                  <a:pos x="61" y="149"/>
                </a:cxn>
                <a:cxn ang="0">
                  <a:pos x="65" y="149"/>
                </a:cxn>
                <a:cxn ang="0">
                  <a:pos x="69" y="149"/>
                </a:cxn>
              </a:cxnLst>
              <a:rect l="T0" t="T1" r="T2" b="T3"/>
              <a:pathLst>
                <a:path w="69" h="153">
                  <a:moveTo>
                    <a:pt x="69" y="149"/>
                  </a:moveTo>
                  <a:lnTo>
                    <a:pt x="69" y="153"/>
                  </a:lnTo>
                  <a:lnTo>
                    <a:pt x="0" y="153"/>
                  </a:lnTo>
                  <a:lnTo>
                    <a:pt x="0" y="149"/>
                  </a:lnTo>
                  <a:lnTo>
                    <a:pt x="4" y="149"/>
                  </a:lnTo>
                  <a:lnTo>
                    <a:pt x="8" y="149"/>
                  </a:lnTo>
                  <a:lnTo>
                    <a:pt x="13" y="147"/>
                  </a:lnTo>
                  <a:lnTo>
                    <a:pt x="17" y="145"/>
                  </a:lnTo>
                  <a:lnTo>
                    <a:pt x="17" y="141"/>
                  </a:lnTo>
                  <a:lnTo>
                    <a:pt x="19" y="136"/>
                  </a:lnTo>
                  <a:lnTo>
                    <a:pt x="19" y="128"/>
                  </a:lnTo>
                  <a:lnTo>
                    <a:pt x="19" y="27"/>
                  </a:lnTo>
                  <a:lnTo>
                    <a:pt x="19" y="17"/>
                  </a:lnTo>
                  <a:lnTo>
                    <a:pt x="17" y="13"/>
                  </a:lnTo>
                  <a:lnTo>
                    <a:pt x="17" y="8"/>
                  </a:lnTo>
                  <a:lnTo>
                    <a:pt x="13" y="6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69" y="0"/>
                  </a:lnTo>
                  <a:lnTo>
                    <a:pt x="69" y="4"/>
                  </a:lnTo>
                  <a:lnTo>
                    <a:pt x="65" y="4"/>
                  </a:lnTo>
                  <a:lnTo>
                    <a:pt x="59" y="4"/>
                  </a:lnTo>
                  <a:lnTo>
                    <a:pt x="57" y="6"/>
                  </a:lnTo>
                  <a:lnTo>
                    <a:pt x="53" y="8"/>
                  </a:lnTo>
                  <a:lnTo>
                    <a:pt x="53" y="13"/>
                  </a:lnTo>
                  <a:lnTo>
                    <a:pt x="50" y="17"/>
                  </a:lnTo>
                  <a:lnTo>
                    <a:pt x="50" y="27"/>
                  </a:lnTo>
                  <a:lnTo>
                    <a:pt x="50" y="128"/>
                  </a:lnTo>
                  <a:lnTo>
                    <a:pt x="50" y="136"/>
                  </a:lnTo>
                  <a:lnTo>
                    <a:pt x="53" y="143"/>
                  </a:lnTo>
                  <a:lnTo>
                    <a:pt x="53" y="145"/>
                  </a:lnTo>
                  <a:lnTo>
                    <a:pt x="57" y="147"/>
                  </a:lnTo>
                  <a:lnTo>
                    <a:pt x="61" y="149"/>
                  </a:lnTo>
                  <a:lnTo>
                    <a:pt x="65" y="149"/>
                  </a:lnTo>
                  <a:lnTo>
                    <a:pt x="69" y="149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2" name="Freeform 24"/>
            <p:cNvSpPr>
              <a:spLocks noChangeArrowheads="1"/>
            </p:cNvSpPr>
            <p:nvPr/>
          </p:nvSpPr>
          <p:spPr bwMode="auto">
            <a:xfrm>
              <a:off x="212" y="664"/>
              <a:ext cx="232" cy="255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818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65403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*/ 1 26185 51712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*/ 1 0 51712"/>
                <a:gd name="G39" fmla="+- 1 0 0"/>
                <a:gd name="T0" fmla="*/ 0 w 1224"/>
                <a:gd name="T1" fmla="*/ 0 h 1344"/>
                <a:gd name="T2" fmla="*/ 1224 w 1224"/>
                <a:gd name="T3" fmla="*/ 1344 h 1344"/>
              </a:gdLst>
              <a:ahLst/>
              <a:cxnLst>
                <a:cxn ang="0">
                  <a:pos x="500" y="1344"/>
                </a:cxn>
                <a:cxn ang="0">
                  <a:pos x="547" y="1319"/>
                </a:cxn>
                <a:cxn ang="0">
                  <a:pos x="591" y="1296"/>
                </a:cxn>
                <a:cxn ang="0">
                  <a:pos x="637" y="1275"/>
                </a:cxn>
                <a:cxn ang="0">
                  <a:pos x="681" y="1256"/>
                </a:cxn>
                <a:cxn ang="0">
                  <a:pos x="727" y="1242"/>
                </a:cxn>
                <a:cxn ang="0">
                  <a:pos x="772" y="1227"/>
                </a:cxn>
                <a:cxn ang="0">
                  <a:pos x="818" y="1216"/>
                </a:cxn>
                <a:cxn ang="0">
                  <a:pos x="862" y="1206"/>
                </a:cxn>
                <a:cxn ang="0">
                  <a:pos x="908" y="1198"/>
                </a:cxn>
                <a:cxn ang="0">
                  <a:pos x="952" y="1191"/>
                </a:cxn>
                <a:cxn ang="0">
                  <a:pos x="999" y="1187"/>
                </a:cxn>
                <a:cxn ang="0">
                  <a:pos x="1045" y="1183"/>
                </a:cxn>
                <a:cxn ang="0">
                  <a:pos x="1133" y="1177"/>
                </a:cxn>
                <a:cxn ang="0">
                  <a:pos x="1224" y="1174"/>
                </a:cxn>
                <a:cxn ang="0">
                  <a:pos x="1205" y="1028"/>
                </a:cxn>
                <a:cxn ang="0">
                  <a:pos x="1184" y="881"/>
                </a:cxn>
                <a:cxn ang="0">
                  <a:pos x="1165" y="734"/>
                </a:cxn>
                <a:cxn ang="0">
                  <a:pos x="1144" y="587"/>
                </a:cxn>
                <a:cxn ang="0">
                  <a:pos x="1125" y="440"/>
                </a:cxn>
                <a:cxn ang="0">
                  <a:pos x="1104" y="294"/>
                </a:cxn>
                <a:cxn ang="0">
                  <a:pos x="1083" y="147"/>
                </a:cxn>
                <a:cxn ang="0">
                  <a:pos x="1064" y="0"/>
                </a:cxn>
                <a:cxn ang="0">
                  <a:pos x="988" y="29"/>
                </a:cxn>
                <a:cxn ang="0">
                  <a:pos x="912" y="63"/>
                </a:cxn>
                <a:cxn ang="0">
                  <a:pos x="839" y="96"/>
                </a:cxn>
                <a:cxn ang="0">
                  <a:pos x="765" y="132"/>
                </a:cxn>
                <a:cxn ang="0">
                  <a:pos x="694" y="170"/>
                </a:cxn>
                <a:cxn ang="0">
                  <a:pos x="624" y="210"/>
                </a:cxn>
                <a:cxn ang="0">
                  <a:pos x="555" y="250"/>
                </a:cxn>
                <a:cxn ang="0">
                  <a:pos x="488" y="294"/>
                </a:cxn>
                <a:cxn ang="0">
                  <a:pos x="423" y="338"/>
                </a:cxn>
                <a:cxn ang="0">
                  <a:pos x="357" y="386"/>
                </a:cxn>
                <a:cxn ang="0">
                  <a:pos x="294" y="434"/>
                </a:cxn>
                <a:cxn ang="0">
                  <a:pos x="231" y="484"/>
                </a:cxn>
                <a:cxn ang="0">
                  <a:pos x="172" y="539"/>
                </a:cxn>
                <a:cxn ang="0">
                  <a:pos x="114" y="593"/>
                </a:cxn>
                <a:cxn ang="0">
                  <a:pos x="57" y="652"/>
                </a:cxn>
                <a:cxn ang="0">
                  <a:pos x="0" y="711"/>
                </a:cxn>
                <a:cxn ang="0">
                  <a:pos x="500" y="1344"/>
                </a:cxn>
              </a:cxnLst>
              <a:rect l="T0" t="T1" r="T2" b="T3"/>
              <a:pathLst>
                <a:path w="1224" h="1344">
                  <a:moveTo>
                    <a:pt x="500" y="1344"/>
                  </a:moveTo>
                  <a:lnTo>
                    <a:pt x="547" y="1319"/>
                  </a:lnTo>
                  <a:lnTo>
                    <a:pt x="591" y="1296"/>
                  </a:lnTo>
                  <a:lnTo>
                    <a:pt x="637" y="1275"/>
                  </a:lnTo>
                  <a:lnTo>
                    <a:pt x="681" y="1256"/>
                  </a:lnTo>
                  <a:lnTo>
                    <a:pt x="727" y="1242"/>
                  </a:lnTo>
                  <a:lnTo>
                    <a:pt x="772" y="1227"/>
                  </a:lnTo>
                  <a:lnTo>
                    <a:pt x="818" y="1216"/>
                  </a:lnTo>
                  <a:lnTo>
                    <a:pt x="862" y="1206"/>
                  </a:lnTo>
                  <a:lnTo>
                    <a:pt x="908" y="1198"/>
                  </a:lnTo>
                  <a:lnTo>
                    <a:pt x="952" y="1191"/>
                  </a:lnTo>
                  <a:lnTo>
                    <a:pt x="999" y="1187"/>
                  </a:lnTo>
                  <a:lnTo>
                    <a:pt x="1045" y="1183"/>
                  </a:lnTo>
                  <a:lnTo>
                    <a:pt x="1133" y="1177"/>
                  </a:lnTo>
                  <a:lnTo>
                    <a:pt x="1224" y="1174"/>
                  </a:lnTo>
                  <a:lnTo>
                    <a:pt x="1205" y="1028"/>
                  </a:lnTo>
                  <a:lnTo>
                    <a:pt x="1184" y="881"/>
                  </a:lnTo>
                  <a:lnTo>
                    <a:pt x="1165" y="734"/>
                  </a:lnTo>
                  <a:lnTo>
                    <a:pt x="1144" y="587"/>
                  </a:lnTo>
                  <a:lnTo>
                    <a:pt x="1125" y="440"/>
                  </a:lnTo>
                  <a:lnTo>
                    <a:pt x="1104" y="294"/>
                  </a:lnTo>
                  <a:lnTo>
                    <a:pt x="1083" y="147"/>
                  </a:lnTo>
                  <a:lnTo>
                    <a:pt x="1064" y="0"/>
                  </a:lnTo>
                  <a:lnTo>
                    <a:pt x="988" y="29"/>
                  </a:lnTo>
                  <a:lnTo>
                    <a:pt x="912" y="63"/>
                  </a:lnTo>
                  <a:lnTo>
                    <a:pt x="839" y="96"/>
                  </a:lnTo>
                  <a:lnTo>
                    <a:pt x="765" y="132"/>
                  </a:lnTo>
                  <a:lnTo>
                    <a:pt x="694" y="170"/>
                  </a:lnTo>
                  <a:lnTo>
                    <a:pt x="624" y="210"/>
                  </a:lnTo>
                  <a:lnTo>
                    <a:pt x="555" y="250"/>
                  </a:lnTo>
                  <a:lnTo>
                    <a:pt x="488" y="294"/>
                  </a:lnTo>
                  <a:lnTo>
                    <a:pt x="423" y="338"/>
                  </a:lnTo>
                  <a:lnTo>
                    <a:pt x="357" y="386"/>
                  </a:lnTo>
                  <a:lnTo>
                    <a:pt x="294" y="434"/>
                  </a:lnTo>
                  <a:lnTo>
                    <a:pt x="231" y="484"/>
                  </a:lnTo>
                  <a:lnTo>
                    <a:pt x="172" y="539"/>
                  </a:lnTo>
                  <a:lnTo>
                    <a:pt x="114" y="593"/>
                  </a:lnTo>
                  <a:lnTo>
                    <a:pt x="57" y="652"/>
                  </a:lnTo>
                  <a:lnTo>
                    <a:pt x="0" y="711"/>
                  </a:lnTo>
                  <a:lnTo>
                    <a:pt x="500" y="1344"/>
                  </a:lnTo>
                  <a:close/>
                </a:path>
              </a:pathLst>
            </a:custGeom>
            <a:solidFill>
              <a:srgbClr val="29166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3" name="Freeform 25"/>
            <p:cNvSpPr>
              <a:spLocks noChangeArrowheads="1"/>
            </p:cNvSpPr>
            <p:nvPr/>
          </p:nvSpPr>
          <p:spPr bwMode="auto">
            <a:xfrm>
              <a:off x="308" y="888"/>
              <a:ext cx="138" cy="32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55 0 0"/>
                <a:gd name="G9" fmla="sin 187 G8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*/ 1 26185 51712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T0" fmla="*/ 0 w 738"/>
                <a:gd name="T1" fmla="*/ 0 h 187"/>
                <a:gd name="T2" fmla="*/ 738 w 738"/>
                <a:gd name="T3" fmla="*/ 187 h 187"/>
              </a:gdLst>
              <a:ahLst/>
              <a:cxnLst>
                <a:cxn ang="0">
                  <a:pos x="719" y="11"/>
                </a:cxn>
                <a:cxn ang="0">
                  <a:pos x="728" y="0"/>
                </a:cxn>
                <a:cxn ang="0">
                  <a:pos x="637" y="2"/>
                </a:cxn>
                <a:cxn ang="0">
                  <a:pos x="547" y="8"/>
                </a:cxn>
                <a:cxn ang="0">
                  <a:pos x="503" y="13"/>
                </a:cxn>
                <a:cxn ang="0">
                  <a:pos x="456" y="17"/>
                </a:cxn>
                <a:cxn ang="0">
                  <a:pos x="410" y="23"/>
                </a:cxn>
                <a:cxn ang="0">
                  <a:pos x="366" y="32"/>
                </a:cxn>
                <a:cxn ang="0">
                  <a:pos x="320" y="42"/>
                </a:cxn>
                <a:cxn ang="0">
                  <a:pos x="273" y="53"/>
                </a:cxn>
                <a:cxn ang="0">
                  <a:pos x="227" y="67"/>
                </a:cxn>
                <a:cxn ang="0">
                  <a:pos x="183" y="82"/>
                </a:cxn>
                <a:cxn ang="0">
                  <a:pos x="137" y="101"/>
                </a:cxn>
                <a:cxn ang="0">
                  <a:pos x="91" y="122"/>
                </a:cxn>
                <a:cxn ang="0">
                  <a:pos x="46" y="145"/>
                </a:cxn>
                <a:cxn ang="0">
                  <a:pos x="0" y="170"/>
                </a:cxn>
                <a:cxn ang="0">
                  <a:pos x="9" y="187"/>
                </a:cxn>
                <a:cxn ang="0">
                  <a:pos x="55" y="159"/>
                </a:cxn>
                <a:cxn ang="0">
                  <a:pos x="99" y="136"/>
                </a:cxn>
                <a:cxn ang="0">
                  <a:pos x="143" y="118"/>
                </a:cxn>
                <a:cxn ang="0">
                  <a:pos x="189" y="99"/>
                </a:cxn>
                <a:cxn ang="0">
                  <a:pos x="234" y="84"/>
                </a:cxn>
                <a:cxn ang="0">
                  <a:pos x="278" y="69"/>
                </a:cxn>
                <a:cxn ang="0">
                  <a:pos x="324" y="59"/>
                </a:cxn>
                <a:cxn ang="0">
                  <a:pos x="368" y="48"/>
                </a:cxn>
                <a:cxn ang="0">
                  <a:pos x="414" y="40"/>
                </a:cxn>
                <a:cxn ang="0">
                  <a:pos x="458" y="34"/>
                </a:cxn>
                <a:cxn ang="0">
                  <a:pos x="503" y="29"/>
                </a:cxn>
                <a:cxn ang="0">
                  <a:pos x="549" y="25"/>
                </a:cxn>
                <a:cxn ang="0">
                  <a:pos x="639" y="19"/>
                </a:cxn>
                <a:cxn ang="0">
                  <a:pos x="728" y="17"/>
                </a:cxn>
                <a:cxn ang="0">
                  <a:pos x="736" y="8"/>
                </a:cxn>
                <a:cxn ang="0">
                  <a:pos x="728" y="17"/>
                </a:cxn>
                <a:cxn ang="0">
                  <a:pos x="738" y="17"/>
                </a:cxn>
                <a:cxn ang="0">
                  <a:pos x="736" y="8"/>
                </a:cxn>
                <a:cxn ang="0">
                  <a:pos x="719" y="11"/>
                </a:cxn>
              </a:cxnLst>
              <a:rect l="T0" t="T1" r="T2" b="T3"/>
              <a:pathLst>
                <a:path w="738" h="187">
                  <a:moveTo>
                    <a:pt x="719" y="11"/>
                  </a:moveTo>
                  <a:lnTo>
                    <a:pt x="728" y="0"/>
                  </a:lnTo>
                  <a:lnTo>
                    <a:pt x="637" y="2"/>
                  </a:lnTo>
                  <a:lnTo>
                    <a:pt x="547" y="8"/>
                  </a:lnTo>
                  <a:lnTo>
                    <a:pt x="503" y="13"/>
                  </a:lnTo>
                  <a:lnTo>
                    <a:pt x="456" y="17"/>
                  </a:lnTo>
                  <a:lnTo>
                    <a:pt x="410" y="23"/>
                  </a:lnTo>
                  <a:lnTo>
                    <a:pt x="366" y="32"/>
                  </a:lnTo>
                  <a:lnTo>
                    <a:pt x="320" y="42"/>
                  </a:lnTo>
                  <a:lnTo>
                    <a:pt x="273" y="53"/>
                  </a:lnTo>
                  <a:lnTo>
                    <a:pt x="227" y="67"/>
                  </a:lnTo>
                  <a:lnTo>
                    <a:pt x="183" y="82"/>
                  </a:lnTo>
                  <a:lnTo>
                    <a:pt x="137" y="101"/>
                  </a:lnTo>
                  <a:lnTo>
                    <a:pt x="91" y="122"/>
                  </a:lnTo>
                  <a:lnTo>
                    <a:pt x="46" y="145"/>
                  </a:lnTo>
                  <a:lnTo>
                    <a:pt x="0" y="170"/>
                  </a:lnTo>
                  <a:lnTo>
                    <a:pt x="9" y="187"/>
                  </a:lnTo>
                  <a:lnTo>
                    <a:pt x="55" y="159"/>
                  </a:lnTo>
                  <a:lnTo>
                    <a:pt x="99" y="136"/>
                  </a:lnTo>
                  <a:lnTo>
                    <a:pt x="143" y="118"/>
                  </a:lnTo>
                  <a:lnTo>
                    <a:pt x="189" y="99"/>
                  </a:lnTo>
                  <a:lnTo>
                    <a:pt x="234" y="84"/>
                  </a:lnTo>
                  <a:lnTo>
                    <a:pt x="278" y="69"/>
                  </a:lnTo>
                  <a:lnTo>
                    <a:pt x="324" y="59"/>
                  </a:lnTo>
                  <a:lnTo>
                    <a:pt x="368" y="48"/>
                  </a:lnTo>
                  <a:lnTo>
                    <a:pt x="414" y="40"/>
                  </a:lnTo>
                  <a:lnTo>
                    <a:pt x="458" y="34"/>
                  </a:lnTo>
                  <a:lnTo>
                    <a:pt x="503" y="29"/>
                  </a:lnTo>
                  <a:lnTo>
                    <a:pt x="549" y="25"/>
                  </a:lnTo>
                  <a:lnTo>
                    <a:pt x="639" y="19"/>
                  </a:lnTo>
                  <a:lnTo>
                    <a:pt x="728" y="17"/>
                  </a:lnTo>
                  <a:lnTo>
                    <a:pt x="736" y="8"/>
                  </a:lnTo>
                  <a:lnTo>
                    <a:pt x="728" y="17"/>
                  </a:lnTo>
                  <a:lnTo>
                    <a:pt x="738" y="17"/>
                  </a:lnTo>
                  <a:lnTo>
                    <a:pt x="736" y="8"/>
                  </a:lnTo>
                  <a:lnTo>
                    <a:pt x="719" y="11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4" name="Freeform 26"/>
            <p:cNvSpPr>
              <a:spLocks noChangeArrowheads="1"/>
            </p:cNvSpPr>
            <p:nvPr/>
          </p:nvSpPr>
          <p:spPr bwMode="auto">
            <a:xfrm>
              <a:off x="415" y="661"/>
              <a:ext cx="30" cy="225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*/ 1 26185 51712"/>
                <a:gd name="G19" fmla="+- 1 0 0"/>
                <a:gd name="G20" fmla="*/ 1 0 51712"/>
                <a:gd name="G21" fmla="+- 13 0 0"/>
                <a:gd name="G22" fmla="+- 1 0 0"/>
                <a:gd name="G23" fmla="+- 1 0 0"/>
                <a:gd name="T0" fmla="*/ 0 w 177"/>
                <a:gd name="T1" fmla="*/ 0 h 1190"/>
                <a:gd name="T2" fmla="*/ 177 w 177"/>
                <a:gd name="T3" fmla="*/ 1190 h 1190"/>
              </a:gdLst>
              <a:ahLst/>
              <a:cxnLst>
                <a:cxn ang="0">
                  <a:pos x="11" y="19"/>
                </a:cxn>
                <a:cxn ang="0">
                  <a:pos x="0" y="13"/>
                </a:cxn>
                <a:cxn ang="0">
                  <a:pos x="19" y="160"/>
                </a:cxn>
                <a:cxn ang="0">
                  <a:pos x="40" y="307"/>
                </a:cxn>
                <a:cxn ang="0">
                  <a:pos x="59" y="453"/>
                </a:cxn>
                <a:cxn ang="0">
                  <a:pos x="80" y="602"/>
                </a:cxn>
                <a:cxn ang="0">
                  <a:pos x="101" y="749"/>
                </a:cxn>
                <a:cxn ang="0">
                  <a:pos x="120" y="896"/>
                </a:cxn>
                <a:cxn ang="0">
                  <a:pos x="141" y="1043"/>
                </a:cxn>
                <a:cxn ang="0">
                  <a:pos x="160" y="1190"/>
                </a:cxn>
                <a:cxn ang="0">
                  <a:pos x="177" y="1187"/>
                </a:cxn>
                <a:cxn ang="0">
                  <a:pos x="158" y="1041"/>
                </a:cxn>
                <a:cxn ang="0">
                  <a:pos x="137" y="894"/>
                </a:cxn>
                <a:cxn ang="0">
                  <a:pos x="118" y="747"/>
                </a:cxn>
                <a:cxn ang="0">
                  <a:pos x="97" y="598"/>
                </a:cxn>
                <a:cxn ang="0">
                  <a:pos x="78" y="451"/>
                </a:cxn>
                <a:cxn ang="0">
                  <a:pos x="57" y="304"/>
                </a:cxn>
                <a:cxn ang="0">
                  <a:pos x="38" y="158"/>
                </a:cxn>
                <a:cxn ang="0">
                  <a:pos x="17" y="11"/>
                </a:cxn>
                <a:cxn ang="0">
                  <a:pos x="5" y="5"/>
                </a:cxn>
                <a:cxn ang="0">
                  <a:pos x="17" y="11"/>
                </a:cxn>
                <a:cxn ang="0">
                  <a:pos x="15" y="0"/>
                </a:cxn>
                <a:cxn ang="0">
                  <a:pos x="5" y="5"/>
                </a:cxn>
                <a:cxn ang="0">
                  <a:pos x="11" y="19"/>
                </a:cxn>
              </a:cxnLst>
              <a:rect l="T0" t="T1" r="T2" b="T3"/>
              <a:pathLst>
                <a:path w="177" h="1190">
                  <a:moveTo>
                    <a:pt x="11" y="19"/>
                  </a:moveTo>
                  <a:lnTo>
                    <a:pt x="0" y="13"/>
                  </a:lnTo>
                  <a:lnTo>
                    <a:pt x="19" y="160"/>
                  </a:lnTo>
                  <a:lnTo>
                    <a:pt x="40" y="307"/>
                  </a:lnTo>
                  <a:lnTo>
                    <a:pt x="59" y="453"/>
                  </a:lnTo>
                  <a:lnTo>
                    <a:pt x="80" y="602"/>
                  </a:lnTo>
                  <a:lnTo>
                    <a:pt x="101" y="749"/>
                  </a:lnTo>
                  <a:lnTo>
                    <a:pt x="120" y="896"/>
                  </a:lnTo>
                  <a:lnTo>
                    <a:pt x="141" y="1043"/>
                  </a:lnTo>
                  <a:lnTo>
                    <a:pt x="160" y="1190"/>
                  </a:lnTo>
                  <a:lnTo>
                    <a:pt x="177" y="1187"/>
                  </a:lnTo>
                  <a:lnTo>
                    <a:pt x="158" y="1041"/>
                  </a:lnTo>
                  <a:lnTo>
                    <a:pt x="137" y="894"/>
                  </a:lnTo>
                  <a:lnTo>
                    <a:pt x="118" y="747"/>
                  </a:lnTo>
                  <a:lnTo>
                    <a:pt x="97" y="598"/>
                  </a:lnTo>
                  <a:lnTo>
                    <a:pt x="78" y="451"/>
                  </a:lnTo>
                  <a:lnTo>
                    <a:pt x="57" y="304"/>
                  </a:lnTo>
                  <a:lnTo>
                    <a:pt x="38" y="158"/>
                  </a:lnTo>
                  <a:lnTo>
                    <a:pt x="17" y="11"/>
                  </a:lnTo>
                  <a:lnTo>
                    <a:pt x="5" y="5"/>
                  </a:lnTo>
                  <a:lnTo>
                    <a:pt x="17" y="11"/>
                  </a:lnTo>
                  <a:lnTo>
                    <a:pt x="15" y="0"/>
                  </a:lnTo>
                  <a:lnTo>
                    <a:pt x="5" y="5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5" name="Freeform 27"/>
            <p:cNvSpPr>
              <a:spLocks noChangeArrowheads="1"/>
            </p:cNvSpPr>
            <p:nvPr/>
          </p:nvSpPr>
          <p:spPr bwMode="auto">
            <a:xfrm>
              <a:off x="210" y="662"/>
              <a:ext cx="203" cy="136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32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4 0 0"/>
                <a:gd name="G18" fmla="*/ 1 0 51712"/>
                <a:gd name="G19" fmla="+- 19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*/ 1 26185 51712"/>
                <a:gd name="G31" fmla="+- 1 0 0"/>
                <a:gd name="G32" fmla="+- 1 0 0"/>
                <a:gd name="G33" fmla="+- 1 0 0"/>
                <a:gd name="G34" fmla="+- 1 0 0"/>
                <a:gd name="G35" fmla="*/ 1 0 51712"/>
                <a:gd name="G36" fmla="sin 54736 G35"/>
                <a:gd name="G37" fmla="*/ 1 0 51712"/>
                <a:gd name="G38" fmla="cos 55344 G37"/>
                <a:gd name="G39" fmla="+- G36 0 G38"/>
                <a:gd name="G40" fmla="*/ G39 65535 1"/>
                <a:gd name="G41" fmla="+- G40 10800 0"/>
                <a:gd name="G42" fmla="+- 1 0 0"/>
                <a:gd name="G43" fmla="+- 1 0 0"/>
                <a:gd name="G44" fmla="+- 1 0 0"/>
                <a:gd name="G45" fmla="+- 1 0 0"/>
                <a:gd name="T0" fmla="*/ 0 w 1076"/>
                <a:gd name="T1" fmla="*/ 0 h 725"/>
                <a:gd name="T2" fmla="*/ 1076 w 1076"/>
                <a:gd name="T3" fmla="*/ 725 h 725"/>
              </a:gdLst>
              <a:ahLst/>
              <a:cxnLst>
                <a:cxn ang="0">
                  <a:pos x="19" y="715"/>
                </a:cxn>
                <a:cxn ang="0">
                  <a:pos x="19" y="725"/>
                </a:cxn>
                <a:cxn ang="0">
                  <a:pos x="73" y="667"/>
                </a:cxn>
                <a:cxn ang="0">
                  <a:pos x="130" y="608"/>
                </a:cxn>
                <a:cxn ang="0">
                  <a:pos x="189" y="553"/>
                </a:cxn>
                <a:cxn ang="0">
                  <a:pos x="248" y="501"/>
                </a:cxn>
                <a:cxn ang="0">
                  <a:pos x="309" y="448"/>
                </a:cxn>
                <a:cxn ang="0">
                  <a:pos x="372" y="400"/>
                </a:cxn>
                <a:cxn ang="0">
                  <a:pos x="437" y="354"/>
                </a:cxn>
                <a:cxn ang="0">
                  <a:pos x="502" y="308"/>
                </a:cxn>
                <a:cxn ang="0">
                  <a:pos x="569" y="266"/>
                </a:cxn>
                <a:cxn ang="0">
                  <a:pos x="639" y="224"/>
                </a:cxn>
                <a:cxn ang="0">
                  <a:pos x="708" y="186"/>
                </a:cxn>
                <a:cxn ang="0">
                  <a:pos x="779" y="148"/>
                </a:cxn>
                <a:cxn ang="0">
                  <a:pos x="851" y="113"/>
                </a:cxn>
                <a:cxn ang="0">
                  <a:pos x="927" y="77"/>
                </a:cxn>
                <a:cxn ang="0">
                  <a:pos x="1000" y="46"/>
                </a:cxn>
                <a:cxn ang="0">
                  <a:pos x="1076" y="14"/>
                </a:cxn>
                <a:cxn ang="0">
                  <a:pos x="1070" y="0"/>
                </a:cxn>
                <a:cxn ang="0">
                  <a:pos x="994" y="29"/>
                </a:cxn>
                <a:cxn ang="0">
                  <a:pos x="918" y="62"/>
                </a:cxn>
                <a:cxn ang="0">
                  <a:pos x="845" y="96"/>
                </a:cxn>
                <a:cxn ang="0">
                  <a:pos x="771" y="132"/>
                </a:cxn>
                <a:cxn ang="0">
                  <a:pos x="700" y="169"/>
                </a:cxn>
                <a:cxn ang="0">
                  <a:pos x="630" y="209"/>
                </a:cxn>
                <a:cxn ang="0">
                  <a:pos x="561" y="251"/>
                </a:cxn>
                <a:cxn ang="0">
                  <a:pos x="494" y="293"/>
                </a:cxn>
                <a:cxn ang="0">
                  <a:pos x="426" y="339"/>
                </a:cxn>
                <a:cxn ang="0">
                  <a:pos x="361" y="385"/>
                </a:cxn>
                <a:cxn ang="0">
                  <a:pos x="298" y="436"/>
                </a:cxn>
                <a:cxn ang="0">
                  <a:pos x="237" y="486"/>
                </a:cxn>
                <a:cxn ang="0">
                  <a:pos x="176" y="541"/>
                </a:cxn>
                <a:cxn ang="0">
                  <a:pos x="117" y="595"/>
                </a:cxn>
                <a:cxn ang="0">
                  <a:pos x="61" y="654"/>
                </a:cxn>
                <a:cxn ang="0">
                  <a:pos x="4" y="715"/>
                </a:cxn>
                <a:cxn ang="0">
                  <a:pos x="4" y="725"/>
                </a:cxn>
                <a:cxn ang="0">
                  <a:pos x="4" y="715"/>
                </a:cxn>
                <a:cxn ang="0">
                  <a:pos x="0" y="719"/>
                </a:cxn>
                <a:cxn ang="0">
                  <a:pos x="4" y="725"/>
                </a:cxn>
                <a:cxn ang="0">
                  <a:pos x="19" y="715"/>
                </a:cxn>
              </a:cxnLst>
              <a:rect l="T0" t="T1" r="T2" b="T3"/>
              <a:pathLst>
                <a:path w="1076" h="725">
                  <a:moveTo>
                    <a:pt x="19" y="715"/>
                  </a:moveTo>
                  <a:lnTo>
                    <a:pt x="19" y="725"/>
                  </a:lnTo>
                  <a:lnTo>
                    <a:pt x="73" y="667"/>
                  </a:lnTo>
                  <a:lnTo>
                    <a:pt x="130" y="608"/>
                  </a:lnTo>
                  <a:lnTo>
                    <a:pt x="189" y="553"/>
                  </a:lnTo>
                  <a:lnTo>
                    <a:pt x="248" y="501"/>
                  </a:lnTo>
                  <a:lnTo>
                    <a:pt x="309" y="448"/>
                  </a:lnTo>
                  <a:lnTo>
                    <a:pt x="372" y="400"/>
                  </a:lnTo>
                  <a:lnTo>
                    <a:pt x="437" y="354"/>
                  </a:lnTo>
                  <a:lnTo>
                    <a:pt x="502" y="308"/>
                  </a:lnTo>
                  <a:lnTo>
                    <a:pt x="569" y="266"/>
                  </a:lnTo>
                  <a:lnTo>
                    <a:pt x="639" y="224"/>
                  </a:lnTo>
                  <a:lnTo>
                    <a:pt x="708" y="186"/>
                  </a:lnTo>
                  <a:lnTo>
                    <a:pt x="779" y="148"/>
                  </a:lnTo>
                  <a:lnTo>
                    <a:pt x="851" y="113"/>
                  </a:lnTo>
                  <a:lnTo>
                    <a:pt x="927" y="77"/>
                  </a:lnTo>
                  <a:lnTo>
                    <a:pt x="1000" y="46"/>
                  </a:lnTo>
                  <a:lnTo>
                    <a:pt x="1076" y="14"/>
                  </a:lnTo>
                  <a:lnTo>
                    <a:pt x="1070" y="0"/>
                  </a:lnTo>
                  <a:lnTo>
                    <a:pt x="994" y="29"/>
                  </a:lnTo>
                  <a:lnTo>
                    <a:pt x="918" y="62"/>
                  </a:lnTo>
                  <a:lnTo>
                    <a:pt x="845" y="96"/>
                  </a:lnTo>
                  <a:lnTo>
                    <a:pt x="771" y="132"/>
                  </a:lnTo>
                  <a:lnTo>
                    <a:pt x="700" y="169"/>
                  </a:lnTo>
                  <a:lnTo>
                    <a:pt x="630" y="209"/>
                  </a:lnTo>
                  <a:lnTo>
                    <a:pt x="561" y="251"/>
                  </a:lnTo>
                  <a:lnTo>
                    <a:pt x="494" y="293"/>
                  </a:lnTo>
                  <a:lnTo>
                    <a:pt x="426" y="339"/>
                  </a:lnTo>
                  <a:lnTo>
                    <a:pt x="361" y="385"/>
                  </a:lnTo>
                  <a:lnTo>
                    <a:pt x="298" y="436"/>
                  </a:lnTo>
                  <a:lnTo>
                    <a:pt x="237" y="486"/>
                  </a:lnTo>
                  <a:lnTo>
                    <a:pt x="176" y="541"/>
                  </a:lnTo>
                  <a:lnTo>
                    <a:pt x="117" y="595"/>
                  </a:lnTo>
                  <a:lnTo>
                    <a:pt x="61" y="654"/>
                  </a:lnTo>
                  <a:lnTo>
                    <a:pt x="4" y="715"/>
                  </a:lnTo>
                  <a:lnTo>
                    <a:pt x="4" y="725"/>
                  </a:lnTo>
                  <a:lnTo>
                    <a:pt x="4" y="715"/>
                  </a:lnTo>
                  <a:lnTo>
                    <a:pt x="0" y="719"/>
                  </a:lnTo>
                  <a:lnTo>
                    <a:pt x="4" y="725"/>
                  </a:lnTo>
                  <a:lnTo>
                    <a:pt x="19" y="715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6" name="Freeform 28"/>
            <p:cNvSpPr>
              <a:spLocks noChangeArrowheads="1"/>
            </p:cNvSpPr>
            <p:nvPr/>
          </p:nvSpPr>
          <p:spPr bwMode="auto">
            <a:xfrm>
              <a:off x="211" y="800"/>
              <a:ext cx="95" cy="121"/>
            </a:xfrm>
            <a:custGeom>
              <a:avLst/>
              <a:gdLst>
                <a:gd name="G0" fmla="+- 1 0 0"/>
                <a:gd name="G1" fmla="*/ 1 0 51712"/>
                <a:gd name="G2" fmla="+- 1 0 0"/>
                <a:gd name="G3" fmla="+- 1 0 0"/>
                <a:gd name="G4" fmla="+- 1 0 0"/>
                <a:gd name="G5" fmla="*/ 1 16385 2"/>
                <a:gd name="G6" fmla="+- 1 0 0"/>
                <a:gd name="G7" fmla="*/ 1 35517 25856"/>
                <a:gd name="G8" fmla="+- 8 0 0"/>
                <a:gd name="G9" fmla="sin 12 G8"/>
                <a:gd name="T0" fmla="*/ 0 w 515"/>
                <a:gd name="T1" fmla="*/ 0 h 648"/>
                <a:gd name="T2" fmla="*/ 515 w 515"/>
                <a:gd name="T3" fmla="*/ 648 h 648"/>
              </a:gdLst>
              <a:ahLst/>
              <a:cxnLst>
                <a:cxn ang="0">
                  <a:pos x="511" y="646"/>
                </a:cxn>
                <a:cxn ang="0">
                  <a:pos x="515" y="631"/>
                </a:cxn>
                <a:cxn ang="0">
                  <a:pos x="15" y="0"/>
                </a:cxn>
                <a:cxn ang="0">
                  <a:pos x="0" y="10"/>
                </a:cxn>
                <a:cxn ang="0">
                  <a:pos x="500" y="644"/>
                </a:cxn>
                <a:cxn ang="0">
                  <a:pos x="511" y="646"/>
                </a:cxn>
                <a:cxn ang="0">
                  <a:pos x="500" y="644"/>
                </a:cxn>
                <a:cxn ang="0">
                  <a:pos x="504" y="648"/>
                </a:cxn>
                <a:cxn ang="0">
                  <a:pos x="511" y="646"/>
                </a:cxn>
              </a:cxnLst>
              <a:rect l="T0" t="T1" r="T2" b="T3"/>
              <a:pathLst>
                <a:path w="515" h="648">
                  <a:moveTo>
                    <a:pt x="511" y="646"/>
                  </a:moveTo>
                  <a:lnTo>
                    <a:pt x="515" y="631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500" y="644"/>
                  </a:lnTo>
                  <a:lnTo>
                    <a:pt x="511" y="646"/>
                  </a:lnTo>
                  <a:lnTo>
                    <a:pt x="500" y="644"/>
                  </a:lnTo>
                  <a:lnTo>
                    <a:pt x="504" y="648"/>
                  </a:lnTo>
                  <a:lnTo>
                    <a:pt x="511" y="646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7" name="Freeform 29"/>
            <p:cNvSpPr>
              <a:spLocks noChangeArrowheads="1"/>
            </p:cNvSpPr>
            <p:nvPr/>
          </p:nvSpPr>
          <p:spPr bwMode="auto">
            <a:xfrm>
              <a:off x="402" y="693"/>
              <a:ext cx="6" cy="180"/>
            </a:xfrm>
            <a:custGeom>
              <a:avLst/>
              <a:gdLst>
                <a:gd name="G0" fmla="+- 53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954"/>
                <a:gd name="T2" fmla="*/ 53 w 53"/>
                <a:gd name="T3" fmla="*/ 954 h 954"/>
              </a:gdLst>
              <a:ahLst/>
              <a:cxnLst>
                <a:cxn ang="0">
                  <a:pos x="6" y="25"/>
                </a:cxn>
                <a:cxn ang="0">
                  <a:pos x="53" y="0"/>
                </a:cxn>
                <a:cxn ang="0">
                  <a:pos x="53" y="954"/>
                </a:cxn>
                <a:cxn ang="0">
                  <a:pos x="0" y="954"/>
                </a:cxn>
                <a:cxn ang="0">
                  <a:pos x="6" y="25"/>
                </a:cxn>
              </a:cxnLst>
              <a:rect l="T0" t="T1" r="T2" b="T3"/>
              <a:pathLst>
                <a:path w="53" h="954">
                  <a:moveTo>
                    <a:pt x="6" y="25"/>
                  </a:moveTo>
                  <a:lnTo>
                    <a:pt x="53" y="0"/>
                  </a:lnTo>
                  <a:lnTo>
                    <a:pt x="53" y="954"/>
                  </a:lnTo>
                  <a:lnTo>
                    <a:pt x="0" y="954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8" name="Freeform 30"/>
            <p:cNvSpPr>
              <a:spLocks noChangeArrowheads="1"/>
            </p:cNvSpPr>
            <p:nvPr/>
          </p:nvSpPr>
          <p:spPr bwMode="auto">
            <a:xfrm>
              <a:off x="402" y="693"/>
              <a:ext cx="6" cy="180"/>
            </a:xfrm>
            <a:custGeom>
              <a:avLst/>
              <a:gdLst>
                <a:gd name="G0" fmla="+- 53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954"/>
                <a:gd name="T2" fmla="*/ 53 w 53"/>
                <a:gd name="T3" fmla="*/ 954 h 954"/>
              </a:gdLst>
              <a:ahLst/>
              <a:cxnLst>
                <a:cxn ang="0">
                  <a:pos x="6" y="25"/>
                </a:cxn>
                <a:cxn ang="0">
                  <a:pos x="53" y="0"/>
                </a:cxn>
                <a:cxn ang="0">
                  <a:pos x="53" y="954"/>
                </a:cxn>
                <a:cxn ang="0">
                  <a:pos x="0" y="954"/>
                </a:cxn>
                <a:cxn ang="0">
                  <a:pos x="6" y="25"/>
                </a:cxn>
              </a:cxnLst>
              <a:rect l="T0" t="T1" r="T2" b="T3"/>
              <a:pathLst>
                <a:path w="53" h="954">
                  <a:moveTo>
                    <a:pt x="6" y="25"/>
                  </a:moveTo>
                  <a:lnTo>
                    <a:pt x="53" y="0"/>
                  </a:lnTo>
                  <a:lnTo>
                    <a:pt x="53" y="954"/>
                  </a:lnTo>
                  <a:lnTo>
                    <a:pt x="0" y="954"/>
                  </a:lnTo>
                  <a:lnTo>
                    <a:pt x="6" y="25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199" name="Freeform 31"/>
            <p:cNvSpPr>
              <a:spLocks noChangeArrowheads="1"/>
            </p:cNvSpPr>
            <p:nvPr/>
          </p:nvSpPr>
          <p:spPr bwMode="auto">
            <a:xfrm>
              <a:off x="307" y="749"/>
              <a:ext cx="6" cy="125"/>
            </a:xfrm>
            <a:custGeom>
              <a:avLst/>
              <a:gdLst>
                <a:gd name="G0" fmla="+- 17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667"/>
                <a:gd name="T2" fmla="*/ 53 w 53"/>
                <a:gd name="T3" fmla="*/ 667 h 667"/>
              </a:gdLst>
              <a:ahLst/>
              <a:cxnLst>
                <a:cxn ang="0">
                  <a:pos x="4" y="17"/>
                </a:cxn>
                <a:cxn ang="0">
                  <a:pos x="53" y="0"/>
                </a:cxn>
                <a:cxn ang="0">
                  <a:pos x="53" y="667"/>
                </a:cxn>
                <a:cxn ang="0">
                  <a:pos x="0" y="667"/>
                </a:cxn>
                <a:cxn ang="0">
                  <a:pos x="4" y="17"/>
                </a:cxn>
              </a:cxnLst>
              <a:rect l="T0" t="T1" r="T2" b="T3"/>
              <a:pathLst>
                <a:path w="53" h="667">
                  <a:moveTo>
                    <a:pt x="4" y="17"/>
                  </a:moveTo>
                  <a:lnTo>
                    <a:pt x="53" y="0"/>
                  </a:lnTo>
                  <a:lnTo>
                    <a:pt x="53" y="667"/>
                  </a:lnTo>
                  <a:lnTo>
                    <a:pt x="0" y="667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0" name="Freeform 32"/>
            <p:cNvSpPr>
              <a:spLocks noChangeArrowheads="1"/>
            </p:cNvSpPr>
            <p:nvPr/>
          </p:nvSpPr>
          <p:spPr bwMode="auto">
            <a:xfrm>
              <a:off x="307" y="749"/>
              <a:ext cx="6" cy="125"/>
            </a:xfrm>
            <a:custGeom>
              <a:avLst/>
              <a:gdLst>
                <a:gd name="G0" fmla="+- 17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667"/>
                <a:gd name="T2" fmla="*/ 53 w 53"/>
                <a:gd name="T3" fmla="*/ 667 h 667"/>
              </a:gdLst>
              <a:ahLst/>
              <a:cxnLst>
                <a:cxn ang="0">
                  <a:pos x="4" y="17"/>
                </a:cxn>
                <a:cxn ang="0">
                  <a:pos x="53" y="0"/>
                </a:cxn>
                <a:cxn ang="0">
                  <a:pos x="53" y="667"/>
                </a:cxn>
                <a:cxn ang="0">
                  <a:pos x="0" y="667"/>
                </a:cxn>
                <a:cxn ang="0">
                  <a:pos x="4" y="17"/>
                </a:cxn>
              </a:cxnLst>
              <a:rect l="T0" t="T1" r="T2" b="T3"/>
              <a:pathLst>
                <a:path w="53" h="667">
                  <a:moveTo>
                    <a:pt x="4" y="17"/>
                  </a:moveTo>
                  <a:lnTo>
                    <a:pt x="53" y="0"/>
                  </a:lnTo>
                  <a:lnTo>
                    <a:pt x="53" y="667"/>
                  </a:lnTo>
                  <a:lnTo>
                    <a:pt x="0" y="667"/>
                  </a:lnTo>
                  <a:lnTo>
                    <a:pt x="4" y="17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1" name="Freeform 33"/>
            <p:cNvSpPr>
              <a:spLocks noChangeArrowheads="1"/>
            </p:cNvSpPr>
            <p:nvPr/>
          </p:nvSpPr>
          <p:spPr bwMode="auto">
            <a:xfrm>
              <a:off x="331" y="734"/>
              <a:ext cx="6" cy="139"/>
            </a:xfrm>
            <a:custGeom>
              <a:avLst/>
              <a:gdLst>
                <a:gd name="G0" fmla="+- 21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742"/>
                <a:gd name="T2" fmla="*/ 53 w 53"/>
                <a:gd name="T3" fmla="*/ 742 h 742"/>
              </a:gdLst>
              <a:ahLst/>
              <a:cxnLst>
                <a:cxn ang="0">
                  <a:pos x="4" y="21"/>
                </a:cxn>
                <a:cxn ang="0">
                  <a:pos x="53" y="0"/>
                </a:cxn>
                <a:cxn ang="0">
                  <a:pos x="53" y="742"/>
                </a:cxn>
                <a:cxn ang="0">
                  <a:pos x="0" y="742"/>
                </a:cxn>
                <a:cxn ang="0">
                  <a:pos x="4" y="21"/>
                </a:cxn>
              </a:cxnLst>
              <a:rect l="T0" t="T1" r="T2" b="T3"/>
              <a:pathLst>
                <a:path w="53" h="742">
                  <a:moveTo>
                    <a:pt x="4" y="21"/>
                  </a:moveTo>
                  <a:lnTo>
                    <a:pt x="53" y="0"/>
                  </a:lnTo>
                  <a:lnTo>
                    <a:pt x="53" y="742"/>
                  </a:lnTo>
                  <a:lnTo>
                    <a:pt x="0" y="742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2" name="Freeform 34"/>
            <p:cNvSpPr>
              <a:spLocks noChangeArrowheads="1"/>
            </p:cNvSpPr>
            <p:nvPr/>
          </p:nvSpPr>
          <p:spPr bwMode="auto">
            <a:xfrm>
              <a:off x="331" y="734"/>
              <a:ext cx="6" cy="139"/>
            </a:xfrm>
            <a:custGeom>
              <a:avLst/>
              <a:gdLst>
                <a:gd name="G0" fmla="+- 21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742"/>
                <a:gd name="T2" fmla="*/ 53 w 53"/>
                <a:gd name="T3" fmla="*/ 742 h 742"/>
              </a:gdLst>
              <a:ahLst/>
              <a:cxnLst>
                <a:cxn ang="0">
                  <a:pos x="4" y="21"/>
                </a:cxn>
                <a:cxn ang="0">
                  <a:pos x="53" y="0"/>
                </a:cxn>
                <a:cxn ang="0">
                  <a:pos x="53" y="742"/>
                </a:cxn>
                <a:cxn ang="0">
                  <a:pos x="0" y="742"/>
                </a:cxn>
                <a:cxn ang="0">
                  <a:pos x="4" y="21"/>
                </a:cxn>
              </a:cxnLst>
              <a:rect l="T0" t="T1" r="T2" b="T3"/>
              <a:pathLst>
                <a:path w="53" h="742">
                  <a:moveTo>
                    <a:pt x="4" y="21"/>
                  </a:moveTo>
                  <a:lnTo>
                    <a:pt x="53" y="0"/>
                  </a:lnTo>
                  <a:lnTo>
                    <a:pt x="53" y="742"/>
                  </a:lnTo>
                  <a:lnTo>
                    <a:pt x="0" y="742"/>
                  </a:lnTo>
                  <a:lnTo>
                    <a:pt x="4" y="21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3" name="Freeform 35"/>
            <p:cNvSpPr>
              <a:spLocks noChangeArrowheads="1"/>
            </p:cNvSpPr>
            <p:nvPr/>
          </p:nvSpPr>
          <p:spPr bwMode="auto">
            <a:xfrm>
              <a:off x="355" y="721"/>
              <a:ext cx="6" cy="154"/>
            </a:xfrm>
            <a:custGeom>
              <a:avLst/>
              <a:gdLst>
                <a:gd name="G0" fmla="+- 23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820"/>
                <a:gd name="T2" fmla="*/ 53 w 53"/>
                <a:gd name="T3" fmla="*/ 820 h 820"/>
              </a:gdLst>
              <a:ahLst/>
              <a:cxnLst>
                <a:cxn ang="0">
                  <a:pos x="4" y="23"/>
                </a:cxn>
                <a:cxn ang="0">
                  <a:pos x="53" y="0"/>
                </a:cxn>
                <a:cxn ang="0">
                  <a:pos x="53" y="820"/>
                </a:cxn>
                <a:cxn ang="0">
                  <a:pos x="0" y="820"/>
                </a:cxn>
                <a:cxn ang="0">
                  <a:pos x="4" y="23"/>
                </a:cxn>
              </a:cxnLst>
              <a:rect l="T0" t="T1" r="T2" b="T3"/>
              <a:pathLst>
                <a:path w="53" h="820">
                  <a:moveTo>
                    <a:pt x="4" y="23"/>
                  </a:moveTo>
                  <a:lnTo>
                    <a:pt x="53" y="0"/>
                  </a:lnTo>
                  <a:lnTo>
                    <a:pt x="53" y="820"/>
                  </a:lnTo>
                  <a:lnTo>
                    <a:pt x="0" y="820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4" name="Freeform 36"/>
            <p:cNvSpPr>
              <a:spLocks noChangeArrowheads="1"/>
            </p:cNvSpPr>
            <p:nvPr/>
          </p:nvSpPr>
          <p:spPr bwMode="auto">
            <a:xfrm>
              <a:off x="355" y="721"/>
              <a:ext cx="6" cy="154"/>
            </a:xfrm>
            <a:custGeom>
              <a:avLst/>
              <a:gdLst>
                <a:gd name="G0" fmla="+- 23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820"/>
                <a:gd name="T2" fmla="*/ 53 w 53"/>
                <a:gd name="T3" fmla="*/ 820 h 820"/>
              </a:gdLst>
              <a:ahLst/>
              <a:cxnLst>
                <a:cxn ang="0">
                  <a:pos x="4" y="23"/>
                </a:cxn>
                <a:cxn ang="0">
                  <a:pos x="53" y="0"/>
                </a:cxn>
                <a:cxn ang="0">
                  <a:pos x="53" y="820"/>
                </a:cxn>
                <a:cxn ang="0">
                  <a:pos x="0" y="820"/>
                </a:cxn>
                <a:cxn ang="0">
                  <a:pos x="4" y="23"/>
                </a:cxn>
              </a:cxnLst>
              <a:rect l="T0" t="T1" r="T2" b="T3"/>
              <a:pathLst>
                <a:path w="53" h="820">
                  <a:moveTo>
                    <a:pt x="4" y="23"/>
                  </a:moveTo>
                  <a:lnTo>
                    <a:pt x="53" y="0"/>
                  </a:lnTo>
                  <a:lnTo>
                    <a:pt x="53" y="820"/>
                  </a:lnTo>
                  <a:lnTo>
                    <a:pt x="0" y="820"/>
                  </a:lnTo>
                  <a:lnTo>
                    <a:pt x="4" y="23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5" name="Freeform 37"/>
            <p:cNvSpPr>
              <a:spLocks noChangeArrowheads="1"/>
            </p:cNvSpPr>
            <p:nvPr/>
          </p:nvSpPr>
          <p:spPr bwMode="auto">
            <a:xfrm>
              <a:off x="378" y="707"/>
              <a:ext cx="6" cy="167"/>
            </a:xfrm>
            <a:custGeom>
              <a:avLst/>
              <a:gdLst>
                <a:gd name="G0" fmla="+- 24 0 0"/>
                <a:gd name="G1" fmla="+- 1 0 0"/>
                <a:gd name="G2" fmla="+- 7 0 0"/>
                <a:gd name="G3" fmla="*/ 1 16385 2"/>
                <a:gd name="G4" fmla="*/ 1 35517 25856"/>
                <a:gd name="T0" fmla="*/ 0 w 50"/>
                <a:gd name="T1" fmla="*/ 0 h 886"/>
                <a:gd name="T2" fmla="*/ 50 w 50"/>
                <a:gd name="T3" fmla="*/ 886 h 886"/>
              </a:gdLst>
              <a:ahLst/>
              <a:cxnLst>
                <a:cxn ang="0">
                  <a:pos x="4" y="24"/>
                </a:cxn>
                <a:cxn ang="0">
                  <a:pos x="50" y="0"/>
                </a:cxn>
                <a:cxn ang="0">
                  <a:pos x="50" y="886"/>
                </a:cxn>
                <a:cxn ang="0">
                  <a:pos x="0" y="886"/>
                </a:cxn>
                <a:cxn ang="0">
                  <a:pos x="4" y="24"/>
                </a:cxn>
              </a:cxnLst>
              <a:rect l="T0" t="T1" r="T2" b="T3"/>
              <a:pathLst>
                <a:path w="50" h="886">
                  <a:moveTo>
                    <a:pt x="4" y="24"/>
                  </a:moveTo>
                  <a:lnTo>
                    <a:pt x="50" y="0"/>
                  </a:lnTo>
                  <a:lnTo>
                    <a:pt x="50" y="886"/>
                  </a:lnTo>
                  <a:lnTo>
                    <a:pt x="0" y="886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6" name="Freeform 38"/>
            <p:cNvSpPr>
              <a:spLocks noChangeArrowheads="1"/>
            </p:cNvSpPr>
            <p:nvPr/>
          </p:nvSpPr>
          <p:spPr bwMode="auto">
            <a:xfrm>
              <a:off x="378" y="707"/>
              <a:ext cx="6" cy="167"/>
            </a:xfrm>
            <a:custGeom>
              <a:avLst/>
              <a:gdLst>
                <a:gd name="G0" fmla="+- 24 0 0"/>
                <a:gd name="G1" fmla="+- 1 0 0"/>
                <a:gd name="G2" fmla="+- 7 0 0"/>
                <a:gd name="G3" fmla="*/ 1 16385 2"/>
                <a:gd name="G4" fmla="*/ 1 35517 25856"/>
                <a:gd name="T0" fmla="*/ 0 w 50"/>
                <a:gd name="T1" fmla="*/ 0 h 886"/>
                <a:gd name="T2" fmla="*/ 50 w 50"/>
                <a:gd name="T3" fmla="*/ 886 h 886"/>
              </a:gdLst>
              <a:ahLst/>
              <a:cxnLst>
                <a:cxn ang="0">
                  <a:pos x="4" y="24"/>
                </a:cxn>
                <a:cxn ang="0">
                  <a:pos x="50" y="0"/>
                </a:cxn>
                <a:cxn ang="0">
                  <a:pos x="50" y="886"/>
                </a:cxn>
                <a:cxn ang="0">
                  <a:pos x="0" y="886"/>
                </a:cxn>
                <a:cxn ang="0">
                  <a:pos x="4" y="24"/>
                </a:cxn>
              </a:cxnLst>
              <a:rect l="T0" t="T1" r="T2" b="T3"/>
              <a:pathLst>
                <a:path w="50" h="886">
                  <a:moveTo>
                    <a:pt x="4" y="24"/>
                  </a:moveTo>
                  <a:lnTo>
                    <a:pt x="50" y="0"/>
                  </a:lnTo>
                  <a:lnTo>
                    <a:pt x="50" y="886"/>
                  </a:lnTo>
                  <a:lnTo>
                    <a:pt x="0" y="886"/>
                  </a:lnTo>
                  <a:lnTo>
                    <a:pt x="4" y="24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7" name="Rectangle 39"/>
            <p:cNvSpPr>
              <a:spLocks noChangeArrowheads="1"/>
            </p:cNvSpPr>
            <p:nvPr/>
          </p:nvSpPr>
          <p:spPr bwMode="auto">
            <a:xfrm>
              <a:off x="281" y="878"/>
              <a:ext cx="140" cy="0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8" name="Rectangle 40"/>
            <p:cNvSpPr>
              <a:spLocks noChangeArrowheads="1"/>
            </p:cNvSpPr>
            <p:nvPr/>
          </p:nvSpPr>
          <p:spPr bwMode="auto">
            <a:xfrm>
              <a:off x="281" y="878"/>
              <a:ext cx="140" cy="0"/>
            </a:xfrm>
            <a:prstGeom prst="rect">
              <a:avLst/>
            </a:prstGeom>
            <a:noFill/>
            <a:ln w="1440" cap="sq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09" name="Freeform 41"/>
            <p:cNvSpPr>
              <a:spLocks noChangeArrowheads="1"/>
            </p:cNvSpPr>
            <p:nvPr/>
          </p:nvSpPr>
          <p:spPr bwMode="auto">
            <a:xfrm>
              <a:off x="178" y="860"/>
              <a:ext cx="56" cy="57"/>
            </a:xfrm>
            <a:custGeom>
              <a:avLst/>
              <a:gdLst>
                <a:gd name="G0" fmla="+- 1 0 0"/>
                <a:gd name="G1" fmla="+- 65532 0 0"/>
                <a:gd name="G2" fmla="+- 1 0 0"/>
                <a:gd name="G3" fmla="+- 1 0 0"/>
                <a:gd name="G4" fmla="+- 1 0 0"/>
                <a:gd name="G5" fmla="*/ 1 16385 2"/>
                <a:gd name="G6" fmla="+- 1 0 0"/>
                <a:gd name="G7" fmla="*/ 1 35517 25856"/>
                <a:gd name="G8" fmla="+- 8 0 0"/>
                <a:gd name="G9" fmla="cos 12 G8"/>
                <a:gd name="T0" fmla="*/ 0 w 313"/>
                <a:gd name="T1" fmla="*/ 0 h 317"/>
                <a:gd name="T2" fmla="*/ 313 w 313"/>
                <a:gd name="T3" fmla="*/ 317 h 317"/>
              </a:gdLst>
              <a:ahLst/>
              <a:cxnLst>
                <a:cxn ang="0">
                  <a:pos x="302" y="9"/>
                </a:cxn>
                <a:cxn ang="0">
                  <a:pos x="264" y="15"/>
                </a:cxn>
                <a:cxn ang="0">
                  <a:pos x="0" y="267"/>
                </a:cxn>
                <a:cxn ang="0">
                  <a:pos x="46" y="317"/>
                </a:cxn>
                <a:cxn ang="0">
                  <a:pos x="313" y="65"/>
                </a:cxn>
                <a:cxn ang="0">
                  <a:pos x="302" y="9"/>
                </a:cxn>
                <a:cxn ang="0">
                  <a:pos x="281" y="0"/>
                </a:cxn>
                <a:cxn ang="0">
                  <a:pos x="264" y="15"/>
                </a:cxn>
                <a:cxn ang="0">
                  <a:pos x="302" y="9"/>
                </a:cxn>
              </a:cxnLst>
              <a:rect l="T0" t="T1" r="T2" b="T3"/>
              <a:pathLst>
                <a:path w="313" h="317">
                  <a:moveTo>
                    <a:pt x="302" y="9"/>
                  </a:moveTo>
                  <a:lnTo>
                    <a:pt x="264" y="15"/>
                  </a:lnTo>
                  <a:lnTo>
                    <a:pt x="0" y="267"/>
                  </a:lnTo>
                  <a:lnTo>
                    <a:pt x="46" y="317"/>
                  </a:lnTo>
                  <a:lnTo>
                    <a:pt x="313" y="65"/>
                  </a:lnTo>
                  <a:lnTo>
                    <a:pt x="302" y="9"/>
                  </a:lnTo>
                  <a:lnTo>
                    <a:pt x="281" y="0"/>
                  </a:lnTo>
                  <a:lnTo>
                    <a:pt x="264" y="15"/>
                  </a:lnTo>
                  <a:lnTo>
                    <a:pt x="302" y="9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10" name="Freeform 42"/>
            <p:cNvSpPr>
              <a:spLocks noChangeArrowheads="1"/>
            </p:cNvSpPr>
            <p:nvPr/>
          </p:nvSpPr>
          <p:spPr bwMode="auto">
            <a:xfrm>
              <a:off x="231" y="862"/>
              <a:ext cx="49" cy="28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*/ 1 16385 2"/>
                <a:gd name="G6" fmla="+- 1 0 0"/>
                <a:gd name="G7" fmla="*/ 1 35517 25856"/>
                <a:gd name="G8" fmla="+- 8 0 0"/>
                <a:gd name="G9" fmla="sin 12 G8"/>
                <a:gd name="T0" fmla="*/ 0 w 273"/>
                <a:gd name="T1" fmla="*/ 0 h 165"/>
                <a:gd name="T2" fmla="*/ 273 w 273"/>
                <a:gd name="T3" fmla="*/ 165 h 165"/>
              </a:gdLst>
              <a:ahLst/>
              <a:cxnLst>
                <a:cxn ang="0">
                  <a:pos x="273" y="138"/>
                </a:cxn>
                <a:cxn ang="0">
                  <a:pos x="254" y="90"/>
                </a:cxn>
                <a:cxn ang="0">
                  <a:pos x="27" y="0"/>
                </a:cxn>
                <a:cxn ang="0">
                  <a:pos x="0" y="65"/>
                </a:cxn>
                <a:cxn ang="0">
                  <a:pos x="229" y="155"/>
                </a:cxn>
                <a:cxn ang="0">
                  <a:pos x="273" y="138"/>
                </a:cxn>
                <a:cxn ang="0">
                  <a:pos x="229" y="155"/>
                </a:cxn>
                <a:cxn ang="0">
                  <a:pos x="259" y="165"/>
                </a:cxn>
                <a:cxn ang="0">
                  <a:pos x="273" y="138"/>
                </a:cxn>
              </a:cxnLst>
              <a:rect l="T0" t="T1" r="T2" b="T3"/>
              <a:pathLst>
                <a:path w="273" h="165">
                  <a:moveTo>
                    <a:pt x="273" y="138"/>
                  </a:moveTo>
                  <a:lnTo>
                    <a:pt x="254" y="90"/>
                  </a:lnTo>
                  <a:lnTo>
                    <a:pt x="27" y="0"/>
                  </a:lnTo>
                  <a:lnTo>
                    <a:pt x="0" y="65"/>
                  </a:lnTo>
                  <a:lnTo>
                    <a:pt x="229" y="155"/>
                  </a:lnTo>
                  <a:lnTo>
                    <a:pt x="273" y="138"/>
                  </a:lnTo>
                  <a:lnTo>
                    <a:pt x="229" y="155"/>
                  </a:lnTo>
                  <a:lnTo>
                    <a:pt x="259" y="165"/>
                  </a:lnTo>
                  <a:lnTo>
                    <a:pt x="273" y="138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11" name="Freeform 43"/>
            <p:cNvSpPr>
              <a:spLocks noChangeArrowheads="1"/>
            </p:cNvSpPr>
            <p:nvPr/>
          </p:nvSpPr>
          <p:spPr bwMode="auto">
            <a:xfrm>
              <a:off x="272" y="774"/>
              <a:ext cx="59" cy="110"/>
            </a:xfrm>
            <a:custGeom>
              <a:avLst/>
              <a:gdLst>
                <a:gd name="G0" fmla="+- 1 0 0"/>
                <a:gd name="G1" fmla="+- 32 0 0"/>
                <a:gd name="G2" fmla="+- 1 0 0"/>
                <a:gd name="G3" fmla="+- 1 0 0"/>
                <a:gd name="G4" fmla="+- 1 0 0"/>
                <a:gd name="G5" fmla="*/ 1 16385 2"/>
                <a:gd name="G6" fmla="+- 1 0 0"/>
                <a:gd name="G7" fmla="*/ 1 35517 25856"/>
                <a:gd name="G8" fmla="+- 8 0 0"/>
                <a:gd name="G9" fmla="cos 12 G8"/>
                <a:gd name="T0" fmla="*/ 0 w 328"/>
                <a:gd name="T1" fmla="*/ 0 h 589"/>
                <a:gd name="T2" fmla="*/ 328 w 328"/>
                <a:gd name="T3" fmla="*/ 589 h 589"/>
              </a:gdLst>
              <a:ahLst/>
              <a:cxnLst>
                <a:cxn ang="0">
                  <a:pos x="297" y="0"/>
                </a:cxn>
                <a:cxn ang="0">
                  <a:pos x="265" y="18"/>
                </a:cxn>
                <a:cxn ang="0">
                  <a:pos x="0" y="558"/>
                </a:cxn>
                <a:cxn ang="0">
                  <a:pos x="63" y="589"/>
                </a:cxn>
                <a:cxn ang="0">
                  <a:pos x="328" y="50"/>
                </a:cxn>
                <a:cxn ang="0">
                  <a:pos x="297" y="0"/>
                </a:cxn>
                <a:cxn ang="0">
                  <a:pos x="276" y="0"/>
                </a:cxn>
                <a:cxn ang="0">
                  <a:pos x="265" y="18"/>
                </a:cxn>
                <a:cxn ang="0">
                  <a:pos x="297" y="0"/>
                </a:cxn>
              </a:cxnLst>
              <a:rect l="T0" t="T1" r="T2" b="T3"/>
              <a:pathLst>
                <a:path w="328" h="589">
                  <a:moveTo>
                    <a:pt x="297" y="0"/>
                  </a:moveTo>
                  <a:lnTo>
                    <a:pt x="265" y="18"/>
                  </a:lnTo>
                  <a:lnTo>
                    <a:pt x="0" y="558"/>
                  </a:lnTo>
                  <a:lnTo>
                    <a:pt x="63" y="589"/>
                  </a:lnTo>
                  <a:lnTo>
                    <a:pt x="328" y="50"/>
                  </a:lnTo>
                  <a:lnTo>
                    <a:pt x="297" y="0"/>
                  </a:lnTo>
                  <a:lnTo>
                    <a:pt x="276" y="0"/>
                  </a:lnTo>
                  <a:lnTo>
                    <a:pt x="265" y="18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12" name="Freeform 44"/>
            <p:cNvSpPr>
              <a:spLocks noChangeArrowheads="1"/>
            </p:cNvSpPr>
            <p:nvPr/>
          </p:nvSpPr>
          <p:spPr bwMode="auto">
            <a:xfrm>
              <a:off x="329" y="774"/>
              <a:ext cx="50" cy="9"/>
            </a:xfrm>
            <a:custGeom>
              <a:avLst/>
              <a:gdLst>
                <a:gd name="G0" fmla="+- 1 0 0"/>
                <a:gd name="G1" fmla="+- 65467 0 0"/>
                <a:gd name="G2" fmla="+- 292 0 0"/>
                <a:gd name="G3" fmla="*/ 1 45511 45696"/>
                <a:gd name="G4" fmla="*/ 1 22983 51712"/>
                <a:gd name="G5" fmla="*/ G4 1 180"/>
                <a:gd name="G6" fmla="*/ G3 1 G5"/>
                <a:gd name="G7" fmla="+- 1 0 0"/>
                <a:gd name="G8" fmla="*/ 1 12573 51712"/>
                <a:gd name="T0" fmla="*/ 0 w 281"/>
                <a:gd name="T1" fmla="*/ 0 h 69"/>
                <a:gd name="T2" fmla="*/ 281 w 281"/>
                <a:gd name="T3" fmla="*/ 69 h 69"/>
              </a:gdLst>
              <a:ahLst/>
              <a:cxnLst>
                <a:cxn ang="0">
                  <a:pos x="281" y="58"/>
                </a:cxn>
                <a:cxn ang="0">
                  <a:pos x="256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6" y="69"/>
                </a:cxn>
                <a:cxn ang="0">
                  <a:pos x="281" y="58"/>
                </a:cxn>
              </a:cxnLst>
              <a:rect l="T0" t="T1" r="T2" b="T3"/>
              <a:pathLst>
                <a:path w="281" h="69">
                  <a:moveTo>
                    <a:pt x="281" y="58"/>
                  </a:moveTo>
                  <a:lnTo>
                    <a:pt x="256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256" y="69"/>
                  </a:lnTo>
                  <a:lnTo>
                    <a:pt x="281" y="58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13" name="Freeform 45"/>
            <p:cNvSpPr>
              <a:spLocks noChangeArrowheads="1"/>
            </p:cNvSpPr>
            <p:nvPr/>
          </p:nvSpPr>
          <p:spPr bwMode="auto">
            <a:xfrm>
              <a:off x="374" y="724"/>
              <a:ext cx="57" cy="57"/>
            </a:xfrm>
            <a:custGeom>
              <a:avLst/>
              <a:gdLst>
                <a:gd name="G0" fmla="+- 1 0 0"/>
                <a:gd name="G1" fmla="+- 2 0 0"/>
                <a:gd name="G2" fmla="+- 1 0 0"/>
                <a:gd name="G3" fmla="*/ 1 45511 45696"/>
                <a:gd name="G4" fmla="*/ 1 22983 51712"/>
                <a:gd name="G5" fmla="*/ G4 1 180"/>
                <a:gd name="G6" fmla="*/ G3 1 G5"/>
                <a:gd name="G7" fmla="+- 1 0 0"/>
                <a:gd name="G8" fmla="*/ 1 12573 51712"/>
                <a:gd name="T0" fmla="*/ 0 w 315"/>
                <a:gd name="T1" fmla="*/ 0 h 318"/>
                <a:gd name="T2" fmla="*/ 315 w 315"/>
                <a:gd name="T3" fmla="*/ 318 h 318"/>
              </a:gdLst>
              <a:ahLst/>
              <a:cxnLst>
                <a:cxn ang="0">
                  <a:pos x="286" y="0"/>
                </a:cxn>
                <a:cxn ang="0">
                  <a:pos x="267" y="8"/>
                </a:cxn>
                <a:cxn ang="0">
                  <a:pos x="0" y="270"/>
                </a:cxn>
                <a:cxn ang="0">
                  <a:pos x="50" y="318"/>
                </a:cxn>
                <a:cxn ang="0">
                  <a:pos x="315" y="58"/>
                </a:cxn>
                <a:cxn ang="0">
                  <a:pos x="286" y="0"/>
                </a:cxn>
              </a:cxnLst>
              <a:rect l="T0" t="T1" r="T2" b="T3"/>
              <a:pathLst>
                <a:path w="315" h="318">
                  <a:moveTo>
                    <a:pt x="286" y="0"/>
                  </a:moveTo>
                  <a:lnTo>
                    <a:pt x="267" y="8"/>
                  </a:lnTo>
                  <a:lnTo>
                    <a:pt x="0" y="270"/>
                  </a:lnTo>
                  <a:lnTo>
                    <a:pt x="50" y="318"/>
                  </a:lnTo>
                  <a:lnTo>
                    <a:pt x="315" y="5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7214" name="Freeform 46"/>
            <p:cNvSpPr>
              <a:spLocks noChangeArrowheads="1"/>
            </p:cNvSpPr>
            <p:nvPr/>
          </p:nvSpPr>
          <p:spPr bwMode="auto">
            <a:xfrm>
              <a:off x="429" y="715"/>
              <a:ext cx="47" cy="18"/>
            </a:xfrm>
            <a:custGeom>
              <a:avLst/>
              <a:gdLst>
                <a:gd name="G0" fmla="+- 1 0 0"/>
                <a:gd name="G1" fmla="+- 267 0 0"/>
                <a:gd name="G2" fmla="cos 116 G1"/>
                <a:gd name="G3" fmla="+- 1 0 0"/>
                <a:gd name="G4" fmla="*/ 1 16385 2"/>
                <a:gd name="G5" fmla="*/ 1 35517 25856"/>
                <a:gd name="T0" fmla="*/ 0 w 267"/>
                <a:gd name="T1" fmla="*/ 0 h 116"/>
                <a:gd name="T2" fmla="*/ 267 w 267"/>
                <a:gd name="T3" fmla="*/ 116 h 116"/>
              </a:gdLst>
              <a:ahLst/>
              <a:cxnLst>
                <a:cxn ang="0">
                  <a:pos x="254" y="0"/>
                </a:cxn>
                <a:cxn ang="0">
                  <a:pos x="0" y="47"/>
                </a:cxn>
                <a:cxn ang="0">
                  <a:pos x="10" y="116"/>
                </a:cxn>
                <a:cxn ang="0">
                  <a:pos x="267" y="70"/>
                </a:cxn>
                <a:cxn ang="0">
                  <a:pos x="254" y="0"/>
                </a:cxn>
              </a:cxnLst>
              <a:rect l="T0" t="T1" r="T2" b="T3"/>
              <a:pathLst>
                <a:path w="267" h="116">
                  <a:moveTo>
                    <a:pt x="254" y="0"/>
                  </a:moveTo>
                  <a:lnTo>
                    <a:pt x="0" y="47"/>
                  </a:lnTo>
                  <a:lnTo>
                    <a:pt x="10" y="116"/>
                  </a:lnTo>
                  <a:lnTo>
                    <a:pt x="267" y="7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</p:grp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643570" y="764704"/>
            <a:ext cx="3155012" cy="3361518"/>
          </a:xfrm>
          <a:ln/>
        </p:spPr>
        <p:txBody>
          <a:bodyPr anchor="ctr"/>
          <a:lstStyle/>
          <a:p>
            <a:pPr marL="0" indent="0" algn="ctr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PY" sz="1800" b="1" dirty="0" smtClean="0">
                <a:solidFill>
                  <a:schemeClr val="bg1"/>
                </a:solidFill>
                <a:latin typeface="Comic Sans MS" pitchFamily="66" charset="0"/>
              </a:rPr>
              <a:t>* Contaduría Pública Acreditada </a:t>
            </a:r>
            <a:br>
              <a:rPr lang="es-PY" sz="1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s-PY" sz="1800" b="1" dirty="0" smtClean="0">
                <a:solidFill>
                  <a:schemeClr val="bg1"/>
                </a:solidFill>
                <a:latin typeface="Comic Sans MS" pitchFamily="66" charset="0"/>
              </a:rPr>
              <a:t>* </a:t>
            </a:r>
            <a:r>
              <a:rPr lang="es-PY" sz="1800" dirty="0" smtClean="0">
                <a:solidFill>
                  <a:schemeClr val="bg1"/>
                </a:solidFill>
                <a:latin typeface="Comic Sans MS" pitchFamily="66" charset="0"/>
              </a:rPr>
              <a:t>Lic. En Administración de Empresas Acreditada</a:t>
            </a:r>
            <a:br>
              <a:rPr lang="es-PY" sz="18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s-PY" sz="1800" dirty="0" smtClean="0">
                <a:solidFill>
                  <a:schemeClr val="bg1"/>
                </a:solidFill>
                <a:latin typeface="Comic Sans MS" pitchFamily="66" charset="0"/>
              </a:rPr>
              <a:t> * Filiales de </a:t>
            </a:r>
            <a:r>
              <a:rPr lang="es-PY" sz="1800" dirty="0" err="1" smtClean="0">
                <a:solidFill>
                  <a:schemeClr val="bg1"/>
                </a:solidFill>
                <a:latin typeface="Comic Sans MS" pitchFamily="66" charset="0"/>
              </a:rPr>
              <a:t>Maria</a:t>
            </a:r>
            <a:r>
              <a:rPr lang="es-PY" sz="1800" dirty="0" smtClean="0">
                <a:solidFill>
                  <a:schemeClr val="bg1"/>
                </a:solidFill>
                <a:latin typeface="Comic Sans MS" pitchFamily="66" charset="0"/>
              </a:rPr>
              <a:t> Auxiliadora, Natalio y Coronel Bogado, y Sede Central campus Encarnación</a:t>
            </a:r>
            <a:endParaRPr lang="es-PY" sz="1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215" name="Picture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7277" y="5674576"/>
            <a:ext cx="1027447" cy="84613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7" name="46 CuadroTexto"/>
          <p:cNvSpPr txBox="1"/>
          <p:nvPr/>
        </p:nvSpPr>
        <p:spPr>
          <a:xfrm>
            <a:off x="71438" y="5879013"/>
            <a:ext cx="450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Comic Sans MS" pitchFamily="66" charset="0"/>
              </a:rPr>
              <a:t>Ciencias de la Educación Acreditada por 5 años</a:t>
            </a:r>
            <a:endParaRPr lang="es-E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8" name="Rectangle 1"/>
          <p:cNvSpPr txBox="1">
            <a:spLocks noChangeArrowheads="1"/>
          </p:cNvSpPr>
          <p:nvPr/>
        </p:nvSpPr>
        <p:spPr>
          <a:xfrm>
            <a:off x="179512" y="218234"/>
            <a:ext cx="8229600" cy="762494"/>
          </a:xfrm>
          <a:prstGeom prst="rect">
            <a:avLst/>
          </a:prstGeom>
          <a:ln/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PY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Facultades</a:t>
            </a:r>
            <a:endParaRPr lang="es-PY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49" name="Rectángulo 3"/>
          <p:cNvSpPr/>
          <p:nvPr/>
        </p:nvSpPr>
        <p:spPr>
          <a:xfrm>
            <a:off x="-15492" y="391942"/>
            <a:ext cx="9188496" cy="491743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ángulo 4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51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4435"/>
      </p:ext>
    </p:extLst>
  </p:cSld>
  <p:clrMapOvr>
    <a:masterClrMapping/>
  </p:clrMapOvr>
  <p:transition spd="med" advTm="521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F:\FOTOS UNI\campus\DSC_0019.jpg"/>
          <p:cNvPicPr>
            <a:picLocks noChangeAspect="1" noChangeArrowheads="1"/>
          </p:cNvPicPr>
          <p:nvPr/>
        </p:nvPicPr>
        <p:blipFill>
          <a:blip r:embed="rId3" cstate="print">
            <a:lum bright="30000" contrast="-20000"/>
          </a:blip>
          <a:srcRect/>
          <a:stretch>
            <a:fillRect/>
          </a:stretch>
        </p:blipFill>
        <p:spPr bwMode="auto">
          <a:xfrm>
            <a:off x="0" y="0"/>
            <a:ext cx="9190015" cy="68580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34268" y="1061864"/>
            <a:ext cx="4860032" cy="1143000"/>
          </a:xfrm>
          <a:ln/>
        </p:spPr>
        <p:txBody>
          <a:bodyPr>
            <a:no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PY" sz="1800" dirty="0" smtClean="0">
                <a:solidFill>
                  <a:srgbClr val="FF0000"/>
                </a:solidFill>
                <a:latin typeface="Comic Sans MS" pitchFamily="66" charset="0"/>
              </a:rPr>
              <a:t>Años mas tarde y en respuesta a las necesidades regionales, en diciembre de 2003 nace la Facultad de Ciencias Jurídicas con la carrera de Derecho. </a:t>
            </a:r>
            <a:endParaRPr lang="es-PY" sz="1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673600" y="1600200"/>
            <a:ext cx="4016375" cy="2159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1313" indent="-336550">
              <a:spcBef>
                <a:spcPts val="800"/>
              </a:spcBef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s-PY" sz="3200">
                <a:solidFill>
                  <a:srgbClr val="000000"/>
                </a:solidFill>
                <a:latin typeface="Calibri" pitchFamily="32" charset="0"/>
                <a:ea typeface="WenQuanYi Micro Hei" charset="0"/>
                <a:cs typeface="WenQuanYi Micro Hei" charset="0"/>
              </a:rPr>
              <a:t> 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929190" y="5143512"/>
            <a:ext cx="3945310" cy="62959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200" b="1" dirty="0" smtClean="0">
                <a:solidFill>
                  <a:schemeClr val="bg1"/>
                </a:solidFill>
                <a:latin typeface="Comic Sans MS" pitchFamily="66" charset="0"/>
                <a:ea typeface="DejaVu Sans" charset="0"/>
                <a:cs typeface="DejaVu Sans" charset="0"/>
              </a:rPr>
              <a:t>Ciencias Agropecuarias y Forestales Acreditada Sede Artigas y Sede Natalio</a:t>
            </a:r>
            <a:endParaRPr lang="es-ES" sz="2200" b="1" dirty="0">
              <a:solidFill>
                <a:schemeClr val="bg1"/>
              </a:solidFill>
              <a:latin typeface="Comic Sans MS" pitchFamily="66" charset="0"/>
              <a:ea typeface="DejaVu Sans" charset="0"/>
              <a:cs typeface="DejaVu Sans" charset="0"/>
            </a:endParaRP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5167" y="1586212"/>
            <a:ext cx="692150" cy="785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5893" y="2643187"/>
            <a:ext cx="714375" cy="785813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28596" y="5214950"/>
            <a:ext cx="4214842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b="1" dirty="0" smtClean="0">
                <a:solidFill>
                  <a:srgbClr val="FF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Ciencias Jurídicas     </a:t>
            </a:r>
            <a:r>
              <a:rPr lang="es-ES" sz="2000" b="1" dirty="0" err="1" smtClean="0">
                <a:solidFill>
                  <a:srgbClr val="FF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Reacreditada</a:t>
            </a:r>
            <a:endParaRPr lang="es-ES" sz="2000" b="1" dirty="0" smtClean="0">
              <a:solidFill>
                <a:srgbClr val="FF0000"/>
              </a:solidFill>
              <a:latin typeface="Comic Sans MS" pitchFamily="66" charset="0"/>
              <a:ea typeface="DejaVu Sans" charset="0"/>
              <a:cs typeface="DejaVu Sans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b="1" dirty="0" smtClean="0">
                <a:solidFill>
                  <a:srgbClr val="FF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Filiales </a:t>
            </a:r>
            <a:r>
              <a:rPr lang="es-ES" sz="2000" b="1" dirty="0" err="1" smtClean="0">
                <a:solidFill>
                  <a:srgbClr val="FF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Maria</a:t>
            </a:r>
            <a:r>
              <a:rPr lang="es-ES" sz="2000" b="1" dirty="0" smtClean="0">
                <a:solidFill>
                  <a:srgbClr val="FF0000"/>
                </a:solidFill>
                <a:latin typeface="Comic Sans MS" pitchFamily="66" charset="0"/>
                <a:ea typeface="DejaVu Sans" charset="0"/>
                <a:cs typeface="DejaVu Sans" charset="0"/>
              </a:rPr>
              <a:t> Auxiliadora, Natalio y Sede Central campus Encarnación</a:t>
            </a:r>
            <a:endParaRPr lang="es-ES" sz="2000" b="1" dirty="0">
              <a:solidFill>
                <a:srgbClr val="FF0000"/>
              </a:solidFill>
              <a:latin typeface="Comic Sans MS" pitchFamily="66" charset="0"/>
              <a:ea typeface="DejaVu Sans" charset="0"/>
              <a:cs typeface="DejaVu Sans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14707" y="103990"/>
            <a:ext cx="636588" cy="850900"/>
            <a:chOff x="136" y="560"/>
            <a:chExt cx="401" cy="536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36" y="560"/>
              <a:ext cx="401" cy="53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15" name="Freeform 12"/>
            <p:cNvSpPr>
              <a:spLocks noChangeArrowheads="1"/>
            </p:cNvSpPr>
            <p:nvPr/>
          </p:nvSpPr>
          <p:spPr bwMode="auto">
            <a:xfrm>
              <a:off x="205" y="562"/>
              <a:ext cx="142" cy="95"/>
            </a:xfrm>
            <a:custGeom>
              <a:avLst/>
              <a:gdLst>
                <a:gd name="G0" fmla="+- 1 0 0"/>
                <a:gd name="G1" fmla="+- 1 0 0"/>
                <a:gd name="G2" fmla="*/ 1 33323 51712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332 0 0"/>
                <a:gd name="G11" fmla="+- 1 0 0"/>
                <a:gd name="G12" fmla="+- 1 0 0"/>
                <a:gd name="G13" fmla="+- 273 0 0"/>
                <a:gd name="G14" fmla="cos 55030 G13"/>
                <a:gd name="G15" fmla="+- 273 0 0"/>
                <a:gd name="G16" fmla="sin 54823 G15"/>
                <a:gd name="G17" fmla="+- G14 G16 0"/>
                <a:gd name="G18" fmla="+- G17 10800 0"/>
                <a:gd name="G19" fmla="+- 26 0 0"/>
                <a:gd name="G20" fmla="+- 1 0 0"/>
                <a:gd name="G21" fmla="+- 1 0 0"/>
                <a:gd name="G22" fmla="+- 1 0 0"/>
                <a:gd name="G23" fmla="*/ 1 13173 45696"/>
                <a:gd name="G24" fmla="+- 1 0 0"/>
                <a:gd name="G25" fmla="+- 1 0 0"/>
                <a:gd name="G26" fmla="+- 1 0 0"/>
                <a:gd name="G27" fmla="+- 1 0 0"/>
                <a:gd name="G28" fmla="*/ 1 16313 3392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*/ 1 26185 51712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*/ 1 0 51712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T0" fmla="*/ 0 w 757"/>
                <a:gd name="T1" fmla="*/ 0 h 516"/>
                <a:gd name="T2" fmla="*/ 757 w 757"/>
                <a:gd name="T3" fmla="*/ 516 h 516"/>
              </a:gdLst>
              <a:ahLst/>
              <a:cxnLst>
                <a:cxn ang="0">
                  <a:pos x="757" y="126"/>
                </a:cxn>
                <a:cxn ang="0">
                  <a:pos x="602" y="122"/>
                </a:cxn>
                <a:cxn ang="0">
                  <a:pos x="572" y="164"/>
                </a:cxn>
                <a:cxn ang="0">
                  <a:pos x="543" y="202"/>
                </a:cxn>
                <a:cxn ang="0">
                  <a:pos x="513" y="233"/>
                </a:cxn>
                <a:cxn ang="0">
                  <a:pos x="482" y="261"/>
                </a:cxn>
                <a:cxn ang="0">
                  <a:pos x="469" y="271"/>
                </a:cxn>
                <a:cxn ang="0">
                  <a:pos x="455" y="282"/>
                </a:cxn>
                <a:cxn ang="0">
                  <a:pos x="442" y="292"/>
                </a:cxn>
                <a:cxn ang="0">
                  <a:pos x="427" y="300"/>
                </a:cxn>
                <a:cxn ang="0">
                  <a:pos x="412" y="307"/>
                </a:cxn>
                <a:cxn ang="0">
                  <a:pos x="398" y="313"/>
                </a:cxn>
                <a:cxn ang="0">
                  <a:pos x="383" y="319"/>
                </a:cxn>
                <a:cxn ang="0">
                  <a:pos x="368" y="323"/>
                </a:cxn>
                <a:cxn ang="0">
                  <a:pos x="354" y="328"/>
                </a:cxn>
                <a:cxn ang="0">
                  <a:pos x="339" y="330"/>
                </a:cxn>
                <a:cxn ang="0">
                  <a:pos x="324" y="332"/>
                </a:cxn>
                <a:cxn ang="0">
                  <a:pos x="307" y="334"/>
                </a:cxn>
                <a:cxn ang="0">
                  <a:pos x="293" y="334"/>
                </a:cxn>
                <a:cxn ang="0">
                  <a:pos x="276" y="334"/>
                </a:cxn>
                <a:cxn ang="0">
                  <a:pos x="259" y="332"/>
                </a:cxn>
                <a:cxn ang="0">
                  <a:pos x="242" y="330"/>
                </a:cxn>
                <a:cxn ang="0">
                  <a:pos x="223" y="326"/>
                </a:cxn>
                <a:cxn ang="0">
                  <a:pos x="206" y="321"/>
                </a:cxn>
                <a:cxn ang="0">
                  <a:pos x="188" y="317"/>
                </a:cxn>
                <a:cxn ang="0">
                  <a:pos x="171" y="311"/>
                </a:cxn>
                <a:cxn ang="0">
                  <a:pos x="129" y="294"/>
                </a:cxn>
                <a:cxn ang="0">
                  <a:pos x="87" y="273"/>
                </a:cxn>
                <a:cxn ang="0">
                  <a:pos x="0" y="433"/>
                </a:cxn>
                <a:cxn ang="0">
                  <a:pos x="53" y="460"/>
                </a:cxn>
                <a:cxn ang="0">
                  <a:pos x="103" y="481"/>
                </a:cxn>
                <a:cxn ang="0">
                  <a:pos x="133" y="489"/>
                </a:cxn>
                <a:cxn ang="0">
                  <a:pos x="158" y="498"/>
                </a:cxn>
                <a:cxn ang="0">
                  <a:pos x="185" y="504"/>
                </a:cxn>
                <a:cxn ang="0">
                  <a:pos x="211" y="508"/>
                </a:cxn>
                <a:cxn ang="0">
                  <a:pos x="238" y="512"/>
                </a:cxn>
                <a:cxn ang="0">
                  <a:pos x="263" y="514"/>
                </a:cxn>
                <a:cxn ang="0">
                  <a:pos x="291" y="516"/>
                </a:cxn>
                <a:cxn ang="0">
                  <a:pos x="316" y="516"/>
                </a:cxn>
                <a:cxn ang="0">
                  <a:pos x="341" y="514"/>
                </a:cxn>
                <a:cxn ang="0">
                  <a:pos x="368" y="510"/>
                </a:cxn>
                <a:cxn ang="0">
                  <a:pos x="394" y="506"/>
                </a:cxn>
                <a:cxn ang="0">
                  <a:pos x="419" y="500"/>
                </a:cxn>
                <a:cxn ang="0">
                  <a:pos x="442" y="491"/>
                </a:cxn>
                <a:cxn ang="0">
                  <a:pos x="467" y="483"/>
                </a:cxn>
                <a:cxn ang="0">
                  <a:pos x="490" y="470"/>
                </a:cxn>
                <a:cxn ang="0">
                  <a:pos x="513" y="460"/>
                </a:cxn>
                <a:cxn ang="0">
                  <a:pos x="536" y="445"/>
                </a:cxn>
                <a:cxn ang="0">
                  <a:pos x="560" y="433"/>
                </a:cxn>
                <a:cxn ang="0">
                  <a:pos x="581" y="416"/>
                </a:cxn>
                <a:cxn ang="0">
                  <a:pos x="604" y="397"/>
                </a:cxn>
                <a:cxn ang="0">
                  <a:pos x="644" y="361"/>
                </a:cxn>
                <a:cxn ang="0">
                  <a:pos x="682" y="319"/>
                </a:cxn>
                <a:cxn ang="0">
                  <a:pos x="719" y="273"/>
                </a:cxn>
                <a:cxn ang="0">
                  <a:pos x="753" y="223"/>
                </a:cxn>
                <a:cxn ang="0">
                  <a:pos x="597" y="219"/>
                </a:cxn>
                <a:cxn ang="0">
                  <a:pos x="757" y="126"/>
                </a:cxn>
                <a:cxn ang="0">
                  <a:pos x="682" y="0"/>
                </a:cxn>
                <a:cxn ang="0">
                  <a:pos x="602" y="122"/>
                </a:cxn>
                <a:cxn ang="0">
                  <a:pos x="757" y="126"/>
                </a:cxn>
              </a:cxnLst>
              <a:rect l="T0" t="T1" r="T2" b="T3"/>
              <a:pathLst>
                <a:path w="757" h="516">
                  <a:moveTo>
                    <a:pt x="757" y="126"/>
                  </a:moveTo>
                  <a:lnTo>
                    <a:pt x="602" y="122"/>
                  </a:lnTo>
                  <a:lnTo>
                    <a:pt x="572" y="164"/>
                  </a:lnTo>
                  <a:lnTo>
                    <a:pt x="543" y="202"/>
                  </a:lnTo>
                  <a:lnTo>
                    <a:pt x="513" y="233"/>
                  </a:lnTo>
                  <a:lnTo>
                    <a:pt x="482" y="261"/>
                  </a:lnTo>
                  <a:lnTo>
                    <a:pt x="469" y="271"/>
                  </a:lnTo>
                  <a:lnTo>
                    <a:pt x="455" y="282"/>
                  </a:lnTo>
                  <a:lnTo>
                    <a:pt x="442" y="292"/>
                  </a:lnTo>
                  <a:lnTo>
                    <a:pt x="427" y="300"/>
                  </a:lnTo>
                  <a:lnTo>
                    <a:pt x="412" y="307"/>
                  </a:lnTo>
                  <a:lnTo>
                    <a:pt x="398" y="313"/>
                  </a:lnTo>
                  <a:lnTo>
                    <a:pt x="383" y="319"/>
                  </a:lnTo>
                  <a:lnTo>
                    <a:pt x="368" y="323"/>
                  </a:lnTo>
                  <a:lnTo>
                    <a:pt x="354" y="328"/>
                  </a:lnTo>
                  <a:lnTo>
                    <a:pt x="339" y="330"/>
                  </a:lnTo>
                  <a:lnTo>
                    <a:pt x="324" y="332"/>
                  </a:lnTo>
                  <a:lnTo>
                    <a:pt x="307" y="334"/>
                  </a:lnTo>
                  <a:lnTo>
                    <a:pt x="293" y="334"/>
                  </a:lnTo>
                  <a:lnTo>
                    <a:pt x="276" y="334"/>
                  </a:lnTo>
                  <a:lnTo>
                    <a:pt x="259" y="332"/>
                  </a:lnTo>
                  <a:lnTo>
                    <a:pt x="242" y="330"/>
                  </a:lnTo>
                  <a:lnTo>
                    <a:pt x="223" y="326"/>
                  </a:lnTo>
                  <a:lnTo>
                    <a:pt x="206" y="321"/>
                  </a:lnTo>
                  <a:lnTo>
                    <a:pt x="188" y="317"/>
                  </a:lnTo>
                  <a:lnTo>
                    <a:pt x="171" y="311"/>
                  </a:lnTo>
                  <a:lnTo>
                    <a:pt x="129" y="294"/>
                  </a:lnTo>
                  <a:lnTo>
                    <a:pt x="87" y="273"/>
                  </a:lnTo>
                  <a:lnTo>
                    <a:pt x="0" y="433"/>
                  </a:lnTo>
                  <a:lnTo>
                    <a:pt x="53" y="460"/>
                  </a:lnTo>
                  <a:lnTo>
                    <a:pt x="103" y="481"/>
                  </a:lnTo>
                  <a:lnTo>
                    <a:pt x="133" y="489"/>
                  </a:lnTo>
                  <a:lnTo>
                    <a:pt x="158" y="498"/>
                  </a:lnTo>
                  <a:lnTo>
                    <a:pt x="185" y="504"/>
                  </a:lnTo>
                  <a:lnTo>
                    <a:pt x="211" y="508"/>
                  </a:lnTo>
                  <a:lnTo>
                    <a:pt x="238" y="512"/>
                  </a:lnTo>
                  <a:lnTo>
                    <a:pt x="263" y="514"/>
                  </a:lnTo>
                  <a:lnTo>
                    <a:pt x="291" y="516"/>
                  </a:lnTo>
                  <a:lnTo>
                    <a:pt x="316" y="516"/>
                  </a:lnTo>
                  <a:lnTo>
                    <a:pt x="341" y="514"/>
                  </a:lnTo>
                  <a:lnTo>
                    <a:pt x="368" y="510"/>
                  </a:lnTo>
                  <a:lnTo>
                    <a:pt x="394" y="506"/>
                  </a:lnTo>
                  <a:lnTo>
                    <a:pt x="419" y="500"/>
                  </a:lnTo>
                  <a:lnTo>
                    <a:pt x="442" y="491"/>
                  </a:lnTo>
                  <a:lnTo>
                    <a:pt x="467" y="483"/>
                  </a:lnTo>
                  <a:lnTo>
                    <a:pt x="490" y="470"/>
                  </a:lnTo>
                  <a:lnTo>
                    <a:pt x="513" y="460"/>
                  </a:lnTo>
                  <a:lnTo>
                    <a:pt x="536" y="445"/>
                  </a:lnTo>
                  <a:lnTo>
                    <a:pt x="560" y="433"/>
                  </a:lnTo>
                  <a:lnTo>
                    <a:pt x="581" y="416"/>
                  </a:lnTo>
                  <a:lnTo>
                    <a:pt x="604" y="397"/>
                  </a:lnTo>
                  <a:lnTo>
                    <a:pt x="644" y="361"/>
                  </a:lnTo>
                  <a:lnTo>
                    <a:pt x="682" y="319"/>
                  </a:lnTo>
                  <a:lnTo>
                    <a:pt x="719" y="273"/>
                  </a:lnTo>
                  <a:lnTo>
                    <a:pt x="753" y="223"/>
                  </a:lnTo>
                  <a:lnTo>
                    <a:pt x="597" y="219"/>
                  </a:lnTo>
                  <a:lnTo>
                    <a:pt x="757" y="126"/>
                  </a:lnTo>
                  <a:lnTo>
                    <a:pt x="682" y="0"/>
                  </a:lnTo>
                  <a:lnTo>
                    <a:pt x="602" y="122"/>
                  </a:lnTo>
                  <a:lnTo>
                    <a:pt x="757" y="126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16" name="Freeform 13"/>
            <p:cNvSpPr>
              <a:spLocks noChangeArrowheads="1"/>
            </p:cNvSpPr>
            <p:nvPr/>
          </p:nvSpPr>
          <p:spPr bwMode="auto">
            <a:xfrm>
              <a:off x="320" y="586"/>
              <a:ext cx="155" cy="71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*/ 1 63137 128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65528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+- 1 0 0"/>
                <a:gd name="G51" fmla="+- 1 0 0"/>
                <a:gd name="G52" fmla="+- 1 0 0"/>
                <a:gd name="G53" fmla="+- 1 0 0"/>
                <a:gd name="G54" fmla="*/ 1 26185 51712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+- 1 0 0"/>
                <a:gd name="G68" fmla="*/ 1 0 51712"/>
                <a:gd name="G69" fmla="+- 132 0 0"/>
                <a:gd name="G70" fmla="sin G68 G69"/>
                <a:gd name="G71" fmla="+- 1 0 0"/>
                <a:gd name="G72" fmla="+- 1 0 0"/>
                <a:gd name="G73" fmla="+- 1 0 0"/>
                <a:gd name="T0" fmla="*/ 0 w 822"/>
                <a:gd name="T1" fmla="*/ 0 h 390"/>
                <a:gd name="T2" fmla="*/ 822 w 822"/>
                <a:gd name="T3" fmla="*/ 390 h 390"/>
              </a:gdLst>
              <a:ahLst/>
              <a:cxnLst>
                <a:cxn ang="0">
                  <a:pos x="698" y="135"/>
                </a:cxn>
                <a:cxn ang="0">
                  <a:pos x="654" y="158"/>
                </a:cxn>
                <a:cxn ang="0">
                  <a:pos x="612" y="177"/>
                </a:cxn>
                <a:cxn ang="0">
                  <a:pos x="572" y="191"/>
                </a:cxn>
                <a:cxn ang="0">
                  <a:pos x="532" y="202"/>
                </a:cxn>
                <a:cxn ang="0">
                  <a:pos x="497" y="206"/>
                </a:cxn>
                <a:cxn ang="0">
                  <a:pos x="459" y="208"/>
                </a:cxn>
                <a:cxn ang="0">
                  <a:pos x="425" y="204"/>
                </a:cxn>
                <a:cxn ang="0">
                  <a:pos x="391" y="197"/>
                </a:cxn>
                <a:cxn ang="0">
                  <a:pos x="358" y="187"/>
                </a:cxn>
                <a:cxn ang="0">
                  <a:pos x="326" y="172"/>
                </a:cxn>
                <a:cxn ang="0">
                  <a:pos x="297" y="153"/>
                </a:cxn>
                <a:cxn ang="0">
                  <a:pos x="265" y="132"/>
                </a:cxn>
                <a:cxn ang="0">
                  <a:pos x="238" y="105"/>
                </a:cxn>
                <a:cxn ang="0">
                  <a:pos x="211" y="74"/>
                </a:cxn>
                <a:cxn ang="0">
                  <a:pos x="183" y="40"/>
                </a:cxn>
                <a:cxn ang="0">
                  <a:pos x="160" y="0"/>
                </a:cxn>
                <a:cxn ang="0">
                  <a:pos x="17" y="118"/>
                </a:cxn>
                <a:cxn ang="0">
                  <a:pos x="51" y="166"/>
                </a:cxn>
                <a:cxn ang="0">
                  <a:pos x="89" y="212"/>
                </a:cxn>
                <a:cxn ang="0">
                  <a:pos x="129" y="252"/>
                </a:cxn>
                <a:cxn ang="0">
                  <a:pos x="171" y="288"/>
                </a:cxn>
                <a:cxn ang="0">
                  <a:pos x="217" y="319"/>
                </a:cxn>
                <a:cxn ang="0">
                  <a:pos x="267" y="346"/>
                </a:cxn>
                <a:cxn ang="0">
                  <a:pos x="318" y="365"/>
                </a:cxn>
                <a:cxn ang="0">
                  <a:pos x="370" y="380"/>
                </a:cxn>
                <a:cxn ang="0">
                  <a:pos x="425" y="388"/>
                </a:cxn>
                <a:cxn ang="0">
                  <a:pos x="482" y="390"/>
                </a:cxn>
                <a:cxn ang="0">
                  <a:pos x="539" y="384"/>
                </a:cxn>
                <a:cxn ang="0">
                  <a:pos x="595" y="374"/>
                </a:cxn>
                <a:cxn ang="0">
                  <a:pos x="652" y="357"/>
                </a:cxn>
                <a:cxn ang="0">
                  <a:pos x="709" y="334"/>
                </a:cxn>
                <a:cxn ang="0">
                  <a:pos x="766" y="304"/>
                </a:cxn>
                <a:cxn ang="0">
                  <a:pos x="671" y="263"/>
                </a:cxn>
                <a:cxn ang="0">
                  <a:pos x="772" y="86"/>
                </a:cxn>
                <a:cxn ang="0">
                  <a:pos x="822" y="160"/>
                </a:cxn>
              </a:cxnLst>
              <a:rect l="T0" t="T1" r="T2" b="T3"/>
              <a:pathLst>
                <a:path w="822" h="390">
                  <a:moveTo>
                    <a:pt x="822" y="160"/>
                  </a:moveTo>
                  <a:lnTo>
                    <a:pt x="698" y="135"/>
                  </a:lnTo>
                  <a:lnTo>
                    <a:pt x="675" y="147"/>
                  </a:lnTo>
                  <a:lnTo>
                    <a:pt x="654" y="158"/>
                  </a:lnTo>
                  <a:lnTo>
                    <a:pt x="633" y="168"/>
                  </a:lnTo>
                  <a:lnTo>
                    <a:pt x="612" y="177"/>
                  </a:lnTo>
                  <a:lnTo>
                    <a:pt x="591" y="185"/>
                  </a:lnTo>
                  <a:lnTo>
                    <a:pt x="572" y="191"/>
                  </a:lnTo>
                  <a:lnTo>
                    <a:pt x="553" y="197"/>
                  </a:lnTo>
                  <a:lnTo>
                    <a:pt x="532" y="202"/>
                  </a:lnTo>
                  <a:lnTo>
                    <a:pt x="513" y="204"/>
                  </a:lnTo>
                  <a:lnTo>
                    <a:pt x="497" y="206"/>
                  </a:lnTo>
                  <a:lnTo>
                    <a:pt x="478" y="208"/>
                  </a:lnTo>
                  <a:lnTo>
                    <a:pt x="459" y="208"/>
                  </a:lnTo>
                  <a:lnTo>
                    <a:pt x="442" y="206"/>
                  </a:lnTo>
                  <a:lnTo>
                    <a:pt x="425" y="204"/>
                  </a:lnTo>
                  <a:lnTo>
                    <a:pt x="408" y="202"/>
                  </a:lnTo>
                  <a:lnTo>
                    <a:pt x="391" y="197"/>
                  </a:lnTo>
                  <a:lnTo>
                    <a:pt x="375" y="191"/>
                  </a:lnTo>
                  <a:lnTo>
                    <a:pt x="358" y="187"/>
                  </a:lnTo>
                  <a:lnTo>
                    <a:pt x="343" y="181"/>
                  </a:lnTo>
                  <a:lnTo>
                    <a:pt x="326" y="172"/>
                  </a:lnTo>
                  <a:lnTo>
                    <a:pt x="312" y="164"/>
                  </a:lnTo>
                  <a:lnTo>
                    <a:pt x="297" y="153"/>
                  </a:lnTo>
                  <a:lnTo>
                    <a:pt x="280" y="143"/>
                  </a:lnTo>
                  <a:lnTo>
                    <a:pt x="265" y="132"/>
                  </a:lnTo>
                  <a:lnTo>
                    <a:pt x="253" y="118"/>
                  </a:lnTo>
                  <a:lnTo>
                    <a:pt x="238" y="105"/>
                  </a:lnTo>
                  <a:lnTo>
                    <a:pt x="223" y="91"/>
                  </a:lnTo>
                  <a:lnTo>
                    <a:pt x="211" y="74"/>
                  </a:lnTo>
                  <a:lnTo>
                    <a:pt x="196" y="57"/>
                  </a:lnTo>
                  <a:lnTo>
                    <a:pt x="183" y="40"/>
                  </a:lnTo>
                  <a:lnTo>
                    <a:pt x="171" y="21"/>
                  </a:lnTo>
                  <a:lnTo>
                    <a:pt x="160" y="0"/>
                  </a:lnTo>
                  <a:lnTo>
                    <a:pt x="0" y="93"/>
                  </a:lnTo>
                  <a:lnTo>
                    <a:pt x="17" y="118"/>
                  </a:lnTo>
                  <a:lnTo>
                    <a:pt x="34" y="143"/>
                  </a:lnTo>
                  <a:lnTo>
                    <a:pt x="51" y="166"/>
                  </a:lnTo>
                  <a:lnTo>
                    <a:pt x="70" y="191"/>
                  </a:lnTo>
                  <a:lnTo>
                    <a:pt x="89" y="212"/>
                  </a:lnTo>
                  <a:lnTo>
                    <a:pt x="108" y="233"/>
                  </a:lnTo>
                  <a:lnTo>
                    <a:pt x="129" y="252"/>
                  </a:lnTo>
                  <a:lnTo>
                    <a:pt x="150" y="271"/>
                  </a:lnTo>
                  <a:lnTo>
                    <a:pt x="171" y="288"/>
                  </a:lnTo>
                  <a:lnTo>
                    <a:pt x="194" y="304"/>
                  </a:lnTo>
                  <a:lnTo>
                    <a:pt x="217" y="319"/>
                  </a:lnTo>
                  <a:lnTo>
                    <a:pt x="242" y="334"/>
                  </a:lnTo>
                  <a:lnTo>
                    <a:pt x="267" y="346"/>
                  </a:lnTo>
                  <a:lnTo>
                    <a:pt x="293" y="357"/>
                  </a:lnTo>
                  <a:lnTo>
                    <a:pt x="318" y="365"/>
                  </a:lnTo>
                  <a:lnTo>
                    <a:pt x="343" y="374"/>
                  </a:lnTo>
                  <a:lnTo>
                    <a:pt x="370" y="380"/>
                  </a:lnTo>
                  <a:lnTo>
                    <a:pt x="398" y="384"/>
                  </a:lnTo>
                  <a:lnTo>
                    <a:pt x="425" y="388"/>
                  </a:lnTo>
                  <a:lnTo>
                    <a:pt x="455" y="388"/>
                  </a:lnTo>
                  <a:lnTo>
                    <a:pt x="482" y="390"/>
                  </a:lnTo>
                  <a:lnTo>
                    <a:pt x="509" y="388"/>
                  </a:lnTo>
                  <a:lnTo>
                    <a:pt x="539" y="384"/>
                  </a:lnTo>
                  <a:lnTo>
                    <a:pt x="566" y="380"/>
                  </a:lnTo>
                  <a:lnTo>
                    <a:pt x="595" y="374"/>
                  </a:lnTo>
                  <a:lnTo>
                    <a:pt x="625" y="367"/>
                  </a:lnTo>
                  <a:lnTo>
                    <a:pt x="652" y="357"/>
                  </a:lnTo>
                  <a:lnTo>
                    <a:pt x="682" y="346"/>
                  </a:lnTo>
                  <a:lnTo>
                    <a:pt x="709" y="334"/>
                  </a:lnTo>
                  <a:lnTo>
                    <a:pt x="738" y="321"/>
                  </a:lnTo>
                  <a:lnTo>
                    <a:pt x="766" y="304"/>
                  </a:lnTo>
                  <a:lnTo>
                    <a:pt x="795" y="288"/>
                  </a:lnTo>
                  <a:lnTo>
                    <a:pt x="671" y="263"/>
                  </a:lnTo>
                  <a:lnTo>
                    <a:pt x="822" y="160"/>
                  </a:lnTo>
                  <a:lnTo>
                    <a:pt x="772" y="86"/>
                  </a:lnTo>
                  <a:lnTo>
                    <a:pt x="698" y="135"/>
                  </a:lnTo>
                  <a:lnTo>
                    <a:pt x="822" y="16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17" name="Freeform 14"/>
            <p:cNvSpPr>
              <a:spLocks noChangeArrowheads="1"/>
            </p:cNvSpPr>
            <p:nvPr/>
          </p:nvSpPr>
          <p:spPr bwMode="auto">
            <a:xfrm>
              <a:off x="450" y="617"/>
              <a:ext cx="85" cy="95"/>
            </a:xfrm>
            <a:custGeom>
              <a:avLst/>
              <a:gdLst>
                <a:gd name="G0" fmla="+- 1 0 0"/>
                <a:gd name="G1" fmla="+- 1 0 0"/>
                <a:gd name="G2" fmla="+- 397 0 0"/>
                <a:gd name="G3" fmla="sin 495 G2"/>
                <a:gd name="G4" fmla="+- 1 0 0"/>
                <a:gd name="G5" fmla="+- 1 0 0"/>
                <a:gd name="G6" fmla="*/ 1 16385 2"/>
                <a:gd name="G7" fmla="+- 1 0 0"/>
                <a:gd name="G8" fmla="*/ 1 35517 25856"/>
                <a:gd name="G9" fmla="+- 8 0 0"/>
                <a:gd name="G10" fmla="cos 12 G9"/>
                <a:gd name="T0" fmla="*/ 0 w 462"/>
                <a:gd name="T1" fmla="*/ 0 h 516"/>
                <a:gd name="T2" fmla="*/ 462 w 462"/>
                <a:gd name="T3" fmla="*/ 516 h 516"/>
              </a:gdLst>
              <a:ahLst/>
              <a:cxnLst>
                <a:cxn ang="0">
                  <a:pos x="397" y="516"/>
                </a:cxn>
                <a:cxn ang="0">
                  <a:pos x="416" y="392"/>
                </a:cxn>
                <a:cxn ang="0">
                  <a:pos x="151" y="0"/>
                </a:cxn>
                <a:cxn ang="0">
                  <a:pos x="0" y="103"/>
                </a:cxn>
                <a:cxn ang="0">
                  <a:pos x="265" y="495"/>
                </a:cxn>
                <a:cxn ang="0">
                  <a:pos x="397" y="516"/>
                </a:cxn>
                <a:cxn ang="0">
                  <a:pos x="462" y="463"/>
                </a:cxn>
                <a:cxn ang="0">
                  <a:pos x="416" y="392"/>
                </a:cxn>
                <a:cxn ang="0">
                  <a:pos x="397" y="516"/>
                </a:cxn>
              </a:cxnLst>
              <a:rect l="T0" t="T1" r="T2" b="T3"/>
              <a:pathLst>
                <a:path w="462" h="516">
                  <a:moveTo>
                    <a:pt x="397" y="516"/>
                  </a:moveTo>
                  <a:lnTo>
                    <a:pt x="416" y="392"/>
                  </a:lnTo>
                  <a:lnTo>
                    <a:pt x="151" y="0"/>
                  </a:lnTo>
                  <a:lnTo>
                    <a:pt x="0" y="103"/>
                  </a:lnTo>
                  <a:lnTo>
                    <a:pt x="265" y="495"/>
                  </a:lnTo>
                  <a:lnTo>
                    <a:pt x="397" y="516"/>
                  </a:lnTo>
                  <a:lnTo>
                    <a:pt x="462" y="463"/>
                  </a:lnTo>
                  <a:lnTo>
                    <a:pt x="416" y="392"/>
                  </a:lnTo>
                  <a:lnTo>
                    <a:pt x="397" y="516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18" name="Freeform 15"/>
            <p:cNvSpPr>
              <a:spLocks noChangeArrowheads="1"/>
            </p:cNvSpPr>
            <p:nvPr/>
          </p:nvSpPr>
          <p:spPr bwMode="auto">
            <a:xfrm>
              <a:off x="461" y="689"/>
              <a:ext cx="62" cy="65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*/ 1 0 51712"/>
                <a:gd name="G14" fmla="+- 1 0 0"/>
                <a:gd name="G15" fmla="*/ 1 16385 2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*/ 1 35517 25856"/>
                <a:gd name="G23" fmla="+- 1 0 0"/>
                <a:gd name="G24" fmla="+- 160 0 0"/>
                <a:gd name="G25" fmla="+- 172 0 0"/>
                <a:gd name="G26" fmla="+- 143 0 0"/>
                <a:gd name="G27" fmla="+- 116 0 0"/>
                <a:gd name="G28" fmla="+- 92 0 0"/>
                <a:gd name="T0" fmla="*/ 0 w 342"/>
                <a:gd name="T1" fmla="*/ 0 h 359"/>
                <a:gd name="T2" fmla="*/ 342 w 342"/>
                <a:gd name="T3" fmla="*/ 359 h 359"/>
              </a:gdLst>
              <a:ahLst/>
              <a:cxnLst>
                <a:cxn ang="0">
                  <a:pos x="183" y="340"/>
                </a:cxn>
                <a:cxn ang="0">
                  <a:pos x="180" y="359"/>
                </a:cxn>
                <a:cxn ang="0">
                  <a:pos x="187" y="336"/>
                </a:cxn>
                <a:cxn ang="0">
                  <a:pos x="193" y="315"/>
                </a:cxn>
                <a:cxn ang="0">
                  <a:pos x="199" y="298"/>
                </a:cxn>
                <a:cxn ang="0">
                  <a:pos x="206" y="283"/>
                </a:cxn>
                <a:cxn ang="0">
                  <a:pos x="214" y="269"/>
                </a:cxn>
                <a:cxn ang="0">
                  <a:pos x="220" y="256"/>
                </a:cxn>
                <a:cxn ang="0">
                  <a:pos x="229" y="245"/>
                </a:cxn>
                <a:cxn ang="0">
                  <a:pos x="235" y="237"/>
                </a:cxn>
                <a:cxn ang="0">
                  <a:pos x="254" y="216"/>
                </a:cxn>
                <a:cxn ang="0">
                  <a:pos x="277" y="193"/>
                </a:cxn>
                <a:cxn ang="0">
                  <a:pos x="307" y="170"/>
                </a:cxn>
                <a:cxn ang="0">
                  <a:pos x="342" y="143"/>
                </a:cxn>
                <a:cxn ang="0">
                  <a:pos x="229" y="0"/>
                </a:cxn>
                <a:cxn ang="0">
                  <a:pos x="193" y="27"/>
                </a:cxn>
                <a:cxn ang="0">
                  <a:pos x="157" y="57"/>
                </a:cxn>
                <a:cxn ang="0">
                  <a:pos x="126" y="86"/>
                </a:cxn>
                <a:cxn ang="0">
                  <a:pos x="96" y="120"/>
                </a:cxn>
                <a:cxn ang="0">
                  <a:pos x="80" y="138"/>
                </a:cxn>
                <a:cxn ang="0">
                  <a:pos x="67" y="159"/>
                </a:cxn>
                <a:cxn ang="0">
                  <a:pos x="54" y="180"/>
                </a:cxn>
                <a:cxn ang="0">
                  <a:pos x="42" y="204"/>
                </a:cxn>
                <a:cxn ang="0">
                  <a:pos x="31" y="229"/>
                </a:cxn>
                <a:cxn ang="0">
                  <a:pos x="21" y="254"/>
                </a:cxn>
                <a:cxn ang="0">
                  <a:pos x="12" y="281"/>
                </a:cxn>
                <a:cxn ang="0">
                  <a:pos x="4" y="310"/>
                </a:cxn>
                <a:cxn ang="0">
                  <a:pos x="0" y="329"/>
                </a:cxn>
                <a:cxn ang="0">
                  <a:pos x="183" y="340"/>
                </a:cxn>
              </a:cxnLst>
              <a:rect l="T0" t="T1" r="T2" b="T3"/>
              <a:pathLst>
                <a:path w="342" h="359">
                  <a:moveTo>
                    <a:pt x="183" y="340"/>
                  </a:moveTo>
                  <a:lnTo>
                    <a:pt x="180" y="359"/>
                  </a:lnTo>
                  <a:lnTo>
                    <a:pt x="187" y="336"/>
                  </a:lnTo>
                  <a:lnTo>
                    <a:pt x="193" y="315"/>
                  </a:lnTo>
                  <a:lnTo>
                    <a:pt x="199" y="298"/>
                  </a:lnTo>
                  <a:lnTo>
                    <a:pt x="206" y="283"/>
                  </a:lnTo>
                  <a:lnTo>
                    <a:pt x="214" y="269"/>
                  </a:lnTo>
                  <a:lnTo>
                    <a:pt x="220" y="256"/>
                  </a:lnTo>
                  <a:lnTo>
                    <a:pt x="229" y="245"/>
                  </a:lnTo>
                  <a:lnTo>
                    <a:pt x="235" y="237"/>
                  </a:lnTo>
                  <a:lnTo>
                    <a:pt x="254" y="216"/>
                  </a:lnTo>
                  <a:lnTo>
                    <a:pt x="277" y="193"/>
                  </a:lnTo>
                  <a:lnTo>
                    <a:pt x="307" y="170"/>
                  </a:lnTo>
                  <a:lnTo>
                    <a:pt x="342" y="143"/>
                  </a:lnTo>
                  <a:lnTo>
                    <a:pt x="229" y="0"/>
                  </a:lnTo>
                  <a:lnTo>
                    <a:pt x="193" y="27"/>
                  </a:lnTo>
                  <a:lnTo>
                    <a:pt x="157" y="57"/>
                  </a:lnTo>
                  <a:lnTo>
                    <a:pt x="126" y="86"/>
                  </a:lnTo>
                  <a:lnTo>
                    <a:pt x="96" y="120"/>
                  </a:lnTo>
                  <a:lnTo>
                    <a:pt x="80" y="138"/>
                  </a:lnTo>
                  <a:lnTo>
                    <a:pt x="67" y="159"/>
                  </a:lnTo>
                  <a:lnTo>
                    <a:pt x="54" y="180"/>
                  </a:lnTo>
                  <a:lnTo>
                    <a:pt x="42" y="204"/>
                  </a:lnTo>
                  <a:lnTo>
                    <a:pt x="31" y="229"/>
                  </a:lnTo>
                  <a:lnTo>
                    <a:pt x="21" y="254"/>
                  </a:lnTo>
                  <a:lnTo>
                    <a:pt x="12" y="281"/>
                  </a:lnTo>
                  <a:lnTo>
                    <a:pt x="4" y="310"/>
                  </a:lnTo>
                  <a:lnTo>
                    <a:pt x="0" y="329"/>
                  </a:lnTo>
                  <a:lnTo>
                    <a:pt x="183" y="34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19" name="Freeform 16"/>
            <p:cNvSpPr>
              <a:spLocks noChangeArrowheads="1"/>
            </p:cNvSpPr>
            <p:nvPr/>
          </p:nvSpPr>
          <p:spPr bwMode="auto">
            <a:xfrm>
              <a:off x="329" y="752"/>
              <a:ext cx="192" cy="342"/>
            </a:xfrm>
            <a:custGeom>
              <a:avLst/>
              <a:gdLst>
                <a:gd name="G0" fmla="+- 84 0 0"/>
                <a:gd name="G1" fmla="+- 1 0 0"/>
                <a:gd name="G2" fmla="*/ 1 0 51712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765 0 0"/>
                <a:gd name="G37" fmla="sin 974 G36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88 0 0"/>
                <a:gd name="G49" fmla="+- 21 0 0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+- 1 0 0"/>
                <a:gd name="G68" fmla="+- 1 0 0"/>
                <a:gd name="G69" fmla="+- 1 0 0"/>
                <a:gd name="G70" fmla="+- 1 0 0"/>
                <a:gd name="G71" fmla="+- 1 0 0"/>
                <a:gd name="G72" fmla="+- 1 0 0"/>
                <a:gd name="G73" fmla="+- 1 0 0"/>
                <a:gd name="G74" fmla="+- 1 0 0"/>
                <a:gd name="G75" fmla="+- 1 0 0"/>
                <a:gd name="G76" fmla="*/ 1 26185 51712"/>
                <a:gd name="G77" fmla="+- 1 0 0"/>
                <a:gd name="G78" fmla="+- 1 0 0"/>
                <a:gd name="G79" fmla="+- 1 0 0"/>
                <a:gd name="G80" fmla="+- 1 0 0"/>
                <a:gd name="G81" fmla="+- 1 0 0"/>
                <a:gd name="G82" fmla="+- 1 0 0"/>
                <a:gd name="G83" fmla="+- 1 0 0"/>
                <a:gd name="G84" fmla="+- 1 0 0"/>
                <a:gd name="G85" fmla="+- 1 0 0"/>
                <a:gd name="G86" fmla="+- 1 0 0"/>
                <a:gd name="G87" fmla="+- 1 0 0"/>
                <a:gd name="G88" fmla="+- 1 0 0"/>
                <a:gd name="G89" fmla="+- 1 0 0"/>
                <a:gd name="G90" fmla="+- 1 0 0"/>
                <a:gd name="G91" fmla="+- 1 0 0"/>
                <a:gd name="G92" fmla="+- 1 0 0"/>
                <a:gd name="G93" fmla="+- 1 0 0"/>
                <a:gd name="G94" fmla="+- 1 0 0"/>
                <a:gd name="G95" fmla="+- 1 0 0"/>
                <a:gd name="G96" fmla="+- 1 0 0"/>
                <a:gd name="G97" fmla="+- 1 0 0"/>
                <a:gd name="G98" fmla="+- 1 0 0"/>
                <a:gd name="G99" fmla="+- 1 0 0"/>
                <a:gd name="G100" fmla="+- 1 0 0"/>
                <a:gd name="T0" fmla="*/ 0 w 1017"/>
                <a:gd name="T1" fmla="*/ 0 h 1792"/>
                <a:gd name="T2" fmla="*/ 1017 w 1017"/>
                <a:gd name="T3" fmla="*/ 1792 h 1792"/>
              </a:gdLst>
              <a:ahLst/>
              <a:cxnLst>
                <a:cxn ang="0">
                  <a:pos x="84" y="1771"/>
                </a:cxn>
                <a:cxn ang="0">
                  <a:pos x="212" y="1706"/>
                </a:cxn>
                <a:cxn ang="0">
                  <a:pos x="330" y="1641"/>
                </a:cxn>
                <a:cxn ang="0">
                  <a:pos x="435" y="1573"/>
                </a:cxn>
                <a:cxn ang="0">
                  <a:pos x="529" y="1508"/>
                </a:cxn>
                <a:cxn ang="0">
                  <a:pos x="616" y="1443"/>
                </a:cxn>
                <a:cxn ang="0">
                  <a:pos x="691" y="1378"/>
                </a:cxn>
                <a:cxn ang="0">
                  <a:pos x="758" y="1313"/>
                </a:cxn>
                <a:cxn ang="0">
                  <a:pos x="815" y="1246"/>
                </a:cxn>
                <a:cxn ang="0">
                  <a:pos x="866" y="1181"/>
                </a:cxn>
                <a:cxn ang="0">
                  <a:pos x="908" y="1116"/>
                </a:cxn>
                <a:cxn ang="0">
                  <a:pos x="943" y="1051"/>
                </a:cxn>
                <a:cxn ang="0">
                  <a:pos x="971" y="986"/>
                </a:cxn>
                <a:cxn ang="0">
                  <a:pos x="992" y="921"/>
                </a:cxn>
                <a:cxn ang="0">
                  <a:pos x="1004" y="858"/>
                </a:cxn>
                <a:cxn ang="0">
                  <a:pos x="1013" y="795"/>
                </a:cxn>
                <a:cxn ang="0">
                  <a:pos x="1017" y="732"/>
                </a:cxn>
                <a:cxn ang="0">
                  <a:pos x="1011" y="617"/>
                </a:cxn>
                <a:cxn ang="0">
                  <a:pos x="992" y="506"/>
                </a:cxn>
                <a:cxn ang="0">
                  <a:pos x="964" y="403"/>
                </a:cxn>
                <a:cxn ang="0">
                  <a:pos x="933" y="307"/>
                </a:cxn>
                <a:cxn ang="0">
                  <a:pos x="880" y="137"/>
                </a:cxn>
                <a:cxn ang="0">
                  <a:pos x="866" y="70"/>
                </a:cxn>
                <a:cxn ang="0">
                  <a:pos x="864" y="11"/>
                </a:cxn>
                <a:cxn ang="0">
                  <a:pos x="681" y="46"/>
                </a:cxn>
                <a:cxn ang="0">
                  <a:pos x="693" y="139"/>
                </a:cxn>
                <a:cxn ang="0">
                  <a:pos x="729" y="273"/>
                </a:cxn>
                <a:cxn ang="0">
                  <a:pos x="775" y="409"/>
                </a:cxn>
                <a:cxn ang="0">
                  <a:pos x="801" y="500"/>
                </a:cxn>
                <a:cxn ang="0">
                  <a:pos x="822" y="592"/>
                </a:cxn>
                <a:cxn ang="0">
                  <a:pos x="834" y="684"/>
                </a:cxn>
                <a:cxn ang="0">
                  <a:pos x="834" y="755"/>
                </a:cxn>
                <a:cxn ang="0">
                  <a:pos x="830" y="804"/>
                </a:cxn>
                <a:cxn ang="0">
                  <a:pos x="822" y="850"/>
                </a:cxn>
                <a:cxn ang="0">
                  <a:pos x="807" y="898"/>
                </a:cxn>
                <a:cxn ang="0">
                  <a:pos x="790" y="948"/>
                </a:cxn>
                <a:cxn ang="0">
                  <a:pos x="765" y="999"/>
                </a:cxn>
                <a:cxn ang="0">
                  <a:pos x="735" y="1051"/>
                </a:cxn>
                <a:cxn ang="0">
                  <a:pos x="697" y="1104"/>
                </a:cxn>
                <a:cxn ang="0">
                  <a:pos x="651" y="1158"/>
                </a:cxn>
                <a:cxn ang="0">
                  <a:pos x="599" y="1215"/>
                </a:cxn>
                <a:cxn ang="0">
                  <a:pos x="536" y="1273"/>
                </a:cxn>
                <a:cxn ang="0">
                  <a:pos x="462" y="1330"/>
                </a:cxn>
                <a:cxn ang="0">
                  <a:pos x="380" y="1391"/>
                </a:cxn>
                <a:cxn ang="0">
                  <a:pos x="288" y="1452"/>
                </a:cxn>
                <a:cxn ang="0">
                  <a:pos x="182" y="1515"/>
                </a:cxn>
                <a:cxn ang="0">
                  <a:pos x="65" y="1575"/>
                </a:cxn>
                <a:cxn ang="0">
                  <a:pos x="88" y="1609"/>
                </a:cxn>
                <a:cxn ang="0">
                  <a:pos x="42" y="1792"/>
                </a:cxn>
                <a:cxn ang="0">
                  <a:pos x="0" y="1771"/>
                </a:cxn>
              </a:cxnLst>
              <a:rect l="T0" t="T1" r="T2" b="T3"/>
              <a:pathLst>
                <a:path w="1017" h="1792">
                  <a:moveTo>
                    <a:pt x="0" y="1771"/>
                  </a:moveTo>
                  <a:lnTo>
                    <a:pt x="84" y="1771"/>
                  </a:lnTo>
                  <a:lnTo>
                    <a:pt x="149" y="1739"/>
                  </a:lnTo>
                  <a:lnTo>
                    <a:pt x="212" y="1706"/>
                  </a:lnTo>
                  <a:lnTo>
                    <a:pt x="271" y="1672"/>
                  </a:lnTo>
                  <a:lnTo>
                    <a:pt x="330" y="1641"/>
                  </a:lnTo>
                  <a:lnTo>
                    <a:pt x="382" y="1607"/>
                  </a:lnTo>
                  <a:lnTo>
                    <a:pt x="435" y="1573"/>
                  </a:lnTo>
                  <a:lnTo>
                    <a:pt x="483" y="1542"/>
                  </a:lnTo>
                  <a:lnTo>
                    <a:pt x="529" y="1508"/>
                  </a:lnTo>
                  <a:lnTo>
                    <a:pt x="573" y="1477"/>
                  </a:lnTo>
                  <a:lnTo>
                    <a:pt x="616" y="1443"/>
                  </a:lnTo>
                  <a:lnTo>
                    <a:pt x="655" y="1410"/>
                  </a:lnTo>
                  <a:lnTo>
                    <a:pt x="691" y="1378"/>
                  </a:lnTo>
                  <a:lnTo>
                    <a:pt x="725" y="1345"/>
                  </a:lnTo>
                  <a:lnTo>
                    <a:pt x="758" y="1313"/>
                  </a:lnTo>
                  <a:lnTo>
                    <a:pt x="788" y="1280"/>
                  </a:lnTo>
                  <a:lnTo>
                    <a:pt x="815" y="1246"/>
                  </a:lnTo>
                  <a:lnTo>
                    <a:pt x="843" y="1215"/>
                  </a:lnTo>
                  <a:lnTo>
                    <a:pt x="866" y="1181"/>
                  </a:lnTo>
                  <a:lnTo>
                    <a:pt x="889" y="1150"/>
                  </a:lnTo>
                  <a:lnTo>
                    <a:pt x="908" y="1116"/>
                  </a:lnTo>
                  <a:lnTo>
                    <a:pt x="927" y="1085"/>
                  </a:lnTo>
                  <a:lnTo>
                    <a:pt x="943" y="1051"/>
                  </a:lnTo>
                  <a:lnTo>
                    <a:pt x="958" y="1020"/>
                  </a:lnTo>
                  <a:lnTo>
                    <a:pt x="971" y="986"/>
                  </a:lnTo>
                  <a:lnTo>
                    <a:pt x="981" y="955"/>
                  </a:lnTo>
                  <a:lnTo>
                    <a:pt x="992" y="921"/>
                  </a:lnTo>
                  <a:lnTo>
                    <a:pt x="998" y="890"/>
                  </a:lnTo>
                  <a:lnTo>
                    <a:pt x="1004" y="858"/>
                  </a:lnTo>
                  <a:lnTo>
                    <a:pt x="1011" y="827"/>
                  </a:lnTo>
                  <a:lnTo>
                    <a:pt x="1013" y="795"/>
                  </a:lnTo>
                  <a:lnTo>
                    <a:pt x="1015" y="766"/>
                  </a:lnTo>
                  <a:lnTo>
                    <a:pt x="1017" y="732"/>
                  </a:lnTo>
                  <a:lnTo>
                    <a:pt x="1015" y="676"/>
                  </a:lnTo>
                  <a:lnTo>
                    <a:pt x="1011" y="617"/>
                  </a:lnTo>
                  <a:lnTo>
                    <a:pt x="1002" y="560"/>
                  </a:lnTo>
                  <a:lnTo>
                    <a:pt x="992" y="506"/>
                  </a:lnTo>
                  <a:lnTo>
                    <a:pt x="977" y="453"/>
                  </a:lnTo>
                  <a:lnTo>
                    <a:pt x="964" y="403"/>
                  </a:lnTo>
                  <a:lnTo>
                    <a:pt x="950" y="353"/>
                  </a:lnTo>
                  <a:lnTo>
                    <a:pt x="933" y="307"/>
                  </a:lnTo>
                  <a:lnTo>
                    <a:pt x="904" y="218"/>
                  </a:lnTo>
                  <a:lnTo>
                    <a:pt x="880" y="137"/>
                  </a:lnTo>
                  <a:lnTo>
                    <a:pt x="872" y="101"/>
                  </a:lnTo>
                  <a:lnTo>
                    <a:pt x="866" y="70"/>
                  </a:lnTo>
                  <a:lnTo>
                    <a:pt x="864" y="38"/>
                  </a:lnTo>
                  <a:lnTo>
                    <a:pt x="864" y="11"/>
                  </a:lnTo>
                  <a:lnTo>
                    <a:pt x="681" y="0"/>
                  </a:lnTo>
                  <a:lnTo>
                    <a:pt x="681" y="46"/>
                  </a:lnTo>
                  <a:lnTo>
                    <a:pt x="685" y="93"/>
                  </a:lnTo>
                  <a:lnTo>
                    <a:pt x="693" y="139"/>
                  </a:lnTo>
                  <a:lnTo>
                    <a:pt x="704" y="185"/>
                  </a:lnTo>
                  <a:lnTo>
                    <a:pt x="729" y="273"/>
                  </a:lnTo>
                  <a:lnTo>
                    <a:pt x="761" y="363"/>
                  </a:lnTo>
                  <a:lnTo>
                    <a:pt x="775" y="409"/>
                  </a:lnTo>
                  <a:lnTo>
                    <a:pt x="788" y="453"/>
                  </a:lnTo>
                  <a:lnTo>
                    <a:pt x="801" y="500"/>
                  </a:lnTo>
                  <a:lnTo>
                    <a:pt x="813" y="546"/>
                  </a:lnTo>
                  <a:lnTo>
                    <a:pt x="822" y="592"/>
                  </a:lnTo>
                  <a:lnTo>
                    <a:pt x="830" y="638"/>
                  </a:lnTo>
                  <a:lnTo>
                    <a:pt x="834" y="684"/>
                  </a:lnTo>
                  <a:lnTo>
                    <a:pt x="834" y="732"/>
                  </a:lnTo>
                  <a:lnTo>
                    <a:pt x="834" y="755"/>
                  </a:lnTo>
                  <a:lnTo>
                    <a:pt x="832" y="778"/>
                  </a:lnTo>
                  <a:lnTo>
                    <a:pt x="830" y="804"/>
                  </a:lnTo>
                  <a:lnTo>
                    <a:pt x="826" y="827"/>
                  </a:lnTo>
                  <a:lnTo>
                    <a:pt x="822" y="850"/>
                  </a:lnTo>
                  <a:lnTo>
                    <a:pt x="815" y="875"/>
                  </a:lnTo>
                  <a:lnTo>
                    <a:pt x="807" y="898"/>
                  </a:lnTo>
                  <a:lnTo>
                    <a:pt x="798" y="923"/>
                  </a:lnTo>
                  <a:lnTo>
                    <a:pt x="790" y="948"/>
                  </a:lnTo>
                  <a:lnTo>
                    <a:pt x="777" y="974"/>
                  </a:lnTo>
                  <a:lnTo>
                    <a:pt x="765" y="999"/>
                  </a:lnTo>
                  <a:lnTo>
                    <a:pt x="750" y="1024"/>
                  </a:lnTo>
                  <a:lnTo>
                    <a:pt x="735" y="1051"/>
                  </a:lnTo>
                  <a:lnTo>
                    <a:pt x="716" y="1076"/>
                  </a:lnTo>
                  <a:lnTo>
                    <a:pt x="697" y="1104"/>
                  </a:lnTo>
                  <a:lnTo>
                    <a:pt x="674" y="1131"/>
                  </a:lnTo>
                  <a:lnTo>
                    <a:pt x="651" y="1158"/>
                  </a:lnTo>
                  <a:lnTo>
                    <a:pt x="626" y="1187"/>
                  </a:lnTo>
                  <a:lnTo>
                    <a:pt x="599" y="1215"/>
                  </a:lnTo>
                  <a:lnTo>
                    <a:pt x="567" y="1244"/>
                  </a:lnTo>
                  <a:lnTo>
                    <a:pt x="536" y="1273"/>
                  </a:lnTo>
                  <a:lnTo>
                    <a:pt x="500" y="1301"/>
                  </a:lnTo>
                  <a:lnTo>
                    <a:pt x="462" y="1330"/>
                  </a:lnTo>
                  <a:lnTo>
                    <a:pt x="422" y="1362"/>
                  </a:lnTo>
                  <a:lnTo>
                    <a:pt x="380" y="1391"/>
                  </a:lnTo>
                  <a:lnTo>
                    <a:pt x="334" y="1420"/>
                  </a:lnTo>
                  <a:lnTo>
                    <a:pt x="288" y="1452"/>
                  </a:lnTo>
                  <a:lnTo>
                    <a:pt x="235" y="1483"/>
                  </a:lnTo>
                  <a:lnTo>
                    <a:pt x="182" y="1515"/>
                  </a:lnTo>
                  <a:lnTo>
                    <a:pt x="126" y="1544"/>
                  </a:lnTo>
                  <a:lnTo>
                    <a:pt x="65" y="1575"/>
                  </a:lnTo>
                  <a:lnTo>
                    <a:pt x="4" y="1609"/>
                  </a:lnTo>
                  <a:lnTo>
                    <a:pt x="88" y="1609"/>
                  </a:lnTo>
                  <a:lnTo>
                    <a:pt x="0" y="1771"/>
                  </a:lnTo>
                  <a:lnTo>
                    <a:pt x="42" y="1792"/>
                  </a:lnTo>
                  <a:lnTo>
                    <a:pt x="84" y="1771"/>
                  </a:lnTo>
                  <a:lnTo>
                    <a:pt x="0" y="1771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0" name="Freeform 17"/>
            <p:cNvSpPr>
              <a:spLocks noChangeArrowheads="1"/>
            </p:cNvSpPr>
            <p:nvPr/>
          </p:nvSpPr>
          <p:spPr bwMode="auto">
            <a:xfrm>
              <a:off x="155" y="751"/>
              <a:ext cx="187" cy="339"/>
            </a:xfrm>
            <a:custGeom>
              <a:avLst/>
              <a:gdLst>
                <a:gd name="G0" fmla="+- 1 0 0"/>
                <a:gd name="G1" fmla="*/ 1 64823 51712"/>
                <a:gd name="G2" fmla="*/ 1 18005 45696"/>
                <a:gd name="G3" fmla="+- 1 0 0"/>
                <a:gd name="G4" fmla="+- 1 0 0"/>
                <a:gd name="G5" fmla="+- 1 0 0"/>
                <a:gd name="G6" fmla="+- 1 0 0"/>
                <a:gd name="G7" fmla="+- 65488 0 0"/>
                <a:gd name="G8" fmla="+- 322 0 0"/>
                <a:gd name="G9" fmla="+- 65506 0 0"/>
                <a:gd name="G10" fmla="+- 8 0 0"/>
                <a:gd name="G11" fmla="+- 65524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622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+- 1 0 0"/>
                <a:gd name="G51" fmla="*/ 1 16385 2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+- 1 0 0"/>
                <a:gd name="G68" fmla="+- 1 0 0"/>
                <a:gd name="G69" fmla="+- 1 0 0"/>
                <a:gd name="G70" fmla="+- 1 0 0"/>
                <a:gd name="G71" fmla="+- 1 0 0"/>
                <a:gd name="G72" fmla="+- 1 0 0"/>
                <a:gd name="G73" fmla="+- 1 0 0"/>
                <a:gd name="G74" fmla="+- 1 0 0"/>
                <a:gd name="G75" fmla="+- 1 0 0"/>
                <a:gd name="G76" fmla="*/ 1 35517 25856"/>
                <a:gd name="G77" fmla="+- 1 0 0"/>
                <a:gd name="G78" fmla="+- 65450 0 0"/>
                <a:gd name="G79" fmla="+- 65469 0 0"/>
                <a:gd name="G80" fmla="+- 65496 0 0"/>
                <a:gd name="G81" fmla="+- 38 0 0"/>
                <a:gd name="G82" fmla="+- 132 0 0"/>
                <a:gd name="G83" fmla="+- 265 0 0"/>
                <a:gd name="G84" fmla="+- 472 0 0"/>
                <a:gd name="G85" fmla="+- 587 0 0"/>
                <a:gd name="G86" fmla="+- 699 0 0"/>
                <a:gd name="G87" fmla="+- 756 0 0"/>
                <a:gd name="G88" fmla="+- 803 0 0"/>
                <a:gd name="G89" fmla="+- 849 0 0"/>
                <a:gd name="G90" fmla="+- 887 0 0"/>
                <a:gd name="G91" fmla="+- 919 0 0"/>
                <a:gd name="G92" fmla="+- 946 0 0"/>
                <a:gd name="G93" fmla="+- 965 0 0"/>
                <a:gd name="G94" fmla="+- 975 0 0"/>
                <a:gd name="G95" fmla="+- 979 0 0"/>
                <a:gd name="G96" fmla="+- 975 0 0"/>
                <a:gd name="G97" fmla="+- 960 0 0"/>
                <a:gd name="G98" fmla="+- 934 0 0"/>
                <a:gd name="G99" fmla="+- 901 0 0"/>
                <a:gd name="G100" fmla="+- 855 0 0"/>
                <a:gd name="T0" fmla="*/ 0 w 992"/>
                <a:gd name="T1" fmla="*/ 0 h 1777"/>
                <a:gd name="T2" fmla="*/ 992 w 992"/>
                <a:gd name="T3" fmla="*/ 1777 h 1777"/>
              </a:gdLst>
              <a:ahLst/>
              <a:cxnLst>
                <a:cxn ang="0">
                  <a:pos x="126" y="42"/>
                </a:cxn>
                <a:cxn ang="0">
                  <a:pos x="128" y="61"/>
                </a:cxn>
                <a:cxn ang="0">
                  <a:pos x="128" y="82"/>
                </a:cxn>
                <a:cxn ang="0">
                  <a:pos x="122" y="143"/>
                </a:cxn>
                <a:cxn ang="0">
                  <a:pos x="105" y="212"/>
                </a:cxn>
                <a:cxn ang="0">
                  <a:pos x="80" y="292"/>
                </a:cxn>
                <a:cxn ang="0">
                  <a:pos x="27" y="478"/>
                </a:cxn>
                <a:cxn ang="0">
                  <a:pos x="6" y="587"/>
                </a:cxn>
                <a:cxn ang="0">
                  <a:pos x="0" y="701"/>
                </a:cxn>
                <a:cxn ang="0">
                  <a:pos x="2" y="764"/>
                </a:cxn>
                <a:cxn ang="0">
                  <a:pos x="8" y="824"/>
                </a:cxn>
                <a:cxn ang="0">
                  <a:pos x="21" y="889"/>
                </a:cxn>
                <a:cxn ang="0">
                  <a:pos x="40" y="952"/>
                </a:cxn>
                <a:cxn ang="0">
                  <a:pos x="65" y="1017"/>
                </a:cxn>
                <a:cxn ang="0">
                  <a:pos x="98" y="1084"/>
                </a:cxn>
                <a:cxn ang="0">
                  <a:pos x="138" y="1152"/>
                </a:cxn>
                <a:cxn ang="0">
                  <a:pos x="187" y="1219"/>
                </a:cxn>
                <a:cxn ang="0">
                  <a:pos x="244" y="1286"/>
                </a:cxn>
                <a:cxn ang="0">
                  <a:pos x="307" y="1355"/>
                </a:cxn>
                <a:cxn ang="0">
                  <a:pos x="380" y="1424"/>
                </a:cxn>
                <a:cxn ang="0">
                  <a:pos x="464" y="1493"/>
                </a:cxn>
                <a:cxn ang="0">
                  <a:pos x="559" y="1563"/>
                </a:cxn>
                <a:cxn ang="0">
                  <a:pos x="662" y="1632"/>
                </a:cxn>
                <a:cxn ang="0">
                  <a:pos x="777" y="1703"/>
                </a:cxn>
                <a:cxn ang="0">
                  <a:pos x="904" y="1777"/>
                </a:cxn>
                <a:cxn ang="0">
                  <a:pos x="929" y="1581"/>
                </a:cxn>
                <a:cxn ang="0">
                  <a:pos x="813" y="1514"/>
                </a:cxn>
                <a:cxn ang="0">
                  <a:pos x="710" y="1447"/>
                </a:cxn>
                <a:cxn ang="0">
                  <a:pos x="620" y="1382"/>
                </a:cxn>
                <a:cxn ang="0">
                  <a:pos x="538" y="1317"/>
                </a:cxn>
                <a:cxn ang="0">
                  <a:pos x="468" y="1256"/>
                </a:cxn>
                <a:cxn ang="0">
                  <a:pos x="405" y="1196"/>
                </a:cxn>
                <a:cxn ang="0">
                  <a:pos x="355" y="1137"/>
                </a:cxn>
                <a:cxn ang="0">
                  <a:pos x="311" y="1080"/>
                </a:cxn>
                <a:cxn ang="0">
                  <a:pos x="275" y="1026"/>
                </a:cxn>
                <a:cxn ang="0">
                  <a:pos x="246" y="971"/>
                </a:cxn>
                <a:cxn ang="0">
                  <a:pos x="223" y="921"/>
                </a:cxn>
                <a:cxn ang="0">
                  <a:pos x="206" y="870"/>
                </a:cxn>
                <a:cxn ang="0">
                  <a:pos x="193" y="820"/>
                </a:cxn>
                <a:cxn ang="0">
                  <a:pos x="187" y="772"/>
                </a:cxn>
                <a:cxn ang="0">
                  <a:pos x="183" y="726"/>
                </a:cxn>
                <a:cxn ang="0">
                  <a:pos x="183" y="657"/>
                </a:cxn>
                <a:cxn ang="0">
                  <a:pos x="195" y="566"/>
                </a:cxn>
                <a:cxn ang="0">
                  <a:pos x="229" y="432"/>
                </a:cxn>
                <a:cxn ang="0">
                  <a:pos x="267" y="304"/>
                </a:cxn>
                <a:cxn ang="0">
                  <a:pos x="292" y="218"/>
                </a:cxn>
                <a:cxn ang="0">
                  <a:pos x="309" y="132"/>
                </a:cxn>
                <a:cxn ang="0">
                  <a:pos x="311" y="67"/>
                </a:cxn>
                <a:cxn ang="0">
                  <a:pos x="307" y="23"/>
                </a:cxn>
                <a:cxn ang="0">
                  <a:pos x="302" y="2"/>
                </a:cxn>
              </a:cxnLst>
              <a:rect l="T0" t="T1" r="T2" b="T3"/>
              <a:pathLst>
                <a:path w="992" h="1777">
                  <a:moveTo>
                    <a:pt x="124" y="40"/>
                  </a:moveTo>
                  <a:lnTo>
                    <a:pt x="126" y="42"/>
                  </a:lnTo>
                  <a:lnTo>
                    <a:pt x="128" y="50"/>
                  </a:lnTo>
                  <a:lnTo>
                    <a:pt x="128" y="61"/>
                  </a:lnTo>
                  <a:lnTo>
                    <a:pt x="128" y="71"/>
                  </a:lnTo>
                  <a:lnTo>
                    <a:pt x="128" y="82"/>
                  </a:lnTo>
                  <a:lnTo>
                    <a:pt x="126" y="111"/>
                  </a:lnTo>
                  <a:lnTo>
                    <a:pt x="122" y="143"/>
                  </a:lnTo>
                  <a:lnTo>
                    <a:pt x="113" y="174"/>
                  </a:lnTo>
                  <a:lnTo>
                    <a:pt x="105" y="212"/>
                  </a:lnTo>
                  <a:lnTo>
                    <a:pt x="92" y="250"/>
                  </a:lnTo>
                  <a:lnTo>
                    <a:pt x="80" y="292"/>
                  </a:lnTo>
                  <a:lnTo>
                    <a:pt x="52" y="382"/>
                  </a:lnTo>
                  <a:lnTo>
                    <a:pt x="27" y="478"/>
                  </a:lnTo>
                  <a:lnTo>
                    <a:pt x="14" y="533"/>
                  </a:lnTo>
                  <a:lnTo>
                    <a:pt x="6" y="587"/>
                  </a:lnTo>
                  <a:lnTo>
                    <a:pt x="2" y="644"/>
                  </a:lnTo>
                  <a:lnTo>
                    <a:pt x="0" y="701"/>
                  </a:lnTo>
                  <a:lnTo>
                    <a:pt x="0" y="732"/>
                  </a:lnTo>
                  <a:lnTo>
                    <a:pt x="2" y="764"/>
                  </a:lnTo>
                  <a:lnTo>
                    <a:pt x="4" y="793"/>
                  </a:lnTo>
                  <a:lnTo>
                    <a:pt x="8" y="824"/>
                  </a:lnTo>
                  <a:lnTo>
                    <a:pt x="14" y="856"/>
                  </a:lnTo>
                  <a:lnTo>
                    <a:pt x="21" y="889"/>
                  </a:lnTo>
                  <a:lnTo>
                    <a:pt x="31" y="921"/>
                  </a:lnTo>
                  <a:lnTo>
                    <a:pt x="40" y="952"/>
                  </a:lnTo>
                  <a:lnTo>
                    <a:pt x="52" y="986"/>
                  </a:lnTo>
                  <a:lnTo>
                    <a:pt x="65" y="1017"/>
                  </a:lnTo>
                  <a:lnTo>
                    <a:pt x="82" y="1051"/>
                  </a:lnTo>
                  <a:lnTo>
                    <a:pt x="98" y="1084"/>
                  </a:lnTo>
                  <a:lnTo>
                    <a:pt x="117" y="1118"/>
                  </a:lnTo>
                  <a:lnTo>
                    <a:pt x="138" y="1152"/>
                  </a:lnTo>
                  <a:lnTo>
                    <a:pt x="162" y="1185"/>
                  </a:lnTo>
                  <a:lnTo>
                    <a:pt x="187" y="1219"/>
                  </a:lnTo>
                  <a:lnTo>
                    <a:pt x="214" y="1252"/>
                  </a:lnTo>
                  <a:lnTo>
                    <a:pt x="244" y="1286"/>
                  </a:lnTo>
                  <a:lnTo>
                    <a:pt x="273" y="1321"/>
                  </a:lnTo>
                  <a:lnTo>
                    <a:pt x="307" y="1355"/>
                  </a:lnTo>
                  <a:lnTo>
                    <a:pt x="342" y="1389"/>
                  </a:lnTo>
                  <a:lnTo>
                    <a:pt x="380" y="1424"/>
                  </a:lnTo>
                  <a:lnTo>
                    <a:pt x="422" y="1458"/>
                  </a:lnTo>
                  <a:lnTo>
                    <a:pt x="464" y="1493"/>
                  </a:lnTo>
                  <a:lnTo>
                    <a:pt x="511" y="1527"/>
                  </a:lnTo>
                  <a:lnTo>
                    <a:pt x="559" y="1563"/>
                  </a:lnTo>
                  <a:lnTo>
                    <a:pt x="609" y="1598"/>
                  </a:lnTo>
                  <a:lnTo>
                    <a:pt x="662" y="1632"/>
                  </a:lnTo>
                  <a:lnTo>
                    <a:pt x="719" y="1667"/>
                  </a:lnTo>
                  <a:lnTo>
                    <a:pt x="777" y="1703"/>
                  </a:lnTo>
                  <a:lnTo>
                    <a:pt x="838" y="1739"/>
                  </a:lnTo>
                  <a:lnTo>
                    <a:pt x="904" y="1777"/>
                  </a:lnTo>
                  <a:lnTo>
                    <a:pt x="992" y="1615"/>
                  </a:lnTo>
                  <a:lnTo>
                    <a:pt x="929" y="1581"/>
                  </a:lnTo>
                  <a:lnTo>
                    <a:pt x="870" y="1548"/>
                  </a:lnTo>
                  <a:lnTo>
                    <a:pt x="813" y="1514"/>
                  </a:lnTo>
                  <a:lnTo>
                    <a:pt x="761" y="1481"/>
                  </a:lnTo>
                  <a:lnTo>
                    <a:pt x="710" y="1447"/>
                  </a:lnTo>
                  <a:lnTo>
                    <a:pt x="664" y="1414"/>
                  </a:lnTo>
                  <a:lnTo>
                    <a:pt x="620" y="1382"/>
                  </a:lnTo>
                  <a:lnTo>
                    <a:pt x="578" y="1349"/>
                  </a:lnTo>
                  <a:lnTo>
                    <a:pt x="538" y="1317"/>
                  </a:lnTo>
                  <a:lnTo>
                    <a:pt x="502" y="1286"/>
                  </a:lnTo>
                  <a:lnTo>
                    <a:pt x="468" y="1256"/>
                  </a:lnTo>
                  <a:lnTo>
                    <a:pt x="437" y="1225"/>
                  </a:lnTo>
                  <a:lnTo>
                    <a:pt x="405" y="1196"/>
                  </a:lnTo>
                  <a:lnTo>
                    <a:pt x="380" y="1166"/>
                  </a:lnTo>
                  <a:lnTo>
                    <a:pt x="355" y="1137"/>
                  </a:lnTo>
                  <a:lnTo>
                    <a:pt x="332" y="1107"/>
                  </a:lnTo>
                  <a:lnTo>
                    <a:pt x="311" y="1080"/>
                  </a:lnTo>
                  <a:lnTo>
                    <a:pt x="292" y="1053"/>
                  </a:lnTo>
                  <a:lnTo>
                    <a:pt x="275" y="1026"/>
                  </a:lnTo>
                  <a:lnTo>
                    <a:pt x="258" y="998"/>
                  </a:lnTo>
                  <a:lnTo>
                    <a:pt x="246" y="971"/>
                  </a:lnTo>
                  <a:lnTo>
                    <a:pt x="233" y="946"/>
                  </a:lnTo>
                  <a:lnTo>
                    <a:pt x="223" y="921"/>
                  </a:lnTo>
                  <a:lnTo>
                    <a:pt x="214" y="894"/>
                  </a:lnTo>
                  <a:lnTo>
                    <a:pt x="206" y="870"/>
                  </a:lnTo>
                  <a:lnTo>
                    <a:pt x="199" y="845"/>
                  </a:lnTo>
                  <a:lnTo>
                    <a:pt x="193" y="820"/>
                  </a:lnTo>
                  <a:lnTo>
                    <a:pt x="189" y="797"/>
                  </a:lnTo>
                  <a:lnTo>
                    <a:pt x="187" y="772"/>
                  </a:lnTo>
                  <a:lnTo>
                    <a:pt x="185" y="749"/>
                  </a:lnTo>
                  <a:lnTo>
                    <a:pt x="183" y="726"/>
                  </a:lnTo>
                  <a:lnTo>
                    <a:pt x="183" y="705"/>
                  </a:lnTo>
                  <a:lnTo>
                    <a:pt x="183" y="657"/>
                  </a:lnTo>
                  <a:lnTo>
                    <a:pt x="187" y="610"/>
                  </a:lnTo>
                  <a:lnTo>
                    <a:pt x="195" y="566"/>
                  </a:lnTo>
                  <a:lnTo>
                    <a:pt x="204" y="522"/>
                  </a:lnTo>
                  <a:lnTo>
                    <a:pt x="229" y="432"/>
                  </a:lnTo>
                  <a:lnTo>
                    <a:pt x="254" y="346"/>
                  </a:lnTo>
                  <a:lnTo>
                    <a:pt x="267" y="304"/>
                  </a:lnTo>
                  <a:lnTo>
                    <a:pt x="279" y="260"/>
                  </a:lnTo>
                  <a:lnTo>
                    <a:pt x="292" y="218"/>
                  </a:lnTo>
                  <a:lnTo>
                    <a:pt x="300" y="176"/>
                  </a:lnTo>
                  <a:lnTo>
                    <a:pt x="309" y="132"/>
                  </a:lnTo>
                  <a:lnTo>
                    <a:pt x="311" y="92"/>
                  </a:lnTo>
                  <a:lnTo>
                    <a:pt x="311" y="67"/>
                  </a:lnTo>
                  <a:lnTo>
                    <a:pt x="311" y="44"/>
                  </a:lnTo>
                  <a:lnTo>
                    <a:pt x="307" y="23"/>
                  </a:lnTo>
                  <a:lnTo>
                    <a:pt x="302" y="0"/>
                  </a:lnTo>
                  <a:lnTo>
                    <a:pt x="302" y="2"/>
                  </a:lnTo>
                  <a:lnTo>
                    <a:pt x="124" y="4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1" name="Freeform 18"/>
            <p:cNvSpPr>
              <a:spLocks noChangeArrowheads="1"/>
            </p:cNvSpPr>
            <p:nvPr/>
          </p:nvSpPr>
          <p:spPr bwMode="auto">
            <a:xfrm>
              <a:off x="138" y="690"/>
              <a:ext cx="71" cy="65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52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*/ 1 26185 51712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T0" fmla="*/ 0 w 388"/>
                <a:gd name="T1" fmla="*/ 0 h 359"/>
                <a:gd name="T2" fmla="*/ 388 w 388"/>
                <a:gd name="T3" fmla="*/ 359 h 359"/>
              </a:gdLst>
              <a:ahLst/>
              <a:cxnLst>
                <a:cxn ang="0">
                  <a:pos x="44" y="13"/>
                </a:cxn>
                <a:cxn ang="0">
                  <a:pos x="54" y="130"/>
                </a:cxn>
                <a:cxn ang="0">
                  <a:pos x="88" y="166"/>
                </a:cxn>
                <a:cxn ang="0">
                  <a:pos x="119" y="200"/>
                </a:cxn>
                <a:cxn ang="0">
                  <a:pos x="145" y="231"/>
                </a:cxn>
                <a:cxn ang="0">
                  <a:pos x="166" y="260"/>
                </a:cxn>
                <a:cxn ang="0">
                  <a:pos x="182" y="290"/>
                </a:cxn>
                <a:cxn ang="0">
                  <a:pos x="195" y="315"/>
                </a:cxn>
                <a:cxn ang="0">
                  <a:pos x="206" y="338"/>
                </a:cxn>
                <a:cxn ang="0">
                  <a:pos x="210" y="359"/>
                </a:cxn>
                <a:cxn ang="0">
                  <a:pos x="388" y="321"/>
                </a:cxn>
                <a:cxn ang="0">
                  <a:pos x="378" y="279"/>
                </a:cxn>
                <a:cxn ang="0">
                  <a:pos x="363" y="239"/>
                </a:cxn>
                <a:cxn ang="0">
                  <a:pos x="342" y="200"/>
                </a:cxn>
                <a:cxn ang="0">
                  <a:pos x="317" y="160"/>
                </a:cxn>
                <a:cxn ang="0">
                  <a:pos x="290" y="120"/>
                </a:cxn>
                <a:cxn ang="0">
                  <a:pos x="258" y="82"/>
                </a:cxn>
                <a:cxn ang="0">
                  <a:pos x="222" y="40"/>
                </a:cxn>
                <a:cxn ang="0">
                  <a:pos x="182" y="0"/>
                </a:cxn>
                <a:cxn ang="0">
                  <a:pos x="193" y="120"/>
                </a:cxn>
                <a:cxn ang="0">
                  <a:pos x="44" y="13"/>
                </a:cxn>
                <a:cxn ang="0">
                  <a:pos x="0" y="76"/>
                </a:cxn>
                <a:cxn ang="0">
                  <a:pos x="54" y="130"/>
                </a:cxn>
                <a:cxn ang="0">
                  <a:pos x="44" y="13"/>
                </a:cxn>
              </a:cxnLst>
              <a:rect l="T0" t="T1" r="T2" b="T3"/>
              <a:pathLst>
                <a:path w="388" h="359">
                  <a:moveTo>
                    <a:pt x="44" y="13"/>
                  </a:moveTo>
                  <a:lnTo>
                    <a:pt x="54" y="130"/>
                  </a:lnTo>
                  <a:lnTo>
                    <a:pt x="88" y="166"/>
                  </a:lnTo>
                  <a:lnTo>
                    <a:pt x="119" y="200"/>
                  </a:lnTo>
                  <a:lnTo>
                    <a:pt x="145" y="231"/>
                  </a:lnTo>
                  <a:lnTo>
                    <a:pt x="166" y="260"/>
                  </a:lnTo>
                  <a:lnTo>
                    <a:pt x="182" y="290"/>
                  </a:lnTo>
                  <a:lnTo>
                    <a:pt x="195" y="315"/>
                  </a:lnTo>
                  <a:lnTo>
                    <a:pt x="206" y="338"/>
                  </a:lnTo>
                  <a:lnTo>
                    <a:pt x="210" y="359"/>
                  </a:lnTo>
                  <a:lnTo>
                    <a:pt x="388" y="321"/>
                  </a:lnTo>
                  <a:lnTo>
                    <a:pt x="378" y="279"/>
                  </a:lnTo>
                  <a:lnTo>
                    <a:pt x="363" y="239"/>
                  </a:lnTo>
                  <a:lnTo>
                    <a:pt x="342" y="200"/>
                  </a:lnTo>
                  <a:lnTo>
                    <a:pt x="317" y="160"/>
                  </a:lnTo>
                  <a:lnTo>
                    <a:pt x="290" y="120"/>
                  </a:lnTo>
                  <a:lnTo>
                    <a:pt x="258" y="82"/>
                  </a:lnTo>
                  <a:lnTo>
                    <a:pt x="222" y="40"/>
                  </a:lnTo>
                  <a:lnTo>
                    <a:pt x="182" y="0"/>
                  </a:lnTo>
                  <a:lnTo>
                    <a:pt x="193" y="120"/>
                  </a:lnTo>
                  <a:lnTo>
                    <a:pt x="44" y="13"/>
                  </a:lnTo>
                  <a:lnTo>
                    <a:pt x="0" y="76"/>
                  </a:lnTo>
                  <a:lnTo>
                    <a:pt x="54" y="130"/>
                  </a:lnTo>
                  <a:lnTo>
                    <a:pt x="44" y="13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2" name="Freeform 19"/>
            <p:cNvSpPr>
              <a:spLocks noChangeArrowheads="1"/>
            </p:cNvSpPr>
            <p:nvPr/>
          </p:nvSpPr>
          <p:spPr bwMode="auto">
            <a:xfrm>
              <a:off x="146" y="607"/>
              <a:ext cx="77" cy="102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*/ 1 26185 51712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T0" fmla="*/ 0 w 422"/>
                <a:gd name="T1" fmla="*/ 0 h 548"/>
                <a:gd name="T2" fmla="*/ 422 w 422"/>
                <a:gd name="T3" fmla="*/ 548 h 548"/>
              </a:gdLst>
              <a:ahLst/>
              <a:cxnLst>
                <a:cxn ang="0">
                  <a:pos x="391" y="38"/>
                </a:cxn>
                <a:cxn ang="0">
                  <a:pos x="273" y="63"/>
                </a:cxn>
                <a:cxn ang="0">
                  <a:pos x="239" y="112"/>
                </a:cxn>
                <a:cxn ang="0">
                  <a:pos x="206" y="158"/>
                </a:cxn>
                <a:cxn ang="0">
                  <a:pos x="172" y="206"/>
                </a:cxn>
                <a:cxn ang="0">
                  <a:pos x="136" y="252"/>
                </a:cxn>
                <a:cxn ang="0">
                  <a:pos x="103" y="298"/>
                </a:cxn>
                <a:cxn ang="0">
                  <a:pos x="69" y="346"/>
                </a:cxn>
                <a:cxn ang="0">
                  <a:pos x="35" y="393"/>
                </a:cxn>
                <a:cxn ang="0">
                  <a:pos x="0" y="441"/>
                </a:cxn>
                <a:cxn ang="0">
                  <a:pos x="149" y="548"/>
                </a:cxn>
                <a:cxn ang="0">
                  <a:pos x="183" y="500"/>
                </a:cxn>
                <a:cxn ang="0">
                  <a:pos x="216" y="453"/>
                </a:cxn>
                <a:cxn ang="0">
                  <a:pos x="252" y="405"/>
                </a:cxn>
                <a:cxn ang="0">
                  <a:pos x="286" y="359"/>
                </a:cxn>
                <a:cxn ang="0">
                  <a:pos x="319" y="313"/>
                </a:cxn>
                <a:cxn ang="0">
                  <a:pos x="353" y="265"/>
                </a:cxn>
                <a:cxn ang="0">
                  <a:pos x="389" y="219"/>
                </a:cxn>
                <a:cxn ang="0">
                  <a:pos x="422" y="170"/>
                </a:cxn>
                <a:cxn ang="0">
                  <a:pos x="304" y="198"/>
                </a:cxn>
                <a:cxn ang="0">
                  <a:pos x="391" y="38"/>
                </a:cxn>
                <a:cxn ang="0">
                  <a:pos x="321" y="0"/>
                </a:cxn>
                <a:cxn ang="0">
                  <a:pos x="273" y="63"/>
                </a:cxn>
                <a:cxn ang="0">
                  <a:pos x="391" y="38"/>
                </a:cxn>
              </a:cxnLst>
              <a:rect l="T0" t="T1" r="T2" b="T3"/>
              <a:pathLst>
                <a:path w="422" h="548">
                  <a:moveTo>
                    <a:pt x="391" y="38"/>
                  </a:moveTo>
                  <a:lnTo>
                    <a:pt x="273" y="63"/>
                  </a:lnTo>
                  <a:lnTo>
                    <a:pt x="239" y="112"/>
                  </a:lnTo>
                  <a:lnTo>
                    <a:pt x="206" y="158"/>
                  </a:lnTo>
                  <a:lnTo>
                    <a:pt x="172" y="206"/>
                  </a:lnTo>
                  <a:lnTo>
                    <a:pt x="136" y="252"/>
                  </a:lnTo>
                  <a:lnTo>
                    <a:pt x="103" y="298"/>
                  </a:lnTo>
                  <a:lnTo>
                    <a:pt x="69" y="346"/>
                  </a:lnTo>
                  <a:lnTo>
                    <a:pt x="35" y="393"/>
                  </a:lnTo>
                  <a:lnTo>
                    <a:pt x="0" y="441"/>
                  </a:lnTo>
                  <a:lnTo>
                    <a:pt x="149" y="548"/>
                  </a:lnTo>
                  <a:lnTo>
                    <a:pt x="183" y="500"/>
                  </a:lnTo>
                  <a:lnTo>
                    <a:pt x="216" y="453"/>
                  </a:lnTo>
                  <a:lnTo>
                    <a:pt x="252" y="405"/>
                  </a:lnTo>
                  <a:lnTo>
                    <a:pt x="286" y="359"/>
                  </a:lnTo>
                  <a:lnTo>
                    <a:pt x="319" y="313"/>
                  </a:lnTo>
                  <a:lnTo>
                    <a:pt x="353" y="265"/>
                  </a:lnTo>
                  <a:lnTo>
                    <a:pt x="389" y="219"/>
                  </a:lnTo>
                  <a:lnTo>
                    <a:pt x="422" y="170"/>
                  </a:lnTo>
                  <a:lnTo>
                    <a:pt x="304" y="198"/>
                  </a:lnTo>
                  <a:lnTo>
                    <a:pt x="391" y="38"/>
                  </a:lnTo>
                  <a:lnTo>
                    <a:pt x="321" y="0"/>
                  </a:lnTo>
                  <a:lnTo>
                    <a:pt x="273" y="63"/>
                  </a:lnTo>
                  <a:lnTo>
                    <a:pt x="391" y="38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253" y="925"/>
              <a:ext cx="0" cy="17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4" name="Freeform 21"/>
            <p:cNvSpPr>
              <a:spLocks noChangeArrowheads="1"/>
            </p:cNvSpPr>
            <p:nvPr/>
          </p:nvSpPr>
          <p:spPr bwMode="auto">
            <a:xfrm>
              <a:off x="302" y="993"/>
              <a:ext cx="22" cy="26"/>
            </a:xfrm>
            <a:custGeom>
              <a:avLst/>
              <a:gdLst>
                <a:gd name="G0" fmla="+- 67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*/ 1 61409 49664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*/ 1 9791 51712"/>
                <a:gd name="G30" fmla="*/ 1 0 51712"/>
                <a:gd name="G31" fmla="+- 65533 0 0"/>
                <a:gd name="G32" fmla="*/ 1 16385 2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*/ 1 0 51712"/>
                <a:gd name="G50" fmla="*/ 1 22983 51712"/>
                <a:gd name="G51" fmla="*/ G50 1 180"/>
                <a:gd name="G52" fmla="*/ G49 1 G51"/>
                <a:gd name="G53" fmla="+- 67 0 0"/>
                <a:gd name="G54" fmla="+- 63 0 0"/>
                <a:gd name="G55" fmla="+- 61 0 0"/>
                <a:gd name="G56" fmla="+- 55 0 0"/>
                <a:gd name="G57" fmla="+- 49 0 0"/>
                <a:gd name="G58" fmla="+- 44 0 0"/>
                <a:gd name="G59" fmla="+- 39 0 0"/>
                <a:gd name="G60" fmla="+- 31 0 0"/>
                <a:gd name="G61" fmla="+- 21 0 0"/>
                <a:gd name="G62" fmla="+- 65481 0 0"/>
                <a:gd name="G63" fmla="+- 65466 0 0"/>
                <a:gd name="G64" fmla="+- 65458 0 0"/>
                <a:gd name="G65" fmla="+- 65455 0 0"/>
                <a:gd name="T0" fmla="*/ 0 w 136"/>
                <a:gd name="T1" fmla="*/ 0 h 157"/>
                <a:gd name="T2" fmla="*/ 136 w 136"/>
                <a:gd name="T3" fmla="*/ 157 h 157"/>
              </a:gdLst>
              <a:ahLst/>
              <a:cxnLst>
                <a:cxn ang="0">
                  <a:pos x="0" y="0"/>
                </a:cxn>
                <a:cxn ang="0">
                  <a:pos x="67" y="0"/>
                </a:cxn>
                <a:cxn ang="0">
                  <a:pos x="67" y="4"/>
                </a:cxn>
                <a:cxn ang="0">
                  <a:pos x="65" y="4"/>
                </a:cxn>
                <a:cxn ang="0">
                  <a:pos x="59" y="4"/>
                </a:cxn>
                <a:cxn ang="0">
                  <a:pos x="55" y="6"/>
                </a:cxn>
                <a:cxn ang="0">
                  <a:pos x="52" y="8"/>
                </a:cxn>
                <a:cxn ang="0">
                  <a:pos x="50" y="11"/>
                </a:cxn>
                <a:cxn ang="0">
                  <a:pos x="48" y="17"/>
                </a:cxn>
                <a:cxn ang="0">
                  <a:pos x="48" y="27"/>
                </a:cxn>
                <a:cxn ang="0">
                  <a:pos x="48" y="103"/>
                </a:cxn>
                <a:cxn ang="0">
                  <a:pos x="50" y="120"/>
                </a:cxn>
                <a:cxn ang="0">
                  <a:pos x="52" y="130"/>
                </a:cxn>
                <a:cxn ang="0">
                  <a:pos x="55" y="136"/>
                </a:cxn>
                <a:cxn ang="0">
                  <a:pos x="61" y="141"/>
                </a:cxn>
                <a:cxn ang="0">
                  <a:pos x="67" y="145"/>
                </a:cxn>
                <a:cxn ang="0">
                  <a:pos x="76" y="145"/>
                </a:cxn>
                <a:cxn ang="0">
                  <a:pos x="86" y="145"/>
                </a:cxn>
                <a:cxn ang="0">
                  <a:pos x="94" y="141"/>
                </a:cxn>
                <a:cxn ang="0">
                  <a:pos x="101" y="132"/>
                </a:cxn>
                <a:cxn ang="0">
                  <a:pos x="105" y="124"/>
                </a:cxn>
                <a:cxn ang="0">
                  <a:pos x="109" y="111"/>
                </a:cxn>
                <a:cxn ang="0">
                  <a:pos x="109" y="90"/>
                </a:cxn>
                <a:cxn ang="0">
                  <a:pos x="109" y="27"/>
                </a:cxn>
                <a:cxn ang="0">
                  <a:pos x="109" y="19"/>
                </a:cxn>
                <a:cxn ang="0">
                  <a:pos x="107" y="13"/>
                </a:cxn>
                <a:cxn ang="0">
                  <a:pos x="105" y="8"/>
                </a:cxn>
                <a:cxn ang="0">
                  <a:pos x="103" y="6"/>
                </a:cxn>
                <a:cxn ang="0">
                  <a:pos x="99" y="4"/>
                </a:cxn>
                <a:cxn ang="0">
                  <a:pos x="90" y="4"/>
                </a:cxn>
                <a:cxn ang="0">
                  <a:pos x="90" y="0"/>
                </a:cxn>
                <a:cxn ang="0">
                  <a:pos x="136" y="0"/>
                </a:cxn>
                <a:cxn ang="0">
                  <a:pos x="136" y="4"/>
                </a:cxn>
                <a:cxn ang="0">
                  <a:pos x="134" y="4"/>
                </a:cxn>
                <a:cxn ang="0">
                  <a:pos x="128" y="4"/>
                </a:cxn>
                <a:cxn ang="0">
                  <a:pos x="124" y="6"/>
                </a:cxn>
                <a:cxn ang="0">
                  <a:pos x="122" y="11"/>
                </a:cxn>
                <a:cxn ang="0">
                  <a:pos x="120" y="15"/>
                </a:cxn>
                <a:cxn ang="0">
                  <a:pos x="118" y="19"/>
                </a:cxn>
                <a:cxn ang="0">
                  <a:pos x="118" y="27"/>
                </a:cxn>
                <a:cxn ang="0">
                  <a:pos x="118" y="86"/>
                </a:cxn>
                <a:cxn ang="0">
                  <a:pos x="118" y="109"/>
                </a:cxn>
                <a:cxn ang="0">
                  <a:pos x="115" y="124"/>
                </a:cxn>
                <a:cxn ang="0">
                  <a:pos x="109" y="136"/>
                </a:cxn>
                <a:cxn ang="0">
                  <a:pos x="99" y="147"/>
                </a:cxn>
                <a:cxn ang="0">
                  <a:pos x="92" y="151"/>
                </a:cxn>
                <a:cxn ang="0">
                  <a:pos x="86" y="155"/>
                </a:cxn>
                <a:cxn ang="0">
                  <a:pos x="78" y="155"/>
                </a:cxn>
                <a:cxn ang="0">
                  <a:pos x="67" y="157"/>
                </a:cxn>
                <a:cxn ang="0">
                  <a:pos x="52" y="155"/>
                </a:cxn>
                <a:cxn ang="0">
                  <a:pos x="40" y="151"/>
                </a:cxn>
                <a:cxn ang="0">
                  <a:pos x="29" y="143"/>
                </a:cxn>
                <a:cxn ang="0">
                  <a:pos x="21" y="132"/>
                </a:cxn>
                <a:cxn ang="0">
                  <a:pos x="19" y="120"/>
                </a:cxn>
                <a:cxn ang="0">
                  <a:pos x="17" y="103"/>
                </a:cxn>
                <a:cxn ang="0">
                  <a:pos x="17" y="27"/>
                </a:cxn>
                <a:cxn ang="0">
                  <a:pos x="17" y="17"/>
                </a:cxn>
                <a:cxn ang="0">
                  <a:pos x="15" y="11"/>
                </a:cxn>
                <a:cxn ang="0">
                  <a:pos x="15" y="8"/>
                </a:cxn>
                <a:cxn ang="0">
                  <a:pos x="10" y="6"/>
                </a:cxn>
                <a:cxn ang="0">
                  <a:pos x="6" y="4"/>
                </a:cxn>
                <a:cxn ang="0">
                  <a:pos x="0" y="4"/>
                </a:cxn>
                <a:cxn ang="0">
                  <a:pos x="0" y="0"/>
                </a:cxn>
              </a:cxnLst>
              <a:rect l="T0" t="T1" r="T2" b="T3"/>
              <a:pathLst>
                <a:path w="136" h="157">
                  <a:moveTo>
                    <a:pt x="0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59" y="4"/>
                  </a:lnTo>
                  <a:lnTo>
                    <a:pt x="55" y="6"/>
                  </a:lnTo>
                  <a:lnTo>
                    <a:pt x="52" y="8"/>
                  </a:lnTo>
                  <a:lnTo>
                    <a:pt x="50" y="11"/>
                  </a:lnTo>
                  <a:lnTo>
                    <a:pt x="48" y="17"/>
                  </a:lnTo>
                  <a:lnTo>
                    <a:pt x="48" y="27"/>
                  </a:lnTo>
                  <a:lnTo>
                    <a:pt x="48" y="103"/>
                  </a:lnTo>
                  <a:lnTo>
                    <a:pt x="50" y="120"/>
                  </a:lnTo>
                  <a:lnTo>
                    <a:pt x="52" y="130"/>
                  </a:lnTo>
                  <a:lnTo>
                    <a:pt x="55" y="136"/>
                  </a:lnTo>
                  <a:lnTo>
                    <a:pt x="61" y="141"/>
                  </a:lnTo>
                  <a:lnTo>
                    <a:pt x="67" y="145"/>
                  </a:lnTo>
                  <a:lnTo>
                    <a:pt x="76" y="145"/>
                  </a:lnTo>
                  <a:lnTo>
                    <a:pt x="86" y="145"/>
                  </a:lnTo>
                  <a:lnTo>
                    <a:pt x="94" y="141"/>
                  </a:lnTo>
                  <a:lnTo>
                    <a:pt x="101" y="132"/>
                  </a:lnTo>
                  <a:lnTo>
                    <a:pt x="105" y="124"/>
                  </a:lnTo>
                  <a:lnTo>
                    <a:pt x="109" y="111"/>
                  </a:lnTo>
                  <a:lnTo>
                    <a:pt x="109" y="90"/>
                  </a:lnTo>
                  <a:lnTo>
                    <a:pt x="109" y="27"/>
                  </a:lnTo>
                  <a:lnTo>
                    <a:pt x="109" y="19"/>
                  </a:lnTo>
                  <a:lnTo>
                    <a:pt x="107" y="13"/>
                  </a:lnTo>
                  <a:lnTo>
                    <a:pt x="105" y="8"/>
                  </a:lnTo>
                  <a:lnTo>
                    <a:pt x="103" y="6"/>
                  </a:lnTo>
                  <a:lnTo>
                    <a:pt x="99" y="4"/>
                  </a:lnTo>
                  <a:lnTo>
                    <a:pt x="90" y="4"/>
                  </a:lnTo>
                  <a:lnTo>
                    <a:pt x="90" y="0"/>
                  </a:lnTo>
                  <a:lnTo>
                    <a:pt x="136" y="0"/>
                  </a:lnTo>
                  <a:lnTo>
                    <a:pt x="136" y="4"/>
                  </a:lnTo>
                  <a:lnTo>
                    <a:pt x="134" y="4"/>
                  </a:lnTo>
                  <a:lnTo>
                    <a:pt x="128" y="4"/>
                  </a:lnTo>
                  <a:lnTo>
                    <a:pt x="124" y="6"/>
                  </a:lnTo>
                  <a:lnTo>
                    <a:pt x="122" y="11"/>
                  </a:lnTo>
                  <a:lnTo>
                    <a:pt x="120" y="15"/>
                  </a:lnTo>
                  <a:lnTo>
                    <a:pt x="118" y="19"/>
                  </a:lnTo>
                  <a:lnTo>
                    <a:pt x="118" y="27"/>
                  </a:lnTo>
                  <a:lnTo>
                    <a:pt x="118" y="86"/>
                  </a:lnTo>
                  <a:lnTo>
                    <a:pt x="118" y="109"/>
                  </a:lnTo>
                  <a:lnTo>
                    <a:pt x="115" y="124"/>
                  </a:lnTo>
                  <a:lnTo>
                    <a:pt x="109" y="136"/>
                  </a:lnTo>
                  <a:lnTo>
                    <a:pt x="99" y="147"/>
                  </a:lnTo>
                  <a:lnTo>
                    <a:pt x="92" y="151"/>
                  </a:lnTo>
                  <a:lnTo>
                    <a:pt x="86" y="155"/>
                  </a:lnTo>
                  <a:lnTo>
                    <a:pt x="78" y="155"/>
                  </a:lnTo>
                  <a:lnTo>
                    <a:pt x="67" y="157"/>
                  </a:lnTo>
                  <a:lnTo>
                    <a:pt x="52" y="155"/>
                  </a:lnTo>
                  <a:lnTo>
                    <a:pt x="40" y="151"/>
                  </a:lnTo>
                  <a:lnTo>
                    <a:pt x="29" y="143"/>
                  </a:lnTo>
                  <a:lnTo>
                    <a:pt x="21" y="132"/>
                  </a:lnTo>
                  <a:lnTo>
                    <a:pt x="19" y="120"/>
                  </a:lnTo>
                  <a:lnTo>
                    <a:pt x="17" y="103"/>
                  </a:lnTo>
                  <a:lnTo>
                    <a:pt x="17" y="27"/>
                  </a:lnTo>
                  <a:lnTo>
                    <a:pt x="17" y="17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5" name="Freeform 22"/>
            <p:cNvSpPr>
              <a:spLocks noChangeArrowheads="1"/>
            </p:cNvSpPr>
            <p:nvPr/>
          </p:nvSpPr>
          <p:spPr bwMode="auto">
            <a:xfrm>
              <a:off x="330" y="993"/>
              <a:ext cx="23" cy="26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8 0 0"/>
                <a:gd name="G7" fmla="sin 54742 G6"/>
                <a:gd name="G8" fmla="+- 8 0 0"/>
                <a:gd name="G9" fmla="cos 54862 G8"/>
                <a:gd name="G10" fmla="+- G7 0 G9"/>
                <a:gd name="G11" fmla="*/ G10 65535 1"/>
                <a:gd name="G12" fmla="+- G11 1080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4 0 0"/>
                <a:gd name="G21" fmla="+- 15 0 0"/>
                <a:gd name="G22" fmla="cos 147 G21"/>
                <a:gd name="G23" fmla="+- 1 0 0"/>
                <a:gd name="G24" fmla="+- 1 0 0"/>
                <a:gd name="G25" fmla="*/ 1 10851 25856"/>
                <a:gd name="G26" fmla="*/ 1 0 51712"/>
                <a:gd name="G27" fmla="+- 48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*/ 1 16249 57600"/>
                <a:gd name="G40" fmla="+- 1 0 0"/>
                <a:gd name="G41" fmla="+- 113 0 0"/>
                <a:gd name="G42" fmla="+- 1 0 0"/>
                <a:gd name="G43" fmla="+- 1 0 0"/>
                <a:gd name="G44" fmla="+- 1 0 0"/>
                <a:gd name="G45" fmla="*/ 1 0 51712"/>
                <a:gd name="G46" fmla="*/ 1 50005 54864"/>
                <a:gd name="G47" fmla="*/ 1 22983 51712"/>
                <a:gd name="G48" fmla="*/ G47 1 180"/>
                <a:gd name="G49" fmla="*/ G46 1 G48"/>
                <a:gd name="G50" fmla="*/ 1 0 51712"/>
                <a:gd name="G51" fmla="*/ 1 0 51712"/>
                <a:gd name="T0" fmla="*/ 0 w 139"/>
                <a:gd name="T1" fmla="*/ 0 h 157"/>
                <a:gd name="T2" fmla="*/ 139 w 139"/>
                <a:gd name="T3" fmla="*/ 157 h 157"/>
              </a:gdLst>
              <a:ahLst/>
              <a:cxnLst>
                <a:cxn ang="0">
                  <a:pos x="48" y="0"/>
                </a:cxn>
                <a:cxn ang="0">
                  <a:pos x="113" y="94"/>
                </a:cxn>
                <a:cxn ang="0">
                  <a:pos x="113" y="29"/>
                </a:cxn>
                <a:cxn ang="0">
                  <a:pos x="113" y="17"/>
                </a:cxn>
                <a:cxn ang="0">
                  <a:pos x="109" y="11"/>
                </a:cxn>
                <a:cxn ang="0">
                  <a:pos x="107" y="8"/>
                </a:cxn>
                <a:cxn ang="0">
                  <a:pos x="103" y="6"/>
                </a:cxn>
                <a:cxn ang="0">
                  <a:pos x="99" y="4"/>
                </a:cxn>
                <a:cxn ang="0">
                  <a:pos x="94" y="4"/>
                </a:cxn>
                <a:cxn ang="0">
                  <a:pos x="94" y="0"/>
                </a:cxn>
                <a:cxn ang="0">
                  <a:pos x="139" y="0"/>
                </a:cxn>
                <a:cxn ang="0">
                  <a:pos x="139" y="4"/>
                </a:cxn>
                <a:cxn ang="0">
                  <a:pos x="130" y="6"/>
                </a:cxn>
                <a:cxn ang="0">
                  <a:pos x="126" y="8"/>
                </a:cxn>
                <a:cxn ang="0">
                  <a:pos x="124" y="11"/>
                </a:cxn>
                <a:cxn ang="0">
                  <a:pos x="122" y="15"/>
                </a:cxn>
                <a:cxn ang="0">
                  <a:pos x="122" y="21"/>
                </a:cxn>
                <a:cxn ang="0">
                  <a:pos x="120" y="29"/>
                </a:cxn>
                <a:cxn ang="0">
                  <a:pos x="120" y="157"/>
                </a:cxn>
                <a:cxn ang="0">
                  <a:pos x="118" y="157"/>
                </a:cxn>
                <a:cxn ang="0">
                  <a:pos x="27" y="29"/>
                </a:cxn>
                <a:cxn ang="0">
                  <a:pos x="27" y="126"/>
                </a:cxn>
                <a:cxn ang="0">
                  <a:pos x="27" y="139"/>
                </a:cxn>
                <a:cxn ang="0">
                  <a:pos x="31" y="145"/>
                </a:cxn>
                <a:cxn ang="0">
                  <a:pos x="38" y="147"/>
                </a:cxn>
                <a:cxn ang="0">
                  <a:pos x="44" y="149"/>
                </a:cxn>
                <a:cxn ang="0">
                  <a:pos x="48" y="149"/>
                </a:cxn>
                <a:cxn ang="0">
                  <a:pos x="48" y="153"/>
                </a:cxn>
                <a:cxn ang="0">
                  <a:pos x="0" y="153"/>
                </a:cxn>
                <a:cxn ang="0">
                  <a:pos x="0" y="149"/>
                </a:cxn>
                <a:cxn ang="0">
                  <a:pos x="10" y="147"/>
                </a:cxn>
                <a:cxn ang="0">
                  <a:pos x="15" y="145"/>
                </a:cxn>
                <a:cxn ang="0">
                  <a:pos x="19" y="136"/>
                </a:cxn>
                <a:cxn ang="0">
                  <a:pos x="19" y="126"/>
                </a:cxn>
                <a:cxn ang="0">
                  <a:pos x="19" y="19"/>
                </a:cxn>
                <a:cxn ang="0">
                  <a:pos x="17" y="15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8" y="0"/>
                </a:cxn>
              </a:cxnLst>
              <a:rect l="T0" t="T1" r="T2" b="T3"/>
              <a:pathLst>
                <a:path w="139" h="157">
                  <a:moveTo>
                    <a:pt x="48" y="0"/>
                  </a:moveTo>
                  <a:lnTo>
                    <a:pt x="113" y="94"/>
                  </a:lnTo>
                  <a:lnTo>
                    <a:pt x="113" y="29"/>
                  </a:lnTo>
                  <a:lnTo>
                    <a:pt x="113" y="17"/>
                  </a:lnTo>
                  <a:lnTo>
                    <a:pt x="109" y="11"/>
                  </a:lnTo>
                  <a:lnTo>
                    <a:pt x="107" y="8"/>
                  </a:lnTo>
                  <a:lnTo>
                    <a:pt x="103" y="6"/>
                  </a:lnTo>
                  <a:lnTo>
                    <a:pt x="99" y="4"/>
                  </a:lnTo>
                  <a:lnTo>
                    <a:pt x="94" y="4"/>
                  </a:lnTo>
                  <a:lnTo>
                    <a:pt x="94" y="0"/>
                  </a:lnTo>
                  <a:lnTo>
                    <a:pt x="139" y="0"/>
                  </a:lnTo>
                  <a:lnTo>
                    <a:pt x="139" y="4"/>
                  </a:lnTo>
                  <a:lnTo>
                    <a:pt x="130" y="6"/>
                  </a:lnTo>
                  <a:lnTo>
                    <a:pt x="126" y="8"/>
                  </a:lnTo>
                  <a:lnTo>
                    <a:pt x="124" y="11"/>
                  </a:lnTo>
                  <a:lnTo>
                    <a:pt x="122" y="15"/>
                  </a:lnTo>
                  <a:lnTo>
                    <a:pt x="122" y="21"/>
                  </a:lnTo>
                  <a:lnTo>
                    <a:pt x="120" y="29"/>
                  </a:lnTo>
                  <a:lnTo>
                    <a:pt x="120" y="157"/>
                  </a:lnTo>
                  <a:lnTo>
                    <a:pt x="118" y="157"/>
                  </a:lnTo>
                  <a:lnTo>
                    <a:pt x="27" y="29"/>
                  </a:lnTo>
                  <a:lnTo>
                    <a:pt x="27" y="126"/>
                  </a:lnTo>
                  <a:lnTo>
                    <a:pt x="27" y="139"/>
                  </a:lnTo>
                  <a:lnTo>
                    <a:pt x="31" y="145"/>
                  </a:lnTo>
                  <a:lnTo>
                    <a:pt x="38" y="147"/>
                  </a:lnTo>
                  <a:lnTo>
                    <a:pt x="44" y="149"/>
                  </a:lnTo>
                  <a:lnTo>
                    <a:pt x="48" y="149"/>
                  </a:lnTo>
                  <a:lnTo>
                    <a:pt x="48" y="153"/>
                  </a:lnTo>
                  <a:lnTo>
                    <a:pt x="0" y="153"/>
                  </a:lnTo>
                  <a:lnTo>
                    <a:pt x="0" y="149"/>
                  </a:lnTo>
                  <a:lnTo>
                    <a:pt x="10" y="147"/>
                  </a:lnTo>
                  <a:lnTo>
                    <a:pt x="15" y="145"/>
                  </a:lnTo>
                  <a:lnTo>
                    <a:pt x="19" y="136"/>
                  </a:lnTo>
                  <a:lnTo>
                    <a:pt x="19" y="126"/>
                  </a:lnTo>
                  <a:lnTo>
                    <a:pt x="19" y="19"/>
                  </a:lnTo>
                  <a:lnTo>
                    <a:pt x="17" y="15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6" name="Freeform 23"/>
            <p:cNvSpPr>
              <a:spLocks noChangeArrowheads="1"/>
            </p:cNvSpPr>
            <p:nvPr/>
          </p:nvSpPr>
          <p:spPr bwMode="auto">
            <a:xfrm>
              <a:off x="358" y="993"/>
              <a:ext cx="9" cy="25"/>
            </a:xfrm>
            <a:custGeom>
              <a:avLst/>
              <a:gdLst>
                <a:gd name="G0" fmla="+- 1 0 0"/>
                <a:gd name="G1" fmla="+- 4 0 0"/>
                <a:gd name="G2" fmla="+- 8 0 0"/>
                <a:gd name="G3" fmla="*/ 1 7607 51712"/>
                <a:gd name="G4" fmla="+- 1 0 0"/>
                <a:gd name="G5" fmla="+- 1 0 0"/>
                <a:gd name="G6" fmla="+- 1 0 0"/>
                <a:gd name="G7" fmla="+- 1 0 0"/>
                <a:gd name="G8" fmla="*/ 1 39817 30784"/>
                <a:gd name="G9" fmla="*/ 1 22983 51712"/>
                <a:gd name="G10" fmla="*/ G9 1 180"/>
                <a:gd name="G11" fmla="*/ G8 1 G10"/>
                <a:gd name="G12" fmla="+- 4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*/ 1 16385 2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*/ 1 35517 25856"/>
                <a:gd name="G32" fmla="+- 1 0 0"/>
                <a:gd name="G33" fmla="+- 80 0 0"/>
                <a:gd name="G34" fmla="+- 153 0 0"/>
                <a:gd name="G35" fmla="+- 153 0 0"/>
                <a:gd name="G36" fmla="+- 145 0 0"/>
                <a:gd name="G37" fmla="+- 141 0 0"/>
                <a:gd name="G38" fmla="+- 136 0 0"/>
                <a:gd name="G39" fmla="+- 130 0 0"/>
                <a:gd name="T0" fmla="*/ 0 w 69"/>
                <a:gd name="T1" fmla="*/ 0 h 153"/>
                <a:gd name="T2" fmla="*/ 69 w 69"/>
                <a:gd name="T3" fmla="*/ 153 h 153"/>
              </a:gdLst>
              <a:ahLst/>
              <a:cxnLst>
                <a:cxn ang="0">
                  <a:pos x="69" y="149"/>
                </a:cxn>
                <a:cxn ang="0">
                  <a:pos x="69" y="153"/>
                </a:cxn>
                <a:cxn ang="0">
                  <a:pos x="0" y="153"/>
                </a:cxn>
                <a:cxn ang="0">
                  <a:pos x="0" y="149"/>
                </a:cxn>
                <a:cxn ang="0">
                  <a:pos x="4" y="149"/>
                </a:cxn>
                <a:cxn ang="0">
                  <a:pos x="8" y="149"/>
                </a:cxn>
                <a:cxn ang="0">
                  <a:pos x="13" y="147"/>
                </a:cxn>
                <a:cxn ang="0">
                  <a:pos x="17" y="145"/>
                </a:cxn>
                <a:cxn ang="0">
                  <a:pos x="17" y="141"/>
                </a:cxn>
                <a:cxn ang="0">
                  <a:pos x="19" y="136"/>
                </a:cxn>
                <a:cxn ang="0">
                  <a:pos x="19" y="128"/>
                </a:cxn>
                <a:cxn ang="0">
                  <a:pos x="19" y="27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8"/>
                </a:cxn>
                <a:cxn ang="0">
                  <a:pos x="13" y="6"/>
                </a:cxn>
                <a:cxn ang="0">
                  <a:pos x="8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4"/>
                </a:cxn>
                <a:cxn ang="0">
                  <a:pos x="65" y="4"/>
                </a:cxn>
                <a:cxn ang="0">
                  <a:pos x="59" y="4"/>
                </a:cxn>
                <a:cxn ang="0">
                  <a:pos x="57" y="6"/>
                </a:cxn>
                <a:cxn ang="0">
                  <a:pos x="53" y="8"/>
                </a:cxn>
                <a:cxn ang="0">
                  <a:pos x="53" y="13"/>
                </a:cxn>
                <a:cxn ang="0">
                  <a:pos x="50" y="17"/>
                </a:cxn>
                <a:cxn ang="0">
                  <a:pos x="50" y="27"/>
                </a:cxn>
                <a:cxn ang="0">
                  <a:pos x="50" y="128"/>
                </a:cxn>
                <a:cxn ang="0">
                  <a:pos x="50" y="136"/>
                </a:cxn>
                <a:cxn ang="0">
                  <a:pos x="53" y="143"/>
                </a:cxn>
                <a:cxn ang="0">
                  <a:pos x="53" y="145"/>
                </a:cxn>
                <a:cxn ang="0">
                  <a:pos x="57" y="147"/>
                </a:cxn>
                <a:cxn ang="0">
                  <a:pos x="61" y="149"/>
                </a:cxn>
                <a:cxn ang="0">
                  <a:pos x="65" y="149"/>
                </a:cxn>
                <a:cxn ang="0">
                  <a:pos x="69" y="149"/>
                </a:cxn>
              </a:cxnLst>
              <a:rect l="T0" t="T1" r="T2" b="T3"/>
              <a:pathLst>
                <a:path w="69" h="153">
                  <a:moveTo>
                    <a:pt x="69" y="149"/>
                  </a:moveTo>
                  <a:lnTo>
                    <a:pt x="69" y="153"/>
                  </a:lnTo>
                  <a:lnTo>
                    <a:pt x="0" y="153"/>
                  </a:lnTo>
                  <a:lnTo>
                    <a:pt x="0" y="149"/>
                  </a:lnTo>
                  <a:lnTo>
                    <a:pt x="4" y="149"/>
                  </a:lnTo>
                  <a:lnTo>
                    <a:pt x="8" y="149"/>
                  </a:lnTo>
                  <a:lnTo>
                    <a:pt x="13" y="147"/>
                  </a:lnTo>
                  <a:lnTo>
                    <a:pt x="17" y="145"/>
                  </a:lnTo>
                  <a:lnTo>
                    <a:pt x="17" y="141"/>
                  </a:lnTo>
                  <a:lnTo>
                    <a:pt x="19" y="136"/>
                  </a:lnTo>
                  <a:lnTo>
                    <a:pt x="19" y="128"/>
                  </a:lnTo>
                  <a:lnTo>
                    <a:pt x="19" y="27"/>
                  </a:lnTo>
                  <a:lnTo>
                    <a:pt x="19" y="17"/>
                  </a:lnTo>
                  <a:lnTo>
                    <a:pt x="17" y="13"/>
                  </a:lnTo>
                  <a:lnTo>
                    <a:pt x="17" y="8"/>
                  </a:lnTo>
                  <a:lnTo>
                    <a:pt x="13" y="6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69" y="0"/>
                  </a:lnTo>
                  <a:lnTo>
                    <a:pt x="69" y="4"/>
                  </a:lnTo>
                  <a:lnTo>
                    <a:pt x="65" y="4"/>
                  </a:lnTo>
                  <a:lnTo>
                    <a:pt x="59" y="4"/>
                  </a:lnTo>
                  <a:lnTo>
                    <a:pt x="57" y="6"/>
                  </a:lnTo>
                  <a:lnTo>
                    <a:pt x="53" y="8"/>
                  </a:lnTo>
                  <a:lnTo>
                    <a:pt x="53" y="13"/>
                  </a:lnTo>
                  <a:lnTo>
                    <a:pt x="50" y="17"/>
                  </a:lnTo>
                  <a:lnTo>
                    <a:pt x="50" y="27"/>
                  </a:lnTo>
                  <a:lnTo>
                    <a:pt x="50" y="128"/>
                  </a:lnTo>
                  <a:lnTo>
                    <a:pt x="50" y="136"/>
                  </a:lnTo>
                  <a:lnTo>
                    <a:pt x="53" y="143"/>
                  </a:lnTo>
                  <a:lnTo>
                    <a:pt x="53" y="145"/>
                  </a:lnTo>
                  <a:lnTo>
                    <a:pt x="57" y="147"/>
                  </a:lnTo>
                  <a:lnTo>
                    <a:pt x="61" y="149"/>
                  </a:lnTo>
                  <a:lnTo>
                    <a:pt x="65" y="149"/>
                  </a:lnTo>
                  <a:lnTo>
                    <a:pt x="69" y="149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7" name="Freeform 24"/>
            <p:cNvSpPr>
              <a:spLocks noChangeArrowheads="1"/>
            </p:cNvSpPr>
            <p:nvPr/>
          </p:nvSpPr>
          <p:spPr bwMode="auto">
            <a:xfrm>
              <a:off x="212" y="664"/>
              <a:ext cx="232" cy="255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818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65403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*/ 1 26185 51712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*/ 1 0 51712"/>
                <a:gd name="G39" fmla="+- 1 0 0"/>
                <a:gd name="T0" fmla="*/ 0 w 1224"/>
                <a:gd name="T1" fmla="*/ 0 h 1344"/>
                <a:gd name="T2" fmla="*/ 1224 w 1224"/>
                <a:gd name="T3" fmla="*/ 1344 h 1344"/>
              </a:gdLst>
              <a:ahLst/>
              <a:cxnLst>
                <a:cxn ang="0">
                  <a:pos x="500" y="1344"/>
                </a:cxn>
                <a:cxn ang="0">
                  <a:pos x="547" y="1319"/>
                </a:cxn>
                <a:cxn ang="0">
                  <a:pos x="591" y="1296"/>
                </a:cxn>
                <a:cxn ang="0">
                  <a:pos x="637" y="1275"/>
                </a:cxn>
                <a:cxn ang="0">
                  <a:pos x="681" y="1256"/>
                </a:cxn>
                <a:cxn ang="0">
                  <a:pos x="727" y="1242"/>
                </a:cxn>
                <a:cxn ang="0">
                  <a:pos x="772" y="1227"/>
                </a:cxn>
                <a:cxn ang="0">
                  <a:pos x="818" y="1216"/>
                </a:cxn>
                <a:cxn ang="0">
                  <a:pos x="862" y="1206"/>
                </a:cxn>
                <a:cxn ang="0">
                  <a:pos x="908" y="1198"/>
                </a:cxn>
                <a:cxn ang="0">
                  <a:pos x="952" y="1191"/>
                </a:cxn>
                <a:cxn ang="0">
                  <a:pos x="999" y="1187"/>
                </a:cxn>
                <a:cxn ang="0">
                  <a:pos x="1045" y="1183"/>
                </a:cxn>
                <a:cxn ang="0">
                  <a:pos x="1133" y="1177"/>
                </a:cxn>
                <a:cxn ang="0">
                  <a:pos x="1224" y="1174"/>
                </a:cxn>
                <a:cxn ang="0">
                  <a:pos x="1205" y="1028"/>
                </a:cxn>
                <a:cxn ang="0">
                  <a:pos x="1184" y="881"/>
                </a:cxn>
                <a:cxn ang="0">
                  <a:pos x="1165" y="734"/>
                </a:cxn>
                <a:cxn ang="0">
                  <a:pos x="1144" y="587"/>
                </a:cxn>
                <a:cxn ang="0">
                  <a:pos x="1125" y="440"/>
                </a:cxn>
                <a:cxn ang="0">
                  <a:pos x="1104" y="294"/>
                </a:cxn>
                <a:cxn ang="0">
                  <a:pos x="1083" y="147"/>
                </a:cxn>
                <a:cxn ang="0">
                  <a:pos x="1064" y="0"/>
                </a:cxn>
                <a:cxn ang="0">
                  <a:pos x="988" y="29"/>
                </a:cxn>
                <a:cxn ang="0">
                  <a:pos x="912" y="63"/>
                </a:cxn>
                <a:cxn ang="0">
                  <a:pos x="839" y="96"/>
                </a:cxn>
                <a:cxn ang="0">
                  <a:pos x="765" y="132"/>
                </a:cxn>
                <a:cxn ang="0">
                  <a:pos x="694" y="170"/>
                </a:cxn>
                <a:cxn ang="0">
                  <a:pos x="624" y="210"/>
                </a:cxn>
                <a:cxn ang="0">
                  <a:pos x="555" y="250"/>
                </a:cxn>
                <a:cxn ang="0">
                  <a:pos x="488" y="294"/>
                </a:cxn>
                <a:cxn ang="0">
                  <a:pos x="423" y="338"/>
                </a:cxn>
                <a:cxn ang="0">
                  <a:pos x="357" y="386"/>
                </a:cxn>
                <a:cxn ang="0">
                  <a:pos x="294" y="434"/>
                </a:cxn>
                <a:cxn ang="0">
                  <a:pos x="231" y="484"/>
                </a:cxn>
                <a:cxn ang="0">
                  <a:pos x="172" y="539"/>
                </a:cxn>
                <a:cxn ang="0">
                  <a:pos x="114" y="593"/>
                </a:cxn>
                <a:cxn ang="0">
                  <a:pos x="57" y="652"/>
                </a:cxn>
                <a:cxn ang="0">
                  <a:pos x="0" y="711"/>
                </a:cxn>
                <a:cxn ang="0">
                  <a:pos x="500" y="1344"/>
                </a:cxn>
              </a:cxnLst>
              <a:rect l="T0" t="T1" r="T2" b="T3"/>
              <a:pathLst>
                <a:path w="1224" h="1344">
                  <a:moveTo>
                    <a:pt x="500" y="1344"/>
                  </a:moveTo>
                  <a:lnTo>
                    <a:pt x="547" y="1319"/>
                  </a:lnTo>
                  <a:lnTo>
                    <a:pt x="591" y="1296"/>
                  </a:lnTo>
                  <a:lnTo>
                    <a:pt x="637" y="1275"/>
                  </a:lnTo>
                  <a:lnTo>
                    <a:pt x="681" y="1256"/>
                  </a:lnTo>
                  <a:lnTo>
                    <a:pt x="727" y="1242"/>
                  </a:lnTo>
                  <a:lnTo>
                    <a:pt x="772" y="1227"/>
                  </a:lnTo>
                  <a:lnTo>
                    <a:pt x="818" y="1216"/>
                  </a:lnTo>
                  <a:lnTo>
                    <a:pt x="862" y="1206"/>
                  </a:lnTo>
                  <a:lnTo>
                    <a:pt x="908" y="1198"/>
                  </a:lnTo>
                  <a:lnTo>
                    <a:pt x="952" y="1191"/>
                  </a:lnTo>
                  <a:lnTo>
                    <a:pt x="999" y="1187"/>
                  </a:lnTo>
                  <a:lnTo>
                    <a:pt x="1045" y="1183"/>
                  </a:lnTo>
                  <a:lnTo>
                    <a:pt x="1133" y="1177"/>
                  </a:lnTo>
                  <a:lnTo>
                    <a:pt x="1224" y="1174"/>
                  </a:lnTo>
                  <a:lnTo>
                    <a:pt x="1205" y="1028"/>
                  </a:lnTo>
                  <a:lnTo>
                    <a:pt x="1184" y="881"/>
                  </a:lnTo>
                  <a:lnTo>
                    <a:pt x="1165" y="734"/>
                  </a:lnTo>
                  <a:lnTo>
                    <a:pt x="1144" y="587"/>
                  </a:lnTo>
                  <a:lnTo>
                    <a:pt x="1125" y="440"/>
                  </a:lnTo>
                  <a:lnTo>
                    <a:pt x="1104" y="294"/>
                  </a:lnTo>
                  <a:lnTo>
                    <a:pt x="1083" y="147"/>
                  </a:lnTo>
                  <a:lnTo>
                    <a:pt x="1064" y="0"/>
                  </a:lnTo>
                  <a:lnTo>
                    <a:pt x="988" y="29"/>
                  </a:lnTo>
                  <a:lnTo>
                    <a:pt x="912" y="63"/>
                  </a:lnTo>
                  <a:lnTo>
                    <a:pt x="839" y="96"/>
                  </a:lnTo>
                  <a:lnTo>
                    <a:pt x="765" y="132"/>
                  </a:lnTo>
                  <a:lnTo>
                    <a:pt x="694" y="170"/>
                  </a:lnTo>
                  <a:lnTo>
                    <a:pt x="624" y="210"/>
                  </a:lnTo>
                  <a:lnTo>
                    <a:pt x="555" y="250"/>
                  </a:lnTo>
                  <a:lnTo>
                    <a:pt x="488" y="294"/>
                  </a:lnTo>
                  <a:lnTo>
                    <a:pt x="423" y="338"/>
                  </a:lnTo>
                  <a:lnTo>
                    <a:pt x="357" y="386"/>
                  </a:lnTo>
                  <a:lnTo>
                    <a:pt x="294" y="434"/>
                  </a:lnTo>
                  <a:lnTo>
                    <a:pt x="231" y="484"/>
                  </a:lnTo>
                  <a:lnTo>
                    <a:pt x="172" y="539"/>
                  </a:lnTo>
                  <a:lnTo>
                    <a:pt x="114" y="593"/>
                  </a:lnTo>
                  <a:lnTo>
                    <a:pt x="57" y="652"/>
                  </a:lnTo>
                  <a:lnTo>
                    <a:pt x="0" y="711"/>
                  </a:lnTo>
                  <a:lnTo>
                    <a:pt x="500" y="1344"/>
                  </a:lnTo>
                  <a:close/>
                </a:path>
              </a:pathLst>
            </a:custGeom>
            <a:solidFill>
              <a:srgbClr val="29166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8" name="Freeform 25"/>
            <p:cNvSpPr>
              <a:spLocks noChangeArrowheads="1"/>
            </p:cNvSpPr>
            <p:nvPr/>
          </p:nvSpPr>
          <p:spPr bwMode="auto">
            <a:xfrm>
              <a:off x="308" y="888"/>
              <a:ext cx="138" cy="32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55 0 0"/>
                <a:gd name="G9" fmla="sin 187 G8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*/ 1 26185 51712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T0" fmla="*/ 0 w 738"/>
                <a:gd name="T1" fmla="*/ 0 h 187"/>
                <a:gd name="T2" fmla="*/ 738 w 738"/>
                <a:gd name="T3" fmla="*/ 187 h 187"/>
              </a:gdLst>
              <a:ahLst/>
              <a:cxnLst>
                <a:cxn ang="0">
                  <a:pos x="719" y="11"/>
                </a:cxn>
                <a:cxn ang="0">
                  <a:pos x="728" y="0"/>
                </a:cxn>
                <a:cxn ang="0">
                  <a:pos x="637" y="2"/>
                </a:cxn>
                <a:cxn ang="0">
                  <a:pos x="547" y="8"/>
                </a:cxn>
                <a:cxn ang="0">
                  <a:pos x="503" y="13"/>
                </a:cxn>
                <a:cxn ang="0">
                  <a:pos x="456" y="17"/>
                </a:cxn>
                <a:cxn ang="0">
                  <a:pos x="410" y="23"/>
                </a:cxn>
                <a:cxn ang="0">
                  <a:pos x="366" y="32"/>
                </a:cxn>
                <a:cxn ang="0">
                  <a:pos x="320" y="42"/>
                </a:cxn>
                <a:cxn ang="0">
                  <a:pos x="273" y="53"/>
                </a:cxn>
                <a:cxn ang="0">
                  <a:pos x="227" y="67"/>
                </a:cxn>
                <a:cxn ang="0">
                  <a:pos x="183" y="82"/>
                </a:cxn>
                <a:cxn ang="0">
                  <a:pos x="137" y="101"/>
                </a:cxn>
                <a:cxn ang="0">
                  <a:pos x="91" y="122"/>
                </a:cxn>
                <a:cxn ang="0">
                  <a:pos x="46" y="145"/>
                </a:cxn>
                <a:cxn ang="0">
                  <a:pos x="0" y="170"/>
                </a:cxn>
                <a:cxn ang="0">
                  <a:pos x="9" y="187"/>
                </a:cxn>
                <a:cxn ang="0">
                  <a:pos x="55" y="159"/>
                </a:cxn>
                <a:cxn ang="0">
                  <a:pos x="99" y="136"/>
                </a:cxn>
                <a:cxn ang="0">
                  <a:pos x="143" y="118"/>
                </a:cxn>
                <a:cxn ang="0">
                  <a:pos x="189" y="99"/>
                </a:cxn>
                <a:cxn ang="0">
                  <a:pos x="234" y="84"/>
                </a:cxn>
                <a:cxn ang="0">
                  <a:pos x="278" y="69"/>
                </a:cxn>
                <a:cxn ang="0">
                  <a:pos x="324" y="59"/>
                </a:cxn>
                <a:cxn ang="0">
                  <a:pos x="368" y="48"/>
                </a:cxn>
                <a:cxn ang="0">
                  <a:pos x="414" y="40"/>
                </a:cxn>
                <a:cxn ang="0">
                  <a:pos x="458" y="34"/>
                </a:cxn>
                <a:cxn ang="0">
                  <a:pos x="503" y="29"/>
                </a:cxn>
                <a:cxn ang="0">
                  <a:pos x="549" y="25"/>
                </a:cxn>
                <a:cxn ang="0">
                  <a:pos x="639" y="19"/>
                </a:cxn>
                <a:cxn ang="0">
                  <a:pos x="728" y="17"/>
                </a:cxn>
                <a:cxn ang="0">
                  <a:pos x="736" y="8"/>
                </a:cxn>
                <a:cxn ang="0">
                  <a:pos x="728" y="17"/>
                </a:cxn>
                <a:cxn ang="0">
                  <a:pos x="738" y="17"/>
                </a:cxn>
                <a:cxn ang="0">
                  <a:pos x="736" y="8"/>
                </a:cxn>
                <a:cxn ang="0">
                  <a:pos x="719" y="11"/>
                </a:cxn>
              </a:cxnLst>
              <a:rect l="T0" t="T1" r="T2" b="T3"/>
              <a:pathLst>
                <a:path w="738" h="187">
                  <a:moveTo>
                    <a:pt x="719" y="11"/>
                  </a:moveTo>
                  <a:lnTo>
                    <a:pt x="728" y="0"/>
                  </a:lnTo>
                  <a:lnTo>
                    <a:pt x="637" y="2"/>
                  </a:lnTo>
                  <a:lnTo>
                    <a:pt x="547" y="8"/>
                  </a:lnTo>
                  <a:lnTo>
                    <a:pt x="503" y="13"/>
                  </a:lnTo>
                  <a:lnTo>
                    <a:pt x="456" y="17"/>
                  </a:lnTo>
                  <a:lnTo>
                    <a:pt x="410" y="23"/>
                  </a:lnTo>
                  <a:lnTo>
                    <a:pt x="366" y="32"/>
                  </a:lnTo>
                  <a:lnTo>
                    <a:pt x="320" y="42"/>
                  </a:lnTo>
                  <a:lnTo>
                    <a:pt x="273" y="53"/>
                  </a:lnTo>
                  <a:lnTo>
                    <a:pt x="227" y="67"/>
                  </a:lnTo>
                  <a:lnTo>
                    <a:pt x="183" y="82"/>
                  </a:lnTo>
                  <a:lnTo>
                    <a:pt x="137" y="101"/>
                  </a:lnTo>
                  <a:lnTo>
                    <a:pt x="91" y="122"/>
                  </a:lnTo>
                  <a:lnTo>
                    <a:pt x="46" y="145"/>
                  </a:lnTo>
                  <a:lnTo>
                    <a:pt x="0" y="170"/>
                  </a:lnTo>
                  <a:lnTo>
                    <a:pt x="9" y="187"/>
                  </a:lnTo>
                  <a:lnTo>
                    <a:pt x="55" y="159"/>
                  </a:lnTo>
                  <a:lnTo>
                    <a:pt x="99" y="136"/>
                  </a:lnTo>
                  <a:lnTo>
                    <a:pt x="143" y="118"/>
                  </a:lnTo>
                  <a:lnTo>
                    <a:pt x="189" y="99"/>
                  </a:lnTo>
                  <a:lnTo>
                    <a:pt x="234" y="84"/>
                  </a:lnTo>
                  <a:lnTo>
                    <a:pt x="278" y="69"/>
                  </a:lnTo>
                  <a:lnTo>
                    <a:pt x="324" y="59"/>
                  </a:lnTo>
                  <a:lnTo>
                    <a:pt x="368" y="48"/>
                  </a:lnTo>
                  <a:lnTo>
                    <a:pt x="414" y="40"/>
                  </a:lnTo>
                  <a:lnTo>
                    <a:pt x="458" y="34"/>
                  </a:lnTo>
                  <a:lnTo>
                    <a:pt x="503" y="29"/>
                  </a:lnTo>
                  <a:lnTo>
                    <a:pt x="549" y="25"/>
                  </a:lnTo>
                  <a:lnTo>
                    <a:pt x="639" y="19"/>
                  </a:lnTo>
                  <a:lnTo>
                    <a:pt x="728" y="17"/>
                  </a:lnTo>
                  <a:lnTo>
                    <a:pt x="736" y="8"/>
                  </a:lnTo>
                  <a:lnTo>
                    <a:pt x="728" y="17"/>
                  </a:lnTo>
                  <a:lnTo>
                    <a:pt x="738" y="17"/>
                  </a:lnTo>
                  <a:lnTo>
                    <a:pt x="736" y="8"/>
                  </a:lnTo>
                  <a:lnTo>
                    <a:pt x="719" y="11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29" name="Freeform 26"/>
            <p:cNvSpPr>
              <a:spLocks noChangeArrowheads="1"/>
            </p:cNvSpPr>
            <p:nvPr/>
          </p:nvSpPr>
          <p:spPr bwMode="auto">
            <a:xfrm>
              <a:off x="415" y="661"/>
              <a:ext cx="30" cy="225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*/ 1 26185 51712"/>
                <a:gd name="G19" fmla="+- 1 0 0"/>
                <a:gd name="G20" fmla="*/ 1 0 51712"/>
                <a:gd name="G21" fmla="+- 13 0 0"/>
                <a:gd name="G22" fmla="+- 1 0 0"/>
                <a:gd name="G23" fmla="+- 1 0 0"/>
                <a:gd name="T0" fmla="*/ 0 w 177"/>
                <a:gd name="T1" fmla="*/ 0 h 1190"/>
                <a:gd name="T2" fmla="*/ 177 w 177"/>
                <a:gd name="T3" fmla="*/ 1190 h 1190"/>
              </a:gdLst>
              <a:ahLst/>
              <a:cxnLst>
                <a:cxn ang="0">
                  <a:pos x="11" y="19"/>
                </a:cxn>
                <a:cxn ang="0">
                  <a:pos x="0" y="13"/>
                </a:cxn>
                <a:cxn ang="0">
                  <a:pos x="19" y="160"/>
                </a:cxn>
                <a:cxn ang="0">
                  <a:pos x="40" y="307"/>
                </a:cxn>
                <a:cxn ang="0">
                  <a:pos x="59" y="453"/>
                </a:cxn>
                <a:cxn ang="0">
                  <a:pos x="80" y="602"/>
                </a:cxn>
                <a:cxn ang="0">
                  <a:pos x="101" y="749"/>
                </a:cxn>
                <a:cxn ang="0">
                  <a:pos x="120" y="896"/>
                </a:cxn>
                <a:cxn ang="0">
                  <a:pos x="141" y="1043"/>
                </a:cxn>
                <a:cxn ang="0">
                  <a:pos x="160" y="1190"/>
                </a:cxn>
                <a:cxn ang="0">
                  <a:pos x="177" y="1187"/>
                </a:cxn>
                <a:cxn ang="0">
                  <a:pos x="158" y="1041"/>
                </a:cxn>
                <a:cxn ang="0">
                  <a:pos x="137" y="894"/>
                </a:cxn>
                <a:cxn ang="0">
                  <a:pos x="118" y="747"/>
                </a:cxn>
                <a:cxn ang="0">
                  <a:pos x="97" y="598"/>
                </a:cxn>
                <a:cxn ang="0">
                  <a:pos x="78" y="451"/>
                </a:cxn>
                <a:cxn ang="0">
                  <a:pos x="57" y="304"/>
                </a:cxn>
                <a:cxn ang="0">
                  <a:pos x="38" y="158"/>
                </a:cxn>
                <a:cxn ang="0">
                  <a:pos x="17" y="11"/>
                </a:cxn>
                <a:cxn ang="0">
                  <a:pos x="5" y="5"/>
                </a:cxn>
                <a:cxn ang="0">
                  <a:pos x="17" y="11"/>
                </a:cxn>
                <a:cxn ang="0">
                  <a:pos x="15" y="0"/>
                </a:cxn>
                <a:cxn ang="0">
                  <a:pos x="5" y="5"/>
                </a:cxn>
                <a:cxn ang="0">
                  <a:pos x="11" y="19"/>
                </a:cxn>
              </a:cxnLst>
              <a:rect l="T0" t="T1" r="T2" b="T3"/>
              <a:pathLst>
                <a:path w="177" h="1190">
                  <a:moveTo>
                    <a:pt x="11" y="19"/>
                  </a:moveTo>
                  <a:lnTo>
                    <a:pt x="0" y="13"/>
                  </a:lnTo>
                  <a:lnTo>
                    <a:pt x="19" y="160"/>
                  </a:lnTo>
                  <a:lnTo>
                    <a:pt x="40" y="307"/>
                  </a:lnTo>
                  <a:lnTo>
                    <a:pt x="59" y="453"/>
                  </a:lnTo>
                  <a:lnTo>
                    <a:pt x="80" y="602"/>
                  </a:lnTo>
                  <a:lnTo>
                    <a:pt x="101" y="749"/>
                  </a:lnTo>
                  <a:lnTo>
                    <a:pt x="120" y="896"/>
                  </a:lnTo>
                  <a:lnTo>
                    <a:pt x="141" y="1043"/>
                  </a:lnTo>
                  <a:lnTo>
                    <a:pt x="160" y="1190"/>
                  </a:lnTo>
                  <a:lnTo>
                    <a:pt x="177" y="1187"/>
                  </a:lnTo>
                  <a:lnTo>
                    <a:pt x="158" y="1041"/>
                  </a:lnTo>
                  <a:lnTo>
                    <a:pt x="137" y="894"/>
                  </a:lnTo>
                  <a:lnTo>
                    <a:pt x="118" y="747"/>
                  </a:lnTo>
                  <a:lnTo>
                    <a:pt x="97" y="598"/>
                  </a:lnTo>
                  <a:lnTo>
                    <a:pt x="78" y="451"/>
                  </a:lnTo>
                  <a:lnTo>
                    <a:pt x="57" y="304"/>
                  </a:lnTo>
                  <a:lnTo>
                    <a:pt x="38" y="158"/>
                  </a:lnTo>
                  <a:lnTo>
                    <a:pt x="17" y="11"/>
                  </a:lnTo>
                  <a:lnTo>
                    <a:pt x="5" y="5"/>
                  </a:lnTo>
                  <a:lnTo>
                    <a:pt x="17" y="11"/>
                  </a:lnTo>
                  <a:lnTo>
                    <a:pt x="15" y="0"/>
                  </a:lnTo>
                  <a:lnTo>
                    <a:pt x="5" y="5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0" name="Freeform 27"/>
            <p:cNvSpPr>
              <a:spLocks noChangeArrowheads="1"/>
            </p:cNvSpPr>
            <p:nvPr/>
          </p:nvSpPr>
          <p:spPr bwMode="auto">
            <a:xfrm>
              <a:off x="210" y="662"/>
              <a:ext cx="203" cy="136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32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4 0 0"/>
                <a:gd name="G18" fmla="*/ 1 0 51712"/>
                <a:gd name="G19" fmla="+- 19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*/ 1 26185 51712"/>
                <a:gd name="G31" fmla="+- 1 0 0"/>
                <a:gd name="G32" fmla="+- 1 0 0"/>
                <a:gd name="G33" fmla="+- 1 0 0"/>
                <a:gd name="G34" fmla="+- 1 0 0"/>
                <a:gd name="G35" fmla="*/ 1 0 51712"/>
                <a:gd name="G36" fmla="sin 54736 G35"/>
                <a:gd name="G37" fmla="*/ 1 0 51712"/>
                <a:gd name="G38" fmla="cos 55344 G37"/>
                <a:gd name="G39" fmla="+- G36 0 G38"/>
                <a:gd name="G40" fmla="*/ G39 65535 1"/>
                <a:gd name="G41" fmla="+- G40 10800 0"/>
                <a:gd name="G42" fmla="+- 1 0 0"/>
                <a:gd name="G43" fmla="+- 1 0 0"/>
                <a:gd name="G44" fmla="+- 1 0 0"/>
                <a:gd name="G45" fmla="+- 1 0 0"/>
                <a:gd name="T0" fmla="*/ 0 w 1076"/>
                <a:gd name="T1" fmla="*/ 0 h 725"/>
                <a:gd name="T2" fmla="*/ 1076 w 1076"/>
                <a:gd name="T3" fmla="*/ 725 h 725"/>
              </a:gdLst>
              <a:ahLst/>
              <a:cxnLst>
                <a:cxn ang="0">
                  <a:pos x="19" y="715"/>
                </a:cxn>
                <a:cxn ang="0">
                  <a:pos x="19" y="725"/>
                </a:cxn>
                <a:cxn ang="0">
                  <a:pos x="73" y="667"/>
                </a:cxn>
                <a:cxn ang="0">
                  <a:pos x="130" y="608"/>
                </a:cxn>
                <a:cxn ang="0">
                  <a:pos x="189" y="553"/>
                </a:cxn>
                <a:cxn ang="0">
                  <a:pos x="248" y="501"/>
                </a:cxn>
                <a:cxn ang="0">
                  <a:pos x="309" y="448"/>
                </a:cxn>
                <a:cxn ang="0">
                  <a:pos x="372" y="400"/>
                </a:cxn>
                <a:cxn ang="0">
                  <a:pos x="437" y="354"/>
                </a:cxn>
                <a:cxn ang="0">
                  <a:pos x="502" y="308"/>
                </a:cxn>
                <a:cxn ang="0">
                  <a:pos x="569" y="266"/>
                </a:cxn>
                <a:cxn ang="0">
                  <a:pos x="639" y="224"/>
                </a:cxn>
                <a:cxn ang="0">
                  <a:pos x="708" y="186"/>
                </a:cxn>
                <a:cxn ang="0">
                  <a:pos x="779" y="148"/>
                </a:cxn>
                <a:cxn ang="0">
                  <a:pos x="851" y="113"/>
                </a:cxn>
                <a:cxn ang="0">
                  <a:pos x="927" y="77"/>
                </a:cxn>
                <a:cxn ang="0">
                  <a:pos x="1000" y="46"/>
                </a:cxn>
                <a:cxn ang="0">
                  <a:pos x="1076" y="14"/>
                </a:cxn>
                <a:cxn ang="0">
                  <a:pos x="1070" y="0"/>
                </a:cxn>
                <a:cxn ang="0">
                  <a:pos x="994" y="29"/>
                </a:cxn>
                <a:cxn ang="0">
                  <a:pos x="918" y="62"/>
                </a:cxn>
                <a:cxn ang="0">
                  <a:pos x="845" y="96"/>
                </a:cxn>
                <a:cxn ang="0">
                  <a:pos x="771" y="132"/>
                </a:cxn>
                <a:cxn ang="0">
                  <a:pos x="700" y="169"/>
                </a:cxn>
                <a:cxn ang="0">
                  <a:pos x="630" y="209"/>
                </a:cxn>
                <a:cxn ang="0">
                  <a:pos x="561" y="251"/>
                </a:cxn>
                <a:cxn ang="0">
                  <a:pos x="494" y="293"/>
                </a:cxn>
                <a:cxn ang="0">
                  <a:pos x="426" y="339"/>
                </a:cxn>
                <a:cxn ang="0">
                  <a:pos x="361" y="385"/>
                </a:cxn>
                <a:cxn ang="0">
                  <a:pos x="298" y="436"/>
                </a:cxn>
                <a:cxn ang="0">
                  <a:pos x="237" y="486"/>
                </a:cxn>
                <a:cxn ang="0">
                  <a:pos x="176" y="541"/>
                </a:cxn>
                <a:cxn ang="0">
                  <a:pos x="117" y="595"/>
                </a:cxn>
                <a:cxn ang="0">
                  <a:pos x="61" y="654"/>
                </a:cxn>
                <a:cxn ang="0">
                  <a:pos x="4" y="715"/>
                </a:cxn>
                <a:cxn ang="0">
                  <a:pos x="4" y="725"/>
                </a:cxn>
                <a:cxn ang="0">
                  <a:pos x="4" y="715"/>
                </a:cxn>
                <a:cxn ang="0">
                  <a:pos x="0" y="719"/>
                </a:cxn>
                <a:cxn ang="0">
                  <a:pos x="4" y="725"/>
                </a:cxn>
                <a:cxn ang="0">
                  <a:pos x="19" y="715"/>
                </a:cxn>
              </a:cxnLst>
              <a:rect l="T0" t="T1" r="T2" b="T3"/>
              <a:pathLst>
                <a:path w="1076" h="725">
                  <a:moveTo>
                    <a:pt x="19" y="715"/>
                  </a:moveTo>
                  <a:lnTo>
                    <a:pt x="19" y="725"/>
                  </a:lnTo>
                  <a:lnTo>
                    <a:pt x="73" y="667"/>
                  </a:lnTo>
                  <a:lnTo>
                    <a:pt x="130" y="608"/>
                  </a:lnTo>
                  <a:lnTo>
                    <a:pt x="189" y="553"/>
                  </a:lnTo>
                  <a:lnTo>
                    <a:pt x="248" y="501"/>
                  </a:lnTo>
                  <a:lnTo>
                    <a:pt x="309" y="448"/>
                  </a:lnTo>
                  <a:lnTo>
                    <a:pt x="372" y="400"/>
                  </a:lnTo>
                  <a:lnTo>
                    <a:pt x="437" y="354"/>
                  </a:lnTo>
                  <a:lnTo>
                    <a:pt x="502" y="308"/>
                  </a:lnTo>
                  <a:lnTo>
                    <a:pt x="569" y="266"/>
                  </a:lnTo>
                  <a:lnTo>
                    <a:pt x="639" y="224"/>
                  </a:lnTo>
                  <a:lnTo>
                    <a:pt x="708" y="186"/>
                  </a:lnTo>
                  <a:lnTo>
                    <a:pt x="779" y="148"/>
                  </a:lnTo>
                  <a:lnTo>
                    <a:pt x="851" y="113"/>
                  </a:lnTo>
                  <a:lnTo>
                    <a:pt x="927" y="77"/>
                  </a:lnTo>
                  <a:lnTo>
                    <a:pt x="1000" y="46"/>
                  </a:lnTo>
                  <a:lnTo>
                    <a:pt x="1076" y="14"/>
                  </a:lnTo>
                  <a:lnTo>
                    <a:pt x="1070" y="0"/>
                  </a:lnTo>
                  <a:lnTo>
                    <a:pt x="994" y="29"/>
                  </a:lnTo>
                  <a:lnTo>
                    <a:pt x="918" y="62"/>
                  </a:lnTo>
                  <a:lnTo>
                    <a:pt x="845" y="96"/>
                  </a:lnTo>
                  <a:lnTo>
                    <a:pt x="771" y="132"/>
                  </a:lnTo>
                  <a:lnTo>
                    <a:pt x="700" y="169"/>
                  </a:lnTo>
                  <a:lnTo>
                    <a:pt x="630" y="209"/>
                  </a:lnTo>
                  <a:lnTo>
                    <a:pt x="561" y="251"/>
                  </a:lnTo>
                  <a:lnTo>
                    <a:pt x="494" y="293"/>
                  </a:lnTo>
                  <a:lnTo>
                    <a:pt x="426" y="339"/>
                  </a:lnTo>
                  <a:lnTo>
                    <a:pt x="361" y="385"/>
                  </a:lnTo>
                  <a:lnTo>
                    <a:pt x="298" y="436"/>
                  </a:lnTo>
                  <a:lnTo>
                    <a:pt x="237" y="486"/>
                  </a:lnTo>
                  <a:lnTo>
                    <a:pt x="176" y="541"/>
                  </a:lnTo>
                  <a:lnTo>
                    <a:pt x="117" y="595"/>
                  </a:lnTo>
                  <a:lnTo>
                    <a:pt x="61" y="654"/>
                  </a:lnTo>
                  <a:lnTo>
                    <a:pt x="4" y="715"/>
                  </a:lnTo>
                  <a:lnTo>
                    <a:pt x="4" y="725"/>
                  </a:lnTo>
                  <a:lnTo>
                    <a:pt x="4" y="715"/>
                  </a:lnTo>
                  <a:lnTo>
                    <a:pt x="0" y="719"/>
                  </a:lnTo>
                  <a:lnTo>
                    <a:pt x="4" y="725"/>
                  </a:lnTo>
                  <a:lnTo>
                    <a:pt x="19" y="715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1" name="Freeform 28"/>
            <p:cNvSpPr>
              <a:spLocks noChangeArrowheads="1"/>
            </p:cNvSpPr>
            <p:nvPr/>
          </p:nvSpPr>
          <p:spPr bwMode="auto">
            <a:xfrm>
              <a:off x="211" y="800"/>
              <a:ext cx="95" cy="121"/>
            </a:xfrm>
            <a:custGeom>
              <a:avLst/>
              <a:gdLst>
                <a:gd name="G0" fmla="+- 1 0 0"/>
                <a:gd name="G1" fmla="*/ 1 0 51712"/>
                <a:gd name="G2" fmla="+- 1 0 0"/>
                <a:gd name="G3" fmla="+- 1 0 0"/>
                <a:gd name="G4" fmla="+- 1 0 0"/>
                <a:gd name="G5" fmla="*/ 1 16385 2"/>
                <a:gd name="G6" fmla="+- 1 0 0"/>
                <a:gd name="G7" fmla="*/ 1 35517 25856"/>
                <a:gd name="G8" fmla="+- 8 0 0"/>
                <a:gd name="G9" fmla="sin 12 G8"/>
                <a:gd name="T0" fmla="*/ 0 w 515"/>
                <a:gd name="T1" fmla="*/ 0 h 648"/>
                <a:gd name="T2" fmla="*/ 515 w 515"/>
                <a:gd name="T3" fmla="*/ 648 h 648"/>
              </a:gdLst>
              <a:ahLst/>
              <a:cxnLst>
                <a:cxn ang="0">
                  <a:pos x="511" y="646"/>
                </a:cxn>
                <a:cxn ang="0">
                  <a:pos x="515" y="631"/>
                </a:cxn>
                <a:cxn ang="0">
                  <a:pos x="15" y="0"/>
                </a:cxn>
                <a:cxn ang="0">
                  <a:pos x="0" y="10"/>
                </a:cxn>
                <a:cxn ang="0">
                  <a:pos x="500" y="644"/>
                </a:cxn>
                <a:cxn ang="0">
                  <a:pos x="511" y="646"/>
                </a:cxn>
                <a:cxn ang="0">
                  <a:pos x="500" y="644"/>
                </a:cxn>
                <a:cxn ang="0">
                  <a:pos x="504" y="648"/>
                </a:cxn>
                <a:cxn ang="0">
                  <a:pos x="511" y="646"/>
                </a:cxn>
              </a:cxnLst>
              <a:rect l="T0" t="T1" r="T2" b="T3"/>
              <a:pathLst>
                <a:path w="515" h="648">
                  <a:moveTo>
                    <a:pt x="511" y="646"/>
                  </a:moveTo>
                  <a:lnTo>
                    <a:pt x="515" y="631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500" y="644"/>
                  </a:lnTo>
                  <a:lnTo>
                    <a:pt x="511" y="646"/>
                  </a:lnTo>
                  <a:lnTo>
                    <a:pt x="500" y="644"/>
                  </a:lnTo>
                  <a:lnTo>
                    <a:pt x="504" y="648"/>
                  </a:lnTo>
                  <a:lnTo>
                    <a:pt x="511" y="646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2" name="Freeform 29"/>
            <p:cNvSpPr>
              <a:spLocks noChangeArrowheads="1"/>
            </p:cNvSpPr>
            <p:nvPr/>
          </p:nvSpPr>
          <p:spPr bwMode="auto">
            <a:xfrm>
              <a:off x="402" y="693"/>
              <a:ext cx="6" cy="180"/>
            </a:xfrm>
            <a:custGeom>
              <a:avLst/>
              <a:gdLst>
                <a:gd name="G0" fmla="+- 53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954"/>
                <a:gd name="T2" fmla="*/ 53 w 53"/>
                <a:gd name="T3" fmla="*/ 954 h 954"/>
              </a:gdLst>
              <a:ahLst/>
              <a:cxnLst>
                <a:cxn ang="0">
                  <a:pos x="6" y="25"/>
                </a:cxn>
                <a:cxn ang="0">
                  <a:pos x="53" y="0"/>
                </a:cxn>
                <a:cxn ang="0">
                  <a:pos x="53" y="954"/>
                </a:cxn>
                <a:cxn ang="0">
                  <a:pos x="0" y="954"/>
                </a:cxn>
                <a:cxn ang="0">
                  <a:pos x="6" y="25"/>
                </a:cxn>
              </a:cxnLst>
              <a:rect l="T0" t="T1" r="T2" b="T3"/>
              <a:pathLst>
                <a:path w="53" h="954">
                  <a:moveTo>
                    <a:pt x="6" y="25"/>
                  </a:moveTo>
                  <a:lnTo>
                    <a:pt x="53" y="0"/>
                  </a:lnTo>
                  <a:lnTo>
                    <a:pt x="53" y="954"/>
                  </a:lnTo>
                  <a:lnTo>
                    <a:pt x="0" y="954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3" name="Freeform 30"/>
            <p:cNvSpPr>
              <a:spLocks noChangeArrowheads="1"/>
            </p:cNvSpPr>
            <p:nvPr/>
          </p:nvSpPr>
          <p:spPr bwMode="auto">
            <a:xfrm>
              <a:off x="402" y="693"/>
              <a:ext cx="6" cy="180"/>
            </a:xfrm>
            <a:custGeom>
              <a:avLst/>
              <a:gdLst>
                <a:gd name="G0" fmla="+- 53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954"/>
                <a:gd name="T2" fmla="*/ 53 w 53"/>
                <a:gd name="T3" fmla="*/ 954 h 954"/>
              </a:gdLst>
              <a:ahLst/>
              <a:cxnLst>
                <a:cxn ang="0">
                  <a:pos x="6" y="25"/>
                </a:cxn>
                <a:cxn ang="0">
                  <a:pos x="53" y="0"/>
                </a:cxn>
                <a:cxn ang="0">
                  <a:pos x="53" y="954"/>
                </a:cxn>
                <a:cxn ang="0">
                  <a:pos x="0" y="954"/>
                </a:cxn>
                <a:cxn ang="0">
                  <a:pos x="6" y="25"/>
                </a:cxn>
              </a:cxnLst>
              <a:rect l="T0" t="T1" r="T2" b="T3"/>
              <a:pathLst>
                <a:path w="53" h="954">
                  <a:moveTo>
                    <a:pt x="6" y="25"/>
                  </a:moveTo>
                  <a:lnTo>
                    <a:pt x="53" y="0"/>
                  </a:lnTo>
                  <a:lnTo>
                    <a:pt x="53" y="954"/>
                  </a:lnTo>
                  <a:lnTo>
                    <a:pt x="0" y="954"/>
                  </a:lnTo>
                  <a:lnTo>
                    <a:pt x="6" y="25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4" name="Freeform 31"/>
            <p:cNvSpPr>
              <a:spLocks noChangeArrowheads="1"/>
            </p:cNvSpPr>
            <p:nvPr/>
          </p:nvSpPr>
          <p:spPr bwMode="auto">
            <a:xfrm>
              <a:off x="307" y="749"/>
              <a:ext cx="6" cy="125"/>
            </a:xfrm>
            <a:custGeom>
              <a:avLst/>
              <a:gdLst>
                <a:gd name="G0" fmla="+- 17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667"/>
                <a:gd name="T2" fmla="*/ 53 w 53"/>
                <a:gd name="T3" fmla="*/ 667 h 667"/>
              </a:gdLst>
              <a:ahLst/>
              <a:cxnLst>
                <a:cxn ang="0">
                  <a:pos x="4" y="17"/>
                </a:cxn>
                <a:cxn ang="0">
                  <a:pos x="53" y="0"/>
                </a:cxn>
                <a:cxn ang="0">
                  <a:pos x="53" y="667"/>
                </a:cxn>
                <a:cxn ang="0">
                  <a:pos x="0" y="667"/>
                </a:cxn>
                <a:cxn ang="0">
                  <a:pos x="4" y="17"/>
                </a:cxn>
              </a:cxnLst>
              <a:rect l="T0" t="T1" r="T2" b="T3"/>
              <a:pathLst>
                <a:path w="53" h="667">
                  <a:moveTo>
                    <a:pt x="4" y="17"/>
                  </a:moveTo>
                  <a:lnTo>
                    <a:pt x="53" y="0"/>
                  </a:lnTo>
                  <a:lnTo>
                    <a:pt x="53" y="667"/>
                  </a:lnTo>
                  <a:lnTo>
                    <a:pt x="0" y="667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5" name="Freeform 32"/>
            <p:cNvSpPr>
              <a:spLocks noChangeArrowheads="1"/>
            </p:cNvSpPr>
            <p:nvPr/>
          </p:nvSpPr>
          <p:spPr bwMode="auto">
            <a:xfrm>
              <a:off x="307" y="749"/>
              <a:ext cx="6" cy="125"/>
            </a:xfrm>
            <a:custGeom>
              <a:avLst/>
              <a:gdLst>
                <a:gd name="G0" fmla="+- 17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667"/>
                <a:gd name="T2" fmla="*/ 53 w 53"/>
                <a:gd name="T3" fmla="*/ 667 h 667"/>
              </a:gdLst>
              <a:ahLst/>
              <a:cxnLst>
                <a:cxn ang="0">
                  <a:pos x="4" y="17"/>
                </a:cxn>
                <a:cxn ang="0">
                  <a:pos x="53" y="0"/>
                </a:cxn>
                <a:cxn ang="0">
                  <a:pos x="53" y="667"/>
                </a:cxn>
                <a:cxn ang="0">
                  <a:pos x="0" y="667"/>
                </a:cxn>
                <a:cxn ang="0">
                  <a:pos x="4" y="17"/>
                </a:cxn>
              </a:cxnLst>
              <a:rect l="T0" t="T1" r="T2" b="T3"/>
              <a:pathLst>
                <a:path w="53" h="667">
                  <a:moveTo>
                    <a:pt x="4" y="17"/>
                  </a:moveTo>
                  <a:lnTo>
                    <a:pt x="53" y="0"/>
                  </a:lnTo>
                  <a:lnTo>
                    <a:pt x="53" y="667"/>
                  </a:lnTo>
                  <a:lnTo>
                    <a:pt x="0" y="667"/>
                  </a:lnTo>
                  <a:lnTo>
                    <a:pt x="4" y="17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6" name="Freeform 33"/>
            <p:cNvSpPr>
              <a:spLocks noChangeArrowheads="1"/>
            </p:cNvSpPr>
            <p:nvPr/>
          </p:nvSpPr>
          <p:spPr bwMode="auto">
            <a:xfrm>
              <a:off x="331" y="734"/>
              <a:ext cx="6" cy="139"/>
            </a:xfrm>
            <a:custGeom>
              <a:avLst/>
              <a:gdLst>
                <a:gd name="G0" fmla="+- 21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742"/>
                <a:gd name="T2" fmla="*/ 53 w 53"/>
                <a:gd name="T3" fmla="*/ 742 h 742"/>
              </a:gdLst>
              <a:ahLst/>
              <a:cxnLst>
                <a:cxn ang="0">
                  <a:pos x="4" y="21"/>
                </a:cxn>
                <a:cxn ang="0">
                  <a:pos x="53" y="0"/>
                </a:cxn>
                <a:cxn ang="0">
                  <a:pos x="53" y="742"/>
                </a:cxn>
                <a:cxn ang="0">
                  <a:pos x="0" y="742"/>
                </a:cxn>
                <a:cxn ang="0">
                  <a:pos x="4" y="21"/>
                </a:cxn>
              </a:cxnLst>
              <a:rect l="T0" t="T1" r="T2" b="T3"/>
              <a:pathLst>
                <a:path w="53" h="742">
                  <a:moveTo>
                    <a:pt x="4" y="21"/>
                  </a:moveTo>
                  <a:lnTo>
                    <a:pt x="53" y="0"/>
                  </a:lnTo>
                  <a:lnTo>
                    <a:pt x="53" y="742"/>
                  </a:lnTo>
                  <a:lnTo>
                    <a:pt x="0" y="742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7" name="Freeform 34"/>
            <p:cNvSpPr>
              <a:spLocks noChangeArrowheads="1"/>
            </p:cNvSpPr>
            <p:nvPr/>
          </p:nvSpPr>
          <p:spPr bwMode="auto">
            <a:xfrm>
              <a:off x="331" y="734"/>
              <a:ext cx="6" cy="139"/>
            </a:xfrm>
            <a:custGeom>
              <a:avLst/>
              <a:gdLst>
                <a:gd name="G0" fmla="+- 21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742"/>
                <a:gd name="T2" fmla="*/ 53 w 53"/>
                <a:gd name="T3" fmla="*/ 742 h 742"/>
              </a:gdLst>
              <a:ahLst/>
              <a:cxnLst>
                <a:cxn ang="0">
                  <a:pos x="4" y="21"/>
                </a:cxn>
                <a:cxn ang="0">
                  <a:pos x="53" y="0"/>
                </a:cxn>
                <a:cxn ang="0">
                  <a:pos x="53" y="742"/>
                </a:cxn>
                <a:cxn ang="0">
                  <a:pos x="0" y="742"/>
                </a:cxn>
                <a:cxn ang="0">
                  <a:pos x="4" y="21"/>
                </a:cxn>
              </a:cxnLst>
              <a:rect l="T0" t="T1" r="T2" b="T3"/>
              <a:pathLst>
                <a:path w="53" h="742">
                  <a:moveTo>
                    <a:pt x="4" y="21"/>
                  </a:moveTo>
                  <a:lnTo>
                    <a:pt x="53" y="0"/>
                  </a:lnTo>
                  <a:lnTo>
                    <a:pt x="53" y="742"/>
                  </a:lnTo>
                  <a:lnTo>
                    <a:pt x="0" y="742"/>
                  </a:lnTo>
                  <a:lnTo>
                    <a:pt x="4" y="21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8" name="Freeform 35"/>
            <p:cNvSpPr>
              <a:spLocks noChangeArrowheads="1"/>
            </p:cNvSpPr>
            <p:nvPr/>
          </p:nvSpPr>
          <p:spPr bwMode="auto">
            <a:xfrm>
              <a:off x="355" y="721"/>
              <a:ext cx="6" cy="154"/>
            </a:xfrm>
            <a:custGeom>
              <a:avLst/>
              <a:gdLst>
                <a:gd name="G0" fmla="+- 23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820"/>
                <a:gd name="T2" fmla="*/ 53 w 53"/>
                <a:gd name="T3" fmla="*/ 820 h 820"/>
              </a:gdLst>
              <a:ahLst/>
              <a:cxnLst>
                <a:cxn ang="0">
                  <a:pos x="4" y="23"/>
                </a:cxn>
                <a:cxn ang="0">
                  <a:pos x="53" y="0"/>
                </a:cxn>
                <a:cxn ang="0">
                  <a:pos x="53" y="820"/>
                </a:cxn>
                <a:cxn ang="0">
                  <a:pos x="0" y="820"/>
                </a:cxn>
                <a:cxn ang="0">
                  <a:pos x="4" y="23"/>
                </a:cxn>
              </a:cxnLst>
              <a:rect l="T0" t="T1" r="T2" b="T3"/>
              <a:pathLst>
                <a:path w="53" h="820">
                  <a:moveTo>
                    <a:pt x="4" y="23"/>
                  </a:moveTo>
                  <a:lnTo>
                    <a:pt x="53" y="0"/>
                  </a:lnTo>
                  <a:lnTo>
                    <a:pt x="53" y="820"/>
                  </a:lnTo>
                  <a:lnTo>
                    <a:pt x="0" y="820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39" name="Freeform 36"/>
            <p:cNvSpPr>
              <a:spLocks noChangeArrowheads="1"/>
            </p:cNvSpPr>
            <p:nvPr/>
          </p:nvSpPr>
          <p:spPr bwMode="auto">
            <a:xfrm>
              <a:off x="355" y="721"/>
              <a:ext cx="6" cy="154"/>
            </a:xfrm>
            <a:custGeom>
              <a:avLst/>
              <a:gdLst>
                <a:gd name="G0" fmla="+- 23 0 0"/>
                <a:gd name="G1" fmla="+- 1 0 0"/>
                <a:gd name="G2" fmla="+- 7 0 0"/>
                <a:gd name="G3" fmla="*/ 1 16385 2"/>
                <a:gd name="G4" fmla="*/ 1 35517 25856"/>
                <a:gd name="T0" fmla="*/ 0 w 53"/>
                <a:gd name="T1" fmla="*/ 0 h 820"/>
                <a:gd name="T2" fmla="*/ 53 w 53"/>
                <a:gd name="T3" fmla="*/ 820 h 820"/>
              </a:gdLst>
              <a:ahLst/>
              <a:cxnLst>
                <a:cxn ang="0">
                  <a:pos x="4" y="23"/>
                </a:cxn>
                <a:cxn ang="0">
                  <a:pos x="53" y="0"/>
                </a:cxn>
                <a:cxn ang="0">
                  <a:pos x="53" y="820"/>
                </a:cxn>
                <a:cxn ang="0">
                  <a:pos x="0" y="820"/>
                </a:cxn>
                <a:cxn ang="0">
                  <a:pos x="4" y="23"/>
                </a:cxn>
              </a:cxnLst>
              <a:rect l="T0" t="T1" r="T2" b="T3"/>
              <a:pathLst>
                <a:path w="53" h="820">
                  <a:moveTo>
                    <a:pt x="4" y="23"/>
                  </a:moveTo>
                  <a:lnTo>
                    <a:pt x="53" y="0"/>
                  </a:lnTo>
                  <a:lnTo>
                    <a:pt x="53" y="820"/>
                  </a:lnTo>
                  <a:lnTo>
                    <a:pt x="0" y="820"/>
                  </a:lnTo>
                  <a:lnTo>
                    <a:pt x="4" y="23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0" name="Freeform 37"/>
            <p:cNvSpPr>
              <a:spLocks noChangeArrowheads="1"/>
            </p:cNvSpPr>
            <p:nvPr/>
          </p:nvSpPr>
          <p:spPr bwMode="auto">
            <a:xfrm>
              <a:off x="378" y="707"/>
              <a:ext cx="6" cy="167"/>
            </a:xfrm>
            <a:custGeom>
              <a:avLst/>
              <a:gdLst>
                <a:gd name="G0" fmla="+- 24 0 0"/>
                <a:gd name="G1" fmla="+- 1 0 0"/>
                <a:gd name="G2" fmla="+- 7 0 0"/>
                <a:gd name="G3" fmla="*/ 1 16385 2"/>
                <a:gd name="G4" fmla="*/ 1 35517 25856"/>
                <a:gd name="T0" fmla="*/ 0 w 50"/>
                <a:gd name="T1" fmla="*/ 0 h 886"/>
                <a:gd name="T2" fmla="*/ 50 w 50"/>
                <a:gd name="T3" fmla="*/ 886 h 886"/>
              </a:gdLst>
              <a:ahLst/>
              <a:cxnLst>
                <a:cxn ang="0">
                  <a:pos x="4" y="24"/>
                </a:cxn>
                <a:cxn ang="0">
                  <a:pos x="50" y="0"/>
                </a:cxn>
                <a:cxn ang="0">
                  <a:pos x="50" y="886"/>
                </a:cxn>
                <a:cxn ang="0">
                  <a:pos x="0" y="886"/>
                </a:cxn>
                <a:cxn ang="0">
                  <a:pos x="4" y="24"/>
                </a:cxn>
              </a:cxnLst>
              <a:rect l="T0" t="T1" r="T2" b="T3"/>
              <a:pathLst>
                <a:path w="50" h="886">
                  <a:moveTo>
                    <a:pt x="4" y="24"/>
                  </a:moveTo>
                  <a:lnTo>
                    <a:pt x="50" y="0"/>
                  </a:lnTo>
                  <a:lnTo>
                    <a:pt x="50" y="886"/>
                  </a:lnTo>
                  <a:lnTo>
                    <a:pt x="0" y="886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1" name="Freeform 38"/>
            <p:cNvSpPr>
              <a:spLocks noChangeArrowheads="1"/>
            </p:cNvSpPr>
            <p:nvPr/>
          </p:nvSpPr>
          <p:spPr bwMode="auto">
            <a:xfrm>
              <a:off x="378" y="707"/>
              <a:ext cx="6" cy="167"/>
            </a:xfrm>
            <a:custGeom>
              <a:avLst/>
              <a:gdLst>
                <a:gd name="G0" fmla="+- 24 0 0"/>
                <a:gd name="G1" fmla="+- 1 0 0"/>
                <a:gd name="G2" fmla="+- 7 0 0"/>
                <a:gd name="G3" fmla="*/ 1 16385 2"/>
                <a:gd name="G4" fmla="*/ 1 35517 25856"/>
                <a:gd name="T0" fmla="*/ 0 w 50"/>
                <a:gd name="T1" fmla="*/ 0 h 886"/>
                <a:gd name="T2" fmla="*/ 50 w 50"/>
                <a:gd name="T3" fmla="*/ 886 h 886"/>
              </a:gdLst>
              <a:ahLst/>
              <a:cxnLst>
                <a:cxn ang="0">
                  <a:pos x="4" y="24"/>
                </a:cxn>
                <a:cxn ang="0">
                  <a:pos x="50" y="0"/>
                </a:cxn>
                <a:cxn ang="0">
                  <a:pos x="50" y="886"/>
                </a:cxn>
                <a:cxn ang="0">
                  <a:pos x="0" y="886"/>
                </a:cxn>
                <a:cxn ang="0">
                  <a:pos x="4" y="24"/>
                </a:cxn>
              </a:cxnLst>
              <a:rect l="T0" t="T1" r="T2" b="T3"/>
              <a:pathLst>
                <a:path w="50" h="886">
                  <a:moveTo>
                    <a:pt x="4" y="24"/>
                  </a:moveTo>
                  <a:lnTo>
                    <a:pt x="50" y="0"/>
                  </a:lnTo>
                  <a:lnTo>
                    <a:pt x="50" y="886"/>
                  </a:lnTo>
                  <a:lnTo>
                    <a:pt x="0" y="886"/>
                  </a:lnTo>
                  <a:lnTo>
                    <a:pt x="4" y="24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281" y="878"/>
              <a:ext cx="140" cy="0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281" y="878"/>
              <a:ext cx="140" cy="0"/>
            </a:xfrm>
            <a:prstGeom prst="rect">
              <a:avLst/>
            </a:prstGeom>
            <a:noFill/>
            <a:ln w="1440" cap="sq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4" name="Freeform 41"/>
            <p:cNvSpPr>
              <a:spLocks noChangeArrowheads="1"/>
            </p:cNvSpPr>
            <p:nvPr/>
          </p:nvSpPr>
          <p:spPr bwMode="auto">
            <a:xfrm>
              <a:off x="178" y="860"/>
              <a:ext cx="56" cy="57"/>
            </a:xfrm>
            <a:custGeom>
              <a:avLst/>
              <a:gdLst>
                <a:gd name="G0" fmla="+- 1 0 0"/>
                <a:gd name="G1" fmla="+- 65532 0 0"/>
                <a:gd name="G2" fmla="+- 1 0 0"/>
                <a:gd name="G3" fmla="+- 1 0 0"/>
                <a:gd name="G4" fmla="+- 1 0 0"/>
                <a:gd name="G5" fmla="*/ 1 16385 2"/>
                <a:gd name="G6" fmla="+- 1 0 0"/>
                <a:gd name="G7" fmla="*/ 1 35517 25856"/>
                <a:gd name="G8" fmla="+- 8 0 0"/>
                <a:gd name="G9" fmla="cos 12 G8"/>
                <a:gd name="T0" fmla="*/ 0 w 313"/>
                <a:gd name="T1" fmla="*/ 0 h 317"/>
                <a:gd name="T2" fmla="*/ 313 w 313"/>
                <a:gd name="T3" fmla="*/ 317 h 317"/>
              </a:gdLst>
              <a:ahLst/>
              <a:cxnLst>
                <a:cxn ang="0">
                  <a:pos x="302" y="9"/>
                </a:cxn>
                <a:cxn ang="0">
                  <a:pos x="264" y="15"/>
                </a:cxn>
                <a:cxn ang="0">
                  <a:pos x="0" y="267"/>
                </a:cxn>
                <a:cxn ang="0">
                  <a:pos x="46" y="317"/>
                </a:cxn>
                <a:cxn ang="0">
                  <a:pos x="313" y="65"/>
                </a:cxn>
                <a:cxn ang="0">
                  <a:pos x="302" y="9"/>
                </a:cxn>
                <a:cxn ang="0">
                  <a:pos x="281" y="0"/>
                </a:cxn>
                <a:cxn ang="0">
                  <a:pos x="264" y="15"/>
                </a:cxn>
                <a:cxn ang="0">
                  <a:pos x="302" y="9"/>
                </a:cxn>
              </a:cxnLst>
              <a:rect l="T0" t="T1" r="T2" b="T3"/>
              <a:pathLst>
                <a:path w="313" h="317">
                  <a:moveTo>
                    <a:pt x="302" y="9"/>
                  </a:moveTo>
                  <a:lnTo>
                    <a:pt x="264" y="15"/>
                  </a:lnTo>
                  <a:lnTo>
                    <a:pt x="0" y="267"/>
                  </a:lnTo>
                  <a:lnTo>
                    <a:pt x="46" y="317"/>
                  </a:lnTo>
                  <a:lnTo>
                    <a:pt x="313" y="65"/>
                  </a:lnTo>
                  <a:lnTo>
                    <a:pt x="302" y="9"/>
                  </a:lnTo>
                  <a:lnTo>
                    <a:pt x="281" y="0"/>
                  </a:lnTo>
                  <a:lnTo>
                    <a:pt x="264" y="15"/>
                  </a:lnTo>
                  <a:lnTo>
                    <a:pt x="302" y="9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5" name="Freeform 42"/>
            <p:cNvSpPr>
              <a:spLocks noChangeArrowheads="1"/>
            </p:cNvSpPr>
            <p:nvPr/>
          </p:nvSpPr>
          <p:spPr bwMode="auto">
            <a:xfrm>
              <a:off x="231" y="862"/>
              <a:ext cx="49" cy="28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*/ 1 16385 2"/>
                <a:gd name="G6" fmla="+- 1 0 0"/>
                <a:gd name="G7" fmla="*/ 1 35517 25856"/>
                <a:gd name="G8" fmla="+- 8 0 0"/>
                <a:gd name="G9" fmla="sin 12 G8"/>
                <a:gd name="T0" fmla="*/ 0 w 273"/>
                <a:gd name="T1" fmla="*/ 0 h 165"/>
                <a:gd name="T2" fmla="*/ 273 w 273"/>
                <a:gd name="T3" fmla="*/ 165 h 165"/>
              </a:gdLst>
              <a:ahLst/>
              <a:cxnLst>
                <a:cxn ang="0">
                  <a:pos x="273" y="138"/>
                </a:cxn>
                <a:cxn ang="0">
                  <a:pos x="254" y="90"/>
                </a:cxn>
                <a:cxn ang="0">
                  <a:pos x="27" y="0"/>
                </a:cxn>
                <a:cxn ang="0">
                  <a:pos x="0" y="65"/>
                </a:cxn>
                <a:cxn ang="0">
                  <a:pos x="229" y="155"/>
                </a:cxn>
                <a:cxn ang="0">
                  <a:pos x="273" y="138"/>
                </a:cxn>
                <a:cxn ang="0">
                  <a:pos x="229" y="155"/>
                </a:cxn>
                <a:cxn ang="0">
                  <a:pos x="259" y="165"/>
                </a:cxn>
                <a:cxn ang="0">
                  <a:pos x="273" y="138"/>
                </a:cxn>
              </a:cxnLst>
              <a:rect l="T0" t="T1" r="T2" b="T3"/>
              <a:pathLst>
                <a:path w="273" h="165">
                  <a:moveTo>
                    <a:pt x="273" y="138"/>
                  </a:moveTo>
                  <a:lnTo>
                    <a:pt x="254" y="90"/>
                  </a:lnTo>
                  <a:lnTo>
                    <a:pt x="27" y="0"/>
                  </a:lnTo>
                  <a:lnTo>
                    <a:pt x="0" y="65"/>
                  </a:lnTo>
                  <a:lnTo>
                    <a:pt x="229" y="155"/>
                  </a:lnTo>
                  <a:lnTo>
                    <a:pt x="273" y="138"/>
                  </a:lnTo>
                  <a:lnTo>
                    <a:pt x="229" y="155"/>
                  </a:lnTo>
                  <a:lnTo>
                    <a:pt x="259" y="165"/>
                  </a:lnTo>
                  <a:lnTo>
                    <a:pt x="273" y="138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6" name="Freeform 43"/>
            <p:cNvSpPr>
              <a:spLocks noChangeArrowheads="1"/>
            </p:cNvSpPr>
            <p:nvPr/>
          </p:nvSpPr>
          <p:spPr bwMode="auto">
            <a:xfrm>
              <a:off x="272" y="774"/>
              <a:ext cx="59" cy="110"/>
            </a:xfrm>
            <a:custGeom>
              <a:avLst/>
              <a:gdLst>
                <a:gd name="G0" fmla="+- 1 0 0"/>
                <a:gd name="G1" fmla="+- 32 0 0"/>
                <a:gd name="G2" fmla="+- 1 0 0"/>
                <a:gd name="G3" fmla="+- 1 0 0"/>
                <a:gd name="G4" fmla="+- 1 0 0"/>
                <a:gd name="G5" fmla="*/ 1 16385 2"/>
                <a:gd name="G6" fmla="+- 1 0 0"/>
                <a:gd name="G7" fmla="*/ 1 35517 25856"/>
                <a:gd name="G8" fmla="+- 8 0 0"/>
                <a:gd name="G9" fmla="cos 12 G8"/>
                <a:gd name="T0" fmla="*/ 0 w 328"/>
                <a:gd name="T1" fmla="*/ 0 h 589"/>
                <a:gd name="T2" fmla="*/ 328 w 328"/>
                <a:gd name="T3" fmla="*/ 589 h 589"/>
              </a:gdLst>
              <a:ahLst/>
              <a:cxnLst>
                <a:cxn ang="0">
                  <a:pos x="297" y="0"/>
                </a:cxn>
                <a:cxn ang="0">
                  <a:pos x="265" y="18"/>
                </a:cxn>
                <a:cxn ang="0">
                  <a:pos x="0" y="558"/>
                </a:cxn>
                <a:cxn ang="0">
                  <a:pos x="63" y="589"/>
                </a:cxn>
                <a:cxn ang="0">
                  <a:pos x="328" y="50"/>
                </a:cxn>
                <a:cxn ang="0">
                  <a:pos x="297" y="0"/>
                </a:cxn>
                <a:cxn ang="0">
                  <a:pos x="276" y="0"/>
                </a:cxn>
                <a:cxn ang="0">
                  <a:pos x="265" y="18"/>
                </a:cxn>
                <a:cxn ang="0">
                  <a:pos x="297" y="0"/>
                </a:cxn>
              </a:cxnLst>
              <a:rect l="T0" t="T1" r="T2" b="T3"/>
              <a:pathLst>
                <a:path w="328" h="589">
                  <a:moveTo>
                    <a:pt x="297" y="0"/>
                  </a:moveTo>
                  <a:lnTo>
                    <a:pt x="265" y="18"/>
                  </a:lnTo>
                  <a:lnTo>
                    <a:pt x="0" y="558"/>
                  </a:lnTo>
                  <a:lnTo>
                    <a:pt x="63" y="589"/>
                  </a:lnTo>
                  <a:lnTo>
                    <a:pt x="328" y="50"/>
                  </a:lnTo>
                  <a:lnTo>
                    <a:pt x="297" y="0"/>
                  </a:lnTo>
                  <a:lnTo>
                    <a:pt x="276" y="0"/>
                  </a:lnTo>
                  <a:lnTo>
                    <a:pt x="265" y="18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7" name="Freeform 44"/>
            <p:cNvSpPr>
              <a:spLocks noChangeArrowheads="1"/>
            </p:cNvSpPr>
            <p:nvPr/>
          </p:nvSpPr>
          <p:spPr bwMode="auto">
            <a:xfrm>
              <a:off x="329" y="774"/>
              <a:ext cx="50" cy="9"/>
            </a:xfrm>
            <a:custGeom>
              <a:avLst/>
              <a:gdLst>
                <a:gd name="G0" fmla="+- 1 0 0"/>
                <a:gd name="G1" fmla="+- 65467 0 0"/>
                <a:gd name="G2" fmla="+- 292 0 0"/>
                <a:gd name="G3" fmla="*/ 1 45511 45696"/>
                <a:gd name="G4" fmla="*/ 1 22983 51712"/>
                <a:gd name="G5" fmla="*/ G4 1 180"/>
                <a:gd name="G6" fmla="*/ G3 1 G5"/>
                <a:gd name="G7" fmla="+- 1 0 0"/>
                <a:gd name="G8" fmla="*/ 1 12573 51712"/>
                <a:gd name="T0" fmla="*/ 0 w 281"/>
                <a:gd name="T1" fmla="*/ 0 h 69"/>
                <a:gd name="T2" fmla="*/ 281 w 281"/>
                <a:gd name="T3" fmla="*/ 69 h 69"/>
              </a:gdLst>
              <a:ahLst/>
              <a:cxnLst>
                <a:cxn ang="0">
                  <a:pos x="281" y="58"/>
                </a:cxn>
                <a:cxn ang="0">
                  <a:pos x="256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6" y="69"/>
                </a:cxn>
                <a:cxn ang="0">
                  <a:pos x="281" y="58"/>
                </a:cxn>
              </a:cxnLst>
              <a:rect l="T0" t="T1" r="T2" b="T3"/>
              <a:pathLst>
                <a:path w="281" h="69">
                  <a:moveTo>
                    <a:pt x="281" y="58"/>
                  </a:moveTo>
                  <a:lnTo>
                    <a:pt x="256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256" y="69"/>
                  </a:lnTo>
                  <a:lnTo>
                    <a:pt x="281" y="58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8" name="Freeform 45"/>
            <p:cNvSpPr>
              <a:spLocks noChangeArrowheads="1"/>
            </p:cNvSpPr>
            <p:nvPr/>
          </p:nvSpPr>
          <p:spPr bwMode="auto">
            <a:xfrm>
              <a:off x="374" y="724"/>
              <a:ext cx="57" cy="57"/>
            </a:xfrm>
            <a:custGeom>
              <a:avLst/>
              <a:gdLst>
                <a:gd name="G0" fmla="+- 1 0 0"/>
                <a:gd name="G1" fmla="+- 2 0 0"/>
                <a:gd name="G2" fmla="+- 1 0 0"/>
                <a:gd name="G3" fmla="*/ 1 45511 45696"/>
                <a:gd name="G4" fmla="*/ 1 22983 51712"/>
                <a:gd name="G5" fmla="*/ G4 1 180"/>
                <a:gd name="G6" fmla="*/ G3 1 G5"/>
                <a:gd name="G7" fmla="+- 1 0 0"/>
                <a:gd name="G8" fmla="*/ 1 12573 51712"/>
                <a:gd name="T0" fmla="*/ 0 w 315"/>
                <a:gd name="T1" fmla="*/ 0 h 318"/>
                <a:gd name="T2" fmla="*/ 315 w 315"/>
                <a:gd name="T3" fmla="*/ 318 h 318"/>
              </a:gdLst>
              <a:ahLst/>
              <a:cxnLst>
                <a:cxn ang="0">
                  <a:pos x="286" y="0"/>
                </a:cxn>
                <a:cxn ang="0">
                  <a:pos x="267" y="8"/>
                </a:cxn>
                <a:cxn ang="0">
                  <a:pos x="0" y="270"/>
                </a:cxn>
                <a:cxn ang="0">
                  <a:pos x="50" y="318"/>
                </a:cxn>
                <a:cxn ang="0">
                  <a:pos x="315" y="58"/>
                </a:cxn>
                <a:cxn ang="0">
                  <a:pos x="286" y="0"/>
                </a:cxn>
              </a:cxnLst>
              <a:rect l="T0" t="T1" r="T2" b="T3"/>
              <a:pathLst>
                <a:path w="315" h="318">
                  <a:moveTo>
                    <a:pt x="286" y="0"/>
                  </a:moveTo>
                  <a:lnTo>
                    <a:pt x="267" y="8"/>
                  </a:lnTo>
                  <a:lnTo>
                    <a:pt x="0" y="270"/>
                  </a:lnTo>
                  <a:lnTo>
                    <a:pt x="50" y="318"/>
                  </a:lnTo>
                  <a:lnTo>
                    <a:pt x="315" y="5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  <p:sp>
          <p:nvSpPr>
            <p:cNvPr id="49" name="Freeform 46"/>
            <p:cNvSpPr>
              <a:spLocks noChangeArrowheads="1"/>
            </p:cNvSpPr>
            <p:nvPr/>
          </p:nvSpPr>
          <p:spPr bwMode="auto">
            <a:xfrm>
              <a:off x="429" y="715"/>
              <a:ext cx="47" cy="18"/>
            </a:xfrm>
            <a:custGeom>
              <a:avLst/>
              <a:gdLst>
                <a:gd name="G0" fmla="+- 1 0 0"/>
                <a:gd name="G1" fmla="+- 267 0 0"/>
                <a:gd name="G2" fmla="cos 116 G1"/>
                <a:gd name="G3" fmla="+- 1 0 0"/>
                <a:gd name="G4" fmla="*/ 1 16385 2"/>
                <a:gd name="G5" fmla="*/ 1 35517 25856"/>
                <a:gd name="T0" fmla="*/ 0 w 267"/>
                <a:gd name="T1" fmla="*/ 0 h 116"/>
                <a:gd name="T2" fmla="*/ 267 w 267"/>
                <a:gd name="T3" fmla="*/ 116 h 116"/>
              </a:gdLst>
              <a:ahLst/>
              <a:cxnLst>
                <a:cxn ang="0">
                  <a:pos x="254" y="0"/>
                </a:cxn>
                <a:cxn ang="0">
                  <a:pos x="0" y="47"/>
                </a:cxn>
                <a:cxn ang="0">
                  <a:pos x="10" y="116"/>
                </a:cxn>
                <a:cxn ang="0">
                  <a:pos x="267" y="70"/>
                </a:cxn>
                <a:cxn ang="0">
                  <a:pos x="254" y="0"/>
                </a:cxn>
              </a:cxnLst>
              <a:rect l="T0" t="T1" r="T2" b="T3"/>
              <a:pathLst>
                <a:path w="267" h="116">
                  <a:moveTo>
                    <a:pt x="254" y="0"/>
                  </a:moveTo>
                  <a:lnTo>
                    <a:pt x="0" y="47"/>
                  </a:lnTo>
                  <a:lnTo>
                    <a:pt x="10" y="116"/>
                  </a:lnTo>
                  <a:lnTo>
                    <a:pt x="267" y="7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PY"/>
            </a:p>
          </p:txBody>
        </p:sp>
      </p:grpSp>
      <p:sp>
        <p:nvSpPr>
          <p:cNvPr id="51" name="Rectángulo 3"/>
          <p:cNvSpPr/>
          <p:nvPr/>
        </p:nvSpPr>
        <p:spPr>
          <a:xfrm>
            <a:off x="-15492" y="391942"/>
            <a:ext cx="9188496" cy="491743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Rectángulo 4"/>
          <p:cNvSpPr/>
          <p:nvPr/>
        </p:nvSpPr>
        <p:spPr>
          <a:xfrm>
            <a:off x="-15492" y="-29029"/>
            <a:ext cx="9188496" cy="460449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53" name="AutoShape 4" descr="SDG 1"/>
          <p:cNvSpPr>
            <a:spLocks noChangeAspect="1" noChangeArrowheads="1"/>
          </p:cNvSpPr>
          <p:nvPr/>
        </p:nvSpPr>
        <p:spPr bwMode="auto">
          <a:xfrm>
            <a:off x="307975" y="-18669"/>
            <a:ext cx="304800" cy="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8356"/>
            <a:ext cx="704166" cy="8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23271"/>
      </p:ext>
    </p:extLst>
  </p:cSld>
  <p:clrMapOvr>
    <a:masterClrMapping/>
  </p:clrMapOvr>
  <p:transition spd="med" advTm="6641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294614" y="908720"/>
            <a:ext cx="8420790" cy="1540730"/>
          </a:xfrm>
          <a:solidFill>
            <a:schemeClr val="bg2">
              <a:lumMod val="25000"/>
              <a:lumOff val="75000"/>
            </a:schemeClr>
          </a:solidFill>
          <a:ln/>
        </p:spPr>
        <p:txBody>
          <a:bodyPr>
            <a:norm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PY" sz="1800" dirty="0" smtClean="0">
                <a:solidFill>
                  <a:schemeClr val="bg1"/>
                </a:solidFill>
                <a:latin typeface="Comic Sans MS" pitchFamily="66" charset="0"/>
              </a:rPr>
              <a:t>Mas adelante el 12 de Septiembre de 2006, por resolución del Consejo de Universidades  </a:t>
            </a:r>
            <a:r>
              <a:rPr lang="es-PY" sz="1800" dirty="0">
                <a:solidFill>
                  <a:schemeClr val="bg1"/>
                </a:solidFill>
                <a:latin typeface="Comic Sans MS" pitchFamily="66" charset="0"/>
              </a:rPr>
              <a:t>No. 112/2006 </a:t>
            </a:r>
            <a:r>
              <a:rPr lang="es-PY" sz="1800" dirty="0" smtClean="0">
                <a:solidFill>
                  <a:schemeClr val="bg1"/>
                </a:solidFill>
                <a:latin typeface="Comic Sans MS" pitchFamily="66" charset="0"/>
              </a:rPr>
              <a:t> se crea la Facultad de Ciencias y Tecnología con la carrera de Licenciatura en Electrónica, Licenciatura en Tecnología de la Producción Aplicada a los Alimentos e Ingeniería Ambiental.</a:t>
            </a:r>
            <a:endParaRPr lang="es-PY" sz="1800" dirty="0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1600200"/>
            <a:ext cx="4016375" cy="2159000"/>
          </a:xfrm>
          <a:ln/>
        </p:spPr>
        <p:txBody>
          <a:bodyPr/>
          <a:lstStyle/>
          <a:p>
            <a:pPr marL="341313" indent="-336550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PY" dirty="0"/>
              <a:t> 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644008" y="1628800"/>
            <a:ext cx="4016375" cy="2159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1313" indent="-336550">
              <a:spcBef>
                <a:spcPts val="800"/>
              </a:spcBef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s-PY" sz="3200">
                <a:solidFill>
                  <a:srgbClr val="000000"/>
                </a:solidFill>
                <a:latin typeface="Calibri" pitchFamily="32" charset="0"/>
                <a:ea typeface="WenQuanYi Micro Hei" charset="0"/>
                <a:cs typeface="WenQuanYi Micro Hei" charset="0"/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3963988"/>
            <a:ext cx="8229600" cy="2159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1313" indent="-336550">
              <a:spcBef>
                <a:spcPts val="800"/>
              </a:spcBef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s-PY" sz="3200">
                <a:solidFill>
                  <a:srgbClr val="000000"/>
                </a:solidFill>
                <a:latin typeface="Calibri" pitchFamily="32" charset="0"/>
                <a:ea typeface="WenQuanYi Micro Hei" charset="0"/>
                <a:cs typeface="WenQuanYi Micro Hei" charset="0"/>
              </a:rPr>
              <a:t> 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071670" y="5881389"/>
            <a:ext cx="5328592" cy="715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b="1" dirty="0" smtClean="0">
                <a:solidFill>
                  <a:srgbClr val="00B050"/>
                </a:solidFill>
                <a:latin typeface="Comic Sans MS" pitchFamily="66" charset="0"/>
                <a:ea typeface="DejaVu Sans" charset="0"/>
                <a:cs typeface="DejaVu Sans" charset="0"/>
              </a:rPr>
              <a:t>    Ciencias y Tecnología - 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b="1" dirty="0" smtClean="0">
                <a:solidFill>
                  <a:srgbClr val="00B050"/>
                </a:solidFill>
                <a:latin typeface="Comic Sans MS" pitchFamily="66" charset="0"/>
                <a:ea typeface="DejaVu Sans" charset="0"/>
                <a:cs typeface="DejaVu Sans" charset="0"/>
              </a:rPr>
              <a:t>Informática Empresarial. Acreditadas</a:t>
            </a:r>
            <a:endParaRPr lang="es-ES" sz="2000" b="1" dirty="0">
              <a:solidFill>
                <a:srgbClr val="00B050"/>
              </a:solidFill>
              <a:latin typeface="Comic Sans MS" pitchFamily="66" charset="0"/>
              <a:ea typeface="DejaVu Sans" charset="0"/>
              <a:cs typeface="DejaVu Sans" charset="0"/>
            </a:endParaRPr>
          </a:p>
        </p:txBody>
      </p:sp>
      <p:pic>
        <p:nvPicPr>
          <p:cNvPr id="10" name="9 Imagen" descr="cy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420888"/>
            <a:ext cx="8391876" cy="335758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15492" y="431420"/>
            <a:ext cx="9188496" cy="45226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-15492" y="7937"/>
            <a:ext cx="9188496" cy="423483"/>
          </a:xfrm>
          <a:prstGeom prst="rect">
            <a:avLst/>
          </a:prstGeom>
          <a:gradFill rotWithShape="1"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Nacional de Itapúa</a:t>
            </a:r>
          </a:p>
        </p:txBody>
      </p:sp>
      <p:sp>
        <p:nvSpPr>
          <p:cNvPr id="12" name="AutoShape 4" descr="SDG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5" y="75826"/>
            <a:ext cx="704166" cy="7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45042"/>
      </p:ext>
    </p:extLst>
  </p:cSld>
  <p:clrMapOvr>
    <a:masterClrMapping/>
  </p:clrMapOvr>
  <p:transition spd="med" advTm="6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15492" y="431420"/>
            <a:ext cx="9188496" cy="50231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s-MX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Asegurar </a:t>
            </a:r>
            <a:r>
              <a:rPr lang="es-MX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calidad de los programas académicos ofrecidos respondiendo a las expectativas y necesidades del medio </a:t>
            </a:r>
            <a:r>
              <a:rPr lang="es-MX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15492" y="1"/>
            <a:ext cx="9188496" cy="431420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s-E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Nacional de Itapúa</a:t>
            </a:r>
            <a:endParaRPr lang="es-E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" descr="SDG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sp>
        <p:nvSpPr>
          <p:cNvPr id="15" name="AutoShape 4" descr="SDG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s-ES">
              <a:solidFill>
                <a:prstClr val="black"/>
              </a:solidFill>
            </a:endParaRPr>
          </a:p>
        </p:txBody>
      </p:sp>
      <p:grpSp>
        <p:nvGrpSpPr>
          <p:cNvPr id="25" name="组合 40"/>
          <p:cNvGrpSpPr>
            <a:grpSpLocks/>
          </p:cNvGrpSpPr>
          <p:nvPr/>
        </p:nvGrpSpPr>
        <p:grpSpPr bwMode="auto">
          <a:xfrm>
            <a:off x="289659" y="525943"/>
            <a:ext cx="8840060" cy="5733571"/>
            <a:chOff x="527040" y="51278"/>
            <a:chExt cx="11883828" cy="5733466"/>
          </a:xfrm>
        </p:grpSpPr>
        <p:sp>
          <p:nvSpPr>
            <p:cNvPr id="26" name="等腰三角形 33"/>
            <p:cNvSpPr>
              <a:spLocks noChangeArrowheads="1"/>
            </p:cNvSpPr>
            <p:nvPr/>
          </p:nvSpPr>
          <p:spPr bwMode="auto">
            <a:xfrm rot="1831200">
              <a:off x="11606019" y="731824"/>
              <a:ext cx="804849" cy="274633"/>
            </a:xfrm>
            <a:prstGeom prst="triangle">
              <a:avLst>
                <a:gd name="adj" fmla="val 65787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等腰三角形 34"/>
            <p:cNvSpPr>
              <a:spLocks noChangeArrowheads="1"/>
            </p:cNvSpPr>
            <p:nvPr/>
          </p:nvSpPr>
          <p:spPr bwMode="auto">
            <a:xfrm rot="18237801">
              <a:off x="10656709" y="3382899"/>
              <a:ext cx="306381" cy="163510"/>
            </a:xfrm>
            <a:prstGeom prst="triangle">
              <a:avLst>
                <a:gd name="adj" fmla="val 89630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等腰三角形 35"/>
            <p:cNvSpPr>
              <a:spLocks noChangeArrowheads="1"/>
            </p:cNvSpPr>
            <p:nvPr/>
          </p:nvSpPr>
          <p:spPr bwMode="auto">
            <a:xfrm rot="19833911">
              <a:off x="10036008" y="1762093"/>
              <a:ext cx="246059" cy="196846"/>
            </a:xfrm>
            <a:prstGeom prst="triangle">
              <a:avLst>
                <a:gd name="adj" fmla="val 89630"/>
              </a:avLst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29" name="图片 36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380" y="51278"/>
              <a:ext cx="835224" cy="518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等腰三角形 37"/>
            <p:cNvSpPr>
              <a:spLocks noChangeArrowheads="1"/>
            </p:cNvSpPr>
            <p:nvPr/>
          </p:nvSpPr>
          <p:spPr bwMode="auto">
            <a:xfrm rot="18848016">
              <a:off x="268282" y="5257703"/>
              <a:ext cx="785799" cy="268284"/>
            </a:xfrm>
            <a:prstGeom prst="triangle">
              <a:avLst>
                <a:gd name="adj" fmla="val 65787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等腰三角形 38"/>
            <p:cNvSpPr>
              <a:spLocks noChangeArrowheads="1"/>
            </p:cNvSpPr>
            <p:nvPr/>
          </p:nvSpPr>
          <p:spPr bwMode="auto">
            <a:xfrm rot="10359249">
              <a:off x="2101815" y="2806649"/>
              <a:ext cx="339719" cy="446079"/>
            </a:xfrm>
            <a:prstGeom prst="triangle">
              <a:avLst>
                <a:gd name="adj" fmla="val 83981"/>
              </a:avLst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组合 43"/>
          <p:cNvGrpSpPr>
            <a:grpSpLocks/>
          </p:cNvGrpSpPr>
          <p:nvPr/>
        </p:nvGrpSpPr>
        <p:grpSpPr bwMode="auto">
          <a:xfrm>
            <a:off x="4790240" y="2246388"/>
            <a:ext cx="3388728" cy="3396716"/>
            <a:chOff x="342131" y="898947"/>
            <a:chExt cx="3173520" cy="3989601"/>
          </a:xfrm>
        </p:grpSpPr>
        <p:sp>
          <p:nvSpPr>
            <p:cNvPr id="35" name="矩形 19"/>
            <p:cNvSpPr>
              <a:spLocks noChangeArrowheads="1"/>
            </p:cNvSpPr>
            <p:nvPr/>
          </p:nvSpPr>
          <p:spPr bwMode="auto">
            <a:xfrm>
              <a:off x="567575" y="898947"/>
              <a:ext cx="2948076" cy="690429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r>
                <a:rPr lang="es-ES" altLang="zh-CN" sz="22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Alto compromiso con </a:t>
              </a:r>
            </a:p>
            <a:p>
              <a:pPr algn="ctr" defTabSz="457200"/>
              <a:r>
                <a:rPr lang="es-ES" altLang="zh-CN" sz="22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la calidad</a:t>
              </a:r>
              <a:endParaRPr lang="zh-CN" alt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矩形 23"/>
            <p:cNvSpPr>
              <a:spLocks noChangeArrowheads="1"/>
            </p:cNvSpPr>
            <p:nvPr/>
          </p:nvSpPr>
          <p:spPr bwMode="auto">
            <a:xfrm>
              <a:off x="342131" y="3531094"/>
              <a:ext cx="3071186" cy="13574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8" name="Picture 2" descr="Resultado de imagen para iconos de acreditaci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36" y="3611890"/>
            <a:ext cx="1570445" cy="174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78 Gráfico"/>
          <p:cNvGraphicFramePr/>
          <p:nvPr>
            <p:extLst>
              <p:ext uri="{D42A27DB-BD31-4B8C-83A1-F6EECF244321}">
                <p14:modId xmlns:p14="http://schemas.microsoft.com/office/powerpoint/2010/main" val="3565532870"/>
              </p:ext>
            </p:extLst>
          </p:nvPr>
        </p:nvGraphicFramePr>
        <p:xfrm>
          <a:off x="331674" y="1555770"/>
          <a:ext cx="4699298" cy="4847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79 Rectángulo"/>
          <p:cNvSpPr/>
          <p:nvPr/>
        </p:nvSpPr>
        <p:spPr>
          <a:xfrm>
            <a:off x="2273597" y="2366288"/>
            <a:ext cx="394818" cy="769409"/>
          </a:xfrm>
          <a:prstGeom prst="rect">
            <a:avLst/>
          </a:prstGeom>
          <a:noFill/>
        </p:spPr>
        <p:txBody>
          <a:bodyPr wrap="square" lIns="91409" tIns="45704" rIns="91409" bIns="45704">
            <a:spAutoFit/>
          </a:bodyPr>
          <a:lstStyle/>
          <a:p>
            <a:pPr algn="ctr" defTabSz="457200"/>
            <a:r>
              <a:rPr lang="es-ES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1" name="80 Rectángulo"/>
          <p:cNvSpPr/>
          <p:nvPr/>
        </p:nvSpPr>
        <p:spPr>
          <a:xfrm>
            <a:off x="2887091" y="3716694"/>
            <a:ext cx="812980" cy="769409"/>
          </a:xfrm>
          <a:prstGeom prst="rect">
            <a:avLst/>
          </a:prstGeom>
          <a:noFill/>
        </p:spPr>
        <p:txBody>
          <a:bodyPr wrap="none" lIns="91409" tIns="45704" rIns="91409" bIns="45704">
            <a:spAutoFit/>
          </a:bodyPr>
          <a:lstStyle/>
          <a:p>
            <a:pPr algn="ctr" defTabSz="457200"/>
            <a:r>
              <a:rPr lang="es-ES" sz="4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10</a:t>
            </a:r>
            <a:endParaRPr lang="es-ES" sz="4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88 Rectángulo"/>
          <p:cNvSpPr/>
          <p:nvPr/>
        </p:nvSpPr>
        <p:spPr>
          <a:xfrm>
            <a:off x="738716" y="4780988"/>
            <a:ext cx="755272" cy="707854"/>
          </a:xfrm>
          <a:prstGeom prst="rect">
            <a:avLst/>
          </a:prstGeom>
          <a:noFill/>
        </p:spPr>
        <p:txBody>
          <a:bodyPr wrap="none" lIns="91409" tIns="45704" rIns="91409" bIns="45704">
            <a:spAutoFit/>
          </a:bodyPr>
          <a:lstStyle/>
          <a:p>
            <a:pPr algn="ctr" defTabSz="457200"/>
            <a:r>
              <a:rPr lang="es-ES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10</a:t>
            </a:r>
            <a:endParaRPr lang="es-ES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27 Rectángulo redondeado"/>
          <p:cNvSpPr/>
          <p:nvPr/>
        </p:nvSpPr>
        <p:spPr bwMode="auto">
          <a:xfrm rot="5400000">
            <a:off x="4182931" y="-2530051"/>
            <a:ext cx="745365" cy="7641919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CARRERAS ACREDITADAS</a:t>
            </a:r>
            <a:r>
              <a:rPr lang="es-PY" sz="2400" b="1" dirty="0" smtClean="0">
                <a:solidFill>
                  <a:srgbClr val="AF217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PY" sz="2400" dirty="0" smtClean="0">
              <a:solidFill>
                <a:srgbClr val="AF217C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lnSpc>
                <a:spcPct val="150000"/>
              </a:lnSpc>
            </a:pPr>
            <a:endParaRPr lang="es-ES" sz="2400" dirty="0">
              <a:solidFill>
                <a:srgbClr val="AF21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8 Rectángulo"/>
          <p:cNvSpPr/>
          <p:nvPr/>
        </p:nvSpPr>
        <p:spPr>
          <a:xfrm>
            <a:off x="0" y="6399526"/>
            <a:ext cx="9174984" cy="458473"/>
          </a:xfrm>
          <a:prstGeom prst="rect">
            <a:avLst/>
          </a:prstGeom>
          <a:gradFill>
            <a:gsLst>
              <a:gs pos="0">
                <a:srgbClr val="EAE172">
                  <a:shade val="30000"/>
                  <a:satMod val="115000"/>
                </a:srgbClr>
              </a:gs>
              <a:gs pos="50000">
                <a:srgbClr val="EAE172">
                  <a:shade val="67500"/>
                  <a:satMod val="115000"/>
                </a:srgbClr>
              </a:gs>
              <a:gs pos="100000">
                <a:srgbClr val="EAE172">
                  <a:shade val="100000"/>
                  <a:satMod val="115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s-MX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</a:t>
            </a:r>
            <a:endParaRPr lang="es-MX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79 Rectángulo"/>
          <p:cNvSpPr/>
          <p:nvPr/>
        </p:nvSpPr>
        <p:spPr>
          <a:xfrm>
            <a:off x="1778063" y="2387336"/>
            <a:ext cx="394818" cy="769409"/>
          </a:xfrm>
          <a:prstGeom prst="rect">
            <a:avLst/>
          </a:prstGeom>
          <a:noFill/>
        </p:spPr>
        <p:txBody>
          <a:bodyPr wrap="square" lIns="91409" tIns="45704" rIns="91409" bIns="45704">
            <a:spAutoFit/>
          </a:bodyPr>
          <a:lstStyle/>
          <a:p>
            <a:pPr algn="ctr" defTabSz="457200"/>
            <a:r>
              <a:rPr lang="es-ES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42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8" y="44637"/>
            <a:ext cx="704166" cy="7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1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8714</TotalTime>
  <Words>2154</Words>
  <Application>Microsoft Office PowerPoint</Application>
  <PresentationFormat>Presentación en pantalla (4:3)</PresentationFormat>
  <Paragraphs>652</Paragraphs>
  <Slides>39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21</vt:i4>
      </vt:variant>
      <vt:variant>
        <vt:lpstr>Tema</vt:lpstr>
      </vt:variant>
      <vt:variant>
        <vt:i4>8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70" baseType="lpstr">
      <vt:lpstr>宋体</vt:lpstr>
      <vt:lpstr>Arial</vt:lpstr>
      <vt:lpstr>Arial Black</vt:lpstr>
      <vt:lpstr>Arial Narrow</vt:lpstr>
      <vt:lpstr>Arial Unicode MS</vt:lpstr>
      <vt:lpstr>Calibri</vt:lpstr>
      <vt:lpstr>Century</vt:lpstr>
      <vt:lpstr>Century Gothic</vt:lpstr>
      <vt:lpstr>Comic Sans MS</vt:lpstr>
      <vt:lpstr>DejaVu Sans</vt:lpstr>
      <vt:lpstr>Futura Md BT</vt:lpstr>
      <vt:lpstr>Garamond</vt:lpstr>
      <vt:lpstr>Georgia</vt:lpstr>
      <vt:lpstr>Gill Sans Extra Bold</vt:lpstr>
      <vt:lpstr>Lucida Sans Unicode</vt:lpstr>
      <vt:lpstr>Tahoma</vt:lpstr>
      <vt:lpstr>Times New Roman</vt:lpstr>
      <vt:lpstr>Trebuchet MS</vt:lpstr>
      <vt:lpstr>WenQuanYi Micro Hei</vt:lpstr>
      <vt:lpstr>Wingdings</vt:lpstr>
      <vt:lpstr>Wingdings 2</vt:lpstr>
      <vt:lpstr>1_Tema de Office</vt:lpstr>
      <vt:lpstr>Urbano</vt:lpstr>
      <vt:lpstr>Citable</vt:lpstr>
      <vt:lpstr>Tema de Office</vt:lpstr>
      <vt:lpstr>2_Tema de Office</vt:lpstr>
      <vt:lpstr>3_Tema de Office</vt:lpstr>
      <vt:lpstr>4_Tema de Office</vt:lpstr>
      <vt:lpstr>5_Tema de Office</vt:lpstr>
      <vt:lpstr>Gráfico</vt:lpstr>
      <vt:lpstr>Hoja de cálculo</vt:lpstr>
      <vt:lpstr>Presentación de PowerPoint</vt:lpstr>
      <vt:lpstr>Presentación de PowerPoint</vt:lpstr>
      <vt:lpstr>Marco Legal</vt:lpstr>
      <vt:lpstr>Presentación de PowerPoint</vt:lpstr>
      <vt:lpstr>Facultades</vt:lpstr>
      <vt:lpstr>* Contaduría Pública Acreditada  * Lic. En Administración de Empresas Acreditada  * Filiales de Maria Auxiliadora, Natalio y Coronel Bogado, y Sede Central campus Encarnación</vt:lpstr>
      <vt:lpstr>Años mas tarde y en respuesta a las necesidades regionales, en diciembre de 2003 nace la Facultad de Ciencias Jurídicas con la carrera de Derecho. </vt:lpstr>
      <vt:lpstr>Mas adelante el 12 de Septiembre de 2006, por resolución del Consejo de Universidades  No. 112/2006  se crea la Facultad de Ciencias y Tecnología con la carrera de Licenciatura en Electrónica, Licenciatura en Tecnología de la Producción Aplicada a los Alimentos e Ingeniería Ambiental.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y Financiamiento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 rendición de cuentas a la ciudadanía</dc:title>
  <dc:creator>Susana</dc:creator>
  <cp:lastModifiedBy>hp</cp:lastModifiedBy>
  <cp:revision>398</cp:revision>
  <cp:lastPrinted>2019-10-03T15:33:31Z</cp:lastPrinted>
  <dcterms:created xsi:type="dcterms:W3CDTF">2013-12-03T13:31:16Z</dcterms:created>
  <dcterms:modified xsi:type="dcterms:W3CDTF">2019-10-09T07:39:07Z</dcterms:modified>
</cp:coreProperties>
</file>