
<file path=[Content_Types].xml><?xml version="1.0" encoding="utf-8"?>
<Types xmlns="http://schemas.openxmlformats.org/package/2006/content-types">
  <Default Extension="png" ContentType="image/png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36"/>
  </p:notesMasterIdLst>
  <p:handoutMasterIdLst>
    <p:handoutMasterId r:id="rId37"/>
  </p:handoutMasterIdLst>
  <p:sldIdLst>
    <p:sldId id="256" r:id="rId2"/>
    <p:sldId id="310" r:id="rId3"/>
    <p:sldId id="355" r:id="rId4"/>
    <p:sldId id="344" r:id="rId5"/>
    <p:sldId id="372" r:id="rId6"/>
    <p:sldId id="312" r:id="rId7"/>
    <p:sldId id="378" r:id="rId8"/>
    <p:sldId id="380" r:id="rId9"/>
    <p:sldId id="379" r:id="rId10"/>
    <p:sldId id="377" r:id="rId11"/>
    <p:sldId id="314" r:id="rId12"/>
    <p:sldId id="347" r:id="rId13"/>
    <p:sldId id="356" r:id="rId14"/>
    <p:sldId id="360" r:id="rId15"/>
    <p:sldId id="373" r:id="rId16"/>
    <p:sldId id="316" r:id="rId17"/>
    <p:sldId id="317" r:id="rId18"/>
    <p:sldId id="346" r:id="rId19"/>
    <p:sldId id="318" r:id="rId20"/>
    <p:sldId id="376" r:id="rId21"/>
    <p:sldId id="320" r:id="rId22"/>
    <p:sldId id="357" r:id="rId23"/>
    <p:sldId id="345" r:id="rId24"/>
    <p:sldId id="375" r:id="rId25"/>
    <p:sldId id="333" r:id="rId26"/>
    <p:sldId id="369" r:id="rId27"/>
    <p:sldId id="370" r:id="rId28"/>
    <p:sldId id="374" r:id="rId29"/>
    <p:sldId id="313" r:id="rId30"/>
    <p:sldId id="319" r:id="rId31"/>
    <p:sldId id="321" r:id="rId32"/>
    <p:sldId id="338" r:id="rId33"/>
    <p:sldId id="354" r:id="rId34"/>
    <p:sldId id="332" r:id="rId35"/>
  </p:sldIdLst>
  <p:sldSz cx="9144000" cy="6858000" type="screen4x3"/>
  <p:notesSz cx="6858000" cy="9947275"/>
  <p:defaultTextStyle>
    <a:defPPr>
      <a:defRPr lang="es-P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4" userDrawn="1">
          <p15:clr>
            <a:srgbClr val="A4A3A4"/>
          </p15:clr>
        </p15:guide>
        <p15:guide id="2" pos="216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A0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771" autoAdjust="0"/>
  </p:normalViewPr>
  <p:slideViewPr>
    <p:cSldViewPr>
      <p:cViewPr varScale="1">
        <p:scale>
          <a:sx n="62" d="100"/>
          <a:sy n="62" d="100"/>
        </p:scale>
        <p:origin x="154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7" d="100"/>
          <a:sy n="47" d="100"/>
        </p:scale>
        <p:origin x="-1182" y="-114"/>
      </p:cViewPr>
      <p:guideLst>
        <p:guide orient="horz" pos="3134"/>
        <p:guide pos="216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989" tIns="45994" rIns="91989" bIns="45994" rtlCol="0"/>
          <a:lstStyle>
            <a:lvl1pPr algn="l">
              <a:defRPr sz="1200"/>
            </a:lvl1pPr>
          </a:lstStyle>
          <a:p>
            <a:r>
              <a:rPr lang="en-US" dirty="0"/>
              <a:t>Universidad </a:t>
            </a:r>
            <a:r>
              <a:rPr lang="en-US" dirty="0" err="1"/>
              <a:t>Nacional</a:t>
            </a:r>
            <a:r>
              <a:rPr lang="en-US" dirty="0"/>
              <a:t> de Canindeyú</a:t>
            </a:r>
            <a:endParaRPr lang="es-ES" dirty="0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989" tIns="45994" rIns="91989" bIns="45994" rtlCol="0"/>
          <a:lstStyle>
            <a:lvl1pPr algn="r">
              <a:defRPr sz="1200"/>
            </a:lvl1pPr>
          </a:lstStyle>
          <a:p>
            <a:fld id="{B173894D-3052-485D-B650-633115B9BC74}" type="datetimeFigureOut">
              <a:rPr lang="es-ES" smtClean="0"/>
              <a:pPr/>
              <a:t>06/10/2019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989" tIns="45994" rIns="91989" bIns="45994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989" tIns="45994" rIns="91989" bIns="45994" rtlCol="0" anchor="b"/>
          <a:lstStyle>
            <a:lvl1pPr algn="r">
              <a:defRPr sz="1200"/>
            </a:lvl1pPr>
          </a:lstStyle>
          <a:p>
            <a:fld id="{2A1E4CB5-1795-4A46-8B71-0EFC25EE7D2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66396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989" tIns="45994" rIns="91989" bIns="45994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989" tIns="45994" rIns="91989" bIns="45994" rtlCol="0"/>
          <a:lstStyle>
            <a:lvl1pPr algn="r">
              <a:defRPr sz="1200"/>
            </a:lvl1pPr>
          </a:lstStyle>
          <a:p>
            <a:fld id="{D036784D-B2ED-4832-8DFA-D292E93D7AD0}" type="datetimeFigureOut">
              <a:rPr lang="es-ES" smtClean="0"/>
              <a:pPr/>
              <a:t>06/10/2019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989" tIns="45994" rIns="91989" bIns="45994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1" y="4724956"/>
            <a:ext cx="5486400" cy="4476274"/>
          </a:xfrm>
          <a:prstGeom prst="rect">
            <a:avLst/>
          </a:prstGeom>
        </p:spPr>
        <p:txBody>
          <a:bodyPr vert="horz" lIns="91989" tIns="45994" rIns="91989" bIns="45994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989" tIns="45994" rIns="91989" bIns="45994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989" tIns="45994" rIns="91989" bIns="45994" rtlCol="0" anchor="b"/>
          <a:lstStyle>
            <a:lvl1pPr algn="r">
              <a:defRPr sz="1200"/>
            </a:lvl1pPr>
          </a:lstStyle>
          <a:p>
            <a:fld id="{7DFE8438-122B-4F1F-AD93-74B67313C2FE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1050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E8438-122B-4F1F-AD93-74B67313C2FE}" type="slidenum">
              <a:rPr lang="es-ES" smtClean="0"/>
              <a:pPr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80617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E8438-122B-4F1F-AD93-74B67313C2FE}" type="slidenum">
              <a:rPr lang="es-ES" smtClean="0"/>
              <a:pPr/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1043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La Universidad Nacional de Canindeyú cuenta con una administración centralizada que se maneja desde la sede en Salto del Guairá, teniendo dos filiales una en Curuguaty y otra en Katueté. En este trabajo implementaremos un Diseño e implementación de una solución integral de telecomunicación y red entre la sede de Salto del Guairá y la filial Curuguaty de la Universidad Nacional de Canindeyú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73F544-6C95-4B67-A699-924CCBB7A128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64886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E8438-122B-4F1F-AD93-74B67313C2FE}" type="slidenum">
              <a:rPr lang="es-ES" smtClean="0"/>
              <a:pPr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6804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E8438-122B-4F1F-AD93-74B67313C2FE}" type="slidenum">
              <a:rPr lang="es-ES" smtClean="0"/>
              <a:pPr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108979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E8438-122B-4F1F-AD93-74B67313C2FE}" type="slidenum">
              <a:rPr lang="es-ES" smtClean="0"/>
              <a:pPr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03670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E8438-122B-4F1F-AD93-74B67313C2FE}" type="slidenum">
              <a:rPr lang="es-ES" smtClean="0"/>
              <a:pPr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093373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E8438-122B-4F1F-AD93-74B67313C2FE}" type="slidenum">
              <a:rPr lang="es-ES" smtClean="0"/>
              <a:pPr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28497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E8438-122B-4F1F-AD93-74B67313C2FE}" type="slidenum">
              <a:rPr lang="es-ES" smtClean="0"/>
              <a:pPr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2696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E8438-122B-4F1F-AD93-74B67313C2FE}" type="slidenum">
              <a:rPr lang="es-ES" smtClean="0"/>
              <a:pPr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319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DA5BD525-C340-45F7-889F-5F9A7FF15B10}" type="datetimeFigureOut">
              <a:rPr lang="es-PY" smtClean="0"/>
              <a:pPr/>
              <a:t>06/10/2019</a:t>
            </a:fld>
            <a:endParaRPr lang="es-P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es-P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F304F5BC-ABCE-47C5-B4D2-13D433CDD132}" type="slidenum">
              <a:rPr lang="es-PY" smtClean="0"/>
              <a:pPr/>
              <a:t>‹Nº›</a:t>
            </a:fld>
            <a:endParaRPr lang="es-PY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BD525-C340-45F7-889F-5F9A7FF15B10}" type="datetimeFigureOut">
              <a:rPr lang="es-PY" smtClean="0"/>
              <a:pPr/>
              <a:t>06/10/2019</a:t>
            </a:fld>
            <a:endParaRPr lang="es-P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4F5BC-ABCE-47C5-B4D2-13D433CDD132}" type="slidenum">
              <a:rPr lang="es-PY" smtClean="0"/>
              <a:pPr/>
              <a:t>‹Nº›</a:t>
            </a:fld>
            <a:endParaRPr lang="es-PY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BD525-C340-45F7-889F-5F9A7FF15B10}" type="datetimeFigureOut">
              <a:rPr lang="es-PY" smtClean="0"/>
              <a:pPr/>
              <a:t>06/10/2019</a:t>
            </a:fld>
            <a:endParaRPr lang="es-P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4F5BC-ABCE-47C5-B4D2-13D433CDD132}" type="slidenum">
              <a:rPr lang="es-PY" smtClean="0"/>
              <a:pPr/>
              <a:t>‹Nº›</a:t>
            </a:fld>
            <a:endParaRPr lang="es-PY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BD525-C340-45F7-889F-5F9A7FF15B10}" type="datetimeFigureOut">
              <a:rPr lang="es-PY" smtClean="0"/>
              <a:pPr/>
              <a:t>06/10/2019</a:t>
            </a:fld>
            <a:endParaRPr lang="es-P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4F5BC-ABCE-47C5-B4D2-13D433CDD132}" type="slidenum">
              <a:rPr lang="es-PY" smtClean="0"/>
              <a:pPr/>
              <a:t>‹Nº›</a:t>
            </a:fld>
            <a:endParaRPr lang="es-PY"/>
          </a:p>
        </p:txBody>
      </p:sp>
      <p:pic>
        <p:nvPicPr>
          <p:cNvPr id="7" name="Picture 2" descr="T:\Multimedia\Logos\unican_grande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39069" y="0"/>
            <a:ext cx="804931" cy="453107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BD525-C340-45F7-889F-5F9A7FF15B10}" type="datetimeFigureOut">
              <a:rPr lang="es-PY" smtClean="0"/>
              <a:pPr/>
              <a:t>06/10/2019</a:t>
            </a:fld>
            <a:endParaRPr lang="es-P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4F5BC-ABCE-47C5-B4D2-13D433CDD132}" type="slidenum">
              <a:rPr lang="es-PY" smtClean="0"/>
              <a:pPr/>
              <a:t>‹Nº›</a:t>
            </a:fld>
            <a:endParaRPr lang="es-PY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BD525-C340-45F7-889F-5F9A7FF15B10}" type="datetimeFigureOut">
              <a:rPr lang="es-PY" smtClean="0"/>
              <a:pPr/>
              <a:t>06/10/2019</a:t>
            </a:fld>
            <a:endParaRPr lang="es-P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4F5BC-ABCE-47C5-B4D2-13D433CDD132}" type="slidenum">
              <a:rPr lang="es-PY" smtClean="0"/>
              <a:pPr/>
              <a:t>‹Nº›</a:t>
            </a:fld>
            <a:endParaRPr lang="es-PY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BD525-C340-45F7-889F-5F9A7FF15B10}" type="datetimeFigureOut">
              <a:rPr lang="es-PY" smtClean="0"/>
              <a:pPr/>
              <a:t>06/10/2019</a:t>
            </a:fld>
            <a:endParaRPr lang="es-P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4F5BC-ABCE-47C5-B4D2-13D433CDD132}" type="slidenum">
              <a:rPr lang="es-PY" smtClean="0"/>
              <a:pPr/>
              <a:t>‹Nº›</a:t>
            </a:fld>
            <a:endParaRPr lang="es-PY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BD525-C340-45F7-889F-5F9A7FF15B10}" type="datetimeFigureOut">
              <a:rPr lang="es-PY" smtClean="0"/>
              <a:pPr/>
              <a:t>06/10/2019</a:t>
            </a:fld>
            <a:endParaRPr lang="es-P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4F5BC-ABCE-47C5-B4D2-13D433CDD132}" type="slidenum">
              <a:rPr lang="es-PY" smtClean="0"/>
              <a:pPr/>
              <a:t>‹Nº›</a:t>
            </a:fld>
            <a:endParaRPr lang="es-PY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BD525-C340-45F7-889F-5F9A7FF15B10}" type="datetimeFigureOut">
              <a:rPr lang="es-PY" smtClean="0"/>
              <a:pPr/>
              <a:t>06/10/2019</a:t>
            </a:fld>
            <a:endParaRPr lang="es-P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4F5BC-ABCE-47C5-B4D2-13D433CDD132}" type="slidenum">
              <a:rPr lang="es-PY" smtClean="0"/>
              <a:pPr/>
              <a:t>‹Nº›</a:t>
            </a:fld>
            <a:endParaRPr lang="es-PY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DA5BD525-C340-45F7-889F-5F9A7FF15B10}" type="datetimeFigureOut">
              <a:rPr lang="es-PY" smtClean="0"/>
              <a:pPr/>
              <a:t>06/10/2019</a:t>
            </a:fld>
            <a:endParaRPr lang="es-P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es-P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F304F5BC-ABCE-47C5-B4D2-13D433CDD132}" type="slidenum">
              <a:rPr lang="es-PY" smtClean="0"/>
              <a:pPr/>
              <a:t>‹Nº›</a:t>
            </a:fld>
            <a:endParaRPr lang="es-PY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DA5BD525-C340-45F7-889F-5F9A7FF15B10}" type="datetimeFigureOut">
              <a:rPr lang="es-PY" smtClean="0"/>
              <a:pPr/>
              <a:t>06/10/2019</a:t>
            </a:fld>
            <a:endParaRPr lang="es-P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es-P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F304F5BC-ABCE-47C5-B4D2-13D433CDD132}" type="slidenum">
              <a:rPr lang="es-PY" smtClean="0"/>
              <a:pPr/>
              <a:t>‹Nº›</a:t>
            </a:fld>
            <a:endParaRPr lang="es-PY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DA5BD525-C340-45F7-889F-5F9A7FF15B10}" type="datetimeFigureOut">
              <a:rPr lang="es-PY" smtClean="0"/>
              <a:pPr/>
              <a:t>06/10/2019</a:t>
            </a:fld>
            <a:endParaRPr lang="es-P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es-P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F304F5BC-ABCE-47C5-B4D2-13D433CDD132}" type="slidenum">
              <a:rPr lang="es-PY" smtClean="0"/>
              <a:pPr/>
              <a:t>‹Nº›</a:t>
            </a:fld>
            <a:endParaRPr lang="es-PY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emix3d.com/details/G009SXQZWXBM" TargetMode="External"/><Relationship Id="rId3" Type="http://schemas.openxmlformats.org/officeDocument/2006/relationships/image" Target="../media/image7.png"/><Relationship Id="rId7" Type="http://schemas.microsoft.com/office/2017/06/relationships/model3d" Target="../media/model3d1.glb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1" descr="T:\Multimedia\Logos\Logos Oficiales UNICAN\UNICA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836712"/>
            <a:ext cx="7929618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491622D-5B7C-4832-8131-4CCE645DC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Salto del Guairá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AA88249B-26F7-478A-AC86-1D5481401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FDBDD-D111-43E2-8C70-EA35646AD76E}" type="slidenum">
              <a:rPr lang="es-ES" smtClean="0"/>
              <a:t>10</a:t>
            </a:fld>
            <a:endParaRPr lang="es-ES"/>
          </a:p>
        </p:txBody>
      </p:sp>
      <p:sp>
        <p:nvSpPr>
          <p:cNvPr id="9" name="Título 1">
            <a:extLst>
              <a:ext uri="{FF2B5EF4-FFF2-40B4-BE49-F238E27FC236}">
                <a16:creationId xmlns="" xmlns:a16="http://schemas.microsoft.com/office/drawing/2014/main" id="{8EA13A38-D133-4526-AE4B-142E1F62EB68}"/>
              </a:ext>
            </a:extLst>
          </p:cNvPr>
          <p:cNvSpPr txBox="1">
            <a:spLocks/>
          </p:cNvSpPr>
          <p:nvPr/>
        </p:nvSpPr>
        <p:spPr>
          <a:xfrm>
            <a:off x="3688922" y="2066146"/>
            <a:ext cx="1766156" cy="650357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300" b="1" dirty="0"/>
              <a:t>Biblioteca 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="" xmlns:a16="http://schemas.microsoft.com/office/drawing/2014/main" id="{AA6562F7-9302-47B9-B7CA-E5BEA71D14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19" y="2558783"/>
            <a:ext cx="3845576" cy="2884182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="" xmlns:a16="http://schemas.microsoft.com/office/drawing/2014/main" id="{5C0A1149-86CC-4DA7-8FCC-2C12BBF4D1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6"/>
          <a:stretch/>
        </p:blipFill>
        <p:spPr>
          <a:xfrm>
            <a:off x="4425552" y="2559733"/>
            <a:ext cx="3936231" cy="288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2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491622D-5B7C-4832-8131-4CCE645DC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Salto del Guairá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AA88249B-26F7-478A-AC86-1D5481401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FDBDD-D111-43E2-8C70-EA35646AD76E}" type="slidenum">
              <a:rPr lang="es-ES" smtClean="0"/>
              <a:t>11</a:t>
            </a:fld>
            <a:endParaRPr lang="es-ES"/>
          </a:p>
        </p:txBody>
      </p:sp>
      <p:sp>
        <p:nvSpPr>
          <p:cNvPr id="9" name="Título 1">
            <a:extLst>
              <a:ext uri="{FF2B5EF4-FFF2-40B4-BE49-F238E27FC236}">
                <a16:creationId xmlns="" xmlns:a16="http://schemas.microsoft.com/office/drawing/2014/main" id="{8EA13A38-D133-4526-AE4B-142E1F62EB68}"/>
              </a:ext>
            </a:extLst>
          </p:cNvPr>
          <p:cNvSpPr txBox="1">
            <a:spLocks/>
          </p:cNvSpPr>
          <p:nvPr/>
        </p:nvSpPr>
        <p:spPr>
          <a:xfrm>
            <a:off x="3688922" y="2066146"/>
            <a:ext cx="1766156" cy="650357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300" b="1" dirty="0"/>
              <a:t>Biblioteca </a:t>
            </a:r>
          </a:p>
        </p:txBody>
      </p:sp>
      <p:pic>
        <p:nvPicPr>
          <p:cNvPr id="12" name="Marcador de contenido 11">
            <a:extLst>
              <a:ext uri="{FF2B5EF4-FFF2-40B4-BE49-F238E27FC236}">
                <a16:creationId xmlns="" xmlns:a16="http://schemas.microsoft.com/office/drawing/2014/main" id="{9B35BDF9-F252-4E2F-86B5-7F8DA766F4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64"/>
          <a:stretch/>
        </p:blipFill>
        <p:spPr>
          <a:xfrm>
            <a:off x="692233" y="2714803"/>
            <a:ext cx="3879767" cy="2320172"/>
          </a:xfrm>
        </p:spPr>
      </p:pic>
      <p:pic>
        <p:nvPicPr>
          <p:cNvPr id="14" name="Imagen 13">
            <a:extLst>
              <a:ext uri="{FF2B5EF4-FFF2-40B4-BE49-F238E27FC236}">
                <a16:creationId xmlns="" xmlns:a16="http://schemas.microsoft.com/office/drawing/2014/main" id="{BF0F6483-5FD4-4A70-9077-99E4BA15AD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8" r="22276" b="15175"/>
          <a:stretch/>
        </p:blipFill>
        <p:spPr>
          <a:xfrm>
            <a:off x="4572001" y="2714803"/>
            <a:ext cx="3678977" cy="232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54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T:\Perso\Jorge_Hugo\Bicameral 2014\Paraguay_Canindeyu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47843" y="598458"/>
            <a:ext cx="5104693" cy="5616624"/>
          </a:xfrm>
          <a:prstGeom prst="rect">
            <a:avLst/>
          </a:prstGeom>
          <a:noFill/>
        </p:spPr>
      </p:pic>
      <p:grpSp>
        <p:nvGrpSpPr>
          <p:cNvPr id="2" name="28 Grupo"/>
          <p:cNvGrpSpPr/>
          <p:nvPr/>
        </p:nvGrpSpPr>
        <p:grpSpPr>
          <a:xfrm>
            <a:off x="3883880" y="667753"/>
            <a:ext cx="2336199" cy="3315080"/>
            <a:chOff x="2604382" y="645319"/>
            <a:chExt cx="2327658" cy="3287737"/>
          </a:xfrm>
        </p:grpSpPr>
        <p:sp>
          <p:nvSpPr>
            <p:cNvPr id="10" name="9 Llamada rectangular"/>
            <p:cNvSpPr/>
            <p:nvPr/>
          </p:nvSpPr>
          <p:spPr>
            <a:xfrm>
              <a:off x="2604382" y="645319"/>
              <a:ext cx="2244494" cy="473119"/>
            </a:xfrm>
            <a:prstGeom prst="wedgeRectCallout">
              <a:avLst>
                <a:gd name="adj1" fmla="val 55406"/>
                <a:gd name="adj2" fmla="val 620527"/>
              </a:avLst>
            </a:prstGeom>
            <a:solidFill>
              <a:schemeClr val="tx2">
                <a:lumMod val="7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b="1" dirty="0">
                  <a:solidFill>
                    <a:srgbClr val="FFFF00"/>
                  </a:solidFill>
                </a:rPr>
                <a:t>Curuguaty</a:t>
              </a:r>
              <a:endParaRPr lang="es-ES" sz="2500" b="1" dirty="0">
                <a:solidFill>
                  <a:srgbClr val="FFFF00"/>
                </a:solidFill>
              </a:endParaRPr>
            </a:p>
          </p:txBody>
        </p:sp>
        <p:sp>
          <p:nvSpPr>
            <p:cNvPr id="17" name="16 Conector"/>
            <p:cNvSpPr/>
            <p:nvPr/>
          </p:nvSpPr>
          <p:spPr>
            <a:xfrm>
              <a:off x="4860032" y="3861048"/>
              <a:ext cx="72008" cy="72008"/>
            </a:xfrm>
            <a:prstGeom prst="flowChartConnector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sp>
        <p:nvSpPr>
          <p:cNvPr id="14" name="13 Forma libre"/>
          <p:cNvSpPr/>
          <p:nvPr/>
        </p:nvSpPr>
        <p:spPr>
          <a:xfrm>
            <a:off x="4932040" y="3789040"/>
            <a:ext cx="720080" cy="131763"/>
          </a:xfrm>
          <a:custGeom>
            <a:avLst/>
            <a:gdLst>
              <a:gd name="connsiteX0" fmla="*/ 0 w 928688"/>
              <a:gd name="connsiteY0" fmla="*/ 88900 h 131763"/>
              <a:gd name="connsiteX1" fmla="*/ 219075 w 928688"/>
              <a:gd name="connsiteY1" fmla="*/ 5556 h 131763"/>
              <a:gd name="connsiteX2" fmla="*/ 502444 w 928688"/>
              <a:gd name="connsiteY2" fmla="*/ 55563 h 131763"/>
              <a:gd name="connsiteX3" fmla="*/ 888207 w 928688"/>
              <a:gd name="connsiteY3" fmla="*/ 124619 h 131763"/>
              <a:gd name="connsiteX4" fmla="*/ 928688 w 928688"/>
              <a:gd name="connsiteY4" fmla="*/ 131763 h 131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8688" h="131763">
                <a:moveTo>
                  <a:pt x="0" y="88900"/>
                </a:moveTo>
                <a:cubicBezTo>
                  <a:pt x="67667" y="50006"/>
                  <a:pt x="135334" y="11112"/>
                  <a:pt x="219075" y="5556"/>
                </a:cubicBezTo>
                <a:cubicBezTo>
                  <a:pt x="302816" y="0"/>
                  <a:pt x="502444" y="55563"/>
                  <a:pt x="502444" y="55563"/>
                </a:cubicBezTo>
                <a:lnTo>
                  <a:pt x="888207" y="124619"/>
                </a:lnTo>
                <a:lnTo>
                  <a:pt x="928688" y="131763"/>
                </a:lnTo>
              </a:path>
            </a:pathLst>
          </a:custGeom>
          <a:ln w="254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3" name="22 CuadroTexto"/>
          <p:cNvSpPr txBox="1"/>
          <p:nvPr/>
        </p:nvSpPr>
        <p:spPr>
          <a:xfrm>
            <a:off x="6400529" y="1293662"/>
            <a:ext cx="2013949" cy="163121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es-ES" sz="2000" dirty="0"/>
              <a:t> Contabilidad</a:t>
            </a:r>
          </a:p>
          <a:p>
            <a:pPr lvl="0">
              <a:buFont typeface="Arial" pitchFamily="34" charset="0"/>
              <a:buChar char="•"/>
            </a:pPr>
            <a:r>
              <a:rPr lang="es-ES" sz="2000" dirty="0"/>
              <a:t> Administración</a:t>
            </a:r>
          </a:p>
          <a:p>
            <a:pPr lvl="0">
              <a:buFont typeface="Arial" pitchFamily="34" charset="0"/>
              <a:buChar char="•"/>
            </a:pPr>
            <a:r>
              <a:rPr lang="es-ES" sz="2000" dirty="0"/>
              <a:t> Derecho</a:t>
            </a:r>
          </a:p>
          <a:p>
            <a:pPr lvl="0">
              <a:buFont typeface="Arial" pitchFamily="34" charset="0"/>
              <a:buChar char="•"/>
            </a:pPr>
            <a:r>
              <a:rPr lang="es-ES" sz="2000" dirty="0"/>
              <a:t> Análisis </a:t>
            </a:r>
          </a:p>
          <a:p>
            <a:pPr lvl="0">
              <a:buFont typeface="Arial" pitchFamily="34" charset="0"/>
              <a:buChar char="•"/>
            </a:pPr>
            <a:r>
              <a:rPr lang="es-ES" sz="2000" dirty="0"/>
              <a:t> Veterinaria</a:t>
            </a:r>
          </a:p>
        </p:txBody>
      </p:sp>
      <p:sp>
        <p:nvSpPr>
          <p:cNvPr id="20" name="19 Llamada rectangular"/>
          <p:cNvSpPr/>
          <p:nvPr/>
        </p:nvSpPr>
        <p:spPr>
          <a:xfrm>
            <a:off x="7000892" y="3786190"/>
            <a:ext cx="1571636" cy="430887"/>
          </a:xfrm>
          <a:prstGeom prst="wedgeRectCallout">
            <a:avLst>
              <a:gd name="adj1" fmla="val -22732"/>
              <a:gd name="adj2" fmla="val -260407"/>
            </a:avLst>
          </a:prstGeom>
          <a:solidFill>
            <a:schemeClr val="tx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5 Carreras</a:t>
            </a:r>
            <a:endParaRPr lang="es-ES" sz="2200" b="1" dirty="0"/>
          </a:p>
        </p:txBody>
      </p:sp>
      <p:sp>
        <p:nvSpPr>
          <p:cNvPr id="9" name="8 Llamada rectangular"/>
          <p:cNvSpPr/>
          <p:nvPr/>
        </p:nvSpPr>
        <p:spPr>
          <a:xfrm>
            <a:off x="3214678" y="3714752"/>
            <a:ext cx="1785950" cy="769441"/>
          </a:xfrm>
          <a:prstGeom prst="wedgeRectCallout">
            <a:avLst>
              <a:gd name="adj1" fmla="val 108393"/>
              <a:gd name="adj2" fmla="val 16769"/>
            </a:avLst>
          </a:prstGeom>
          <a:solidFill>
            <a:schemeClr val="bg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4 </a:t>
            </a:r>
            <a:r>
              <a:rPr lang="en-US" sz="2200" b="1" dirty="0" err="1"/>
              <a:t>Facultades</a:t>
            </a:r>
            <a:r>
              <a:rPr lang="en-US" sz="2200" b="1" dirty="0"/>
              <a:t> </a:t>
            </a:r>
            <a:endParaRPr lang="es-ES" sz="2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415" y="3613216"/>
            <a:ext cx="5030817" cy="335256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22" y="3613216"/>
            <a:ext cx="5030817" cy="335256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481" y="260648"/>
            <a:ext cx="5030817" cy="335256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415" y="260648"/>
            <a:ext cx="5030817" cy="33525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611" y="332656"/>
            <a:ext cx="4583968" cy="305478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397709"/>
            <a:ext cx="4583968" cy="305478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364" y="3387440"/>
            <a:ext cx="4633076" cy="308871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729" y="309166"/>
            <a:ext cx="4634340" cy="308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35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491622D-5B7C-4832-8131-4CCE645DC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Curuguaty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AA88249B-26F7-478A-AC86-1D5481401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FDBDD-D111-43E2-8C70-EA35646AD76E}" type="slidenum">
              <a:rPr lang="es-ES" smtClean="0"/>
              <a:t>16</a:t>
            </a:fld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A80F0EA5-994F-4C01-B050-B9D331A443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69" y="2235444"/>
            <a:ext cx="4193931" cy="314544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98849EBC-4AF6-431A-8E4F-A5477E4160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35443"/>
            <a:ext cx="4193932" cy="314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95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491622D-5B7C-4832-8131-4CCE645DC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Curuguaty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AA88249B-26F7-478A-AC86-1D5481401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FDBDD-D111-43E2-8C70-EA35646AD76E}" type="slidenum">
              <a:rPr lang="es-ES" smtClean="0"/>
              <a:t>17</a:t>
            </a:fld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5DC31BA1-0427-4FD4-8091-EFF9504331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6"/>
          <a:stretch/>
        </p:blipFill>
        <p:spPr>
          <a:xfrm>
            <a:off x="217609" y="2275973"/>
            <a:ext cx="4466492" cy="325755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54BEC2A8-021E-4EF3-9164-4BDB87A96F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101" y="2270342"/>
            <a:ext cx="4343400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04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T:\Perso\Jorge_Hugo\Bicameral 2014\Paraguay_Canindeyu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15554" y="611821"/>
            <a:ext cx="5104693" cy="5616624"/>
          </a:xfrm>
          <a:prstGeom prst="rect">
            <a:avLst/>
          </a:prstGeom>
          <a:noFill/>
        </p:spPr>
      </p:pic>
      <p:sp>
        <p:nvSpPr>
          <p:cNvPr id="17" name="16 Conector"/>
          <p:cNvSpPr/>
          <p:nvPr/>
        </p:nvSpPr>
        <p:spPr>
          <a:xfrm>
            <a:off x="6643702" y="3857058"/>
            <a:ext cx="72008" cy="72008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13 Forma libre"/>
          <p:cNvSpPr/>
          <p:nvPr/>
        </p:nvSpPr>
        <p:spPr>
          <a:xfrm>
            <a:off x="6333246" y="3852181"/>
            <a:ext cx="720080" cy="131763"/>
          </a:xfrm>
          <a:custGeom>
            <a:avLst/>
            <a:gdLst>
              <a:gd name="connsiteX0" fmla="*/ 0 w 928688"/>
              <a:gd name="connsiteY0" fmla="*/ 88900 h 131763"/>
              <a:gd name="connsiteX1" fmla="*/ 219075 w 928688"/>
              <a:gd name="connsiteY1" fmla="*/ 5556 h 131763"/>
              <a:gd name="connsiteX2" fmla="*/ 502444 w 928688"/>
              <a:gd name="connsiteY2" fmla="*/ 55563 h 131763"/>
              <a:gd name="connsiteX3" fmla="*/ 888207 w 928688"/>
              <a:gd name="connsiteY3" fmla="*/ 124619 h 131763"/>
              <a:gd name="connsiteX4" fmla="*/ 928688 w 928688"/>
              <a:gd name="connsiteY4" fmla="*/ 131763 h 131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8688" h="131763">
                <a:moveTo>
                  <a:pt x="0" y="88900"/>
                </a:moveTo>
                <a:cubicBezTo>
                  <a:pt x="67667" y="50006"/>
                  <a:pt x="135334" y="11112"/>
                  <a:pt x="219075" y="5556"/>
                </a:cubicBezTo>
                <a:cubicBezTo>
                  <a:pt x="302816" y="0"/>
                  <a:pt x="502444" y="55563"/>
                  <a:pt x="502444" y="55563"/>
                </a:cubicBezTo>
                <a:lnTo>
                  <a:pt x="888207" y="124619"/>
                </a:lnTo>
                <a:lnTo>
                  <a:pt x="928688" y="131763"/>
                </a:lnTo>
              </a:path>
            </a:pathLst>
          </a:custGeom>
          <a:ln w="254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6" name="15 Llamada rectangular"/>
          <p:cNvSpPr/>
          <p:nvPr/>
        </p:nvSpPr>
        <p:spPr>
          <a:xfrm>
            <a:off x="6045214" y="2262907"/>
            <a:ext cx="2016224" cy="430887"/>
          </a:xfrm>
          <a:prstGeom prst="wedgeRectCallout">
            <a:avLst>
              <a:gd name="adj1" fmla="val -17204"/>
              <a:gd name="adj2" fmla="val 329881"/>
            </a:avLst>
          </a:prstGeom>
          <a:solidFill>
            <a:schemeClr val="tx2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FF00"/>
                </a:solidFill>
              </a:rPr>
              <a:t>Katueté</a:t>
            </a:r>
            <a:endParaRPr lang="es-ES" sz="2200" b="1" dirty="0">
              <a:solidFill>
                <a:srgbClr val="FFFF00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6045215" y="4522082"/>
            <a:ext cx="1866560" cy="80021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es-ES" sz="2300" dirty="0"/>
              <a:t> Agronomía</a:t>
            </a:r>
          </a:p>
          <a:p>
            <a:pPr lvl="0"/>
            <a:endParaRPr lang="es-ES" sz="23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491622D-5B7C-4832-8131-4CCE645DC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Katuete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AA88249B-26F7-478A-AC86-1D5481401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FDBDD-D111-43E2-8C70-EA35646AD76E}" type="slidenum">
              <a:rPr lang="es-ES" smtClean="0"/>
              <a:t>19</a:t>
            </a:fld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45DE8B3C-2654-46FC-901F-F8296E5BB0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53" y="2077183"/>
            <a:ext cx="3947747" cy="296081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C54AD268-6688-4BED-94CF-45AA812B2C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624" y="2077182"/>
            <a:ext cx="3947746" cy="296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41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177223" y="1273873"/>
            <a:ext cx="2789561" cy="685550"/>
          </a:xfrm>
        </p:spPr>
        <p:txBody>
          <a:bodyPr>
            <a:normAutofit fontScale="90000"/>
          </a:bodyPr>
          <a:lstStyle/>
          <a:p>
            <a:r>
              <a:rPr lang="es-ES" sz="3600" b="1" dirty="0"/>
              <a:t>Introducción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FDBDD-D111-43E2-8C70-EA35646AD76E}" type="slidenum">
              <a:rPr lang="es-ES" smtClean="0"/>
              <a:t>2</a:t>
            </a:fld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98" y="922825"/>
            <a:ext cx="1205509" cy="67738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115" y="857254"/>
            <a:ext cx="889888" cy="67716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96E343F0-B0D3-47CF-A38D-A6024BD295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7"/>
          <a:stretch/>
        </p:blipFill>
        <p:spPr>
          <a:xfrm>
            <a:off x="1550197" y="1907384"/>
            <a:ext cx="6043613" cy="389042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98C5E654-9BBB-40B6-88F7-0B2297E23CD7}"/>
              </a:ext>
            </a:extLst>
          </p:cNvPr>
          <p:cNvSpPr txBox="1"/>
          <p:nvPr/>
        </p:nvSpPr>
        <p:spPr>
          <a:xfrm>
            <a:off x="7211326" y="1664885"/>
            <a:ext cx="1686508" cy="19620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350" b="1" dirty="0"/>
              <a:t>Salto del Guaira</a:t>
            </a:r>
          </a:p>
          <a:p>
            <a:r>
              <a:rPr lang="es-ES" sz="1350" dirty="0"/>
              <a:t>4 Facultades</a:t>
            </a:r>
          </a:p>
          <a:p>
            <a:r>
              <a:rPr lang="es-ES" sz="1350" dirty="0"/>
              <a:t>5 Carreras</a:t>
            </a:r>
          </a:p>
          <a:p>
            <a:r>
              <a:rPr lang="es-ES" sz="1350" dirty="0"/>
              <a:t>* Enfermería</a:t>
            </a:r>
          </a:p>
          <a:p>
            <a:r>
              <a:rPr lang="es-ES" sz="1350" dirty="0"/>
              <a:t>* Contabilidad</a:t>
            </a:r>
          </a:p>
          <a:p>
            <a:r>
              <a:rPr lang="es-ES" sz="1350" dirty="0"/>
              <a:t>* Administración</a:t>
            </a:r>
          </a:p>
          <a:p>
            <a:r>
              <a:rPr lang="es-ES" sz="1350" dirty="0"/>
              <a:t>* Derecho</a:t>
            </a:r>
          </a:p>
          <a:p>
            <a:r>
              <a:rPr lang="es-ES" sz="1350" dirty="0"/>
              <a:t>* Análisis de Sistemas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9F5D9F55-3185-4667-B49D-3151634C3719}"/>
              </a:ext>
            </a:extLst>
          </p:cNvPr>
          <p:cNvSpPr txBox="1"/>
          <p:nvPr/>
        </p:nvSpPr>
        <p:spPr>
          <a:xfrm>
            <a:off x="4695290" y="2996952"/>
            <a:ext cx="1518639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350" b="1" dirty="0"/>
              <a:t>Katuete</a:t>
            </a:r>
          </a:p>
          <a:p>
            <a:r>
              <a:rPr lang="es-ES" sz="1350" dirty="0"/>
              <a:t>1 Facultad</a:t>
            </a:r>
          </a:p>
          <a:p>
            <a:r>
              <a:rPr lang="es-ES" sz="1350" dirty="0"/>
              <a:t>1 Carrera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ES" sz="1350" dirty="0"/>
              <a:t>Agronomía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="" xmlns:a16="http://schemas.microsoft.com/office/drawing/2014/main" id="{83A6B2BA-9E26-48AC-BBBC-21B87A4752F0}"/>
              </a:ext>
            </a:extLst>
          </p:cNvPr>
          <p:cNvSpPr txBox="1"/>
          <p:nvPr/>
        </p:nvSpPr>
        <p:spPr>
          <a:xfrm>
            <a:off x="2238157" y="2781921"/>
            <a:ext cx="1908977" cy="19620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350" b="1" dirty="0"/>
              <a:t>Curuguaty</a:t>
            </a:r>
          </a:p>
          <a:p>
            <a:r>
              <a:rPr lang="es-ES" sz="1350" dirty="0"/>
              <a:t>4 Facultades</a:t>
            </a:r>
          </a:p>
          <a:p>
            <a:r>
              <a:rPr lang="es-ES" sz="1350" dirty="0"/>
              <a:t>5 Carreras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ES" sz="1350" dirty="0"/>
              <a:t>Veterinaria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ES" sz="1350" dirty="0"/>
              <a:t>Contabilidad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ES" sz="1350" dirty="0"/>
              <a:t>Administración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ES" sz="1350" dirty="0"/>
              <a:t>Derecho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ES" sz="1350" dirty="0"/>
              <a:t>Análisis de Sistemas</a:t>
            </a:r>
          </a:p>
        </p:txBody>
      </p:sp>
      <p:grpSp>
        <p:nvGrpSpPr>
          <p:cNvPr id="14" name="Grupo 13">
            <a:extLst>
              <a:ext uri="{FF2B5EF4-FFF2-40B4-BE49-F238E27FC236}">
                <a16:creationId xmlns="" xmlns:a16="http://schemas.microsoft.com/office/drawing/2014/main" id="{C5B5825F-2D0D-44BB-8060-DC6C544111C3}"/>
              </a:ext>
            </a:extLst>
          </p:cNvPr>
          <p:cNvGrpSpPr/>
          <p:nvPr/>
        </p:nvGrpSpPr>
        <p:grpSpPr>
          <a:xfrm>
            <a:off x="6451431" y="3472958"/>
            <a:ext cx="1290365" cy="1063222"/>
            <a:chOff x="7077902" y="3487607"/>
            <a:chExt cx="1720487" cy="1417629"/>
          </a:xfrm>
        </p:grpSpPr>
        <p:pic>
          <p:nvPicPr>
            <p:cNvPr id="12" name="Imagen 11">
              <a:extLst>
                <a:ext uri="{FF2B5EF4-FFF2-40B4-BE49-F238E27FC236}">
                  <a16:creationId xmlns="" xmlns:a16="http://schemas.microsoft.com/office/drawing/2014/main" id="{5AE90062-B7CF-4462-B8E9-6E562F4BC7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26" t="11600" r="36527" b="48733"/>
            <a:stretch/>
          </p:blipFill>
          <p:spPr>
            <a:xfrm>
              <a:off x="7077902" y="3589953"/>
              <a:ext cx="1578340" cy="1315283"/>
            </a:xfrm>
            <a:prstGeom prst="rect">
              <a:avLst/>
            </a:prstGeom>
          </p:spPr>
        </p:pic>
        <mc:AlternateContent xmlns:mc="http://schemas.openxmlformats.org/markup-compatibility/2006">
          <mc:Choice xmlns="" xmlns:am3d="http://schemas.microsoft.com/office/drawing/2017/model3d" Requires="am3d">
            <p:graphicFrame>
              <p:nvGraphicFramePr>
                <p:cNvPr id="6" name="Modelo 3D 5" descr="Flecha roja inversa">
                  <a:extLst>
                    <a:ext uri="{FF2B5EF4-FFF2-40B4-BE49-F238E27FC236}">
                      <a16:creationId xmlns:a16="http://schemas.microsoft.com/office/drawing/2014/main" id="{165BA9B8-7E9C-4208-BEBC-98B5D9E9BB21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8232311" y="3487607"/>
                <a:ext cx="566078" cy="324081"/>
              </p:xfrm>
              <a:graphic>
                <a:graphicData uri="http://schemas.microsoft.com/office/drawing/2017/model3d">
                  <am3d:model3d r:embed="rId7">
                    <am3d:spPr>
                      <a:xfrm>
                        <a:off x="0" y="0"/>
                        <a:ext cx="566078" cy="324081"/>
                      </a:xfrm>
                      <a:prstGeom prst="rect">
                        <a:avLst/>
                      </a:prstGeom>
                    </am3d:spPr>
                    <am3d:camera>
                      <am3d:pos x="0" y="0" z="54177596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2044561" d="1000000"/>
                      <am3d:preTrans dx="1068" dy="-10121237" dz="6762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35861" ay="369409" az="14585"/>
                      <am3d:postTrans dx="0" dy="0" dz="0"/>
                    </am3d:trans>
                    <am3d:attrSrcUrl r:id="rId8"/>
                    <am3d:raster rName="Office3DRenderer" rVer="16.0.8326">
                      <am3d:blip r:embed="rId9"/>
                    </am3d:raster>
                    <am3d:objViewport viewportSz="50379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" name="Modelo 3D 5" descr="Flecha roja inversa">
                  <a:extLst>
                    <a:ext uri="{FF2B5EF4-FFF2-40B4-BE49-F238E27FC236}">
                      <a16:creationId xmlns:am3d="http://schemas.microsoft.com/office/drawing/2017/model3d" xmlns="" xmlns:a16="http://schemas.microsoft.com/office/drawing/2014/main" id="{165BA9B8-7E9C-4208-BEBC-98B5D9E9BB2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756312" y="3487608"/>
                  <a:ext cx="566078" cy="324081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" name="Grupo 16">
            <a:extLst>
              <a:ext uri="{FF2B5EF4-FFF2-40B4-BE49-F238E27FC236}">
                <a16:creationId xmlns="" xmlns:a16="http://schemas.microsoft.com/office/drawing/2014/main" id="{5EEE6D1D-E9E4-408D-A624-CF70D57C1452}"/>
              </a:ext>
            </a:extLst>
          </p:cNvPr>
          <p:cNvGrpSpPr/>
          <p:nvPr/>
        </p:nvGrpSpPr>
        <p:grpSpPr>
          <a:xfrm>
            <a:off x="5226299" y="4215157"/>
            <a:ext cx="1257748" cy="1022550"/>
            <a:chOff x="5444395" y="4477209"/>
            <a:chExt cx="1676997" cy="1363400"/>
          </a:xfrm>
        </p:grpSpPr>
        <p:pic>
          <p:nvPicPr>
            <p:cNvPr id="9" name="Imagen 8">
              <a:extLst>
                <a:ext uri="{FF2B5EF4-FFF2-40B4-BE49-F238E27FC236}">
                  <a16:creationId xmlns="" xmlns:a16="http://schemas.microsoft.com/office/drawing/2014/main" id="{EBBFFF23-4969-4D3D-B25A-1209B9C413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26" t="11600" r="36527" b="48733"/>
            <a:stretch/>
          </p:blipFill>
          <p:spPr>
            <a:xfrm>
              <a:off x="5444395" y="4525326"/>
              <a:ext cx="1578340" cy="1315283"/>
            </a:xfrm>
            <a:prstGeom prst="rect">
              <a:avLst/>
            </a:prstGeom>
          </p:spPr>
        </p:pic>
        <mc:AlternateContent xmlns:mc="http://schemas.openxmlformats.org/markup-compatibility/2006">
          <mc:Choice xmlns="" xmlns:am3d="http://schemas.microsoft.com/office/drawing/2017/model3d" Requires="am3d">
            <p:graphicFrame>
              <p:nvGraphicFramePr>
                <p:cNvPr id="15" name="Modelo 3D 14" descr="Flecha roja inversa">
                  <a:extLst>
                    <a:ext uri="{FF2B5EF4-FFF2-40B4-BE49-F238E27FC236}">
                      <a16:creationId xmlns:a16="http://schemas.microsoft.com/office/drawing/2014/main" id="{9DE11A80-D9E2-4FE3-ABD4-5A6BC7273C40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6555314" y="4477209"/>
                <a:ext cx="566078" cy="324081"/>
              </p:xfrm>
              <a:graphic>
                <a:graphicData uri="http://schemas.microsoft.com/office/drawing/2017/model3d">
                  <am3d:model3d r:embed="rId7">
                    <am3d:spPr>
                      <a:xfrm>
                        <a:off x="0" y="0"/>
                        <a:ext cx="566078" cy="324081"/>
                      </a:xfrm>
                      <a:prstGeom prst="rect">
                        <a:avLst/>
                      </a:prstGeom>
                    </am3d:spPr>
                    <am3d:camera>
                      <am3d:pos x="0" y="0" z="54177596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2044561" d="1000000"/>
                      <am3d:preTrans dx="1068" dy="-10121237" dz="6762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35861" ay="369409" az="14585"/>
                      <am3d:postTrans dx="0" dy="0" dz="0"/>
                    </am3d:trans>
                    <am3d:attrSrcUrl r:id="rId8"/>
                    <am3d:raster rName="Office3DRenderer" rVer="16.0.8326">
                      <am3d:blip r:embed="rId9"/>
                    </am3d:raster>
                    <am3d:objViewport viewportSz="503798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5" name="Modelo 3D 14" descr="Flecha roja inversa">
                  <a:extLst>
                    <a:ext uri="{FF2B5EF4-FFF2-40B4-BE49-F238E27FC236}">
                      <a16:creationId xmlns:am3d="http://schemas.microsoft.com/office/drawing/2017/model3d" xmlns="" xmlns:a16="http://schemas.microsoft.com/office/drawing/2014/main" id="{9DE11A80-D9E2-4FE3-ABD4-5A6BC7273C4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8079315" y="4477209"/>
                  <a:ext cx="566078" cy="324081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" name="Grupo 17">
            <a:extLst>
              <a:ext uri="{FF2B5EF4-FFF2-40B4-BE49-F238E27FC236}">
                <a16:creationId xmlns="" xmlns:a16="http://schemas.microsoft.com/office/drawing/2014/main" id="{5568A9DB-058E-4972-ABC5-252A385AD200}"/>
              </a:ext>
            </a:extLst>
          </p:cNvPr>
          <p:cNvGrpSpPr/>
          <p:nvPr/>
        </p:nvGrpSpPr>
        <p:grpSpPr>
          <a:xfrm>
            <a:off x="2902509" y="4601492"/>
            <a:ext cx="1227476" cy="1107992"/>
            <a:chOff x="2346010" y="4992318"/>
            <a:chExt cx="1636634" cy="1477323"/>
          </a:xfrm>
        </p:grpSpPr>
        <p:pic>
          <p:nvPicPr>
            <p:cNvPr id="11" name="Imagen 10">
              <a:extLst>
                <a:ext uri="{FF2B5EF4-FFF2-40B4-BE49-F238E27FC236}">
                  <a16:creationId xmlns="" xmlns:a16="http://schemas.microsoft.com/office/drawing/2014/main" id="{0A09E7DB-B9DF-4107-B3B8-E374F1CAC1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26" t="11600" r="36527" b="48733"/>
            <a:stretch/>
          </p:blipFill>
          <p:spPr>
            <a:xfrm>
              <a:off x="2346010" y="5154358"/>
              <a:ext cx="1578340" cy="1315283"/>
            </a:xfrm>
            <a:prstGeom prst="rect">
              <a:avLst/>
            </a:prstGeom>
          </p:spPr>
        </p:pic>
        <mc:AlternateContent xmlns:mc="http://schemas.openxmlformats.org/markup-compatibility/2006">
          <mc:Choice xmlns="" xmlns:am3d="http://schemas.microsoft.com/office/drawing/2017/model3d" Requires="am3d">
            <p:graphicFrame>
              <p:nvGraphicFramePr>
                <p:cNvPr id="16" name="Modelo 3D 15" descr="Flecha roja inversa">
                  <a:extLst>
                    <a:ext uri="{FF2B5EF4-FFF2-40B4-BE49-F238E27FC236}">
                      <a16:creationId xmlns:a16="http://schemas.microsoft.com/office/drawing/2014/main" id="{B14EA63A-6571-44ED-BF14-48ECED7C2164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416566" y="4992318"/>
                <a:ext cx="566078" cy="324081"/>
              </p:xfrm>
              <a:graphic>
                <a:graphicData uri="http://schemas.microsoft.com/office/drawing/2017/model3d">
                  <am3d:model3d r:embed="rId7">
                    <am3d:spPr>
                      <a:xfrm>
                        <a:off x="0" y="0"/>
                        <a:ext cx="566078" cy="324081"/>
                      </a:xfrm>
                      <a:prstGeom prst="rect">
                        <a:avLst/>
                      </a:prstGeom>
                    </am3d:spPr>
                    <am3d:camera>
                      <am3d:pos x="0" y="0" z="54177596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2044561" d="1000000"/>
                      <am3d:preTrans dx="1068" dy="-10121237" dz="6762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35861" ay="369409" az="14585"/>
                      <am3d:postTrans dx="0" dy="0" dz="0"/>
                    </am3d:trans>
                    <am3d:attrSrcUrl r:id="rId8"/>
                    <am3d:raster rName="Office3DRenderer" rVer="16.0.8326">
                      <am3d:blip r:embed="rId9"/>
                    </am3d:raster>
                    <am3d:objViewport viewportSz="503798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6" name="Modelo 3D 15" descr="Flecha roja inversa">
                  <a:extLst>
                    <a:ext uri="{FF2B5EF4-FFF2-40B4-BE49-F238E27FC236}">
                      <a16:creationId xmlns:am3d="http://schemas.microsoft.com/office/drawing/2017/model3d" xmlns="" xmlns:a16="http://schemas.microsoft.com/office/drawing/2014/main" id="{B14EA63A-6571-44ED-BF14-48ECED7C2164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940566" y="4992319"/>
                  <a:ext cx="566078" cy="324081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702025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491622D-5B7C-4832-8131-4CCE645DC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Katuete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AA88249B-26F7-478A-AC86-1D5481401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FDBDD-D111-43E2-8C70-EA35646AD76E}" type="slidenum">
              <a:rPr lang="es-ES" smtClean="0"/>
              <a:t>20</a:t>
            </a:fld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84B80949-34EB-4BA7-9C6E-23E9E83CB3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290" y="2285679"/>
            <a:ext cx="4237893" cy="317842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FD279C83-93B3-41DB-9F1E-34CE57E823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98" y="2289159"/>
            <a:ext cx="4237892" cy="317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36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491622D-5B7C-4832-8131-4CCE645DC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Katuete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AA88249B-26F7-478A-AC86-1D5481401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FDBDD-D111-43E2-8C70-EA35646AD76E}" type="slidenum">
              <a:rPr lang="es-ES" smtClean="0"/>
              <a:t>21</a:t>
            </a:fld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DE1EE0D0-1E0E-4920-80DD-96C43A99C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40" y="2230774"/>
            <a:ext cx="4098290" cy="276105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CF651537-8D5C-4B41-A963-324DD543AD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330" y="2230773"/>
            <a:ext cx="4301270" cy="276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25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50" y="476672"/>
            <a:ext cx="3960440" cy="263926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98" y="3116678"/>
            <a:ext cx="3960440" cy="263926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876" y="2996952"/>
            <a:ext cx="3960440" cy="263926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938" y="476672"/>
            <a:ext cx="3960440" cy="26392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360" y="3420591"/>
            <a:ext cx="4382904" cy="292193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96" y="3425332"/>
            <a:ext cx="4382904" cy="292193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48680"/>
            <a:ext cx="4382904" cy="292193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96" y="553421"/>
            <a:ext cx="4382904" cy="29219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312C962-3270-4FE0-8D30-C9F933F454A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>
            <a:normAutofit fontScale="90000"/>
          </a:bodyPr>
          <a:lstStyle/>
          <a:p>
            <a:pPr algn="ctr"/>
            <a:r>
              <a:rPr lang="es-ES" dirty="0"/>
              <a:t>Universidad Nacional de Canindeyú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880AF346-91DD-4854-88C1-7B7887994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5023" y="2708920"/>
            <a:ext cx="6965245" cy="2592288"/>
          </a:xfrm>
          <a:solidFill>
            <a:schemeClr val="accent2"/>
          </a:solidFill>
        </p:spPr>
        <p:txBody>
          <a:bodyPr>
            <a:normAutofit/>
          </a:bodyPr>
          <a:lstStyle/>
          <a:p>
            <a:pPr algn="ctr"/>
            <a:r>
              <a:rPr lang="es-ES" sz="4000" b="1" dirty="0"/>
              <a:t>Fue Creada en el 2010 e inicia sus actividades en el 2011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B5385E2D-CEB6-4826-B32B-DD3B77157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FDBDD-D111-43E2-8C70-EA35646AD76E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019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2214546" y="1142984"/>
            <a:ext cx="5000660" cy="1323439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4000" dirty="0" err="1">
                <a:solidFill>
                  <a:schemeClr val="bg1"/>
                </a:solidFill>
                <a:latin typeface="Arial Black" pitchFamily="34" charset="0"/>
              </a:rPr>
              <a:t>Datos</a:t>
            </a:r>
            <a:r>
              <a:rPr lang="pt-BR" sz="4000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pt-BR" sz="4000" dirty="0" err="1">
                <a:solidFill>
                  <a:schemeClr val="bg1"/>
                </a:solidFill>
                <a:latin typeface="Arial Black" pitchFamily="34" charset="0"/>
              </a:rPr>
              <a:t>actuales</a:t>
            </a:r>
            <a:r>
              <a:rPr lang="pt-BR" sz="4000" dirty="0">
                <a:solidFill>
                  <a:schemeClr val="bg1"/>
                </a:solidFill>
                <a:latin typeface="Arial Black" pitchFamily="34" charset="0"/>
              </a:rPr>
              <a:t> de </a:t>
            </a:r>
            <a:r>
              <a:rPr lang="pt-BR" sz="4000" dirty="0" err="1">
                <a:solidFill>
                  <a:schemeClr val="bg1"/>
                </a:solidFill>
                <a:latin typeface="Arial Black" pitchFamily="34" charset="0"/>
              </a:rPr>
              <a:t>las</a:t>
            </a:r>
            <a:r>
              <a:rPr lang="pt-BR" sz="4000" dirty="0">
                <a:solidFill>
                  <a:schemeClr val="bg1"/>
                </a:solidFill>
                <a:latin typeface="Arial Black" pitchFamily="34" charset="0"/>
              </a:rPr>
              <a:t> 3 Sedes</a:t>
            </a:r>
            <a:endParaRPr lang="es-ES" sz="4000" dirty="0">
              <a:solidFill>
                <a:schemeClr val="accent6">
                  <a:lumMod val="60000"/>
                  <a:lumOff val="40000"/>
                </a:schemeClr>
              </a:solidFill>
              <a:latin typeface="Swiss921 BT" pitchFamily="34" charset="0"/>
            </a:endParaRPr>
          </a:p>
        </p:txBody>
      </p:sp>
      <p:sp>
        <p:nvSpPr>
          <p:cNvPr id="10" name="9 Elipse"/>
          <p:cNvSpPr/>
          <p:nvPr/>
        </p:nvSpPr>
        <p:spPr>
          <a:xfrm>
            <a:off x="928662" y="2643182"/>
            <a:ext cx="2714644" cy="16430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Y" sz="3500" b="1" dirty="0">
                <a:solidFill>
                  <a:schemeClr val="bg1"/>
                </a:solidFill>
              </a:rPr>
              <a:t>1566</a:t>
            </a:r>
          </a:p>
          <a:p>
            <a:pPr algn="ctr"/>
            <a:r>
              <a:rPr lang="es-PY" sz="2500" b="1" dirty="0">
                <a:solidFill>
                  <a:schemeClr val="tx1"/>
                </a:solidFill>
              </a:rPr>
              <a:t>Alumnos </a:t>
            </a:r>
          </a:p>
        </p:txBody>
      </p:sp>
      <p:sp>
        <p:nvSpPr>
          <p:cNvPr id="13" name="12 Elipse"/>
          <p:cNvSpPr/>
          <p:nvPr/>
        </p:nvSpPr>
        <p:spPr>
          <a:xfrm>
            <a:off x="3357554" y="4071942"/>
            <a:ext cx="2714644" cy="16430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Y" sz="2500" b="1" dirty="0">
                <a:solidFill>
                  <a:schemeClr val="bg1"/>
                </a:solidFill>
              </a:rPr>
              <a:t>446 </a:t>
            </a:r>
            <a:r>
              <a:rPr lang="es-PY" sz="2800" b="1" dirty="0">
                <a:solidFill>
                  <a:schemeClr val="tx1"/>
                </a:solidFill>
              </a:rPr>
              <a:t>Docentes</a:t>
            </a:r>
            <a:r>
              <a:rPr lang="es-PY" sz="25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4" name="13 Elipse"/>
          <p:cNvSpPr/>
          <p:nvPr/>
        </p:nvSpPr>
        <p:spPr>
          <a:xfrm>
            <a:off x="5643570" y="2643182"/>
            <a:ext cx="3143272" cy="16430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Y" sz="3500" b="1" dirty="0">
                <a:solidFill>
                  <a:schemeClr val="bg1"/>
                </a:solidFill>
              </a:rPr>
              <a:t>76 </a:t>
            </a:r>
            <a:r>
              <a:rPr lang="es-PY" sz="2400" b="1" dirty="0">
                <a:solidFill>
                  <a:schemeClr val="tx1"/>
                </a:solidFill>
              </a:rPr>
              <a:t>Funcionarios</a:t>
            </a:r>
          </a:p>
          <a:p>
            <a:pPr algn="ctr"/>
            <a:endParaRPr lang="es-PY" sz="2500" b="1" dirty="0">
              <a:solidFill>
                <a:schemeClr val="tx1"/>
              </a:solidFill>
            </a:endParaRPr>
          </a:p>
        </p:txBody>
      </p:sp>
      <p:sp>
        <p:nvSpPr>
          <p:cNvPr id="7" name="6 Llamada rectangular"/>
          <p:cNvSpPr/>
          <p:nvPr/>
        </p:nvSpPr>
        <p:spPr>
          <a:xfrm flipH="1">
            <a:off x="3643306" y="2571744"/>
            <a:ext cx="1000132" cy="400110"/>
          </a:xfrm>
          <a:prstGeom prst="wedgeRectCallout">
            <a:avLst>
              <a:gd name="adj1" fmla="val 73758"/>
              <a:gd name="adj2" fmla="val 83986"/>
            </a:avLst>
          </a:prstGeom>
          <a:solidFill>
            <a:schemeClr val="tx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50% V </a:t>
            </a:r>
            <a:endParaRPr lang="es-ES" sz="2000" b="1" dirty="0"/>
          </a:p>
        </p:txBody>
      </p:sp>
      <p:sp>
        <p:nvSpPr>
          <p:cNvPr id="8" name="7 Llamada rectangular"/>
          <p:cNvSpPr/>
          <p:nvPr/>
        </p:nvSpPr>
        <p:spPr>
          <a:xfrm>
            <a:off x="928662" y="4429132"/>
            <a:ext cx="1000132" cy="400110"/>
          </a:xfrm>
          <a:prstGeom prst="wedgeRectCallout">
            <a:avLst>
              <a:gd name="adj1" fmla="val 34306"/>
              <a:gd name="adj2" fmla="val -158198"/>
            </a:avLst>
          </a:prstGeom>
          <a:solidFill>
            <a:schemeClr val="tx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50% M </a:t>
            </a:r>
            <a:endParaRPr lang="es-ES" sz="2000" b="1" dirty="0"/>
          </a:p>
        </p:txBody>
      </p:sp>
      <p:sp>
        <p:nvSpPr>
          <p:cNvPr id="9" name="8 Llamada rectangular"/>
          <p:cNvSpPr/>
          <p:nvPr/>
        </p:nvSpPr>
        <p:spPr>
          <a:xfrm>
            <a:off x="2571736" y="5214950"/>
            <a:ext cx="1000132" cy="400110"/>
          </a:xfrm>
          <a:prstGeom prst="wedgeRectCallout">
            <a:avLst>
              <a:gd name="adj1" fmla="val 81364"/>
              <a:gd name="adj2" fmla="val -111146"/>
            </a:avLst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46% M </a:t>
            </a:r>
            <a:endParaRPr lang="es-ES" sz="2000" b="1" dirty="0">
              <a:solidFill>
                <a:schemeClr val="bg1"/>
              </a:solidFill>
            </a:endParaRPr>
          </a:p>
        </p:txBody>
      </p:sp>
      <p:sp>
        <p:nvSpPr>
          <p:cNvPr id="15" name="14 Llamada rectangular"/>
          <p:cNvSpPr/>
          <p:nvPr/>
        </p:nvSpPr>
        <p:spPr>
          <a:xfrm flipH="1">
            <a:off x="5929322" y="5072074"/>
            <a:ext cx="1071570" cy="400110"/>
          </a:xfrm>
          <a:prstGeom prst="wedgeRectCallout">
            <a:avLst>
              <a:gd name="adj1" fmla="val 82542"/>
              <a:gd name="adj2" fmla="val -3396"/>
            </a:avLst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54% V </a:t>
            </a:r>
            <a:endParaRPr lang="es-ES" sz="2000" b="1" dirty="0">
              <a:solidFill>
                <a:schemeClr val="bg1"/>
              </a:solidFill>
            </a:endParaRPr>
          </a:p>
        </p:txBody>
      </p:sp>
      <p:sp>
        <p:nvSpPr>
          <p:cNvPr id="16" name="15 Llamada rectangular"/>
          <p:cNvSpPr/>
          <p:nvPr/>
        </p:nvSpPr>
        <p:spPr>
          <a:xfrm flipH="1">
            <a:off x="7500958" y="2000240"/>
            <a:ext cx="1000132" cy="400110"/>
          </a:xfrm>
          <a:prstGeom prst="wedgeRectCallout">
            <a:avLst>
              <a:gd name="adj1" fmla="val 65691"/>
              <a:gd name="adj2" fmla="val 131038"/>
            </a:avLst>
          </a:prstGeom>
          <a:solidFill>
            <a:schemeClr val="accent2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50% V </a:t>
            </a:r>
            <a:endParaRPr lang="es-ES" sz="2000" b="1" dirty="0"/>
          </a:p>
        </p:txBody>
      </p:sp>
      <p:sp>
        <p:nvSpPr>
          <p:cNvPr id="17" name="16 Llamada rectangular"/>
          <p:cNvSpPr/>
          <p:nvPr/>
        </p:nvSpPr>
        <p:spPr>
          <a:xfrm>
            <a:off x="4572000" y="3357562"/>
            <a:ext cx="1000132" cy="400110"/>
          </a:xfrm>
          <a:prstGeom prst="wedgeRectCallout">
            <a:avLst>
              <a:gd name="adj1" fmla="val 113633"/>
              <a:gd name="adj2" fmla="val -40569"/>
            </a:avLst>
          </a:prstGeom>
          <a:solidFill>
            <a:schemeClr val="accent2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50% M </a:t>
            </a:r>
            <a:endParaRPr lang="es-E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1" descr="T:\Multimedia\Logos\Logos Oficiales UNICAN\UNICA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764704"/>
            <a:ext cx="3397674" cy="2283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2195736" y="3933056"/>
            <a:ext cx="4752528" cy="2031325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perspectiveRelaxedModerately"/>
            <a:lightRig rig="threePt" dir="t">
              <a:rot lat="0" lon="0" rev="3240000"/>
            </a:lightRig>
          </a:scene3d>
          <a:sp3d>
            <a:bevelT w="28575" h="28575" prst="convex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4200" dirty="0">
                <a:solidFill>
                  <a:schemeClr val="tx1"/>
                </a:solidFill>
              </a:rPr>
              <a:t>ANTEPROYECTO 2020</a:t>
            </a:r>
          </a:p>
          <a:p>
            <a:pPr algn="ctr"/>
            <a:endParaRPr lang="es-ES" sz="4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81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5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472640"/>
              </p:ext>
            </p:extLst>
          </p:nvPr>
        </p:nvGraphicFramePr>
        <p:xfrm>
          <a:off x="179512" y="453992"/>
          <a:ext cx="8928992" cy="5973354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292753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7608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4927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97608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35856"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NIVEL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VIGENTE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P.EJECUTIVO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DIF.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94936">
                <a:tc>
                  <a:txBody>
                    <a:bodyPr/>
                    <a:lstStyle/>
                    <a:p>
                      <a:pPr algn="l" fontAlgn="b"/>
                      <a:r>
                        <a:rPr lang="pt-BR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 </a:t>
                      </a:r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SERV</a:t>
                      </a:r>
                      <a:r>
                        <a:rPr lang="pt-BR" sz="2400" b="0" i="0" u="none" strike="noStrike" baseline="0" dirty="0">
                          <a:solidFill>
                            <a:srgbClr val="000000"/>
                          </a:solidFill>
                          <a:latin typeface="Calibri"/>
                        </a:rPr>
                        <a:t> PERSONALES</a:t>
                      </a:r>
                      <a:endParaRPr lang="pt-BR" sz="2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21.674.766.767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22.526.982.268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852.215.501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71210">
                <a:tc>
                  <a:txBody>
                    <a:bodyPr/>
                    <a:lstStyle/>
                    <a:p>
                      <a:pPr algn="l" fontAlgn="b"/>
                      <a:r>
                        <a:rPr lang="pt-BR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200</a:t>
                      </a:r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SERV. NO PERS.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1.877.702.545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1.561.939.331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-315.763.214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92088">
                <a:tc>
                  <a:txBody>
                    <a:bodyPr/>
                    <a:lstStyle/>
                    <a:p>
                      <a:pPr algn="l" fontAlgn="b"/>
                      <a:r>
                        <a:rPr lang="pt-BR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300</a:t>
                      </a:r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BIENES DE CONS. E INSUMO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718.793.318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293.614.318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-425.379.000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algn="l" fontAlgn="b"/>
                      <a:r>
                        <a:rPr lang="pt-BR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400</a:t>
                      </a:r>
                      <a:r>
                        <a:rPr lang="pt-BR" sz="2400" b="1" i="0" u="none" strike="noStrike" baseline="0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pt-BR" sz="2400" b="0" i="0" u="none" strike="noStrike" baseline="0" dirty="0">
                          <a:solidFill>
                            <a:srgbClr val="000000"/>
                          </a:solidFill>
                          <a:latin typeface="Calibri"/>
                        </a:rPr>
                        <a:t>BIENES DE CONSUMO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8.250.000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8.120.000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-130.000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08640">
                <a:tc>
                  <a:txBody>
                    <a:bodyPr/>
                    <a:lstStyle/>
                    <a:p>
                      <a:pPr algn="l" fontAlgn="b"/>
                      <a:r>
                        <a:rPr lang="pt-BR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500</a:t>
                      </a:r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INVERSIÓN FISICA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4.256.838.559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2.606.551.801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-1.650.286.758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l" fontAlgn="b"/>
                      <a:r>
                        <a:rPr lang="pt-BR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800</a:t>
                      </a:r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TRANSFERENCIAS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395.000.000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493.000.000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98.000.000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52926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2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900</a:t>
                      </a:r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OTROS</a:t>
                      </a:r>
                      <a:r>
                        <a:rPr lang="pt-BR" sz="2400" b="0" i="0" u="none" strike="noStrike" baseline="0" dirty="0">
                          <a:solidFill>
                            <a:srgbClr val="000000"/>
                          </a:solidFill>
                          <a:latin typeface="Calibri"/>
                        </a:rPr>
                        <a:t> GASTOS</a:t>
                      </a:r>
                      <a:endParaRPr lang="pt-BR" sz="2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17.500.900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-17.500.900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92616">
                <a:tc>
                  <a:txBody>
                    <a:bodyPr/>
                    <a:lstStyle/>
                    <a:p>
                      <a:pPr algn="l" fontAlgn="b"/>
                      <a:endParaRPr lang="pt-BR" sz="2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algn="l" fontAlgn="b"/>
                      <a:r>
                        <a:rPr lang="pt-BR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TOTAL GENERAL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28.948.852.089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27.490.207.718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-1.458.844.371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705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1547664" y="1844824"/>
            <a:ext cx="6192688" cy="301621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800" dirty="0">
                <a:solidFill>
                  <a:schemeClr val="tx1"/>
                </a:solidFill>
              </a:rPr>
              <a:t>Efecto año completo y equiparación salarial, al mínimo vigente (Nivel 100)</a:t>
            </a:r>
          </a:p>
          <a:p>
            <a:pPr algn="ctr"/>
            <a:r>
              <a:rPr lang="es-ES" sz="3800" b="1" dirty="0">
                <a:solidFill>
                  <a:schemeClr val="bg1"/>
                </a:solidFill>
              </a:rPr>
              <a:t>852.215.501</a:t>
            </a:r>
          </a:p>
          <a:p>
            <a:pPr algn="ctr"/>
            <a:endParaRPr lang="es-ES" sz="3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54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1" descr="T:\Multimedia\Logos\Logos Oficiales UNICAN\UNICA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1285860"/>
            <a:ext cx="3397674" cy="2283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CuadroTexto"/>
          <p:cNvSpPr txBox="1"/>
          <p:nvPr/>
        </p:nvSpPr>
        <p:spPr>
          <a:xfrm>
            <a:off x="2195736" y="3933056"/>
            <a:ext cx="4500594" cy="1261884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perspectiveRelaxedModerately"/>
            <a:lightRig rig="threePt" dir="t">
              <a:rot lat="0" lon="0" rev="3240000"/>
            </a:lightRig>
          </a:scene3d>
          <a:sp3d>
            <a:bevelT w="28575" h="28575" prst="convex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800" dirty="0">
                <a:solidFill>
                  <a:schemeClr val="tx1"/>
                </a:solidFill>
              </a:rPr>
              <a:t>ADENDA</a:t>
            </a:r>
          </a:p>
          <a:p>
            <a:pPr algn="ctr"/>
            <a:endParaRPr lang="es-ES" sz="3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7754889"/>
              </p:ext>
            </p:extLst>
          </p:nvPr>
        </p:nvGraphicFramePr>
        <p:xfrm>
          <a:off x="755576" y="1772816"/>
          <a:ext cx="7632846" cy="35702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8051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95232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846230">
                <a:tc>
                  <a:txBody>
                    <a:bodyPr/>
                    <a:lstStyle/>
                    <a:p>
                      <a:r>
                        <a:rPr lang="es-ES" sz="3200" b="0" dirty="0">
                          <a:solidFill>
                            <a:schemeClr val="tx1"/>
                          </a:solidFill>
                        </a:rPr>
                        <a:t>Reposición 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3200" b="0" dirty="0">
                          <a:solidFill>
                            <a:schemeClr val="tx1"/>
                          </a:solidFill>
                        </a:rPr>
                        <a:t>1.600.000.000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17695">
                <a:tc>
                  <a:txBody>
                    <a:bodyPr/>
                    <a:lstStyle/>
                    <a:p>
                      <a:r>
                        <a:rPr lang="es-ES" sz="3200" dirty="0">
                          <a:solidFill>
                            <a:schemeClr val="tx1"/>
                          </a:solidFill>
                        </a:rPr>
                        <a:t>Crecimiento Vegetativo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3200" dirty="0">
                          <a:solidFill>
                            <a:schemeClr val="tx1"/>
                          </a:solidFill>
                        </a:rPr>
                        <a:t>2.000.000.000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46230">
                <a:tc>
                  <a:txBody>
                    <a:bodyPr/>
                    <a:lstStyle/>
                    <a:p>
                      <a:r>
                        <a:rPr lang="es-ES" sz="3200" dirty="0">
                          <a:solidFill>
                            <a:schemeClr val="tx1"/>
                          </a:solidFill>
                        </a:rPr>
                        <a:t>Inversiones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3200" dirty="0">
                          <a:solidFill>
                            <a:schemeClr val="tx1"/>
                          </a:solidFill>
                        </a:rPr>
                        <a:t>3.000.000.000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18237">
                <a:tc>
                  <a:txBody>
                    <a:bodyPr/>
                    <a:lstStyle/>
                    <a:p>
                      <a:pPr algn="ctr"/>
                      <a:endParaRPr lang="es-ES" sz="25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s-ES" sz="3200" b="1" dirty="0">
                          <a:solidFill>
                            <a:schemeClr val="bg1"/>
                          </a:solidFill>
                        </a:rPr>
                        <a:t>TOTAL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s-ES" sz="2500" b="1" dirty="0">
                        <a:solidFill>
                          <a:schemeClr val="bg1"/>
                        </a:solidFill>
                      </a:endParaRPr>
                    </a:p>
                    <a:p>
                      <a:pPr algn="r"/>
                      <a:r>
                        <a:rPr lang="es-ES" sz="3200" b="1" dirty="0">
                          <a:solidFill>
                            <a:schemeClr val="bg1"/>
                          </a:solidFill>
                        </a:rPr>
                        <a:t>6.600.000.000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4265461"/>
              </p:ext>
            </p:extLst>
          </p:nvPr>
        </p:nvGraphicFramePr>
        <p:xfrm>
          <a:off x="755574" y="764704"/>
          <a:ext cx="7632848" cy="864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8052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95232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864096">
                <a:tc>
                  <a:txBody>
                    <a:bodyPr/>
                    <a:lstStyle/>
                    <a:p>
                      <a:pPr algn="ctr"/>
                      <a:r>
                        <a:rPr lang="es-ES" sz="3000" dirty="0"/>
                        <a:t>DESCRIPCIÓN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3000" dirty="0"/>
                        <a:t>IMPORTE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1" descr="T:\Multimedia\Logos\Logos Oficiales UNICAN\UNICA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1285860"/>
            <a:ext cx="3626808" cy="2283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CuadroTexto"/>
          <p:cNvSpPr txBox="1"/>
          <p:nvPr/>
        </p:nvSpPr>
        <p:spPr>
          <a:xfrm>
            <a:off x="2699792" y="3789040"/>
            <a:ext cx="3729596" cy="132343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4000" dirty="0"/>
              <a:t>CRECIMIENTO VEGETATIVO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08620433"/>
              </p:ext>
            </p:extLst>
          </p:nvPr>
        </p:nvGraphicFramePr>
        <p:xfrm>
          <a:off x="755575" y="2000240"/>
          <a:ext cx="7632849" cy="3962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999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2502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74782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88260">
                <a:tc>
                  <a:txBody>
                    <a:bodyPr/>
                    <a:lstStyle/>
                    <a:p>
                      <a:pPr algn="ctr"/>
                      <a:r>
                        <a:rPr lang="es-PY" sz="2200" dirty="0">
                          <a:solidFill>
                            <a:schemeClr val="tx1"/>
                          </a:solidFill>
                        </a:rPr>
                        <a:t>Rubros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sz="2200" dirty="0">
                          <a:solidFill>
                            <a:schemeClr val="tx1"/>
                          </a:solidFill>
                        </a:rPr>
                        <a:t>Cantidad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sz="2200" dirty="0">
                          <a:solidFill>
                            <a:schemeClr val="tx1"/>
                          </a:solidFill>
                        </a:rPr>
                        <a:t>Importe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52468">
                <a:tc>
                  <a:txBody>
                    <a:bodyPr/>
                    <a:lstStyle/>
                    <a:p>
                      <a:r>
                        <a:rPr lang="es-PY" sz="3000" dirty="0"/>
                        <a:t>Docentes (7 carreras,</a:t>
                      </a:r>
                      <a:r>
                        <a:rPr lang="es-PY" sz="3000" baseline="0" dirty="0"/>
                        <a:t> 3 sedes)</a:t>
                      </a:r>
                      <a:endParaRPr lang="es-PY" sz="30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Y" sz="3000" baseline="0" dirty="0"/>
                        <a:t>72 </a:t>
                      </a:r>
                      <a:endParaRPr lang="es-PY" sz="3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 fontAlgn="b"/>
                      <a:r>
                        <a:rPr lang="es-E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1.400.000.000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36011">
                <a:tc>
                  <a:txBody>
                    <a:bodyPr/>
                    <a:lstStyle/>
                    <a:p>
                      <a:r>
                        <a:rPr lang="es-PY" sz="3000" dirty="0"/>
                        <a:t>Administrativos Rectorado-Facultades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PY" sz="3000" dirty="0"/>
                    </a:p>
                    <a:p>
                      <a:pPr algn="ctr"/>
                      <a:r>
                        <a:rPr lang="es-PY" sz="3000" dirty="0"/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600.000.000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37634">
                <a:tc>
                  <a:txBody>
                    <a:bodyPr/>
                    <a:lstStyle/>
                    <a:p>
                      <a:endParaRPr lang="es-PY" sz="2500" b="1" dirty="0"/>
                    </a:p>
                    <a:p>
                      <a:r>
                        <a:rPr lang="es-PY" sz="2500" b="1" dirty="0"/>
                        <a:t>TOTAL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PY" sz="3000" b="1" dirty="0"/>
                    </a:p>
                    <a:p>
                      <a:pPr algn="ctr"/>
                      <a:r>
                        <a:rPr lang="es-PY" sz="3000" b="1" dirty="0"/>
                        <a:t>92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</a:t>
                      </a:r>
                      <a:r>
                        <a:rPr lang="es-E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2.000.000.000</a:t>
                      </a:r>
                      <a:r>
                        <a:rPr lang="es-E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755575" y="817582"/>
            <a:ext cx="7632849" cy="1202485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s-PY" dirty="0"/>
              <a:t>RUBROS SOLICITADOS 2020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oporte Tecnico\Desktop\Escudo UNICA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197" y="1039289"/>
            <a:ext cx="5065790" cy="4790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508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463040" y="1785926"/>
            <a:ext cx="6196405" cy="3603812"/>
          </a:xfr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buNone/>
            </a:pPr>
            <a:endParaRPr lang="es-PY" sz="6000" dirty="0"/>
          </a:p>
          <a:p>
            <a:pPr algn="ctr">
              <a:buNone/>
            </a:pPr>
            <a:r>
              <a:rPr lang="es-PY" sz="6000" b="1" dirty="0"/>
              <a:t>MUCHAS GRACIAS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48680"/>
            <a:ext cx="4256940" cy="283796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452" y="548680"/>
            <a:ext cx="4256940" cy="283796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356992"/>
            <a:ext cx="4328948" cy="292741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9" y="3398438"/>
            <a:ext cx="4328948" cy="28859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260648"/>
            <a:ext cx="4752528" cy="316835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47650"/>
            <a:ext cx="4772025" cy="318135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099" y="3429000"/>
            <a:ext cx="4752528" cy="316835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429" y="3410694"/>
            <a:ext cx="4773091" cy="327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40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491622D-5B7C-4832-8131-4CCE645DC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Salto del Guairá</a:t>
            </a:r>
          </a:p>
        </p:txBody>
      </p:sp>
      <p:pic>
        <p:nvPicPr>
          <p:cNvPr id="6" name="Marcador de contenido 5">
            <a:extLst>
              <a:ext uri="{FF2B5EF4-FFF2-40B4-BE49-F238E27FC236}">
                <a16:creationId xmlns="" xmlns:a16="http://schemas.microsoft.com/office/drawing/2014/main" id="{EC832452-AF0F-49F2-A958-2A8996CD83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6"/>
          <a:stretch/>
        </p:blipFill>
        <p:spPr>
          <a:xfrm>
            <a:off x="711622" y="2716504"/>
            <a:ext cx="3860378" cy="2311781"/>
          </a:xfrm>
        </p:spPr>
      </p:pic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AA88249B-26F7-478A-AC86-1D5481401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FDBDD-D111-43E2-8C70-EA35646AD76E}" type="slidenum">
              <a:rPr lang="es-ES" smtClean="0"/>
              <a:t>6</a:t>
            </a:fld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FE792FD4-AA4E-4E9C-99FF-A36F14FB4E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1" b="3381"/>
          <a:stretch/>
        </p:blipFill>
        <p:spPr>
          <a:xfrm>
            <a:off x="4572000" y="2716503"/>
            <a:ext cx="3860378" cy="2311781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="" xmlns:a16="http://schemas.microsoft.com/office/drawing/2014/main" id="{8EA13A38-D133-4526-AE4B-142E1F62EB68}"/>
              </a:ext>
            </a:extLst>
          </p:cNvPr>
          <p:cNvSpPr txBox="1">
            <a:spLocks/>
          </p:cNvSpPr>
          <p:nvPr/>
        </p:nvSpPr>
        <p:spPr>
          <a:xfrm>
            <a:off x="3688922" y="2066146"/>
            <a:ext cx="1766156" cy="650357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300" b="1" dirty="0"/>
              <a:t>Biblioteca 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="" xmlns:a16="http://schemas.microsoft.com/office/drawing/2014/main" id="{A8B612F1-8715-4A1A-967D-0765BF589B8D}"/>
              </a:ext>
            </a:extLst>
          </p:cNvPr>
          <p:cNvSpPr txBox="1">
            <a:spLocks/>
          </p:cNvSpPr>
          <p:nvPr/>
        </p:nvSpPr>
        <p:spPr>
          <a:xfrm>
            <a:off x="1561184" y="5076550"/>
            <a:ext cx="1766156" cy="650357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300" b="1" dirty="0"/>
              <a:t>Proyecto 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="" xmlns:a16="http://schemas.microsoft.com/office/drawing/2014/main" id="{B7442A3C-8A95-4F68-B1B3-7C52EAC02615}"/>
              </a:ext>
            </a:extLst>
          </p:cNvPr>
          <p:cNvSpPr txBox="1">
            <a:spLocks/>
          </p:cNvSpPr>
          <p:nvPr/>
        </p:nvSpPr>
        <p:spPr>
          <a:xfrm>
            <a:off x="5816660" y="5111077"/>
            <a:ext cx="1766156" cy="650357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300" b="1" dirty="0"/>
              <a:t>Ejecutado </a:t>
            </a:r>
          </a:p>
        </p:txBody>
      </p:sp>
    </p:spTree>
    <p:extLst>
      <p:ext uri="{BB962C8B-B14F-4D97-AF65-F5344CB8AC3E}">
        <p14:creationId xmlns:p14="http://schemas.microsoft.com/office/powerpoint/2010/main" val="10733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491622D-5B7C-4832-8131-4CCE645DC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Salto del Guairá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AA88249B-26F7-478A-AC86-1D5481401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FDBDD-D111-43E2-8C70-EA35646AD76E}" type="slidenum">
              <a:rPr lang="es-ES" smtClean="0"/>
              <a:t>7</a:t>
            </a:fld>
            <a:endParaRPr lang="es-ES"/>
          </a:p>
        </p:txBody>
      </p:sp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160808E3-AA29-4781-9AAB-A4AEEAFE3F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20888"/>
            <a:ext cx="3833913" cy="2822648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="" xmlns:a16="http://schemas.microsoft.com/office/drawing/2014/main" id="{36FE7BA4-20D0-47F2-8377-4DE4A486D2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87" y="2368100"/>
            <a:ext cx="3833913" cy="287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34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491622D-5B7C-4832-8131-4CCE645DC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Salto del Guairá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AA88249B-26F7-478A-AC86-1D5481401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FDBDD-D111-43E2-8C70-EA35646AD76E}" type="slidenum">
              <a:rPr lang="es-ES" smtClean="0"/>
              <a:t>8</a:t>
            </a:fld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358709E9-C831-41AC-A7FD-26655176AB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76872"/>
            <a:ext cx="3757486" cy="281811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782BB2F3-EC37-4F58-8550-0BB909D934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77" y="2256597"/>
            <a:ext cx="3757486" cy="281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58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491622D-5B7C-4832-8131-4CCE645DC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Salto del Guairá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AA88249B-26F7-478A-AC86-1D5481401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FDBDD-D111-43E2-8C70-EA35646AD76E}" type="slidenum">
              <a:rPr lang="es-ES" smtClean="0"/>
              <a:t>9</a:t>
            </a:fld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6E005C33-6477-4541-B5D2-EE89A312B9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0" t="12547" r="9325" b="6655"/>
          <a:stretch/>
        </p:blipFill>
        <p:spPr>
          <a:xfrm>
            <a:off x="611560" y="2348880"/>
            <a:ext cx="4001617" cy="277056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0A65F3D7-83C8-4F0C-B4F7-96DD25AF49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>
          <a:xfrm>
            <a:off x="4572000" y="2313134"/>
            <a:ext cx="4001617" cy="277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48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incheta">
  <a:themeElements>
    <a:clrScheme name="Chincheta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Chincheta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hinchet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3752</TotalTime>
  <Words>342</Words>
  <Application>Microsoft Office PowerPoint</Application>
  <PresentationFormat>Presentación en pantalla (4:3)</PresentationFormat>
  <Paragraphs>157</Paragraphs>
  <Slides>34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43" baseType="lpstr">
      <vt:lpstr>Arial</vt:lpstr>
      <vt:lpstr>Arial Black</vt:lpstr>
      <vt:lpstr>Brush Script MT</vt:lpstr>
      <vt:lpstr>Calibri</vt:lpstr>
      <vt:lpstr>Constantia</vt:lpstr>
      <vt:lpstr>Franklin Gothic Book</vt:lpstr>
      <vt:lpstr>Rage Italic</vt:lpstr>
      <vt:lpstr>Swiss921 BT</vt:lpstr>
      <vt:lpstr>Chincheta</vt:lpstr>
      <vt:lpstr>Presentación de PowerPoint</vt:lpstr>
      <vt:lpstr>Introducción</vt:lpstr>
      <vt:lpstr>Presentación de PowerPoint</vt:lpstr>
      <vt:lpstr>Presentación de PowerPoint</vt:lpstr>
      <vt:lpstr>Presentación de PowerPoint</vt:lpstr>
      <vt:lpstr>Salto del Guairá</vt:lpstr>
      <vt:lpstr>Salto del Guairá</vt:lpstr>
      <vt:lpstr>Salto del Guairá</vt:lpstr>
      <vt:lpstr>Salto del Guairá</vt:lpstr>
      <vt:lpstr>Salto del Guairá</vt:lpstr>
      <vt:lpstr>Salto del Guairá</vt:lpstr>
      <vt:lpstr>Presentación de PowerPoint</vt:lpstr>
      <vt:lpstr>Presentación de PowerPoint</vt:lpstr>
      <vt:lpstr>Presentación de PowerPoint</vt:lpstr>
      <vt:lpstr>Presentación de PowerPoint</vt:lpstr>
      <vt:lpstr>Curuguaty</vt:lpstr>
      <vt:lpstr>Curuguaty</vt:lpstr>
      <vt:lpstr>Presentación de PowerPoint</vt:lpstr>
      <vt:lpstr>Katuete</vt:lpstr>
      <vt:lpstr>Katuete</vt:lpstr>
      <vt:lpstr>Katuete</vt:lpstr>
      <vt:lpstr>Presentación de PowerPoint</vt:lpstr>
      <vt:lpstr>Presentación de PowerPoint</vt:lpstr>
      <vt:lpstr>Universidad Nacional de Canindeyú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RUBROS SOLICITADOS 2020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NOE</dc:creator>
  <cp:lastModifiedBy>Ramon</cp:lastModifiedBy>
  <cp:revision>362</cp:revision>
  <cp:lastPrinted>2018-10-30T13:14:15Z</cp:lastPrinted>
  <dcterms:created xsi:type="dcterms:W3CDTF">2013-03-05T09:24:32Z</dcterms:created>
  <dcterms:modified xsi:type="dcterms:W3CDTF">2019-10-07T00:00:18Z</dcterms:modified>
</cp:coreProperties>
</file>