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notesMasterIdLst>
    <p:notesMasterId r:id="rId28"/>
  </p:notesMasterIdLst>
  <p:handoutMasterIdLst>
    <p:handoutMasterId r:id="rId29"/>
  </p:handoutMasterIdLst>
  <p:sldIdLst>
    <p:sldId id="259" r:id="rId2"/>
    <p:sldId id="260" r:id="rId3"/>
    <p:sldId id="319" r:id="rId4"/>
    <p:sldId id="313" r:id="rId5"/>
    <p:sldId id="265" r:id="rId6"/>
    <p:sldId id="337" r:id="rId7"/>
    <p:sldId id="338" r:id="rId8"/>
    <p:sldId id="335" r:id="rId9"/>
    <p:sldId id="334" r:id="rId10"/>
    <p:sldId id="339" r:id="rId11"/>
    <p:sldId id="342" r:id="rId12"/>
    <p:sldId id="284" r:id="rId13"/>
    <p:sldId id="286" r:id="rId14"/>
    <p:sldId id="341" r:id="rId15"/>
    <p:sldId id="280" r:id="rId16"/>
    <p:sldId id="308" r:id="rId17"/>
    <p:sldId id="330" r:id="rId18"/>
    <p:sldId id="331" r:id="rId19"/>
    <p:sldId id="332" r:id="rId20"/>
    <p:sldId id="321" r:id="rId21"/>
    <p:sldId id="322" r:id="rId22"/>
    <p:sldId id="323" r:id="rId23"/>
    <p:sldId id="324" r:id="rId24"/>
    <p:sldId id="299" r:id="rId25"/>
    <p:sldId id="285" r:id="rId26"/>
    <p:sldId id="343" r:id="rId27"/>
  </p:sldIdLst>
  <p:sldSz cx="9144000" cy="6858000" type="screen4x3"/>
  <p:notesSz cx="6888163" cy="10020300"/>
  <p:defaultTextStyle>
    <a:defPPr>
      <a:defRPr lang="es-P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4336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75" autoAdjust="0"/>
  </p:normalViewPr>
  <p:slideViewPr>
    <p:cSldViewPr>
      <p:cViewPr varScale="1">
        <p:scale>
          <a:sx n="90" d="100"/>
          <a:sy n="9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0.5\Direccion%20Administrativa\Ejecucion\Willian\2019\PRESUPUESTO%202019\09%20setiembre\RECORTE%202008-2020.xlsx" TargetMode="External"/><Relationship Id="rId1" Type="http://schemas.openxmlformats.org/officeDocument/2006/relationships/image" Target="../media/image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s-PY" sz="1400" dirty="0"/>
              <a:t>Total</a:t>
            </a:r>
            <a:r>
              <a:rPr lang="es-PY" sz="1400" baseline="0" dirty="0"/>
              <a:t> Recorte  </a:t>
            </a:r>
            <a:r>
              <a:rPr lang="es-PY" baseline="0" dirty="0"/>
              <a:t>G. 30.545.375.119 </a:t>
            </a:r>
            <a:endParaRPr lang="es-PY" dirty="0"/>
          </a:p>
        </c:rich>
      </c:tx>
      <c:layout>
        <c:manualLayout>
          <c:xMode val="edge"/>
          <c:yMode val="edge"/>
          <c:x val="0.45893502080958676"/>
          <c:y val="0.13693693693693754"/>
        </c:manualLayout>
      </c:layout>
    </c:title>
    <c:view3D>
      <c:rotX val="20"/>
      <c:rotY val="30"/>
      <c:rAngAx val="1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/>
      <c:bar3DChart>
        <c:barDir val="col"/>
        <c:grouping val="clustered"/>
        <c:ser>
          <c:idx val="0"/>
          <c:order val="0"/>
          <c:spPr>
            <a:noFill/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2.2185246810870946E-3"/>
                  <c:y val="6.126126126126128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17C-4C41-A3E7-B5993E4E31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370493621741971E-3"/>
                  <c:y val="6.48648648648649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17C-4C41-A3E7-B5993E4E31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6555740432612314E-3"/>
                  <c:y val="6.48648648648649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17C-4C41-A3E7-B5993E4E31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185246810870946E-3"/>
                  <c:y val="6.48648648648649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17C-4C41-A3E7-B5993E4E31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185246810870946E-3"/>
                  <c:y val="6.48648648648649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17C-4C41-A3E7-B5993E4E31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185246810870946E-3"/>
                  <c:y val="6.126126126126128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17C-4C41-A3E7-B5993E4E31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2185246810870946E-3"/>
                  <c:y val="6.48648648648649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17C-4C41-A3E7-B5993E4E31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4370493621741971E-3"/>
                  <c:y val="6.48648648648649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17C-4C41-A3E7-B5993E4E31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6.48648648648649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17C-4C41-A3E7-B5993E4E31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'Recorte 2015-2020'!$A$4:$A$15</c:f>
              <c:numCache>
                <c:formatCode>_(* #,##0_);_(* \(#,##0\);_(* "-"??_);_(@_)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17C-4C41-A3E7-B5993E4E3119}"/>
            </c:ext>
          </c:extLst>
        </c:ser>
        <c:ser>
          <c:idx val="1"/>
          <c:order val="1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17C-4C41-A3E7-B5993E4E3119}"/>
              </c:ext>
            </c:extLst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17C-4C41-A3E7-B5993E4E3119}"/>
              </c:ext>
            </c:extLst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17C-4C41-A3E7-B5993E4E3119}"/>
              </c:ext>
            </c:extLst>
          </c:dPt>
          <c:dPt>
            <c:idx val="3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617C-4C41-A3E7-B5993E4E3119}"/>
              </c:ext>
            </c:extLst>
          </c:dPt>
          <c:dPt>
            <c:idx val="4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617C-4C41-A3E7-B5993E4E3119}"/>
              </c:ext>
            </c:extLst>
          </c:dPt>
          <c:dPt>
            <c:idx val="6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617C-4C41-A3E7-B5993E4E3119}"/>
              </c:ext>
            </c:extLst>
          </c:dPt>
          <c:dPt>
            <c:idx val="7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617C-4C41-A3E7-B5993E4E3119}"/>
              </c:ext>
            </c:extLst>
          </c:dPt>
          <c:dPt>
            <c:idx val="8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617C-4C41-A3E7-B5993E4E3119}"/>
              </c:ext>
            </c:extLst>
          </c:dPt>
          <c:dPt>
            <c:idx val="1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617C-4C41-A3E7-B5993E4E3119}"/>
              </c:ext>
            </c:extLst>
          </c:dPt>
          <c:dPt>
            <c:idx val="1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617C-4C41-A3E7-B5993E4E3119}"/>
              </c:ext>
            </c:extLst>
          </c:dPt>
          <c:dLbls>
            <c:dLbl>
              <c:idx val="9"/>
              <c:layout>
                <c:manualLayout>
                  <c:x val="-7.4487884794808661E-3"/>
                  <c:y val="-1.65118679050567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617C-4C41-A3E7-B5993E4E3119}"/>
                </c:ext>
                <c:ext xmlns:c15="http://schemas.microsoft.com/office/drawing/2012/chart" uri="{CE6537A1-D6FC-4f65-9D91-7224C49458BB}">
                  <c15:layout>
                    <c:manualLayout>
                      <c:w val="0.10975789824515048"/>
                      <c:h val="0.10817353713138798"/>
                    </c:manualLayout>
                  </c15:layout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'Recorte 2015-2020'!$B$4:$B$15</c:f>
              <c:numCache>
                <c:formatCode>_(* #,##0_);_(* \(#,##0\);_(* "-"??_);_(@_)</c:formatCode>
                <c:ptCount val="12"/>
                <c:pt idx="0">
                  <c:v>1887683967</c:v>
                </c:pt>
                <c:pt idx="1">
                  <c:v>1247164205</c:v>
                </c:pt>
                <c:pt idx="2">
                  <c:v>7848174316</c:v>
                </c:pt>
                <c:pt idx="3">
                  <c:v>6420803267</c:v>
                </c:pt>
                <c:pt idx="4">
                  <c:v>5397500000</c:v>
                </c:pt>
                <c:pt idx="5">
                  <c:v>0</c:v>
                </c:pt>
                <c:pt idx="6">
                  <c:v>2056652413</c:v>
                </c:pt>
                <c:pt idx="7">
                  <c:v>977036868</c:v>
                </c:pt>
                <c:pt idx="8">
                  <c:v>0</c:v>
                </c:pt>
                <c:pt idx="9">
                  <c:v>266653360</c:v>
                </c:pt>
                <c:pt idx="10">
                  <c:v>0</c:v>
                </c:pt>
                <c:pt idx="11" formatCode="#,##0">
                  <c:v>4443706723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617C-4C41-A3E7-B5993E4E3119}"/>
            </c:ext>
          </c:extLst>
        </c:ser>
        <c:dLbls>
          <c:showVal val="1"/>
        </c:dLbls>
        <c:shape val="box"/>
        <c:axId val="48844160"/>
        <c:axId val="48854144"/>
        <c:axId val="0"/>
      </c:bar3DChart>
      <c:catAx>
        <c:axId val="48844160"/>
        <c:scaling>
          <c:orientation val="minMax"/>
        </c:scaling>
        <c:delete val="1"/>
        <c:axPos val="b"/>
        <c:majorTickMark val="none"/>
        <c:tickLblPos val="none"/>
        <c:crossAx val="48854144"/>
        <c:crosses val="autoZero"/>
        <c:auto val="1"/>
        <c:lblAlgn val="ctr"/>
        <c:lblOffset val="100"/>
      </c:catAx>
      <c:valAx>
        <c:axId val="48854144"/>
        <c:scaling>
          <c:orientation val="minMax"/>
        </c:scaling>
        <c:delete val="1"/>
        <c:axPos val="l"/>
        <c:numFmt formatCode="_(* #,##0_);_(* \(#,##0\);_(* &quot;-&quot;??_);_(@_)" sourceLinked="1"/>
        <c:tickLblPos val="none"/>
        <c:crossAx val="48844160"/>
        <c:crosses val="autoZero"/>
        <c:crossBetween val="between"/>
      </c:valAx>
    </c:plotArea>
    <c:plotVisOnly val="1"/>
    <c:dispBlanksAs val="gap"/>
  </c:chart>
  <c:spPr>
    <a:ln>
      <a:solidFill>
        <a:schemeClr val="accent5">
          <a:lumMod val="20000"/>
          <a:lumOff val="80000"/>
        </a:schemeClr>
      </a:solidFill>
    </a:ln>
  </c:sp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3238"/>
          </a:xfrm>
          <a:prstGeom prst="rect">
            <a:avLst/>
          </a:prstGeom>
        </p:spPr>
        <p:txBody>
          <a:bodyPr vert="horz" lIns="94784" tIns="47393" rIns="94784" bIns="473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3238"/>
          </a:xfrm>
          <a:prstGeom prst="rect">
            <a:avLst/>
          </a:prstGeom>
        </p:spPr>
        <p:txBody>
          <a:bodyPr vert="horz" lIns="94784" tIns="47393" rIns="94784" bIns="473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CD6329-367F-4995-84B5-53AD77C928D8}" type="datetimeFigureOut">
              <a:rPr lang="es-ES"/>
              <a:pPr>
                <a:defRPr/>
              </a:pPr>
              <a:t>07/10/2019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3237"/>
          </a:xfrm>
          <a:prstGeom prst="rect">
            <a:avLst/>
          </a:prstGeom>
        </p:spPr>
        <p:txBody>
          <a:bodyPr vert="horz" lIns="94784" tIns="47393" rIns="94784" bIns="473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3237"/>
          </a:xfrm>
          <a:prstGeom prst="rect">
            <a:avLst/>
          </a:prstGeom>
        </p:spPr>
        <p:txBody>
          <a:bodyPr vert="horz" lIns="94784" tIns="47393" rIns="94784" bIns="473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2A4958-1B2F-4697-B866-F55D7E95F4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4784" tIns="47393" rIns="94784" bIns="473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4784" tIns="47393" rIns="94784" bIns="473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D196BD-0029-488F-8452-3B8DE3CF8DD9}" type="datetimeFigureOut">
              <a:rPr lang="es-PY"/>
              <a:pPr>
                <a:defRPr/>
              </a:pPr>
              <a:t>07/10/2019</a:t>
            </a:fld>
            <a:endParaRPr lang="es-P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4" tIns="47393" rIns="94784" bIns="47393" rtlCol="0" anchor="ctr"/>
          <a:lstStyle/>
          <a:p>
            <a:pPr lvl="0"/>
            <a:endParaRPr lang="es-PY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4784" tIns="47393" rIns="94784" bIns="47393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PY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4784" tIns="47393" rIns="94784" bIns="473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4784" tIns="47393" rIns="94784" bIns="473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0EC001-C63F-4077-9516-08C83B23013F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9694-85DB-4C21-8FBA-E18B6DFC9EA8}" type="datetimeFigureOut">
              <a:rPr lang="es-PY"/>
              <a:pPr>
                <a:defRPr/>
              </a:pPr>
              <a:t>07/10/2019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7026-1AE1-4E51-B31E-4F2DFBC93029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2BA5-27EA-4779-A689-A2C602AC6233}" type="datetimeFigureOut">
              <a:rPr lang="es-PY"/>
              <a:pPr>
                <a:defRPr/>
              </a:pPr>
              <a:t>07/10/2019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F537-9600-4410-9E77-BBDCD78239CB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D8D4-5B71-4BDD-8F93-68087FD69794}" type="datetimeFigureOut">
              <a:rPr lang="es-PY"/>
              <a:pPr>
                <a:defRPr/>
              </a:pPr>
              <a:t>07/10/2019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E3829-C4A2-4393-8931-03C0A1E9065C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29"/>
            <a:ext cx="8229600" cy="11398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30725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6884890-6AA9-42B9-ABA1-72E9590B4EC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FE11-EC5B-4D21-89B9-40DDB06AF50D}" type="datetimeFigureOut">
              <a:rPr lang="es-PY"/>
              <a:pPr>
                <a:defRPr/>
              </a:pPr>
              <a:t>07/10/2019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5F56C-3242-4A57-A07F-3BF508BACF53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27656-2951-47BE-8569-462E85673DB2}" type="datetimeFigureOut">
              <a:rPr lang="es-PY"/>
              <a:pPr>
                <a:defRPr/>
              </a:pPr>
              <a:t>07/10/2019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43C8-8981-4AD5-85FA-6B768CBF5A5E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E5B2-36BE-47F2-B389-4F6162736856}" type="datetimeFigureOut">
              <a:rPr lang="es-PY"/>
              <a:pPr>
                <a:defRPr/>
              </a:pPr>
              <a:t>07/10/2019</a:t>
            </a:fld>
            <a:endParaRPr lang="es-PY"/>
          </a:p>
        </p:txBody>
      </p:sp>
      <p:sp>
        <p:nvSpPr>
          <p:cNvPr id="6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92BD-E954-4CA4-86EE-C1F413EA2D37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5869-E8CF-4449-BBDE-4D651497C3BA}" type="datetimeFigureOut">
              <a:rPr lang="es-PY"/>
              <a:pPr>
                <a:defRPr/>
              </a:pPr>
              <a:t>07/10/2019</a:t>
            </a:fld>
            <a:endParaRPr lang="es-PY"/>
          </a:p>
        </p:txBody>
      </p:sp>
      <p:sp>
        <p:nvSpPr>
          <p:cNvPr id="8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9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13435-1035-4877-B8C2-9A8944895B6F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B5A4-F8CF-46DD-B78A-48CAE6A55221}" type="datetimeFigureOut">
              <a:rPr lang="es-PY"/>
              <a:pPr>
                <a:defRPr/>
              </a:pPr>
              <a:t>07/10/2019</a:t>
            </a:fld>
            <a:endParaRPr lang="es-PY"/>
          </a:p>
        </p:txBody>
      </p:sp>
      <p:sp>
        <p:nvSpPr>
          <p:cNvPr id="4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5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DECE-1348-464B-95FD-3D61789800F8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4D65D-7D4A-4625-9B71-04863C2546A7}" type="datetimeFigureOut">
              <a:rPr lang="es-PY"/>
              <a:pPr>
                <a:defRPr/>
              </a:pPr>
              <a:t>07/10/2019</a:t>
            </a:fld>
            <a:endParaRPr lang="es-PY"/>
          </a:p>
        </p:txBody>
      </p:sp>
      <p:sp>
        <p:nvSpPr>
          <p:cNvPr id="3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4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16496-58F1-4B31-8639-AB13AAA18975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272EC-467A-4B79-A1A2-399BD54337D0}" type="datetimeFigureOut">
              <a:rPr lang="es-PY"/>
              <a:pPr>
                <a:defRPr/>
              </a:pPr>
              <a:t>07/10/2019</a:t>
            </a:fld>
            <a:endParaRPr lang="es-PY"/>
          </a:p>
        </p:txBody>
      </p:sp>
      <p:sp>
        <p:nvSpPr>
          <p:cNvPr id="6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29AF9-489F-4CEC-841D-303834FA4A38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PY" noProof="0"/>
          </a:p>
        </p:txBody>
      </p:sp>
      <p:sp>
        <p:nvSpPr>
          <p:cNvPr id="4" name="Marcador de tex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E568-8438-426B-BFBD-F7122C2DDA2D}" type="datetimeFigureOut">
              <a:rPr lang="es-PY"/>
              <a:pPr>
                <a:defRPr/>
              </a:pPr>
              <a:t>07/10/2019</a:t>
            </a:fld>
            <a:endParaRPr lang="es-PY"/>
          </a:p>
        </p:txBody>
      </p:sp>
      <p:sp>
        <p:nvSpPr>
          <p:cNvPr id="6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FA1A-8CCF-4A30-85BD-CF7FED087E1C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Y" smtClean="0"/>
          </a:p>
        </p:txBody>
      </p:sp>
      <p:sp>
        <p:nvSpPr>
          <p:cNvPr id="3" name="Marcador de tex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BAA7D7-D7C4-40E1-8117-65DD66E38E0E}" type="datetimeFigureOut">
              <a:rPr lang="es-PY"/>
              <a:pPr>
                <a:defRPr/>
              </a:pPr>
              <a:t>07/10/2019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F317E8-E19A-4798-8AFD-DAB5DD8E715A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py/url?sa=i&amp;rct=j&amp;q=&amp;esrc=s&amp;frm=1&amp;source=images&amp;cd=&amp;cad=rja&amp;uact=8&amp;ved=0CAcQjRxqFQoTCJ78sdDQzsgCFcx_kAodUmEMhg&amp;url=http://www.une.edu.py/v2/unelabo08082013.html&amp;psig=AFQjCNFImAcsNQKq1H59twncoV5ULLGtrw&amp;ust=1445347332558706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.py/url?sa=i&amp;rct=j&amp;q=&amp;esrc=s&amp;frm=1&amp;source=images&amp;cd=&amp;cad=rja&amp;uact=8&amp;ved=0CAcQjRxqFQoTCOO75t7QzsgCFcQZkAodjJcHvA&amp;url=http://www.une.edu.py/v2/uneencuentro09102013.html&amp;psig=AFQjCNFImAcsNQKq1H59twncoV5ULLGtrw&amp;ust=144534733255870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py/url?sa=i&amp;rct=j&amp;q=&amp;esrc=s&amp;frm=1&amp;source=images&amp;cd=&amp;cad=rja&amp;uact=8&amp;ved=0CAcQjRxqFQoTCMr2xvvQzsgCFcKAkAodHQoPPg&amp;url=http://www.unila.edu.br/es/noticias/universidades-frontera&amp;psig=AFQjCNFImAcsNQKq1H59twncoV5ULLGtrw&amp;ust=1445347332558706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://www.google.com.py/url?sa=i&amp;rct=j&amp;q=&amp;esrc=s&amp;frm=1&amp;source=images&amp;cd=&amp;cad=rja&amp;uact=8&amp;ved=0CAcQjRxqFQoTCKSh2ebQzsgCFYcOkAodz9AEKQ&amp;url=http://www.unenoticias.com/?p=8404&amp;psig=AFQjCNFImAcsNQKq1H59twncoV5ULLGtrw&amp;ust=144534733255870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cim.facisaune.edu.py/images/img-anatomia1-g.jpg" TargetMode="External"/><Relationship Id="rId7" Type="http://schemas.openxmlformats.org/officeDocument/2006/relationships/hyperlink" Target="http://cim.facisaune.edu.py/images/img-clinico3-g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hyperlink" Target="http://cim.facisaune.edu.py/images/img-clinico2-g.jpg" TargetMode="Externa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http://www.une.edu.py/extension/index.php/component/banners/click/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96752"/>
            <a:ext cx="777686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/>
            </a:extLst>
          </p:cNvPr>
          <p:cNvSpPr txBox="1"/>
          <p:nvPr/>
        </p:nvSpPr>
        <p:spPr>
          <a:xfrm>
            <a:off x="496888" y="328613"/>
            <a:ext cx="8496300" cy="584200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altLang="es-SV" sz="3200" b="1" dirty="0">
                <a:solidFill>
                  <a:srgbClr val="002060"/>
                </a:solidFill>
                <a:latin typeface="Bookman Old Style" pitchFamily="18" charset="0"/>
              </a:rPr>
              <a:t>PRESUPUESTO 2020</a:t>
            </a:r>
            <a:endParaRPr lang="es-PY" altLang="es-SV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n 1" descr="C:\Users\Administrador\Desktop\LOGO 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1300"/>
            <a:ext cx="164623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a 4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042988" y="1412875"/>
          <a:ext cx="6985000" cy="4895850"/>
        </p:xfrm>
        <a:graphic>
          <a:graphicData uri="http://schemas.openxmlformats.org/drawingml/2006/table">
            <a:tbl>
              <a:tblPr/>
              <a:tblGrid>
                <a:gridCol w="4216420">
                  <a:extLst>
                    <a:ext uri="{9D8B030D-6E8A-4147-A177-3AD203B41FA5}"/>
                  </a:extLst>
                </a:gridCol>
                <a:gridCol w="2768356">
                  <a:extLst>
                    <a:ext uri="{9D8B030D-6E8A-4147-A177-3AD203B41FA5}"/>
                  </a:extLst>
                </a:gridCol>
              </a:tblGrid>
              <a:tr h="735898"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UNIDAD RESPONSABLE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OTROS NIVELES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252"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Rectorado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224.327.847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252"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Politécnica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 50.000.000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252"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Filosofía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 50.000.000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252"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Economía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 50.000.000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252"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Agronomía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 50.000.000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252"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Derecho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 50.000.000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252"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Salud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 50.000.000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252"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Posgrado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 50.000.000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252"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ESBA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 50.000.000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94380"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624.327.847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ángulo 2"/>
          <p:cNvSpPr>
            <a:spLocks noChangeArrowheads="1"/>
          </p:cNvSpPr>
          <p:nvPr/>
        </p:nvSpPr>
        <p:spPr bwMode="auto">
          <a:xfrm>
            <a:off x="2195513" y="692150"/>
            <a:ext cx="5329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SV" sz="2400" b="1">
                <a:solidFill>
                  <a:srgbClr val="002060"/>
                </a:solidFill>
                <a:latin typeface="Bookman Old Style" pitchFamily="18" charset="0"/>
              </a:rPr>
              <a:t>ESCENARIO NECESARIO 2020</a:t>
            </a:r>
            <a:endParaRPr lang="es-PY" altLang="es-SV" sz="2400" b="1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9698" name="Imagen 1" descr="C:\Users\Administrador\Desktop\LOGO 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92100"/>
            <a:ext cx="18002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a 4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684213" y="2133600"/>
          <a:ext cx="7991475" cy="3816350"/>
        </p:xfrm>
        <a:graphic>
          <a:graphicData uri="http://schemas.openxmlformats.org/drawingml/2006/table">
            <a:tbl>
              <a:tblPr/>
              <a:tblGrid>
                <a:gridCol w="4254279">
                  <a:extLst>
                    <a:ext uri="{9D8B030D-6E8A-4147-A177-3AD203B41FA5}"/>
                  </a:extLst>
                </a:gridCol>
                <a:gridCol w="3738609">
                  <a:extLst>
                    <a:ext uri="{9D8B030D-6E8A-4147-A177-3AD203B41FA5}"/>
                  </a:extLst>
                </a:gridCol>
              </a:tblGrid>
              <a:tr h="1457180"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800" b="1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Incremento solicitado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800" b="1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  10.000.000.000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179622"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800" b="1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Restitución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800" b="1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    4.398.706.723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179622"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800" b="1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800" b="1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  14.398.706.723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2988" y="342900"/>
            <a:ext cx="7058025" cy="6264275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4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TOPE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4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 ARANCELARIO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</p:txBody>
      </p:sp>
      <p:pic>
        <p:nvPicPr>
          <p:cNvPr id="30722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1313" y="5756275"/>
            <a:ext cx="85883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Imagen 1" descr="C:\Users\Administrador\Desktop\LOGO U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42900"/>
            <a:ext cx="15017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8313" y="412750"/>
            <a:ext cx="8674100" cy="6156325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2800" i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3200" b="1" i="1" dirty="0">
                <a:latin typeface="+mn-lt"/>
              </a:rPr>
              <a:t>RECURSOS INSTITUCIONALES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3200" b="1" i="1" dirty="0">
                <a:latin typeface="+mn-lt"/>
              </a:rPr>
              <a:t>RECTORADO/ESCUELAS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SIN RECAUDAR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2800" b="1" dirty="0">
                <a:solidFill>
                  <a:srgbClr val="FF0000"/>
                </a:solidFill>
                <a:latin typeface="+mn-lt"/>
              </a:rPr>
              <a:t>-2.747.763.900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</p:txBody>
      </p:sp>
      <p:pic>
        <p:nvPicPr>
          <p:cNvPr id="31746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1313" y="5756275"/>
            <a:ext cx="85883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Imagen 1" descr="C:\Users\Administrador\Desktop\LOGO U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0675"/>
            <a:ext cx="1377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echa: hacia abajo 11">
            <a:extLst>
              <a:ext uri="{FF2B5EF4-FFF2-40B4-BE49-F238E27FC236}"/>
            </a:extLst>
          </p:cNvPr>
          <p:cNvSpPr/>
          <p:nvPr/>
        </p:nvSpPr>
        <p:spPr>
          <a:xfrm>
            <a:off x="1042988" y="2628900"/>
            <a:ext cx="2952750" cy="1543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800" b="1" dirty="0"/>
              <a:t>2016</a:t>
            </a:r>
          </a:p>
        </p:txBody>
      </p:sp>
      <p:sp>
        <p:nvSpPr>
          <p:cNvPr id="13" name="Flecha: hacia abajo 12">
            <a:extLst>
              <a:ext uri="{FF2B5EF4-FFF2-40B4-BE49-F238E27FC236}"/>
            </a:extLst>
          </p:cNvPr>
          <p:cNvSpPr/>
          <p:nvPr/>
        </p:nvSpPr>
        <p:spPr>
          <a:xfrm>
            <a:off x="6126163" y="2628900"/>
            <a:ext cx="2592387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800" b="1" dirty="0"/>
              <a:t>2017</a:t>
            </a:r>
          </a:p>
        </p:txBody>
      </p:sp>
      <p:sp>
        <p:nvSpPr>
          <p:cNvPr id="6" name="Cerrar llave 5">
            <a:extLst>
              <a:ext uri="{FF2B5EF4-FFF2-40B4-BE49-F238E27FC236}"/>
            </a:extLst>
          </p:cNvPr>
          <p:cNvSpPr/>
          <p:nvPr/>
        </p:nvSpPr>
        <p:spPr>
          <a:xfrm rot="5400000">
            <a:off x="4401344" y="3207544"/>
            <a:ext cx="712788" cy="2590800"/>
          </a:xfrm>
          <a:prstGeom prst="rightBrace">
            <a:avLst>
              <a:gd name="adj1" fmla="val 8333"/>
              <a:gd name="adj2" fmla="val 4728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8313" y="412750"/>
            <a:ext cx="8674100" cy="5848350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2800" i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3200" b="1" i="1" dirty="0">
                <a:latin typeface="+mn-lt"/>
              </a:rPr>
              <a:t>RECURSOS INSTITUCIONALES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3200" b="1" i="1" dirty="0">
                <a:latin typeface="+mn-lt"/>
              </a:rPr>
              <a:t>RECTORADO/ESCUELAS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SIN RECAUDAR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2800" b="1" dirty="0">
                <a:latin typeface="+mn-lt"/>
              </a:rPr>
              <a:t>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2800" b="1" dirty="0">
                <a:latin typeface="+mn-lt"/>
              </a:rPr>
              <a:t>                </a:t>
            </a:r>
            <a:r>
              <a:rPr lang="es-CR" sz="2800" dirty="0">
                <a:latin typeface="+mn-lt"/>
              </a:rPr>
              <a:t>		</a:t>
            </a:r>
            <a:r>
              <a:rPr lang="es-CR" sz="2800" b="1" dirty="0">
                <a:solidFill>
                  <a:srgbClr val="FF0000"/>
                </a:solidFill>
                <a:latin typeface="+mn-lt"/>
              </a:rPr>
              <a:t>-351.869.300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</p:txBody>
      </p:sp>
      <p:pic>
        <p:nvPicPr>
          <p:cNvPr id="32770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1313" y="5756275"/>
            <a:ext cx="85883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Imagen 1" descr="C:\Users\Administrador\Desktop\LOGO U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0675"/>
            <a:ext cx="1377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echa: hacia abajo 11">
            <a:extLst>
              <a:ext uri="{FF2B5EF4-FFF2-40B4-BE49-F238E27FC236}"/>
            </a:extLst>
          </p:cNvPr>
          <p:cNvSpPr/>
          <p:nvPr/>
        </p:nvSpPr>
        <p:spPr>
          <a:xfrm>
            <a:off x="998538" y="2754313"/>
            <a:ext cx="2592387" cy="1500187"/>
          </a:xfrm>
          <a:prstGeom prst="downArrow">
            <a:avLst>
              <a:gd name="adj1" fmla="val 50000"/>
              <a:gd name="adj2" fmla="val 52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800" b="1" dirty="0"/>
              <a:t>2018</a:t>
            </a:r>
          </a:p>
        </p:txBody>
      </p:sp>
      <p:sp>
        <p:nvSpPr>
          <p:cNvPr id="13" name="Flecha: hacia abajo 12">
            <a:extLst>
              <a:ext uri="{FF2B5EF4-FFF2-40B4-BE49-F238E27FC236}"/>
            </a:extLst>
          </p:cNvPr>
          <p:cNvSpPr/>
          <p:nvPr/>
        </p:nvSpPr>
        <p:spPr>
          <a:xfrm>
            <a:off x="5219700" y="2713038"/>
            <a:ext cx="2592388" cy="150177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800" b="1" dirty="0"/>
              <a:t>2019</a:t>
            </a:r>
          </a:p>
        </p:txBody>
      </p:sp>
      <p:sp>
        <p:nvSpPr>
          <p:cNvPr id="6" name="Cerrar llave 5">
            <a:extLst>
              <a:ext uri="{FF2B5EF4-FFF2-40B4-BE49-F238E27FC236}"/>
            </a:extLst>
          </p:cNvPr>
          <p:cNvSpPr/>
          <p:nvPr/>
        </p:nvSpPr>
        <p:spPr>
          <a:xfrm rot="5400000">
            <a:off x="4048919" y="3167856"/>
            <a:ext cx="711200" cy="2592388"/>
          </a:xfrm>
          <a:prstGeom prst="rightBrace">
            <a:avLst>
              <a:gd name="adj1" fmla="val 0"/>
              <a:gd name="adj2" fmla="val 4728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2988" y="342900"/>
            <a:ext cx="7058025" cy="5986463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7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5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Investigaciones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</p:txBody>
      </p:sp>
      <p:pic>
        <p:nvPicPr>
          <p:cNvPr id="33794" name="Imagen 1" descr="C:\Users\Administrador\Desktop\LOGO 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42900"/>
            <a:ext cx="15017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1800" y="261938"/>
            <a:ext cx="8316913" cy="3355975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Y" sz="2000" b="1" dirty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>PROYECTOS DE INVESTIGACIÓN</a:t>
            </a: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</p:txBody>
      </p:sp>
      <p:pic>
        <p:nvPicPr>
          <p:cNvPr id="34818" name="Imagen 1" descr="C:\Users\Administrador\Desktop\LOGO 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5413"/>
            <a:ext cx="122555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a 5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539750" y="1125538"/>
          <a:ext cx="7920038" cy="5470525"/>
        </p:xfrm>
        <a:graphic>
          <a:graphicData uri="http://schemas.openxmlformats.org/drawingml/2006/table">
            <a:tbl>
              <a:tblPr/>
              <a:tblGrid>
                <a:gridCol w="3195259">
                  <a:extLst>
                    <a:ext uri="{9D8B030D-6E8A-4147-A177-3AD203B41FA5}"/>
                  </a:extLst>
                </a:gridCol>
                <a:gridCol w="3195259">
                  <a:extLst>
                    <a:ext uri="{9D8B030D-6E8A-4147-A177-3AD203B41FA5}"/>
                  </a:extLst>
                </a:gridCol>
                <a:gridCol w="1530363">
                  <a:extLst>
                    <a:ext uri="{9D8B030D-6E8A-4147-A177-3AD203B41FA5}"/>
                  </a:extLst>
                </a:gridCol>
              </a:tblGrid>
              <a:tr h="528441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Facultad/Escuela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Proyectos 2019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5640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Listado </a:t>
                      </a:r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 Proyectos de Investigación que la institución está desarrollando  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Facultad Politécnica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69039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Facultad de Ingeniería Agronómica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56409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Facultad de Ciencias Económicas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69039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Facultad de Derecho y Ciencias Sociales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56409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Facultad de Filosofía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56409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Facultad de Ciencias de la Salud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56409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Escuela de Posgrado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34685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Escuela de Bellas Artes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87565">
                <a:tc>
                  <a:txBody>
                    <a:bodyPr/>
                    <a:lstStyle/>
                    <a:p>
                      <a:pPr algn="ctr" fontAlgn="t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6" marR="5936" marT="59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799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2988" y="342900"/>
            <a:ext cx="7058025" cy="5986463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7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5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Extensión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</p:txBody>
      </p:sp>
      <p:pic>
        <p:nvPicPr>
          <p:cNvPr id="35842" name="Imagen 1" descr="C:\Users\Administrador\Desktop\LOGO 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42900"/>
            <a:ext cx="15017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50825" y="996950"/>
          <a:ext cx="8424863" cy="5527675"/>
        </p:xfrm>
        <a:graphic>
          <a:graphicData uri="http://schemas.openxmlformats.org/drawingml/2006/table">
            <a:tbl>
              <a:tblPr/>
              <a:tblGrid>
                <a:gridCol w="3584220">
                  <a:extLst>
                    <a:ext uri="{9D8B030D-6E8A-4147-A177-3AD203B41FA5}"/>
                  </a:extLst>
                </a:gridCol>
                <a:gridCol w="879211">
                  <a:extLst>
                    <a:ext uri="{9D8B030D-6E8A-4147-A177-3AD203B41FA5}"/>
                  </a:extLst>
                </a:gridCol>
                <a:gridCol w="960058">
                  <a:extLst>
                    <a:ext uri="{9D8B030D-6E8A-4147-A177-3AD203B41FA5}"/>
                  </a:extLst>
                </a:gridCol>
                <a:gridCol w="960058">
                  <a:extLst>
                    <a:ext uri="{9D8B030D-6E8A-4147-A177-3AD203B41FA5}"/>
                  </a:extLst>
                </a:gridCol>
                <a:gridCol w="960058">
                  <a:extLst>
                    <a:ext uri="{9D8B030D-6E8A-4147-A177-3AD203B41FA5}"/>
                  </a:extLst>
                </a:gridCol>
                <a:gridCol w="1081329">
                  <a:extLst>
                    <a:ext uri="{9D8B030D-6E8A-4147-A177-3AD203B41FA5}"/>
                  </a:extLst>
                </a:gridCol>
              </a:tblGrid>
              <a:tr h="3855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Institución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Año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Total general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6960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556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hruti" panose="020B0502040204020203" pitchFamily="34" charset="0"/>
                        </a:rPr>
                        <a:t>Escuela  Superior de Bellas Artes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585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50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202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59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896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556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hruti" panose="020B0502040204020203" pitchFamily="34" charset="0"/>
                        </a:rPr>
                        <a:t>Escuela de Posgrado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120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25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420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1.525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2.090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556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hruti" panose="020B0502040204020203" pitchFamily="34" charset="0"/>
                        </a:rPr>
                        <a:t>Facultad de Ciencias de la Salud (FACISA)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7.512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12.387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13.010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11.522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44.431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556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hruti" panose="020B0502040204020203" pitchFamily="34" charset="0"/>
                        </a:rPr>
                        <a:t>Facultad de Ciencias Económicas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 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 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556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hruti" panose="020B0502040204020203" pitchFamily="34" charset="0"/>
                        </a:rPr>
                        <a:t>Facultad de Derecho y Ciencias Sociales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252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514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983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1.812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3.561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556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hruti" panose="020B0502040204020203" pitchFamily="34" charset="0"/>
                        </a:rPr>
                        <a:t>Facultad de Ingeniería Agronómica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138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104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113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158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513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556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hruti" panose="020B0502040204020203" pitchFamily="34" charset="0"/>
                        </a:rPr>
                        <a:t>Facultad Politécnica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387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444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574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2.302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3.707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556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hruti" panose="020B0502040204020203" pitchFamily="34" charset="0"/>
                        </a:rPr>
                        <a:t>Red de Extensión de la UNE (REXUNE)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767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402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575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1.655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3.399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981423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hruti" panose="020B0502040204020203" pitchFamily="34" charset="0"/>
                        </a:rPr>
                        <a:t>FD y CS, Carrera de Comunicación FAFI - UNE, conjuntamente con la Universidad Nacional de Avellaneda UNDAV/Arg. y la Universidad Nacional de Rosario. 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225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225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03929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hruti" panose="020B0502040204020203" pitchFamily="34" charset="0"/>
                        </a:rPr>
                        <a:t>Facultad de Filosofía - UNE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86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89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246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3.097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3.518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03929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hruti" panose="020B0502040204020203" pitchFamily="34" charset="0"/>
                        </a:rPr>
                        <a:t>Total general</a:t>
                      </a:r>
                    </a:p>
                  </a:txBody>
                  <a:tcPr marL="9479" marR="9479" marT="94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10.072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14.015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16.123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22.130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62.340   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6964" name="Rectángulo 2"/>
          <p:cNvSpPr>
            <a:spLocks noChangeArrowheads="1"/>
          </p:cNvSpPr>
          <p:nvPr/>
        </p:nvSpPr>
        <p:spPr bwMode="auto">
          <a:xfrm>
            <a:off x="1619250" y="333375"/>
            <a:ext cx="6048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Y" b="1">
                <a:solidFill>
                  <a:srgbClr val="002060"/>
                </a:solidFill>
                <a:latin typeface="Bookman Old Style" pitchFamily="18" charset="0"/>
              </a:rPr>
              <a:t>PROYECTOS DE EXTENSIÓN</a:t>
            </a:r>
            <a:endParaRPr lang="es-CR" b="1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6965" name="Imagen 1" descr="C:\Users\Administrador\Desktop\LOGO 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5413"/>
            <a:ext cx="122555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s-PY" sz="7200" dirty="0"/>
          </a:p>
          <a:p>
            <a:pPr marL="0" algn="ctr" defTabSz="9144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PY" sz="5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LABORATORIOS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74750" y="746125"/>
            <a:ext cx="6794500" cy="5724525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4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Propuesta </a:t>
            </a:r>
            <a:r>
              <a:rPr lang="es-CR" sz="4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al Congreso</a:t>
            </a:r>
            <a:endParaRPr lang="es-CR" sz="48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BatangChe" panose="02030609000101010101" pitchFamily="49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8434" name="Imagen 1" descr="C:\Users\Administrador\Desktop\LOGO 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1301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765175"/>
            <a:ext cx="8229600" cy="215900"/>
          </a:xfrm>
        </p:spPr>
        <p:txBody>
          <a:bodyPr rtlCol="0">
            <a:no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s-PY" sz="3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Laboratorio - Facultad Politécnica</a:t>
            </a:r>
          </a:p>
        </p:txBody>
      </p:sp>
      <p:pic>
        <p:nvPicPr>
          <p:cNvPr id="4" name="irc_mi" descr="http://www.une.edu.py/v2/unearchivos/unelabo1foto08082013.jpg">
            <a:hlinkClick r:id="rId2"/>
          </p:cNvPr>
          <p:cNvPicPr>
            <a:picLocks noGrp="1"/>
          </p:cNvPicPr>
          <p:nvPr>
            <p:ph type="tbl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57313"/>
            <a:ext cx="6143625" cy="2571750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/>
        </p:spPr>
      </p:pic>
      <p:pic>
        <p:nvPicPr>
          <p:cNvPr id="38915" name="irc_mi" descr="http://www.une.edu.py/v2/unearchivos/uneencuentro2foto0910201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4143375"/>
            <a:ext cx="50720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rc_mi" descr="http://www.unila.edu.br/sites/default/files/images/Convenio%20UNE_laboratorio.JPG">
            <a:hlinkClick r:id="rId2"/>
          </p:cNvPr>
          <p:cNvPicPr>
            <a:picLocks noGrp="1"/>
          </p:cNvPicPr>
          <p:nvPr>
            <p:ph type="tbl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6713"/>
            <a:ext cx="6516688" cy="3071812"/>
          </a:xfrm>
        </p:spPr>
      </p:pic>
      <p:pic>
        <p:nvPicPr>
          <p:cNvPr id="39938" name="irc_mi" descr="http://www.unenoticias.com/wp-content/uploads/2014/10/uneforoportada09102014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4688" y="3571875"/>
            <a:ext cx="65151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rtlCol="0">
            <a:no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s-PY" sz="3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Laboratorio – Facultad de Ing. Agronómica</a:t>
            </a:r>
          </a:p>
        </p:txBody>
      </p:sp>
      <p:pic>
        <p:nvPicPr>
          <p:cNvPr id="40962" name="3 Marcador de tabla" descr="IMG_20150319_112435"/>
          <p:cNvPicPr>
            <a:picLocks noGrp="1"/>
          </p:cNvPicPr>
          <p:nvPr>
            <p:ph type="tbl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773238"/>
            <a:ext cx="3167063" cy="2012950"/>
          </a:xfrm>
        </p:spPr>
      </p:pic>
      <p:pic>
        <p:nvPicPr>
          <p:cNvPr id="40963" name="4 Imagen" descr="Fotor_142919704132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916113"/>
            <a:ext cx="280828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5 Imagen" descr="IMGP00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4071938"/>
            <a:ext cx="43719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rtlCol="0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s-PY" sz="3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Laboratorio – Facultad de Ciencias de la Salud</a:t>
            </a:r>
          </a:p>
        </p:txBody>
      </p:sp>
      <p:pic>
        <p:nvPicPr>
          <p:cNvPr id="41986" name="3 Marcador de tabla" descr="http://cim.facisaune.edu.py/images/45.jpg"/>
          <p:cNvPicPr>
            <a:picLocks noGrp="1"/>
          </p:cNvPicPr>
          <p:nvPr>
            <p:ph type="tbl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57625"/>
            <a:ext cx="3500438" cy="2624138"/>
          </a:xfrm>
        </p:spPr>
      </p:pic>
      <p:pic>
        <p:nvPicPr>
          <p:cNvPr id="41987" name="4 Imagen" descr="Foto Bioteri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500188"/>
            <a:ext cx="30003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5 Imagen" descr="Foto Bioteri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571625"/>
            <a:ext cx="3286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6 Imagen" descr="Foto Bioteri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3" y="4143375"/>
            <a:ext cx="31432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2988" y="342900"/>
            <a:ext cx="7058025" cy="6032500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4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Plan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4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de Austeridad</a:t>
            </a:r>
            <a:endParaRPr lang="es-CR" sz="7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</p:txBody>
      </p:sp>
      <p:pic>
        <p:nvPicPr>
          <p:cNvPr id="43010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1313" y="5756275"/>
            <a:ext cx="85883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Imagen 1" descr="C:\Users\Administrador\Desktop\LOGO U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42900"/>
            <a:ext cx="15017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850" y="342900"/>
            <a:ext cx="8672513" cy="6307138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Uso eficiente de combustible</a:t>
            </a:r>
            <a:endParaRPr lang="es-CR" sz="28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1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7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</p:txBody>
      </p:sp>
      <p:pic>
        <p:nvPicPr>
          <p:cNvPr id="44034" name="Imagen 1" descr="C:\Users\Administrador\Desktop\LOGO 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42900"/>
            <a:ext cx="15017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144588"/>
            <a:ext cx="25527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Imagen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8675" y="4662488"/>
            <a:ext cx="1655763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ángulo 7"/>
          <p:cNvSpPr>
            <a:spLocks noChangeArrowheads="1"/>
          </p:cNvSpPr>
          <p:nvPr/>
        </p:nvSpPr>
        <p:spPr bwMode="auto">
          <a:xfrm>
            <a:off x="323850" y="1412875"/>
            <a:ext cx="6119813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 atención a un presupuesto insuficiente se ha programado con anticipación los compromisos de la UNE, llevando a cabo gestiones de austeridad, iniciando así en el Periodo 2015 saldos en Combustibles y Lubricantes que permitieron desarrollar actividades . </a:t>
            </a:r>
          </a:p>
          <a:p>
            <a:pPr algn="just">
              <a:lnSpc>
                <a:spcPct val="115000"/>
              </a:lnSpc>
            </a:pPr>
            <a:endParaRPr lang="es-E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E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Lo expuesto, ha permitido equilibrar el Presupuesto en la Fuente de Financiamiento 30 “Recursos Institucionales</a:t>
            </a:r>
            <a:r>
              <a:rPr lang="es-E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44038" name="Rectángulo 8"/>
          <p:cNvSpPr>
            <a:spLocks noChangeArrowheads="1"/>
          </p:cNvSpPr>
          <p:nvPr/>
        </p:nvSpPr>
        <p:spPr bwMode="auto">
          <a:xfrm>
            <a:off x="4330700" y="4941888"/>
            <a:ext cx="34099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Ahorro en gasto de combustible por cada vehículo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95%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2988" y="2655888"/>
            <a:ext cx="64817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Muchas Gracias…</a:t>
            </a:r>
            <a:endParaRPr lang="es-ES" sz="5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404813"/>
            <a:ext cx="150018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ángulo 4"/>
          <p:cNvSpPr>
            <a:spLocks noChangeArrowheads="1"/>
          </p:cNvSpPr>
          <p:nvPr/>
        </p:nvSpPr>
        <p:spPr bwMode="auto">
          <a:xfrm>
            <a:off x="754063" y="274638"/>
            <a:ext cx="76342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Y" sz="2800" b="1">
                <a:solidFill>
                  <a:srgbClr val="002060"/>
                </a:solidFill>
                <a:latin typeface="Bookman Old Style" pitchFamily="18" charset="0"/>
              </a:rPr>
              <a:t>IMPACTO DEL RECORTE</a:t>
            </a:r>
          </a:p>
          <a:p>
            <a:pPr algn="ctr"/>
            <a:r>
              <a:rPr lang="es-PY" sz="2800" b="1">
                <a:solidFill>
                  <a:srgbClr val="002060"/>
                </a:solidFill>
                <a:latin typeface="Bookman Old Style" pitchFamily="18" charset="0"/>
              </a:rPr>
              <a:t> PRESUPUESTARIO 2009-2020</a:t>
            </a:r>
          </a:p>
          <a:p>
            <a:pPr algn="ctr"/>
            <a:r>
              <a:rPr lang="es-PY" sz="2800" b="1">
                <a:solidFill>
                  <a:srgbClr val="002060"/>
                </a:solidFill>
                <a:latin typeface="Bookman Old Style" pitchFamily="18" charset="0"/>
              </a:rPr>
              <a:t> PLAN FINANCIERO</a:t>
            </a:r>
          </a:p>
        </p:txBody>
      </p:sp>
      <p:pic>
        <p:nvPicPr>
          <p:cNvPr id="19458" name="5 Imagen" descr="Descripción: C:\Users\karina\Desktop\LOGO UNE  (Adaptado por Mirian Flecha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296863"/>
            <a:ext cx="120491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8 Gráfico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251520" y="1681501"/>
          <a:ext cx="8796760" cy="49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42925" y="620713"/>
            <a:ext cx="8137525" cy="5508625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3200" b="1" dirty="0">
                <a:solidFill>
                  <a:srgbClr val="002060"/>
                </a:solidFill>
                <a:latin typeface="Bookman Old Style" pitchFamily="18" charset="0"/>
              </a:rPr>
              <a:t>Porcentaje de Ejecución Presupuestaria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4800" dirty="0">
              <a:latin typeface="+mn-lt"/>
            </a:endParaRPr>
          </a:p>
        </p:txBody>
      </p:sp>
      <p:pic>
        <p:nvPicPr>
          <p:cNvPr id="20482" name="Imagen 1" descr="C:\Users\Administrador\Desktop\LOGO 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42900"/>
            <a:ext cx="15017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a 9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50825" y="1689100"/>
          <a:ext cx="8505825" cy="4826000"/>
        </p:xfrm>
        <a:graphic>
          <a:graphicData uri="http://schemas.openxmlformats.org/drawingml/2006/table">
            <a:tbl>
              <a:tblPr/>
              <a:tblGrid>
                <a:gridCol w="2675186">
                  <a:extLst>
                    <a:ext uri="{9D8B030D-6E8A-4147-A177-3AD203B41FA5}"/>
                  </a:extLst>
                </a:gridCol>
                <a:gridCol w="1119102">
                  <a:extLst>
                    <a:ext uri="{9D8B030D-6E8A-4147-A177-3AD203B41FA5}"/>
                  </a:extLst>
                </a:gridCol>
                <a:gridCol w="852650">
                  <a:extLst>
                    <a:ext uri="{9D8B030D-6E8A-4147-A177-3AD203B41FA5}"/>
                  </a:extLst>
                </a:gridCol>
                <a:gridCol w="2643212">
                  <a:extLst>
                    <a:ext uri="{9D8B030D-6E8A-4147-A177-3AD203B41FA5}"/>
                  </a:extLst>
                </a:gridCol>
                <a:gridCol w="1215024">
                  <a:extLst>
                    <a:ext uri="{9D8B030D-6E8A-4147-A177-3AD203B41FA5}"/>
                  </a:extLst>
                </a:gridCol>
              </a:tblGrid>
              <a:tr h="4222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EJERCICIO FISCAL 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EJERCICIO FISCAL 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228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>
                          <a:effectLst/>
                          <a:latin typeface="Arial" panose="020B0604020202020204" pitchFamily="34" charset="0"/>
                        </a:rPr>
                        <a:t>F.F. 10 RECURSOS DEL TESORO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effectLst/>
                          <a:latin typeface="Arial" panose="020B0604020202020204" pitchFamily="34" charset="0"/>
                        </a:rPr>
                        <a:t>98.90 %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 dirty="0">
                          <a:effectLst/>
                          <a:latin typeface="Arial" panose="020B0604020202020204" pitchFamily="34" charset="0"/>
                        </a:rPr>
                        <a:t>F.F. 10 RECURSOS DEL TESORO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effectLst/>
                          <a:latin typeface="Arial" panose="020B0604020202020204" pitchFamily="34" charset="0"/>
                        </a:rPr>
                        <a:t>95.31 %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2343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>
                          <a:effectLst/>
                          <a:latin typeface="Arial" panose="020B0604020202020204" pitchFamily="34" charset="0"/>
                        </a:rPr>
                        <a:t>F.F. 30 RECURSOS INSTITUCIONALES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effectLst/>
                          <a:latin typeface="Arial" panose="020B0604020202020204" pitchFamily="34" charset="0"/>
                        </a:rPr>
                        <a:t>75.74 %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 dirty="0">
                          <a:effectLst/>
                          <a:latin typeface="Arial" panose="020B0604020202020204" pitchFamily="34" charset="0"/>
                        </a:rPr>
                        <a:t>F.F. 30 RECURSOS INSTITUCIONALES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effectLst/>
                          <a:latin typeface="Arial" panose="020B0604020202020204" pitchFamily="34" charset="0"/>
                        </a:rPr>
                        <a:t>68.91%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07884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207884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220112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222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EJERCICIO FISCAL 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EJERCICIO FISCAL 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228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>
                          <a:effectLst/>
                          <a:latin typeface="Arial" panose="020B0604020202020204" pitchFamily="34" charset="0"/>
                        </a:rPr>
                        <a:t>F.F. 10 RECURSOS DEL TESORO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effectLst/>
                          <a:latin typeface="Arial" panose="020B0604020202020204" pitchFamily="34" charset="0"/>
                        </a:rPr>
                        <a:t>97.30%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 dirty="0">
                          <a:effectLst/>
                          <a:latin typeface="Arial" panose="020B0604020202020204" pitchFamily="34" charset="0"/>
                        </a:rPr>
                        <a:t>F.F. 10 RECURSOS DEL TESORO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effectLst/>
                          <a:latin typeface="Arial" panose="020B0604020202020204" pitchFamily="34" charset="0"/>
                        </a:rPr>
                        <a:t>97.69%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2228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>
                          <a:effectLst/>
                          <a:latin typeface="Arial" panose="020B0604020202020204" pitchFamily="34" charset="0"/>
                        </a:rPr>
                        <a:t>F.F. 30 RECURSOS INSTITUCIONALES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effectLst/>
                          <a:latin typeface="Arial" panose="020B0604020202020204" pitchFamily="34" charset="0"/>
                        </a:rPr>
                        <a:t>65.50%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>
                          <a:effectLst/>
                          <a:latin typeface="Arial" panose="020B0604020202020204" pitchFamily="34" charset="0"/>
                        </a:rPr>
                        <a:t>F.F. 30 RECURSOS INSTITUCIONALES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effectLst/>
                          <a:latin typeface="Arial" panose="020B0604020202020204" pitchFamily="34" charset="0"/>
                        </a:rPr>
                        <a:t>66.93%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07884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220112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222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EJERCICIO FISCAL - AL 31/08/2019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2228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>
                          <a:effectLst/>
                          <a:latin typeface="Arial" panose="020B0604020202020204" pitchFamily="34" charset="0"/>
                        </a:rPr>
                        <a:t>F.F. 10 RECURSOS DEL TESORO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effectLst/>
                          <a:latin typeface="Arial" panose="020B0604020202020204" pitchFamily="34" charset="0"/>
                        </a:rPr>
                        <a:t>60.12%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2228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>
                          <a:effectLst/>
                          <a:latin typeface="Arial" panose="020B0604020202020204" pitchFamily="34" charset="0"/>
                        </a:rPr>
                        <a:t>F.F. 30 RECURSOS INSTITUCIONALES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effectLst/>
                          <a:latin typeface="Arial" panose="020B0604020202020204" pitchFamily="34" charset="0"/>
                        </a:rPr>
                        <a:t>33.97%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850" y="620713"/>
            <a:ext cx="8496300" cy="5908675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/>
            </a:extLst>
          </p:cNvPr>
          <p:cNvSpPr txBox="1"/>
          <p:nvPr/>
        </p:nvSpPr>
        <p:spPr>
          <a:xfrm>
            <a:off x="107950" y="585788"/>
            <a:ext cx="8496300" cy="460375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Y" altLang="es-SV" sz="2400" b="1" dirty="0">
                <a:solidFill>
                  <a:srgbClr val="002060"/>
                </a:solidFill>
                <a:latin typeface="Bookman Old Style" pitchFamily="18" charset="0"/>
              </a:rPr>
              <a:t>RESTITUCIÓN</a:t>
            </a:r>
          </a:p>
        </p:txBody>
      </p:sp>
      <p:pic>
        <p:nvPicPr>
          <p:cNvPr id="21507" name="Imagen 1" descr="C:\Users\Administrador\Desktop\LOGO U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1406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47" name="Group 43"/>
          <p:cNvGraphicFramePr>
            <a:graphicFrameLocks noGrp="1"/>
          </p:cNvGraphicFramePr>
          <p:nvPr/>
        </p:nvGraphicFramePr>
        <p:xfrm>
          <a:off x="755650" y="1249363"/>
          <a:ext cx="7848600" cy="5276850"/>
        </p:xfrm>
        <a:graphic>
          <a:graphicData uri="http://schemas.openxmlformats.org/drawingml/2006/table">
            <a:tbl>
              <a:tblPr/>
              <a:tblGrid>
                <a:gridCol w="4178300"/>
                <a:gridCol w="3670300"/>
              </a:tblGrid>
              <a:tr h="868363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</a:rPr>
                        <a:t>UNIDAD RESPONSABLE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RESTITUCIÓN 2020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Rectorado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3.796.756.650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Politécnica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55.158.750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Filosofía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87.438.509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Economia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92.772.321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Agronomía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119.781.870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Derecho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35.940.957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Salud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104.715.805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Posgrado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43.661.080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ESBA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62.480.781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Total: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</a:t>
                      </a:r>
                      <a:r>
                        <a:rPr kumimoji="0" lang="es-PY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4.398.706.723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900113" y="1628775"/>
          <a:ext cx="7056437" cy="4608513"/>
        </p:xfrm>
        <a:graphic>
          <a:graphicData uri="http://schemas.openxmlformats.org/drawingml/2006/table">
            <a:tbl>
              <a:tblPr/>
              <a:tblGrid>
                <a:gridCol w="3676956">
                  <a:extLst>
                    <a:ext uri="{9D8B030D-6E8A-4147-A177-3AD203B41FA5}"/>
                  </a:extLst>
                </a:gridCol>
                <a:gridCol w="3379828">
                  <a:extLst>
                    <a:ext uri="{9D8B030D-6E8A-4147-A177-3AD203B41FA5}"/>
                  </a:extLst>
                </a:gridCol>
              </a:tblGrid>
              <a:tr h="1173940"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UNIDAD RESPONSABLE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EQUIPARACIÓN DOCENTE 12 MESES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8396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Politécnica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410.342.400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8396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Filosofía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1.340.060.045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8396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Economía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703.045.551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8396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Agronomia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384.696.000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8396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250.997.078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92596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3.089.141.074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3579" name="Imagen 1" descr="C:\Users\Administrador\Desktop\LOGO U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1406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0" name="Rectángulo 4"/>
          <p:cNvSpPr>
            <a:spLocks noChangeArrowheads="1"/>
          </p:cNvSpPr>
          <p:nvPr/>
        </p:nvSpPr>
        <p:spPr bwMode="auto">
          <a:xfrm>
            <a:off x="2767013" y="844550"/>
            <a:ext cx="3865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altLang="es-SV" sz="2400" b="1">
                <a:solidFill>
                  <a:srgbClr val="002060"/>
                </a:solidFill>
                <a:latin typeface="Bookman Old Style" pitchFamily="18" charset="0"/>
              </a:rPr>
              <a:t>ESCALAFON DOCENTE</a:t>
            </a:r>
            <a:endParaRPr lang="es-PY" altLang="es-SV" sz="2400" b="1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n 1" descr="C:\Users\Administrador\Desktop\LOGO 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1300"/>
            <a:ext cx="164623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ángulo 3"/>
          <p:cNvSpPr>
            <a:spLocks noChangeArrowheads="1"/>
          </p:cNvSpPr>
          <p:nvPr/>
        </p:nvSpPr>
        <p:spPr bwMode="auto">
          <a:xfrm>
            <a:off x="2411413" y="476250"/>
            <a:ext cx="5184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SV" sz="2400" b="1">
                <a:solidFill>
                  <a:srgbClr val="002060"/>
                </a:solidFill>
                <a:latin typeface="Bookman Old Style" pitchFamily="18" charset="0"/>
              </a:rPr>
              <a:t>CRECIMIENTO VEGETATIVO</a:t>
            </a:r>
            <a:endParaRPr lang="es-PY" altLang="es-SV" sz="2400" b="1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5" name="Tabla 4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116013" y="1628775"/>
          <a:ext cx="6911975" cy="4752975"/>
        </p:xfrm>
        <a:graphic>
          <a:graphicData uri="http://schemas.openxmlformats.org/drawingml/2006/table">
            <a:tbl>
              <a:tblPr/>
              <a:tblGrid>
                <a:gridCol w="3243430">
                  <a:extLst>
                    <a:ext uri="{9D8B030D-6E8A-4147-A177-3AD203B41FA5}"/>
                  </a:extLst>
                </a:gridCol>
                <a:gridCol w="3669338">
                  <a:extLst>
                    <a:ext uri="{9D8B030D-6E8A-4147-A177-3AD203B41FA5}"/>
                  </a:extLst>
                </a:gridCol>
              </a:tblGrid>
              <a:tr h="1056119"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UNIDAD RESPONSABLE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CRECIMIENTO VEGETATIVO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68678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Politécnica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857.202.567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68678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Filosofía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447.005.634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68678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562.896.061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68678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Agronomia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1.217.911.782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68678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Posgrado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519.264.200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53018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3.604.280.244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900113" y="1484313"/>
          <a:ext cx="7272337" cy="5040312"/>
        </p:xfrm>
        <a:graphic>
          <a:graphicData uri="http://schemas.openxmlformats.org/drawingml/2006/table">
            <a:tbl>
              <a:tblPr/>
              <a:tblGrid>
                <a:gridCol w="3871010">
                  <a:extLst>
                    <a:ext uri="{9D8B030D-6E8A-4147-A177-3AD203B41FA5}"/>
                  </a:extLst>
                </a:gridCol>
                <a:gridCol w="3401798">
                  <a:extLst>
                    <a:ext uri="{9D8B030D-6E8A-4147-A177-3AD203B41FA5}"/>
                  </a:extLst>
                </a:gridCol>
              </a:tblGrid>
              <a:tr h="884476"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UNIDAD RESPONSABLE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5 %DOCENTE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7483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Politécnica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160.700.412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7483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Filosofía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129.210.857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7483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Economía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116.674.249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7483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Agronomía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133.642.335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7483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118.699.864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7483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50.528.978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7483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Posgrado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45.205.010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7483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ESBA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31.253.895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56224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5% Docente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785.915.601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6660" name="Imagen 1" descr="C:\Users\Administrador\Desktop\LOGO 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1406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>
            <a:extLst>
              <a:ext uri="{FF2B5EF4-FFF2-40B4-BE49-F238E27FC236}"/>
            </a:extLst>
          </p:cNvPr>
          <p:cNvSpPr/>
          <p:nvPr/>
        </p:nvSpPr>
        <p:spPr>
          <a:xfrm>
            <a:off x="1908175" y="565150"/>
            <a:ext cx="626427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altLang="es-SV" sz="2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DOCENTES </a:t>
            </a:r>
            <a:r>
              <a:rPr lang="es-ES" altLang="es-SV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(ENCARGADOS Y AUXILIARES)</a:t>
            </a:r>
            <a:endParaRPr lang="es-PY" altLang="es-SV" sz="16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BatangChe" panose="02030609000101010101" pitchFamily="49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755650" y="1412875"/>
          <a:ext cx="7704138" cy="5111750"/>
        </p:xfrm>
        <a:graphic>
          <a:graphicData uri="http://schemas.openxmlformats.org/drawingml/2006/table">
            <a:tbl>
              <a:tblPr/>
              <a:tblGrid>
                <a:gridCol w="4100972">
                  <a:extLst>
                    <a:ext uri="{9D8B030D-6E8A-4147-A177-3AD203B41FA5}"/>
                  </a:extLst>
                </a:gridCol>
                <a:gridCol w="3603884">
                  <a:extLst>
                    <a:ext uri="{9D8B030D-6E8A-4147-A177-3AD203B41FA5}"/>
                  </a:extLst>
                </a:gridCol>
              </a:tblGrid>
              <a:tr h="857118"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UNIDAD RESPONSABLE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Enero a Junio </a:t>
                      </a:r>
                      <a:r>
                        <a:rPr lang="es-PY" sz="1800" b="1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10%</a:t>
                      </a:r>
                      <a:endParaRPr lang="es-PY" sz="1800" b="1" kern="1200" dirty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marL="0" lvl="1" algn="ctr" defTabSz="9144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18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Julio a Dic </a:t>
                      </a:r>
                      <a:r>
                        <a:rPr lang="es-PY" sz="1800" b="1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5% </a:t>
                      </a:r>
                      <a:r>
                        <a:rPr lang="es-PY" sz="2000" b="1" kern="1200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ADMINISTRATIVO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2013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Rectorado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457.970.143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2013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Politécnica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186.528.440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2013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Filosofía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195.233.656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2013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Economía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269.551.305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2013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Agronomía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298.912.071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2013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174.131.251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2013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126.151.446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2013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Posgrado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80.900.815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2013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ESBA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PY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106.956.108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7336"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685800" rtl="0" eaLnBrk="1" fontAlgn="b" latinLnBrk="0" hangingPunct="1">
                        <a:spcBef>
                          <a:spcPct val="0"/>
                        </a:spcBef>
                      </a:pPr>
                      <a:r>
                        <a:rPr lang="es-PY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1.896.335.235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7687" name="Rectángulo 2"/>
          <p:cNvSpPr>
            <a:spLocks noChangeArrowheads="1"/>
          </p:cNvSpPr>
          <p:nvPr/>
        </p:nvSpPr>
        <p:spPr bwMode="auto">
          <a:xfrm>
            <a:off x="1979613" y="765175"/>
            <a:ext cx="5832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SV" sz="2400" b="1">
                <a:solidFill>
                  <a:srgbClr val="002060"/>
                </a:solidFill>
                <a:latin typeface="Bookman Old Style" pitchFamily="18" charset="0"/>
              </a:rPr>
              <a:t>ADMINISTRATIVO</a:t>
            </a:r>
            <a:endParaRPr lang="es-PY" altLang="es-SV" sz="2400" b="1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7688" name="Imagen 1" descr="C:\Users\Administrador\Desktop\LOGO 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1406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1801</TotalTime>
  <Words>533</Words>
  <Application>Microsoft Office PowerPoint</Application>
  <PresentationFormat>Presentación en pantalla (4:3)</PresentationFormat>
  <Paragraphs>389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Plantilla de diseño</vt:lpstr>
      </vt:variant>
      <vt:variant>
        <vt:i4>3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Calibri</vt:lpstr>
      <vt:lpstr>Arial</vt:lpstr>
      <vt:lpstr>Calibri Light</vt:lpstr>
      <vt:lpstr>Bookman Old Style</vt:lpstr>
      <vt:lpstr>BatangChe</vt:lpstr>
      <vt:lpstr>Andalus</vt:lpstr>
      <vt:lpstr>Times New Roman</vt:lpstr>
      <vt:lpstr>Shruti</vt:lpstr>
      <vt:lpstr>Tema de Office</vt:lpstr>
      <vt:lpstr>Tema de Office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Laboratorio - Facultad Politécnica</vt:lpstr>
      <vt:lpstr>Diapositiva 21</vt:lpstr>
      <vt:lpstr>Laboratorio – Facultad de Ing. Agronómica</vt:lpstr>
      <vt:lpstr>Laboratorio – Facultad de Ciencias de la Salud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Administrador</dc:creator>
  <cp:lastModifiedBy>Eduardo López</cp:lastModifiedBy>
  <cp:revision>129</cp:revision>
  <cp:lastPrinted>2019-10-04T14:18:05Z</cp:lastPrinted>
  <dcterms:created xsi:type="dcterms:W3CDTF">2018-07-26T02:59:41Z</dcterms:created>
  <dcterms:modified xsi:type="dcterms:W3CDTF">2019-10-07T18:30:09Z</dcterms:modified>
</cp:coreProperties>
</file>