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6" r:id="rId3"/>
    <p:sldId id="447" r:id="rId4"/>
    <p:sldId id="448" r:id="rId5"/>
    <p:sldId id="291" r:id="rId6"/>
    <p:sldId id="492" r:id="rId7"/>
    <p:sldId id="486" r:id="rId8"/>
    <p:sldId id="498" r:id="rId9"/>
    <p:sldId id="487" r:id="rId10"/>
    <p:sldId id="460" r:id="rId11"/>
    <p:sldId id="303" r:id="rId12"/>
    <p:sldId id="343" r:id="rId13"/>
    <p:sldId id="398" r:id="rId14"/>
    <p:sldId id="495" r:id="rId15"/>
    <p:sldId id="397" r:id="rId16"/>
    <p:sldId id="399" r:id="rId17"/>
    <p:sldId id="496" r:id="rId18"/>
    <p:sldId id="415" r:id="rId19"/>
    <p:sldId id="497" r:id="rId20"/>
    <p:sldId id="416" r:id="rId21"/>
    <p:sldId id="488" r:id="rId22"/>
    <p:sldId id="449" r:id="rId23"/>
    <p:sldId id="450" r:id="rId24"/>
    <p:sldId id="293" r:id="rId25"/>
  </p:sldIdLst>
  <p:sldSz cx="9144000" cy="5143500" type="screen16x9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0066FF"/>
    <a:srgbClr val="000000"/>
    <a:srgbClr val="CCFF33"/>
    <a:srgbClr val="66FFFF"/>
    <a:srgbClr val="FF0000"/>
    <a:srgbClr val="CFAFE7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8" autoAdjust="0"/>
    <p:restoredTop sz="99471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57E4C-3807-4C05-987E-83C2F99C9E3E}" type="doc">
      <dgm:prSet loTypeId="urn:microsoft.com/office/officeart/2005/8/layout/vList3#1" loCatId="list" qsTypeId="urn:microsoft.com/office/officeart/2005/8/quickstyle/simple1#4" qsCatId="simple" csTypeId="urn:microsoft.com/office/officeart/2005/8/colors/accent1_2#3" csCatId="accent1" phldr="1"/>
      <dgm:spPr/>
      <dgm:t>
        <a:bodyPr/>
        <a:lstStyle/>
        <a:p>
          <a:endParaRPr lang="es-ES"/>
        </a:p>
      </dgm:t>
    </dgm:pt>
    <dgm:pt modelId="{233400F8-AC33-4186-B24F-307FB85D9889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ES_tradnl" b="1" dirty="0"/>
            <a:t>MUCHAS GRACIAS!</a:t>
          </a:r>
          <a:endParaRPr lang="es-ES" dirty="0"/>
        </a:p>
      </dgm:t>
    </dgm:pt>
    <dgm:pt modelId="{356B025C-AD4E-4F42-91E9-DA84718F7E96}" type="parTrans" cxnId="{915DC04E-2A43-460A-8847-9D7A103DA402}">
      <dgm:prSet/>
      <dgm:spPr/>
      <dgm:t>
        <a:bodyPr/>
        <a:lstStyle/>
        <a:p>
          <a:endParaRPr lang="es-ES"/>
        </a:p>
      </dgm:t>
    </dgm:pt>
    <dgm:pt modelId="{E4E9728D-5683-4AF4-B2A8-5C08AA5006AE}" type="sibTrans" cxnId="{915DC04E-2A43-460A-8847-9D7A103DA402}">
      <dgm:prSet/>
      <dgm:spPr/>
      <dgm:t>
        <a:bodyPr/>
        <a:lstStyle/>
        <a:p>
          <a:endParaRPr lang="es-ES"/>
        </a:p>
      </dgm:t>
    </dgm:pt>
    <dgm:pt modelId="{AB8C79AB-2911-4E21-9F12-04E5932B31BA}" type="pres">
      <dgm:prSet presAssocID="{F4157E4C-3807-4C05-987E-83C2F99C9E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5371C4-4F46-45CB-A2FD-D4E935A4E902}" type="pres">
      <dgm:prSet presAssocID="{233400F8-AC33-4186-B24F-307FB85D9889}" presName="composite" presStyleCnt="0"/>
      <dgm:spPr/>
    </dgm:pt>
    <dgm:pt modelId="{67ED93BA-BBE0-48C8-8603-2D58F9CDAA8A}" type="pres">
      <dgm:prSet presAssocID="{233400F8-AC33-4186-B24F-307FB85D9889}" presName="imgShp" presStyleLbl="fgImgPlace1" presStyleIdx="0" presStyleCnt="1" custLinFactNeighborX="-39921" custLinFactNeighborY="-52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4BC426-57C3-4551-A1F3-EED5B6DFEC75}" type="pres">
      <dgm:prSet presAssocID="{233400F8-AC33-4186-B24F-307FB85D9889}" presName="txShp" presStyleLbl="node1" presStyleIdx="0" presStyleCnt="1" custScaleX="119413" custLinFactNeighborX="11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DC04E-2A43-460A-8847-9D7A103DA402}" srcId="{F4157E4C-3807-4C05-987E-83C2F99C9E3E}" destId="{233400F8-AC33-4186-B24F-307FB85D9889}" srcOrd="0" destOrd="0" parTransId="{356B025C-AD4E-4F42-91E9-DA84718F7E96}" sibTransId="{E4E9728D-5683-4AF4-B2A8-5C08AA5006AE}"/>
    <dgm:cxn modelId="{F46CEF8F-64CB-4DE7-AF7E-B633C78223D9}" type="presOf" srcId="{F4157E4C-3807-4C05-987E-83C2F99C9E3E}" destId="{AB8C79AB-2911-4E21-9F12-04E5932B31BA}" srcOrd="0" destOrd="0" presId="urn:microsoft.com/office/officeart/2005/8/layout/vList3#1"/>
    <dgm:cxn modelId="{86077F71-1159-41E9-9C71-55399DE62E86}" type="presOf" srcId="{233400F8-AC33-4186-B24F-307FB85D9889}" destId="{A84BC426-57C3-4551-A1F3-EED5B6DFEC75}" srcOrd="0" destOrd="0" presId="urn:microsoft.com/office/officeart/2005/8/layout/vList3#1"/>
    <dgm:cxn modelId="{7D4150B3-52A3-4B9D-9D79-559022C2B873}" type="presParOf" srcId="{AB8C79AB-2911-4E21-9F12-04E5932B31BA}" destId="{E25371C4-4F46-45CB-A2FD-D4E935A4E902}" srcOrd="0" destOrd="0" presId="urn:microsoft.com/office/officeart/2005/8/layout/vList3#1"/>
    <dgm:cxn modelId="{B9BC18FB-A3AD-492D-BECC-87DDB24D3D6F}" type="presParOf" srcId="{E25371C4-4F46-45CB-A2FD-D4E935A4E902}" destId="{67ED93BA-BBE0-48C8-8603-2D58F9CDAA8A}" srcOrd="0" destOrd="0" presId="urn:microsoft.com/office/officeart/2005/8/layout/vList3#1"/>
    <dgm:cxn modelId="{6BB8B1BA-A0E3-4BA1-A08E-326BF1DE9BE0}" type="presParOf" srcId="{E25371C4-4F46-45CB-A2FD-D4E935A4E902}" destId="{A84BC426-57C3-4551-A1F3-EED5B6DFEC7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7D7E64EF-AFBD-471B-91B1-9AECFB8C550F}" type="datetimeFigureOut">
              <a:rPr lang="es-PY"/>
              <a:pPr>
                <a:defRPr/>
              </a:pPr>
              <a:t>07/10/2019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313196FA-C0E6-4625-89E7-F0BBF6DE447A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84140F70-3462-4BE7-B700-C8ED09EA1C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DC103-3292-4568-BC77-D9FD7EF265A6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1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5" y="2421402"/>
            <a:ext cx="7854697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A016-D80D-4646-868F-C1FC1B972C81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89D6-9799-47F3-860F-369D254063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3BB9-1057-402E-8383-C988618096E6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0437-38B1-46BB-92E7-896C85D2D2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3" y="685803"/>
            <a:ext cx="2057401" cy="390882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4" y="685803"/>
            <a:ext cx="6019801" cy="390882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186F-971F-4DBE-81B3-3D7F76022010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D917-D30B-4E57-8316-7D88BCB944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4E6A-8E93-4E11-82B3-209F3F117BBD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9FF9-5065-4199-A209-067DE86D64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5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5" y="2028500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1701-8DF4-4FCB-820D-A262E5925666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C857-E410-4F14-A96E-69546F4790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6" y="1440064"/>
            <a:ext cx="4038601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2" y="1440064"/>
            <a:ext cx="4038601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EA7F-3D73-4BBA-B229-C292173D0178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2B65-6D2A-40F8-8DBB-1935808466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8" y="1394820"/>
            <a:ext cx="4041774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2" y="1885952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885952"/>
            <a:ext cx="4041774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DEAB-AE4E-49F4-B32F-2C3584C9FD24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3789-D803-4570-970A-307549DE29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6" y="528066"/>
            <a:ext cx="8305801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4CED-22D6-44AA-9B6C-8DF21304AE42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7F68-5B60-4BBE-9322-93D07D86E9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882B-4C2D-48F1-9487-B06186E2B1C9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951F-85BB-45D4-96E7-B81745DE4A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" y="385765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1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4" y="1257300"/>
            <a:ext cx="5111751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5493-2DE2-44D7-AB2B-15DCE49E2261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AEBB-7743-4727-8AEF-24DDC4A4BA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831850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4019550"/>
            <a:ext cx="155575" cy="1174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4665663"/>
            <a:ext cx="4762500" cy="4778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882749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6" y="2121589"/>
            <a:ext cx="2209801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6" y="899638"/>
            <a:ext cx="4617721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45A1-3946-43D8-A83C-CBF75BD0412C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F2144-37F8-43DA-AA23-60968A0DF0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476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4763"/>
            <a:ext cx="4762500" cy="477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50975"/>
            <a:ext cx="8229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50000"/>
              </a:spcBef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9B3F1B0-1D8E-4FB1-8C51-0ACCD7BD9598}" type="datetime1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50000"/>
              </a:spcBef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Antonio Medrano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spcBef>
                <a:spcPct val="50000"/>
              </a:spcBef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396D77-5BC0-4B41-868B-AE1DEDBD28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60" r:id="rId9"/>
    <p:sldLayoutId id="2147483758" r:id="rId10"/>
    <p:sldLayoutId id="21474837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PRESUPUESTO_2013 YO\PRESUPUESTO 2013_BLASSY\PRESUPUESTO 2018\ANTEPROYECTO 2019_PLURIANUAL 2019 2021\ANTEPROYECTO 2019\Informes de defensa reco 2019\SOLICITUD DE ADENDA A MH\2018-09(Set)Construcciones\DSC_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D4AC9-49A5-45C3-ACDF-0C7A9875ECA1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15363" name="7 CuadroTexto"/>
          <p:cNvSpPr txBox="1">
            <a:spLocks noChangeArrowheads="1"/>
          </p:cNvSpPr>
          <p:nvPr/>
        </p:nvSpPr>
        <p:spPr bwMode="auto">
          <a:xfrm>
            <a:off x="3505200" y="1828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5364" name="Rectangle 222"/>
          <p:cNvSpPr txBox="1">
            <a:spLocks noChangeArrowheads="1"/>
          </p:cNvSpPr>
          <p:nvPr/>
        </p:nvSpPr>
        <p:spPr bwMode="auto">
          <a:xfrm>
            <a:off x="7918450" y="4776788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fld id="{6D98A2C7-3ABD-4DB4-8CC3-380A4D53C958}" type="slidenum">
              <a:rPr lang="es-ES" sz="1200">
                <a:solidFill>
                  <a:srgbClr val="5F6680"/>
                </a:solidFill>
              </a:rPr>
              <a:pPr algn="r">
                <a:spcBef>
                  <a:spcPct val="50000"/>
                </a:spcBef>
              </a:pPr>
              <a:t>1</a:t>
            </a:fld>
            <a:endParaRPr lang="es-ES" sz="1200">
              <a:solidFill>
                <a:srgbClr val="5F6680"/>
              </a:solidFill>
            </a:endParaRPr>
          </a:p>
        </p:txBody>
      </p:sp>
      <p:sp>
        <p:nvSpPr>
          <p:cNvPr id="12" name="3 Subtítulo"/>
          <p:cNvSpPr>
            <a:spLocks noGrp="1"/>
          </p:cNvSpPr>
          <p:nvPr>
            <p:ph type="subTitle" idx="1"/>
          </p:nvPr>
        </p:nvSpPr>
        <p:spPr>
          <a:xfrm>
            <a:off x="1492250" y="220663"/>
            <a:ext cx="6324600" cy="982662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es-ES" sz="2000" smtClean="0">
                <a:latin typeface="Arial Black" pitchFamily="34" charset="0"/>
              </a:rPr>
              <a:t>UNIVERSIDAD NACIONAL DE CONCEPCION</a:t>
            </a:r>
          </a:p>
          <a:p>
            <a:pPr marR="0" algn="ctr">
              <a:lnSpc>
                <a:spcPct val="80000"/>
              </a:lnSpc>
            </a:pPr>
            <a:r>
              <a:rPr lang="es-ES" sz="2000" smtClean="0">
                <a:latin typeface="Arial Black" pitchFamily="34" charset="0"/>
              </a:rPr>
              <a:t>Creado por Ley 3201/07</a:t>
            </a:r>
          </a:p>
          <a:p>
            <a:pPr marR="0" algn="ctr">
              <a:lnSpc>
                <a:spcPct val="80000"/>
              </a:lnSpc>
            </a:pPr>
            <a:r>
              <a:rPr lang="es-ES" sz="2000" smtClean="0">
                <a:latin typeface="Arial Black" pitchFamily="34" charset="0"/>
              </a:rPr>
              <a:t>Rectorado</a:t>
            </a:r>
          </a:p>
        </p:txBody>
      </p:sp>
      <p:pic>
        <p:nvPicPr>
          <p:cNvPr id="15366" name="12 Imagen" descr="LOGO-UNC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9225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13 CuadroTexto"/>
          <p:cNvSpPr txBox="1">
            <a:spLocks noChangeArrowheads="1"/>
          </p:cNvSpPr>
          <p:nvPr/>
        </p:nvSpPr>
        <p:spPr bwMode="auto">
          <a:xfrm>
            <a:off x="3498850" y="183832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0" name="3 Subtítulo"/>
          <p:cNvSpPr txBox="1">
            <a:spLocks/>
          </p:cNvSpPr>
          <p:nvPr/>
        </p:nvSpPr>
        <p:spPr>
          <a:xfrm>
            <a:off x="3726449" y="4464496"/>
            <a:ext cx="5454063" cy="6995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8CADAE"/>
              </a:buClr>
              <a:buSzPct val="95000"/>
              <a:buFont typeface="Wingdings 2" pitchFamily="18" charset="2"/>
              <a:buNone/>
            </a:pPr>
            <a:r>
              <a:rPr lang="es-ES">
                <a:solidFill>
                  <a:srgbClr val="000000"/>
                </a:solidFill>
                <a:latin typeface="Cooper Black" pitchFamily="18" charset="0"/>
              </a:rPr>
              <a:t>COMISIÓN BICAMERAL DE PRESUPUESTO</a:t>
            </a:r>
          </a:p>
          <a:p>
            <a:pPr algn="ctr">
              <a:spcBef>
                <a:spcPct val="20000"/>
              </a:spcBef>
              <a:buClr>
                <a:srgbClr val="8CADAE"/>
              </a:buClr>
              <a:buSzPct val="95000"/>
              <a:buFont typeface="Wingdings 2" pitchFamily="18" charset="2"/>
              <a:buNone/>
            </a:pPr>
            <a:r>
              <a:rPr lang="es-ES">
                <a:solidFill>
                  <a:srgbClr val="000000"/>
                </a:solidFill>
                <a:latin typeface="Cooper Black" pitchFamily="18" charset="0"/>
              </a:rPr>
              <a:t>Ejercicio Fiscal 2020</a:t>
            </a:r>
          </a:p>
          <a:p>
            <a:pPr algn="ctr">
              <a:spcBef>
                <a:spcPct val="20000"/>
              </a:spcBef>
              <a:buClr>
                <a:srgbClr val="8CADAE"/>
              </a:buClr>
              <a:buSzPct val="95000"/>
              <a:buFont typeface="Wingdings 2" pitchFamily="18" charset="2"/>
              <a:buNone/>
            </a:pPr>
            <a:endParaRPr lang="es-ES">
              <a:solidFill>
                <a:srgbClr val="000000"/>
              </a:solidFill>
              <a:latin typeface="Cooper Black" pitchFamily="18" charset="0"/>
            </a:endParaRPr>
          </a:p>
          <a:p>
            <a:pPr algn="ctr">
              <a:spcBef>
                <a:spcPct val="20000"/>
              </a:spcBef>
              <a:buClr>
                <a:srgbClr val="8CADAE"/>
              </a:buClr>
              <a:buSzPct val="95000"/>
              <a:buFont typeface="Wingdings 2" pitchFamily="18" charset="2"/>
              <a:buNone/>
            </a:pPr>
            <a:endParaRPr lang="es-ES">
              <a:solidFill>
                <a:srgbClr val="00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CBCF7-D24E-4C62-8C7F-04A74405CB82}" type="slidenum">
              <a:rPr lang="es-ES"/>
              <a:pPr>
                <a:defRPr/>
              </a:pPr>
              <a:t>10</a:t>
            </a:fld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50825" y="123825"/>
          <a:ext cx="8569325" cy="4891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1096">
                  <a:extLst>
                    <a:ext uri="{9D8B030D-6E8A-4147-A177-3AD203B41FA5}"/>
                  </a:extLst>
                </a:gridCol>
                <a:gridCol w="1004314">
                  <a:extLst>
                    <a:ext uri="{9D8B030D-6E8A-4147-A177-3AD203B41FA5}"/>
                  </a:extLst>
                </a:gridCol>
                <a:gridCol w="1323541">
                  <a:extLst>
                    <a:ext uri="{9D8B030D-6E8A-4147-A177-3AD203B41FA5}"/>
                  </a:extLst>
                </a:gridCol>
              </a:tblGrid>
              <a:tr h="1475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Y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RESUMEN GENERAL</a:t>
                      </a:r>
                      <a:endParaRPr lang="es-PY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153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RESUMEN GENERAL SOLICITADO EN FF 10 (RECURSOS DEL TESORO)</a:t>
                      </a:r>
                      <a:endParaRPr lang="es-PY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CARGOS</a:t>
                      </a:r>
                      <a:endParaRPr lang="es-PY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MONTO </a:t>
                      </a:r>
                      <a:endParaRPr lang="es-PY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DOCENTES ESCALAFONADOS (111+114)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PY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6.543.737.200 </a:t>
                      </a:r>
                      <a:endParaRPr lang="es-PY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CREACIONES ADMINISTRATIVAS (111+114)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s-PY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2.025.225.514 </a:t>
                      </a:r>
                      <a:endParaRPr lang="es-PY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CREACIONES ACADÉMICAS (111+114)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s-PY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3.657.261.322 </a:t>
                      </a:r>
                      <a:endParaRPr lang="es-PY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VEGETATIVO (111+114)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s-PY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1.387.391.850 </a:t>
                      </a:r>
                      <a:endParaRPr lang="es-PY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ADICIONALES (112,113,131,133,141,144,148,191)</a:t>
                      </a:r>
                      <a:endParaRPr lang="es-PY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671.170.316 </a:t>
                      </a:r>
                      <a:endParaRPr lang="es-PY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INVERSIONES Y OTROS (210,240,520,530,540,841)</a:t>
                      </a:r>
                      <a:endParaRPr lang="es-PY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5.680.000.000 </a:t>
                      </a:r>
                      <a:endParaRPr lang="es-PY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395759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PY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es-PY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19.964.786.202 </a:t>
                      </a:r>
                      <a:endParaRPr lang="es-PY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147539">
                <a:tc>
                  <a:txBody>
                    <a:bodyPr/>
                    <a:lstStyle/>
                    <a:p>
                      <a:pPr algn="l" fontAlgn="ctr"/>
                      <a:endParaRPr lang="es-PY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Y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9153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RESUMEN GENERAL SOLICITADO EN FF 30 (RECURSOS PROPIOS)</a:t>
                      </a:r>
                      <a:endParaRPr lang="es-PY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CARGOS</a:t>
                      </a:r>
                      <a:endParaRPr lang="es-PY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MONTO </a:t>
                      </a:r>
                      <a:endParaRPr lang="es-PY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 Servicios Personales (140)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41.600.000 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 Servicios No Personales (210,240,260,280)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54.810.000 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 Bienes de Consumo e Insumos (330,340,360,390)</a:t>
                      </a:r>
                      <a:endParaRPr lang="es-PY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31.650.000 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500. Inversión Fisica (530,540)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75.000.000 </a:t>
                      </a:r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265647"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PY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PY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s-PY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203.060.000 </a:t>
                      </a:r>
                      <a:endParaRPr lang="es-PY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157220">
                <a:tc>
                  <a:txBody>
                    <a:bodyPr/>
                    <a:lstStyle/>
                    <a:p>
                      <a:pPr algn="l" fontAlgn="ctr"/>
                      <a:endParaRPr lang="es-PY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Y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/>
                </a:tc>
                <a:extLst>
                  <a:ext uri="{0D108BD9-81ED-4DB2-BD59-A6C34878D82A}"/>
                </a:extLst>
              </a:tr>
              <a:tr h="3957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GENERAL</a:t>
                      </a:r>
                      <a:endParaRPr lang="es-PY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PY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20.167.846.202 </a:t>
                      </a:r>
                      <a:endParaRPr lang="es-PY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8" marR="3748" marT="374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885F5-1879-4FC8-902D-83DFCFC75569}" type="slidenum">
              <a:rPr lang="es-ES"/>
              <a:pPr>
                <a:defRPr/>
              </a:pPr>
              <a:t>11</a:t>
            </a:fld>
            <a:endParaRPr lang="es-E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50800"/>
            <a:ext cx="892968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0DC9C-903F-415E-AF67-0F156581493E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990600" y="1276350"/>
            <a:ext cx="7086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Y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Detalle del Crecimiento Vegetativo y Creaciones solicitadas para cada Unidad Académica</a:t>
            </a:r>
          </a:p>
          <a:p>
            <a:pPr algn="ctr">
              <a:spcBef>
                <a:spcPct val="50000"/>
              </a:spcBef>
              <a:defRPr/>
            </a:pPr>
            <a:r>
              <a:rPr lang="es-PY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CARGOS Y MONTOS (111+114)</a:t>
            </a:r>
            <a:endParaRPr lang="es-PY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B3F4-95B2-4DA7-990A-971C64A21005}" type="slidenum">
              <a:rPr lang="es-ES"/>
              <a:pPr>
                <a:defRPr/>
              </a:pPr>
              <a:t>13</a:t>
            </a:fld>
            <a:endParaRPr lang="es-E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5450"/>
            <a:ext cx="864076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9946E-CA8C-4901-8E80-02605364518B}" type="slidenum">
              <a:rPr lang="es-ES"/>
              <a:pPr>
                <a:defRPr/>
              </a:pPr>
              <a:t>14</a:t>
            </a:fld>
            <a:endParaRPr lang="es-ES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3825"/>
            <a:ext cx="89281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99B4E-4F81-4DF3-B5F0-B20F58BB36CE}" type="slidenum">
              <a:rPr lang="es-ES"/>
              <a:pPr>
                <a:defRPr/>
              </a:pPr>
              <a:t>15</a:t>
            </a:fld>
            <a:endParaRPr lang="es-ES"/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50"/>
            <a:ext cx="89281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1A5CA-40DE-4782-BFBA-76508403F12E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116013" y="987425"/>
            <a:ext cx="70866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Y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Detalle de Creaciones solicitadas Rectorado y Unidades Académicas</a:t>
            </a:r>
          </a:p>
          <a:p>
            <a:pPr algn="ctr">
              <a:spcBef>
                <a:spcPct val="50000"/>
              </a:spcBef>
              <a:defRPr/>
            </a:pPr>
            <a:r>
              <a:rPr lang="es-PY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CARGOS Y MONTOS </a:t>
            </a:r>
          </a:p>
          <a:p>
            <a:pPr algn="ctr">
              <a:spcBef>
                <a:spcPct val="50000"/>
              </a:spcBef>
              <a:defRPr/>
            </a:pPr>
            <a:r>
              <a:rPr lang="es-PY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(112,113,114,131,133,144,148 y 191)</a:t>
            </a:r>
            <a:endParaRPr lang="es-PY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FC675-B2C0-42B1-BBCF-1F7927FD5D6F}" type="slidenum">
              <a:rPr lang="es-ES"/>
              <a:pPr>
                <a:defRPr/>
              </a:pPr>
              <a:t>17</a:t>
            </a:fld>
            <a:endParaRPr lang="es-E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5263"/>
            <a:ext cx="89281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CC39B-58F9-4930-A207-13152C597445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116013" y="1419225"/>
            <a:ext cx="708660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Y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Detalle de Gastos Corrientes e Inversiones</a:t>
            </a:r>
          </a:p>
          <a:p>
            <a:pPr algn="ctr">
              <a:spcBef>
                <a:spcPct val="50000"/>
              </a:spcBef>
              <a:defRPr/>
            </a:pPr>
            <a:r>
              <a:rPr lang="es-PY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FF 10 y FF 30</a:t>
            </a:r>
            <a:endParaRPr lang="es-PY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EDAB5-11EA-4971-A1E1-E64D10F047C9}" type="slidenum">
              <a:rPr lang="es-ES"/>
              <a:pPr>
                <a:defRPr/>
              </a:pPr>
              <a:t>19</a:t>
            </a:fld>
            <a:endParaRPr lang="es-ES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95263"/>
            <a:ext cx="8763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4386263"/>
            <a:ext cx="762000" cy="274637"/>
          </a:xfrm>
        </p:spPr>
        <p:txBody>
          <a:bodyPr/>
          <a:lstStyle/>
          <a:p>
            <a:pPr>
              <a:defRPr/>
            </a:pPr>
            <a:fld id="{0E9FE033-D3FE-418E-BD96-907AFC231F80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57200" y="-95250"/>
            <a:ext cx="4572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" sz="2800" b="1" i="1" dirty="0"/>
              <a:t>MISIÓN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7411" name="6 CuadroTexto"/>
          <p:cNvSpPr txBox="1">
            <a:spLocks noChangeArrowheads="1"/>
          </p:cNvSpPr>
          <p:nvPr/>
        </p:nvSpPr>
        <p:spPr bwMode="auto">
          <a:xfrm>
            <a:off x="533400" y="476250"/>
            <a:ext cx="4495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/>
              <a:t>Somos una Universidad innovadora, comprometida con la mejora constante de la calidad, la eficiencia del servicio prestado en la formación de varones y mujeres como profesionales competentes para asumir y resolver con visión prospectiva situaciones que se relaciones consigo mismo y con la sociedad.</a:t>
            </a:r>
            <a:endParaRPr lang="es-ES" sz="1400"/>
          </a:p>
        </p:txBody>
      </p:sp>
      <p:sp>
        <p:nvSpPr>
          <p:cNvPr id="8" name="7 CuadroTexto"/>
          <p:cNvSpPr txBox="1"/>
          <p:nvPr/>
        </p:nvSpPr>
        <p:spPr>
          <a:xfrm>
            <a:off x="3810000" y="2190750"/>
            <a:ext cx="4572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" sz="2800" b="1" i="1" dirty="0"/>
              <a:t>VISIÓN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3810000" y="2590800"/>
            <a:ext cx="4495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/>
              <a:t>Ser una Institución con alto liderazgo, inspirada en los principios y valores de la democracia y la libertad, difusión de la cultura, el saber universal y nacional, que busca el desarrollo integral de la persona, implementando la investigación y el servicio a la colectividad en los ámbitos de su competencia a través de actividades de extensión universitaria y una política de relaciones interinstitucionales e internacionales que fortalezcan sus objetivos.</a:t>
            </a:r>
            <a:endParaRPr lang="es-ES" sz="1400"/>
          </a:p>
        </p:txBody>
      </p:sp>
      <p:sp>
        <p:nvSpPr>
          <p:cNvPr id="10" name="9 Flecha curvada hacia abajo"/>
          <p:cNvSpPr/>
          <p:nvPr/>
        </p:nvSpPr>
        <p:spPr>
          <a:xfrm rot="5400000">
            <a:off x="4905375" y="85725"/>
            <a:ext cx="1314450" cy="106680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>
          <a:xfrm rot="16200000" flipH="1">
            <a:off x="2619375" y="2371725"/>
            <a:ext cx="1314450" cy="106680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390F2-AD1C-45F8-B6C2-CAC53839C40B}" type="slidenum">
              <a:rPr lang="es-ES"/>
              <a:pPr>
                <a:defRPr/>
              </a:pPr>
              <a:t>20</a:t>
            </a:fld>
            <a:endParaRPr lang="es-ES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434975"/>
            <a:ext cx="87630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03661-E56A-46FB-866B-2BA3A4F64AD2}" type="slidenum">
              <a:rPr lang="es-ES"/>
              <a:pPr>
                <a:defRPr/>
              </a:pPr>
              <a:t>21</a:t>
            </a:fld>
            <a:endParaRPr lang="es-E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123825"/>
            <a:ext cx="90725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95400" y="1123950"/>
            <a:ext cx="67818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Y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RESUMEN DE PROYECTOS DE INVERSIÓN PENDIENTES </a:t>
            </a:r>
            <a:r>
              <a:rPr lang="es-PY" sz="3600" dirty="0">
                <a:solidFill>
                  <a:srgbClr val="FF0000"/>
                </a:solidFill>
                <a:latin typeface="Arial Black" pitchFamily="34" charset="0"/>
              </a:rPr>
              <a:t>NO INCLUIDOS </a:t>
            </a:r>
            <a:r>
              <a:rPr lang="es-PY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EN EL PRESUPUESTO 2019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2DAF0-FE6B-4AA5-A50A-3D2A2AAE3E21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80963" y="285750"/>
            <a:ext cx="8991600" cy="4449763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0000" tIns="36000" rIns="180000" bIns="1800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200" b="1" dirty="0">
                <a:solidFill>
                  <a:srgbClr val="FFFF00"/>
                </a:solidFill>
                <a:latin typeface="Cambria"/>
              </a:rPr>
              <a:t>Proyectos de Inversión - Rectorado:</a:t>
            </a:r>
          </a:p>
          <a:p>
            <a:pPr marL="457200" indent="-457200" algn="just">
              <a:spcBef>
                <a:spcPct val="50000"/>
              </a:spcBef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lphaLcParenR"/>
              <a:defRPr/>
            </a:pPr>
            <a:r>
              <a:rPr lang="es-PY" sz="2200" b="1" dirty="0">
                <a:solidFill>
                  <a:schemeClr val="bg1"/>
                </a:solidFill>
                <a:latin typeface="Times" pitchFamily="18" charset="0"/>
                <a:cs typeface="Mongolian Baiti" pitchFamily="66" charset="0"/>
              </a:rPr>
              <a:t>Construcción de camineros internos con pavimento asfaltico de aproximadamente 25.000 m2. Costo aprox. de </a:t>
            </a:r>
            <a:r>
              <a:rPr lang="es-PY" sz="2200" b="1" dirty="0">
                <a:solidFill>
                  <a:srgbClr val="FFFF00"/>
                </a:solidFill>
                <a:latin typeface="Times" pitchFamily="18" charset="0"/>
                <a:cs typeface="Mongolian Baiti" pitchFamily="66" charset="0"/>
              </a:rPr>
              <a:t>G. 1.000.000.000. -</a:t>
            </a:r>
          </a:p>
          <a:p>
            <a:pPr marL="457200" indent="-457200" algn="just">
              <a:spcBef>
                <a:spcPct val="50000"/>
              </a:spcBef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lphaLcParenR"/>
              <a:defRPr/>
            </a:pPr>
            <a:r>
              <a:rPr lang="es-PY" sz="2200" b="1" dirty="0">
                <a:solidFill>
                  <a:schemeClr val="bg1"/>
                </a:solidFill>
                <a:latin typeface="Times" pitchFamily="18" charset="0"/>
                <a:cs typeface="Mongolian Baiti" pitchFamily="66" charset="0"/>
              </a:rPr>
              <a:t>Así también, se solicita la previsión presupuestaria para dar inicio a la construcción de un complejo recreativo y cultural, que albergará a toda la población estudiantil en los eventos encarados por los distintos estamentos de la Institución, primera etapa </a:t>
            </a:r>
            <a:r>
              <a:rPr lang="es-PY" sz="2200" b="1" dirty="0">
                <a:solidFill>
                  <a:srgbClr val="FFFF00"/>
                </a:solidFill>
                <a:latin typeface="Times" pitchFamily="18" charset="0"/>
                <a:cs typeface="Mongolian Baiti" pitchFamily="66" charset="0"/>
              </a:rPr>
              <a:t>G. 1.500.000.000.-</a:t>
            </a:r>
          </a:p>
          <a:p>
            <a:pPr marL="457200" indent="-457200" algn="just">
              <a:spcBef>
                <a:spcPct val="50000"/>
              </a:spcBef>
              <a:buClr>
                <a:schemeClr val="accent2">
                  <a:lumMod val="40000"/>
                  <a:lumOff val="60000"/>
                </a:schemeClr>
              </a:buClr>
              <a:buFont typeface="+mj-lt"/>
              <a:buAutoNum type="alphaLcParenR"/>
              <a:defRPr/>
            </a:pPr>
            <a:r>
              <a:rPr lang="es-PY" sz="2200" b="1" dirty="0">
                <a:solidFill>
                  <a:schemeClr val="bg1"/>
                </a:solidFill>
                <a:latin typeface="Times" pitchFamily="18" charset="0"/>
                <a:cs typeface="Mongolian Baiti" pitchFamily="66" charset="0"/>
              </a:rPr>
              <a:t>Drenaje interno de aguas de lluvia y desagüe cloacal en el campus de la UNC, costo aproximado de </a:t>
            </a:r>
            <a:r>
              <a:rPr lang="es-PY" sz="2200" b="1" dirty="0">
                <a:solidFill>
                  <a:srgbClr val="FFFF00"/>
                </a:solidFill>
                <a:latin typeface="Times" pitchFamily="18" charset="0"/>
                <a:cs typeface="Mongolian Baiti" pitchFamily="66" charset="0"/>
              </a:rPr>
              <a:t>G. 800.000.000.-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PRESUPUESTO_2013 YO\PRESUPUESTO 2013_BLASSY\PRESUPUESTO 2018\ANTEPROYECTO 2019_PLURIANUAL 2019 2021\ANTEPROYECTO 2019\Informes de defensa reco 2019\SOLICITUD DE ADENDA A MH\2018-09(Set)Construcciones\DSC_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1EF57-02AC-4197-983D-92BEDF672A4A}" type="slidenum">
              <a:rPr lang="es-ES"/>
              <a:pPr>
                <a:defRPr/>
              </a:pPr>
              <a:t>24</a:t>
            </a:fld>
            <a:endParaRPr lang="es-ES"/>
          </a:p>
        </p:txBody>
      </p:sp>
      <p:graphicFrame>
        <p:nvGraphicFramePr>
          <p:cNvPr id="2" name="1 Diagrama"/>
          <p:cNvGraphicFramePr/>
          <p:nvPr/>
        </p:nvGraphicFramePr>
        <p:xfrm>
          <a:off x="1214414" y="3786178"/>
          <a:ext cx="79295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6B195-ED53-4AB3-B4E0-A2A8D56EBDDE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52400" y="133350"/>
            <a:ext cx="8839200" cy="48625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Y" sz="2000" b="1" u="sng" dirty="0">
                <a:solidFill>
                  <a:schemeClr val="accent5">
                    <a:lumMod val="50000"/>
                  </a:schemeClr>
                </a:solidFill>
              </a:rPr>
              <a:t>CARRERA ACREDITADAS POR ANEAES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Y" sz="2000" b="1" dirty="0">
                <a:solidFill>
                  <a:schemeClr val="accent6">
                    <a:lumMod val="50000"/>
                  </a:schemeClr>
                </a:solidFill>
              </a:rPr>
              <a:t>Carrera de Ingeniería Agronómica </a:t>
            </a:r>
          </a:p>
          <a:p>
            <a:pPr algn="just">
              <a:spcBef>
                <a:spcPts val="600"/>
              </a:spcBef>
              <a:tabLst>
                <a:tab pos="446088" algn="l"/>
              </a:tabLst>
              <a:defRPr/>
            </a:pPr>
            <a:r>
              <a:rPr lang="es-PY" sz="2000" b="1" dirty="0">
                <a:solidFill>
                  <a:schemeClr val="accent6">
                    <a:lumMod val="50000"/>
                  </a:schemeClr>
                </a:solidFill>
              </a:rPr>
              <a:t>	(Facultad de Ciencias Agrarias).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Y" sz="2000" b="1" dirty="0">
                <a:solidFill>
                  <a:schemeClr val="accent6">
                    <a:lumMod val="50000"/>
                  </a:schemeClr>
                </a:solidFill>
              </a:rPr>
              <a:t>Carrera de Ciencias de la Educación</a:t>
            </a:r>
          </a:p>
          <a:p>
            <a:pPr algn="just">
              <a:spcBef>
                <a:spcPts val="600"/>
              </a:spcBef>
              <a:tabLst>
                <a:tab pos="361950" algn="l"/>
              </a:tabLst>
              <a:defRPr/>
            </a:pPr>
            <a:r>
              <a:rPr lang="es-PY" sz="2000" b="1" dirty="0">
                <a:solidFill>
                  <a:schemeClr val="accent6">
                    <a:lumMod val="50000"/>
                  </a:schemeClr>
                </a:solidFill>
              </a:rPr>
              <a:t> 	(Facultad de Humanidades).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Y" sz="2000" b="1" dirty="0">
                <a:solidFill>
                  <a:schemeClr val="accent6">
                    <a:lumMod val="50000"/>
                  </a:schemeClr>
                </a:solidFill>
              </a:rPr>
              <a:t>Carrera de Odontología (Facultad de Odontología).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Y" sz="2000" b="1" dirty="0">
                <a:solidFill>
                  <a:schemeClr val="accent6">
                    <a:lumMod val="50000"/>
                  </a:schemeClr>
                </a:solidFill>
              </a:rPr>
              <a:t>Carrera de Medicina (Facultad de Medicina).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Y" sz="2000" b="1" dirty="0">
                <a:solidFill>
                  <a:schemeClr val="accent6">
                    <a:lumMod val="50000"/>
                  </a:schemeClr>
                </a:solidFill>
              </a:rPr>
              <a:t>Contaduría Pública (Facultad de Ciencias Económicas y Administrativas – Filial Horqueta).</a:t>
            </a:r>
          </a:p>
          <a:p>
            <a:pPr algn="just">
              <a:spcBef>
                <a:spcPts val="600"/>
              </a:spcBef>
              <a:defRPr/>
            </a:pPr>
            <a:r>
              <a:rPr lang="es-PY" sz="2000" b="1" dirty="0"/>
              <a:t>En proceso de acreditación las siguientes Carreras: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PY" sz="2000" b="1" dirty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Ingeniería en Informática Empresarial (Facultad de Ciencias Económicas y Administrativas – Evaluación Diagnóstica).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PY" sz="2000" b="1" dirty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Administración Agropecuaria (Facultad de Ciencias Agrarias).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F9BC1-0116-425B-9806-AAE08E81765D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33400" y="515938"/>
            <a:ext cx="8077200" cy="3970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Y" sz="2400" b="1" dirty="0"/>
              <a:t>PROGRAMA DE EXTENSIÓN EN ÁREAS DE INFLUENCIA.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PY" sz="2400" b="1" dirty="0"/>
              <a:t>Yby Yaú.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PY" sz="2400" b="1" dirty="0"/>
              <a:t>Loreto.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PY" sz="2400" b="1" dirty="0"/>
              <a:t>Fuerte Olimpo.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PY" sz="2400" b="1" dirty="0"/>
              <a:t>Filial en la ciudad de Horqueta.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PY" sz="2400" b="1" dirty="0"/>
              <a:t>Propuesta 2020, apertura de la Filial en la ciudad de </a:t>
            </a:r>
            <a:r>
              <a:rPr lang="es-PY" sz="2400" b="1" dirty="0" err="1"/>
              <a:t>Yby</a:t>
            </a:r>
            <a:r>
              <a:rPr lang="es-PY" sz="2400" b="1" dirty="0"/>
              <a:t> </a:t>
            </a:r>
            <a:r>
              <a:rPr lang="es-PY" sz="2400" b="1" dirty="0" err="1"/>
              <a:t>Yau</a:t>
            </a:r>
            <a:r>
              <a:rPr lang="es-PY" sz="2400" b="1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2AB8F-2E2D-4E0B-9F79-5C64E3D5DBE8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47663" y="185738"/>
            <a:ext cx="8448675" cy="4832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s-PY" sz="2200" b="1" dirty="0">
                <a:latin typeface="Times New Roman" pitchFamily="18" charset="0"/>
                <a:cs typeface="Times New Roman" pitchFamily="18" charset="0"/>
              </a:rPr>
              <a:t>El Proyecto de Presupuesto 2020 de la Universidad Nacional de Concepción, remitido por el Poder Ejecutivo (Ministerio de Hacienda) al Parlamento Nacional NO TUVO RESPUESTA FAVORABLE A NINGÚN RUBRO PARA CRECIMIENTO VEGETATIVO, CREACIONES E INVERSIONES, para ninguna de las Facultades y el Rectorado.</a:t>
            </a:r>
            <a:r>
              <a:rPr lang="es-PY" sz="2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s-P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 lo expuesto se solicita la atención en fuente 10 (Recursos del Tesoro) en crecimiento vegetativo, creaciones, inversiones y porcentaje mínimo de </a:t>
            </a:r>
            <a:r>
              <a:rPr lang="es-PY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recategorización</a:t>
            </a:r>
            <a:r>
              <a:rPr lang="es-P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89ACC-E2DA-43F1-8A2F-F1A6D5B8AF83}" type="slidenum">
              <a:rPr lang="es-ES"/>
              <a:pPr>
                <a:defRPr/>
              </a:pPr>
              <a:t>6</a:t>
            </a:fld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07504" y="123478"/>
          <a:ext cx="8928993" cy="4961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16">
                  <a:extLst>
                    <a:ext uri="{9D8B030D-6E8A-4147-A177-3AD203B41FA5}"/>
                  </a:extLst>
                </a:gridCol>
                <a:gridCol w="266575">
                  <a:extLst>
                    <a:ext uri="{9D8B030D-6E8A-4147-A177-3AD203B41FA5}"/>
                  </a:extLst>
                </a:gridCol>
                <a:gridCol w="258959">
                  <a:extLst>
                    <a:ext uri="{9D8B030D-6E8A-4147-A177-3AD203B41FA5}"/>
                  </a:extLst>
                </a:gridCol>
                <a:gridCol w="4544469">
                  <a:extLst>
                    <a:ext uri="{9D8B030D-6E8A-4147-A177-3AD203B41FA5}"/>
                  </a:extLst>
                </a:gridCol>
                <a:gridCol w="1193239">
                  <a:extLst>
                    <a:ext uri="{9D8B030D-6E8A-4147-A177-3AD203B41FA5}"/>
                  </a:extLst>
                </a:gridCol>
                <a:gridCol w="1142464">
                  <a:extLst>
                    <a:ext uri="{9D8B030D-6E8A-4147-A177-3AD203B41FA5}"/>
                  </a:extLst>
                </a:gridCol>
                <a:gridCol w="1129771">
                  <a:extLst>
                    <a:ext uri="{9D8B030D-6E8A-4147-A177-3AD203B41FA5}"/>
                  </a:extLst>
                </a:gridCol>
              </a:tblGrid>
              <a:tr h="576068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PY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UNIVERSIDAD NACIONAL DE CONCEPCIÓN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521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PY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alumnos Matriculados por Unidad Académica Agosto 2019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5238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Presupuesto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Sub-Programa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ACADÉMICAS</a:t>
                      </a:r>
                      <a:endParaRPr lang="es-PY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Carreras de Grado</a:t>
                      </a:r>
                      <a:endParaRPr lang="es-PY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Grado</a:t>
                      </a:r>
                      <a:endParaRPr lang="es-PY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ALUMNOS</a:t>
                      </a:r>
                      <a:endParaRPr lang="es-PY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ctr"/>
                </a:tc>
                <a:extLst>
                  <a:ext uri="{0D108BD9-81ED-4DB2-BD59-A6C34878D82A}"/>
                </a:extLst>
              </a:tr>
              <a:tr h="29699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RECTORADO</a:t>
                      </a:r>
                      <a:endParaRPr lang="es-PY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extLst>
                  <a:ext uri="{0D108BD9-81ED-4DB2-BD59-A6C34878D82A}"/>
                </a:extLst>
              </a:tr>
              <a:tr h="29699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 DE ODONTOLOGÍA </a:t>
                      </a:r>
                      <a:endParaRPr lang="es-PY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extLst>
                  <a:ext uri="{0D108BD9-81ED-4DB2-BD59-A6C34878D82A}"/>
                </a:extLst>
              </a:tr>
              <a:tr h="29699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 DE CIENCIAS AGRARIAS</a:t>
                      </a:r>
                      <a:endParaRPr lang="es-PY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extLst>
                  <a:ext uri="{0D108BD9-81ED-4DB2-BD59-A6C34878D82A}"/>
                </a:extLst>
              </a:tr>
              <a:tr h="29699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 DE CIENCIAS ECONÓMICAS Y ADMINISTRATIVAS</a:t>
                      </a:r>
                      <a:endParaRPr lang="es-PY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extLst>
                  <a:ext uri="{0D108BD9-81ED-4DB2-BD59-A6C34878D82A}"/>
                </a:extLst>
              </a:tr>
              <a:tr h="29699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 DE MEDICINA</a:t>
                      </a:r>
                      <a:endParaRPr lang="es-PY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025" marR="5025" marT="5025" marB="0" anchor="b"/>
                </a:tc>
                <a:extLst>
                  <a:ext uri="{0D108BD9-81ED-4DB2-BD59-A6C34878D82A}"/>
                </a:extLst>
              </a:tr>
              <a:tr h="29699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 DE HUMANIDADES Y CIENCIAS DE LA EDUCACIÓN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extLst>
                  <a:ext uri="{0D108BD9-81ED-4DB2-BD59-A6C34878D82A}"/>
                </a:extLst>
              </a:tr>
              <a:tr h="29699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Y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FACULTAD DE CIENCIAS EXACTAS Y TECNOLOGÍCAS</a:t>
                      </a:r>
                      <a:endParaRPr lang="es-PY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025" marR="5025" marT="5025" marB="0" anchor="b"/>
                </a:tc>
                <a:extLst>
                  <a:ext uri="{0D108BD9-81ED-4DB2-BD59-A6C34878D82A}"/>
                </a:extLst>
              </a:tr>
              <a:tr h="4412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GENERAL</a:t>
                      </a:r>
                      <a:endParaRPr lang="es-PY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3442</a:t>
                      </a:r>
                      <a:endParaRPr lang="es-PY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es-PY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5025" marT="50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3.768</a:t>
                      </a:r>
                      <a:endParaRPr lang="es-PY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5" marR="150743" marT="5025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44A61-C55F-4FC2-8E3B-011D889C7A02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44563" y="2355850"/>
            <a:ext cx="73723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Y" sz="3200" b="1" dirty="0">
                <a:solidFill>
                  <a:schemeClr val="bg1">
                    <a:lumMod val="95000"/>
                  </a:schemeClr>
                </a:solidFill>
              </a:rPr>
              <a:t>ANTEPROYECTO DE PRESUPUESTO 2020</a:t>
            </a:r>
          </a:p>
          <a:p>
            <a:pPr algn="ctr">
              <a:spcBef>
                <a:spcPct val="50000"/>
              </a:spcBef>
              <a:defRPr/>
            </a:pPr>
            <a:r>
              <a:rPr lang="es-PY" sz="3200" b="1" dirty="0">
                <a:solidFill>
                  <a:schemeClr val="bg1">
                    <a:lumMod val="95000"/>
                  </a:schemeClr>
                </a:solidFill>
              </a:rPr>
              <a:t>INFORME CONSOLIDADO POR PROGRAMAS</a:t>
            </a:r>
          </a:p>
        </p:txBody>
      </p:sp>
      <p:pic>
        <p:nvPicPr>
          <p:cNvPr id="22532" name="12 Imagen" descr="LOGO-UNC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569913"/>
            <a:ext cx="14922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8BA58-75EA-4C9F-8487-2F7BD6FD229A}" type="slidenum">
              <a:rPr lang="es-ES"/>
              <a:pPr>
                <a:defRPr/>
              </a:pPr>
              <a:t>8</a:t>
            </a:fld>
            <a:endParaRPr lang="es-ES"/>
          </a:p>
        </p:txBody>
      </p:sp>
      <p:pic>
        <p:nvPicPr>
          <p:cNvPr id="23554" name="12 Imagen" descr="LOGO-UNC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569913"/>
            <a:ext cx="14922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a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331913" y="2284413"/>
          <a:ext cx="6769100" cy="1943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784">
                  <a:extLst>
                    <a:ext uri="{9D8B030D-6E8A-4147-A177-3AD203B41FA5}"/>
                  </a:extLst>
                </a:gridCol>
                <a:gridCol w="2256484">
                  <a:extLst>
                    <a:ext uri="{9D8B030D-6E8A-4147-A177-3AD203B41FA5}"/>
                  </a:extLst>
                </a:gridCol>
                <a:gridCol w="2256484">
                  <a:extLst>
                    <a:ext uri="{9D8B030D-6E8A-4147-A177-3AD203B41FA5}"/>
                  </a:extLst>
                </a:gridCol>
              </a:tblGrid>
              <a:tr h="1620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14775" algn="l"/>
                        </a:tabLst>
                      </a:pPr>
                      <a:endParaRPr lang="es-PY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914775" algn="l"/>
                        </a:tabLst>
                      </a:pPr>
                      <a:r>
                        <a:rPr lang="es-P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vigente 2019, FF 10 (Recursos del Tesoro)</a:t>
                      </a:r>
                      <a:endParaRPr lang="es-P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14775" algn="l"/>
                        </a:tabLst>
                      </a:pPr>
                      <a:r>
                        <a:rPr lang="es-P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Tope de Gastos determinado por el Ministerio de Hacienda para el Anteproyecto de Presupuesto 2020</a:t>
                      </a:r>
                      <a:endParaRPr lang="es-P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14775" algn="l"/>
                        </a:tabLst>
                      </a:pPr>
                      <a:endParaRPr lang="es-PY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914775" algn="l"/>
                        </a:tabLst>
                      </a:pPr>
                      <a:r>
                        <a:rPr lang="es-P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RECORTE ESTABLECIDO POR EL MINISTERIO DE HACIENDA</a:t>
                      </a:r>
                      <a:endParaRPr lang="es-P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14775" algn="l"/>
                        </a:tabLst>
                      </a:pPr>
                      <a:r>
                        <a:rPr lang="es-P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42.092.971.067</a:t>
                      </a:r>
                      <a:endParaRPr lang="es-PY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14775" algn="l"/>
                        </a:tabLst>
                      </a:pPr>
                      <a:r>
                        <a:rPr lang="es-PY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40.198.787.369</a:t>
                      </a:r>
                      <a:endParaRPr lang="es-PY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14775" algn="l"/>
                        </a:tabLst>
                      </a:pPr>
                      <a:r>
                        <a:rPr lang="es-PY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1.894.183.698</a:t>
                      </a:r>
                      <a:endParaRPr lang="es-PY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/>
            </a:extLst>
          </p:cNvPr>
          <p:cNvSpPr/>
          <p:nvPr/>
        </p:nvSpPr>
        <p:spPr>
          <a:xfrm>
            <a:off x="1763713" y="4516438"/>
            <a:ext cx="4392612" cy="358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UNC SUFRIÓ UN RECORTE DEL 4,5%</a:t>
            </a:r>
            <a:endParaRPr lang="es-P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8349-5FF4-430E-8A8E-C6B174792B56}" type="slidenum">
              <a:rPr lang="es-ES"/>
              <a:pPr>
                <a:defRPr/>
              </a:pPr>
              <a:t>9</a:t>
            </a:fld>
            <a:endParaRPr lang="es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3825"/>
            <a:ext cx="8964612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11088</TotalTime>
  <Words>588</Words>
  <Application>Microsoft Office PowerPoint</Application>
  <PresentationFormat>Presentación en pantalla (16:9)</PresentationFormat>
  <Paragraphs>121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Arial</vt:lpstr>
      <vt:lpstr>Calibri</vt:lpstr>
      <vt:lpstr>Constantia</vt:lpstr>
      <vt:lpstr>Wingdings 2</vt:lpstr>
      <vt:lpstr>Arial Black</vt:lpstr>
      <vt:lpstr>Cooper Black</vt:lpstr>
      <vt:lpstr>Aharoni</vt:lpstr>
      <vt:lpstr>Wingdings</vt:lpstr>
      <vt:lpstr>Times New Roman</vt:lpstr>
      <vt:lpstr>Cambria</vt:lpstr>
      <vt:lpstr>Times</vt:lpstr>
      <vt:lpstr>Mongolian Baiti</vt:lpstr>
      <vt:lpstr>Flujo</vt:lpstr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</dc:creator>
  <cp:lastModifiedBy>Eduardo López</cp:lastModifiedBy>
  <cp:revision>594</cp:revision>
  <cp:lastPrinted>2019-09-25T17:25:13Z</cp:lastPrinted>
  <dcterms:created xsi:type="dcterms:W3CDTF">1601-01-01T00:00:00Z</dcterms:created>
  <dcterms:modified xsi:type="dcterms:W3CDTF">2019-10-07T21:16:12Z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