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</p:sldMasterIdLst>
  <p:notesMasterIdLst>
    <p:notesMasterId r:id="rId60"/>
  </p:notesMasterIdLst>
  <p:handoutMasterIdLst>
    <p:handoutMasterId r:id="rId61"/>
  </p:handoutMasterIdLst>
  <p:sldIdLst>
    <p:sldId id="256" r:id="rId3"/>
    <p:sldId id="376" r:id="rId4"/>
    <p:sldId id="377" r:id="rId5"/>
    <p:sldId id="378" r:id="rId6"/>
    <p:sldId id="380" r:id="rId7"/>
    <p:sldId id="381" r:id="rId8"/>
    <p:sldId id="382" r:id="rId9"/>
    <p:sldId id="390" r:id="rId10"/>
    <p:sldId id="383" r:id="rId11"/>
    <p:sldId id="389" r:id="rId12"/>
    <p:sldId id="385" r:id="rId13"/>
    <p:sldId id="386" r:id="rId14"/>
    <p:sldId id="511" r:id="rId15"/>
    <p:sldId id="472" r:id="rId16"/>
    <p:sldId id="471" r:id="rId17"/>
    <p:sldId id="402" r:id="rId18"/>
    <p:sldId id="481" r:id="rId19"/>
    <p:sldId id="489" r:id="rId20"/>
    <p:sldId id="490" r:id="rId21"/>
    <p:sldId id="482" r:id="rId22"/>
    <p:sldId id="483" r:id="rId23"/>
    <p:sldId id="488" r:id="rId24"/>
    <p:sldId id="413" r:id="rId25"/>
    <p:sldId id="416" r:id="rId26"/>
    <p:sldId id="420" r:id="rId27"/>
    <p:sldId id="421" r:id="rId28"/>
    <p:sldId id="455" r:id="rId29"/>
    <p:sldId id="424" r:id="rId30"/>
    <p:sldId id="426" r:id="rId31"/>
    <p:sldId id="456" r:id="rId32"/>
    <p:sldId id="485" r:id="rId33"/>
    <p:sldId id="437" r:id="rId34"/>
    <p:sldId id="439" r:id="rId35"/>
    <p:sldId id="438" r:id="rId36"/>
    <p:sldId id="486" r:id="rId37"/>
    <p:sldId id="474" r:id="rId38"/>
    <p:sldId id="476" r:id="rId39"/>
    <p:sldId id="487" r:id="rId40"/>
    <p:sldId id="477" r:id="rId41"/>
    <p:sldId id="443" r:id="rId42"/>
    <p:sldId id="444" r:id="rId43"/>
    <p:sldId id="446" r:id="rId44"/>
    <p:sldId id="445" r:id="rId45"/>
    <p:sldId id="447" r:id="rId46"/>
    <p:sldId id="451" r:id="rId47"/>
    <p:sldId id="452" r:id="rId48"/>
    <p:sldId id="454" r:id="rId49"/>
    <p:sldId id="509" r:id="rId50"/>
    <p:sldId id="512" r:id="rId51"/>
    <p:sldId id="513" r:id="rId52"/>
    <p:sldId id="508" r:id="rId53"/>
    <p:sldId id="514" r:id="rId54"/>
    <p:sldId id="520" r:id="rId55"/>
    <p:sldId id="515" r:id="rId56"/>
    <p:sldId id="517" r:id="rId57"/>
    <p:sldId id="518" r:id="rId58"/>
    <p:sldId id="519" r:id="rId59"/>
  </p:sldIdLst>
  <p:sldSz cx="12192000" cy="6858000"/>
  <p:notesSz cx="7010400" cy="111252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04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8785"/>
    <a:srgbClr val="B4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3405" autoAdjust="0"/>
  </p:normalViewPr>
  <p:slideViewPr>
    <p:cSldViewPr snapToGrid="0">
      <p:cViewPr varScale="1">
        <p:scale>
          <a:sx n="91" d="100"/>
          <a:sy n="91" d="100"/>
        </p:scale>
        <p:origin x="4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70" d="100"/>
          <a:sy n="170" d="100"/>
        </p:scale>
        <p:origin x="-72" y="-72"/>
      </p:cViewPr>
      <p:guideLst>
        <p:guide orient="horz" pos="3504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blo\Downloads\Libro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Hoja2!$B$2:$B$16</c:f>
              <c:strCache>
                <c:ptCount val="15"/>
                <c:pt idx="0">
                  <c:v>UNIVERSIDAD NACIONAL DE ASUNCIÓN UNA</c:v>
                </c:pt>
                <c:pt idx="1">
                  <c:v>INSTITUTO DE PATOLOGÍA E INVESTIGACIÓN IPI</c:v>
                </c:pt>
                <c:pt idx="2">
                  <c:v>INSTITUTO DE INVESTIGACIONES EN CIENCIAS DE LA SALUD IICS UNA</c:v>
                </c:pt>
                <c:pt idx="3">
                  <c:v>INSTITUTO DE PREVISIÓN SOCIAL IPS</c:v>
                </c:pt>
                <c:pt idx="4">
                  <c:v>UNIVERSIDAD DEL NORTE UNINORTE</c:v>
                </c:pt>
                <c:pt idx="5">
                  <c:v>UNIVERSIDAD CATÓLICA NUESTRA SEÑORA DE LA ASUNCIÓN UC</c:v>
                </c:pt>
                <c:pt idx="6">
                  <c:v>MINISTERIO DE SALUD PÚBLICA Y BIENESTAR SOCIAL MSPBS</c:v>
                </c:pt>
                <c:pt idx="7">
                  <c:v>HOSPITAL DE CLÍNICAS FCM UNA</c:v>
                </c:pt>
                <c:pt idx="8">
                  <c:v>FUNDACIÓN MOISÉS BERTONI</c:v>
                </c:pt>
                <c:pt idx="9">
                  <c:v>INSTITUTO DE INVESTIGACIÓN BIOLÓGICA DEL PARAGUAY IIBP</c:v>
                </c:pt>
                <c:pt idx="10">
                  <c:v>FAUNA PARAGUAY</c:v>
                </c:pt>
                <c:pt idx="11">
                  <c:v>UNIVERSIDAD AUTÓNOMA DEL PARAGUAY UAP</c:v>
                </c:pt>
                <c:pt idx="12">
                  <c:v>ASOCIACIÓN GUYRA PARAGUAY</c:v>
                </c:pt>
                <c:pt idx="13">
                  <c:v>CENTRO PARA EL DESARROLLO DE LA INVESTIGACIÓN CIENTÍFICA CEDIC</c:v>
                </c:pt>
                <c:pt idx="14">
                  <c:v>PARA LA TIERRA</c:v>
                </c:pt>
              </c:strCache>
            </c:strRef>
          </c:cat>
          <c:val>
            <c:numRef>
              <c:f>Hoja2!$C$2:$C$16</c:f>
              <c:numCache>
                <c:formatCode>General</c:formatCode>
                <c:ptCount val="15"/>
                <c:pt idx="0">
                  <c:v>584</c:v>
                </c:pt>
                <c:pt idx="1">
                  <c:v>166</c:v>
                </c:pt>
                <c:pt idx="2">
                  <c:v>133</c:v>
                </c:pt>
                <c:pt idx="3">
                  <c:v>72</c:v>
                </c:pt>
                <c:pt idx="4">
                  <c:v>66</c:v>
                </c:pt>
                <c:pt idx="5">
                  <c:v>54</c:v>
                </c:pt>
                <c:pt idx="6">
                  <c:v>37</c:v>
                </c:pt>
                <c:pt idx="7">
                  <c:v>35</c:v>
                </c:pt>
                <c:pt idx="8">
                  <c:v>32</c:v>
                </c:pt>
                <c:pt idx="9">
                  <c:v>26</c:v>
                </c:pt>
                <c:pt idx="10">
                  <c:v>24</c:v>
                </c:pt>
                <c:pt idx="11">
                  <c:v>23</c:v>
                </c:pt>
                <c:pt idx="12">
                  <c:v>14</c:v>
                </c:pt>
                <c:pt idx="13">
                  <c:v>14</c:v>
                </c:pt>
                <c:pt idx="1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8A-4B0F-A245-7D31E062BB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770380144"/>
        <c:axId val="-770376336"/>
      </c:barChart>
      <c:catAx>
        <c:axId val="-7703801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ES"/>
          </a:p>
        </c:txPr>
        <c:crossAx val="-770376336"/>
        <c:crosses val="autoZero"/>
        <c:auto val="1"/>
        <c:lblAlgn val="ctr"/>
        <c:lblOffset val="100"/>
        <c:noMultiLvlLbl val="0"/>
      </c:catAx>
      <c:valAx>
        <c:axId val="-77037633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-77038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1600" b="1">
                <a:solidFill>
                  <a:sysClr val="windowText" lastClr="000000"/>
                </a:solidFill>
              </a:rPr>
              <a:t>Participantes de las Jornadas de</a:t>
            </a:r>
          </a:p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1600" b="1">
                <a:solidFill>
                  <a:sysClr val="windowText" lastClr="000000"/>
                </a:solidFill>
              </a:rPr>
              <a:t>Jóvenes Investigadores de la FENOB</a:t>
            </a:r>
            <a:r>
              <a:rPr lang="es-PY" sz="1600" b="1" baseline="0">
                <a:solidFill>
                  <a:sysClr val="windowText" lastClr="000000"/>
                </a:solidFill>
              </a:rPr>
              <a:t> </a:t>
            </a:r>
            <a:r>
              <a:rPr lang="es-PY" sz="1600" b="1">
                <a:solidFill>
                  <a:sysClr val="windowText" lastClr="000000"/>
                </a:solidFill>
              </a:rPr>
              <a:t>UNA</a:t>
            </a:r>
          </a:p>
        </c:rich>
      </c:tx>
      <c:layout>
        <c:manualLayout>
          <c:xMode val="edge"/>
          <c:yMode val="edge"/>
          <c:x val="0.14390361381089617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-6.481481481481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5D-46D5-A02A-F54F64BEDC42}"/>
                </c:ext>
              </c:extLst>
            </c:dLbl>
            <c:dLbl>
              <c:idx val="1"/>
              <c:layout>
                <c:manualLayout>
                  <c:x val="-1.6666666666666642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5D-46D5-A02A-F54F64BEDC42}"/>
                </c:ext>
              </c:extLst>
            </c:dLbl>
            <c:dLbl>
              <c:idx val="2"/>
              <c:layout>
                <c:manualLayout>
                  <c:x val="-3.0555555555555555E-2"/>
                  <c:y val="-6.0185185185185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5D-46D5-A02A-F54F64BEDC42}"/>
                </c:ext>
              </c:extLst>
            </c:dLbl>
            <c:dLbl>
              <c:idx val="3"/>
              <c:layout>
                <c:manualLayout>
                  <c:x val="-3.3333333333333284E-2"/>
                  <c:y val="-3.703703703703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5D-46D5-A02A-F54F64BEDC42}"/>
                </c:ext>
              </c:extLst>
            </c:dLbl>
            <c:dLbl>
              <c:idx val="4"/>
              <c:layout>
                <c:manualLayout>
                  <c:x val="-3.888888888888889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5D-46D5-A02A-F54F64BEDC42}"/>
                </c:ext>
              </c:extLst>
            </c:dLbl>
            <c:dLbl>
              <c:idx val="5"/>
              <c:layout>
                <c:manualLayout>
                  <c:x val="-5.8333333333333438E-2"/>
                  <c:y val="-5.5555555555555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5D-46D5-A02A-F54F64BEDC42}"/>
                </c:ext>
              </c:extLst>
            </c:dLbl>
            <c:dLbl>
              <c:idx val="6"/>
              <c:layout>
                <c:manualLayout>
                  <c:x val="-5.5555555555555552E-2"/>
                  <c:y val="-6.0185185185185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5D-46D5-A02A-F54F64BEDC42}"/>
                </c:ext>
              </c:extLst>
            </c:dLbl>
            <c:dLbl>
              <c:idx val="7"/>
              <c:layout>
                <c:manualLayout>
                  <c:x val="-5.8333333333333334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5D-46D5-A02A-F54F64BEDC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cap="none" spc="0" baseline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'2018'!$F$45:$F$53</c:f>
              <c:strCache>
                <c:ptCount val="9"/>
                <c:pt idx="0">
                  <c:v>2007</c:v>
                </c:pt>
                <c:pt idx="1">
                  <c:v>2010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Total</c:v>
                </c:pt>
              </c:strCache>
            </c:strRef>
          </c:cat>
          <c:val>
            <c:numRef>
              <c:f>'2018'!$G$45:$G$53</c:f>
              <c:numCache>
                <c:formatCode>General</c:formatCode>
                <c:ptCount val="9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1</c:v>
                </c:pt>
                <c:pt idx="5">
                  <c:v>14</c:v>
                </c:pt>
                <c:pt idx="6">
                  <c:v>23</c:v>
                </c:pt>
                <c:pt idx="7">
                  <c:v>28</c:v>
                </c:pt>
                <c:pt idx="8">
                  <c:v>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25D-46D5-A02A-F54F64BEDC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770374160"/>
        <c:axId val="-770373072"/>
      </c:lineChart>
      <c:catAx>
        <c:axId val="-77037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es-ES"/>
          </a:p>
        </c:txPr>
        <c:crossAx val="-770373072"/>
        <c:crosses val="autoZero"/>
        <c:auto val="1"/>
        <c:lblAlgn val="ctr"/>
        <c:lblOffset val="100"/>
        <c:noMultiLvlLbl val="0"/>
      </c:catAx>
      <c:valAx>
        <c:axId val="-7703730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770374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err="1">
                <a:solidFill>
                  <a:sysClr val="windowText" lastClr="000000"/>
                </a:solidFill>
              </a:rPr>
              <a:t>Participación</a:t>
            </a:r>
            <a:r>
              <a:rPr lang="en-US" sz="1400" b="1" dirty="0">
                <a:solidFill>
                  <a:sysClr val="windowText" lastClr="000000"/>
                </a:solidFill>
              </a:rPr>
              <a:t> de </a:t>
            </a:r>
            <a:r>
              <a:rPr lang="en-US" sz="1400" b="1" dirty="0" err="1">
                <a:solidFill>
                  <a:sysClr val="windowText" lastClr="000000"/>
                </a:solidFill>
              </a:rPr>
              <a:t>docentes</a:t>
            </a:r>
            <a:r>
              <a:rPr lang="en-US" sz="1400" b="1" dirty="0">
                <a:solidFill>
                  <a:sysClr val="windowText" lastClr="000000"/>
                </a:solidFill>
              </a:rPr>
              <a:t> </a:t>
            </a:r>
            <a:r>
              <a:rPr lang="en-US" sz="1400" b="1" dirty="0" err="1">
                <a:solidFill>
                  <a:sysClr val="windowText" lastClr="000000"/>
                </a:solidFill>
              </a:rPr>
              <a:t>en</a:t>
            </a:r>
            <a:r>
              <a:rPr lang="en-US" sz="1400" b="1" dirty="0">
                <a:solidFill>
                  <a:sysClr val="windowText" lastClr="000000"/>
                </a:solidFill>
              </a:rPr>
              <a:t> </a:t>
            </a:r>
            <a:r>
              <a:rPr lang="en-US" sz="1400" b="1" dirty="0" err="1">
                <a:solidFill>
                  <a:sysClr val="windowText" lastClr="000000"/>
                </a:solidFill>
              </a:rPr>
              <a:t>proyectos</a:t>
            </a:r>
            <a:r>
              <a:rPr lang="en-US" sz="1400" b="1" dirty="0">
                <a:solidFill>
                  <a:sysClr val="windowText" lastClr="000000"/>
                </a:solidFill>
              </a:rPr>
              <a:t> de </a:t>
            </a:r>
            <a:r>
              <a:rPr lang="en-US" sz="1400" b="1" dirty="0" err="1">
                <a:solidFill>
                  <a:sysClr val="windowText" lastClr="000000"/>
                </a:solidFill>
              </a:rPr>
              <a:t>Investigación</a:t>
            </a:r>
            <a:r>
              <a:rPr lang="en-US" sz="1400" b="1" dirty="0">
                <a:solidFill>
                  <a:sysClr val="windowText" lastClr="000000"/>
                </a:solidFill>
              </a:rPr>
              <a:t>- </a:t>
            </a:r>
            <a:r>
              <a:rPr lang="en-US" sz="1400" b="1" dirty="0" err="1">
                <a:solidFill>
                  <a:sysClr val="windowText" lastClr="000000"/>
                </a:solidFill>
              </a:rPr>
              <a:t>Rectorado</a:t>
            </a:r>
            <a:r>
              <a:rPr lang="en-US" sz="1400" b="1" dirty="0">
                <a:solidFill>
                  <a:sysClr val="windowText" lastClr="000000"/>
                </a:solidFill>
              </a:rPr>
              <a:t> UNA</a:t>
            </a:r>
          </a:p>
        </c:rich>
      </c:tx>
      <c:layout>
        <c:manualLayout>
          <c:xMode val="edge"/>
          <c:yMode val="edge"/>
          <c:x val="0.11912429415541027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9740442196582547E-2"/>
          <c:y val="0.23735105848055638"/>
          <c:w val="0.93344425956738764"/>
          <c:h val="0.50663150841259574"/>
        </c:manualLayout>
      </c:layout>
      <c:lineChart>
        <c:grouping val="standard"/>
        <c:varyColors val="0"/>
        <c:ser>
          <c:idx val="0"/>
          <c:order val="0"/>
          <c:tx>
            <c:strRef>
              <c:f>'2018'!$F$77</c:f>
              <c:strCache>
                <c:ptCount val="1"/>
                <c:pt idx="0">
                  <c:v>Presentados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1.3888888888888888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4F-4A33-9253-35E798020F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'2018'!$E$78:$E$84</c:f>
              <c:strCache>
                <c:ptCount val="7"/>
                <c:pt idx="0">
                  <c:v>2011</c:v>
                </c:pt>
                <c:pt idx="1">
                  <c:v>2013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Total</c:v>
                </c:pt>
              </c:strCache>
            </c:strRef>
          </c:cat>
          <c:val>
            <c:numRef>
              <c:f>'2018'!$F$78:$F$84</c:f>
              <c:numCache>
                <c:formatCode>General</c:formatCode>
                <c:ptCount val="7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6</c:v>
                </c:pt>
                <c:pt idx="5">
                  <c:v>5</c:v>
                </c:pt>
                <c:pt idx="6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24F-4A33-9253-35E798020F47}"/>
            </c:ext>
          </c:extLst>
        </c:ser>
        <c:ser>
          <c:idx val="1"/>
          <c:order val="1"/>
          <c:tx>
            <c:strRef>
              <c:f>'2018'!$G$77</c:f>
              <c:strCache>
                <c:ptCount val="1"/>
                <c:pt idx="0">
                  <c:v>Financiados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1111111111111112E-2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4F-4A33-9253-35E798020F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'2018'!$E$78:$E$84</c:f>
              <c:strCache>
                <c:ptCount val="7"/>
                <c:pt idx="0">
                  <c:v>2011</c:v>
                </c:pt>
                <c:pt idx="1">
                  <c:v>2013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Total</c:v>
                </c:pt>
              </c:strCache>
            </c:strRef>
          </c:cat>
          <c:val>
            <c:numRef>
              <c:f>'2018'!$G$78:$G$84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6</c:v>
                </c:pt>
                <c:pt idx="5">
                  <c:v>5</c:v>
                </c:pt>
                <c:pt idx="6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24F-4A33-9253-35E798020F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770385584"/>
        <c:axId val="-770378512"/>
      </c:lineChart>
      <c:catAx>
        <c:axId val="-77038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770378512"/>
        <c:crosses val="autoZero"/>
        <c:auto val="1"/>
        <c:lblAlgn val="ctr"/>
        <c:lblOffset val="100"/>
        <c:noMultiLvlLbl val="0"/>
      </c:catAx>
      <c:valAx>
        <c:axId val="-770378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770385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sz="1400" b="1" dirty="0" err="1" smtClean="0">
                <a:effectLst/>
              </a:rPr>
              <a:t>Variación</a:t>
            </a:r>
            <a:r>
              <a:rPr lang="en-US" sz="1400" b="1" baseline="0" dirty="0" smtClean="0">
                <a:effectLst/>
              </a:rPr>
              <a:t> del </a:t>
            </a:r>
            <a:r>
              <a:rPr lang="en-US" sz="1400" b="1" baseline="0" dirty="0" err="1" smtClean="0">
                <a:effectLst/>
              </a:rPr>
              <a:t>Presupuesto</a:t>
            </a:r>
            <a:r>
              <a:rPr lang="en-US" sz="1400" b="1" baseline="0" dirty="0" smtClean="0">
                <a:effectLst/>
              </a:rPr>
              <a:t>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sz="1400" b="1" baseline="0" dirty="0" err="1" smtClean="0">
                <a:effectLst/>
              </a:rPr>
              <a:t>En</a:t>
            </a:r>
            <a:r>
              <a:rPr lang="en-US" sz="1400" b="1" baseline="0" dirty="0" smtClean="0">
                <a:effectLst/>
              </a:rPr>
              <a:t> </a:t>
            </a:r>
            <a:r>
              <a:rPr lang="en-US" sz="1400" b="1" baseline="0" dirty="0" err="1" smtClean="0">
                <a:effectLst/>
              </a:rPr>
              <a:t>Millones</a:t>
            </a:r>
            <a:r>
              <a:rPr lang="en-US" sz="1400" b="1" baseline="0" dirty="0" smtClean="0">
                <a:effectLst/>
              </a:rPr>
              <a:t> de U$S</a:t>
            </a:r>
            <a:endParaRPr lang="en-US" sz="14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Año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Hoja1!$A$2:$A$7</c:f>
              <c:numCache>
                <c:formatCode>General</c:formatCode>
                <c:ptCount val="6"/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Hoja1!$B$2:$B$7</c:f>
              <c:numCache>
                <c:formatCode>General</c:formatCode>
                <c:ptCount val="6"/>
                <c:pt idx="1">
                  <c:v>276</c:v>
                </c:pt>
                <c:pt idx="2">
                  <c:v>296</c:v>
                </c:pt>
                <c:pt idx="3">
                  <c:v>232</c:v>
                </c:pt>
                <c:pt idx="4">
                  <c:v>229</c:v>
                </c:pt>
                <c:pt idx="5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A-4426-80E9-C40DBEAA8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770371440"/>
        <c:axId val="-770372528"/>
      </c:barChart>
      <c:catAx>
        <c:axId val="-77037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770372528"/>
        <c:crosses val="autoZero"/>
        <c:auto val="1"/>
        <c:lblAlgn val="ctr"/>
        <c:lblOffset val="100"/>
        <c:noMultiLvlLbl val="0"/>
      </c:catAx>
      <c:valAx>
        <c:axId val="-770372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77037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>
                <a:solidFill>
                  <a:schemeClr val="tx1"/>
                </a:solidFill>
              </a:rPr>
              <a:t>%  </a:t>
            </a:r>
            <a:r>
              <a:rPr lang="es-PY" sz="1200" dirty="0">
                <a:solidFill>
                  <a:schemeClr val="tx1"/>
                </a:solidFill>
              </a:rPr>
              <a:t>Participación</a:t>
            </a:r>
          </a:p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PY" sz="1200" dirty="0">
                <a:solidFill>
                  <a:schemeClr val="tx1"/>
                </a:solidFill>
              </a:rPr>
              <a:t>Facultad de Ciencias/Unidades Académicas </a:t>
            </a:r>
            <a:r>
              <a:rPr lang="es-PY" sz="1200" dirty="0" smtClean="0">
                <a:solidFill>
                  <a:schemeClr val="tx1"/>
                </a:solidFill>
              </a:rPr>
              <a:t>–  </a:t>
            </a:r>
          </a:p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PY" sz="1200" dirty="0" smtClean="0">
                <a:solidFill>
                  <a:schemeClr val="tx1"/>
                </a:solidFill>
              </a:rPr>
              <a:t> </a:t>
            </a:r>
            <a:r>
              <a:rPr lang="es-PY" sz="1200" dirty="0">
                <a:solidFill>
                  <a:schemeClr val="tx1"/>
                </a:solidFill>
              </a:rPr>
              <a:t>Año </a:t>
            </a:r>
            <a:r>
              <a:rPr lang="es-PY" sz="1200" dirty="0" smtClean="0">
                <a:solidFill>
                  <a:schemeClr val="tx1"/>
                </a:solidFill>
              </a:rPr>
              <a:t>2019</a:t>
            </a:r>
            <a:endParaRPr lang="es-PY" sz="12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290645301706003"/>
          <c:y val="4.1021522265510731E-5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6425064946651627"/>
          <c:y val="0.23461660825564837"/>
          <c:w val="0.47032725932784902"/>
          <c:h val="0.72262719967141698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EFE-4448-B47C-CA3F11FBFB2F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EFE-4448-B47C-CA3F11FBFB2F}"/>
              </c:ext>
            </c:extLst>
          </c:dPt>
          <c:dLbls>
            <c:dLbl>
              <c:idx val="0"/>
              <c:layout>
                <c:manualLayout>
                  <c:x val="1.1875957316217945E-2"/>
                  <c:y val="-5.643499941886177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FE-4448-B47C-CA3F11FBFB2F}"/>
                </c:ext>
              </c:extLst>
            </c:dLbl>
            <c:dLbl>
              <c:idx val="1"/>
              <c:layout>
                <c:manualLayout>
                  <c:x val="2.5079635960303135E-2"/>
                  <c:y val="-1.521178800221228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FE-4448-B47C-CA3F11FBFB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UNA</c:v>
                </c:pt>
                <c:pt idx="1">
                  <c:v>MEDICINA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 formatCode="#,##0">
                  <c:v>1125264878265</c:v>
                </c:pt>
                <c:pt idx="1">
                  <c:v>453358911089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FE-4448-B47C-CA3F11FBFB2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EEFE-4448-B47C-CA3F11FBFB2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EEFE-4448-B47C-CA3F11FBFB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UNA</c:v>
                </c:pt>
                <c:pt idx="1">
                  <c:v>MEDICINA</c:v>
                </c:pt>
              </c:strCache>
            </c:strRef>
          </c:cat>
          <c:val>
            <c:numRef>
              <c:f>Hoja1!$C$2:$C$3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EFE-4448-B47C-CA3F11FBFB2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559004372920311"/>
          <c:y val="0.9064810046962446"/>
          <c:w val="0.33303045693335659"/>
          <c:h val="8.39351183201866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s-PY" smtClean="0"/>
              <a:t>07/10/2019</a:t>
            </a:r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338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ADEB8-F7AE-4CFE-8E69-07B41EA70C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06320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558192"/>
          </a:xfrm>
          <a:prstGeom prst="rect">
            <a:avLst/>
          </a:prstGeom>
        </p:spPr>
        <p:txBody>
          <a:bodyPr vert="horz" lIns="103613" tIns="51807" rIns="103613" bIns="51807" rtlCol="0"/>
          <a:lstStyle>
            <a:lvl1pPr algn="l">
              <a:defRPr sz="14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558192"/>
          </a:xfrm>
          <a:prstGeom prst="rect">
            <a:avLst/>
          </a:prstGeom>
        </p:spPr>
        <p:txBody>
          <a:bodyPr vert="horz" lIns="103613" tIns="51807" rIns="103613" bIns="51807" rtlCol="0"/>
          <a:lstStyle>
            <a:lvl1pPr algn="r">
              <a:defRPr sz="1400"/>
            </a:lvl1pPr>
          </a:lstStyle>
          <a:p>
            <a:r>
              <a:rPr lang="es-PY" smtClean="0"/>
              <a:t>07/10/2019</a:t>
            </a:r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6688" y="1390650"/>
            <a:ext cx="667702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3613" tIns="51807" rIns="103613" bIns="51807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5354002"/>
            <a:ext cx="5608320" cy="4380547"/>
          </a:xfrm>
          <a:prstGeom prst="rect">
            <a:avLst/>
          </a:prstGeom>
        </p:spPr>
        <p:txBody>
          <a:bodyPr vert="horz" lIns="103613" tIns="51807" rIns="103613" bIns="51807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10567010"/>
            <a:ext cx="3037840" cy="558191"/>
          </a:xfrm>
          <a:prstGeom prst="rect">
            <a:avLst/>
          </a:prstGeom>
        </p:spPr>
        <p:txBody>
          <a:bodyPr vert="horz" lIns="103613" tIns="51807" rIns="103613" bIns="51807" rtlCol="0" anchor="b"/>
          <a:lstStyle>
            <a:lvl1pPr algn="l">
              <a:defRPr sz="14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10567010"/>
            <a:ext cx="3037840" cy="558191"/>
          </a:xfrm>
          <a:prstGeom prst="rect">
            <a:avLst/>
          </a:prstGeom>
        </p:spPr>
        <p:txBody>
          <a:bodyPr vert="horz" lIns="103613" tIns="51807" rIns="103613" bIns="51807" rtlCol="0" anchor="b"/>
          <a:lstStyle>
            <a:lvl1pPr algn="r">
              <a:defRPr sz="1400"/>
            </a:lvl1pPr>
          </a:lstStyle>
          <a:p>
            <a:fld id="{E18435CF-3CE2-4CEB-93D1-083A7493313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8960784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 smtClean="0"/>
          </a:p>
          <a:p>
            <a:endParaRPr lang="es-PY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56292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40425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80251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66688" y="1390650"/>
            <a:ext cx="6677025" cy="37560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140" tIns="49570" rIns="99140" bIns="4957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" name="Marcador de fech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57392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66688" y="1390650"/>
            <a:ext cx="6677025" cy="375602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MRI:</a:t>
            </a:r>
            <a:r>
              <a:rPr lang="es-MX" baseline="0" dirty="0"/>
              <a:t> Resonancia Magnética Nuclear</a:t>
            </a:r>
          </a:p>
          <a:p>
            <a:r>
              <a:rPr lang="es-MX" baseline="0" dirty="0"/>
              <a:t>SPECT: Tomografía Computarizada por Emisión de Fotón Único</a:t>
            </a:r>
          </a:p>
          <a:p>
            <a:r>
              <a:rPr lang="es-MX" baseline="0" dirty="0"/>
              <a:t>PET: Tomografía por Emisión de Positrones</a:t>
            </a:r>
          </a:p>
          <a:p>
            <a:r>
              <a:rPr lang="es-MX" baseline="0" dirty="0"/>
              <a:t>CT</a:t>
            </a:r>
            <a:r>
              <a:rPr lang="es-MX" baseline="0"/>
              <a:t>: Tomografía </a:t>
            </a:r>
            <a:r>
              <a:rPr lang="es-MX" baseline="0" dirty="0"/>
              <a:t>Computarizada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543F7-D14B-4051-BEF2-335DCAE2DB36}" type="slidenum">
              <a:rPr lang="es-MX" smtClean="0"/>
              <a:t>49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0650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9FC28-1A0A-4AB2-9B04-6A0433819AA5}" type="slidenum">
              <a:rPr lang="en-GB" smtClean="0"/>
              <a:pPr/>
              <a:t>52</a:t>
            </a:fld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16206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67657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9FC28-1A0A-4AB2-9B04-6A0433819AA5}" type="slidenum">
              <a:rPr lang="en-GB" smtClean="0"/>
              <a:pPr/>
              <a:t>54</a:t>
            </a:fld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220953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9FC28-1A0A-4AB2-9B04-6A0433819AA5}" type="slidenum">
              <a:rPr lang="en-GB" smtClean="0"/>
              <a:pPr/>
              <a:t>55</a:t>
            </a:fld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05576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9FC28-1A0A-4AB2-9B04-6A0433819AA5}" type="slidenum">
              <a:rPr lang="en-GB" smtClean="0"/>
              <a:pPr/>
              <a:t>56</a:t>
            </a:fld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69838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435CF-3CE2-4CEB-93D1-083A74933132}" type="slidenum">
              <a:rPr lang="es-PY" smtClean="0"/>
              <a:t>57</a:t>
            </a:fld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95823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815848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4856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2745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57697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36614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4592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02706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03200" y="835025"/>
            <a:ext cx="7416800" cy="4171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Agenda de Desarrollo Sostenible 2030 es un plan de acción para las personas, el planeta y la prosperidad. Se trata de un compromiso intergubernamental compuesto por 17 objetivos inspiradores y 169 metas que abordan problemas comunes en los planos mundial y local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UNESCO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Agenda 2030 se basa en un enfoque integral del desarrollo sostenible. Las diversas dimensiones del desarrollo sostenible han de examinarse de manera holística, como aspectos interrelacionados y de igual importancia. Por consiguiente, los ODS están integrados y son indivisibles.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educación es fundamental para la consecución de la Agenda 2030 y forma parte integral de ella. En el marco de la agenda, la educación figura primera y prominentemente como un objetivo en sí misma (ODS 4), con siete metas y tres medios de aplicación.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s-PY" smtClean="0"/>
              <a:t>07/10/2019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8516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0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11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90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07/10/2019</a:t>
            </a:r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621BF-1AB4-459F-8D95-01B4F139EDEC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854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16112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33853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21005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38507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07653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90521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8707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825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602647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08961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99513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1740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2110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82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31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02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77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1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6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00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‹Nº›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64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med">
    <p:pull/>
  </p:transition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0F971CD-E6AB-4E7A-AE71-276BB7E101D2}" type="datetimeFigureOut">
              <a:rPr lang="es-PY" smtClean="0">
                <a:solidFill>
                  <a:srgbClr val="17406D"/>
                </a:solidFill>
              </a:rPr>
              <a:pPr/>
              <a:t>9/10/2019</a:t>
            </a:fld>
            <a:endParaRPr lang="es-PY">
              <a:solidFill>
                <a:srgbClr val="1740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s-PY">
              <a:solidFill>
                <a:srgbClr val="17406D"/>
              </a:solidFill>
            </a:endParaRP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80E47FC-2E71-4EBA-A806-41D960925EB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4872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592" y="838759"/>
            <a:ext cx="3416815" cy="212446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756254" y="3053000"/>
            <a:ext cx="467948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5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PRESUPUESTO UNA</a:t>
            </a:r>
          </a:p>
          <a:p>
            <a:pPr algn="ctr"/>
            <a:r>
              <a:rPr lang="es-ES" sz="35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endParaRPr lang="es-ES" sz="35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 flipV="1">
            <a:off x="2170387" y="4387755"/>
            <a:ext cx="7851227" cy="108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3"/>
          <p:cNvSpPr/>
          <p:nvPr/>
        </p:nvSpPr>
        <p:spPr>
          <a:xfrm>
            <a:off x="3278536" y="634894"/>
            <a:ext cx="58240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PY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ÁREAS DE INVESTIGACIÓN </a:t>
            </a:r>
            <a:endParaRPr lang="es-PY" sz="3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s-PY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CIENTÍFICA </a:t>
            </a:r>
            <a:r>
              <a:rPr lang="es-PY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Y TECNOLÓGICA</a:t>
            </a:r>
          </a:p>
        </p:txBody>
      </p:sp>
      <p:sp>
        <p:nvSpPr>
          <p:cNvPr id="7" name="Rectangle 5"/>
          <p:cNvSpPr/>
          <p:nvPr/>
        </p:nvSpPr>
        <p:spPr>
          <a:xfrm>
            <a:off x="238781" y="2123054"/>
            <a:ext cx="5951769" cy="480131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AGRICULTURA Y GANADERÍA</a:t>
            </a:r>
          </a:p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PY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EDUCACIÓN</a:t>
            </a:r>
          </a:p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PY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SALUD</a:t>
            </a:r>
          </a:p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PY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QUÍMICA, AGUA Y MEDIO AMBIENTE</a:t>
            </a:r>
          </a:p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PY" b="1" dirty="0">
                <a:latin typeface="Tahoma" pitchFamily="34" charset="0"/>
                <a:ea typeface="Tahoma" pitchFamily="34" charset="0"/>
                <a:cs typeface="Tahoma" pitchFamily="34" charset="0"/>
              </a:rPr>
              <a:t>ENERGÍA</a:t>
            </a:r>
          </a:p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ALIMENTACIÓN Y NUTRICIÓN</a:t>
            </a:r>
          </a:p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ARTE, HUMANIDADES Y CIENCIAS SOCIALES</a:t>
            </a:r>
          </a:p>
          <a:p>
            <a:pPr marL="742950" lvl="1" indent="-285750">
              <a:lnSpc>
                <a:spcPct val="170000"/>
              </a:lnSpc>
              <a:buFont typeface="Wingdings" pitchFamily="2" charset="2"/>
              <a:buChar char="§"/>
            </a:pPr>
            <a:r>
              <a:rPr lang="es-PY" b="1" dirty="0">
                <a:latin typeface="Tahoma" pitchFamily="34" charset="0"/>
                <a:ea typeface="Tahoma" pitchFamily="34" charset="0"/>
                <a:cs typeface="Tahoma" pitchFamily="34" charset="0"/>
              </a:rPr>
              <a:t>INGENIERÍA E INNOVACIÓN </a:t>
            </a:r>
            <a:r>
              <a:rPr lang="x-none" b="1">
                <a:latin typeface="Tahoma" pitchFamily="34" charset="0"/>
                <a:ea typeface="Tahoma" pitchFamily="34" charset="0"/>
                <a:cs typeface="Tahoma" pitchFamily="34" charset="0"/>
              </a:rPr>
              <a:t>TECNOL</a:t>
            </a:r>
            <a:r>
              <a:rPr lang="es-PY" b="1" dirty="0">
                <a:latin typeface="Tahoma" pitchFamily="34" charset="0"/>
                <a:ea typeface="Tahoma" pitchFamily="34" charset="0"/>
                <a:cs typeface="Tahoma" pitchFamily="34" charset="0"/>
              </a:rPr>
              <a:t>Ó</a:t>
            </a:r>
            <a:r>
              <a:rPr lang="x-none" b="1">
                <a:latin typeface="Tahoma" pitchFamily="34" charset="0"/>
                <a:ea typeface="Tahoma" pitchFamily="34" charset="0"/>
                <a:cs typeface="Tahoma" pitchFamily="34" charset="0"/>
              </a:rPr>
              <a:t>G</a:t>
            </a:r>
            <a:r>
              <a:rPr lang="es-PY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x-none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CA</a:t>
            </a:r>
          </a:p>
        </p:txBody>
      </p:sp>
      <p:pic>
        <p:nvPicPr>
          <p:cNvPr id="10" name="Picture 2" descr="C:\Users\pc\Documents\UNA\DISEÑO UNA\fotos rectorado, facultades, estudiantes\04 CEMIT\CEMIT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68"/>
          <a:stretch/>
        </p:blipFill>
        <p:spPr bwMode="auto">
          <a:xfrm>
            <a:off x="6336788" y="2367994"/>
            <a:ext cx="4672356" cy="313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10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9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1">
            <a:extLst>
              <a:ext uri="{FF2B5EF4-FFF2-40B4-BE49-F238E27FC236}">
                <a16:creationId xmlns:a16="http://schemas.microsoft.com/office/drawing/2014/main" id="{DF67B664-45FA-4037-BD65-AE202D257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730641"/>
              </p:ext>
            </p:extLst>
          </p:nvPr>
        </p:nvGraphicFramePr>
        <p:xfrm>
          <a:off x="1560047" y="2041639"/>
          <a:ext cx="9417451" cy="39477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23979">
                  <a:extLst>
                    <a:ext uri="{9D8B030D-6E8A-4147-A177-3AD203B41FA5}">
                      <a16:colId xmlns:a16="http://schemas.microsoft.com/office/drawing/2014/main" val="3564344053"/>
                    </a:ext>
                  </a:extLst>
                </a:gridCol>
                <a:gridCol w="1993472">
                  <a:extLst>
                    <a:ext uri="{9D8B030D-6E8A-4147-A177-3AD203B41FA5}">
                      <a16:colId xmlns:a16="http://schemas.microsoft.com/office/drawing/2014/main" val="1712648964"/>
                    </a:ext>
                  </a:extLst>
                </a:gridCol>
              </a:tblGrid>
              <a:tr h="780272">
                <a:tc gridSpan="2">
                  <a:txBody>
                    <a:bodyPr/>
                    <a:lstStyle/>
                    <a:p>
                      <a:pPr algn="ctr"/>
                      <a:endParaRPr lang="es-PY" sz="1500" dirty="0"/>
                    </a:p>
                    <a:p>
                      <a:pPr algn="l"/>
                      <a:r>
                        <a:rPr lang="es-PY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Investigación de la UNA </a:t>
                      </a:r>
                    </a:p>
                    <a:p>
                      <a:pPr algn="ctr"/>
                      <a:endParaRPr lang="es-PY" sz="1500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99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823433"/>
                  </a:ext>
                </a:extLst>
              </a:tr>
              <a:tr h="322284">
                <a:tc>
                  <a:txBody>
                    <a:bodyPr/>
                    <a:lstStyle/>
                    <a:p>
                      <a:r>
                        <a:rPr lang="es-PY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Proyectos de la UNA financiados por el CONACYT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500" dirty="0"/>
                        <a:t>256</a:t>
                      </a:r>
                      <a:endParaRPr lang="es-PY" sz="15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760100"/>
                  </a:ext>
                </a:extLst>
              </a:tr>
              <a:tr h="336721">
                <a:tc>
                  <a:txBody>
                    <a:bodyPr/>
                    <a:lstStyle/>
                    <a:p>
                      <a:r>
                        <a:rPr lang="es-PY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Fondos de Investigación del Rectorado de la UNA- 2017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500" dirty="0" smtClean="0"/>
                        <a:t>   71 </a:t>
                      </a:r>
                      <a:endParaRPr lang="es-PY" sz="15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8595010"/>
                  </a:ext>
                </a:extLst>
              </a:tr>
              <a:tr h="385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Fondos de Investigación del Rectorado de la UNA- 2016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500" dirty="0" smtClean="0"/>
                        <a:t>   52</a:t>
                      </a:r>
                      <a:endParaRPr lang="es-PY" sz="15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177871"/>
                  </a:ext>
                </a:extLst>
              </a:tr>
              <a:tr h="525198">
                <a:tc>
                  <a:txBody>
                    <a:bodyPr/>
                    <a:lstStyle/>
                    <a:p>
                      <a:r>
                        <a:rPr lang="es-PY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Investigaciones presentadas en las Jornadas de Jóvenes Investigadores 2016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500" dirty="0"/>
                        <a:t>232</a:t>
                      </a:r>
                      <a:endParaRPr lang="es-PY" sz="15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2235801"/>
                  </a:ext>
                </a:extLst>
              </a:tr>
              <a:tr h="5251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Investigaciones presentadas en las Jornadas de Jóvenes Investigadores 2017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500" dirty="0"/>
                        <a:t>155</a:t>
                      </a:r>
                      <a:endParaRPr lang="es-PY" sz="15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402975"/>
                  </a:ext>
                </a:extLst>
              </a:tr>
              <a:tr h="304677">
                <a:tc>
                  <a:txBody>
                    <a:bodyPr/>
                    <a:lstStyle/>
                    <a:p>
                      <a:r>
                        <a:rPr lang="es-PY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Docentes Investigadores de Tiempo Completo </a:t>
                      </a:r>
                      <a:r>
                        <a:rPr lang="es-PY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 </a:t>
                      </a:r>
                      <a:r>
                        <a:rPr lang="es-PY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DIDCom</a:t>
                      </a:r>
                      <a:endParaRPr lang="es-PY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3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80 % de los investigadores categorizados del PRONII tienen vinculación con la UNA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500" dirty="0" smtClean="0"/>
                        <a:t> 60</a:t>
                      </a:r>
                      <a:endParaRPr lang="es-PY" sz="15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636820"/>
                  </a:ext>
                </a:extLst>
              </a:tr>
              <a:tr h="542474">
                <a:tc gridSpan="2">
                  <a:txBody>
                    <a:bodyPr/>
                    <a:lstStyle/>
                    <a:p>
                      <a:pPr algn="l"/>
                      <a:r>
                        <a:rPr lang="es-PY" sz="15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100% de los postgrados financiados por el CONACYT en la última Convocatoria fueron adjudicados a la UNA</a:t>
                      </a:r>
                    </a:p>
                  </a:txBody>
                  <a:tcPr marL="68580" marR="68580" marT="34290" marB="3429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PY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112489"/>
                  </a:ext>
                </a:extLst>
              </a:tr>
            </a:tbl>
          </a:graphicData>
        </a:graphic>
      </p:graphicFrame>
      <p:pic>
        <p:nvPicPr>
          <p:cNvPr id="7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4"/>
          <p:cNvSpPr/>
          <p:nvPr/>
        </p:nvSpPr>
        <p:spPr>
          <a:xfrm>
            <a:off x="3283124" y="630732"/>
            <a:ext cx="58240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ES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Á</a:t>
            </a:r>
            <a:r>
              <a:rPr lang="es-ES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REAS DE INVESTIGACIÓN</a:t>
            </a:r>
          </a:p>
          <a:p>
            <a:pPr lvl="0" algn="just"/>
            <a:r>
              <a:rPr lang="es-ES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CIENTÍFICA Y TECNOLÓGICA</a:t>
            </a:r>
            <a:endParaRPr lang="es-PY" sz="3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11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68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4"/>
          <p:cNvSpPr/>
          <p:nvPr/>
        </p:nvSpPr>
        <p:spPr>
          <a:xfrm>
            <a:off x="3260922" y="855032"/>
            <a:ext cx="61093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ES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PUBLICACIONES CIENTÍFICAS</a:t>
            </a:r>
            <a:endParaRPr lang="es-PY" sz="3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Gráfico 3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7"/>
          <a:stretch/>
        </p:blipFill>
        <p:spPr bwMode="auto">
          <a:xfrm>
            <a:off x="1264673" y="1723481"/>
            <a:ext cx="9317492" cy="466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523744" y="6318122"/>
            <a:ext cx="230979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500" b="1" dirty="0" smtClean="0"/>
              <a:t>Base </a:t>
            </a:r>
            <a:r>
              <a:rPr lang="es-ES" sz="1500" b="1" dirty="0"/>
              <a:t>de datos </a:t>
            </a:r>
            <a:r>
              <a:rPr lang="es-ES" sz="1500" b="1" dirty="0" smtClean="0"/>
              <a:t>bibliográfica</a:t>
            </a:r>
            <a:endParaRPr lang="es-ES" sz="1500" b="1" dirty="0"/>
          </a:p>
        </p:txBody>
      </p:sp>
      <p:sp>
        <p:nvSpPr>
          <p:cNvPr id="3" name="Rectángulo 2"/>
          <p:cNvSpPr/>
          <p:nvPr/>
        </p:nvSpPr>
        <p:spPr>
          <a:xfrm>
            <a:off x="7125525" y="6318122"/>
            <a:ext cx="222528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Biblioteca </a:t>
            </a:r>
            <a:r>
              <a:rPr lang="es-ES" sz="1500" b="1" dirty="0">
                <a:solidFill>
                  <a:srgbClr val="222222"/>
                </a:solidFill>
                <a:latin typeface="arial" panose="020B0604020202020204" pitchFamily="34" charset="0"/>
              </a:rPr>
              <a:t>electrónica,</a:t>
            </a:r>
            <a:endParaRPr lang="es-ES" sz="1500" b="1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12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3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712FCA-377F-4E62-9108-34C46A22BB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585362"/>
              </p:ext>
            </p:extLst>
          </p:nvPr>
        </p:nvGraphicFramePr>
        <p:xfrm>
          <a:off x="717453" y="1192694"/>
          <a:ext cx="10825190" cy="5607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9ED189DC-DBA3-4EBA-B0DF-C1E89AC6F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80" y="58075"/>
            <a:ext cx="10459008" cy="1076545"/>
          </a:xfrm>
          <a:ln>
            <a:noFill/>
          </a:ln>
        </p:spPr>
        <p:txBody>
          <a:bodyPr>
            <a:noAutofit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  <a:defRPr/>
            </a:pPr>
            <a:r>
              <a:rPr lang="es-PY" sz="2600" b="1" kern="0" cap="none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Instituciones paraguayas con</a:t>
            </a:r>
            <a:br>
              <a:rPr lang="es-PY" sz="2600" b="1" kern="0" cap="none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s-PY" sz="2600" b="1" kern="0" cap="none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publicaciones en Web of Science, 2005-2018</a:t>
            </a:r>
            <a:endParaRPr lang="es-PY" altLang="es-PY" sz="2600" b="1" kern="0" cap="none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EA4338E-8BEE-4EA5-A2D7-9CF4797B961A}"/>
              </a:ext>
            </a:extLst>
          </p:cNvPr>
          <p:cNvSpPr txBox="1"/>
          <p:nvPr/>
        </p:nvSpPr>
        <p:spPr>
          <a:xfrm>
            <a:off x="7794258" y="3985617"/>
            <a:ext cx="407963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PY" sz="12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Notas:</a:t>
            </a:r>
          </a:p>
          <a:p>
            <a:pPr algn="just">
              <a:defRPr/>
            </a:pP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La base de datos Web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Science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fue consultada el 04 de octubre de 2019.</a:t>
            </a:r>
          </a:p>
          <a:p>
            <a:pPr marL="171450" indent="-171450" algn="just">
              <a:buFontTx/>
              <a:buChar char="-"/>
              <a:defRPr/>
            </a:pP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Science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Colección principal incluye los í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ndices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citas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Science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Citation Index Expanded (SCI-EXPANDED), </a:t>
            </a:r>
            <a:r>
              <a:rPr lang="fr-FR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 Sciences Citation Index (SSCI), 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Arts &amp;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Humanities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Citation Index (A&amp;HCI). </a:t>
            </a:r>
          </a:p>
          <a:p>
            <a:pPr marL="171450" indent="-171450" algn="just">
              <a:buFontTx/>
              <a:buChar char="-"/>
              <a:defRPr/>
            </a:pP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Publicaciones incluye artículos, meeting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abstract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review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editorial material,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letter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proceedings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paper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news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item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correction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bibliography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biographical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item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171450" indent="-171450" algn="just">
              <a:buFontTx/>
              <a:buChar char="-"/>
              <a:defRPr/>
            </a:pPr>
            <a:endParaRPr lang="es-PY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r>
              <a:rPr lang="es-PY" sz="12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Fuente: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elaboración propia, a partir de datos obtenidos de Web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PY" sz="12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Science</a:t>
            </a:r>
            <a:r>
              <a:rPr lang="es-PY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95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580" y="938080"/>
            <a:ext cx="3389900" cy="4519498"/>
          </a:xfrm>
          <a:prstGeom prst="rect">
            <a:avLst/>
          </a:prstGeom>
        </p:spPr>
      </p:pic>
      <p:pic>
        <p:nvPicPr>
          <p:cNvPr id="5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040" y="916076"/>
            <a:ext cx="3406126" cy="4541502"/>
          </a:xfrm>
          <a:prstGeom prst="rect">
            <a:avLst/>
          </a:prstGeom>
        </p:spPr>
      </p:pic>
      <p:sp>
        <p:nvSpPr>
          <p:cNvPr id="6" name="Subtítulo 2"/>
          <p:cNvSpPr txBox="1">
            <a:spLocks/>
          </p:cNvSpPr>
          <p:nvPr/>
        </p:nvSpPr>
        <p:spPr>
          <a:xfrm>
            <a:off x="1532565" y="5615762"/>
            <a:ext cx="8431241" cy="104946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Publicaciones CIENTIFICAS: Comer del Monte</a:t>
            </a:r>
            <a:r>
              <a:rPr lang="es-E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Plantas útiles del Chaco Central</a:t>
            </a:r>
          </a:p>
          <a:p>
            <a:pPr algn="ctr"/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Catálogo Ilustrado de 80 plantas medicinales del Paraguay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PREMIO NACIONAL DE CIENCIAS – CONGRESO DE LA NACION 2012</a:t>
            </a:r>
            <a:endParaRPr lang="es-E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Disponibles para el público en la web </a:t>
            </a:r>
            <a:endParaRPr lang="es-E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302854" y="204950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14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Marcador de contenido" descr="DSC021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818" y="1220134"/>
            <a:ext cx="9730316" cy="5472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1 Rectángulo"/>
          <p:cNvSpPr/>
          <p:nvPr/>
        </p:nvSpPr>
        <p:spPr>
          <a:xfrm>
            <a:off x="173417" y="5333354"/>
            <a:ext cx="11776842" cy="14219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70000"/>
              </a:spcBef>
              <a:defRPr/>
            </a:pPr>
            <a:r>
              <a:rPr lang="es-ES" sz="3200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rPr>
              <a:t>Programa </a:t>
            </a:r>
            <a:r>
              <a:rPr lang="es-ES" sz="3200" dirty="0" smtClean="0">
                <a:solidFill>
                  <a:prstClr val="white"/>
                </a:solidFill>
                <a:latin typeface="Tahoma" pitchFamily="34" charset="0"/>
                <a:cs typeface="Tahoma" pitchFamily="34" charset="0"/>
              </a:rPr>
              <a:t>de Jóvenes  Investigadores </a:t>
            </a:r>
            <a:endParaRPr lang="es-ES" sz="3200" dirty="0">
              <a:solidFill>
                <a:prstClr val="white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ct val="70000"/>
              </a:spcBef>
              <a:defRPr/>
            </a:pPr>
            <a:r>
              <a:rPr lang="es-ES" sz="3200" dirty="0" smtClean="0">
                <a:solidFill>
                  <a:prstClr val="white"/>
                </a:solidFill>
                <a:latin typeface="Tahoma" pitchFamily="34" charset="0"/>
                <a:cs typeface="Tahoma" pitchFamily="34" charset="0"/>
              </a:rPr>
              <a:t>Universidad </a:t>
            </a:r>
            <a:r>
              <a:rPr lang="es-ES" sz="3200" dirty="0">
                <a:solidFill>
                  <a:prstClr val="white"/>
                </a:solidFill>
                <a:latin typeface="Tahoma" pitchFamily="34" charset="0"/>
                <a:cs typeface="Tahoma" pitchFamily="34" charset="0"/>
              </a:rPr>
              <a:t>Nacional de Asunción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98" y="1678534"/>
            <a:ext cx="3453602" cy="6403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858" y="1678534"/>
            <a:ext cx="3453602" cy="6403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chemeClr val="bg1"/>
                </a:solidFill>
              </a:rPr>
              <a:t>07/10/2019</a:t>
            </a:r>
            <a:endParaRPr lang="es-PY" dirty="0">
              <a:solidFill>
                <a:schemeClr val="bg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chemeClr val="bg1"/>
                </a:solidFill>
              </a:rPr>
              <a:pPr/>
              <a:t>15</a:t>
            </a:fld>
            <a:endParaRPr lang="es-PY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59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9145" y="2969994"/>
            <a:ext cx="10914993" cy="1980377"/>
          </a:xfrm>
        </p:spPr>
        <p:txBody>
          <a:bodyPr>
            <a:normAutofit fontScale="90000"/>
          </a:bodyPr>
          <a:lstStyle/>
          <a:p>
            <a:r>
              <a:rPr lang="es-MX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MX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sz="3200" b="1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MX" sz="32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APORTES  CIENTIFICOS DE LA UNA PARA EL DESARROLLO DEL PARAGUAY</a:t>
            </a:r>
            <a:endParaRPr lang="es-MX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456018" y="830790"/>
            <a:ext cx="3037999" cy="181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4"/>
          <p:cNvCxnSpPr/>
          <p:nvPr/>
        </p:nvCxnSpPr>
        <p:spPr>
          <a:xfrm>
            <a:off x="1087226" y="3058510"/>
            <a:ext cx="10259568" cy="18288"/>
          </a:xfrm>
          <a:prstGeom prst="line">
            <a:avLst/>
          </a:prstGeom>
          <a:ln w="381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16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CIENCIAS AGRARIA</a:t>
            </a:r>
            <a:r>
              <a:rPr lang="es-MX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endParaRPr lang="es-MX" sz="2800" b="1" dirty="0"/>
          </a:p>
        </p:txBody>
      </p:sp>
      <p:pic>
        <p:nvPicPr>
          <p:cNvPr id="6" name="Imagen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118" y="1876096"/>
            <a:ext cx="7791287" cy="4724949"/>
          </a:xfrm>
          <a:prstGeom prst="rect">
            <a:avLst/>
          </a:prstGeom>
        </p:spPr>
      </p:pic>
      <p:cxnSp>
        <p:nvCxnSpPr>
          <p:cNvPr id="7" name="Straight Connector 11"/>
          <p:cNvCxnSpPr/>
          <p:nvPr/>
        </p:nvCxnSpPr>
        <p:spPr>
          <a:xfrm>
            <a:off x="2617331" y="181203"/>
            <a:ext cx="0" cy="1096986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283779" y="181203"/>
            <a:ext cx="2049518" cy="12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17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8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921" y="1970690"/>
            <a:ext cx="6829590" cy="3860734"/>
          </a:xfrm>
          <a:prstGeom prst="rect">
            <a:avLst/>
          </a:prstGeom>
        </p:spPr>
      </p:pic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414344" y="92162"/>
            <a:ext cx="2648607" cy="157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18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7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71" y="1875576"/>
            <a:ext cx="7418991" cy="4587409"/>
          </a:xfrm>
          <a:prstGeom prst="rect">
            <a:avLst/>
          </a:prstGeom>
        </p:spPr>
      </p:pic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319751" y="77645"/>
            <a:ext cx="2648607" cy="157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19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59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52541" y="3455092"/>
            <a:ext cx="972894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UNA cuenta con 14 Facultades,  </a:t>
            </a:r>
          </a:p>
          <a:p>
            <a:pPr algn="ctr"/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 filiales en 22 ciudades de </a:t>
            </a:r>
          </a:p>
          <a:p>
            <a:pPr algn="ctr"/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 departamentos del territorio nacional</a:t>
            </a:r>
          </a:p>
          <a:p>
            <a:pPr algn="ctr"/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Centros Investigación, Innovación</a:t>
            </a:r>
          </a:p>
          <a:p>
            <a:pPr algn="ctr"/>
            <a:r>
              <a:rPr lang="es-E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Colegios </a:t>
            </a:r>
          </a:p>
          <a:p>
            <a:pPr algn="ctr"/>
            <a:endParaRPr lang="es-E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784014" y="1290810"/>
            <a:ext cx="2361497" cy="140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cto 4"/>
          <p:cNvCxnSpPr/>
          <p:nvPr/>
        </p:nvCxnSpPr>
        <p:spPr>
          <a:xfrm>
            <a:off x="1087226" y="3200400"/>
            <a:ext cx="10259568" cy="18288"/>
          </a:xfrm>
          <a:prstGeom prst="line">
            <a:avLst/>
          </a:prstGeom>
          <a:ln w="381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958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27890" y="274638"/>
            <a:ext cx="9154510" cy="1143000"/>
          </a:xfrm>
        </p:spPr>
        <p:txBody>
          <a:bodyPr>
            <a:normAutofit/>
          </a:bodyPr>
          <a:lstStyle/>
          <a:p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CIENCIAS VETERINARIAS</a:t>
            </a:r>
            <a:endParaRPr lang="es-MX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851337" y="291562"/>
            <a:ext cx="2049518" cy="12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11"/>
          <p:cNvCxnSpPr/>
          <p:nvPr/>
        </p:nvCxnSpPr>
        <p:spPr>
          <a:xfrm>
            <a:off x="3090041" y="291562"/>
            <a:ext cx="0" cy="1096986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4 Marcador de contenido" descr="https://lh6.googleusercontent.com/-__VAPVoeYPE40KCXGvWQ7nSq_DThvYKEvE91EclKb0zvGlYxxnwRhPVuaP8Qp2jTpBuQwo9ojC5PqqBtVV7qMqofyjk-QmPVoZQhfRjLdmLGIUstz9yP55aqD97rqaljPe8t5Wk6sFMyK-Yhw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73" y="2159876"/>
            <a:ext cx="7441324" cy="34684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20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7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3673365" y="291562"/>
            <a:ext cx="2049518" cy="12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“Proyectos de investigación </a:t>
            </a:r>
            <a:r>
              <a:rPr lang="es-MX" sz="1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co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-financiados por el </a:t>
            </a:r>
            <a:b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CONACYT a través del Programa PROCIENCIA </a:t>
            </a:r>
            <a:b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con recursos del Fondo para la Excelencia de la</a:t>
            </a:r>
            <a:b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Educación e Investigación – </a:t>
            </a: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FEEI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”</a:t>
            </a:r>
            <a:r>
              <a:rPr 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s-MX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661" y="2518799"/>
            <a:ext cx="8986345" cy="433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21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2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73088" y="349961"/>
            <a:ext cx="10972800" cy="1143000"/>
          </a:xfrm>
        </p:spPr>
        <p:txBody>
          <a:bodyPr>
            <a:normAutofit/>
          </a:bodyPr>
          <a:lstStyle/>
          <a:p>
            <a:r>
              <a:rPr lang="es-MX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CIENCIAS ECONÓMICAS </a:t>
            </a:r>
            <a:endParaRPr lang="es-MX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PROYECTOS DE INVESTIGACIÓN  CO-FINANCIADOS POR EL CONSEJO NACIONAL DE CIENCIA Y TECONOLOGÍA (</a:t>
            </a:r>
            <a:r>
              <a:rPr lang="es-ES" sz="20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CONACyT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algn="ctr"/>
            <a:endParaRPr lang="es-E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331076" y="2338746"/>
            <a:ext cx="4718288" cy="7354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s-ES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Evaluación del Impacto Económico de la Aprobación de la soja transgénica en el Paraguay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Avance 100%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Divulgado y Difundido en medios de prensa y en la Sociedad Científica del Paraguay en el 2018</a:t>
            </a:r>
          </a:p>
          <a:p>
            <a:endParaRPr lang="es-ES" sz="1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5561142" y="2338746"/>
            <a:ext cx="5222472" cy="122426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Sistema de Gestión de Residuos Sólidos para la UNA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Avance 100%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Divulgado y Difundido en medios de prensa y en la Comisión Nacional de Defensa de los Recursos Naturales (CONADERNA) en el 2019</a:t>
            </a:r>
          </a:p>
          <a:p>
            <a:pPr marL="0" indent="0">
              <a:buNone/>
            </a:pPr>
            <a:endParaRPr lang="en-US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599090" y="349961"/>
            <a:ext cx="1898750" cy="1131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11"/>
          <p:cNvCxnSpPr/>
          <p:nvPr/>
        </p:nvCxnSpPr>
        <p:spPr>
          <a:xfrm>
            <a:off x="2885217" y="257343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22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7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67256" y="1340134"/>
            <a:ext cx="10972800" cy="73313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Investigaciones en proceso de finalización realizadas con fondos propio</a:t>
            </a:r>
            <a:r>
              <a:rPr lang="es-ES" sz="2800" b="1" dirty="0"/>
              <a:t>s  </a:t>
            </a:r>
            <a:endParaRPr lang="en-US" sz="2800" b="1" dirty="0"/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609600" y="2178867"/>
            <a:ext cx="10972800" cy="3903874"/>
          </a:xfrm>
        </p:spPr>
        <p:txBody>
          <a:bodyPr>
            <a:noAutofit/>
          </a:bodyPr>
          <a:lstStyle/>
          <a:p>
            <a:pPr algn="just"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es-ES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Análisis de la asignación del Presupuesto Público a los distintos sectores del Paraguay. Periodo 2000 – 2016</a:t>
            </a:r>
          </a:p>
          <a:p>
            <a:pPr algn="just"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es-ES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Análisis del Índice de Retención de los alumnos de la FCE-UNA. Periodo 2001-2006</a:t>
            </a:r>
          </a:p>
          <a:p>
            <a:pPr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es-ES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Aporte tributario del sector agropecuario a la economía paraguaya. Periodo 2000-2016</a:t>
            </a:r>
          </a:p>
          <a:p>
            <a:pPr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es-ES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Caracterización de docentes investigadores de la Facultad de Ciencias Económicas – sede central de la Universidad Nacional de Asunción. San Lorenzo – Paraguay.  Año 2017</a:t>
            </a:r>
          </a:p>
          <a:p>
            <a:pPr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es-ES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 Contribución socioeconómica del sector cooperativo en el Paraguay. Periodo 2000 – 2016</a:t>
            </a:r>
          </a:p>
          <a:p>
            <a:pPr algn="just">
              <a:lnSpc>
                <a:spcPct val="210000"/>
              </a:lnSpc>
              <a:buFont typeface="Wingdings" panose="05000000000000000000" pitchFamily="2" charset="2"/>
              <a:buChar char="ü"/>
            </a:pPr>
            <a:r>
              <a:rPr lang="es-ES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Impacto de la implementación del Impuesto a la Renta Personal (IRP): alcances y desafíos. Periodo 2004 – </a:t>
            </a:r>
            <a:r>
              <a:rPr lang="es-ES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2016</a:t>
            </a:r>
            <a:endParaRPr lang="en-US" sz="1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430111" y="204952"/>
            <a:ext cx="2286000" cy="136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23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24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Análisis socioeconómico de las ciudades donde están situadas nuestras filiales (FODA departamental para identificar líneas de investigación emergentes)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Paraguarí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Villa Hayes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</a:t>
            </a:r>
            <a:r>
              <a:rPr lang="es-ES" sz="1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Caacupe</a:t>
            </a:r>
            <a:endParaRPr lang="es-ES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Coronel Oviedo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</a:t>
            </a:r>
            <a:r>
              <a:rPr lang="es-ES" sz="1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Caaguazu</a:t>
            </a:r>
            <a:endParaRPr lang="es-ES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San Pedro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San Estanislao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Filial Villarrica </a:t>
            </a:r>
          </a:p>
          <a:p>
            <a:pPr marL="0" indent="0" algn="just">
              <a:buNone/>
            </a:pPr>
            <a:r>
              <a:rPr lang="es-E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Las investigaciones se desarrollarán en conjunto con los docentes investigadores de la Dirección de Investigación y los docentes, egresados y estudiantes de la localidad de manera a lograr el empoderamiento de los pobladores con la temática estudiada</a:t>
            </a:r>
            <a:endParaRPr lang="en-US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268" y="2611502"/>
            <a:ext cx="3438776" cy="1962866"/>
          </a:xfrm>
          <a:prstGeom prst="rect">
            <a:avLst/>
          </a:prstGeom>
        </p:spPr>
      </p:pic>
      <p:pic>
        <p:nvPicPr>
          <p:cNvPr id="6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168" y="1962566"/>
            <a:ext cx="2203364" cy="129787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168" y="3321741"/>
            <a:ext cx="2203364" cy="1579082"/>
          </a:xfrm>
          <a:prstGeom prst="rect">
            <a:avLst/>
          </a:prstGeom>
        </p:spPr>
      </p:pic>
      <p:pic>
        <p:nvPicPr>
          <p:cNvPr id="9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430110" y="204952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24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7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ODONTOLOGÍA </a:t>
            </a:r>
            <a:endParaRPr lang="es-MX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pPr algn="ctr"/>
            <a:r>
              <a:rPr lang="es-ES" sz="20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Campañas de concienciación a la comunidad, </a:t>
            </a:r>
            <a:r>
              <a:rPr lang="es-ES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PROMOCIÓN DE LA SALUD BUCODENTAL</a:t>
            </a:r>
          </a:p>
          <a:p>
            <a:endParaRPr lang="es-ES" sz="20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373486" y="2331075"/>
            <a:ext cx="11565229" cy="39776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1-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Proyecto multidisciplinario Medicina-Odontología en la comunidad 24 de junio .Relevamiento de pacientes y confección de fichas clínicas Beneficiarios:200 pacientes 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-Charlas educativas con tinción de placa en Escuelas de Asunción –Estudiantes y Docentes -Cátedra de Odontología Preventiva II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Beneficiarios: 300 niños 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-“Contribuyendo a mejorar tu salud bucal” Charla educativa en la Esc. básica No.606 -</a:t>
            </a:r>
            <a:r>
              <a:rPr lang="es-ES" sz="1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Itaugua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1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Poty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 Estudiantes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Beneficiarios:70 niños </a:t>
            </a:r>
            <a:endParaRPr lang="es-ES" sz="1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-“Aprender jugando” Charla educativa Esc.No.598 Domingo </a:t>
            </a:r>
            <a:r>
              <a:rPr lang="es-ES" sz="1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Savio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Estudiante y docente </a:t>
            </a: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Beneficiarios: 84 niños </a:t>
            </a:r>
            <a:endParaRPr lang="es-ES" sz="1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-“Una sonrisa saludable es la puerta al éxito” Charla educativa </a:t>
            </a:r>
            <a:r>
              <a:rPr lang="es-ES" sz="1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Esc.Básica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No.7887.Docente</a:t>
            </a: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Beneficiarios: 50 niños </a:t>
            </a:r>
            <a:endParaRPr lang="es-ES" sz="1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“Niños Felices ” Charla educativa Secretaría de Acción Social San Lorenzo</a:t>
            </a: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Beneficiarios:60 niños 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7-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“Celebrando tu Día aprendiendo” Docente y estudiante .Barrio Tablada </a:t>
            </a: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Beneficiarios:150 niños</a:t>
            </a: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endParaRPr lang="es-ES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819807" y="204951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1"/>
          <p:cNvCxnSpPr/>
          <p:nvPr/>
        </p:nvCxnSpPr>
        <p:spPr>
          <a:xfrm>
            <a:off x="3421245" y="313996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25</a:t>
            </a:fld>
            <a:endParaRPr lang="es-PY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7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641131" y="1986454"/>
            <a:ext cx="10972800" cy="40517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PROYECTO “SUMANDO</a:t>
            </a:r>
            <a:r>
              <a:rPr lang="es-E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SONRISAS” Ciudad de Mariano Roque </a:t>
            </a:r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lonso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ACTIVIDADES: Charlas educativas: Niños: 44 /Adultos: 71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Inspección bucal:     Niños: 44/Adultos 71</a:t>
            </a:r>
          </a:p>
          <a:p>
            <a:pPr marL="0" lvl="0" indent="0"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Extracciones: </a:t>
            </a:r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Niños: 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32/Adultos 21</a:t>
            </a:r>
          </a:p>
          <a:p>
            <a:pPr marL="0" lvl="0" indent="0"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Inactivaciones: </a:t>
            </a:r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Niños: </a:t>
            </a: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4/Adultos 4</a:t>
            </a:r>
          </a:p>
          <a:p>
            <a:pPr marL="0" lvl="0" indent="0"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Profilaxis: Niños: 44/Adultos:0</a:t>
            </a:r>
          </a:p>
          <a:p>
            <a:pPr marL="0" lvl="0" indent="0">
              <a:lnSpc>
                <a:spcPct val="100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Encuestas de satisfacción:31</a:t>
            </a:r>
          </a:p>
          <a:p>
            <a:pPr marL="0" indent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TOTAL BENEFICIARIOS: 115 personas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743200" y="562708"/>
            <a:ext cx="9302262" cy="931984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</a:pP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PRESTACIONES Y SERVICIOS A LA COMUNIDAD</a:t>
            </a:r>
            <a:b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2000" b="1" cap="none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Asistencia </a:t>
            </a:r>
            <a:r>
              <a:rPr lang="es-ES" sz="2000" b="1" cap="none" dirty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s-ES" sz="2000" b="1" cap="none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ocial Odontológica (fluorizaciones en niños, extracciones e inactivaciones de caries en niños y adultos restauraciones pequeñas) </a:t>
            </a:r>
            <a:endParaRPr lang="es-ES" sz="2000" b="1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25669" y="204951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26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55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25214" y="1899749"/>
            <a:ext cx="10972800" cy="4525963"/>
          </a:xfrm>
        </p:spPr>
        <p:txBody>
          <a:bodyPr>
            <a:norm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</a:pP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PROYECTO“</a:t>
            </a:r>
            <a:r>
              <a:rPr lang="es-ES" sz="2000" b="1" i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CUIDANDO TU </a:t>
            </a:r>
            <a:r>
              <a:rPr lang="es-ES" sz="2000" b="1" i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SALUD </a:t>
            </a:r>
            <a:r>
              <a:rPr lang="es-ES" sz="2000" b="1" i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BUCAL</a:t>
            </a: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 Ciudad de Fernando de la Mora </a:t>
            </a:r>
          </a:p>
          <a:p>
            <a:pPr marL="0" lvl="0" indent="0"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ACTIVIDADES: Charlas educativas: Niños 25 y adultos: 48</a:t>
            </a:r>
          </a:p>
          <a:p>
            <a:pPr marL="0" lvl="0" indent="0"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Inspección bucal:     73</a:t>
            </a:r>
          </a:p>
          <a:p>
            <a:pPr marL="0" lvl="0" indent="0"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Extracciones: Niños: 11/Adultos 45</a:t>
            </a:r>
          </a:p>
          <a:p>
            <a:pPr marL="0" lvl="0" indent="0"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Inactivaciones: Niños:   Obturaciones: Niños: 7</a:t>
            </a:r>
          </a:p>
          <a:p>
            <a:pPr marL="0" lvl="0" indent="0"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Encuestas de satisfacción:  14                 </a:t>
            </a:r>
            <a:endParaRPr lang="es-ES" sz="2000" b="1" dirty="0" smtClean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0" indent="0">
              <a:spcBef>
                <a:spcPts val="300"/>
              </a:spcBef>
              <a:spcAft>
                <a:spcPts val="720"/>
              </a:spcAft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0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TOTAL BENEFICIARIOS:73 personas</a:t>
            </a:r>
          </a:p>
          <a:p>
            <a:endParaRPr lang="es-MX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3752193" y="204951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27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5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7154" y="1528465"/>
            <a:ext cx="7679944" cy="335580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343379" y="4937022"/>
            <a:ext cx="9219517" cy="13582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Tutoría educativa a niños de escasos recursos </a:t>
            </a:r>
          </a:p>
          <a:p>
            <a:pPr algn="ctr"/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del Barrio </a:t>
            </a:r>
            <a:r>
              <a:rPr lang="es-E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Yukyty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Lambaré, realizada por estudiantes y auxiliares de la FCQ</a:t>
            </a:r>
            <a:endParaRPr lang="es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315310" y="504496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28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85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4961" y="840470"/>
            <a:ext cx="3333142" cy="413597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169959" y="5106943"/>
            <a:ext cx="8743475" cy="10241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Estudiantes del Colegio CTDM, </a:t>
            </a:r>
            <a:r>
              <a:rPr lang="es-E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Villeta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Medalla de Oro </a:t>
            </a:r>
          </a:p>
          <a:p>
            <a:pPr algn="ctr"/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la </a:t>
            </a:r>
            <a:r>
              <a:rPr lang="es-E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Milset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Expo-</a:t>
            </a:r>
            <a:r>
              <a:rPr lang="es-E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Sciences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International 2019 Abu </a:t>
            </a:r>
            <a:r>
              <a:rPr lang="es-E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Dhabi</a:t>
            </a:r>
            <a:endParaRPr lang="es-ES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 proyecto realizado en asociación con la FCQ</a:t>
            </a:r>
            <a:endParaRPr lang="es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693683" y="599154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29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99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0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7"/>
          <p:cNvSpPr/>
          <p:nvPr/>
        </p:nvSpPr>
        <p:spPr>
          <a:xfrm>
            <a:off x="3204907" y="688312"/>
            <a:ext cx="691172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PY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LA UNA EN LA ACTUALIDAD </a:t>
            </a:r>
          </a:p>
          <a:p>
            <a:pPr lvl="0" algn="just"/>
            <a:r>
              <a:rPr lang="es-PY" sz="25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FACULTADES</a:t>
            </a:r>
          </a:p>
        </p:txBody>
      </p:sp>
      <p:pic>
        <p:nvPicPr>
          <p:cNvPr id="10" name="Picture 2" descr="C:\Users\pc\Desktop\Presentación Rectora02\FACULTADES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38"/>
          <a:stretch/>
        </p:blipFill>
        <p:spPr bwMode="auto">
          <a:xfrm>
            <a:off x="1610534" y="1737297"/>
            <a:ext cx="8828395" cy="329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pc\Desktop\Presentación Rectora02\FACULTADES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04" r="19433"/>
          <a:stretch/>
        </p:blipFill>
        <p:spPr bwMode="auto">
          <a:xfrm>
            <a:off x="2468309" y="5029200"/>
            <a:ext cx="7112843" cy="163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987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65890" y="243107"/>
            <a:ext cx="10972800" cy="1143000"/>
          </a:xfrm>
        </p:spPr>
        <p:txBody>
          <a:bodyPr>
            <a:normAutofit/>
          </a:bodyPr>
          <a:lstStyle/>
          <a:p>
            <a:r>
              <a:rPr lang="es-MX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ARQUITECTURA, DISEÑO Y ARTE</a:t>
            </a:r>
            <a:endParaRPr lang="es-MX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6745" y="2120466"/>
            <a:ext cx="10972800" cy="4525963"/>
          </a:xfrm>
        </p:spPr>
        <p:txBody>
          <a:bodyPr>
            <a:normAutofit fontScale="70000" lnSpcReduction="20000"/>
          </a:bodyPr>
          <a:lstStyle/>
          <a:p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Diseño de identidad visual de las actividades de Extensión Universitaria,</a:t>
            </a:r>
          </a:p>
          <a:p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publicaciones y difusión de las mismas. Con el apoyo de la creación de una </a:t>
            </a: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página en </a:t>
            </a:r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Facebook, denominada: Extensión Universitaria FADA UNA</a:t>
            </a: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0" indent="0">
              <a:buNone/>
            </a:pPr>
            <a:endParaRPr lang="es-MX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En ésta área, el objetivo es realizar el diseño gráfico a través de </a:t>
            </a:r>
            <a:r>
              <a:rPr lang="es-MX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flyers</a:t>
            </a:r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 informativos de </a:t>
            </a: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cada una </a:t>
            </a:r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de las actividades que extensión universitaria FADA/UNA realiza, para poder llegar </a:t>
            </a: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 alcance </a:t>
            </a:r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de los interesados, en este caso estudiantes, docentes y/o funcionarios de </a:t>
            </a: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la Institución.</a:t>
            </a:r>
          </a:p>
          <a:p>
            <a:pPr marL="0" indent="0">
              <a:buNone/>
            </a:pPr>
            <a:endParaRPr lang="es-MX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El proceso consiste en crear los contenidos que serán redactados, </a:t>
            </a: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diagramados, diseñados </a:t>
            </a:r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y posteriormente publicados en la red social de la DEU, en la </a:t>
            </a:r>
            <a:r>
              <a:rPr lang="es-MX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fanpage</a:t>
            </a:r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Facebook</a:t>
            </a:r>
            <a:r>
              <a:rPr lang="es-MX" b="1" dirty="0">
                <a:latin typeface="Tahoma" pitchFamily="34" charset="0"/>
                <a:ea typeface="Tahoma" pitchFamily="34" charset="0"/>
                <a:cs typeface="Tahoma" pitchFamily="34" charset="0"/>
              </a:rPr>
              <a:t>, cuyo nombre es “Extensión Universitaria FADA UNA”.</a:t>
            </a:r>
          </a:p>
          <a:p>
            <a:endParaRPr lang="es-MX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56745" y="92162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11"/>
          <p:cNvCxnSpPr/>
          <p:nvPr/>
        </p:nvCxnSpPr>
        <p:spPr>
          <a:xfrm>
            <a:off x="3421373" y="276798"/>
            <a:ext cx="0" cy="1281623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30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0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6160" y="1671211"/>
            <a:ext cx="12185840" cy="51867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Ciudades creativas y sustentables: un nuevo modelo de desarrollo económico, social y </a:t>
            </a:r>
            <a:r>
              <a:rPr lang="es-E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cultural</a:t>
            </a:r>
          </a:p>
          <a:p>
            <a:pPr marL="0" indent="0" algn="ctr">
              <a:buNone/>
            </a:pPr>
            <a:r>
              <a:rPr lang="es-E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CASO DE ESTUDIO CENTRO HISTÓRICO DE LA CIUDAD DE ASUNCIÓN</a:t>
            </a:r>
            <a:endParaRPr lang="es-ES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es-E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INVESTIGACIÓN REALIZADA CON INVESTIGADORES DE LA FACULTAD DE ARQUITECTURA DISEÑO Y ARTE (FADA)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Avance </a:t>
            </a:r>
            <a:r>
              <a:rPr lang="es-ES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50%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Levantamiento de empresas culturales y creativas concluido </a:t>
            </a:r>
          </a:p>
          <a:p>
            <a:pPr marL="0" indent="0">
              <a:buNone/>
            </a:pPr>
            <a:endParaRPr lang="en-US" sz="1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en-US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305707" y="3892043"/>
            <a:ext cx="3809093" cy="73547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Burbujas inmobiliarias: un modelo de evaluación preventivo para el mercado de bienes raíces de Asunción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Investigación realizada con investigadores de la Comisión Nacional de Valores  (CNV)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Avance 50%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Marco teórico y revisión del modelo concluido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90" y="2543935"/>
            <a:ext cx="3669632" cy="1540795"/>
          </a:xfrm>
          <a:prstGeom prst="rect">
            <a:avLst/>
          </a:prstGeom>
        </p:spPr>
      </p:pic>
      <p:pic>
        <p:nvPicPr>
          <p:cNvPr id="8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45" y="4066400"/>
            <a:ext cx="3565871" cy="2287101"/>
          </a:xfrm>
          <a:prstGeom prst="rect">
            <a:avLst/>
          </a:prstGeom>
        </p:spPr>
      </p:pic>
      <p:pic>
        <p:nvPicPr>
          <p:cNvPr id="9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430110" y="204952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31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2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POLITÉCNICA </a:t>
            </a:r>
            <a:endParaRPr lang="es-MX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CuadroTexto 1"/>
          <p:cNvSpPr txBox="1">
            <a:spLocks noGrp="1"/>
          </p:cNvSpPr>
          <p:nvPr>
            <p:ph idx="1"/>
          </p:nvPr>
        </p:nvSpPr>
        <p:spPr>
          <a:xfrm>
            <a:off x="609600" y="2022169"/>
            <a:ext cx="10972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s-PY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PREMIOS Y MENCIONES ESPECIALES DE TRABAJOS CIENTÍFICOS</a:t>
            </a:r>
            <a:endParaRPr lang="es-PY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PY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PREMIO NACIONAL DE CIENCIAS 2018 </a:t>
            </a:r>
          </a:p>
          <a:p>
            <a:r>
              <a:rPr lang="es-PY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MENCIÓN ESPECIAL DEL PREMIO NACIONAL DE CIENCIAS 2018</a:t>
            </a:r>
          </a:p>
          <a:p>
            <a:r>
              <a:rPr 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M</a:t>
            </a: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ENCIÓN CIENCIA Y TÉCNICA “</a:t>
            </a:r>
            <a:r>
              <a:rPr 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III Edición del Homenaje a la Mujer Paraguaya de Hoy”, </a:t>
            </a: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Embajada </a:t>
            </a:r>
            <a:r>
              <a:rPr 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Argentina, el Ministerio de la Mujer y ONU-Mujeres</a:t>
            </a:r>
            <a:r>
              <a:rPr 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s-PY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PREMIO ANDRÉS BARBERO A LA MEJOR TESIS DE POSTGRADO 2018</a:t>
            </a:r>
          </a:p>
          <a:p>
            <a:r>
              <a:rPr lang="es-PY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PREMIO ANDRÉS BARBERO A LA MEJOR TESIS DE GRADO 2018</a:t>
            </a:r>
          </a:p>
          <a:p>
            <a:r>
              <a:rPr lang="es-PY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MENCIÓN ESPECIAL “JÓVENES INVESTIGADORES” AUGM</a:t>
            </a:r>
          </a:p>
          <a:p>
            <a:r>
              <a:rPr lang="es-PY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MENCIONES ESPECIALES – ENCUENTRO DE INVESTIGADORES – SOCIEDAD CIENTÍFICA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56745" y="92162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11"/>
          <p:cNvCxnSpPr/>
          <p:nvPr/>
        </p:nvCxnSpPr>
        <p:spPr>
          <a:xfrm>
            <a:off x="3421373" y="276798"/>
            <a:ext cx="0" cy="1096986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32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92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108445"/>
              </p:ext>
            </p:extLst>
          </p:nvPr>
        </p:nvGraphicFramePr>
        <p:xfrm>
          <a:off x="1775717" y="2454971"/>
          <a:ext cx="8664354" cy="2842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2177">
                  <a:extLst>
                    <a:ext uri="{9D8B030D-6E8A-4147-A177-3AD203B41FA5}">
                      <a16:colId xmlns:a16="http://schemas.microsoft.com/office/drawing/2014/main" val="2837660038"/>
                    </a:ext>
                  </a:extLst>
                </a:gridCol>
                <a:gridCol w="4332177">
                  <a:extLst>
                    <a:ext uri="{9D8B030D-6E8A-4147-A177-3AD203B41FA5}">
                      <a16:colId xmlns:a16="http://schemas.microsoft.com/office/drawing/2014/main" val="1808887946"/>
                    </a:ext>
                  </a:extLst>
                </a:gridCol>
              </a:tblGrid>
              <a:tr h="1421121">
                <a:tc gridSpan="2">
                  <a:txBody>
                    <a:bodyPr/>
                    <a:lstStyle/>
                    <a:p>
                      <a:pPr algn="ctr"/>
                      <a:r>
                        <a:rPr lang="es-PY" sz="3200" dirty="0" smtClean="0">
                          <a:solidFill>
                            <a:schemeClr val="tx1"/>
                          </a:solidFill>
                        </a:rPr>
                        <a:t>PROYECTOS</a:t>
                      </a:r>
                      <a:r>
                        <a:rPr lang="es-PY" sz="3200" baseline="0" dirty="0" smtClean="0">
                          <a:solidFill>
                            <a:schemeClr val="tx1"/>
                          </a:solidFill>
                        </a:rPr>
                        <a:t> ADJUDICADOS POR CONACYT </a:t>
                      </a:r>
                    </a:p>
                    <a:p>
                      <a:pPr algn="ctr"/>
                      <a:r>
                        <a:rPr lang="es-PY" sz="3200" baseline="0" dirty="0" smtClean="0">
                          <a:solidFill>
                            <a:schemeClr val="tx1"/>
                          </a:solidFill>
                        </a:rPr>
                        <a:t>2017-2018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928599"/>
                  </a:ext>
                </a:extLst>
              </a:tr>
              <a:tr h="1421121">
                <a:tc>
                  <a:txBody>
                    <a:bodyPr/>
                    <a:lstStyle/>
                    <a:p>
                      <a:r>
                        <a:rPr lang="es-PY" sz="3200" dirty="0" smtClean="0"/>
                        <a:t>9 PROYECTOS INVESTIGACIÓN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3200" dirty="0" smtClean="0"/>
                        <a:t>1 PROGRAMA DE POSTGRADO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243573"/>
                  </a:ext>
                </a:extLst>
              </a:tr>
            </a:tbl>
          </a:graphicData>
        </a:graphic>
      </p:graphicFrame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461642" y="659721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33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29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/>
          <p:cNvSpPr txBox="1">
            <a:spLocks noGrp="1"/>
          </p:cNvSpPr>
          <p:nvPr>
            <p:ph idx="1"/>
          </p:nvPr>
        </p:nvSpPr>
        <p:spPr>
          <a:xfrm>
            <a:off x="609600" y="1600204"/>
            <a:ext cx="10972800" cy="518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OTROS LOGROS DE PROYECTOS CIENTÍFICOS</a:t>
            </a:r>
          </a:p>
          <a:p>
            <a:endParaRPr lang="es-PY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Desarrollo de prototipo </a:t>
            </a: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asistencia 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utilizando comando de voz y rastreo ocular </a:t>
            </a: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2018.</a:t>
            </a:r>
          </a:p>
          <a:p>
            <a:endParaRPr lang="es-MX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Creación de un software para que pacientes con cuadriplejía logren comunicarse </a:t>
            </a: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2018.</a:t>
            </a:r>
          </a:p>
          <a:p>
            <a:endParaRPr lang="es-MX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PRIMERA PRUEBA DE VUELO DEL TAGUATO I (AVIÓN NO TRIPULADO HECHO EN PARAGUAY).</a:t>
            </a:r>
          </a:p>
          <a:p>
            <a:endParaRPr lang="es-MX" sz="1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Adiestramiento en Astronomía y 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uso del Telescopio y sus periféricos a Profesores, </a:t>
            </a: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y Estudiantes de la Enseñanza Media y Universitaria. </a:t>
            </a:r>
          </a:p>
          <a:p>
            <a:endParaRPr lang="es-MX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Beneficiario del programa TWAS (</a:t>
            </a:r>
            <a:r>
              <a:rPr lang="es-MX" sz="1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The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MX" sz="1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Wordl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MX" sz="1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Academy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of </a:t>
            </a:r>
            <a:r>
              <a:rPr lang="es-MX" sz="1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Science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) para el Desarrollo de la Ciencia en los Países en </a:t>
            </a: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Desarrollo.</a:t>
            </a:r>
          </a:p>
          <a:p>
            <a:endParaRPr lang="es-MX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RED INALÁMBRICA DE SENSORES AMBIENTALES.</a:t>
            </a:r>
            <a:endParaRPr lang="es-PY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114800" y="92162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34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1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55076" y="258873"/>
            <a:ext cx="10972800" cy="1143000"/>
          </a:xfrm>
        </p:spPr>
        <p:txBody>
          <a:bodyPr>
            <a:normAutofit/>
          </a:bodyPr>
          <a:lstStyle/>
          <a:p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DERECHO CIENCIAS SOCIALES</a:t>
            </a:r>
            <a:endParaRPr lang="es-MX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603835" y="4433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11"/>
          <p:cNvCxnSpPr/>
          <p:nvPr/>
        </p:nvCxnSpPr>
        <p:spPr>
          <a:xfrm>
            <a:off x="2893036" y="455133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1"/>
          <p:cNvSpPr txBox="1">
            <a:spLocks noGrp="1"/>
          </p:cNvSpPr>
          <p:nvPr>
            <p:ph idx="1"/>
          </p:nvPr>
        </p:nvSpPr>
        <p:spPr>
          <a:xfrm>
            <a:off x="603835" y="1703301"/>
            <a:ext cx="10972800" cy="436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CREACION Y PUESTA EN FUNCIONAMIENTO DE LA DIRECCIÓN DE INVESTIGACIÓN (AÑO 2017)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CAPACITACIÓN EN INVETIGACIÓN A DOCENTES Y ALUMNOS DE CENTRAL Y FILIALES DE LA INSTITUCIÓN (AÑO 2018); Ciclo de Jornadas de capacitación a Docentes y alumnos de la Institución. </a:t>
            </a:r>
            <a:endParaRPr lang="es-ES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CREACIÓN DEL GRUPO IMPULSOR DE INVESTIGACIÓN INTERFILIALES; Conformado por Docentes de la Institución, representando a la Sede Central y Filiales. Con el objetivo de promover e impulsar la investigación científica a nivel institucional.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JORNADAS DE JOVENES INVESTIGADORES DE LA FACULTAD DE DERECHO DE LA UNA; Jornadas dirigidas a la Selección de trabajos de Investigación presentado por alumnos de la Institución a fin de participar en las JJI de la UNA.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35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0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Grp="1"/>
          </p:cNvSpPr>
          <p:nvPr>
            <p:ph idx="1"/>
          </p:nvPr>
        </p:nvSpPr>
        <p:spPr>
          <a:xfrm>
            <a:off x="578069" y="2337734"/>
            <a:ext cx="109728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Trabajo </a:t>
            </a:r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 Investigación institucional, </a:t>
            </a: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aprobado por el Consejo Directivo, de </a:t>
            </a:r>
            <a:r>
              <a:rPr lang="es-E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acuerdo al siguiente detalle:</a:t>
            </a:r>
          </a:p>
          <a:p>
            <a:pPr lvl="0"/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Línea </a:t>
            </a:r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 investigación </a:t>
            </a:r>
            <a:r>
              <a:rPr lang="es-E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asumida para realizar el Trabajo de Investigación en Sede Central y Filiales es “ACCESO A LA JUSTICIA”</a:t>
            </a:r>
          </a:p>
          <a:p>
            <a:pPr lvl="0"/>
            <a:endParaRPr lang="es-ES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Tema </a:t>
            </a:r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del Trabajo </a:t>
            </a:r>
            <a:r>
              <a:rPr lang="es-E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“VIOLENCIA INTRAFAMILIAR. APLICACIÓN DE LA LEY Nº 1600/00 Y EL CODIGO PENAL PARAGUAYO”</a:t>
            </a:r>
          </a:p>
          <a:p>
            <a:pPr lvl="0"/>
            <a:endParaRPr lang="es-ES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es-E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Tipo </a:t>
            </a:r>
            <a:r>
              <a:rPr lang="es-E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 investigación </a:t>
            </a:r>
            <a:r>
              <a:rPr lang="es-E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“EXPLORATORIA”</a:t>
            </a:r>
          </a:p>
          <a:p>
            <a:endParaRPr lang="es-E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151076" y="390116"/>
            <a:ext cx="2880345" cy="171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36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70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7947" y="763369"/>
            <a:ext cx="10972800" cy="1143000"/>
          </a:xfrm>
        </p:spPr>
        <p:txBody>
          <a:bodyPr>
            <a:normAutofit/>
          </a:bodyPr>
          <a:lstStyle/>
          <a:p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INGENIERÍA </a:t>
            </a:r>
            <a:endParaRPr lang="es-MX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PY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PY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PY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s-PY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1851" y="2126372"/>
            <a:ext cx="11564992" cy="542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s-ES" alt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En conformidad a esta directriz, la FIUNA viene desarrollando e involucrando a la comunidad educativa a la comunidad más amplia del país en todos sus ámbitos. Es así que se han establecido enlaces, conexiones, relacionamiento con instituciones públicas y privadas tanto nacionales como del exterior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 FIUNA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realiza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prestación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servicios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 la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comunidad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mediante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convenios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con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Instituciones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con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miras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fiscalización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obras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estatales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elaboración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Trabajos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Finales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Grado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con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miras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al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mejoramiento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la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calidad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vida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la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sociedad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eficiencia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industrial en el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desarrollo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del País. </a:t>
            </a:r>
            <a:endParaRPr lang="en-US" altLang="es-MX" sz="2000" b="1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 FIUNA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cuenta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con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una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academia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Idiomas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en la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cual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dictan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cursos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inglés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alemán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 </a:t>
            </a:r>
            <a:r>
              <a:rPr lang="en-US" altLang="es-MX" sz="2000" b="1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portugués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con el fin de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preparar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estudiantes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para el </a:t>
            </a:r>
            <a:r>
              <a:rPr lang="en-US" altLang="es-MX" sz="2000" b="1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á</a:t>
            </a:r>
            <a:r>
              <a:rPr lang="en-US" altLang="es-MX" sz="2000" b="1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mbito</a:t>
            </a:r>
            <a:r>
              <a:rPr lang="en-US" altLang="es-MX" sz="2000" b="1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exterior</a:t>
            </a:r>
            <a:r>
              <a:rPr lang="en-US" altLang="es-MX" sz="2000" b="1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 eaLnBrk="1" hangingPunct="1"/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s-ES" alt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La FIUNA cuenta con la Academia l</a:t>
            </a:r>
            <a:r>
              <a:rPr lang="es-ES" altLang="es-MX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ocal </a:t>
            </a:r>
            <a:r>
              <a:rPr lang="es-ES" alt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CISCO, impartiendo  clases de cursos de ORACLE, JAVA, CCNA y CCNA SECURITY.</a:t>
            </a:r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ts val="2938"/>
              </a:lnSpc>
            </a:pP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 eaLnBrk="1" hangingPunct="1">
              <a:lnSpc>
                <a:spcPts val="2938"/>
              </a:lnSpc>
            </a:pPr>
            <a:endParaRPr lang="en-US" altLang="es-MX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lnSpc>
                <a:spcPts val="2938"/>
              </a:lnSpc>
            </a:pPr>
            <a:endParaRPr lang="en-US" altLang="es-MX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85473" y="455133"/>
            <a:ext cx="2245644" cy="133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1"/>
          <p:cNvCxnSpPr/>
          <p:nvPr/>
        </p:nvCxnSpPr>
        <p:spPr>
          <a:xfrm>
            <a:off x="2893036" y="455133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37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 noChangeArrowheads="1"/>
          </p:cNvSpPr>
          <p:nvPr>
            <p:ph idx="1"/>
          </p:nvPr>
        </p:nvSpPr>
        <p:spPr bwMode="auto">
          <a:xfrm>
            <a:off x="164123" y="1600204"/>
            <a:ext cx="11863754" cy="591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ts val="2938"/>
              </a:lnSpc>
            </a:pPr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Realización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charlas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visitas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técnicas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Industrias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eaLnBrk="1" hangingPunct="1">
              <a:buNone/>
            </a:pP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Nacionales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Internacionales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 a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Universidades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del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Extranjero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0" indent="0" eaLnBrk="1" hangingPunct="1">
              <a:buNone/>
            </a:pP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usufructos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laboratorios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debates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sobre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tema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interés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eaLnBrk="1" hangingPunct="1">
              <a:buNone/>
            </a:pP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nacional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cursos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 eaLnBrk="1" hangingPunct="1">
              <a:buFont typeface="Arial" pitchFamily="34" charset="0"/>
              <a:buChar char="•"/>
            </a:pP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 eaLnBrk="1" hangingPunct="1">
              <a:buNone/>
            </a:pP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Durante 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el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presente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año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realizaron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más</a:t>
            </a:r>
            <a:r>
              <a:rPr lang="en-US" altLang="es-MX" sz="2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100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eventos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con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una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participación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más</a:t>
            </a:r>
            <a:r>
              <a:rPr lang="en-US" altLang="es-MX" sz="2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s-ES" altLang="es-MX" sz="2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2167 alumnos participantes</a:t>
            </a:r>
            <a:r>
              <a:rPr lang="es-ES" altLang="es-MX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 eaLnBrk="1" hangingPunct="1">
              <a:buFont typeface="Arial" pitchFamily="34" charset="0"/>
              <a:buChar char="•"/>
            </a:pP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concretaron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firmas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convenios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con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Instituciones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Públicas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Privadas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0" indent="0" algn="just" eaLnBrk="1" hangingPunct="1">
              <a:buNone/>
            </a:pPr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Participación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en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Expocarreras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en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colegios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la capital y del interior del País.</a:t>
            </a:r>
          </a:p>
          <a:p>
            <a:pPr algn="just" eaLnBrk="1" hangingPunct="1">
              <a:buFont typeface="Arial" pitchFamily="34" charset="0"/>
              <a:buChar char="•"/>
            </a:pP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Realización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incentivo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actividades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extracurriculares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del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ambito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cultural,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deportivo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recreativos</a:t>
            </a:r>
            <a:r>
              <a:rPr lang="en-US" altLang="es-MX" sz="2000" dirty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dirty="0" err="1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etc</a:t>
            </a:r>
            <a:endParaRPr lang="es-E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ts val="2938"/>
              </a:lnSpc>
            </a:pPr>
            <a:endParaRPr lang="es-E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lnSpc>
                <a:spcPts val="2938"/>
              </a:lnSpc>
            </a:pPr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032714" y="218649"/>
            <a:ext cx="2888348" cy="172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38</a:t>
            </a:fld>
            <a:endParaRPr lang="es-PY">
              <a:solidFill>
                <a:srgbClr val="465E9C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201" y="1799949"/>
            <a:ext cx="4396550" cy="21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81720" y="1600204"/>
            <a:ext cx="12074768" cy="523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lnSpc>
                <a:spcPts val="2938"/>
              </a:lnSpc>
            </a:pP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Realización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charlas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visitas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técnicas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Industrias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Nacionales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Internacionales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 a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Universidades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del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Extranjero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0" indent="0">
              <a:buFont typeface="Arial" pitchFamily="34" charset="0"/>
              <a:buNone/>
            </a:pP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usufructos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laboratorios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debates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sobre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tema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interés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nacional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altLang="es-MX" sz="2000" dirty="0" err="1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cursos</a:t>
            </a:r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Font typeface="Arial" pitchFamily="34" charset="0"/>
              <a:buNone/>
            </a:pP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Font typeface="Arial" pitchFamily="34" charset="0"/>
              <a:buNone/>
            </a:pPr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altLang="es-MX" sz="2000" dirty="0" smtClean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altLang="es-MX" sz="2000" dirty="0" smtClean="0">
                <a:solidFill>
                  <a:srgbClr val="0203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lnSpc>
                <a:spcPts val="2938"/>
              </a:lnSpc>
            </a:pPr>
            <a:endParaRPr lang="en-US" altLang="es-MX" sz="2000" dirty="0">
              <a:solidFill>
                <a:srgbClr val="02030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925" y="1799949"/>
            <a:ext cx="4396550" cy="21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54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22" y="1663262"/>
            <a:ext cx="4396550" cy="21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rrojas.TESLA\Desktop\DEXT\curso-de-manejo-drone-e153790819249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16" y="3665862"/>
            <a:ext cx="2186995" cy="309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rrojas.TESLA\Desktop\DEXT\Afiche Cone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2" y="3899984"/>
            <a:ext cx="2963918" cy="252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rrojas.TESLA\Desktop\DEXT\charla-turismoenpy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583" y="3981093"/>
            <a:ext cx="2102402" cy="27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7" r="1163"/>
          <a:stretch>
            <a:fillRect/>
          </a:stretch>
        </p:blipFill>
        <p:spPr bwMode="auto">
          <a:xfrm>
            <a:off x="5628291" y="1516549"/>
            <a:ext cx="4615656" cy="232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rrojas.TESLA\Desktop\DEXT\CONFERENCIA-IoT2018-e153425710525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687" y="3479845"/>
            <a:ext cx="2023447" cy="323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300516" y="265947"/>
            <a:ext cx="2034341" cy="121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39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pc\Desktop\Centro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15"/>
          <a:stretch/>
        </p:blipFill>
        <p:spPr bwMode="auto">
          <a:xfrm>
            <a:off x="845453" y="2256694"/>
            <a:ext cx="7517497" cy="188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0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994952" y="639535"/>
            <a:ext cx="90220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PY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CENTROS </a:t>
            </a:r>
            <a:r>
              <a:rPr lang="es-PY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 INSTITUTOS DE </a:t>
            </a:r>
            <a:r>
              <a:rPr lang="es-PY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INVESTIGACIÓN </a:t>
            </a:r>
            <a:endParaRPr lang="es-PY" sz="3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s-PY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Y </a:t>
            </a:r>
            <a:r>
              <a:rPr lang="es-PY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TECNOLOGÍA </a:t>
            </a:r>
          </a:p>
        </p:txBody>
      </p:sp>
      <p:pic>
        <p:nvPicPr>
          <p:cNvPr id="15" name="Picture 2" descr="C:\Users\pc\Desktop\IICS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7" b="9644"/>
          <a:stretch/>
        </p:blipFill>
        <p:spPr bwMode="auto">
          <a:xfrm>
            <a:off x="7599982" y="4594569"/>
            <a:ext cx="1851542" cy="126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pc\Downloads\WhatsApp Image 2019-09-09 at 17.22.58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6" b="21695"/>
          <a:stretch/>
        </p:blipFill>
        <p:spPr bwMode="auto">
          <a:xfrm>
            <a:off x="9017621" y="2256694"/>
            <a:ext cx="1914370" cy="122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9"/>
          <p:cNvSpPr txBox="1"/>
          <p:nvPr/>
        </p:nvSpPr>
        <p:spPr>
          <a:xfrm>
            <a:off x="9017620" y="3568078"/>
            <a:ext cx="1914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COMISIÓN DE ENERGIA ATOMICA (CNEA)</a:t>
            </a:r>
            <a:endParaRPr lang="es-PY" sz="1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9"/>
          <p:cNvSpPr txBox="1"/>
          <p:nvPr/>
        </p:nvSpPr>
        <p:spPr>
          <a:xfrm>
            <a:off x="7514710" y="5900113"/>
            <a:ext cx="2662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INSTITUTO DE INVESTIGACIONES EN </a:t>
            </a:r>
          </a:p>
          <a:p>
            <a:r>
              <a:rPr lang="es-PY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CIENCIAS DE LA SALUD (IICS)</a:t>
            </a:r>
            <a:endParaRPr lang="es-PY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" name="Picture 3" descr="C:\Users\pc\Desktop\Centro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29"/>
          <a:stretch/>
        </p:blipFill>
        <p:spPr bwMode="auto">
          <a:xfrm>
            <a:off x="2082617" y="4407239"/>
            <a:ext cx="7517497" cy="207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100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3815" y="174560"/>
            <a:ext cx="9209231" cy="1243078"/>
          </a:xfrm>
        </p:spPr>
        <p:txBody>
          <a:bodyPr>
            <a:normAutofit/>
          </a:bodyPr>
          <a:lstStyle/>
          <a:p>
            <a:pPr algn="l"/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CIENCIAS EXACTAS Y NATURALES</a:t>
            </a:r>
            <a:endParaRPr lang="es-MX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Subtítulo 4"/>
          <p:cNvSpPr txBox="1">
            <a:spLocks noGrp="1"/>
          </p:cNvSpPr>
          <p:nvPr>
            <p:ph idx="1"/>
          </p:nvPr>
        </p:nvSpPr>
        <p:spPr>
          <a:xfrm>
            <a:off x="660542" y="985348"/>
            <a:ext cx="11173904" cy="53978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MX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MX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*Revista </a:t>
            </a: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Científicas (reportes científicos y Steviana): 45 publicaciones de distintas áreas.</a:t>
            </a:r>
            <a:endParaRPr lang="es-PY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*Proyectos de Iniciación Científica: 188 estudiantes.</a:t>
            </a:r>
            <a:endParaRPr lang="es-PY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*Participación de las Jornadas de Jóvenes Investigadores: 34 estudiantes.</a:t>
            </a:r>
            <a:endParaRPr lang="es-PY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*Participación de 6 estudiantes en la Jornada de Jóvenes Investigadores de la </a:t>
            </a:r>
            <a:r>
              <a:rPr lang="es-MX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AUGM.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PY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788275" y="1395237"/>
            <a:ext cx="9429816" cy="7166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LOGROS EN LAS ÁREAS DE INVESTIGACIÓN Y EXTENSIÓN</a:t>
            </a:r>
            <a:b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E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s-E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Subtítulo 4"/>
          <p:cNvSpPr txBox="1">
            <a:spLocks/>
          </p:cNvSpPr>
          <p:nvPr/>
        </p:nvSpPr>
        <p:spPr>
          <a:xfrm>
            <a:off x="583537" y="3462319"/>
            <a:ext cx="9839292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*Ejecución de 27 proyectos de investigación en distintas áreas de la ciencia y tecnología, financiados por el CONACYT.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*Ejecución de 10 proyectos de investigación en distintas áreas de la ciencia y tecnología, financiados por el Rectorado.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*Participación de investigadores de FACEN como </a:t>
            </a:r>
            <a:r>
              <a:rPr kumimoji="0" lang="es-MX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co</a:t>
            </a: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-investigadores para otros proyectos adjudicados a otras instituciones.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*46 docentes de la FACEN categorizados en el Programa Nacional de Incentivo a los Investigadores (PRONII) del CONACYT.</a:t>
            </a:r>
          </a:p>
          <a:p>
            <a:pPr algn="just">
              <a:defRPr/>
            </a:pPr>
            <a:r>
              <a:rPr lang="es-MX" sz="1800" b="1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*Ejecución de 21 proyectos de Extensión Universitaria, desarrollándose 146 actividades, con un total de 11.373 beneficiarios.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PY" sz="18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7" name="Straight Connector 11"/>
          <p:cNvCxnSpPr/>
          <p:nvPr/>
        </p:nvCxnSpPr>
        <p:spPr>
          <a:xfrm>
            <a:off x="2853815" y="174559"/>
            <a:ext cx="0" cy="122067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583537" y="174559"/>
            <a:ext cx="2128132" cy="126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40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86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9448" y="1702676"/>
            <a:ext cx="10972800" cy="602646"/>
          </a:xfrm>
        </p:spPr>
        <p:txBody>
          <a:bodyPr>
            <a:normAutofit fontScale="90000"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s-MX" sz="2000" b="1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*Ejecución de 21 proyectos de Extensión Universitaria, desarrollándose 146 actividades, con un total de 11.373 beneficiarios.</a:t>
            </a:r>
            <a:br>
              <a:rPr lang="es-MX" sz="2000" b="1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sz="2000" b="1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es-MX" sz="2000" b="1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s-MX" sz="2400" b="1" dirty="0">
              <a:solidFill>
                <a:sysClr val="windowText" lastClr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MX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248876"/>
              </p:ext>
            </p:extLst>
          </p:nvPr>
        </p:nvGraphicFramePr>
        <p:xfrm>
          <a:off x="851338" y="1954915"/>
          <a:ext cx="10515600" cy="42925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26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2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45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 dirty="0">
                          <a:effectLst/>
                        </a:rPr>
                        <a:t>PROYECTOS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>
                          <a:effectLst/>
                        </a:rPr>
                        <a:t>Actividades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>
                          <a:effectLst/>
                        </a:rPr>
                        <a:t>Beneficiarios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RESPONSABILIDAD AMBIENTAL </a:t>
                      </a:r>
                      <a:r>
                        <a:rPr lang="es-PY" sz="1200" u="none" strike="noStrike" dirty="0" smtClean="0">
                          <a:effectLst/>
                        </a:rPr>
                        <a:t>UNIVERSITARIA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7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197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ESPACIO DE INTERCAMBIO DE SABERES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29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580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TRANSMISIÓN DE CONOCIMIENTOS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10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200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PROMOCIÓN Y EDUCACIÓN PARA UNA VIDA SALUDABLE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2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60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90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FORTALECER LA CULTURA </a:t>
                      </a:r>
                      <a:r>
                        <a:rPr lang="es-MX" sz="1200" u="none" strike="noStrike" dirty="0" smtClean="0">
                          <a:effectLst/>
                        </a:rPr>
                        <a:t>EMPRENDEDORA </a:t>
                      </a:r>
                      <a:r>
                        <a:rPr lang="es-MX" sz="1200" u="none" strike="noStrike" dirty="0">
                          <a:effectLst/>
                        </a:rPr>
                        <a:t>DE LAS COMUNIDADES MEDIANTE LA ELABORACION DE PRODUCTOS DOMISANITARIOS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14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210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FORTALECIMIENTO DE LA VINCULACION UNIVERSIDAD, EMPRESA Y SOCIEDAD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5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 smtClean="0">
                          <a:effectLst/>
                        </a:rPr>
                        <a:t>250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PROMOCION DE CARRERA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3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 smtClean="0">
                          <a:effectLst/>
                        </a:rPr>
                        <a:t>2.775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PRESTACIÓN DE SERVICIO A LA COMUNIDAD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5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185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SERVICIOS TECNICOS PROFESIONALES Y ASESORAMIENTOS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3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130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SEMANA DE LA CIENCIA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36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3.250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CONTRIBUYENDO  AL DESARROLLO DE LA SOCIEDAD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7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280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UNA SOLIDARIA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2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2.000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PUBLICACIONES CIENTÍFICAS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2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316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PROYECTO CULTURAL Y ARTISTICO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1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200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APRENDIENDO GEOCIENCIA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5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85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CUIDANDO EL MEDIO AMBIENTE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1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25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 dirty="0">
                          <a:effectLst/>
                        </a:rPr>
                        <a:t>PRESTACION DE SERVICIOS A INSTITUTOS EDUCATIVOS NO UNIVERSITARIOS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6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360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COMPETICIONES DE CARÁCTER INTELECTUAL ENTRE LOS ALUMNOS DEL NIVEL MEDIO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4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60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DESARROLLO SOCIAL A TRAVES DE LA ASISTENCIA ESTADISTICA Y LA DIVULGACION CIENTIFICA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1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30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u="none" strike="noStrike" dirty="0">
                          <a:effectLst/>
                        </a:rPr>
                        <a:t>JORNADAS DE APOYO PEDAGOGICOS EN INSTITUCIONES EDUCATIVAS DE NIVEL MEDIO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>
                          <a:effectLst/>
                        </a:rPr>
                        <a:t>3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180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2454"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u="none" strike="noStrike">
                          <a:effectLst/>
                        </a:rPr>
                        <a:t> 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11.373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319752" y="92162"/>
            <a:ext cx="2033752" cy="121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41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6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4"/>
          <p:cNvSpPr txBox="1">
            <a:spLocks/>
          </p:cNvSpPr>
          <p:nvPr/>
        </p:nvSpPr>
        <p:spPr>
          <a:xfrm>
            <a:off x="914401" y="1624959"/>
            <a:ext cx="9746934" cy="2880320"/>
          </a:xfrm>
          <a:prstGeom prst="rect">
            <a:avLst/>
          </a:prstGeom>
        </p:spPr>
        <p:txBody>
          <a:bodyPr vert="horz" lIns="121917" tIns="60958" rIns="121917" bIns="60958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spcBef>
                <a:spcPts val="1333"/>
              </a:spcBef>
              <a:defRPr/>
            </a:pPr>
            <a:r>
              <a:rPr lang="es-MX" dirty="0">
                <a:latin typeface="Tahoma" pitchFamily="34" charset="0"/>
                <a:ea typeface="Tahoma" pitchFamily="34" charset="0"/>
                <a:cs typeface="Tahoma" pitchFamily="34" charset="0"/>
              </a:rPr>
              <a:t>*Revista Científicas (reportes científicos y Steviana): 45 publicaciones de distintas áreas.</a:t>
            </a:r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defTabSz="1219170">
              <a:spcBef>
                <a:spcPts val="1333"/>
              </a:spcBef>
              <a:defRPr/>
            </a:pPr>
            <a:r>
              <a:rPr lang="es-MX" dirty="0">
                <a:latin typeface="Tahoma" pitchFamily="34" charset="0"/>
                <a:ea typeface="Tahoma" pitchFamily="34" charset="0"/>
                <a:cs typeface="Tahoma" pitchFamily="34" charset="0"/>
              </a:rPr>
              <a:t>*Proyectos de Iniciación Científica: 188 estudiantes.</a:t>
            </a:r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defTabSz="1219170">
              <a:spcBef>
                <a:spcPts val="1333"/>
              </a:spcBef>
              <a:defRPr/>
            </a:pPr>
            <a:r>
              <a:rPr lang="es-MX" dirty="0">
                <a:latin typeface="Tahoma" pitchFamily="34" charset="0"/>
                <a:ea typeface="Tahoma" pitchFamily="34" charset="0"/>
                <a:cs typeface="Tahoma" pitchFamily="34" charset="0"/>
              </a:rPr>
              <a:t>*Participación de las Jornadas de Jóvenes Investigadores: 34 estudiantes.</a:t>
            </a:r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defTabSz="1219170">
              <a:spcBef>
                <a:spcPts val="1333"/>
              </a:spcBef>
              <a:defRPr/>
            </a:pPr>
            <a:r>
              <a:rPr lang="es-MX" dirty="0">
                <a:latin typeface="Tahoma" pitchFamily="34" charset="0"/>
                <a:ea typeface="Tahoma" pitchFamily="34" charset="0"/>
                <a:cs typeface="Tahoma" pitchFamily="34" charset="0"/>
              </a:rPr>
              <a:t>*Participación de 6 estudiantes en la Jornada de Jóvenes Investigadores de la AUGM.</a:t>
            </a:r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319751" y="92162"/>
            <a:ext cx="2191407" cy="130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07/10/2019</a:t>
            </a:r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621BF-1AB4-459F-8D95-01B4F139EDEC}" type="slidenum">
              <a:rPr lang="es-PY" smtClean="0"/>
              <a:pPr/>
              <a:t>42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81678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84634" y="345024"/>
            <a:ext cx="8003628" cy="1143000"/>
          </a:xfrm>
        </p:spPr>
        <p:txBody>
          <a:bodyPr>
            <a:normAutofit/>
          </a:bodyPr>
          <a:lstStyle/>
          <a:p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ENFERMERÍA Y OBSTETRICIA</a:t>
            </a:r>
            <a:endParaRPr lang="es-MX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695202FB-0F89-4607-AA5D-E113C11EC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621" y="1745036"/>
            <a:ext cx="8101758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La </a:t>
            </a:r>
            <a:r>
              <a:rPr lang="es-ES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Facultad de Enfermería y Obstetricia, antes Instituto Dr. Andrés Barbero, desde el 05 de setiembre del 2018 según Resolución Nº 0527-00-2018 del Consejo Superior Universitario de la Universidad Nacional de Asunción se crea la Facultad de Enfermería y Obstetricia (</a:t>
            </a: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FENOB) </a:t>
            </a:r>
            <a:r>
              <a:rPr lang="es-ES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y se conforma una Comisión Especial de organización </a:t>
            </a: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la </a:t>
            </a:r>
            <a:r>
              <a:rPr lang="es-ES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Facultad</a:t>
            </a: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x-none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80E9CF1-9C20-4753-9B4C-98BCEF391EB3}"/>
              </a:ext>
            </a:extLst>
          </p:cNvPr>
          <p:cNvSpPr txBox="1">
            <a:spLocks/>
          </p:cNvSpPr>
          <p:nvPr/>
        </p:nvSpPr>
        <p:spPr>
          <a:xfrm>
            <a:off x="892028" y="3716133"/>
            <a:ext cx="8295901" cy="11290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La Institución posee criterios de calidad educativa: </a:t>
            </a:r>
          </a:p>
          <a:p>
            <a:pPr marL="0" indent="0" algn="just">
              <a:buFont typeface="Arial" pitchFamily="34" charset="0"/>
              <a:buNone/>
            </a:pPr>
            <a:r>
              <a:rPr lang="es-ES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Cuenta con la Acreditación de 5 (cinco) carreras, al Modelo Nacional Periodo 2018-2022, las Carreras de Enfermería:</a:t>
            </a:r>
          </a:p>
          <a:p>
            <a:pPr marL="0" indent="0" algn="just">
              <a:buFont typeface="Arial" pitchFamily="34" charset="0"/>
              <a:buNone/>
            </a:pPr>
            <a:endParaRPr lang="x-none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ángulo 7">
            <a:extLst>
              <a:ext uri="{FF2B5EF4-FFF2-40B4-BE49-F238E27FC236}">
                <a16:creationId xmlns:a16="http://schemas.microsoft.com/office/drawing/2014/main" id="{263FD285-BD2C-4DF6-89E6-9FB9E6702B18}"/>
              </a:ext>
            </a:extLst>
          </p:cNvPr>
          <p:cNvSpPr/>
          <p:nvPr/>
        </p:nvSpPr>
        <p:spPr>
          <a:xfrm>
            <a:off x="750140" y="4620466"/>
            <a:ext cx="82959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1- </a:t>
            </a:r>
            <a:r>
              <a:rPr lang="es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Sede central</a:t>
            </a: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; Resolución ANEAES Nº 289; </a:t>
            </a:r>
            <a:endParaRPr lang="x-none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00000"/>
              </a:lnSpc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2- Filial Concepción, Resolución ANEAES </a:t>
            </a:r>
            <a:r>
              <a:rPr lang="es-ES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Nº</a:t>
            </a: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 336; </a:t>
            </a:r>
            <a:endParaRPr lang="x-none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00000"/>
              </a:lnSpc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3- Filial San Estanislao, Resolución ANEAES </a:t>
            </a:r>
            <a:r>
              <a:rPr lang="es-ES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Nº</a:t>
            </a: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 356 y </a:t>
            </a:r>
            <a:endParaRPr lang="x-none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lnSpc>
                <a:spcPct val="100000"/>
              </a:lnSpc>
            </a:pP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4- Filial Coronel Oviedo, Resolución ANEAES </a:t>
            </a:r>
            <a:r>
              <a:rPr lang="es-ES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N°</a:t>
            </a: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 409</a:t>
            </a:r>
            <a:endParaRPr lang="x-none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CuadroTexto 5">
            <a:extLst>
              <a:ext uri="{FF2B5EF4-FFF2-40B4-BE49-F238E27FC236}">
                <a16:creationId xmlns:a16="http://schemas.microsoft.com/office/drawing/2014/main" id="{61818CDB-66CE-4B55-83BD-27BE72409A94}"/>
              </a:ext>
            </a:extLst>
          </p:cNvPr>
          <p:cNvSpPr txBox="1"/>
          <p:nvPr/>
        </p:nvSpPr>
        <p:spPr>
          <a:xfrm>
            <a:off x="750141" y="5803808"/>
            <a:ext cx="9290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s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uenta </a:t>
            </a: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con Acreditación al Modelo Nacional, la Carrera de </a:t>
            </a:r>
            <a:r>
              <a:rPr lang="es-E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OBSTETRICIA ,sede </a:t>
            </a:r>
            <a:r>
              <a:rPr lang="es-ES" b="1" dirty="0">
                <a:latin typeface="Tahoma" pitchFamily="34" charset="0"/>
                <a:ea typeface="Tahoma" pitchFamily="34" charset="0"/>
                <a:cs typeface="Tahoma" pitchFamily="34" charset="0"/>
              </a:rPr>
              <a:t>Central, Resolución de la ANEAES N° 40.</a:t>
            </a:r>
            <a:endParaRPr lang="x-none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Marcador de contenido 3">
            <a:extLst>
              <a:ext uri="{FF2B5EF4-FFF2-40B4-BE49-F238E27FC236}">
                <a16:creationId xmlns:a16="http://schemas.microsoft.com/office/drawing/2014/main" id="{DAD71341-7A0E-43BD-A0DB-ED6498462C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957" y="1596150"/>
            <a:ext cx="3646282" cy="2430527"/>
          </a:xfrm>
          <a:prstGeom prst="rect">
            <a:avLst/>
          </a:prstGeom>
        </p:spPr>
      </p:pic>
      <p:cxnSp>
        <p:nvCxnSpPr>
          <p:cNvPr id="10" name="Straight Connector 11"/>
          <p:cNvCxnSpPr/>
          <p:nvPr/>
        </p:nvCxnSpPr>
        <p:spPr>
          <a:xfrm>
            <a:off x="3247954" y="353219"/>
            <a:ext cx="0" cy="122067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50141" y="353219"/>
            <a:ext cx="2150714" cy="128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43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1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4">
            <a:extLst>
              <a:ext uri="{FF2B5EF4-FFF2-40B4-BE49-F238E27FC236}">
                <a16:creationId xmlns:a16="http://schemas.microsoft.com/office/drawing/2014/main" id="{B76B35DC-F165-415E-98F3-B9C43BC8D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4"/>
            <a:ext cx="11154508" cy="48491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CO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lang="es-CO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</a:t>
            </a:r>
            <a:r>
              <a:rPr lang="es-CO" sz="1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institución ha logrado resultados alentadores respecto a la participación de jóvenes en las jornadas de Investigadores, de las carreras de Enfermería y de Obstetricia, incluyéndose este año representantes de casi todas las Filiales, de igual modo, la participación de docentes con trabajos de investigación de Casa Central y Filiales siendo todos los proyectos financiados por el Rectorado. </a:t>
            </a:r>
            <a:endParaRPr lang="x-none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Gráfico 11">
            <a:extLst>
              <a:ext uri="{FF2B5EF4-FFF2-40B4-BE49-F238E27FC236}">
                <a16:creationId xmlns:a16="http://schemas.microsoft.com/office/drawing/2014/main" id="{22F2E430-0DA2-42F9-A893-2A6BBF63E8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7145424"/>
              </p:ext>
            </p:extLst>
          </p:nvPr>
        </p:nvGraphicFramePr>
        <p:xfrm>
          <a:off x="796866" y="3738680"/>
          <a:ext cx="3128747" cy="2093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13">
            <a:extLst>
              <a:ext uri="{FF2B5EF4-FFF2-40B4-BE49-F238E27FC236}">
                <a16:creationId xmlns:a16="http://schemas.microsoft.com/office/drawing/2014/main" id="{7C630560-F7CD-481C-9282-2BE5D8B0EB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3339841"/>
              </p:ext>
            </p:extLst>
          </p:nvPr>
        </p:nvGraphicFramePr>
        <p:xfrm>
          <a:off x="5517235" y="3800119"/>
          <a:ext cx="3020570" cy="197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ángulo 12">
            <a:extLst>
              <a:ext uri="{FF2B5EF4-FFF2-40B4-BE49-F238E27FC236}">
                <a16:creationId xmlns:a16="http://schemas.microsoft.com/office/drawing/2014/main" id="{F78CA1DA-83A0-4388-9499-E5A5A153349E}"/>
              </a:ext>
            </a:extLst>
          </p:cNvPr>
          <p:cNvSpPr/>
          <p:nvPr/>
        </p:nvSpPr>
        <p:spPr>
          <a:xfrm>
            <a:off x="478832" y="5824581"/>
            <a:ext cx="4061636" cy="495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Fig. 1 Proyección de trabajos de la FENOB UNA presentados a las JJI UNA</a:t>
            </a:r>
            <a:endParaRPr lang="x-none" sz="1200" b="1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ángulo 14">
            <a:extLst>
              <a:ext uri="{FF2B5EF4-FFF2-40B4-BE49-F238E27FC236}">
                <a16:creationId xmlns:a16="http://schemas.microsoft.com/office/drawing/2014/main" id="{08109912-3C15-423D-8B28-CE8415780A88}"/>
              </a:ext>
            </a:extLst>
          </p:cNvPr>
          <p:cNvSpPr/>
          <p:nvPr/>
        </p:nvSpPr>
        <p:spPr>
          <a:xfrm>
            <a:off x="5155323" y="5803001"/>
            <a:ext cx="376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Fig. 2: Proyectos de investigación de docentes de la FENOB UNA presentados y financiados por el Rectorado, 2011 al 2018.</a:t>
            </a:r>
            <a:endParaRPr lang="x-none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3925613" y="192239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44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3002" y="274638"/>
            <a:ext cx="8539398" cy="1143000"/>
          </a:xfrm>
        </p:spPr>
        <p:txBody>
          <a:bodyPr>
            <a:normAutofit/>
          </a:bodyPr>
          <a:lstStyle/>
          <a:p>
            <a:pPr algn="l"/>
            <a:r>
              <a:rPr lang="es-MX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FACULTAD DE CIENCIAS SOCIALES </a:t>
            </a:r>
            <a:endParaRPr lang="es-MX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609600" y="1764802"/>
            <a:ext cx="10972800" cy="452596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Investigación </a:t>
            </a:r>
            <a:r>
              <a:rPr lang="es-ES" sz="24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histórica</a:t>
            </a:r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de las Ciencias Sociales con un enfoque 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crítico: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s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Publicación anual de la Revista </a:t>
            </a:r>
            <a:r>
              <a:rPr lang="es-E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Kera</a:t>
            </a:r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Yvoty</a:t>
            </a:r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1 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artículo </a:t>
            </a:r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 la FACSO publicado en la Revista  ALA -  PERU</a:t>
            </a:r>
          </a:p>
          <a:p>
            <a:pPr marL="342900" indent="-342900">
              <a:buFontTx/>
              <a:buChar char="-"/>
            </a:pPr>
            <a:endParaRPr lang="es-E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ES" sz="2400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Participación en las convocatorias de AUGM</a:t>
            </a:r>
          </a:p>
          <a:p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40 Trabajos de estudiantes presentados en las jornadas de AUGM de la UNA.</a:t>
            </a:r>
          </a:p>
          <a:p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5 premiaciones internacionales de AUGM.</a:t>
            </a:r>
          </a:p>
          <a:p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3 menciones de 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Honor </a:t>
            </a:r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del premio </a:t>
            </a:r>
            <a:r>
              <a:rPr lang="es-E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Andrés </a:t>
            </a:r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Barbero</a:t>
            </a:r>
          </a:p>
          <a:p>
            <a:endParaRPr lang="es-PY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57200" y="92162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11"/>
          <p:cNvCxnSpPr/>
          <p:nvPr/>
        </p:nvCxnSpPr>
        <p:spPr>
          <a:xfrm>
            <a:off x="3043002" y="337743"/>
            <a:ext cx="0" cy="122067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45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 fontAlgn="t">
              <a:buNone/>
            </a:pPr>
            <a:r>
              <a:rPr lang="es-ES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Apoyo </a:t>
            </a:r>
            <a:r>
              <a:rPr lang="es-ES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a las demandas de investigación </a:t>
            </a:r>
            <a:r>
              <a:rPr lang="es-ES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en </a:t>
            </a:r>
            <a:r>
              <a:rPr lang="es-ES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Trabajo Social y </a:t>
            </a:r>
            <a:r>
              <a:rPr lang="es-ES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Sociología:</a:t>
            </a:r>
          </a:p>
          <a:p>
            <a:pPr algn="ctr" fontAlgn="t"/>
            <a:r>
              <a:rPr lang="es-E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Agenda </a:t>
            </a:r>
            <a:r>
              <a:rPr lang="es-ES" dirty="0">
                <a:latin typeface="Tahoma" pitchFamily="34" charset="0"/>
                <a:ea typeface="Tahoma" pitchFamily="34" charset="0"/>
                <a:cs typeface="Tahoma" pitchFamily="34" charset="0"/>
              </a:rPr>
              <a:t>de Investigación para las carreras de Trabajo Social y Sociología aprobadas.</a:t>
            </a:r>
          </a:p>
          <a:p>
            <a:pPr fontAlgn="t"/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 fontAlgn="t">
              <a:buNone/>
            </a:pPr>
            <a:r>
              <a:rPr lang="es-ES" b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Producción de </a:t>
            </a:r>
            <a:r>
              <a:rPr lang="es-ES" b="1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investigación:</a:t>
            </a:r>
            <a:endParaRPr lang="es-PY" u="sng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t"/>
            <a:r>
              <a:rPr lang="es-ES" dirty="0">
                <a:latin typeface="Tahoma" pitchFamily="34" charset="0"/>
                <a:ea typeface="Tahoma" pitchFamily="34" charset="0"/>
                <a:cs typeface="Tahoma" pitchFamily="34" charset="0"/>
              </a:rPr>
              <a:t>9 Investigaciones en ciencias Sociales producidas por Docentes investigadores.</a:t>
            </a:r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PY" u="sng" dirty="0">
                <a:latin typeface="Tahoma" pitchFamily="34" charset="0"/>
                <a:ea typeface="Tahoma" pitchFamily="34" charset="0"/>
                <a:cs typeface="Tahoma" pitchFamily="34" charset="0"/>
              </a:rPr>
              <a:t>Proyecto CONACYT (PINV15-432)</a:t>
            </a:r>
            <a:endParaRPr lang="es-ES" u="sng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PY" dirty="0">
                <a:latin typeface="Tahoma" pitchFamily="34" charset="0"/>
                <a:ea typeface="Tahoma" pitchFamily="34" charset="0"/>
                <a:cs typeface="Tahoma" pitchFamily="34" charset="0"/>
              </a:rPr>
              <a:t>Fortalecimiento de Servicios de Atención de las Cátedras de Psiquiatría del Hospital de Clínicas para detección, tratamiento y derivación judicial oportuna de casos de violencia hacia niños, niñas y adolescentes de la población consultante. </a:t>
            </a:r>
            <a:r>
              <a:rPr lang="es-PY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En </a:t>
            </a:r>
            <a:r>
              <a:rPr lang="es-PY" dirty="0">
                <a:latin typeface="Tahoma" pitchFamily="34" charset="0"/>
                <a:ea typeface="Tahoma" pitchFamily="34" charset="0"/>
                <a:cs typeface="Tahoma" pitchFamily="34" charset="0"/>
              </a:rPr>
              <a:t>vinculación con la Facultad de Ciencias </a:t>
            </a:r>
            <a:r>
              <a:rPr lang="es-PY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Médicas.</a:t>
            </a:r>
          </a:p>
          <a:p>
            <a:pPr marL="0" indent="0">
              <a:buNone/>
            </a:pPr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PY" dirty="0">
                <a:latin typeface="Tahoma" pitchFamily="34" charset="0"/>
                <a:ea typeface="Tahoma" pitchFamily="34" charset="0"/>
                <a:cs typeface="Tahoma" pitchFamily="34" charset="0"/>
              </a:rPr>
              <a:t>2 proyectos adjudicados por Conacyt, uno ejecutado y otro en ejecución.</a:t>
            </a:r>
          </a:p>
          <a:p>
            <a:pPr marL="0" indent="0">
              <a:buFontTx/>
              <a:buNone/>
            </a:pPr>
            <a:endParaRPr lang="es-ES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PY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162096" y="84311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46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6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15007" y="1425522"/>
            <a:ext cx="10972800" cy="122308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Proyectos de EU con estándares de calidad y compromiso social implementados y monitoreados en la FACSO</a:t>
            </a:r>
            <a:endParaRPr lang="es-PY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530772" y="2199294"/>
            <a:ext cx="10972800" cy="4525963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endParaRPr lang="es-PY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s-PY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Respuesta </a:t>
            </a:r>
            <a:r>
              <a:rPr lang="es-PY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humanitaria ante el contexto de inundaciones en Bañados de Asunción.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s-PY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Derechos Humanos en Paraguay. Memorias del futuro. 		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s-PY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Diagnóstico y promoción del debate crítico.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s-PY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Departamentalización y sus implicancias en la FACSO.  – GRUPO DE TRABAJO.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s-PY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Haciendo visible lo invisible. Rostros de la discriminación de las mujeres en el trabajo. 8m 2019.	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s-PY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Charla sobre experiencia de extensión universitaria y difusión de investigaciones antropológicas. 	</a:t>
            </a:r>
          </a:p>
          <a:p>
            <a:endParaRPr lang="es-PY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146330" y="92162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47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61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PY" dirty="0" smtClean="0"/>
              <a:t> </a:t>
            </a:r>
            <a:br>
              <a:rPr lang="es-PY" dirty="0" smtClean="0"/>
            </a:br>
            <a:r>
              <a:rPr lang="es-PY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INSTITUTO DE INVESTIGACION EN CIENCIAS DE LA SALUD(IICS)</a:t>
            </a:r>
            <a:endParaRPr lang="es-PY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25385" y="4196443"/>
            <a:ext cx="8534400" cy="1752600"/>
          </a:xfrm>
        </p:spPr>
        <p:txBody>
          <a:bodyPr>
            <a:normAutofit fontScale="85000" lnSpcReduction="20000"/>
          </a:bodyPr>
          <a:lstStyle/>
          <a:p>
            <a:r>
              <a:rPr lang="es-PY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COOPERACION CON </a:t>
            </a:r>
          </a:p>
          <a:p>
            <a:r>
              <a:rPr lang="es-PY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MINISTERIO DE SALUD y BIENESTAR SOCIAL</a:t>
            </a:r>
          </a:p>
          <a:p>
            <a:r>
              <a:rPr lang="es-PY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FACULTAD DE CIENCIAS MEDICAS </a:t>
            </a:r>
          </a:p>
          <a:p>
            <a:r>
              <a:rPr lang="es-PY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FACULTAD DE CIENCIAS QUIMICAS</a:t>
            </a:r>
            <a:endParaRPr lang="es-PY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48</a:t>
            </a:fld>
            <a:endParaRPr lang="es-PY">
              <a:solidFill>
                <a:srgbClr val="465E9C"/>
              </a:solidFill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309615" y="565690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1"/>
          <p:cNvCxnSpPr/>
          <p:nvPr/>
        </p:nvCxnSpPr>
        <p:spPr>
          <a:xfrm flipH="1">
            <a:off x="2171700" y="2155371"/>
            <a:ext cx="7641771" cy="0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71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8016213" y="1909557"/>
            <a:ext cx="1573411" cy="566738"/>
          </a:xfrm>
        </p:spPr>
        <p:txBody>
          <a:bodyPr/>
          <a:lstStyle/>
          <a:p>
            <a:r>
              <a:rPr lang="es-MX" dirty="0"/>
              <a:t>SPECT/CT</a:t>
            </a:r>
          </a:p>
        </p:txBody>
      </p:sp>
      <p:pic>
        <p:nvPicPr>
          <p:cNvPr id="3074" name="Picture 2" descr="C:\Users\HP\Desktop\SPECT CT IICS.jpg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313808" y="2624312"/>
            <a:ext cx="6321855" cy="355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Marcador de texto"/>
          <p:cNvSpPr>
            <a:spLocks noGrp="1"/>
          </p:cNvSpPr>
          <p:nvPr>
            <p:ph type="body" sz="half" idx="2"/>
          </p:nvPr>
        </p:nvSpPr>
        <p:spPr>
          <a:xfrm>
            <a:off x="4079776" y="1976902"/>
            <a:ext cx="1306016" cy="432048"/>
          </a:xfrm>
        </p:spPr>
        <p:txBody>
          <a:bodyPr>
            <a:normAutofit/>
          </a:bodyPr>
          <a:lstStyle/>
          <a:p>
            <a:r>
              <a:rPr lang="es-MX" sz="2000" b="1" dirty="0"/>
              <a:t>SPECT</a:t>
            </a:r>
          </a:p>
        </p:txBody>
      </p:sp>
      <p:sp>
        <p:nvSpPr>
          <p:cNvPr id="4" name="AutoShape 4" descr="http://www.mediso.com/images/head_home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8" descr="Resultado de imagen para SPECT CT Mediso"/>
          <p:cNvSpPr>
            <a:spLocks noChangeAspect="1" noChangeArrowheads="1"/>
          </p:cNvSpPr>
          <p:nvPr/>
        </p:nvSpPr>
        <p:spPr bwMode="auto">
          <a:xfrm>
            <a:off x="207433" y="-1143000"/>
            <a:ext cx="825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81" name="Picture 9" descr="C:\Users\HP\Desktop\spect ct pe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148" y="4005065"/>
            <a:ext cx="43434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HP\Desktop\spect ct medis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148" y="2522733"/>
            <a:ext cx="4000675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HP\Desktop\spect medis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91" y="152597"/>
            <a:ext cx="32893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7 Título"/>
          <p:cNvSpPr txBox="1">
            <a:spLocks/>
          </p:cNvSpPr>
          <p:nvPr/>
        </p:nvSpPr>
        <p:spPr>
          <a:xfrm>
            <a:off x="9039651" y="5896985"/>
            <a:ext cx="2144915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/>
              <a:t>SPECT/CT/PET</a:t>
            </a:r>
          </a:p>
        </p:txBody>
      </p:sp>
      <p:sp>
        <p:nvSpPr>
          <p:cNvPr id="18" name="7 Título"/>
          <p:cNvSpPr txBox="1">
            <a:spLocks/>
          </p:cNvSpPr>
          <p:nvPr/>
        </p:nvSpPr>
        <p:spPr>
          <a:xfrm>
            <a:off x="2159563" y="6180354"/>
            <a:ext cx="4032448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/>
              <a:t>SPECT/CT en el IICS - UNA</a:t>
            </a:r>
          </a:p>
        </p:txBody>
      </p:sp>
      <p:sp>
        <p:nvSpPr>
          <p:cNvPr id="19" name="8 Marcador de texto"/>
          <p:cNvSpPr txBox="1">
            <a:spLocks/>
          </p:cNvSpPr>
          <p:nvPr/>
        </p:nvSpPr>
        <p:spPr>
          <a:xfrm>
            <a:off x="1696200" y="47625"/>
            <a:ext cx="328182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 smtClean="0"/>
              <a:t>CITOMETRIA </a:t>
            </a:r>
            <a:endParaRPr lang="es-MX" b="1" dirty="0"/>
          </a:p>
        </p:txBody>
      </p:sp>
      <p:pic>
        <p:nvPicPr>
          <p:cNvPr id="4098" name="Picture 2" descr="C:\Users\ZULLY\AppData\Local\Temp\DSC_3045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852" y="47625"/>
            <a:ext cx="3511296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8 Marcador de texto"/>
          <p:cNvSpPr txBox="1">
            <a:spLocks/>
          </p:cNvSpPr>
          <p:nvPr/>
        </p:nvSpPr>
        <p:spPr>
          <a:xfrm>
            <a:off x="605930" y="236293"/>
            <a:ext cx="3434225" cy="55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b="1" dirty="0"/>
          </a:p>
        </p:txBody>
      </p:sp>
      <p:sp>
        <p:nvSpPr>
          <p:cNvPr id="20" name="8 Marcador de texto"/>
          <p:cNvSpPr txBox="1">
            <a:spLocks/>
          </p:cNvSpPr>
          <p:nvPr/>
        </p:nvSpPr>
        <p:spPr>
          <a:xfrm>
            <a:off x="910730" y="2248530"/>
            <a:ext cx="3281825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 smtClean="0"/>
              <a:t>DIAGNÓSTICO POR IMÁGENES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368237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pc\Desktop\Filiales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003" y="1934612"/>
            <a:ext cx="9884053" cy="458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3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309449" y="855032"/>
            <a:ext cx="41537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PY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FILIALES DE LA UNA</a:t>
            </a:r>
            <a:endParaRPr lang="es-PY" sz="3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5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625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620689"/>
            <a:ext cx="10972800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1800" dirty="0" smtClean="0"/>
              <a:t>DEPARTAMENTO DE INGENIERÍA BIOMÉDICA E IMÁGENES - SERVICIO DE MEDICINA NUCLEAR </a:t>
            </a:r>
          </a:p>
          <a:p>
            <a:pPr marL="0" indent="0" algn="ctr">
              <a:buNone/>
            </a:pPr>
            <a:endParaRPr lang="es-MX" sz="1000" dirty="0"/>
          </a:p>
          <a:p>
            <a:pPr lvl="0"/>
            <a:r>
              <a:rPr lang="es-ES" sz="1000" dirty="0"/>
              <a:t>Actualmente el Instituto de Investigaciones en Ciencias de la Salud IICS – UNA, cuenta con una gammacámara tipo SPECT (Tomografía por Emisión de Fotón Único) de doble cabezal (lo que permite la optimización del tiempo de adquisición de las imágenes sin afectar a la calidad de las mismas), para la realización de estudios a órganos como: </a:t>
            </a:r>
          </a:p>
          <a:p>
            <a:pPr lvl="0"/>
            <a:endParaRPr lang="es-ES" sz="1000" dirty="0"/>
          </a:p>
          <a:p>
            <a:pPr marL="0" indent="0">
              <a:buNone/>
            </a:pPr>
            <a:endParaRPr lang="es-MX" sz="1200" dirty="0"/>
          </a:p>
          <a:p>
            <a:pPr marL="0" indent="0">
              <a:buNone/>
            </a:pPr>
            <a:endParaRPr lang="es-MX" sz="1200" dirty="0"/>
          </a:p>
          <a:p>
            <a:pPr marL="0" indent="0">
              <a:buNone/>
            </a:pPr>
            <a:endParaRPr lang="es-MX" sz="1200" dirty="0"/>
          </a:p>
          <a:p>
            <a:pPr marL="0" indent="0">
              <a:buNone/>
            </a:pPr>
            <a:endParaRPr lang="es-MX" sz="1200" dirty="0"/>
          </a:p>
          <a:p>
            <a:pPr marL="0" indent="0">
              <a:buNone/>
            </a:pPr>
            <a:endParaRPr lang="es-MX" sz="1200" dirty="0"/>
          </a:p>
          <a:p>
            <a:pPr marL="0" indent="0">
              <a:buNone/>
            </a:pPr>
            <a:endParaRPr lang="es-MX" sz="1200" dirty="0"/>
          </a:p>
          <a:p>
            <a:pPr marL="0" indent="0">
              <a:buNone/>
            </a:pPr>
            <a:endParaRPr lang="es-MX" sz="1200" dirty="0"/>
          </a:p>
          <a:p>
            <a:pPr marL="0" indent="0">
              <a:buNone/>
            </a:pPr>
            <a:endParaRPr lang="es-MX" sz="1200" dirty="0"/>
          </a:p>
          <a:p>
            <a:r>
              <a:rPr lang="es-ES" sz="1100" dirty="0"/>
              <a:t>La gammacámara tipo SPECT con que se realizan estos estudios tiene la gran ventaja de poder trabajar como equipo multimodal y al cual se le puede acoplar un CT (Tomógrafo Computarizado) que permitirá la obtención de imágenes híbridas SPECT/CT, el cual combina la capacidad de captación del órgano estudiado (función fisiológica dada por la gammagrafía) junto con la ubicación anatómica precisa (información proporcionada por el componente tomográfico).</a:t>
            </a:r>
          </a:p>
          <a:p>
            <a:pPr marL="0" indent="0">
              <a:buNone/>
            </a:pPr>
            <a:endParaRPr lang="es-MX" sz="1100" dirty="0"/>
          </a:p>
          <a:p>
            <a:pPr marL="0" indent="0">
              <a:buNone/>
            </a:pPr>
            <a:endParaRPr lang="es-MX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07976"/>
              </p:ext>
            </p:extLst>
          </p:nvPr>
        </p:nvGraphicFramePr>
        <p:xfrm>
          <a:off x="1103447" y="1772816"/>
          <a:ext cx="9697076" cy="140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3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0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3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effectLst/>
                        </a:rPr>
                        <a:t>Nombre del estudio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effectLst/>
                        </a:rPr>
                        <a:t>Utilidad diagnóstica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effectLst/>
                        </a:rPr>
                        <a:t>Pacientes atendidos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Gammagrafía ósea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Evaluación de tumores primarios y secundarios, osteomielitis, evaluación de patologías inflamatorias o infecciosas.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effectLst/>
                        </a:rPr>
                        <a:t> 284 pacientes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Gammagrafía renal estática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Evaluación morfológica, presencia de cicatrices en corteza renal, obstrucciones.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effectLst/>
                        </a:rPr>
                        <a:t> 153 pacientes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Gammagrafía renal dinámica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Evaluación del trasplante renal, función renal relativa de las vías excretoras, obstrucciones o dilataciones.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effectLst/>
                        </a:rPr>
                        <a:t> 149 pacientes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Gammagrafía tiroidea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900" dirty="0">
                          <a:effectLst/>
                        </a:rPr>
                        <a:t>Diagnóstico de estudios de hipertiroidismo, hipotiroidismo y carcinoma. </a:t>
                      </a:r>
                      <a:endParaRPr lang="es-MX" sz="900" dirty="0">
                        <a:effectLst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effectLst/>
                        </a:rPr>
                        <a:t> 154 pacientes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MX" sz="900" dirty="0">
                        <a:effectLst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740 pacientes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454034"/>
              </p:ext>
            </p:extLst>
          </p:nvPr>
        </p:nvGraphicFramePr>
        <p:xfrm>
          <a:off x="1199456" y="4293097"/>
          <a:ext cx="9697077" cy="1914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5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7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Nombre del estudio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Radiofármaco utilizado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Utilidad Clínica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SPECT/CT en cáncer de tiroides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 </a:t>
                      </a:r>
                      <a:r>
                        <a:rPr lang="es-PY" sz="900" baseline="30000" dirty="0">
                          <a:effectLst/>
                        </a:rPr>
                        <a:t>131</a:t>
                      </a:r>
                      <a:r>
                        <a:rPr lang="es-PY" sz="900" dirty="0">
                          <a:effectLst/>
                        </a:rPr>
                        <a:t>I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Las metástasis de cáncer de tiroides</a:t>
                      </a:r>
                      <a:endParaRPr lang="es-MX" sz="9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 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SPECT/CT y linfogammagrafia para detección de ganglio centinela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Coloide-</a:t>
                      </a:r>
                      <a:r>
                        <a:rPr lang="es-PY" sz="900" baseline="30000">
                          <a:effectLst/>
                        </a:rPr>
                        <a:t>99m</a:t>
                      </a:r>
                      <a:r>
                        <a:rPr lang="es-PY" sz="900">
                          <a:effectLst/>
                        </a:rPr>
                        <a:t>Tc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Localización con precisión el ganglio centinela dado que las imágenes de CT proporcionan referencias anatómicas como el hueso hioides, el cartílago cricoides, los músculos del cuello, la arteria epigástrica o la unión venosa </a:t>
                      </a:r>
                      <a:r>
                        <a:rPr lang="es-PY" sz="900" dirty="0" err="1">
                          <a:effectLst/>
                        </a:rPr>
                        <a:t>safeno</a:t>
                      </a:r>
                      <a:r>
                        <a:rPr lang="es-PY" sz="900" dirty="0">
                          <a:effectLst/>
                        </a:rPr>
                        <a:t>-femoral.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SPECT/CT en patología ósea maligna y benigna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MDP-</a:t>
                      </a:r>
                      <a:r>
                        <a:rPr lang="es-PY" sz="900" baseline="30000">
                          <a:effectLst/>
                        </a:rPr>
                        <a:t>99m</a:t>
                      </a:r>
                      <a:r>
                        <a:rPr lang="es-PY" sz="900">
                          <a:effectLst/>
                        </a:rPr>
                        <a:t>Tc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SPECT/CT tiene un papel clínico de interés en el área de la patología ósea no neoplásica.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SPECT/CT  paratiroideo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baseline="30000">
                          <a:effectLst/>
                        </a:rPr>
                        <a:t>99m</a:t>
                      </a:r>
                      <a:r>
                        <a:rPr lang="es-PY" sz="900">
                          <a:effectLst/>
                        </a:rPr>
                        <a:t>Tc-sestamibi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dirty="0">
                          <a:effectLst/>
                        </a:rPr>
                        <a:t>Localización preoperatoria de adenomas paratiroideos 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>
                          <a:effectLst/>
                        </a:rPr>
                        <a:t>SPECT/CT en cardiología y corrección de atenuación por CT</a:t>
                      </a:r>
                      <a:endParaRPr lang="es-MX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Y" sz="900" baseline="30000" dirty="0">
                          <a:effectLst/>
                        </a:rPr>
                        <a:t>99m</a:t>
                      </a:r>
                      <a:r>
                        <a:rPr lang="es-PY" sz="900" dirty="0">
                          <a:effectLst/>
                        </a:rPr>
                        <a:t>Tc-sestamibi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La corrección de atenuación basada en el CT ha demostrado proporcionar las imágenes de SPECT cardiaco más exactas debido a que se logran producir mapas de atenuación de alta resolución, elevado conteo y escaso ruido. </a:t>
                      </a:r>
                      <a:endParaRPr lang="es-MX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3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3643" y="2848895"/>
            <a:ext cx="10363200" cy="1470025"/>
          </a:xfrm>
        </p:spPr>
        <p:txBody>
          <a:bodyPr>
            <a:normAutofit/>
          </a:bodyPr>
          <a:lstStyle/>
          <a:p>
            <a:r>
              <a:rPr lang="es-PY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ANTECEDENTES Y SOLICITUD DE LA UNA </a:t>
            </a:r>
            <a:endParaRPr lang="es-PY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51</a:t>
            </a:fld>
            <a:endParaRPr lang="es-PY">
              <a:solidFill>
                <a:srgbClr val="465E9C"/>
              </a:solidFill>
            </a:endParaRPr>
          </a:p>
        </p:txBody>
      </p:sp>
      <p:cxnSp>
        <p:nvCxnSpPr>
          <p:cNvPr id="6" name="Straight Connector 11"/>
          <p:cNvCxnSpPr/>
          <p:nvPr/>
        </p:nvCxnSpPr>
        <p:spPr>
          <a:xfrm flipH="1">
            <a:off x="2416629" y="2286003"/>
            <a:ext cx="7266215" cy="0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4358601" y="411528"/>
            <a:ext cx="2459421" cy="146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98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4"/>
          <p:cNvSpPr/>
          <p:nvPr/>
        </p:nvSpPr>
        <p:spPr>
          <a:xfrm>
            <a:off x="3284977" y="507947"/>
            <a:ext cx="78582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PY" sz="3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UNA EN NÚMEROS  - 2019</a:t>
            </a:r>
          </a:p>
          <a:p>
            <a:pPr lvl="0"/>
            <a:r>
              <a:rPr lang="es-PY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Gastos Corrientes y Capital UNA – 5 últimos años</a:t>
            </a:r>
            <a:endParaRPr lang="es-PY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937015015"/>
              </p:ext>
            </p:extLst>
          </p:nvPr>
        </p:nvGraphicFramePr>
        <p:xfrm>
          <a:off x="3598985" y="4850150"/>
          <a:ext cx="5095068" cy="1826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Y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833335"/>
              </p:ext>
            </p:extLst>
          </p:nvPr>
        </p:nvGraphicFramePr>
        <p:xfrm>
          <a:off x="1209148" y="1832239"/>
          <a:ext cx="9874741" cy="3003963"/>
        </p:xfrm>
        <a:graphic>
          <a:graphicData uri="http://schemas.openxmlformats.org/drawingml/2006/table">
            <a:tbl>
              <a:tblPr/>
              <a:tblGrid>
                <a:gridCol w="760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6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8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68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68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68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68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029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Grupo del Gasto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Descripción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rtl="0" fontAlgn="ctr"/>
                      <a:endParaRPr lang="es-PY" sz="14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Años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29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Proyecto</a:t>
                      </a:r>
                      <a:r>
                        <a:rPr lang="es-PY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Ejecutivo </a:t>
                      </a:r>
                      <a:r>
                        <a:rPr lang="es-PY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2020</a:t>
                      </a:r>
                      <a:endParaRPr lang="es-PY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6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Servicios No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28.217.703.473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30.779.973.057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30.145.368.980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29.524.087.067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16.818.958.072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6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Bienes de Cosumo e Insumos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s-PY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67.719.949.446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77.014.954.256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76.997.966.586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76.057.690.784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79.278.277.948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6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Inversión Física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s-PY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70.934.686.074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71.529.833.817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32.547.106.580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33.374.836.772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28.277.590.817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6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Transferencias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s-PY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5.209.371.831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5.145.371.831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4.995.371.831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3.863.342.771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3.728.830.626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6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Otros Gastos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s-PY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538.930.000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609.907.017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573.707.017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570.977.017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499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Total - UNA - FF10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172.620.640.824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185.080.039.978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145.259.520.994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143.390.934.411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128.603.657.463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04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Variación 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57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En millones de USD – TC 6250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3203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4"/>
          <p:cNvSpPr/>
          <p:nvPr/>
        </p:nvSpPr>
        <p:spPr>
          <a:xfrm>
            <a:off x="3252501" y="670366"/>
            <a:ext cx="77075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PY" sz="3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UNA 2019</a:t>
            </a:r>
          </a:p>
          <a:p>
            <a:pPr lvl="0" algn="just"/>
            <a:r>
              <a:rPr lang="es-PY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PRESUPUESTO UNA – POR UNIDAD ACADÉMICA </a:t>
            </a:r>
            <a:endParaRPr lang="es-PY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3252501" y="1779501"/>
          <a:ext cx="7707558" cy="4876001"/>
        </p:xfrm>
        <a:graphic>
          <a:graphicData uri="http://schemas.openxmlformats.org/drawingml/2006/table">
            <a:tbl>
              <a:tblPr/>
              <a:tblGrid>
                <a:gridCol w="1752083">
                  <a:extLst>
                    <a:ext uri="{9D8B030D-6E8A-4147-A177-3AD203B41FA5}">
                      <a16:colId xmlns:a16="http://schemas.microsoft.com/office/drawing/2014/main" val="3082550582"/>
                    </a:ext>
                  </a:extLst>
                </a:gridCol>
                <a:gridCol w="1752083">
                  <a:extLst>
                    <a:ext uri="{9D8B030D-6E8A-4147-A177-3AD203B41FA5}">
                      <a16:colId xmlns:a16="http://schemas.microsoft.com/office/drawing/2014/main" val="3142546803"/>
                    </a:ext>
                  </a:extLst>
                </a:gridCol>
                <a:gridCol w="1430599">
                  <a:extLst>
                    <a:ext uri="{9D8B030D-6E8A-4147-A177-3AD203B41FA5}">
                      <a16:colId xmlns:a16="http://schemas.microsoft.com/office/drawing/2014/main" val="1724987334"/>
                    </a:ext>
                  </a:extLst>
                </a:gridCol>
                <a:gridCol w="1675731">
                  <a:extLst>
                    <a:ext uri="{9D8B030D-6E8A-4147-A177-3AD203B41FA5}">
                      <a16:colId xmlns:a16="http://schemas.microsoft.com/office/drawing/2014/main" val="123954680"/>
                    </a:ext>
                  </a:extLst>
                </a:gridCol>
                <a:gridCol w="1097062">
                  <a:extLst>
                    <a:ext uri="{9D8B030D-6E8A-4147-A177-3AD203B41FA5}">
                      <a16:colId xmlns:a16="http://schemas.microsoft.com/office/drawing/2014/main" val="3082813797"/>
                    </a:ext>
                  </a:extLst>
                </a:gridCol>
              </a:tblGrid>
              <a:tr h="40736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UNIDAD ACADÉMICA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FF10  LEY Nº 6258/2019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 Participación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FF30  LEY Nº 6258/2020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% Participación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518468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RECTORADO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87.262.432.912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37.996.418.517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16319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DERECHO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54.302.086.658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18.920.024.800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364808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MEDICINA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    453.358.911.089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    31.928.738.124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439343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INGENIERIA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60.248.153.890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39.734.555.734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10583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ECONOMIA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58.588.372.250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28.042.589.066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2076224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ODONTOLOGÍA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16.294.638.950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5.000.000.000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4602462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QUIMICA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22.546.885.998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13.796.637.663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187922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FILOSOFIA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39.069.054.164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5.756.252.975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832765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VETERINARIA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68.593.393.095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11.781.030.000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31853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AGRARIAS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59.497.289.278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10.630.446.754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350343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38.004.361.358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12.000.000.000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922361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ARQUITECTURA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34.335.216.495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24.914.760.872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2251375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POLITECNICA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62.106.690.845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28.896.155.119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365719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FENOB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35.870.395.292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3.800.000.000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7514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9.180.812.318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642.440.670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059355"/>
                  </a:ext>
                </a:extLst>
              </a:tr>
              <a:tr h="24688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IICS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15.691.530.981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9.228.250.000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7783900"/>
                  </a:ext>
                </a:extLst>
              </a:tr>
              <a:tr h="259231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CEPB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10.314.652.692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3.200.113.812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717701"/>
                  </a:ext>
                </a:extLst>
              </a:tr>
              <a:tr h="2592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TOTAL NIVEL UNA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1.125.264.878.265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  286.268.414.106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925669"/>
                  </a:ext>
                </a:extLst>
              </a:tr>
            </a:tbl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53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566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4"/>
          <p:cNvSpPr/>
          <p:nvPr/>
        </p:nvSpPr>
        <p:spPr>
          <a:xfrm>
            <a:off x="3257645" y="641329"/>
            <a:ext cx="8000908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sz="3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PARTICIPACIÓN DEL PRESUPUESTO </a:t>
            </a:r>
          </a:p>
          <a:p>
            <a:r>
              <a:rPr lang="es-PY" sz="2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Ciencias </a:t>
            </a:r>
            <a:r>
              <a:rPr lang="es-PY" sz="2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Médicas &amp; Unidades Académicas - </a:t>
            </a:r>
            <a:r>
              <a:rPr lang="es-PY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FF10</a:t>
            </a:r>
            <a:r>
              <a:rPr lang="es-PY" sz="2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AÑO 2019</a:t>
            </a: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249102"/>
              </p:ext>
            </p:extLst>
          </p:nvPr>
        </p:nvGraphicFramePr>
        <p:xfrm>
          <a:off x="2447927" y="1853916"/>
          <a:ext cx="7128790" cy="1196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20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rgbClr val="B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total             UNA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rgbClr val="B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</a:t>
                      </a:r>
                      <a:r>
                        <a:rPr lang="es-PY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Facultad de Ciencias Médicas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rgbClr val="B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r>
                        <a:rPr lang="es-PY" sz="110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</a:t>
                      </a:r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s-PY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Ciencias Médicas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rgbClr val="B4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Presupuesto               </a:t>
                      </a:r>
                      <a:r>
                        <a:rPr lang="es-PY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Unidades Académicas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rgbClr val="B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es-PY" sz="110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</a:t>
                      </a:r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es-PY" sz="110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s-PY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Unidades Académicas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rgbClr val="B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1.125.264.878.265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2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453.358.911.089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53534" marT="594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200" b="1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2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671.905.967.176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</a:t>
                      </a:r>
                      <a:endParaRPr lang="es-PY" sz="12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61" marR="4461" marT="594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9 Gráfico"/>
          <p:cNvGraphicFramePr/>
          <p:nvPr>
            <p:extLst>
              <p:ext uri="{D42A27DB-BD31-4B8C-83A1-F6EECF244321}">
                <p14:modId xmlns:p14="http://schemas.microsoft.com/office/powerpoint/2010/main" val="2342987174"/>
              </p:ext>
            </p:extLst>
          </p:nvPr>
        </p:nvGraphicFramePr>
        <p:xfrm>
          <a:off x="1211783" y="3339398"/>
          <a:ext cx="453650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10 Rectángulo"/>
          <p:cNvSpPr/>
          <p:nvPr/>
        </p:nvSpPr>
        <p:spPr>
          <a:xfrm>
            <a:off x="7119417" y="4356261"/>
            <a:ext cx="31709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un total de G. 1.125 mil millones</a:t>
            </a:r>
            <a:r>
              <a:rPr lang="es-ES_tradnl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del presupuesto de la UNA en FF 10, </a:t>
            </a:r>
            <a:r>
              <a:rPr lang="es-ES_tradnl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40% </a:t>
            </a:r>
            <a:r>
              <a:rPr lang="es-P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corresponde a la Facultad de Ciencias Médicas. </a:t>
            </a:r>
            <a:endParaRPr lang="es-PY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Y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3144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"/>
          <p:cNvSpPr/>
          <p:nvPr/>
        </p:nvSpPr>
        <p:spPr>
          <a:xfrm>
            <a:off x="3257645" y="324777"/>
            <a:ext cx="822950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s-PY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NECESIDADES DE LA UNA 2020</a:t>
            </a:r>
            <a:endParaRPr lang="es-E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fontAlgn="ctr"/>
            <a:r>
              <a:rPr lang="es-PY" sz="2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RESUMEN POR </a:t>
            </a:r>
            <a:r>
              <a:rPr lang="es-PY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UNIDAD ACADÉMICA </a:t>
            </a:r>
            <a:endParaRPr lang="es-E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548896" y="309715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2662255" y="222963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98802"/>
              </p:ext>
            </p:extLst>
          </p:nvPr>
        </p:nvGraphicFramePr>
        <p:xfrm>
          <a:off x="1483058" y="1656410"/>
          <a:ext cx="10004092" cy="4989088"/>
        </p:xfrm>
        <a:graphic>
          <a:graphicData uri="http://schemas.openxmlformats.org/drawingml/2006/table">
            <a:tbl>
              <a:tblPr/>
              <a:tblGrid>
                <a:gridCol w="1389047">
                  <a:extLst>
                    <a:ext uri="{9D8B030D-6E8A-4147-A177-3AD203B41FA5}">
                      <a16:colId xmlns:a16="http://schemas.microsoft.com/office/drawing/2014/main" val="225618310"/>
                    </a:ext>
                  </a:extLst>
                </a:gridCol>
                <a:gridCol w="1389047">
                  <a:extLst>
                    <a:ext uri="{9D8B030D-6E8A-4147-A177-3AD203B41FA5}">
                      <a16:colId xmlns:a16="http://schemas.microsoft.com/office/drawing/2014/main" val="261111005"/>
                    </a:ext>
                  </a:extLst>
                </a:gridCol>
                <a:gridCol w="1260978">
                  <a:extLst>
                    <a:ext uri="{9D8B030D-6E8A-4147-A177-3AD203B41FA5}">
                      <a16:colId xmlns:a16="http://schemas.microsoft.com/office/drawing/2014/main" val="1102272753"/>
                    </a:ext>
                  </a:extLst>
                </a:gridCol>
                <a:gridCol w="1201870">
                  <a:extLst>
                    <a:ext uri="{9D8B030D-6E8A-4147-A177-3AD203B41FA5}">
                      <a16:colId xmlns:a16="http://schemas.microsoft.com/office/drawing/2014/main" val="66355721"/>
                    </a:ext>
                  </a:extLst>
                </a:gridCol>
                <a:gridCol w="1152614">
                  <a:extLst>
                    <a:ext uri="{9D8B030D-6E8A-4147-A177-3AD203B41FA5}">
                      <a16:colId xmlns:a16="http://schemas.microsoft.com/office/drawing/2014/main" val="2058110246"/>
                    </a:ext>
                  </a:extLst>
                </a:gridCol>
                <a:gridCol w="1201870">
                  <a:extLst>
                    <a:ext uri="{9D8B030D-6E8A-4147-A177-3AD203B41FA5}">
                      <a16:colId xmlns:a16="http://schemas.microsoft.com/office/drawing/2014/main" val="601578519"/>
                    </a:ext>
                  </a:extLst>
                </a:gridCol>
                <a:gridCol w="1204333">
                  <a:extLst>
                    <a:ext uri="{9D8B030D-6E8A-4147-A177-3AD203B41FA5}">
                      <a16:colId xmlns:a16="http://schemas.microsoft.com/office/drawing/2014/main" val="709399999"/>
                    </a:ext>
                  </a:extLst>
                </a:gridCol>
                <a:gridCol w="1204333">
                  <a:extLst>
                    <a:ext uri="{9D8B030D-6E8A-4147-A177-3AD203B41FA5}">
                      <a16:colId xmlns:a16="http://schemas.microsoft.com/office/drawing/2014/main" val="2917159319"/>
                    </a:ext>
                  </a:extLst>
                </a:gridCol>
              </a:tblGrid>
              <a:tr h="3292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UNIDAD ACADÉMICA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ITEM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ITEM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ITEM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ITEM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ITEM 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ITEM 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795562"/>
                  </a:ext>
                </a:extLst>
              </a:tr>
              <a:tr h="7066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REPOSICIÓN DE GASTOS RESPECTO AL VIGENTE 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CRECIMIENTO VEGETATIVO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NIVELACIÓN SALARIAL DOCENTE-DIFERENCIA AÑO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CONTRATO COLECTIVO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NIVELACIÓN SALARIAL ADMINISTRATIVA AÑO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GASTOS CORRIENTES Y DE CAPITAL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643188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RECTORADO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3.852.835.798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186.075.358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6.676.483.710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18.715.394.866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780632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DERECHO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547.630.105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1.215.098.517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524.716.751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2.631.039.029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4.321.482.750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14.239.967.152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754713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MEDICINA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10.465.201.673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10.020.833.333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1.896.492.298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16.395.898.974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46.778.426.278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950097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INGENIERIA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423.631.439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4.097.674.880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2.471.395.186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551.709.887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3.573.230.440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16.117.641.832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385438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ECONOMIA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695.033.448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790.329.345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2.027.290.395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894.295.733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3.514.275.700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10.921.224.621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310227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ODONTOLOGÍA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272.968.305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520.730.849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761.440.704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1.834.374.750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11.389.514.608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203346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QUIMICA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318.142.143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613.857.400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1.417.121.628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1.529.973.770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10.879.094.941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751120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FILOSOFIA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314.235.360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613.857.400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2.438.026.383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1.305.462.757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2.975.054.940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12.646.636.840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584128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VETERINARIA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698.591.217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200.979.729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1.693.685.150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6.747.056.810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17.340.312.906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281671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AGRARIAS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475.681.807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3.465.176.286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4.617.023.840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16.557.881.933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550897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FACEN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287.924.402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664.302.427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3.015.350.106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1.736.434.180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13.704.011.115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738765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ARQUITECTURA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665.180.671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1.214.926.104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2.411.201.044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1.808.458.470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14.099.766.289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858129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POLITECNICA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815.381.401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488.571.460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3.272.905.272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3.293.371.510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15.870.229.643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708936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FENOB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1.162.255.072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447.604.354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1.457.995.331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2.323.351.837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2.049.496.150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4.504.151.400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11.944.854.144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1402787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FACSO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795.146.482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1.146.915.402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223.479.399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81.201.302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556.466.430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2.000.000.000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4.803.209.015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944062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IICS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125.143.265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1.993.457.275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1.021.821.710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3.320.000.000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6.460.422.250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390522"/>
                  </a:ext>
                </a:extLst>
              </a:tr>
              <a:tr h="21682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CEPB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27.255.126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28.995.200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207.469.028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1.305.742.200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1.042.061.280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>
                          <a:effectLst/>
                          <a:latin typeface="Arial" panose="020B0604020202020204" pitchFamily="34" charset="0"/>
                        </a:rPr>
                        <a:t>450.000.000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3.061.522.834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627595"/>
                  </a:ext>
                </a:extLst>
              </a:tr>
              <a:tr h="26714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TOTAL NIVEL UNA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21.942.237.714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22.064.676.400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27.469.820.319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37.086.260.020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63.692.965.414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73.274.151.400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245.530.111.267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921670"/>
                  </a:ext>
                </a:extLst>
              </a:tr>
            </a:tbl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Y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84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252605"/>
              </p:ext>
            </p:extLst>
          </p:nvPr>
        </p:nvGraphicFramePr>
        <p:xfrm>
          <a:off x="2512173" y="2234580"/>
          <a:ext cx="7056784" cy="3705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2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649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CONCEPTO</a:t>
                      </a:r>
                      <a:endParaRPr lang="es-P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P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361">
                <a:tc>
                  <a:txBody>
                    <a:bodyPr/>
                    <a:lstStyle/>
                    <a:p>
                      <a:r>
                        <a:rPr lang="es-PY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1- Reposición</a:t>
                      </a:r>
                      <a:r>
                        <a:rPr lang="es-PY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Créditos FF10 con respecto al Ejercicio Fiscal 2019</a:t>
                      </a:r>
                      <a:endParaRPr lang="es-PY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21.942.237.714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1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 Crecimiento Vegetativo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22.064.676.400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9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3- Nivelación</a:t>
                      </a:r>
                      <a:r>
                        <a:rPr lang="es-PY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Cargos Docentes para completar Año 1</a:t>
                      </a:r>
                      <a:endParaRPr lang="es-PY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27.469.820.319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361">
                <a:tc>
                  <a:txBody>
                    <a:bodyPr/>
                    <a:lstStyle/>
                    <a:p>
                      <a:r>
                        <a:rPr lang="es-PY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4-  Contrato</a:t>
                      </a:r>
                      <a:r>
                        <a:rPr lang="es-PY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Colectivo de Trabajo Vigente en la UNA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37.086.260.020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361">
                <a:tc>
                  <a:txBody>
                    <a:bodyPr/>
                    <a:lstStyle/>
                    <a:p>
                      <a:r>
                        <a:rPr lang="es-PY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5-  Nivelación</a:t>
                      </a:r>
                      <a:r>
                        <a:rPr lang="es-PY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Cargos Administrativos – Año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63.692.965.414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0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6- Gastos Corrientes y Capital</a:t>
                      </a:r>
                      <a:r>
                        <a:rPr lang="es-PY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PY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(libros, equipos de laboratorio, construcciones)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73.274.151.400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3038"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NIVEL</a:t>
                      </a:r>
                      <a:r>
                        <a:rPr lang="es-PY" sz="14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UNA – FF10</a:t>
                      </a:r>
                      <a:endParaRPr lang="es-PY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245.530.111.267</a:t>
                      </a:r>
                      <a:endParaRPr lang="es-PY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" name="Rectangle 14"/>
          <p:cNvSpPr/>
          <p:nvPr/>
        </p:nvSpPr>
        <p:spPr>
          <a:xfrm>
            <a:off x="3276695" y="616877"/>
            <a:ext cx="822950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s-PY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NECESIDADES DE LA UNA 2020</a:t>
            </a:r>
            <a:endParaRPr lang="es-ES" sz="3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ctr"/>
            <a:r>
              <a:rPr lang="es-PY" sz="2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RESUMEN POR CONCEPTO</a:t>
            </a:r>
            <a:endParaRPr lang="es-E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Y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950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Presentación Rectora02\f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60695" y="2426131"/>
            <a:ext cx="9270610" cy="24838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x-none" sz="3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¡VITAM IMPENDERE VERO!</a:t>
            </a:r>
          </a:p>
          <a:p>
            <a:pPr marL="0" indent="0" algn="ctr">
              <a:buNone/>
            </a:pPr>
            <a:endParaRPr lang="es-PY" sz="500" b="1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endParaRPr lang="es-PY" sz="500" b="1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r>
              <a:rPr lang="es-PY" sz="4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MUCHAS </a:t>
            </a:r>
            <a:r>
              <a:rPr lang="es-PY" sz="4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GRACIAS!!!</a:t>
            </a:r>
          </a:p>
          <a:p>
            <a:pPr marL="0" indent="0" algn="ctr">
              <a:buNone/>
            </a:pPr>
            <a:r>
              <a:rPr lang="es-PY" sz="4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AGUYJE!!!</a:t>
            </a:r>
            <a:endParaRPr lang="es-PY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es-P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es-PY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es-PY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2429878" y="4428041"/>
            <a:ext cx="5764954" cy="754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PY" sz="2000" b="1" dirty="0">
              <a:latin typeface="Proxima Nova Rg" pitchFamily="2" charset="0"/>
            </a:endParaRPr>
          </a:p>
          <a:p>
            <a:pPr marL="0" indent="0" algn="ctr">
              <a:buNone/>
            </a:pPr>
            <a:endParaRPr lang="es-PY" sz="2000" b="1" dirty="0" smtClean="0">
              <a:solidFill>
                <a:schemeClr val="bg1"/>
              </a:solidFill>
              <a:latin typeface="Proxima Nova Rg" pitchFamily="2" charset="0"/>
            </a:endParaRPr>
          </a:p>
          <a:p>
            <a:pPr marL="0" indent="0" algn="ctr">
              <a:buNone/>
            </a:pPr>
            <a:endParaRPr lang="es-PY" sz="2000" b="1" dirty="0">
              <a:solidFill>
                <a:schemeClr val="bg1"/>
              </a:solidFill>
              <a:latin typeface="Proxima Nova Rg" pitchFamily="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59587" y="4168751"/>
            <a:ext cx="1921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sz="1200" spc="300" dirty="0">
              <a:solidFill>
                <a:schemeClr val="bg1"/>
              </a:solidFill>
              <a:latin typeface="Proxima Nova Rg" pitchFamily="2" charset="0"/>
            </a:endParaRPr>
          </a:p>
        </p:txBody>
      </p:sp>
      <p:pic>
        <p:nvPicPr>
          <p:cNvPr id="6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1524703" y="193530"/>
            <a:ext cx="2361497" cy="140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Y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89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pc\Desktop\Presentación Rectora02\Acreditada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39" b="-1"/>
          <a:stretch/>
        </p:blipFill>
        <p:spPr bwMode="auto">
          <a:xfrm>
            <a:off x="6399678" y="2652934"/>
            <a:ext cx="5510966" cy="255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2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/>
          <p:nvPr/>
        </p:nvSpPr>
        <p:spPr>
          <a:xfrm>
            <a:off x="3358570" y="405490"/>
            <a:ext cx="467788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PY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OFERTAS ACADEMICAS</a:t>
            </a:r>
            <a:endParaRPr lang="es-PY" sz="3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ectangle 1"/>
          <p:cNvSpPr/>
          <p:nvPr/>
        </p:nvSpPr>
        <p:spPr>
          <a:xfrm>
            <a:off x="2993928" y="864238"/>
            <a:ext cx="86859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PY" sz="1700" b="1" dirty="0">
                <a:latin typeface="Tahoma" pitchFamily="34" charset="0"/>
                <a:ea typeface="Tahoma" pitchFamily="34" charset="0"/>
                <a:cs typeface="Tahoma" pitchFamily="34" charset="0"/>
              </a:rPr>
              <a:t>ACREDITACIÓN Y EN PROCESO DE EVALUACIÓN DIAGNÓSTICA DE LA UNA </a:t>
            </a:r>
          </a:p>
          <a:p>
            <a:r>
              <a:rPr lang="es-PY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PY" sz="1700" b="1" dirty="0">
                <a:latin typeface="Tahoma" pitchFamily="34" charset="0"/>
                <a:ea typeface="Tahoma" pitchFamily="34" charset="0"/>
                <a:cs typeface="Tahoma" pitchFamily="34" charset="0"/>
              </a:rPr>
              <a:t>MODELO NACIONAL Y SISTEMA </a:t>
            </a:r>
            <a:r>
              <a:rPr lang="es-PY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ARCUSUR- </a:t>
            </a:r>
            <a:r>
              <a:rPr lang="es-PY" sz="1700" b="1" dirty="0">
                <a:latin typeface="Tahoma" pitchFamily="34" charset="0"/>
                <a:ea typeface="Tahoma" pitchFamily="34" charset="0"/>
                <a:cs typeface="Tahoma" pitchFamily="34" charset="0"/>
              </a:rPr>
              <a:t>2019</a:t>
            </a:r>
            <a:endParaRPr lang="es-PY" sz="17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" name="Picture 2" descr="C:\Users\pc\Desktop\Presentación Rectora02\Acreditadas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11891" y="2652933"/>
            <a:ext cx="5510966" cy="259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6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43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9239256"/>
              </p:ext>
            </p:extLst>
          </p:nvPr>
        </p:nvGraphicFramePr>
        <p:xfrm>
          <a:off x="940703" y="2713512"/>
          <a:ext cx="10211367" cy="2286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29609">
                  <a:extLst>
                    <a:ext uri="{9D8B030D-6E8A-4147-A177-3AD203B41FA5}">
                      <a16:colId xmlns:a16="http://schemas.microsoft.com/office/drawing/2014/main" val="673138353"/>
                    </a:ext>
                  </a:extLst>
                </a:gridCol>
                <a:gridCol w="4406800">
                  <a:extLst>
                    <a:ext uri="{9D8B030D-6E8A-4147-A177-3AD203B41FA5}">
                      <a16:colId xmlns:a16="http://schemas.microsoft.com/office/drawing/2014/main" val="192791052"/>
                    </a:ext>
                  </a:extLst>
                </a:gridCol>
                <a:gridCol w="3474958">
                  <a:extLst>
                    <a:ext uri="{9D8B030D-6E8A-4147-A177-3AD203B41FA5}">
                      <a16:colId xmlns:a16="http://schemas.microsoft.com/office/drawing/2014/main" val="20967682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SEDE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MODALIDAD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CANTIDAD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11565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es-PY" sz="2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Central 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Modalidad Presencial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79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41141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PY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Modalidad</a:t>
                      </a:r>
                      <a:r>
                        <a:rPr lang="es-PY" sz="2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Semipresencial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525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Filiales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Modalidad presencial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63</a:t>
                      </a:r>
                      <a:endParaRPr lang="es-PY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161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PY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TOTAL </a:t>
                      </a:r>
                      <a:endParaRPr lang="es-PY" sz="2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PY" sz="2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146</a:t>
                      </a:r>
                      <a:endParaRPr lang="es-PY" sz="2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852409"/>
                  </a:ext>
                </a:extLst>
              </a:tr>
            </a:tbl>
          </a:graphicData>
        </a:graphic>
      </p:graphicFrame>
      <p:pic>
        <p:nvPicPr>
          <p:cNvPr id="12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2"/>
          <p:cNvSpPr/>
          <p:nvPr/>
        </p:nvSpPr>
        <p:spPr>
          <a:xfrm>
            <a:off x="3358570" y="670821"/>
            <a:ext cx="467788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PY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OFERTAS ACADEMICAS</a:t>
            </a:r>
            <a:endParaRPr lang="es-PY" sz="3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82827" y="1157195"/>
            <a:ext cx="8297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SEGÚN SEDE, FILIALES  Y  MODALIDAD</a:t>
            </a:r>
            <a:endParaRPr lang="es-PY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7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27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2"/>
          <p:cNvSpPr/>
          <p:nvPr/>
        </p:nvSpPr>
        <p:spPr>
          <a:xfrm>
            <a:off x="3822228" y="839643"/>
            <a:ext cx="5851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s-ES" sz="3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INGRESANTES Y EGRESADOS</a:t>
            </a:r>
            <a:endParaRPr lang="es-PY" sz="3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22500" t="39090" r="43751" b="35372"/>
          <a:stretch/>
        </p:blipFill>
        <p:spPr>
          <a:xfrm>
            <a:off x="3279227" y="2317530"/>
            <a:ext cx="5691351" cy="3445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8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713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C:\Users\pc\Documents\UNA\130años copy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5048" r="5441" b="5331"/>
          <a:stretch/>
        </p:blipFill>
        <p:spPr bwMode="auto">
          <a:xfrm>
            <a:off x="769253" y="519558"/>
            <a:ext cx="2113359" cy="12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11"/>
          <p:cNvCxnSpPr/>
          <p:nvPr/>
        </p:nvCxnSpPr>
        <p:spPr>
          <a:xfrm>
            <a:off x="2993928" y="507947"/>
            <a:ext cx="0" cy="1248168"/>
          </a:xfrm>
          <a:prstGeom prst="line">
            <a:avLst/>
          </a:prstGeom>
          <a:ln w="28575">
            <a:solidFill>
              <a:srgbClr val="B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4"/>
          <p:cNvSpPr/>
          <p:nvPr/>
        </p:nvSpPr>
        <p:spPr>
          <a:xfrm>
            <a:off x="2993928" y="603197"/>
            <a:ext cx="83129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REDES </a:t>
            </a:r>
            <a:r>
              <a:rPr lang="es-ES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MOVILIDAD ACADÉMICA </a:t>
            </a:r>
          </a:p>
          <a:p>
            <a:pPr lvl="0" algn="just"/>
            <a:r>
              <a:rPr lang="es-ES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INTERNACIONAL</a:t>
            </a:r>
            <a:endParaRPr lang="es-PY" sz="3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513" y="4176698"/>
            <a:ext cx="3417737" cy="192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"/>
          <p:cNvSpPr txBox="1"/>
          <p:nvPr/>
        </p:nvSpPr>
        <p:spPr>
          <a:xfrm>
            <a:off x="876300" y="1987028"/>
            <a:ext cx="572566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75" indent="-285750" algn="just">
              <a:buSzPct val="85000"/>
              <a:buFont typeface="Wingdings" pitchFamily="2" charset="2"/>
              <a:buChar char="§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Académico de Movilidad Educativa (</a:t>
            </a: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PAME)</a:t>
            </a:r>
          </a:p>
          <a:p>
            <a:pPr marL="371475" indent="-285750" algn="just">
              <a:buSzPct val="85000"/>
              <a:buFont typeface="Wingdings" pitchFamily="2" charset="2"/>
              <a:buChar char="§"/>
            </a:pP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Asociación </a:t>
            </a: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Universidades Iberoamericanas de Postgrado –</a:t>
            </a: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AUIP</a:t>
            </a:r>
          </a:p>
          <a:p>
            <a:pPr marL="371475" indent="-285750" algn="just">
              <a:buSzPct val="85000"/>
              <a:buFont typeface="Wingdings" pitchFamily="2" charset="2"/>
              <a:buChar char="§"/>
            </a:pP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Movilidad </a:t>
            </a: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Académica Regional de Carreras Acreditadas (</a:t>
            </a: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MARCA)</a:t>
            </a:r>
          </a:p>
          <a:p>
            <a:pPr marL="371475" indent="-285750" algn="just">
              <a:buSzPct val="85000"/>
              <a:buFont typeface="Wingdings" pitchFamily="2" charset="2"/>
              <a:buChar char="§"/>
            </a:pP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ESCALA</a:t>
            </a:r>
          </a:p>
          <a:p>
            <a:pPr marL="371475" indent="-285750" algn="just">
              <a:buSzPct val="85000"/>
              <a:buFont typeface="Wingdings" pitchFamily="2" charset="2"/>
              <a:buChar char="§"/>
            </a:pPr>
            <a:r>
              <a:rPr lang="es-E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</a:t>
            </a: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Intercambio y Movilidad Académica – PIMA</a:t>
            </a:r>
          </a:p>
          <a:p>
            <a:pPr marL="357188" indent="-271463" algn="just">
              <a:buFont typeface="Wingdings" panose="05000000000000000000" pitchFamily="2" charset="2"/>
              <a:buChar char="§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de Movilidad estudiantil “Manuela Sáenz”</a:t>
            </a:r>
          </a:p>
          <a:p>
            <a:pPr marL="357188" indent="-271463" algn="just">
              <a:buFont typeface="Wingdings" panose="05000000000000000000" pitchFamily="2" charset="2"/>
              <a:buChar char="§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de Movilidad Paulo Freire</a:t>
            </a:r>
          </a:p>
          <a:p>
            <a:pPr marL="357188" indent="-271463" algn="just">
              <a:buFont typeface="Wingdings" panose="05000000000000000000" pitchFamily="2" charset="2"/>
              <a:buChar char="§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de Movilidad de Macrouniversidades</a:t>
            </a:r>
          </a:p>
          <a:p>
            <a:pPr marL="357188" indent="-271463" algn="just">
              <a:buFont typeface="Wingdings" panose="05000000000000000000" pitchFamily="2" charset="2"/>
              <a:buChar char="§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Programas de Becas Institucionales de la Fundación Carolina</a:t>
            </a:r>
          </a:p>
          <a:p>
            <a:pPr marL="357188" indent="-271463" algn="just">
              <a:buFont typeface="Wingdings" panose="05000000000000000000" pitchFamily="2" charset="2"/>
              <a:buChar char="§"/>
            </a:pPr>
            <a:r>
              <a:rPr lang="es-E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de movilidad ERASMUS+</a:t>
            </a:r>
          </a:p>
          <a:p>
            <a:endParaRPr lang="es-PY" sz="1700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>
                <a:solidFill>
                  <a:srgbClr val="465E9C"/>
                </a:solidFill>
              </a:rPr>
              <a:t>07/10/2019</a:t>
            </a:r>
            <a:endParaRPr lang="es-PY">
              <a:solidFill>
                <a:srgbClr val="465E9C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EB37-4E8A-4691-BA28-5C4ED9181448}" type="slidenum">
              <a:rPr lang="es-PY" smtClean="0">
                <a:solidFill>
                  <a:srgbClr val="465E9C"/>
                </a:solidFill>
              </a:rPr>
              <a:pPr/>
              <a:t>9</a:t>
            </a:fld>
            <a:endParaRPr lang="es-PY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779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po de mader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5154</TotalTime>
  <Words>4756</Words>
  <Application>Microsoft Office PowerPoint</Application>
  <PresentationFormat>Panorámica</PresentationFormat>
  <Paragraphs>1006</Paragraphs>
  <Slides>57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57</vt:i4>
      </vt:variant>
    </vt:vector>
  </HeadingPairs>
  <TitlesOfParts>
    <vt:vector size="71" baseType="lpstr">
      <vt:lpstr>Malgun Gothic</vt:lpstr>
      <vt:lpstr>Arial</vt:lpstr>
      <vt:lpstr>Arial</vt:lpstr>
      <vt:lpstr>Brush Script MT</vt:lpstr>
      <vt:lpstr>Calibri</vt:lpstr>
      <vt:lpstr>Proxima Nova Rg</vt:lpstr>
      <vt:lpstr>Rockwell</vt:lpstr>
      <vt:lpstr>Rockwell Condensed</vt:lpstr>
      <vt:lpstr>Segoe UI</vt:lpstr>
      <vt:lpstr>Tahoma</vt:lpstr>
      <vt:lpstr>Times New Roman</vt:lpstr>
      <vt:lpstr>Wingdings</vt:lpstr>
      <vt:lpstr>Office Theme</vt:lpstr>
      <vt:lpstr>Tipo de madera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Instituciones paraguayas con publicaciones en Web of Science, 2005-2018</vt:lpstr>
      <vt:lpstr>Presentación de PowerPoint</vt:lpstr>
      <vt:lpstr>Presentación de PowerPoint</vt:lpstr>
      <vt:lpstr>  APORTES  CIENTIFICOS DE LA UNA PARA EL DESARROLLO DEL PARAGUAY</vt:lpstr>
      <vt:lpstr>FACULTAD DE CIENCIAS AGRARIAS</vt:lpstr>
      <vt:lpstr>Presentación de PowerPoint</vt:lpstr>
      <vt:lpstr>Presentación de PowerPoint</vt:lpstr>
      <vt:lpstr>FACULTAD DE CIENCIAS VETERINARIAS</vt:lpstr>
      <vt:lpstr>Presentación de PowerPoint</vt:lpstr>
      <vt:lpstr>FACULTAD DE CIENCIAS ECONÓMICAS </vt:lpstr>
      <vt:lpstr>Investigaciones en proceso de finalización realizadas con fondos propios  </vt:lpstr>
      <vt:lpstr>Presentación de PowerPoint</vt:lpstr>
      <vt:lpstr>FACULTAD DE ODONTOLOGÍA </vt:lpstr>
      <vt:lpstr>  PRESTACIONES Y SERVICIOS A LA COMUNIDAD  Asistencia Social Odontológica (fluorizaciones en niños, extracciones e inactivaciones de caries en niños y adultos restauraciones pequeñas) </vt:lpstr>
      <vt:lpstr>Presentación de PowerPoint</vt:lpstr>
      <vt:lpstr>Presentación de PowerPoint</vt:lpstr>
      <vt:lpstr>Presentación de PowerPoint</vt:lpstr>
      <vt:lpstr>FACULTAD DE ARQUITECTURA, DISEÑO Y ARTE</vt:lpstr>
      <vt:lpstr>Presentación de PowerPoint</vt:lpstr>
      <vt:lpstr>FACULTAD POLITÉCNICA </vt:lpstr>
      <vt:lpstr>Presentación de PowerPoint</vt:lpstr>
      <vt:lpstr>Presentación de PowerPoint</vt:lpstr>
      <vt:lpstr>FACULTAD DE DERECHO CIENCIAS SOCIALES</vt:lpstr>
      <vt:lpstr>Presentación de PowerPoint</vt:lpstr>
      <vt:lpstr>FACULTAD DE INGENIERÍA </vt:lpstr>
      <vt:lpstr>Presentación de PowerPoint</vt:lpstr>
      <vt:lpstr>Presentación de PowerPoint</vt:lpstr>
      <vt:lpstr>FACULTAD DE CIENCIAS EXACTAS Y NATURALES</vt:lpstr>
      <vt:lpstr>*Ejecución de 21 proyectos de Extensión Universitaria, desarrollándose 146 actividades, con un total de 11.373 beneficiarios.   </vt:lpstr>
      <vt:lpstr>Presentación de PowerPoint</vt:lpstr>
      <vt:lpstr>FACULTAD DE ENFERMERÍA Y OBSTETRICIA</vt:lpstr>
      <vt:lpstr>Presentación de PowerPoint</vt:lpstr>
      <vt:lpstr>FACULTAD DE CIENCIAS SOCIALES </vt:lpstr>
      <vt:lpstr>Presentación de PowerPoint</vt:lpstr>
      <vt:lpstr>Proyectos de EU con estándares de calidad y compromiso social implementados y monitoreados en la FACSO</vt:lpstr>
      <vt:lpstr>  INSTITUTO DE INVESTIGACION EN CIENCIAS DE LA SALUD(IICS)</vt:lpstr>
      <vt:lpstr>SPECT/CT</vt:lpstr>
      <vt:lpstr>Presentación de PowerPoint</vt:lpstr>
      <vt:lpstr>ANTECEDENTES Y SOLICITUD DE LA UNA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Mario Leiva</dc:creator>
  <cp:lastModifiedBy>hp</cp:lastModifiedBy>
  <cp:revision>399</cp:revision>
  <cp:lastPrinted>2019-10-06T20:14:47Z</cp:lastPrinted>
  <dcterms:created xsi:type="dcterms:W3CDTF">2019-08-16T00:06:34Z</dcterms:created>
  <dcterms:modified xsi:type="dcterms:W3CDTF">2019-10-09T07:54:55Z</dcterms:modified>
</cp:coreProperties>
</file>