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8" r:id="rId3"/>
    <p:sldId id="277" r:id="rId4"/>
    <p:sldId id="280" r:id="rId5"/>
    <p:sldId id="261" r:id="rId6"/>
    <p:sldId id="290" r:id="rId7"/>
    <p:sldId id="293" r:id="rId8"/>
    <p:sldId id="292" r:id="rId9"/>
    <p:sldId id="285" r:id="rId10"/>
    <p:sldId id="294" r:id="rId11"/>
    <p:sldId id="295" r:id="rId12"/>
    <p:sldId id="297" r:id="rId13"/>
    <p:sldId id="296" r:id="rId14"/>
  </p:sldIdLst>
  <p:sldSz cx="12192000" cy="6858000"/>
  <p:notesSz cx="7010400" cy="111252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860404"/>
    <a:srgbClr val="FFD966"/>
    <a:srgbClr val="F85656"/>
    <a:srgbClr val="CC0000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chivoOut\Datos%20estad&#237;sticos%20para%20Dir%20de%20Presupuesto%20(13_09_2019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21534928789201E-2"/>
          <c:y val="0"/>
          <c:w val="0.97415405489585094"/>
          <c:h val="0.89538214106215452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4.2964559087771068E-3"/>
                  <c:y val="-2.26950354609930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77072215487126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Hoja2!$B$5:$F$5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Hoja2!$B$6:$F$6</c:f>
              <c:numCache>
                <c:formatCode>#,##0</c:formatCode>
                <c:ptCount val="5"/>
                <c:pt idx="0">
                  <c:v>179372</c:v>
                </c:pt>
                <c:pt idx="1">
                  <c:v>192029</c:v>
                </c:pt>
                <c:pt idx="2">
                  <c:v>193837</c:v>
                </c:pt>
                <c:pt idx="3">
                  <c:v>203948</c:v>
                </c:pt>
                <c:pt idx="4">
                  <c:v>211180.5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43"/>
        <c:axId val="216539480"/>
        <c:axId val="216540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trendline>
                  <c:spPr>
                    <a:ln w="19050" cap="rnd">
                      <a:solidFill>
                        <a:schemeClr val="accent2"/>
                      </a:solidFill>
                      <a:prstDash val="sysDot"/>
                    </a:ln>
                    <a:effectLst/>
                  </c:spPr>
                  <c:trendlineType val="poly"/>
                  <c:order val="2"/>
                  <c:dispRSqr val="0"/>
                  <c:dispEq val="0"/>
                </c:trendline>
                <c:cat>
                  <c:numRef>
                    <c:extLst>
                      <c:ext uri="{02D57815-91ED-43cb-92C2-25804820EDAC}">
                        <c15:formulaRef>
                          <c15:sqref>Hoja2!$B$5:$F$5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Hoja2!$B$5:$F$5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1653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s-MX"/>
          </a:p>
        </c:txPr>
        <c:crossAx val="216540656"/>
        <c:crosses val="autoZero"/>
        <c:auto val="1"/>
        <c:lblAlgn val="ctr"/>
        <c:lblOffset val="100"/>
        <c:noMultiLvlLbl val="0"/>
      </c:catAx>
      <c:valAx>
        <c:axId val="2165406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6539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1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70AD47">
                  <a:lumMod val="50000"/>
                </a:srgbClr>
              </a:solidFill>
              <a:ln w="69850">
                <a:solidFill>
                  <a:srgbClr val="70AD47">
                    <a:lumMod val="50000"/>
                  </a:srgbClr>
                </a:solidFill>
                <a:headEnd type="oval"/>
                <a:tailEnd w="lg" len="lg"/>
              </a:ln>
            </c:spPr>
          </c:marker>
          <c:dPt>
            <c:idx val="0"/>
            <c:marker>
              <c:symbol val="circle"/>
              <c:size val="5"/>
              <c:spPr>
                <a:solidFill>
                  <a:srgbClr val="70AD47">
                    <a:lumMod val="50000"/>
                  </a:srgbClr>
                </a:solidFill>
                <a:ln w="69850">
                  <a:solidFill>
                    <a:srgbClr val="70AD47">
                      <a:lumMod val="50000"/>
                    </a:srgbClr>
                  </a:solidFill>
                  <a:headEnd type="oval"/>
                  <a:tailEnd w="lg" len="lg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1"/>
            <c:marker>
              <c:symbol val="circle"/>
              <c:size val="5"/>
              <c:spPr>
                <a:solidFill>
                  <a:srgbClr val="70AD47">
                    <a:lumMod val="50000"/>
                  </a:srgbClr>
                </a:solidFill>
                <a:ln w="69850">
                  <a:solidFill>
                    <a:srgbClr val="70AD47">
                      <a:lumMod val="50000"/>
                    </a:srgbClr>
                  </a:solidFill>
                  <a:headEnd type="oval"/>
                  <a:tailEnd w="lg" len="lg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rgbClr val="70AD47">
                    <a:lumMod val="50000"/>
                  </a:srgbClr>
                </a:solidFill>
                <a:ln w="69850">
                  <a:solidFill>
                    <a:srgbClr val="70AD47">
                      <a:lumMod val="50000"/>
                    </a:srgbClr>
                  </a:solidFill>
                  <a:headEnd type="oval"/>
                  <a:tailEnd w="lg" len="lg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5"/>
              <c:spPr>
                <a:solidFill>
                  <a:srgbClr val="70AD47">
                    <a:lumMod val="50000"/>
                  </a:srgbClr>
                </a:solidFill>
                <a:ln w="69850">
                  <a:solidFill>
                    <a:srgbClr val="70AD47">
                      <a:lumMod val="50000"/>
                    </a:srgbClr>
                  </a:solidFill>
                  <a:headEnd type="oval"/>
                  <a:tailEnd w="lg" len="lg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5"/>
              <c:spPr>
                <a:solidFill>
                  <a:srgbClr val="70AD47">
                    <a:lumMod val="50000"/>
                  </a:srgbClr>
                </a:solidFill>
                <a:ln w="69850">
                  <a:solidFill>
                    <a:srgbClr val="70AD47">
                      <a:lumMod val="50000"/>
                    </a:srgbClr>
                  </a:solidFill>
                  <a:headEnd type="oval"/>
                  <a:tailEnd w="lg" len="lg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Hoja2!$B$45:$F$45</c:f>
              <c:strCache>
                <c:ptCount val="5"/>
                <c:pt idx="0">
                  <c:v>Año 2015</c:v>
                </c:pt>
                <c:pt idx="1">
                  <c:v>Año 2016</c:v>
                </c:pt>
                <c:pt idx="2">
                  <c:v>Año 2017</c:v>
                </c:pt>
                <c:pt idx="3">
                  <c:v>Año 2018</c:v>
                </c:pt>
                <c:pt idx="4">
                  <c:v>Año 2019</c:v>
                </c:pt>
              </c:strCache>
            </c:strRef>
          </c:cat>
          <c:val>
            <c:numRef>
              <c:f>Hoja2!$B$46:$F$46</c:f>
              <c:numCache>
                <c:formatCode>0%</c:formatCode>
                <c:ptCount val="5"/>
                <c:pt idx="0">
                  <c:v>0.92373811292410757</c:v>
                </c:pt>
                <c:pt idx="1">
                  <c:v>0.88596493288307043</c:v>
                </c:pt>
                <c:pt idx="2">
                  <c:v>0.92179490682275322</c:v>
                </c:pt>
                <c:pt idx="3">
                  <c:v>0.94843219959633229</c:v>
                </c:pt>
                <c:pt idx="4">
                  <c:v>0.97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4898352"/>
        <c:axId val="302143576"/>
      </c:lineChart>
      <c:catAx>
        <c:axId val="30489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02143576"/>
        <c:crosses val="autoZero"/>
        <c:auto val="1"/>
        <c:lblAlgn val="ctr"/>
        <c:lblOffset val="100"/>
        <c:noMultiLvlLbl val="0"/>
      </c:catAx>
      <c:valAx>
        <c:axId val="3021435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0489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55657978364202"/>
          <c:y val="0.1536159580888205"/>
          <c:w val="0.76873087849686528"/>
          <c:h val="0.64846511479221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'[Gráfico en Microsoft PowerPoint]Hoja8 (2)'!$A$9:$B$9</c:f>
              <c:strCache>
                <c:ptCount val="2"/>
                <c:pt idx="0">
                  <c:v>200 - 900 OTROS GRUPOS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PowerPoint]Hoja8 (2)'!$C$3:$G$3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'[Gráfico en Microsoft PowerPoint]Hoja8 (2)'!$C$9:$G$9</c:f>
              <c:numCache>
                <c:formatCode>_-* #,##0\ _€_-;\-* #,##0\ _€_-;_-* "-"??\ _€_-;_-@_-</c:formatCode>
                <c:ptCount val="5"/>
                <c:pt idx="0">
                  <c:v>138687136798</c:v>
                </c:pt>
                <c:pt idx="1">
                  <c:v>123301468771</c:v>
                </c:pt>
                <c:pt idx="2">
                  <c:v>122701468771</c:v>
                </c:pt>
                <c:pt idx="3">
                  <c:v>93495344761</c:v>
                </c:pt>
                <c:pt idx="4">
                  <c:v>87673843355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43"/>
        <c:axId val="216541048"/>
        <c:axId val="216541832"/>
      </c:barChart>
      <c:catAx>
        <c:axId val="216541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317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s-MX"/>
          </a:p>
        </c:txPr>
        <c:crossAx val="216541832"/>
        <c:crosses val="autoZero"/>
        <c:auto val="1"/>
        <c:lblAlgn val="ctr"/>
        <c:lblOffset val="100"/>
        <c:noMultiLvlLbl val="0"/>
      </c:catAx>
      <c:valAx>
        <c:axId val="216541832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out"/>
        <c:minorTickMark val="none"/>
        <c:tickLblPos val="nextTo"/>
        <c:crossAx val="216541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64037-944C-4A9B-AC00-3EFCB26CE2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CC9BB546-F7AB-4BD5-9D0F-A8182877C8F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PY" dirty="0" smtClean="0"/>
            <a:t>Oficina de Denuncias</a:t>
          </a:r>
          <a:endParaRPr lang="es-PY" dirty="0"/>
        </a:p>
      </dgm:t>
    </dgm:pt>
    <dgm:pt modelId="{C091C05B-F047-4FFC-AA72-B58B057D3EA8}" type="parTrans" cxnId="{6BEA9022-3434-49D1-9E55-74B86F21FD42}">
      <dgm:prSet/>
      <dgm:spPr/>
      <dgm:t>
        <a:bodyPr/>
        <a:lstStyle/>
        <a:p>
          <a:endParaRPr lang="es-PY"/>
        </a:p>
      </dgm:t>
    </dgm:pt>
    <dgm:pt modelId="{5D7BE0C1-D344-4D8F-B1E4-D091FFCA3395}" type="sibTrans" cxnId="{6BEA9022-3434-49D1-9E55-74B86F21FD42}">
      <dgm:prSet/>
      <dgm:spPr/>
      <dgm:t>
        <a:bodyPr/>
        <a:lstStyle/>
        <a:p>
          <a:endParaRPr lang="es-PY"/>
        </a:p>
      </dgm:t>
    </dgm:pt>
    <dgm:pt modelId="{5678731F-B7C4-41C8-A329-F4B0CD450C90}">
      <dgm:prSet phldrT="[Texto]"/>
      <dgm:spPr>
        <a:solidFill>
          <a:srgbClr val="FFFF0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Crimen Organizado</a:t>
          </a:r>
          <a:endParaRPr lang="es-PY" dirty="0">
            <a:solidFill>
              <a:schemeClr val="tx1"/>
            </a:solidFill>
          </a:endParaRPr>
        </a:p>
      </dgm:t>
    </dgm:pt>
    <dgm:pt modelId="{A8EA62E3-472C-4108-94F3-C09A292FDAF9}" type="parTrans" cxnId="{CF12D71B-F6AC-4F1B-A631-C5EEF4515FFD}">
      <dgm:prSet/>
      <dgm:spPr/>
      <dgm:t>
        <a:bodyPr/>
        <a:lstStyle/>
        <a:p>
          <a:endParaRPr lang="es-PY"/>
        </a:p>
      </dgm:t>
    </dgm:pt>
    <dgm:pt modelId="{3FE8CCE5-2328-4458-8196-DB1C6D5EE513}" type="sibTrans" cxnId="{CF12D71B-F6AC-4F1B-A631-C5EEF4515FFD}">
      <dgm:prSet/>
      <dgm:spPr/>
      <dgm:t>
        <a:bodyPr/>
        <a:lstStyle/>
        <a:p>
          <a:endParaRPr lang="es-PY"/>
        </a:p>
      </dgm:t>
    </dgm:pt>
    <dgm:pt modelId="{18DF50A0-CE67-47B9-BD49-A804A9218FC1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dirty="0" smtClean="0"/>
            <a:t>Unidad de Delitos Económicos</a:t>
          </a:r>
          <a:endParaRPr lang="es-PY" dirty="0"/>
        </a:p>
      </dgm:t>
    </dgm:pt>
    <dgm:pt modelId="{227F2792-9335-4F56-870C-045FE4800EF9}" type="parTrans" cxnId="{0B8A8D02-A389-4B20-A968-AD71AE4F892A}">
      <dgm:prSet/>
      <dgm:spPr/>
      <dgm:t>
        <a:bodyPr/>
        <a:lstStyle/>
        <a:p>
          <a:endParaRPr lang="es-PY"/>
        </a:p>
      </dgm:t>
    </dgm:pt>
    <dgm:pt modelId="{9CA822A3-52AC-4968-887D-74ABD91EE7BF}" type="sibTrans" cxnId="{0B8A8D02-A389-4B20-A968-AD71AE4F892A}">
      <dgm:prSet/>
      <dgm:spPr/>
      <dgm:t>
        <a:bodyPr/>
        <a:lstStyle/>
        <a:p>
          <a:endParaRPr lang="es-PY"/>
        </a:p>
      </dgm:t>
    </dgm:pt>
    <dgm:pt modelId="{24CDD325-BE1F-4E83-94E3-0659691CBC20}">
      <dgm:prSet phldrT="[Texto]"/>
      <dgm:spPr>
        <a:solidFill>
          <a:srgbClr val="C00000"/>
        </a:solidFill>
      </dgm:spPr>
      <dgm:t>
        <a:bodyPr/>
        <a:lstStyle/>
        <a:p>
          <a:r>
            <a:rPr lang="es-PY" dirty="0" smtClean="0"/>
            <a:t>Oficinas de Unidades Fiscales</a:t>
          </a:r>
          <a:endParaRPr lang="es-PY" dirty="0"/>
        </a:p>
      </dgm:t>
    </dgm:pt>
    <dgm:pt modelId="{8E8775DD-609E-4921-915B-C84C43BE76DB}" type="parTrans" cxnId="{00A3B884-A04E-416E-A974-AB69C08E5B2F}">
      <dgm:prSet/>
      <dgm:spPr/>
      <dgm:t>
        <a:bodyPr/>
        <a:lstStyle/>
        <a:p>
          <a:endParaRPr lang="es-PY"/>
        </a:p>
      </dgm:t>
    </dgm:pt>
    <dgm:pt modelId="{E5D11643-97DD-4323-B87E-9EF1083C12FF}" type="sibTrans" cxnId="{00A3B884-A04E-416E-A974-AB69C08E5B2F}">
      <dgm:prSet/>
      <dgm:spPr/>
      <dgm:t>
        <a:bodyPr/>
        <a:lstStyle/>
        <a:p>
          <a:endParaRPr lang="es-PY"/>
        </a:p>
      </dgm:t>
    </dgm:pt>
    <dgm:pt modelId="{9E81F61D-C0AB-4DA0-A518-FA27DD0ECD01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Violencia Familiar</a:t>
          </a:r>
          <a:endParaRPr lang="es-PY" dirty="0" smtClean="0">
            <a:solidFill>
              <a:schemeClr val="bg1"/>
            </a:solidFill>
          </a:endParaRPr>
        </a:p>
      </dgm:t>
    </dgm:pt>
    <dgm:pt modelId="{3046A6C2-E790-4C69-A189-44C321086002}" type="parTrans" cxnId="{7FFCFB93-131A-4777-9763-3CB1629253AA}">
      <dgm:prSet/>
      <dgm:spPr/>
      <dgm:t>
        <a:bodyPr/>
        <a:lstStyle/>
        <a:p>
          <a:endParaRPr lang="es-PY"/>
        </a:p>
      </dgm:t>
    </dgm:pt>
    <dgm:pt modelId="{65DF016A-37DE-4356-94FB-9FAD6C1F6504}" type="sibTrans" cxnId="{7FFCFB93-131A-4777-9763-3CB1629253AA}">
      <dgm:prSet/>
      <dgm:spPr/>
      <dgm:t>
        <a:bodyPr/>
        <a:lstStyle/>
        <a:p>
          <a:endParaRPr lang="es-PY"/>
        </a:p>
      </dgm:t>
    </dgm:pt>
    <dgm:pt modelId="{D71B5971-8A61-4C44-8383-9D55A8835818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PY" dirty="0" smtClean="0"/>
            <a:t>Centro de Atención a Victimas </a:t>
          </a:r>
          <a:endParaRPr lang="es-PY" dirty="0"/>
        </a:p>
      </dgm:t>
    </dgm:pt>
    <dgm:pt modelId="{AF305681-B89F-4630-8572-708B0AC6E5D9}" type="parTrans" cxnId="{1258B86F-0921-4F27-AA05-F17A366607C5}">
      <dgm:prSet/>
      <dgm:spPr/>
      <dgm:t>
        <a:bodyPr/>
        <a:lstStyle/>
        <a:p>
          <a:endParaRPr lang="es-PY"/>
        </a:p>
      </dgm:t>
    </dgm:pt>
    <dgm:pt modelId="{1081A1F2-9DA0-4C00-A473-205BC139E3E9}" type="sibTrans" cxnId="{1258B86F-0921-4F27-AA05-F17A366607C5}">
      <dgm:prSet/>
      <dgm:spPr/>
      <dgm:t>
        <a:bodyPr/>
        <a:lstStyle/>
        <a:p>
          <a:endParaRPr lang="es-PY"/>
        </a:p>
      </dgm:t>
    </dgm:pt>
    <dgm:pt modelId="{A8E07F66-3E1D-4251-953C-52F19D1B6E67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dirty="0" smtClean="0"/>
            <a:t>Ciber Crimen</a:t>
          </a:r>
          <a:endParaRPr lang="es-PY" dirty="0"/>
        </a:p>
      </dgm:t>
    </dgm:pt>
    <dgm:pt modelId="{A726426B-65D9-4B1F-B942-BAA0BB91A5FA}" type="parTrans" cxnId="{498B9589-B786-4ED1-9512-D48857BC85EB}">
      <dgm:prSet/>
      <dgm:spPr/>
      <dgm:t>
        <a:bodyPr/>
        <a:lstStyle/>
        <a:p>
          <a:endParaRPr lang="es-PY"/>
        </a:p>
      </dgm:t>
    </dgm:pt>
    <dgm:pt modelId="{A5066939-0EAD-4BC2-ABA7-97D18211800D}" type="sibTrans" cxnId="{498B9589-B786-4ED1-9512-D48857BC85EB}">
      <dgm:prSet/>
      <dgm:spPr/>
      <dgm:t>
        <a:bodyPr/>
        <a:lstStyle/>
        <a:p>
          <a:endParaRPr lang="es-PY"/>
        </a:p>
      </dgm:t>
    </dgm:pt>
    <dgm:pt modelId="{0BFE23DA-6D27-4023-9197-038D16175E48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PY" dirty="0" smtClean="0">
              <a:solidFill>
                <a:schemeClr val="bg1"/>
              </a:solidFill>
            </a:rPr>
            <a:t>Cámara </a:t>
          </a:r>
          <a:r>
            <a:rPr lang="es-PY" dirty="0" err="1" smtClean="0">
              <a:solidFill>
                <a:schemeClr val="bg1"/>
              </a:solidFill>
            </a:rPr>
            <a:t>Gesell</a:t>
          </a:r>
          <a:endParaRPr lang="es-PY" dirty="0" smtClean="0">
            <a:solidFill>
              <a:schemeClr val="bg1"/>
            </a:solidFill>
          </a:endParaRPr>
        </a:p>
      </dgm:t>
    </dgm:pt>
    <dgm:pt modelId="{864E4422-3C61-4EAD-AFEE-DF61112506F7}" type="parTrans" cxnId="{19EB57AE-EDC7-42DE-9E8B-96D0E73B9514}">
      <dgm:prSet/>
      <dgm:spPr/>
      <dgm:t>
        <a:bodyPr/>
        <a:lstStyle/>
        <a:p>
          <a:endParaRPr lang="es-PY"/>
        </a:p>
      </dgm:t>
    </dgm:pt>
    <dgm:pt modelId="{E722DD0F-117C-4EB6-90CB-71DD74A27BE4}" type="sibTrans" cxnId="{19EB57AE-EDC7-42DE-9E8B-96D0E73B9514}">
      <dgm:prSet/>
      <dgm:spPr/>
      <dgm:t>
        <a:bodyPr/>
        <a:lstStyle/>
        <a:p>
          <a:endParaRPr lang="es-PY"/>
        </a:p>
      </dgm:t>
    </dgm:pt>
    <dgm:pt modelId="{D872DCEA-889D-477B-83A9-E986073FD89C}">
      <dgm:prSet phldrT="[Texto]"/>
      <dgm:spPr/>
      <dgm:t>
        <a:bodyPr/>
        <a:lstStyle/>
        <a:p>
          <a:r>
            <a:rPr lang="es-PY" dirty="0" smtClean="0"/>
            <a:t>Laboratorio Forense</a:t>
          </a:r>
        </a:p>
      </dgm:t>
    </dgm:pt>
    <dgm:pt modelId="{D07DD1DA-AFF4-4A93-B1B1-2EC8ECAADB97}" type="parTrans" cxnId="{0EEE555A-3E1E-42B1-A835-A88A462532C0}">
      <dgm:prSet/>
      <dgm:spPr/>
      <dgm:t>
        <a:bodyPr/>
        <a:lstStyle/>
        <a:p>
          <a:endParaRPr lang="es-PY"/>
        </a:p>
      </dgm:t>
    </dgm:pt>
    <dgm:pt modelId="{AF1ACC43-AFF3-48F4-ACAD-4E97FF395C8E}" type="sibTrans" cxnId="{0EEE555A-3E1E-42B1-A835-A88A462532C0}">
      <dgm:prSet/>
      <dgm:spPr/>
      <dgm:t>
        <a:bodyPr/>
        <a:lstStyle/>
        <a:p>
          <a:endParaRPr lang="es-PY"/>
        </a:p>
      </dgm:t>
    </dgm:pt>
    <dgm:pt modelId="{FF2D2A4B-5EE0-4FB4-8E18-AC5F63C53B37}" type="pres">
      <dgm:prSet presAssocID="{0FD64037-944C-4A9B-AC00-3EFCB26CE2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A13A9D31-9DAA-47F9-9457-8616D94BBA19}" type="pres">
      <dgm:prSet presAssocID="{CC9BB546-F7AB-4BD5-9D0F-A8182877C8F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7B8E59F-B132-4A6A-881A-C9E3B9118539}" type="pres">
      <dgm:prSet presAssocID="{5D7BE0C1-D344-4D8F-B1E4-D091FFCA3395}" presName="sibTrans" presStyleCnt="0"/>
      <dgm:spPr/>
    </dgm:pt>
    <dgm:pt modelId="{BDB1869D-FC40-478F-82E8-540BCC160CBB}" type="pres">
      <dgm:prSet presAssocID="{5678731F-B7C4-41C8-A329-F4B0CD450C9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957974D-19B8-4DD4-B1D5-A59D00AE00F3}" type="pres">
      <dgm:prSet presAssocID="{3FE8CCE5-2328-4458-8196-DB1C6D5EE513}" presName="sibTrans" presStyleCnt="0"/>
      <dgm:spPr/>
    </dgm:pt>
    <dgm:pt modelId="{818EE11F-A028-453E-BBEA-0CF5DD7076D2}" type="pres">
      <dgm:prSet presAssocID="{18DF50A0-CE67-47B9-BD49-A804A9218FC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8BEC2B5-FD85-473D-998F-F9A246ADCA70}" type="pres">
      <dgm:prSet presAssocID="{9CA822A3-52AC-4968-887D-74ABD91EE7BF}" presName="sibTrans" presStyleCnt="0"/>
      <dgm:spPr/>
    </dgm:pt>
    <dgm:pt modelId="{FB53C679-BD2E-4791-A9C0-F6E48D93F961}" type="pres">
      <dgm:prSet presAssocID="{24CDD325-BE1F-4E83-94E3-0659691CBC2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AAB553F-AE6E-48BB-B8DC-40D94B5B0704}" type="pres">
      <dgm:prSet presAssocID="{E5D11643-97DD-4323-B87E-9EF1083C12FF}" presName="sibTrans" presStyleCnt="0"/>
      <dgm:spPr/>
    </dgm:pt>
    <dgm:pt modelId="{F10F55D7-9AED-4D15-BBB6-46CF45DE9E3F}" type="pres">
      <dgm:prSet presAssocID="{A8E07F66-3E1D-4251-953C-52F19D1B6E6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866E2FC-DE33-464E-B4DA-263B19B7856C}" type="pres">
      <dgm:prSet presAssocID="{A5066939-0EAD-4BC2-ABA7-97D18211800D}" presName="sibTrans" presStyleCnt="0"/>
      <dgm:spPr/>
    </dgm:pt>
    <dgm:pt modelId="{8A28D2D7-507E-447C-82C2-E0CF569A2503}" type="pres">
      <dgm:prSet presAssocID="{D71B5971-8A61-4C44-8383-9D55A883581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D5A9F87-17B2-4388-8BD5-5FC450566BAC}" type="pres">
      <dgm:prSet presAssocID="{1081A1F2-9DA0-4C00-A473-205BC139E3E9}" presName="sibTrans" presStyleCnt="0"/>
      <dgm:spPr/>
    </dgm:pt>
    <dgm:pt modelId="{C087C6A0-F257-4526-924D-2F25E27B981E}" type="pres">
      <dgm:prSet presAssocID="{9E81F61D-C0AB-4DA0-A518-FA27DD0ECD0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0875CC2-67DD-4A32-BC7B-C70E02F252AE}" type="pres">
      <dgm:prSet presAssocID="{65DF016A-37DE-4356-94FB-9FAD6C1F6504}" presName="sibTrans" presStyleCnt="0"/>
      <dgm:spPr/>
    </dgm:pt>
    <dgm:pt modelId="{630FFDD4-14F2-4033-B59A-7499E92887F3}" type="pres">
      <dgm:prSet presAssocID="{0BFE23DA-6D27-4023-9197-038D16175E4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E181F7F-EE4C-4E63-86F2-069A7891D9F9}" type="pres">
      <dgm:prSet presAssocID="{E722DD0F-117C-4EB6-90CB-71DD74A27BE4}" presName="sibTrans" presStyleCnt="0"/>
      <dgm:spPr/>
    </dgm:pt>
    <dgm:pt modelId="{5C9898CB-C045-4AAE-935B-551F520F6510}" type="pres">
      <dgm:prSet presAssocID="{D872DCEA-889D-477B-83A9-E986073FD89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AB1CB44A-0509-43A2-AD49-38727ABF6C4D}" type="presOf" srcId="{9E81F61D-C0AB-4DA0-A518-FA27DD0ECD01}" destId="{C087C6A0-F257-4526-924D-2F25E27B981E}" srcOrd="0" destOrd="0" presId="urn:microsoft.com/office/officeart/2005/8/layout/default"/>
    <dgm:cxn modelId="{F8E8AB9D-7714-46C4-89BC-E0E0C15619C6}" type="presOf" srcId="{CC9BB546-F7AB-4BD5-9D0F-A8182877C8FA}" destId="{A13A9D31-9DAA-47F9-9457-8616D94BBA19}" srcOrd="0" destOrd="0" presId="urn:microsoft.com/office/officeart/2005/8/layout/default"/>
    <dgm:cxn modelId="{A83610B2-D7D2-42AC-94B5-CBD8E20CFF5B}" type="presOf" srcId="{D872DCEA-889D-477B-83A9-E986073FD89C}" destId="{5C9898CB-C045-4AAE-935B-551F520F6510}" srcOrd="0" destOrd="0" presId="urn:microsoft.com/office/officeart/2005/8/layout/default"/>
    <dgm:cxn modelId="{724A4AAB-B819-4ADE-8400-B9E3FF096AF2}" type="presOf" srcId="{18DF50A0-CE67-47B9-BD49-A804A9218FC1}" destId="{818EE11F-A028-453E-BBEA-0CF5DD7076D2}" srcOrd="0" destOrd="0" presId="urn:microsoft.com/office/officeart/2005/8/layout/default"/>
    <dgm:cxn modelId="{19EB57AE-EDC7-42DE-9E8B-96D0E73B9514}" srcId="{0FD64037-944C-4A9B-AC00-3EFCB26CE238}" destId="{0BFE23DA-6D27-4023-9197-038D16175E48}" srcOrd="7" destOrd="0" parTransId="{864E4422-3C61-4EAD-AFEE-DF61112506F7}" sibTransId="{E722DD0F-117C-4EB6-90CB-71DD74A27BE4}"/>
    <dgm:cxn modelId="{9629B953-7AC2-4A73-B500-B32BFD8B0B08}" type="presOf" srcId="{0FD64037-944C-4A9B-AC00-3EFCB26CE238}" destId="{FF2D2A4B-5EE0-4FB4-8E18-AC5F63C53B37}" srcOrd="0" destOrd="0" presId="urn:microsoft.com/office/officeart/2005/8/layout/default"/>
    <dgm:cxn modelId="{0B8A8D02-A389-4B20-A968-AD71AE4F892A}" srcId="{0FD64037-944C-4A9B-AC00-3EFCB26CE238}" destId="{18DF50A0-CE67-47B9-BD49-A804A9218FC1}" srcOrd="2" destOrd="0" parTransId="{227F2792-9335-4F56-870C-045FE4800EF9}" sibTransId="{9CA822A3-52AC-4968-887D-74ABD91EE7BF}"/>
    <dgm:cxn modelId="{49FFC0DE-3333-4DDC-8BAC-5E54F7C30DA6}" type="presOf" srcId="{24CDD325-BE1F-4E83-94E3-0659691CBC20}" destId="{FB53C679-BD2E-4791-A9C0-F6E48D93F961}" srcOrd="0" destOrd="0" presId="urn:microsoft.com/office/officeart/2005/8/layout/default"/>
    <dgm:cxn modelId="{964797A4-BB99-41B2-ADE3-615F969158F6}" type="presOf" srcId="{D71B5971-8A61-4C44-8383-9D55A8835818}" destId="{8A28D2D7-507E-447C-82C2-E0CF569A2503}" srcOrd="0" destOrd="0" presId="urn:microsoft.com/office/officeart/2005/8/layout/default"/>
    <dgm:cxn modelId="{7FFCFB93-131A-4777-9763-3CB1629253AA}" srcId="{0FD64037-944C-4A9B-AC00-3EFCB26CE238}" destId="{9E81F61D-C0AB-4DA0-A518-FA27DD0ECD01}" srcOrd="6" destOrd="0" parTransId="{3046A6C2-E790-4C69-A189-44C321086002}" sibTransId="{65DF016A-37DE-4356-94FB-9FAD6C1F6504}"/>
    <dgm:cxn modelId="{498B9589-B786-4ED1-9512-D48857BC85EB}" srcId="{0FD64037-944C-4A9B-AC00-3EFCB26CE238}" destId="{A8E07F66-3E1D-4251-953C-52F19D1B6E67}" srcOrd="4" destOrd="0" parTransId="{A726426B-65D9-4B1F-B942-BAA0BB91A5FA}" sibTransId="{A5066939-0EAD-4BC2-ABA7-97D18211800D}"/>
    <dgm:cxn modelId="{0DB02006-B9A5-414C-AA01-19ECE88081CB}" type="presOf" srcId="{0BFE23DA-6D27-4023-9197-038D16175E48}" destId="{630FFDD4-14F2-4033-B59A-7499E92887F3}" srcOrd="0" destOrd="0" presId="urn:microsoft.com/office/officeart/2005/8/layout/default"/>
    <dgm:cxn modelId="{10D798CA-ABDB-440C-844C-43B0C2A58414}" type="presOf" srcId="{5678731F-B7C4-41C8-A329-F4B0CD450C90}" destId="{BDB1869D-FC40-478F-82E8-540BCC160CBB}" srcOrd="0" destOrd="0" presId="urn:microsoft.com/office/officeart/2005/8/layout/default"/>
    <dgm:cxn modelId="{9AA72698-D0B8-428A-94E2-1E85A9362C9D}" type="presOf" srcId="{A8E07F66-3E1D-4251-953C-52F19D1B6E67}" destId="{F10F55D7-9AED-4D15-BBB6-46CF45DE9E3F}" srcOrd="0" destOrd="0" presId="urn:microsoft.com/office/officeart/2005/8/layout/default"/>
    <dgm:cxn modelId="{0EEE555A-3E1E-42B1-A835-A88A462532C0}" srcId="{0FD64037-944C-4A9B-AC00-3EFCB26CE238}" destId="{D872DCEA-889D-477B-83A9-E986073FD89C}" srcOrd="8" destOrd="0" parTransId="{D07DD1DA-AFF4-4A93-B1B1-2EC8ECAADB97}" sibTransId="{AF1ACC43-AFF3-48F4-ACAD-4E97FF395C8E}"/>
    <dgm:cxn modelId="{00A3B884-A04E-416E-A974-AB69C08E5B2F}" srcId="{0FD64037-944C-4A9B-AC00-3EFCB26CE238}" destId="{24CDD325-BE1F-4E83-94E3-0659691CBC20}" srcOrd="3" destOrd="0" parTransId="{8E8775DD-609E-4921-915B-C84C43BE76DB}" sibTransId="{E5D11643-97DD-4323-B87E-9EF1083C12FF}"/>
    <dgm:cxn modelId="{CF12D71B-F6AC-4F1B-A631-C5EEF4515FFD}" srcId="{0FD64037-944C-4A9B-AC00-3EFCB26CE238}" destId="{5678731F-B7C4-41C8-A329-F4B0CD450C90}" srcOrd="1" destOrd="0" parTransId="{A8EA62E3-472C-4108-94F3-C09A292FDAF9}" sibTransId="{3FE8CCE5-2328-4458-8196-DB1C6D5EE513}"/>
    <dgm:cxn modelId="{1258B86F-0921-4F27-AA05-F17A366607C5}" srcId="{0FD64037-944C-4A9B-AC00-3EFCB26CE238}" destId="{D71B5971-8A61-4C44-8383-9D55A8835818}" srcOrd="5" destOrd="0" parTransId="{AF305681-B89F-4630-8572-708B0AC6E5D9}" sibTransId="{1081A1F2-9DA0-4C00-A473-205BC139E3E9}"/>
    <dgm:cxn modelId="{6BEA9022-3434-49D1-9E55-74B86F21FD42}" srcId="{0FD64037-944C-4A9B-AC00-3EFCB26CE238}" destId="{CC9BB546-F7AB-4BD5-9D0F-A8182877C8FA}" srcOrd="0" destOrd="0" parTransId="{C091C05B-F047-4FFC-AA72-B58B057D3EA8}" sibTransId="{5D7BE0C1-D344-4D8F-B1E4-D091FFCA3395}"/>
    <dgm:cxn modelId="{3CDCED6A-6FAB-4437-A9A5-9C4464BC95A6}" type="presParOf" srcId="{FF2D2A4B-5EE0-4FB4-8E18-AC5F63C53B37}" destId="{A13A9D31-9DAA-47F9-9457-8616D94BBA19}" srcOrd="0" destOrd="0" presId="urn:microsoft.com/office/officeart/2005/8/layout/default"/>
    <dgm:cxn modelId="{1760639E-7E4B-42FA-9418-1273BC92F8FD}" type="presParOf" srcId="{FF2D2A4B-5EE0-4FB4-8E18-AC5F63C53B37}" destId="{E7B8E59F-B132-4A6A-881A-C9E3B9118539}" srcOrd="1" destOrd="0" presId="urn:microsoft.com/office/officeart/2005/8/layout/default"/>
    <dgm:cxn modelId="{B72CE90E-1B7F-4750-95DF-4F6BC5B0013C}" type="presParOf" srcId="{FF2D2A4B-5EE0-4FB4-8E18-AC5F63C53B37}" destId="{BDB1869D-FC40-478F-82E8-540BCC160CBB}" srcOrd="2" destOrd="0" presId="urn:microsoft.com/office/officeart/2005/8/layout/default"/>
    <dgm:cxn modelId="{809C8D65-7C46-4C3B-A309-269BB2BA3FE6}" type="presParOf" srcId="{FF2D2A4B-5EE0-4FB4-8E18-AC5F63C53B37}" destId="{B957974D-19B8-4DD4-B1D5-A59D00AE00F3}" srcOrd="3" destOrd="0" presId="urn:microsoft.com/office/officeart/2005/8/layout/default"/>
    <dgm:cxn modelId="{512DA470-A1A7-4C8E-9F61-E2327E7127A1}" type="presParOf" srcId="{FF2D2A4B-5EE0-4FB4-8E18-AC5F63C53B37}" destId="{818EE11F-A028-453E-BBEA-0CF5DD7076D2}" srcOrd="4" destOrd="0" presId="urn:microsoft.com/office/officeart/2005/8/layout/default"/>
    <dgm:cxn modelId="{E8D9B8FE-C49C-45AE-BCE8-73E3DDB239A6}" type="presParOf" srcId="{FF2D2A4B-5EE0-4FB4-8E18-AC5F63C53B37}" destId="{98BEC2B5-FD85-473D-998F-F9A246ADCA70}" srcOrd="5" destOrd="0" presId="urn:microsoft.com/office/officeart/2005/8/layout/default"/>
    <dgm:cxn modelId="{C6708E59-7EED-42A0-AFEB-BF3378DC91A9}" type="presParOf" srcId="{FF2D2A4B-5EE0-4FB4-8E18-AC5F63C53B37}" destId="{FB53C679-BD2E-4791-A9C0-F6E48D93F961}" srcOrd="6" destOrd="0" presId="urn:microsoft.com/office/officeart/2005/8/layout/default"/>
    <dgm:cxn modelId="{1DEE7D8B-44A2-42B9-BAC4-07A150A8B280}" type="presParOf" srcId="{FF2D2A4B-5EE0-4FB4-8E18-AC5F63C53B37}" destId="{EAAB553F-AE6E-48BB-B8DC-40D94B5B0704}" srcOrd="7" destOrd="0" presId="urn:microsoft.com/office/officeart/2005/8/layout/default"/>
    <dgm:cxn modelId="{D66945B1-DD3B-4405-9C75-BFA468256399}" type="presParOf" srcId="{FF2D2A4B-5EE0-4FB4-8E18-AC5F63C53B37}" destId="{F10F55D7-9AED-4D15-BBB6-46CF45DE9E3F}" srcOrd="8" destOrd="0" presId="urn:microsoft.com/office/officeart/2005/8/layout/default"/>
    <dgm:cxn modelId="{5968456B-D265-4CCF-97B9-4C6E36B9E5EA}" type="presParOf" srcId="{FF2D2A4B-5EE0-4FB4-8E18-AC5F63C53B37}" destId="{3866E2FC-DE33-464E-B4DA-263B19B7856C}" srcOrd="9" destOrd="0" presId="urn:microsoft.com/office/officeart/2005/8/layout/default"/>
    <dgm:cxn modelId="{134EC1CA-EE6D-4A53-AB8C-DE81376CFBEA}" type="presParOf" srcId="{FF2D2A4B-5EE0-4FB4-8E18-AC5F63C53B37}" destId="{8A28D2D7-507E-447C-82C2-E0CF569A2503}" srcOrd="10" destOrd="0" presId="urn:microsoft.com/office/officeart/2005/8/layout/default"/>
    <dgm:cxn modelId="{00BA77BC-6C69-404E-9ABC-D42EC7E827DB}" type="presParOf" srcId="{FF2D2A4B-5EE0-4FB4-8E18-AC5F63C53B37}" destId="{4D5A9F87-17B2-4388-8BD5-5FC450566BAC}" srcOrd="11" destOrd="0" presId="urn:microsoft.com/office/officeart/2005/8/layout/default"/>
    <dgm:cxn modelId="{27D78489-20EE-4099-A73F-FA949F4620B6}" type="presParOf" srcId="{FF2D2A4B-5EE0-4FB4-8E18-AC5F63C53B37}" destId="{C087C6A0-F257-4526-924D-2F25E27B981E}" srcOrd="12" destOrd="0" presId="urn:microsoft.com/office/officeart/2005/8/layout/default"/>
    <dgm:cxn modelId="{43D46A28-D297-41B0-ABB2-4B6154BC14B8}" type="presParOf" srcId="{FF2D2A4B-5EE0-4FB4-8E18-AC5F63C53B37}" destId="{80875CC2-67DD-4A32-BC7B-C70E02F252AE}" srcOrd="13" destOrd="0" presId="urn:microsoft.com/office/officeart/2005/8/layout/default"/>
    <dgm:cxn modelId="{B58F4207-4857-4BE3-AE32-F281C2803750}" type="presParOf" srcId="{FF2D2A4B-5EE0-4FB4-8E18-AC5F63C53B37}" destId="{630FFDD4-14F2-4033-B59A-7499E92887F3}" srcOrd="14" destOrd="0" presId="urn:microsoft.com/office/officeart/2005/8/layout/default"/>
    <dgm:cxn modelId="{14F57ED5-D24B-4F86-A8C0-3011A776DED4}" type="presParOf" srcId="{FF2D2A4B-5EE0-4FB4-8E18-AC5F63C53B37}" destId="{CE181F7F-EE4C-4E63-86F2-069A7891D9F9}" srcOrd="15" destOrd="0" presId="urn:microsoft.com/office/officeart/2005/8/layout/default"/>
    <dgm:cxn modelId="{759DE318-D213-4356-BF6E-218D77043002}" type="presParOf" srcId="{FF2D2A4B-5EE0-4FB4-8E18-AC5F63C53B37}" destId="{5C9898CB-C045-4AAE-935B-551F520F651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1E0AE-8B9E-48C8-9E9E-2F0BE563FB7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7E4028D-C0CD-4062-8516-A90F48156E84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PY" dirty="0" smtClean="0">
              <a:solidFill>
                <a:schemeClr val="tx1"/>
              </a:solidFill>
            </a:rPr>
            <a:t>Creaciones de cargos:  Agente Fiscal, Asistente Fiscal, Secretario Fiscal, Auxiliar Fiscal, Choferes, Médico Forense, Perito, Psicólogo, Trabajador Social, otros. </a:t>
          </a:r>
        </a:p>
        <a:p>
          <a:r>
            <a:rPr lang="es-PY" dirty="0" smtClean="0">
              <a:solidFill>
                <a:schemeClr val="tx1"/>
              </a:solidFill>
            </a:rPr>
            <a:t>Para el fortalecimiento de las diferentes Áreas del Ministerio Público </a:t>
          </a:r>
          <a:endParaRPr lang="es-ES" dirty="0">
            <a:solidFill>
              <a:schemeClr val="tx1"/>
            </a:solidFill>
          </a:endParaRPr>
        </a:p>
      </dgm:t>
    </dgm:pt>
    <dgm:pt modelId="{6EE8A78A-01AB-4DFA-B123-D437F11D629D}" type="parTrans" cxnId="{28938B22-8A01-4463-B429-D89BD649F04E}">
      <dgm:prSet/>
      <dgm:spPr/>
      <dgm:t>
        <a:bodyPr/>
        <a:lstStyle/>
        <a:p>
          <a:endParaRPr lang="es-ES"/>
        </a:p>
      </dgm:t>
    </dgm:pt>
    <dgm:pt modelId="{79E276BC-8729-40DF-8B53-E08D14986E59}" type="sibTrans" cxnId="{28938B22-8A01-4463-B429-D89BD649F04E}">
      <dgm:prSet/>
      <dgm:spPr/>
      <dgm:t>
        <a:bodyPr/>
        <a:lstStyle/>
        <a:p>
          <a:endParaRPr lang="es-ES"/>
        </a:p>
      </dgm:t>
    </dgm:pt>
    <dgm:pt modelId="{20D89F6A-E438-42D4-867A-13FAA4B4EE87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1800" dirty="0" smtClean="0">
              <a:solidFill>
                <a:schemeClr val="tx1"/>
              </a:solidFill>
              <a:cs typeface="Calibri" pitchFamily="34" charset="0"/>
            </a:rPr>
            <a:t>Seguro de vida para todos los funcionarios de la Institución</a:t>
          </a:r>
        </a:p>
        <a:p>
          <a:r>
            <a:rPr lang="es-MX" sz="1800" dirty="0" smtClean="0">
              <a:solidFill>
                <a:schemeClr val="tx1"/>
              </a:solidFill>
              <a:cs typeface="Calibri" pitchFamily="34" charset="0"/>
            </a:rPr>
            <a:t>Alquileres de los locales de Fiscalías y Depósitos de Evidencias en todo el país. </a:t>
          </a:r>
        </a:p>
        <a:p>
          <a:r>
            <a:rPr lang="es-MX" sz="1800" dirty="0" smtClean="0">
              <a:solidFill>
                <a:schemeClr val="tx1"/>
              </a:solidFill>
              <a:cs typeface="Calibri" pitchFamily="34" charset="0"/>
            </a:rPr>
            <a:t>Servicios Básicos de las Fiscalias de todo el país</a:t>
          </a:r>
        </a:p>
        <a:p>
          <a:r>
            <a:rPr lang="es-MX" sz="1800" dirty="0" smtClean="0">
              <a:solidFill>
                <a:schemeClr val="tx1"/>
              </a:solidFill>
              <a:cs typeface="Calibri" pitchFamily="34" charset="0"/>
            </a:rPr>
            <a:t>Mantenimiento de Edificios y de móviles Institucionales</a:t>
          </a:r>
        </a:p>
      </dgm:t>
    </dgm:pt>
    <dgm:pt modelId="{9486AD6E-C1E2-491C-AAC5-E259712E8C8D}" type="parTrans" cxnId="{016FD771-4DC5-48FA-A14F-796CD9346DEB}">
      <dgm:prSet/>
      <dgm:spPr/>
      <dgm:t>
        <a:bodyPr/>
        <a:lstStyle/>
        <a:p>
          <a:endParaRPr lang="es-ES"/>
        </a:p>
      </dgm:t>
    </dgm:pt>
    <dgm:pt modelId="{6890B0D1-59CA-448A-8D87-0FCE2DF53DA7}" type="sibTrans" cxnId="{016FD771-4DC5-48FA-A14F-796CD9346DEB}">
      <dgm:prSet/>
      <dgm:spPr/>
      <dgm:t>
        <a:bodyPr/>
        <a:lstStyle/>
        <a:p>
          <a:endParaRPr lang="es-ES"/>
        </a:p>
      </dgm:t>
    </dgm:pt>
    <dgm:pt modelId="{D987FC61-D96F-47D6-87D8-A0DFA57B4036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PY" dirty="0" smtClean="0"/>
            <a:t>Adquisición de insumos de papelería, reactivos y otros. </a:t>
          </a:r>
        </a:p>
        <a:p>
          <a:r>
            <a:rPr lang="es-PY" dirty="0" smtClean="0"/>
            <a:t>Provisión de Combustibles para la flota de vehículos. </a:t>
          </a:r>
        </a:p>
        <a:p>
          <a:r>
            <a:rPr lang="es-PY" dirty="0" smtClean="0"/>
            <a:t>Fortalecimiento del parque automotor.</a:t>
          </a:r>
        </a:p>
        <a:p>
          <a:r>
            <a:rPr lang="es-PY" dirty="0" smtClean="0"/>
            <a:t>Equipamientos de mobiliarios y equipos para las sedes.</a:t>
          </a:r>
        </a:p>
        <a:p>
          <a:r>
            <a:rPr lang="es-PY" dirty="0" smtClean="0"/>
            <a:t>Adquisición de equipamientos de seguridad </a:t>
          </a:r>
        </a:p>
      </dgm:t>
    </dgm:pt>
    <dgm:pt modelId="{05083845-E3A5-4CA7-BA2A-4FC5D8EF4963}" type="parTrans" cxnId="{D3BEE6E0-B790-4CE6-8AD8-78F53B0586CA}">
      <dgm:prSet/>
      <dgm:spPr/>
      <dgm:t>
        <a:bodyPr/>
        <a:lstStyle/>
        <a:p>
          <a:endParaRPr lang="es-ES"/>
        </a:p>
      </dgm:t>
    </dgm:pt>
    <dgm:pt modelId="{7F9B0EE2-161B-44C2-80FD-7FE14735CBBC}" type="sibTrans" cxnId="{D3BEE6E0-B790-4CE6-8AD8-78F53B0586CA}">
      <dgm:prSet/>
      <dgm:spPr/>
      <dgm:t>
        <a:bodyPr/>
        <a:lstStyle/>
        <a:p>
          <a:endParaRPr lang="es-ES"/>
        </a:p>
      </dgm:t>
    </dgm:pt>
    <dgm:pt modelId="{BAB0164B-42EE-43C8-92C8-6A42D33766C1}" type="pres">
      <dgm:prSet presAssocID="{96A1E0AE-8B9E-48C8-9E9E-2F0BE563FB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Y"/>
        </a:p>
      </dgm:t>
    </dgm:pt>
    <dgm:pt modelId="{1E21DFAF-2985-4A2D-9083-2F0A760DECD9}" type="pres">
      <dgm:prSet presAssocID="{96A1E0AE-8B9E-48C8-9E9E-2F0BE563FB7E}" presName="Name1" presStyleCnt="0"/>
      <dgm:spPr/>
    </dgm:pt>
    <dgm:pt modelId="{121D95BE-D5EF-48AA-9BE7-A9896D8BE045}" type="pres">
      <dgm:prSet presAssocID="{96A1E0AE-8B9E-48C8-9E9E-2F0BE563FB7E}" presName="cycle" presStyleCnt="0"/>
      <dgm:spPr/>
    </dgm:pt>
    <dgm:pt modelId="{2B55FDBA-2DB1-4641-8986-476C00FBE398}" type="pres">
      <dgm:prSet presAssocID="{96A1E0AE-8B9E-48C8-9E9E-2F0BE563FB7E}" presName="srcNode" presStyleLbl="node1" presStyleIdx="0" presStyleCnt="3"/>
      <dgm:spPr/>
    </dgm:pt>
    <dgm:pt modelId="{37EB5164-5926-4C02-9B28-5EF12A94E4F2}" type="pres">
      <dgm:prSet presAssocID="{96A1E0AE-8B9E-48C8-9E9E-2F0BE563FB7E}" presName="conn" presStyleLbl="parChTrans1D2" presStyleIdx="0" presStyleCnt="1"/>
      <dgm:spPr/>
      <dgm:t>
        <a:bodyPr/>
        <a:lstStyle/>
        <a:p>
          <a:endParaRPr lang="es-PY"/>
        </a:p>
      </dgm:t>
    </dgm:pt>
    <dgm:pt modelId="{97FE0CC6-2694-45D5-9E6C-8365A3E4FA22}" type="pres">
      <dgm:prSet presAssocID="{96A1E0AE-8B9E-48C8-9E9E-2F0BE563FB7E}" presName="extraNode" presStyleLbl="node1" presStyleIdx="0" presStyleCnt="3"/>
      <dgm:spPr/>
    </dgm:pt>
    <dgm:pt modelId="{7D91B77C-D444-4DF9-9C4B-B81C7D8AD291}" type="pres">
      <dgm:prSet presAssocID="{96A1E0AE-8B9E-48C8-9E9E-2F0BE563FB7E}" presName="dstNode" presStyleLbl="node1" presStyleIdx="0" presStyleCnt="3"/>
      <dgm:spPr/>
    </dgm:pt>
    <dgm:pt modelId="{67CEAA03-FF1D-47C2-9A62-F4C7C30795FC}" type="pres">
      <dgm:prSet presAssocID="{B7E4028D-C0CD-4062-8516-A90F48156E84}" presName="text_1" presStyleLbl="node1" presStyleIdx="0" presStyleCnt="3" custScaleY="1306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C3FD2C-D80E-4011-8A2B-0A463F5C4855}" type="pres">
      <dgm:prSet presAssocID="{B7E4028D-C0CD-4062-8516-A90F48156E84}" presName="accent_1" presStyleCnt="0"/>
      <dgm:spPr/>
    </dgm:pt>
    <dgm:pt modelId="{50F8D088-B4D4-4B29-AD85-E5BB57DCD598}" type="pres">
      <dgm:prSet presAssocID="{B7E4028D-C0CD-4062-8516-A90F48156E84}" presName="accentRepeatNode" presStyleLbl="solidFgAcc1" presStyleIdx="0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800000"/>
        </a:solidFill>
        <a:ln>
          <a:solidFill>
            <a:srgbClr val="7030A0"/>
          </a:solidFill>
        </a:ln>
      </dgm:spPr>
      <dgm:t>
        <a:bodyPr/>
        <a:lstStyle/>
        <a:p>
          <a:endParaRPr lang="es-PY"/>
        </a:p>
      </dgm:t>
    </dgm:pt>
    <dgm:pt modelId="{38B96349-9D58-45B2-BD0C-15F642CCFE00}" type="pres">
      <dgm:prSet presAssocID="{20D89F6A-E438-42D4-867A-13FAA4B4EE87}" presName="text_2" presStyleLbl="node1" presStyleIdx="1" presStyleCnt="3" custScaleY="1243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D2A79-A908-4F14-8F03-C1F5CFF9FE18}" type="pres">
      <dgm:prSet presAssocID="{20D89F6A-E438-42D4-867A-13FAA4B4EE87}" presName="accent_2" presStyleCnt="0"/>
      <dgm:spPr/>
    </dgm:pt>
    <dgm:pt modelId="{9B7CF9A8-AB02-4281-A4AD-F2C810D47A10}" type="pres">
      <dgm:prSet presAssocID="{20D89F6A-E438-42D4-867A-13FAA4B4EE87}" presName="accentRepeatNode" presStyleLbl="solidFgAcc1" presStyleIdx="1" presStyleCnt="3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s-PY"/>
        </a:p>
      </dgm:t>
    </dgm:pt>
    <dgm:pt modelId="{6C45B551-15E1-4DE7-AF59-1AF52E2339FC}" type="pres">
      <dgm:prSet presAssocID="{D987FC61-D96F-47D6-87D8-A0DFA57B4036}" presName="text_3" presStyleLbl="node1" presStyleIdx="2" presStyleCnt="3" custScaleY="143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3BCDC-3266-40DB-BADE-92F781E3F900}" type="pres">
      <dgm:prSet presAssocID="{D987FC61-D96F-47D6-87D8-A0DFA57B4036}" presName="accent_3" presStyleCnt="0"/>
      <dgm:spPr/>
    </dgm:pt>
    <dgm:pt modelId="{CBC62A9D-EB26-4F35-9071-8B7C944D2327}" type="pres">
      <dgm:prSet presAssocID="{D987FC61-D96F-47D6-87D8-A0DFA57B4036}" presName="accentRepeatNode" presStyleLbl="solidFgAcc1" presStyleIdx="2" presStyleCnt="3"/>
      <dgm:spPr>
        <a:solidFill>
          <a:srgbClr val="FFC000"/>
        </a:solidFill>
      </dgm:spPr>
      <dgm:t>
        <a:bodyPr/>
        <a:lstStyle/>
        <a:p>
          <a:endParaRPr lang="es-PY"/>
        </a:p>
      </dgm:t>
    </dgm:pt>
  </dgm:ptLst>
  <dgm:cxnLst>
    <dgm:cxn modelId="{78E750AE-3E4F-4B96-A396-0008163A98B9}" type="presOf" srcId="{B7E4028D-C0CD-4062-8516-A90F48156E84}" destId="{67CEAA03-FF1D-47C2-9A62-F4C7C30795FC}" srcOrd="0" destOrd="0" presId="urn:microsoft.com/office/officeart/2008/layout/VerticalCurvedList"/>
    <dgm:cxn modelId="{4CE426FF-7B4D-43AC-810D-2A8D665600A4}" type="presOf" srcId="{96A1E0AE-8B9E-48C8-9E9E-2F0BE563FB7E}" destId="{BAB0164B-42EE-43C8-92C8-6A42D33766C1}" srcOrd="0" destOrd="0" presId="urn:microsoft.com/office/officeart/2008/layout/VerticalCurvedList"/>
    <dgm:cxn modelId="{016FD771-4DC5-48FA-A14F-796CD9346DEB}" srcId="{96A1E0AE-8B9E-48C8-9E9E-2F0BE563FB7E}" destId="{20D89F6A-E438-42D4-867A-13FAA4B4EE87}" srcOrd="1" destOrd="0" parTransId="{9486AD6E-C1E2-491C-AAC5-E259712E8C8D}" sibTransId="{6890B0D1-59CA-448A-8D87-0FCE2DF53DA7}"/>
    <dgm:cxn modelId="{82EBDDD2-CC70-4E65-BB45-3BC3FE51331A}" type="presOf" srcId="{79E276BC-8729-40DF-8B53-E08D14986E59}" destId="{37EB5164-5926-4C02-9B28-5EF12A94E4F2}" srcOrd="0" destOrd="0" presId="urn:microsoft.com/office/officeart/2008/layout/VerticalCurvedList"/>
    <dgm:cxn modelId="{D3BEE6E0-B790-4CE6-8AD8-78F53B0586CA}" srcId="{96A1E0AE-8B9E-48C8-9E9E-2F0BE563FB7E}" destId="{D987FC61-D96F-47D6-87D8-A0DFA57B4036}" srcOrd="2" destOrd="0" parTransId="{05083845-E3A5-4CA7-BA2A-4FC5D8EF4963}" sibTransId="{7F9B0EE2-161B-44C2-80FD-7FE14735CBBC}"/>
    <dgm:cxn modelId="{28938B22-8A01-4463-B429-D89BD649F04E}" srcId="{96A1E0AE-8B9E-48C8-9E9E-2F0BE563FB7E}" destId="{B7E4028D-C0CD-4062-8516-A90F48156E84}" srcOrd="0" destOrd="0" parTransId="{6EE8A78A-01AB-4DFA-B123-D437F11D629D}" sibTransId="{79E276BC-8729-40DF-8B53-E08D14986E59}"/>
    <dgm:cxn modelId="{5827DB79-3F3A-4E60-879C-83755E4D2FB0}" type="presOf" srcId="{20D89F6A-E438-42D4-867A-13FAA4B4EE87}" destId="{38B96349-9D58-45B2-BD0C-15F642CCFE00}" srcOrd="0" destOrd="0" presId="urn:microsoft.com/office/officeart/2008/layout/VerticalCurvedList"/>
    <dgm:cxn modelId="{DDD1AC72-DF35-4637-B24E-DE803A324B86}" type="presOf" srcId="{D987FC61-D96F-47D6-87D8-A0DFA57B4036}" destId="{6C45B551-15E1-4DE7-AF59-1AF52E2339FC}" srcOrd="0" destOrd="0" presId="urn:microsoft.com/office/officeart/2008/layout/VerticalCurvedList"/>
    <dgm:cxn modelId="{A6078038-2B35-477B-A555-13A0A0FF3CCD}" type="presParOf" srcId="{BAB0164B-42EE-43C8-92C8-6A42D33766C1}" destId="{1E21DFAF-2985-4A2D-9083-2F0A760DECD9}" srcOrd="0" destOrd="0" presId="urn:microsoft.com/office/officeart/2008/layout/VerticalCurvedList"/>
    <dgm:cxn modelId="{5685FBB1-5CCA-4591-A1A0-238ED822C04B}" type="presParOf" srcId="{1E21DFAF-2985-4A2D-9083-2F0A760DECD9}" destId="{121D95BE-D5EF-48AA-9BE7-A9896D8BE045}" srcOrd="0" destOrd="0" presId="urn:microsoft.com/office/officeart/2008/layout/VerticalCurvedList"/>
    <dgm:cxn modelId="{C3AAC9BA-1C80-4365-8567-5F5962EDC5B4}" type="presParOf" srcId="{121D95BE-D5EF-48AA-9BE7-A9896D8BE045}" destId="{2B55FDBA-2DB1-4641-8986-476C00FBE398}" srcOrd="0" destOrd="0" presId="urn:microsoft.com/office/officeart/2008/layout/VerticalCurvedList"/>
    <dgm:cxn modelId="{A9B8A963-C772-4C9E-B779-3710162D2557}" type="presParOf" srcId="{121D95BE-D5EF-48AA-9BE7-A9896D8BE045}" destId="{37EB5164-5926-4C02-9B28-5EF12A94E4F2}" srcOrd="1" destOrd="0" presId="urn:microsoft.com/office/officeart/2008/layout/VerticalCurvedList"/>
    <dgm:cxn modelId="{F358BC97-DA99-4ED7-B9DE-65FB9C5D8A58}" type="presParOf" srcId="{121D95BE-D5EF-48AA-9BE7-A9896D8BE045}" destId="{97FE0CC6-2694-45D5-9E6C-8365A3E4FA22}" srcOrd="2" destOrd="0" presId="urn:microsoft.com/office/officeart/2008/layout/VerticalCurvedList"/>
    <dgm:cxn modelId="{1B394249-688B-48DD-B951-9FB767ECFAC0}" type="presParOf" srcId="{121D95BE-D5EF-48AA-9BE7-A9896D8BE045}" destId="{7D91B77C-D444-4DF9-9C4B-B81C7D8AD291}" srcOrd="3" destOrd="0" presId="urn:microsoft.com/office/officeart/2008/layout/VerticalCurvedList"/>
    <dgm:cxn modelId="{50E9B653-3F1D-4253-AB49-5AACAEB39A41}" type="presParOf" srcId="{1E21DFAF-2985-4A2D-9083-2F0A760DECD9}" destId="{67CEAA03-FF1D-47C2-9A62-F4C7C30795FC}" srcOrd="1" destOrd="0" presId="urn:microsoft.com/office/officeart/2008/layout/VerticalCurvedList"/>
    <dgm:cxn modelId="{46C4FA22-AC2A-4B16-8058-77CF1422E911}" type="presParOf" srcId="{1E21DFAF-2985-4A2D-9083-2F0A760DECD9}" destId="{4BC3FD2C-D80E-4011-8A2B-0A463F5C4855}" srcOrd="2" destOrd="0" presId="urn:microsoft.com/office/officeart/2008/layout/VerticalCurvedList"/>
    <dgm:cxn modelId="{5F2EFF5B-68EA-4703-9C42-75C092D50691}" type="presParOf" srcId="{4BC3FD2C-D80E-4011-8A2B-0A463F5C4855}" destId="{50F8D088-B4D4-4B29-AD85-E5BB57DCD598}" srcOrd="0" destOrd="0" presId="urn:microsoft.com/office/officeart/2008/layout/VerticalCurvedList"/>
    <dgm:cxn modelId="{B268BD22-2B49-4CDB-AD34-C1A1873626C5}" type="presParOf" srcId="{1E21DFAF-2985-4A2D-9083-2F0A760DECD9}" destId="{38B96349-9D58-45B2-BD0C-15F642CCFE00}" srcOrd="3" destOrd="0" presId="urn:microsoft.com/office/officeart/2008/layout/VerticalCurvedList"/>
    <dgm:cxn modelId="{AC66799C-8750-4DB8-B374-1BBC09224565}" type="presParOf" srcId="{1E21DFAF-2985-4A2D-9083-2F0A760DECD9}" destId="{3B8D2A79-A908-4F14-8F03-C1F5CFF9FE18}" srcOrd="4" destOrd="0" presId="urn:microsoft.com/office/officeart/2008/layout/VerticalCurvedList"/>
    <dgm:cxn modelId="{6D786E87-0439-46EA-918D-1616E851CCB3}" type="presParOf" srcId="{3B8D2A79-A908-4F14-8F03-C1F5CFF9FE18}" destId="{9B7CF9A8-AB02-4281-A4AD-F2C810D47A10}" srcOrd="0" destOrd="0" presId="urn:microsoft.com/office/officeart/2008/layout/VerticalCurvedList"/>
    <dgm:cxn modelId="{9EF10502-65A2-4427-A34E-70A418E5E162}" type="presParOf" srcId="{1E21DFAF-2985-4A2D-9083-2F0A760DECD9}" destId="{6C45B551-15E1-4DE7-AF59-1AF52E2339FC}" srcOrd="5" destOrd="0" presId="urn:microsoft.com/office/officeart/2008/layout/VerticalCurvedList"/>
    <dgm:cxn modelId="{8D0783B4-8602-4237-A70D-2677F9ADED5C}" type="presParOf" srcId="{1E21DFAF-2985-4A2D-9083-2F0A760DECD9}" destId="{7943BCDC-3266-40DB-BADE-92F781E3F900}" srcOrd="6" destOrd="0" presId="urn:microsoft.com/office/officeart/2008/layout/VerticalCurvedList"/>
    <dgm:cxn modelId="{735C837B-08D1-4906-9005-AF22EAD0B199}" type="presParOf" srcId="{7943BCDC-3266-40DB-BADE-92F781E3F900}" destId="{CBC62A9D-EB26-4F35-9071-8B7C944D23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D64037-944C-4A9B-AC00-3EFCB26CE2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CC9BB546-F7AB-4BD5-9D0F-A8182877C8F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PY" dirty="0" smtClean="0"/>
            <a:t>Oficina de Denuncias</a:t>
          </a:r>
          <a:endParaRPr lang="es-PY" dirty="0"/>
        </a:p>
      </dgm:t>
    </dgm:pt>
    <dgm:pt modelId="{C091C05B-F047-4FFC-AA72-B58B057D3EA8}" type="parTrans" cxnId="{6BEA9022-3434-49D1-9E55-74B86F21FD42}">
      <dgm:prSet/>
      <dgm:spPr/>
      <dgm:t>
        <a:bodyPr/>
        <a:lstStyle/>
        <a:p>
          <a:endParaRPr lang="es-PY"/>
        </a:p>
      </dgm:t>
    </dgm:pt>
    <dgm:pt modelId="{5D7BE0C1-D344-4D8F-B1E4-D091FFCA3395}" type="sibTrans" cxnId="{6BEA9022-3434-49D1-9E55-74B86F21FD42}">
      <dgm:prSet/>
      <dgm:spPr/>
      <dgm:t>
        <a:bodyPr/>
        <a:lstStyle/>
        <a:p>
          <a:endParaRPr lang="es-PY"/>
        </a:p>
      </dgm:t>
    </dgm:pt>
    <dgm:pt modelId="{5678731F-B7C4-41C8-A329-F4B0CD450C90}">
      <dgm:prSet phldrT="[Texto]"/>
      <dgm:spPr>
        <a:solidFill>
          <a:srgbClr val="FFFF0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Crimen Organizado</a:t>
          </a:r>
          <a:endParaRPr lang="es-PY" dirty="0">
            <a:solidFill>
              <a:schemeClr val="tx1"/>
            </a:solidFill>
          </a:endParaRPr>
        </a:p>
      </dgm:t>
    </dgm:pt>
    <dgm:pt modelId="{A8EA62E3-472C-4108-94F3-C09A292FDAF9}" type="parTrans" cxnId="{CF12D71B-F6AC-4F1B-A631-C5EEF4515FFD}">
      <dgm:prSet/>
      <dgm:spPr/>
      <dgm:t>
        <a:bodyPr/>
        <a:lstStyle/>
        <a:p>
          <a:endParaRPr lang="es-PY"/>
        </a:p>
      </dgm:t>
    </dgm:pt>
    <dgm:pt modelId="{3FE8CCE5-2328-4458-8196-DB1C6D5EE513}" type="sibTrans" cxnId="{CF12D71B-F6AC-4F1B-A631-C5EEF4515FFD}">
      <dgm:prSet/>
      <dgm:spPr/>
      <dgm:t>
        <a:bodyPr/>
        <a:lstStyle/>
        <a:p>
          <a:endParaRPr lang="es-PY"/>
        </a:p>
      </dgm:t>
    </dgm:pt>
    <dgm:pt modelId="{18DF50A0-CE67-47B9-BD49-A804A9218FC1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dirty="0" smtClean="0"/>
            <a:t>Unidad de Delitos Económicos</a:t>
          </a:r>
          <a:endParaRPr lang="es-PY" dirty="0"/>
        </a:p>
      </dgm:t>
    </dgm:pt>
    <dgm:pt modelId="{227F2792-9335-4F56-870C-045FE4800EF9}" type="parTrans" cxnId="{0B8A8D02-A389-4B20-A968-AD71AE4F892A}">
      <dgm:prSet/>
      <dgm:spPr/>
      <dgm:t>
        <a:bodyPr/>
        <a:lstStyle/>
        <a:p>
          <a:endParaRPr lang="es-PY"/>
        </a:p>
      </dgm:t>
    </dgm:pt>
    <dgm:pt modelId="{9CA822A3-52AC-4968-887D-74ABD91EE7BF}" type="sibTrans" cxnId="{0B8A8D02-A389-4B20-A968-AD71AE4F892A}">
      <dgm:prSet/>
      <dgm:spPr/>
      <dgm:t>
        <a:bodyPr/>
        <a:lstStyle/>
        <a:p>
          <a:endParaRPr lang="es-PY"/>
        </a:p>
      </dgm:t>
    </dgm:pt>
    <dgm:pt modelId="{24CDD325-BE1F-4E83-94E3-0659691CBC20}">
      <dgm:prSet phldrT="[Texto]"/>
      <dgm:spPr>
        <a:solidFill>
          <a:srgbClr val="C00000"/>
        </a:solidFill>
      </dgm:spPr>
      <dgm:t>
        <a:bodyPr/>
        <a:lstStyle/>
        <a:p>
          <a:r>
            <a:rPr lang="es-PY" dirty="0" smtClean="0"/>
            <a:t>Oficinas de Unidades Fiscales</a:t>
          </a:r>
          <a:endParaRPr lang="es-PY" dirty="0"/>
        </a:p>
      </dgm:t>
    </dgm:pt>
    <dgm:pt modelId="{8E8775DD-609E-4921-915B-C84C43BE76DB}" type="parTrans" cxnId="{00A3B884-A04E-416E-A974-AB69C08E5B2F}">
      <dgm:prSet/>
      <dgm:spPr/>
      <dgm:t>
        <a:bodyPr/>
        <a:lstStyle/>
        <a:p>
          <a:endParaRPr lang="es-PY"/>
        </a:p>
      </dgm:t>
    </dgm:pt>
    <dgm:pt modelId="{E5D11643-97DD-4323-B87E-9EF1083C12FF}" type="sibTrans" cxnId="{00A3B884-A04E-416E-A974-AB69C08E5B2F}">
      <dgm:prSet/>
      <dgm:spPr/>
      <dgm:t>
        <a:bodyPr/>
        <a:lstStyle/>
        <a:p>
          <a:endParaRPr lang="es-PY"/>
        </a:p>
      </dgm:t>
    </dgm:pt>
    <dgm:pt modelId="{9E81F61D-C0AB-4DA0-A518-FA27DD0ECD01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Violencia Familiar</a:t>
          </a:r>
          <a:endParaRPr lang="es-PY" dirty="0" smtClean="0">
            <a:solidFill>
              <a:schemeClr val="bg1"/>
            </a:solidFill>
          </a:endParaRPr>
        </a:p>
      </dgm:t>
    </dgm:pt>
    <dgm:pt modelId="{3046A6C2-E790-4C69-A189-44C321086002}" type="parTrans" cxnId="{7FFCFB93-131A-4777-9763-3CB1629253AA}">
      <dgm:prSet/>
      <dgm:spPr/>
      <dgm:t>
        <a:bodyPr/>
        <a:lstStyle/>
        <a:p>
          <a:endParaRPr lang="es-PY"/>
        </a:p>
      </dgm:t>
    </dgm:pt>
    <dgm:pt modelId="{65DF016A-37DE-4356-94FB-9FAD6C1F6504}" type="sibTrans" cxnId="{7FFCFB93-131A-4777-9763-3CB1629253AA}">
      <dgm:prSet/>
      <dgm:spPr/>
      <dgm:t>
        <a:bodyPr/>
        <a:lstStyle/>
        <a:p>
          <a:endParaRPr lang="es-PY"/>
        </a:p>
      </dgm:t>
    </dgm:pt>
    <dgm:pt modelId="{D71B5971-8A61-4C44-8383-9D55A8835818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PY" dirty="0" smtClean="0"/>
            <a:t>Centro de Atención a Victimas </a:t>
          </a:r>
          <a:endParaRPr lang="es-PY" dirty="0"/>
        </a:p>
      </dgm:t>
    </dgm:pt>
    <dgm:pt modelId="{AF305681-B89F-4630-8572-708B0AC6E5D9}" type="parTrans" cxnId="{1258B86F-0921-4F27-AA05-F17A366607C5}">
      <dgm:prSet/>
      <dgm:spPr/>
      <dgm:t>
        <a:bodyPr/>
        <a:lstStyle/>
        <a:p>
          <a:endParaRPr lang="es-PY"/>
        </a:p>
      </dgm:t>
    </dgm:pt>
    <dgm:pt modelId="{1081A1F2-9DA0-4C00-A473-205BC139E3E9}" type="sibTrans" cxnId="{1258B86F-0921-4F27-AA05-F17A366607C5}">
      <dgm:prSet/>
      <dgm:spPr/>
      <dgm:t>
        <a:bodyPr/>
        <a:lstStyle/>
        <a:p>
          <a:endParaRPr lang="es-PY"/>
        </a:p>
      </dgm:t>
    </dgm:pt>
    <dgm:pt modelId="{A8E07F66-3E1D-4251-953C-52F19D1B6E67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dirty="0" smtClean="0"/>
            <a:t>Ciber Crimen</a:t>
          </a:r>
          <a:endParaRPr lang="es-PY" dirty="0"/>
        </a:p>
      </dgm:t>
    </dgm:pt>
    <dgm:pt modelId="{A726426B-65D9-4B1F-B942-BAA0BB91A5FA}" type="parTrans" cxnId="{498B9589-B786-4ED1-9512-D48857BC85EB}">
      <dgm:prSet/>
      <dgm:spPr/>
      <dgm:t>
        <a:bodyPr/>
        <a:lstStyle/>
        <a:p>
          <a:endParaRPr lang="es-PY"/>
        </a:p>
      </dgm:t>
    </dgm:pt>
    <dgm:pt modelId="{A5066939-0EAD-4BC2-ABA7-97D18211800D}" type="sibTrans" cxnId="{498B9589-B786-4ED1-9512-D48857BC85EB}">
      <dgm:prSet/>
      <dgm:spPr/>
      <dgm:t>
        <a:bodyPr/>
        <a:lstStyle/>
        <a:p>
          <a:endParaRPr lang="es-PY"/>
        </a:p>
      </dgm:t>
    </dgm:pt>
    <dgm:pt modelId="{0BFE23DA-6D27-4023-9197-038D16175E48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PY" dirty="0" smtClean="0">
              <a:solidFill>
                <a:schemeClr val="bg1"/>
              </a:solidFill>
            </a:rPr>
            <a:t>Cámara </a:t>
          </a:r>
          <a:r>
            <a:rPr lang="es-PY" dirty="0" err="1" smtClean="0">
              <a:solidFill>
                <a:schemeClr val="bg1"/>
              </a:solidFill>
            </a:rPr>
            <a:t>Gesell</a:t>
          </a:r>
          <a:endParaRPr lang="es-PY" dirty="0" smtClean="0">
            <a:solidFill>
              <a:schemeClr val="bg1"/>
            </a:solidFill>
          </a:endParaRPr>
        </a:p>
      </dgm:t>
    </dgm:pt>
    <dgm:pt modelId="{864E4422-3C61-4EAD-AFEE-DF61112506F7}" type="parTrans" cxnId="{19EB57AE-EDC7-42DE-9E8B-96D0E73B9514}">
      <dgm:prSet/>
      <dgm:spPr/>
      <dgm:t>
        <a:bodyPr/>
        <a:lstStyle/>
        <a:p>
          <a:endParaRPr lang="es-PY"/>
        </a:p>
      </dgm:t>
    </dgm:pt>
    <dgm:pt modelId="{E722DD0F-117C-4EB6-90CB-71DD74A27BE4}" type="sibTrans" cxnId="{19EB57AE-EDC7-42DE-9E8B-96D0E73B9514}">
      <dgm:prSet/>
      <dgm:spPr/>
      <dgm:t>
        <a:bodyPr/>
        <a:lstStyle/>
        <a:p>
          <a:endParaRPr lang="es-PY"/>
        </a:p>
      </dgm:t>
    </dgm:pt>
    <dgm:pt modelId="{D872DCEA-889D-477B-83A9-E986073FD89C}">
      <dgm:prSet phldrT="[Texto]"/>
      <dgm:spPr/>
      <dgm:t>
        <a:bodyPr/>
        <a:lstStyle/>
        <a:p>
          <a:r>
            <a:rPr lang="es-PY" dirty="0" smtClean="0"/>
            <a:t>Laboratorio Forense</a:t>
          </a:r>
        </a:p>
      </dgm:t>
    </dgm:pt>
    <dgm:pt modelId="{D07DD1DA-AFF4-4A93-B1B1-2EC8ECAADB97}" type="parTrans" cxnId="{0EEE555A-3E1E-42B1-A835-A88A462532C0}">
      <dgm:prSet/>
      <dgm:spPr/>
      <dgm:t>
        <a:bodyPr/>
        <a:lstStyle/>
        <a:p>
          <a:endParaRPr lang="es-PY"/>
        </a:p>
      </dgm:t>
    </dgm:pt>
    <dgm:pt modelId="{AF1ACC43-AFF3-48F4-ACAD-4E97FF395C8E}" type="sibTrans" cxnId="{0EEE555A-3E1E-42B1-A835-A88A462532C0}">
      <dgm:prSet/>
      <dgm:spPr/>
      <dgm:t>
        <a:bodyPr/>
        <a:lstStyle/>
        <a:p>
          <a:endParaRPr lang="es-PY"/>
        </a:p>
      </dgm:t>
    </dgm:pt>
    <dgm:pt modelId="{FF2D2A4B-5EE0-4FB4-8E18-AC5F63C53B37}" type="pres">
      <dgm:prSet presAssocID="{0FD64037-944C-4A9B-AC00-3EFCB26CE2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A13A9D31-9DAA-47F9-9457-8616D94BBA19}" type="pres">
      <dgm:prSet presAssocID="{CC9BB546-F7AB-4BD5-9D0F-A8182877C8F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7B8E59F-B132-4A6A-881A-C9E3B9118539}" type="pres">
      <dgm:prSet presAssocID="{5D7BE0C1-D344-4D8F-B1E4-D091FFCA3395}" presName="sibTrans" presStyleCnt="0"/>
      <dgm:spPr/>
    </dgm:pt>
    <dgm:pt modelId="{BDB1869D-FC40-478F-82E8-540BCC160CBB}" type="pres">
      <dgm:prSet presAssocID="{5678731F-B7C4-41C8-A329-F4B0CD450C9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957974D-19B8-4DD4-B1D5-A59D00AE00F3}" type="pres">
      <dgm:prSet presAssocID="{3FE8CCE5-2328-4458-8196-DB1C6D5EE513}" presName="sibTrans" presStyleCnt="0"/>
      <dgm:spPr/>
    </dgm:pt>
    <dgm:pt modelId="{818EE11F-A028-453E-BBEA-0CF5DD7076D2}" type="pres">
      <dgm:prSet presAssocID="{18DF50A0-CE67-47B9-BD49-A804A9218FC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8BEC2B5-FD85-473D-998F-F9A246ADCA70}" type="pres">
      <dgm:prSet presAssocID="{9CA822A3-52AC-4968-887D-74ABD91EE7BF}" presName="sibTrans" presStyleCnt="0"/>
      <dgm:spPr/>
    </dgm:pt>
    <dgm:pt modelId="{FB53C679-BD2E-4791-A9C0-F6E48D93F961}" type="pres">
      <dgm:prSet presAssocID="{24CDD325-BE1F-4E83-94E3-0659691CBC2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AAB553F-AE6E-48BB-B8DC-40D94B5B0704}" type="pres">
      <dgm:prSet presAssocID="{E5D11643-97DD-4323-B87E-9EF1083C12FF}" presName="sibTrans" presStyleCnt="0"/>
      <dgm:spPr/>
    </dgm:pt>
    <dgm:pt modelId="{F10F55D7-9AED-4D15-BBB6-46CF45DE9E3F}" type="pres">
      <dgm:prSet presAssocID="{A8E07F66-3E1D-4251-953C-52F19D1B6E6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866E2FC-DE33-464E-B4DA-263B19B7856C}" type="pres">
      <dgm:prSet presAssocID="{A5066939-0EAD-4BC2-ABA7-97D18211800D}" presName="sibTrans" presStyleCnt="0"/>
      <dgm:spPr/>
    </dgm:pt>
    <dgm:pt modelId="{8A28D2D7-507E-447C-82C2-E0CF569A2503}" type="pres">
      <dgm:prSet presAssocID="{D71B5971-8A61-4C44-8383-9D55A883581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D5A9F87-17B2-4388-8BD5-5FC450566BAC}" type="pres">
      <dgm:prSet presAssocID="{1081A1F2-9DA0-4C00-A473-205BC139E3E9}" presName="sibTrans" presStyleCnt="0"/>
      <dgm:spPr/>
    </dgm:pt>
    <dgm:pt modelId="{C087C6A0-F257-4526-924D-2F25E27B981E}" type="pres">
      <dgm:prSet presAssocID="{9E81F61D-C0AB-4DA0-A518-FA27DD0ECD0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0875CC2-67DD-4A32-BC7B-C70E02F252AE}" type="pres">
      <dgm:prSet presAssocID="{65DF016A-37DE-4356-94FB-9FAD6C1F6504}" presName="sibTrans" presStyleCnt="0"/>
      <dgm:spPr/>
    </dgm:pt>
    <dgm:pt modelId="{630FFDD4-14F2-4033-B59A-7499E92887F3}" type="pres">
      <dgm:prSet presAssocID="{0BFE23DA-6D27-4023-9197-038D16175E4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E181F7F-EE4C-4E63-86F2-069A7891D9F9}" type="pres">
      <dgm:prSet presAssocID="{E722DD0F-117C-4EB6-90CB-71DD74A27BE4}" presName="sibTrans" presStyleCnt="0"/>
      <dgm:spPr/>
    </dgm:pt>
    <dgm:pt modelId="{5C9898CB-C045-4AAE-935B-551F520F6510}" type="pres">
      <dgm:prSet presAssocID="{D872DCEA-889D-477B-83A9-E986073FD89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AE62DC40-0B3E-46E0-8B3E-E9AE2F0C279E}" type="presOf" srcId="{CC9BB546-F7AB-4BD5-9D0F-A8182877C8FA}" destId="{A13A9D31-9DAA-47F9-9457-8616D94BBA19}" srcOrd="0" destOrd="0" presId="urn:microsoft.com/office/officeart/2005/8/layout/default"/>
    <dgm:cxn modelId="{39C17E98-13EE-4305-9FFB-84EB86F1C251}" type="presOf" srcId="{9E81F61D-C0AB-4DA0-A518-FA27DD0ECD01}" destId="{C087C6A0-F257-4526-924D-2F25E27B981E}" srcOrd="0" destOrd="0" presId="urn:microsoft.com/office/officeart/2005/8/layout/default"/>
    <dgm:cxn modelId="{19EB57AE-EDC7-42DE-9E8B-96D0E73B9514}" srcId="{0FD64037-944C-4A9B-AC00-3EFCB26CE238}" destId="{0BFE23DA-6D27-4023-9197-038D16175E48}" srcOrd="7" destOrd="0" parTransId="{864E4422-3C61-4EAD-AFEE-DF61112506F7}" sibTransId="{E722DD0F-117C-4EB6-90CB-71DD74A27BE4}"/>
    <dgm:cxn modelId="{D7C27A7B-F987-4916-A178-5C65B079A0CE}" type="presOf" srcId="{0BFE23DA-6D27-4023-9197-038D16175E48}" destId="{630FFDD4-14F2-4033-B59A-7499E92887F3}" srcOrd="0" destOrd="0" presId="urn:microsoft.com/office/officeart/2005/8/layout/default"/>
    <dgm:cxn modelId="{0B8A8D02-A389-4B20-A968-AD71AE4F892A}" srcId="{0FD64037-944C-4A9B-AC00-3EFCB26CE238}" destId="{18DF50A0-CE67-47B9-BD49-A804A9218FC1}" srcOrd="2" destOrd="0" parTransId="{227F2792-9335-4F56-870C-045FE4800EF9}" sibTransId="{9CA822A3-52AC-4968-887D-74ABD91EE7BF}"/>
    <dgm:cxn modelId="{9B4CE574-B989-4A58-B9F9-5D224BF796FB}" type="presOf" srcId="{5678731F-B7C4-41C8-A329-F4B0CD450C90}" destId="{BDB1869D-FC40-478F-82E8-540BCC160CBB}" srcOrd="0" destOrd="0" presId="urn:microsoft.com/office/officeart/2005/8/layout/default"/>
    <dgm:cxn modelId="{5F4E2846-F4B7-4E92-BB0C-931D1805CAA3}" type="presOf" srcId="{D71B5971-8A61-4C44-8383-9D55A8835818}" destId="{8A28D2D7-507E-447C-82C2-E0CF569A2503}" srcOrd="0" destOrd="0" presId="urn:microsoft.com/office/officeart/2005/8/layout/default"/>
    <dgm:cxn modelId="{AEE435AD-0AD3-4872-BD59-A42E8392141A}" type="presOf" srcId="{D872DCEA-889D-477B-83A9-E986073FD89C}" destId="{5C9898CB-C045-4AAE-935B-551F520F6510}" srcOrd="0" destOrd="0" presId="urn:microsoft.com/office/officeart/2005/8/layout/default"/>
    <dgm:cxn modelId="{AFDBA409-5948-4949-9BB2-0CE63EDB92D6}" type="presOf" srcId="{A8E07F66-3E1D-4251-953C-52F19D1B6E67}" destId="{F10F55D7-9AED-4D15-BBB6-46CF45DE9E3F}" srcOrd="0" destOrd="0" presId="urn:microsoft.com/office/officeart/2005/8/layout/default"/>
    <dgm:cxn modelId="{13E1C913-9346-43D9-A020-99F0B1D270B7}" type="presOf" srcId="{0FD64037-944C-4A9B-AC00-3EFCB26CE238}" destId="{FF2D2A4B-5EE0-4FB4-8E18-AC5F63C53B37}" srcOrd="0" destOrd="0" presId="urn:microsoft.com/office/officeart/2005/8/layout/default"/>
    <dgm:cxn modelId="{3C56A592-CE8F-492A-911A-B1419B28805C}" type="presOf" srcId="{18DF50A0-CE67-47B9-BD49-A804A9218FC1}" destId="{818EE11F-A028-453E-BBEA-0CF5DD7076D2}" srcOrd="0" destOrd="0" presId="urn:microsoft.com/office/officeart/2005/8/layout/default"/>
    <dgm:cxn modelId="{7FFCFB93-131A-4777-9763-3CB1629253AA}" srcId="{0FD64037-944C-4A9B-AC00-3EFCB26CE238}" destId="{9E81F61D-C0AB-4DA0-A518-FA27DD0ECD01}" srcOrd="6" destOrd="0" parTransId="{3046A6C2-E790-4C69-A189-44C321086002}" sibTransId="{65DF016A-37DE-4356-94FB-9FAD6C1F6504}"/>
    <dgm:cxn modelId="{498B9589-B786-4ED1-9512-D48857BC85EB}" srcId="{0FD64037-944C-4A9B-AC00-3EFCB26CE238}" destId="{A8E07F66-3E1D-4251-953C-52F19D1B6E67}" srcOrd="4" destOrd="0" parTransId="{A726426B-65D9-4B1F-B942-BAA0BB91A5FA}" sibTransId="{A5066939-0EAD-4BC2-ABA7-97D18211800D}"/>
    <dgm:cxn modelId="{0EEE555A-3E1E-42B1-A835-A88A462532C0}" srcId="{0FD64037-944C-4A9B-AC00-3EFCB26CE238}" destId="{D872DCEA-889D-477B-83A9-E986073FD89C}" srcOrd="8" destOrd="0" parTransId="{D07DD1DA-AFF4-4A93-B1B1-2EC8ECAADB97}" sibTransId="{AF1ACC43-AFF3-48F4-ACAD-4E97FF395C8E}"/>
    <dgm:cxn modelId="{00A3B884-A04E-416E-A974-AB69C08E5B2F}" srcId="{0FD64037-944C-4A9B-AC00-3EFCB26CE238}" destId="{24CDD325-BE1F-4E83-94E3-0659691CBC20}" srcOrd="3" destOrd="0" parTransId="{8E8775DD-609E-4921-915B-C84C43BE76DB}" sibTransId="{E5D11643-97DD-4323-B87E-9EF1083C12FF}"/>
    <dgm:cxn modelId="{CF12D71B-F6AC-4F1B-A631-C5EEF4515FFD}" srcId="{0FD64037-944C-4A9B-AC00-3EFCB26CE238}" destId="{5678731F-B7C4-41C8-A329-F4B0CD450C90}" srcOrd="1" destOrd="0" parTransId="{A8EA62E3-472C-4108-94F3-C09A292FDAF9}" sibTransId="{3FE8CCE5-2328-4458-8196-DB1C6D5EE513}"/>
    <dgm:cxn modelId="{8DBF81E3-FE1D-4242-BF45-53A390E1689D}" type="presOf" srcId="{24CDD325-BE1F-4E83-94E3-0659691CBC20}" destId="{FB53C679-BD2E-4791-A9C0-F6E48D93F961}" srcOrd="0" destOrd="0" presId="urn:microsoft.com/office/officeart/2005/8/layout/default"/>
    <dgm:cxn modelId="{1258B86F-0921-4F27-AA05-F17A366607C5}" srcId="{0FD64037-944C-4A9B-AC00-3EFCB26CE238}" destId="{D71B5971-8A61-4C44-8383-9D55A8835818}" srcOrd="5" destOrd="0" parTransId="{AF305681-B89F-4630-8572-708B0AC6E5D9}" sibTransId="{1081A1F2-9DA0-4C00-A473-205BC139E3E9}"/>
    <dgm:cxn modelId="{6BEA9022-3434-49D1-9E55-74B86F21FD42}" srcId="{0FD64037-944C-4A9B-AC00-3EFCB26CE238}" destId="{CC9BB546-F7AB-4BD5-9D0F-A8182877C8FA}" srcOrd="0" destOrd="0" parTransId="{C091C05B-F047-4FFC-AA72-B58B057D3EA8}" sibTransId="{5D7BE0C1-D344-4D8F-B1E4-D091FFCA3395}"/>
    <dgm:cxn modelId="{E1C22F54-7F16-48CF-8730-8C692CF0AC04}" type="presParOf" srcId="{FF2D2A4B-5EE0-4FB4-8E18-AC5F63C53B37}" destId="{A13A9D31-9DAA-47F9-9457-8616D94BBA19}" srcOrd="0" destOrd="0" presId="urn:microsoft.com/office/officeart/2005/8/layout/default"/>
    <dgm:cxn modelId="{889477FF-0E1D-42A6-8E84-FD3867000CF4}" type="presParOf" srcId="{FF2D2A4B-5EE0-4FB4-8E18-AC5F63C53B37}" destId="{E7B8E59F-B132-4A6A-881A-C9E3B9118539}" srcOrd="1" destOrd="0" presId="urn:microsoft.com/office/officeart/2005/8/layout/default"/>
    <dgm:cxn modelId="{450FEF29-6919-4094-8E1A-42D678EA73D4}" type="presParOf" srcId="{FF2D2A4B-5EE0-4FB4-8E18-AC5F63C53B37}" destId="{BDB1869D-FC40-478F-82E8-540BCC160CBB}" srcOrd="2" destOrd="0" presId="urn:microsoft.com/office/officeart/2005/8/layout/default"/>
    <dgm:cxn modelId="{BDD882B9-E080-492A-8AF7-27848832E824}" type="presParOf" srcId="{FF2D2A4B-5EE0-4FB4-8E18-AC5F63C53B37}" destId="{B957974D-19B8-4DD4-B1D5-A59D00AE00F3}" srcOrd="3" destOrd="0" presId="urn:microsoft.com/office/officeart/2005/8/layout/default"/>
    <dgm:cxn modelId="{C38E1368-20A6-4FCB-ACF9-47E77DBF9C93}" type="presParOf" srcId="{FF2D2A4B-5EE0-4FB4-8E18-AC5F63C53B37}" destId="{818EE11F-A028-453E-BBEA-0CF5DD7076D2}" srcOrd="4" destOrd="0" presId="urn:microsoft.com/office/officeart/2005/8/layout/default"/>
    <dgm:cxn modelId="{CA597F0A-D610-4AC1-A86D-558EEF73FCE7}" type="presParOf" srcId="{FF2D2A4B-5EE0-4FB4-8E18-AC5F63C53B37}" destId="{98BEC2B5-FD85-473D-998F-F9A246ADCA70}" srcOrd="5" destOrd="0" presId="urn:microsoft.com/office/officeart/2005/8/layout/default"/>
    <dgm:cxn modelId="{1F4A45CE-2A12-42BA-9C98-DA7CEBE16ADB}" type="presParOf" srcId="{FF2D2A4B-5EE0-4FB4-8E18-AC5F63C53B37}" destId="{FB53C679-BD2E-4791-A9C0-F6E48D93F961}" srcOrd="6" destOrd="0" presId="urn:microsoft.com/office/officeart/2005/8/layout/default"/>
    <dgm:cxn modelId="{19672DD2-D012-4744-ACB3-2EE99DBF570D}" type="presParOf" srcId="{FF2D2A4B-5EE0-4FB4-8E18-AC5F63C53B37}" destId="{EAAB553F-AE6E-48BB-B8DC-40D94B5B0704}" srcOrd="7" destOrd="0" presId="urn:microsoft.com/office/officeart/2005/8/layout/default"/>
    <dgm:cxn modelId="{02898341-FD75-43D0-8EFC-B4D398DAEE34}" type="presParOf" srcId="{FF2D2A4B-5EE0-4FB4-8E18-AC5F63C53B37}" destId="{F10F55D7-9AED-4D15-BBB6-46CF45DE9E3F}" srcOrd="8" destOrd="0" presId="urn:microsoft.com/office/officeart/2005/8/layout/default"/>
    <dgm:cxn modelId="{CAD865DB-5454-47DA-B3FD-39029EFB235C}" type="presParOf" srcId="{FF2D2A4B-5EE0-4FB4-8E18-AC5F63C53B37}" destId="{3866E2FC-DE33-464E-B4DA-263B19B7856C}" srcOrd="9" destOrd="0" presId="urn:microsoft.com/office/officeart/2005/8/layout/default"/>
    <dgm:cxn modelId="{5B31F96D-3769-4BF5-9697-1022C6FA17F7}" type="presParOf" srcId="{FF2D2A4B-5EE0-4FB4-8E18-AC5F63C53B37}" destId="{8A28D2D7-507E-447C-82C2-E0CF569A2503}" srcOrd="10" destOrd="0" presId="urn:microsoft.com/office/officeart/2005/8/layout/default"/>
    <dgm:cxn modelId="{F1DF3329-A4BB-4E30-AF0F-E320A4AAD239}" type="presParOf" srcId="{FF2D2A4B-5EE0-4FB4-8E18-AC5F63C53B37}" destId="{4D5A9F87-17B2-4388-8BD5-5FC450566BAC}" srcOrd="11" destOrd="0" presId="urn:microsoft.com/office/officeart/2005/8/layout/default"/>
    <dgm:cxn modelId="{C7133BDD-2BA1-403A-A021-BC3FCBEF63A1}" type="presParOf" srcId="{FF2D2A4B-5EE0-4FB4-8E18-AC5F63C53B37}" destId="{C087C6A0-F257-4526-924D-2F25E27B981E}" srcOrd="12" destOrd="0" presId="urn:microsoft.com/office/officeart/2005/8/layout/default"/>
    <dgm:cxn modelId="{EAB20CFA-3CDD-423A-89E1-03BA210D1E9F}" type="presParOf" srcId="{FF2D2A4B-5EE0-4FB4-8E18-AC5F63C53B37}" destId="{80875CC2-67DD-4A32-BC7B-C70E02F252AE}" srcOrd="13" destOrd="0" presId="urn:microsoft.com/office/officeart/2005/8/layout/default"/>
    <dgm:cxn modelId="{B7D01263-E2F9-41E1-B565-AFF7207692C1}" type="presParOf" srcId="{FF2D2A4B-5EE0-4FB4-8E18-AC5F63C53B37}" destId="{630FFDD4-14F2-4033-B59A-7499E92887F3}" srcOrd="14" destOrd="0" presId="urn:microsoft.com/office/officeart/2005/8/layout/default"/>
    <dgm:cxn modelId="{9D566AEE-0433-4050-972F-69417E901E2B}" type="presParOf" srcId="{FF2D2A4B-5EE0-4FB4-8E18-AC5F63C53B37}" destId="{CE181F7F-EE4C-4E63-86F2-069A7891D9F9}" srcOrd="15" destOrd="0" presId="urn:microsoft.com/office/officeart/2005/8/layout/default"/>
    <dgm:cxn modelId="{3669C1FD-AB15-419C-9851-19C45620C2DA}" type="presParOf" srcId="{FF2D2A4B-5EE0-4FB4-8E18-AC5F63C53B37}" destId="{5C9898CB-C045-4AAE-935B-551F520F651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A9D31-9DAA-47F9-9457-8616D94BBA19}">
      <dsp:nvSpPr>
        <dsp:cNvPr id="0" name=""/>
        <dsp:cNvSpPr/>
      </dsp:nvSpPr>
      <dsp:spPr>
        <a:xfrm>
          <a:off x="0" y="433234"/>
          <a:ext cx="2147733" cy="128864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600" kern="1200" dirty="0" smtClean="0"/>
            <a:t>Oficina de Denuncias</a:t>
          </a:r>
          <a:endParaRPr lang="es-PY" sz="2600" kern="1200" dirty="0"/>
        </a:p>
      </dsp:txBody>
      <dsp:txXfrm>
        <a:off x="0" y="433234"/>
        <a:ext cx="2147733" cy="1288640"/>
      </dsp:txXfrm>
    </dsp:sp>
    <dsp:sp modelId="{BDB1869D-FC40-478F-82E8-540BCC160CBB}">
      <dsp:nvSpPr>
        <dsp:cNvPr id="0" name=""/>
        <dsp:cNvSpPr/>
      </dsp:nvSpPr>
      <dsp:spPr>
        <a:xfrm>
          <a:off x="2362506" y="433234"/>
          <a:ext cx="2147733" cy="128864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tx1"/>
              </a:solidFill>
            </a:rPr>
            <a:t>Crimen Organizado</a:t>
          </a:r>
          <a:endParaRPr lang="es-PY" sz="2600" kern="1200" dirty="0">
            <a:solidFill>
              <a:schemeClr val="tx1"/>
            </a:solidFill>
          </a:endParaRPr>
        </a:p>
      </dsp:txBody>
      <dsp:txXfrm>
        <a:off x="2362506" y="433234"/>
        <a:ext cx="2147733" cy="1288640"/>
      </dsp:txXfrm>
    </dsp:sp>
    <dsp:sp modelId="{818EE11F-A028-453E-BBEA-0CF5DD7076D2}">
      <dsp:nvSpPr>
        <dsp:cNvPr id="0" name=""/>
        <dsp:cNvSpPr/>
      </dsp:nvSpPr>
      <dsp:spPr>
        <a:xfrm>
          <a:off x="4725013" y="433234"/>
          <a:ext cx="2147733" cy="1288640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Unidad de Delitos Económicos</a:t>
          </a:r>
          <a:endParaRPr lang="es-PY" sz="2600" kern="1200" dirty="0"/>
        </a:p>
      </dsp:txBody>
      <dsp:txXfrm>
        <a:off x="4725013" y="433234"/>
        <a:ext cx="2147733" cy="1288640"/>
      </dsp:txXfrm>
    </dsp:sp>
    <dsp:sp modelId="{FB53C679-BD2E-4791-A9C0-F6E48D93F961}">
      <dsp:nvSpPr>
        <dsp:cNvPr id="0" name=""/>
        <dsp:cNvSpPr/>
      </dsp:nvSpPr>
      <dsp:spPr>
        <a:xfrm>
          <a:off x="0" y="1936647"/>
          <a:ext cx="2147733" cy="128864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600" kern="1200" dirty="0" smtClean="0"/>
            <a:t>Oficinas de Unidades Fiscales</a:t>
          </a:r>
          <a:endParaRPr lang="es-PY" sz="2600" kern="1200" dirty="0"/>
        </a:p>
      </dsp:txBody>
      <dsp:txXfrm>
        <a:off x="0" y="1936647"/>
        <a:ext cx="2147733" cy="1288640"/>
      </dsp:txXfrm>
    </dsp:sp>
    <dsp:sp modelId="{F10F55D7-9AED-4D15-BBB6-46CF45DE9E3F}">
      <dsp:nvSpPr>
        <dsp:cNvPr id="0" name=""/>
        <dsp:cNvSpPr/>
      </dsp:nvSpPr>
      <dsp:spPr>
        <a:xfrm>
          <a:off x="2362506" y="1936647"/>
          <a:ext cx="2147733" cy="1288640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Ciber Crimen</a:t>
          </a:r>
          <a:endParaRPr lang="es-PY" sz="2600" kern="1200" dirty="0"/>
        </a:p>
      </dsp:txBody>
      <dsp:txXfrm>
        <a:off x="2362506" y="1936647"/>
        <a:ext cx="2147733" cy="1288640"/>
      </dsp:txXfrm>
    </dsp:sp>
    <dsp:sp modelId="{8A28D2D7-507E-447C-82C2-E0CF569A2503}">
      <dsp:nvSpPr>
        <dsp:cNvPr id="0" name=""/>
        <dsp:cNvSpPr/>
      </dsp:nvSpPr>
      <dsp:spPr>
        <a:xfrm>
          <a:off x="4725013" y="1936647"/>
          <a:ext cx="2147733" cy="128864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600" kern="1200" dirty="0" smtClean="0"/>
            <a:t>Centro de Atención a Victimas </a:t>
          </a:r>
          <a:endParaRPr lang="es-PY" sz="2600" kern="1200" dirty="0"/>
        </a:p>
      </dsp:txBody>
      <dsp:txXfrm>
        <a:off x="4725013" y="1936647"/>
        <a:ext cx="2147733" cy="1288640"/>
      </dsp:txXfrm>
    </dsp:sp>
    <dsp:sp modelId="{C087C6A0-F257-4526-924D-2F25E27B981E}">
      <dsp:nvSpPr>
        <dsp:cNvPr id="0" name=""/>
        <dsp:cNvSpPr/>
      </dsp:nvSpPr>
      <dsp:spPr>
        <a:xfrm>
          <a:off x="0" y="3440061"/>
          <a:ext cx="2147733" cy="128864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bg1"/>
              </a:solidFill>
            </a:rPr>
            <a:t>Violencia Familiar</a:t>
          </a:r>
          <a:endParaRPr lang="es-PY" sz="2600" kern="1200" dirty="0" smtClean="0">
            <a:solidFill>
              <a:schemeClr val="bg1"/>
            </a:solidFill>
          </a:endParaRPr>
        </a:p>
      </dsp:txBody>
      <dsp:txXfrm>
        <a:off x="0" y="3440061"/>
        <a:ext cx="2147733" cy="1288640"/>
      </dsp:txXfrm>
    </dsp:sp>
    <dsp:sp modelId="{630FFDD4-14F2-4033-B59A-7499E92887F3}">
      <dsp:nvSpPr>
        <dsp:cNvPr id="0" name=""/>
        <dsp:cNvSpPr/>
      </dsp:nvSpPr>
      <dsp:spPr>
        <a:xfrm>
          <a:off x="2362506" y="3440061"/>
          <a:ext cx="2147733" cy="1288640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600" kern="1200" dirty="0" smtClean="0">
              <a:solidFill>
                <a:schemeClr val="bg1"/>
              </a:solidFill>
            </a:rPr>
            <a:t>Cámara </a:t>
          </a:r>
          <a:r>
            <a:rPr lang="es-PY" sz="2600" kern="1200" dirty="0" err="1" smtClean="0">
              <a:solidFill>
                <a:schemeClr val="bg1"/>
              </a:solidFill>
            </a:rPr>
            <a:t>Gesell</a:t>
          </a:r>
          <a:endParaRPr lang="es-PY" sz="2600" kern="1200" dirty="0" smtClean="0">
            <a:solidFill>
              <a:schemeClr val="bg1"/>
            </a:solidFill>
          </a:endParaRPr>
        </a:p>
      </dsp:txBody>
      <dsp:txXfrm>
        <a:off x="2362506" y="3440061"/>
        <a:ext cx="2147733" cy="1288640"/>
      </dsp:txXfrm>
    </dsp:sp>
    <dsp:sp modelId="{5C9898CB-C045-4AAE-935B-551F520F6510}">
      <dsp:nvSpPr>
        <dsp:cNvPr id="0" name=""/>
        <dsp:cNvSpPr/>
      </dsp:nvSpPr>
      <dsp:spPr>
        <a:xfrm>
          <a:off x="4725013" y="3440061"/>
          <a:ext cx="2147733" cy="1288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600" kern="1200" dirty="0" smtClean="0"/>
            <a:t>Laboratorio Forense</a:t>
          </a:r>
        </a:p>
      </dsp:txBody>
      <dsp:txXfrm>
        <a:off x="4725013" y="3440061"/>
        <a:ext cx="2147733" cy="1288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B5164-5926-4C02-9B28-5EF12A94E4F2}">
      <dsp:nvSpPr>
        <dsp:cNvPr id="0" name=""/>
        <dsp:cNvSpPr/>
      </dsp:nvSpPr>
      <dsp:spPr>
        <a:xfrm>
          <a:off x="-7422151" y="-1134933"/>
          <a:ext cx="8836920" cy="8836920"/>
        </a:xfrm>
        <a:prstGeom prst="blockArc">
          <a:avLst>
            <a:gd name="adj1" fmla="val 18900000"/>
            <a:gd name="adj2" fmla="val 2700000"/>
            <a:gd name="adj3" fmla="val 244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EAA03-FF1D-47C2-9A62-F4C7C30795FC}">
      <dsp:nvSpPr>
        <dsp:cNvPr id="0" name=""/>
        <dsp:cNvSpPr/>
      </dsp:nvSpPr>
      <dsp:spPr>
        <a:xfrm>
          <a:off x="911507" y="455175"/>
          <a:ext cx="9355626" cy="17164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252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>
              <a:solidFill>
                <a:schemeClr val="tx1"/>
              </a:solidFill>
            </a:rPr>
            <a:t>Creaciones de cargos:  Agente Fiscal, Asistente Fiscal, Secretario Fiscal, Auxiliar Fiscal, Choferes, Médico Forense, Perito, Psicólogo, Trabajador Social, otros.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>
              <a:solidFill>
                <a:schemeClr val="tx1"/>
              </a:solidFill>
            </a:rPr>
            <a:t>Para el fortalecimiento de las diferentes Áreas del Ministerio Público 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911507" y="455175"/>
        <a:ext cx="9355626" cy="1716470"/>
      </dsp:txXfrm>
    </dsp:sp>
    <dsp:sp modelId="{50F8D088-B4D4-4B29-AD85-E5BB57DCD598}">
      <dsp:nvSpPr>
        <dsp:cNvPr id="0" name=""/>
        <dsp:cNvSpPr/>
      </dsp:nvSpPr>
      <dsp:spPr>
        <a:xfrm>
          <a:off x="90625" y="492529"/>
          <a:ext cx="1641763" cy="1641763"/>
        </a:xfrm>
        <a:prstGeom prst="ellipse">
          <a:avLst/>
        </a:prstGeom>
        <a:solidFill>
          <a:srgbClr val="80000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8B96349-9D58-45B2-BD0C-15F642CCFE00}">
      <dsp:nvSpPr>
        <dsp:cNvPr id="0" name=""/>
        <dsp:cNvSpPr/>
      </dsp:nvSpPr>
      <dsp:spPr>
        <a:xfrm>
          <a:off x="1388931" y="2466986"/>
          <a:ext cx="8878201" cy="163308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25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  <a:cs typeface="Calibri" pitchFamily="34" charset="0"/>
            </a:rPr>
            <a:t>Seguro de vida para todos los funcionarios de la Institución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  <a:cs typeface="Calibri" pitchFamily="34" charset="0"/>
            </a:rPr>
            <a:t>Alquileres de los locales de Fiscalías y Depósitos de Evidencias en todo el país.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  <a:cs typeface="Calibri" pitchFamily="34" charset="0"/>
            </a:rPr>
            <a:t>Servicios Básicos de las Fiscalias de todo el país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  <a:cs typeface="Calibri" pitchFamily="34" charset="0"/>
            </a:rPr>
            <a:t>Mantenimiento de Edificios y de móviles Institucionales</a:t>
          </a:r>
        </a:p>
      </dsp:txBody>
      <dsp:txXfrm>
        <a:off x="1388931" y="2466986"/>
        <a:ext cx="8878201" cy="1633081"/>
      </dsp:txXfrm>
    </dsp:sp>
    <dsp:sp modelId="{9B7CF9A8-AB02-4281-A4AD-F2C810D47A10}">
      <dsp:nvSpPr>
        <dsp:cNvPr id="0" name=""/>
        <dsp:cNvSpPr/>
      </dsp:nvSpPr>
      <dsp:spPr>
        <a:xfrm>
          <a:off x="568050" y="2462645"/>
          <a:ext cx="1641763" cy="1641763"/>
        </a:xfrm>
        <a:prstGeom prst="ellipse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5B551-15E1-4DE7-AF59-1AF52E2339FC}">
      <dsp:nvSpPr>
        <dsp:cNvPr id="0" name=""/>
        <dsp:cNvSpPr/>
      </dsp:nvSpPr>
      <dsp:spPr>
        <a:xfrm>
          <a:off x="911507" y="4308545"/>
          <a:ext cx="9355626" cy="189019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4252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Adquisición de insumos de papelería, reactivos y otros.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Provisión de Combustibles para la flota de vehículos.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Fortalecimiento del parque automotor.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Equipamientos de mobiliarios y equipos para las sedes.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900" kern="1200" dirty="0" smtClean="0"/>
            <a:t>Adquisición de equipamientos de seguridad </a:t>
          </a:r>
        </a:p>
      </dsp:txBody>
      <dsp:txXfrm>
        <a:off x="911507" y="4308545"/>
        <a:ext cx="9355626" cy="1890195"/>
      </dsp:txXfrm>
    </dsp:sp>
    <dsp:sp modelId="{CBC62A9D-EB26-4F35-9071-8B7C944D2327}">
      <dsp:nvSpPr>
        <dsp:cNvPr id="0" name=""/>
        <dsp:cNvSpPr/>
      </dsp:nvSpPr>
      <dsp:spPr>
        <a:xfrm>
          <a:off x="90625" y="4432761"/>
          <a:ext cx="1641763" cy="164176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A9D31-9DAA-47F9-9457-8616D94BBA19}">
      <dsp:nvSpPr>
        <dsp:cNvPr id="0" name=""/>
        <dsp:cNvSpPr/>
      </dsp:nvSpPr>
      <dsp:spPr>
        <a:xfrm>
          <a:off x="0" y="433234"/>
          <a:ext cx="2147733" cy="128864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600" kern="1200" dirty="0" smtClean="0"/>
            <a:t>Oficina de Denuncias</a:t>
          </a:r>
          <a:endParaRPr lang="es-PY" sz="2600" kern="1200" dirty="0"/>
        </a:p>
      </dsp:txBody>
      <dsp:txXfrm>
        <a:off x="0" y="433234"/>
        <a:ext cx="2147733" cy="1288640"/>
      </dsp:txXfrm>
    </dsp:sp>
    <dsp:sp modelId="{BDB1869D-FC40-478F-82E8-540BCC160CBB}">
      <dsp:nvSpPr>
        <dsp:cNvPr id="0" name=""/>
        <dsp:cNvSpPr/>
      </dsp:nvSpPr>
      <dsp:spPr>
        <a:xfrm>
          <a:off x="2362506" y="433234"/>
          <a:ext cx="2147733" cy="128864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tx1"/>
              </a:solidFill>
            </a:rPr>
            <a:t>Crimen Organizado</a:t>
          </a:r>
          <a:endParaRPr lang="es-PY" sz="2600" kern="1200" dirty="0">
            <a:solidFill>
              <a:schemeClr val="tx1"/>
            </a:solidFill>
          </a:endParaRPr>
        </a:p>
      </dsp:txBody>
      <dsp:txXfrm>
        <a:off x="2362506" y="433234"/>
        <a:ext cx="2147733" cy="1288640"/>
      </dsp:txXfrm>
    </dsp:sp>
    <dsp:sp modelId="{818EE11F-A028-453E-BBEA-0CF5DD7076D2}">
      <dsp:nvSpPr>
        <dsp:cNvPr id="0" name=""/>
        <dsp:cNvSpPr/>
      </dsp:nvSpPr>
      <dsp:spPr>
        <a:xfrm>
          <a:off x="4725013" y="433234"/>
          <a:ext cx="2147733" cy="1288640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Unidad de Delitos Económicos</a:t>
          </a:r>
          <a:endParaRPr lang="es-PY" sz="2600" kern="1200" dirty="0"/>
        </a:p>
      </dsp:txBody>
      <dsp:txXfrm>
        <a:off x="4725013" y="433234"/>
        <a:ext cx="2147733" cy="1288640"/>
      </dsp:txXfrm>
    </dsp:sp>
    <dsp:sp modelId="{FB53C679-BD2E-4791-A9C0-F6E48D93F961}">
      <dsp:nvSpPr>
        <dsp:cNvPr id="0" name=""/>
        <dsp:cNvSpPr/>
      </dsp:nvSpPr>
      <dsp:spPr>
        <a:xfrm>
          <a:off x="0" y="1936647"/>
          <a:ext cx="2147733" cy="128864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600" kern="1200" dirty="0" smtClean="0"/>
            <a:t>Oficinas de Unidades Fiscales</a:t>
          </a:r>
          <a:endParaRPr lang="es-PY" sz="2600" kern="1200" dirty="0"/>
        </a:p>
      </dsp:txBody>
      <dsp:txXfrm>
        <a:off x="0" y="1936647"/>
        <a:ext cx="2147733" cy="1288640"/>
      </dsp:txXfrm>
    </dsp:sp>
    <dsp:sp modelId="{F10F55D7-9AED-4D15-BBB6-46CF45DE9E3F}">
      <dsp:nvSpPr>
        <dsp:cNvPr id="0" name=""/>
        <dsp:cNvSpPr/>
      </dsp:nvSpPr>
      <dsp:spPr>
        <a:xfrm>
          <a:off x="2362506" y="1936647"/>
          <a:ext cx="2147733" cy="1288640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Ciber Crimen</a:t>
          </a:r>
          <a:endParaRPr lang="es-PY" sz="2600" kern="1200" dirty="0"/>
        </a:p>
      </dsp:txBody>
      <dsp:txXfrm>
        <a:off x="2362506" y="1936647"/>
        <a:ext cx="2147733" cy="1288640"/>
      </dsp:txXfrm>
    </dsp:sp>
    <dsp:sp modelId="{8A28D2D7-507E-447C-82C2-E0CF569A2503}">
      <dsp:nvSpPr>
        <dsp:cNvPr id="0" name=""/>
        <dsp:cNvSpPr/>
      </dsp:nvSpPr>
      <dsp:spPr>
        <a:xfrm>
          <a:off x="4725013" y="1936647"/>
          <a:ext cx="2147733" cy="128864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600" kern="1200" dirty="0" smtClean="0"/>
            <a:t>Centro de Atención a Victimas </a:t>
          </a:r>
          <a:endParaRPr lang="es-PY" sz="2600" kern="1200" dirty="0"/>
        </a:p>
      </dsp:txBody>
      <dsp:txXfrm>
        <a:off x="4725013" y="1936647"/>
        <a:ext cx="2147733" cy="1288640"/>
      </dsp:txXfrm>
    </dsp:sp>
    <dsp:sp modelId="{C087C6A0-F257-4526-924D-2F25E27B981E}">
      <dsp:nvSpPr>
        <dsp:cNvPr id="0" name=""/>
        <dsp:cNvSpPr/>
      </dsp:nvSpPr>
      <dsp:spPr>
        <a:xfrm>
          <a:off x="0" y="3440061"/>
          <a:ext cx="2147733" cy="128864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solidFill>
                <a:schemeClr val="bg1"/>
              </a:solidFill>
            </a:rPr>
            <a:t>Violencia Familiar</a:t>
          </a:r>
          <a:endParaRPr lang="es-PY" sz="2600" kern="1200" dirty="0" smtClean="0">
            <a:solidFill>
              <a:schemeClr val="bg1"/>
            </a:solidFill>
          </a:endParaRPr>
        </a:p>
      </dsp:txBody>
      <dsp:txXfrm>
        <a:off x="0" y="3440061"/>
        <a:ext cx="2147733" cy="1288640"/>
      </dsp:txXfrm>
    </dsp:sp>
    <dsp:sp modelId="{630FFDD4-14F2-4033-B59A-7499E92887F3}">
      <dsp:nvSpPr>
        <dsp:cNvPr id="0" name=""/>
        <dsp:cNvSpPr/>
      </dsp:nvSpPr>
      <dsp:spPr>
        <a:xfrm>
          <a:off x="2362506" y="3440061"/>
          <a:ext cx="2147733" cy="1288640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600" kern="1200" dirty="0" smtClean="0">
              <a:solidFill>
                <a:schemeClr val="bg1"/>
              </a:solidFill>
            </a:rPr>
            <a:t>Cámara </a:t>
          </a:r>
          <a:r>
            <a:rPr lang="es-PY" sz="2600" kern="1200" dirty="0" err="1" smtClean="0">
              <a:solidFill>
                <a:schemeClr val="bg1"/>
              </a:solidFill>
            </a:rPr>
            <a:t>Gesell</a:t>
          </a:r>
          <a:endParaRPr lang="es-PY" sz="2600" kern="1200" dirty="0" smtClean="0">
            <a:solidFill>
              <a:schemeClr val="bg1"/>
            </a:solidFill>
          </a:endParaRPr>
        </a:p>
      </dsp:txBody>
      <dsp:txXfrm>
        <a:off x="2362506" y="3440061"/>
        <a:ext cx="2147733" cy="1288640"/>
      </dsp:txXfrm>
    </dsp:sp>
    <dsp:sp modelId="{5C9898CB-C045-4AAE-935B-551F520F6510}">
      <dsp:nvSpPr>
        <dsp:cNvPr id="0" name=""/>
        <dsp:cNvSpPr/>
      </dsp:nvSpPr>
      <dsp:spPr>
        <a:xfrm>
          <a:off x="4725013" y="3440061"/>
          <a:ext cx="2147733" cy="1288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600" kern="1200" dirty="0" smtClean="0"/>
            <a:t>Laboratorio Forense</a:t>
          </a:r>
        </a:p>
      </dsp:txBody>
      <dsp:txXfrm>
        <a:off x="4725013" y="3440061"/>
        <a:ext cx="2147733" cy="128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0.18614</cdr:x>
      <cdr:y>0.8906</cdr:y>
    </cdr:from>
    <cdr:to>
      <cdr:x>0.81494</cdr:x>
      <cdr:y>0.97516</cdr:y>
    </cdr:to>
    <cdr:sp macro="" textlink="">
      <cdr:nvSpPr>
        <cdr:cNvPr id="2" name="Rectangle 2" descr="Papiro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63646" y="6184870"/>
          <a:ext cx="9335729" cy="587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square" lIns="93881" tIns="46941" rIns="93881" bIns="46941" anchor="ctr" anchorCtr="1">
          <a:spAutoFit/>
        </a:bodyPr>
        <a:lstStyle xmlns:a="http://schemas.openxmlformats.org/drawingml/2006/main">
          <a:defPPr>
            <a:defRPr lang="es-PY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31839">
            <a:spcBef>
              <a:spcPct val="20000"/>
            </a:spcBef>
            <a:buClr>
              <a:schemeClr val="accent2">
                <a:lumMod val="50000"/>
              </a:schemeClr>
            </a:buClr>
            <a:buSzPct val="95000"/>
            <a:defRPr/>
          </a:pPr>
          <a:r>
            <a:rPr lang="es-E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En 5 años disminución de </a:t>
          </a:r>
          <a:r>
            <a:rPr lang="es-E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Gs. 51.013.293.443</a:t>
          </a:r>
          <a:endParaRPr lang="es-ES" sz="3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270D6-B7E9-4B5E-84CD-F6B23EC55666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10567988"/>
            <a:ext cx="3038475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10567988"/>
            <a:ext cx="3038475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B3985-CE35-4D01-9D0F-E159AC87C0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57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7CBDE-D340-43D5-868D-DAC99186838D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390650"/>
            <a:ext cx="6673850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5354638"/>
            <a:ext cx="5607050" cy="4379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567988"/>
            <a:ext cx="3038475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10567988"/>
            <a:ext cx="3038475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519D-E4C0-43E0-B42C-E71FC66943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68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93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50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225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224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40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72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2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88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00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861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26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8275" y="1390650"/>
            <a:ext cx="66738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519D-E4C0-43E0-B42C-E71FC66943D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45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4/10/2019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78580" y="216591"/>
            <a:ext cx="10925751" cy="1468438"/>
            <a:chOff x="78580" y="164041"/>
            <a:chExt cx="11952317" cy="1468438"/>
          </a:xfrm>
        </p:grpSpPr>
        <p:grpSp>
          <p:nvGrpSpPr>
            <p:cNvPr id="7" name="Group 2"/>
            <p:cNvGrpSpPr>
              <a:grpSpLocks/>
            </p:cNvGrpSpPr>
            <p:nvPr userDrawn="1"/>
          </p:nvGrpSpPr>
          <p:grpSpPr bwMode="auto">
            <a:xfrm>
              <a:off x="78580" y="164041"/>
              <a:ext cx="7118087" cy="1468438"/>
              <a:chOff x="0" y="0"/>
              <a:chExt cx="12473" cy="2313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2296" y="0"/>
                <a:ext cx="3038" cy="1421"/>
              </a:xfrm>
              <a:custGeom>
                <a:avLst/>
                <a:gdLst>
                  <a:gd name="T0" fmla="+- 0 5334 2297"/>
                  <a:gd name="T1" fmla="*/ T0 w 3038"/>
                  <a:gd name="T2" fmla="*/ 0 h 1421"/>
                  <a:gd name="T3" fmla="+- 0 3982 2297"/>
                  <a:gd name="T4" fmla="*/ T3 w 3038"/>
                  <a:gd name="T5" fmla="*/ 0 h 1421"/>
                  <a:gd name="T6" fmla="+- 0 2297 2297"/>
                  <a:gd name="T7" fmla="*/ T6 w 3038"/>
                  <a:gd name="T8" fmla="*/ 1020 h 1421"/>
                  <a:gd name="T9" fmla="+- 0 2959 2297"/>
                  <a:gd name="T10" fmla="*/ T9 w 3038"/>
                  <a:gd name="T11" fmla="*/ 1421 h 1421"/>
                  <a:gd name="T12" fmla="+- 0 5334 2297"/>
                  <a:gd name="T13" fmla="*/ T12 w 3038"/>
                  <a:gd name="T14" fmla="*/ 0 h 142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3038" h="1421">
                    <a:moveTo>
                      <a:pt x="3037" y="0"/>
                    </a:moveTo>
                    <a:lnTo>
                      <a:pt x="1685" y="0"/>
                    </a:lnTo>
                    <a:lnTo>
                      <a:pt x="0" y="1020"/>
                    </a:lnTo>
                    <a:lnTo>
                      <a:pt x="662" y="1421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473" cy="2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0"/>
                <a:ext cx="2959" cy="2041"/>
              </a:xfrm>
              <a:custGeom>
                <a:avLst/>
                <a:gdLst>
                  <a:gd name="T0" fmla="*/ 663 w 2959"/>
                  <a:gd name="T1" fmla="*/ 0 h 2041"/>
                  <a:gd name="T2" fmla="*/ 0 w 2959"/>
                  <a:gd name="T3" fmla="*/ 0 h 2041"/>
                  <a:gd name="T4" fmla="*/ 0 w 2959"/>
                  <a:gd name="T5" fmla="*/ 972 h 2041"/>
                  <a:gd name="T6" fmla="*/ 1923 w 2959"/>
                  <a:gd name="T7" fmla="*/ 2040 h 2041"/>
                  <a:gd name="T8" fmla="*/ 1959 w 2959"/>
                  <a:gd name="T9" fmla="*/ 2040 h 2041"/>
                  <a:gd name="T10" fmla="*/ 2959 w 2959"/>
                  <a:gd name="T11" fmla="*/ 1421 h 2041"/>
                  <a:gd name="T12" fmla="*/ 2297 w 2959"/>
                  <a:gd name="T13" fmla="*/ 1020 h 2041"/>
                  <a:gd name="T14" fmla="*/ 2308 w 2959"/>
                  <a:gd name="T15" fmla="*/ 1014 h 2041"/>
                  <a:gd name="T16" fmla="*/ 663 w 2959"/>
                  <a:gd name="T17" fmla="*/ 0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9" h="2041">
                    <a:moveTo>
                      <a:pt x="663" y="0"/>
                    </a:moveTo>
                    <a:lnTo>
                      <a:pt x="0" y="0"/>
                    </a:lnTo>
                    <a:lnTo>
                      <a:pt x="0" y="972"/>
                    </a:lnTo>
                    <a:lnTo>
                      <a:pt x="1923" y="2040"/>
                    </a:lnTo>
                    <a:lnTo>
                      <a:pt x="1959" y="2040"/>
                    </a:lnTo>
                    <a:lnTo>
                      <a:pt x="2959" y="1421"/>
                    </a:lnTo>
                    <a:lnTo>
                      <a:pt x="2297" y="1020"/>
                    </a:lnTo>
                    <a:lnTo>
                      <a:pt x="2308" y="1014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0" y="902"/>
                <a:ext cx="3109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11" name="Objeto 10"/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3782796284"/>
                </p:ext>
              </p:extLst>
            </p:nvPr>
          </p:nvGraphicFramePr>
          <p:xfrm>
            <a:off x="4406799" y="164042"/>
            <a:ext cx="7624098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Fotografía de Photo Editor" r:id="rId5" imgW="9124920" imgH="609480" progId="MSPhotoEd.3">
                    <p:embed/>
                  </p:oleObj>
                </mc:Choice>
                <mc:Fallback>
                  <p:oleObj name="Fotografía de Photo Editor" r:id="rId5" imgW="9124920" imgH="60948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06799" y="164042"/>
                          <a:ext cx="7624098" cy="39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ángulo 9"/>
            <p:cNvSpPr/>
            <p:nvPr userDrawn="1"/>
          </p:nvSpPr>
          <p:spPr>
            <a:xfrm>
              <a:off x="4163577" y="493448"/>
              <a:ext cx="4817533" cy="1073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5" name="Group 7"/>
          <p:cNvGrpSpPr>
            <a:grpSpLocks/>
          </p:cNvGrpSpPr>
          <p:nvPr userDrawn="1"/>
        </p:nvGrpSpPr>
        <p:grpSpPr bwMode="auto">
          <a:xfrm>
            <a:off x="10831691" y="41501"/>
            <a:ext cx="1023197" cy="708318"/>
            <a:chOff x="0" y="0"/>
            <a:chExt cx="899" cy="631"/>
          </a:xfrm>
          <a:effectLst>
            <a:glow rad="38100">
              <a:schemeClr val="bg1"/>
            </a:glow>
          </a:effectLst>
        </p:grpSpPr>
        <p:sp>
          <p:nvSpPr>
            <p:cNvPr id="16" name="Freeform 22"/>
            <p:cNvSpPr>
              <a:spLocks/>
            </p:cNvSpPr>
            <p:nvPr userDrawn="1"/>
          </p:nvSpPr>
          <p:spPr bwMode="auto">
            <a:xfrm>
              <a:off x="560" y="239"/>
              <a:ext cx="79" cy="65"/>
            </a:xfrm>
            <a:custGeom>
              <a:avLst/>
              <a:gdLst>
                <a:gd name="T0" fmla="+- 0 639 560"/>
                <a:gd name="T1" fmla="*/ T0 w 79"/>
                <a:gd name="T2" fmla="+- 0 304 239"/>
                <a:gd name="T3" fmla="*/ 304 h 65"/>
                <a:gd name="T4" fmla="+- 0 560 560"/>
                <a:gd name="T5" fmla="*/ T4 w 79"/>
                <a:gd name="T6" fmla="+- 0 304 239"/>
                <a:gd name="T7" fmla="*/ 304 h 65"/>
                <a:gd name="T8" fmla="+- 0 598 560"/>
                <a:gd name="T9" fmla="*/ T8 w 79"/>
                <a:gd name="T10" fmla="+- 0 239 239"/>
                <a:gd name="T11" fmla="*/ 239 h 65"/>
                <a:gd name="T12" fmla="+- 0 639 560"/>
                <a:gd name="T13" fmla="*/ T12 w 79"/>
                <a:gd name="T14" fmla="+- 0 304 239"/>
                <a:gd name="T15" fmla="*/ 304 h 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9" h="65">
                  <a:moveTo>
                    <a:pt x="79" y="65"/>
                  </a:moveTo>
                  <a:lnTo>
                    <a:pt x="0" y="65"/>
                  </a:lnTo>
                  <a:lnTo>
                    <a:pt x="38" y="0"/>
                  </a:lnTo>
                  <a:lnTo>
                    <a:pt x="79" y="65"/>
                  </a:lnTo>
                  <a:close/>
                </a:path>
              </a:pathLst>
            </a:custGeom>
            <a:solidFill>
              <a:srgbClr val="6D68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7" name="Freeform 21"/>
            <p:cNvSpPr>
              <a:spLocks/>
            </p:cNvSpPr>
            <p:nvPr userDrawn="1"/>
          </p:nvSpPr>
          <p:spPr bwMode="auto">
            <a:xfrm>
              <a:off x="560" y="239"/>
              <a:ext cx="79" cy="65"/>
            </a:xfrm>
            <a:custGeom>
              <a:avLst/>
              <a:gdLst>
                <a:gd name="T0" fmla="+- 0 598 560"/>
                <a:gd name="T1" fmla="*/ T0 w 79"/>
                <a:gd name="T2" fmla="+- 0 239 239"/>
                <a:gd name="T3" fmla="*/ 239 h 65"/>
                <a:gd name="T4" fmla="+- 0 560 560"/>
                <a:gd name="T5" fmla="*/ T4 w 79"/>
                <a:gd name="T6" fmla="+- 0 304 239"/>
                <a:gd name="T7" fmla="*/ 304 h 65"/>
                <a:gd name="T8" fmla="+- 0 639 560"/>
                <a:gd name="T9" fmla="*/ T8 w 79"/>
                <a:gd name="T10" fmla="+- 0 304 239"/>
                <a:gd name="T11" fmla="*/ 304 h 65"/>
                <a:gd name="T12" fmla="+- 0 598 560"/>
                <a:gd name="T13" fmla="*/ T12 w 79"/>
                <a:gd name="T14" fmla="+- 0 239 239"/>
                <a:gd name="T15" fmla="*/ 239 h 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9" h="65">
                  <a:moveTo>
                    <a:pt x="38" y="0"/>
                  </a:moveTo>
                  <a:lnTo>
                    <a:pt x="0" y="65"/>
                  </a:lnTo>
                  <a:lnTo>
                    <a:pt x="79" y="65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4352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0" y="0"/>
              <a:ext cx="619" cy="623"/>
            </a:xfrm>
            <a:custGeom>
              <a:avLst/>
              <a:gdLst>
                <a:gd name="T0" fmla="*/ 321 w 619"/>
                <a:gd name="T1" fmla="*/ 622 h 623"/>
                <a:gd name="T2" fmla="*/ 0 w 619"/>
                <a:gd name="T3" fmla="*/ 315 h 623"/>
                <a:gd name="T4" fmla="*/ 313 w 619"/>
                <a:gd name="T5" fmla="*/ 0 h 623"/>
                <a:gd name="T6" fmla="*/ 619 w 619"/>
                <a:gd name="T7" fmla="*/ 292 h 623"/>
                <a:gd name="T8" fmla="*/ 597 w 619"/>
                <a:gd name="T9" fmla="*/ 311 h 623"/>
                <a:gd name="T10" fmla="*/ 321 w 619"/>
                <a:gd name="T11" fmla="*/ 62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623">
                  <a:moveTo>
                    <a:pt x="321" y="622"/>
                  </a:moveTo>
                  <a:lnTo>
                    <a:pt x="0" y="315"/>
                  </a:lnTo>
                  <a:lnTo>
                    <a:pt x="313" y="0"/>
                  </a:lnTo>
                  <a:lnTo>
                    <a:pt x="619" y="292"/>
                  </a:lnTo>
                  <a:lnTo>
                    <a:pt x="597" y="311"/>
                  </a:lnTo>
                  <a:lnTo>
                    <a:pt x="321" y="622"/>
                  </a:lnTo>
                  <a:close/>
                </a:path>
              </a:pathLst>
            </a:custGeom>
            <a:solidFill>
              <a:srgbClr val="8B0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9" name="AutoShape 19"/>
            <p:cNvSpPr>
              <a:spLocks/>
            </p:cNvSpPr>
            <p:nvPr userDrawn="1"/>
          </p:nvSpPr>
          <p:spPr bwMode="auto">
            <a:xfrm>
              <a:off x="321" y="86"/>
              <a:ext cx="256" cy="454"/>
            </a:xfrm>
            <a:custGeom>
              <a:avLst/>
              <a:gdLst>
                <a:gd name="T0" fmla="+- 0 473 322"/>
                <a:gd name="T1" fmla="*/ T0 w 256"/>
                <a:gd name="T2" fmla="+- 0 391 86"/>
                <a:gd name="T3" fmla="*/ 391 h 454"/>
                <a:gd name="T4" fmla="+- 0 429 322"/>
                <a:gd name="T5" fmla="*/ T4 w 256"/>
                <a:gd name="T6" fmla="+- 0 391 86"/>
                <a:gd name="T7" fmla="*/ 391 h 454"/>
                <a:gd name="T8" fmla="+- 0 429 322"/>
                <a:gd name="T9" fmla="*/ T8 w 256"/>
                <a:gd name="T10" fmla="+- 0 139 86"/>
                <a:gd name="T11" fmla="*/ 139 h 454"/>
                <a:gd name="T12" fmla="+- 0 450 322"/>
                <a:gd name="T13" fmla="*/ T12 w 256"/>
                <a:gd name="T14" fmla="+- 0 86 86"/>
                <a:gd name="T15" fmla="*/ 86 h 454"/>
                <a:gd name="T16" fmla="+- 0 473 322"/>
                <a:gd name="T17" fmla="*/ T16 w 256"/>
                <a:gd name="T18" fmla="+- 0 139 86"/>
                <a:gd name="T19" fmla="*/ 139 h 454"/>
                <a:gd name="T20" fmla="+- 0 473 322"/>
                <a:gd name="T21" fmla="*/ T20 w 256"/>
                <a:gd name="T22" fmla="+- 0 391 86"/>
                <a:gd name="T23" fmla="*/ 391 h 454"/>
                <a:gd name="T24" fmla="+- 0 349 322"/>
                <a:gd name="T25" fmla="*/ T24 w 256"/>
                <a:gd name="T26" fmla="+- 0 426 86"/>
                <a:gd name="T27" fmla="*/ 426 h 454"/>
                <a:gd name="T28" fmla="+- 0 322 322"/>
                <a:gd name="T29" fmla="*/ T28 w 256"/>
                <a:gd name="T30" fmla="+- 0 426 86"/>
                <a:gd name="T31" fmla="*/ 426 h 454"/>
                <a:gd name="T32" fmla="+- 0 322 322"/>
                <a:gd name="T33" fmla="*/ T32 w 256"/>
                <a:gd name="T34" fmla="+- 0 391 86"/>
                <a:gd name="T35" fmla="*/ 391 h 454"/>
                <a:gd name="T36" fmla="+- 0 578 322"/>
                <a:gd name="T37" fmla="*/ T36 w 256"/>
                <a:gd name="T38" fmla="+- 0 391 86"/>
                <a:gd name="T39" fmla="*/ 391 h 454"/>
                <a:gd name="T40" fmla="+- 0 578 322"/>
                <a:gd name="T41" fmla="*/ T40 w 256"/>
                <a:gd name="T42" fmla="+- 0 412 86"/>
                <a:gd name="T43" fmla="*/ 412 h 454"/>
                <a:gd name="T44" fmla="+- 0 472 322"/>
                <a:gd name="T45" fmla="*/ T44 w 256"/>
                <a:gd name="T46" fmla="+- 0 412 86"/>
                <a:gd name="T47" fmla="*/ 412 h 454"/>
                <a:gd name="T48" fmla="+- 0 472 322"/>
                <a:gd name="T49" fmla="*/ T48 w 256"/>
                <a:gd name="T50" fmla="+- 0 413 86"/>
                <a:gd name="T51" fmla="*/ 413 h 454"/>
                <a:gd name="T52" fmla="+- 0 349 322"/>
                <a:gd name="T53" fmla="*/ T52 w 256"/>
                <a:gd name="T54" fmla="+- 0 413 86"/>
                <a:gd name="T55" fmla="*/ 413 h 454"/>
                <a:gd name="T56" fmla="+- 0 349 322"/>
                <a:gd name="T57" fmla="*/ T56 w 256"/>
                <a:gd name="T58" fmla="+- 0 426 86"/>
                <a:gd name="T59" fmla="*/ 426 h 454"/>
                <a:gd name="T60" fmla="+- 0 578 322"/>
                <a:gd name="T61" fmla="*/ T60 w 256"/>
                <a:gd name="T62" fmla="+- 0 427 86"/>
                <a:gd name="T63" fmla="*/ 427 h 454"/>
                <a:gd name="T64" fmla="+- 0 553 322"/>
                <a:gd name="T65" fmla="*/ T64 w 256"/>
                <a:gd name="T66" fmla="+- 0 427 86"/>
                <a:gd name="T67" fmla="*/ 427 h 454"/>
                <a:gd name="T68" fmla="+- 0 553 322"/>
                <a:gd name="T69" fmla="*/ T68 w 256"/>
                <a:gd name="T70" fmla="+- 0 412 86"/>
                <a:gd name="T71" fmla="*/ 412 h 454"/>
                <a:gd name="T72" fmla="+- 0 578 322"/>
                <a:gd name="T73" fmla="*/ T72 w 256"/>
                <a:gd name="T74" fmla="+- 0 412 86"/>
                <a:gd name="T75" fmla="*/ 412 h 454"/>
                <a:gd name="T76" fmla="+- 0 578 322"/>
                <a:gd name="T77" fmla="*/ T76 w 256"/>
                <a:gd name="T78" fmla="+- 0 427 86"/>
                <a:gd name="T79" fmla="*/ 427 h 454"/>
                <a:gd name="T80" fmla="+- 0 472 322"/>
                <a:gd name="T81" fmla="*/ T80 w 256"/>
                <a:gd name="T82" fmla="+- 0 540 86"/>
                <a:gd name="T83" fmla="*/ 540 h 454"/>
                <a:gd name="T84" fmla="+- 0 429 322"/>
                <a:gd name="T85" fmla="*/ T84 w 256"/>
                <a:gd name="T86" fmla="+- 0 538 86"/>
                <a:gd name="T87" fmla="*/ 538 h 454"/>
                <a:gd name="T88" fmla="+- 0 429 322"/>
                <a:gd name="T89" fmla="*/ T88 w 256"/>
                <a:gd name="T90" fmla="+- 0 413 86"/>
                <a:gd name="T91" fmla="*/ 413 h 454"/>
                <a:gd name="T92" fmla="+- 0 472 322"/>
                <a:gd name="T93" fmla="*/ T92 w 256"/>
                <a:gd name="T94" fmla="+- 0 413 86"/>
                <a:gd name="T95" fmla="*/ 413 h 454"/>
                <a:gd name="T96" fmla="+- 0 472 322"/>
                <a:gd name="T97" fmla="*/ T96 w 256"/>
                <a:gd name="T98" fmla="+- 0 540 86"/>
                <a:gd name="T99" fmla="*/ 540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256" h="454">
                  <a:moveTo>
                    <a:pt x="151" y="305"/>
                  </a:moveTo>
                  <a:lnTo>
                    <a:pt x="107" y="305"/>
                  </a:lnTo>
                  <a:lnTo>
                    <a:pt x="107" y="53"/>
                  </a:lnTo>
                  <a:lnTo>
                    <a:pt x="128" y="0"/>
                  </a:lnTo>
                  <a:lnTo>
                    <a:pt x="151" y="53"/>
                  </a:lnTo>
                  <a:lnTo>
                    <a:pt x="151" y="305"/>
                  </a:lnTo>
                  <a:close/>
                  <a:moveTo>
                    <a:pt x="27" y="340"/>
                  </a:moveTo>
                  <a:lnTo>
                    <a:pt x="0" y="340"/>
                  </a:lnTo>
                  <a:lnTo>
                    <a:pt x="0" y="305"/>
                  </a:lnTo>
                  <a:lnTo>
                    <a:pt x="256" y="305"/>
                  </a:lnTo>
                  <a:lnTo>
                    <a:pt x="256" y="326"/>
                  </a:lnTo>
                  <a:lnTo>
                    <a:pt x="150" y="326"/>
                  </a:lnTo>
                  <a:lnTo>
                    <a:pt x="150" y="327"/>
                  </a:lnTo>
                  <a:lnTo>
                    <a:pt x="27" y="327"/>
                  </a:lnTo>
                  <a:lnTo>
                    <a:pt x="27" y="340"/>
                  </a:lnTo>
                  <a:close/>
                  <a:moveTo>
                    <a:pt x="256" y="341"/>
                  </a:moveTo>
                  <a:lnTo>
                    <a:pt x="231" y="341"/>
                  </a:lnTo>
                  <a:lnTo>
                    <a:pt x="231" y="326"/>
                  </a:lnTo>
                  <a:lnTo>
                    <a:pt x="256" y="326"/>
                  </a:lnTo>
                  <a:lnTo>
                    <a:pt x="256" y="341"/>
                  </a:lnTo>
                  <a:close/>
                  <a:moveTo>
                    <a:pt x="150" y="454"/>
                  </a:moveTo>
                  <a:lnTo>
                    <a:pt x="107" y="452"/>
                  </a:lnTo>
                  <a:lnTo>
                    <a:pt x="107" y="327"/>
                  </a:lnTo>
                  <a:lnTo>
                    <a:pt x="150" y="327"/>
                  </a:lnTo>
                  <a:lnTo>
                    <a:pt x="150" y="454"/>
                  </a:lnTo>
                  <a:close/>
                </a:path>
              </a:pathLst>
            </a:custGeom>
            <a:solidFill>
              <a:srgbClr val="C7C8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321" y="86"/>
              <a:ext cx="256" cy="454"/>
            </a:xfrm>
            <a:custGeom>
              <a:avLst/>
              <a:gdLst>
                <a:gd name="T0" fmla="+- 0 429 322"/>
                <a:gd name="T1" fmla="*/ T0 w 256"/>
                <a:gd name="T2" fmla="+- 0 538 86"/>
                <a:gd name="T3" fmla="*/ 538 h 454"/>
                <a:gd name="T4" fmla="+- 0 429 322"/>
                <a:gd name="T5" fmla="*/ T4 w 256"/>
                <a:gd name="T6" fmla="+- 0 413 86"/>
                <a:gd name="T7" fmla="*/ 413 h 454"/>
                <a:gd name="T8" fmla="+- 0 349 322"/>
                <a:gd name="T9" fmla="*/ T8 w 256"/>
                <a:gd name="T10" fmla="+- 0 413 86"/>
                <a:gd name="T11" fmla="*/ 413 h 454"/>
                <a:gd name="T12" fmla="+- 0 349 322"/>
                <a:gd name="T13" fmla="*/ T12 w 256"/>
                <a:gd name="T14" fmla="+- 0 426 86"/>
                <a:gd name="T15" fmla="*/ 426 h 454"/>
                <a:gd name="T16" fmla="+- 0 322 322"/>
                <a:gd name="T17" fmla="*/ T16 w 256"/>
                <a:gd name="T18" fmla="+- 0 426 86"/>
                <a:gd name="T19" fmla="*/ 426 h 454"/>
                <a:gd name="T20" fmla="+- 0 322 322"/>
                <a:gd name="T21" fmla="*/ T20 w 256"/>
                <a:gd name="T22" fmla="+- 0 391 86"/>
                <a:gd name="T23" fmla="*/ 391 h 454"/>
                <a:gd name="T24" fmla="+- 0 429 322"/>
                <a:gd name="T25" fmla="*/ T24 w 256"/>
                <a:gd name="T26" fmla="+- 0 391 86"/>
                <a:gd name="T27" fmla="*/ 391 h 454"/>
                <a:gd name="T28" fmla="+- 0 429 322"/>
                <a:gd name="T29" fmla="*/ T28 w 256"/>
                <a:gd name="T30" fmla="+- 0 139 86"/>
                <a:gd name="T31" fmla="*/ 139 h 454"/>
                <a:gd name="T32" fmla="+- 0 450 322"/>
                <a:gd name="T33" fmla="*/ T32 w 256"/>
                <a:gd name="T34" fmla="+- 0 86 86"/>
                <a:gd name="T35" fmla="*/ 86 h 454"/>
                <a:gd name="T36" fmla="+- 0 473 322"/>
                <a:gd name="T37" fmla="*/ T36 w 256"/>
                <a:gd name="T38" fmla="+- 0 139 86"/>
                <a:gd name="T39" fmla="*/ 139 h 454"/>
                <a:gd name="T40" fmla="+- 0 473 322"/>
                <a:gd name="T41" fmla="*/ T40 w 256"/>
                <a:gd name="T42" fmla="+- 0 391 86"/>
                <a:gd name="T43" fmla="*/ 391 h 454"/>
                <a:gd name="T44" fmla="+- 0 578 322"/>
                <a:gd name="T45" fmla="*/ T44 w 256"/>
                <a:gd name="T46" fmla="+- 0 391 86"/>
                <a:gd name="T47" fmla="*/ 391 h 454"/>
                <a:gd name="T48" fmla="+- 0 578 322"/>
                <a:gd name="T49" fmla="*/ T48 w 256"/>
                <a:gd name="T50" fmla="+- 0 427 86"/>
                <a:gd name="T51" fmla="*/ 427 h 454"/>
                <a:gd name="T52" fmla="+- 0 553 322"/>
                <a:gd name="T53" fmla="*/ T52 w 256"/>
                <a:gd name="T54" fmla="+- 0 427 86"/>
                <a:gd name="T55" fmla="*/ 427 h 454"/>
                <a:gd name="T56" fmla="+- 0 553 322"/>
                <a:gd name="T57" fmla="*/ T56 w 256"/>
                <a:gd name="T58" fmla="+- 0 412 86"/>
                <a:gd name="T59" fmla="*/ 412 h 454"/>
                <a:gd name="T60" fmla="+- 0 472 322"/>
                <a:gd name="T61" fmla="*/ T60 w 256"/>
                <a:gd name="T62" fmla="+- 0 412 86"/>
                <a:gd name="T63" fmla="*/ 412 h 454"/>
                <a:gd name="T64" fmla="+- 0 472 322"/>
                <a:gd name="T65" fmla="*/ T64 w 256"/>
                <a:gd name="T66" fmla="+- 0 540 86"/>
                <a:gd name="T67" fmla="*/ 540 h 454"/>
                <a:gd name="T68" fmla="+- 0 429 322"/>
                <a:gd name="T69" fmla="*/ T68 w 256"/>
                <a:gd name="T70" fmla="+- 0 538 86"/>
                <a:gd name="T71" fmla="*/ 538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256" h="454">
                  <a:moveTo>
                    <a:pt x="107" y="452"/>
                  </a:moveTo>
                  <a:lnTo>
                    <a:pt x="107" y="327"/>
                  </a:lnTo>
                  <a:lnTo>
                    <a:pt x="27" y="327"/>
                  </a:lnTo>
                  <a:lnTo>
                    <a:pt x="27" y="340"/>
                  </a:lnTo>
                  <a:lnTo>
                    <a:pt x="0" y="340"/>
                  </a:lnTo>
                  <a:lnTo>
                    <a:pt x="0" y="305"/>
                  </a:lnTo>
                  <a:lnTo>
                    <a:pt x="107" y="305"/>
                  </a:lnTo>
                  <a:lnTo>
                    <a:pt x="107" y="53"/>
                  </a:lnTo>
                  <a:lnTo>
                    <a:pt x="128" y="0"/>
                  </a:lnTo>
                  <a:lnTo>
                    <a:pt x="151" y="53"/>
                  </a:lnTo>
                  <a:lnTo>
                    <a:pt x="151" y="305"/>
                  </a:lnTo>
                  <a:lnTo>
                    <a:pt x="256" y="305"/>
                  </a:lnTo>
                  <a:lnTo>
                    <a:pt x="256" y="341"/>
                  </a:lnTo>
                  <a:lnTo>
                    <a:pt x="231" y="341"/>
                  </a:lnTo>
                  <a:lnTo>
                    <a:pt x="231" y="326"/>
                  </a:lnTo>
                  <a:lnTo>
                    <a:pt x="150" y="326"/>
                  </a:lnTo>
                  <a:lnTo>
                    <a:pt x="150" y="454"/>
                  </a:lnTo>
                  <a:lnTo>
                    <a:pt x="107" y="452"/>
                  </a:lnTo>
                  <a:close/>
                </a:path>
              </a:pathLst>
            </a:custGeom>
            <a:noFill/>
            <a:ln w="4619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236" y="195"/>
              <a:ext cx="163" cy="159"/>
            </a:xfrm>
            <a:custGeom>
              <a:avLst/>
              <a:gdLst>
                <a:gd name="T0" fmla="+- 0 399 237"/>
                <a:gd name="T1" fmla="*/ T0 w 163"/>
                <a:gd name="T2" fmla="+- 0 354 196"/>
                <a:gd name="T3" fmla="*/ 354 h 159"/>
                <a:gd name="T4" fmla="+- 0 237 237"/>
                <a:gd name="T5" fmla="*/ T4 w 163"/>
                <a:gd name="T6" fmla="+- 0 354 196"/>
                <a:gd name="T7" fmla="*/ 354 h 159"/>
                <a:gd name="T8" fmla="+- 0 237 237"/>
                <a:gd name="T9" fmla="*/ T8 w 163"/>
                <a:gd name="T10" fmla="+- 0 324 196"/>
                <a:gd name="T11" fmla="*/ 324 h 159"/>
                <a:gd name="T12" fmla="+- 0 316 237"/>
                <a:gd name="T13" fmla="*/ T12 w 163"/>
                <a:gd name="T14" fmla="+- 0 196 196"/>
                <a:gd name="T15" fmla="*/ 196 h 159"/>
                <a:gd name="T16" fmla="+- 0 399 237"/>
                <a:gd name="T17" fmla="*/ T16 w 163"/>
                <a:gd name="T18" fmla="+- 0 196 196"/>
                <a:gd name="T19" fmla="*/ 196 h 159"/>
                <a:gd name="T20" fmla="+- 0 399 237"/>
                <a:gd name="T21" fmla="*/ T20 w 163"/>
                <a:gd name="T22" fmla="+- 0 217 196"/>
                <a:gd name="T23" fmla="*/ 217 h 159"/>
                <a:gd name="T24" fmla="+- 0 341 237"/>
                <a:gd name="T25" fmla="*/ T24 w 163"/>
                <a:gd name="T26" fmla="+- 0 217 196"/>
                <a:gd name="T27" fmla="*/ 217 h 159"/>
                <a:gd name="T28" fmla="+- 0 399 237"/>
                <a:gd name="T29" fmla="*/ T28 w 163"/>
                <a:gd name="T30" fmla="+- 0 328 196"/>
                <a:gd name="T31" fmla="*/ 328 h 159"/>
                <a:gd name="T32" fmla="+- 0 399 237"/>
                <a:gd name="T33" fmla="*/ T32 w 163"/>
                <a:gd name="T34" fmla="+- 0 354 196"/>
                <a:gd name="T35" fmla="*/ 354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63" h="159">
                  <a:moveTo>
                    <a:pt x="162" y="158"/>
                  </a:moveTo>
                  <a:lnTo>
                    <a:pt x="0" y="158"/>
                  </a:lnTo>
                  <a:lnTo>
                    <a:pt x="0" y="128"/>
                  </a:lnTo>
                  <a:lnTo>
                    <a:pt x="79" y="0"/>
                  </a:lnTo>
                  <a:lnTo>
                    <a:pt x="162" y="0"/>
                  </a:lnTo>
                  <a:lnTo>
                    <a:pt x="162" y="21"/>
                  </a:lnTo>
                  <a:lnTo>
                    <a:pt x="104" y="21"/>
                  </a:lnTo>
                  <a:lnTo>
                    <a:pt x="162" y="132"/>
                  </a:lnTo>
                  <a:lnTo>
                    <a:pt x="162" y="158"/>
                  </a:lnTo>
                  <a:close/>
                </a:path>
              </a:pathLst>
            </a:custGeom>
            <a:solidFill>
              <a:srgbClr val="C7C6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236" y="195"/>
              <a:ext cx="163" cy="159"/>
            </a:xfrm>
            <a:custGeom>
              <a:avLst/>
              <a:gdLst>
                <a:gd name="T0" fmla="+- 0 316 237"/>
                <a:gd name="T1" fmla="*/ T0 w 163"/>
                <a:gd name="T2" fmla="+- 0 196 196"/>
                <a:gd name="T3" fmla="*/ 196 h 159"/>
                <a:gd name="T4" fmla="+- 0 237 237"/>
                <a:gd name="T5" fmla="*/ T4 w 163"/>
                <a:gd name="T6" fmla="+- 0 324 196"/>
                <a:gd name="T7" fmla="*/ 324 h 159"/>
                <a:gd name="T8" fmla="+- 0 237 237"/>
                <a:gd name="T9" fmla="*/ T8 w 163"/>
                <a:gd name="T10" fmla="+- 0 354 196"/>
                <a:gd name="T11" fmla="*/ 354 h 159"/>
                <a:gd name="T12" fmla="+- 0 399 237"/>
                <a:gd name="T13" fmla="*/ T12 w 163"/>
                <a:gd name="T14" fmla="+- 0 354 196"/>
                <a:gd name="T15" fmla="*/ 354 h 159"/>
                <a:gd name="T16" fmla="+- 0 399 237"/>
                <a:gd name="T17" fmla="*/ T16 w 163"/>
                <a:gd name="T18" fmla="+- 0 328 196"/>
                <a:gd name="T19" fmla="*/ 328 h 159"/>
                <a:gd name="T20" fmla="+- 0 341 237"/>
                <a:gd name="T21" fmla="*/ T20 w 163"/>
                <a:gd name="T22" fmla="+- 0 217 196"/>
                <a:gd name="T23" fmla="*/ 217 h 159"/>
                <a:gd name="T24" fmla="+- 0 399 237"/>
                <a:gd name="T25" fmla="*/ T24 w 163"/>
                <a:gd name="T26" fmla="+- 0 217 196"/>
                <a:gd name="T27" fmla="*/ 217 h 159"/>
                <a:gd name="T28" fmla="+- 0 399 237"/>
                <a:gd name="T29" fmla="*/ T28 w 163"/>
                <a:gd name="T30" fmla="+- 0 196 196"/>
                <a:gd name="T31" fmla="*/ 196 h 159"/>
                <a:gd name="T32" fmla="+- 0 316 237"/>
                <a:gd name="T33" fmla="*/ T32 w 163"/>
                <a:gd name="T34" fmla="+- 0 196 196"/>
                <a:gd name="T35" fmla="*/ 196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63" h="159">
                  <a:moveTo>
                    <a:pt x="79" y="0"/>
                  </a:moveTo>
                  <a:lnTo>
                    <a:pt x="0" y="128"/>
                  </a:lnTo>
                  <a:lnTo>
                    <a:pt x="0" y="158"/>
                  </a:lnTo>
                  <a:lnTo>
                    <a:pt x="162" y="158"/>
                  </a:lnTo>
                  <a:lnTo>
                    <a:pt x="162" y="132"/>
                  </a:lnTo>
                  <a:lnTo>
                    <a:pt x="104" y="21"/>
                  </a:lnTo>
                  <a:lnTo>
                    <a:pt x="162" y="21"/>
                  </a:lnTo>
                  <a:lnTo>
                    <a:pt x="162" y="0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477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190"/>
              <a:ext cx="17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275" y="255"/>
              <a:ext cx="84" cy="69"/>
            </a:xfrm>
            <a:custGeom>
              <a:avLst/>
              <a:gdLst>
                <a:gd name="T0" fmla="+- 0 359 275"/>
                <a:gd name="T1" fmla="*/ T0 w 84"/>
                <a:gd name="T2" fmla="+- 0 324 256"/>
                <a:gd name="T3" fmla="*/ 324 h 69"/>
                <a:gd name="T4" fmla="+- 0 275 275"/>
                <a:gd name="T5" fmla="*/ T4 w 84"/>
                <a:gd name="T6" fmla="+- 0 324 256"/>
                <a:gd name="T7" fmla="*/ 324 h 69"/>
                <a:gd name="T8" fmla="+- 0 318 275"/>
                <a:gd name="T9" fmla="*/ T8 w 84"/>
                <a:gd name="T10" fmla="+- 0 256 256"/>
                <a:gd name="T11" fmla="*/ 256 h 69"/>
                <a:gd name="T12" fmla="+- 0 359 275"/>
                <a:gd name="T13" fmla="*/ T12 w 84"/>
                <a:gd name="T14" fmla="+- 0 324 256"/>
                <a:gd name="T15" fmla="*/ 324 h 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84" h="69">
                  <a:moveTo>
                    <a:pt x="84" y="68"/>
                  </a:moveTo>
                  <a:lnTo>
                    <a:pt x="0" y="68"/>
                  </a:lnTo>
                  <a:lnTo>
                    <a:pt x="43" y="0"/>
                  </a:lnTo>
                  <a:lnTo>
                    <a:pt x="84" y="68"/>
                  </a:lnTo>
                  <a:close/>
                </a:path>
              </a:pathLst>
            </a:custGeom>
            <a:solidFill>
              <a:srgbClr val="6D68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275" y="255"/>
              <a:ext cx="84" cy="69"/>
            </a:xfrm>
            <a:custGeom>
              <a:avLst/>
              <a:gdLst>
                <a:gd name="T0" fmla="+- 0 318 275"/>
                <a:gd name="T1" fmla="*/ T0 w 84"/>
                <a:gd name="T2" fmla="+- 0 256 256"/>
                <a:gd name="T3" fmla="*/ 256 h 69"/>
                <a:gd name="T4" fmla="+- 0 275 275"/>
                <a:gd name="T5" fmla="*/ T4 w 84"/>
                <a:gd name="T6" fmla="+- 0 324 256"/>
                <a:gd name="T7" fmla="*/ 324 h 69"/>
                <a:gd name="T8" fmla="+- 0 359 275"/>
                <a:gd name="T9" fmla="*/ T8 w 84"/>
                <a:gd name="T10" fmla="+- 0 324 256"/>
                <a:gd name="T11" fmla="*/ 324 h 69"/>
                <a:gd name="T12" fmla="+- 0 318 275"/>
                <a:gd name="T13" fmla="*/ T12 w 84"/>
                <a:gd name="T14" fmla="+- 0 256 256"/>
                <a:gd name="T15" fmla="*/ 256 h 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84" h="69">
                  <a:moveTo>
                    <a:pt x="43" y="0"/>
                  </a:moveTo>
                  <a:lnTo>
                    <a:pt x="0" y="68"/>
                  </a:lnTo>
                  <a:lnTo>
                    <a:pt x="84" y="68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482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274" y="4"/>
              <a:ext cx="624" cy="623"/>
            </a:xfrm>
            <a:custGeom>
              <a:avLst/>
              <a:gdLst>
                <a:gd name="T0" fmla="+- 0 574 275"/>
                <a:gd name="T1" fmla="*/ T0 w 624"/>
                <a:gd name="T2" fmla="+- 0 627 5"/>
                <a:gd name="T3" fmla="*/ 627 h 623"/>
                <a:gd name="T4" fmla="+- 0 281 275"/>
                <a:gd name="T5" fmla="*/ T4 w 624"/>
                <a:gd name="T6" fmla="+- 0 335 5"/>
                <a:gd name="T7" fmla="*/ 335 h 623"/>
                <a:gd name="T8" fmla="+- 0 275 275"/>
                <a:gd name="T9" fmla="*/ T8 w 624"/>
                <a:gd name="T10" fmla="+- 0 291 5"/>
                <a:gd name="T11" fmla="*/ 291 h 623"/>
                <a:gd name="T12" fmla="+- 0 565 275"/>
                <a:gd name="T13" fmla="*/ T12 w 624"/>
                <a:gd name="T14" fmla="+- 0 5 5"/>
                <a:gd name="T15" fmla="*/ 5 h 623"/>
                <a:gd name="T16" fmla="+- 0 898 275"/>
                <a:gd name="T17" fmla="*/ T16 w 624"/>
                <a:gd name="T18" fmla="+- 0 313 5"/>
                <a:gd name="T19" fmla="*/ 313 h 623"/>
                <a:gd name="T20" fmla="+- 0 574 275"/>
                <a:gd name="T21" fmla="*/ T20 w 624"/>
                <a:gd name="T22" fmla="+- 0 627 5"/>
                <a:gd name="T23" fmla="*/ 627 h 6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24" h="623">
                  <a:moveTo>
                    <a:pt x="299" y="622"/>
                  </a:moveTo>
                  <a:lnTo>
                    <a:pt x="6" y="330"/>
                  </a:lnTo>
                  <a:lnTo>
                    <a:pt x="0" y="286"/>
                  </a:lnTo>
                  <a:lnTo>
                    <a:pt x="290" y="0"/>
                  </a:lnTo>
                  <a:lnTo>
                    <a:pt x="623" y="308"/>
                  </a:lnTo>
                  <a:lnTo>
                    <a:pt x="299" y="622"/>
                  </a:lnTo>
                  <a:close/>
                </a:path>
              </a:pathLst>
            </a:custGeom>
            <a:solidFill>
              <a:srgbClr val="8B0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274" y="4"/>
              <a:ext cx="624" cy="623"/>
            </a:xfrm>
            <a:custGeom>
              <a:avLst/>
              <a:gdLst>
                <a:gd name="T0" fmla="+- 0 565 275"/>
                <a:gd name="T1" fmla="*/ T0 w 624"/>
                <a:gd name="T2" fmla="+- 0 5 5"/>
                <a:gd name="T3" fmla="*/ 5 h 623"/>
                <a:gd name="T4" fmla="+- 0 898 275"/>
                <a:gd name="T5" fmla="*/ T4 w 624"/>
                <a:gd name="T6" fmla="+- 0 313 5"/>
                <a:gd name="T7" fmla="*/ 313 h 623"/>
                <a:gd name="T8" fmla="+- 0 574 275"/>
                <a:gd name="T9" fmla="*/ T8 w 624"/>
                <a:gd name="T10" fmla="+- 0 627 5"/>
                <a:gd name="T11" fmla="*/ 627 h 623"/>
                <a:gd name="T12" fmla="+- 0 281 275"/>
                <a:gd name="T13" fmla="*/ T12 w 624"/>
                <a:gd name="T14" fmla="+- 0 335 5"/>
                <a:gd name="T15" fmla="*/ 335 h 623"/>
                <a:gd name="T16" fmla="+- 0 275 275"/>
                <a:gd name="T17" fmla="*/ T16 w 624"/>
                <a:gd name="T18" fmla="+- 0 291 5"/>
                <a:gd name="T19" fmla="*/ 291 h 623"/>
                <a:gd name="T20" fmla="+- 0 565 275"/>
                <a:gd name="T21" fmla="*/ T20 w 624"/>
                <a:gd name="T22" fmla="+- 0 5 5"/>
                <a:gd name="T23" fmla="*/ 5 h 6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24" h="623">
                  <a:moveTo>
                    <a:pt x="290" y="0"/>
                  </a:moveTo>
                  <a:lnTo>
                    <a:pt x="623" y="308"/>
                  </a:lnTo>
                  <a:lnTo>
                    <a:pt x="299" y="622"/>
                  </a:lnTo>
                  <a:lnTo>
                    <a:pt x="6" y="330"/>
                  </a:lnTo>
                  <a:lnTo>
                    <a:pt x="0" y="286"/>
                  </a:lnTo>
                  <a:lnTo>
                    <a:pt x="290" y="0"/>
                  </a:lnTo>
                  <a:close/>
                </a:path>
              </a:pathLst>
            </a:custGeom>
            <a:noFill/>
            <a:ln w="9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29" y="3"/>
              <a:ext cx="644" cy="627"/>
            </a:xfrm>
            <a:custGeom>
              <a:avLst/>
              <a:gdLst>
                <a:gd name="T0" fmla="+- 0 456 129"/>
                <a:gd name="T1" fmla="*/ T0 w 644"/>
                <a:gd name="T2" fmla="+- 0 630 3"/>
                <a:gd name="T3" fmla="*/ 630 h 627"/>
                <a:gd name="T4" fmla="+- 0 129 129"/>
                <a:gd name="T5" fmla="*/ T4 w 644"/>
                <a:gd name="T6" fmla="+- 0 320 3"/>
                <a:gd name="T7" fmla="*/ 320 h 627"/>
                <a:gd name="T8" fmla="+- 0 450 129"/>
                <a:gd name="T9" fmla="*/ T8 w 644"/>
                <a:gd name="T10" fmla="+- 0 3 3"/>
                <a:gd name="T11" fmla="*/ 3 h 627"/>
                <a:gd name="T12" fmla="+- 0 773 129"/>
                <a:gd name="T13" fmla="*/ T12 w 644"/>
                <a:gd name="T14" fmla="+- 0 313 3"/>
                <a:gd name="T15" fmla="*/ 313 h 627"/>
                <a:gd name="T16" fmla="+- 0 456 129"/>
                <a:gd name="T17" fmla="*/ T16 w 644"/>
                <a:gd name="T18" fmla="+- 0 630 3"/>
                <a:gd name="T19" fmla="*/ 630 h 6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44" h="627">
                  <a:moveTo>
                    <a:pt x="327" y="627"/>
                  </a:moveTo>
                  <a:lnTo>
                    <a:pt x="0" y="317"/>
                  </a:lnTo>
                  <a:lnTo>
                    <a:pt x="321" y="0"/>
                  </a:lnTo>
                  <a:lnTo>
                    <a:pt x="644" y="310"/>
                  </a:lnTo>
                  <a:lnTo>
                    <a:pt x="327" y="627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29" y="3"/>
              <a:ext cx="644" cy="627"/>
            </a:xfrm>
            <a:custGeom>
              <a:avLst/>
              <a:gdLst>
                <a:gd name="T0" fmla="+- 0 450 129"/>
                <a:gd name="T1" fmla="*/ T0 w 644"/>
                <a:gd name="T2" fmla="+- 0 3 3"/>
                <a:gd name="T3" fmla="*/ 3 h 627"/>
                <a:gd name="T4" fmla="+- 0 129 129"/>
                <a:gd name="T5" fmla="*/ T4 w 644"/>
                <a:gd name="T6" fmla="+- 0 320 3"/>
                <a:gd name="T7" fmla="*/ 320 h 627"/>
                <a:gd name="T8" fmla="+- 0 456 129"/>
                <a:gd name="T9" fmla="*/ T8 w 644"/>
                <a:gd name="T10" fmla="+- 0 630 3"/>
                <a:gd name="T11" fmla="*/ 630 h 627"/>
                <a:gd name="T12" fmla="+- 0 773 129"/>
                <a:gd name="T13" fmla="*/ T12 w 644"/>
                <a:gd name="T14" fmla="+- 0 313 3"/>
                <a:gd name="T15" fmla="*/ 313 h 627"/>
                <a:gd name="T16" fmla="+- 0 450 129"/>
                <a:gd name="T17" fmla="*/ T16 w 644"/>
                <a:gd name="T18" fmla="+- 0 3 3"/>
                <a:gd name="T19" fmla="*/ 3 h 6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44" h="627">
                  <a:moveTo>
                    <a:pt x="321" y="0"/>
                  </a:moveTo>
                  <a:lnTo>
                    <a:pt x="0" y="317"/>
                  </a:lnTo>
                  <a:lnTo>
                    <a:pt x="327" y="627"/>
                  </a:lnTo>
                  <a:lnTo>
                    <a:pt x="644" y="310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968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9" name="AutoShape 8"/>
            <p:cNvSpPr>
              <a:spLocks/>
            </p:cNvSpPr>
            <p:nvPr userDrawn="1"/>
          </p:nvSpPr>
          <p:spPr bwMode="auto">
            <a:xfrm>
              <a:off x="243" y="98"/>
              <a:ext cx="417" cy="440"/>
            </a:xfrm>
            <a:custGeom>
              <a:avLst/>
              <a:gdLst>
                <a:gd name="T0" fmla="+- 0 475 243"/>
                <a:gd name="T1" fmla="*/ T0 w 417"/>
                <a:gd name="T2" fmla="+- 0 394 98"/>
                <a:gd name="T3" fmla="*/ 394 h 440"/>
                <a:gd name="T4" fmla="+- 0 432 243"/>
                <a:gd name="T5" fmla="*/ T4 w 417"/>
                <a:gd name="T6" fmla="+- 0 394 98"/>
                <a:gd name="T7" fmla="*/ 394 h 440"/>
                <a:gd name="T8" fmla="+- 0 432 243"/>
                <a:gd name="T9" fmla="*/ T8 w 417"/>
                <a:gd name="T10" fmla="+- 0 150 98"/>
                <a:gd name="T11" fmla="*/ 150 h 440"/>
                <a:gd name="T12" fmla="+- 0 453 243"/>
                <a:gd name="T13" fmla="*/ T12 w 417"/>
                <a:gd name="T14" fmla="+- 0 98 98"/>
                <a:gd name="T15" fmla="*/ 98 h 440"/>
                <a:gd name="T16" fmla="+- 0 475 243"/>
                <a:gd name="T17" fmla="*/ T16 w 417"/>
                <a:gd name="T18" fmla="+- 0 150 98"/>
                <a:gd name="T19" fmla="*/ 150 h 440"/>
                <a:gd name="T20" fmla="+- 0 475 243"/>
                <a:gd name="T21" fmla="*/ T20 w 417"/>
                <a:gd name="T22" fmla="+- 0 394 98"/>
                <a:gd name="T23" fmla="*/ 394 h 440"/>
                <a:gd name="T24" fmla="+- 0 660 243"/>
                <a:gd name="T25" fmla="*/ T24 w 417"/>
                <a:gd name="T26" fmla="+- 0 353 98"/>
                <a:gd name="T27" fmla="*/ 353 h 440"/>
                <a:gd name="T28" fmla="+- 0 499 243"/>
                <a:gd name="T29" fmla="*/ T28 w 417"/>
                <a:gd name="T30" fmla="+- 0 353 98"/>
                <a:gd name="T31" fmla="*/ 353 h 440"/>
                <a:gd name="T32" fmla="+- 0 499 243"/>
                <a:gd name="T33" fmla="*/ T32 w 417"/>
                <a:gd name="T34" fmla="+- 0 328 98"/>
                <a:gd name="T35" fmla="*/ 328 h 440"/>
                <a:gd name="T36" fmla="+- 0 560 243"/>
                <a:gd name="T37" fmla="*/ T36 w 417"/>
                <a:gd name="T38" fmla="+- 0 220 98"/>
                <a:gd name="T39" fmla="*/ 220 h 440"/>
                <a:gd name="T40" fmla="+- 0 498 243"/>
                <a:gd name="T41" fmla="*/ T40 w 417"/>
                <a:gd name="T42" fmla="+- 0 220 98"/>
                <a:gd name="T43" fmla="*/ 220 h 440"/>
                <a:gd name="T44" fmla="+- 0 498 243"/>
                <a:gd name="T45" fmla="*/ T44 w 417"/>
                <a:gd name="T46" fmla="+- 0 201 98"/>
                <a:gd name="T47" fmla="*/ 201 h 440"/>
                <a:gd name="T48" fmla="+- 0 584 243"/>
                <a:gd name="T49" fmla="*/ T48 w 417"/>
                <a:gd name="T50" fmla="+- 0 202 98"/>
                <a:gd name="T51" fmla="*/ 202 h 440"/>
                <a:gd name="T52" fmla="+- 0 621 243"/>
                <a:gd name="T53" fmla="*/ T52 w 417"/>
                <a:gd name="T54" fmla="+- 0 263 98"/>
                <a:gd name="T55" fmla="*/ 263 h 440"/>
                <a:gd name="T56" fmla="+- 0 578 243"/>
                <a:gd name="T57" fmla="*/ T56 w 417"/>
                <a:gd name="T58" fmla="+- 0 263 98"/>
                <a:gd name="T59" fmla="*/ 263 h 440"/>
                <a:gd name="T60" fmla="+- 0 543 243"/>
                <a:gd name="T61" fmla="*/ T60 w 417"/>
                <a:gd name="T62" fmla="+- 0 324 98"/>
                <a:gd name="T63" fmla="*/ 324 h 440"/>
                <a:gd name="T64" fmla="+- 0 658 243"/>
                <a:gd name="T65" fmla="*/ T64 w 417"/>
                <a:gd name="T66" fmla="+- 0 324 98"/>
                <a:gd name="T67" fmla="*/ 324 h 440"/>
                <a:gd name="T68" fmla="+- 0 660 243"/>
                <a:gd name="T69" fmla="*/ T68 w 417"/>
                <a:gd name="T70" fmla="+- 0 327 98"/>
                <a:gd name="T71" fmla="*/ 327 h 440"/>
                <a:gd name="T72" fmla="+- 0 660 243"/>
                <a:gd name="T73" fmla="*/ T72 w 417"/>
                <a:gd name="T74" fmla="+- 0 353 98"/>
                <a:gd name="T75" fmla="*/ 353 h 440"/>
                <a:gd name="T76" fmla="+- 0 398 243"/>
                <a:gd name="T77" fmla="*/ T76 w 417"/>
                <a:gd name="T78" fmla="+- 0 352 98"/>
                <a:gd name="T79" fmla="*/ 352 h 440"/>
                <a:gd name="T80" fmla="+- 0 243 243"/>
                <a:gd name="T81" fmla="*/ T80 w 417"/>
                <a:gd name="T82" fmla="+- 0 352 98"/>
                <a:gd name="T83" fmla="*/ 352 h 440"/>
                <a:gd name="T84" fmla="+- 0 243 243"/>
                <a:gd name="T85" fmla="*/ T84 w 417"/>
                <a:gd name="T86" fmla="+- 0 324 98"/>
                <a:gd name="T87" fmla="*/ 324 h 440"/>
                <a:gd name="T88" fmla="+- 0 319 243"/>
                <a:gd name="T89" fmla="*/ T88 w 417"/>
                <a:gd name="T90" fmla="+- 0 202 98"/>
                <a:gd name="T91" fmla="*/ 202 h 440"/>
                <a:gd name="T92" fmla="+- 0 398 243"/>
                <a:gd name="T93" fmla="*/ T92 w 417"/>
                <a:gd name="T94" fmla="+- 0 202 98"/>
                <a:gd name="T95" fmla="*/ 202 h 440"/>
                <a:gd name="T96" fmla="+- 0 398 243"/>
                <a:gd name="T97" fmla="*/ T96 w 417"/>
                <a:gd name="T98" fmla="+- 0 223 98"/>
                <a:gd name="T99" fmla="*/ 223 h 440"/>
                <a:gd name="T100" fmla="+- 0 343 243"/>
                <a:gd name="T101" fmla="*/ T100 w 417"/>
                <a:gd name="T102" fmla="+- 0 223 98"/>
                <a:gd name="T103" fmla="*/ 223 h 440"/>
                <a:gd name="T104" fmla="+- 0 365 243"/>
                <a:gd name="T105" fmla="*/ T104 w 417"/>
                <a:gd name="T106" fmla="+- 0 265 98"/>
                <a:gd name="T107" fmla="*/ 265 h 440"/>
                <a:gd name="T108" fmla="+- 0 321 243"/>
                <a:gd name="T109" fmla="*/ T108 w 417"/>
                <a:gd name="T110" fmla="+- 0 265 98"/>
                <a:gd name="T111" fmla="*/ 265 h 440"/>
                <a:gd name="T112" fmla="+- 0 285 243"/>
                <a:gd name="T113" fmla="*/ T112 w 417"/>
                <a:gd name="T114" fmla="+- 0 322 98"/>
                <a:gd name="T115" fmla="*/ 322 h 440"/>
                <a:gd name="T116" fmla="+- 0 395 243"/>
                <a:gd name="T117" fmla="*/ T116 w 417"/>
                <a:gd name="T118" fmla="+- 0 322 98"/>
                <a:gd name="T119" fmla="*/ 322 h 440"/>
                <a:gd name="T120" fmla="+- 0 398 243"/>
                <a:gd name="T121" fmla="*/ T120 w 417"/>
                <a:gd name="T122" fmla="+- 0 327 98"/>
                <a:gd name="T123" fmla="*/ 327 h 440"/>
                <a:gd name="T124" fmla="+- 0 398 243"/>
                <a:gd name="T125" fmla="*/ T124 w 417"/>
                <a:gd name="T126" fmla="+- 0 352 98"/>
                <a:gd name="T127" fmla="*/ 352 h 440"/>
                <a:gd name="T128" fmla="+- 0 658 243"/>
                <a:gd name="T129" fmla="*/ T128 w 417"/>
                <a:gd name="T130" fmla="+- 0 324 98"/>
                <a:gd name="T131" fmla="*/ 324 h 440"/>
                <a:gd name="T132" fmla="+- 0 616 243"/>
                <a:gd name="T133" fmla="*/ T132 w 417"/>
                <a:gd name="T134" fmla="+- 0 324 98"/>
                <a:gd name="T135" fmla="*/ 324 h 440"/>
                <a:gd name="T136" fmla="+- 0 578 243"/>
                <a:gd name="T137" fmla="*/ T136 w 417"/>
                <a:gd name="T138" fmla="+- 0 263 98"/>
                <a:gd name="T139" fmla="*/ 263 h 440"/>
                <a:gd name="T140" fmla="+- 0 621 243"/>
                <a:gd name="T141" fmla="*/ T140 w 417"/>
                <a:gd name="T142" fmla="+- 0 263 98"/>
                <a:gd name="T143" fmla="*/ 263 h 440"/>
                <a:gd name="T144" fmla="+- 0 658 243"/>
                <a:gd name="T145" fmla="*/ T144 w 417"/>
                <a:gd name="T146" fmla="+- 0 324 98"/>
                <a:gd name="T147" fmla="*/ 324 h 440"/>
                <a:gd name="T148" fmla="+- 0 395 243"/>
                <a:gd name="T149" fmla="*/ T148 w 417"/>
                <a:gd name="T150" fmla="+- 0 322 98"/>
                <a:gd name="T151" fmla="*/ 322 h 440"/>
                <a:gd name="T152" fmla="+- 0 355 243"/>
                <a:gd name="T153" fmla="*/ T152 w 417"/>
                <a:gd name="T154" fmla="+- 0 322 98"/>
                <a:gd name="T155" fmla="*/ 322 h 440"/>
                <a:gd name="T156" fmla="+- 0 321 243"/>
                <a:gd name="T157" fmla="*/ T156 w 417"/>
                <a:gd name="T158" fmla="+- 0 265 98"/>
                <a:gd name="T159" fmla="*/ 265 h 440"/>
                <a:gd name="T160" fmla="+- 0 365 243"/>
                <a:gd name="T161" fmla="*/ T160 w 417"/>
                <a:gd name="T162" fmla="+- 0 265 98"/>
                <a:gd name="T163" fmla="*/ 265 h 440"/>
                <a:gd name="T164" fmla="+- 0 395 243"/>
                <a:gd name="T165" fmla="*/ T164 w 417"/>
                <a:gd name="T166" fmla="+- 0 322 98"/>
                <a:gd name="T167" fmla="*/ 322 h 440"/>
                <a:gd name="T168" fmla="+- 0 354 243"/>
                <a:gd name="T169" fmla="*/ T168 w 417"/>
                <a:gd name="T170" fmla="+- 0 428 98"/>
                <a:gd name="T171" fmla="*/ 428 h 440"/>
                <a:gd name="T172" fmla="+- 0 328 243"/>
                <a:gd name="T173" fmla="*/ T172 w 417"/>
                <a:gd name="T174" fmla="+- 0 428 98"/>
                <a:gd name="T175" fmla="*/ 428 h 440"/>
                <a:gd name="T176" fmla="+- 0 328 243"/>
                <a:gd name="T177" fmla="*/ T176 w 417"/>
                <a:gd name="T178" fmla="+- 0 394 98"/>
                <a:gd name="T179" fmla="*/ 394 h 440"/>
                <a:gd name="T180" fmla="+- 0 577 243"/>
                <a:gd name="T181" fmla="*/ T180 w 417"/>
                <a:gd name="T182" fmla="+- 0 394 98"/>
                <a:gd name="T183" fmla="*/ 394 h 440"/>
                <a:gd name="T184" fmla="+- 0 577 243"/>
                <a:gd name="T185" fmla="*/ T184 w 417"/>
                <a:gd name="T186" fmla="+- 0 414 98"/>
                <a:gd name="T187" fmla="*/ 414 h 440"/>
                <a:gd name="T188" fmla="+- 0 474 243"/>
                <a:gd name="T189" fmla="*/ T188 w 417"/>
                <a:gd name="T190" fmla="+- 0 414 98"/>
                <a:gd name="T191" fmla="*/ 414 h 440"/>
                <a:gd name="T192" fmla="+- 0 474 243"/>
                <a:gd name="T193" fmla="*/ T192 w 417"/>
                <a:gd name="T194" fmla="+- 0 415 98"/>
                <a:gd name="T195" fmla="*/ 415 h 440"/>
                <a:gd name="T196" fmla="+- 0 354 243"/>
                <a:gd name="T197" fmla="*/ T196 w 417"/>
                <a:gd name="T198" fmla="+- 0 415 98"/>
                <a:gd name="T199" fmla="*/ 415 h 440"/>
                <a:gd name="T200" fmla="+- 0 354 243"/>
                <a:gd name="T201" fmla="*/ T200 w 417"/>
                <a:gd name="T202" fmla="+- 0 428 98"/>
                <a:gd name="T203" fmla="*/ 428 h 440"/>
                <a:gd name="T204" fmla="+- 0 577 243"/>
                <a:gd name="T205" fmla="*/ T204 w 417"/>
                <a:gd name="T206" fmla="+- 0 429 98"/>
                <a:gd name="T207" fmla="*/ 429 h 440"/>
                <a:gd name="T208" fmla="+- 0 553 243"/>
                <a:gd name="T209" fmla="*/ T208 w 417"/>
                <a:gd name="T210" fmla="+- 0 429 98"/>
                <a:gd name="T211" fmla="*/ 429 h 440"/>
                <a:gd name="T212" fmla="+- 0 553 243"/>
                <a:gd name="T213" fmla="*/ T212 w 417"/>
                <a:gd name="T214" fmla="+- 0 414 98"/>
                <a:gd name="T215" fmla="*/ 414 h 440"/>
                <a:gd name="T216" fmla="+- 0 577 243"/>
                <a:gd name="T217" fmla="*/ T216 w 417"/>
                <a:gd name="T218" fmla="+- 0 414 98"/>
                <a:gd name="T219" fmla="*/ 414 h 440"/>
                <a:gd name="T220" fmla="+- 0 577 243"/>
                <a:gd name="T221" fmla="*/ T220 w 417"/>
                <a:gd name="T222" fmla="+- 0 429 98"/>
                <a:gd name="T223" fmla="*/ 429 h 440"/>
                <a:gd name="T224" fmla="+- 0 474 243"/>
                <a:gd name="T225" fmla="*/ T224 w 417"/>
                <a:gd name="T226" fmla="+- 0 538 98"/>
                <a:gd name="T227" fmla="*/ 538 h 440"/>
                <a:gd name="T228" fmla="+- 0 432 243"/>
                <a:gd name="T229" fmla="*/ T228 w 417"/>
                <a:gd name="T230" fmla="+- 0 536 98"/>
                <a:gd name="T231" fmla="*/ 536 h 440"/>
                <a:gd name="T232" fmla="+- 0 432 243"/>
                <a:gd name="T233" fmla="*/ T232 w 417"/>
                <a:gd name="T234" fmla="+- 0 415 98"/>
                <a:gd name="T235" fmla="*/ 415 h 440"/>
                <a:gd name="T236" fmla="+- 0 474 243"/>
                <a:gd name="T237" fmla="*/ T236 w 417"/>
                <a:gd name="T238" fmla="+- 0 415 98"/>
                <a:gd name="T239" fmla="*/ 415 h 440"/>
                <a:gd name="T240" fmla="+- 0 474 243"/>
                <a:gd name="T241" fmla="*/ T240 w 417"/>
                <a:gd name="T242" fmla="+- 0 538 98"/>
                <a:gd name="T243" fmla="*/ 538 h 4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417" h="440">
                  <a:moveTo>
                    <a:pt x="232" y="296"/>
                  </a:moveTo>
                  <a:lnTo>
                    <a:pt x="189" y="296"/>
                  </a:lnTo>
                  <a:lnTo>
                    <a:pt x="189" y="52"/>
                  </a:lnTo>
                  <a:lnTo>
                    <a:pt x="210" y="0"/>
                  </a:lnTo>
                  <a:lnTo>
                    <a:pt x="232" y="52"/>
                  </a:lnTo>
                  <a:lnTo>
                    <a:pt x="232" y="296"/>
                  </a:lnTo>
                  <a:close/>
                  <a:moveTo>
                    <a:pt x="417" y="255"/>
                  </a:moveTo>
                  <a:lnTo>
                    <a:pt x="256" y="255"/>
                  </a:lnTo>
                  <a:lnTo>
                    <a:pt x="256" y="230"/>
                  </a:lnTo>
                  <a:lnTo>
                    <a:pt x="317" y="122"/>
                  </a:lnTo>
                  <a:lnTo>
                    <a:pt x="255" y="122"/>
                  </a:lnTo>
                  <a:lnTo>
                    <a:pt x="255" y="103"/>
                  </a:lnTo>
                  <a:lnTo>
                    <a:pt x="341" y="104"/>
                  </a:lnTo>
                  <a:lnTo>
                    <a:pt x="378" y="165"/>
                  </a:lnTo>
                  <a:lnTo>
                    <a:pt x="335" y="165"/>
                  </a:lnTo>
                  <a:lnTo>
                    <a:pt x="300" y="226"/>
                  </a:lnTo>
                  <a:lnTo>
                    <a:pt x="415" y="226"/>
                  </a:lnTo>
                  <a:lnTo>
                    <a:pt x="417" y="229"/>
                  </a:lnTo>
                  <a:lnTo>
                    <a:pt x="417" y="255"/>
                  </a:lnTo>
                  <a:close/>
                  <a:moveTo>
                    <a:pt x="155" y="254"/>
                  </a:moveTo>
                  <a:lnTo>
                    <a:pt x="0" y="254"/>
                  </a:lnTo>
                  <a:lnTo>
                    <a:pt x="0" y="226"/>
                  </a:lnTo>
                  <a:lnTo>
                    <a:pt x="76" y="104"/>
                  </a:lnTo>
                  <a:lnTo>
                    <a:pt x="155" y="104"/>
                  </a:lnTo>
                  <a:lnTo>
                    <a:pt x="155" y="125"/>
                  </a:lnTo>
                  <a:lnTo>
                    <a:pt x="100" y="125"/>
                  </a:lnTo>
                  <a:lnTo>
                    <a:pt x="122" y="167"/>
                  </a:lnTo>
                  <a:lnTo>
                    <a:pt x="78" y="167"/>
                  </a:lnTo>
                  <a:lnTo>
                    <a:pt x="42" y="224"/>
                  </a:lnTo>
                  <a:lnTo>
                    <a:pt x="152" y="224"/>
                  </a:lnTo>
                  <a:lnTo>
                    <a:pt x="155" y="229"/>
                  </a:lnTo>
                  <a:lnTo>
                    <a:pt x="155" y="254"/>
                  </a:lnTo>
                  <a:close/>
                  <a:moveTo>
                    <a:pt x="415" y="226"/>
                  </a:moveTo>
                  <a:lnTo>
                    <a:pt x="373" y="226"/>
                  </a:lnTo>
                  <a:lnTo>
                    <a:pt x="335" y="165"/>
                  </a:lnTo>
                  <a:lnTo>
                    <a:pt x="378" y="165"/>
                  </a:lnTo>
                  <a:lnTo>
                    <a:pt x="415" y="226"/>
                  </a:lnTo>
                  <a:close/>
                  <a:moveTo>
                    <a:pt x="152" y="224"/>
                  </a:moveTo>
                  <a:lnTo>
                    <a:pt x="112" y="224"/>
                  </a:lnTo>
                  <a:lnTo>
                    <a:pt x="78" y="167"/>
                  </a:lnTo>
                  <a:lnTo>
                    <a:pt x="122" y="167"/>
                  </a:lnTo>
                  <a:lnTo>
                    <a:pt x="152" y="224"/>
                  </a:lnTo>
                  <a:close/>
                  <a:moveTo>
                    <a:pt x="111" y="330"/>
                  </a:moveTo>
                  <a:lnTo>
                    <a:pt x="85" y="330"/>
                  </a:lnTo>
                  <a:lnTo>
                    <a:pt x="85" y="296"/>
                  </a:lnTo>
                  <a:lnTo>
                    <a:pt x="334" y="296"/>
                  </a:lnTo>
                  <a:lnTo>
                    <a:pt x="334" y="316"/>
                  </a:lnTo>
                  <a:lnTo>
                    <a:pt x="231" y="316"/>
                  </a:lnTo>
                  <a:lnTo>
                    <a:pt x="231" y="317"/>
                  </a:lnTo>
                  <a:lnTo>
                    <a:pt x="111" y="317"/>
                  </a:lnTo>
                  <a:lnTo>
                    <a:pt x="111" y="330"/>
                  </a:lnTo>
                  <a:close/>
                  <a:moveTo>
                    <a:pt x="334" y="331"/>
                  </a:moveTo>
                  <a:lnTo>
                    <a:pt x="310" y="331"/>
                  </a:lnTo>
                  <a:lnTo>
                    <a:pt x="310" y="316"/>
                  </a:lnTo>
                  <a:lnTo>
                    <a:pt x="334" y="316"/>
                  </a:lnTo>
                  <a:lnTo>
                    <a:pt x="334" y="331"/>
                  </a:lnTo>
                  <a:close/>
                  <a:moveTo>
                    <a:pt x="231" y="440"/>
                  </a:moveTo>
                  <a:lnTo>
                    <a:pt x="189" y="438"/>
                  </a:lnTo>
                  <a:lnTo>
                    <a:pt x="189" y="317"/>
                  </a:lnTo>
                  <a:lnTo>
                    <a:pt x="231" y="317"/>
                  </a:lnTo>
                  <a:lnTo>
                    <a:pt x="231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36" name="Rectángulo 35"/>
          <p:cNvSpPr/>
          <p:nvPr userDrawn="1"/>
        </p:nvSpPr>
        <p:spPr>
          <a:xfrm rot="10800000">
            <a:off x="3336247" y="5170688"/>
            <a:ext cx="4403763" cy="1073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42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79CE-393B-4CF0-91E2-A1DF5917DECD}" type="datetimeFigureOut">
              <a:rPr lang="es-PY" smtClean="0"/>
              <a:t>4/10/2019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  <p:grpSp>
        <p:nvGrpSpPr>
          <p:cNvPr id="34" name="Group 2"/>
          <p:cNvGrpSpPr>
            <a:grpSpLocks/>
          </p:cNvGrpSpPr>
          <p:nvPr userDrawn="1"/>
        </p:nvGrpSpPr>
        <p:grpSpPr bwMode="auto">
          <a:xfrm rot="10800000">
            <a:off x="5538128" y="5386552"/>
            <a:ext cx="6506726" cy="1468438"/>
            <a:chOff x="0" y="0"/>
            <a:chExt cx="12473" cy="2313"/>
          </a:xfrm>
        </p:grpSpPr>
        <p:sp>
          <p:nvSpPr>
            <p:cNvPr id="35" name="Freeform 3"/>
            <p:cNvSpPr>
              <a:spLocks/>
            </p:cNvSpPr>
            <p:nvPr/>
          </p:nvSpPr>
          <p:spPr bwMode="auto">
            <a:xfrm>
              <a:off x="2296" y="0"/>
              <a:ext cx="3038" cy="1421"/>
            </a:xfrm>
            <a:custGeom>
              <a:avLst/>
              <a:gdLst>
                <a:gd name="T0" fmla="+- 0 5334 2297"/>
                <a:gd name="T1" fmla="*/ T0 w 3038"/>
                <a:gd name="T2" fmla="*/ 0 h 1421"/>
                <a:gd name="T3" fmla="+- 0 3982 2297"/>
                <a:gd name="T4" fmla="*/ T3 w 3038"/>
                <a:gd name="T5" fmla="*/ 0 h 1421"/>
                <a:gd name="T6" fmla="+- 0 2297 2297"/>
                <a:gd name="T7" fmla="*/ T6 w 3038"/>
                <a:gd name="T8" fmla="*/ 1020 h 1421"/>
                <a:gd name="T9" fmla="+- 0 2959 2297"/>
                <a:gd name="T10" fmla="*/ T9 w 3038"/>
                <a:gd name="T11" fmla="*/ 1421 h 1421"/>
                <a:gd name="T12" fmla="+- 0 5334 2297"/>
                <a:gd name="T13" fmla="*/ T12 w 3038"/>
                <a:gd name="T14" fmla="*/ 0 h 142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</a:cxnLst>
              <a:rect l="0" t="0" r="r" b="b"/>
              <a:pathLst>
                <a:path w="3038" h="1421">
                  <a:moveTo>
                    <a:pt x="3037" y="0"/>
                  </a:moveTo>
                  <a:lnTo>
                    <a:pt x="1685" y="0"/>
                  </a:lnTo>
                  <a:lnTo>
                    <a:pt x="0" y="1020"/>
                  </a:lnTo>
                  <a:lnTo>
                    <a:pt x="662" y="1421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73" cy="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0" y="0"/>
              <a:ext cx="2959" cy="2041"/>
            </a:xfrm>
            <a:custGeom>
              <a:avLst/>
              <a:gdLst>
                <a:gd name="T0" fmla="*/ 663 w 2959"/>
                <a:gd name="T1" fmla="*/ 0 h 2041"/>
                <a:gd name="T2" fmla="*/ 0 w 2959"/>
                <a:gd name="T3" fmla="*/ 0 h 2041"/>
                <a:gd name="T4" fmla="*/ 0 w 2959"/>
                <a:gd name="T5" fmla="*/ 972 h 2041"/>
                <a:gd name="T6" fmla="*/ 1923 w 2959"/>
                <a:gd name="T7" fmla="*/ 2040 h 2041"/>
                <a:gd name="T8" fmla="*/ 1959 w 2959"/>
                <a:gd name="T9" fmla="*/ 2040 h 2041"/>
                <a:gd name="T10" fmla="*/ 2959 w 2959"/>
                <a:gd name="T11" fmla="*/ 1421 h 2041"/>
                <a:gd name="T12" fmla="*/ 2297 w 2959"/>
                <a:gd name="T13" fmla="*/ 1020 h 2041"/>
                <a:gd name="T14" fmla="*/ 2308 w 2959"/>
                <a:gd name="T15" fmla="*/ 1014 h 2041"/>
                <a:gd name="T16" fmla="*/ 663 w 2959"/>
                <a:gd name="T17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9" h="2041">
                  <a:moveTo>
                    <a:pt x="663" y="0"/>
                  </a:moveTo>
                  <a:lnTo>
                    <a:pt x="0" y="0"/>
                  </a:lnTo>
                  <a:lnTo>
                    <a:pt x="0" y="972"/>
                  </a:lnTo>
                  <a:lnTo>
                    <a:pt x="1923" y="2040"/>
                  </a:lnTo>
                  <a:lnTo>
                    <a:pt x="1959" y="2040"/>
                  </a:lnTo>
                  <a:lnTo>
                    <a:pt x="2959" y="1421"/>
                  </a:lnTo>
                  <a:lnTo>
                    <a:pt x="2297" y="1020"/>
                  </a:lnTo>
                  <a:lnTo>
                    <a:pt x="2308" y="1014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" y="902"/>
              <a:ext cx="3109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ángulo 38"/>
          <p:cNvSpPr/>
          <p:nvPr userDrawn="1"/>
        </p:nvSpPr>
        <p:spPr>
          <a:xfrm>
            <a:off x="4448814" y="5612213"/>
            <a:ext cx="4403763" cy="1289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0934384" y="5915852"/>
            <a:ext cx="1023197" cy="708318"/>
            <a:chOff x="0" y="0"/>
            <a:chExt cx="899" cy="631"/>
          </a:xfrm>
          <a:effectLst>
            <a:glow rad="38100">
              <a:schemeClr val="bg1"/>
            </a:glow>
          </a:effectLst>
        </p:grpSpPr>
        <p:sp>
          <p:nvSpPr>
            <p:cNvPr id="6" name="Freeform 22"/>
            <p:cNvSpPr>
              <a:spLocks/>
            </p:cNvSpPr>
            <p:nvPr userDrawn="1"/>
          </p:nvSpPr>
          <p:spPr bwMode="auto">
            <a:xfrm>
              <a:off x="560" y="239"/>
              <a:ext cx="79" cy="65"/>
            </a:xfrm>
            <a:custGeom>
              <a:avLst/>
              <a:gdLst>
                <a:gd name="T0" fmla="+- 0 639 560"/>
                <a:gd name="T1" fmla="*/ T0 w 79"/>
                <a:gd name="T2" fmla="+- 0 304 239"/>
                <a:gd name="T3" fmla="*/ 304 h 65"/>
                <a:gd name="T4" fmla="+- 0 560 560"/>
                <a:gd name="T5" fmla="*/ T4 w 79"/>
                <a:gd name="T6" fmla="+- 0 304 239"/>
                <a:gd name="T7" fmla="*/ 304 h 65"/>
                <a:gd name="T8" fmla="+- 0 598 560"/>
                <a:gd name="T9" fmla="*/ T8 w 79"/>
                <a:gd name="T10" fmla="+- 0 239 239"/>
                <a:gd name="T11" fmla="*/ 239 h 65"/>
                <a:gd name="T12" fmla="+- 0 639 560"/>
                <a:gd name="T13" fmla="*/ T12 w 79"/>
                <a:gd name="T14" fmla="+- 0 304 239"/>
                <a:gd name="T15" fmla="*/ 304 h 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9" h="65">
                  <a:moveTo>
                    <a:pt x="79" y="65"/>
                  </a:moveTo>
                  <a:lnTo>
                    <a:pt x="0" y="65"/>
                  </a:lnTo>
                  <a:lnTo>
                    <a:pt x="38" y="0"/>
                  </a:lnTo>
                  <a:lnTo>
                    <a:pt x="79" y="65"/>
                  </a:lnTo>
                  <a:close/>
                </a:path>
              </a:pathLst>
            </a:custGeom>
            <a:solidFill>
              <a:srgbClr val="6D68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Freeform 21"/>
            <p:cNvSpPr>
              <a:spLocks/>
            </p:cNvSpPr>
            <p:nvPr userDrawn="1"/>
          </p:nvSpPr>
          <p:spPr bwMode="auto">
            <a:xfrm>
              <a:off x="560" y="239"/>
              <a:ext cx="79" cy="65"/>
            </a:xfrm>
            <a:custGeom>
              <a:avLst/>
              <a:gdLst>
                <a:gd name="T0" fmla="+- 0 598 560"/>
                <a:gd name="T1" fmla="*/ T0 w 79"/>
                <a:gd name="T2" fmla="+- 0 239 239"/>
                <a:gd name="T3" fmla="*/ 239 h 65"/>
                <a:gd name="T4" fmla="+- 0 560 560"/>
                <a:gd name="T5" fmla="*/ T4 w 79"/>
                <a:gd name="T6" fmla="+- 0 304 239"/>
                <a:gd name="T7" fmla="*/ 304 h 65"/>
                <a:gd name="T8" fmla="+- 0 639 560"/>
                <a:gd name="T9" fmla="*/ T8 w 79"/>
                <a:gd name="T10" fmla="+- 0 304 239"/>
                <a:gd name="T11" fmla="*/ 304 h 65"/>
                <a:gd name="T12" fmla="+- 0 598 560"/>
                <a:gd name="T13" fmla="*/ T12 w 79"/>
                <a:gd name="T14" fmla="+- 0 239 239"/>
                <a:gd name="T15" fmla="*/ 239 h 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9" h="65">
                  <a:moveTo>
                    <a:pt x="38" y="0"/>
                  </a:moveTo>
                  <a:lnTo>
                    <a:pt x="0" y="65"/>
                  </a:lnTo>
                  <a:lnTo>
                    <a:pt x="79" y="65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4352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20"/>
            <p:cNvSpPr>
              <a:spLocks/>
            </p:cNvSpPr>
            <p:nvPr userDrawn="1"/>
          </p:nvSpPr>
          <p:spPr bwMode="auto">
            <a:xfrm>
              <a:off x="0" y="0"/>
              <a:ext cx="619" cy="623"/>
            </a:xfrm>
            <a:custGeom>
              <a:avLst/>
              <a:gdLst>
                <a:gd name="T0" fmla="*/ 321 w 619"/>
                <a:gd name="T1" fmla="*/ 622 h 623"/>
                <a:gd name="T2" fmla="*/ 0 w 619"/>
                <a:gd name="T3" fmla="*/ 315 h 623"/>
                <a:gd name="T4" fmla="*/ 313 w 619"/>
                <a:gd name="T5" fmla="*/ 0 h 623"/>
                <a:gd name="T6" fmla="*/ 619 w 619"/>
                <a:gd name="T7" fmla="*/ 292 h 623"/>
                <a:gd name="T8" fmla="*/ 597 w 619"/>
                <a:gd name="T9" fmla="*/ 311 h 623"/>
                <a:gd name="T10" fmla="*/ 321 w 619"/>
                <a:gd name="T11" fmla="*/ 62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623">
                  <a:moveTo>
                    <a:pt x="321" y="622"/>
                  </a:moveTo>
                  <a:lnTo>
                    <a:pt x="0" y="315"/>
                  </a:lnTo>
                  <a:lnTo>
                    <a:pt x="313" y="0"/>
                  </a:lnTo>
                  <a:lnTo>
                    <a:pt x="619" y="292"/>
                  </a:lnTo>
                  <a:lnTo>
                    <a:pt x="597" y="311"/>
                  </a:lnTo>
                  <a:lnTo>
                    <a:pt x="321" y="622"/>
                  </a:lnTo>
                  <a:close/>
                </a:path>
              </a:pathLst>
            </a:custGeom>
            <a:solidFill>
              <a:srgbClr val="8B0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AutoShape 19"/>
            <p:cNvSpPr>
              <a:spLocks/>
            </p:cNvSpPr>
            <p:nvPr userDrawn="1"/>
          </p:nvSpPr>
          <p:spPr bwMode="auto">
            <a:xfrm>
              <a:off x="321" y="86"/>
              <a:ext cx="256" cy="454"/>
            </a:xfrm>
            <a:custGeom>
              <a:avLst/>
              <a:gdLst>
                <a:gd name="T0" fmla="+- 0 473 322"/>
                <a:gd name="T1" fmla="*/ T0 w 256"/>
                <a:gd name="T2" fmla="+- 0 391 86"/>
                <a:gd name="T3" fmla="*/ 391 h 454"/>
                <a:gd name="T4" fmla="+- 0 429 322"/>
                <a:gd name="T5" fmla="*/ T4 w 256"/>
                <a:gd name="T6" fmla="+- 0 391 86"/>
                <a:gd name="T7" fmla="*/ 391 h 454"/>
                <a:gd name="T8" fmla="+- 0 429 322"/>
                <a:gd name="T9" fmla="*/ T8 w 256"/>
                <a:gd name="T10" fmla="+- 0 139 86"/>
                <a:gd name="T11" fmla="*/ 139 h 454"/>
                <a:gd name="T12" fmla="+- 0 450 322"/>
                <a:gd name="T13" fmla="*/ T12 w 256"/>
                <a:gd name="T14" fmla="+- 0 86 86"/>
                <a:gd name="T15" fmla="*/ 86 h 454"/>
                <a:gd name="T16" fmla="+- 0 473 322"/>
                <a:gd name="T17" fmla="*/ T16 w 256"/>
                <a:gd name="T18" fmla="+- 0 139 86"/>
                <a:gd name="T19" fmla="*/ 139 h 454"/>
                <a:gd name="T20" fmla="+- 0 473 322"/>
                <a:gd name="T21" fmla="*/ T20 w 256"/>
                <a:gd name="T22" fmla="+- 0 391 86"/>
                <a:gd name="T23" fmla="*/ 391 h 454"/>
                <a:gd name="T24" fmla="+- 0 349 322"/>
                <a:gd name="T25" fmla="*/ T24 w 256"/>
                <a:gd name="T26" fmla="+- 0 426 86"/>
                <a:gd name="T27" fmla="*/ 426 h 454"/>
                <a:gd name="T28" fmla="+- 0 322 322"/>
                <a:gd name="T29" fmla="*/ T28 w 256"/>
                <a:gd name="T30" fmla="+- 0 426 86"/>
                <a:gd name="T31" fmla="*/ 426 h 454"/>
                <a:gd name="T32" fmla="+- 0 322 322"/>
                <a:gd name="T33" fmla="*/ T32 w 256"/>
                <a:gd name="T34" fmla="+- 0 391 86"/>
                <a:gd name="T35" fmla="*/ 391 h 454"/>
                <a:gd name="T36" fmla="+- 0 578 322"/>
                <a:gd name="T37" fmla="*/ T36 w 256"/>
                <a:gd name="T38" fmla="+- 0 391 86"/>
                <a:gd name="T39" fmla="*/ 391 h 454"/>
                <a:gd name="T40" fmla="+- 0 578 322"/>
                <a:gd name="T41" fmla="*/ T40 w 256"/>
                <a:gd name="T42" fmla="+- 0 412 86"/>
                <a:gd name="T43" fmla="*/ 412 h 454"/>
                <a:gd name="T44" fmla="+- 0 472 322"/>
                <a:gd name="T45" fmla="*/ T44 w 256"/>
                <a:gd name="T46" fmla="+- 0 412 86"/>
                <a:gd name="T47" fmla="*/ 412 h 454"/>
                <a:gd name="T48" fmla="+- 0 472 322"/>
                <a:gd name="T49" fmla="*/ T48 w 256"/>
                <a:gd name="T50" fmla="+- 0 413 86"/>
                <a:gd name="T51" fmla="*/ 413 h 454"/>
                <a:gd name="T52" fmla="+- 0 349 322"/>
                <a:gd name="T53" fmla="*/ T52 w 256"/>
                <a:gd name="T54" fmla="+- 0 413 86"/>
                <a:gd name="T55" fmla="*/ 413 h 454"/>
                <a:gd name="T56" fmla="+- 0 349 322"/>
                <a:gd name="T57" fmla="*/ T56 w 256"/>
                <a:gd name="T58" fmla="+- 0 426 86"/>
                <a:gd name="T59" fmla="*/ 426 h 454"/>
                <a:gd name="T60" fmla="+- 0 578 322"/>
                <a:gd name="T61" fmla="*/ T60 w 256"/>
                <a:gd name="T62" fmla="+- 0 427 86"/>
                <a:gd name="T63" fmla="*/ 427 h 454"/>
                <a:gd name="T64" fmla="+- 0 553 322"/>
                <a:gd name="T65" fmla="*/ T64 w 256"/>
                <a:gd name="T66" fmla="+- 0 427 86"/>
                <a:gd name="T67" fmla="*/ 427 h 454"/>
                <a:gd name="T68" fmla="+- 0 553 322"/>
                <a:gd name="T69" fmla="*/ T68 w 256"/>
                <a:gd name="T70" fmla="+- 0 412 86"/>
                <a:gd name="T71" fmla="*/ 412 h 454"/>
                <a:gd name="T72" fmla="+- 0 578 322"/>
                <a:gd name="T73" fmla="*/ T72 w 256"/>
                <a:gd name="T74" fmla="+- 0 412 86"/>
                <a:gd name="T75" fmla="*/ 412 h 454"/>
                <a:gd name="T76" fmla="+- 0 578 322"/>
                <a:gd name="T77" fmla="*/ T76 w 256"/>
                <a:gd name="T78" fmla="+- 0 427 86"/>
                <a:gd name="T79" fmla="*/ 427 h 454"/>
                <a:gd name="T80" fmla="+- 0 472 322"/>
                <a:gd name="T81" fmla="*/ T80 w 256"/>
                <a:gd name="T82" fmla="+- 0 540 86"/>
                <a:gd name="T83" fmla="*/ 540 h 454"/>
                <a:gd name="T84" fmla="+- 0 429 322"/>
                <a:gd name="T85" fmla="*/ T84 w 256"/>
                <a:gd name="T86" fmla="+- 0 538 86"/>
                <a:gd name="T87" fmla="*/ 538 h 454"/>
                <a:gd name="T88" fmla="+- 0 429 322"/>
                <a:gd name="T89" fmla="*/ T88 w 256"/>
                <a:gd name="T90" fmla="+- 0 413 86"/>
                <a:gd name="T91" fmla="*/ 413 h 454"/>
                <a:gd name="T92" fmla="+- 0 472 322"/>
                <a:gd name="T93" fmla="*/ T92 w 256"/>
                <a:gd name="T94" fmla="+- 0 413 86"/>
                <a:gd name="T95" fmla="*/ 413 h 454"/>
                <a:gd name="T96" fmla="+- 0 472 322"/>
                <a:gd name="T97" fmla="*/ T96 w 256"/>
                <a:gd name="T98" fmla="+- 0 540 86"/>
                <a:gd name="T99" fmla="*/ 540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256" h="454">
                  <a:moveTo>
                    <a:pt x="151" y="305"/>
                  </a:moveTo>
                  <a:lnTo>
                    <a:pt x="107" y="305"/>
                  </a:lnTo>
                  <a:lnTo>
                    <a:pt x="107" y="53"/>
                  </a:lnTo>
                  <a:lnTo>
                    <a:pt x="128" y="0"/>
                  </a:lnTo>
                  <a:lnTo>
                    <a:pt x="151" y="53"/>
                  </a:lnTo>
                  <a:lnTo>
                    <a:pt x="151" y="305"/>
                  </a:lnTo>
                  <a:close/>
                  <a:moveTo>
                    <a:pt x="27" y="340"/>
                  </a:moveTo>
                  <a:lnTo>
                    <a:pt x="0" y="340"/>
                  </a:lnTo>
                  <a:lnTo>
                    <a:pt x="0" y="305"/>
                  </a:lnTo>
                  <a:lnTo>
                    <a:pt x="256" y="305"/>
                  </a:lnTo>
                  <a:lnTo>
                    <a:pt x="256" y="326"/>
                  </a:lnTo>
                  <a:lnTo>
                    <a:pt x="150" y="326"/>
                  </a:lnTo>
                  <a:lnTo>
                    <a:pt x="150" y="327"/>
                  </a:lnTo>
                  <a:lnTo>
                    <a:pt x="27" y="327"/>
                  </a:lnTo>
                  <a:lnTo>
                    <a:pt x="27" y="340"/>
                  </a:lnTo>
                  <a:close/>
                  <a:moveTo>
                    <a:pt x="256" y="341"/>
                  </a:moveTo>
                  <a:lnTo>
                    <a:pt x="231" y="341"/>
                  </a:lnTo>
                  <a:lnTo>
                    <a:pt x="231" y="326"/>
                  </a:lnTo>
                  <a:lnTo>
                    <a:pt x="256" y="326"/>
                  </a:lnTo>
                  <a:lnTo>
                    <a:pt x="256" y="341"/>
                  </a:lnTo>
                  <a:close/>
                  <a:moveTo>
                    <a:pt x="150" y="454"/>
                  </a:moveTo>
                  <a:lnTo>
                    <a:pt x="107" y="452"/>
                  </a:lnTo>
                  <a:lnTo>
                    <a:pt x="107" y="327"/>
                  </a:lnTo>
                  <a:lnTo>
                    <a:pt x="150" y="327"/>
                  </a:lnTo>
                  <a:lnTo>
                    <a:pt x="150" y="454"/>
                  </a:lnTo>
                  <a:close/>
                </a:path>
              </a:pathLst>
            </a:custGeom>
            <a:solidFill>
              <a:srgbClr val="C7C8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" name="Freeform 18"/>
            <p:cNvSpPr>
              <a:spLocks/>
            </p:cNvSpPr>
            <p:nvPr userDrawn="1"/>
          </p:nvSpPr>
          <p:spPr bwMode="auto">
            <a:xfrm>
              <a:off x="321" y="86"/>
              <a:ext cx="256" cy="454"/>
            </a:xfrm>
            <a:custGeom>
              <a:avLst/>
              <a:gdLst>
                <a:gd name="T0" fmla="+- 0 429 322"/>
                <a:gd name="T1" fmla="*/ T0 w 256"/>
                <a:gd name="T2" fmla="+- 0 538 86"/>
                <a:gd name="T3" fmla="*/ 538 h 454"/>
                <a:gd name="T4" fmla="+- 0 429 322"/>
                <a:gd name="T5" fmla="*/ T4 w 256"/>
                <a:gd name="T6" fmla="+- 0 413 86"/>
                <a:gd name="T7" fmla="*/ 413 h 454"/>
                <a:gd name="T8" fmla="+- 0 349 322"/>
                <a:gd name="T9" fmla="*/ T8 w 256"/>
                <a:gd name="T10" fmla="+- 0 413 86"/>
                <a:gd name="T11" fmla="*/ 413 h 454"/>
                <a:gd name="T12" fmla="+- 0 349 322"/>
                <a:gd name="T13" fmla="*/ T12 w 256"/>
                <a:gd name="T14" fmla="+- 0 426 86"/>
                <a:gd name="T15" fmla="*/ 426 h 454"/>
                <a:gd name="T16" fmla="+- 0 322 322"/>
                <a:gd name="T17" fmla="*/ T16 w 256"/>
                <a:gd name="T18" fmla="+- 0 426 86"/>
                <a:gd name="T19" fmla="*/ 426 h 454"/>
                <a:gd name="T20" fmla="+- 0 322 322"/>
                <a:gd name="T21" fmla="*/ T20 w 256"/>
                <a:gd name="T22" fmla="+- 0 391 86"/>
                <a:gd name="T23" fmla="*/ 391 h 454"/>
                <a:gd name="T24" fmla="+- 0 429 322"/>
                <a:gd name="T25" fmla="*/ T24 w 256"/>
                <a:gd name="T26" fmla="+- 0 391 86"/>
                <a:gd name="T27" fmla="*/ 391 h 454"/>
                <a:gd name="T28" fmla="+- 0 429 322"/>
                <a:gd name="T29" fmla="*/ T28 w 256"/>
                <a:gd name="T30" fmla="+- 0 139 86"/>
                <a:gd name="T31" fmla="*/ 139 h 454"/>
                <a:gd name="T32" fmla="+- 0 450 322"/>
                <a:gd name="T33" fmla="*/ T32 w 256"/>
                <a:gd name="T34" fmla="+- 0 86 86"/>
                <a:gd name="T35" fmla="*/ 86 h 454"/>
                <a:gd name="T36" fmla="+- 0 473 322"/>
                <a:gd name="T37" fmla="*/ T36 w 256"/>
                <a:gd name="T38" fmla="+- 0 139 86"/>
                <a:gd name="T39" fmla="*/ 139 h 454"/>
                <a:gd name="T40" fmla="+- 0 473 322"/>
                <a:gd name="T41" fmla="*/ T40 w 256"/>
                <a:gd name="T42" fmla="+- 0 391 86"/>
                <a:gd name="T43" fmla="*/ 391 h 454"/>
                <a:gd name="T44" fmla="+- 0 578 322"/>
                <a:gd name="T45" fmla="*/ T44 w 256"/>
                <a:gd name="T46" fmla="+- 0 391 86"/>
                <a:gd name="T47" fmla="*/ 391 h 454"/>
                <a:gd name="T48" fmla="+- 0 578 322"/>
                <a:gd name="T49" fmla="*/ T48 w 256"/>
                <a:gd name="T50" fmla="+- 0 427 86"/>
                <a:gd name="T51" fmla="*/ 427 h 454"/>
                <a:gd name="T52" fmla="+- 0 553 322"/>
                <a:gd name="T53" fmla="*/ T52 w 256"/>
                <a:gd name="T54" fmla="+- 0 427 86"/>
                <a:gd name="T55" fmla="*/ 427 h 454"/>
                <a:gd name="T56" fmla="+- 0 553 322"/>
                <a:gd name="T57" fmla="*/ T56 w 256"/>
                <a:gd name="T58" fmla="+- 0 412 86"/>
                <a:gd name="T59" fmla="*/ 412 h 454"/>
                <a:gd name="T60" fmla="+- 0 472 322"/>
                <a:gd name="T61" fmla="*/ T60 w 256"/>
                <a:gd name="T62" fmla="+- 0 412 86"/>
                <a:gd name="T63" fmla="*/ 412 h 454"/>
                <a:gd name="T64" fmla="+- 0 472 322"/>
                <a:gd name="T65" fmla="*/ T64 w 256"/>
                <a:gd name="T66" fmla="+- 0 540 86"/>
                <a:gd name="T67" fmla="*/ 540 h 454"/>
                <a:gd name="T68" fmla="+- 0 429 322"/>
                <a:gd name="T69" fmla="*/ T68 w 256"/>
                <a:gd name="T70" fmla="+- 0 538 86"/>
                <a:gd name="T71" fmla="*/ 538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256" h="454">
                  <a:moveTo>
                    <a:pt x="107" y="452"/>
                  </a:moveTo>
                  <a:lnTo>
                    <a:pt x="107" y="327"/>
                  </a:lnTo>
                  <a:lnTo>
                    <a:pt x="27" y="327"/>
                  </a:lnTo>
                  <a:lnTo>
                    <a:pt x="27" y="340"/>
                  </a:lnTo>
                  <a:lnTo>
                    <a:pt x="0" y="340"/>
                  </a:lnTo>
                  <a:lnTo>
                    <a:pt x="0" y="305"/>
                  </a:lnTo>
                  <a:lnTo>
                    <a:pt x="107" y="305"/>
                  </a:lnTo>
                  <a:lnTo>
                    <a:pt x="107" y="53"/>
                  </a:lnTo>
                  <a:lnTo>
                    <a:pt x="128" y="0"/>
                  </a:lnTo>
                  <a:lnTo>
                    <a:pt x="151" y="53"/>
                  </a:lnTo>
                  <a:lnTo>
                    <a:pt x="151" y="305"/>
                  </a:lnTo>
                  <a:lnTo>
                    <a:pt x="256" y="305"/>
                  </a:lnTo>
                  <a:lnTo>
                    <a:pt x="256" y="341"/>
                  </a:lnTo>
                  <a:lnTo>
                    <a:pt x="231" y="341"/>
                  </a:lnTo>
                  <a:lnTo>
                    <a:pt x="231" y="326"/>
                  </a:lnTo>
                  <a:lnTo>
                    <a:pt x="150" y="326"/>
                  </a:lnTo>
                  <a:lnTo>
                    <a:pt x="150" y="454"/>
                  </a:lnTo>
                  <a:lnTo>
                    <a:pt x="107" y="452"/>
                  </a:lnTo>
                  <a:close/>
                </a:path>
              </a:pathLst>
            </a:custGeom>
            <a:noFill/>
            <a:ln w="4619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" name="Freeform 17"/>
            <p:cNvSpPr>
              <a:spLocks/>
            </p:cNvSpPr>
            <p:nvPr userDrawn="1"/>
          </p:nvSpPr>
          <p:spPr bwMode="auto">
            <a:xfrm>
              <a:off x="236" y="195"/>
              <a:ext cx="163" cy="159"/>
            </a:xfrm>
            <a:custGeom>
              <a:avLst/>
              <a:gdLst>
                <a:gd name="T0" fmla="+- 0 399 237"/>
                <a:gd name="T1" fmla="*/ T0 w 163"/>
                <a:gd name="T2" fmla="+- 0 354 196"/>
                <a:gd name="T3" fmla="*/ 354 h 159"/>
                <a:gd name="T4" fmla="+- 0 237 237"/>
                <a:gd name="T5" fmla="*/ T4 w 163"/>
                <a:gd name="T6" fmla="+- 0 354 196"/>
                <a:gd name="T7" fmla="*/ 354 h 159"/>
                <a:gd name="T8" fmla="+- 0 237 237"/>
                <a:gd name="T9" fmla="*/ T8 w 163"/>
                <a:gd name="T10" fmla="+- 0 324 196"/>
                <a:gd name="T11" fmla="*/ 324 h 159"/>
                <a:gd name="T12" fmla="+- 0 316 237"/>
                <a:gd name="T13" fmla="*/ T12 w 163"/>
                <a:gd name="T14" fmla="+- 0 196 196"/>
                <a:gd name="T15" fmla="*/ 196 h 159"/>
                <a:gd name="T16" fmla="+- 0 399 237"/>
                <a:gd name="T17" fmla="*/ T16 w 163"/>
                <a:gd name="T18" fmla="+- 0 196 196"/>
                <a:gd name="T19" fmla="*/ 196 h 159"/>
                <a:gd name="T20" fmla="+- 0 399 237"/>
                <a:gd name="T21" fmla="*/ T20 w 163"/>
                <a:gd name="T22" fmla="+- 0 217 196"/>
                <a:gd name="T23" fmla="*/ 217 h 159"/>
                <a:gd name="T24" fmla="+- 0 341 237"/>
                <a:gd name="T25" fmla="*/ T24 w 163"/>
                <a:gd name="T26" fmla="+- 0 217 196"/>
                <a:gd name="T27" fmla="*/ 217 h 159"/>
                <a:gd name="T28" fmla="+- 0 399 237"/>
                <a:gd name="T29" fmla="*/ T28 w 163"/>
                <a:gd name="T30" fmla="+- 0 328 196"/>
                <a:gd name="T31" fmla="*/ 328 h 159"/>
                <a:gd name="T32" fmla="+- 0 399 237"/>
                <a:gd name="T33" fmla="*/ T32 w 163"/>
                <a:gd name="T34" fmla="+- 0 354 196"/>
                <a:gd name="T35" fmla="*/ 354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63" h="159">
                  <a:moveTo>
                    <a:pt x="162" y="158"/>
                  </a:moveTo>
                  <a:lnTo>
                    <a:pt x="0" y="158"/>
                  </a:lnTo>
                  <a:lnTo>
                    <a:pt x="0" y="128"/>
                  </a:lnTo>
                  <a:lnTo>
                    <a:pt x="79" y="0"/>
                  </a:lnTo>
                  <a:lnTo>
                    <a:pt x="162" y="0"/>
                  </a:lnTo>
                  <a:lnTo>
                    <a:pt x="162" y="21"/>
                  </a:lnTo>
                  <a:lnTo>
                    <a:pt x="104" y="21"/>
                  </a:lnTo>
                  <a:lnTo>
                    <a:pt x="162" y="132"/>
                  </a:lnTo>
                  <a:lnTo>
                    <a:pt x="162" y="158"/>
                  </a:lnTo>
                  <a:close/>
                </a:path>
              </a:pathLst>
            </a:custGeom>
            <a:solidFill>
              <a:srgbClr val="C7C6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Freeform 16"/>
            <p:cNvSpPr>
              <a:spLocks/>
            </p:cNvSpPr>
            <p:nvPr userDrawn="1"/>
          </p:nvSpPr>
          <p:spPr bwMode="auto">
            <a:xfrm>
              <a:off x="236" y="195"/>
              <a:ext cx="163" cy="159"/>
            </a:xfrm>
            <a:custGeom>
              <a:avLst/>
              <a:gdLst>
                <a:gd name="T0" fmla="+- 0 316 237"/>
                <a:gd name="T1" fmla="*/ T0 w 163"/>
                <a:gd name="T2" fmla="+- 0 196 196"/>
                <a:gd name="T3" fmla="*/ 196 h 159"/>
                <a:gd name="T4" fmla="+- 0 237 237"/>
                <a:gd name="T5" fmla="*/ T4 w 163"/>
                <a:gd name="T6" fmla="+- 0 324 196"/>
                <a:gd name="T7" fmla="*/ 324 h 159"/>
                <a:gd name="T8" fmla="+- 0 237 237"/>
                <a:gd name="T9" fmla="*/ T8 w 163"/>
                <a:gd name="T10" fmla="+- 0 354 196"/>
                <a:gd name="T11" fmla="*/ 354 h 159"/>
                <a:gd name="T12" fmla="+- 0 399 237"/>
                <a:gd name="T13" fmla="*/ T12 w 163"/>
                <a:gd name="T14" fmla="+- 0 354 196"/>
                <a:gd name="T15" fmla="*/ 354 h 159"/>
                <a:gd name="T16" fmla="+- 0 399 237"/>
                <a:gd name="T17" fmla="*/ T16 w 163"/>
                <a:gd name="T18" fmla="+- 0 328 196"/>
                <a:gd name="T19" fmla="*/ 328 h 159"/>
                <a:gd name="T20" fmla="+- 0 341 237"/>
                <a:gd name="T21" fmla="*/ T20 w 163"/>
                <a:gd name="T22" fmla="+- 0 217 196"/>
                <a:gd name="T23" fmla="*/ 217 h 159"/>
                <a:gd name="T24" fmla="+- 0 399 237"/>
                <a:gd name="T25" fmla="*/ T24 w 163"/>
                <a:gd name="T26" fmla="+- 0 217 196"/>
                <a:gd name="T27" fmla="*/ 217 h 159"/>
                <a:gd name="T28" fmla="+- 0 399 237"/>
                <a:gd name="T29" fmla="*/ T28 w 163"/>
                <a:gd name="T30" fmla="+- 0 196 196"/>
                <a:gd name="T31" fmla="*/ 196 h 159"/>
                <a:gd name="T32" fmla="+- 0 316 237"/>
                <a:gd name="T33" fmla="*/ T32 w 163"/>
                <a:gd name="T34" fmla="+- 0 196 196"/>
                <a:gd name="T35" fmla="*/ 196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63" h="159">
                  <a:moveTo>
                    <a:pt x="79" y="0"/>
                  </a:moveTo>
                  <a:lnTo>
                    <a:pt x="0" y="128"/>
                  </a:lnTo>
                  <a:lnTo>
                    <a:pt x="0" y="158"/>
                  </a:lnTo>
                  <a:lnTo>
                    <a:pt x="162" y="158"/>
                  </a:lnTo>
                  <a:lnTo>
                    <a:pt x="162" y="132"/>
                  </a:lnTo>
                  <a:lnTo>
                    <a:pt x="104" y="21"/>
                  </a:lnTo>
                  <a:lnTo>
                    <a:pt x="162" y="21"/>
                  </a:lnTo>
                  <a:lnTo>
                    <a:pt x="162" y="0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477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3" name="Picture 1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190"/>
              <a:ext cx="17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275" y="255"/>
              <a:ext cx="84" cy="69"/>
            </a:xfrm>
            <a:custGeom>
              <a:avLst/>
              <a:gdLst>
                <a:gd name="T0" fmla="+- 0 359 275"/>
                <a:gd name="T1" fmla="*/ T0 w 84"/>
                <a:gd name="T2" fmla="+- 0 324 256"/>
                <a:gd name="T3" fmla="*/ 324 h 69"/>
                <a:gd name="T4" fmla="+- 0 275 275"/>
                <a:gd name="T5" fmla="*/ T4 w 84"/>
                <a:gd name="T6" fmla="+- 0 324 256"/>
                <a:gd name="T7" fmla="*/ 324 h 69"/>
                <a:gd name="T8" fmla="+- 0 318 275"/>
                <a:gd name="T9" fmla="*/ T8 w 84"/>
                <a:gd name="T10" fmla="+- 0 256 256"/>
                <a:gd name="T11" fmla="*/ 256 h 69"/>
                <a:gd name="T12" fmla="+- 0 359 275"/>
                <a:gd name="T13" fmla="*/ T12 w 84"/>
                <a:gd name="T14" fmla="+- 0 324 256"/>
                <a:gd name="T15" fmla="*/ 324 h 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84" h="69">
                  <a:moveTo>
                    <a:pt x="84" y="68"/>
                  </a:moveTo>
                  <a:lnTo>
                    <a:pt x="0" y="68"/>
                  </a:lnTo>
                  <a:lnTo>
                    <a:pt x="43" y="0"/>
                  </a:lnTo>
                  <a:lnTo>
                    <a:pt x="84" y="68"/>
                  </a:lnTo>
                  <a:close/>
                </a:path>
              </a:pathLst>
            </a:custGeom>
            <a:solidFill>
              <a:srgbClr val="6D68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75" y="255"/>
              <a:ext cx="84" cy="69"/>
            </a:xfrm>
            <a:custGeom>
              <a:avLst/>
              <a:gdLst>
                <a:gd name="T0" fmla="+- 0 318 275"/>
                <a:gd name="T1" fmla="*/ T0 w 84"/>
                <a:gd name="T2" fmla="+- 0 256 256"/>
                <a:gd name="T3" fmla="*/ 256 h 69"/>
                <a:gd name="T4" fmla="+- 0 275 275"/>
                <a:gd name="T5" fmla="*/ T4 w 84"/>
                <a:gd name="T6" fmla="+- 0 324 256"/>
                <a:gd name="T7" fmla="*/ 324 h 69"/>
                <a:gd name="T8" fmla="+- 0 359 275"/>
                <a:gd name="T9" fmla="*/ T8 w 84"/>
                <a:gd name="T10" fmla="+- 0 324 256"/>
                <a:gd name="T11" fmla="*/ 324 h 69"/>
                <a:gd name="T12" fmla="+- 0 318 275"/>
                <a:gd name="T13" fmla="*/ T12 w 84"/>
                <a:gd name="T14" fmla="+- 0 256 256"/>
                <a:gd name="T15" fmla="*/ 256 h 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84" h="69">
                  <a:moveTo>
                    <a:pt x="43" y="0"/>
                  </a:moveTo>
                  <a:lnTo>
                    <a:pt x="0" y="68"/>
                  </a:lnTo>
                  <a:lnTo>
                    <a:pt x="84" y="68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482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74" y="4"/>
              <a:ext cx="624" cy="623"/>
            </a:xfrm>
            <a:custGeom>
              <a:avLst/>
              <a:gdLst>
                <a:gd name="T0" fmla="+- 0 574 275"/>
                <a:gd name="T1" fmla="*/ T0 w 624"/>
                <a:gd name="T2" fmla="+- 0 627 5"/>
                <a:gd name="T3" fmla="*/ 627 h 623"/>
                <a:gd name="T4" fmla="+- 0 281 275"/>
                <a:gd name="T5" fmla="*/ T4 w 624"/>
                <a:gd name="T6" fmla="+- 0 335 5"/>
                <a:gd name="T7" fmla="*/ 335 h 623"/>
                <a:gd name="T8" fmla="+- 0 275 275"/>
                <a:gd name="T9" fmla="*/ T8 w 624"/>
                <a:gd name="T10" fmla="+- 0 291 5"/>
                <a:gd name="T11" fmla="*/ 291 h 623"/>
                <a:gd name="T12" fmla="+- 0 565 275"/>
                <a:gd name="T13" fmla="*/ T12 w 624"/>
                <a:gd name="T14" fmla="+- 0 5 5"/>
                <a:gd name="T15" fmla="*/ 5 h 623"/>
                <a:gd name="T16" fmla="+- 0 898 275"/>
                <a:gd name="T17" fmla="*/ T16 w 624"/>
                <a:gd name="T18" fmla="+- 0 313 5"/>
                <a:gd name="T19" fmla="*/ 313 h 623"/>
                <a:gd name="T20" fmla="+- 0 574 275"/>
                <a:gd name="T21" fmla="*/ T20 w 624"/>
                <a:gd name="T22" fmla="+- 0 627 5"/>
                <a:gd name="T23" fmla="*/ 627 h 6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24" h="623">
                  <a:moveTo>
                    <a:pt x="299" y="622"/>
                  </a:moveTo>
                  <a:lnTo>
                    <a:pt x="6" y="330"/>
                  </a:lnTo>
                  <a:lnTo>
                    <a:pt x="0" y="286"/>
                  </a:lnTo>
                  <a:lnTo>
                    <a:pt x="290" y="0"/>
                  </a:lnTo>
                  <a:lnTo>
                    <a:pt x="623" y="308"/>
                  </a:lnTo>
                  <a:lnTo>
                    <a:pt x="299" y="622"/>
                  </a:lnTo>
                  <a:close/>
                </a:path>
              </a:pathLst>
            </a:custGeom>
            <a:solidFill>
              <a:srgbClr val="8B0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274" y="4"/>
              <a:ext cx="624" cy="623"/>
            </a:xfrm>
            <a:custGeom>
              <a:avLst/>
              <a:gdLst>
                <a:gd name="T0" fmla="+- 0 565 275"/>
                <a:gd name="T1" fmla="*/ T0 w 624"/>
                <a:gd name="T2" fmla="+- 0 5 5"/>
                <a:gd name="T3" fmla="*/ 5 h 623"/>
                <a:gd name="T4" fmla="+- 0 898 275"/>
                <a:gd name="T5" fmla="*/ T4 w 624"/>
                <a:gd name="T6" fmla="+- 0 313 5"/>
                <a:gd name="T7" fmla="*/ 313 h 623"/>
                <a:gd name="T8" fmla="+- 0 574 275"/>
                <a:gd name="T9" fmla="*/ T8 w 624"/>
                <a:gd name="T10" fmla="+- 0 627 5"/>
                <a:gd name="T11" fmla="*/ 627 h 623"/>
                <a:gd name="T12" fmla="+- 0 281 275"/>
                <a:gd name="T13" fmla="*/ T12 w 624"/>
                <a:gd name="T14" fmla="+- 0 335 5"/>
                <a:gd name="T15" fmla="*/ 335 h 623"/>
                <a:gd name="T16" fmla="+- 0 275 275"/>
                <a:gd name="T17" fmla="*/ T16 w 624"/>
                <a:gd name="T18" fmla="+- 0 291 5"/>
                <a:gd name="T19" fmla="*/ 291 h 623"/>
                <a:gd name="T20" fmla="+- 0 565 275"/>
                <a:gd name="T21" fmla="*/ T20 w 624"/>
                <a:gd name="T22" fmla="+- 0 5 5"/>
                <a:gd name="T23" fmla="*/ 5 h 6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24" h="623">
                  <a:moveTo>
                    <a:pt x="290" y="0"/>
                  </a:moveTo>
                  <a:lnTo>
                    <a:pt x="623" y="308"/>
                  </a:lnTo>
                  <a:lnTo>
                    <a:pt x="299" y="622"/>
                  </a:lnTo>
                  <a:lnTo>
                    <a:pt x="6" y="330"/>
                  </a:lnTo>
                  <a:lnTo>
                    <a:pt x="0" y="286"/>
                  </a:lnTo>
                  <a:lnTo>
                    <a:pt x="290" y="0"/>
                  </a:lnTo>
                  <a:close/>
                </a:path>
              </a:pathLst>
            </a:custGeom>
            <a:noFill/>
            <a:ln w="9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129" y="3"/>
              <a:ext cx="644" cy="627"/>
            </a:xfrm>
            <a:custGeom>
              <a:avLst/>
              <a:gdLst>
                <a:gd name="T0" fmla="+- 0 456 129"/>
                <a:gd name="T1" fmla="*/ T0 w 644"/>
                <a:gd name="T2" fmla="+- 0 630 3"/>
                <a:gd name="T3" fmla="*/ 630 h 627"/>
                <a:gd name="T4" fmla="+- 0 129 129"/>
                <a:gd name="T5" fmla="*/ T4 w 644"/>
                <a:gd name="T6" fmla="+- 0 320 3"/>
                <a:gd name="T7" fmla="*/ 320 h 627"/>
                <a:gd name="T8" fmla="+- 0 450 129"/>
                <a:gd name="T9" fmla="*/ T8 w 644"/>
                <a:gd name="T10" fmla="+- 0 3 3"/>
                <a:gd name="T11" fmla="*/ 3 h 627"/>
                <a:gd name="T12" fmla="+- 0 773 129"/>
                <a:gd name="T13" fmla="*/ T12 w 644"/>
                <a:gd name="T14" fmla="+- 0 313 3"/>
                <a:gd name="T15" fmla="*/ 313 h 627"/>
                <a:gd name="T16" fmla="+- 0 456 129"/>
                <a:gd name="T17" fmla="*/ T16 w 644"/>
                <a:gd name="T18" fmla="+- 0 630 3"/>
                <a:gd name="T19" fmla="*/ 630 h 6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44" h="627">
                  <a:moveTo>
                    <a:pt x="327" y="627"/>
                  </a:moveTo>
                  <a:lnTo>
                    <a:pt x="0" y="317"/>
                  </a:lnTo>
                  <a:lnTo>
                    <a:pt x="321" y="0"/>
                  </a:lnTo>
                  <a:lnTo>
                    <a:pt x="644" y="310"/>
                  </a:lnTo>
                  <a:lnTo>
                    <a:pt x="327" y="627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129" y="3"/>
              <a:ext cx="644" cy="627"/>
            </a:xfrm>
            <a:custGeom>
              <a:avLst/>
              <a:gdLst>
                <a:gd name="T0" fmla="+- 0 450 129"/>
                <a:gd name="T1" fmla="*/ T0 w 644"/>
                <a:gd name="T2" fmla="+- 0 3 3"/>
                <a:gd name="T3" fmla="*/ 3 h 627"/>
                <a:gd name="T4" fmla="+- 0 129 129"/>
                <a:gd name="T5" fmla="*/ T4 w 644"/>
                <a:gd name="T6" fmla="+- 0 320 3"/>
                <a:gd name="T7" fmla="*/ 320 h 627"/>
                <a:gd name="T8" fmla="+- 0 456 129"/>
                <a:gd name="T9" fmla="*/ T8 w 644"/>
                <a:gd name="T10" fmla="+- 0 630 3"/>
                <a:gd name="T11" fmla="*/ 630 h 627"/>
                <a:gd name="T12" fmla="+- 0 773 129"/>
                <a:gd name="T13" fmla="*/ T12 w 644"/>
                <a:gd name="T14" fmla="+- 0 313 3"/>
                <a:gd name="T15" fmla="*/ 313 h 627"/>
                <a:gd name="T16" fmla="+- 0 450 129"/>
                <a:gd name="T17" fmla="*/ T16 w 644"/>
                <a:gd name="T18" fmla="+- 0 3 3"/>
                <a:gd name="T19" fmla="*/ 3 h 6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44" h="627">
                  <a:moveTo>
                    <a:pt x="321" y="0"/>
                  </a:moveTo>
                  <a:lnTo>
                    <a:pt x="0" y="317"/>
                  </a:lnTo>
                  <a:lnTo>
                    <a:pt x="327" y="627"/>
                  </a:lnTo>
                  <a:lnTo>
                    <a:pt x="644" y="310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968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0" name="AutoShape 8"/>
            <p:cNvSpPr>
              <a:spLocks/>
            </p:cNvSpPr>
            <p:nvPr userDrawn="1"/>
          </p:nvSpPr>
          <p:spPr bwMode="auto">
            <a:xfrm>
              <a:off x="243" y="98"/>
              <a:ext cx="417" cy="440"/>
            </a:xfrm>
            <a:custGeom>
              <a:avLst/>
              <a:gdLst>
                <a:gd name="T0" fmla="+- 0 475 243"/>
                <a:gd name="T1" fmla="*/ T0 w 417"/>
                <a:gd name="T2" fmla="+- 0 394 98"/>
                <a:gd name="T3" fmla="*/ 394 h 440"/>
                <a:gd name="T4" fmla="+- 0 432 243"/>
                <a:gd name="T5" fmla="*/ T4 w 417"/>
                <a:gd name="T6" fmla="+- 0 394 98"/>
                <a:gd name="T7" fmla="*/ 394 h 440"/>
                <a:gd name="T8" fmla="+- 0 432 243"/>
                <a:gd name="T9" fmla="*/ T8 w 417"/>
                <a:gd name="T10" fmla="+- 0 150 98"/>
                <a:gd name="T11" fmla="*/ 150 h 440"/>
                <a:gd name="T12" fmla="+- 0 453 243"/>
                <a:gd name="T13" fmla="*/ T12 w 417"/>
                <a:gd name="T14" fmla="+- 0 98 98"/>
                <a:gd name="T15" fmla="*/ 98 h 440"/>
                <a:gd name="T16" fmla="+- 0 475 243"/>
                <a:gd name="T17" fmla="*/ T16 w 417"/>
                <a:gd name="T18" fmla="+- 0 150 98"/>
                <a:gd name="T19" fmla="*/ 150 h 440"/>
                <a:gd name="T20" fmla="+- 0 475 243"/>
                <a:gd name="T21" fmla="*/ T20 w 417"/>
                <a:gd name="T22" fmla="+- 0 394 98"/>
                <a:gd name="T23" fmla="*/ 394 h 440"/>
                <a:gd name="T24" fmla="+- 0 660 243"/>
                <a:gd name="T25" fmla="*/ T24 w 417"/>
                <a:gd name="T26" fmla="+- 0 353 98"/>
                <a:gd name="T27" fmla="*/ 353 h 440"/>
                <a:gd name="T28" fmla="+- 0 499 243"/>
                <a:gd name="T29" fmla="*/ T28 w 417"/>
                <a:gd name="T30" fmla="+- 0 353 98"/>
                <a:gd name="T31" fmla="*/ 353 h 440"/>
                <a:gd name="T32" fmla="+- 0 499 243"/>
                <a:gd name="T33" fmla="*/ T32 w 417"/>
                <a:gd name="T34" fmla="+- 0 328 98"/>
                <a:gd name="T35" fmla="*/ 328 h 440"/>
                <a:gd name="T36" fmla="+- 0 560 243"/>
                <a:gd name="T37" fmla="*/ T36 w 417"/>
                <a:gd name="T38" fmla="+- 0 220 98"/>
                <a:gd name="T39" fmla="*/ 220 h 440"/>
                <a:gd name="T40" fmla="+- 0 498 243"/>
                <a:gd name="T41" fmla="*/ T40 w 417"/>
                <a:gd name="T42" fmla="+- 0 220 98"/>
                <a:gd name="T43" fmla="*/ 220 h 440"/>
                <a:gd name="T44" fmla="+- 0 498 243"/>
                <a:gd name="T45" fmla="*/ T44 w 417"/>
                <a:gd name="T46" fmla="+- 0 201 98"/>
                <a:gd name="T47" fmla="*/ 201 h 440"/>
                <a:gd name="T48" fmla="+- 0 584 243"/>
                <a:gd name="T49" fmla="*/ T48 w 417"/>
                <a:gd name="T50" fmla="+- 0 202 98"/>
                <a:gd name="T51" fmla="*/ 202 h 440"/>
                <a:gd name="T52" fmla="+- 0 621 243"/>
                <a:gd name="T53" fmla="*/ T52 w 417"/>
                <a:gd name="T54" fmla="+- 0 263 98"/>
                <a:gd name="T55" fmla="*/ 263 h 440"/>
                <a:gd name="T56" fmla="+- 0 578 243"/>
                <a:gd name="T57" fmla="*/ T56 w 417"/>
                <a:gd name="T58" fmla="+- 0 263 98"/>
                <a:gd name="T59" fmla="*/ 263 h 440"/>
                <a:gd name="T60" fmla="+- 0 543 243"/>
                <a:gd name="T61" fmla="*/ T60 w 417"/>
                <a:gd name="T62" fmla="+- 0 324 98"/>
                <a:gd name="T63" fmla="*/ 324 h 440"/>
                <a:gd name="T64" fmla="+- 0 658 243"/>
                <a:gd name="T65" fmla="*/ T64 w 417"/>
                <a:gd name="T66" fmla="+- 0 324 98"/>
                <a:gd name="T67" fmla="*/ 324 h 440"/>
                <a:gd name="T68" fmla="+- 0 660 243"/>
                <a:gd name="T69" fmla="*/ T68 w 417"/>
                <a:gd name="T70" fmla="+- 0 327 98"/>
                <a:gd name="T71" fmla="*/ 327 h 440"/>
                <a:gd name="T72" fmla="+- 0 660 243"/>
                <a:gd name="T73" fmla="*/ T72 w 417"/>
                <a:gd name="T74" fmla="+- 0 353 98"/>
                <a:gd name="T75" fmla="*/ 353 h 440"/>
                <a:gd name="T76" fmla="+- 0 398 243"/>
                <a:gd name="T77" fmla="*/ T76 w 417"/>
                <a:gd name="T78" fmla="+- 0 352 98"/>
                <a:gd name="T79" fmla="*/ 352 h 440"/>
                <a:gd name="T80" fmla="+- 0 243 243"/>
                <a:gd name="T81" fmla="*/ T80 w 417"/>
                <a:gd name="T82" fmla="+- 0 352 98"/>
                <a:gd name="T83" fmla="*/ 352 h 440"/>
                <a:gd name="T84" fmla="+- 0 243 243"/>
                <a:gd name="T85" fmla="*/ T84 w 417"/>
                <a:gd name="T86" fmla="+- 0 324 98"/>
                <a:gd name="T87" fmla="*/ 324 h 440"/>
                <a:gd name="T88" fmla="+- 0 319 243"/>
                <a:gd name="T89" fmla="*/ T88 w 417"/>
                <a:gd name="T90" fmla="+- 0 202 98"/>
                <a:gd name="T91" fmla="*/ 202 h 440"/>
                <a:gd name="T92" fmla="+- 0 398 243"/>
                <a:gd name="T93" fmla="*/ T92 w 417"/>
                <a:gd name="T94" fmla="+- 0 202 98"/>
                <a:gd name="T95" fmla="*/ 202 h 440"/>
                <a:gd name="T96" fmla="+- 0 398 243"/>
                <a:gd name="T97" fmla="*/ T96 w 417"/>
                <a:gd name="T98" fmla="+- 0 223 98"/>
                <a:gd name="T99" fmla="*/ 223 h 440"/>
                <a:gd name="T100" fmla="+- 0 343 243"/>
                <a:gd name="T101" fmla="*/ T100 w 417"/>
                <a:gd name="T102" fmla="+- 0 223 98"/>
                <a:gd name="T103" fmla="*/ 223 h 440"/>
                <a:gd name="T104" fmla="+- 0 365 243"/>
                <a:gd name="T105" fmla="*/ T104 w 417"/>
                <a:gd name="T106" fmla="+- 0 265 98"/>
                <a:gd name="T107" fmla="*/ 265 h 440"/>
                <a:gd name="T108" fmla="+- 0 321 243"/>
                <a:gd name="T109" fmla="*/ T108 w 417"/>
                <a:gd name="T110" fmla="+- 0 265 98"/>
                <a:gd name="T111" fmla="*/ 265 h 440"/>
                <a:gd name="T112" fmla="+- 0 285 243"/>
                <a:gd name="T113" fmla="*/ T112 w 417"/>
                <a:gd name="T114" fmla="+- 0 322 98"/>
                <a:gd name="T115" fmla="*/ 322 h 440"/>
                <a:gd name="T116" fmla="+- 0 395 243"/>
                <a:gd name="T117" fmla="*/ T116 w 417"/>
                <a:gd name="T118" fmla="+- 0 322 98"/>
                <a:gd name="T119" fmla="*/ 322 h 440"/>
                <a:gd name="T120" fmla="+- 0 398 243"/>
                <a:gd name="T121" fmla="*/ T120 w 417"/>
                <a:gd name="T122" fmla="+- 0 327 98"/>
                <a:gd name="T123" fmla="*/ 327 h 440"/>
                <a:gd name="T124" fmla="+- 0 398 243"/>
                <a:gd name="T125" fmla="*/ T124 w 417"/>
                <a:gd name="T126" fmla="+- 0 352 98"/>
                <a:gd name="T127" fmla="*/ 352 h 440"/>
                <a:gd name="T128" fmla="+- 0 658 243"/>
                <a:gd name="T129" fmla="*/ T128 w 417"/>
                <a:gd name="T130" fmla="+- 0 324 98"/>
                <a:gd name="T131" fmla="*/ 324 h 440"/>
                <a:gd name="T132" fmla="+- 0 616 243"/>
                <a:gd name="T133" fmla="*/ T132 w 417"/>
                <a:gd name="T134" fmla="+- 0 324 98"/>
                <a:gd name="T135" fmla="*/ 324 h 440"/>
                <a:gd name="T136" fmla="+- 0 578 243"/>
                <a:gd name="T137" fmla="*/ T136 w 417"/>
                <a:gd name="T138" fmla="+- 0 263 98"/>
                <a:gd name="T139" fmla="*/ 263 h 440"/>
                <a:gd name="T140" fmla="+- 0 621 243"/>
                <a:gd name="T141" fmla="*/ T140 w 417"/>
                <a:gd name="T142" fmla="+- 0 263 98"/>
                <a:gd name="T143" fmla="*/ 263 h 440"/>
                <a:gd name="T144" fmla="+- 0 658 243"/>
                <a:gd name="T145" fmla="*/ T144 w 417"/>
                <a:gd name="T146" fmla="+- 0 324 98"/>
                <a:gd name="T147" fmla="*/ 324 h 440"/>
                <a:gd name="T148" fmla="+- 0 395 243"/>
                <a:gd name="T149" fmla="*/ T148 w 417"/>
                <a:gd name="T150" fmla="+- 0 322 98"/>
                <a:gd name="T151" fmla="*/ 322 h 440"/>
                <a:gd name="T152" fmla="+- 0 355 243"/>
                <a:gd name="T153" fmla="*/ T152 w 417"/>
                <a:gd name="T154" fmla="+- 0 322 98"/>
                <a:gd name="T155" fmla="*/ 322 h 440"/>
                <a:gd name="T156" fmla="+- 0 321 243"/>
                <a:gd name="T157" fmla="*/ T156 w 417"/>
                <a:gd name="T158" fmla="+- 0 265 98"/>
                <a:gd name="T159" fmla="*/ 265 h 440"/>
                <a:gd name="T160" fmla="+- 0 365 243"/>
                <a:gd name="T161" fmla="*/ T160 w 417"/>
                <a:gd name="T162" fmla="+- 0 265 98"/>
                <a:gd name="T163" fmla="*/ 265 h 440"/>
                <a:gd name="T164" fmla="+- 0 395 243"/>
                <a:gd name="T165" fmla="*/ T164 w 417"/>
                <a:gd name="T166" fmla="+- 0 322 98"/>
                <a:gd name="T167" fmla="*/ 322 h 440"/>
                <a:gd name="T168" fmla="+- 0 354 243"/>
                <a:gd name="T169" fmla="*/ T168 w 417"/>
                <a:gd name="T170" fmla="+- 0 428 98"/>
                <a:gd name="T171" fmla="*/ 428 h 440"/>
                <a:gd name="T172" fmla="+- 0 328 243"/>
                <a:gd name="T173" fmla="*/ T172 w 417"/>
                <a:gd name="T174" fmla="+- 0 428 98"/>
                <a:gd name="T175" fmla="*/ 428 h 440"/>
                <a:gd name="T176" fmla="+- 0 328 243"/>
                <a:gd name="T177" fmla="*/ T176 w 417"/>
                <a:gd name="T178" fmla="+- 0 394 98"/>
                <a:gd name="T179" fmla="*/ 394 h 440"/>
                <a:gd name="T180" fmla="+- 0 577 243"/>
                <a:gd name="T181" fmla="*/ T180 w 417"/>
                <a:gd name="T182" fmla="+- 0 394 98"/>
                <a:gd name="T183" fmla="*/ 394 h 440"/>
                <a:gd name="T184" fmla="+- 0 577 243"/>
                <a:gd name="T185" fmla="*/ T184 w 417"/>
                <a:gd name="T186" fmla="+- 0 414 98"/>
                <a:gd name="T187" fmla="*/ 414 h 440"/>
                <a:gd name="T188" fmla="+- 0 474 243"/>
                <a:gd name="T189" fmla="*/ T188 w 417"/>
                <a:gd name="T190" fmla="+- 0 414 98"/>
                <a:gd name="T191" fmla="*/ 414 h 440"/>
                <a:gd name="T192" fmla="+- 0 474 243"/>
                <a:gd name="T193" fmla="*/ T192 w 417"/>
                <a:gd name="T194" fmla="+- 0 415 98"/>
                <a:gd name="T195" fmla="*/ 415 h 440"/>
                <a:gd name="T196" fmla="+- 0 354 243"/>
                <a:gd name="T197" fmla="*/ T196 w 417"/>
                <a:gd name="T198" fmla="+- 0 415 98"/>
                <a:gd name="T199" fmla="*/ 415 h 440"/>
                <a:gd name="T200" fmla="+- 0 354 243"/>
                <a:gd name="T201" fmla="*/ T200 w 417"/>
                <a:gd name="T202" fmla="+- 0 428 98"/>
                <a:gd name="T203" fmla="*/ 428 h 440"/>
                <a:gd name="T204" fmla="+- 0 577 243"/>
                <a:gd name="T205" fmla="*/ T204 w 417"/>
                <a:gd name="T206" fmla="+- 0 429 98"/>
                <a:gd name="T207" fmla="*/ 429 h 440"/>
                <a:gd name="T208" fmla="+- 0 553 243"/>
                <a:gd name="T209" fmla="*/ T208 w 417"/>
                <a:gd name="T210" fmla="+- 0 429 98"/>
                <a:gd name="T211" fmla="*/ 429 h 440"/>
                <a:gd name="T212" fmla="+- 0 553 243"/>
                <a:gd name="T213" fmla="*/ T212 w 417"/>
                <a:gd name="T214" fmla="+- 0 414 98"/>
                <a:gd name="T215" fmla="*/ 414 h 440"/>
                <a:gd name="T216" fmla="+- 0 577 243"/>
                <a:gd name="T217" fmla="*/ T216 w 417"/>
                <a:gd name="T218" fmla="+- 0 414 98"/>
                <a:gd name="T219" fmla="*/ 414 h 440"/>
                <a:gd name="T220" fmla="+- 0 577 243"/>
                <a:gd name="T221" fmla="*/ T220 w 417"/>
                <a:gd name="T222" fmla="+- 0 429 98"/>
                <a:gd name="T223" fmla="*/ 429 h 440"/>
                <a:gd name="T224" fmla="+- 0 474 243"/>
                <a:gd name="T225" fmla="*/ T224 w 417"/>
                <a:gd name="T226" fmla="+- 0 538 98"/>
                <a:gd name="T227" fmla="*/ 538 h 440"/>
                <a:gd name="T228" fmla="+- 0 432 243"/>
                <a:gd name="T229" fmla="*/ T228 w 417"/>
                <a:gd name="T230" fmla="+- 0 536 98"/>
                <a:gd name="T231" fmla="*/ 536 h 440"/>
                <a:gd name="T232" fmla="+- 0 432 243"/>
                <a:gd name="T233" fmla="*/ T232 w 417"/>
                <a:gd name="T234" fmla="+- 0 415 98"/>
                <a:gd name="T235" fmla="*/ 415 h 440"/>
                <a:gd name="T236" fmla="+- 0 474 243"/>
                <a:gd name="T237" fmla="*/ T236 w 417"/>
                <a:gd name="T238" fmla="+- 0 415 98"/>
                <a:gd name="T239" fmla="*/ 415 h 440"/>
                <a:gd name="T240" fmla="+- 0 474 243"/>
                <a:gd name="T241" fmla="*/ T240 w 417"/>
                <a:gd name="T242" fmla="+- 0 538 98"/>
                <a:gd name="T243" fmla="*/ 538 h 4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417" h="440">
                  <a:moveTo>
                    <a:pt x="232" y="296"/>
                  </a:moveTo>
                  <a:lnTo>
                    <a:pt x="189" y="296"/>
                  </a:lnTo>
                  <a:lnTo>
                    <a:pt x="189" y="52"/>
                  </a:lnTo>
                  <a:lnTo>
                    <a:pt x="210" y="0"/>
                  </a:lnTo>
                  <a:lnTo>
                    <a:pt x="232" y="52"/>
                  </a:lnTo>
                  <a:lnTo>
                    <a:pt x="232" y="296"/>
                  </a:lnTo>
                  <a:close/>
                  <a:moveTo>
                    <a:pt x="417" y="255"/>
                  </a:moveTo>
                  <a:lnTo>
                    <a:pt x="256" y="255"/>
                  </a:lnTo>
                  <a:lnTo>
                    <a:pt x="256" y="230"/>
                  </a:lnTo>
                  <a:lnTo>
                    <a:pt x="317" y="122"/>
                  </a:lnTo>
                  <a:lnTo>
                    <a:pt x="255" y="122"/>
                  </a:lnTo>
                  <a:lnTo>
                    <a:pt x="255" y="103"/>
                  </a:lnTo>
                  <a:lnTo>
                    <a:pt x="341" y="104"/>
                  </a:lnTo>
                  <a:lnTo>
                    <a:pt x="378" y="165"/>
                  </a:lnTo>
                  <a:lnTo>
                    <a:pt x="335" y="165"/>
                  </a:lnTo>
                  <a:lnTo>
                    <a:pt x="300" y="226"/>
                  </a:lnTo>
                  <a:lnTo>
                    <a:pt x="415" y="226"/>
                  </a:lnTo>
                  <a:lnTo>
                    <a:pt x="417" y="229"/>
                  </a:lnTo>
                  <a:lnTo>
                    <a:pt x="417" y="255"/>
                  </a:lnTo>
                  <a:close/>
                  <a:moveTo>
                    <a:pt x="155" y="254"/>
                  </a:moveTo>
                  <a:lnTo>
                    <a:pt x="0" y="254"/>
                  </a:lnTo>
                  <a:lnTo>
                    <a:pt x="0" y="226"/>
                  </a:lnTo>
                  <a:lnTo>
                    <a:pt x="76" y="104"/>
                  </a:lnTo>
                  <a:lnTo>
                    <a:pt x="155" y="104"/>
                  </a:lnTo>
                  <a:lnTo>
                    <a:pt x="155" y="125"/>
                  </a:lnTo>
                  <a:lnTo>
                    <a:pt x="100" y="125"/>
                  </a:lnTo>
                  <a:lnTo>
                    <a:pt x="122" y="167"/>
                  </a:lnTo>
                  <a:lnTo>
                    <a:pt x="78" y="167"/>
                  </a:lnTo>
                  <a:lnTo>
                    <a:pt x="42" y="224"/>
                  </a:lnTo>
                  <a:lnTo>
                    <a:pt x="152" y="224"/>
                  </a:lnTo>
                  <a:lnTo>
                    <a:pt x="155" y="229"/>
                  </a:lnTo>
                  <a:lnTo>
                    <a:pt x="155" y="254"/>
                  </a:lnTo>
                  <a:close/>
                  <a:moveTo>
                    <a:pt x="415" y="226"/>
                  </a:moveTo>
                  <a:lnTo>
                    <a:pt x="373" y="226"/>
                  </a:lnTo>
                  <a:lnTo>
                    <a:pt x="335" y="165"/>
                  </a:lnTo>
                  <a:lnTo>
                    <a:pt x="378" y="165"/>
                  </a:lnTo>
                  <a:lnTo>
                    <a:pt x="415" y="226"/>
                  </a:lnTo>
                  <a:close/>
                  <a:moveTo>
                    <a:pt x="152" y="224"/>
                  </a:moveTo>
                  <a:lnTo>
                    <a:pt x="112" y="224"/>
                  </a:lnTo>
                  <a:lnTo>
                    <a:pt x="78" y="167"/>
                  </a:lnTo>
                  <a:lnTo>
                    <a:pt x="122" y="167"/>
                  </a:lnTo>
                  <a:lnTo>
                    <a:pt x="152" y="224"/>
                  </a:lnTo>
                  <a:close/>
                  <a:moveTo>
                    <a:pt x="111" y="330"/>
                  </a:moveTo>
                  <a:lnTo>
                    <a:pt x="85" y="330"/>
                  </a:lnTo>
                  <a:lnTo>
                    <a:pt x="85" y="296"/>
                  </a:lnTo>
                  <a:lnTo>
                    <a:pt x="334" y="296"/>
                  </a:lnTo>
                  <a:lnTo>
                    <a:pt x="334" y="316"/>
                  </a:lnTo>
                  <a:lnTo>
                    <a:pt x="231" y="316"/>
                  </a:lnTo>
                  <a:lnTo>
                    <a:pt x="231" y="317"/>
                  </a:lnTo>
                  <a:lnTo>
                    <a:pt x="111" y="317"/>
                  </a:lnTo>
                  <a:lnTo>
                    <a:pt x="111" y="330"/>
                  </a:lnTo>
                  <a:close/>
                  <a:moveTo>
                    <a:pt x="334" y="331"/>
                  </a:moveTo>
                  <a:lnTo>
                    <a:pt x="310" y="331"/>
                  </a:lnTo>
                  <a:lnTo>
                    <a:pt x="310" y="316"/>
                  </a:lnTo>
                  <a:lnTo>
                    <a:pt x="334" y="316"/>
                  </a:lnTo>
                  <a:lnTo>
                    <a:pt x="334" y="331"/>
                  </a:lnTo>
                  <a:close/>
                  <a:moveTo>
                    <a:pt x="231" y="440"/>
                  </a:moveTo>
                  <a:lnTo>
                    <a:pt x="189" y="438"/>
                  </a:lnTo>
                  <a:lnTo>
                    <a:pt x="189" y="317"/>
                  </a:lnTo>
                  <a:lnTo>
                    <a:pt x="231" y="317"/>
                  </a:lnTo>
                  <a:lnTo>
                    <a:pt x="231" y="4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40" name="Triángulo rectángulo 39"/>
          <p:cNvSpPr/>
          <p:nvPr userDrawn="1"/>
        </p:nvSpPr>
        <p:spPr>
          <a:xfrm rot="5805437">
            <a:off x="8908671" y="5509250"/>
            <a:ext cx="1760361" cy="190237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1" name="Group 2"/>
          <p:cNvGrpSpPr>
            <a:grpSpLocks/>
          </p:cNvGrpSpPr>
          <p:nvPr userDrawn="1"/>
        </p:nvGrpSpPr>
        <p:grpSpPr bwMode="auto">
          <a:xfrm>
            <a:off x="0" y="0"/>
            <a:ext cx="6506726" cy="1468438"/>
            <a:chOff x="0" y="0"/>
            <a:chExt cx="12473" cy="2313"/>
          </a:xfrm>
        </p:grpSpPr>
        <p:sp>
          <p:nvSpPr>
            <p:cNvPr id="42" name="Freeform 3"/>
            <p:cNvSpPr>
              <a:spLocks/>
            </p:cNvSpPr>
            <p:nvPr/>
          </p:nvSpPr>
          <p:spPr bwMode="auto">
            <a:xfrm>
              <a:off x="2296" y="0"/>
              <a:ext cx="3038" cy="1421"/>
            </a:xfrm>
            <a:custGeom>
              <a:avLst/>
              <a:gdLst>
                <a:gd name="T0" fmla="+- 0 5334 2297"/>
                <a:gd name="T1" fmla="*/ T0 w 3038"/>
                <a:gd name="T2" fmla="*/ 0 h 1421"/>
                <a:gd name="T3" fmla="+- 0 3982 2297"/>
                <a:gd name="T4" fmla="*/ T3 w 3038"/>
                <a:gd name="T5" fmla="*/ 0 h 1421"/>
                <a:gd name="T6" fmla="+- 0 2297 2297"/>
                <a:gd name="T7" fmla="*/ T6 w 3038"/>
                <a:gd name="T8" fmla="*/ 1020 h 1421"/>
                <a:gd name="T9" fmla="+- 0 2959 2297"/>
                <a:gd name="T10" fmla="*/ T9 w 3038"/>
                <a:gd name="T11" fmla="*/ 1421 h 1421"/>
                <a:gd name="T12" fmla="+- 0 5334 2297"/>
                <a:gd name="T13" fmla="*/ T12 w 3038"/>
                <a:gd name="T14" fmla="*/ 0 h 142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</a:cxnLst>
              <a:rect l="0" t="0" r="r" b="b"/>
              <a:pathLst>
                <a:path w="3038" h="1421">
                  <a:moveTo>
                    <a:pt x="3037" y="0"/>
                  </a:moveTo>
                  <a:lnTo>
                    <a:pt x="1685" y="0"/>
                  </a:lnTo>
                  <a:lnTo>
                    <a:pt x="0" y="1020"/>
                  </a:lnTo>
                  <a:lnTo>
                    <a:pt x="662" y="1421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73" cy="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0" y="0"/>
              <a:ext cx="2959" cy="2041"/>
            </a:xfrm>
            <a:custGeom>
              <a:avLst/>
              <a:gdLst>
                <a:gd name="T0" fmla="*/ 663 w 2959"/>
                <a:gd name="T1" fmla="*/ 0 h 2041"/>
                <a:gd name="T2" fmla="*/ 0 w 2959"/>
                <a:gd name="T3" fmla="*/ 0 h 2041"/>
                <a:gd name="T4" fmla="*/ 0 w 2959"/>
                <a:gd name="T5" fmla="*/ 972 h 2041"/>
                <a:gd name="T6" fmla="*/ 1923 w 2959"/>
                <a:gd name="T7" fmla="*/ 2040 h 2041"/>
                <a:gd name="T8" fmla="*/ 1959 w 2959"/>
                <a:gd name="T9" fmla="*/ 2040 h 2041"/>
                <a:gd name="T10" fmla="*/ 2959 w 2959"/>
                <a:gd name="T11" fmla="*/ 1421 h 2041"/>
                <a:gd name="T12" fmla="*/ 2297 w 2959"/>
                <a:gd name="T13" fmla="*/ 1020 h 2041"/>
                <a:gd name="T14" fmla="*/ 2308 w 2959"/>
                <a:gd name="T15" fmla="*/ 1014 h 2041"/>
                <a:gd name="T16" fmla="*/ 663 w 2959"/>
                <a:gd name="T17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9" h="2041">
                  <a:moveTo>
                    <a:pt x="663" y="0"/>
                  </a:moveTo>
                  <a:lnTo>
                    <a:pt x="0" y="0"/>
                  </a:lnTo>
                  <a:lnTo>
                    <a:pt x="0" y="972"/>
                  </a:lnTo>
                  <a:lnTo>
                    <a:pt x="1923" y="2040"/>
                  </a:lnTo>
                  <a:lnTo>
                    <a:pt x="1959" y="2040"/>
                  </a:lnTo>
                  <a:lnTo>
                    <a:pt x="2959" y="1421"/>
                  </a:lnTo>
                  <a:lnTo>
                    <a:pt x="2297" y="1020"/>
                  </a:lnTo>
                  <a:lnTo>
                    <a:pt x="2308" y="1014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" y="902"/>
              <a:ext cx="3109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ectángulo 45"/>
          <p:cNvSpPr/>
          <p:nvPr userDrawn="1"/>
        </p:nvSpPr>
        <p:spPr>
          <a:xfrm>
            <a:off x="3488244" y="-35170"/>
            <a:ext cx="4403763" cy="1289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Triángulo rectángulo 46"/>
          <p:cNvSpPr/>
          <p:nvPr userDrawn="1"/>
        </p:nvSpPr>
        <p:spPr>
          <a:xfrm rot="16517041">
            <a:off x="1770528" y="-874447"/>
            <a:ext cx="1760361" cy="190237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535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579CE-393B-4CF0-91E2-A1DF5917DECD}" type="datetimeFigureOut">
              <a:rPr lang="es-PY" smtClean="0"/>
              <a:t>4/10/2019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2581C-F5A1-4DCC-865C-0F6369E0085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6235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jpe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Papiro"/>
          <p:cNvSpPr>
            <a:spLocks noChangeArrowheads="1"/>
          </p:cNvSpPr>
          <p:nvPr/>
        </p:nvSpPr>
        <p:spPr bwMode="auto">
          <a:xfrm>
            <a:off x="1524000" y="2912752"/>
            <a:ext cx="8918960" cy="19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81" tIns="46941" rIns="93881" bIns="46941" anchor="ctr" anchorCtr="1">
            <a:spAutoFit/>
          </a:bodyPr>
          <a:lstStyle/>
          <a:p>
            <a:pPr marL="349242" indent="-349242" algn="ctr" defTabSz="931839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</a:pPr>
            <a:r>
              <a:rPr lang="es-ES" sz="2800" dirty="0">
                <a:solidFill>
                  <a:srgbClr val="800000"/>
                </a:solidFill>
                <a:latin typeface="Quorum Blk BT" panose="020E0804040705030404" pitchFamily="34" charset="0"/>
                <a:cs typeface="Calibri" pitchFamily="34" charset="0"/>
              </a:rPr>
              <a:t>PROYECTO DE PRESUPUESTO </a:t>
            </a:r>
            <a:r>
              <a:rPr lang="es-MX" sz="2800" dirty="0">
                <a:solidFill>
                  <a:srgbClr val="800000"/>
                </a:solidFill>
                <a:latin typeface="Quorum Blk BT" panose="020E0804040705030404" pitchFamily="34" charset="0"/>
                <a:cs typeface="Calibri" pitchFamily="34" charset="0"/>
              </a:rPr>
              <a:t>PARA EL </a:t>
            </a:r>
          </a:p>
          <a:p>
            <a:pPr marL="349242" indent="-349242" algn="ctr" defTabSz="931839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</a:pPr>
            <a:r>
              <a:rPr lang="es-MX" sz="4800" dirty="0">
                <a:solidFill>
                  <a:srgbClr val="800000"/>
                </a:solidFill>
                <a:latin typeface="Quorum Blk BT" panose="020E0804040705030404" pitchFamily="34" charset="0"/>
                <a:cs typeface="Calibri" pitchFamily="34" charset="0"/>
              </a:rPr>
              <a:t>EJERCICIO FISCAL 2020</a:t>
            </a:r>
            <a:endParaRPr lang="es-ES" sz="4800" dirty="0">
              <a:solidFill>
                <a:srgbClr val="800000"/>
              </a:solidFill>
              <a:latin typeface="Quorum Blk BT" panose="020E08040407050304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CuadroTexto"/>
          <p:cNvSpPr txBox="1"/>
          <p:nvPr/>
        </p:nvSpPr>
        <p:spPr>
          <a:xfrm>
            <a:off x="904161" y="1363377"/>
            <a:ext cx="102286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2020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9677"/>
              </p:ext>
            </p:extLst>
          </p:nvPr>
        </p:nvGraphicFramePr>
        <p:xfrm>
          <a:off x="407915" y="3150480"/>
          <a:ext cx="11165897" cy="2142121"/>
        </p:xfrm>
        <a:graphic>
          <a:graphicData uri="http://schemas.openxmlformats.org/drawingml/2006/table">
            <a:tbl>
              <a:tblPr/>
              <a:tblGrid>
                <a:gridCol w="887272"/>
                <a:gridCol w="3942646"/>
                <a:gridCol w="2290113"/>
                <a:gridCol w="2070644"/>
                <a:gridCol w="1975222"/>
              </a:tblGrid>
              <a:tr h="374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FF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Descripción</a:t>
                      </a:r>
                      <a:endParaRPr lang="es-MX" sz="19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Presupuesto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  <a:endParaRPr lang="es-MX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Diferencia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</a:tr>
              <a:tr h="3747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es-MX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2020-2019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4641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RECURSOS DEL TESORO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599.551.340.909 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889.138.530.105 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289.587.189.196 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RECURSOS INSTITUCIONALES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72.302.207.393 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72.302.207.393 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95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INSTITUCIONAL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671.853.548.302 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961.440.737.498 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289.587.189.196 </a:t>
                      </a:r>
                    </a:p>
                  </a:txBody>
                  <a:tcPr marL="9503" marR="9503" marT="9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6" name="2 Rectángulo"/>
          <p:cNvSpPr/>
          <p:nvPr/>
        </p:nvSpPr>
        <p:spPr>
          <a:xfrm>
            <a:off x="1091294" y="2317843"/>
            <a:ext cx="985440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latin typeface="Arial" charset="0"/>
                <a:ea typeface="Microsoft YaHei" charset="-122"/>
              </a:rPr>
              <a:t>RESUMEN POR FUENTE DE FINANCIAMIENTO</a:t>
            </a:r>
            <a:endParaRPr lang="es-PY" sz="2400" b="1" dirty="0"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11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61822701"/>
              </p:ext>
            </p:extLst>
          </p:nvPr>
        </p:nvGraphicFramePr>
        <p:xfrm>
          <a:off x="1091293" y="526473"/>
          <a:ext cx="10357759" cy="65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611990" y="1533230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000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87333" y="3539903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000" b="1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611991" y="5346337"/>
            <a:ext cx="1433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200" b="1" dirty="0">
                <a:solidFill>
                  <a:schemeClr val="bg1"/>
                </a:solidFill>
              </a:rPr>
              <a:t>300 –</a:t>
            </a:r>
          </a:p>
          <a:p>
            <a:r>
              <a:rPr lang="es-PY" sz="3200" b="1" dirty="0">
                <a:solidFill>
                  <a:schemeClr val="bg1"/>
                </a:solidFill>
              </a:rPr>
              <a:t> 500</a:t>
            </a:r>
          </a:p>
        </p:txBody>
      </p:sp>
      <p:sp>
        <p:nvSpPr>
          <p:cNvPr id="10" name="CuadroTexto 9"/>
          <p:cNvSpPr txBox="1"/>
          <p:nvPr/>
        </p:nvSpPr>
        <p:spPr>
          <a:xfrm rot="5400000">
            <a:off x="6072830" y="-2445663"/>
            <a:ext cx="861774" cy="575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PY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 del Gasto </a:t>
            </a:r>
            <a:endParaRPr lang="es-PY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4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961" y="0"/>
            <a:ext cx="3342968" cy="25072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2284"/>
            <a:ext cx="3460955" cy="2595716"/>
          </a:xfrm>
          <a:prstGeom prst="rect">
            <a:avLst/>
          </a:prstGeom>
        </p:spPr>
      </p:pic>
      <p:sp>
        <p:nvSpPr>
          <p:cNvPr id="24" name="Rectángulo redondeado 15"/>
          <p:cNvSpPr/>
          <p:nvPr/>
        </p:nvSpPr>
        <p:spPr>
          <a:xfrm>
            <a:off x="4114801" y="283884"/>
            <a:ext cx="4000944" cy="1393320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Y" sz="2800" dirty="0">
                <a:solidFill>
                  <a:schemeClr val="tx1"/>
                </a:solidFill>
                <a:latin typeface="Albertus Extra Bold" pitchFamily="34" charset="0"/>
              </a:rPr>
              <a:t>Áreas que deben ser fortalecidas: 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0347966"/>
              </p:ext>
            </p:extLst>
          </p:nvPr>
        </p:nvGraphicFramePr>
        <p:xfrm>
          <a:off x="2507226" y="1563329"/>
          <a:ext cx="6872747" cy="516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384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Papiro"/>
          <p:cNvSpPr>
            <a:spLocks noChangeArrowheads="1"/>
          </p:cNvSpPr>
          <p:nvPr/>
        </p:nvSpPr>
        <p:spPr bwMode="auto">
          <a:xfrm>
            <a:off x="2733590" y="3309884"/>
            <a:ext cx="7044267" cy="99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81" tIns="46941" rIns="93881" bIns="46941" anchor="ctr" anchorCtr="1">
            <a:spAutoFit/>
          </a:bodyPr>
          <a:lstStyle/>
          <a:p>
            <a:pPr marL="349242" indent="-349242" algn="ctr" defTabSz="931839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</a:pPr>
            <a:r>
              <a:rPr lang="es-ES" sz="4400" dirty="0">
                <a:latin typeface="Quorum Blk BT" panose="020E0804040705030404" pitchFamily="34" charset="0"/>
                <a:cs typeface="Calibri" pitchFamily="34" charset="0"/>
              </a:rPr>
              <a:t>Muchas </a:t>
            </a:r>
            <a:r>
              <a:rPr lang="es-ES" sz="4400" dirty="0" smtClean="0">
                <a:latin typeface="Quorum Blk BT" panose="020E0804040705030404" pitchFamily="34" charset="0"/>
                <a:cs typeface="Calibri" pitchFamily="34" charset="0"/>
              </a:rPr>
              <a:t>Gracias</a:t>
            </a:r>
            <a:endParaRPr lang="es-ES" sz="4400" dirty="0">
              <a:latin typeface="Quorum Blk BT" panose="020E08040407050304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60201" y="1228157"/>
            <a:ext cx="10884124" cy="67212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/>
              <a:t>Crimen organizado con poder económico y tecnología de punta</a:t>
            </a:r>
            <a:endParaRPr lang="es-MX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1258036" y="2306397"/>
            <a:ext cx="10600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Con el </a:t>
            </a:r>
            <a:r>
              <a:rPr lang="es-MX" sz="2400" dirty="0"/>
              <a:t>incremento de </a:t>
            </a:r>
            <a:r>
              <a:rPr lang="es-MX" sz="2400" dirty="0" smtClean="0"/>
              <a:t>los delitos comunes aumentó el crimen organizado con </a:t>
            </a:r>
            <a:r>
              <a:rPr lang="es-MX" sz="2400" dirty="0"/>
              <a:t>armas </a:t>
            </a:r>
            <a:r>
              <a:rPr lang="es-MX" sz="2400" dirty="0" smtClean="0"/>
              <a:t>de guerra </a:t>
            </a:r>
            <a:r>
              <a:rPr lang="es-MX" sz="2400" dirty="0"/>
              <a:t>y dinero en negro que </a:t>
            </a:r>
            <a:r>
              <a:rPr lang="es-MX" sz="2400" dirty="0" smtClean="0"/>
              <a:t>permea </a:t>
            </a:r>
            <a:r>
              <a:rPr lang="es-MX" sz="2400" dirty="0"/>
              <a:t>la sociedad.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60201" y="3296272"/>
            <a:ext cx="10126886" cy="654265"/>
          </a:xfrm>
          <a:prstGeom prst="rect">
            <a:avLst/>
          </a:prstGeom>
        </p:spPr>
        <p:txBody>
          <a:bodyPr/>
          <a:lstStyle>
            <a:defPPr>
              <a:defRPr lang="es-PY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La </a:t>
            </a:r>
            <a:r>
              <a:rPr lang="es-MX" b="1" dirty="0"/>
              <a:t>delincuencia </a:t>
            </a:r>
            <a:r>
              <a:rPr lang="es-MX" b="1" dirty="0" smtClean="0"/>
              <a:t>trasnacional está instalada en el país</a:t>
            </a:r>
            <a:endParaRPr lang="es-MX" b="1" dirty="0"/>
          </a:p>
        </p:txBody>
      </p:sp>
      <p:sp>
        <p:nvSpPr>
          <p:cNvPr id="6" name="Rectángulo 5"/>
          <p:cNvSpPr/>
          <p:nvPr/>
        </p:nvSpPr>
        <p:spPr>
          <a:xfrm>
            <a:off x="1258036" y="3950537"/>
            <a:ext cx="9843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Al </a:t>
            </a:r>
            <a:r>
              <a:rPr lang="es-MX" sz="2400" dirty="0" smtClean="0"/>
              <a:t>aumento </a:t>
            </a:r>
            <a:r>
              <a:rPr lang="es-MX" sz="2400" dirty="0"/>
              <a:t>de la delincuencia nacional se </a:t>
            </a:r>
            <a:r>
              <a:rPr lang="es-MX" sz="2400" dirty="0" smtClean="0"/>
              <a:t>suma una mayor presencia </a:t>
            </a:r>
            <a:r>
              <a:rPr lang="es-MX" sz="2400" dirty="0"/>
              <a:t>de </a:t>
            </a:r>
            <a:r>
              <a:rPr lang="es-MX" sz="2400" dirty="0" smtClean="0"/>
              <a:t>delitos </a:t>
            </a:r>
            <a:r>
              <a:rPr lang="es-MX" sz="2400" dirty="0"/>
              <a:t>trasnacionales.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429156" y="467219"/>
            <a:ext cx="3501110" cy="67212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/>
              <a:t>Escenario actual</a:t>
            </a:r>
            <a:endParaRPr lang="es-MX" sz="3600" b="1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60201" y="5108666"/>
            <a:ext cx="10126886" cy="654265"/>
          </a:xfrm>
          <a:prstGeom prst="rect">
            <a:avLst/>
          </a:prstGeom>
        </p:spPr>
        <p:txBody>
          <a:bodyPr/>
          <a:lstStyle>
            <a:defPPr>
              <a:defRPr lang="es-PY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FF0000"/>
                </a:solidFill>
              </a:rPr>
              <a:t>El Ministerio Público con escasos recursos para enfrentar esta realidad 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961" y="0"/>
            <a:ext cx="3342968" cy="25072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2284"/>
            <a:ext cx="3460955" cy="2595716"/>
          </a:xfrm>
          <a:prstGeom prst="rect">
            <a:avLst/>
          </a:prstGeom>
        </p:spPr>
      </p:pic>
      <p:sp>
        <p:nvSpPr>
          <p:cNvPr id="24" name="Rectángulo redondeado 15"/>
          <p:cNvSpPr/>
          <p:nvPr/>
        </p:nvSpPr>
        <p:spPr>
          <a:xfrm>
            <a:off x="4114801" y="283884"/>
            <a:ext cx="4000944" cy="1393320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Y" sz="2800" dirty="0" smtClean="0">
                <a:solidFill>
                  <a:schemeClr val="tx1"/>
                </a:solidFill>
                <a:latin typeface="Albertus Extra Bold" pitchFamily="34" charset="0"/>
              </a:rPr>
              <a:t>Áreas que deben ser fortalecidas: </a:t>
            </a:r>
            <a:endParaRPr lang="es-PY" sz="2800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0347966"/>
              </p:ext>
            </p:extLst>
          </p:nvPr>
        </p:nvGraphicFramePr>
        <p:xfrm>
          <a:off x="2507226" y="1563329"/>
          <a:ext cx="6872747" cy="516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008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584016"/>
              </p:ext>
            </p:extLst>
          </p:nvPr>
        </p:nvGraphicFramePr>
        <p:xfrm>
          <a:off x="1953491" y="803564"/>
          <a:ext cx="8825345" cy="413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rma libre 4"/>
          <p:cNvSpPr/>
          <p:nvPr/>
        </p:nvSpPr>
        <p:spPr>
          <a:xfrm>
            <a:off x="3039372" y="1357747"/>
            <a:ext cx="6908192" cy="1961040"/>
          </a:xfrm>
          <a:custGeom>
            <a:avLst/>
            <a:gdLst>
              <a:gd name="connsiteX0" fmla="*/ 0 w 6912864"/>
              <a:gd name="connsiteY0" fmla="*/ 2121408 h 2121408"/>
              <a:gd name="connsiteX1" fmla="*/ 1728216 w 6912864"/>
              <a:gd name="connsiteY1" fmla="*/ 1280160 h 2121408"/>
              <a:gd name="connsiteX2" fmla="*/ 3483864 w 6912864"/>
              <a:gd name="connsiteY2" fmla="*/ 1152144 h 2121408"/>
              <a:gd name="connsiteX3" fmla="*/ 5166360 w 6912864"/>
              <a:gd name="connsiteY3" fmla="*/ 475488 h 2121408"/>
              <a:gd name="connsiteX4" fmla="*/ 6912864 w 6912864"/>
              <a:gd name="connsiteY4" fmla="*/ 0 h 2121408"/>
              <a:gd name="connsiteX0" fmla="*/ 0 w 6912864"/>
              <a:gd name="connsiteY0" fmla="*/ 2121408 h 2121408"/>
              <a:gd name="connsiteX1" fmla="*/ 1714705 w 6912864"/>
              <a:gd name="connsiteY1" fmla="*/ 1078199 h 2121408"/>
              <a:gd name="connsiteX2" fmla="*/ 3483864 w 6912864"/>
              <a:gd name="connsiteY2" fmla="*/ 1152144 h 2121408"/>
              <a:gd name="connsiteX3" fmla="*/ 5166360 w 6912864"/>
              <a:gd name="connsiteY3" fmla="*/ 475488 h 2121408"/>
              <a:gd name="connsiteX4" fmla="*/ 6912864 w 6912864"/>
              <a:gd name="connsiteY4" fmla="*/ 0 h 2121408"/>
              <a:gd name="connsiteX0" fmla="*/ 0 w 6912864"/>
              <a:gd name="connsiteY0" fmla="*/ 2121408 h 2121408"/>
              <a:gd name="connsiteX1" fmla="*/ 1714705 w 6912864"/>
              <a:gd name="connsiteY1" fmla="*/ 1078199 h 2121408"/>
              <a:gd name="connsiteX2" fmla="*/ 3348747 w 6912864"/>
              <a:gd name="connsiteY2" fmla="*/ 986905 h 2121408"/>
              <a:gd name="connsiteX3" fmla="*/ 5166360 w 6912864"/>
              <a:gd name="connsiteY3" fmla="*/ 475488 h 2121408"/>
              <a:gd name="connsiteX4" fmla="*/ 6912864 w 6912864"/>
              <a:gd name="connsiteY4" fmla="*/ 0 h 2121408"/>
              <a:gd name="connsiteX0" fmla="*/ 0 w 6912864"/>
              <a:gd name="connsiteY0" fmla="*/ 2138015 h 2138015"/>
              <a:gd name="connsiteX1" fmla="*/ 1714705 w 6912864"/>
              <a:gd name="connsiteY1" fmla="*/ 1094806 h 2138015"/>
              <a:gd name="connsiteX2" fmla="*/ 3348747 w 6912864"/>
              <a:gd name="connsiteY2" fmla="*/ 1003512 h 2138015"/>
              <a:gd name="connsiteX3" fmla="*/ 4990708 w 6912864"/>
              <a:gd name="connsiteY3" fmla="*/ 69814 h 2138015"/>
              <a:gd name="connsiteX4" fmla="*/ 6912864 w 6912864"/>
              <a:gd name="connsiteY4" fmla="*/ 16607 h 2138015"/>
              <a:gd name="connsiteX0" fmla="*/ 0 w 6764236"/>
              <a:gd name="connsiteY0" fmla="*/ 2580409 h 2580409"/>
              <a:gd name="connsiteX1" fmla="*/ 1714705 w 6764236"/>
              <a:gd name="connsiteY1" fmla="*/ 1537200 h 2580409"/>
              <a:gd name="connsiteX2" fmla="*/ 3348747 w 6764236"/>
              <a:gd name="connsiteY2" fmla="*/ 1445906 h 2580409"/>
              <a:gd name="connsiteX3" fmla="*/ 4990708 w 6764236"/>
              <a:gd name="connsiteY3" fmla="*/ 512208 h 2580409"/>
              <a:gd name="connsiteX4" fmla="*/ 6764236 w 6764236"/>
              <a:gd name="connsiteY4" fmla="*/ 0 h 2580409"/>
              <a:gd name="connsiteX0" fmla="*/ 0 w 6737213"/>
              <a:gd name="connsiteY0" fmla="*/ 2598768 h 2598768"/>
              <a:gd name="connsiteX1" fmla="*/ 1714705 w 6737213"/>
              <a:gd name="connsiteY1" fmla="*/ 1555559 h 2598768"/>
              <a:gd name="connsiteX2" fmla="*/ 3348747 w 6737213"/>
              <a:gd name="connsiteY2" fmla="*/ 1464265 h 2598768"/>
              <a:gd name="connsiteX3" fmla="*/ 4990708 w 6737213"/>
              <a:gd name="connsiteY3" fmla="*/ 530567 h 2598768"/>
              <a:gd name="connsiteX4" fmla="*/ 6737213 w 6737213"/>
              <a:gd name="connsiteY4" fmla="*/ 0 h 2598768"/>
              <a:gd name="connsiteX0" fmla="*/ 0 w 6737213"/>
              <a:gd name="connsiteY0" fmla="*/ 2598768 h 2598768"/>
              <a:gd name="connsiteX1" fmla="*/ 1714705 w 6737213"/>
              <a:gd name="connsiteY1" fmla="*/ 1555559 h 2598768"/>
              <a:gd name="connsiteX2" fmla="*/ 3348747 w 6737213"/>
              <a:gd name="connsiteY2" fmla="*/ 1464265 h 2598768"/>
              <a:gd name="connsiteX3" fmla="*/ 4990708 w 6737213"/>
              <a:gd name="connsiteY3" fmla="*/ 530567 h 2598768"/>
              <a:gd name="connsiteX4" fmla="*/ 6737213 w 6737213"/>
              <a:gd name="connsiteY4" fmla="*/ 0 h 2598768"/>
              <a:gd name="connsiteX0" fmla="*/ 0 w 6737213"/>
              <a:gd name="connsiteY0" fmla="*/ 2598768 h 2598768"/>
              <a:gd name="connsiteX1" fmla="*/ 1714705 w 6737213"/>
              <a:gd name="connsiteY1" fmla="*/ 1555559 h 2598768"/>
              <a:gd name="connsiteX2" fmla="*/ 3348747 w 6737213"/>
              <a:gd name="connsiteY2" fmla="*/ 1464265 h 2598768"/>
              <a:gd name="connsiteX3" fmla="*/ 5017732 w 6737213"/>
              <a:gd name="connsiteY3" fmla="*/ 585648 h 2598768"/>
              <a:gd name="connsiteX4" fmla="*/ 6737213 w 6737213"/>
              <a:gd name="connsiteY4" fmla="*/ 0 h 2598768"/>
              <a:gd name="connsiteX0" fmla="*/ 0 w 6737213"/>
              <a:gd name="connsiteY0" fmla="*/ 2598768 h 2598768"/>
              <a:gd name="connsiteX1" fmla="*/ 1714705 w 6737213"/>
              <a:gd name="connsiteY1" fmla="*/ 1555559 h 2598768"/>
              <a:gd name="connsiteX2" fmla="*/ 3348747 w 6737213"/>
              <a:gd name="connsiteY2" fmla="*/ 1464265 h 2598768"/>
              <a:gd name="connsiteX3" fmla="*/ 5017732 w 6737213"/>
              <a:gd name="connsiteY3" fmla="*/ 585648 h 2598768"/>
              <a:gd name="connsiteX4" fmla="*/ 6737213 w 6737213"/>
              <a:gd name="connsiteY4" fmla="*/ 0 h 2598768"/>
              <a:gd name="connsiteX0" fmla="*/ 0 w 6737213"/>
              <a:gd name="connsiteY0" fmla="*/ 2598768 h 2598768"/>
              <a:gd name="connsiteX1" fmla="*/ 1714705 w 6737213"/>
              <a:gd name="connsiteY1" fmla="*/ 1555559 h 2598768"/>
              <a:gd name="connsiteX2" fmla="*/ 3348747 w 6737213"/>
              <a:gd name="connsiteY2" fmla="*/ 1464265 h 2598768"/>
              <a:gd name="connsiteX3" fmla="*/ 5017732 w 6737213"/>
              <a:gd name="connsiteY3" fmla="*/ 585648 h 2598768"/>
              <a:gd name="connsiteX4" fmla="*/ 6737213 w 6737213"/>
              <a:gd name="connsiteY4" fmla="*/ 0 h 2598768"/>
              <a:gd name="connsiteX0" fmla="*/ 0 w 6737213"/>
              <a:gd name="connsiteY0" fmla="*/ 2598768 h 2598768"/>
              <a:gd name="connsiteX1" fmla="*/ 1714705 w 6737213"/>
              <a:gd name="connsiteY1" fmla="*/ 1555559 h 2598768"/>
              <a:gd name="connsiteX2" fmla="*/ 3348747 w 6737213"/>
              <a:gd name="connsiteY2" fmla="*/ 1464265 h 2598768"/>
              <a:gd name="connsiteX3" fmla="*/ 5017732 w 6737213"/>
              <a:gd name="connsiteY3" fmla="*/ 585648 h 2598768"/>
              <a:gd name="connsiteX4" fmla="*/ 6737213 w 6737213"/>
              <a:gd name="connsiteY4" fmla="*/ 0 h 2598768"/>
              <a:gd name="connsiteX0" fmla="*/ 0 w 6737213"/>
              <a:gd name="connsiteY0" fmla="*/ 2598768 h 2598768"/>
              <a:gd name="connsiteX1" fmla="*/ 1714705 w 6737213"/>
              <a:gd name="connsiteY1" fmla="*/ 1555559 h 2598768"/>
              <a:gd name="connsiteX2" fmla="*/ 3335235 w 6737213"/>
              <a:gd name="connsiteY2" fmla="*/ 1427545 h 2598768"/>
              <a:gd name="connsiteX3" fmla="*/ 5017732 w 6737213"/>
              <a:gd name="connsiteY3" fmla="*/ 585648 h 2598768"/>
              <a:gd name="connsiteX4" fmla="*/ 6737213 w 6737213"/>
              <a:gd name="connsiteY4" fmla="*/ 0 h 2598768"/>
              <a:gd name="connsiteX0" fmla="*/ 0 w 6737213"/>
              <a:gd name="connsiteY0" fmla="*/ 2598768 h 2598768"/>
              <a:gd name="connsiteX1" fmla="*/ 1714705 w 6737213"/>
              <a:gd name="connsiteY1" fmla="*/ 1555559 h 2598768"/>
              <a:gd name="connsiteX2" fmla="*/ 3335235 w 6737213"/>
              <a:gd name="connsiteY2" fmla="*/ 1427545 h 2598768"/>
              <a:gd name="connsiteX3" fmla="*/ 5017732 w 6737213"/>
              <a:gd name="connsiteY3" fmla="*/ 585648 h 2598768"/>
              <a:gd name="connsiteX4" fmla="*/ 6737213 w 6737213"/>
              <a:gd name="connsiteY4" fmla="*/ 0 h 259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7213" h="2598768">
                <a:moveTo>
                  <a:pt x="0" y="2598768"/>
                </a:moveTo>
                <a:cubicBezTo>
                  <a:pt x="573786" y="2258916"/>
                  <a:pt x="1158833" y="1658963"/>
                  <a:pt x="1714705" y="1555559"/>
                </a:cubicBezTo>
                <a:cubicBezTo>
                  <a:pt x="2270577" y="1452155"/>
                  <a:pt x="2852289" y="1479037"/>
                  <a:pt x="3335235" y="1427545"/>
                </a:cubicBezTo>
                <a:cubicBezTo>
                  <a:pt x="3818181" y="1376053"/>
                  <a:pt x="4432721" y="667511"/>
                  <a:pt x="5017732" y="585648"/>
                </a:cubicBezTo>
                <a:cubicBezTo>
                  <a:pt x="5577382" y="610751"/>
                  <a:pt x="6164053" y="195216"/>
                  <a:pt x="6737213" y="0"/>
                </a:cubicBezTo>
              </a:path>
            </a:pathLst>
          </a:custGeom>
          <a:noFill/>
          <a:ln w="47625">
            <a:solidFill>
              <a:srgbClr val="800000"/>
            </a:solidFill>
            <a:headEnd type="diamond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20855"/>
              </p:ext>
            </p:extLst>
          </p:nvPr>
        </p:nvGraphicFramePr>
        <p:xfrm>
          <a:off x="87086" y="6281117"/>
          <a:ext cx="4082015" cy="432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2015"/>
              </a:tblGrid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</a:rPr>
                        <a:t>Fuente: </a:t>
                      </a:r>
                      <a:r>
                        <a:rPr lang="es-ES" sz="800" u="none" strike="noStrike" dirty="0">
                          <a:effectLst/>
                        </a:rPr>
                        <a:t>Ministerio Público. Dirección de Tecnología de la Información y Comunicación/Dirección de Denuncias Penales.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7907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</a:rPr>
                        <a:t>Procesamiento:</a:t>
                      </a:r>
                      <a:r>
                        <a:rPr lang="es-ES" sz="800" u="none" strike="noStrike" dirty="0">
                          <a:effectLst/>
                        </a:rPr>
                        <a:t> Dirección de Planificación. Dpto. de Estadística.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988840" y="5629159"/>
            <a:ext cx="647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/>
              <a:t> </a:t>
            </a:r>
            <a:r>
              <a:rPr lang="es-ES" b="1" i="1" dirty="0" smtClean="0"/>
              <a:t>Para el año 2020 se estima el ingreso de 218.734 nuevas causas</a:t>
            </a:r>
            <a:endParaRPr lang="es-MX" b="1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061548" y="4976911"/>
            <a:ext cx="488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/>
              <a:t>Cantidad de Causas Ingresadas</a:t>
            </a:r>
            <a:endParaRPr lang="es-MX" b="1" i="1" dirty="0"/>
          </a:p>
        </p:txBody>
      </p:sp>
      <p:sp>
        <p:nvSpPr>
          <p:cNvPr id="19" name="2 CuadroTexto"/>
          <p:cNvSpPr txBox="1"/>
          <p:nvPr/>
        </p:nvSpPr>
        <p:spPr>
          <a:xfrm>
            <a:off x="156355" y="167953"/>
            <a:ext cx="984885" cy="60106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s-PY" sz="3600" b="1" dirty="0">
                <a:latin typeface="Arial" panose="020B0604020202020204" pitchFamily="34" charset="0"/>
                <a:cs typeface="Arial" panose="020B0604020202020204" pitchFamily="34" charset="0"/>
              </a:rPr>
              <a:t>Estadísticas</a:t>
            </a:r>
          </a:p>
          <a:p>
            <a:pPr algn="ctr"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46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CuadroTexto"/>
          <p:cNvSpPr txBox="1"/>
          <p:nvPr/>
        </p:nvSpPr>
        <p:spPr>
          <a:xfrm>
            <a:off x="217238" y="214605"/>
            <a:ext cx="984885" cy="59172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s-PY" sz="3600" b="1" dirty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</a:p>
          <a:p>
            <a:pPr algn="ctr"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9166" t="33073" r="37994" b="41406"/>
          <a:stretch/>
        </p:blipFill>
        <p:spPr>
          <a:xfrm>
            <a:off x="5955320" y="118279"/>
            <a:ext cx="2230736" cy="14013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" b="5252"/>
          <a:stretch/>
        </p:blipFill>
        <p:spPr>
          <a:xfrm>
            <a:off x="8635021" y="2154792"/>
            <a:ext cx="3480780" cy="4703208"/>
          </a:xfrm>
          <a:prstGeom prst="rect">
            <a:avLst/>
          </a:prstGeom>
        </p:spPr>
      </p:pic>
      <p:pic>
        <p:nvPicPr>
          <p:cNvPr id="1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85" y="104684"/>
            <a:ext cx="1939435" cy="2219417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43" y="95249"/>
            <a:ext cx="2687744" cy="22288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32059" r="27379" b="29365"/>
          <a:stretch/>
        </p:blipFill>
        <p:spPr bwMode="auto">
          <a:xfrm>
            <a:off x="8173421" y="104685"/>
            <a:ext cx="3942379" cy="183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earrua\Documents\Desktop\1 dgaf\2016\presupuesto 2017\ñemby\IMG_22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22" y="1233286"/>
            <a:ext cx="2755900" cy="31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1618689" y="3124317"/>
            <a:ext cx="3920067" cy="2575996"/>
          </a:xfrm>
          <a:prstGeom prst="rightArrow">
            <a:avLst/>
          </a:prstGeom>
          <a:solidFill>
            <a:srgbClr val="80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Y" b="1" i="1" dirty="0">
                <a:latin typeface="Arial" panose="020B0604020202020204" pitchFamily="34" charset="0"/>
                <a:cs typeface="Arial" panose="020B0604020202020204" pitchFamily="34" charset="0"/>
              </a:rPr>
              <a:t>El Ministerio Público cuenta con 144 sedes en todo el </a:t>
            </a:r>
            <a:r>
              <a:rPr lang="es-PY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68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8"/>
            <a:ext cx="3833413" cy="233796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7086" y="353509"/>
            <a:ext cx="11526847" cy="6192435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" name="Rectangle 2" descr="Papiro"/>
          <p:cNvSpPr>
            <a:spLocks noChangeArrowheads="1"/>
          </p:cNvSpPr>
          <p:nvPr/>
        </p:nvSpPr>
        <p:spPr bwMode="auto">
          <a:xfrm>
            <a:off x="3833413" y="1819686"/>
            <a:ext cx="3840680" cy="311100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881" tIns="46941" rIns="93881" bIns="46941" anchor="ctr" anchorCtr="1">
            <a:spAutoFit/>
          </a:bodyPr>
          <a:lstStyle/>
          <a:p>
            <a:pPr algn="ctr" defTabSz="931839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El Funcionario Fiscal para cumplir con la función de </a:t>
            </a:r>
            <a:r>
              <a:rPr lang="es-MX" sz="28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constituirse en el lugar de los hechos  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necesita  de  móviles en buen estado. </a:t>
            </a:r>
            <a:endParaRPr lang="es-MX" sz="28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9"/>
          <a:stretch/>
        </p:blipFill>
        <p:spPr>
          <a:xfrm>
            <a:off x="7674093" y="4344198"/>
            <a:ext cx="3756640" cy="22017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202"/>
            <a:ext cx="3834896" cy="19910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 b="38494"/>
          <a:stretch/>
        </p:blipFill>
        <p:spPr>
          <a:xfrm>
            <a:off x="7674093" y="596058"/>
            <a:ext cx="3807133" cy="23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iro"/>
          <p:cNvSpPr>
            <a:spLocks noChangeArrowheads="1"/>
          </p:cNvSpPr>
          <p:nvPr/>
        </p:nvSpPr>
        <p:spPr bwMode="auto">
          <a:xfrm>
            <a:off x="1607523" y="2040121"/>
            <a:ext cx="8557153" cy="298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881" tIns="46941" rIns="93881" bIns="46941" anchor="ctr" anchorCtr="1">
            <a:spAutoFit/>
          </a:bodyPr>
          <a:lstStyle/>
          <a:p>
            <a:pPr marL="349242" indent="-349242" algn="ctr" defTabSz="931839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es-ES" sz="4000" dirty="0">
                <a:latin typeface="Quorum Blk BT" panose="020E0804040705030404" pitchFamily="34" charset="0"/>
              </a:rPr>
              <a:t>Ministerio Público </a:t>
            </a:r>
          </a:p>
          <a:p>
            <a:pPr marL="349242" indent="-349242" algn="ctr" defTabSz="931839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es-ES" sz="4000" dirty="0">
                <a:latin typeface="Quorum Blk BT" panose="020E0804040705030404" pitchFamily="34" charset="0"/>
              </a:rPr>
              <a:t>Proyecto de Presupuesto 2020</a:t>
            </a:r>
          </a:p>
        </p:txBody>
      </p:sp>
      <p:sp>
        <p:nvSpPr>
          <p:cNvPr id="5" name="2 Rectángulo"/>
          <p:cNvSpPr/>
          <p:nvPr/>
        </p:nvSpPr>
        <p:spPr>
          <a:xfrm>
            <a:off x="2222060" y="5314745"/>
            <a:ext cx="743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Arial" charset="0"/>
                <a:ea typeface="Microsoft YaHei" charset="-122"/>
              </a:rPr>
              <a:t>RESUMEN DEL GASTO</a:t>
            </a:r>
            <a:endParaRPr lang="es-PY" sz="2400" b="1" dirty="0"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8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Papiro"/>
          <p:cNvSpPr>
            <a:spLocks noChangeArrowheads="1"/>
          </p:cNvSpPr>
          <p:nvPr/>
        </p:nvSpPr>
        <p:spPr bwMode="auto">
          <a:xfrm>
            <a:off x="2215165" y="424623"/>
            <a:ext cx="7371571" cy="4641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3881" tIns="46941" rIns="93881" bIns="46941" anchor="ctr" anchorCtr="1">
            <a:spAutoFit/>
          </a:bodyPr>
          <a:lstStyle/>
          <a:p>
            <a:pPr defTabSz="931839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95000"/>
              <a:defRPr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de los últimos años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-1" y="6324844"/>
            <a:ext cx="319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*Datos proyectados para 2019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359384"/>
              </p:ext>
            </p:extLst>
          </p:nvPr>
        </p:nvGraphicFramePr>
        <p:xfrm>
          <a:off x="686348" y="1240221"/>
          <a:ext cx="10813893" cy="462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27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315654"/>
              </p:ext>
            </p:extLst>
          </p:nvPr>
        </p:nvGraphicFramePr>
        <p:xfrm>
          <a:off x="-1569027" y="-232905"/>
          <a:ext cx="14846877" cy="6944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 descr="Papiro"/>
          <p:cNvSpPr>
            <a:spLocks noChangeArrowheads="1"/>
          </p:cNvSpPr>
          <p:nvPr/>
        </p:nvSpPr>
        <p:spPr bwMode="auto">
          <a:xfrm>
            <a:off x="1787237" y="574898"/>
            <a:ext cx="9351818" cy="4641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3881" tIns="46941" rIns="93881" bIns="46941" anchor="ctr" anchorCtr="1">
            <a:spAutoFit/>
          </a:bodyPr>
          <a:lstStyle/>
          <a:p>
            <a:pPr defTabSz="931839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95000"/>
              <a:defRPr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Reducción Sistemática del Presupuesto 2015 - 2019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1564885" y="1423497"/>
            <a:ext cx="9274565" cy="1510204"/>
          </a:xfrm>
          <a:custGeom>
            <a:avLst/>
            <a:gdLst>
              <a:gd name="connsiteX0" fmla="*/ 0 w 8492066"/>
              <a:gd name="connsiteY0" fmla="*/ 0 h 1687147"/>
              <a:gd name="connsiteX1" fmla="*/ 2159000 w 8492066"/>
              <a:gd name="connsiteY1" fmla="*/ 508000 h 1687147"/>
              <a:gd name="connsiteX2" fmla="*/ 4275666 w 8492066"/>
              <a:gd name="connsiteY2" fmla="*/ 541867 h 1687147"/>
              <a:gd name="connsiteX3" fmla="*/ 6400800 w 8492066"/>
              <a:gd name="connsiteY3" fmla="*/ 1507067 h 1687147"/>
              <a:gd name="connsiteX4" fmla="*/ 8492066 w 8492066"/>
              <a:gd name="connsiteY4" fmla="*/ 1684867 h 1687147"/>
              <a:gd name="connsiteX0" fmla="*/ 0 w 8492066"/>
              <a:gd name="connsiteY0" fmla="*/ 0 h 1687147"/>
              <a:gd name="connsiteX1" fmla="*/ 2159000 w 8492066"/>
              <a:gd name="connsiteY1" fmla="*/ 508000 h 1687147"/>
              <a:gd name="connsiteX2" fmla="*/ 4275666 w 8492066"/>
              <a:gd name="connsiteY2" fmla="*/ 541867 h 1687147"/>
              <a:gd name="connsiteX3" fmla="*/ 6400800 w 8492066"/>
              <a:gd name="connsiteY3" fmla="*/ 1507067 h 1687147"/>
              <a:gd name="connsiteX4" fmla="*/ 8492066 w 8492066"/>
              <a:gd name="connsiteY4" fmla="*/ 1684867 h 1687147"/>
              <a:gd name="connsiteX0" fmla="*/ 0 w 8492066"/>
              <a:gd name="connsiteY0" fmla="*/ 0 h 1687147"/>
              <a:gd name="connsiteX1" fmla="*/ 2159000 w 8492066"/>
              <a:gd name="connsiteY1" fmla="*/ 508000 h 1687147"/>
              <a:gd name="connsiteX2" fmla="*/ 4275666 w 8492066"/>
              <a:gd name="connsiteY2" fmla="*/ 541867 h 1687147"/>
              <a:gd name="connsiteX3" fmla="*/ 6400800 w 8492066"/>
              <a:gd name="connsiteY3" fmla="*/ 1507067 h 1687147"/>
              <a:gd name="connsiteX4" fmla="*/ 8492066 w 8492066"/>
              <a:gd name="connsiteY4" fmla="*/ 1684867 h 1687147"/>
              <a:gd name="connsiteX0" fmla="*/ 0 w 8492066"/>
              <a:gd name="connsiteY0" fmla="*/ 0 h 1687147"/>
              <a:gd name="connsiteX1" fmla="*/ 2159000 w 8492066"/>
              <a:gd name="connsiteY1" fmla="*/ 508000 h 1687147"/>
              <a:gd name="connsiteX2" fmla="*/ 4275666 w 8492066"/>
              <a:gd name="connsiteY2" fmla="*/ 541867 h 1687147"/>
              <a:gd name="connsiteX3" fmla="*/ 6400800 w 8492066"/>
              <a:gd name="connsiteY3" fmla="*/ 1507067 h 1687147"/>
              <a:gd name="connsiteX4" fmla="*/ 8492066 w 8492066"/>
              <a:gd name="connsiteY4" fmla="*/ 1684867 h 1687147"/>
              <a:gd name="connsiteX0" fmla="*/ 0 w 8492066"/>
              <a:gd name="connsiteY0" fmla="*/ 0 h 1687147"/>
              <a:gd name="connsiteX1" fmla="*/ 2159000 w 8492066"/>
              <a:gd name="connsiteY1" fmla="*/ 508000 h 1687147"/>
              <a:gd name="connsiteX2" fmla="*/ 4275666 w 8492066"/>
              <a:gd name="connsiteY2" fmla="*/ 541867 h 1687147"/>
              <a:gd name="connsiteX3" fmla="*/ 6400800 w 8492066"/>
              <a:gd name="connsiteY3" fmla="*/ 1507067 h 1687147"/>
              <a:gd name="connsiteX4" fmla="*/ 8492066 w 8492066"/>
              <a:gd name="connsiteY4" fmla="*/ 1684867 h 1687147"/>
              <a:gd name="connsiteX0" fmla="*/ 0 w 8492066"/>
              <a:gd name="connsiteY0" fmla="*/ 0 h 1685031"/>
              <a:gd name="connsiteX1" fmla="*/ 2159000 w 8492066"/>
              <a:gd name="connsiteY1" fmla="*/ 508000 h 1685031"/>
              <a:gd name="connsiteX2" fmla="*/ 4275666 w 8492066"/>
              <a:gd name="connsiteY2" fmla="*/ 541867 h 1685031"/>
              <a:gd name="connsiteX3" fmla="*/ 6400800 w 8492066"/>
              <a:gd name="connsiteY3" fmla="*/ 1507067 h 1685031"/>
              <a:gd name="connsiteX4" fmla="*/ 8492066 w 8492066"/>
              <a:gd name="connsiteY4" fmla="*/ 1684867 h 1685031"/>
              <a:gd name="connsiteX0" fmla="*/ 0 w 8492066"/>
              <a:gd name="connsiteY0" fmla="*/ 0 h 1685031"/>
              <a:gd name="connsiteX1" fmla="*/ 2159000 w 8492066"/>
              <a:gd name="connsiteY1" fmla="*/ 508000 h 1685031"/>
              <a:gd name="connsiteX2" fmla="*/ 4275666 w 8492066"/>
              <a:gd name="connsiteY2" fmla="*/ 541867 h 1685031"/>
              <a:gd name="connsiteX3" fmla="*/ 6400800 w 8492066"/>
              <a:gd name="connsiteY3" fmla="*/ 1507067 h 1685031"/>
              <a:gd name="connsiteX4" fmla="*/ 8492066 w 8492066"/>
              <a:gd name="connsiteY4" fmla="*/ 1684867 h 1685031"/>
              <a:gd name="connsiteX0" fmla="*/ 0 w 8492066"/>
              <a:gd name="connsiteY0" fmla="*/ 0 h 1685031"/>
              <a:gd name="connsiteX1" fmla="*/ 2159000 w 8492066"/>
              <a:gd name="connsiteY1" fmla="*/ 508000 h 1685031"/>
              <a:gd name="connsiteX2" fmla="*/ 4275666 w 8492066"/>
              <a:gd name="connsiteY2" fmla="*/ 541867 h 1685031"/>
              <a:gd name="connsiteX3" fmla="*/ 6400800 w 8492066"/>
              <a:gd name="connsiteY3" fmla="*/ 1507067 h 1685031"/>
              <a:gd name="connsiteX4" fmla="*/ 8492066 w 8492066"/>
              <a:gd name="connsiteY4" fmla="*/ 1684867 h 1685031"/>
              <a:gd name="connsiteX0" fmla="*/ 0 w 8492066"/>
              <a:gd name="connsiteY0" fmla="*/ 0 h 1685031"/>
              <a:gd name="connsiteX1" fmla="*/ 2159000 w 8492066"/>
              <a:gd name="connsiteY1" fmla="*/ 508000 h 1685031"/>
              <a:gd name="connsiteX2" fmla="*/ 4275666 w 8492066"/>
              <a:gd name="connsiteY2" fmla="*/ 541867 h 1685031"/>
              <a:gd name="connsiteX3" fmla="*/ 6400800 w 8492066"/>
              <a:gd name="connsiteY3" fmla="*/ 1507067 h 1685031"/>
              <a:gd name="connsiteX4" fmla="*/ 8492066 w 8492066"/>
              <a:gd name="connsiteY4" fmla="*/ 1684867 h 1685031"/>
              <a:gd name="connsiteX0" fmla="*/ 0 w 8525933"/>
              <a:gd name="connsiteY0" fmla="*/ 0 h 1727364"/>
              <a:gd name="connsiteX1" fmla="*/ 2192867 w 8525933"/>
              <a:gd name="connsiteY1" fmla="*/ 550333 h 1727364"/>
              <a:gd name="connsiteX2" fmla="*/ 4309533 w 8525933"/>
              <a:gd name="connsiteY2" fmla="*/ 584200 h 1727364"/>
              <a:gd name="connsiteX3" fmla="*/ 6434667 w 8525933"/>
              <a:gd name="connsiteY3" fmla="*/ 1549400 h 1727364"/>
              <a:gd name="connsiteX4" fmla="*/ 8525933 w 8525933"/>
              <a:gd name="connsiteY4" fmla="*/ 1727200 h 1727364"/>
              <a:gd name="connsiteX0" fmla="*/ 0 w 8525933"/>
              <a:gd name="connsiteY0" fmla="*/ 0 h 1727364"/>
              <a:gd name="connsiteX1" fmla="*/ 2175934 w 8525933"/>
              <a:gd name="connsiteY1" fmla="*/ 491066 h 1727364"/>
              <a:gd name="connsiteX2" fmla="*/ 4309533 w 8525933"/>
              <a:gd name="connsiteY2" fmla="*/ 584200 h 1727364"/>
              <a:gd name="connsiteX3" fmla="*/ 6434667 w 8525933"/>
              <a:gd name="connsiteY3" fmla="*/ 1549400 h 1727364"/>
              <a:gd name="connsiteX4" fmla="*/ 8525933 w 8525933"/>
              <a:gd name="connsiteY4" fmla="*/ 1727200 h 1727364"/>
              <a:gd name="connsiteX0" fmla="*/ 0 w 8525933"/>
              <a:gd name="connsiteY0" fmla="*/ 0 h 1730739"/>
              <a:gd name="connsiteX1" fmla="*/ 2175934 w 8525933"/>
              <a:gd name="connsiteY1" fmla="*/ 491066 h 1730739"/>
              <a:gd name="connsiteX2" fmla="*/ 4334933 w 8525933"/>
              <a:gd name="connsiteY2" fmla="*/ 508000 h 1730739"/>
              <a:gd name="connsiteX3" fmla="*/ 6434667 w 8525933"/>
              <a:gd name="connsiteY3" fmla="*/ 1549400 h 1730739"/>
              <a:gd name="connsiteX4" fmla="*/ 8525933 w 8525933"/>
              <a:gd name="connsiteY4" fmla="*/ 1727200 h 1730739"/>
              <a:gd name="connsiteX0" fmla="*/ 0 w 8525933"/>
              <a:gd name="connsiteY0" fmla="*/ 0 h 1730739"/>
              <a:gd name="connsiteX1" fmla="*/ 2175934 w 8525933"/>
              <a:gd name="connsiteY1" fmla="*/ 491066 h 1730739"/>
              <a:gd name="connsiteX2" fmla="*/ 4334933 w 8525933"/>
              <a:gd name="connsiteY2" fmla="*/ 508000 h 1730739"/>
              <a:gd name="connsiteX3" fmla="*/ 6434667 w 8525933"/>
              <a:gd name="connsiteY3" fmla="*/ 1549400 h 1730739"/>
              <a:gd name="connsiteX4" fmla="*/ 8525933 w 8525933"/>
              <a:gd name="connsiteY4" fmla="*/ 1727200 h 1730739"/>
              <a:gd name="connsiteX0" fmla="*/ 0 w 8525933"/>
              <a:gd name="connsiteY0" fmla="*/ 0 h 1727417"/>
              <a:gd name="connsiteX1" fmla="*/ 2175934 w 8525933"/>
              <a:gd name="connsiteY1" fmla="*/ 491066 h 1727417"/>
              <a:gd name="connsiteX2" fmla="*/ 4334933 w 8525933"/>
              <a:gd name="connsiteY2" fmla="*/ 508000 h 1727417"/>
              <a:gd name="connsiteX3" fmla="*/ 6417734 w 8525933"/>
              <a:gd name="connsiteY3" fmla="*/ 1397000 h 1727417"/>
              <a:gd name="connsiteX4" fmla="*/ 8525933 w 8525933"/>
              <a:gd name="connsiteY4" fmla="*/ 1727200 h 1727417"/>
              <a:gd name="connsiteX0" fmla="*/ 0 w 8525933"/>
              <a:gd name="connsiteY0" fmla="*/ 0 h 1727290"/>
              <a:gd name="connsiteX1" fmla="*/ 2175934 w 8525933"/>
              <a:gd name="connsiteY1" fmla="*/ 491066 h 1727290"/>
              <a:gd name="connsiteX2" fmla="*/ 4334933 w 8525933"/>
              <a:gd name="connsiteY2" fmla="*/ 508000 h 1727290"/>
              <a:gd name="connsiteX3" fmla="*/ 6417734 w 8525933"/>
              <a:gd name="connsiteY3" fmla="*/ 1397000 h 1727290"/>
              <a:gd name="connsiteX4" fmla="*/ 8525933 w 8525933"/>
              <a:gd name="connsiteY4" fmla="*/ 1727200 h 1727290"/>
              <a:gd name="connsiteX0" fmla="*/ 0 w 8508999"/>
              <a:gd name="connsiteY0" fmla="*/ 0 h 1568245"/>
              <a:gd name="connsiteX1" fmla="*/ 2175934 w 8508999"/>
              <a:gd name="connsiteY1" fmla="*/ 491066 h 1568245"/>
              <a:gd name="connsiteX2" fmla="*/ 4334933 w 8508999"/>
              <a:gd name="connsiteY2" fmla="*/ 508000 h 1568245"/>
              <a:gd name="connsiteX3" fmla="*/ 6417734 w 8508999"/>
              <a:gd name="connsiteY3" fmla="*/ 1397000 h 1568245"/>
              <a:gd name="connsiteX4" fmla="*/ 8508999 w 8508999"/>
              <a:gd name="connsiteY4" fmla="*/ 1566333 h 156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8999" h="1568245">
                <a:moveTo>
                  <a:pt x="0" y="0"/>
                </a:moveTo>
                <a:cubicBezTo>
                  <a:pt x="782460" y="251177"/>
                  <a:pt x="1453445" y="406399"/>
                  <a:pt x="2175934" y="491066"/>
                </a:cubicBezTo>
                <a:cubicBezTo>
                  <a:pt x="2898423" y="575733"/>
                  <a:pt x="3627966" y="357011"/>
                  <a:pt x="4334933" y="508000"/>
                </a:cubicBezTo>
                <a:cubicBezTo>
                  <a:pt x="5041900" y="658989"/>
                  <a:pt x="5722056" y="1220611"/>
                  <a:pt x="6417734" y="1397000"/>
                </a:cubicBezTo>
                <a:cubicBezTo>
                  <a:pt x="7113412" y="1573389"/>
                  <a:pt x="7814732" y="1572683"/>
                  <a:pt x="8508999" y="1566333"/>
                </a:cubicBezTo>
              </a:path>
            </a:pathLst>
          </a:custGeom>
          <a:noFill/>
          <a:ln w="44450" cap="rnd">
            <a:solidFill>
              <a:srgbClr val="C00000"/>
            </a:solidFill>
            <a:bevel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4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3724</TotalTime>
  <Words>435</Words>
  <Application>Microsoft Office PowerPoint</Application>
  <PresentationFormat>Panorámica</PresentationFormat>
  <Paragraphs>100</Paragraphs>
  <Slides>13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Microsoft YaHei</vt:lpstr>
      <vt:lpstr>Aharoni</vt:lpstr>
      <vt:lpstr>Albertus Extra Bold</vt:lpstr>
      <vt:lpstr>Arial</vt:lpstr>
      <vt:lpstr>Calibri</vt:lpstr>
      <vt:lpstr>Calibri Light</vt:lpstr>
      <vt:lpstr>Quorum Blk BT</vt:lpstr>
      <vt:lpstr>Tema de Office</vt:lpstr>
      <vt:lpstr>Fotografía de Photo Editor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Alcaraz</dc:creator>
  <cp:lastModifiedBy>Ministerio Publico</cp:lastModifiedBy>
  <cp:revision>401</cp:revision>
  <cp:lastPrinted>2019-10-04T18:32:04Z</cp:lastPrinted>
  <dcterms:created xsi:type="dcterms:W3CDTF">2017-09-24T18:47:48Z</dcterms:created>
  <dcterms:modified xsi:type="dcterms:W3CDTF">2019-10-04T18:35:59Z</dcterms:modified>
</cp:coreProperties>
</file>