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77" r:id="rId2"/>
    <p:sldId id="278" r:id="rId3"/>
    <p:sldId id="260" r:id="rId4"/>
    <p:sldId id="275" r:id="rId5"/>
    <p:sldId id="276" r:id="rId6"/>
    <p:sldId id="262" r:id="rId7"/>
    <p:sldId id="291" r:id="rId8"/>
    <p:sldId id="292" r:id="rId9"/>
    <p:sldId id="293" r:id="rId10"/>
    <p:sldId id="294" r:id="rId11"/>
    <p:sldId id="298" r:id="rId12"/>
    <p:sldId id="295" r:id="rId13"/>
    <p:sldId id="299" r:id="rId14"/>
    <p:sldId id="296" r:id="rId15"/>
    <p:sldId id="265" r:id="rId16"/>
    <p:sldId id="266" r:id="rId17"/>
    <p:sldId id="273" r:id="rId18"/>
    <p:sldId id="290" r:id="rId19"/>
  </p:sldIdLst>
  <p:sldSz cx="12192000" cy="6858000"/>
  <p:notesSz cx="6797675" cy="9926638"/>
  <p:defaultTextStyle>
    <a:defPPr>
      <a:defRPr lang="es-P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99"/>
    <a:srgbClr val="0000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59" autoAdjust="0"/>
    <p:restoredTop sz="94660"/>
  </p:normalViewPr>
  <p:slideViewPr>
    <p:cSldViewPr snapToGrid="0">
      <p:cViewPr varScale="1">
        <p:scale>
          <a:sx n="91" d="100"/>
          <a:sy n="91" d="100"/>
        </p:scale>
        <p:origin x="678" y="90"/>
      </p:cViewPr>
      <p:guideLst>
        <p:guide orient="horz" pos="2160"/>
        <p:guide pos="3840"/>
      </p:guideLst>
    </p:cSldViewPr>
  </p:slideViewPr>
  <p:notesTextViewPr>
    <p:cViewPr>
      <p:scale>
        <a:sx n="3" d="2"/>
        <a:sy n="3" d="2"/>
      </p:scale>
      <p:origin x="0" y="0"/>
    </p:cViewPr>
  </p:notesTextViewPr>
  <p:sorterViewPr>
    <p:cViewPr>
      <p:scale>
        <a:sx n="66" d="100"/>
        <a:sy n="66" d="100"/>
      </p:scale>
      <p:origin x="0" y="0"/>
    </p:cViewPr>
  </p:sorterViewPr>
  <p:notesViewPr>
    <p:cSldViewPr snapToGrid="0">
      <p:cViewPr varScale="1">
        <p:scale>
          <a:sx n="51" d="100"/>
          <a:sy n="51" d="100"/>
        </p:scale>
        <p:origin x="-3006"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PY"/>
          </a:p>
        </p:txBody>
      </p:sp>
      <p:sp>
        <p:nvSpPr>
          <p:cNvPr id="3" name="2 Marcador de fecha"/>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AD17891-8A8C-4C8A-A9B6-C5498D288B64}" type="datetimeFigureOut">
              <a:rPr lang="es-PY" smtClean="0"/>
              <a:pPr/>
              <a:t>2/10/2019</a:t>
            </a:fld>
            <a:endParaRPr lang="es-PY"/>
          </a:p>
        </p:txBody>
      </p:sp>
      <p:sp>
        <p:nvSpPr>
          <p:cNvPr id="4" name="3 Marcador de pie de página"/>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s-PY"/>
          </a:p>
        </p:txBody>
      </p:sp>
      <p:sp>
        <p:nvSpPr>
          <p:cNvPr id="5" name="4 Marcador de número de diapositiva"/>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5AFF091E-2E29-4ED4-84D6-D81E5DBA6B1F}" type="slidenum">
              <a:rPr lang="es-PY" smtClean="0"/>
              <a:pPr/>
              <a:t>‹Nº›</a:t>
            </a:fld>
            <a:endParaRPr lang="es-PY"/>
          </a:p>
        </p:txBody>
      </p:sp>
    </p:spTree>
    <p:extLst>
      <p:ext uri="{BB962C8B-B14F-4D97-AF65-F5344CB8AC3E}">
        <p14:creationId xmlns:p14="http://schemas.microsoft.com/office/powerpoint/2010/main" val="11249195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PY"/>
          </a:p>
        </p:txBody>
      </p:sp>
      <p:sp>
        <p:nvSpPr>
          <p:cNvPr id="3" name="2 Marcador de fecha"/>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D121065-1ED5-41B3-87F3-C45B43851183}" type="datetimeFigureOut">
              <a:rPr lang="es-PY" smtClean="0"/>
              <a:t>2/10/2019</a:t>
            </a:fld>
            <a:endParaRPr lang="es-PY"/>
          </a:p>
        </p:txBody>
      </p:sp>
      <p:sp>
        <p:nvSpPr>
          <p:cNvPr id="4" name="3 Marcador de imagen de diapositiva"/>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s-PY"/>
          </a:p>
        </p:txBody>
      </p:sp>
      <p:sp>
        <p:nvSpPr>
          <p:cNvPr id="5" name="4 Marcador de notas"/>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6" name="5 Marcador de pie de página"/>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s-PY"/>
          </a:p>
        </p:txBody>
      </p:sp>
      <p:sp>
        <p:nvSpPr>
          <p:cNvPr id="7" name="6 Marcador de número de diapositiva"/>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45E46955-E5C5-4511-81FD-F5FD9CDD0076}" type="slidenum">
              <a:rPr lang="es-PY" smtClean="0"/>
              <a:t>‹Nº›</a:t>
            </a:fld>
            <a:endParaRPr lang="es-PY"/>
          </a:p>
        </p:txBody>
      </p:sp>
    </p:spTree>
    <p:extLst>
      <p:ext uri="{BB962C8B-B14F-4D97-AF65-F5344CB8AC3E}">
        <p14:creationId xmlns:p14="http://schemas.microsoft.com/office/powerpoint/2010/main" val="354231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Y"/>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Y"/>
          </a:p>
        </p:txBody>
      </p:sp>
      <p:sp>
        <p:nvSpPr>
          <p:cNvPr id="4" name="Marcador de fecha 3"/>
          <p:cNvSpPr>
            <a:spLocks noGrp="1"/>
          </p:cNvSpPr>
          <p:nvPr>
            <p:ph type="dt" sz="half" idx="10"/>
          </p:nvPr>
        </p:nvSpPr>
        <p:spPr/>
        <p:txBody>
          <a:bodyPr/>
          <a:lstStyle/>
          <a:p>
            <a:fld id="{108CBAAA-0A54-439F-9AF1-77EA3E8EBB18}" type="datetimeFigureOut">
              <a:rPr lang="es-PY" smtClean="0"/>
              <a:pPr/>
              <a:t>2/10/2019</a:t>
            </a:fld>
            <a:endParaRPr lang="es-PY"/>
          </a:p>
        </p:txBody>
      </p:sp>
      <p:sp>
        <p:nvSpPr>
          <p:cNvPr id="5" name="Marcador de pie de página 4"/>
          <p:cNvSpPr>
            <a:spLocks noGrp="1"/>
          </p:cNvSpPr>
          <p:nvPr>
            <p:ph type="ftr" sz="quarter" idx="11"/>
          </p:nvPr>
        </p:nvSpPr>
        <p:spPr/>
        <p:txBody>
          <a:bodyPr/>
          <a:lstStyle/>
          <a:p>
            <a:endParaRPr lang="es-PY"/>
          </a:p>
        </p:txBody>
      </p:sp>
      <p:sp>
        <p:nvSpPr>
          <p:cNvPr id="6" name="Marcador de número de diapositiva 5"/>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104344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10"/>
          </p:nvPr>
        </p:nvSpPr>
        <p:spPr/>
        <p:txBody>
          <a:bodyPr/>
          <a:lstStyle/>
          <a:p>
            <a:fld id="{108CBAAA-0A54-439F-9AF1-77EA3E8EBB18}" type="datetimeFigureOut">
              <a:rPr lang="es-PY" smtClean="0"/>
              <a:pPr/>
              <a:t>2/10/2019</a:t>
            </a:fld>
            <a:endParaRPr lang="es-PY"/>
          </a:p>
        </p:txBody>
      </p:sp>
      <p:sp>
        <p:nvSpPr>
          <p:cNvPr id="5" name="Marcador de pie de página 4"/>
          <p:cNvSpPr>
            <a:spLocks noGrp="1"/>
          </p:cNvSpPr>
          <p:nvPr>
            <p:ph type="ftr" sz="quarter" idx="11"/>
          </p:nvPr>
        </p:nvSpPr>
        <p:spPr/>
        <p:txBody>
          <a:bodyPr/>
          <a:lstStyle/>
          <a:p>
            <a:endParaRPr lang="es-PY"/>
          </a:p>
        </p:txBody>
      </p:sp>
      <p:sp>
        <p:nvSpPr>
          <p:cNvPr id="6" name="Marcador de número de diapositiva 5"/>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3255554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Y"/>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10"/>
          </p:nvPr>
        </p:nvSpPr>
        <p:spPr/>
        <p:txBody>
          <a:bodyPr/>
          <a:lstStyle/>
          <a:p>
            <a:fld id="{108CBAAA-0A54-439F-9AF1-77EA3E8EBB18}" type="datetimeFigureOut">
              <a:rPr lang="es-PY" smtClean="0"/>
              <a:pPr/>
              <a:t>2/10/2019</a:t>
            </a:fld>
            <a:endParaRPr lang="es-PY"/>
          </a:p>
        </p:txBody>
      </p:sp>
      <p:sp>
        <p:nvSpPr>
          <p:cNvPr id="5" name="Marcador de pie de página 4"/>
          <p:cNvSpPr>
            <a:spLocks noGrp="1"/>
          </p:cNvSpPr>
          <p:nvPr>
            <p:ph type="ftr" sz="quarter" idx="11"/>
          </p:nvPr>
        </p:nvSpPr>
        <p:spPr/>
        <p:txBody>
          <a:bodyPr/>
          <a:lstStyle/>
          <a:p>
            <a:endParaRPr lang="es-PY"/>
          </a:p>
        </p:txBody>
      </p:sp>
      <p:sp>
        <p:nvSpPr>
          <p:cNvPr id="6" name="Marcador de número de diapositiva 5"/>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3998871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10"/>
          </p:nvPr>
        </p:nvSpPr>
        <p:spPr/>
        <p:txBody>
          <a:bodyPr/>
          <a:lstStyle/>
          <a:p>
            <a:fld id="{108CBAAA-0A54-439F-9AF1-77EA3E8EBB18}" type="datetimeFigureOut">
              <a:rPr lang="es-PY" smtClean="0"/>
              <a:pPr/>
              <a:t>2/10/2019</a:t>
            </a:fld>
            <a:endParaRPr lang="es-PY"/>
          </a:p>
        </p:txBody>
      </p:sp>
      <p:sp>
        <p:nvSpPr>
          <p:cNvPr id="5" name="Marcador de pie de página 4"/>
          <p:cNvSpPr>
            <a:spLocks noGrp="1"/>
          </p:cNvSpPr>
          <p:nvPr>
            <p:ph type="ftr" sz="quarter" idx="11"/>
          </p:nvPr>
        </p:nvSpPr>
        <p:spPr/>
        <p:txBody>
          <a:bodyPr/>
          <a:lstStyle/>
          <a:p>
            <a:endParaRPr lang="es-PY"/>
          </a:p>
        </p:txBody>
      </p:sp>
      <p:sp>
        <p:nvSpPr>
          <p:cNvPr id="6" name="Marcador de número de diapositiva 5"/>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24992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10"/>
          </p:nvPr>
        </p:nvSpPr>
        <p:spPr/>
        <p:txBody>
          <a:bodyPr/>
          <a:lstStyle/>
          <a:p>
            <a:fld id="{108CBAAA-0A54-439F-9AF1-77EA3E8EBB18}" type="datetimeFigureOut">
              <a:rPr lang="es-PY" smtClean="0"/>
              <a:pPr/>
              <a:t>2/10/2019</a:t>
            </a:fld>
            <a:endParaRPr lang="es-PY"/>
          </a:p>
        </p:txBody>
      </p:sp>
      <p:sp>
        <p:nvSpPr>
          <p:cNvPr id="5" name="Marcador de pie de página 4"/>
          <p:cNvSpPr>
            <a:spLocks noGrp="1"/>
          </p:cNvSpPr>
          <p:nvPr>
            <p:ph type="ftr" sz="quarter" idx="11"/>
          </p:nvPr>
        </p:nvSpPr>
        <p:spPr/>
        <p:txBody>
          <a:bodyPr/>
          <a:lstStyle/>
          <a:p>
            <a:endParaRPr lang="es-PY"/>
          </a:p>
        </p:txBody>
      </p:sp>
      <p:sp>
        <p:nvSpPr>
          <p:cNvPr id="6" name="Marcador de número de diapositiva 5"/>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3789770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Y"/>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108CBAAA-0A54-439F-9AF1-77EA3E8EBB18}" type="datetimeFigureOut">
              <a:rPr lang="es-PY" smtClean="0"/>
              <a:pPr/>
              <a:t>2/10/2019</a:t>
            </a:fld>
            <a:endParaRPr lang="es-PY"/>
          </a:p>
        </p:txBody>
      </p:sp>
      <p:sp>
        <p:nvSpPr>
          <p:cNvPr id="5" name="Marcador de pie de página 4"/>
          <p:cNvSpPr>
            <a:spLocks noGrp="1"/>
          </p:cNvSpPr>
          <p:nvPr>
            <p:ph type="ftr" sz="quarter" idx="11"/>
          </p:nvPr>
        </p:nvSpPr>
        <p:spPr/>
        <p:txBody>
          <a:bodyPr/>
          <a:lstStyle/>
          <a:p>
            <a:endParaRPr lang="es-PY"/>
          </a:p>
        </p:txBody>
      </p:sp>
      <p:sp>
        <p:nvSpPr>
          <p:cNvPr id="6" name="Marcador de número de diapositiva 5"/>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982428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5" name="Marcador de fecha 4"/>
          <p:cNvSpPr>
            <a:spLocks noGrp="1"/>
          </p:cNvSpPr>
          <p:nvPr>
            <p:ph type="dt" sz="half" idx="10"/>
          </p:nvPr>
        </p:nvSpPr>
        <p:spPr/>
        <p:txBody>
          <a:bodyPr/>
          <a:lstStyle/>
          <a:p>
            <a:fld id="{108CBAAA-0A54-439F-9AF1-77EA3E8EBB18}" type="datetimeFigureOut">
              <a:rPr lang="es-PY" smtClean="0"/>
              <a:pPr/>
              <a:t>2/10/2019</a:t>
            </a:fld>
            <a:endParaRPr lang="es-PY"/>
          </a:p>
        </p:txBody>
      </p:sp>
      <p:sp>
        <p:nvSpPr>
          <p:cNvPr id="6" name="Marcador de pie de página 5"/>
          <p:cNvSpPr>
            <a:spLocks noGrp="1"/>
          </p:cNvSpPr>
          <p:nvPr>
            <p:ph type="ftr" sz="quarter" idx="11"/>
          </p:nvPr>
        </p:nvSpPr>
        <p:spPr/>
        <p:txBody>
          <a:bodyPr/>
          <a:lstStyle/>
          <a:p>
            <a:endParaRPr lang="es-PY"/>
          </a:p>
        </p:txBody>
      </p:sp>
      <p:sp>
        <p:nvSpPr>
          <p:cNvPr id="7" name="Marcador de número de diapositiva 6"/>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475398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Y"/>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7" name="Marcador de fecha 6"/>
          <p:cNvSpPr>
            <a:spLocks noGrp="1"/>
          </p:cNvSpPr>
          <p:nvPr>
            <p:ph type="dt" sz="half" idx="10"/>
          </p:nvPr>
        </p:nvSpPr>
        <p:spPr/>
        <p:txBody>
          <a:bodyPr/>
          <a:lstStyle/>
          <a:p>
            <a:fld id="{108CBAAA-0A54-439F-9AF1-77EA3E8EBB18}" type="datetimeFigureOut">
              <a:rPr lang="es-PY" smtClean="0"/>
              <a:pPr/>
              <a:t>2/10/2019</a:t>
            </a:fld>
            <a:endParaRPr lang="es-PY"/>
          </a:p>
        </p:txBody>
      </p:sp>
      <p:sp>
        <p:nvSpPr>
          <p:cNvPr id="8" name="Marcador de pie de página 7"/>
          <p:cNvSpPr>
            <a:spLocks noGrp="1"/>
          </p:cNvSpPr>
          <p:nvPr>
            <p:ph type="ftr" sz="quarter" idx="11"/>
          </p:nvPr>
        </p:nvSpPr>
        <p:spPr/>
        <p:txBody>
          <a:bodyPr/>
          <a:lstStyle/>
          <a:p>
            <a:endParaRPr lang="es-PY"/>
          </a:p>
        </p:txBody>
      </p:sp>
      <p:sp>
        <p:nvSpPr>
          <p:cNvPr id="9" name="Marcador de número de diapositiva 8"/>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610517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fecha 2"/>
          <p:cNvSpPr>
            <a:spLocks noGrp="1"/>
          </p:cNvSpPr>
          <p:nvPr>
            <p:ph type="dt" sz="half" idx="10"/>
          </p:nvPr>
        </p:nvSpPr>
        <p:spPr/>
        <p:txBody>
          <a:bodyPr/>
          <a:lstStyle/>
          <a:p>
            <a:fld id="{108CBAAA-0A54-439F-9AF1-77EA3E8EBB18}" type="datetimeFigureOut">
              <a:rPr lang="es-PY" smtClean="0"/>
              <a:pPr/>
              <a:t>2/10/2019</a:t>
            </a:fld>
            <a:endParaRPr lang="es-PY"/>
          </a:p>
        </p:txBody>
      </p:sp>
      <p:sp>
        <p:nvSpPr>
          <p:cNvPr id="4" name="Marcador de pie de página 3"/>
          <p:cNvSpPr>
            <a:spLocks noGrp="1"/>
          </p:cNvSpPr>
          <p:nvPr>
            <p:ph type="ftr" sz="quarter" idx="11"/>
          </p:nvPr>
        </p:nvSpPr>
        <p:spPr/>
        <p:txBody>
          <a:bodyPr/>
          <a:lstStyle/>
          <a:p>
            <a:endParaRPr lang="es-PY"/>
          </a:p>
        </p:txBody>
      </p:sp>
      <p:sp>
        <p:nvSpPr>
          <p:cNvPr id="5" name="Marcador de número de diapositiva 4"/>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2197913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08CBAAA-0A54-439F-9AF1-77EA3E8EBB18}" type="datetimeFigureOut">
              <a:rPr lang="es-PY" smtClean="0"/>
              <a:pPr/>
              <a:t>2/10/2019</a:t>
            </a:fld>
            <a:endParaRPr lang="es-PY"/>
          </a:p>
        </p:txBody>
      </p:sp>
      <p:sp>
        <p:nvSpPr>
          <p:cNvPr id="3" name="Marcador de pie de página 2"/>
          <p:cNvSpPr>
            <a:spLocks noGrp="1"/>
          </p:cNvSpPr>
          <p:nvPr>
            <p:ph type="ftr" sz="quarter" idx="11"/>
          </p:nvPr>
        </p:nvSpPr>
        <p:spPr/>
        <p:txBody>
          <a:bodyPr/>
          <a:lstStyle/>
          <a:p>
            <a:endParaRPr lang="es-PY"/>
          </a:p>
        </p:txBody>
      </p:sp>
      <p:sp>
        <p:nvSpPr>
          <p:cNvPr id="4" name="Marcador de número de diapositiva 3"/>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255201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Y"/>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08CBAAA-0A54-439F-9AF1-77EA3E8EBB18}" type="datetimeFigureOut">
              <a:rPr lang="es-PY" smtClean="0"/>
              <a:pPr/>
              <a:t>2/10/2019</a:t>
            </a:fld>
            <a:endParaRPr lang="es-PY"/>
          </a:p>
        </p:txBody>
      </p:sp>
      <p:sp>
        <p:nvSpPr>
          <p:cNvPr id="6" name="Marcador de pie de página 5"/>
          <p:cNvSpPr>
            <a:spLocks noGrp="1"/>
          </p:cNvSpPr>
          <p:nvPr>
            <p:ph type="ftr" sz="quarter" idx="11"/>
          </p:nvPr>
        </p:nvSpPr>
        <p:spPr/>
        <p:txBody>
          <a:bodyPr/>
          <a:lstStyle/>
          <a:p>
            <a:endParaRPr lang="es-PY"/>
          </a:p>
        </p:txBody>
      </p:sp>
      <p:sp>
        <p:nvSpPr>
          <p:cNvPr id="7" name="Marcador de número de diapositiva 6"/>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123290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Y"/>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Y"/>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08CBAAA-0A54-439F-9AF1-77EA3E8EBB18}" type="datetimeFigureOut">
              <a:rPr lang="es-PY" smtClean="0"/>
              <a:pPr/>
              <a:t>2/10/2019</a:t>
            </a:fld>
            <a:endParaRPr lang="es-PY"/>
          </a:p>
        </p:txBody>
      </p:sp>
      <p:sp>
        <p:nvSpPr>
          <p:cNvPr id="6" name="Marcador de pie de página 5"/>
          <p:cNvSpPr>
            <a:spLocks noGrp="1"/>
          </p:cNvSpPr>
          <p:nvPr>
            <p:ph type="ftr" sz="quarter" idx="11"/>
          </p:nvPr>
        </p:nvSpPr>
        <p:spPr/>
        <p:txBody>
          <a:bodyPr/>
          <a:lstStyle/>
          <a:p>
            <a:endParaRPr lang="es-PY"/>
          </a:p>
        </p:txBody>
      </p:sp>
      <p:sp>
        <p:nvSpPr>
          <p:cNvPr id="7" name="Marcador de número de diapositiva 6"/>
          <p:cNvSpPr>
            <a:spLocks noGrp="1"/>
          </p:cNvSpPr>
          <p:nvPr>
            <p:ph type="sldNum" sz="quarter" idx="12"/>
          </p:nvPr>
        </p:nvSpPr>
        <p:spPr/>
        <p:txBody>
          <a:bodyPr/>
          <a:lstStyle/>
          <a:p>
            <a:fld id="{CA2EEA1C-4C04-4847-8DAE-437DB0FD54D1}" type="slidenum">
              <a:rPr lang="es-PY" smtClean="0"/>
              <a:pPr/>
              <a:t>‹Nº›</a:t>
            </a:fld>
            <a:endParaRPr lang="es-PY"/>
          </a:p>
        </p:txBody>
      </p:sp>
    </p:spTree>
    <p:extLst>
      <p:ext uri="{BB962C8B-B14F-4D97-AF65-F5344CB8AC3E}">
        <p14:creationId xmlns:p14="http://schemas.microsoft.com/office/powerpoint/2010/main" val="1872431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347730" y="0"/>
            <a:ext cx="10993191"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PY"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CBAAA-0A54-439F-9AF1-77EA3E8EBB18}" type="datetimeFigureOut">
              <a:rPr lang="es-PY" smtClean="0"/>
              <a:pPr/>
              <a:t>2/10/2019</a:t>
            </a:fld>
            <a:endParaRPr lang="es-PY"/>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Y"/>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2EEA1C-4C04-4847-8DAE-437DB0FD54D1}" type="slidenum">
              <a:rPr lang="es-PY" smtClean="0"/>
              <a:pPr/>
              <a:t>‹Nº›</a:t>
            </a:fld>
            <a:endParaRPr lang="es-PY"/>
          </a:p>
        </p:txBody>
      </p:sp>
      <p:pic>
        <p:nvPicPr>
          <p:cNvPr id="7" name="Picture 3" descr="flag_py">
            <a:extLst>
              <a:ext uri="{FF2B5EF4-FFF2-40B4-BE49-F238E27FC236}">
                <a16:creationId xmlns:a16="http://schemas.microsoft.com/office/drawing/2014/main" id="{E5431C94-90E0-4EE7-A85F-2E3F45701F76}"/>
              </a:ext>
            </a:extLst>
          </p:cNvPr>
          <p:cNvPicPr>
            <a:picLocks noChangeAspect="1" noChangeArrowheads="1" noCrop="1"/>
          </p:cNvPicPr>
          <p:nvPr userDrawn="1"/>
        </p:nvPicPr>
        <p:blipFill>
          <a:blip r:embed="rId14" cstate="print">
            <a:extLst>
              <a:ext uri="{28A0092B-C50C-407E-A947-70E740481C1C}">
                <a14:useLocalDpi xmlns:a14="http://schemas.microsoft.com/office/drawing/2010/main" val="0"/>
              </a:ext>
            </a:extLst>
          </a:blip>
          <a:srcRect/>
          <a:stretch>
            <a:fillRect/>
          </a:stretch>
        </p:blipFill>
        <p:spPr>
          <a:xfrm>
            <a:off x="10174310" y="0"/>
            <a:ext cx="1738648" cy="914400"/>
          </a:xfrm>
          <a:prstGeom prst="rect">
            <a:avLst/>
          </a:prstGeom>
        </p:spPr>
      </p:pic>
      <p:grpSp>
        <p:nvGrpSpPr>
          <p:cNvPr id="8" name="Grupo 1"/>
          <p:cNvGrpSpPr/>
          <p:nvPr userDrawn="1"/>
        </p:nvGrpSpPr>
        <p:grpSpPr>
          <a:xfrm>
            <a:off x="830271" y="154548"/>
            <a:ext cx="8468276" cy="862884"/>
            <a:chOff x="1489301" y="2432277"/>
            <a:chExt cx="8840561" cy="1819275"/>
          </a:xfrm>
        </p:grpSpPr>
        <p:pic>
          <p:nvPicPr>
            <p:cNvPr id="9" name="Imagen 3"/>
            <p:cNvPicPr>
              <a:picLocks noChangeAspect="1"/>
            </p:cNvPicPr>
            <p:nvPr/>
          </p:nvPicPr>
          <p:blipFill>
            <a:blip r:embed="rId15" cstate="print"/>
            <a:stretch>
              <a:fillRect/>
            </a:stretch>
          </p:blipFill>
          <p:spPr>
            <a:xfrm>
              <a:off x="1489301" y="2432277"/>
              <a:ext cx="3857625" cy="1819275"/>
            </a:xfrm>
            <a:prstGeom prst="rect">
              <a:avLst/>
            </a:prstGeom>
          </p:spPr>
        </p:pic>
        <p:pic>
          <p:nvPicPr>
            <p:cNvPr id="10" name="Imagen 4"/>
            <p:cNvPicPr>
              <a:picLocks noChangeAspect="1"/>
            </p:cNvPicPr>
            <p:nvPr/>
          </p:nvPicPr>
          <p:blipFill>
            <a:blip r:embed="rId16" cstate="print"/>
            <a:stretch>
              <a:fillRect/>
            </a:stretch>
          </p:blipFill>
          <p:spPr>
            <a:xfrm>
              <a:off x="7043737" y="2432277"/>
              <a:ext cx="3286125" cy="1819275"/>
            </a:xfrm>
            <a:prstGeom prst="rect">
              <a:avLst/>
            </a:prstGeom>
          </p:spPr>
        </p:pic>
      </p:grpSp>
      <p:pic>
        <p:nvPicPr>
          <p:cNvPr id="11" name="Picture 3" descr="nanduti">
            <a:extLst>
              <a:ext uri="{FF2B5EF4-FFF2-40B4-BE49-F238E27FC236}">
                <a16:creationId xmlns:a16="http://schemas.microsoft.com/office/drawing/2014/main" id="{81495266-9C60-42BB-BC54-9448129B999A}"/>
              </a:ext>
            </a:extLst>
          </p:cNvPr>
          <p:cNvPicPr>
            <a:picLocks noChangeAspect="1" noChangeArrowheads="1"/>
          </p:cNvPicPr>
          <p:nvPr userDrawn="1"/>
        </p:nvPicPr>
        <p:blipFill>
          <a:blip r:embed="rId17" cstate="print">
            <a:grayscl/>
            <a:lum bright="10000"/>
            <a:extLst>
              <a:ext uri="{28A0092B-C50C-407E-A947-70E740481C1C}">
                <a14:useLocalDpi xmlns:a14="http://schemas.microsoft.com/office/drawing/2010/main" val="0"/>
              </a:ext>
            </a:extLst>
          </a:blip>
          <a:srcRect/>
          <a:stretch>
            <a:fillRect/>
          </a:stretch>
        </p:blipFill>
        <p:spPr bwMode="auto">
          <a:xfrm rot="5400000">
            <a:off x="71110" y="5231767"/>
            <a:ext cx="1561563" cy="16844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170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slide" Target="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7.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slide" Target="slide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7"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slide" Target="slide6.xml"/><Relationship Id="rId5" Type="http://schemas.openxmlformats.org/officeDocument/2006/relationships/slide" Target="slide12.xml"/><Relationship Id="rId4" Type="http://schemas.openxmlformats.org/officeDocument/2006/relationships/slide" Target="slide10.xml"/></Relationships>
</file>

<file path=ppt/slides/_rels/slide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solidFill>
              <a:srgbClr val="545655"/>
            </a:solidFill>
            <a:miter lim="800000"/>
            <a:headEnd/>
            <a:tailEnd/>
          </a:ln>
        </p:spPr>
      </p:pic>
      <p:pic>
        <p:nvPicPr>
          <p:cNvPr id="4" name="Imagen 3"/>
          <p:cNvPicPr>
            <a:picLocks noChangeAspect="1"/>
          </p:cNvPicPr>
          <p:nvPr/>
        </p:nvPicPr>
        <p:blipFill>
          <a:blip r:embed="rId3" cstate="print"/>
          <a:stretch>
            <a:fillRect/>
          </a:stretch>
        </p:blipFill>
        <p:spPr>
          <a:xfrm>
            <a:off x="8409146" y="222863"/>
            <a:ext cx="3168968" cy="2388914"/>
          </a:xfrm>
          <a:prstGeom prst="rect">
            <a:avLst/>
          </a:prstGeom>
        </p:spPr>
      </p:pic>
      <p:sp>
        <p:nvSpPr>
          <p:cNvPr id="8" name="CuadroTexto 7"/>
          <p:cNvSpPr txBox="1"/>
          <p:nvPr/>
        </p:nvSpPr>
        <p:spPr>
          <a:xfrm>
            <a:off x="2285224" y="222863"/>
            <a:ext cx="8047972" cy="2431435"/>
          </a:xfrm>
          <a:prstGeom prst="rect">
            <a:avLst/>
          </a:prstGeom>
          <a:noFill/>
        </p:spPr>
        <p:txBody>
          <a:bodyPr wrap="none" rtlCol="0">
            <a:spAutoFit/>
          </a:bodyPr>
          <a:lstStyle/>
          <a:p>
            <a:pPr algn="ctr"/>
            <a:r>
              <a:rPr lang="es-PY" sz="2800" dirty="0">
                <a:solidFill>
                  <a:schemeClr val="bg1"/>
                </a:solidFill>
              </a:rPr>
              <a:t>07 de Octubre Aniversario de la</a:t>
            </a:r>
          </a:p>
          <a:p>
            <a:pPr algn="ctr"/>
            <a:r>
              <a:rPr lang="es-PY" sz="4800" dirty="0">
                <a:solidFill>
                  <a:schemeClr val="bg1"/>
                </a:solidFill>
              </a:rPr>
              <a:t>Industria Nacional del Cemento</a:t>
            </a:r>
          </a:p>
          <a:p>
            <a:pPr algn="ctr"/>
            <a:r>
              <a:rPr lang="es-PY" sz="3600" dirty="0">
                <a:solidFill>
                  <a:schemeClr val="bg1"/>
                </a:solidFill>
              </a:rPr>
              <a:t>1969 - 2019	</a:t>
            </a:r>
          </a:p>
          <a:p>
            <a:pPr algn="ctr"/>
            <a:endParaRPr lang="es-PY" sz="3600" dirty="0">
              <a:solidFill>
                <a:schemeClr val="bg1"/>
              </a:solidFill>
            </a:endParaRPr>
          </a:p>
        </p:txBody>
      </p:sp>
      <p:sp>
        <p:nvSpPr>
          <p:cNvPr id="7" name="Elipse 6"/>
          <p:cNvSpPr/>
          <p:nvPr/>
        </p:nvSpPr>
        <p:spPr>
          <a:xfrm>
            <a:off x="4186653" y="2248666"/>
            <a:ext cx="3818694" cy="391193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PY"/>
          </a:p>
        </p:txBody>
      </p:sp>
      <p:pic>
        <p:nvPicPr>
          <p:cNvPr id="9" name="Picture 2" descr="C:\Users\Mariangeles\Downloads\inc 50 años.png"/>
          <p:cNvPicPr>
            <a:picLocks noChangeAspect="1" noChangeArrowheads="1"/>
          </p:cNvPicPr>
          <p:nvPr/>
        </p:nvPicPr>
        <p:blipFill>
          <a:blip r:embed="rId4" cstate="print"/>
          <a:srcRect l="2346" t="5556" r="6081" b="4293"/>
          <a:stretch>
            <a:fillRect/>
          </a:stretch>
        </p:blipFill>
        <p:spPr bwMode="auto">
          <a:xfrm>
            <a:off x="3827417" y="1946365"/>
            <a:ext cx="4611189" cy="4663440"/>
          </a:xfrm>
          <a:prstGeom prst="rect">
            <a:avLst/>
          </a:prstGeom>
          <a:noFill/>
        </p:spPr>
      </p:pic>
    </p:spTree>
    <p:extLst>
      <p:ext uri="{BB962C8B-B14F-4D97-AF65-F5344CB8AC3E}">
        <p14:creationId xmlns:p14="http://schemas.microsoft.com/office/powerpoint/2010/main" val="3180254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522649340"/>
              </p:ext>
            </p:extLst>
          </p:nvPr>
        </p:nvGraphicFramePr>
        <p:xfrm>
          <a:off x="179881" y="1825625"/>
          <a:ext cx="11707318" cy="4665115"/>
        </p:xfrm>
        <a:graphic>
          <a:graphicData uri="http://schemas.openxmlformats.org/drawingml/2006/table">
            <a:tbl>
              <a:tblPr/>
              <a:tblGrid>
                <a:gridCol w="788152">
                  <a:extLst>
                    <a:ext uri="{9D8B030D-6E8A-4147-A177-3AD203B41FA5}">
                      <a16:colId xmlns:a16="http://schemas.microsoft.com/office/drawing/2014/main" val="20000"/>
                    </a:ext>
                  </a:extLst>
                </a:gridCol>
                <a:gridCol w="2495810">
                  <a:extLst>
                    <a:ext uri="{9D8B030D-6E8A-4147-A177-3AD203B41FA5}">
                      <a16:colId xmlns:a16="http://schemas.microsoft.com/office/drawing/2014/main" val="20001"/>
                    </a:ext>
                  </a:extLst>
                </a:gridCol>
                <a:gridCol w="3373142">
                  <a:extLst>
                    <a:ext uri="{9D8B030D-6E8A-4147-A177-3AD203B41FA5}">
                      <a16:colId xmlns:a16="http://schemas.microsoft.com/office/drawing/2014/main" val="20002"/>
                    </a:ext>
                  </a:extLst>
                </a:gridCol>
                <a:gridCol w="1332654">
                  <a:extLst>
                    <a:ext uri="{9D8B030D-6E8A-4147-A177-3AD203B41FA5}">
                      <a16:colId xmlns:a16="http://schemas.microsoft.com/office/drawing/2014/main" val="20003"/>
                    </a:ext>
                  </a:extLst>
                </a:gridCol>
                <a:gridCol w="1379095">
                  <a:extLst>
                    <a:ext uri="{9D8B030D-6E8A-4147-A177-3AD203B41FA5}">
                      <a16:colId xmlns:a16="http://schemas.microsoft.com/office/drawing/2014/main" val="20004"/>
                    </a:ext>
                  </a:extLst>
                </a:gridCol>
                <a:gridCol w="1380764">
                  <a:extLst>
                    <a:ext uri="{9D8B030D-6E8A-4147-A177-3AD203B41FA5}">
                      <a16:colId xmlns:a16="http://schemas.microsoft.com/office/drawing/2014/main" val="20005"/>
                    </a:ext>
                  </a:extLst>
                </a:gridCol>
                <a:gridCol w="957701">
                  <a:extLst>
                    <a:ext uri="{9D8B030D-6E8A-4147-A177-3AD203B41FA5}">
                      <a16:colId xmlns:a16="http://schemas.microsoft.com/office/drawing/2014/main" val="20006"/>
                    </a:ext>
                  </a:extLst>
                </a:gridCol>
              </a:tblGrid>
              <a:tr h="172073">
                <a:tc rowSpan="2" gridSpan="3">
                  <a:txBody>
                    <a:bodyPr/>
                    <a:lstStyle/>
                    <a:p>
                      <a:pPr algn="ctr" fontAlgn="ctr"/>
                      <a:r>
                        <a:rPr lang="es-PY" sz="1200" b="1" i="0" u="none" strike="noStrike" dirty="0">
                          <a:solidFill>
                            <a:srgbClr val="000000"/>
                          </a:solidFill>
                          <a:effectLst/>
                          <a:latin typeface="Calibri" panose="020F0502020204030204" pitchFamily="34" charset="0"/>
                        </a:rPr>
                        <a:t>Descripción</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PY"/>
                    </a:p>
                  </a:txBody>
                  <a:tcPr/>
                </a:tc>
                <a:tc rowSpan="2" hMerge="1">
                  <a:txBody>
                    <a:bodyPr/>
                    <a:lstStyle/>
                    <a:p>
                      <a:endParaRPr lang="es-PY"/>
                    </a:p>
                  </a:txBody>
                  <a:tcPr/>
                </a:tc>
                <a:tc gridSpan="2">
                  <a:txBody>
                    <a:bodyPr/>
                    <a:lstStyle/>
                    <a:p>
                      <a:pPr algn="ctr" fontAlgn="ctr"/>
                      <a:r>
                        <a:rPr lang="es-PY" sz="1000" b="1" i="0" u="none" strike="noStrike" dirty="0">
                          <a:solidFill>
                            <a:srgbClr val="FFFFFF"/>
                          </a:solidFill>
                          <a:effectLst/>
                          <a:latin typeface="Calibri" panose="020F0502020204030204" pitchFamily="34" charset="0"/>
                        </a:rPr>
                        <a:t>Comparativo</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hMerge="1">
                  <a:txBody>
                    <a:bodyPr/>
                    <a:lstStyle/>
                    <a:p>
                      <a:endParaRPr lang="es-PY"/>
                    </a:p>
                  </a:txBody>
                  <a:tcPr/>
                </a:tc>
                <a:tc rowSpan="2">
                  <a:txBody>
                    <a:bodyPr/>
                    <a:lstStyle/>
                    <a:p>
                      <a:pPr algn="ctr" fontAlgn="ctr"/>
                      <a:r>
                        <a:rPr lang="es-PY" sz="1200" b="1" i="0" u="none" strike="noStrike">
                          <a:solidFill>
                            <a:srgbClr val="000000"/>
                          </a:solidFill>
                          <a:effectLst/>
                          <a:latin typeface="Calibri" panose="020F0502020204030204" pitchFamily="34" charset="0"/>
                        </a:rPr>
                        <a:t>Diferencia</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PY" sz="1200" b="1" i="0" u="none" strike="noStrike">
                          <a:solidFill>
                            <a:srgbClr val="000000"/>
                          </a:solidFill>
                          <a:effectLst/>
                          <a:latin typeface="Calibri" panose="020F0502020204030204" pitchFamily="34" charset="0"/>
                        </a:rPr>
                        <a:t>% de Variación</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35341">
                <a:tc gridSpan="3" vMerge="1">
                  <a:txBody>
                    <a:bodyPr/>
                    <a:lstStyle/>
                    <a:p>
                      <a:endParaRPr lang="es-PY"/>
                    </a:p>
                  </a:txBody>
                  <a:tcPr/>
                </a:tc>
                <a:tc hMerge="1" vMerge="1">
                  <a:txBody>
                    <a:bodyPr/>
                    <a:lstStyle/>
                    <a:p>
                      <a:endParaRPr lang="es-PY"/>
                    </a:p>
                  </a:txBody>
                  <a:tcPr/>
                </a:tc>
                <a:tc hMerge="1" vMerge="1">
                  <a:txBody>
                    <a:bodyPr/>
                    <a:lstStyle/>
                    <a:p>
                      <a:endParaRPr lang="es-PY"/>
                    </a:p>
                  </a:txBody>
                  <a:tcPr/>
                </a:tc>
                <a:tc>
                  <a:txBody>
                    <a:bodyPr/>
                    <a:lstStyle/>
                    <a:p>
                      <a:pPr algn="ctr" fontAlgn="ctr"/>
                      <a:r>
                        <a:rPr lang="es-PY" sz="1200" b="1" i="0" u="none" strike="noStrike" dirty="0">
                          <a:solidFill>
                            <a:srgbClr val="000000"/>
                          </a:solidFill>
                          <a:effectLst/>
                          <a:latin typeface="Calibri" panose="020F0502020204030204" pitchFamily="34" charset="0"/>
                        </a:rPr>
                        <a:t>Anteproyecto</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   2020</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Proyecto de Ley</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(MH)</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PY"/>
                    </a:p>
                  </a:txBody>
                  <a:tcPr/>
                </a:tc>
                <a:tc vMerge="1">
                  <a:txBody>
                    <a:bodyPr/>
                    <a:lstStyle/>
                    <a:p>
                      <a:endParaRPr lang="es-PY"/>
                    </a:p>
                  </a:txBody>
                  <a:tcPr/>
                </a:tc>
                <a:extLst>
                  <a:ext uri="{0D108BD9-81ED-4DB2-BD59-A6C34878D82A}">
                    <a16:rowId xmlns:a16="http://schemas.microsoft.com/office/drawing/2014/main" val="10001"/>
                  </a:ext>
                </a:extLst>
              </a:tr>
              <a:tr h="172073">
                <a:tc>
                  <a:txBody>
                    <a:bodyPr/>
                    <a:lstStyle/>
                    <a:p>
                      <a:pPr algn="ctr" fontAlgn="ctr"/>
                      <a:r>
                        <a:rPr lang="es-PY" sz="1000" b="1" i="0" u="none" strike="noStrike">
                          <a:solidFill>
                            <a:srgbClr val="FFFFFF"/>
                          </a:solidFill>
                          <a:effectLst/>
                          <a:latin typeface="Calibri" panose="020F0502020204030204" pitchFamily="34" charset="0"/>
                        </a:rPr>
                        <a:t> </a:t>
                      </a:r>
                    </a:p>
                  </a:txBody>
                  <a:tcPr marL="3567" marR="3567" marT="3567"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s-PY" sz="1000" b="1" i="0" u="none" strike="noStrike">
                          <a:solidFill>
                            <a:srgbClr val="FFFFFF"/>
                          </a:solidFill>
                          <a:effectLst/>
                          <a:latin typeface="Calibri" panose="020F0502020204030204" pitchFamily="34" charset="0"/>
                        </a:rPr>
                        <a:t> </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000" b="1" i="0" u="none" strike="noStrike" dirty="0">
                          <a:solidFill>
                            <a:srgbClr val="FFFFFF"/>
                          </a:solidFill>
                          <a:effectLst/>
                          <a:latin typeface="Calibri" panose="020F0502020204030204" pitchFamily="34" charset="0"/>
                        </a:rPr>
                        <a:t> </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000" b="1" i="0" u="none" strike="noStrike">
                          <a:solidFill>
                            <a:srgbClr val="FFFFFF"/>
                          </a:solidFill>
                          <a:effectLst/>
                          <a:latin typeface="Calibri" panose="020F0502020204030204" pitchFamily="34" charset="0"/>
                        </a:rPr>
                        <a:t>(A)</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000" b="1" i="0" u="none" strike="noStrike">
                          <a:solidFill>
                            <a:srgbClr val="FFFFFF"/>
                          </a:solidFill>
                          <a:effectLst/>
                          <a:latin typeface="Calibri" panose="020F0502020204030204" pitchFamily="34" charset="0"/>
                        </a:rPr>
                        <a:t>(B)</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000" b="1" i="0" u="none" strike="noStrike">
                          <a:solidFill>
                            <a:srgbClr val="FFFFFF"/>
                          </a:solidFill>
                          <a:effectLst/>
                          <a:latin typeface="Calibri" panose="020F0502020204030204" pitchFamily="34" charset="0"/>
                        </a:rPr>
                        <a:t>C=(A-B)</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000" b="1" i="0" u="none" strike="noStrike">
                          <a:solidFill>
                            <a:srgbClr val="FFFFFF"/>
                          </a:solidFill>
                          <a:effectLst/>
                          <a:latin typeface="Calibri" panose="020F0502020204030204" pitchFamily="34" charset="0"/>
                        </a:rPr>
                        <a:t> </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extLst>
                  <a:ext uri="{0D108BD9-81ED-4DB2-BD59-A6C34878D82A}">
                    <a16:rowId xmlns:a16="http://schemas.microsoft.com/office/drawing/2014/main" val="10002"/>
                  </a:ext>
                </a:extLst>
              </a:tr>
              <a:tr h="516222">
                <a:tc>
                  <a:txBody>
                    <a:bodyPr/>
                    <a:lstStyle/>
                    <a:p>
                      <a:pPr algn="ctr" fontAlgn="ctr"/>
                      <a:r>
                        <a:rPr lang="es-PY" sz="1200" b="1" i="0" u="none" strike="noStrike" dirty="0">
                          <a:solidFill>
                            <a:srgbClr val="000000"/>
                          </a:solidFill>
                          <a:effectLst/>
                          <a:latin typeface="Calibri" panose="020F0502020204030204" pitchFamily="34" charset="0"/>
                        </a:rPr>
                        <a:t>Actividad</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UR</a:t>
                      </a:r>
                    </a:p>
                  </a:txBody>
                  <a:tcPr marL="3567" marR="3567" marT="3567"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PY" sz="1200" b="1" i="0" u="none" strike="noStrike" dirty="0">
                          <a:solidFill>
                            <a:srgbClr val="000000"/>
                          </a:solidFill>
                          <a:effectLst/>
                          <a:latin typeface="Calibri" panose="020F0502020204030204" pitchFamily="34" charset="0"/>
                        </a:rPr>
                        <a:t>02 PRODUCCIÓN DE CLINKER</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02  DIRECCION DE FABRICA VALLEMÍ</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200" b="1" i="0" u="none" strike="noStrike" dirty="0">
                          <a:solidFill>
                            <a:srgbClr val="000000"/>
                          </a:solidFill>
                          <a:effectLst/>
                          <a:latin typeface="Calibri" panose="020F0502020204030204" pitchFamily="34" charset="0"/>
                        </a:rPr>
                        <a:t>Efectos de la</a:t>
                      </a:r>
                      <a:r>
                        <a:rPr lang="es-PY" sz="1200" b="1" i="0" u="none" strike="noStrike" baseline="0" dirty="0">
                          <a:solidFill>
                            <a:srgbClr val="000000"/>
                          </a:solidFill>
                          <a:effectLst/>
                          <a:latin typeface="Calibri" panose="020F0502020204030204" pitchFamily="34" charset="0"/>
                        </a:rPr>
                        <a:t> Modificación</a:t>
                      </a:r>
                      <a:endParaRPr lang="es-PY" sz="1200" b="1" i="0" u="none" strike="noStrike" dirty="0">
                        <a:solidFill>
                          <a:srgbClr val="000000"/>
                        </a:solidFill>
                        <a:effectLst/>
                        <a:latin typeface="Calibri" panose="020F0502020204030204" pitchFamily="34" charset="0"/>
                      </a:endParaRP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dirty="0">
                          <a:solidFill>
                            <a:srgbClr val="000000"/>
                          </a:solidFill>
                          <a:effectLst/>
                          <a:latin typeface="Calibri" panose="020F0502020204030204" pitchFamily="34" charset="0"/>
                        </a:rPr>
                        <a:t>354.996.177.201</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dirty="0">
                          <a:solidFill>
                            <a:srgbClr val="000000"/>
                          </a:solidFill>
                          <a:effectLst/>
                          <a:latin typeface="Calibri" panose="020F0502020204030204" pitchFamily="34" charset="0"/>
                        </a:rPr>
                        <a:t>340.985.171.453</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a:solidFill>
                            <a:srgbClr val="FF0000"/>
                          </a:solidFill>
                          <a:effectLst/>
                          <a:latin typeface="Calibri" panose="020F0502020204030204" pitchFamily="34" charset="0"/>
                        </a:rPr>
                        <a:t>(14.011.005.748)</a:t>
                      </a:r>
                      <a:br>
                        <a:rPr lang="es-PY" sz="1400" b="1" i="0" u="none" strike="noStrike">
                          <a:solidFill>
                            <a:srgbClr val="FF0000"/>
                          </a:solidFill>
                          <a:effectLst/>
                          <a:latin typeface="Calibri" panose="020F0502020204030204" pitchFamily="34" charset="0"/>
                        </a:rPr>
                      </a:br>
                      <a:r>
                        <a:rPr lang="es-PY" sz="1400" b="1" i="0" u="none" strike="noStrike">
                          <a:solidFill>
                            <a:srgbClr val="FF0000"/>
                          </a:solidFill>
                          <a:effectLst/>
                          <a:latin typeface="Calibri" panose="020F0502020204030204" pitchFamily="34" charset="0"/>
                        </a:rPr>
                        <a:t>↓</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a:solidFill>
                            <a:srgbClr val="FF0000"/>
                          </a:solidFill>
                          <a:effectLst/>
                          <a:latin typeface="Calibri" panose="020F0502020204030204" pitchFamily="34" charset="0"/>
                        </a:rPr>
                        <a:t>-3,95%</a:t>
                      </a:r>
                      <a:br>
                        <a:rPr lang="es-PY" sz="1400" b="1" i="0" u="none" strike="noStrike">
                          <a:solidFill>
                            <a:srgbClr val="FF0000"/>
                          </a:solidFill>
                          <a:effectLst/>
                          <a:latin typeface="Calibri" panose="020F0502020204030204" pitchFamily="34" charset="0"/>
                        </a:rPr>
                      </a:br>
                      <a:r>
                        <a:rPr lang="es-PY" sz="1400" b="1" i="0" u="none" strike="noStrike">
                          <a:solidFill>
                            <a:srgbClr val="FF0000"/>
                          </a:solidFill>
                          <a:effectLst/>
                          <a:latin typeface="Calibri" panose="020F0502020204030204" pitchFamily="34" charset="0"/>
                        </a:rPr>
                        <a:t>↓</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688296">
                <a:tc>
                  <a:txBody>
                    <a:bodyPr/>
                    <a:lstStyle/>
                    <a:p>
                      <a:pPr algn="ctr" fontAlgn="ctr"/>
                      <a:r>
                        <a:rPr lang="es-PY" sz="1200" b="1" i="0" u="none" strike="noStrike">
                          <a:solidFill>
                            <a:srgbClr val="000000"/>
                          </a:solidFill>
                          <a:effectLst/>
                          <a:latin typeface="Calibri" panose="020F0502020204030204" pitchFamily="34" charset="0"/>
                        </a:rPr>
                        <a:t>230</a:t>
                      </a:r>
                    </a:p>
                  </a:txBody>
                  <a:tcPr marL="3567" marR="3567" marT="3567"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Pasajes y Viáticos</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VIATICOS</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La reducción de este rubro afectará al</a:t>
                      </a:r>
                      <a:r>
                        <a:rPr lang="es-PY" sz="1200" b="1" i="0" u="none" strike="noStrike" baseline="0" dirty="0">
                          <a:solidFill>
                            <a:srgbClr val="000000"/>
                          </a:solidFill>
                          <a:effectLst/>
                          <a:latin typeface="Calibri" panose="020F0502020204030204" pitchFamily="34" charset="0"/>
                        </a:rPr>
                        <a:t> traslado de funcionarios para soporte técnico entre las plantas</a:t>
                      </a:r>
                      <a:endParaRPr lang="es-PY" sz="1200" b="1" i="0" u="none" strike="noStrike" dirty="0">
                        <a:solidFill>
                          <a:srgbClr val="000000"/>
                        </a:solidFill>
                        <a:effectLst/>
                        <a:latin typeface="Calibri" panose="020F0502020204030204" pitchFamily="34" charset="0"/>
                      </a:endParaRP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519.389.139</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493.419.682</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(25.969.457)</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a:solidFill>
                            <a:srgbClr val="FF0000"/>
                          </a:solidFill>
                          <a:effectLst/>
                          <a:latin typeface="Calibri" panose="020F0502020204030204" pitchFamily="34" charset="0"/>
                        </a:rPr>
                        <a:t>-5%</a:t>
                      </a:r>
                      <a:br>
                        <a:rPr lang="es-PY" sz="1400" b="1" i="0" u="none" strike="noStrike">
                          <a:solidFill>
                            <a:srgbClr val="FF0000"/>
                          </a:solidFill>
                          <a:effectLst/>
                          <a:latin typeface="Calibri" panose="020F0502020204030204" pitchFamily="34" charset="0"/>
                        </a:rPr>
                      </a:br>
                      <a:r>
                        <a:rPr lang="es-PY" sz="1400" b="1" i="0" u="none" strike="noStrike">
                          <a:solidFill>
                            <a:srgbClr val="FF0000"/>
                          </a:solidFill>
                          <a:effectLst/>
                          <a:latin typeface="Calibri" panose="020F0502020204030204" pitchFamily="34" charset="0"/>
                        </a:rPr>
                        <a:t>↓</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376592">
                <a:tc>
                  <a:txBody>
                    <a:bodyPr/>
                    <a:lstStyle/>
                    <a:p>
                      <a:pPr algn="ctr" fontAlgn="ctr"/>
                      <a:r>
                        <a:rPr lang="es-PY" sz="1200" b="1" i="0" u="none" strike="noStrike">
                          <a:solidFill>
                            <a:srgbClr val="000000"/>
                          </a:solidFill>
                          <a:effectLst/>
                          <a:latin typeface="Calibri" panose="020F0502020204030204" pitchFamily="34" charset="0"/>
                        </a:rPr>
                        <a:t>240</a:t>
                      </a:r>
                    </a:p>
                  </a:txBody>
                  <a:tcPr marL="3567" marR="3567" marT="3567"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Gastos por Servicios de Aseo, De Mantenimiento y Reparación </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MANTENIMIENTO DE MAQUINARIA</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La reducción en este rubro impedirá encarar el plan de reacondicionamiento de los distintos equipos y sectores fabriles, lo que a su vez afectará la eficiencia del funcionamiento de los mismos, pudiendo afectar las consignas de producción establecidas.</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15.813.604.804</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10.772.406.213</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(5.041.198.591) </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-32%</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204518">
                <a:tc>
                  <a:txBody>
                    <a:bodyPr/>
                    <a:lstStyle/>
                    <a:p>
                      <a:pPr algn="ctr" fontAlgn="ctr"/>
                      <a:r>
                        <a:rPr lang="es-PY" sz="1200" b="1" i="0" u="none" strike="noStrike">
                          <a:solidFill>
                            <a:srgbClr val="000000"/>
                          </a:solidFill>
                          <a:effectLst/>
                          <a:latin typeface="Calibri" panose="020F0502020204030204" pitchFamily="34" charset="0"/>
                        </a:rPr>
                        <a:t>260</a:t>
                      </a:r>
                    </a:p>
                  </a:txBody>
                  <a:tcPr marL="3567" marR="3567" marT="3567"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Servicios Técnicos y Profesionales </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SERVICIOS TÉCNICOS Y CONSULTORIA</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Esta reducción afectará al plan de incorporación de los cerros al patrimonio. Y al concurso de especialistas para Servicios Técnicos que requieran el diseños</a:t>
                      </a:r>
                      <a:r>
                        <a:rPr lang="es-PY" sz="1200" b="1" i="0" u="none" strike="noStrike" baseline="0" dirty="0">
                          <a:solidFill>
                            <a:srgbClr val="000000"/>
                          </a:solidFill>
                          <a:effectLst/>
                          <a:latin typeface="Calibri" panose="020F0502020204030204" pitchFamily="34" charset="0"/>
                        </a:rPr>
                        <a:t> de repuestos a medida </a:t>
                      </a:r>
                      <a:r>
                        <a:rPr lang="es-PY" sz="1200" b="1" i="0" u="none" strike="noStrike" dirty="0">
                          <a:solidFill>
                            <a:srgbClr val="000000"/>
                          </a:solidFill>
                          <a:effectLst/>
                          <a:latin typeface="Calibri" panose="020F0502020204030204" pitchFamily="34" charset="0"/>
                        </a:rPr>
                        <a:t>de la Planta de Vallemí</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4.741.444.100</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a:solidFill>
                            <a:srgbClr val="000000"/>
                          </a:solidFill>
                          <a:effectLst/>
                          <a:latin typeface="Calibri" panose="020F0502020204030204" pitchFamily="34" charset="0"/>
                        </a:rPr>
                        <a:t>2.797.606.400</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(1.943.837.700) </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-41%</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3567" marR="3567" marT="356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CuadroTexto 5"/>
          <p:cNvSpPr txBox="1"/>
          <p:nvPr/>
        </p:nvSpPr>
        <p:spPr>
          <a:xfrm>
            <a:off x="1580517" y="804823"/>
            <a:ext cx="9030967" cy="954107"/>
          </a:xfrm>
          <a:prstGeom prst="rect">
            <a:avLst/>
          </a:prstGeom>
          <a:noFill/>
        </p:spPr>
        <p:txBody>
          <a:bodyPr wrap="square" rtlCol="0">
            <a:spAutoFit/>
          </a:bodyPr>
          <a:lstStyle/>
          <a:p>
            <a:pPr algn="ctr"/>
            <a:r>
              <a:rPr lang="es-PY" sz="2800" b="1" dirty="0"/>
              <a:t>Proyecto de Ley 2020 – Disminuciones Detallado</a:t>
            </a:r>
          </a:p>
          <a:p>
            <a:pPr algn="ctr"/>
            <a:r>
              <a:rPr lang="es-PY" sz="2800" b="1" dirty="0">
                <a:solidFill>
                  <a:srgbClr val="FF0000"/>
                </a:solidFill>
              </a:rPr>
              <a:t>Dirección de Fábrica Vallemí</a:t>
            </a:r>
          </a:p>
        </p:txBody>
      </p:sp>
      <p:sp>
        <p:nvSpPr>
          <p:cNvPr id="7" name="Botón de acción: Hacia delante o Siguiente 6">
            <a:hlinkClick r:id="rId2" action="ppaction://hlinksldjump" highlightClick="1"/>
          </p:cNvPr>
          <p:cNvSpPr/>
          <p:nvPr/>
        </p:nvSpPr>
        <p:spPr>
          <a:xfrm>
            <a:off x="9856380" y="1006104"/>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8" name="Botón de acción: Hacia delante o Siguiente 7">
            <a:hlinkClick r:id="rId3" action="ppaction://hlinksldjump" highlightClick="1"/>
          </p:cNvPr>
          <p:cNvSpPr/>
          <p:nvPr/>
        </p:nvSpPr>
        <p:spPr>
          <a:xfrm>
            <a:off x="9856379" y="1382517"/>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pic>
        <p:nvPicPr>
          <p:cNvPr id="9" name="Picture 2" descr="C:\Users\Mariangeles\Downloads\inc 50 años.png">
            <a:extLst>
              <a:ext uri="{FF2B5EF4-FFF2-40B4-BE49-F238E27FC236}">
                <a16:creationId xmlns:a16="http://schemas.microsoft.com/office/drawing/2014/main" id="{2C831E28-BF27-4195-8906-5234420D9539}"/>
              </a:ext>
            </a:extLst>
          </p:cNvPr>
          <p:cNvPicPr>
            <a:picLocks noChangeAspect="1" noChangeArrowheads="1"/>
          </p:cNvPicPr>
          <p:nvPr/>
        </p:nvPicPr>
        <p:blipFill>
          <a:blip r:embed="rId4" cstate="print"/>
          <a:srcRect/>
          <a:stretch>
            <a:fillRect/>
          </a:stretch>
        </p:blipFill>
        <p:spPr bwMode="auto">
          <a:xfrm>
            <a:off x="4767942" y="91439"/>
            <a:ext cx="795732" cy="828093"/>
          </a:xfrm>
          <a:prstGeom prst="rect">
            <a:avLst/>
          </a:prstGeom>
          <a:noFill/>
        </p:spPr>
      </p:pic>
    </p:spTree>
    <p:extLst>
      <p:ext uri="{BB962C8B-B14F-4D97-AF65-F5344CB8AC3E}">
        <p14:creationId xmlns:p14="http://schemas.microsoft.com/office/powerpoint/2010/main" val="2816582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406178349"/>
              </p:ext>
            </p:extLst>
          </p:nvPr>
        </p:nvGraphicFramePr>
        <p:xfrm>
          <a:off x="169887" y="1575463"/>
          <a:ext cx="11822243" cy="5214309"/>
        </p:xfrm>
        <a:graphic>
          <a:graphicData uri="http://schemas.openxmlformats.org/drawingml/2006/table">
            <a:tbl>
              <a:tblPr/>
              <a:tblGrid>
                <a:gridCol w="669560">
                  <a:extLst>
                    <a:ext uri="{9D8B030D-6E8A-4147-A177-3AD203B41FA5}">
                      <a16:colId xmlns:a16="http://schemas.microsoft.com/office/drawing/2014/main" val="20000"/>
                    </a:ext>
                  </a:extLst>
                </a:gridCol>
                <a:gridCol w="2074520">
                  <a:extLst>
                    <a:ext uri="{9D8B030D-6E8A-4147-A177-3AD203B41FA5}">
                      <a16:colId xmlns:a16="http://schemas.microsoft.com/office/drawing/2014/main" val="20001"/>
                    </a:ext>
                  </a:extLst>
                </a:gridCol>
                <a:gridCol w="4041467">
                  <a:extLst>
                    <a:ext uri="{9D8B030D-6E8A-4147-A177-3AD203B41FA5}">
                      <a16:colId xmlns:a16="http://schemas.microsoft.com/office/drawing/2014/main" val="20002"/>
                    </a:ext>
                  </a:extLst>
                </a:gridCol>
                <a:gridCol w="1379095">
                  <a:extLst>
                    <a:ext uri="{9D8B030D-6E8A-4147-A177-3AD203B41FA5}">
                      <a16:colId xmlns:a16="http://schemas.microsoft.com/office/drawing/2014/main" val="20003"/>
                    </a:ext>
                  </a:extLst>
                </a:gridCol>
                <a:gridCol w="1436471">
                  <a:extLst>
                    <a:ext uri="{9D8B030D-6E8A-4147-A177-3AD203B41FA5}">
                      <a16:colId xmlns:a16="http://schemas.microsoft.com/office/drawing/2014/main" val="20004"/>
                    </a:ext>
                  </a:extLst>
                </a:gridCol>
                <a:gridCol w="1381682">
                  <a:extLst>
                    <a:ext uri="{9D8B030D-6E8A-4147-A177-3AD203B41FA5}">
                      <a16:colId xmlns:a16="http://schemas.microsoft.com/office/drawing/2014/main" val="20005"/>
                    </a:ext>
                  </a:extLst>
                </a:gridCol>
                <a:gridCol w="839448">
                  <a:extLst>
                    <a:ext uri="{9D8B030D-6E8A-4147-A177-3AD203B41FA5}">
                      <a16:colId xmlns:a16="http://schemas.microsoft.com/office/drawing/2014/main" val="20006"/>
                    </a:ext>
                  </a:extLst>
                </a:gridCol>
              </a:tblGrid>
              <a:tr h="144788">
                <a:tc rowSpan="2" gridSpan="3">
                  <a:txBody>
                    <a:bodyPr/>
                    <a:lstStyle/>
                    <a:p>
                      <a:pPr algn="ctr" fontAlgn="ctr"/>
                      <a:r>
                        <a:rPr lang="es-PY" sz="1200" b="1" i="0" u="none" strike="noStrike" dirty="0">
                          <a:solidFill>
                            <a:srgbClr val="000000"/>
                          </a:solidFill>
                          <a:effectLst/>
                          <a:latin typeface="Calibri" panose="020F0502020204030204" pitchFamily="34" charset="0"/>
                        </a:rPr>
                        <a:t>Descripción</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PY"/>
                    </a:p>
                  </a:txBody>
                  <a:tcPr/>
                </a:tc>
                <a:tc rowSpan="2" hMerge="1">
                  <a:txBody>
                    <a:bodyPr/>
                    <a:lstStyle/>
                    <a:p>
                      <a:endParaRPr lang="es-PY"/>
                    </a:p>
                  </a:txBody>
                  <a:tcPr/>
                </a:tc>
                <a:tc gridSpan="2">
                  <a:txBody>
                    <a:bodyPr/>
                    <a:lstStyle/>
                    <a:p>
                      <a:pPr algn="ctr" fontAlgn="ctr"/>
                      <a:r>
                        <a:rPr lang="es-PY" sz="1400" b="1" i="0" u="none" strike="noStrike" dirty="0">
                          <a:solidFill>
                            <a:srgbClr val="FFFFFF"/>
                          </a:solidFill>
                          <a:effectLst/>
                          <a:latin typeface="Calibri" panose="020F0502020204030204" pitchFamily="34" charset="0"/>
                        </a:rPr>
                        <a:t>Comparativo</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hMerge="1">
                  <a:txBody>
                    <a:bodyPr/>
                    <a:lstStyle/>
                    <a:p>
                      <a:endParaRPr lang="es-PY"/>
                    </a:p>
                  </a:txBody>
                  <a:tcPr/>
                </a:tc>
                <a:tc rowSpan="2">
                  <a:txBody>
                    <a:bodyPr/>
                    <a:lstStyle/>
                    <a:p>
                      <a:pPr algn="ctr" fontAlgn="ctr"/>
                      <a:r>
                        <a:rPr lang="es-PY" sz="1200" b="1" i="0" u="none" strike="noStrike">
                          <a:solidFill>
                            <a:srgbClr val="000000"/>
                          </a:solidFill>
                          <a:effectLst/>
                          <a:latin typeface="Calibri" panose="020F0502020204030204" pitchFamily="34" charset="0"/>
                        </a:rPr>
                        <a:t>Diferencia</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PY" sz="1200" b="1" i="0" u="none" strike="noStrike">
                          <a:solidFill>
                            <a:srgbClr val="000000"/>
                          </a:solidFill>
                          <a:effectLst/>
                          <a:latin typeface="Calibri" panose="020F0502020204030204" pitchFamily="34" charset="0"/>
                        </a:rPr>
                        <a:t>% de Variación</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67814">
                <a:tc gridSpan="3" vMerge="1">
                  <a:txBody>
                    <a:bodyPr/>
                    <a:lstStyle/>
                    <a:p>
                      <a:endParaRPr lang="es-PY"/>
                    </a:p>
                  </a:txBody>
                  <a:tcPr/>
                </a:tc>
                <a:tc hMerge="1" vMerge="1">
                  <a:txBody>
                    <a:bodyPr/>
                    <a:lstStyle/>
                    <a:p>
                      <a:endParaRPr lang="es-PY"/>
                    </a:p>
                  </a:txBody>
                  <a:tcPr/>
                </a:tc>
                <a:tc hMerge="1" vMerge="1">
                  <a:txBody>
                    <a:bodyPr/>
                    <a:lstStyle/>
                    <a:p>
                      <a:endParaRPr lang="es-PY"/>
                    </a:p>
                  </a:txBody>
                  <a:tcPr/>
                </a:tc>
                <a:tc>
                  <a:txBody>
                    <a:bodyPr/>
                    <a:lstStyle/>
                    <a:p>
                      <a:pPr algn="ctr" fontAlgn="ctr"/>
                      <a:r>
                        <a:rPr lang="es-PY" sz="1200" b="1" i="0" u="none" strike="noStrike" dirty="0">
                          <a:solidFill>
                            <a:srgbClr val="000000"/>
                          </a:solidFill>
                          <a:effectLst/>
                          <a:latin typeface="Calibri" panose="020F0502020204030204" pitchFamily="34" charset="0"/>
                        </a:rPr>
                        <a:t>Anteproyecto</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   2020</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Proyecto de Ley</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(MH)</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PY"/>
                    </a:p>
                  </a:txBody>
                  <a:tcPr/>
                </a:tc>
                <a:tc vMerge="1">
                  <a:txBody>
                    <a:bodyPr/>
                    <a:lstStyle/>
                    <a:p>
                      <a:endParaRPr lang="es-PY"/>
                    </a:p>
                  </a:txBody>
                  <a:tcPr/>
                </a:tc>
                <a:extLst>
                  <a:ext uri="{0D108BD9-81ED-4DB2-BD59-A6C34878D82A}">
                    <a16:rowId xmlns:a16="http://schemas.microsoft.com/office/drawing/2014/main" val="10001"/>
                  </a:ext>
                </a:extLst>
              </a:tr>
              <a:tr h="144788">
                <a:tc>
                  <a:txBody>
                    <a:bodyPr/>
                    <a:lstStyle/>
                    <a:p>
                      <a:pPr algn="ctr" fontAlgn="ctr"/>
                      <a:r>
                        <a:rPr lang="es-PY" sz="800" b="1" i="0" u="none" strike="noStrike">
                          <a:solidFill>
                            <a:srgbClr val="FFFFFF"/>
                          </a:solidFill>
                          <a:effectLst/>
                          <a:latin typeface="Calibri" panose="020F0502020204030204" pitchFamily="34" charset="0"/>
                        </a:rPr>
                        <a:t> </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800" b="1" i="0" u="none" strike="noStrike">
                          <a:solidFill>
                            <a:srgbClr val="FFFFFF"/>
                          </a:solidFill>
                          <a:effectLst/>
                          <a:latin typeface="Calibri" panose="020F0502020204030204" pitchFamily="34" charset="0"/>
                        </a:rPr>
                        <a:t> </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800" b="1" i="0" u="none" strike="noStrike">
                          <a:solidFill>
                            <a:srgbClr val="FFFFFF"/>
                          </a:solidFill>
                          <a:effectLst/>
                          <a:latin typeface="Calibri" panose="020F0502020204030204" pitchFamily="34" charset="0"/>
                        </a:rPr>
                        <a:t> </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800" b="1" i="0" u="none" strike="noStrike">
                          <a:solidFill>
                            <a:srgbClr val="FFFFFF"/>
                          </a:solidFill>
                          <a:effectLst/>
                          <a:latin typeface="Calibri" panose="020F0502020204030204" pitchFamily="34" charset="0"/>
                        </a:rPr>
                        <a:t>(A)</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800" b="1" i="0" u="none" strike="noStrike">
                          <a:solidFill>
                            <a:srgbClr val="FFFFFF"/>
                          </a:solidFill>
                          <a:effectLst/>
                          <a:latin typeface="Calibri" panose="020F0502020204030204" pitchFamily="34" charset="0"/>
                        </a:rPr>
                        <a:t>(B)</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800" b="1" i="0" u="none" strike="noStrike">
                          <a:solidFill>
                            <a:srgbClr val="FFFFFF"/>
                          </a:solidFill>
                          <a:effectLst/>
                          <a:latin typeface="Calibri" panose="020F0502020204030204" pitchFamily="34" charset="0"/>
                        </a:rPr>
                        <a:t>C=(A-B)</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800" b="1" i="0" u="none" strike="noStrike">
                          <a:solidFill>
                            <a:srgbClr val="FFFFFF"/>
                          </a:solidFill>
                          <a:effectLst/>
                          <a:latin typeface="Calibri" panose="020F0502020204030204" pitchFamily="34" charset="0"/>
                        </a:rPr>
                        <a:t> </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extLst>
                  <a:ext uri="{0D108BD9-81ED-4DB2-BD59-A6C34878D82A}">
                    <a16:rowId xmlns:a16="http://schemas.microsoft.com/office/drawing/2014/main" val="10002"/>
                  </a:ext>
                </a:extLst>
              </a:tr>
              <a:tr h="434362">
                <a:tc>
                  <a:txBody>
                    <a:bodyPr/>
                    <a:lstStyle/>
                    <a:p>
                      <a:pPr algn="ctr" fontAlgn="ctr"/>
                      <a:r>
                        <a:rPr lang="es-PY" sz="1100" b="1" i="0" u="none" strike="noStrike" dirty="0">
                          <a:solidFill>
                            <a:srgbClr val="000000"/>
                          </a:solidFill>
                          <a:effectLst/>
                          <a:latin typeface="Calibri" panose="020F0502020204030204" pitchFamily="34" charset="0"/>
                        </a:rPr>
                        <a:t>Actividad</a:t>
                      </a:r>
                      <a:br>
                        <a:rPr lang="es-PY" sz="1100" b="1" i="0" u="none" strike="noStrike" dirty="0">
                          <a:solidFill>
                            <a:srgbClr val="000000"/>
                          </a:solidFill>
                          <a:effectLst/>
                          <a:latin typeface="Calibri" panose="020F0502020204030204" pitchFamily="34" charset="0"/>
                        </a:rPr>
                      </a:br>
                      <a:r>
                        <a:rPr lang="es-PY" sz="1100" b="1" i="0" u="none" strike="noStrike" dirty="0">
                          <a:solidFill>
                            <a:srgbClr val="000000"/>
                          </a:solidFill>
                          <a:effectLst/>
                          <a:latin typeface="Calibri" panose="020F0502020204030204" pitchFamily="34" charset="0"/>
                        </a:rPr>
                        <a:t>UR</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100" b="1" i="0" u="none" strike="noStrike" dirty="0">
                          <a:solidFill>
                            <a:srgbClr val="000000"/>
                          </a:solidFill>
                          <a:effectLst/>
                          <a:latin typeface="Calibri" panose="020F0502020204030204" pitchFamily="34" charset="0"/>
                        </a:rPr>
                        <a:t>02 PRODUCCIÓN DE CLINKER</a:t>
                      </a:r>
                      <a:br>
                        <a:rPr lang="es-PY" sz="1100" b="1" i="0" u="none" strike="noStrike" dirty="0">
                          <a:solidFill>
                            <a:srgbClr val="000000"/>
                          </a:solidFill>
                          <a:effectLst/>
                          <a:latin typeface="Calibri" panose="020F0502020204030204" pitchFamily="34" charset="0"/>
                        </a:rPr>
                      </a:br>
                      <a:r>
                        <a:rPr lang="es-PY" sz="1100" b="1" i="0" u="none" strike="noStrike" dirty="0">
                          <a:solidFill>
                            <a:srgbClr val="000000"/>
                          </a:solidFill>
                          <a:effectLst/>
                          <a:latin typeface="Calibri" panose="020F0502020204030204" pitchFamily="34" charset="0"/>
                        </a:rPr>
                        <a:t>02  DIRECCION DE FABRICA VALLEMÍ</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100" b="1" i="0" u="none" strike="noStrike" dirty="0">
                          <a:solidFill>
                            <a:srgbClr val="000000"/>
                          </a:solidFill>
                          <a:effectLst/>
                          <a:latin typeface="Calibri" panose="020F0502020204030204" pitchFamily="34" charset="0"/>
                        </a:rPr>
                        <a:t>Efectos de la Modificación</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dirty="0">
                          <a:solidFill>
                            <a:srgbClr val="000000"/>
                          </a:solidFill>
                          <a:effectLst/>
                          <a:latin typeface="Calibri" panose="020F0502020204030204" pitchFamily="34" charset="0"/>
                        </a:rPr>
                        <a:t>354.996.177.201</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a:solidFill>
                            <a:srgbClr val="000000"/>
                          </a:solidFill>
                          <a:effectLst/>
                          <a:latin typeface="Calibri" panose="020F0502020204030204" pitchFamily="34" charset="0"/>
                        </a:rPr>
                        <a:t>340.985.171.453</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a:solidFill>
                            <a:srgbClr val="FF0000"/>
                          </a:solidFill>
                          <a:effectLst/>
                          <a:latin typeface="Calibri" panose="020F0502020204030204" pitchFamily="34" charset="0"/>
                        </a:rPr>
                        <a:t>(14.011.005.748)</a:t>
                      </a:r>
                      <a:br>
                        <a:rPr lang="es-PY" sz="1400" b="1" i="0" u="none" strike="noStrike">
                          <a:solidFill>
                            <a:srgbClr val="FF0000"/>
                          </a:solidFill>
                          <a:effectLst/>
                          <a:latin typeface="Calibri" panose="020F0502020204030204" pitchFamily="34" charset="0"/>
                        </a:rPr>
                      </a:br>
                      <a:r>
                        <a:rPr lang="es-PY" sz="1400" b="1" i="0" u="none" strike="noStrike">
                          <a:solidFill>
                            <a:srgbClr val="FF0000"/>
                          </a:solidFill>
                          <a:effectLst/>
                          <a:latin typeface="Calibri" panose="020F0502020204030204" pitchFamily="34" charset="0"/>
                        </a:rPr>
                        <a:t>↓</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a:solidFill>
                            <a:srgbClr val="FF0000"/>
                          </a:solidFill>
                          <a:effectLst/>
                          <a:latin typeface="Calibri" panose="020F0502020204030204" pitchFamily="34" charset="0"/>
                        </a:rPr>
                        <a:t>-3,95%</a:t>
                      </a:r>
                      <a:br>
                        <a:rPr lang="es-PY" sz="1400" b="1" i="0" u="none" strike="noStrike">
                          <a:solidFill>
                            <a:srgbClr val="FF0000"/>
                          </a:solidFill>
                          <a:effectLst/>
                          <a:latin typeface="Calibri" panose="020F0502020204030204" pitchFamily="34" charset="0"/>
                        </a:rPr>
                      </a:br>
                      <a:r>
                        <a:rPr lang="es-PY" sz="1400" b="1" i="0" u="none" strike="noStrike">
                          <a:solidFill>
                            <a:srgbClr val="FF0000"/>
                          </a:solidFill>
                          <a:effectLst/>
                          <a:latin typeface="Calibri" panose="020F0502020204030204" pitchFamily="34" charset="0"/>
                        </a:rPr>
                        <a:t>↓</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1447871">
                <a:tc>
                  <a:txBody>
                    <a:bodyPr/>
                    <a:lstStyle/>
                    <a:p>
                      <a:pPr algn="ctr" fontAlgn="ctr"/>
                      <a:r>
                        <a:rPr lang="es-PY" sz="1200" b="1" i="0" u="none" strike="noStrike" dirty="0">
                          <a:solidFill>
                            <a:srgbClr val="000000"/>
                          </a:solidFill>
                          <a:effectLst/>
                          <a:latin typeface="Calibri" panose="020F0502020204030204" pitchFamily="34" charset="0"/>
                        </a:rPr>
                        <a:t>340</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Bienes de Consumo de Oficinas e Insumos</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REPUESTOS</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La reducción  afecta a la compra de repuestos para las nuevas instalaciones realizadas para el cambio de combustible, recordemos que desde la puesta en marcha en el 2017, aun no se han adquiridos repuestos para mantener en buenas condiciones los equipamientos de dichos sectores, lo que es perjudicial, ya que la mayoría no se encuentran en plaza, en caso de inconvenientes  afecta directamente a  la producción de Clinker.</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23.264.845.478</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16.764.845.478</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(6.500.000.000) </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a:solidFill>
                            <a:srgbClr val="FF0000"/>
                          </a:solidFill>
                          <a:effectLst/>
                          <a:latin typeface="Calibri" panose="020F0502020204030204" pitchFamily="34" charset="0"/>
                        </a:rPr>
                        <a:t>-28%</a:t>
                      </a:r>
                      <a:br>
                        <a:rPr lang="es-PY" sz="1400" b="1" i="0" u="none" strike="noStrike">
                          <a:solidFill>
                            <a:srgbClr val="FF0000"/>
                          </a:solidFill>
                          <a:effectLst/>
                          <a:latin typeface="Calibri" panose="020F0502020204030204" pitchFamily="34" charset="0"/>
                        </a:rPr>
                      </a:br>
                      <a:r>
                        <a:rPr lang="es-PY" sz="1400" b="1" i="0" u="none" strike="noStrike">
                          <a:solidFill>
                            <a:srgbClr val="FF0000"/>
                          </a:solidFill>
                          <a:effectLst/>
                          <a:latin typeface="Calibri" panose="020F0502020204030204" pitchFamily="34" charset="0"/>
                        </a:rPr>
                        <a:t>↓</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23936">
                <a:tc>
                  <a:txBody>
                    <a:bodyPr/>
                    <a:lstStyle/>
                    <a:p>
                      <a:pPr algn="ctr" fontAlgn="ctr"/>
                      <a:r>
                        <a:rPr lang="es-PY" sz="1200" b="1" i="0" u="none" strike="noStrike" dirty="0">
                          <a:solidFill>
                            <a:srgbClr val="000000"/>
                          </a:solidFill>
                          <a:effectLst/>
                          <a:latin typeface="Calibri" panose="020F0502020204030204" pitchFamily="34" charset="0"/>
                        </a:rPr>
                        <a:t>360</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Combustibles y Lubricantes</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COMBUSTIBLE Y LUBRICANTES</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La reducción de este rubro afectará a la provisión de Combustible para la Planta de Vallemí (Gas </a:t>
                      </a:r>
                      <a:r>
                        <a:rPr lang="es-PY" sz="1200" b="1" i="0" u="none" strike="noStrike" dirty="0" err="1">
                          <a:solidFill>
                            <a:srgbClr val="000000"/>
                          </a:solidFill>
                          <a:effectLst/>
                          <a:latin typeface="Calibri" panose="020F0502020204030204" pitchFamily="34" charset="0"/>
                        </a:rPr>
                        <a:t>Oil</a:t>
                      </a:r>
                      <a:r>
                        <a:rPr lang="es-PY" sz="1200" b="1" i="0" u="none" strike="noStrike" baseline="0" dirty="0">
                          <a:solidFill>
                            <a:srgbClr val="000000"/>
                          </a:solidFill>
                          <a:effectLst/>
                          <a:latin typeface="Calibri" panose="020F0502020204030204" pitchFamily="34" charset="0"/>
                        </a:rPr>
                        <a:t>, </a:t>
                      </a:r>
                      <a:r>
                        <a:rPr lang="es-PY" sz="1200" b="1" i="0" u="none" strike="noStrike" dirty="0">
                          <a:solidFill>
                            <a:srgbClr val="000000"/>
                          </a:solidFill>
                          <a:effectLst/>
                          <a:latin typeface="Calibri" panose="020F0502020204030204" pitchFamily="34" charset="0"/>
                        </a:rPr>
                        <a:t>Nafta, kerosene, Aceites y lubricantes) </a:t>
                      </a:r>
                      <a:r>
                        <a:rPr lang="es-PY" sz="1200" b="1" i="0" u="none" strike="noStrike" dirty="0">
                          <a:solidFill>
                            <a:srgbClr val="FF0000"/>
                          </a:solidFill>
                          <a:effectLst/>
                          <a:latin typeface="Calibri" panose="020F0502020204030204" pitchFamily="34" charset="0"/>
                        </a:rPr>
                        <a:t>USO INDUSTRIAL</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10.804.893.420</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8.804.893.420</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(2.000.000.000) </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-18,51%</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084295">
                <a:tc>
                  <a:txBody>
                    <a:bodyPr/>
                    <a:lstStyle/>
                    <a:p>
                      <a:pPr algn="ctr" fontAlgn="ctr"/>
                      <a:r>
                        <a:rPr lang="es-PY" sz="1200" b="1" i="0" u="none" strike="noStrike">
                          <a:solidFill>
                            <a:srgbClr val="000000"/>
                          </a:solidFill>
                          <a:effectLst/>
                          <a:latin typeface="Calibri" panose="020F0502020204030204" pitchFamily="34" charset="0"/>
                        </a:rPr>
                        <a:t>390</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Otros Bienes de Consumo</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ARTICULOS DE FERRETERIA Y NEUMÁTICOS</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La reducción afecta al rendimiento de los distintos molinos, en caso de no reemplazar las placas desgastadas, se pierde eficiencia y por ende se debe molinar mas para llegar a las consignas, lo cual  implica un aumento de los costos</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a:solidFill>
                            <a:srgbClr val="000000"/>
                          </a:solidFill>
                          <a:effectLst/>
                          <a:latin typeface="Calibri" panose="020F0502020204030204" pitchFamily="34" charset="0"/>
                        </a:rPr>
                        <a:t>12.110.341.325</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10.610.341.325</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(1.500.000.000) </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-12,39%</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11581">
                <a:tc>
                  <a:txBody>
                    <a:bodyPr/>
                    <a:lstStyle/>
                    <a:p>
                      <a:pPr algn="ctr" fontAlgn="ctr"/>
                      <a:r>
                        <a:rPr lang="es-PY" sz="1200" b="1" i="0" u="none" strike="noStrike">
                          <a:solidFill>
                            <a:srgbClr val="000000"/>
                          </a:solidFill>
                          <a:effectLst/>
                          <a:latin typeface="Calibri" panose="020F0502020204030204" pitchFamily="34" charset="0"/>
                        </a:rPr>
                        <a:t>910</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Pago de Impuestos, Tasas y  Gastos Judiciales</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GASTOS JUDICIALES</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Aumentado por MINISTERIO DE HACIENDA</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631.696.084</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3.631.696.084</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B050"/>
                          </a:solidFill>
                          <a:effectLst/>
                          <a:latin typeface="Calibri" panose="020F0502020204030204" pitchFamily="34" charset="0"/>
                        </a:rPr>
                        <a:t>(3.000.000.000) </a:t>
                      </a:r>
                      <a:br>
                        <a:rPr lang="es-PY" sz="1400" b="1" i="0" u="none" strike="noStrike" dirty="0">
                          <a:solidFill>
                            <a:srgbClr val="00B050"/>
                          </a:solidFill>
                          <a:effectLst/>
                          <a:latin typeface="Calibri" panose="020F0502020204030204" pitchFamily="34" charset="0"/>
                        </a:rPr>
                      </a:br>
                      <a:r>
                        <a:rPr lang="es-PY" sz="1400" b="1" i="0" u="none" strike="noStrike" dirty="0">
                          <a:solidFill>
                            <a:srgbClr val="00B050"/>
                          </a:solidFill>
                          <a:effectLst/>
                          <a:latin typeface="Calibri" panose="020F0502020204030204" pitchFamily="34" charset="0"/>
                        </a:rPr>
                        <a:t>↑</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B050"/>
                          </a:solidFill>
                          <a:effectLst/>
                          <a:latin typeface="Calibri" panose="020F0502020204030204" pitchFamily="34" charset="0"/>
                        </a:rPr>
                        <a:t>474,91%</a:t>
                      </a:r>
                      <a:br>
                        <a:rPr lang="es-PY" sz="1400" b="1" i="0" u="none" strike="noStrike" dirty="0">
                          <a:solidFill>
                            <a:srgbClr val="00B050"/>
                          </a:solidFill>
                          <a:effectLst/>
                          <a:latin typeface="Calibri" panose="020F0502020204030204" pitchFamily="34" charset="0"/>
                        </a:rPr>
                      </a:br>
                      <a:r>
                        <a:rPr lang="es-PY" sz="1400" b="1" i="0" u="none" strike="noStrike" dirty="0">
                          <a:solidFill>
                            <a:srgbClr val="00B050"/>
                          </a:solidFill>
                          <a:effectLst/>
                          <a:latin typeface="Calibri" panose="020F0502020204030204" pitchFamily="34" charset="0"/>
                        </a:rPr>
                        <a:t>↑</a:t>
                      </a:r>
                    </a:p>
                  </a:txBody>
                  <a:tcPr marL="2833" marR="2833" marT="283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CuadroTexto 5"/>
          <p:cNvSpPr txBox="1"/>
          <p:nvPr/>
        </p:nvSpPr>
        <p:spPr>
          <a:xfrm>
            <a:off x="1580517" y="863816"/>
            <a:ext cx="9030967" cy="707886"/>
          </a:xfrm>
          <a:prstGeom prst="rect">
            <a:avLst/>
          </a:prstGeom>
          <a:noFill/>
        </p:spPr>
        <p:txBody>
          <a:bodyPr wrap="square" rtlCol="0">
            <a:spAutoFit/>
          </a:bodyPr>
          <a:lstStyle/>
          <a:p>
            <a:pPr algn="ctr"/>
            <a:r>
              <a:rPr lang="es-PY" sz="2000" b="1" dirty="0"/>
              <a:t>Proyecto de Ley 2020 – Disminuciones Detallado</a:t>
            </a:r>
          </a:p>
          <a:p>
            <a:pPr algn="ctr"/>
            <a:r>
              <a:rPr lang="es-PY" sz="2000" b="1" dirty="0">
                <a:solidFill>
                  <a:srgbClr val="FF0000"/>
                </a:solidFill>
              </a:rPr>
              <a:t>Dirección de Fábrica Vallemí</a:t>
            </a:r>
          </a:p>
        </p:txBody>
      </p:sp>
      <p:sp>
        <p:nvSpPr>
          <p:cNvPr id="7" name="Botón de acción: Hacia delante o Siguiente 6">
            <a:hlinkClick r:id="rId2" action="ppaction://hlinksldjump" highlightClick="1"/>
          </p:cNvPr>
          <p:cNvSpPr/>
          <p:nvPr/>
        </p:nvSpPr>
        <p:spPr>
          <a:xfrm>
            <a:off x="9458173" y="941987"/>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pic>
        <p:nvPicPr>
          <p:cNvPr id="5" name="Picture 2" descr="C:\Users\Mariangeles\Downloads\inc 50 años.png">
            <a:extLst>
              <a:ext uri="{FF2B5EF4-FFF2-40B4-BE49-F238E27FC236}">
                <a16:creationId xmlns:a16="http://schemas.microsoft.com/office/drawing/2014/main" id="{D4A815C2-B142-4A91-99D5-14E5763DF33E}"/>
              </a:ext>
            </a:extLst>
          </p:cNvPr>
          <p:cNvPicPr>
            <a:picLocks noChangeAspect="1" noChangeArrowheads="1"/>
          </p:cNvPicPr>
          <p:nvPr/>
        </p:nvPicPr>
        <p:blipFill>
          <a:blip r:embed="rId3" cstate="print"/>
          <a:srcRect/>
          <a:stretch>
            <a:fillRect/>
          </a:stretch>
        </p:blipFill>
        <p:spPr bwMode="auto">
          <a:xfrm>
            <a:off x="4767941" y="91439"/>
            <a:ext cx="860127" cy="895107"/>
          </a:xfrm>
          <a:prstGeom prst="rect">
            <a:avLst/>
          </a:prstGeom>
          <a:noFill/>
        </p:spPr>
      </p:pic>
    </p:spTree>
    <p:extLst>
      <p:ext uri="{BB962C8B-B14F-4D97-AF65-F5344CB8AC3E}">
        <p14:creationId xmlns:p14="http://schemas.microsoft.com/office/powerpoint/2010/main" val="3451275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674913249"/>
              </p:ext>
            </p:extLst>
          </p:nvPr>
        </p:nvGraphicFramePr>
        <p:xfrm>
          <a:off x="344774" y="2207040"/>
          <a:ext cx="11407514" cy="4388631"/>
        </p:xfrm>
        <a:graphic>
          <a:graphicData uri="http://schemas.openxmlformats.org/drawingml/2006/table">
            <a:tbl>
              <a:tblPr/>
              <a:tblGrid>
                <a:gridCol w="1273601">
                  <a:extLst>
                    <a:ext uri="{9D8B030D-6E8A-4147-A177-3AD203B41FA5}">
                      <a16:colId xmlns:a16="http://schemas.microsoft.com/office/drawing/2014/main" val="20000"/>
                    </a:ext>
                  </a:extLst>
                </a:gridCol>
                <a:gridCol w="2534655">
                  <a:extLst>
                    <a:ext uri="{9D8B030D-6E8A-4147-A177-3AD203B41FA5}">
                      <a16:colId xmlns:a16="http://schemas.microsoft.com/office/drawing/2014/main" val="20001"/>
                    </a:ext>
                  </a:extLst>
                </a:gridCol>
                <a:gridCol w="2534655">
                  <a:extLst>
                    <a:ext uri="{9D8B030D-6E8A-4147-A177-3AD203B41FA5}">
                      <a16:colId xmlns:a16="http://schemas.microsoft.com/office/drawing/2014/main" val="20002"/>
                    </a:ext>
                  </a:extLst>
                </a:gridCol>
                <a:gridCol w="1336340">
                  <a:extLst>
                    <a:ext uri="{9D8B030D-6E8A-4147-A177-3AD203B41FA5}">
                      <a16:colId xmlns:a16="http://schemas.microsoft.com/office/drawing/2014/main" val="20003"/>
                    </a:ext>
                  </a:extLst>
                </a:gridCol>
                <a:gridCol w="1336340">
                  <a:extLst>
                    <a:ext uri="{9D8B030D-6E8A-4147-A177-3AD203B41FA5}">
                      <a16:colId xmlns:a16="http://schemas.microsoft.com/office/drawing/2014/main" val="20004"/>
                    </a:ext>
                  </a:extLst>
                </a:gridCol>
                <a:gridCol w="1350457">
                  <a:extLst>
                    <a:ext uri="{9D8B030D-6E8A-4147-A177-3AD203B41FA5}">
                      <a16:colId xmlns:a16="http://schemas.microsoft.com/office/drawing/2014/main" val="20005"/>
                    </a:ext>
                  </a:extLst>
                </a:gridCol>
                <a:gridCol w="1041466">
                  <a:extLst>
                    <a:ext uri="{9D8B030D-6E8A-4147-A177-3AD203B41FA5}">
                      <a16:colId xmlns:a16="http://schemas.microsoft.com/office/drawing/2014/main" val="20006"/>
                    </a:ext>
                  </a:extLst>
                </a:gridCol>
              </a:tblGrid>
              <a:tr h="221540">
                <a:tc rowSpan="2" gridSpan="3">
                  <a:txBody>
                    <a:bodyPr/>
                    <a:lstStyle/>
                    <a:p>
                      <a:pPr algn="ctr" fontAlgn="ctr"/>
                      <a:r>
                        <a:rPr lang="es-PY" sz="1400" b="1" i="0" u="none" strike="noStrike" dirty="0">
                          <a:solidFill>
                            <a:srgbClr val="000000"/>
                          </a:solidFill>
                          <a:effectLst/>
                          <a:latin typeface="Calibri" panose="020F0502020204030204" pitchFamily="34" charset="0"/>
                        </a:rPr>
                        <a:t>Descripción</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PY"/>
                    </a:p>
                  </a:txBody>
                  <a:tcPr/>
                </a:tc>
                <a:tc rowSpan="2" hMerge="1">
                  <a:txBody>
                    <a:bodyPr/>
                    <a:lstStyle/>
                    <a:p>
                      <a:endParaRPr lang="es-PY"/>
                    </a:p>
                  </a:txBody>
                  <a:tcPr/>
                </a:tc>
                <a:tc gridSpan="2">
                  <a:txBody>
                    <a:bodyPr/>
                    <a:lstStyle/>
                    <a:p>
                      <a:pPr algn="ctr" fontAlgn="ctr"/>
                      <a:r>
                        <a:rPr lang="es-PY" sz="1200" b="1" i="0" u="none" strike="noStrike">
                          <a:solidFill>
                            <a:srgbClr val="FFFFFF"/>
                          </a:solidFill>
                          <a:effectLst/>
                          <a:latin typeface="Calibri" panose="020F0502020204030204" pitchFamily="34" charset="0"/>
                        </a:rPr>
                        <a:t>Comparativo</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hMerge="1">
                  <a:txBody>
                    <a:bodyPr/>
                    <a:lstStyle/>
                    <a:p>
                      <a:endParaRPr lang="es-PY"/>
                    </a:p>
                  </a:txBody>
                  <a:tcPr/>
                </a:tc>
                <a:tc rowSpan="2">
                  <a:txBody>
                    <a:bodyPr/>
                    <a:lstStyle/>
                    <a:p>
                      <a:pPr algn="ctr" fontAlgn="ctr"/>
                      <a:r>
                        <a:rPr lang="es-PY" sz="1400" b="1" i="0" u="none" strike="noStrike">
                          <a:solidFill>
                            <a:srgbClr val="000000"/>
                          </a:solidFill>
                          <a:effectLst/>
                          <a:latin typeface="Calibri" panose="020F0502020204030204" pitchFamily="34" charset="0"/>
                        </a:rPr>
                        <a:t>Diferencia</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PY" sz="1400" b="1" i="0" u="none" strike="noStrike">
                          <a:solidFill>
                            <a:srgbClr val="000000"/>
                          </a:solidFill>
                          <a:effectLst/>
                          <a:latin typeface="Calibri" panose="020F0502020204030204" pitchFamily="34" charset="0"/>
                        </a:rPr>
                        <a:t>% de Variación</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89235">
                <a:tc gridSpan="3" vMerge="1">
                  <a:txBody>
                    <a:bodyPr/>
                    <a:lstStyle/>
                    <a:p>
                      <a:endParaRPr lang="es-PY"/>
                    </a:p>
                  </a:txBody>
                  <a:tcPr/>
                </a:tc>
                <a:tc hMerge="1" vMerge="1">
                  <a:txBody>
                    <a:bodyPr/>
                    <a:lstStyle/>
                    <a:p>
                      <a:endParaRPr lang="es-PY"/>
                    </a:p>
                  </a:txBody>
                  <a:tcPr/>
                </a:tc>
                <a:tc hMerge="1" vMerge="1">
                  <a:txBody>
                    <a:bodyPr/>
                    <a:lstStyle/>
                    <a:p>
                      <a:endParaRPr lang="es-PY"/>
                    </a:p>
                  </a:txBody>
                  <a:tcPr/>
                </a:tc>
                <a:tc>
                  <a:txBody>
                    <a:bodyPr/>
                    <a:lstStyle/>
                    <a:p>
                      <a:pPr algn="ctr" fontAlgn="ctr"/>
                      <a:r>
                        <a:rPr lang="es-PY" sz="1400" b="1" i="0" u="none" strike="noStrike" dirty="0">
                          <a:solidFill>
                            <a:srgbClr val="000000"/>
                          </a:solidFill>
                          <a:effectLst/>
                          <a:latin typeface="Calibri" panose="020F0502020204030204" pitchFamily="34" charset="0"/>
                        </a:rPr>
                        <a:t>Anteproyecto</a:t>
                      </a:r>
                      <a:br>
                        <a:rPr lang="es-PY" sz="1400" b="1" i="0" u="none" strike="noStrike" dirty="0">
                          <a:solidFill>
                            <a:srgbClr val="000000"/>
                          </a:solidFill>
                          <a:effectLst/>
                          <a:latin typeface="Calibri" panose="020F0502020204030204" pitchFamily="34" charset="0"/>
                        </a:rPr>
                      </a:br>
                      <a:r>
                        <a:rPr lang="es-PY" sz="1400" b="1" i="0" u="none" strike="noStrike" dirty="0">
                          <a:solidFill>
                            <a:srgbClr val="000000"/>
                          </a:solidFill>
                          <a:effectLst/>
                          <a:latin typeface="Calibri" panose="020F0502020204030204" pitchFamily="34" charset="0"/>
                        </a:rPr>
                        <a:t>   2020</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a:solidFill>
                            <a:srgbClr val="000000"/>
                          </a:solidFill>
                          <a:effectLst/>
                          <a:latin typeface="Calibri" panose="020F0502020204030204" pitchFamily="34" charset="0"/>
                        </a:rPr>
                        <a:t>Proyecto de Ley</a:t>
                      </a:r>
                      <a:br>
                        <a:rPr lang="es-PY" sz="1400" b="1" i="0" u="none" strike="noStrike">
                          <a:solidFill>
                            <a:srgbClr val="000000"/>
                          </a:solidFill>
                          <a:effectLst/>
                          <a:latin typeface="Calibri" panose="020F0502020204030204" pitchFamily="34" charset="0"/>
                        </a:rPr>
                      </a:br>
                      <a:r>
                        <a:rPr lang="es-PY" sz="1400" b="1" i="0" u="none" strike="noStrike">
                          <a:solidFill>
                            <a:srgbClr val="000000"/>
                          </a:solidFill>
                          <a:effectLst/>
                          <a:latin typeface="Calibri" panose="020F0502020204030204" pitchFamily="34" charset="0"/>
                        </a:rPr>
                        <a:t>(MH)</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PY"/>
                    </a:p>
                  </a:txBody>
                  <a:tcPr/>
                </a:tc>
                <a:tc vMerge="1">
                  <a:txBody>
                    <a:bodyPr/>
                    <a:lstStyle/>
                    <a:p>
                      <a:endParaRPr lang="es-PY"/>
                    </a:p>
                  </a:txBody>
                  <a:tcPr/>
                </a:tc>
                <a:extLst>
                  <a:ext uri="{0D108BD9-81ED-4DB2-BD59-A6C34878D82A}">
                    <a16:rowId xmlns:a16="http://schemas.microsoft.com/office/drawing/2014/main" val="10001"/>
                  </a:ext>
                </a:extLst>
              </a:tr>
              <a:tr h="235467">
                <a:tc>
                  <a:txBody>
                    <a:bodyPr/>
                    <a:lstStyle/>
                    <a:p>
                      <a:pPr algn="ctr" fontAlgn="ctr"/>
                      <a:r>
                        <a:rPr lang="es-PY" sz="1400" b="1" i="0" u="none" strike="noStrike">
                          <a:solidFill>
                            <a:srgbClr val="FFFFFF"/>
                          </a:solidFill>
                          <a:effectLst/>
                          <a:latin typeface="Calibri" panose="020F0502020204030204" pitchFamily="34" charset="0"/>
                        </a:rPr>
                        <a:t> </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400" b="1" i="0" u="none" strike="noStrike">
                          <a:solidFill>
                            <a:srgbClr val="FFFFFF"/>
                          </a:solidFill>
                          <a:effectLst/>
                          <a:latin typeface="Calibri" panose="020F0502020204030204" pitchFamily="34" charset="0"/>
                        </a:rPr>
                        <a:t> </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400" b="1" i="0" u="none" strike="noStrike">
                          <a:solidFill>
                            <a:srgbClr val="FFFFFF"/>
                          </a:solidFill>
                          <a:effectLst/>
                          <a:latin typeface="Calibri" panose="020F0502020204030204" pitchFamily="34" charset="0"/>
                        </a:rPr>
                        <a:t> </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400" b="1" i="0" u="none" strike="noStrike" dirty="0">
                          <a:solidFill>
                            <a:srgbClr val="FFFFFF"/>
                          </a:solidFill>
                          <a:effectLst/>
                          <a:latin typeface="Calibri" panose="020F0502020204030204" pitchFamily="34" charset="0"/>
                        </a:rPr>
                        <a:t>(A)</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400" b="1" i="0" u="none" strike="noStrike">
                          <a:solidFill>
                            <a:srgbClr val="FFFFFF"/>
                          </a:solidFill>
                          <a:effectLst/>
                          <a:latin typeface="Calibri" panose="020F0502020204030204" pitchFamily="34" charset="0"/>
                        </a:rPr>
                        <a:t>(B)</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400" b="1" i="0" u="none" strike="noStrike">
                          <a:solidFill>
                            <a:srgbClr val="FFFFFF"/>
                          </a:solidFill>
                          <a:effectLst/>
                          <a:latin typeface="Calibri" panose="020F0502020204030204" pitchFamily="34" charset="0"/>
                        </a:rPr>
                        <a:t>C=(A-B)</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400" b="1" i="0" u="none" strike="noStrike">
                          <a:solidFill>
                            <a:srgbClr val="FFFFFF"/>
                          </a:solidFill>
                          <a:effectLst/>
                          <a:latin typeface="Calibri" panose="020F0502020204030204" pitchFamily="34" charset="0"/>
                        </a:rPr>
                        <a:t> </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extLst>
                  <a:ext uri="{0D108BD9-81ED-4DB2-BD59-A6C34878D82A}">
                    <a16:rowId xmlns:a16="http://schemas.microsoft.com/office/drawing/2014/main" val="10002"/>
                  </a:ext>
                </a:extLst>
              </a:tr>
              <a:tr h="696556">
                <a:tc>
                  <a:txBody>
                    <a:bodyPr/>
                    <a:lstStyle/>
                    <a:p>
                      <a:pPr algn="ctr" fontAlgn="ctr"/>
                      <a:r>
                        <a:rPr lang="es-PY" sz="1400" b="1" i="0" u="none" strike="noStrike">
                          <a:solidFill>
                            <a:srgbClr val="000000"/>
                          </a:solidFill>
                          <a:effectLst/>
                          <a:latin typeface="Calibri" panose="020F0502020204030204" pitchFamily="34" charset="0"/>
                        </a:rPr>
                        <a:t>Actividad</a:t>
                      </a:r>
                      <a:br>
                        <a:rPr lang="es-PY" sz="1400" b="1" i="0" u="none" strike="noStrike">
                          <a:solidFill>
                            <a:srgbClr val="000000"/>
                          </a:solidFill>
                          <a:effectLst/>
                          <a:latin typeface="Calibri" panose="020F0502020204030204" pitchFamily="34" charset="0"/>
                        </a:rPr>
                      </a:br>
                      <a:r>
                        <a:rPr lang="es-PY" sz="1400" b="1" i="0" u="none" strike="noStrike">
                          <a:solidFill>
                            <a:srgbClr val="000000"/>
                          </a:solidFill>
                          <a:effectLst/>
                          <a:latin typeface="Calibri" panose="020F0502020204030204" pitchFamily="34" charset="0"/>
                        </a:rPr>
                        <a:t>UR</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a:solidFill>
                            <a:srgbClr val="000000"/>
                          </a:solidFill>
                          <a:effectLst/>
                          <a:latin typeface="Calibri" panose="020F0502020204030204" pitchFamily="34" charset="0"/>
                        </a:rPr>
                        <a:t>03 PRODUCCION DE CEMENTO</a:t>
                      </a:r>
                      <a:br>
                        <a:rPr lang="es-PY" sz="1400" b="1" i="0" u="none" strike="noStrike">
                          <a:solidFill>
                            <a:srgbClr val="000000"/>
                          </a:solidFill>
                          <a:effectLst/>
                          <a:latin typeface="Calibri" panose="020F0502020204030204" pitchFamily="34" charset="0"/>
                        </a:rPr>
                      </a:br>
                      <a:r>
                        <a:rPr lang="es-PY" sz="1400" b="1" i="0" u="none" strike="noStrike">
                          <a:solidFill>
                            <a:srgbClr val="000000"/>
                          </a:solidFill>
                          <a:effectLst/>
                          <a:latin typeface="Calibri" panose="020F0502020204030204" pitchFamily="34" charset="0"/>
                        </a:rPr>
                        <a:t>05  DIRECCION DE FABRICA VILLETA</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dirty="0">
                          <a:solidFill>
                            <a:srgbClr val="000000"/>
                          </a:solidFill>
                          <a:effectLst/>
                          <a:latin typeface="Calibri" panose="020F0502020204030204" pitchFamily="34" charset="0"/>
                        </a:rPr>
                        <a:t>Efectos de la Modificación</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dirty="0">
                          <a:solidFill>
                            <a:srgbClr val="000000"/>
                          </a:solidFill>
                          <a:effectLst/>
                          <a:latin typeface="Calibri" panose="020F0502020204030204" pitchFamily="34" charset="0"/>
                        </a:rPr>
                        <a:t>246.675.663.608</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dirty="0">
                          <a:solidFill>
                            <a:srgbClr val="000000"/>
                          </a:solidFill>
                          <a:effectLst/>
                          <a:latin typeface="Calibri" panose="020F0502020204030204" pitchFamily="34" charset="0"/>
                        </a:rPr>
                        <a:t>236.061.763.315</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a:solidFill>
                            <a:srgbClr val="FF0000"/>
                          </a:solidFill>
                          <a:effectLst/>
                          <a:latin typeface="Calibri" panose="020F0502020204030204" pitchFamily="34" charset="0"/>
                        </a:rPr>
                        <a:t>(10.613.900.293)</a:t>
                      </a:r>
                      <a:br>
                        <a:rPr lang="es-PY" sz="1400" b="1" i="0" u="none" strike="noStrike">
                          <a:solidFill>
                            <a:srgbClr val="FF0000"/>
                          </a:solidFill>
                          <a:effectLst/>
                          <a:latin typeface="Calibri" panose="020F0502020204030204" pitchFamily="34" charset="0"/>
                        </a:rPr>
                      </a:br>
                      <a:r>
                        <a:rPr lang="es-PY" sz="1400" b="1" i="0" u="none" strike="noStrike">
                          <a:solidFill>
                            <a:srgbClr val="FF0000"/>
                          </a:solidFill>
                          <a:effectLst/>
                          <a:latin typeface="Calibri" panose="020F0502020204030204" pitchFamily="34" charset="0"/>
                        </a:rPr>
                        <a:t>↓</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400" b="1" i="0" u="none" strike="noStrike">
                          <a:solidFill>
                            <a:srgbClr val="FF0000"/>
                          </a:solidFill>
                          <a:effectLst/>
                          <a:latin typeface="Calibri" panose="020F0502020204030204" pitchFamily="34" charset="0"/>
                        </a:rPr>
                        <a:t>-4,30%</a:t>
                      </a:r>
                      <a:br>
                        <a:rPr lang="es-PY" sz="1400" b="1" i="0" u="none" strike="noStrike">
                          <a:solidFill>
                            <a:srgbClr val="FF0000"/>
                          </a:solidFill>
                          <a:effectLst/>
                          <a:latin typeface="Calibri" panose="020F0502020204030204" pitchFamily="34" charset="0"/>
                        </a:rPr>
                      </a:br>
                      <a:r>
                        <a:rPr lang="es-PY" sz="1400" b="1" i="0" u="none" strike="noStrike">
                          <a:solidFill>
                            <a:srgbClr val="FF0000"/>
                          </a:solidFill>
                          <a:effectLst/>
                          <a:latin typeface="Calibri" panose="020F0502020204030204" pitchFamily="34" charset="0"/>
                        </a:rPr>
                        <a:t>↓</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1388189">
                <a:tc>
                  <a:txBody>
                    <a:bodyPr/>
                    <a:lstStyle/>
                    <a:p>
                      <a:pPr algn="ctr" fontAlgn="ctr"/>
                      <a:r>
                        <a:rPr lang="es-PY" sz="1400" b="1" i="0" u="none" strike="noStrike">
                          <a:solidFill>
                            <a:srgbClr val="000000"/>
                          </a:solidFill>
                          <a:effectLst/>
                          <a:latin typeface="Calibri" panose="020F0502020204030204" pitchFamily="34" charset="0"/>
                        </a:rPr>
                        <a:t>220</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a:solidFill>
                            <a:srgbClr val="000000"/>
                          </a:solidFill>
                          <a:effectLst/>
                          <a:latin typeface="Calibri" panose="020F0502020204030204" pitchFamily="34" charset="0"/>
                        </a:rPr>
                        <a:t>Transporte y Almacenaje</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FLETE DE MATERIA PRIMA</a:t>
                      </a:r>
                      <a:br>
                        <a:rPr lang="es-PY" sz="1400" b="1" i="0" u="none" strike="noStrike" dirty="0">
                          <a:solidFill>
                            <a:srgbClr val="000000"/>
                          </a:solidFill>
                          <a:effectLst/>
                          <a:latin typeface="Calibri" panose="020F0502020204030204" pitchFamily="34" charset="0"/>
                        </a:rPr>
                      </a:br>
                      <a:r>
                        <a:rPr lang="es-PY" sz="1400" b="1" i="0" u="none" strike="noStrike" dirty="0">
                          <a:solidFill>
                            <a:srgbClr val="000000"/>
                          </a:solidFill>
                          <a:effectLst/>
                          <a:latin typeface="Calibri" panose="020F0502020204030204" pitchFamily="34" charset="0"/>
                        </a:rPr>
                        <a:t>La reducción impedirá el  transporte todo el Clinker Nacional producido en Vallemí y la caliza necesaria para producir cemento en Villeta</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a:solidFill>
                            <a:srgbClr val="000000"/>
                          </a:solidFill>
                          <a:effectLst/>
                          <a:latin typeface="Calibri" panose="020F0502020204030204" pitchFamily="34" charset="0"/>
                        </a:rPr>
                        <a:t>52.132.075.140</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45.575.955.901</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(6.556.119.239)</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a:solidFill>
                            <a:srgbClr val="FF0000"/>
                          </a:solidFill>
                          <a:effectLst/>
                          <a:latin typeface="Calibri" panose="020F0502020204030204" pitchFamily="34" charset="0"/>
                        </a:rPr>
                        <a:t>-12,58%</a:t>
                      </a:r>
                      <a:br>
                        <a:rPr lang="es-PY" sz="1400" b="1" i="0" u="none" strike="noStrike">
                          <a:solidFill>
                            <a:srgbClr val="FF0000"/>
                          </a:solidFill>
                          <a:effectLst/>
                          <a:latin typeface="Calibri" panose="020F0502020204030204" pitchFamily="34" charset="0"/>
                        </a:rPr>
                      </a:br>
                      <a:r>
                        <a:rPr lang="es-PY" sz="1400" b="1" i="0" u="none" strike="noStrike">
                          <a:solidFill>
                            <a:srgbClr val="FF0000"/>
                          </a:solidFill>
                          <a:effectLst/>
                          <a:latin typeface="Calibri" panose="020F0502020204030204" pitchFamily="34" charset="0"/>
                        </a:rPr>
                        <a:t>↓</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157644">
                <a:tc>
                  <a:txBody>
                    <a:bodyPr/>
                    <a:lstStyle/>
                    <a:p>
                      <a:pPr algn="ctr" fontAlgn="ctr"/>
                      <a:r>
                        <a:rPr lang="es-PY" sz="1400" b="1" i="0" u="none" strike="noStrike">
                          <a:solidFill>
                            <a:srgbClr val="000000"/>
                          </a:solidFill>
                          <a:effectLst/>
                          <a:latin typeface="Calibri" panose="020F0502020204030204" pitchFamily="34" charset="0"/>
                        </a:rPr>
                        <a:t>230</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a:solidFill>
                            <a:srgbClr val="000000"/>
                          </a:solidFill>
                          <a:effectLst/>
                          <a:latin typeface="Calibri" panose="020F0502020204030204" pitchFamily="34" charset="0"/>
                        </a:rPr>
                        <a:t>Pasajes y Viaticos</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Calibri" panose="020F0502020204030204" pitchFamily="34" charset="0"/>
                        </a:rPr>
                        <a:t>VIATICOS</a:t>
                      </a:r>
                      <a:br>
                        <a:rPr lang="es-PY" sz="1400" b="1" i="0" u="none" strike="noStrike" dirty="0">
                          <a:solidFill>
                            <a:srgbClr val="000000"/>
                          </a:solidFill>
                          <a:effectLst/>
                          <a:latin typeface="Calibri" panose="020F0502020204030204" pitchFamily="34" charset="0"/>
                        </a:rPr>
                      </a:br>
                      <a:r>
                        <a:rPr lang="es-PY" sz="1400" b="1" i="0" u="none" strike="noStrike" dirty="0">
                          <a:solidFill>
                            <a:srgbClr val="000000"/>
                          </a:solidFill>
                          <a:effectLst/>
                          <a:latin typeface="Calibri" panose="020F0502020204030204" pitchFamily="34" charset="0"/>
                        </a:rPr>
                        <a:t>La reducción de este rubro afectará el</a:t>
                      </a:r>
                      <a:r>
                        <a:rPr lang="es-PY" sz="1400" b="1" i="0" u="none" strike="noStrike" baseline="0" dirty="0">
                          <a:solidFill>
                            <a:srgbClr val="000000"/>
                          </a:solidFill>
                          <a:effectLst/>
                          <a:latin typeface="Calibri" panose="020F0502020204030204" pitchFamily="34" charset="0"/>
                        </a:rPr>
                        <a:t> traslado de funcionarios para dar soporte técnico entre las distintas plantas.</a:t>
                      </a:r>
                      <a:endParaRPr lang="es-PY" sz="1400" b="1" i="0" u="none" strike="noStrike" dirty="0">
                        <a:solidFill>
                          <a:srgbClr val="000000"/>
                        </a:solidFill>
                        <a:effectLst/>
                        <a:latin typeface="Calibri" panose="020F0502020204030204" pitchFamily="34" charset="0"/>
                      </a:endParaRP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a:solidFill>
                            <a:srgbClr val="000000"/>
                          </a:solidFill>
                          <a:effectLst/>
                          <a:latin typeface="Calibri" panose="020F0502020204030204" pitchFamily="34" charset="0"/>
                        </a:rPr>
                        <a:t>315.594.240</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a:solidFill>
                            <a:srgbClr val="000000"/>
                          </a:solidFill>
                          <a:effectLst/>
                          <a:latin typeface="Calibri" panose="020F0502020204030204" pitchFamily="34" charset="0"/>
                        </a:rPr>
                        <a:t>299.814.528</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(15.179.712) </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FF0000"/>
                          </a:solidFill>
                          <a:effectLst/>
                          <a:latin typeface="Calibri" panose="020F0502020204030204" pitchFamily="34" charset="0"/>
                        </a:rPr>
                        <a:t>-5%</a:t>
                      </a:r>
                      <a:br>
                        <a:rPr lang="es-PY" sz="1400" b="1" i="0" u="none" strike="noStrike" dirty="0">
                          <a:solidFill>
                            <a:srgbClr val="FF0000"/>
                          </a:solidFill>
                          <a:effectLst/>
                          <a:latin typeface="Calibri" panose="020F0502020204030204" pitchFamily="34" charset="0"/>
                        </a:rPr>
                      </a:br>
                      <a:r>
                        <a:rPr lang="es-PY" sz="1400" b="1" i="0" u="none" strike="noStrike" dirty="0">
                          <a:solidFill>
                            <a:srgbClr val="FF0000"/>
                          </a:solidFill>
                          <a:effectLst/>
                          <a:latin typeface="Calibri" panose="020F0502020204030204" pitchFamily="34" charset="0"/>
                        </a:rPr>
                        <a:t>↓</a:t>
                      </a:r>
                    </a:p>
                  </a:txBody>
                  <a:tcPr marL="4556" marR="4556" marT="4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CuadroTexto 5"/>
          <p:cNvSpPr txBox="1"/>
          <p:nvPr/>
        </p:nvSpPr>
        <p:spPr>
          <a:xfrm>
            <a:off x="1580517" y="1229694"/>
            <a:ext cx="9030967" cy="707886"/>
          </a:xfrm>
          <a:prstGeom prst="rect">
            <a:avLst/>
          </a:prstGeom>
          <a:noFill/>
        </p:spPr>
        <p:txBody>
          <a:bodyPr wrap="square" rtlCol="0">
            <a:spAutoFit/>
          </a:bodyPr>
          <a:lstStyle/>
          <a:p>
            <a:pPr algn="ctr"/>
            <a:r>
              <a:rPr lang="es-PY" sz="2000" b="1" dirty="0"/>
              <a:t>Proyecto de Ley 2020 – Disminuciones Detallado</a:t>
            </a:r>
          </a:p>
          <a:p>
            <a:pPr algn="ctr"/>
            <a:r>
              <a:rPr lang="es-PY" sz="2000" b="1" dirty="0">
                <a:solidFill>
                  <a:srgbClr val="00B050"/>
                </a:solidFill>
              </a:rPr>
              <a:t>Dirección de Fábrica Villeta</a:t>
            </a:r>
          </a:p>
        </p:txBody>
      </p:sp>
      <p:sp>
        <p:nvSpPr>
          <p:cNvPr id="8" name="Botón de acción: Hacia delante o Siguiente 7">
            <a:hlinkClick r:id="rId2" action="ppaction://hlinksldjump" highlightClick="1"/>
          </p:cNvPr>
          <p:cNvSpPr/>
          <p:nvPr/>
        </p:nvSpPr>
        <p:spPr>
          <a:xfrm>
            <a:off x="9470952" y="1345692"/>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pic>
        <p:nvPicPr>
          <p:cNvPr id="5" name="Picture 2" descr="C:\Users\Mariangeles\Downloads\inc 50 años.png">
            <a:extLst>
              <a:ext uri="{FF2B5EF4-FFF2-40B4-BE49-F238E27FC236}">
                <a16:creationId xmlns:a16="http://schemas.microsoft.com/office/drawing/2014/main" id="{02C11DA1-3141-4FE5-B96E-14F21DD4ABF3}"/>
              </a:ext>
            </a:extLst>
          </p:cNvPr>
          <p:cNvPicPr>
            <a:picLocks noChangeAspect="1" noChangeArrowheads="1"/>
          </p:cNvPicPr>
          <p:nvPr/>
        </p:nvPicPr>
        <p:blipFill>
          <a:blip r:embed="rId3" cstate="print"/>
          <a:srcRect/>
          <a:stretch>
            <a:fillRect/>
          </a:stretch>
        </p:blipFill>
        <p:spPr bwMode="auto">
          <a:xfrm>
            <a:off x="4767941" y="91439"/>
            <a:ext cx="1093773" cy="1138255"/>
          </a:xfrm>
          <a:prstGeom prst="rect">
            <a:avLst/>
          </a:prstGeom>
          <a:noFill/>
        </p:spPr>
      </p:pic>
    </p:spTree>
    <p:extLst>
      <p:ext uri="{BB962C8B-B14F-4D97-AF65-F5344CB8AC3E}">
        <p14:creationId xmlns:p14="http://schemas.microsoft.com/office/powerpoint/2010/main" val="4292710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1732300013"/>
              </p:ext>
            </p:extLst>
          </p:nvPr>
        </p:nvGraphicFramePr>
        <p:xfrm>
          <a:off x="714531" y="1627495"/>
          <a:ext cx="10762938" cy="5124797"/>
        </p:xfrm>
        <a:graphic>
          <a:graphicData uri="http://schemas.openxmlformats.org/drawingml/2006/table">
            <a:tbl>
              <a:tblPr/>
              <a:tblGrid>
                <a:gridCol w="1201636">
                  <a:extLst>
                    <a:ext uri="{9D8B030D-6E8A-4147-A177-3AD203B41FA5}">
                      <a16:colId xmlns:a16="http://schemas.microsoft.com/office/drawing/2014/main" val="20000"/>
                    </a:ext>
                  </a:extLst>
                </a:gridCol>
                <a:gridCol w="2068005">
                  <a:extLst>
                    <a:ext uri="{9D8B030D-6E8A-4147-A177-3AD203B41FA5}">
                      <a16:colId xmlns:a16="http://schemas.microsoft.com/office/drawing/2014/main" val="20001"/>
                    </a:ext>
                  </a:extLst>
                </a:gridCol>
                <a:gridCol w="2714865">
                  <a:extLst>
                    <a:ext uri="{9D8B030D-6E8A-4147-A177-3AD203B41FA5}">
                      <a16:colId xmlns:a16="http://schemas.microsoft.com/office/drawing/2014/main" val="20002"/>
                    </a:ext>
                  </a:extLst>
                </a:gridCol>
                <a:gridCol w="1260831">
                  <a:extLst>
                    <a:ext uri="{9D8B030D-6E8A-4147-A177-3AD203B41FA5}">
                      <a16:colId xmlns:a16="http://schemas.microsoft.com/office/drawing/2014/main" val="20003"/>
                    </a:ext>
                  </a:extLst>
                </a:gridCol>
                <a:gridCol w="1260831">
                  <a:extLst>
                    <a:ext uri="{9D8B030D-6E8A-4147-A177-3AD203B41FA5}">
                      <a16:colId xmlns:a16="http://schemas.microsoft.com/office/drawing/2014/main" val="20004"/>
                    </a:ext>
                  </a:extLst>
                </a:gridCol>
                <a:gridCol w="1274150">
                  <a:extLst>
                    <a:ext uri="{9D8B030D-6E8A-4147-A177-3AD203B41FA5}">
                      <a16:colId xmlns:a16="http://schemas.microsoft.com/office/drawing/2014/main" val="20005"/>
                    </a:ext>
                  </a:extLst>
                </a:gridCol>
                <a:gridCol w="982620">
                  <a:extLst>
                    <a:ext uri="{9D8B030D-6E8A-4147-A177-3AD203B41FA5}">
                      <a16:colId xmlns:a16="http://schemas.microsoft.com/office/drawing/2014/main" val="20006"/>
                    </a:ext>
                  </a:extLst>
                </a:gridCol>
              </a:tblGrid>
              <a:tr h="183145">
                <a:tc rowSpan="2" gridSpan="3">
                  <a:txBody>
                    <a:bodyPr/>
                    <a:lstStyle/>
                    <a:p>
                      <a:pPr algn="ctr" fontAlgn="ctr"/>
                      <a:r>
                        <a:rPr lang="es-PY" sz="1200" b="1" i="0" u="none" strike="noStrike" dirty="0">
                          <a:solidFill>
                            <a:srgbClr val="000000"/>
                          </a:solidFill>
                          <a:effectLst/>
                          <a:latin typeface="Calibri" panose="020F0502020204030204" pitchFamily="34" charset="0"/>
                        </a:rPr>
                        <a:t>Descripción</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endParaRPr lang="es-PY"/>
                    </a:p>
                  </a:txBody>
                  <a:tcPr/>
                </a:tc>
                <a:tc rowSpan="2" hMerge="1">
                  <a:txBody>
                    <a:bodyPr/>
                    <a:lstStyle/>
                    <a:p>
                      <a:endParaRPr lang="es-PY"/>
                    </a:p>
                  </a:txBody>
                  <a:tcPr/>
                </a:tc>
                <a:tc gridSpan="2">
                  <a:txBody>
                    <a:bodyPr/>
                    <a:lstStyle/>
                    <a:p>
                      <a:pPr algn="ctr" fontAlgn="ctr"/>
                      <a:r>
                        <a:rPr lang="es-PY" sz="1000" b="1" i="0" u="none" strike="noStrike" dirty="0">
                          <a:solidFill>
                            <a:srgbClr val="FFFFFF"/>
                          </a:solidFill>
                          <a:effectLst/>
                          <a:latin typeface="Calibri" panose="020F0502020204030204" pitchFamily="34" charset="0"/>
                        </a:rPr>
                        <a:t>Comparativo</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hMerge="1">
                  <a:txBody>
                    <a:bodyPr/>
                    <a:lstStyle/>
                    <a:p>
                      <a:endParaRPr lang="es-PY"/>
                    </a:p>
                  </a:txBody>
                  <a:tcPr/>
                </a:tc>
                <a:tc rowSpan="2">
                  <a:txBody>
                    <a:bodyPr/>
                    <a:lstStyle/>
                    <a:p>
                      <a:pPr algn="ctr" fontAlgn="ctr"/>
                      <a:r>
                        <a:rPr lang="es-PY" sz="1200" b="1" i="0" u="none" strike="noStrike">
                          <a:solidFill>
                            <a:srgbClr val="000000"/>
                          </a:solidFill>
                          <a:effectLst/>
                          <a:latin typeface="Calibri" panose="020F0502020204030204" pitchFamily="34" charset="0"/>
                        </a:rPr>
                        <a:t>Diferencia</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PY" sz="1200" b="1" i="0" u="none" strike="noStrike">
                          <a:solidFill>
                            <a:srgbClr val="000000"/>
                          </a:solidFill>
                          <a:effectLst/>
                          <a:latin typeface="Calibri" panose="020F0502020204030204" pitchFamily="34" charset="0"/>
                        </a:rPr>
                        <a:t>% de Variación</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9783">
                <a:tc gridSpan="3" vMerge="1">
                  <a:txBody>
                    <a:bodyPr/>
                    <a:lstStyle/>
                    <a:p>
                      <a:endParaRPr lang="es-PY"/>
                    </a:p>
                  </a:txBody>
                  <a:tcPr/>
                </a:tc>
                <a:tc hMerge="1" vMerge="1">
                  <a:txBody>
                    <a:bodyPr/>
                    <a:lstStyle/>
                    <a:p>
                      <a:endParaRPr lang="es-PY"/>
                    </a:p>
                  </a:txBody>
                  <a:tcPr/>
                </a:tc>
                <a:tc hMerge="1" vMerge="1">
                  <a:txBody>
                    <a:bodyPr/>
                    <a:lstStyle/>
                    <a:p>
                      <a:endParaRPr lang="es-PY"/>
                    </a:p>
                  </a:txBody>
                  <a:tcPr/>
                </a:tc>
                <a:tc>
                  <a:txBody>
                    <a:bodyPr/>
                    <a:lstStyle/>
                    <a:p>
                      <a:pPr algn="ctr" fontAlgn="ctr"/>
                      <a:r>
                        <a:rPr lang="es-PY" sz="1200" b="1" i="0" u="none" strike="noStrike">
                          <a:solidFill>
                            <a:srgbClr val="000000"/>
                          </a:solidFill>
                          <a:effectLst/>
                          <a:latin typeface="Calibri" panose="020F0502020204030204" pitchFamily="34" charset="0"/>
                        </a:rPr>
                        <a:t>Anteproyecto</a:t>
                      </a:r>
                      <a:br>
                        <a:rPr lang="es-PY" sz="1200" b="1" i="0" u="none" strike="noStrike">
                          <a:solidFill>
                            <a:srgbClr val="000000"/>
                          </a:solidFill>
                          <a:effectLst/>
                          <a:latin typeface="Calibri" panose="020F0502020204030204" pitchFamily="34" charset="0"/>
                        </a:rPr>
                      </a:br>
                      <a:r>
                        <a:rPr lang="es-PY" sz="1200" b="1" i="0" u="none" strike="noStrike">
                          <a:solidFill>
                            <a:srgbClr val="000000"/>
                          </a:solidFill>
                          <a:effectLst/>
                          <a:latin typeface="Calibri" panose="020F0502020204030204" pitchFamily="34" charset="0"/>
                        </a:rPr>
                        <a:t>   2020</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a:solidFill>
                            <a:srgbClr val="000000"/>
                          </a:solidFill>
                          <a:effectLst/>
                          <a:latin typeface="Calibri" panose="020F0502020204030204" pitchFamily="34" charset="0"/>
                        </a:rPr>
                        <a:t>Proyecto de Ley</a:t>
                      </a:r>
                      <a:br>
                        <a:rPr lang="es-PY" sz="1200" b="1" i="0" u="none" strike="noStrike">
                          <a:solidFill>
                            <a:srgbClr val="000000"/>
                          </a:solidFill>
                          <a:effectLst/>
                          <a:latin typeface="Calibri" panose="020F0502020204030204" pitchFamily="34" charset="0"/>
                        </a:rPr>
                      </a:br>
                      <a:r>
                        <a:rPr lang="es-PY" sz="1200" b="1" i="0" u="none" strike="noStrike">
                          <a:solidFill>
                            <a:srgbClr val="000000"/>
                          </a:solidFill>
                          <a:effectLst/>
                          <a:latin typeface="Calibri" panose="020F0502020204030204" pitchFamily="34" charset="0"/>
                        </a:rPr>
                        <a:t>(MH)</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PY"/>
                    </a:p>
                  </a:txBody>
                  <a:tcPr/>
                </a:tc>
                <a:tc vMerge="1">
                  <a:txBody>
                    <a:bodyPr/>
                    <a:lstStyle/>
                    <a:p>
                      <a:endParaRPr lang="es-PY"/>
                    </a:p>
                  </a:txBody>
                  <a:tcPr/>
                </a:tc>
                <a:extLst>
                  <a:ext uri="{0D108BD9-81ED-4DB2-BD59-A6C34878D82A}">
                    <a16:rowId xmlns:a16="http://schemas.microsoft.com/office/drawing/2014/main" val="10001"/>
                  </a:ext>
                </a:extLst>
              </a:tr>
              <a:tr h="192500">
                <a:tc>
                  <a:txBody>
                    <a:bodyPr/>
                    <a:lstStyle/>
                    <a:p>
                      <a:pPr algn="ctr" fontAlgn="ctr"/>
                      <a:r>
                        <a:rPr lang="es-PY" sz="1200" b="1" i="0" u="none" strike="noStrike">
                          <a:solidFill>
                            <a:srgbClr val="FFFFFF"/>
                          </a:solidFill>
                          <a:effectLst/>
                          <a:latin typeface="Calibri" panose="020F0502020204030204" pitchFamily="34" charset="0"/>
                        </a:rPr>
                        <a:t> </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200" b="1" i="0" u="none" strike="noStrike">
                          <a:solidFill>
                            <a:srgbClr val="FFFFFF"/>
                          </a:solidFill>
                          <a:effectLst/>
                          <a:latin typeface="Calibri" panose="020F0502020204030204" pitchFamily="34" charset="0"/>
                        </a:rPr>
                        <a:t> </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200" b="1" i="0" u="none" strike="noStrike" dirty="0">
                          <a:solidFill>
                            <a:srgbClr val="FFFFFF"/>
                          </a:solidFill>
                          <a:effectLst/>
                          <a:latin typeface="Calibri" panose="020F0502020204030204" pitchFamily="34" charset="0"/>
                        </a:rPr>
                        <a:t> </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200" b="1" i="0" u="none" strike="noStrike">
                          <a:solidFill>
                            <a:srgbClr val="FFFFFF"/>
                          </a:solidFill>
                          <a:effectLst/>
                          <a:latin typeface="Calibri" panose="020F0502020204030204" pitchFamily="34" charset="0"/>
                        </a:rPr>
                        <a:t>(A)</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200" b="1" i="0" u="none" strike="noStrike">
                          <a:solidFill>
                            <a:srgbClr val="FFFFFF"/>
                          </a:solidFill>
                          <a:effectLst/>
                          <a:latin typeface="Calibri" panose="020F0502020204030204" pitchFamily="34" charset="0"/>
                        </a:rPr>
                        <a:t>(B)</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200" b="1" i="0" u="none" strike="noStrike">
                          <a:solidFill>
                            <a:srgbClr val="FFFFFF"/>
                          </a:solidFill>
                          <a:effectLst/>
                          <a:latin typeface="Calibri" panose="020F0502020204030204" pitchFamily="34" charset="0"/>
                        </a:rPr>
                        <a:t>C=(A-B)</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1200" b="1" i="0" u="none" strike="noStrike">
                          <a:solidFill>
                            <a:srgbClr val="FFFFFF"/>
                          </a:solidFill>
                          <a:effectLst/>
                          <a:latin typeface="Calibri" panose="020F0502020204030204" pitchFamily="34" charset="0"/>
                        </a:rPr>
                        <a:t> </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extLst>
                  <a:ext uri="{0D108BD9-81ED-4DB2-BD59-A6C34878D82A}">
                    <a16:rowId xmlns:a16="http://schemas.microsoft.com/office/drawing/2014/main" val="10002"/>
                  </a:ext>
                </a:extLst>
              </a:tr>
              <a:tr h="549435">
                <a:tc>
                  <a:txBody>
                    <a:bodyPr/>
                    <a:lstStyle/>
                    <a:p>
                      <a:pPr algn="ctr" fontAlgn="ctr"/>
                      <a:r>
                        <a:rPr lang="es-PY" sz="1200" b="1" i="0" u="none" strike="noStrike">
                          <a:solidFill>
                            <a:srgbClr val="000000"/>
                          </a:solidFill>
                          <a:effectLst/>
                          <a:latin typeface="Calibri" panose="020F0502020204030204" pitchFamily="34" charset="0"/>
                        </a:rPr>
                        <a:t>Actividad</a:t>
                      </a:r>
                      <a:br>
                        <a:rPr lang="es-PY" sz="1200" b="1" i="0" u="none" strike="noStrike">
                          <a:solidFill>
                            <a:srgbClr val="000000"/>
                          </a:solidFill>
                          <a:effectLst/>
                          <a:latin typeface="Calibri" panose="020F0502020204030204" pitchFamily="34" charset="0"/>
                        </a:rPr>
                      </a:br>
                      <a:r>
                        <a:rPr lang="es-PY" sz="1200" b="1" i="0" u="none" strike="noStrike">
                          <a:solidFill>
                            <a:srgbClr val="000000"/>
                          </a:solidFill>
                          <a:effectLst/>
                          <a:latin typeface="Calibri" panose="020F0502020204030204" pitchFamily="34" charset="0"/>
                        </a:rPr>
                        <a:t>UR</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200" b="1" i="0" u="none" strike="noStrike">
                          <a:solidFill>
                            <a:srgbClr val="000000"/>
                          </a:solidFill>
                          <a:effectLst/>
                          <a:latin typeface="Calibri" panose="020F0502020204030204" pitchFamily="34" charset="0"/>
                        </a:rPr>
                        <a:t>03 PRODUCCION DE CEMENTO</a:t>
                      </a:r>
                      <a:br>
                        <a:rPr lang="es-PY" sz="1200" b="1" i="0" u="none" strike="noStrike">
                          <a:solidFill>
                            <a:srgbClr val="000000"/>
                          </a:solidFill>
                          <a:effectLst/>
                          <a:latin typeface="Calibri" panose="020F0502020204030204" pitchFamily="34" charset="0"/>
                        </a:rPr>
                      </a:br>
                      <a:r>
                        <a:rPr lang="es-PY" sz="1200" b="1" i="0" u="none" strike="noStrike">
                          <a:solidFill>
                            <a:srgbClr val="000000"/>
                          </a:solidFill>
                          <a:effectLst/>
                          <a:latin typeface="Calibri" panose="020F0502020204030204" pitchFamily="34" charset="0"/>
                        </a:rPr>
                        <a:t>05  DIRECCION DE FABRICA VILLETA</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200" b="1" i="0" u="none" strike="noStrike" dirty="0">
                          <a:solidFill>
                            <a:srgbClr val="000000"/>
                          </a:solidFill>
                          <a:effectLst/>
                          <a:latin typeface="Calibri" panose="020F0502020204030204" pitchFamily="34" charset="0"/>
                        </a:rPr>
                        <a:t>Efectos de la Modificación</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200" b="1" i="0" u="none" strike="noStrike" dirty="0">
                          <a:solidFill>
                            <a:srgbClr val="000000"/>
                          </a:solidFill>
                          <a:effectLst/>
                          <a:latin typeface="Calibri" panose="020F0502020204030204" pitchFamily="34" charset="0"/>
                        </a:rPr>
                        <a:t>246.675.663.608</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200" b="1" i="0" u="none" strike="noStrike">
                          <a:solidFill>
                            <a:srgbClr val="000000"/>
                          </a:solidFill>
                          <a:effectLst/>
                          <a:latin typeface="Calibri" panose="020F0502020204030204" pitchFamily="34" charset="0"/>
                        </a:rPr>
                        <a:t>236.061.763.315</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200" b="1" i="0" u="none" strike="noStrike">
                          <a:solidFill>
                            <a:srgbClr val="FF0000"/>
                          </a:solidFill>
                          <a:effectLst/>
                          <a:latin typeface="Calibri" panose="020F0502020204030204" pitchFamily="34" charset="0"/>
                        </a:rPr>
                        <a:t>(10.613.900.293)</a:t>
                      </a:r>
                      <a:br>
                        <a:rPr lang="es-PY" sz="1200" b="1" i="0" u="none" strike="noStrike">
                          <a:solidFill>
                            <a:srgbClr val="FF0000"/>
                          </a:solidFill>
                          <a:effectLst/>
                          <a:latin typeface="Calibri" panose="020F0502020204030204" pitchFamily="34" charset="0"/>
                        </a:rPr>
                      </a:br>
                      <a:r>
                        <a:rPr lang="es-PY" sz="1200" b="1" i="0" u="none" strike="noStrike">
                          <a:solidFill>
                            <a:srgbClr val="FF0000"/>
                          </a:solidFill>
                          <a:effectLst/>
                          <a:latin typeface="Calibri" panose="020F0502020204030204" pitchFamily="34" charset="0"/>
                        </a:rPr>
                        <a:t>↓</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s-PY" sz="1200" b="1" i="0" u="none" strike="noStrike">
                          <a:solidFill>
                            <a:srgbClr val="FF0000"/>
                          </a:solidFill>
                          <a:effectLst/>
                          <a:latin typeface="Calibri" panose="020F0502020204030204" pitchFamily="34" charset="0"/>
                        </a:rPr>
                        <a:t>-4,30%</a:t>
                      </a:r>
                      <a:br>
                        <a:rPr lang="es-PY" sz="1200" b="1" i="0" u="none" strike="noStrike">
                          <a:solidFill>
                            <a:srgbClr val="FF0000"/>
                          </a:solidFill>
                          <a:effectLst/>
                          <a:latin typeface="Calibri" panose="020F0502020204030204" pitchFamily="34" charset="0"/>
                        </a:rPr>
                      </a:br>
                      <a:r>
                        <a:rPr lang="es-PY" sz="1200" b="1" i="0" u="none" strike="noStrike">
                          <a:solidFill>
                            <a:srgbClr val="FF0000"/>
                          </a:solidFill>
                          <a:effectLst/>
                          <a:latin typeface="Calibri" panose="020F0502020204030204" pitchFamily="34" charset="0"/>
                        </a:rPr>
                        <a:t>↓</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10003"/>
                  </a:ext>
                </a:extLst>
              </a:tr>
              <a:tr h="1407545">
                <a:tc>
                  <a:txBody>
                    <a:bodyPr/>
                    <a:lstStyle/>
                    <a:p>
                      <a:pPr algn="ctr" fontAlgn="ctr"/>
                      <a:r>
                        <a:rPr lang="es-PY" sz="1200" b="1" i="0" u="none" strike="noStrike">
                          <a:solidFill>
                            <a:srgbClr val="000000"/>
                          </a:solidFill>
                          <a:effectLst/>
                          <a:latin typeface="Calibri" panose="020F0502020204030204" pitchFamily="34" charset="0"/>
                        </a:rPr>
                        <a:t>340</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a:solidFill>
                            <a:srgbClr val="000000"/>
                          </a:solidFill>
                          <a:effectLst/>
                          <a:latin typeface="Calibri" panose="020F0502020204030204" pitchFamily="34" charset="0"/>
                        </a:rPr>
                        <a:t>Bienes de Consumo de Oficinas e Insumos</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REPUESTOS VARIOS</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Este rubro afecta directamente a la compra de repuestos para descargador,</a:t>
                      </a:r>
                      <a:r>
                        <a:rPr lang="es-PY" sz="1200" b="1" i="0" u="none" strike="noStrike" baseline="0" dirty="0">
                          <a:solidFill>
                            <a:srgbClr val="000000"/>
                          </a:solidFill>
                          <a:effectLst/>
                          <a:latin typeface="Calibri" panose="020F0502020204030204" pitchFamily="34" charset="0"/>
                        </a:rPr>
                        <a:t> cinta trasportadora, secador de puzolana</a:t>
                      </a:r>
                      <a:r>
                        <a:rPr lang="es-PY" sz="1200" b="1" i="0" u="none" strike="noStrike" dirty="0">
                          <a:solidFill>
                            <a:srgbClr val="000000"/>
                          </a:solidFill>
                          <a:effectLst/>
                          <a:latin typeface="Calibri" panose="020F0502020204030204" pitchFamily="34" charset="0"/>
                        </a:rPr>
                        <a:t>, extractores,</a:t>
                      </a:r>
                      <a:r>
                        <a:rPr lang="es-PY" sz="1200" b="1" i="0" u="none" strike="noStrike" baseline="0" dirty="0">
                          <a:solidFill>
                            <a:srgbClr val="000000"/>
                          </a:solidFill>
                          <a:effectLst/>
                          <a:latin typeface="Calibri" panose="020F0502020204030204" pitchFamily="34" charset="0"/>
                        </a:rPr>
                        <a:t>  molienda de cemento, y repuestos del sistema captador de polvo.</a:t>
                      </a:r>
                      <a:endParaRPr lang="es-PY" sz="1200" b="1" i="0" u="none" strike="noStrike" dirty="0">
                        <a:solidFill>
                          <a:srgbClr val="000000"/>
                        </a:solidFill>
                        <a:effectLst/>
                        <a:latin typeface="Calibri" panose="020F0502020204030204" pitchFamily="34" charset="0"/>
                      </a:endParaRP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9.382.093.374</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7.882.093.374</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a:solidFill>
                            <a:srgbClr val="FF0000"/>
                          </a:solidFill>
                          <a:effectLst/>
                          <a:latin typeface="Calibri" panose="020F0502020204030204" pitchFamily="34" charset="0"/>
                        </a:rPr>
                        <a:t>(1.500.000.000)</a:t>
                      </a:r>
                      <a:br>
                        <a:rPr lang="es-PY" sz="1200" b="1" i="0" u="none" strike="noStrike">
                          <a:solidFill>
                            <a:srgbClr val="FF0000"/>
                          </a:solidFill>
                          <a:effectLst/>
                          <a:latin typeface="Calibri" panose="020F0502020204030204" pitchFamily="34" charset="0"/>
                        </a:rPr>
                      </a:br>
                      <a:r>
                        <a:rPr lang="es-PY" sz="1200" b="1" i="0" u="none" strike="noStrike">
                          <a:solidFill>
                            <a:srgbClr val="FF0000"/>
                          </a:solidFill>
                          <a:effectLst/>
                          <a:latin typeface="Calibri" panose="020F0502020204030204" pitchFamily="34" charset="0"/>
                        </a:rPr>
                        <a:t> ↓</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a:solidFill>
                            <a:srgbClr val="FF0000"/>
                          </a:solidFill>
                          <a:effectLst/>
                          <a:latin typeface="Calibri" panose="020F0502020204030204" pitchFamily="34" charset="0"/>
                        </a:rPr>
                        <a:t>-41%</a:t>
                      </a:r>
                      <a:br>
                        <a:rPr lang="es-PY" sz="1200" b="1" i="0" u="none" strike="noStrike">
                          <a:solidFill>
                            <a:srgbClr val="FF0000"/>
                          </a:solidFill>
                          <a:effectLst/>
                          <a:latin typeface="Calibri" panose="020F0502020204030204" pitchFamily="34" charset="0"/>
                        </a:rPr>
                      </a:br>
                      <a:r>
                        <a:rPr lang="es-PY" sz="1200" b="1" i="0" u="none" strike="noStrike">
                          <a:solidFill>
                            <a:srgbClr val="FF0000"/>
                          </a:solidFill>
                          <a:effectLst/>
                          <a:latin typeface="Calibri" panose="020F0502020204030204" pitchFamily="34" charset="0"/>
                        </a:rPr>
                        <a:t>↓</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282014">
                <a:tc>
                  <a:txBody>
                    <a:bodyPr/>
                    <a:lstStyle/>
                    <a:p>
                      <a:pPr algn="ctr" fontAlgn="ctr"/>
                      <a:r>
                        <a:rPr lang="es-PY" sz="1200" b="1" i="0" u="none" strike="noStrike">
                          <a:solidFill>
                            <a:srgbClr val="000000"/>
                          </a:solidFill>
                          <a:effectLst/>
                          <a:latin typeface="Calibri" panose="020F0502020204030204" pitchFamily="34" charset="0"/>
                        </a:rPr>
                        <a:t>360</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a:solidFill>
                            <a:srgbClr val="000000"/>
                          </a:solidFill>
                          <a:effectLst/>
                          <a:latin typeface="Calibri" panose="020F0502020204030204" pitchFamily="34" charset="0"/>
                        </a:rPr>
                        <a:t>Combustibles y Lubricantes</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COMBUSTIBLES Y LUBRICANTES</a:t>
                      </a:r>
                      <a:br>
                        <a:rPr lang="es-PY" sz="1200" b="1" i="0" u="none" strike="noStrike" dirty="0">
                          <a:solidFill>
                            <a:srgbClr val="000000"/>
                          </a:solidFill>
                          <a:effectLst/>
                          <a:latin typeface="Calibri" panose="020F0502020204030204" pitchFamily="34" charset="0"/>
                        </a:rPr>
                      </a:br>
                      <a:r>
                        <a:rPr lang="es-PY" sz="1200" b="1" i="0" u="none" strike="noStrike" dirty="0">
                          <a:solidFill>
                            <a:srgbClr val="000000"/>
                          </a:solidFill>
                          <a:effectLst/>
                          <a:latin typeface="Calibri" panose="020F0502020204030204" pitchFamily="34" charset="0"/>
                        </a:rPr>
                        <a:t>Con esta reducción dejaremos parado el sector secadero de puzolana por 4 meses como mínimo, lo que significara reducción de adición y aumentos de costos. Así mismo las maquinarias utilizadas en el proceso como  el descargador</a:t>
                      </a:r>
                      <a:r>
                        <a:rPr lang="es-PY" sz="1200" b="1" i="0" u="none" strike="noStrike" baseline="0" dirty="0">
                          <a:solidFill>
                            <a:srgbClr val="000000"/>
                          </a:solidFill>
                          <a:effectLst/>
                          <a:latin typeface="Calibri" panose="020F0502020204030204" pitchFamily="34" charset="0"/>
                        </a:rPr>
                        <a:t>, camiones, tractores, grúas afectados exclusivamente a línea de producción de Cemento.</a:t>
                      </a:r>
                      <a:endParaRPr lang="es-PY" sz="1200" b="1" i="0" u="none" strike="noStrike" dirty="0">
                        <a:solidFill>
                          <a:srgbClr val="000000"/>
                        </a:solidFill>
                        <a:effectLst/>
                        <a:latin typeface="Calibri" panose="020F0502020204030204" pitchFamily="34" charset="0"/>
                      </a:endParaRP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13.031.464.088</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8.989.462.746</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FF0000"/>
                          </a:solidFill>
                          <a:effectLst/>
                          <a:latin typeface="Calibri" panose="020F0502020204030204" pitchFamily="34" charset="0"/>
                        </a:rPr>
                        <a:t>(4.042.001.342) </a:t>
                      </a:r>
                      <a:br>
                        <a:rPr lang="es-PY" sz="1200" b="1" i="0" u="none" strike="noStrike" dirty="0">
                          <a:solidFill>
                            <a:srgbClr val="FF0000"/>
                          </a:solidFill>
                          <a:effectLst/>
                          <a:latin typeface="Calibri" panose="020F0502020204030204" pitchFamily="34" charset="0"/>
                        </a:rPr>
                      </a:br>
                      <a:r>
                        <a:rPr lang="es-PY" sz="1200" b="1" i="0" u="none" strike="noStrike" dirty="0">
                          <a:solidFill>
                            <a:srgbClr val="FF0000"/>
                          </a:solidFill>
                          <a:effectLst/>
                          <a:latin typeface="Calibri" panose="020F0502020204030204" pitchFamily="34" charset="0"/>
                        </a:rPr>
                        <a:t>↓</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FF0000"/>
                          </a:solidFill>
                          <a:effectLst/>
                          <a:latin typeface="Calibri" panose="020F0502020204030204" pitchFamily="34" charset="0"/>
                        </a:rPr>
                        <a:t>-31%</a:t>
                      </a:r>
                      <a:br>
                        <a:rPr lang="es-PY" sz="1200" b="1" i="0" u="none" strike="noStrike" dirty="0">
                          <a:solidFill>
                            <a:srgbClr val="FF0000"/>
                          </a:solidFill>
                          <a:effectLst/>
                          <a:latin typeface="Calibri" panose="020F0502020204030204" pitchFamily="34" charset="0"/>
                        </a:rPr>
                      </a:br>
                      <a:r>
                        <a:rPr lang="es-PY" sz="1200" b="1" i="0" u="none" strike="noStrike" dirty="0">
                          <a:solidFill>
                            <a:srgbClr val="FF0000"/>
                          </a:solidFill>
                          <a:effectLst/>
                          <a:latin typeface="Calibri" panose="020F0502020204030204" pitchFamily="34" charset="0"/>
                        </a:rPr>
                        <a:t>↓</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69858">
                <a:tc>
                  <a:txBody>
                    <a:bodyPr/>
                    <a:lstStyle/>
                    <a:p>
                      <a:pPr algn="ctr" fontAlgn="ctr"/>
                      <a:r>
                        <a:rPr lang="es-PY" sz="1200" b="1" i="0" u="none" strike="noStrike">
                          <a:solidFill>
                            <a:srgbClr val="000000"/>
                          </a:solidFill>
                          <a:effectLst/>
                          <a:latin typeface="Calibri" panose="020F0502020204030204" pitchFamily="34" charset="0"/>
                        </a:rPr>
                        <a:t>910</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a:solidFill>
                            <a:srgbClr val="000000"/>
                          </a:solidFill>
                          <a:effectLst/>
                          <a:latin typeface="Calibri" panose="020F0502020204030204" pitchFamily="34" charset="0"/>
                        </a:rPr>
                        <a:t>Pago de Impuestos, Tasas y  Gastos Judiciales</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a:solidFill>
                            <a:srgbClr val="000000"/>
                          </a:solidFill>
                          <a:effectLst/>
                          <a:latin typeface="Calibri" panose="020F0502020204030204" pitchFamily="34" charset="0"/>
                        </a:rPr>
                        <a:t>GASTOS JUDICIALES</a:t>
                      </a:r>
                      <a:br>
                        <a:rPr lang="es-PY" sz="1200" b="1" i="0" u="none" strike="noStrike">
                          <a:solidFill>
                            <a:srgbClr val="000000"/>
                          </a:solidFill>
                          <a:effectLst/>
                          <a:latin typeface="Calibri" panose="020F0502020204030204" pitchFamily="34" charset="0"/>
                        </a:rPr>
                      </a:br>
                      <a:r>
                        <a:rPr lang="es-PY" sz="1200" b="1" i="0" u="none" strike="noStrike">
                          <a:solidFill>
                            <a:srgbClr val="000000"/>
                          </a:solidFill>
                          <a:effectLst/>
                          <a:latin typeface="Calibri" panose="020F0502020204030204" pitchFamily="34" charset="0"/>
                        </a:rPr>
                        <a:t>Aumentado por MINISTERIO DE HACIENDA</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0000"/>
                          </a:solidFill>
                          <a:effectLst/>
                          <a:latin typeface="Calibri" panose="020F0502020204030204" pitchFamily="34" charset="0"/>
                        </a:rPr>
                        <a:t>442.756.719</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a:solidFill>
                            <a:srgbClr val="000000"/>
                          </a:solidFill>
                          <a:effectLst/>
                          <a:latin typeface="Calibri" panose="020F0502020204030204" pitchFamily="34" charset="0"/>
                        </a:rPr>
                        <a:t>1.942.756.719</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a:solidFill>
                            <a:srgbClr val="00B050"/>
                          </a:solidFill>
                          <a:effectLst/>
                          <a:latin typeface="Calibri" panose="020F0502020204030204" pitchFamily="34" charset="0"/>
                        </a:rPr>
                        <a:t>(1.500.000.000) </a:t>
                      </a:r>
                      <a:br>
                        <a:rPr lang="es-PY" sz="1200" b="1" i="0" u="none" strike="noStrike">
                          <a:solidFill>
                            <a:srgbClr val="00B050"/>
                          </a:solidFill>
                          <a:effectLst/>
                          <a:latin typeface="Calibri" panose="020F0502020204030204" pitchFamily="34" charset="0"/>
                        </a:rPr>
                      </a:br>
                      <a:r>
                        <a:rPr lang="es-PY" sz="1200" b="1" i="0" u="none" strike="noStrike">
                          <a:solidFill>
                            <a:srgbClr val="00B050"/>
                          </a:solidFill>
                          <a:effectLst/>
                          <a:latin typeface="Calibri" panose="020F0502020204030204" pitchFamily="34" charset="0"/>
                        </a:rPr>
                        <a:t>↑</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200" b="1" i="0" u="none" strike="noStrike" dirty="0">
                          <a:solidFill>
                            <a:srgbClr val="00B050"/>
                          </a:solidFill>
                          <a:effectLst/>
                          <a:latin typeface="Calibri" panose="020F0502020204030204" pitchFamily="34" charset="0"/>
                        </a:rPr>
                        <a:t>338,79%</a:t>
                      </a:r>
                      <a:br>
                        <a:rPr lang="es-PY" sz="1200" b="1" i="0" u="none" strike="noStrike" dirty="0">
                          <a:solidFill>
                            <a:srgbClr val="00B050"/>
                          </a:solidFill>
                          <a:effectLst/>
                          <a:latin typeface="Calibri" panose="020F0502020204030204" pitchFamily="34" charset="0"/>
                        </a:rPr>
                      </a:br>
                      <a:r>
                        <a:rPr lang="es-PY" sz="1200" b="1" i="0" u="none" strike="noStrike" dirty="0">
                          <a:solidFill>
                            <a:srgbClr val="00B050"/>
                          </a:solidFill>
                          <a:effectLst/>
                          <a:latin typeface="Calibri" panose="020F0502020204030204" pitchFamily="34" charset="0"/>
                        </a:rPr>
                        <a:t>↑</a:t>
                      </a:r>
                    </a:p>
                  </a:txBody>
                  <a:tcPr marL="3703" marR="3703" marT="3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CuadroTexto 4"/>
          <p:cNvSpPr txBox="1"/>
          <p:nvPr/>
        </p:nvSpPr>
        <p:spPr>
          <a:xfrm>
            <a:off x="1580517" y="905229"/>
            <a:ext cx="9030967" cy="707886"/>
          </a:xfrm>
          <a:prstGeom prst="rect">
            <a:avLst/>
          </a:prstGeom>
          <a:noFill/>
        </p:spPr>
        <p:txBody>
          <a:bodyPr wrap="square" rtlCol="0">
            <a:spAutoFit/>
          </a:bodyPr>
          <a:lstStyle/>
          <a:p>
            <a:pPr algn="ctr"/>
            <a:r>
              <a:rPr lang="es-PY" sz="2000" b="1" dirty="0"/>
              <a:t>Proyecto de Ley 2020 – Disminuciones Detallado</a:t>
            </a:r>
          </a:p>
          <a:p>
            <a:pPr algn="ctr"/>
            <a:r>
              <a:rPr lang="es-PY" sz="2000" b="1" dirty="0">
                <a:solidFill>
                  <a:srgbClr val="00B050"/>
                </a:solidFill>
              </a:rPr>
              <a:t>Dirección de Fábrica Villeta</a:t>
            </a:r>
          </a:p>
        </p:txBody>
      </p:sp>
      <p:sp>
        <p:nvSpPr>
          <p:cNvPr id="7" name="Botón de acción: Hacia delante o Siguiente 6">
            <a:hlinkClick r:id="rId2" action="ppaction://hlinksldjump" highlightClick="1"/>
          </p:cNvPr>
          <p:cNvSpPr/>
          <p:nvPr/>
        </p:nvSpPr>
        <p:spPr>
          <a:xfrm>
            <a:off x="9413927" y="983400"/>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pic>
        <p:nvPicPr>
          <p:cNvPr id="6" name="Picture 2" descr="C:\Users\Mariangeles\Downloads\inc 50 años.png">
            <a:extLst>
              <a:ext uri="{FF2B5EF4-FFF2-40B4-BE49-F238E27FC236}">
                <a16:creationId xmlns:a16="http://schemas.microsoft.com/office/drawing/2014/main" id="{24982BDE-7FC7-4F84-B8C2-AFD87FFAEB2D}"/>
              </a:ext>
            </a:extLst>
          </p:cNvPr>
          <p:cNvPicPr>
            <a:picLocks noChangeAspect="1" noChangeArrowheads="1"/>
          </p:cNvPicPr>
          <p:nvPr/>
        </p:nvPicPr>
        <p:blipFill>
          <a:blip r:embed="rId3" cstate="print"/>
          <a:srcRect/>
          <a:stretch>
            <a:fillRect/>
          </a:stretch>
        </p:blipFill>
        <p:spPr bwMode="auto">
          <a:xfrm>
            <a:off x="4819457" y="0"/>
            <a:ext cx="903713" cy="940466"/>
          </a:xfrm>
          <a:prstGeom prst="rect">
            <a:avLst/>
          </a:prstGeom>
          <a:noFill/>
        </p:spPr>
      </p:pic>
    </p:spTree>
    <p:extLst>
      <p:ext uri="{BB962C8B-B14F-4D97-AF65-F5344CB8AC3E}">
        <p14:creationId xmlns:p14="http://schemas.microsoft.com/office/powerpoint/2010/main" val="859557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08576" y="2303723"/>
            <a:ext cx="11574849" cy="4216999"/>
          </a:xfrm>
          <a:prstGeom prst="rect">
            <a:avLst/>
          </a:prstGeom>
        </p:spPr>
      </p:pic>
      <p:pic>
        <p:nvPicPr>
          <p:cNvPr id="5" name="Picture 2" descr="C:\Users\Mariangeles\Downloads\inc 50 años.png"/>
          <p:cNvPicPr>
            <a:picLocks noChangeAspect="1" noChangeArrowheads="1"/>
          </p:cNvPicPr>
          <p:nvPr/>
        </p:nvPicPr>
        <p:blipFill>
          <a:blip r:embed="rId3" cstate="print"/>
          <a:srcRect/>
          <a:stretch>
            <a:fillRect/>
          </a:stretch>
        </p:blipFill>
        <p:spPr bwMode="auto">
          <a:xfrm>
            <a:off x="4767941" y="91439"/>
            <a:ext cx="1093773" cy="1138255"/>
          </a:xfrm>
          <a:prstGeom prst="rect">
            <a:avLst/>
          </a:prstGeom>
          <a:noFill/>
        </p:spPr>
      </p:pic>
      <p:sp>
        <p:nvSpPr>
          <p:cNvPr id="6" name="CuadroTexto 5"/>
          <p:cNvSpPr txBox="1"/>
          <p:nvPr/>
        </p:nvSpPr>
        <p:spPr>
          <a:xfrm>
            <a:off x="1580517" y="1412765"/>
            <a:ext cx="9030967" cy="830997"/>
          </a:xfrm>
          <a:prstGeom prst="rect">
            <a:avLst/>
          </a:prstGeom>
          <a:noFill/>
        </p:spPr>
        <p:txBody>
          <a:bodyPr wrap="square" rtlCol="0">
            <a:spAutoFit/>
          </a:bodyPr>
          <a:lstStyle/>
          <a:p>
            <a:pPr algn="ctr"/>
            <a:r>
              <a:rPr lang="es-PY" sz="2400" b="1" dirty="0"/>
              <a:t>Proyecto de Ley 2020 – Disminuciones Detallado</a:t>
            </a:r>
          </a:p>
          <a:p>
            <a:pPr algn="ctr"/>
            <a:r>
              <a:rPr lang="es-PY" sz="2400" b="1" dirty="0">
                <a:solidFill>
                  <a:srgbClr val="7030A0"/>
                </a:solidFill>
              </a:rPr>
              <a:t>Pago de Servicio de la Deuda</a:t>
            </a:r>
          </a:p>
        </p:txBody>
      </p:sp>
      <p:sp>
        <p:nvSpPr>
          <p:cNvPr id="7" name="Botón de acción: Hacia delante o Siguiente 6">
            <a:hlinkClick r:id="rId4" action="ppaction://hlinksldjump" highlightClick="1"/>
          </p:cNvPr>
          <p:cNvSpPr/>
          <p:nvPr/>
        </p:nvSpPr>
        <p:spPr>
          <a:xfrm>
            <a:off x="9384431" y="1552491"/>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Tree>
    <p:extLst>
      <p:ext uri="{BB962C8B-B14F-4D97-AF65-F5344CB8AC3E}">
        <p14:creationId xmlns:p14="http://schemas.microsoft.com/office/powerpoint/2010/main" val="709489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182879" y="1696568"/>
            <a:ext cx="8556172" cy="338488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PY" sz="2800" b="1" dirty="0">
                <a:solidFill>
                  <a:schemeClr val="tx1"/>
                </a:solidFill>
              </a:rPr>
              <a:t>Características del Anteproyecto 2020</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Y" sz="2800" b="1" strike="noStrike" kern="1200" cap="none" spc="0" normalizeH="0" baseline="0" noProof="0" dirty="0">
              <a:ln>
                <a:noFill/>
              </a:ln>
              <a:solidFill>
                <a:schemeClr val="tx1"/>
              </a:solidFill>
              <a:effectLst/>
              <a:uLnTx/>
              <a:uFillTx/>
            </a:endParaRPr>
          </a:p>
          <a:p>
            <a:pPr algn="ctr">
              <a:lnSpc>
                <a:spcPct val="90000"/>
              </a:lnSpc>
              <a:spcBef>
                <a:spcPct val="0"/>
              </a:spcBef>
              <a:defRPr/>
            </a:pPr>
            <a:r>
              <a:rPr lang="es-ES" sz="2800" b="1" dirty="0"/>
              <a:t>“Se reduce el presupuesto en un 5,96%; con respecto al 2019”</a:t>
            </a:r>
            <a:endParaRPr lang="es-ES" sz="2800" dirty="0"/>
          </a:p>
          <a:p>
            <a:pPr algn="just">
              <a:lnSpc>
                <a:spcPct val="90000"/>
              </a:lnSpc>
              <a:spcBef>
                <a:spcPct val="0"/>
              </a:spcBef>
              <a:defRPr/>
            </a:pPr>
            <a:r>
              <a:rPr lang="es-PY" sz="2400" dirty="0"/>
              <a:t>En la presentación de la Propuesta de Anteproyecto 2020, se ha manifestado nuestra predisposición para reestructurar los pagos correspondientes a los compromisos con el </a:t>
            </a:r>
            <a:r>
              <a:rPr lang="es-PY" sz="2400" b="1" i="1" dirty="0"/>
              <a:t>Tesoro Nacional</a:t>
            </a:r>
            <a:r>
              <a:rPr lang="es-PY" sz="2400" dirty="0"/>
              <a:t>, así como las deudas acumuladas con otras </a:t>
            </a:r>
            <a:r>
              <a:rPr lang="es-PY" sz="2400" b="1" i="1" dirty="0"/>
              <a:t>Entidades Públicas, </a:t>
            </a:r>
            <a:r>
              <a:rPr lang="es-PY" sz="2400" dirty="0"/>
              <a:t>con las mismas se mantienen negociaciones para honrar compromisos asumidos durante anteriores Administraciones.</a:t>
            </a:r>
          </a:p>
          <a:p>
            <a:pPr algn="just">
              <a:lnSpc>
                <a:spcPct val="90000"/>
              </a:lnSpc>
              <a:spcBef>
                <a:spcPct val="0"/>
              </a:spcBef>
              <a:defRPr/>
            </a:pPr>
            <a:endParaRPr lang="es-PY" sz="2400" dirty="0"/>
          </a:p>
          <a:p>
            <a:pPr algn="ctr">
              <a:lnSpc>
                <a:spcPct val="90000"/>
              </a:lnSpc>
              <a:spcBef>
                <a:spcPct val="0"/>
              </a:spcBef>
              <a:defRPr/>
            </a:pPr>
            <a:endParaRPr lang="es-ES" sz="2800" dirty="0"/>
          </a:p>
          <a:p>
            <a:pPr algn="ctr">
              <a:lnSpc>
                <a:spcPct val="90000"/>
              </a:lnSpc>
              <a:spcBef>
                <a:spcPct val="0"/>
              </a:spcBef>
              <a:defRPr/>
            </a:pPr>
            <a:endParaRPr lang="es-ES" sz="2800" dirty="0"/>
          </a:p>
          <a:p>
            <a:pPr algn="ctr">
              <a:lnSpc>
                <a:spcPct val="90000"/>
              </a:lnSpc>
              <a:spcBef>
                <a:spcPct val="0"/>
              </a:spcBef>
              <a:defRPr/>
            </a:pPr>
            <a:endParaRPr lang="es-PY" sz="2800" dirty="0"/>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Y" sz="2600"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2554031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4441371" y="1618189"/>
            <a:ext cx="7750628" cy="5017742"/>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PY" sz="2800" b="1" dirty="0">
                <a:solidFill>
                  <a:schemeClr val="tx1"/>
                </a:solidFill>
              </a:rPr>
              <a:t>Principal Premisa del Anteproyecto 2020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Y" sz="2800" b="1" strike="noStrike" kern="1200" cap="none" spc="0" normalizeH="0" baseline="0" noProof="0" dirty="0">
              <a:ln>
                <a:noFill/>
              </a:ln>
              <a:solidFill>
                <a:schemeClr val="tx1"/>
              </a:solidFill>
              <a:effectLst/>
              <a:uLnTx/>
              <a:uFillTx/>
            </a:endParaRPr>
          </a:p>
          <a:p>
            <a:pPr algn="ctr">
              <a:lnSpc>
                <a:spcPct val="90000"/>
              </a:lnSpc>
              <a:spcBef>
                <a:spcPct val="0"/>
              </a:spcBef>
              <a:defRPr/>
            </a:pPr>
            <a:r>
              <a:rPr lang="es-PY" sz="2800" b="1" dirty="0"/>
              <a:t>“Mejorar el índice de producción nacional  complementando con la importación de Clinker”</a:t>
            </a:r>
          </a:p>
          <a:p>
            <a:pPr algn="ctr">
              <a:lnSpc>
                <a:spcPct val="90000"/>
              </a:lnSpc>
              <a:spcBef>
                <a:spcPct val="0"/>
              </a:spcBef>
              <a:defRPr/>
            </a:pPr>
            <a:endParaRPr lang="es-ES" sz="2400" dirty="0"/>
          </a:p>
          <a:p>
            <a:pPr algn="just">
              <a:lnSpc>
                <a:spcPct val="90000"/>
              </a:lnSpc>
              <a:spcBef>
                <a:spcPct val="0"/>
              </a:spcBef>
              <a:defRPr/>
            </a:pPr>
            <a:r>
              <a:rPr lang="es-PY" sz="2000" dirty="0"/>
              <a:t>Al realizar una comparativa entre la propuesta presentada  y la versión elevada por el Ejecutivo al Poder Legislativo, se ha detectado  variaciones en el proyecto de Presupuesto de Ingresos y Gastos para el Ejercicio 2020 Industria Nacional del Cemento (INC )</a:t>
            </a:r>
          </a:p>
          <a:p>
            <a:pPr algn="just">
              <a:lnSpc>
                <a:spcPct val="90000"/>
              </a:lnSpc>
              <a:spcBef>
                <a:spcPct val="0"/>
              </a:spcBef>
              <a:defRPr/>
            </a:pPr>
            <a:endParaRPr lang="es-PY" sz="2000" dirty="0"/>
          </a:p>
          <a:p>
            <a:pPr marL="342900" indent="-342900" algn="just">
              <a:lnSpc>
                <a:spcPct val="90000"/>
              </a:lnSpc>
              <a:spcBef>
                <a:spcPct val="0"/>
              </a:spcBef>
              <a:buFont typeface="Arial" panose="020B0604020202020204" pitchFamily="34" charset="0"/>
              <a:buChar char="•"/>
              <a:defRPr/>
            </a:pPr>
            <a:r>
              <a:rPr lang="es-PY" sz="2000" dirty="0"/>
              <a:t>Reorientación de rubros por un monto de </a:t>
            </a:r>
            <a:r>
              <a:rPr lang="es-PY" sz="2000" b="1" dirty="0"/>
              <a:t>G. 24.583.156.872</a:t>
            </a:r>
            <a:r>
              <a:rPr lang="es-PY" sz="2000" dirty="0"/>
              <a:t>, destinados al </a:t>
            </a:r>
            <a:r>
              <a:rPr lang="es-PY" sz="2000" b="1" dirty="0"/>
              <a:t>Servicio de la Deuda Pública.</a:t>
            </a:r>
          </a:p>
          <a:p>
            <a:pPr marL="342900" indent="-342900" algn="just">
              <a:lnSpc>
                <a:spcPct val="90000"/>
              </a:lnSpc>
              <a:spcBef>
                <a:spcPct val="0"/>
              </a:spcBef>
              <a:buFont typeface="Arial" panose="020B0604020202020204" pitchFamily="34" charset="0"/>
              <a:buChar char="•"/>
              <a:defRPr/>
            </a:pPr>
            <a:r>
              <a:rPr lang="es-PY" sz="2000" dirty="0"/>
              <a:t>Disminución de rubros claves, utilizados para el aumento del </a:t>
            </a:r>
            <a:r>
              <a:rPr lang="es-PY" sz="2000" b="1" dirty="0"/>
              <a:t>Servicio de la Deuda Pública.</a:t>
            </a:r>
          </a:p>
          <a:p>
            <a:pPr algn="just">
              <a:lnSpc>
                <a:spcPct val="90000"/>
              </a:lnSpc>
              <a:spcBef>
                <a:spcPct val="0"/>
              </a:spcBef>
              <a:defRPr/>
            </a:pPr>
            <a:endParaRPr lang="es-PY" sz="2400" b="1" dirty="0"/>
          </a:p>
          <a:p>
            <a:pPr marL="342900" indent="-342900" algn="ctr">
              <a:lnSpc>
                <a:spcPct val="90000"/>
              </a:lnSpc>
              <a:spcBef>
                <a:spcPct val="0"/>
              </a:spcBef>
              <a:buFont typeface="Arial" panose="020B0604020202020204" pitchFamily="34" charset="0"/>
              <a:buChar char="•"/>
              <a:defRPr/>
            </a:pPr>
            <a:endParaRPr lang="es-PY" sz="2400" dirty="0"/>
          </a:p>
          <a:p>
            <a:pPr algn="just">
              <a:lnSpc>
                <a:spcPct val="90000"/>
              </a:lnSpc>
              <a:spcBef>
                <a:spcPct val="0"/>
              </a:spcBef>
              <a:defRPr/>
            </a:pPr>
            <a:endParaRPr lang="es-PY" sz="2400" dirty="0"/>
          </a:p>
          <a:p>
            <a:pPr algn="ctr">
              <a:lnSpc>
                <a:spcPct val="90000"/>
              </a:lnSpc>
              <a:spcBef>
                <a:spcPct val="0"/>
              </a:spcBef>
              <a:defRPr/>
            </a:pPr>
            <a:endParaRPr lang="es-ES" sz="2800" dirty="0"/>
          </a:p>
          <a:p>
            <a:pPr algn="ctr">
              <a:lnSpc>
                <a:spcPct val="90000"/>
              </a:lnSpc>
              <a:spcBef>
                <a:spcPct val="0"/>
              </a:spcBef>
              <a:defRPr/>
            </a:pPr>
            <a:endParaRPr lang="es-ES" sz="2800" dirty="0"/>
          </a:p>
          <a:p>
            <a:pPr algn="ctr">
              <a:lnSpc>
                <a:spcPct val="90000"/>
              </a:lnSpc>
              <a:spcBef>
                <a:spcPct val="0"/>
              </a:spcBef>
              <a:defRPr/>
            </a:pPr>
            <a:endParaRPr lang="es-PY" sz="2800" dirty="0"/>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PY" sz="2600" strike="noStrike" kern="1200" cap="none" spc="0" normalizeH="0" baseline="0" noProof="0" dirty="0">
              <a:ln>
                <a:noFill/>
              </a:ln>
              <a:solidFill>
                <a:schemeClr val="tx1"/>
              </a:solidFill>
              <a:effectLst/>
              <a:uLnTx/>
              <a:uFillTx/>
            </a:endParaRPr>
          </a:p>
        </p:txBody>
      </p:sp>
      <p:pic>
        <p:nvPicPr>
          <p:cNvPr id="2051" name="Picture 3"/>
          <p:cNvPicPr>
            <a:picLocks noChangeAspect="1" noChangeArrowheads="1"/>
          </p:cNvPicPr>
          <p:nvPr/>
        </p:nvPicPr>
        <p:blipFill>
          <a:blip r:embed="rId2" cstate="print"/>
          <a:srcRect/>
          <a:stretch>
            <a:fillRect/>
          </a:stretch>
        </p:blipFill>
        <p:spPr bwMode="auto">
          <a:xfrm>
            <a:off x="-1" y="1933304"/>
            <a:ext cx="4441371" cy="3657600"/>
          </a:xfrm>
          <a:prstGeom prst="rect">
            <a:avLst/>
          </a:prstGeom>
          <a:noFill/>
          <a:ln w="9525">
            <a:noFill/>
            <a:miter lim="800000"/>
            <a:headEnd/>
            <a:tailEnd/>
          </a:ln>
        </p:spPr>
      </p:pic>
    </p:spTree>
    <p:extLst>
      <p:ext uri="{BB962C8B-B14F-4D97-AF65-F5344CB8AC3E}">
        <p14:creationId xmlns:p14="http://schemas.microsoft.com/office/powerpoint/2010/main" val="3618344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p:cNvSpPr txBox="1"/>
          <p:nvPr/>
        </p:nvSpPr>
        <p:spPr>
          <a:xfrm>
            <a:off x="2782344" y="1177444"/>
            <a:ext cx="6522809" cy="646331"/>
          </a:xfrm>
          <a:prstGeom prst="rect">
            <a:avLst/>
          </a:prstGeom>
          <a:noFill/>
        </p:spPr>
        <p:txBody>
          <a:bodyPr wrap="square" rtlCol="0">
            <a:spAutoFit/>
          </a:bodyPr>
          <a:lstStyle/>
          <a:p>
            <a:pPr algn="ctr"/>
            <a:r>
              <a:rPr lang="es-PY" sz="3600" b="1" dirty="0"/>
              <a:t>Proyecto de Ley 2020 – Adenda </a:t>
            </a:r>
          </a:p>
        </p:txBody>
      </p:sp>
      <p:pic>
        <p:nvPicPr>
          <p:cNvPr id="6" name="Imagen 5"/>
          <p:cNvPicPr>
            <a:picLocks noChangeAspect="1"/>
          </p:cNvPicPr>
          <p:nvPr/>
        </p:nvPicPr>
        <p:blipFill>
          <a:blip r:embed="rId2" cstate="print"/>
          <a:stretch>
            <a:fillRect/>
          </a:stretch>
        </p:blipFill>
        <p:spPr>
          <a:xfrm>
            <a:off x="4554114" y="1782802"/>
            <a:ext cx="7151370" cy="4650654"/>
          </a:xfrm>
          <a:prstGeom prst="rect">
            <a:avLst/>
          </a:prstGeom>
        </p:spPr>
      </p:pic>
    </p:spTree>
    <p:extLst>
      <p:ext uri="{BB962C8B-B14F-4D97-AF65-F5344CB8AC3E}">
        <p14:creationId xmlns:p14="http://schemas.microsoft.com/office/powerpoint/2010/main" val="33468936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ariangeles\Downloads\inc 50 años.png"/>
          <p:cNvPicPr>
            <a:picLocks noChangeAspect="1" noChangeArrowheads="1"/>
          </p:cNvPicPr>
          <p:nvPr/>
        </p:nvPicPr>
        <p:blipFill>
          <a:blip r:embed="rId2" cstate="print"/>
          <a:srcRect/>
          <a:stretch>
            <a:fillRect/>
          </a:stretch>
        </p:blipFill>
        <p:spPr bwMode="auto">
          <a:xfrm>
            <a:off x="4415247" y="0"/>
            <a:ext cx="1716586" cy="1632857"/>
          </a:xfrm>
          <a:prstGeom prst="rect">
            <a:avLst/>
          </a:prstGeom>
          <a:noFill/>
        </p:spPr>
      </p:pic>
      <p:pic>
        <p:nvPicPr>
          <p:cNvPr id="1026" name="Picture 2" descr="C:\Users\Mariangeles\Downloads\IMG-20190930-WA0037.jpg"/>
          <p:cNvPicPr>
            <a:picLocks noChangeAspect="1" noChangeArrowheads="1"/>
          </p:cNvPicPr>
          <p:nvPr/>
        </p:nvPicPr>
        <p:blipFill>
          <a:blip r:embed="rId3" cstate="print"/>
          <a:srcRect/>
          <a:stretch>
            <a:fillRect/>
          </a:stretch>
        </p:blipFill>
        <p:spPr bwMode="auto">
          <a:xfrm>
            <a:off x="6244046" y="0"/>
            <a:ext cx="5947954" cy="6858000"/>
          </a:xfrm>
          <a:prstGeom prst="rect">
            <a:avLst/>
          </a:prstGeom>
          <a:noFill/>
        </p:spPr>
      </p:pic>
      <p:sp>
        <p:nvSpPr>
          <p:cNvPr id="7" name="6 Rectángulo"/>
          <p:cNvSpPr/>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dirty="0"/>
          </a:p>
        </p:txBody>
      </p:sp>
      <p:pic>
        <p:nvPicPr>
          <p:cNvPr id="6" name="Picture 3" descr="C:\Users\Mariangeles\Downloads\IMG-20190930-WA0036.jpg"/>
          <p:cNvPicPr>
            <a:picLocks noChangeAspect="1" noChangeArrowheads="1"/>
          </p:cNvPicPr>
          <p:nvPr/>
        </p:nvPicPr>
        <p:blipFill>
          <a:blip r:embed="rId4" cstate="print"/>
          <a:srcRect t="90180"/>
          <a:stretch>
            <a:fillRect/>
          </a:stretch>
        </p:blipFill>
        <p:spPr bwMode="auto">
          <a:xfrm>
            <a:off x="0" y="5795732"/>
            <a:ext cx="12192001" cy="1053380"/>
          </a:xfrm>
          <a:prstGeom prst="rect">
            <a:avLst/>
          </a:prstGeom>
          <a:noFill/>
        </p:spPr>
      </p:pic>
      <p:grpSp>
        <p:nvGrpSpPr>
          <p:cNvPr id="2" name="Grupo 1"/>
          <p:cNvGrpSpPr/>
          <p:nvPr/>
        </p:nvGrpSpPr>
        <p:grpSpPr>
          <a:xfrm>
            <a:off x="75642" y="919055"/>
            <a:ext cx="12040717" cy="4907457"/>
            <a:chOff x="1" y="561704"/>
            <a:chExt cx="12040717" cy="4907457"/>
          </a:xfrm>
        </p:grpSpPr>
        <p:pic>
          <p:nvPicPr>
            <p:cNvPr id="1027" name="Picture 3" descr="C:\Users\Mariangeles\Downloads\IMG-20190930-WA0036.jpg"/>
            <p:cNvPicPr>
              <a:picLocks noChangeAspect="1" noChangeArrowheads="1"/>
            </p:cNvPicPr>
            <p:nvPr/>
          </p:nvPicPr>
          <p:blipFill>
            <a:blip r:embed="rId4" cstate="print"/>
            <a:srcRect b="18415"/>
            <a:stretch>
              <a:fillRect/>
            </a:stretch>
          </p:blipFill>
          <p:spPr bwMode="auto">
            <a:xfrm>
              <a:off x="1" y="561704"/>
              <a:ext cx="6032801" cy="4907457"/>
            </a:xfrm>
            <a:prstGeom prst="rect">
              <a:avLst/>
            </a:prstGeom>
            <a:noFill/>
          </p:spPr>
        </p:pic>
        <p:pic>
          <p:nvPicPr>
            <p:cNvPr id="10" name="Picture 2" descr="C:\Users\Mariangeles\Downloads\IMG-20190930-WA0037.jpg"/>
            <p:cNvPicPr>
              <a:picLocks noChangeAspect="1" noChangeArrowheads="1"/>
            </p:cNvPicPr>
            <p:nvPr/>
          </p:nvPicPr>
          <p:blipFill>
            <a:blip r:embed="rId3" cstate="print"/>
            <a:srcRect b="20600"/>
            <a:stretch>
              <a:fillRect/>
            </a:stretch>
          </p:blipFill>
          <p:spPr bwMode="auto">
            <a:xfrm>
              <a:off x="6032802" y="561705"/>
              <a:ext cx="6007916" cy="4907456"/>
            </a:xfrm>
            <a:prstGeom prst="rect">
              <a:avLst/>
            </a:prstGeom>
            <a:noFill/>
          </p:spPr>
        </p:pic>
      </p:grpSp>
      <p:sp>
        <p:nvSpPr>
          <p:cNvPr id="3" name="CuadroTexto 2"/>
          <p:cNvSpPr txBox="1"/>
          <p:nvPr/>
        </p:nvSpPr>
        <p:spPr>
          <a:xfrm>
            <a:off x="3429439" y="180394"/>
            <a:ext cx="5225143" cy="769441"/>
          </a:xfrm>
          <a:prstGeom prst="rect">
            <a:avLst/>
          </a:prstGeom>
          <a:noFill/>
        </p:spPr>
        <p:txBody>
          <a:bodyPr wrap="square" rtlCol="0">
            <a:spAutoFit/>
          </a:bodyPr>
          <a:lstStyle/>
          <a:p>
            <a:pPr algn="ctr"/>
            <a:r>
              <a:rPr lang="es-PY" sz="4400" b="1" dirty="0">
                <a:solidFill>
                  <a:srgbClr val="FF0000"/>
                </a:solidFill>
              </a:rPr>
              <a:t>¡¡¡Les esperamos!!!</a:t>
            </a:r>
            <a:endParaRPr lang="en-US" sz="4400" b="1" dirty="0">
              <a:solidFill>
                <a:srgbClr val="FF0000"/>
              </a:solidFill>
            </a:endParaRPr>
          </a:p>
        </p:txBody>
      </p:sp>
    </p:spTree>
    <p:extLst>
      <p:ext uri="{BB962C8B-B14F-4D97-AF65-F5344CB8AC3E}">
        <p14:creationId xmlns:p14="http://schemas.microsoft.com/office/powerpoint/2010/main" val="1217118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solidFill>
              <a:srgbClr val="545655"/>
            </a:solidFill>
            <a:miter lim="800000"/>
            <a:headEnd/>
            <a:tailEnd/>
          </a:ln>
        </p:spPr>
      </p:pic>
      <p:pic>
        <p:nvPicPr>
          <p:cNvPr id="4" name="Imagen 3"/>
          <p:cNvPicPr>
            <a:picLocks noChangeAspect="1"/>
          </p:cNvPicPr>
          <p:nvPr/>
        </p:nvPicPr>
        <p:blipFill>
          <a:blip r:embed="rId3" cstate="print"/>
          <a:stretch>
            <a:fillRect/>
          </a:stretch>
        </p:blipFill>
        <p:spPr>
          <a:xfrm>
            <a:off x="8631214" y="366555"/>
            <a:ext cx="3168968" cy="2388914"/>
          </a:xfrm>
          <a:prstGeom prst="rect">
            <a:avLst/>
          </a:prstGeom>
        </p:spPr>
      </p:pic>
      <p:sp>
        <p:nvSpPr>
          <p:cNvPr id="8" name="CuadroTexto 7"/>
          <p:cNvSpPr txBox="1"/>
          <p:nvPr/>
        </p:nvSpPr>
        <p:spPr>
          <a:xfrm>
            <a:off x="1581815" y="657168"/>
            <a:ext cx="9028370" cy="923330"/>
          </a:xfrm>
          <a:prstGeom prst="rect">
            <a:avLst/>
          </a:prstGeom>
          <a:noFill/>
        </p:spPr>
        <p:txBody>
          <a:bodyPr wrap="none" rtlCol="0">
            <a:spAutoFit/>
          </a:bodyPr>
          <a:lstStyle/>
          <a:p>
            <a:pPr algn="ctr"/>
            <a:r>
              <a:rPr lang="es-PY" sz="5400" dirty="0">
                <a:solidFill>
                  <a:schemeClr val="bg1"/>
                </a:solidFill>
              </a:rPr>
              <a:t>Industria Nacional del Cemento</a:t>
            </a:r>
          </a:p>
        </p:txBody>
      </p:sp>
      <p:sp>
        <p:nvSpPr>
          <p:cNvPr id="3" name="Elipse 2"/>
          <p:cNvSpPr/>
          <p:nvPr/>
        </p:nvSpPr>
        <p:spPr>
          <a:xfrm>
            <a:off x="4711722" y="3418622"/>
            <a:ext cx="2839769" cy="289041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PY"/>
          </a:p>
        </p:txBody>
      </p:sp>
      <p:sp>
        <p:nvSpPr>
          <p:cNvPr id="10" name="CuadroTexto 9"/>
          <p:cNvSpPr txBox="1"/>
          <p:nvPr/>
        </p:nvSpPr>
        <p:spPr>
          <a:xfrm>
            <a:off x="2871605" y="1729916"/>
            <a:ext cx="6736080" cy="1446550"/>
          </a:xfrm>
          <a:prstGeom prst="rect">
            <a:avLst/>
          </a:prstGeom>
          <a:noFill/>
        </p:spPr>
        <p:txBody>
          <a:bodyPr wrap="square" rtlCol="0">
            <a:spAutoFit/>
          </a:bodyPr>
          <a:lstStyle/>
          <a:p>
            <a:pPr algn="ctr"/>
            <a:r>
              <a:rPr lang="es-PY" sz="4400" b="1" i="1" dirty="0">
                <a:solidFill>
                  <a:schemeClr val="bg1"/>
                </a:solidFill>
              </a:rPr>
              <a:t>Defensa de Anteproyecto </a:t>
            </a:r>
            <a:br>
              <a:rPr lang="es-PY" sz="4400" b="1" i="1" dirty="0">
                <a:solidFill>
                  <a:schemeClr val="bg1"/>
                </a:solidFill>
              </a:rPr>
            </a:br>
            <a:r>
              <a:rPr lang="es-PY" sz="4400" b="1" i="1" dirty="0">
                <a:solidFill>
                  <a:schemeClr val="bg1"/>
                </a:solidFill>
              </a:rPr>
              <a:t>Ejercicio Fiscal – 2020</a:t>
            </a:r>
          </a:p>
        </p:txBody>
      </p:sp>
      <p:pic>
        <p:nvPicPr>
          <p:cNvPr id="11" name="Imagen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2692" y="3137901"/>
            <a:ext cx="3446616" cy="3446616"/>
          </a:xfrm>
          <a:prstGeom prst="rect">
            <a:avLst/>
          </a:prstGeom>
        </p:spPr>
      </p:pic>
      <p:sp>
        <p:nvSpPr>
          <p:cNvPr id="14" name="13 Rectángulo"/>
          <p:cNvSpPr/>
          <p:nvPr/>
        </p:nvSpPr>
        <p:spPr>
          <a:xfrm>
            <a:off x="975359" y="2790435"/>
            <a:ext cx="2050868" cy="914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2800" b="1" dirty="0"/>
              <a:t>VALLEMÍ</a:t>
            </a:r>
            <a:endParaRPr lang="es-PY" b="1" dirty="0"/>
          </a:p>
        </p:txBody>
      </p:sp>
      <p:sp>
        <p:nvSpPr>
          <p:cNvPr id="16" name="13 Rectángulo"/>
          <p:cNvSpPr/>
          <p:nvPr/>
        </p:nvSpPr>
        <p:spPr>
          <a:xfrm>
            <a:off x="9412810" y="2827323"/>
            <a:ext cx="2050868" cy="914400"/>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2800" b="1" dirty="0"/>
              <a:t>VILLETA</a:t>
            </a:r>
            <a:endParaRPr lang="es-PY" b="1" dirty="0"/>
          </a:p>
        </p:txBody>
      </p:sp>
      <p:pic>
        <p:nvPicPr>
          <p:cNvPr id="2" name="Imagen 1"/>
          <p:cNvPicPr>
            <a:picLocks noChangeAspect="1"/>
          </p:cNvPicPr>
          <p:nvPr/>
        </p:nvPicPr>
        <p:blipFill rotWithShape="1">
          <a:blip r:embed="rId5"/>
          <a:srcRect b="15058"/>
          <a:stretch/>
        </p:blipFill>
        <p:spPr>
          <a:xfrm>
            <a:off x="377145" y="3671522"/>
            <a:ext cx="3247296" cy="3219792"/>
          </a:xfrm>
          <a:prstGeom prst="rect">
            <a:avLst/>
          </a:prstGeom>
          <a:ln>
            <a:noFill/>
          </a:ln>
          <a:effectLst>
            <a:softEdge rad="112500"/>
          </a:effectLst>
        </p:spPr>
      </p:pic>
      <p:pic>
        <p:nvPicPr>
          <p:cNvPr id="5" name="Imagen 4"/>
          <p:cNvPicPr>
            <a:picLocks noChangeAspect="1"/>
          </p:cNvPicPr>
          <p:nvPr/>
        </p:nvPicPr>
        <p:blipFill rotWithShape="1">
          <a:blip r:embed="rId6" cstate="print">
            <a:extLst>
              <a:ext uri="{28A0092B-C50C-407E-A947-70E740481C1C}">
                <a14:useLocalDpi xmlns:a14="http://schemas.microsoft.com/office/drawing/2010/main" val="0"/>
              </a:ext>
            </a:extLst>
          </a:blip>
          <a:srcRect l="150"/>
          <a:stretch/>
        </p:blipFill>
        <p:spPr>
          <a:xfrm>
            <a:off x="8164286" y="3778192"/>
            <a:ext cx="3948759" cy="3013647"/>
          </a:xfrm>
          <a:prstGeom prst="rect">
            <a:avLst/>
          </a:prstGeom>
          <a:ln>
            <a:noFill/>
          </a:ln>
          <a:effectLst>
            <a:softEdge rad="112500"/>
          </a:effectLst>
        </p:spPr>
      </p:pic>
    </p:spTree>
    <p:extLst>
      <p:ext uri="{BB962C8B-B14F-4D97-AF65-F5344CB8AC3E}">
        <p14:creationId xmlns:p14="http://schemas.microsoft.com/office/powerpoint/2010/main" val="307894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1 Título"/>
          <p:cNvSpPr txBox="1">
            <a:spLocks/>
          </p:cNvSpPr>
          <p:nvPr/>
        </p:nvSpPr>
        <p:spPr>
          <a:xfrm>
            <a:off x="3448594" y="1933212"/>
            <a:ext cx="8505008" cy="14385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PY" sz="2800" b="1" strike="noStrike" kern="1200" cap="none" spc="0" normalizeH="0" baseline="0" noProof="0" dirty="0">
                <a:ln>
                  <a:noFill/>
                </a:ln>
                <a:solidFill>
                  <a:schemeClr val="tx1"/>
                </a:solidFill>
                <a:effectLst/>
                <a:uLnTx/>
                <a:uFillTx/>
              </a:rPr>
              <a:t>Visión</a:t>
            </a:r>
          </a:p>
          <a:p>
            <a:pPr marL="0" marR="0" lvl="0" indent="0" algn="just" defTabSz="914400" rtl="0" eaLnBrk="1" fontAlgn="auto" latinLnBrk="0" hangingPunct="1">
              <a:lnSpc>
                <a:spcPct val="90000"/>
              </a:lnSpc>
              <a:spcBef>
                <a:spcPct val="0"/>
              </a:spcBef>
              <a:spcAft>
                <a:spcPts val="0"/>
              </a:spcAft>
              <a:buClrTx/>
              <a:buSzTx/>
              <a:buFontTx/>
              <a:buNone/>
              <a:tabLst/>
              <a:defRPr/>
            </a:pPr>
            <a:r>
              <a:rPr lang="es-PY" sz="2600" dirty="0">
                <a:solidFill>
                  <a:schemeClr val="tx1"/>
                </a:solidFill>
              </a:rPr>
              <a:t>Convertirnos en una industria clave para el desarrollo del país, altamente sustentable, innovadora y competitiva en el mercado</a:t>
            </a:r>
            <a:r>
              <a:rPr kumimoji="0" lang="es-PY" sz="2600" strike="noStrike" kern="1200" cap="none" spc="0" normalizeH="0" baseline="0" noProof="0" dirty="0">
                <a:ln>
                  <a:noFill/>
                </a:ln>
                <a:solidFill>
                  <a:schemeClr val="tx1"/>
                </a:solidFill>
                <a:effectLst/>
                <a:uLnTx/>
                <a:uFillTx/>
              </a:rPr>
              <a:t>.</a:t>
            </a:r>
          </a:p>
        </p:txBody>
      </p:sp>
      <p:sp>
        <p:nvSpPr>
          <p:cNvPr id="10" name="2 Subtítulo"/>
          <p:cNvSpPr txBox="1">
            <a:spLocks/>
          </p:cNvSpPr>
          <p:nvPr/>
        </p:nvSpPr>
        <p:spPr>
          <a:xfrm>
            <a:off x="3474719" y="3688396"/>
            <a:ext cx="8478883" cy="2543297"/>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vert="horz" lIns="91440" tIns="45720" rIns="91440" bIns="45720" rtlCol="0">
            <a:noAutofit/>
          </a:bodyPr>
          <a:lstStyle/>
          <a:p>
            <a:pPr marL="228600" lvl="0" indent="-228600" algn="ctr">
              <a:lnSpc>
                <a:spcPct val="90000"/>
              </a:lnSpc>
              <a:spcBef>
                <a:spcPts val="1000"/>
              </a:spcBef>
            </a:pPr>
            <a:r>
              <a:rPr lang="es-PY" sz="2800" b="1" dirty="0">
                <a:solidFill>
                  <a:schemeClr val="tx1"/>
                </a:solidFill>
              </a:rPr>
              <a:t>Misión</a:t>
            </a:r>
          </a:p>
          <a:p>
            <a:pPr lvl="0" algn="just">
              <a:lnSpc>
                <a:spcPct val="90000"/>
              </a:lnSpc>
              <a:spcBef>
                <a:spcPts val="1000"/>
              </a:spcBef>
            </a:pPr>
            <a:r>
              <a:rPr lang="es-PY" sz="2600" dirty="0">
                <a:solidFill>
                  <a:schemeClr val="tx1"/>
                </a:solidFill>
              </a:rPr>
              <a:t>Satisfacer globalmente las necesidades de construcción de nuestro país, creando valor para nuestros grupos de interés, además de ser una de las industrias más importantes del Paraguay en nuestro género.</a:t>
            </a:r>
            <a:endParaRPr kumimoji="0" lang="es-PY" sz="2600" u="none" strike="noStrike" kern="1200" cap="none" spc="0" normalizeH="0" baseline="0" noProof="0" dirty="0">
              <a:ln>
                <a:noFill/>
              </a:ln>
              <a:solidFill>
                <a:schemeClr val="tx1"/>
              </a:solidFill>
              <a:effectLst/>
              <a:uLnTx/>
              <a:uFillTx/>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s-PY" sz="2400" b="0" i="0" u="none" strike="noStrike" kern="1200" cap="none" spc="0" normalizeH="0" baseline="0" noProof="0" dirty="0">
              <a:ln>
                <a:noFill/>
              </a:ln>
              <a:solidFill>
                <a:schemeClr val="dk1"/>
              </a:solidFill>
              <a:effectLst/>
              <a:uLnTx/>
              <a:uFillTx/>
              <a:latin typeface="Big Caslon"/>
            </a:endParaRPr>
          </a:p>
        </p:txBody>
      </p:sp>
      <p:pic>
        <p:nvPicPr>
          <p:cNvPr id="5" name="Picture 2" descr="C:\Users\Mariangeles\Downloads\inc 50 años.png">
            <a:extLst>
              <a:ext uri="{FF2B5EF4-FFF2-40B4-BE49-F238E27FC236}">
                <a16:creationId xmlns:a16="http://schemas.microsoft.com/office/drawing/2014/main" id="{9FE66D5A-AB06-4DF3-AB01-3C3FDD2D707E}"/>
              </a:ext>
            </a:extLst>
          </p:cNvPr>
          <p:cNvPicPr>
            <a:picLocks noChangeAspect="1" noChangeArrowheads="1"/>
          </p:cNvPicPr>
          <p:nvPr/>
        </p:nvPicPr>
        <p:blipFill>
          <a:blip r:embed="rId2" cstate="print"/>
          <a:srcRect/>
          <a:stretch>
            <a:fillRect/>
          </a:stretch>
        </p:blipFill>
        <p:spPr bwMode="auto">
          <a:xfrm>
            <a:off x="4767941" y="91439"/>
            <a:ext cx="1093773" cy="1138255"/>
          </a:xfrm>
          <a:prstGeom prst="rect">
            <a:avLst/>
          </a:prstGeom>
          <a:noFill/>
        </p:spPr>
      </p:pic>
    </p:spTree>
    <p:extLst>
      <p:ext uri="{BB962C8B-B14F-4D97-AF65-F5344CB8AC3E}">
        <p14:creationId xmlns:p14="http://schemas.microsoft.com/office/powerpoint/2010/main" val="233303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7720148" y="3944983"/>
            <a:ext cx="4471851" cy="2743199"/>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0" y="3918856"/>
            <a:ext cx="4049486" cy="2761135"/>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7720148" y="1214843"/>
            <a:ext cx="4445726" cy="2664826"/>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srcRect/>
          <a:stretch>
            <a:fillRect/>
          </a:stretch>
        </p:blipFill>
        <p:spPr bwMode="auto">
          <a:xfrm>
            <a:off x="4088674" y="3223533"/>
            <a:ext cx="3579223" cy="3438525"/>
          </a:xfrm>
          <a:prstGeom prst="rect">
            <a:avLst/>
          </a:prstGeom>
          <a:noFill/>
          <a:ln w="9525">
            <a:noFill/>
            <a:miter lim="800000"/>
            <a:headEnd/>
            <a:tailEnd/>
          </a:ln>
        </p:spPr>
      </p:pic>
      <p:sp>
        <p:nvSpPr>
          <p:cNvPr id="9" name="8 Rectángulo"/>
          <p:cNvSpPr/>
          <p:nvPr/>
        </p:nvSpPr>
        <p:spPr>
          <a:xfrm rot="20861573">
            <a:off x="4152354" y="1685108"/>
            <a:ext cx="3474722" cy="75764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Y" sz="2400" dirty="0">
                <a:latin typeface="Broadway" pitchFamily="82" charset="0"/>
              </a:rPr>
              <a:t>LOGROS EN UN AÑO DE </a:t>
            </a:r>
            <a:r>
              <a:rPr lang="es-PY" sz="2400" dirty="0">
                <a:latin typeface="Broadway" pitchFamily="82" charset="0"/>
                <a:cs typeface="Aharoni" pitchFamily="2" charset="-79"/>
              </a:rPr>
              <a:t>GESTIÓN</a:t>
            </a:r>
          </a:p>
        </p:txBody>
      </p:sp>
      <p:pic>
        <p:nvPicPr>
          <p:cNvPr id="4102" name="Picture 6"/>
          <p:cNvPicPr>
            <a:picLocks noChangeAspect="1" noChangeArrowheads="1"/>
          </p:cNvPicPr>
          <p:nvPr/>
        </p:nvPicPr>
        <p:blipFill>
          <a:blip r:embed="rId6" cstate="print"/>
          <a:srcRect/>
          <a:stretch>
            <a:fillRect/>
          </a:stretch>
        </p:blipFill>
        <p:spPr bwMode="auto">
          <a:xfrm>
            <a:off x="0" y="1214840"/>
            <a:ext cx="4049486" cy="2625639"/>
          </a:xfrm>
          <a:prstGeom prst="rect">
            <a:avLst/>
          </a:prstGeom>
          <a:noFill/>
          <a:ln w="9525">
            <a:noFill/>
            <a:miter lim="800000"/>
            <a:headEnd/>
            <a:tailEnd/>
          </a:ln>
        </p:spPr>
      </p:pic>
      <p:pic>
        <p:nvPicPr>
          <p:cNvPr id="8" name="Picture 2" descr="C:\Users\Mariangeles\Downloads\inc 50 años.png">
            <a:extLst>
              <a:ext uri="{FF2B5EF4-FFF2-40B4-BE49-F238E27FC236}">
                <a16:creationId xmlns:a16="http://schemas.microsoft.com/office/drawing/2014/main" id="{6DFF9C65-24E3-40B1-8C7C-466B14E9C078}"/>
              </a:ext>
            </a:extLst>
          </p:cNvPr>
          <p:cNvPicPr>
            <a:picLocks noChangeAspect="1" noChangeArrowheads="1"/>
          </p:cNvPicPr>
          <p:nvPr/>
        </p:nvPicPr>
        <p:blipFill>
          <a:blip r:embed="rId7" cstate="print"/>
          <a:srcRect/>
          <a:stretch>
            <a:fillRect/>
          </a:stretch>
        </p:blipFill>
        <p:spPr bwMode="auto">
          <a:xfrm>
            <a:off x="4767941" y="91439"/>
            <a:ext cx="1093773" cy="1138255"/>
          </a:xfrm>
          <a:prstGeom prst="rect">
            <a:avLst/>
          </a:prstGeom>
          <a:noFill/>
        </p:spPr>
      </p:pic>
    </p:spTree>
    <p:extLst>
      <p:ext uri="{BB962C8B-B14F-4D97-AF65-F5344CB8AC3E}">
        <p14:creationId xmlns:p14="http://schemas.microsoft.com/office/powerpoint/2010/main" val="12171180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3396667413"/>
              </p:ext>
            </p:extLst>
          </p:nvPr>
        </p:nvGraphicFramePr>
        <p:xfrm>
          <a:off x="924536" y="1812935"/>
          <a:ext cx="10310083" cy="4953625"/>
        </p:xfrm>
        <a:graphic>
          <a:graphicData uri="http://schemas.openxmlformats.org/drawingml/2006/table">
            <a:tbl>
              <a:tblPr/>
              <a:tblGrid>
                <a:gridCol w="3799450">
                  <a:extLst>
                    <a:ext uri="{9D8B030D-6E8A-4147-A177-3AD203B41FA5}">
                      <a16:colId xmlns:a16="http://schemas.microsoft.com/office/drawing/2014/main" val="20000"/>
                    </a:ext>
                  </a:extLst>
                </a:gridCol>
                <a:gridCol w="2427084">
                  <a:extLst>
                    <a:ext uri="{9D8B030D-6E8A-4147-A177-3AD203B41FA5}">
                      <a16:colId xmlns:a16="http://schemas.microsoft.com/office/drawing/2014/main" val="20001"/>
                    </a:ext>
                  </a:extLst>
                </a:gridCol>
                <a:gridCol w="2240867">
                  <a:extLst>
                    <a:ext uri="{9D8B030D-6E8A-4147-A177-3AD203B41FA5}">
                      <a16:colId xmlns:a16="http://schemas.microsoft.com/office/drawing/2014/main" val="20002"/>
                    </a:ext>
                  </a:extLst>
                </a:gridCol>
                <a:gridCol w="1842682">
                  <a:extLst>
                    <a:ext uri="{9D8B030D-6E8A-4147-A177-3AD203B41FA5}">
                      <a16:colId xmlns:a16="http://schemas.microsoft.com/office/drawing/2014/main" val="20003"/>
                    </a:ext>
                  </a:extLst>
                </a:gridCol>
              </a:tblGrid>
              <a:tr h="611219">
                <a:tc>
                  <a:txBody>
                    <a:bodyPr/>
                    <a:lstStyle/>
                    <a:p>
                      <a:pPr algn="l" fontAlgn="b"/>
                      <a:r>
                        <a:rPr lang="es-PY" sz="2000" b="1" i="0" u="none" strike="noStrike" dirty="0">
                          <a:solidFill>
                            <a:srgbClr val="FFFFFF"/>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t"/>
                      <a:r>
                        <a:rPr lang="es-PY" sz="2000" b="1" i="0" u="none" strike="noStrike" dirty="0">
                          <a:solidFill>
                            <a:srgbClr val="FFFFFF"/>
                          </a:solidFill>
                          <a:effectLst/>
                          <a:latin typeface="Calibri" panose="020F0502020204030204" pitchFamily="34" charset="0"/>
                        </a:rPr>
                        <a:t>Ejercicio</a:t>
                      </a:r>
                      <a:r>
                        <a:rPr lang="es-PY" sz="2000" b="1" i="0" u="none" strike="noStrike" baseline="0" dirty="0">
                          <a:solidFill>
                            <a:srgbClr val="FFFFFF"/>
                          </a:solidFill>
                          <a:effectLst/>
                          <a:latin typeface="Calibri" panose="020F0502020204030204" pitchFamily="34" charset="0"/>
                        </a:rPr>
                        <a:t> 2019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t"/>
                      <a:r>
                        <a:rPr lang="es-PY" sz="2000" b="1" i="0" u="none" strike="noStrike" dirty="0">
                          <a:solidFill>
                            <a:srgbClr val="FFFFFF"/>
                          </a:solidFill>
                          <a:effectLst/>
                          <a:latin typeface="Calibri" panose="020F0502020204030204" pitchFamily="34" charset="0"/>
                        </a:rPr>
                        <a:t>Ejercicio</a:t>
                      </a:r>
                      <a:r>
                        <a:rPr lang="es-PY" sz="2000" b="1" i="0" u="none" strike="noStrike" baseline="0" dirty="0">
                          <a:solidFill>
                            <a:srgbClr val="FFFFFF"/>
                          </a:solidFill>
                          <a:effectLst/>
                          <a:latin typeface="Calibri" panose="020F0502020204030204" pitchFamily="34" charset="0"/>
                        </a:rPr>
                        <a:t> </a:t>
                      </a:r>
                      <a:r>
                        <a:rPr lang="es-PY" sz="2000" b="1" i="0" u="none" strike="noStrike" dirty="0">
                          <a:solidFill>
                            <a:srgbClr val="FFFFFF"/>
                          </a:solidFill>
                          <a:effectLst/>
                          <a:latin typeface="Calibri" panose="020F0502020204030204" pitchFamily="34" charset="0"/>
                        </a:rPr>
                        <a:t>2020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a:txBody>
                    <a:bodyPr/>
                    <a:lstStyle/>
                    <a:p>
                      <a:pPr algn="ctr" fontAlgn="ctr"/>
                      <a:r>
                        <a:rPr lang="es-PY" sz="2000" b="1" i="0" u="none" strike="noStrike" dirty="0">
                          <a:solidFill>
                            <a:srgbClr val="FFFFFF"/>
                          </a:solidFill>
                          <a:effectLst/>
                          <a:latin typeface="Calibri" panose="020F0502020204030204" pitchFamily="34" charset="0"/>
                        </a:rPr>
                        <a:t>Comparación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534196">
                <a:tc>
                  <a:txBody>
                    <a:bodyPr/>
                    <a:lstStyle/>
                    <a:p>
                      <a:pPr algn="l" fontAlgn="b"/>
                      <a:r>
                        <a:rPr lang="es-PY" sz="2000" b="1" i="0" u="none" strike="noStrike" dirty="0">
                          <a:solidFill>
                            <a:srgbClr val="000000"/>
                          </a:solidFill>
                          <a:effectLst/>
                          <a:latin typeface="Calibri" panose="020F0502020204030204" pitchFamily="34" charset="0"/>
                        </a:rPr>
                        <a:t>Total Presupuestado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dirty="0">
                          <a:solidFill>
                            <a:srgbClr val="000000"/>
                          </a:solidFill>
                          <a:effectLst/>
                          <a:latin typeface="Calibri" panose="020F0502020204030204" pitchFamily="34" charset="0"/>
                        </a:rPr>
                        <a:t>753.243.082.598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dirty="0">
                          <a:solidFill>
                            <a:srgbClr val="000000"/>
                          </a:solidFill>
                          <a:effectLst/>
                          <a:latin typeface="Calibri" panose="020F0502020204030204" pitchFamily="34" charset="0"/>
                        </a:rPr>
                        <a:t>708.312.217.750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PY" sz="1800" b="1" i="0" u="none" strike="noStrike" dirty="0">
                          <a:solidFill>
                            <a:srgbClr val="FF0000"/>
                          </a:solidFill>
                          <a:effectLst/>
                          <a:latin typeface="Calibri" panose="020F0502020204030204" pitchFamily="34" charset="0"/>
                        </a:rPr>
                        <a:t>-5,96%</a:t>
                      </a:r>
                    </a:p>
                    <a:p>
                      <a:pPr algn="ctr" fontAlgn="b"/>
                      <a:r>
                        <a:rPr lang="es-PY" sz="1800" b="1" i="0" u="none" strike="noStrike" dirty="0">
                          <a:solidFill>
                            <a:srgbClr val="FF0000"/>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4291">
                <a:tc>
                  <a:txBody>
                    <a:bodyPr/>
                    <a:lstStyle/>
                    <a:p>
                      <a:pPr algn="l" fontAlgn="b"/>
                      <a:r>
                        <a:rPr lang="es-PY" sz="2000" b="1" i="0" u="none" strike="noStrike" dirty="0">
                          <a:solidFill>
                            <a:srgbClr val="000000"/>
                          </a:solidFill>
                          <a:effectLst/>
                          <a:latin typeface="Calibri" panose="020F0502020204030204" pitchFamily="34" charset="0"/>
                        </a:rPr>
                        <a:t>Ampliación (Ventilador) </a:t>
                      </a:r>
                    </a:p>
                    <a:p>
                      <a:pPr algn="l" fontAlgn="b"/>
                      <a:r>
                        <a:rPr lang="es-PY" sz="2000" b="1" i="0" u="none" strike="noStrike" dirty="0">
                          <a:solidFill>
                            <a:srgbClr val="000000"/>
                          </a:solidFill>
                          <a:effectLst/>
                          <a:latin typeface="Calibri" panose="020F0502020204030204" pitchFamily="34" charset="0"/>
                        </a:rPr>
                        <a:t>Saldo</a:t>
                      </a:r>
                      <a:r>
                        <a:rPr lang="es-PY" sz="2000" b="1" i="0" u="none" strike="noStrike" baseline="0" dirty="0">
                          <a:solidFill>
                            <a:srgbClr val="000000"/>
                          </a:solidFill>
                          <a:effectLst/>
                          <a:latin typeface="Calibri" panose="020F0502020204030204" pitchFamily="34" charset="0"/>
                        </a:rPr>
                        <a:t> inicial de Caja-FF 20</a:t>
                      </a:r>
                      <a:endParaRPr lang="es-PY" sz="20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s-PY" sz="2000" b="1" i="0" u="none" strike="noStrike" dirty="0">
                          <a:solidFill>
                            <a:srgbClr val="000000"/>
                          </a:solidFill>
                          <a:effectLst/>
                          <a:latin typeface="Calibri" panose="020F0502020204030204" pitchFamily="34" charset="0"/>
                        </a:rPr>
                        <a:t>27.164.720.000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r" fontAlgn="b"/>
                      <a:r>
                        <a:rPr lang="es-PY" sz="2000" b="1" i="0" u="none" strike="noStrike" dirty="0">
                          <a:solidFill>
                            <a:srgbClr val="000000"/>
                          </a:solidFill>
                          <a:effectLst/>
                          <a:latin typeface="Calibri" panose="020F0502020204030204" pitchFamily="34" charset="0"/>
                        </a:rPr>
                        <a:t>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b"/>
                      <a:r>
                        <a:rPr lang="es-PY" sz="1800" b="1" i="0" u="none" strike="noStrike" dirty="0">
                          <a:solidFill>
                            <a:srgbClr val="FF0000"/>
                          </a:solidFill>
                          <a:effectLst/>
                          <a:latin typeface="Calibri" panose="020F0502020204030204" pitchFamily="34"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10002"/>
                  </a:ext>
                </a:extLst>
              </a:tr>
              <a:tr h="534196">
                <a:tc>
                  <a:txBody>
                    <a:bodyPr/>
                    <a:lstStyle/>
                    <a:p>
                      <a:pPr algn="l" fontAlgn="b"/>
                      <a:r>
                        <a:rPr lang="es-PY" sz="2000" b="1" i="0" u="none" strike="noStrike">
                          <a:solidFill>
                            <a:srgbClr val="000000"/>
                          </a:solidFill>
                          <a:effectLst/>
                          <a:latin typeface="Calibri" panose="020F0502020204030204" pitchFamily="34" charset="0"/>
                        </a:rPr>
                        <a:t>Total Final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dirty="0">
                          <a:solidFill>
                            <a:srgbClr val="000000"/>
                          </a:solidFill>
                          <a:effectLst/>
                          <a:latin typeface="Calibri" panose="020F0502020204030204" pitchFamily="34" charset="0"/>
                        </a:rPr>
                        <a:t>780.407.802.598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dirty="0">
                          <a:solidFill>
                            <a:srgbClr val="000000"/>
                          </a:solidFill>
                          <a:effectLst/>
                          <a:latin typeface="Calibri" panose="020F0502020204030204" pitchFamily="34" charset="0"/>
                        </a:rPr>
                        <a:t>708.312.217.750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PY" sz="1800" b="1" i="0" u="none" strike="noStrike" dirty="0">
                          <a:solidFill>
                            <a:srgbClr val="FF0000"/>
                          </a:solidFill>
                          <a:effectLst/>
                          <a:latin typeface="Calibri" panose="020F0502020204030204" pitchFamily="34" charset="0"/>
                        </a:rPr>
                        <a:t>-9,24%</a:t>
                      </a:r>
                    </a:p>
                    <a:p>
                      <a:pPr algn="ctr" fontAlgn="b"/>
                      <a:r>
                        <a:rPr lang="es-PY" sz="1800" b="1" i="0" u="none" strike="noStrike" dirty="0">
                          <a:solidFill>
                            <a:srgbClr val="FF0000"/>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4291">
                <a:tc gridSpan="4">
                  <a:txBody>
                    <a:bodyPr/>
                    <a:lstStyle/>
                    <a:p>
                      <a:pPr algn="ctr" fontAlgn="b"/>
                      <a:r>
                        <a:rPr lang="es-PY" sz="2000" b="1" i="0" u="none" strike="noStrike" dirty="0">
                          <a:solidFill>
                            <a:srgbClr val="FFFFFF"/>
                          </a:solidFill>
                          <a:effectLst/>
                          <a:latin typeface="Calibri" panose="020F0502020204030204" pitchFamily="34" charset="0"/>
                        </a:rPr>
                        <a:t>Producción (en Toneladas)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0000"/>
                    </a:solidFill>
                  </a:tcPr>
                </a:tc>
                <a:tc hMerge="1">
                  <a:txBody>
                    <a:bodyPr/>
                    <a:lstStyle/>
                    <a:p>
                      <a:endParaRPr lang="es-PY"/>
                    </a:p>
                  </a:txBody>
                  <a:tcPr/>
                </a:tc>
                <a:tc hMerge="1">
                  <a:txBody>
                    <a:bodyPr/>
                    <a:lstStyle/>
                    <a:p>
                      <a:endParaRPr lang="es-PY"/>
                    </a:p>
                  </a:txBody>
                  <a:tcPr/>
                </a:tc>
                <a:tc hMerge="1">
                  <a:txBody>
                    <a:bodyPr/>
                    <a:lstStyle/>
                    <a:p>
                      <a:endParaRPr lang="es-PY"/>
                    </a:p>
                  </a:txBody>
                  <a:tcPr/>
                </a:tc>
                <a:extLst>
                  <a:ext uri="{0D108BD9-81ED-4DB2-BD59-A6C34878D82A}">
                    <a16:rowId xmlns:a16="http://schemas.microsoft.com/office/drawing/2014/main" val="10004"/>
                  </a:ext>
                </a:extLst>
              </a:tr>
              <a:tr h="534196">
                <a:tc>
                  <a:txBody>
                    <a:bodyPr/>
                    <a:lstStyle/>
                    <a:p>
                      <a:pPr algn="l" fontAlgn="b"/>
                      <a:r>
                        <a:rPr lang="es-PY" sz="2000" b="1" i="0" u="none" strike="noStrike" dirty="0">
                          <a:solidFill>
                            <a:srgbClr val="000000"/>
                          </a:solidFill>
                          <a:effectLst/>
                          <a:latin typeface="Calibri" panose="020F0502020204030204" pitchFamily="34" charset="0"/>
                        </a:rPr>
                        <a:t>Clinker Nacional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dirty="0">
                          <a:solidFill>
                            <a:srgbClr val="000000"/>
                          </a:solidFill>
                          <a:effectLst/>
                          <a:latin typeface="Calibri" panose="020F0502020204030204" pitchFamily="34" charset="0"/>
                        </a:rPr>
                        <a:t>472.153,59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dirty="0">
                          <a:solidFill>
                            <a:srgbClr val="000000"/>
                          </a:solidFill>
                          <a:effectLst/>
                          <a:latin typeface="Calibri" panose="020F0502020204030204" pitchFamily="34" charset="0"/>
                        </a:rPr>
                        <a:t>544.500,00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PY" sz="1800" b="1" i="0" u="none" strike="noStrike" dirty="0">
                          <a:solidFill>
                            <a:srgbClr val="000000"/>
                          </a:solidFill>
                          <a:effectLst/>
                          <a:latin typeface="Calibri" panose="020F0502020204030204" pitchFamily="34" charset="0"/>
                        </a:rPr>
                        <a:t>15%</a:t>
                      </a:r>
                    </a:p>
                    <a:p>
                      <a:pPr algn="ctr" fontAlgn="b"/>
                      <a:r>
                        <a:rPr lang="es-PY" sz="1800" b="1" i="0" u="none" strike="noStrike" dirty="0">
                          <a:solidFill>
                            <a:srgbClr val="000000"/>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34196">
                <a:tc>
                  <a:txBody>
                    <a:bodyPr/>
                    <a:lstStyle/>
                    <a:p>
                      <a:pPr algn="l" fontAlgn="b"/>
                      <a:r>
                        <a:rPr lang="es-PY" sz="2000" b="1" i="0" u="none" strike="noStrike">
                          <a:solidFill>
                            <a:srgbClr val="000000"/>
                          </a:solidFill>
                          <a:effectLst/>
                          <a:latin typeface="Calibri" panose="020F0502020204030204" pitchFamily="34" charset="0"/>
                        </a:rPr>
                        <a:t>Clinker Importado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a:solidFill>
                            <a:srgbClr val="000000"/>
                          </a:solidFill>
                          <a:effectLst/>
                          <a:latin typeface="Calibri" panose="020F0502020204030204" pitchFamily="34" charset="0"/>
                        </a:rPr>
                        <a:t>42.082,86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dirty="0">
                          <a:solidFill>
                            <a:srgbClr val="000000"/>
                          </a:solidFill>
                          <a:effectLst/>
                          <a:latin typeface="Calibri" panose="020F0502020204030204" pitchFamily="34" charset="0"/>
                        </a:rPr>
                        <a:t>111.750,00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PY" sz="1800" b="1" i="0" u="none" strike="noStrike" dirty="0">
                          <a:solidFill>
                            <a:srgbClr val="000000"/>
                          </a:solidFill>
                          <a:effectLst/>
                          <a:latin typeface="Calibri" panose="020F0502020204030204" pitchFamily="34" charset="0"/>
                        </a:rPr>
                        <a:t>166%</a:t>
                      </a:r>
                    </a:p>
                    <a:p>
                      <a:pPr algn="ctr" fontAlgn="b"/>
                      <a:r>
                        <a:rPr lang="es-PY" sz="1800" b="1" i="0" u="none" strike="noStrike" dirty="0">
                          <a:solidFill>
                            <a:srgbClr val="000000"/>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34196">
                <a:tc>
                  <a:txBody>
                    <a:bodyPr/>
                    <a:lstStyle/>
                    <a:p>
                      <a:pPr algn="l" fontAlgn="b"/>
                      <a:r>
                        <a:rPr lang="es-PY" sz="2000" b="1" i="0" u="none" strike="noStrike">
                          <a:solidFill>
                            <a:srgbClr val="000000"/>
                          </a:solidFill>
                          <a:effectLst/>
                          <a:latin typeface="Calibri" panose="020F0502020204030204" pitchFamily="34" charset="0"/>
                        </a:rPr>
                        <a:t>Total de Bolsas de Cemento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a:solidFill>
                            <a:srgbClr val="000000"/>
                          </a:solidFill>
                          <a:effectLst/>
                          <a:latin typeface="Calibri" panose="020F0502020204030204" pitchFamily="34" charset="0"/>
                        </a:rPr>
                        <a:t>20.000.000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dirty="0">
                          <a:solidFill>
                            <a:srgbClr val="000000"/>
                          </a:solidFill>
                          <a:effectLst/>
                          <a:latin typeface="Calibri" panose="020F0502020204030204" pitchFamily="34" charset="0"/>
                        </a:rPr>
                        <a:t>17.500.000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PY" sz="1800" b="1" i="0" u="none" strike="noStrike" dirty="0">
                          <a:solidFill>
                            <a:srgbClr val="FF0000"/>
                          </a:solidFill>
                          <a:effectLst/>
                          <a:latin typeface="Calibri" panose="020F0502020204030204" pitchFamily="34" charset="0"/>
                        </a:rPr>
                        <a:t>-13%</a:t>
                      </a:r>
                    </a:p>
                    <a:p>
                      <a:pPr algn="ctr" fontAlgn="b"/>
                      <a:r>
                        <a:rPr lang="es-PY" sz="1800" b="1" i="0" u="none" strike="noStrike" dirty="0">
                          <a:solidFill>
                            <a:srgbClr val="FF0000"/>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534196">
                <a:tc>
                  <a:txBody>
                    <a:bodyPr/>
                    <a:lstStyle/>
                    <a:p>
                      <a:pPr algn="l" fontAlgn="b"/>
                      <a:r>
                        <a:rPr lang="es-PY" sz="2000" b="1" i="0" u="none" strike="noStrike" dirty="0">
                          <a:solidFill>
                            <a:srgbClr val="000000"/>
                          </a:solidFill>
                          <a:effectLst/>
                          <a:latin typeface="Calibri" panose="020F0502020204030204" pitchFamily="34" charset="0"/>
                        </a:rPr>
                        <a:t>Tipo de Cambio (Dólar)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dirty="0">
                          <a:solidFill>
                            <a:srgbClr val="000000"/>
                          </a:solidFill>
                          <a:effectLst/>
                          <a:latin typeface="Calibri" panose="020F0502020204030204" pitchFamily="34" charset="0"/>
                        </a:rPr>
                        <a:t>5.600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s-PY" sz="2000" b="1" i="0" u="none" strike="noStrike" dirty="0">
                          <a:solidFill>
                            <a:srgbClr val="000000"/>
                          </a:solidFill>
                          <a:effectLst/>
                          <a:latin typeface="Calibri" panose="020F0502020204030204" pitchFamily="34" charset="0"/>
                        </a:rPr>
                        <a:t>6.382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PY" sz="1800" b="1" i="0" u="none" strike="noStrike" dirty="0">
                          <a:solidFill>
                            <a:srgbClr val="000000"/>
                          </a:solidFill>
                          <a:effectLst/>
                          <a:latin typeface="Calibri" panose="020F0502020204030204" pitchFamily="34" charset="0"/>
                        </a:rPr>
                        <a:t>14%</a:t>
                      </a:r>
                    </a:p>
                    <a:p>
                      <a:pPr algn="ctr" fontAlgn="b"/>
                      <a:r>
                        <a:rPr lang="es-PY" sz="1800" b="1" i="0" u="none" strike="noStrike" dirty="0">
                          <a:solidFill>
                            <a:srgbClr val="000000"/>
                          </a:solidFill>
                          <a:effectLst/>
                          <a:latin typeface="Calibri" panose="020F050202020403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CuadroTexto 7"/>
          <p:cNvSpPr txBox="1"/>
          <p:nvPr/>
        </p:nvSpPr>
        <p:spPr>
          <a:xfrm>
            <a:off x="1318077" y="1322161"/>
            <a:ext cx="9523004" cy="523220"/>
          </a:xfrm>
          <a:prstGeom prst="rect">
            <a:avLst/>
          </a:prstGeom>
          <a:noFill/>
        </p:spPr>
        <p:txBody>
          <a:bodyPr wrap="square" rtlCol="0">
            <a:spAutoFit/>
          </a:bodyPr>
          <a:lstStyle/>
          <a:p>
            <a:pPr algn="ctr"/>
            <a:r>
              <a:rPr lang="es-PY" sz="2800" b="1" dirty="0"/>
              <a:t>Premisas para la Elaboración del Anteproyecto Ejercicio 2020</a:t>
            </a:r>
          </a:p>
        </p:txBody>
      </p:sp>
      <p:pic>
        <p:nvPicPr>
          <p:cNvPr id="4" name="Picture 2" descr="C:\Users\Mariangeles\Downloads\inc 50 años.png">
            <a:extLst>
              <a:ext uri="{FF2B5EF4-FFF2-40B4-BE49-F238E27FC236}">
                <a16:creationId xmlns:a16="http://schemas.microsoft.com/office/drawing/2014/main" id="{BF6070C4-21AA-4E89-B12B-051B7F615303}"/>
              </a:ext>
            </a:extLst>
          </p:cNvPr>
          <p:cNvPicPr>
            <a:picLocks noChangeAspect="1" noChangeArrowheads="1"/>
          </p:cNvPicPr>
          <p:nvPr/>
        </p:nvPicPr>
        <p:blipFill>
          <a:blip r:embed="rId2" cstate="print"/>
          <a:srcRect/>
          <a:stretch>
            <a:fillRect/>
          </a:stretch>
        </p:blipFill>
        <p:spPr bwMode="auto">
          <a:xfrm>
            <a:off x="4767941" y="91439"/>
            <a:ext cx="1093773" cy="1138255"/>
          </a:xfrm>
          <a:prstGeom prst="rect">
            <a:avLst/>
          </a:prstGeom>
          <a:noFill/>
        </p:spPr>
      </p:pic>
    </p:spTree>
    <p:extLst>
      <p:ext uri="{BB962C8B-B14F-4D97-AF65-F5344CB8AC3E}">
        <p14:creationId xmlns:p14="http://schemas.microsoft.com/office/powerpoint/2010/main" val="233303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16"/>
          <p:cNvGraphicFramePr>
            <a:graphicFrameLocks noGrp="1"/>
          </p:cNvGraphicFramePr>
          <p:nvPr>
            <p:extLst>
              <p:ext uri="{D42A27DB-BD31-4B8C-83A1-F6EECF244321}">
                <p14:modId xmlns:p14="http://schemas.microsoft.com/office/powerpoint/2010/main" val="729222738"/>
              </p:ext>
            </p:extLst>
          </p:nvPr>
        </p:nvGraphicFramePr>
        <p:xfrm>
          <a:off x="393284" y="2342356"/>
          <a:ext cx="11405432" cy="4058444"/>
        </p:xfrm>
        <a:graphic>
          <a:graphicData uri="http://schemas.openxmlformats.org/drawingml/2006/table">
            <a:tbl>
              <a:tblPr firstRow="1" firstCol="1" bandRow="1"/>
              <a:tblGrid>
                <a:gridCol w="3740566">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1206916">
                  <a:extLst>
                    <a:ext uri="{9D8B030D-6E8A-4147-A177-3AD203B41FA5}">
                      <a16:colId xmlns:a16="http://schemas.microsoft.com/office/drawing/2014/main" val="20004"/>
                    </a:ext>
                  </a:extLst>
                </a:gridCol>
              </a:tblGrid>
              <a:tr h="380146">
                <a:tc rowSpan="2">
                  <a:txBody>
                    <a:bodyPr/>
                    <a:lstStyle/>
                    <a:p>
                      <a:pPr algn="ctr">
                        <a:spcAft>
                          <a:spcPts val="0"/>
                        </a:spcAft>
                      </a:pPr>
                      <a:r>
                        <a:rPr lang="en-US" sz="2000" b="1" dirty="0">
                          <a:effectLst/>
                          <a:latin typeface="Calibri" panose="020F0502020204030204" pitchFamily="34" charset="0"/>
                          <a:ea typeface="Times New Roman" panose="02020603050405020304" pitchFamily="18" charset="0"/>
                        </a:rPr>
                        <a:t>Descripción</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s-ES" sz="2000" b="1" dirty="0">
                          <a:solidFill>
                            <a:schemeClr val="bg1"/>
                          </a:solidFill>
                          <a:effectLst/>
                          <a:latin typeface="Calibri" panose="020F0502020204030204" pitchFamily="34" charset="0"/>
                          <a:ea typeface="Times New Roman" panose="02020603050405020304" pitchFamily="18" charset="0"/>
                        </a:rPr>
                        <a:t>Comparativo</a:t>
                      </a:r>
                      <a:endParaRPr lang="es-PY"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tc hMerge="1">
                  <a:txBody>
                    <a:bodyPr/>
                    <a:lstStyle/>
                    <a:p>
                      <a:endParaRPr lang="es-PY"/>
                    </a:p>
                  </a:txBody>
                  <a:tcPr/>
                </a:tc>
                <a:tc rowSpan="2">
                  <a:txBody>
                    <a:bodyPr/>
                    <a:lstStyle/>
                    <a:p>
                      <a:pPr algn="ctr">
                        <a:spcAft>
                          <a:spcPts val="0"/>
                        </a:spcAft>
                      </a:pPr>
                      <a:r>
                        <a:rPr lang="es-ES" sz="2000" b="1">
                          <a:solidFill>
                            <a:srgbClr val="000000"/>
                          </a:solidFill>
                          <a:effectLst/>
                          <a:latin typeface="Calibri" panose="020F0502020204030204" pitchFamily="34" charset="0"/>
                          <a:ea typeface="Times New Roman" panose="02020603050405020304" pitchFamily="18" charset="0"/>
                        </a:rPr>
                        <a:t>Diferencia</a:t>
                      </a:r>
                      <a:endParaRPr lang="es-PY"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es-ES" sz="2000" b="1">
                          <a:solidFill>
                            <a:srgbClr val="000000"/>
                          </a:solidFill>
                          <a:effectLst/>
                          <a:latin typeface="Calibri" panose="020F0502020204030204" pitchFamily="34" charset="0"/>
                          <a:ea typeface="Times New Roman" panose="02020603050405020304" pitchFamily="18" charset="0"/>
                        </a:rPr>
                        <a:t>% de Variación</a:t>
                      </a:r>
                      <a:endParaRPr lang="es-PY"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00462">
                <a:tc vMerge="1">
                  <a:txBody>
                    <a:bodyPr/>
                    <a:lstStyle/>
                    <a:p>
                      <a:endParaRPr lang="es-PY"/>
                    </a:p>
                  </a:txBody>
                  <a:tcPr/>
                </a:tc>
                <a:tc>
                  <a:txBody>
                    <a:bodyPr/>
                    <a:lstStyle/>
                    <a:p>
                      <a:pPr algn="ctr">
                        <a:spcAft>
                          <a:spcPts val="0"/>
                        </a:spcAft>
                      </a:pPr>
                      <a:r>
                        <a:rPr lang="es-ES" sz="2000" b="1">
                          <a:effectLst/>
                          <a:latin typeface="Calibri" panose="020F0502020204030204" pitchFamily="34" charset="0"/>
                          <a:ea typeface="Times New Roman" panose="02020603050405020304" pitchFamily="18" charset="0"/>
                        </a:rPr>
                        <a:t>Anteproyecto   2020</a:t>
                      </a:r>
                      <a:endParaRPr lang="es-PY"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effectLst/>
                          <a:latin typeface="Calibri" panose="020F0502020204030204" pitchFamily="34" charset="0"/>
                          <a:ea typeface="Times New Roman" panose="02020603050405020304" pitchFamily="18" charset="0"/>
                        </a:rPr>
                        <a:t>Proyecto de Ley</a:t>
                      </a:r>
                      <a:endParaRPr lang="es-PY" sz="1200" dirty="0">
                        <a:effectLst/>
                        <a:latin typeface="Times New Roman" panose="02020603050405020304" pitchFamily="18" charset="0"/>
                        <a:ea typeface="Times New Roman" panose="02020603050405020304" pitchFamily="18" charset="0"/>
                      </a:endParaRPr>
                    </a:p>
                    <a:p>
                      <a:pPr algn="ctr">
                        <a:spcAft>
                          <a:spcPts val="0"/>
                        </a:spcAft>
                      </a:pPr>
                      <a:r>
                        <a:rPr lang="es-ES" sz="2000" b="1" dirty="0">
                          <a:effectLst/>
                          <a:latin typeface="Calibri" panose="020F0502020204030204" pitchFamily="34" charset="0"/>
                          <a:ea typeface="Times New Roman" panose="02020603050405020304" pitchFamily="18" charset="0"/>
                        </a:rPr>
                        <a:t> MH</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PY"/>
                    </a:p>
                  </a:txBody>
                  <a:tcPr/>
                </a:tc>
                <a:tc vMerge="1">
                  <a:txBody>
                    <a:bodyPr/>
                    <a:lstStyle/>
                    <a:p>
                      <a:endParaRPr lang="es-PY"/>
                    </a:p>
                  </a:txBody>
                  <a:tcPr/>
                </a:tc>
                <a:extLst>
                  <a:ext uri="{0D108BD9-81ED-4DB2-BD59-A6C34878D82A}">
                    <a16:rowId xmlns:a16="http://schemas.microsoft.com/office/drawing/2014/main" val="10001"/>
                  </a:ext>
                </a:extLst>
              </a:tr>
              <a:tr h="280185">
                <a:tc>
                  <a:txBody>
                    <a:bodyPr/>
                    <a:lstStyle/>
                    <a:p>
                      <a:pPr algn="l"/>
                      <a:endParaRPr lang="es-PY" sz="1000" dirty="0">
                        <a:effectLst/>
                        <a:latin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spcAft>
                          <a:spcPts val="0"/>
                        </a:spcAft>
                      </a:pPr>
                      <a:r>
                        <a:rPr lang="es-ES" sz="1600" b="1" dirty="0">
                          <a:solidFill>
                            <a:schemeClr val="bg1"/>
                          </a:solidFill>
                          <a:effectLst/>
                          <a:latin typeface="Calibri" panose="020F0502020204030204" pitchFamily="34" charset="0"/>
                          <a:ea typeface="Times New Roman" panose="02020603050405020304" pitchFamily="18" charset="0"/>
                        </a:rPr>
                        <a:t>(A)</a:t>
                      </a:r>
                      <a:endParaRPr lang="es-PY"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spcAft>
                          <a:spcPts val="0"/>
                        </a:spcAft>
                      </a:pPr>
                      <a:r>
                        <a:rPr lang="es-ES" sz="1600" b="1" dirty="0">
                          <a:solidFill>
                            <a:schemeClr val="bg1"/>
                          </a:solidFill>
                          <a:effectLst/>
                          <a:latin typeface="Calibri" panose="020F0502020204030204" pitchFamily="34" charset="0"/>
                          <a:ea typeface="Times New Roman" panose="02020603050405020304" pitchFamily="18" charset="0"/>
                        </a:rPr>
                        <a:t>(B)</a:t>
                      </a:r>
                      <a:endParaRPr lang="es-PY"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ctr">
                        <a:spcAft>
                          <a:spcPts val="0"/>
                        </a:spcAft>
                      </a:pPr>
                      <a:r>
                        <a:rPr lang="es-ES" sz="1600" b="1" dirty="0">
                          <a:solidFill>
                            <a:schemeClr val="bg1"/>
                          </a:solidFill>
                          <a:effectLst/>
                          <a:latin typeface="Calibri" panose="020F0502020204030204" pitchFamily="34" charset="0"/>
                          <a:ea typeface="Times New Roman" panose="02020603050405020304" pitchFamily="18" charset="0"/>
                        </a:rPr>
                        <a:t>C=(B-A)</a:t>
                      </a:r>
                      <a:endParaRPr lang="es-PY"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gn="l"/>
                      <a:endParaRPr lang="es-PY" sz="1000">
                        <a:effectLst/>
                        <a:latin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0002"/>
                  </a:ext>
                </a:extLst>
              </a:tr>
              <a:tr h="961041">
                <a:tc>
                  <a:txBody>
                    <a:bodyPr/>
                    <a:lstStyle/>
                    <a:p>
                      <a:pPr algn="l">
                        <a:spcAft>
                          <a:spcPts val="0"/>
                        </a:spcAft>
                      </a:pPr>
                      <a:r>
                        <a:rPr lang="es-ES" sz="2000" b="1" dirty="0">
                          <a:effectLst/>
                          <a:latin typeface="Calibri" panose="020F0502020204030204" pitchFamily="34" charset="0"/>
                          <a:ea typeface="Times New Roman" panose="02020603050405020304" pitchFamily="18" charset="0"/>
                        </a:rPr>
                        <a:t>Total Presupuesto Entidad</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spcAft>
                          <a:spcPts val="0"/>
                        </a:spcAft>
                      </a:pPr>
                      <a:r>
                        <a:rPr lang="es-ES" sz="2000" b="1" dirty="0">
                          <a:effectLst/>
                          <a:latin typeface="Calibri" panose="020F0502020204030204" pitchFamily="34" charset="0"/>
                          <a:ea typeface="Times New Roman" panose="02020603050405020304" pitchFamily="18" charset="0"/>
                        </a:rPr>
                        <a:t>708.312.217.750</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spcAft>
                          <a:spcPts val="0"/>
                        </a:spcAft>
                      </a:pPr>
                      <a:r>
                        <a:rPr lang="es-ES" sz="2000" b="1" dirty="0">
                          <a:effectLst/>
                          <a:latin typeface="Calibri" panose="020F0502020204030204" pitchFamily="34" charset="0"/>
                          <a:ea typeface="Times New Roman" panose="02020603050405020304" pitchFamily="18" charset="0"/>
                        </a:rPr>
                        <a:t>708.237.373.728</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spcAft>
                          <a:spcPts val="0"/>
                        </a:spcAft>
                      </a:pPr>
                      <a:r>
                        <a:rPr lang="es-ES" sz="2000" b="1" dirty="0">
                          <a:solidFill>
                            <a:srgbClr val="FF0000"/>
                          </a:solidFill>
                          <a:effectLst/>
                          <a:latin typeface="Calibri" panose="020F0502020204030204" pitchFamily="34" charset="0"/>
                          <a:ea typeface="Times New Roman" panose="02020603050405020304" pitchFamily="18" charset="0"/>
                        </a:rPr>
                        <a:t>(74.844.022)</a:t>
                      </a:r>
                    </a:p>
                    <a:p>
                      <a:pPr algn="ctr">
                        <a:spcAft>
                          <a:spcPts val="0"/>
                        </a:spcAft>
                      </a:pPr>
                      <a:r>
                        <a:rPr lang="es-ES" sz="2000" b="1" dirty="0">
                          <a:solidFill>
                            <a:srgbClr val="FF0000"/>
                          </a:solidFill>
                          <a:effectLst/>
                          <a:latin typeface="Calibri" panose="020F0502020204030204" pitchFamily="34" charset="0"/>
                          <a:ea typeface="Times New Roman" panose="02020603050405020304" pitchFamily="18" charset="0"/>
                        </a:rPr>
                        <a:t>↓</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spcAft>
                          <a:spcPts val="0"/>
                        </a:spcAft>
                      </a:pPr>
                      <a:r>
                        <a:rPr lang="es-ES" sz="2000" b="1" dirty="0">
                          <a:solidFill>
                            <a:srgbClr val="FF0000"/>
                          </a:solidFill>
                          <a:effectLst/>
                          <a:latin typeface="Calibri" panose="020F0502020204030204" pitchFamily="34" charset="0"/>
                          <a:ea typeface="Times New Roman" panose="02020603050405020304" pitchFamily="18" charset="0"/>
                        </a:rPr>
                        <a:t>(0,01%)</a:t>
                      </a:r>
                    </a:p>
                    <a:p>
                      <a:pPr algn="ctr">
                        <a:spcAft>
                          <a:spcPts val="0"/>
                        </a:spcAft>
                      </a:pPr>
                      <a:r>
                        <a:rPr lang="es-ES" sz="2000" b="1" dirty="0">
                          <a:solidFill>
                            <a:srgbClr val="FF0000"/>
                          </a:solidFill>
                          <a:effectLst/>
                          <a:latin typeface="Calibri" panose="020F0502020204030204" pitchFamily="34" charset="0"/>
                          <a:ea typeface="Times New Roman" panose="02020603050405020304" pitchFamily="18" charset="0"/>
                        </a:rPr>
                        <a:t>↓</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3"/>
                  </a:ext>
                </a:extLst>
              </a:tr>
              <a:tr h="1036148">
                <a:tc>
                  <a:txBody>
                    <a:bodyPr/>
                    <a:lstStyle/>
                    <a:p>
                      <a:pPr algn="l">
                        <a:spcAft>
                          <a:spcPts val="0"/>
                        </a:spcAft>
                      </a:pPr>
                      <a:r>
                        <a:rPr lang="es-ES" sz="2000" b="1" dirty="0">
                          <a:effectLst/>
                          <a:latin typeface="Calibri" panose="020F0502020204030204" pitchFamily="34" charset="0"/>
                          <a:ea typeface="Times New Roman" panose="02020603050405020304" pitchFamily="18" charset="0"/>
                        </a:rPr>
                        <a:t>1. Presupuesto de Programa Central</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a:effectLst/>
                          <a:latin typeface="Calibri" panose="020F0502020204030204" pitchFamily="34" charset="0"/>
                          <a:ea typeface="Times New Roman" panose="02020603050405020304" pitchFamily="18" charset="0"/>
                        </a:rPr>
                        <a:t>677.849.310.722</a:t>
                      </a:r>
                      <a:endParaRPr lang="es-PY"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effectLst/>
                          <a:latin typeface="Calibri" panose="020F0502020204030204" pitchFamily="34" charset="0"/>
                          <a:ea typeface="Times New Roman" panose="02020603050405020304" pitchFamily="18" charset="0"/>
                        </a:rPr>
                        <a:t>653.191.309.828</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solidFill>
                            <a:srgbClr val="FF0000"/>
                          </a:solidFill>
                          <a:effectLst/>
                          <a:latin typeface="Calibri" panose="020F0502020204030204" pitchFamily="34" charset="0"/>
                          <a:ea typeface="Times New Roman" panose="02020603050405020304" pitchFamily="18" charset="0"/>
                        </a:rPr>
                        <a:t>(24.658.000.894)↓</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solidFill>
                            <a:srgbClr val="FF0000"/>
                          </a:solidFill>
                          <a:effectLst/>
                          <a:latin typeface="Calibri" panose="020F0502020204030204" pitchFamily="34" charset="0"/>
                          <a:ea typeface="Times New Roman" panose="02020603050405020304" pitchFamily="18" charset="0"/>
                        </a:rPr>
                        <a:t>(3,64%)</a:t>
                      </a:r>
                    </a:p>
                    <a:p>
                      <a:pPr algn="ctr">
                        <a:spcAft>
                          <a:spcPts val="0"/>
                        </a:spcAft>
                      </a:pPr>
                      <a:r>
                        <a:rPr lang="es-ES" sz="2000" b="1" dirty="0">
                          <a:solidFill>
                            <a:srgbClr val="FF0000"/>
                          </a:solidFill>
                          <a:effectLst/>
                          <a:latin typeface="Calibri" panose="020F0502020204030204" pitchFamily="34" charset="0"/>
                          <a:ea typeface="Times New Roman" panose="02020603050405020304" pitchFamily="18" charset="0"/>
                        </a:rPr>
                        <a:t>↓</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00462">
                <a:tc>
                  <a:txBody>
                    <a:bodyPr/>
                    <a:lstStyle/>
                    <a:p>
                      <a:pPr algn="l">
                        <a:spcAft>
                          <a:spcPts val="0"/>
                        </a:spcAft>
                      </a:pPr>
                      <a:r>
                        <a:rPr lang="es-ES" sz="2000" b="1">
                          <a:effectLst/>
                          <a:latin typeface="Calibri" panose="020F0502020204030204" pitchFamily="34" charset="0"/>
                          <a:ea typeface="Times New Roman" panose="02020603050405020304" pitchFamily="18" charset="0"/>
                        </a:rPr>
                        <a:t>3. Presupuesto de Partidas No Asignables a Programas</a:t>
                      </a:r>
                      <a:endParaRPr lang="es-PY"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a:effectLst/>
                          <a:latin typeface="Calibri" panose="020F0502020204030204" pitchFamily="34" charset="0"/>
                          <a:ea typeface="Times New Roman" panose="02020603050405020304" pitchFamily="18" charset="0"/>
                        </a:rPr>
                        <a:t>30.462.907.028</a:t>
                      </a:r>
                      <a:endParaRPr lang="es-PY" sz="1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effectLst/>
                          <a:latin typeface="Calibri" panose="020F0502020204030204" pitchFamily="34" charset="0"/>
                          <a:ea typeface="Times New Roman" panose="02020603050405020304" pitchFamily="18" charset="0"/>
                        </a:rPr>
                        <a:t>55.046.063.900</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effectLst/>
                          <a:latin typeface="Calibri" panose="020F0502020204030204" pitchFamily="34" charset="0"/>
                          <a:ea typeface="Times New Roman" panose="02020603050405020304" pitchFamily="18" charset="0"/>
                        </a:rPr>
                        <a:t>24.583.156.872</a:t>
                      </a:r>
                    </a:p>
                    <a:p>
                      <a:pPr algn="ctr">
                        <a:spcAft>
                          <a:spcPts val="0"/>
                        </a:spcAft>
                      </a:pPr>
                      <a:r>
                        <a:rPr lang="es-ES" sz="2000" b="1" dirty="0">
                          <a:effectLst/>
                          <a:latin typeface="Calibri" panose="020F0502020204030204" pitchFamily="34" charset="0"/>
                          <a:ea typeface="Times New Roman" panose="02020603050405020304" pitchFamily="18" charset="0"/>
                        </a:rPr>
                        <a:t>↑</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2000" b="1" dirty="0">
                          <a:effectLst/>
                          <a:latin typeface="Calibri" panose="020F0502020204030204" pitchFamily="34" charset="0"/>
                          <a:ea typeface="Times New Roman" panose="02020603050405020304" pitchFamily="18" charset="0"/>
                        </a:rPr>
                        <a:t>80,70%</a:t>
                      </a:r>
                    </a:p>
                    <a:p>
                      <a:pPr algn="ctr">
                        <a:spcAft>
                          <a:spcPts val="0"/>
                        </a:spcAft>
                      </a:pPr>
                      <a:r>
                        <a:rPr lang="es-ES" sz="2000" b="1" dirty="0">
                          <a:effectLst/>
                          <a:latin typeface="Calibri" panose="020F0502020204030204" pitchFamily="34" charset="0"/>
                          <a:ea typeface="Times New Roman" panose="02020603050405020304" pitchFamily="18" charset="0"/>
                        </a:rPr>
                        <a:t>↑</a:t>
                      </a:r>
                      <a:endParaRPr lang="es-PY" sz="1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8" name="CuadroTexto 17"/>
          <p:cNvSpPr txBox="1"/>
          <p:nvPr/>
        </p:nvSpPr>
        <p:spPr>
          <a:xfrm>
            <a:off x="1459593" y="1513947"/>
            <a:ext cx="9301844" cy="523220"/>
          </a:xfrm>
          <a:prstGeom prst="rect">
            <a:avLst/>
          </a:prstGeom>
          <a:noFill/>
        </p:spPr>
        <p:txBody>
          <a:bodyPr wrap="square" rtlCol="0">
            <a:spAutoFit/>
          </a:bodyPr>
          <a:lstStyle/>
          <a:p>
            <a:pPr algn="ctr"/>
            <a:r>
              <a:rPr lang="es-PY" sz="2800" b="1" dirty="0"/>
              <a:t>Comparativo Anteproyecto 2020 vs Proyecto de Ley 2020 MH</a:t>
            </a:r>
          </a:p>
        </p:txBody>
      </p:sp>
      <p:sp>
        <p:nvSpPr>
          <p:cNvPr id="6" name="Botón de acción: Hacia delante o Siguiente 5">
            <a:hlinkClick r:id="rId2" action="ppaction://hlinksldjump" highlightClick="1"/>
          </p:cNvPr>
          <p:cNvSpPr/>
          <p:nvPr/>
        </p:nvSpPr>
        <p:spPr>
          <a:xfrm>
            <a:off x="10761437" y="1672918"/>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pic>
        <p:nvPicPr>
          <p:cNvPr id="5" name="Picture 2" descr="C:\Users\Mariangeles\Downloads\inc 50 años.png">
            <a:extLst>
              <a:ext uri="{FF2B5EF4-FFF2-40B4-BE49-F238E27FC236}">
                <a16:creationId xmlns:a16="http://schemas.microsoft.com/office/drawing/2014/main" id="{0AF28EAF-6402-4524-82A2-7E5155FF82CB}"/>
              </a:ext>
            </a:extLst>
          </p:cNvPr>
          <p:cNvPicPr>
            <a:picLocks noChangeAspect="1" noChangeArrowheads="1"/>
          </p:cNvPicPr>
          <p:nvPr/>
        </p:nvPicPr>
        <p:blipFill>
          <a:blip r:embed="rId3" cstate="print"/>
          <a:srcRect/>
          <a:stretch>
            <a:fillRect/>
          </a:stretch>
        </p:blipFill>
        <p:spPr bwMode="auto">
          <a:xfrm>
            <a:off x="4767941" y="91439"/>
            <a:ext cx="1093773" cy="1138255"/>
          </a:xfrm>
          <a:prstGeom prst="rect">
            <a:avLst/>
          </a:prstGeom>
          <a:noFill/>
        </p:spPr>
      </p:pic>
    </p:spTree>
    <p:extLst>
      <p:ext uri="{BB962C8B-B14F-4D97-AF65-F5344CB8AC3E}">
        <p14:creationId xmlns:p14="http://schemas.microsoft.com/office/powerpoint/2010/main" val="1811767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a:blip r:embed="rId2" cstate="print"/>
          <a:stretch>
            <a:fillRect/>
          </a:stretch>
        </p:blipFill>
        <p:spPr>
          <a:xfrm>
            <a:off x="475985" y="2121693"/>
            <a:ext cx="11240030" cy="4484242"/>
          </a:xfrm>
          <a:prstGeom prst="rect">
            <a:avLst/>
          </a:prstGeom>
        </p:spPr>
      </p:pic>
      <p:sp>
        <p:nvSpPr>
          <p:cNvPr id="4" name="Botón de acción: Hacia delante o Siguiente 3">
            <a:hlinkClick r:id="rId3" action="ppaction://hlinksldjump" highlightClick="1"/>
          </p:cNvPr>
          <p:cNvSpPr/>
          <p:nvPr/>
        </p:nvSpPr>
        <p:spPr>
          <a:xfrm>
            <a:off x="11267980" y="4586513"/>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13" name="Botón de acción: Hacia delante o Siguiente 12">
            <a:hlinkClick r:id="rId4" action="ppaction://hlinksldjump" highlightClick="1"/>
          </p:cNvPr>
          <p:cNvSpPr/>
          <p:nvPr/>
        </p:nvSpPr>
        <p:spPr>
          <a:xfrm>
            <a:off x="11267979" y="5376482"/>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14" name="Botón de acción: Hacia delante o Siguiente 13">
            <a:hlinkClick r:id="rId5" action="ppaction://hlinksldjump" highlightClick="1"/>
          </p:cNvPr>
          <p:cNvSpPr/>
          <p:nvPr/>
        </p:nvSpPr>
        <p:spPr>
          <a:xfrm>
            <a:off x="11267979" y="6166451"/>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8" name="CuadroTexto 7"/>
          <p:cNvSpPr txBox="1"/>
          <p:nvPr/>
        </p:nvSpPr>
        <p:spPr>
          <a:xfrm>
            <a:off x="1580517" y="1513947"/>
            <a:ext cx="9030967" cy="523220"/>
          </a:xfrm>
          <a:prstGeom prst="rect">
            <a:avLst/>
          </a:prstGeom>
          <a:noFill/>
        </p:spPr>
        <p:txBody>
          <a:bodyPr wrap="square" rtlCol="0">
            <a:spAutoFit/>
          </a:bodyPr>
          <a:lstStyle/>
          <a:p>
            <a:pPr algn="ctr"/>
            <a:r>
              <a:rPr lang="es-PY" sz="2800" b="1" dirty="0"/>
              <a:t>Proyecto de Ley 2020 - Disminuciones</a:t>
            </a:r>
          </a:p>
        </p:txBody>
      </p:sp>
      <p:sp>
        <p:nvSpPr>
          <p:cNvPr id="9" name="Botón de acción: Hacia delante o Siguiente 8">
            <a:hlinkClick r:id="rId6" action="ppaction://hlinksldjump" highlightClick="1"/>
          </p:cNvPr>
          <p:cNvSpPr/>
          <p:nvPr/>
        </p:nvSpPr>
        <p:spPr>
          <a:xfrm>
            <a:off x="9104212" y="1665772"/>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pic>
        <p:nvPicPr>
          <p:cNvPr id="10" name="Picture 2" descr="C:\Users\Mariangeles\Downloads\inc 50 años.png">
            <a:extLst>
              <a:ext uri="{FF2B5EF4-FFF2-40B4-BE49-F238E27FC236}">
                <a16:creationId xmlns:a16="http://schemas.microsoft.com/office/drawing/2014/main" id="{2273396D-D53D-4910-824E-2B0DF94E0201}"/>
              </a:ext>
            </a:extLst>
          </p:cNvPr>
          <p:cNvPicPr>
            <a:picLocks noChangeAspect="1" noChangeArrowheads="1"/>
          </p:cNvPicPr>
          <p:nvPr/>
        </p:nvPicPr>
        <p:blipFill>
          <a:blip r:embed="rId7" cstate="print"/>
          <a:srcRect/>
          <a:stretch>
            <a:fillRect/>
          </a:stretch>
        </p:blipFill>
        <p:spPr bwMode="auto">
          <a:xfrm>
            <a:off x="4767941" y="91439"/>
            <a:ext cx="1093773" cy="1138255"/>
          </a:xfrm>
          <a:prstGeom prst="rect">
            <a:avLst/>
          </a:prstGeom>
          <a:noFill/>
        </p:spPr>
      </p:pic>
    </p:spTree>
    <p:extLst>
      <p:ext uri="{BB962C8B-B14F-4D97-AF65-F5344CB8AC3E}">
        <p14:creationId xmlns:p14="http://schemas.microsoft.com/office/powerpoint/2010/main" val="1305499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stretch>
            <a:fillRect/>
          </a:stretch>
        </p:blipFill>
        <p:spPr>
          <a:xfrm>
            <a:off x="225207" y="2256201"/>
            <a:ext cx="11712555" cy="3209926"/>
          </a:xfrm>
          <a:prstGeom prst="rect">
            <a:avLst/>
          </a:prstGeom>
        </p:spPr>
      </p:pic>
      <p:sp>
        <p:nvSpPr>
          <p:cNvPr id="8" name="Botón de acción: Hacia delante o Siguiente 7">
            <a:hlinkClick r:id="rId3" action="ppaction://hlinksldjump" highlightClick="1"/>
          </p:cNvPr>
          <p:cNvSpPr/>
          <p:nvPr/>
        </p:nvSpPr>
        <p:spPr>
          <a:xfrm>
            <a:off x="11529703" y="4985555"/>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sp>
        <p:nvSpPr>
          <p:cNvPr id="6" name="CuadroTexto 5"/>
          <p:cNvSpPr txBox="1"/>
          <p:nvPr/>
        </p:nvSpPr>
        <p:spPr>
          <a:xfrm>
            <a:off x="1566000" y="1391640"/>
            <a:ext cx="9030967" cy="523220"/>
          </a:xfrm>
          <a:prstGeom prst="rect">
            <a:avLst/>
          </a:prstGeom>
          <a:noFill/>
        </p:spPr>
        <p:txBody>
          <a:bodyPr wrap="square" rtlCol="0">
            <a:spAutoFit/>
          </a:bodyPr>
          <a:lstStyle/>
          <a:p>
            <a:pPr algn="ctr"/>
            <a:r>
              <a:rPr lang="es-PY" sz="2800" b="1" dirty="0"/>
              <a:t>Proyecto de Ley 2020 - Aumentos</a:t>
            </a:r>
          </a:p>
        </p:txBody>
      </p:sp>
      <p:pic>
        <p:nvPicPr>
          <p:cNvPr id="5" name="Picture 2" descr="C:\Users\Mariangeles\Downloads\inc 50 años.png">
            <a:extLst>
              <a:ext uri="{FF2B5EF4-FFF2-40B4-BE49-F238E27FC236}">
                <a16:creationId xmlns:a16="http://schemas.microsoft.com/office/drawing/2014/main" id="{057016C5-88BE-42AB-AFD2-19E997B3D194}"/>
              </a:ext>
            </a:extLst>
          </p:cNvPr>
          <p:cNvPicPr>
            <a:picLocks noChangeAspect="1" noChangeArrowheads="1"/>
          </p:cNvPicPr>
          <p:nvPr/>
        </p:nvPicPr>
        <p:blipFill>
          <a:blip r:embed="rId4" cstate="print"/>
          <a:srcRect/>
          <a:stretch>
            <a:fillRect/>
          </a:stretch>
        </p:blipFill>
        <p:spPr bwMode="auto">
          <a:xfrm>
            <a:off x="4767941" y="91439"/>
            <a:ext cx="1093773" cy="1138255"/>
          </a:xfrm>
          <a:prstGeom prst="rect">
            <a:avLst/>
          </a:prstGeom>
          <a:noFill/>
        </p:spPr>
      </p:pic>
    </p:spTree>
    <p:extLst>
      <p:ext uri="{BB962C8B-B14F-4D97-AF65-F5344CB8AC3E}">
        <p14:creationId xmlns:p14="http://schemas.microsoft.com/office/powerpoint/2010/main" val="3945892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93192" y="2528965"/>
            <a:ext cx="11725534" cy="4021736"/>
          </a:xfrm>
          <a:prstGeom prst="rect">
            <a:avLst/>
          </a:prstGeom>
        </p:spPr>
      </p:pic>
      <p:sp>
        <p:nvSpPr>
          <p:cNvPr id="6" name="CuadroTexto 5"/>
          <p:cNvSpPr txBox="1"/>
          <p:nvPr/>
        </p:nvSpPr>
        <p:spPr>
          <a:xfrm>
            <a:off x="1459593" y="1483249"/>
            <a:ext cx="9030967" cy="954107"/>
          </a:xfrm>
          <a:prstGeom prst="rect">
            <a:avLst/>
          </a:prstGeom>
          <a:noFill/>
        </p:spPr>
        <p:txBody>
          <a:bodyPr wrap="square" rtlCol="0">
            <a:spAutoFit/>
          </a:bodyPr>
          <a:lstStyle/>
          <a:p>
            <a:pPr algn="ctr"/>
            <a:r>
              <a:rPr lang="es-PY" sz="2800" b="1" dirty="0"/>
              <a:t>Proyecto de Ley 2020 – Disminuciones Detallado</a:t>
            </a:r>
          </a:p>
          <a:p>
            <a:pPr algn="ctr"/>
            <a:r>
              <a:rPr lang="es-PY" sz="2800" b="1" dirty="0">
                <a:solidFill>
                  <a:srgbClr val="333399"/>
                </a:solidFill>
              </a:rPr>
              <a:t>Administración General</a:t>
            </a:r>
          </a:p>
        </p:txBody>
      </p:sp>
      <p:sp>
        <p:nvSpPr>
          <p:cNvPr id="7" name="Botón de acción: Hacia delante o Siguiente 6">
            <a:hlinkClick r:id="rId3" action="ppaction://hlinksldjump" highlightClick="1"/>
          </p:cNvPr>
          <p:cNvSpPr/>
          <p:nvPr/>
        </p:nvSpPr>
        <p:spPr>
          <a:xfrm>
            <a:off x="9812134" y="1663398"/>
            <a:ext cx="270877" cy="275772"/>
          </a:xfrm>
          <a:prstGeom prst="actionButtonForwardNex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Y"/>
          </a:p>
        </p:txBody>
      </p:sp>
      <p:pic>
        <p:nvPicPr>
          <p:cNvPr id="8" name="Picture 2" descr="C:\Users\Mariangeles\Downloads\inc 50 años.png">
            <a:extLst>
              <a:ext uri="{FF2B5EF4-FFF2-40B4-BE49-F238E27FC236}">
                <a16:creationId xmlns:a16="http://schemas.microsoft.com/office/drawing/2014/main" id="{59C7F836-2F8D-4AD4-B43C-A67C1D2ED7A5}"/>
              </a:ext>
            </a:extLst>
          </p:cNvPr>
          <p:cNvPicPr>
            <a:picLocks noChangeAspect="1" noChangeArrowheads="1"/>
          </p:cNvPicPr>
          <p:nvPr/>
        </p:nvPicPr>
        <p:blipFill>
          <a:blip r:embed="rId4" cstate="print"/>
          <a:srcRect/>
          <a:stretch>
            <a:fillRect/>
          </a:stretch>
        </p:blipFill>
        <p:spPr bwMode="auto">
          <a:xfrm>
            <a:off x="4767941" y="91439"/>
            <a:ext cx="1093773" cy="1138255"/>
          </a:xfrm>
          <a:prstGeom prst="rect">
            <a:avLst/>
          </a:prstGeom>
          <a:noFill/>
        </p:spPr>
      </p:pic>
    </p:spTree>
    <p:extLst>
      <p:ext uri="{BB962C8B-B14F-4D97-AF65-F5344CB8AC3E}">
        <p14:creationId xmlns:p14="http://schemas.microsoft.com/office/powerpoint/2010/main" val="2099096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1073</TotalTime>
  <Words>845</Words>
  <Application>Microsoft Office PowerPoint</Application>
  <PresentationFormat>Panorámica</PresentationFormat>
  <Paragraphs>284</Paragraphs>
  <Slides>18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18</vt:i4>
      </vt:variant>
    </vt:vector>
  </HeadingPairs>
  <TitlesOfParts>
    <vt:vector size="26" baseType="lpstr">
      <vt:lpstr>Aharoni</vt:lpstr>
      <vt:lpstr>Arial</vt:lpstr>
      <vt:lpstr>Big Caslon</vt:lpstr>
      <vt:lpstr>Broadway</vt:lpstr>
      <vt:lpstr>Calibri</vt:lpstr>
      <vt:lpstr>Calibri Light</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Emilio Espínola</dc:creator>
  <cp:lastModifiedBy>hp</cp:lastModifiedBy>
  <cp:revision>114</cp:revision>
  <cp:lastPrinted>2019-10-01T16:33:09Z</cp:lastPrinted>
  <dcterms:created xsi:type="dcterms:W3CDTF">2019-09-26T13:27:20Z</dcterms:created>
  <dcterms:modified xsi:type="dcterms:W3CDTF">2019-10-02T06:59:07Z</dcterms:modified>
</cp:coreProperties>
</file>