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0" r:id="rId1"/>
  </p:sldMasterIdLst>
  <p:handoutMasterIdLst>
    <p:handoutMasterId r:id="rId35"/>
  </p:handoutMasterIdLst>
  <p:sldIdLst>
    <p:sldId id="256" r:id="rId2"/>
    <p:sldId id="364" r:id="rId3"/>
    <p:sldId id="427" r:id="rId4"/>
    <p:sldId id="425" r:id="rId5"/>
    <p:sldId id="395" r:id="rId6"/>
    <p:sldId id="462" r:id="rId7"/>
    <p:sldId id="457" r:id="rId8"/>
    <p:sldId id="430" r:id="rId9"/>
    <p:sldId id="479" r:id="rId10"/>
    <p:sldId id="480" r:id="rId11"/>
    <p:sldId id="459" r:id="rId12"/>
    <p:sldId id="460" r:id="rId13"/>
    <p:sldId id="439" r:id="rId14"/>
    <p:sldId id="432" r:id="rId15"/>
    <p:sldId id="410" r:id="rId16"/>
    <p:sldId id="461" r:id="rId17"/>
    <p:sldId id="437" r:id="rId18"/>
    <p:sldId id="440" r:id="rId19"/>
    <p:sldId id="441" r:id="rId20"/>
    <p:sldId id="448" r:id="rId21"/>
    <p:sldId id="443" r:id="rId22"/>
    <p:sldId id="444" r:id="rId23"/>
    <p:sldId id="445" r:id="rId24"/>
    <p:sldId id="463" r:id="rId25"/>
    <p:sldId id="468" r:id="rId26"/>
    <p:sldId id="469" r:id="rId27"/>
    <p:sldId id="476" r:id="rId28"/>
    <p:sldId id="470" r:id="rId29"/>
    <p:sldId id="471" r:id="rId30"/>
    <p:sldId id="481" r:id="rId31"/>
    <p:sldId id="472" r:id="rId32"/>
    <p:sldId id="477" r:id="rId33"/>
    <p:sldId id="454" r:id="rId34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8000"/>
    <a:srgbClr val="008080"/>
    <a:srgbClr val="0066FF"/>
    <a:srgbClr val="006666"/>
    <a:srgbClr val="FF6600"/>
    <a:srgbClr val="7D7447"/>
    <a:srgbClr val="00FF00"/>
    <a:srgbClr val="FF99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F3FDB-80EB-4780-B5AE-050ECB659E62}" type="datetimeFigureOut">
              <a:rPr lang="es-ES" smtClean="0"/>
              <a:t>02/10/2019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01703-D1FA-4BF7-A467-B8ACCF0177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653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2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9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2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9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64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41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18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3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4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7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jpeg"/><Relationship Id="rId5" Type="http://schemas.openxmlformats.org/officeDocument/2006/relationships/image" Target="../media/image20.emf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hyperlink" Target="http://www.cah.gov.py/" TargetMode="Externa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24398" y="193940"/>
            <a:ext cx="2999615" cy="12452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-35" r="-8" b="-35"/>
          <a:stretch>
            <a:fillRect/>
          </a:stretch>
        </p:blipFill>
        <p:spPr bwMode="auto">
          <a:xfrm>
            <a:off x="4596194" y="193940"/>
            <a:ext cx="2999615" cy="124523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4" name="1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-102" r="-53" b="-102"/>
          <a:stretch>
            <a:fillRect/>
          </a:stretch>
        </p:blipFill>
        <p:spPr bwMode="auto">
          <a:xfrm>
            <a:off x="8993814" y="208959"/>
            <a:ext cx="2999615" cy="124523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</p:pic>
      <p:sp>
        <p:nvSpPr>
          <p:cNvPr id="15" name="Rectángulo 8"/>
          <p:cNvSpPr/>
          <p:nvPr/>
        </p:nvSpPr>
        <p:spPr>
          <a:xfrm>
            <a:off x="5732068" y="5841761"/>
            <a:ext cx="6041411" cy="461665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s-PY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Asunción, 01 de Octubre de  2019</a:t>
            </a:r>
            <a:endParaRPr lang="es-PY" sz="2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19934" y="4318268"/>
            <a:ext cx="11769030" cy="1754326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Y" sz="5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Crédito Agrícola de Habilitación</a:t>
            </a:r>
            <a:endParaRPr lang="es-PY" sz="5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endParaRPr lang="es-PY" sz="5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0" y="2091540"/>
            <a:ext cx="1195089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Y" sz="5400" b="1" dirty="0" smtClean="0">
                <a:latin typeface="Bookman Old Style" panose="02050604050505020204" pitchFamily="18" charset="0"/>
              </a:rPr>
              <a:t>“Proyecto de Ley de Presupuesto </a:t>
            </a:r>
          </a:p>
          <a:p>
            <a:pPr algn="ctr"/>
            <a:endParaRPr lang="es-PY" sz="1000" b="1" dirty="0" smtClean="0">
              <a:latin typeface="Bookman Old Style" panose="02050604050505020204" pitchFamily="18" charset="0"/>
            </a:endParaRPr>
          </a:p>
          <a:p>
            <a:pPr algn="ctr"/>
            <a:endParaRPr lang="es-PY" sz="1000" b="1" dirty="0">
              <a:latin typeface="Bookman Old Style" panose="02050604050505020204" pitchFamily="18" charset="0"/>
            </a:endParaRPr>
          </a:p>
          <a:p>
            <a:pPr algn="ctr"/>
            <a:r>
              <a:rPr lang="es-PY" sz="4800" b="1" dirty="0" smtClean="0">
                <a:latin typeface="Bookman Old Style" panose="02050604050505020204" pitchFamily="18" charset="0"/>
              </a:rPr>
              <a:t>Ejercicio Fiscal 2020”</a:t>
            </a:r>
            <a:endParaRPr lang="es-PY" sz="5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2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16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34099" y="81871"/>
            <a:ext cx="2256406" cy="605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89213" y="3984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tángulo 1"/>
          <p:cNvSpPr/>
          <p:nvPr/>
        </p:nvSpPr>
        <p:spPr>
          <a:xfrm>
            <a:off x="3973192" y="237670"/>
            <a:ext cx="4245615" cy="584775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3200" b="1" dirty="0">
              <a:solidFill>
                <a:schemeClr val="tx1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777667" y="148895"/>
            <a:ext cx="7391092" cy="122045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4000" b="1" dirty="0" smtClean="0">
                <a:solidFill>
                  <a:schemeClr val="bg1"/>
                </a:solidFill>
              </a:rPr>
              <a:t>Ejecución Presupuestaria</a:t>
            </a:r>
            <a:endParaRPr lang="es-PY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667" y="1693917"/>
            <a:ext cx="7391092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4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16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44458" y="347900"/>
            <a:ext cx="1631639" cy="605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89213" y="3984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tángulo 1"/>
          <p:cNvSpPr/>
          <p:nvPr/>
        </p:nvSpPr>
        <p:spPr>
          <a:xfrm>
            <a:off x="3973192" y="237670"/>
            <a:ext cx="4245615" cy="584775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3200" b="1" dirty="0">
              <a:solidFill>
                <a:schemeClr val="tx1"/>
              </a:solidFill>
            </a:endParaRPr>
          </a:p>
        </p:txBody>
      </p:sp>
      <p:sp>
        <p:nvSpPr>
          <p:cNvPr id="30" name="Rectángulo 1"/>
          <p:cNvSpPr/>
          <p:nvPr/>
        </p:nvSpPr>
        <p:spPr>
          <a:xfrm>
            <a:off x="620257" y="1217196"/>
            <a:ext cx="7598550" cy="584775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Y" sz="3200" b="1" dirty="0">
                <a:solidFill>
                  <a:schemeClr val="tx1"/>
                </a:solidFill>
              </a:rPr>
              <a:t>Periodo </a:t>
            </a:r>
            <a:r>
              <a:rPr lang="es-PY" sz="3200" b="1" dirty="0" smtClean="0">
                <a:solidFill>
                  <a:schemeClr val="tx1"/>
                </a:solidFill>
              </a:rPr>
              <a:t>Enero-Setiembre 2019</a:t>
            </a:r>
            <a:endParaRPr lang="es-PY" sz="3200" b="1" dirty="0">
              <a:solidFill>
                <a:schemeClr val="tx1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033754" y="262954"/>
            <a:ext cx="9995336" cy="86175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4000" b="1" dirty="0" smtClean="0">
                <a:solidFill>
                  <a:schemeClr val="bg1"/>
                </a:solidFill>
              </a:rPr>
              <a:t>Desembolsos por Departamento</a:t>
            </a:r>
            <a:endParaRPr lang="es-PY" sz="40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7" t="29104" r="8970" b="26934"/>
          <a:stretch/>
        </p:blipFill>
        <p:spPr bwMode="auto">
          <a:xfrm>
            <a:off x="134099" y="1801971"/>
            <a:ext cx="11894991" cy="505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50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pic>
        <p:nvPicPr>
          <p:cNvPr id="12" name="11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29315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2301" r="14776" b="1706"/>
          <a:stretch/>
        </p:blipFill>
        <p:spPr bwMode="auto">
          <a:xfrm>
            <a:off x="2906974" y="198910"/>
            <a:ext cx="7328848" cy="617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89213" y="3984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Y"/>
          </a:p>
        </p:txBody>
      </p:sp>
      <p:sp>
        <p:nvSpPr>
          <p:cNvPr id="16" name="15 Elipse"/>
          <p:cNvSpPr/>
          <p:nvPr/>
        </p:nvSpPr>
        <p:spPr>
          <a:xfrm>
            <a:off x="2715904" y="264320"/>
            <a:ext cx="7740427" cy="122045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S" altLang="es-ES" sz="4000" b="1" dirty="0" smtClean="0">
              <a:solidFill>
                <a:schemeClr val="bg1"/>
              </a:solidFill>
            </a:endParaRPr>
          </a:p>
          <a:p>
            <a:pPr lvl="0" algn="ctr"/>
            <a:r>
              <a:rPr lang="es-ES" altLang="es-ES" sz="4000" b="1" dirty="0" smtClean="0">
                <a:solidFill>
                  <a:schemeClr val="bg1"/>
                </a:solidFill>
              </a:rPr>
              <a:t>Impulsando </a:t>
            </a:r>
            <a:r>
              <a:rPr lang="es-ES" altLang="es-ES" sz="4000" b="1" dirty="0">
                <a:solidFill>
                  <a:schemeClr val="bg1"/>
                </a:solidFill>
              </a:rPr>
              <a:t>a Sectores </a:t>
            </a:r>
            <a:r>
              <a:rPr lang="es-ES" altLang="es-ES" sz="4000" b="1" dirty="0" smtClean="0">
                <a:solidFill>
                  <a:schemeClr val="bg1"/>
                </a:solidFill>
              </a:rPr>
              <a:t>excluidos</a:t>
            </a:r>
            <a:endParaRPr lang="es-ES" altLang="es-ES" sz="4000" b="1" dirty="0">
              <a:solidFill>
                <a:schemeClr val="bg1"/>
              </a:solidFill>
            </a:endParaRPr>
          </a:p>
          <a:p>
            <a:pPr algn="ctr"/>
            <a:r>
              <a:rPr lang="es-PY" sz="4000" b="1" dirty="0" smtClean="0">
                <a:solidFill>
                  <a:schemeClr val="bg1"/>
                </a:solidFill>
              </a:rPr>
              <a:t> </a:t>
            </a:r>
            <a:endParaRPr lang="es-PY" sz="4000" b="1" dirty="0">
              <a:solidFill>
                <a:schemeClr val="bg1"/>
              </a:solidFill>
            </a:endParaRPr>
          </a:p>
        </p:txBody>
      </p:sp>
      <p:sp>
        <p:nvSpPr>
          <p:cNvPr id="18" name="Rectángulo 1"/>
          <p:cNvSpPr/>
          <p:nvPr/>
        </p:nvSpPr>
        <p:spPr>
          <a:xfrm>
            <a:off x="352574" y="1671640"/>
            <a:ext cx="11411795" cy="1289923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Mujeres</a:t>
            </a:r>
            <a:endParaRPr lang="es-PY" sz="3200" b="1" dirty="0">
              <a:solidFill>
                <a:schemeClr val="tx1"/>
              </a:solidFill>
            </a:endParaRPr>
          </a:p>
        </p:txBody>
      </p:sp>
      <p:sp>
        <p:nvSpPr>
          <p:cNvPr id="19" name="Rectángulo 1"/>
          <p:cNvSpPr/>
          <p:nvPr/>
        </p:nvSpPr>
        <p:spPr>
          <a:xfrm>
            <a:off x="366221" y="2530929"/>
            <a:ext cx="11411795" cy="1289923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Jóvenes</a:t>
            </a:r>
            <a:endParaRPr lang="es-PY" sz="3200" b="1" dirty="0">
              <a:solidFill>
                <a:schemeClr val="tx1"/>
              </a:solidFill>
            </a:endParaRPr>
          </a:p>
        </p:txBody>
      </p:sp>
      <p:sp>
        <p:nvSpPr>
          <p:cNvPr id="20" name="Rectángulo 1"/>
          <p:cNvSpPr/>
          <p:nvPr/>
        </p:nvSpPr>
        <p:spPr>
          <a:xfrm>
            <a:off x="352574" y="3615613"/>
            <a:ext cx="11411795" cy="1289923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Personas con capacidades </a:t>
            </a:r>
          </a:p>
          <a:p>
            <a:r>
              <a:rPr lang="es-ES" sz="3200" b="1" dirty="0">
                <a:solidFill>
                  <a:schemeClr val="tx1"/>
                </a:solidFill>
              </a:rPr>
              <a:t> </a:t>
            </a:r>
            <a:r>
              <a:rPr lang="es-ES" sz="3200" b="1" dirty="0" smtClean="0">
                <a:solidFill>
                  <a:schemeClr val="tx1"/>
                </a:solidFill>
              </a:rPr>
              <a:t>    diferentes</a:t>
            </a:r>
            <a:endParaRPr lang="es-PY" sz="3200" b="1" dirty="0">
              <a:solidFill>
                <a:schemeClr val="tx1"/>
              </a:solidFill>
            </a:endParaRPr>
          </a:p>
        </p:txBody>
      </p:sp>
      <p:sp>
        <p:nvSpPr>
          <p:cNvPr id="21" name="Rectángulo 1"/>
          <p:cNvSpPr/>
          <p:nvPr/>
        </p:nvSpPr>
        <p:spPr>
          <a:xfrm>
            <a:off x="352573" y="4810524"/>
            <a:ext cx="11411795" cy="1289923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Egresados  de Escuelas </a:t>
            </a:r>
          </a:p>
          <a:p>
            <a:r>
              <a:rPr lang="es-ES" sz="3200" b="1" dirty="0">
                <a:solidFill>
                  <a:schemeClr val="tx1"/>
                </a:solidFill>
              </a:rPr>
              <a:t>A</a:t>
            </a:r>
            <a:r>
              <a:rPr lang="es-ES" sz="3200" b="1" dirty="0" smtClean="0">
                <a:solidFill>
                  <a:schemeClr val="tx1"/>
                </a:solidFill>
              </a:rPr>
              <a:t>grícolas y </a:t>
            </a:r>
            <a:r>
              <a:rPr lang="es-ES" sz="3200" b="1" dirty="0">
                <a:solidFill>
                  <a:schemeClr val="tx1"/>
                </a:solidFill>
              </a:rPr>
              <a:t>U</a:t>
            </a:r>
            <a:r>
              <a:rPr lang="es-ES" sz="3200" b="1" dirty="0" smtClean="0">
                <a:solidFill>
                  <a:schemeClr val="tx1"/>
                </a:solidFill>
              </a:rPr>
              <a:t>niversitarios</a:t>
            </a:r>
            <a:endParaRPr lang="es-PY" sz="3200" b="1" dirty="0">
              <a:solidFill>
                <a:schemeClr val="tx1"/>
              </a:solidFill>
            </a:endParaRPr>
          </a:p>
        </p:txBody>
      </p:sp>
      <p:pic>
        <p:nvPicPr>
          <p:cNvPr id="14" name="1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2147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821" y="1997462"/>
            <a:ext cx="2500195" cy="3974326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12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89213" y="3984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Y"/>
          </a:p>
        </p:txBody>
      </p:sp>
      <p:sp>
        <p:nvSpPr>
          <p:cNvPr id="16" name="15 Elipse"/>
          <p:cNvSpPr/>
          <p:nvPr/>
        </p:nvSpPr>
        <p:spPr>
          <a:xfrm>
            <a:off x="2589213" y="289133"/>
            <a:ext cx="7676049" cy="122045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S" altLang="es-ES" sz="4000" b="1" dirty="0" smtClean="0">
              <a:solidFill>
                <a:schemeClr val="bg1"/>
              </a:solidFill>
            </a:endParaRPr>
          </a:p>
          <a:p>
            <a:pPr lvl="0" algn="ctr"/>
            <a:r>
              <a:rPr lang="es-ES" altLang="es-ES" sz="4000" b="1" dirty="0" smtClean="0">
                <a:solidFill>
                  <a:schemeClr val="bg1"/>
                </a:solidFill>
              </a:rPr>
              <a:t>Impulsando </a:t>
            </a:r>
            <a:r>
              <a:rPr lang="es-ES" altLang="es-ES" sz="4000" b="1" dirty="0">
                <a:solidFill>
                  <a:schemeClr val="bg1"/>
                </a:solidFill>
              </a:rPr>
              <a:t>a Sectores </a:t>
            </a:r>
            <a:r>
              <a:rPr lang="es-ES" altLang="es-ES" sz="4000" b="1" dirty="0" smtClean="0">
                <a:solidFill>
                  <a:schemeClr val="bg1"/>
                </a:solidFill>
              </a:rPr>
              <a:t>excluidos</a:t>
            </a:r>
            <a:endParaRPr lang="es-ES" altLang="es-ES" sz="4000" b="1" dirty="0">
              <a:solidFill>
                <a:schemeClr val="bg1"/>
              </a:solidFill>
            </a:endParaRPr>
          </a:p>
          <a:p>
            <a:pPr algn="ctr"/>
            <a:r>
              <a:rPr lang="es-PY" sz="4000" b="1" dirty="0" smtClean="0">
                <a:solidFill>
                  <a:schemeClr val="bg1"/>
                </a:solidFill>
              </a:rPr>
              <a:t> </a:t>
            </a:r>
            <a:endParaRPr lang="es-PY" sz="4000" b="1" dirty="0">
              <a:solidFill>
                <a:schemeClr val="bg1"/>
              </a:solidFill>
            </a:endParaRPr>
          </a:p>
        </p:txBody>
      </p:sp>
      <p:pic>
        <p:nvPicPr>
          <p:cNvPr id="10" name="9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2147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10 Elipse"/>
          <p:cNvSpPr/>
          <p:nvPr/>
        </p:nvSpPr>
        <p:spPr>
          <a:xfrm>
            <a:off x="8883502" y="4495992"/>
            <a:ext cx="2195502" cy="1836310"/>
          </a:xfrm>
          <a:prstGeom prst="ellipse">
            <a:avLst/>
          </a:prstGeom>
          <a:solidFill>
            <a:srgbClr val="FF33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4000" b="1" dirty="0" smtClean="0">
                <a:solidFill>
                  <a:schemeClr val="bg1"/>
                </a:solidFill>
              </a:rPr>
              <a:t>39%</a:t>
            </a:r>
            <a:endParaRPr lang="es-ES" sz="24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</a:pPr>
            <a:r>
              <a:rPr lang="es-ES" sz="2400" b="1" dirty="0" smtClean="0">
                <a:solidFill>
                  <a:schemeClr val="bg1"/>
                </a:solidFill>
              </a:rPr>
              <a:t>mujeres</a:t>
            </a:r>
            <a:endParaRPr lang="es-PY" sz="2400" b="1" dirty="0">
              <a:solidFill>
                <a:schemeClr val="bg1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403624" y="4495992"/>
            <a:ext cx="2195503" cy="1730081"/>
          </a:xfrm>
          <a:prstGeom prst="ellipse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4000" b="1" dirty="0" smtClean="0">
                <a:solidFill>
                  <a:schemeClr val="bg1"/>
                </a:solidFill>
              </a:rPr>
              <a:t>61%</a:t>
            </a:r>
            <a:endParaRPr lang="es-ES" sz="24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</a:pPr>
            <a:r>
              <a:rPr lang="es-ES" sz="2400" b="1" dirty="0" smtClean="0">
                <a:solidFill>
                  <a:schemeClr val="bg1"/>
                </a:solidFill>
              </a:rPr>
              <a:t>hombres</a:t>
            </a:r>
            <a:endParaRPr lang="es-PY" sz="2400" b="1" dirty="0">
              <a:solidFill>
                <a:schemeClr val="bg1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4146540" y="1692323"/>
            <a:ext cx="4301424" cy="23792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6600" b="1" dirty="0">
                <a:solidFill>
                  <a:schemeClr val="bg1"/>
                </a:solidFill>
              </a:rPr>
              <a:t>34.404 </a:t>
            </a:r>
            <a:r>
              <a:rPr lang="es-PY" sz="3200" b="1" dirty="0" smtClean="0">
                <a:solidFill>
                  <a:schemeClr val="bg1"/>
                </a:solidFill>
              </a:rPr>
              <a:t>Proyectos </a:t>
            </a:r>
            <a:r>
              <a:rPr lang="es-PY" sz="3200" b="1" dirty="0">
                <a:solidFill>
                  <a:schemeClr val="bg1"/>
                </a:solidFill>
              </a:rPr>
              <a:t>financiados</a:t>
            </a:r>
            <a:endParaRPr lang="es-PY" sz="4000" b="1" dirty="0">
              <a:solidFill>
                <a:schemeClr val="bg1"/>
              </a:solidFill>
            </a:endParaRPr>
          </a:p>
        </p:txBody>
      </p:sp>
      <p:sp>
        <p:nvSpPr>
          <p:cNvPr id="17" name="Flecha derecha 7"/>
          <p:cNvSpPr/>
          <p:nvPr/>
        </p:nvSpPr>
        <p:spPr>
          <a:xfrm rot="8302141">
            <a:off x="3050261" y="3732448"/>
            <a:ext cx="1480051" cy="580503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5400" dirty="0"/>
          </a:p>
        </p:txBody>
      </p:sp>
      <p:sp>
        <p:nvSpPr>
          <p:cNvPr id="18" name="Flecha derecha 7"/>
          <p:cNvSpPr/>
          <p:nvPr/>
        </p:nvSpPr>
        <p:spPr>
          <a:xfrm rot="2799476">
            <a:off x="7979704" y="3790586"/>
            <a:ext cx="1480051" cy="580503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5400" dirty="0"/>
          </a:p>
        </p:txBody>
      </p:sp>
    </p:spTree>
    <p:extLst>
      <p:ext uri="{BB962C8B-B14F-4D97-AF65-F5344CB8AC3E}">
        <p14:creationId xmlns:p14="http://schemas.microsoft.com/office/powerpoint/2010/main" val="39082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83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655365" y="2629196"/>
            <a:ext cx="1203755" cy="47322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6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 smtClean="0"/>
              <a:t>. </a:t>
            </a:r>
            <a:endParaRPr lang="es-ES" dirty="0"/>
          </a:p>
        </p:txBody>
      </p:sp>
      <p:sp>
        <p:nvSpPr>
          <p:cNvPr id="16" name="15 Elipse"/>
          <p:cNvSpPr/>
          <p:nvPr/>
        </p:nvSpPr>
        <p:spPr>
          <a:xfrm>
            <a:off x="2858813" y="172667"/>
            <a:ext cx="8839200" cy="207940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Condiciones sumamente competitivas</a:t>
            </a:r>
          </a:p>
        </p:txBody>
      </p:sp>
      <p:pic>
        <p:nvPicPr>
          <p:cNvPr id="13" name="12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502433" y="287284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691878" y="1944101"/>
            <a:ext cx="110516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4800" b="1" dirty="0" smtClean="0"/>
              <a:t>Plazos:</a:t>
            </a:r>
          </a:p>
          <a:p>
            <a:pPr algn="just"/>
            <a:r>
              <a:rPr lang="es-ES" sz="4800" b="1" dirty="0" smtClean="0"/>
              <a:t>  Capital Operativo       año.</a:t>
            </a:r>
          </a:p>
          <a:p>
            <a:pPr algn="just"/>
            <a:r>
              <a:rPr lang="es-ES" sz="4800" b="1" dirty="0" smtClean="0"/>
              <a:t>  Inversiones </a:t>
            </a:r>
            <a:r>
              <a:rPr lang="es-ES" sz="4800" b="1" dirty="0"/>
              <a:t>hasta        </a:t>
            </a:r>
            <a:r>
              <a:rPr lang="es-ES" sz="4800" b="1" dirty="0" smtClean="0"/>
              <a:t>años.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4800" b="1" dirty="0" smtClean="0"/>
              <a:t>Tasas de Interés desde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4800" b="1" dirty="0" smtClean="0"/>
              <a:t>Garantía Personal (no se requiere de prenda</a:t>
            </a:r>
            <a:r>
              <a:rPr lang="es-ES" sz="4800" b="1" dirty="0"/>
              <a:t> </a:t>
            </a:r>
            <a:r>
              <a:rPr lang="es-ES" sz="4800" b="1" dirty="0" smtClean="0"/>
              <a:t>y/o </a:t>
            </a:r>
            <a:r>
              <a:rPr lang="es-ES" sz="4800" b="1" dirty="0"/>
              <a:t>hipoteca</a:t>
            </a:r>
            <a:r>
              <a:rPr lang="es-ES" sz="4800" b="1" dirty="0" smtClean="0"/>
              <a:t>)</a:t>
            </a:r>
            <a:endParaRPr lang="es-ES" sz="4800" b="1" dirty="0"/>
          </a:p>
        </p:txBody>
      </p:sp>
      <p:sp>
        <p:nvSpPr>
          <p:cNvPr id="17" name="16 Elipse"/>
          <p:cNvSpPr/>
          <p:nvPr/>
        </p:nvSpPr>
        <p:spPr>
          <a:xfrm>
            <a:off x="5559778" y="3475167"/>
            <a:ext cx="739800" cy="73719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4000" b="1" dirty="0" smtClean="0"/>
              <a:t>7</a:t>
            </a:r>
            <a:endParaRPr lang="es-PY" sz="4000" b="1" dirty="0"/>
          </a:p>
        </p:txBody>
      </p:sp>
      <p:sp>
        <p:nvSpPr>
          <p:cNvPr id="18" name="17 Elipse"/>
          <p:cNvSpPr/>
          <p:nvPr/>
        </p:nvSpPr>
        <p:spPr>
          <a:xfrm>
            <a:off x="6959915" y="4212360"/>
            <a:ext cx="1564892" cy="73719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4000" b="1" dirty="0" smtClean="0"/>
              <a:t>10%</a:t>
            </a:r>
            <a:endParaRPr lang="es-PY" sz="4000" b="1" dirty="0"/>
          </a:p>
        </p:txBody>
      </p:sp>
      <p:sp>
        <p:nvSpPr>
          <p:cNvPr id="11" name="10 Elipse"/>
          <p:cNvSpPr/>
          <p:nvPr/>
        </p:nvSpPr>
        <p:spPr>
          <a:xfrm>
            <a:off x="5559778" y="2658514"/>
            <a:ext cx="739800" cy="73719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4000" b="1" dirty="0" smtClean="0"/>
              <a:t>1</a:t>
            </a:r>
            <a:endParaRPr lang="es-PY" sz="4000" b="1" dirty="0"/>
          </a:p>
        </p:txBody>
      </p:sp>
    </p:spTree>
    <p:extLst>
      <p:ext uri="{BB962C8B-B14F-4D97-AF65-F5344CB8AC3E}">
        <p14:creationId xmlns:p14="http://schemas.microsoft.com/office/powerpoint/2010/main" val="16918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89213" y="3984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9403306" y="3162318"/>
            <a:ext cx="2695465" cy="122731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4000" b="1" dirty="0">
              <a:solidFill>
                <a:schemeClr val="bg1"/>
              </a:solidFill>
            </a:endParaRPr>
          </a:p>
        </p:txBody>
      </p:sp>
      <p:sp>
        <p:nvSpPr>
          <p:cNvPr id="16" name="Flecha derecha 7"/>
          <p:cNvSpPr/>
          <p:nvPr/>
        </p:nvSpPr>
        <p:spPr>
          <a:xfrm rot="16200000">
            <a:off x="9984234" y="3382910"/>
            <a:ext cx="500793" cy="751257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5400"/>
          </a:p>
        </p:txBody>
      </p:sp>
      <p:sp>
        <p:nvSpPr>
          <p:cNvPr id="18" name="17 Elipse"/>
          <p:cNvSpPr/>
          <p:nvPr/>
        </p:nvSpPr>
        <p:spPr>
          <a:xfrm>
            <a:off x="10364599" y="3340913"/>
            <a:ext cx="1827401" cy="835253"/>
          </a:xfrm>
          <a:prstGeom prst="ellipse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 smtClean="0">
                <a:solidFill>
                  <a:schemeClr val="bg1"/>
                </a:solidFill>
              </a:rPr>
              <a:t>10% </a:t>
            </a:r>
          </a:p>
        </p:txBody>
      </p:sp>
      <p:pic>
        <p:nvPicPr>
          <p:cNvPr id="10" name="9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29315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38" y="1992641"/>
            <a:ext cx="8452968" cy="398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ángulo 1"/>
          <p:cNvSpPr/>
          <p:nvPr/>
        </p:nvSpPr>
        <p:spPr>
          <a:xfrm>
            <a:off x="950338" y="1217196"/>
            <a:ext cx="7598550" cy="584775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Y" sz="3200" b="1" dirty="0" smtClean="0">
                <a:solidFill>
                  <a:schemeClr val="tx1"/>
                </a:solidFill>
              </a:rPr>
              <a:t>Setiembre 2018/2019</a:t>
            </a:r>
            <a:endParaRPr lang="es-PY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1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89213" y="3984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096001" y="1292772"/>
            <a:ext cx="5433326" cy="5234151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3200" b="1" dirty="0" smtClean="0">
                <a:solidFill>
                  <a:schemeClr val="tx1"/>
                </a:solidFill>
              </a:rPr>
              <a:t>Fortalecimiento del </a:t>
            </a:r>
            <a:r>
              <a:rPr lang="es-ES" sz="3200" b="1" dirty="0">
                <a:solidFill>
                  <a:schemeClr val="tx1"/>
                </a:solidFill>
              </a:rPr>
              <a:t>uso de </a:t>
            </a:r>
            <a:r>
              <a:rPr lang="es-ES" sz="4000" b="1" u="sng" dirty="0" smtClean="0">
                <a:solidFill>
                  <a:schemeClr val="tx1"/>
                </a:solidFill>
              </a:rPr>
              <a:t>Cajas Tercerizadas</a:t>
            </a:r>
            <a:r>
              <a:rPr lang="es-ES" sz="4000" b="1" dirty="0" smtClean="0">
                <a:solidFill>
                  <a:schemeClr val="tx1"/>
                </a:solidFill>
              </a:rPr>
              <a:t> </a:t>
            </a:r>
            <a:r>
              <a:rPr lang="es-ES" sz="3200" b="1" dirty="0">
                <a:solidFill>
                  <a:schemeClr val="tx1"/>
                </a:solidFill>
              </a:rPr>
              <a:t>a través del Banco Nacional de Fomento </a:t>
            </a:r>
            <a:r>
              <a:rPr lang="es-ES" sz="3200" b="1" dirty="0" smtClean="0">
                <a:solidFill>
                  <a:schemeClr val="tx1"/>
                </a:solidFill>
              </a:rPr>
              <a:t>para el desembolso </a:t>
            </a:r>
            <a:r>
              <a:rPr lang="es-ES" sz="3200" b="1" dirty="0">
                <a:solidFill>
                  <a:schemeClr val="tx1"/>
                </a:solidFill>
              </a:rPr>
              <a:t>y cobranza de </a:t>
            </a:r>
            <a:r>
              <a:rPr lang="es-ES" sz="3200" b="1" dirty="0" smtClean="0">
                <a:solidFill>
                  <a:schemeClr val="tx1"/>
                </a:solidFill>
              </a:rPr>
              <a:t>préstamos. En </a:t>
            </a:r>
            <a:r>
              <a:rPr lang="es-ES" sz="3200" b="1" dirty="0">
                <a:solidFill>
                  <a:schemeClr val="tx1"/>
                </a:solidFill>
              </a:rPr>
              <a:t>este sentido, el </a:t>
            </a:r>
            <a:r>
              <a:rPr lang="es-ES" sz="4400" b="1" u="sng" dirty="0" smtClean="0">
                <a:solidFill>
                  <a:schemeClr val="tx1"/>
                </a:solidFill>
              </a:rPr>
              <a:t>75% </a:t>
            </a:r>
            <a:r>
              <a:rPr lang="es-ES" sz="3200" b="1" dirty="0">
                <a:solidFill>
                  <a:schemeClr val="tx1"/>
                </a:solidFill>
              </a:rPr>
              <a:t>del total recuperado durante el </a:t>
            </a:r>
            <a:r>
              <a:rPr lang="es-ES" sz="3200" b="1" dirty="0" smtClean="0">
                <a:solidFill>
                  <a:schemeClr val="tx1"/>
                </a:solidFill>
              </a:rPr>
              <a:t>año </a:t>
            </a:r>
            <a:r>
              <a:rPr lang="es-ES" sz="3200" b="1" dirty="0">
                <a:solidFill>
                  <a:schemeClr val="tx1"/>
                </a:solidFill>
              </a:rPr>
              <a:t>corresponde a este canal de pago.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Y"/>
          </a:p>
        </p:txBody>
      </p:sp>
      <p:pic>
        <p:nvPicPr>
          <p:cNvPr id="11" name="10 Imagen" descr="C:\Users\Cah\Downloads\Screenshot_20190314-094241_WhatsApp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9" b="39160"/>
          <a:stretch/>
        </p:blipFill>
        <p:spPr bwMode="auto">
          <a:xfrm>
            <a:off x="977184" y="1509584"/>
            <a:ext cx="4792995" cy="4353599"/>
          </a:xfrm>
          <a:prstGeom prst="bevel">
            <a:avLst/>
          </a:prstGeom>
          <a:noFill/>
          <a:ln w="285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29315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11 Elipse"/>
          <p:cNvSpPr/>
          <p:nvPr/>
        </p:nvSpPr>
        <p:spPr>
          <a:xfrm>
            <a:off x="2390504" y="186397"/>
            <a:ext cx="8313633" cy="91479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S" altLang="es-ES" sz="4000" b="1" dirty="0" smtClean="0">
              <a:solidFill>
                <a:schemeClr val="bg1"/>
              </a:solidFill>
            </a:endParaRPr>
          </a:p>
          <a:p>
            <a:pPr algn="ctr"/>
            <a:r>
              <a:rPr lang="es-ES" sz="4000" b="1" dirty="0"/>
              <a:t>Gestión transparente</a:t>
            </a:r>
            <a:endParaRPr lang="es-ES" sz="4000" dirty="0"/>
          </a:p>
          <a:p>
            <a:pPr algn="ctr"/>
            <a:r>
              <a:rPr lang="es-PY" sz="4000" b="1" dirty="0" smtClean="0">
                <a:solidFill>
                  <a:schemeClr val="bg1"/>
                </a:solidFill>
              </a:rPr>
              <a:t> </a:t>
            </a:r>
            <a:endParaRPr lang="es-PY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89213" y="3984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35775" y="1676556"/>
            <a:ext cx="7274258" cy="4616138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Audiencias</a:t>
            </a:r>
            <a:r>
              <a:rPr lang="es-ES" sz="3200" dirty="0" smtClean="0"/>
              <a:t> </a:t>
            </a:r>
            <a:r>
              <a:rPr lang="es-ES" sz="3200" b="1" dirty="0" smtClean="0">
                <a:solidFill>
                  <a:schemeClr val="tx1"/>
                </a:solidFill>
              </a:rPr>
              <a:t>Públicas </a:t>
            </a:r>
            <a:r>
              <a:rPr lang="es-ES" sz="3200" b="1" dirty="0">
                <a:solidFill>
                  <a:schemeClr val="tx1"/>
                </a:solidFill>
              </a:rPr>
              <a:t>de </a:t>
            </a:r>
            <a:r>
              <a:rPr lang="es-ES" sz="3200" b="1" dirty="0" smtClean="0">
                <a:solidFill>
                  <a:schemeClr val="tx1"/>
                </a:solidFill>
              </a:rPr>
              <a:t>Rendición </a:t>
            </a:r>
            <a:r>
              <a:rPr lang="es-ES" sz="3200" b="1" dirty="0">
                <a:solidFill>
                  <a:schemeClr val="tx1"/>
                </a:solidFill>
              </a:rPr>
              <a:t>de </a:t>
            </a:r>
            <a:r>
              <a:rPr lang="es-ES" sz="3200" b="1" dirty="0" smtClean="0">
                <a:solidFill>
                  <a:schemeClr val="tx1"/>
                </a:solidFill>
              </a:rPr>
              <a:t>Cuentas.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>
                <a:solidFill>
                  <a:schemeClr val="tx1"/>
                </a:solidFill>
              </a:rPr>
              <a:t>Capacitaciones para la utilización del portal de </a:t>
            </a:r>
            <a:r>
              <a:rPr lang="es-ES" sz="3200" b="1" dirty="0" smtClean="0">
                <a:solidFill>
                  <a:schemeClr val="tx1"/>
                </a:solidFill>
              </a:rPr>
              <a:t>denuncias.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>
                <a:solidFill>
                  <a:schemeClr val="tx1"/>
                </a:solidFill>
              </a:rPr>
              <a:t>P</a:t>
            </a:r>
            <a:r>
              <a:rPr lang="es-ES" sz="3200" b="1" dirty="0" smtClean="0">
                <a:solidFill>
                  <a:schemeClr val="tx1"/>
                </a:solidFill>
              </a:rPr>
              <a:t>ágina </a:t>
            </a:r>
            <a:r>
              <a:rPr lang="es-ES" sz="3200" b="1" dirty="0">
                <a:solidFill>
                  <a:schemeClr val="tx1"/>
                </a:solidFill>
              </a:rPr>
              <a:t>web </a:t>
            </a:r>
            <a:r>
              <a:rPr lang="es-ES" sz="3200" b="1" dirty="0" smtClean="0">
                <a:solidFill>
                  <a:schemeClr val="tx1"/>
                </a:solidFill>
              </a:rPr>
              <a:t>institucional. </a:t>
            </a:r>
            <a:endParaRPr lang="es-ES" sz="3200" b="1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>
                <a:solidFill>
                  <a:schemeClr val="tx1"/>
                </a:solidFill>
              </a:rPr>
              <a:t>R</a:t>
            </a:r>
            <a:r>
              <a:rPr lang="es-ES" sz="3200" b="1" dirty="0" smtClean="0">
                <a:solidFill>
                  <a:schemeClr val="tx1"/>
                </a:solidFill>
              </a:rPr>
              <a:t>edes sociales.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Programas de TV y Radio.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Reuniones con gremios, asociaciones, productores, etc.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Y"/>
          </a:p>
        </p:txBody>
      </p:sp>
      <p:sp>
        <p:nvSpPr>
          <p:cNvPr id="16" name="15 Elipse"/>
          <p:cNvSpPr/>
          <p:nvPr/>
        </p:nvSpPr>
        <p:spPr>
          <a:xfrm>
            <a:off x="2803098" y="258913"/>
            <a:ext cx="8313633" cy="91479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S" altLang="es-ES" sz="4000" b="1" dirty="0" smtClean="0">
              <a:solidFill>
                <a:schemeClr val="bg1"/>
              </a:solidFill>
            </a:endParaRPr>
          </a:p>
          <a:p>
            <a:pPr algn="ctr"/>
            <a:r>
              <a:rPr lang="es-ES" sz="4000" b="1" dirty="0"/>
              <a:t>Gestión transparente</a:t>
            </a:r>
            <a:endParaRPr lang="es-ES" sz="4000" dirty="0"/>
          </a:p>
          <a:p>
            <a:pPr algn="ctr"/>
            <a:r>
              <a:rPr lang="es-PY" sz="4000" b="1" dirty="0" smtClean="0">
                <a:solidFill>
                  <a:schemeClr val="bg1"/>
                </a:solidFill>
              </a:rPr>
              <a:t> </a:t>
            </a:r>
            <a:endParaRPr lang="es-PY" sz="4000" b="1" dirty="0">
              <a:solidFill>
                <a:schemeClr val="bg1"/>
              </a:solidFill>
            </a:endParaRPr>
          </a:p>
        </p:txBody>
      </p:sp>
      <p:pic>
        <p:nvPicPr>
          <p:cNvPr id="12" name="11 Imagen" descr="C:\informes internos\informes\informe 6 meses\fotos 6 meses\noticiero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89" y="1577824"/>
            <a:ext cx="3753135" cy="2475041"/>
          </a:xfrm>
          <a:prstGeom prst="bevel">
            <a:avLst/>
          </a:prstGeom>
          <a:noFill/>
          <a:ln w="28575">
            <a:noFill/>
          </a:ln>
        </p:spPr>
      </p:pic>
      <p:pic>
        <p:nvPicPr>
          <p:cNvPr id="11" name="10 Imagen" descr="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1" y="4184545"/>
            <a:ext cx="3871823" cy="2475041"/>
          </a:xfrm>
          <a:prstGeom prst="bevel">
            <a:avLst/>
          </a:prstGeom>
          <a:noFill/>
          <a:ln w="28575">
            <a:noFill/>
          </a:ln>
        </p:spPr>
      </p:pic>
      <p:pic>
        <p:nvPicPr>
          <p:cNvPr id="13" name="12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29315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698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Elipse"/>
          <p:cNvSpPr/>
          <p:nvPr/>
        </p:nvSpPr>
        <p:spPr>
          <a:xfrm>
            <a:off x="224399" y="1300680"/>
            <a:ext cx="5466718" cy="367009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Crédito Agrícola de Habilitación</a:t>
            </a:r>
            <a:endParaRPr lang="es-ES" sz="4800" b="1" dirty="0">
              <a:latin typeface="Brush Script MT" panose="03060802040406070304" pitchFamily="66" charset="0"/>
            </a:endParaRPr>
          </a:p>
        </p:txBody>
      </p:sp>
      <p:sp>
        <p:nvSpPr>
          <p:cNvPr id="11" name="10 Redondear rectángulo de esquina diagonal"/>
          <p:cNvSpPr/>
          <p:nvPr/>
        </p:nvSpPr>
        <p:spPr>
          <a:xfrm>
            <a:off x="6792778" y="526173"/>
            <a:ext cx="5063318" cy="5734050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3600" b="1" dirty="0">
                <a:solidFill>
                  <a:schemeClr val="tx1"/>
                </a:solidFill>
              </a:rPr>
              <a:t>Ente autárquico, con </a:t>
            </a:r>
            <a:r>
              <a:rPr lang="es-ES" sz="4800" b="1" dirty="0">
                <a:solidFill>
                  <a:schemeClr val="tx1"/>
                </a:solidFill>
              </a:rPr>
              <a:t>75 años </a:t>
            </a:r>
            <a:r>
              <a:rPr lang="es-ES" sz="3600" b="1" dirty="0">
                <a:solidFill>
                  <a:schemeClr val="tx1"/>
                </a:solidFill>
              </a:rPr>
              <a:t>de vida institucional y regido por la </a:t>
            </a:r>
            <a:r>
              <a:rPr lang="es-ES" sz="4800" b="1" dirty="0">
                <a:solidFill>
                  <a:schemeClr val="tx1"/>
                </a:solidFill>
              </a:rPr>
              <a:t>Ley Nº 5.361 </a:t>
            </a:r>
            <a:r>
              <a:rPr lang="es-ES" sz="3600" b="1" dirty="0">
                <a:solidFill>
                  <a:schemeClr val="tx1"/>
                </a:solidFill>
              </a:rPr>
              <a:t>de </a:t>
            </a:r>
            <a:r>
              <a:rPr lang="es-ES" sz="3600" b="1" i="1" dirty="0">
                <a:solidFill>
                  <a:schemeClr val="tx1"/>
                </a:solidFill>
              </a:rPr>
              <a:t>“Reforma de la Carta Orgánica del Crédito Agrícola de Habilitación”</a:t>
            </a:r>
          </a:p>
        </p:txBody>
      </p:sp>
      <p:sp>
        <p:nvSpPr>
          <p:cNvPr id="17" name="Flecha derecha 7"/>
          <p:cNvSpPr/>
          <p:nvPr/>
        </p:nvSpPr>
        <p:spPr>
          <a:xfrm>
            <a:off x="5816764" y="2732210"/>
            <a:ext cx="950613" cy="807030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5400" dirty="0"/>
          </a:p>
        </p:txBody>
      </p:sp>
      <p:sp>
        <p:nvSpPr>
          <p:cNvPr id="12" name="1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2147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23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155575" y="1351126"/>
            <a:ext cx="5661901" cy="5240737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600" b="1" dirty="0">
                <a:solidFill>
                  <a:schemeClr val="tx1"/>
                </a:solidFill>
              </a:rPr>
              <a:t>El principal legado </a:t>
            </a:r>
            <a:r>
              <a:rPr lang="es-ES" sz="2600" b="1" dirty="0" smtClean="0">
                <a:solidFill>
                  <a:schemeClr val="tx1"/>
                </a:solidFill>
              </a:rPr>
              <a:t>del </a:t>
            </a:r>
            <a:r>
              <a:rPr lang="es-ES" sz="2600" b="1" dirty="0">
                <a:solidFill>
                  <a:schemeClr val="tx1"/>
                </a:solidFill>
              </a:rPr>
              <a:t>“Proyecto de Fortalecimiento Institucional para la adecuada Inclusión Financiera de los Productores Rurales en la República del </a:t>
            </a:r>
            <a:r>
              <a:rPr lang="es-ES" sz="2600" b="1" dirty="0" smtClean="0">
                <a:solidFill>
                  <a:schemeClr val="tx1"/>
                </a:solidFill>
              </a:rPr>
              <a:t>Paraguay” fue </a:t>
            </a:r>
            <a:r>
              <a:rPr lang="es-ES" sz="2600" b="1" dirty="0">
                <a:solidFill>
                  <a:schemeClr val="tx1"/>
                </a:solidFill>
              </a:rPr>
              <a:t>la cultura instalada a nivel institucional sobre la importancia de la </a:t>
            </a:r>
            <a:r>
              <a:rPr lang="es-ES" sz="3200" b="1" u="sng" dirty="0">
                <a:solidFill>
                  <a:schemeClr val="tx1"/>
                </a:solidFill>
              </a:rPr>
              <a:t>Educación Financiera</a:t>
            </a:r>
            <a:r>
              <a:rPr lang="es-ES" sz="2600" b="1" dirty="0">
                <a:solidFill>
                  <a:schemeClr val="tx1"/>
                </a:solidFill>
              </a:rPr>
              <a:t>. En este sentido, hasta la fecha, </a:t>
            </a:r>
            <a:r>
              <a:rPr lang="es-ES" sz="2600" b="1" dirty="0" smtClean="0">
                <a:solidFill>
                  <a:schemeClr val="tx1"/>
                </a:solidFill>
              </a:rPr>
              <a:t>el </a:t>
            </a:r>
            <a:r>
              <a:rPr lang="es-ES" sz="2600" b="1" dirty="0">
                <a:solidFill>
                  <a:schemeClr val="tx1"/>
                </a:solidFill>
              </a:rPr>
              <a:t>programa de Educación Financiera del CAH ha </a:t>
            </a:r>
            <a:r>
              <a:rPr lang="es-ES" sz="2600" b="1" dirty="0" smtClean="0">
                <a:solidFill>
                  <a:schemeClr val="tx1"/>
                </a:solidFill>
              </a:rPr>
              <a:t>llegado, a </a:t>
            </a:r>
            <a:r>
              <a:rPr lang="es-ES" sz="2600" b="1" dirty="0">
                <a:solidFill>
                  <a:schemeClr val="tx1"/>
                </a:solidFill>
              </a:rPr>
              <a:t>capacitar </a:t>
            </a:r>
            <a:r>
              <a:rPr lang="es-ES" sz="2600" b="1" dirty="0" smtClean="0">
                <a:solidFill>
                  <a:schemeClr val="tx1"/>
                </a:solidFill>
              </a:rPr>
              <a:t>a </a:t>
            </a:r>
            <a:r>
              <a:rPr lang="es-ES" sz="2600" b="1" dirty="0">
                <a:solidFill>
                  <a:schemeClr val="tx1"/>
                </a:solidFill>
              </a:rPr>
              <a:t>más de </a:t>
            </a:r>
            <a:r>
              <a:rPr lang="es-ES" sz="2600" b="1" dirty="0" smtClean="0">
                <a:solidFill>
                  <a:schemeClr val="tx1"/>
                </a:solidFill>
              </a:rPr>
              <a:t>               			              		personas a</a:t>
            </a:r>
          </a:p>
          <a:p>
            <a:pPr algn="just"/>
            <a:endParaRPr lang="es-ES" sz="2600" b="1" dirty="0">
              <a:solidFill>
                <a:schemeClr val="tx1"/>
              </a:solidFill>
            </a:endParaRPr>
          </a:p>
          <a:p>
            <a:pPr algn="just"/>
            <a:r>
              <a:rPr lang="es-ES" sz="2600" b="1" dirty="0" smtClean="0">
                <a:solidFill>
                  <a:schemeClr val="tx1"/>
                </a:solidFill>
              </a:rPr>
              <a:t>nivel nacional.</a:t>
            </a:r>
            <a:endParaRPr lang="es-ES" sz="2600" b="1" dirty="0">
              <a:solidFill>
                <a:schemeClr val="tx1"/>
              </a:solidFill>
            </a:endParaRPr>
          </a:p>
        </p:txBody>
      </p:sp>
      <p:pic>
        <p:nvPicPr>
          <p:cNvPr id="8" name="7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41632"/>
          <a:stretch/>
        </p:blipFill>
        <p:spPr bwMode="auto">
          <a:xfrm>
            <a:off x="5874350" y="1547072"/>
            <a:ext cx="2926715" cy="2424421"/>
          </a:xfrm>
          <a:prstGeom prst="bevel">
            <a:avLst/>
          </a:prstGeom>
          <a:noFill/>
          <a:ln w="285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50" y="4146332"/>
            <a:ext cx="2942272" cy="2381128"/>
          </a:xfrm>
          <a:prstGeom prst="bevel">
            <a:avLst/>
          </a:prstGeom>
          <a:noFill/>
          <a:ln w="28575">
            <a:noFill/>
          </a:ln>
        </p:spPr>
      </p:pic>
      <p:pic>
        <p:nvPicPr>
          <p:cNvPr id="13" name="12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" b="3097"/>
          <a:stretch/>
        </p:blipFill>
        <p:spPr bwMode="auto">
          <a:xfrm>
            <a:off x="8887516" y="4146333"/>
            <a:ext cx="2949575" cy="2362530"/>
          </a:xfrm>
          <a:prstGeom prst="bevel">
            <a:avLst/>
          </a:prstGeom>
          <a:noFill/>
          <a:ln w="285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13 Elipse"/>
          <p:cNvSpPr/>
          <p:nvPr/>
        </p:nvSpPr>
        <p:spPr>
          <a:xfrm>
            <a:off x="307975" y="5455280"/>
            <a:ext cx="2920071" cy="72132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</a:rPr>
              <a:t>31.002</a:t>
            </a:r>
            <a:endParaRPr lang="es-PY" sz="4000" b="1" dirty="0">
              <a:solidFill>
                <a:schemeClr val="bg1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2994988" y="150282"/>
            <a:ext cx="6300732" cy="121449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Educación Financiera</a:t>
            </a:r>
            <a:endParaRPr lang="es-ES" sz="4000" dirty="0"/>
          </a:p>
        </p:txBody>
      </p:sp>
      <p:pic>
        <p:nvPicPr>
          <p:cNvPr id="17" name="16 Imagen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29315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17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 b="24329"/>
          <a:stretch/>
        </p:blipFill>
        <p:spPr>
          <a:xfrm>
            <a:off x="9433589" y="37505"/>
            <a:ext cx="2305050" cy="13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0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678" y="3918971"/>
            <a:ext cx="4818351" cy="2832741"/>
          </a:xfrm>
          <a:prstGeom prst="bevel">
            <a:avLst/>
          </a:prstGeom>
          <a:noFill/>
          <a:ln w="28575">
            <a:noFill/>
          </a:ln>
        </p:spPr>
      </p:pic>
      <p:sp>
        <p:nvSpPr>
          <p:cNvPr id="3" name="AutoShape 2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9"/>
          <a:stretch/>
        </p:blipFill>
        <p:spPr>
          <a:xfrm>
            <a:off x="7191679" y="1026324"/>
            <a:ext cx="4818351" cy="3013413"/>
          </a:xfrm>
          <a:prstGeom prst="bevel">
            <a:avLst/>
          </a:prstGeom>
          <a:noFill/>
          <a:ln w="28575">
            <a:noFill/>
          </a:ln>
        </p:spPr>
      </p:pic>
      <p:sp>
        <p:nvSpPr>
          <p:cNvPr id="9" name="8 Elipse"/>
          <p:cNvSpPr/>
          <p:nvPr/>
        </p:nvSpPr>
        <p:spPr>
          <a:xfrm>
            <a:off x="2535518" y="133197"/>
            <a:ext cx="9312322" cy="134898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Mejoras Edilicias y Nuevos Puntos de Atención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0" y="1525626"/>
            <a:ext cx="7014949" cy="5140810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2800" b="1" dirty="0" smtClean="0">
                <a:solidFill>
                  <a:schemeClr val="tx1"/>
                </a:solidFill>
              </a:rPr>
              <a:t>Nueva </a:t>
            </a:r>
            <a:r>
              <a:rPr lang="es-ES" sz="2800" b="1" dirty="0">
                <a:solidFill>
                  <a:schemeClr val="tx1"/>
                </a:solidFill>
              </a:rPr>
              <a:t>oficina en la localidad de </a:t>
            </a:r>
            <a:r>
              <a:rPr lang="es-ES" sz="2800" b="1" dirty="0" smtClean="0">
                <a:solidFill>
                  <a:schemeClr val="tx1"/>
                </a:solidFill>
              </a:rPr>
              <a:t>Loreto.</a:t>
            </a:r>
          </a:p>
          <a:p>
            <a:pPr algn="just"/>
            <a:endParaRPr lang="es-ES" sz="1000" b="1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2800" b="1" dirty="0" smtClean="0">
                <a:solidFill>
                  <a:schemeClr val="tx1"/>
                </a:solidFill>
              </a:rPr>
              <a:t>Refaccionamiento </a:t>
            </a:r>
            <a:r>
              <a:rPr lang="es-ES" sz="2800" b="1" dirty="0">
                <a:solidFill>
                  <a:schemeClr val="tx1"/>
                </a:solidFill>
              </a:rPr>
              <a:t>de </a:t>
            </a:r>
            <a:r>
              <a:rPr lang="es-ES" sz="2800" b="1" dirty="0" smtClean="0">
                <a:solidFill>
                  <a:schemeClr val="tx1"/>
                </a:solidFill>
              </a:rPr>
              <a:t>las oficinas </a:t>
            </a:r>
            <a:r>
              <a:rPr lang="es-ES" sz="2800" b="1" dirty="0">
                <a:solidFill>
                  <a:schemeClr val="tx1"/>
                </a:solidFill>
              </a:rPr>
              <a:t>de Coronel Oviedo, Itacurubí de la Cordillera, Arroyos y Esteros y Pedro Juan Caballero. </a:t>
            </a:r>
            <a:endParaRPr lang="es-ES" sz="2800" b="1" dirty="0" smtClean="0">
              <a:solidFill>
                <a:schemeClr val="tx1"/>
              </a:solidFill>
            </a:endParaRPr>
          </a:p>
          <a:p>
            <a:pPr algn="just"/>
            <a:endParaRPr lang="es-ES" sz="100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chemeClr val="tx1"/>
                </a:solidFill>
              </a:rPr>
              <a:t>N</a:t>
            </a:r>
            <a:r>
              <a:rPr lang="es-ES" sz="2800" b="1" dirty="0" smtClean="0">
                <a:solidFill>
                  <a:schemeClr val="tx1"/>
                </a:solidFill>
              </a:rPr>
              <a:t>uevos </a:t>
            </a:r>
            <a:r>
              <a:rPr lang="es-ES" sz="2800" b="1" dirty="0">
                <a:solidFill>
                  <a:schemeClr val="tx1"/>
                </a:solidFill>
              </a:rPr>
              <a:t>puntos de atención en Carmelo Peralta, </a:t>
            </a:r>
            <a:r>
              <a:rPr lang="es-ES" sz="2800" b="1" dirty="0" smtClean="0">
                <a:solidFill>
                  <a:schemeClr val="tx1"/>
                </a:solidFill>
              </a:rPr>
              <a:t>San </a:t>
            </a:r>
            <a:r>
              <a:rPr lang="es-ES" sz="2800" b="1" dirty="0">
                <a:solidFill>
                  <a:schemeClr val="tx1"/>
                </a:solidFill>
              </a:rPr>
              <a:t>Cosme y Damián y Capitán </a:t>
            </a:r>
            <a:r>
              <a:rPr lang="es-ES" sz="2800" b="1" dirty="0" smtClean="0">
                <a:solidFill>
                  <a:schemeClr val="tx1"/>
                </a:solidFill>
              </a:rPr>
              <a:t>Meza.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s-ES" sz="100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2800" b="1" dirty="0" smtClean="0">
                <a:solidFill>
                  <a:schemeClr val="tx1"/>
                </a:solidFill>
              </a:rPr>
              <a:t>Inicio de construcción de oficinas de Itapuá Poty, Fram, Naranjito y </a:t>
            </a:r>
            <a:r>
              <a:rPr lang="es-ES" sz="2800" b="1" dirty="0" err="1" smtClean="0">
                <a:solidFill>
                  <a:schemeClr val="tx1"/>
                </a:solidFill>
              </a:rPr>
              <a:t>Acahay</a:t>
            </a:r>
            <a:r>
              <a:rPr lang="es-ES" sz="2800" b="1" dirty="0" smtClean="0">
                <a:solidFill>
                  <a:schemeClr val="tx1"/>
                </a:solidFill>
              </a:rPr>
              <a:t>.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25" name="24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29315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892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2702256" y="150282"/>
            <a:ext cx="8493441" cy="10370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Renovación de Vehículos</a:t>
            </a:r>
            <a:endParaRPr lang="es-ES" sz="4000" dirty="0"/>
          </a:p>
        </p:txBody>
      </p:sp>
      <p:sp>
        <p:nvSpPr>
          <p:cNvPr id="23" name="22 Rectángulo"/>
          <p:cNvSpPr/>
          <p:nvPr/>
        </p:nvSpPr>
        <p:spPr>
          <a:xfrm>
            <a:off x="612775" y="4428889"/>
            <a:ext cx="10469207" cy="1887730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800" b="1" dirty="0" smtClean="0">
                <a:solidFill>
                  <a:schemeClr val="tx1"/>
                </a:solidFill>
              </a:rPr>
              <a:t>Se </a:t>
            </a:r>
            <a:r>
              <a:rPr lang="es-ES" sz="2800" b="1" dirty="0">
                <a:solidFill>
                  <a:schemeClr val="tx1"/>
                </a:solidFill>
              </a:rPr>
              <a:t>han incorporado al parque vehicular </a:t>
            </a:r>
            <a:r>
              <a:rPr lang="es-ES" sz="3600" b="1" dirty="0" smtClean="0">
                <a:solidFill>
                  <a:schemeClr val="tx1"/>
                </a:solidFill>
              </a:rPr>
              <a:t>                </a:t>
            </a:r>
            <a:r>
              <a:rPr lang="es-ES" sz="2800" b="1" dirty="0" smtClean="0">
                <a:solidFill>
                  <a:schemeClr val="tx1"/>
                </a:solidFill>
              </a:rPr>
              <a:t> </a:t>
            </a:r>
            <a:r>
              <a:rPr lang="es-ES" sz="2800" b="1" dirty="0">
                <a:solidFill>
                  <a:schemeClr val="tx1"/>
                </a:solidFill>
              </a:rPr>
              <a:t>nuevos </a:t>
            </a:r>
            <a:r>
              <a:rPr lang="es-ES" sz="2800" b="1" dirty="0" smtClean="0">
                <a:solidFill>
                  <a:schemeClr val="tx1"/>
                </a:solidFill>
              </a:rPr>
              <a:t>rodados</a:t>
            </a:r>
          </a:p>
          <a:p>
            <a:pPr algn="just"/>
            <a:r>
              <a:rPr lang="es-ES" sz="2800" b="1" dirty="0" smtClean="0">
                <a:solidFill>
                  <a:schemeClr val="tx1"/>
                </a:solidFill>
              </a:rPr>
              <a:t> </a:t>
            </a:r>
            <a:r>
              <a:rPr lang="es-ES" sz="2800" b="1" dirty="0">
                <a:solidFill>
                  <a:schemeClr val="tx1"/>
                </a:solidFill>
              </a:rPr>
              <a:t>destinados a la atención de los clientes, los mismos fueron adquiridos con fondos propios de la institución.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s-ES" sz="1000" b="1" dirty="0" smtClean="0">
              <a:solidFill>
                <a:schemeClr val="tx1"/>
              </a:solidFill>
            </a:endParaRPr>
          </a:p>
        </p:txBody>
      </p:sp>
      <p:pic>
        <p:nvPicPr>
          <p:cNvPr id="10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90" y="1419367"/>
            <a:ext cx="7689074" cy="2879678"/>
          </a:xfrm>
          <a:prstGeom prst="bevel">
            <a:avLst/>
          </a:prstGeom>
          <a:noFill/>
          <a:ln w="28575">
            <a:noFill/>
          </a:ln>
        </p:spPr>
      </p:pic>
      <p:sp>
        <p:nvSpPr>
          <p:cNvPr id="11" name="10 Elipse"/>
          <p:cNvSpPr/>
          <p:nvPr/>
        </p:nvSpPr>
        <p:spPr>
          <a:xfrm>
            <a:off x="6693348" y="4531056"/>
            <a:ext cx="1419369" cy="72132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4000" b="1" dirty="0">
              <a:solidFill>
                <a:schemeClr val="bg1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432227" y="4428889"/>
            <a:ext cx="1827401" cy="835253"/>
          </a:xfrm>
          <a:prstGeom prst="ellipse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 smtClean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13" name="12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29315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174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2987482" y="150282"/>
            <a:ext cx="8208215" cy="10370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Avances Tecnológicos</a:t>
            </a:r>
            <a:endParaRPr lang="es-ES" sz="4000" dirty="0"/>
          </a:p>
        </p:txBody>
      </p:sp>
      <p:sp>
        <p:nvSpPr>
          <p:cNvPr id="23" name="22 Rectángulo"/>
          <p:cNvSpPr/>
          <p:nvPr/>
        </p:nvSpPr>
        <p:spPr>
          <a:xfrm>
            <a:off x="5308980" y="1544486"/>
            <a:ext cx="6632812" cy="4842661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2600" b="1" dirty="0">
                <a:solidFill>
                  <a:schemeClr val="tx1"/>
                </a:solidFill>
              </a:rPr>
              <a:t>A</a:t>
            </a:r>
            <a:r>
              <a:rPr lang="es-ES" sz="2600" b="1" dirty="0" smtClean="0">
                <a:solidFill>
                  <a:schemeClr val="tx1"/>
                </a:solidFill>
              </a:rPr>
              <a:t>dopción</a:t>
            </a:r>
            <a:r>
              <a:rPr lang="es-ES" sz="2600" b="1" dirty="0">
                <a:solidFill>
                  <a:schemeClr val="tx1"/>
                </a:solidFill>
              </a:rPr>
              <a:t> de una </a:t>
            </a:r>
            <a:r>
              <a:rPr lang="es-ES" sz="2600" b="1" dirty="0" smtClean="0">
                <a:solidFill>
                  <a:schemeClr val="tx1"/>
                </a:solidFill>
              </a:rPr>
              <a:t>Plataforma </a:t>
            </a:r>
            <a:r>
              <a:rPr lang="es-ES" sz="2600" b="1" dirty="0">
                <a:solidFill>
                  <a:schemeClr val="tx1"/>
                </a:solidFill>
              </a:rPr>
              <a:t>integrada de Planificación de Recursos </a:t>
            </a:r>
            <a:r>
              <a:rPr lang="es-ES" sz="2600" b="1" dirty="0" smtClean="0">
                <a:solidFill>
                  <a:schemeClr val="tx1"/>
                </a:solidFill>
              </a:rPr>
              <a:t>Empresariales con la </a:t>
            </a:r>
            <a:r>
              <a:rPr lang="es-ES" sz="2600" b="1" dirty="0">
                <a:solidFill>
                  <a:schemeClr val="tx1"/>
                </a:solidFill>
              </a:rPr>
              <a:t>cual se han implementado </a:t>
            </a:r>
            <a:r>
              <a:rPr lang="es-ES" sz="2600" b="1" dirty="0" smtClean="0">
                <a:solidFill>
                  <a:schemeClr val="tx1"/>
                </a:solidFill>
              </a:rPr>
              <a:t>diversos sistemas.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s-ES" sz="100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2600" b="1" dirty="0" smtClean="0">
                <a:solidFill>
                  <a:schemeClr val="tx1"/>
                </a:solidFill>
              </a:rPr>
              <a:t>Actualización de </a:t>
            </a:r>
            <a:r>
              <a:rPr lang="es-ES" sz="2600" b="1" dirty="0">
                <a:solidFill>
                  <a:schemeClr val="tx1"/>
                </a:solidFill>
              </a:rPr>
              <a:t>la Plataforma de Inteligencia de </a:t>
            </a:r>
            <a:r>
              <a:rPr lang="es-ES" sz="2600" b="1" dirty="0" smtClean="0">
                <a:solidFill>
                  <a:schemeClr val="tx1"/>
                </a:solidFill>
              </a:rPr>
              <a:t>Negocios Institucional.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s-ES" sz="100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2600" b="1" dirty="0" smtClean="0">
                <a:solidFill>
                  <a:schemeClr val="tx1"/>
                </a:solidFill>
              </a:rPr>
              <a:t>Se </a:t>
            </a:r>
            <a:r>
              <a:rPr lang="es-ES" sz="2600" b="1" dirty="0">
                <a:solidFill>
                  <a:schemeClr val="tx1"/>
                </a:solidFill>
              </a:rPr>
              <a:t>ha implementado </a:t>
            </a:r>
            <a:r>
              <a:rPr lang="es-ES" sz="2600" b="1" dirty="0" smtClean="0">
                <a:solidFill>
                  <a:schemeClr val="tx1"/>
                </a:solidFill>
              </a:rPr>
              <a:t>una plataforma </a:t>
            </a:r>
            <a:r>
              <a:rPr lang="es-ES" sz="2600" b="1" dirty="0">
                <a:solidFill>
                  <a:schemeClr val="tx1"/>
                </a:solidFill>
              </a:rPr>
              <a:t>para la realización de cursos de capacitación a través de la modalidad </a:t>
            </a:r>
            <a:r>
              <a:rPr lang="es-ES" sz="2600" b="1" dirty="0" smtClean="0">
                <a:solidFill>
                  <a:schemeClr val="tx1"/>
                </a:solidFill>
              </a:rPr>
              <a:t>e-</a:t>
            </a:r>
            <a:r>
              <a:rPr lang="es-ES" sz="2600" b="1" dirty="0" err="1" smtClean="0">
                <a:solidFill>
                  <a:schemeClr val="tx1"/>
                </a:solidFill>
              </a:rPr>
              <a:t>learning</a:t>
            </a:r>
            <a:r>
              <a:rPr lang="es-ES" sz="2600" b="1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s-ES" sz="100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2600" b="1" dirty="0">
                <a:solidFill>
                  <a:schemeClr val="tx1"/>
                </a:solidFill>
              </a:rPr>
              <a:t>Salón de vídeo conferencias tanto en la sede central como en las Gerencias de Servicios </a:t>
            </a:r>
            <a:r>
              <a:rPr lang="es-ES" sz="2600" b="1" dirty="0" smtClean="0">
                <a:solidFill>
                  <a:schemeClr val="tx1"/>
                </a:solidFill>
              </a:rPr>
              <a:t>Zonales.</a:t>
            </a:r>
            <a:endParaRPr lang="es-ES" sz="2600" b="1" dirty="0">
              <a:solidFill>
                <a:schemeClr val="tx1"/>
              </a:solidFill>
            </a:endParaRPr>
          </a:p>
        </p:txBody>
      </p:sp>
      <p:pic>
        <p:nvPicPr>
          <p:cNvPr id="13" name="12 Imagen" descr="Resultado de imagen para cierre del proyecto jica ca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1" y="3848666"/>
            <a:ext cx="4873625" cy="2524837"/>
          </a:xfrm>
          <a:prstGeom prst="ellipse">
            <a:avLst/>
          </a:prstGeom>
          <a:noFill/>
          <a:ln w="28575">
            <a:noFill/>
          </a:ln>
        </p:spPr>
      </p:pic>
      <p:pic>
        <p:nvPicPr>
          <p:cNvPr id="14" name="13 Imagen" descr="C:\Users\Cah\Downloads\IMG-20190319-WA01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/>
        </p:blipFill>
        <p:spPr bwMode="auto">
          <a:xfrm>
            <a:off x="155575" y="1179382"/>
            <a:ext cx="4548353" cy="2565777"/>
          </a:xfrm>
          <a:prstGeom prst="ellipse">
            <a:avLst/>
          </a:prstGeom>
          <a:noFill/>
          <a:ln w="285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14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29315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11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3866850" y="160338"/>
            <a:ext cx="4703944" cy="71311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Desafíos</a:t>
            </a:r>
            <a:endParaRPr lang="es-ES" sz="4000" dirty="0"/>
          </a:p>
        </p:txBody>
      </p:sp>
      <p:sp>
        <p:nvSpPr>
          <p:cNvPr id="8" name="7 Rectángulo"/>
          <p:cNvSpPr/>
          <p:nvPr/>
        </p:nvSpPr>
        <p:spPr>
          <a:xfrm>
            <a:off x="307975" y="1167269"/>
            <a:ext cx="11470042" cy="5483902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>
                <a:solidFill>
                  <a:schemeClr val="tx1"/>
                </a:solidFill>
              </a:rPr>
              <a:t>C</a:t>
            </a:r>
            <a:r>
              <a:rPr lang="es-ES" sz="3200" b="1" dirty="0" smtClean="0">
                <a:solidFill>
                  <a:schemeClr val="tx1"/>
                </a:solidFill>
              </a:rPr>
              <a:t>apitalización institucional, que nos permita asistir a mayor cantidad de beneficiarios.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Contribuir al desarrollo del productor mediante </a:t>
            </a:r>
            <a:r>
              <a:rPr lang="es-ES" sz="3200" b="1" dirty="0">
                <a:solidFill>
                  <a:schemeClr val="tx1"/>
                </a:solidFill>
              </a:rPr>
              <a:t>la inclusión </a:t>
            </a:r>
            <a:r>
              <a:rPr lang="es-ES" sz="3200" b="1" dirty="0" smtClean="0">
                <a:solidFill>
                  <a:schemeClr val="tx1"/>
                </a:solidFill>
              </a:rPr>
              <a:t>financiera de los </a:t>
            </a:r>
            <a:r>
              <a:rPr lang="es-ES" sz="3200" b="1" dirty="0">
                <a:solidFill>
                  <a:schemeClr val="tx1"/>
                </a:solidFill>
              </a:rPr>
              <a:t>sectores más vulnerables del país </a:t>
            </a:r>
            <a:r>
              <a:rPr lang="es-ES" sz="3200" b="1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Ampliación </a:t>
            </a:r>
            <a:r>
              <a:rPr lang="es-ES" sz="3200" b="1" dirty="0">
                <a:solidFill>
                  <a:schemeClr val="tx1"/>
                </a:solidFill>
              </a:rPr>
              <a:t>y mejora </a:t>
            </a:r>
            <a:r>
              <a:rPr lang="es-ES" sz="3200" b="1" dirty="0" smtClean="0">
                <a:solidFill>
                  <a:schemeClr val="tx1"/>
                </a:solidFill>
              </a:rPr>
              <a:t>de los productos </a:t>
            </a:r>
            <a:r>
              <a:rPr lang="es-ES" sz="3200" b="1" dirty="0">
                <a:solidFill>
                  <a:schemeClr val="tx1"/>
                </a:solidFill>
              </a:rPr>
              <a:t>financieros, que permitan lograr un mayor acceso</a:t>
            </a:r>
            <a:r>
              <a:rPr lang="es-ES" sz="3200" b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ES" sz="1000" b="1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Trabajo </a:t>
            </a:r>
            <a:r>
              <a:rPr lang="es-ES" sz="3200" b="1" dirty="0">
                <a:solidFill>
                  <a:schemeClr val="tx1"/>
                </a:solidFill>
              </a:rPr>
              <a:t>articulado con instituciones públicas y privadas con presencia en el sector rural y </a:t>
            </a:r>
            <a:r>
              <a:rPr lang="es-ES" sz="3200" b="1" dirty="0" smtClean="0">
                <a:solidFill>
                  <a:schemeClr val="tx1"/>
                </a:solidFill>
              </a:rPr>
              <a:t>microempresarial.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s-ES" sz="1000" b="1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Continuar con el proceso de Educación Financiera.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s-ES" sz="100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ES" sz="3200" b="1" dirty="0" smtClean="0">
                <a:solidFill>
                  <a:schemeClr val="tx1"/>
                </a:solidFill>
              </a:rPr>
              <a:t>Seguir apostando a inversiones de </a:t>
            </a:r>
            <a:r>
              <a:rPr lang="es-ES" sz="3200" b="1" dirty="0">
                <a:solidFill>
                  <a:schemeClr val="tx1"/>
                </a:solidFill>
              </a:rPr>
              <a:t>infraestructura física y </a:t>
            </a:r>
            <a:r>
              <a:rPr lang="es-ES" sz="3200" b="1" dirty="0" smtClean="0">
                <a:solidFill>
                  <a:schemeClr val="tx1"/>
                </a:solidFill>
              </a:rPr>
              <a:t>tecnológica, para mejorar la atención  a los clientes.</a:t>
            </a:r>
            <a:endParaRPr lang="es-ES" sz="3200" b="1" dirty="0">
              <a:solidFill>
                <a:schemeClr val="tx1"/>
              </a:solidFill>
            </a:endParaRPr>
          </a:p>
        </p:txBody>
      </p:sp>
      <p:pic>
        <p:nvPicPr>
          <p:cNvPr id="10" name="9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881181" y="160338"/>
            <a:ext cx="2171185" cy="71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401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1777419" y="371565"/>
            <a:ext cx="9785444" cy="166637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Presupuesto Institucional </a:t>
            </a:r>
            <a:endParaRPr lang="es-ES" sz="4000" b="1" dirty="0" smtClean="0"/>
          </a:p>
          <a:p>
            <a:pPr algn="ctr"/>
            <a:r>
              <a:rPr lang="es-ES" sz="4000" b="1" dirty="0" smtClean="0"/>
              <a:t>2019-2020</a:t>
            </a:r>
            <a:endParaRPr lang="es-PY" sz="4000" b="1" dirty="0"/>
          </a:p>
        </p:txBody>
      </p:sp>
      <p:pic>
        <p:nvPicPr>
          <p:cNvPr id="8" name="7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7211" y="228694"/>
            <a:ext cx="1697713" cy="579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6" y="2360613"/>
            <a:ext cx="11259403" cy="384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3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558350" y="518638"/>
            <a:ext cx="9785444" cy="166637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Presupuesto Institucional </a:t>
            </a:r>
            <a:endParaRPr lang="es-ES" sz="4000" b="1" dirty="0" smtClean="0"/>
          </a:p>
          <a:p>
            <a:pPr algn="ctr"/>
            <a:r>
              <a:rPr lang="es-ES" sz="4000" b="1" dirty="0" smtClean="0"/>
              <a:t>2019-2020</a:t>
            </a:r>
            <a:endParaRPr lang="es-PY" sz="4000" b="1" dirty="0"/>
          </a:p>
        </p:txBody>
      </p:sp>
      <p:pic>
        <p:nvPicPr>
          <p:cNvPr id="8" name="7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7211" y="228694"/>
            <a:ext cx="1697713" cy="579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" y="2775518"/>
            <a:ext cx="10715997" cy="329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5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2238182" y="145453"/>
            <a:ext cx="9785444" cy="166637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Presupuesto Institucional </a:t>
            </a:r>
            <a:endParaRPr lang="es-ES" sz="4000" b="1" dirty="0" smtClean="0"/>
          </a:p>
          <a:p>
            <a:pPr algn="ctr"/>
            <a:r>
              <a:rPr lang="es-ES" sz="4000" b="1" dirty="0" smtClean="0"/>
              <a:t>2019-2020</a:t>
            </a:r>
            <a:endParaRPr lang="es-PY" sz="4000" b="1" dirty="0"/>
          </a:p>
        </p:txBody>
      </p:sp>
      <p:pic>
        <p:nvPicPr>
          <p:cNvPr id="8" name="7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7211" y="518638"/>
            <a:ext cx="1697713" cy="579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3" y="2224704"/>
            <a:ext cx="11027391" cy="398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14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9" y="4397188"/>
            <a:ext cx="1075018" cy="5275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Elipse"/>
          <p:cNvSpPr/>
          <p:nvPr/>
        </p:nvSpPr>
        <p:spPr>
          <a:xfrm>
            <a:off x="1597588" y="186396"/>
            <a:ext cx="10071248" cy="209960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Presupuesto Institucional para Prestamos a Familias</a:t>
            </a:r>
          </a:p>
          <a:p>
            <a:pPr algn="ctr"/>
            <a:r>
              <a:rPr lang="es-ES" sz="4000" b="1" dirty="0"/>
              <a:t>2019-2020</a:t>
            </a:r>
            <a:endParaRPr lang="es-PY" sz="4000" b="1" dirty="0"/>
          </a:p>
        </p:txBody>
      </p:sp>
      <p:pic>
        <p:nvPicPr>
          <p:cNvPr id="8" name="7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06288" y="228694"/>
            <a:ext cx="1697713" cy="579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2" y="2598604"/>
            <a:ext cx="11674272" cy="359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46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2238182" y="90861"/>
            <a:ext cx="9785444" cy="166637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Presupuesto Institucional </a:t>
            </a:r>
            <a:endParaRPr lang="es-ES" sz="4000" b="1" dirty="0" smtClean="0"/>
          </a:p>
          <a:p>
            <a:pPr algn="ctr"/>
            <a:r>
              <a:rPr lang="es-ES" sz="4000" b="1" dirty="0" smtClean="0"/>
              <a:t>2019-2020</a:t>
            </a:r>
            <a:endParaRPr lang="es-PY" sz="4000" b="1" dirty="0"/>
          </a:p>
        </p:txBody>
      </p:sp>
      <p:pic>
        <p:nvPicPr>
          <p:cNvPr id="7" name="6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7211" y="228694"/>
            <a:ext cx="1697713" cy="579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8" y="2088107"/>
            <a:ext cx="11392596" cy="440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0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17" name="Rectángulo 1"/>
          <p:cNvSpPr/>
          <p:nvPr/>
        </p:nvSpPr>
        <p:spPr>
          <a:xfrm>
            <a:off x="2428396" y="5049670"/>
            <a:ext cx="7110764" cy="9144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600" b="1" dirty="0">
                <a:solidFill>
                  <a:schemeClr val="tx1"/>
                </a:solidFill>
              </a:rPr>
              <a:t>que realicen </a:t>
            </a:r>
            <a:r>
              <a:rPr lang="es-ES" sz="3600" b="1" u="sng" dirty="0">
                <a:solidFill>
                  <a:schemeClr val="tx1"/>
                </a:solidFill>
              </a:rPr>
              <a:t>actividades económicas</a:t>
            </a:r>
            <a:endParaRPr lang="es-PY" sz="3600" b="1" u="sng" dirty="0">
              <a:solidFill>
                <a:schemeClr val="tx1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886200" y="3634148"/>
            <a:ext cx="4818564" cy="95723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 smtClean="0"/>
              <a:t>Productores</a:t>
            </a:r>
            <a:endParaRPr lang="es-PY" sz="4000" b="1" dirty="0"/>
          </a:p>
        </p:txBody>
      </p:sp>
      <p:sp>
        <p:nvSpPr>
          <p:cNvPr id="9" name="8 Elipse"/>
          <p:cNvSpPr/>
          <p:nvPr/>
        </p:nvSpPr>
        <p:spPr>
          <a:xfrm>
            <a:off x="6097763" y="3672956"/>
            <a:ext cx="5991250" cy="83320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/>
              <a:t>Emprendedores</a:t>
            </a:r>
            <a:endParaRPr lang="es-PY" sz="4800" b="1" dirty="0"/>
          </a:p>
        </p:txBody>
      </p:sp>
      <p:sp>
        <p:nvSpPr>
          <p:cNvPr id="7" name="6 Elipse"/>
          <p:cNvSpPr/>
          <p:nvPr/>
        </p:nvSpPr>
        <p:spPr>
          <a:xfrm>
            <a:off x="3655153" y="186398"/>
            <a:ext cx="4328497" cy="13558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 smtClean="0"/>
              <a:t>Finalidad</a:t>
            </a:r>
            <a:endParaRPr lang="es-ES" sz="6000" b="1" dirty="0">
              <a:latin typeface="Brush Script MT" panose="03060802040406070304" pitchFamily="66" charset="0"/>
            </a:endParaRPr>
          </a:p>
        </p:txBody>
      </p:sp>
      <p:sp>
        <p:nvSpPr>
          <p:cNvPr id="10" name="9 Redondear rectángulo de esquina diagonal"/>
          <p:cNvSpPr/>
          <p:nvPr/>
        </p:nvSpPr>
        <p:spPr>
          <a:xfrm>
            <a:off x="1241946" y="1779042"/>
            <a:ext cx="9580730" cy="81497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600" b="1" dirty="0" smtClean="0">
                <a:solidFill>
                  <a:schemeClr val="tx1"/>
                </a:solidFill>
              </a:rPr>
              <a:t>Prestar </a:t>
            </a:r>
            <a:r>
              <a:rPr lang="es-ES" sz="3600" b="1" u="sng" dirty="0" smtClean="0">
                <a:solidFill>
                  <a:schemeClr val="tx1"/>
                </a:solidFill>
              </a:rPr>
              <a:t>Servicios Financieros </a:t>
            </a:r>
            <a:r>
              <a:rPr lang="es-ES" sz="3600" b="1" dirty="0" smtClean="0">
                <a:solidFill>
                  <a:schemeClr val="tx1"/>
                </a:solidFill>
              </a:rPr>
              <a:t>preferentemente a</a:t>
            </a:r>
            <a:endParaRPr lang="es-ES" sz="3600" b="1" dirty="0">
              <a:solidFill>
                <a:schemeClr val="tx1"/>
              </a:solidFill>
            </a:endParaRPr>
          </a:p>
        </p:txBody>
      </p:sp>
      <p:sp>
        <p:nvSpPr>
          <p:cNvPr id="11" name="Flecha derecha 7"/>
          <p:cNvSpPr/>
          <p:nvPr/>
        </p:nvSpPr>
        <p:spPr>
          <a:xfrm rot="3575635">
            <a:off x="8540174" y="2806154"/>
            <a:ext cx="950613" cy="807030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5400" dirty="0"/>
          </a:p>
        </p:txBody>
      </p:sp>
      <p:sp>
        <p:nvSpPr>
          <p:cNvPr id="12" name="Flecha derecha 7"/>
          <p:cNvSpPr/>
          <p:nvPr/>
        </p:nvSpPr>
        <p:spPr>
          <a:xfrm rot="7584872">
            <a:off x="2917191" y="2814028"/>
            <a:ext cx="950613" cy="807030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5400" dirty="0"/>
          </a:p>
        </p:txBody>
      </p:sp>
      <p:pic>
        <p:nvPicPr>
          <p:cNvPr id="13" name="12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2147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999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16" name="Rectángulo 1"/>
          <p:cNvSpPr/>
          <p:nvPr/>
        </p:nvSpPr>
        <p:spPr>
          <a:xfrm>
            <a:off x="257212" y="2266324"/>
            <a:ext cx="6253947" cy="354456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360" algn="just">
              <a:spcBef>
                <a:spcPts val="1000"/>
              </a:spcBef>
              <a:buClr>
                <a:srgbClr val="549E39"/>
              </a:buClr>
            </a:pP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Aumento </a:t>
            </a:r>
            <a:r>
              <a:rPr lang="es-US" altLang="ja-JP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19% principalmente </a:t>
            </a:r>
            <a:r>
              <a:rPr lang="es-US" altLang="ja-JP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por: </a:t>
            </a:r>
            <a:endParaRPr lang="es-US" altLang="ja-JP" sz="2400" b="1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 algn="just">
              <a:spcBef>
                <a:spcPts val="1000"/>
              </a:spcBef>
              <a:buClr>
                <a:srgbClr val="549E39"/>
              </a:buClr>
            </a:pP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Gastos </a:t>
            </a:r>
            <a:r>
              <a:rPr lang="es-US" altLang="ja-JP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relacionados a </a:t>
            </a: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adquisición y/o mejoras de herramientas que permitan mejorar la gestión de los préstamos, como los servicios </a:t>
            </a:r>
            <a:r>
              <a:rPr lang="es-US" altLang="ja-JP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 informes comerciales y reglas de </a:t>
            </a: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negocio, </a:t>
            </a:r>
            <a:r>
              <a:rPr lang="es-ES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reparación y mantenimiento </a:t>
            </a:r>
            <a:r>
              <a:rPr lang="es-ES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aproximadamente 30 puntos </a:t>
            </a:r>
            <a:r>
              <a:rPr lang="es-ES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atención al cliente y sistemas de seguridad.</a:t>
            </a:r>
          </a:p>
        </p:txBody>
      </p:sp>
      <p:sp>
        <p:nvSpPr>
          <p:cNvPr id="10" name="9 Elipse"/>
          <p:cNvSpPr/>
          <p:nvPr/>
        </p:nvSpPr>
        <p:spPr>
          <a:xfrm>
            <a:off x="3365129" y="75692"/>
            <a:ext cx="7041931" cy="12131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Detalle de las Variaciones </a:t>
            </a:r>
            <a:endParaRPr lang="es-ES" sz="4000" b="1" dirty="0"/>
          </a:p>
        </p:txBody>
      </p:sp>
      <p:pic>
        <p:nvPicPr>
          <p:cNvPr id="11" name="1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7211" y="228694"/>
            <a:ext cx="1697713" cy="579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60005" y="1545455"/>
            <a:ext cx="8344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" algn="just">
              <a:spcBef>
                <a:spcPts val="1000"/>
              </a:spcBef>
              <a:buClr>
                <a:srgbClr val="549E39"/>
              </a:buClr>
            </a:pPr>
            <a:r>
              <a:rPr lang="es-US" altLang="ja-JP" sz="32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LINEA 200: SERVICIOS NO PERSONALES</a:t>
            </a:r>
          </a:p>
        </p:txBody>
      </p:sp>
    </p:spTree>
    <p:extLst>
      <p:ext uri="{BB962C8B-B14F-4D97-AF65-F5344CB8AC3E}">
        <p14:creationId xmlns:p14="http://schemas.microsoft.com/office/powerpoint/2010/main" val="302318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16" name="Rectángulo 1"/>
          <p:cNvSpPr/>
          <p:nvPr/>
        </p:nvSpPr>
        <p:spPr>
          <a:xfrm>
            <a:off x="186519" y="1452636"/>
            <a:ext cx="11818962" cy="368818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360" lvl="0" algn="just">
              <a:spcBef>
                <a:spcPts val="1000"/>
              </a:spcBef>
              <a:buClr>
                <a:srgbClr val="549E39"/>
              </a:buClr>
            </a:pPr>
            <a:r>
              <a:rPr lang="es-US" altLang="ja-JP" sz="32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LINEA 200: SERVICIOS NO PERSONALES</a:t>
            </a:r>
            <a:endParaRPr lang="es-US" altLang="ja-JP" sz="3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 algn="just">
              <a:spcBef>
                <a:spcPts val="1000"/>
              </a:spcBef>
              <a:buClr>
                <a:srgbClr val="549E39"/>
              </a:buClr>
            </a:pPr>
            <a:endParaRPr lang="es-US" altLang="ja-JP" sz="800" b="1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 algn="just">
              <a:spcBef>
                <a:spcPts val="1000"/>
              </a:spcBef>
              <a:buClr>
                <a:srgbClr val="549E39"/>
              </a:buClr>
            </a:pPr>
            <a:r>
              <a:rPr lang="es-ES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Así mismo, parte del aumento se debe a otros </a:t>
            </a:r>
            <a:r>
              <a:rPr lang="es-ES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gastos relacionados a </a:t>
            </a:r>
            <a:r>
              <a:rPr lang="es-ES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seguros patrimoniales, alquileres de oficinas, </a:t>
            </a:r>
            <a:r>
              <a:rPr lang="es-ES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ES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0" algn="just">
              <a:spcBef>
                <a:spcPts val="1000"/>
              </a:spcBef>
              <a:buClr>
                <a:srgbClr val="549E39"/>
              </a:buClr>
            </a:pPr>
            <a:endParaRPr lang="es-ES" sz="800" b="1" spc="-1" dirty="0" smtClean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 algn="just">
              <a:spcBef>
                <a:spcPts val="1000"/>
              </a:spcBef>
              <a:buClr>
                <a:srgbClr val="549E39"/>
              </a:buClr>
            </a:pP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Por ultimo, este incremento responde a la necesidad de continuar con el proceso de EDUCACIÓN  </a:t>
            </a:r>
            <a:r>
              <a:rPr lang="es-US" altLang="ja-JP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FINANCIERA a los clientes, promoción de los </a:t>
            </a: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servicios y </a:t>
            </a:r>
            <a:r>
              <a:rPr lang="es-ES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capacitación </a:t>
            </a:r>
            <a:r>
              <a:rPr lang="es-ES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funcionarios.</a:t>
            </a:r>
            <a:endParaRPr lang="es-ES" sz="2400" b="1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 algn="just">
              <a:spcBef>
                <a:spcPts val="1000"/>
              </a:spcBef>
              <a:buClr>
                <a:srgbClr val="549E39"/>
              </a:buClr>
            </a:pPr>
            <a:endParaRPr lang="es-ES" sz="2400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3365129" y="75692"/>
            <a:ext cx="7041931" cy="12131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Detalle de las Variaciones </a:t>
            </a:r>
            <a:endParaRPr lang="es-ES" sz="4000" b="1" dirty="0"/>
          </a:p>
        </p:txBody>
      </p:sp>
      <p:pic>
        <p:nvPicPr>
          <p:cNvPr id="11" name="10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7211" y="228694"/>
            <a:ext cx="1697713" cy="579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3498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19" name="Rectángulo 1"/>
          <p:cNvSpPr/>
          <p:nvPr/>
        </p:nvSpPr>
        <p:spPr>
          <a:xfrm>
            <a:off x="501678" y="1229703"/>
            <a:ext cx="11188644" cy="268278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360" algn="just">
              <a:spcBef>
                <a:spcPts val="1000"/>
              </a:spcBef>
              <a:buClr>
                <a:srgbClr val="549E39"/>
              </a:buClr>
            </a:pPr>
            <a:r>
              <a:rPr lang="es-US" altLang="ja-JP" sz="32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LINEA 300: BIENES DE COSUMO E INSUMO</a:t>
            </a:r>
          </a:p>
          <a:p>
            <a:pPr marL="360" algn="just">
              <a:spcBef>
                <a:spcPts val="1000"/>
              </a:spcBef>
              <a:buClr>
                <a:srgbClr val="549E39"/>
              </a:buClr>
            </a:pPr>
            <a:r>
              <a:rPr lang="es-US" altLang="ja-JP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Aumento de 5% </a:t>
            </a: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debido </a:t>
            </a:r>
            <a:r>
              <a:rPr lang="es-US" altLang="ja-JP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principalmente al incremento de la clientela esperada, </a:t>
            </a: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pues se </a:t>
            </a:r>
            <a:r>
              <a:rPr lang="es-US" altLang="ja-JP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requerirá mayor cantidad de combustibles y lubricantes a fin de llegar hasta la finca de más clientes, y teniendo en cuenta la metodología supervisada para el otorgamiento y seguimiento de los prestamos</a:t>
            </a:r>
            <a:r>
              <a:rPr lang="es-US" altLang="ja-JP" sz="32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1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7211" y="228694"/>
            <a:ext cx="1697713" cy="579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ángulo 1"/>
          <p:cNvSpPr/>
          <p:nvPr/>
        </p:nvSpPr>
        <p:spPr>
          <a:xfrm>
            <a:off x="501678" y="3872983"/>
            <a:ext cx="11188645" cy="145167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360" algn="just">
              <a:spcBef>
                <a:spcPts val="1000"/>
              </a:spcBef>
              <a:buClr>
                <a:srgbClr val="549E39"/>
              </a:buClr>
            </a:pPr>
            <a:r>
              <a:rPr lang="es-US" altLang="ja-JP" sz="32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LINEA </a:t>
            </a:r>
            <a:r>
              <a:rPr lang="es-US" altLang="ja-JP" sz="32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500/600</a:t>
            </a:r>
            <a:endParaRPr lang="es-US" altLang="ja-JP" sz="3200" b="1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 algn="just">
              <a:spcBef>
                <a:spcPts val="1000"/>
              </a:spcBef>
              <a:buClr>
                <a:srgbClr val="549E39"/>
              </a:buClr>
            </a:pP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Disminución de 62% y 23% respectivamente, </a:t>
            </a:r>
            <a:r>
              <a:rPr lang="es-US" altLang="ja-JP" sz="2400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altLang="ja-JP" sz="2400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no contar con </a:t>
            </a:r>
            <a:r>
              <a:rPr lang="es-US" altLang="ja-JP" sz="24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asignaciones </a:t>
            </a:r>
            <a:r>
              <a:rPr lang="es-US" altLang="ja-JP" sz="2400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provenientes de </a:t>
            </a:r>
            <a:r>
              <a:rPr lang="es-US" altLang="ja-JP" sz="24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Recursos del Crédito Publico </a:t>
            </a:r>
            <a:r>
              <a:rPr lang="es-US" altLang="ja-JP" sz="2400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(FF20).</a:t>
            </a:r>
            <a:endParaRPr lang="es-US" altLang="ja-JP" sz="2400" b="1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2490610" y="159936"/>
            <a:ext cx="8798257" cy="94553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Detalle de las Variaciones </a:t>
            </a:r>
            <a:endParaRPr lang="es-ES" sz="4000" b="1" dirty="0"/>
          </a:p>
        </p:txBody>
      </p:sp>
      <p:sp>
        <p:nvSpPr>
          <p:cNvPr id="10" name="Rectángulo 1"/>
          <p:cNvSpPr/>
          <p:nvPr/>
        </p:nvSpPr>
        <p:spPr>
          <a:xfrm>
            <a:off x="436217" y="5365377"/>
            <a:ext cx="11188645" cy="145167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360" algn="just">
              <a:spcBef>
                <a:spcPts val="1000"/>
              </a:spcBef>
              <a:buClr>
                <a:srgbClr val="549E39"/>
              </a:buClr>
            </a:pPr>
            <a:r>
              <a:rPr lang="es-US" altLang="ja-JP" sz="32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LINEA 900: OTROS GASTOS</a:t>
            </a:r>
          </a:p>
          <a:p>
            <a:pPr marL="360" algn="just">
              <a:spcBef>
                <a:spcPts val="1000"/>
              </a:spcBef>
              <a:buClr>
                <a:srgbClr val="549E39"/>
              </a:buClr>
            </a:pPr>
            <a:r>
              <a:rPr lang="es-US" altLang="ja-JP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Aumento de 40% principalmente </a:t>
            </a:r>
            <a:r>
              <a:rPr lang="es-US" altLang="ja-JP" sz="2400" b="1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por mayores </a:t>
            </a:r>
            <a:r>
              <a:rPr lang="es-US" altLang="ja-JP" sz="2400" b="1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gastos judiciales, tasas, impuestos, pagos a la SET.</a:t>
            </a:r>
          </a:p>
        </p:txBody>
      </p:sp>
    </p:spTree>
    <p:extLst>
      <p:ext uri="{BB962C8B-B14F-4D97-AF65-F5344CB8AC3E}">
        <p14:creationId xmlns:p14="http://schemas.microsoft.com/office/powerpoint/2010/main" val="35083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blob:https://web.whatsapp.com/f90bd02d-16f1-49b8-ab32-e661b61033d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3784963" y="160338"/>
            <a:ext cx="4990547" cy="8336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Muchas Gracias</a:t>
            </a:r>
            <a:endParaRPr lang="es-ES" sz="4000" dirty="0"/>
          </a:p>
        </p:txBody>
      </p:sp>
      <p:pic>
        <p:nvPicPr>
          <p:cNvPr id="2" name="23_08_2019_10_06_24_917000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975" y="1146411"/>
            <a:ext cx="11470043" cy="5206311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7165074" y="4693592"/>
            <a:ext cx="4449170" cy="1631216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es-ES" sz="2000" b="1" dirty="0" smtClean="0">
                <a:solidFill>
                  <a:schemeClr val="bg1"/>
                </a:solidFill>
              </a:rPr>
              <a:t>Crédito </a:t>
            </a:r>
            <a:r>
              <a:rPr lang="es-ES" sz="2000" b="1" dirty="0">
                <a:solidFill>
                  <a:schemeClr val="bg1"/>
                </a:solidFill>
              </a:rPr>
              <a:t>Agrícola de Habilitación </a:t>
            </a:r>
          </a:p>
          <a:p>
            <a:pPr algn="just"/>
            <a:r>
              <a:rPr lang="es-PY" sz="2000" b="1" u="sng" dirty="0">
                <a:solidFill>
                  <a:schemeClr val="bg1"/>
                </a:solidFill>
                <a:hlinkClick r:id="rId5"/>
              </a:rPr>
              <a:t>www.cah.gov.py</a:t>
            </a:r>
            <a:endParaRPr lang="es-ES" sz="2000" dirty="0">
              <a:solidFill>
                <a:schemeClr val="bg1"/>
              </a:solidFill>
            </a:endParaRPr>
          </a:p>
          <a:p>
            <a:pPr algn="just"/>
            <a:r>
              <a:rPr lang="es-PY" sz="2000" b="1" dirty="0">
                <a:solidFill>
                  <a:schemeClr val="bg1"/>
                </a:solidFill>
              </a:rPr>
              <a:t>Carios 362 esq. William Richardson</a:t>
            </a:r>
            <a:endParaRPr lang="es-ES" sz="2000" dirty="0">
              <a:solidFill>
                <a:schemeClr val="bg1"/>
              </a:solidFill>
            </a:endParaRPr>
          </a:p>
          <a:p>
            <a:pPr algn="just"/>
            <a:r>
              <a:rPr lang="es-PY" sz="2000" b="1" dirty="0">
                <a:solidFill>
                  <a:schemeClr val="bg1"/>
                </a:solidFill>
              </a:rPr>
              <a:t>Teléfono: 595 21 5690 100</a:t>
            </a:r>
            <a:endParaRPr lang="es-ES" sz="2000" dirty="0">
              <a:solidFill>
                <a:schemeClr val="bg1"/>
              </a:solidFill>
            </a:endParaRPr>
          </a:p>
          <a:p>
            <a:pPr algn="just"/>
            <a:r>
              <a:rPr lang="es-PY" sz="2000" b="1" dirty="0">
                <a:solidFill>
                  <a:schemeClr val="bg1"/>
                </a:solidFill>
              </a:rPr>
              <a:t>Asunción </a:t>
            </a:r>
            <a:r>
              <a:rPr lang="es-PY" sz="2000" b="1" dirty="0" smtClean="0">
                <a:solidFill>
                  <a:schemeClr val="bg1"/>
                </a:solidFill>
              </a:rPr>
              <a:t>Paraguay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3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54" y="190377"/>
            <a:ext cx="6215182" cy="6189588"/>
          </a:xfrm>
          <a:prstGeom prst="rect">
            <a:avLst/>
          </a:prstGeom>
          <a:ln w="38100">
            <a:noFill/>
          </a:ln>
        </p:spPr>
      </p:pic>
      <p:sp>
        <p:nvSpPr>
          <p:cNvPr id="11" name="10 Redondear rectángulo de esquina diagonal"/>
          <p:cNvSpPr/>
          <p:nvPr/>
        </p:nvSpPr>
        <p:spPr>
          <a:xfrm>
            <a:off x="1887622" y="4704550"/>
            <a:ext cx="5063318" cy="130692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600" b="1" dirty="0">
                <a:solidFill>
                  <a:schemeClr val="tx1"/>
                </a:solidFill>
              </a:rPr>
              <a:t>Con presencia en todos los Departamentos</a:t>
            </a:r>
          </a:p>
        </p:txBody>
      </p:sp>
      <p:sp>
        <p:nvSpPr>
          <p:cNvPr id="21" name="20 Elipse"/>
          <p:cNvSpPr/>
          <p:nvPr/>
        </p:nvSpPr>
        <p:spPr>
          <a:xfrm>
            <a:off x="1004654" y="1429768"/>
            <a:ext cx="3581088" cy="27704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77 </a:t>
            </a:r>
          </a:p>
          <a:p>
            <a:pPr algn="ctr"/>
            <a:r>
              <a:rPr lang="es-ES" sz="4000" b="1" dirty="0"/>
              <a:t>Puntos de Atención propios </a:t>
            </a:r>
            <a:endParaRPr lang="es-PY" sz="4000" b="1" dirty="0"/>
          </a:p>
        </p:txBody>
      </p:sp>
      <p:sp>
        <p:nvSpPr>
          <p:cNvPr id="2" name="1 Elipse"/>
          <p:cNvSpPr/>
          <p:nvPr/>
        </p:nvSpPr>
        <p:spPr>
          <a:xfrm>
            <a:off x="8197529" y="2306470"/>
            <a:ext cx="45719" cy="545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9155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900436" y="2996821"/>
            <a:ext cx="3946796" cy="188583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64% </a:t>
            </a:r>
            <a:endParaRPr lang="es-ES" sz="4000" b="1" dirty="0"/>
          </a:p>
          <a:p>
            <a:pPr algn="ctr"/>
            <a:r>
              <a:rPr lang="es-ES" sz="3200" b="1" dirty="0" smtClean="0"/>
              <a:t>Campo</a:t>
            </a:r>
            <a:endParaRPr lang="es-PY" sz="3200" b="1" dirty="0"/>
          </a:p>
        </p:txBody>
      </p:sp>
      <p:sp>
        <p:nvSpPr>
          <p:cNvPr id="7" name="6 Elipse"/>
          <p:cNvSpPr/>
          <p:nvPr/>
        </p:nvSpPr>
        <p:spPr>
          <a:xfrm>
            <a:off x="4164525" y="520890"/>
            <a:ext cx="3946796" cy="188583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486 </a:t>
            </a:r>
            <a:endParaRPr lang="es-ES" sz="4000" b="1" dirty="0"/>
          </a:p>
          <a:p>
            <a:pPr algn="ctr"/>
            <a:r>
              <a:rPr lang="es-ES" sz="3200" b="1" dirty="0"/>
              <a:t>Colaboradores</a:t>
            </a:r>
            <a:endParaRPr lang="es-PY" sz="3200" b="1" dirty="0"/>
          </a:p>
        </p:txBody>
      </p:sp>
      <p:sp>
        <p:nvSpPr>
          <p:cNvPr id="8" name="7 Elipse"/>
          <p:cNvSpPr/>
          <p:nvPr/>
        </p:nvSpPr>
        <p:spPr>
          <a:xfrm>
            <a:off x="7529728" y="2996821"/>
            <a:ext cx="3946796" cy="188583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36% </a:t>
            </a:r>
            <a:endParaRPr lang="es-ES" sz="4000" b="1" dirty="0"/>
          </a:p>
          <a:p>
            <a:pPr algn="ctr"/>
            <a:r>
              <a:rPr lang="es-ES" sz="3200" b="1" dirty="0" smtClean="0"/>
              <a:t>Sede Central</a:t>
            </a:r>
            <a:endParaRPr lang="es-PY" sz="3200" b="1" dirty="0"/>
          </a:p>
        </p:txBody>
      </p:sp>
      <p:sp>
        <p:nvSpPr>
          <p:cNvPr id="9" name="Flecha derecha 7"/>
          <p:cNvSpPr/>
          <p:nvPr/>
        </p:nvSpPr>
        <p:spPr>
          <a:xfrm rot="3261868">
            <a:off x="7502962" y="2315404"/>
            <a:ext cx="950613" cy="807030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5400" dirty="0"/>
          </a:p>
        </p:txBody>
      </p:sp>
      <p:sp>
        <p:nvSpPr>
          <p:cNvPr id="10" name="Flecha derecha 7"/>
          <p:cNvSpPr/>
          <p:nvPr/>
        </p:nvSpPr>
        <p:spPr>
          <a:xfrm rot="8165986">
            <a:off x="3749646" y="2314337"/>
            <a:ext cx="950613" cy="807030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5400" dirty="0"/>
          </a:p>
        </p:txBody>
      </p:sp>
      <p:pic>
        <p:nvPicPr>
          <p:cNvPr id="11" name="10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2147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5039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916202" y="1308268"/>
            <a:ext cx="3946796" cy="188583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 smtClean="0"/>
              <a:t>84.455</a:t>
            </a:r>
          </a:p>
          <a:p>
            <a:pPr algn="ctr"/>
            <a:r>
              <a:rPr lang="es-ES" sz="4000" b="1" dirty="0" smtClean="0"/>
              <a:t>Clientes</a:t>
            </a:r>
            <a:endParaRPr lang="es-PY" sz="3200" b="1" dirty="0"/>
          </a:p>
        </p:txBody>
      </p:sp>
      <p:sp>
        <p:nvSpPr>
          <p:cNvPr id="8" name="7 Elipse"/>
          <p:cNvSpPr/>
          <p:nvPr/>
        </p:nvSpPr>
        <p:spPr>
          <a:xfrm>
            <a:off x="671917" y="3428999"/>
            <a:ext cx="4435366" cy="311369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Cartera de    </a:t>
            </a:r>
            <a:r>
              <a:rPr lang="es-PY" sz="5400" b="1" dirty="0"/>
              <a:t>₲ </a:t>
            </a:r>
            <a:r>
              <a:rPr lang="es-ES" sz="5400" b="1" dirty="0" smtClean="0"/>
              <a:t>586.701 </a:t>
            </a:r>
            <a:r>
              <a:rPr lang="es-ES" sz="4000" b="1" dirty="0" smtClean="0"/>
              <a:t>millones </a:t>
            </a:r>
            <a:endParaRPr lang="es-ES" sz="4000" b="1" dirty="0"/>
          </a:p>
        </p:txBody>
      </p:sp>
      <p:pic>
        <p:nvPicPr>
          <p:cNvPr id="11" name="1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2147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La imagen puede contener: una persona, sonriendo, planta y ex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03" y="285194"/>
            <a:ext cx="3389586" cy="2775579"/>
          </a:xfrm>
          <a:prstGeom prst="hexagon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 imagen puede contener: una persona, de pie, comida y exteri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34" y="3429000"/>
            <a:ext cx="3508555" cy="3113690"/>
          </a:xfrm>
          <a:prstGeom prst="hexagon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 imagen puede contener: una o varias personas y personas de p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366" y="1672983"/>
            <a:ext cx="3647089" cy="3312861"/>
          </a:xfrm>
          <a:prstGeom prst="hexagon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1" name="1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252147" y="198909"/>
            <a:ext cx="2171185" cy="872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Elipse"/>
          <p:cNvSpPr/>
          <p:nvPr/>
        </p:nvSpPr>
        <p:spPr>
          <a:xfrm>
            <a:off x="3329460" y="289133"/>
            <a:ext cx="6591868" cy="92806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4000" b="1" dirty="0">
                <a:solidFill>
                  <a:schemeClr val="bg1"/>
                </a:solidFill>
              </a:rPr>
              <a:t>Principales </a:t>
            </a:r>
            <a:r>
              <a:rPr lang="es-PY" sz="4000" b="1" dirty="0" smtClean="0">
                <a:solidFill>
                  <a:schemeClr val="bg1"/>
                </a:solidFill>
              </a:rPr>
              <a:t>Logros</a:t>
            </a:r>
            <a:endParaRPr lang="es-PY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16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34099" y="81871"/>
            <a:ext cx="2256406" cy="605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89213" y="3984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tángulo 1"/>
          <p:cNvSpPr/>
          <p:nvPr/>
        </p:nvSpPr>
        <p:spPr>
          <a:xfrm>
            <a:off x="3973192" y="237670"/>
            <a:ext cx="4245615" cy="584775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3200" b="1" dirty="0">
              <a:solidFill>
                <a:schemeClr val="tx1"/>
              </a:solidFill>
            </a:endParaRPr>
          </a:p>
        </p:txBody>
      </p:sp>
      <p:sp>
        <p:nvSpPr>
          <p:cNvPr id="30" name="Rectángulo 1"/>
          <p:cNvSpPr/>
          <p:nvPr/>
        </p:nvSpPr>
        <p:spPr>
          <a:xfrm>
            <a:off x="1561970" y="1422796"/>
            <a:ext cx="7598550" cy="584775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Y" sz="3200" b="1" dirty="0">
                <a:solidFill>
                  <a:schemeClr val="tx1"/>
                </a:solidFill>
              </a:rPr>
              <a:t>Periodo </a:t>
            </a:r>
            <a:r>
              <a:rPr lang="es-PY" sz="3200" b="1" dirty="0" smtClean="0">
                <a:solidFill>
                  <a:schemeClr val="tx1"/>
                </a:solidFill>
              </a:rPr>
              <a:t>Enero-Setiembre 2018/2019</a:t>
            </a:r>
            <a:endParaRPr lang="es-PY" sz="3200" b="1" dirty="0">
              <a:solidFill>
                <a:schemeClr val="tx1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3329460" y="289133"/>
            <a:ext cx="6591868" cy="92806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4000" b="1" dirty="0" smtClean="0">
                <a:solidFill>
                  <a:schemeClr val="bg1"/>
                </a:solidFill>
              </a:rPr>
              <a:t>Desembolsos</a:t>
            </a:r>
            <a:endParaRPr lang="es-PY" sz="4000" b="1" dirty="0">
              <a:solidFill>
                <a:schemeClr val="bg1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8685214" y="3370997"/>
            <a:ext cx="2658580" cy="171961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4000" b="1" dirty="0">
              <a:solidFill>
                <a:schemeClr val="bg1"/>
              </a:solidFill>
            </a:endParaRPr>
          </a:p>
        </p:txBody>
      </p:sp>
      <p:sp>
        <p:nvSpPr>
          <p:cNvPr id="32" name="Flecha derecha 7"/>
          <p:cNvSpPr/>
          <p:nvPr/>
        </p:nvSpPr>
        <p:spPr>
          <a:xfrm rot="16200000">
            <a:off x="9041314" y="3719128"/>
            <a:ext cx="500793" cy="751257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5400"/>
          </a:p>
        </p:txBody>
      </p:sp>
      <p:sp>
        <p:nvSpPr>
          <p:cNvPr id="31" name="30 Elipse"/>
          <p:cNvSpPr/>
          <p:nvPr/>
        </p:nvSpPr>
        <p:spPr>
          <a:xfrm>
            <a:off x="9517214" y="3758012"/>
            <a:ext cx="1676455" cy="835253"/>
          </a:xfrm>
          <a:prstGeom prst="ellipse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 smtClean="0">
                <a:solidFill>
                  <a:schemeClr val="bg1"/>
                </a:solidFill>
              </a:rPr>
              <a:t>10%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60" y="2055813"/>
            <a:ext cx="6921690" cy="415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3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28396" y="186397"/>
            <a:ext cx="8915398" cy="1244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PY" sz="40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90504" y="228694"/>
            <a:ext cx="9138822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16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0" b="4237"/>
          <a:stretch/>
        </p:blipFill>
        <p:spPr bwMode="auto">
          <a:xfrm>
            <a:off x="134099" y="81871"/>
            <a:ext cx="2256406" cy="605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89213" y="3984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tángulo 1"/>
          <p:cNvSpPr/>
          <p:nvPr/>
        </p:nvSpPr>
        <p:spPr>
          <a:xfrm>
            <a:off x="3973192" y="237670"/>
            <a:ext cx="4245615" cy="584775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3200" b="1" dirty="0">
              <a:solidFill>
                <a:schemeClr val="tx1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777667" y="148895"/>
            <a:ext cx="7391092" cy="122045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4000" b="1" dirty="0" smtClean="0">
                <a:solidFill>
                  <a:schemeClr val="bg1"/>
                </a:solidFill>
              </a:rPr>
              <a:t>Ejecución Presupuestaria</a:t>
            </a:r>
            <a:endParaRPr lang="es-PY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667" y="1745046"/>
            <a:ext cx="7391092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16639</TotalTime>
  <Words>798</Words>
  <Application>Microsoft Office PowerPoint</Application>
  <PresentationFormat>Panorámica</PresentationFormat>
  <Paragraphs>155</Paragraphs>
  <Slides>33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Bookman Old Style</vt:lpstr>
      <vt:lpstr>Brush Script MT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</dc:title>
  <dc:creator>cah</dc:creator>
  <cp:lastModifiedBy>hp</cp:lastModifiedBy>
  <cp:revision>766</cp:revision>
  <cp:lastPrinted>2019-10-01T17:41:13Z</cp:lastPrinted>
  <dcterms:created xsi:type="dcterms:W3CDTF">2016-07-11T17:07:14Z</dcterms:created>
  <dcterms:modified xsi:type="dcterms:W3CDTF">2019-10-02T06:57:32Z</dcterms:modified>
</cp:coreProperties>
</file>