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301" r:id="rId2"/>
    <p:sldId id="288" r:id="rId3"/>
    <p:sldId id="279" r:id="rId4"/>
    <p:sldId id="280" r:id="rId5"/>
    <p:sldId id="281" r:id="rId6"/>
    <p:sldId id="283" r:id="rId7"/>
    <p:sldId id="296" r:id="rId8"/>
    <p:sldId id="294" r:id="rId9"/>
    <p:sldId id="282" r:id="rId10"/>
    <p:sldId id="263" r:id="rId11"/>
    <p:sldId id="261" r:id="rId12"/>
    <p:sldId id="271" r:id="rId13"/>
    <p:sldId id="258" r:id="rId14"/>
    <p:sldId id="259" r:id="rId15"/>
    <p:sldId id="299" r:id="rId16"/>
    <p:sldId id="264" r:id="rId17"/>
    <p:sldId id="302" r:id="rId18"/>
    <p:sldId id="295" r:id="rId19"/>
    <p:sldId id="268" r:id="rId20"/>
    <p:sldId id="257" r:id="rId21"/>
    <p:sldId id="266" r:id="rId22"/>
    <p:sldId id="262" r:id="rId23"/>
    <p:sldId id="272" r:id="rId24"/>
    <p:sldId id="265" r:id="rId25"/>
    <p:sldId id="269" r:id="rId26"/>
    <p:sldId id="273" r:id="rId27"/>
    <p:sldId id="274" r:id="rId28"/>
    <p:sldId id="267" r:id="rId29"/>
    <p:sldId id="297" r:id="rId30"/>
    <p:sldId id="293" r:id="rId31"/>
  </p:sldIdLst>
  <p:sldSz cx="12192000" cy="6858000"/>
  <p:notesSz cx="6797675" cy="9926638"/>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8F0B0B"/>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sorterViewPr>
    <p:cViewPr varScale="1">
      <p:scale>
        <a:sx n="100" d="100"/>
        <a:sy n="100" d="100"/>
      </p:scale>
      <p:origin x="0" y="-33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06352480847641E-2"/>
          <c:y val="6.2037037037037029E-2"/>
          <c:w val="0.9438333769164462"/>
          <c:h val="0.83155839895013128"/>
        </c:manualLayout>
      </c:layout>
      <c:barChart>
        <c:barDir val="col"/>
        <c:grouping val="clustered"/>
        <c:varyColors val="0"/>
        <c:ser>
          <c:idx val="0"/>
          <c:order val="0"/>
          <c:spPr>
            <a:solidFill>
              <a:schemeClr val="accent1">
                <a:lumMod val="60000"/>
                <a:lumOff val="40000"/>
              </a:schemeClr>
            </a:solidFill>
            <a:ln>
              <a:noFill/>
            </a:ln>
            <a:effectLst/>
          </c:spPr>
          <c:invertIfNegative val="0"/>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1-9599-468B-AF25-6FCDB68D23FE}"/>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Inflación!$A$4:$A$12</c:f>
              <c:strCache>
                <c:ptCount val="9"/>
                <c:pt idx="0">
                  <c:v>Arg</c:v>
                </c:pt>
                <c:pt idx="1">
                  <c:v>Uru</c:v>
                </c:pt>
                <c:pt idx="2">
                  <c:v>Bra</c:v>
                </c:pt>
                <c:pt idx="3">
                  <c:v>Py</c:v>
                </c:pt>
                <c:pt idx="4">
                  <c:v>Col</c:v>
                </c:pt>
                <c:pt idx="5">
                  <c:v>Bol</c:v>
                </c:pt>
                <c:pt idx="6">
                  <c:v>Chile</c:v>
                </c:pt>
                <c:pt idx="7">
                  <c:v>Perú</c:v>
                </c:pt>
                <c:pt idx="8">
                  <c:v>Ecuador</c:v>
                </c:pt>
              </c:strCache>
            </c:strRef>
          </c:cat>
          <c:val>
            <c:numRef>
              <c:f>Inflación!$B$4:$B$12</c:f>
              <c:numCache>
                <c:formatCode>0.0</c:formatCode>
                <c:ptCount val="9"/>
                <c:pt idx="0" formatCode="General">
                  <c:v>55</c:v>
                </c:pt>
                <c:pt idx="1">
                  <c:v>7.5</c:v>
                </c:pt>
                <c:pt idx="2">
                  <c:v>3.9249999999999998</c:v>
                </c:pt>
                <c:pt idx="3">
                  <c:v>3.7</c:v>
                </c:pt>
                <c:pt idx="4">
                  <c:v>3.19</c:v>
                </c:pt>
                <c:pt idx="5">
                  <c:v>3.0009999999999999</c:v>
                </c:pt>
                <c:pt idx="6">
                  <c:v>2.6509999999999998</c:v>
                </c:pt>
                <c:pt idx="7">
                  <c:v>2.1659999999999999</c:v>
                </c:pt>
                <c:pt idx="8">
                  <c:v>0.53700000000000003</c:v>
                </c:pt>
              </c:numCache>
            </c:numRef>
          </c:val>
          <c:extLst>
            <c:ext xmlns:c16="http://schemas.microsoft.com/office/drawing/2014/chart" uri="{C3380CC4-5D6E-409C-BE32-E72D297353CC}">
              <c16:uniqueId val="{00000002-9599-468B-AF25-6FCDB68D23FE}"/>
            </c:ext>
          </c:extLst>
        </c:ser>
        <c:dLbls>
          <c:showLegendKey val="0"/>
          <c:showVal val="0"/>
          <c:showCatName val="0"/>
          <c:showSerName val="0"/>
          <c:showPercent val="0"/>
          <c:showBubbleSize val="0"/>
        </c:dLbls>
        <c:gapWidth val="10"/>
        <c:overlap val="-27"/>
        <c:axId val="648524704"/>
        <c:axId val="648525120"/>
      </c:barChart>
      <c:catAx>
        <c:axId val="64852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crossAx val="648525120"/>
        <c:crosses val="autoZero"/>
        <c:auto val="1"/>
        <c:lblAlgn val="ctr"/>
        <c:lblOffset val="100"/>
        <c:noMultiLvlLbl val="0"/>
      </c:catAx>
      <c:valAx>
        <c:axId val="648525120"/>
        <c:scaling>
          <c:orientation val="minMax"/>
        </c:scaling>
        <c:delete val="1"/>
        <c:axPos val="l"/>
        <c:numFmt formatCode="General" sourceLinked="1"/>
        <c:majorTickMark val="none"/>
        <c:minorTickMark val="none"/>
        <c:tickLblPos val="nextTo"/>
        <c:crossAx val="6485247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Humanst521 BT" panose="020B0602020204020204" pitchFamily="34" charset="0"/>
        </a:defRPr>
      </a:pPr>
      <a:endParaRPr lang="es-PY"/>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x 1'!$K$33</c:f>
              <c:strCache>
                <c:ptCount val="1"/>
                <c:pt idx="0">
                  <c:v>ALTAS</c:v>
                </c:pt>
              </c:strCache>
            </c:strRef>
          </c:tx>
          <c:spPr>
            <a:solidFill>
              <a:schemeClr val="accent1"/>
            </a:solidFill>
            <a:ln>
              <a:noFill/>
            </a:ln>
            <a:effectLst/>
          </c:spPr>
          <c:invertIfNegative val="0"/>
          <c:cat>
            <c:numRef>
              <c:f>'2 x 1'!$J$36:$J$59</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formatCode="0">
                  <c:v>2020</c:v>
                </c:pt>
                <c:pt idx="21" formatCode="0">
                  <c:v>2021</c:v>
                </c:pt>
                <c:pt idx="22" formatCode="0">
                  <c:v>2022</c:v>
                </c:pt>
                <c:pt idx="23" formatCode="0">
                  <c:v>2023</c:v>
                </c:pt>
              </c:numCache>
            </c:numRef>
          </c:cat>
          <c:val>
            <c:numRef>
              <c:f>'2 x 1'!$K$36:$K$59</c:f>
            </c:numRef>
          </c:val>
          <c:extLst>
            <c:ext xmlns:c16="http://schemas.microsoft.com/office/drawing/2014/chart" uri="{C3380CC4-5D6E-409C-BE32-E72D297353CC}">
              <c16:uniqueId val="{00000000-BEB6-45E6-A36E-52D79F52AA79}"/>
            </c:ext>
          </c:extLst>
        </c:ser>
        <c:ser>
          <c:idx val="1"/>
          <c:order val="1"/>
          <c:tx>
            <c:strRef>
              <c:f>'2 x 1'!$L$33</c:f>
              <c:strCache>
                <c:ptCount val="1"/>
                <c:pt idx="0">
                  <c:v>BAJAS</c:v>
                </c:pt>
              </c:strCache>
            </c:strRef>
          </c:tx>
          <c:spPr>
            <a:solidFill>
              <a:schemeClr val="accent2"/>
            </a:solidFill>
            <a:ln>
              <a:noFill/>
            </a:ln>
            <a:effectLst/>
          </c:spPr>
          <c:invertIfNegative val="0"/>
          <c:cat>
            <c:numRef>
              <c:f>'2 x 1'!$J$36:$J$59</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formatCode="0">
                  <c:v>2020</c:v>
                </c:pt>
                <c:pt idx="21" formatCode="0">
                  <c:v>2021</c:v>
                </c:pt>
                <c:pt idx="22" formatCode="0">
                  <c:v>2022</c:v>
                </c:pt>
                <c:pt idx="23" formatCode="0">
                  <c:v>2023</c:v>
                </c:pt>
              </c:numCache>
            </c:numRef>
          </c:cat>
          <c:val>
            <c:numRef>
              <c:f>'2 x 1'!$L$36:$L$59</c:f>
            </c:numRef>
          </c:val>
          <c:extLst>
            <c:ext xmlns:c16="http://schemas.microsoft.com/office/drawing/2014/chart" uri="{C3380CC4-5D6E-409C-BE32-E72D297353CC}">
              <c16:uniqueId val="{00000001-BEB6-45E6-A36E-52D79F52AA79}"/>
            </c:ext>
          </c:extLst>
        </c:ser>
        <c:ser>
          <c:idx val="2"/>
          <c:order val="2"/>
          <c:tx>
            <c:strRef>
              <c:f>'2 x 1'!$M$33</c:f>
              <c:strCache>
                <c:ptCount val="1"/>
                <c:pt idx="0">
                  <c:v>Total Func.</c:v>
                </c:pt>
              </c:strCache>
            </c:strRef>
          </c:tx>
          <c:spPr>
            <a:solidFill>
              <a:schemeClr val="accent1">
                <a:lumMod val="75000"/>
              </a:schemeClr>
            </a:solidFill>
            <a:ln>
              <a:solidFill>
                <a:schemeClr val="accent1"/>
              </a:solidFill>
            </a:ln>
            <a:effectLst/>
          </c:spPr>
          <c:invertIfNegative val="0"/>
          <c:dPt>
            <c:idx val="20"/>
            <c:invertIfNegative val="0"/>
            <c:bubble3D val="0"/>
            <c:spPr>
              <a:solidFill>
                <a:schemeClr val="bg1">
                  <a:lumMod val="50000"/>
                </a:schemeClr>
              </a:solidFill>
              <a:ln>
                <a:noFill/>
              </a:ln>
              <a:effectLst/>
            </c:spPr>
            <c:extLst>
              <c:ext xmlns:c16="http://schemas.microsoft.com/office/drawing/2014/chart" uri="{C3380CC4-5D6E-409C-BE32-E72D297353CC}">
                <c16:uniqueId val="{00000003-BEB6-45E6-A36E-52D79F52AA79}"/>
              </c:ext>
            </c:extLst>
          </c:dPt>
          <c:dPt>
            <c:idx val="21"/>
            <c:invertIfNegative val="0"/>
            <c:bubble3D val="0"/>
            <c:spPr>
              <a:solidFill>
                <a:schemeClr val="bg1">
                  <a:lumMod val="50000"/>
                </a:schemeClr>
              </a:solidFill>
              <a:ln>
                <a:noFill/>
              </a:ln>
              <a:effectLst/>
            </c:spPr>
            <c:extLst>
              <c:ext xmlns:c16="http://schemas.microsoft.com/office/drawing/2014/chart" uri="{C3380CC4-5D6E-409C-BE32-E72D297353CC}">
                <c16:uniqueId val="{00000005-BEB6-45E6-A36E-52D79F52AA79}"/>
              </c:ext>
            </c:extLst>
          </c:dPt>
          <c:dPt>
            <c:idx val="22"/>
            <c:invertIfNegative val="0"/>
            <c:bubble3D val="0"/>
            <c:spPr>
              <a:solidFill>
                <a:schemeClr val="bg1">
                  <a:lumMod val="50000"/>
                </a:schemeClr>
              </a:solidFill>
              <a:ln>
                <a:noFill/>
              </a:ln>
              <a:effectLst/>
            </c:spPr>
            <c:extLst>
              <c:ext xmlns:c16="http://schemas.microsoft.com/office/drawing/2014/chart" uri="{C3380CC4-5D6E-409C-BE32-E72D297353CC}">
                <c16:uniqueId val="{00000007-BEB6-45E6-A36E-52D79F52AA79}"/>
              </c:ext>
            </c:extLst>
          </c:dPt>
          <c:dPt>
            <c:idx val="23"/>
            <c:invertIfNegative val="0"/>
            <c:bubble3D val="0"/>
            <c:spPr>
              <a:solidFill>
                <a:schemeClr val="bg1">
                  <a:lumMod val="50000"/>
                </a:schemeClr>
              </a:solidFill>
              <a:ln>
                <a:noFill/>
              </a:ln>
              <a:effectLst/>
            </c:spPr>
            <c:extLst>
              <c:ext xmlns:c16="http://schemas.microsoft.com/office/drawing/2014/chart" uri="{C3380CC4-5D6E-409C-BE32-E72D297353CC}">
                <c16:uniqueId val="{00000009-BEB6-45E6-A36E-52D79F52AA7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B6-45E6-A36E-52D79F52AA7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EB6-45E6-A36E-52D79F52AA7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B6-45E6-A36E-52D79F52AA79}"/>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EB6-45E6-A36E-52D79F52AA79}"/>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EB6-45E6-A36E-52D79F52AA79}"/>
                </c:ext>
              </c:extLst>
            </c:dLbl>
            <c:dLbl>
              <c:idx val="19"/>
              <c:layout>
                <c:manualLayout>
                  <c:x val="-2.5832091405862043E-2"/>
                  <c:y val="-6.20410204654781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EB6-45E6-A36E-52D79F52AA79}"/>
                </c:ext>
              </c:extLst>
            </c:dLbl>
            <c:dLbl>
              <c:idx val="20"/>
              <c:layout>
                <c:manualLayout>
                  <c:x val="1.9870839542969233E-3"/>
                  <c:y val="3.38409475465306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B6-45E6-A36E-52D79F52AA79}"/>
                </c:ext>
              </c:extLst>
            </c:dLbl>
            <c:dLbl>
              <c:idx val="21"/>
              <c:layout>
                <c:manualLayout>
                  <c:x val="7.9483358171882762E-3"/>
                  <c:y val="6.76818950930619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B6-45E6-A36E-52D79F52AA79}"/>
                </c:ext>
              </c:extLst>
            </c:dLbl>
            <c:dLbl>
              <c:idx val="23"/>
              <c:layout>
                <c:manualLayout>
                  <c:x val="5.9612518628912071E-3"/>
                  <c:y val="2.0304568527918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B6-45E6-A36E-52D79F52AA79}"/>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PY"/>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x 1'!$J$36:$J$59</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formatCode="0">
                  <c:v>2020</c:v>
                </c:pt>
                <c:pt idx="21" formatCode="0">
                  <c:v>2021</c:v>
                </c:pt>
                <c:pt idx="22" formatCode="0">
                  <c:v>2022</c:v>
                </c:pt>
                <c:pt idx="23" formatCode="0">
                  <c:v>2023</c:v>
                </c:pt>
              </c:numCache>
            </c:numRef>
          </c:cat>
          <c:val>
            <c:numRef>
              <c:f>'2 x 1'!$M$36:$M$59</c:f>
              <c:numCache>
                <c:formatCode>General</c:formatCode>
                <c:ptCount val="24"/>
                <c:pt idx="0">
                  <c:v>1185</c:v>
                </c:pt>
                <c:pt idx="1">
                  <c:v>1145</c:v>
                </c:pt>
                <c:pt idx="2">
                  <c:v>1122</c:v>
                </c:pt>
                <c:pt idx="3">
                  <c:v>1052</c:v>
                </c:pt>
                <c:pt idx="4">
                  <c:v>979</c:v>
                </c:pt>
                <c:pt idx="5">
                  <c:v>910</c:v>
                </c:pt>
                <c:pt idx="6">
                  <c:v>891</c:v>
                </c:pt>
                <c:pt idx="7">
                  <c:v>882</c:v>
                </c:pt>
                <c:pt idx="8">
                  <c:v>895</c:v>
                </c:pt>
                <c:pt idx="9">
                  <c:v>889</c:v>
                </c:pt>
                <c:pt idx="10">
                  <c:v>891</c:v>
                </c:pt>
                <c:pt idx="11">
                  <c:v>909</c:v>
                </c:pt>
                <c:pt idx="12">
                  <c:v>897</c:v>
                </c:pt>
                <c:pt idx="13">
                  <c:v>883</c:v>
                </c:pt>
                <c:pt idx="14">
                  <c:v>894</c:v>
                </c:pt>
                <c:pt idx="15">
                  <c:v>875</c:v>
                </c:pt>
                <c:pt idx="16">
                  <c:v>879</c:v>
                </c:pt>
                <c:pt idx="17">
                  <c:v>854</c:v>
                </c:pt>
                <c:pt idx="18">
                  <c:v>847</c:v>
                </c:pt>
                <c:pt idx="19">
                  <c:v>847</c:v>
                </c:pt>
                <c:pt idx="20">
                  <c:v>833</c:v>
                </c:pt>
                <c:pt idx="21">
                  <c:v>806</c:v>
                </c:pt>
                <c:pt idx="22">
                  <c:v>776</c:v>
                </c:pt>
                <c:pt idx="23">
                  <c:v>748</c:v>
                </c:pt>
              </c:numCache>
            </c:numRef>
          </c:val>
          <c:extLst>
            <c:ext xmlns:c16="http://schemas.microsoft.com/office/drawing/2014/chart" uri="{C3380CC4-5D6E-409C-BE32-E72D297353CC}">
              <c16:uniqueId val="{00000010-BEB6-45E6-A36E-52D79F52AA79}"/>
            </c:ext>
          </c:extLst>
        </c:ser>
        <c:dLbls>
          <c:showLegendKey val="0"/>
          <c:showVal val="0"/>
          <c:showCatName val="0"/>
          <c:showSerName val="0"/>
          <c:showPercent val="0"/>
          <c:showBubbleSize val="0"/>
        </c:dLbls>
        <c:gapWidth val="10"/>
        <c:overlap val="-27"/>
        <c:axId val="1442108960"/>
        <c:axId val="1442110624"/>
      </c:barChart>
      <c:catAx>
        <c:axId val="144210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PY"/>
          </a:p>
        </c:txPr>
        <c:crossAx val="1442110624"/>
        <c:crosses val="autoZero"/>
        <c:auto val="0"/>
        <c:lblAlgn val="ctr"/>
        <c:lblOffset val="100"/>
        <c:tickLblSkip val="1"/>
        <c:noMultiLvlLbl val="0"/>
      </c:catAx>
      <c:valAx>
        <c:axId val="1442110624"/>
        <c:scaling>
          <c:orientation val="minMax"/>
        </c:scaling>
        <c:delete val="1"/>
        <c:axPos val="l"/>
        <c:numFmt formatCode="General" sourceLinked="1"/>
        <c:majorTickMark val="none"/>
        <c:minorTickMark val="none"/>
        <c:tickLblPos val="nextTo"/>
        <c:crossAx val="14421089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s-PY"/>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Resma</c:v>
                </c:pt>
              </c:strCache>
            </c:strRef>
          </c:tx>
          <c:spPr>
            <a:solidFill>
              <a:schemeClr val="accent1">
                <a:lumMod val="75000"/>
              </a:schemeClr>
            </a:solidFill>
            <a:ln>
              <a:noFill/>
            </a:ln>
            <a:effectLst/>
          </c:spPr>
          <c:invertIfNegative val="0"/>
          <c:dPt>
            <c:idx val="10"/>
            <c:invertIfNegative val="0"/>
            <c:bubble3D val="0"/>
            <c:spPr>
              <a:solidFill>
                <a:schemeClr val="bg1">
                  <a:lumMod val="50000"/>
                </a:schemeClr>
              </a:solidFill>
              <a:ln>
                <a:noFill/>
              </a:ln>
              <a:effectLst/>
            </c:spPr>
            <c:extLst>
              <c:ext xmlns:c16="http://schemas.microsoft.com/office/drawing/2014/chart" uri="{C3380CC4-5D6E-409C-BE32-E72D297353CC}">
                <c16:uniqueId val="{00000001-4C9E-4741-B912-7DE5940618F7}"/>
              </c:ext>
            </c:extLst>
          </c:dPt>
          <c:dPt>
            <c:idx val="11"/>
            <c:invertIfNegative val="0"/>
            <c:bubble3D val="0"/>
            <c:spPr>
              <a:solidFill>
                <a:schemeClr val="bg1">
                  <a:lumMod val="50000"/>
                </a:schemeClr>
              </a:solidFill>
              <a:ln>
                <a:noFill/>
              </a:ln>
              <a:effectLst/>
            </c:spPr>
            <c:extLst>
              <c:ext xmlns:c16="http://schemas.microsoft.com/office/drawing/2014/chart" uri="{C3380CC4-5D6E-409C-BE32-E72D297353CC}">
                <c16:uniqueId val="{00000003-4C9E-4741-B912-7DE5940618F7}"/>
              </c:ext>
            </c:extLst>
          </c:dPt>
          <c:dLbls>
            <c:dLbl>
              <c:idx val="0"/>
              <c:layout>
                <c:manualLayout>
                  <c:x val="0"/>
                  <c:y val="-2.2051526156607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9E-4741-B912-7DE5940618F7}"/>
                </c:ext>
              </c:extLst>
            </c:dLbl>
            <c:dLbl>
              <c:idx val="1"/>
              <c:layout>
                <c:manualLayout>
                  <c:x val="8.6837027924087148E-3"/>
                  <c:y val="-6.3004360447450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9E-4741-B912-7DE5940618F7}"/>
                </c:ext>
              </c:extLst>
            </c:dLbl>
            <c:dLbl>
              <c:idx val="2"/>
              <c:layout>
                <c:manualLayout>
                  <c:x val="1.3025554188613082E-2"/>
                  <c:y val="1.8901308134234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9E-4741-B912-7DE5940618F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Humanst521 BT" panose="020B0602020204020204" pitchFamily="34" charset="0"/>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Hoja1!$A$3:$A$15</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Hoja1!$B$3:$B$15</c:f>
              <c:numCache>
                <c:formatCode>#,##0</c:formatCode>
                <c:ptCount val="13"/>
                <c:pt idx="0">
                  <c:v>11429</c:v>
                </c:pt>
                <c:pt idx="1">
                  <c:v>10641</c:v>
                </c:pt>
                <c:pt idx="2">
                  <c:v>10357</c:v>
                </c:pt>
                <c:pt idx="3">
                  <c:v>9108</c:v>
                </c:pt>
                <c:pt idx="4">
                  <c:v>7014</c:v>
                </c:pt>
                <c:pt idx="5">
                  <c:v>6412</c:v>
                </c:pt>
                <c:pt idx="6">
                  <c:v>6344</c:v>
                </c:pt>
                <c:pt idx="7">
                  <c:v>4638</c:v>
                </c:pt>
                <c:pt idx="8">
                  <c:v>3563</c:v>
                </c:pt>
                <c:pt idx="9">
                  <c:v>1170</c:v>
                </c:pt>
                <c:pt idx="10">
                  <c:v>750</c:v>
                </c:pt>
                <c:pt idx="11">
                  <c:v>450</c:v>
                </c:pt>
                <c:pt idx="12">
                  <c:v>0</c:v>
                </c:pt>
              </c:numCache>
            </c:numRef>
          </c:val>
          <c:extLst>
            <c:ext xmlns:c16="http://schemas.microsoft.com/office/drawing/2014/chart" uri="{C3380CC4-5D6E-409C-BE32-E72D297353CC}">
              <c16:uniqueId val="{00000004-4C9E-4741-B912-7DE5940618F7}"/>
            </c:ext>
          </c:extLst>
        </c:ser>
        <c:dLbls>
          <c:showLegendKey val="0"/>
          <c:showVal val="0"/>
          <c:showCatName val="0"/>
          <c:showSerName val="0"/>
          <c:showPercent val="0"/>
          <c:showBubbleSize val="0"/>
        </c:dLbls>
        <c:gapWidth val="10"/>
        <c:overlap val="-27"/>
        <c:axId val="1541143680"/>
        <c:axId val="1541142848"/>
      </c:barChart>
      <c:catAx>
        <c:axId val="154114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umanst521 BT" panose="020B0602020204020204" pitchFamily="34" charset="0"/>
                <a:ea typeface="+mn-ea"/>
                <a:cs typeface="+mn-cs"/>
              </a:defRPr>
            </a:pPr>
            <a:endParaRPr lang="es-PY"/>
          </a:p>
        </c:txPr>
        <c:crossAx val="1541142848"/>
        <c:crosses val="autoZero"/>
        <c:auto val="1"/>
        <c:lblAlgn val="ctr"/>
        <c:lblOffset val="100"/>
        <c:noMultiLvlLbl val="0"/>
      </c:catAx>
      <c:valAx>
        <c:axId val="1541142848"/>
        <c:scaling>
          <c:orientation val="minMax"/>
        </c:scaling>
        <c:delete val="1"/>
        <c:axPos val="l"/>
        <c:numFmt formatCode="#,##0" sourceLinked="1"/>
        <c:majorTickMark val="none"/>
        <c:minorTickMark val="none"/>
        <c:tickLblPos val="nextTo"/>
        <c:crossAx val="15411436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Humanst521 BT" panose="020B0602020204020204" pitchFamily="34" charset="0"/>
        </a:defRPr>
      </a:pPr>
      <a:endParaRPr lang="es-PY"/>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9781277340332E-2"/>
          <c:y val="4.6296296296296294E-2"/>
          <c:w val="0.87889107611548556"/>
          <c:h val="0.73577136191309422"/>
        </c:manualLayout>
      </c:layout>
      <c:lineChart>
        <c:grouping val="standard"/>
        <c:varyColors val="0"/>
        <c:ser>
          <c:idx val="0"/>
          <c:order val="0"/>
          <c:tx>
            <c:strRef>
              <c:f>Hoja2!$B$1</c:f>
              <c:strCache>
                <c:ptCount val="1"/>
                <c:pt idx="0">
                  <c:v>Combustible</c:v>
                </c:pt>
              </c:strCache>
            </c:strRef>
          </c:tx>
          <c:spPr>
            <a:ln w="28575" cap="rnd">
              <a:solidFill>
                <a:schemeClr val="accent1">
                  <a:lumMod val="50000"/>
                </a:schemeClr>
              </a:solidFill>
              <a:round/>
            </a:ln>
            <a:effectLst/>
          </c:spPr>
          <c:marker>
            <c:symbol val="none"/>
          </c:marker>
          <c:dLbls>
            <c:dLbl>
              <c:idx val="0"/>
              <c:layout>
                <c:manualLayout>
                  <c:x val="-6.3888888888888912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7F-439C-953B-E17FA50ECB0F}"/>
                </c:ext>
              </c:extLst>
            </c:dLbl>
            <c:dLbl>
              <c:idx val="1"/>
              <c:layout>
                <c:manualLayout>
                  <c:x val="-2.5000000000000001E-2"/>
                  <c:y val="-3.703703703703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7F-439C-953B-E17FA50ECB0F}"/>
                </c:ext>
              </c:extLst>
            </c:dLbl>
            <c:dLbl>
              <c:idx val="2"/>
              <c:layout>
                <c:manualLayout>
                  <c:x val="-1.6666666666666767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7F-439C-953B-E17FA50ECB0F}"/>
                </c:ext>
              </c:extLst>
            </c:dLbl>
            <c:spPr>
              <a:solidFill>
                <a:schemeClr val="accent1">
                  <a:lumMod val="50000"/>
                </a:schemeClr>
              </a:solid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Hoja2!$A$2:$A$4</c:f>
              <c:numCache>
                <c:formatCode>General</c:formatCode>
                <c:ptCount val="3"/>
                <c:pt idx="0">
                  <c:v>2017</c:v>
                </c:pt>
                <c:pt idx="1">
                  <c:v>2018</c:v>
                </c:pt>
                <c:pt idx="2">
                  <c:v>2019</c:v>
                </c:pt>
              </c:numCache>
            </c:numRef>
          </c:cat>
          <c:val>
            <c:numRef>
              <c:f>Hoja2!$B$2:$B$4</c:f>
              <c:numCache>
                <c:formatCode>_(* #,##0_);_(* \(#,##0\);_(* "-"??_);_(@_)</c:formatCode>
                <c:ptCount val="3"/>
                <c:pt idx="0">
                  <c:v>261.844247</c:v>
                </c:pt>
                <c:pt idx="1">
                  <c:v>198.50090599999999</c:v>
                </c:pt>
                <c:pt idx="2">
                  <c:v>202.470924</c:v>
                </c:pt>
              </c:numCache>
            </c:numRef>
          </c:val>
          <c:smooth val="0"/>
          <c:extLst>
            <c:ext xmlns:c16="http://schemas.microsoft.com/office/drawing/2014/chart" uri="{C3380CC4-5D6E-409C-BE32-E72D297353CC}">
              <c16:uniqueId val="{00000003-267F-439C-953B-E17FA50ECB0F}"/>
            </c:ext>
          </c:extLst>
        </c:ser>
        <c:ser>
          <c:idx val="1"/>
          <c:order val="1"/>
          <c:tx>
            <c:strRef>
              <c:f>Hoja2!$C$1</c:f>
              <c:strCache>
                <c:ptCount val="1"/>
                <c:pt idx="0">
                  <c:v>Deflactado</c:v>
                </c:pt>
              </c:strCache>
            </c:strRef>
          </c:tx>
          <c:spPr>
            <a:ln w="28575" cap="rnd">
              <a:solidFill>
                <a:schemeClr val="accent6"/>
              </a:solidFill>
              <a:round/>
            </a:ln>
            <a:effectLst/>
          </c:spPr>
          <c:marker>
            <c:symbol val="none"/>
          </c:marker>
          <c:dLbls>
            <c:dLbl>
              <c:idx val="0"/>
              <c:layout>
                <c:manualLayout>
                  <c:x val="-6.6666666666666693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7F-439C-953B-E17FA50ECB0F}"/>
                </c:ext>
              </c:extLst>
            </c:dLbl>
            <c:dLbl>
              <c:idx val="1"/>
              <c:layout>
                <c:manualLayout>
                  <c:x val="-0.05"/>
                  <c:y val="3.2407407407407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7F-439C-953B-E17FA50ECB0F}"/>
                </c:ext>
              </c:extLst>
            </c:dLbl>
            <c:dLbl>
              <c:idx val="2"/>
              <c:layout>
                <c:manualLayout>
                  <c:x val="-1.6666666666666767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7F-439C-953B-E17FA50ECB0F}"/>
                </c:ext>
              </c:extLst>
            </c:dLbl>
            <c:spPr>
              <a:solidFill>
                <a:schemeClr val="accent6">
                  <a:lumMod val="75000"/>
                </a:schemeClr>
              </a:solid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Hoja2!$A$2:$A$4</c:f>
              <c:numCache>
                <c:formatCode>General</c:formatCode>
                <c:ptCount val="3"/>
                <c:pt idx="0">
                  <c:v>2017</c:v>
                </c:pt>
                <c:pt idx="1">
                  <c:v>2018</c:v>
                </c:pt>
                <c:pt idx="2">
                  <c:v>2019</c:v>
                </c:pt>
              </c:numCache>
            </c:numRef>
          </c:cat>
          <c:val>
            <c:numRef>
              <c:f>Hoja2!$C$2:$C$4</c:f>
              <c:numCache>
                <c:formatCode>_(* #,##0_);_(* \(#,##0\);_(* "-"??_);_(@_)</c:formatCode>
                <c:ptCount val="3"/>
                <c:pt idx="0">
                  <c:v>250.53311576273373</c:v>
                </c:pt>
                <c:pt idx="1">
                  <c:v>184.03689574118221</c:v>
                </c:pt>
                <c:pt idx="2">
                  <c:v>181.05102599830076</c:v>
                </c:pt>
              </c:numCache>
            </c:numRef>
          </c:val>
          <c:smooth val="0"/>
          <c:extLst>
            <c:ext xmlns:c16="http://schemas.microsoft.com/office/drawing/2014/chart" uri="{C3380CC4-5D6E-409C-BE32-E72D297353CC}">
              <c16:uniqueId val="{00000007-267F-439C-953B-E17FA50ECB0F}"/>
            </c:ext>
          </c:extLst>
        </c:ser>
        <c:dLbls>
          <c:showLegendKey val="0"/>
          <c:showVal val="0"/>
          <c:showCatName val="0"/>
          <c:showSerName val="0"/>
          <c:showPercent val="0"/>
          <c:showBubbleSize val="0"/>
        </c:dLbls>
        <c:smooth val="0"/>
        <c:axId val="102777103"/>
        <c:axId val="101296319"/>
      </c:lineChart>
      <c:catAx>
        <c:axId val="10277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crossAx val="101296319"/>
        <c:crosses val="autoZero"/>
        <c:auto val="1"/>
        <c:lblAlgn val="ctr"/>
        <c:lblOffset val="100"/>
        <c:noMultiLvlLbl val="0"/>
      </c:catAx>
      <c:valAx>
        <c:axId val="101296319"/>
        <c:scaling>
          <c:orientation val="minMax"/>
          <c:min val="5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crossAx val="102777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legend>
    <c:plotVisOnly val="1"/>
    <c:dispBlanksAs val="gap"/>
    <c:showDLblsOverMax val="0"/>
  </c:chart>
  <c:spPr>
    <a:noFill/>
    <a:ln w="9525" cap="flat" cmpd="sng" algn="ctr">
      <a:noFill/>
      <a:round/>
    </a:ln>
    <a:effectLst/>
  </c:spPr>
  <c:txPr>
    <a:bodyPr/>
    <a:lstStyle/>
    <a:p>
      <a:pPr>
        <a:defRPr sz="1100">
          <a:solidFill>
            <a:sysClr val="windowText" lastClr="000000"/>
          </a:solidFill>
        </a:defRPr>
      </a:pPr>
      <a:endParaRPr lang="es-PY"/>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9781277340332E-2"/>
          <c:y val="4.6296296296296294E-2"/>
          <c:w val="0.87889107611548556"/>
          <c:h val="0.73577136191309422"/>
        </c:manualLayout>
      </c:layout>
      <c:lineChart>
        <c:grouping val="standard"/>
        <c:varyColors val="0"/>
        <c:ser>
          <c:idx val="0"/>
          <c:order val="0"/>
          <c:tx>
            <c:strRef>
              <c:f>Hoja2!$B$7</c:f>
              <c:strCache>
                <c:ptCount val="1"/>
                <c:pt idx="0">
                  <c:v>Pasajes </c:v>
                </c:pt>
              </c:strCache>
            </c:strRef>
          </c:tx>
          <c:spPr>
            <a:ln w="28575" cap="rnd">
              <a:solidFill>
                <a:schemeClr val="accent1">
                  <a:lumMod val="50000"/>
                </a:schemeClr>
              </a:solidFill>
              <a:round/>
            </a:ln>
            <a:effectLst/>
          </c:spPr>
          <c:marker>
            <c:symbol val="none"/>
          </c:marker>
          <c:dLbls>
            <c:dLbl>
              <c:idx val="0"/>
              <c:layout>
                <c:manualLayout>
                  <c:x val="-6.3888888888888912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B-4E8C-A1AF-79C226088041}"/>
                </c:ext>
              </c:extLst>
            </c:dLbl>
            <c:dLbl>
              <c:idx val="1"/>
              <c:layout>
                <c:manualLayout>
                  <c:x val="-2.5000000000000001E-2"/>
                  <c:y val="-3.703703703703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B-4E8C-A1AF-79C226088041}"/>
                </c:ext>
              </c:extLst>
            </c:dLbl>
            <c:dLbl>
              <c:idx val="2"/>
              <c:layout>
                <c:manualLayout>
                  <c:x val="-1.6666666666666767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0B-4E8C-A1AF-79C226088041}"/>
                </c:ext>
              </c:extLst>
            </c:dLbl>
            <c:spPr>
              <a:solidFill>
                <a:schemeClr val="accent1">
                  <a:lumMod val="50000"/>
                </a:schemeClr>
              </a:solid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Hoja2!$A$8:$A$10</c:f>
              <c:numCache>
                <c:formatCode>General</c:formatCode>
                <c:ptCount val="3"/>
                <c:pt idx="0">
                  <c:v>2017</c:v>
                </c:pt>
                <c:pt idx="1">
                  <c:v>2018</c:v>
                </c:pt>
                <c:pt idx="2">
                  <c:v>2019</c:v>
                </c:pt>
              </c:numCache>
            </c:numRef>
          </c:cat>
          <c:val>
            <c:numRef>
              <c:f>Hoja2!$B$8:$B$10</c:f>
              <c:numCache>
                <c:formatCode>_(* #,##0_);_(* \(#,##0\);_(* "-"??_);_(@_)</c:formatCode>
                <c:ptCount val="3"/>
                <c:pt idx="0">
                  <c:v>1302.5284569999999</c:v>
                </c:pt>
                <c:pt idx="1">
                  <c:v>889.09636499999999</c:v>
                </c:pt>
                <c:pt idx="2">
                  <c:v>906.87829199999999</c:v>
                </c:pt>
              </c:numCache>
            </c:numRef>
          </c:val>
          <c:smooth val="0"/>
          <c:extLst>
            <c:ext xmlns:c16="http://schemas.microsoft.com/office/drawing/2014/chart" uri="{C3380CC4-5D6E-409C-BE32-E72D297353CC}">
              <c16:uniqueId val="{00000003-850B-4E8C-A1AF-79C226088041}"/>
            </c:ext>
          </c:extLst>
        </c:ser>
        <c:ser>
          <c:idx val="1"/>
          <c:order val="1"/>
          <c:tx>
            <c:strRef>
              <c:f>Hoja2!$C$1</c:f>
              <c:strCache>
                <c:ptCount val="1"/>
                <c:pt idx="0">
                  <c:v>Deflactado</c:v>
                </c:pt>
              </c:strCache>
            </c:strRef>
          </c:tx>
          <c:spPr>
            <a:ln w="28575" cap="rnd">
              <a:solidFill>
                <a:schemeClr val="accent6">
                  <a:lumMod val="75000"/>
                </a:schemeClr>
              </a:solidFill>
              <a:round/>
            </a:ln>
            <a:effectLst/>
          </c:spPr>
          <c:marker>
            <c:symbol val="none"/>
          </c:marker>
          <c:dLbls>
            <c:dLbl>
              <c:idx val="0"/>
              <c:layout>
                <c:manualLayout>
                  <c:x val="-6.6666666666666693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0B-4E8C-A1AF-79C226088041}"/>
                </c:ext>
              </c:extLst>
            </c:dLbl>
            <c:dLbl>
              <c:idx val="1"/>
              <c:layout>
                <c:manualLayout>
                  <c:x val="-0.05"/>
                  <c:y val="3.2407407407407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0B-4E8C-A1AF-79C226088041}"/>
                </c:ext>
              </c:extLst>
            </c:dLbl>
            <c:dLbl>
              <c:idx val="2"/>
              <c:layout>
                <c:manualLayout>
                  <c:x val="-1.6666666666666767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0B-4E8C-A1AF-79C226088041}"/>
                </c:ext>
              </c:extLst>
            </c:dLbl>
            <c:spPr>
              <a:solidFill>
                <a:schemeClr val="accent6">
                  <a:lumMod val="75000"/>
                </a:schemeClr>
              </a:solid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Hoja2!$A$8:$A$10</c:f>
              <c:numCache>
                <c:formatCode>General</c:formatCode>
                <c:ptCount val="3"/>
                <c:pt idx="0">
                  <c:v>2017</c:v>
                </c:pt>
                <c:pt idx="1">
                  <c:v>2018</c:v>
                </c:pt>
                <c:pt idx="2">
                  <c:v>2019</c:v>
                </c:pt>
              </c:numCache>
            </c:numRef>
          </c:cat>
          <c:val>
            <c:numRef>
              <c:f>Hoja2!$C$8:$C$10</c:f>
              <c:numCache>
                <c:formatCode>_(* #,##0_);_(* \(#,##0\);_(* "-"??_);_(@_)</c:formatCode>
                <c:ptCount val="3"/>
                <c:pt idx="0">
                  <c:v>1246.2619150148291</c:v>
                </c:pt>
                <c:pt idx="1">
                  <c:v>824.31127558364437</c:v>
                </c:pt>
                <c:pt idx="2">
                  <c:v>810.93740265731481</c:v>
                </c:pt>
              </c:numCache>
            </c:numRef>
          </c:val>
          <c:smooth val="0"/>
          <c:extLst>
            <c:ext xmlns:c16="http://schemas.microsoft.com/office/drawing/2014/chart" uri="{C3380CC4-5D6E-409C-BE32-E72D297353CC}">
              <c16:uniqueId val="{00000007-850B-4E8C-A1AF-79C226088041}"/>
            </c:ext>
          </c:extLst>
        </c:ser>
        <c:dLbls>
          <c:showLegendKey val="0"/>
          <c:showVal val="0"/>
          <c:showCatName val="0"/>
          <c:showSerName val="0"/>
          <c:showPercent val="0"/>
          <c:showBubbleSize val="0"/>
        </c:dLbls>
        <c:smooth val="0"/>
        <c:axId val="102777103"/>
        <c:axId val="101296319"/>
      </c:lineChart>
      <c:catAx>
        <c:axId val="10277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crossAx val="101296319"/>
        <c:crosses val="autoZero"/>
        <c:auto val="1"/>
        <c:lblAlgn val="ctr"/>
        <c:lblOffset val="100"/>
        <c:noMultiLvlLbl val="0"/>
      </c:catAx>
      <c:valAx>
        <c:axId val="101296319"/>
        <c:scaling>
          <c:orientation val="minMax"/>
          <c:min val="4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crossAx val="102777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legend>
    <c:plotVisOnly val="1"/>
    <c:dispBlanksAs val="gap"/>
    <c:showDLblsOverMax val="0"/>
  </c:chart>
  <c:spPr>
    <a:noFill/>
    <a:ln w="9525" cap="flat" cmpd="sng" algn="ctr">
      <a:noFill/>
      <a:round/>
    </a:ln>
    <a:effectLst/>
  </c:spPr>
  <c:txPr>
    <a:bodyPr/>
    <a:lstStyle/>
    <a:p>
      <a:pPr>
        <a:defRPr sz="1100">
          <a:solidFill>
            <a:sysClr val="windowText" lastClr="000000"/>
          </a:solidFill>
        </a:defRPr>
      </a:pPr>
      <a:endParaRPr lang="es-PY"/>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Hoja1!$F$5</c:f>
              <c:strCache>
                <c:ptCount val="1"/>
                <c:pt idx="0">
                  <c:v>Limpieza nominal</c:v>
                </c:pt>
              </c:strCache>
            </c:strRef>
          </c:tx>
          <c:spPr>
            <a:ln w="28575" cap="rnd">
              <a:solidFill>
                <a:schemeClr val="accent1">
                  <a:lumMod val="50000"/>
                </a:schemeClr>
              </a:solidFill>
              <a:round/>
            </a:ln>
            <a:effectLst/>
          </c:spPr>
          <c:marker>
            <c:symbol val="none"/>
          </c:marker>
          <c:dLbls>
            <c:dLbl>
              <c:idx val="0"/>
              <c:layout>
                <c:manualLayout>
                  <c:x val="-2.3045261515761278E-2"/>
                  <c:y val="6.37958372462701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3C-419C-AD15-3FC8ED9F8F20}"/>
                </c:ext>
              </c:extLst>
            </c:dLbl>
            <c:dLbl>
              <c:idx val="1"/>
              <c:layout>
                <c:manualLayout>
                  <c:x val="-9.8765406496120235E-3"/>
                  <c:y val="-2.8708126760821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3C-419C-AD15-3FC8ED9F8F20}"/>
                </c:ext>
              </c:extLst>
            </c:dLbl>
            <c:dLbl>
              <c:idx val="2"/>
              <c:layout>
                <c:manualLayout>
                  <c:x val="-8.230450541343302E-3"/>
                  <c:y val="-3.1897918623135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3C-419C-AD15-3FC8ED9F8F20}"/>
                </c:ext>
              </c:extLst>
            </c:dLbl>
            <c:spPr>
              <a:solidFill>
                <a:schemeClr val="accent1">
                  <a:lumMod val="50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Hoja1!$C$9:$C$11</c:f>
              <c:numCache>
                <c:formatCode>General</c:formatCode>
                <c:ptCount val="3"/>
                <c:pt idx="0">
                  <c:v>2018</c:v>
                </c:pt>
                <c:pt idx="1">
                  <c:v>2019</c:v>
                </c:pt>
                <c:pt idx="2">
                  <c:v>2020</c:v>
                </c:pt>
              </c:numCache>
            </c:numRef>
          </c:cat>
          <c:val>
            <c:numRef>
              <c:f>Hoja1!$F$9:$F$11</c:f>
              <c:numCache>
                <c:formatCode>#,##0</c:formatCode>
                <c:ptCount val="3"/>
                <c:pt idx="0">
                  <c:v>1766.3464670000001</c:v>
                </c:pt>
                <c:pt idx="1">
                  <c:v>1786.5891999999999</c:v>
                </c:pt>
                <c:pt idx="2">
                  <c:v>1620</c:v>
                </c:pt>
              </c:numCache>
            </c:numRef>
          </c:val>
          <c:smooth val="0"/>
          <c:extLst>
            <c:ext xmlns:c16="http://schemas.microsoft.com/office/drawing/2014/chart" uri="{C3380CC4-5D6E-409C-BE32-E72D297353CC}">
              <c16:uniqueId val="{00000003-473C-419C-AD15-3FC8ED9F8F20}"/>
            </c:ext>
          </c:extLst>
        </c:ser>
        <c:ser>
          <c:idx val="1"/>
          <c:order val="1"/>
          <c:tx>
            <c:strRef>
              <c:f>Hoja1!$G$5</c:f>
              <c:strCache>
                <c:ptCount val="1"/>
                <c:pt idx="0">
                  <c:v>Limpieza real</c:v>
                </c:pt>
              </c:strCache>
            </c:strRef>
          </c:tx>
          <c:spPr>
            <a:ln w="28575" cap="rnd">
              <a:solidFill>
                <a:schemeClr val="accent6">
                  <a:lumMod val="75000"/>
                </a:schemeClr>
              </a:solidFill>
              <a:round/>
            </a:ln>
            <a:effectLst/>
          </c:spPr>
          <c:marker>
            <c:symbol val="none"/>
          </c:marker>
          <c:dLbls>
            <c:dLbl>
              <c:idx val="0"/>
              <c:layout>
                <c:manualLayout>
                  <c:x val="-1.9753081299223926E-2"/>
                  <c:y val="6.37958372462702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3C-419C-AD15-3FC8ED9F8F20}"/>
                </c:ext>
              </c:extLst>
            </c:dLbl>
            <c:dLbl>
              <c:idx val="1"/>
              <c:layout>
                <c:manualLayout>
                  <c:x val="-1.4814810974418067E-2"/>
                  <c:y val="2.8708126760821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3C-419C-AD15-3FC8ED9F8F20}"/>
                </c:ext>
              </c:extLst>
            </c:dLbl>
            <c:dLbl>
              <c:idx val="2"/>
              <c:layout>
                <c:manualLayout>
                  <c:x val="-2.5502472245883989E-2"/>
                  <c:y val="2.8708126760821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3C-419C-AD15-3FC8ED9F8F20}"/>
                </c:ext>
              </c:extLst>
            </c:dLbl>
            <c:spPr>
              <a:solidFill>
                <a:schemeClr val="accent6">
                  <a:lumMod val="75000"/>
                </a:schemeClr>
              </a:solid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Hoja1!$C$9:$C$11</c:f>
              <c:numCache>
                <c:formatCode>General</c:formatCode>
                <c:ptCount val="3"/>
                <c:pt idx="0">
                  <c:v>2018</c:v>
                </c:pt>
                <c:pt idx="1">
                  <c:v>2019</c:v>
                </c:pt>
                <c:pt idx="2">
                  <c:v>2020</c:v>
                </c:pt>
              </c:numCache>
            </c:numRef>
          </c:cat>
          <c:val>
            <c:numRef>
              <c:f>Hoja1!$G$9:$G$11</c:f>
              <c:numCache>
                <c:formatCode>#,##0</c:formatCode>
                <c:ptCount val="3"/>
                <c:pt idx="0">
                  <c:v>1575.8417643006014</c:v>
                </c:pt>
                <c:pt idx="1">
                  <c:v>1537.0311186097886</c:v>
                </c:pt>
                <c:pt idx="2">
                  <c:v>1340.1074797397021</c:v>
                </c:pt>
              </c:numCache>
            </c:numRef>
          </c:val>
          <c:smooth val="0"/>
          <c:extLst>
            <c:ext xmlns:c16="http://schemas.microsoft.com/office/drawing/2014/chart" uri="{C3380CC4-5D6E-409C-BE32-E72D297353CC}">
              <c16:uniqueId val="{00000007-473C-419C-AD15-3FC8ED9F8F20}"/>
            </c:ext>
          </c:extLst>
        </c:ser>
        <c:dLbls>
          <c:showLegendKey val="0"/>
          <c:showVal val="0"/>
          <c:showCatName val="0"/>
          <c:showSerName val="0"/>
          <c:showPercent val="0"/>
          <c:showBubbleSize val="0"/>
        </c:dLbls>
        <c:smooth val="0"/>
        <c:axId val="995668288"/>
        <c:axId val="995659968"/>
      </c:lineChart>
      <c:catAx>
        <c:axId val="99566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crossAx val="995659968"/>
        <c:crosses val="autoZero"/>
        <c:auto val="1"/>
        <c:lblAlgn val="ctr"/>
        <c:lblOffset val="100"/>
        <c:noMultiLvlLbl val="0"/>
      </c:catAx>
      <c:valAx>
        <c:axId val="9956599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crossAx val="99566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legend>
    <c:plotVisOnly val="1"/>
    <c:dispBlanksAs val="gap"/>
    <c:showDLblsOverMax val="0"/>
  </c:chart>
  <c:spPr>
    <a:noFill/>
    <a:ln w="9525" cap="flat" cmpd="sng" algn="ctr">
      <a:noFill/>
      <a:round/>
    </a:ln>
    <a:effectLst/>
  </c:spPr>
  <c:txPr>
    <a:bodyPr/>
    <a:lstStyle/>
    <a:p>
      <a:pPr>
        <a:defRPr sz="1100">
          <a:solidFill>
            <a:sysClr val="windowText" lastClr="000000"/>
          </a:solidFill>
        </a:defRPr>
      </a:pPr>
      <a:endParaRPr lang="es-PY"/>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Hoja1!$A$1</c:f>
              <c:strCache>
                <c:ptCount val="1"/>
                <c:pt idx="0">
                  <c:v> </c:v>
                </c:pt>
              </c:strCache>
            </c:strRef>
          </c:tx>
          <c:spPr>
            <a:solidFill>
              <a:schemeClr val="accent1"/>
            </a:solidFill>
            <a:ln>
              <a:noFill/>
            </a:ln>
            <a:effectLst/>
          </c:spPr>
          <c:invertIfNegative val="0"/>
          <c:cat>
            <c:numRef>
              <c:f>Hoja1!$A$2:$A$7</c:f>
              <c:numCache>
                <c:formatCode>General</c:formatCode>
                <c:ptCount val="6"/>
                <c:pt idx="0">
                  <c:v>2014</c:v>
                </c:pt>
                <c:pt idx="1">
                  <c:v>2015</c:v>
                </c:pt>
                <c:pt idx="2">
                  <c:v>2016</c:v>
                </c:pt>
                <c:pt idx="3">
                  <c:v>2017</c:v>
                </c:pt>
                <c:pt idx="4">
                  <c:v>2018</c:v>
                </c:pt>
                <c:pt idx="5">
                  <c:v>2019</c:v>
                </c:pt>
              </c:numCache>
            </c:numRef>
          </c:cat>
          <c:val>
            <c:numRef>
              <c:f>Hoja1!$A$2:$A$7</c:f>
              <c:numCache>
                <c:formatCode>General</c:formatCode>
                <c:ptCount val="6"/>
                <c:pt idx="0">
                  <c:v>2014</c:v>
                </c:pt>
                <c:pt idx="1">
                  <c:v>2015</c:v>
                </c:pt>
                <c:pt idx="2">
                  <c:v>2016</c:v>
                </c:pt>
                <c:pt idx="3">
                  <c:v>2017</c:v>
                </c:pt>
                <c:pt idx="4">
                  <c:v>2018</c:v>
                </c:pt>
                <c:pt idx="5">
                  <c:v>2019</c:v>
                </c:pt>
              </c:numCache>
            </c:numRef>
          </c:val>
          <c:extLst>
            <c:ext xmlns:c16="http://schemas.microsoft.com/office/drawing/2014/chart" uri="{C3380CC4-5D6E-409C-BE32-E72D297353CC}">
              <c16:uniqueId val="{00000000-F639-4871-BC51-36C791C8D10B}"/>
            </c:ext>
          </c:extLst>
        </c:ser>
        <c:ser>
          <c:idx val="1"/>
          <c:order val="1"/>
          <c:tx>
            <c:strRef>
              <c:f>Hoja1!$B$1</c:f>
              <c:strCache>
                <c:ptCount val="1"/>
                <c:pt idx="0">
                  <c:v>Gs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2014</c:v>
                </c:pt>
                <c:pt idx="1">
                  <c:v>2015</c:v>
                </c:pt>
                <c:pt idx="2">
                  <c:v>2016</c:v>
                </c:pt>
                <c:pt idx="3">
                  <c:v>2017</c:v>
                </c:pt>
                <c:pt idx="4">
                  <c:v>2018</c:v>
                </c:pt>
                <c:pt idx="5">
                  <c:v>2019</c:v>
                </c:pt>
              </c:numCache>
            </c:numRef>
          </c:cat>
          <c:val>
            <c:numRef>
              <c:f>Hoja1!$B$2:$B$7</c:f>
              <c:numCache>
                <c:formatCode>_(* #,##0_);_(* \(#,##0\);_(* "-"_);_(@_)</c:formatCode>
                <c:ptCount val="6"/>
                <c:pt idx="0">
                  <c:v>166881</c:v>
                </c:pt>
                <c:pt idx="1">
                  <c:v>488007</c:v>
                </c:pt>
                <c:pt idx="2">
                  <c:v>1027543</c:v>
                </c:pt>
                <c:pt idx="3">
                  <c:v>2084500</c:v>
                </c:pt>
                <c:pt idx="4">
                  <c:v>4075591</c:v>
                </c:pt>
                <c:pt idx="5" formatCode="#,##0">
                  <c:v>6406545.3342184005</c:v>
                </c:pt>
              </c:numCache>
            </c:numRef>
          </c:val>
          <c:extLst>
            <c:ext xmlns:c16="http://schemas.microsoft.com/office/drawing/2014/chart" uri="{C3380CC4-5D6E-409C-BE32-E72D297353CC}">
              <c16:uniqueId val="{00000001-F639-4871-BC51-36C791C8D10B}"/>
            </c:ext>
          </c:extLst>
        </c:ser>
        <c:dLbls>
          <c:showLegendKey val="0"/>
          <c:showVal val="0"/>
          <c:showCatName val="0"/>
          <c:showSerName val="0"/>
          <c:showPercent val="0"/>
          <c:showBubbleSize val="0"/>
        </c:dLbls>
        <c:gapWidth val="1"/>
        <c:overlap val="1"/>
        <c:axId val="1866232528"/>
        <c:axId val="1866238768"/>
      </c:barChart>
      <c:catAx>
        <c:axId val="186623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crossAx val="1866238768"/>
        <c:crosses val="autoZero"/>
        <c:auto val="1"/>
        <c:lblAlgn val="ctr"/>
        <c:lblOffset val="100"/>
        <c:noMultiLvlLbl val="0"/>
      </c:catAx>
      <c:valAx>
        <c:axId val="1866238768"/>
        <c:scaling>
          <c:orientation val="minMax"/>
        </c:scaling>
        <c:delete val="1"/>
        <c:axPos val="l"/>
        <c:numFmt formatCode="General" sourceLinked="1"/>
        <c:majorTickMark val="none"/>
        <c:minorTickMark val="none"/>
        <c:tickLblPos val="nextTo"/>
        <c:crossAx val="18662325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defRPr>
      </a:pPr>
      <a:endParaRPr lang="es-PY"/>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Hoja1!$A$1</c:f>
              <c:strCache>
                <c:ptCount val="1"/>
                <c:pt idx="0">
                  <c:v> </c:v>
                </c:pt>
              </c:strCache>
            </c:strRef>
          </c:tx>
          <c:spPr>
            <a:solidFill>
              <a:schemeClr val="accent1"/>
            </a:solidFill>
            <a:ln>
              <a:noFill/>
            </a:ln>
            <a:effectLst/>
          </c:spPr>
          <c:invertIfNegative val="0"/>
          <c:cat>
            <c:numRef>
              <c:f>Hoja1!$A$2:$A$7</c:f>
              <c:numCache>
                <c:formatCode>General</c:formatCode>
                <c:ptCount val="6"/>
                <c:pt idx="0">
                  <c:v>2014</c:v>
                </c:pt>
                <c:pt idx="1">
                  <c:v>2015</c:v>
                </c:pt>
                <c:pt idx="2">
                  <c:v>2016</c:v>
                </c:pt>
                <c:pt idx="3">
                  <c:v>2017</c:v>
                </c:pt>
                <c:pt idx="4">
                  <c:v>2018</c:v>
                </c:pt>
                <c:pt idx="5">
                  <c:v>2019</c:v>
                </c:pt>
              </c:numCache>
            </c:numRef>
          </c:cat>
          <c:val>
            <c:numRef>
              <c:f>Hoja1!$A$2:$A$7</c:f>
              <c:numCache>
                <c:formatCode>General</c:formatCode>
                <c:ptCount val="6"/>
                <c:pt idx="0">
                  <c:v>2014</c:v>
                </c:pt>
                <c:pt idx="1">
                  <c:v>2015</c:v>
                </c:pt>
                <c:pt idx="2">
                  <c:v>2016</c:v>
                </c:pt>
                <c:pt idx="3">
                  <c:v>2017</c:v>
                </c:pt>
                <c:pt idx="4">
                  <c:v>2018</c:v>
                </c:pt>
                <c:pt idx="5">
                  <c:v>2019</c:v>
                </c:pt>
              </c:numCache>
            </c:numRef>
          </c:val>
          <c:extLst>
            <c:ext xmlns:c16="http://schemas.microsoft.com/office/drawing/2014/chart" uri="{C3380CC4-5D6E-409C-BE32-E72D297353CC}">
              <c16:uniqueId val="{00000000-8D06-49EF-BC9C-3DC8B394A056}"/>
            </c:ext>
          </c:extLst>
        </c:ser>
        <c:ser>
          <c:idx val="1"/>
          <c:order val="1"/>
          <c:tx>
            <c:strRef>
              <c:f>Hoja1!$B$1</c:f>
              <c:strCache>
                <c:ptCount val="1"/>
                <c:pt idx="0">
                  <c:v>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2014</c:v>
                </c:pt>
                <c:pt idx="1">
                  <c:v>2015</c:v>
                </c:pt>
                <c:pt idx="2">
                  <c:v>2016</c:v>
                </c:pt>
                <c:pt idx="3">
                  <c:v>2017</c:v>
                </c:pt>
                <c:pt idx="4">
                  <c:v>2018</c:v>
                </c:pt>
                <c:pt idx="5">
                  <c:v>2019</c:v>
                </c:pt>
              </c:numCache>
            </c:numRef>
          </c:cat>
          <c:val>
            <c:numRef>
              <c:f>Hoja1!$C$2:$C$7</c:f>
              <c:numCache>
                <c:formatCode>_(* #,##0_);_(* \(#,##0\);_(* "-"_);_(@_)</c:formatCode>
                <c:ptCount val="6"/>
                <c:pt idx="0">
                  <c:v>41617</c:v>
                </c:pt>
                <c:pt idx="1">
                  <c:v>89166</c:v>
                </c:pt>
                <c:pt idx="2">
                  <c:v>147064</c:v>
                </c:pt>
                <c:pt idx="3">
                  <c:v>227798</c:v>
                </c:pt>
                <c:pt idx="4">
                  <c:v>332761</c:v>
                </c:pt>
                <c:pt idx="5">
                  <c:v>410112.99685970938</c:v>
                </c:pt>
              </c:numCache>
            </c:numRef>
          </c:val>
          <c:extLst>
            <c:ext xmlns:c16="http://schemas.microsoft.com/office/drawing/2014/chart" uri="{C3380CC4-5D6E-409C-BE32-E72D297353CC}">
              <c16:uniqueId val="{00000001-8D06-49EF-BC9C-3DC8B394A056}"/>
            </c:ext>
          </c:extLst>
        </c:ser>
        <c:dLbls>
          <c:showLegendKey val="0"/>
          <c:showVal val="0"/>
          <c:showCatName val="0"/>
          <c:showSerName val="0"/>
          <c:showPercent val="0"/>
          <c:showBubbleSize val="0"/>
        </c:dLbls>
        <c:gapWidth val="1"/>
        <c:overlap val="1"/>
        <c:axId val="1866232528"/>
        <c:axId val="1866238768"/>
      </c:barChart>
      <c:catAx>
        <c:axId val="186623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PY"/>
          </a:p>
        </c:txPr>
        <c:crossAx val="1866238768"/>
        <c:crosses val="autoZero"/>
        <c:auto val="1"/>
        <c:lblAlgn val="ctr"/>
        <c:lblOffset val="100"/>
        <c:noMultiLvlLbl val="0"/>
      </c:catAx>
      <c:valAx>
        <c:axId val="1866238768"/>
        <c:scaling>
          <c:orientation val="minMax"/>
        </c:scaling>
        <c:delete val="1"/>
        <c:axPos val="l"/>
        <c:numFmt formatCode="General" sourceLinked="1"/>
        <c:majorTickMark val="none"/>
        <c:minorTickMark val="none"/>
        <c:tickLblPos val="nextTo"/>
        <c:crossAx val="18662325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defRPr>
      </a:pPr>
      <a:endParaRPr lang="es-PY"/>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18591426071738E-2"/>
          <c:y val="5.361492065147485E-2"/>
          <c:w val="0.90742585301837275"/>
          <c:h val="0.8399805322347953"/>
        </c:manualLayout>
      </c:layout>
      <c:barChart>
        <c:barDir val="col"/>
        <c:grouping val="clustered"/>
        <c:varyColors val="0"/>
        <c:ser>
          <c:idx val="0"/>
          <c:order val="0"/>
          <c:spPr>
            <a:solidFill>
              <a:schemeClr val="accent1">
                <a:lumMod val="60000"/>
                <a:lumOff val="40000"/>
              </a:schemeClr>
            </a:solidFill>
            <a:ln>
              <a:noFill/>
            </a:ln>
            <a:effectLst/>
          </c:spPr>
          <c:invertIfNegative val="0"/>
          <c:dPt>
            <c:idx val="7"/>
            <c:invertIfNegative val="0"/>
            <c:bubble3D val="0"/>
            <c:spPr>
              <a:solidFill>
                <a:schemeClr val="accent1">
                  <a:lumMod val="75000"/>
                </a:schemeClr>
              </a:solidFill>
              <a:ln>
                <a:noFill/>
              </a:ln>
              <a:effectLst/>
            </c:spPr>
            <c:extLst>
              <c:ext xmlns:c16="http://schemas.microsoft.com/office/drawing/2014/chart" uri="{C3380CC4-5D6E-409C-BE32-E72D297353CC}">
                <c16:uniqueId val="{00000001-2F3E-43D9-8DAB-FC192B0DEFA4}"/>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fiscal'!$A$4:$A$12</c:f>
              <c:strCache>
                <c:ptCount val="9"/>
                <c:pt idx="0">
                  <c:v>Bol</c:v>
                </c:pt>
                <c:pt idx="1">
                  <c:v>Bra</c:v>
                </c:pt>
                <c:pt idx="2">
                  <c:v>Uru</c:v>
                </c:pt>
                <c:pt idx="3">
                  <c:v>Arg</c:v>
                </c:pt>
                <c:pt idx="4">
                  <c:v>Col</c:v>
                </c:pt>
                <c:pt idx="5">
                  <c:v>Perú</c:v>
                </c:pt>
                <c:pt idx="6">
                  <c:v>Chile</c:v>
                </c:pt>
                <c:pt idx="7">
                  <c:v>Py</c:v>
                </c:pt>
                <c:pt idx="8">
                  <c:v>Ecuador</c:v>
                </c:pt>
              </c:strCache>
            </c:strRef>
          </c:cat>
          <c:val>
            <c:numRef>
              <c:f>'Balance fiscal'!$B$4:$B$12</c:f>
              <c:numCache>
                <c:formatCode>0.0</c:formatCode>
                <c:ptCount val="9"/>
                <c:pt idx="0">
                  <c:v>-7.37</c:v>
                </c:pt>
                <c:pt idx="1">
                  <c:v>-7.3380000000000001</c:v>
                </c:pt>
                <c:pt idx="2">
                  <c:v>-2.7069999999999999</c:v>
                </c:pt>
                <c:pt idx="3">
                  <c:v>-2.6869999999999998</c:v>
                </c:pt>
                <c:pt idx="4">
                  <c:v>-2.6240000000000001</c:v>
                </c:pt>
                <c:pt idx="5">
                  <c:v>-1.885</c:v>
                </c:pt>
                <c:pt idx="6">
                  <c:v>-1.847</c:v>
                </c:pt>
                <c:pt idx="7">
                  <c:v>-1.8</c:v>
                </c:pt>
                <c:pt idx="8">
                  <c:v>2.1999999999999999E-2</c:v>
                </c:pt>
              </c:numCache>
            </c:numRef>
          </c:val>
          <c:extLst>
            <c:ext xmlns:c16="http://schemas.microsoft.com/office/drawing/2014/chart" uri="{C3380CC4-5D6E-409C-BE32-E72D297353CC}">
              <c16:uniqueId val="{00000002-2F3E-43D9-8DAB-FC192B0DEFA4}"/>
            </c:ext>
          </c:extLst>
        </c:ser>
        <c:dLbls>
          <c:showLegendKey val="0"/>
          <c:showVal val="0"/>
          <c:showCatName val="0"/>
          <c:showSerName val="0"/>
          <c:showPercent val="0"/>
          <c:showBubbleSize val="0"/>
        </c:dLbls>
        <c:gapWidth val="10"/>
        <c:overlap val="-27"/>
        <c:axId val="648529696"/>
        <c:axId val="832842464"/>
      </c:barChart>
      <c:catAx>
        <c:axId val="648529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crossAx val="832842464"/>
        <c:crosses val="autoZero"/>
        <c:auto val="1"/>
        <c:lblAlgn val="ctr"/>
        <c:lblOffset val="100"/>
        <c:noMultiLvlLbl val="0"/>
      </c:catAx>
      <c:valAx>
        <c:axId val="832842464"/>
        <c:scaling>
          <c:orientation val="minMax"/>
        </c:scaling>
        <c:delete val="1"/>
        <c:axPos val="l"/>
        <c:numFmt formatCode="0" sourceLinked="0"/>
        <c:majorTickMark val="none"/>
        <c:minorTickMark val="none"/>
        <c:tickLblPos val="nextTo"/>
        <c:crossAx val="6485296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Humanst521 BT" panose="020B0602020204020204" pitchFamily="34" charset="0"/>
        </a:defRPr>
      </a:pPr>
      <a:endParaRPr lang="es-PY"/>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1-2B33-4B30-B46C-50D834C15C9A}"/>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 de cambio'!$A$3:$A$10</c:f>
              <c:strCache>
                <c:ptCount val="8"/>
                <c:pt idx="0">
                  <c:v>Arg</c:v>
                </c:pt>
                <c:pt idx="1">
                  <c:v>Uru</c:v>
                </c:pt>
                <c:pt idx="2">
                  <c:v>Bra</c:v>
                </c:pt>
                <c:pt idx="3">
                  <c:v>Col</c:v>
                </c:pt>
                <c:pt idx="4">
                  <c:v>Py</c:v>
                </c:pt>
                <c:pt idx="5">
                  <c:v>Chile</c:v>
                </c:pt>
                <c:pt idx="6">
                  <c:v>Perú</c:v>
                </c:pt>
                <c:pt idx="7">
                  <c:v>Méx</c:v>
                </c:pt>
              </c:strCache>
            </c:strRef>
          </c:cat>
          <c:val>
            <c:numRef>
              <c:f>'Tipo de cambio'!$B$3:$B$10</c:f>
              <c:numCache>
                <c:formatCode>0.0</c:formatCode>
                <c:ptCount val="8"/>
                <c:pt idx="0">
                  <c:v>51.902557675543761</c:v>
                </c:pt>
                <c:pt idx="1">
                  <c:v>13.743051266213683</c:v>
                </c:pt>
                <c:pt idx="2">
                  <c:v>7.5606792979553887</c:v>
                </c:pt>
                <c:pt idx="3">
                  <c:v>6.8391239253577112</c:v>
                </c:pt>
                <c:pt idx="4">
                  <c:v>6.8209602599098957</c:v>
                </c:pt>
                <c:pt idx="5">
                  <c:v>4.4489543302100003</c:v>
                </c:pt>
                <c:pt idx="6">
                  <c:v>0.53460053460052848</c:v>
                </c:pt>
                <c:pt idx="7">
                  <c:v>0.22153120744667376</c:v>
                </c:pt>
              </c:numCache>
            </c:numRef>
          </c:val>
          <c:extLst>
            <c:ext xmlns:c16="http://schemas.microsoft.com/office/drawing/2014/chart" uri="{C3380CC4-5D6E-409C-BE32-E72D297353CC}">
              <c16:uniqueId val="{00000002-2B33-4B30-B46C-50D834C15C9A}"/>
            </c:ext>
          </c:extLst>
        </c:ser>
        <c:dLbls>
          <c:showLegendKey val="0"/>
          <c:showVal val="0"/>
          <c:showCatName val="0"/>
          <c:showSerName val="0"/>
          <c:showPercent val="0"/>
          <c:showBubbleSize val="0"/>
        </c:dLbls>
        <c:gapWidth val="10"/>
        <c:overlap val="-27"/>
        <c:axId val="1026424352"/>
        <c:axId val="1026432672"/>
      </c:barChart>
      <c:catAx>
        <c:axId val="102642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crossAx val="1026432672"/>
        <c:crosses val="autoZero"/>
        <c:auto val="1"/>
        <c:lblAlgn val="ctr"/>
        <c:lblOffset val="100"/>
        <c:noMultiLvlLbl val="0"/>
      </c:catAx>
      <c:valAx>
        <c:axId val="1026432672"/>
        <c:scaling>
          <c:orientation val="minMax"/>
        </c:scaling>
        <c:delete val="1"/>
        <c:axPos val="l"/>
        <c:numFmt formatCode="0" sourceLinked="0"/>
        <c:majorTickMark val="none"/>
        <c:minorTickMark val="none"/>
        <c:tickLblPos val="nextTo"/>
        <c:crossAx val="10264243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Humanst521 BT" panose="020B0602020204020204" pitchFamily="34" charset="0"/>
        </a:defRPr>
      </a:pPr>
      <a:endParaRPr lang="es-PY"/>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9"/>
            <c:invertIfNegative val="0"/>
            <c:bubble3D val="0"/>
            <c:spPr>
              <a:solidFill>
                <a:schemeClr val="accent1">
                  <a:lumMod val="50000"/>
                </a:schemeClr>
              </a:solidFill>
              <a:ln>
                <a:noFill/>
              </a:ln>
              <a:effectLst/>
            </c:spPr>
            <c:extLst>
              <c:ext xmlns:c16="http://schemas.microsoft.com/office/drawing/2014/chart" uri="{C3380CC4-5D6E-409C-BE32-E72D297353CC}">
                <c16:uniqueId val="{00000001-64C2-4AA3-8D55-0F732E98F40D}"/>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'Deuda externa_PIB'!$A$3:$A$12</c:f>
              <c:strCache>
                <c:ptCount val="10"/>
                <c:pt idx="0">
                  <c:v>Uru</c:v>
                </c:pt>
                <c:pt idx="1">
                  <c:v>Chile</c:v>
                </c:pt>
                <c:pt idx="2">
                  <c:v>Col</c:v>
                </c:pt>
                <c:pt idx="3">
                  <c:v>Ecua</c:v>
                </c:pt>
                <c:pt idx="4">
                  <c:v>Arg</c:v>
                </c:pt>
                <c:pt idx="5">
                  <c:v>Perú</c:v>
                </c:pt>
                <c:pt idx="6">
                  <c:v>Bol</c:v>
                </c:pt>
                <c:pt idx="7">
                  <c:v>Bra</c:v>
                </c:pt>
                <c:pt idx="8">
                  <c:v>Méx</c:v>
                </c:pt>
                <c:pt idx="9">
                  <c:v>Py</c:v>
                </c:pt>
              </c:strCache>
            </c:strRef>
          </c:cat>
          <c:val>
            <c:numRef>
              <c:f>'Deuda externa_PIB'!$B$3:$B$12</c:f>
              <c:numCache>
                <c:formatCode>_ * #,##0.0_ ;_ * \-#,##0.0_ ;_ * "-"_ ;_ @_ </c:formatCode>
                <c:ptCount val="10"/>
                <c:pt idx="0">
                  <c:v>69.323800000000006</c:v>
                </c:pt>
                <c:pt idx="1">
                  <c:v>65.400000000000006</c:v>
                </c:pt>
                <c:pt idx="2">
                  <c:v>39.655999999999999</c:v>
                </c:pt>
                <c:pt idx="3">
                  <c:v>38.299999999999997</c:v>
                </c:pt>
                <c:pt idx="4">
                  <c:v>37.162599999999998</c:v>
                </c:pt>
                <c:pt idx="5">
                  <c:v>36.401699999999998</c:v>
                </c:pt>
                <c:pt idx="6">
                  <c:v>33.824399999999997</c:v>
                </c:pt>
                <c:pt idx="7">
                  <c:v>32.5976</c:v>
                </c:pt>
                <c:pt idx="8">
                  <c:v>28.866700000000002</c:v>
                </c:pt>
                <c:pt idx="9">
                  <c:v>19.299099999999999</c:v>
                </c:pt>
              </c:numCache>
            </c:numRef>
          </c:val>
          <c:extLst>
            <c:ext xmlns:c16="http://schemas.microsoft.com/office/drawing/2014/chart" uri="{C3380CC4-5D6E-409C-BE32-E72D297353CC}">
              <c16:uniqueId val="{00000002-64C2-4AA3-8D55-0F732E98F40D}"/>
            </c:ext>
          </c:extLst>
        </c:ser>
        <c:dLbls>
          <c:showLegendKey val="0"/>
          <c:showVal val="0"/>
          <c:showCatName val="0"/>
          <c:showSerName val="0"/>
          <c:showPercent val="0"/>
          <c:showBubbleSize val="0"/>
        </c:dLbls>
        <c:gapWidth val="10"/>
        <c:overlap val="-27"/>
        <c:axId val="1091421536"/>
        <c:axId val="1091399904"/>
      </c:barChart>
      <c:catAx>
        <c:axId val="109142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crossAx val="1091399904"/>
        <c:crosses val="autoZero"/>
        <c:auto val="1"/>
        <c:lblAlgn val="ctr"/>
        <c:lblOffset val="100"/>
        <c:noMultiLvlLbl val="0"/>
      </c:catAx>
      <c:valAx>
        <c:axId val="1091399904"/>
        <c:scaling>
          <c:orientation val="minMax"/>
        </c:scaling>
        <c:delete val="1"/>
        <c:axPos val="l"/>
        <c:numFmt formatCode="#,##0" sourceLinked="0"/>
        <c:majorTickMark val="none"/>
        <c:minorTickMark val="none"/>
        <c:tickLblPos val="nextTo"/>
        <c:crossAx val="10914215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Humanst521 BT" panose="020B0602020204020204" pitchFamily="34" charset="0"/>
        </a:defRPr>
      </a:pPr>
      <a:endParaRPr lang="es-PY"/>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chemeClr val="accent1">
                  <a:lumMod val="50000"/>
                </a:schemeClr>
              </a:solidFill>
              <a:ln>
                <a:noFill/>
              </a:ln>
              <a:effectLst/>
            </c:spPr>
            <c:extLst>
              <c:ext xmlns:c16="http://schemas.microsoft.com/office/drawing/2014/chart" uri="{C3380CC4-5D6E-409C-BE32-E72D297353CC}">
                <c16:uniqueId val="{00000001-91B7-4302-9583-86721467418D}"/>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RIN_PIB!$A$4:$A$11</c:f>
              <c:strCache>
                <c:ptCount val="8"/>
                <c:pt idx="0">
                  <c:v>Arg</c:v>
                </c:pt>
                <c:pt idx="1">
                  <c:v>Chile</c:v>
                </c:pt>
                <c:pt idx="2">
                  <c:v>Col</c:v>
                </c:pt>
                <c:pt idx="3">
                  <c:v>Bol</c:v>
                </c:pt>
                <c:pt idx="4">
                  <c:v>Bra</c:v>
                </c:pt>
                <c:pt idx="5">
                  <c:v>Py</c:v>
                </c:pt>
                <c:pt idx="6">
                  <c:v>Uru</c:v>
                </c:pt>
                <c:pt idx="7">
                  <c:v>Perú</c:v>
                </c:pt>
              </c:strCache>
            </c:strRef>
          </c:cat>
          <c:val>
            <c:numRef>
              <c:f>RIN_PIB!$D$4:$D$11</c:f>
              <c:numCache>
                <c:formatCode>0.0</c:formatCode>
                <c:ptCount val="8"/>
                <c:pt idx="0">
                  <c:v>10.349539396704923</c:v>
                </c:pt>
                <c:pt idx="1">
                  <c:v>13.370476364448233</c:v>
                </c:pt>
                <c:pt idx="2">
                  <c:v>15.745329011672643</c:v>
                </c:pt>
                <c:pt idx="3">
                  <c:v>19.227687870533568</c:v>
                </c:pt>
                <c:pt idx="4">
                  <c:v>19.267417954381973</c:v>
                </c:pt>
                <c:pt idx="5">
                  <c:v>19.766182187656188</c:v>
                </c:pt>
                <c:pt idx="6">
                  <c:v>23.665554282678354</c:v>
                </c:pt>
                <c:pt idx="7">
                  <c:v>29.397250947948983</c:v>
                </c:pt>
              </c:numCache>
            </c:numRef>
          </c:val>
          <c:extLst>
            <c:ext xmlns:c16="http://schemas.microsoft.com/office/drawing/2014/chart" uri="{C3380CC4-5D6E-409C-BE32-E72D297353CC}">
              <c16:uniqueId val="{00000002-91B7-4302-9583-86721467418D}"/>
            </c:ext>
          </c:extLst>
        </c:ser>
        <c:dLbls>
          <c:showLegendKey val="0"/>
          <c:showVal val="0"/>
          <c:showCatName val="0"/>
          <c:showSerName val="0"/>
          <c:showPercent val="0"/>
          <c:showBubbleSize val="0"/>
        </c:dLbls>
        <c:gapWidth val="10"/>
        <c:overlap val="-27"/>
        <c:axId val="643492752"/>
        <c:axId val="643490672"/>
      </c:barChart>
      <c:catAx>
        <c:axId val="64349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crossAx val="643490672"/>
        <c:crosses val="autoZero"/>
        <c:auto val="1"/>
        <c:lblAlgn val="ctr"/>
        <c:lblOffset val="100"/>
        <c:noMultiLvlLbl val="0"/>
      </c:catAx>
      <c:valAx>
        <c:axId val="643490672"/>
        <c:scaling>
          <c:orientation val="minMax"/>
        </c:scaling>
        <c:delete val="1"/>
        <c:axPos val="l"/>
        <c:numFmt formatCode="0" sourceLinked="0"/>
        <c:majorTickMark val="none"/>
        <c:minorTickMark val="none"/>
        <c:tickLblPos val="nextTo"/>
        <c:crossAx val="6434927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Humanst521 BT" panose="020B0602020204020204" pitchFamily="34" charset="0"/>
        </a:defRPr>
      </a:pPr>
      <a:endParaRPr lang="es-PY"/>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chemeClr val="accent1">
                  <a:lumMod val="50000"/>
                </a:schemeClr>
              </a:solidFill>
              <a:ln>
                <a:noFill/>
              </a:ln>
              <a:effectLst/>
            </c:spPr>
            <c:extLst>
              <c:ext xmlns:c16="http://schemas.microsoft.com/office/drawing/2014/chart" uri="{C3380CC4-5D6E-409C-BE32-E72D297353CC}">
                <c16:uniqueId val="{00000001-671E-45D1-A3E3-791E5DB2B150}"/>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'Cuenta Corriente'!$A$3:$A$11</c:f>
              <c:strCache>
                <c:ptCount val="9"/>
                <c:pt idx="0">
                  <c:v>Bol</c:v>
                </c:pt>
                <c:pt idx="1">
                  <c:v>Col</c:v>
                </c:pt>
                <c:pt idx="2">
                  <c:v>Chile</c:v>
                </c:pt>
                <c:pt idx="3">
                  <c:v>Arg</c:v>
                </c:pt>
                <c:pt idx="4">
                  <c:v>Bra</c:v>
                </c:pt>
                <c:pt idx="5">
                  <c:v>Perú</c:v>
                </c:pt>
                <c:pt idx="6">
                  <c:v>Py</c:v>
                </c:pt>
                <c:pt idx="7">
                  <c:v>Uru</c:v>
                </c:pt>
                <c:pt idx="8">
                  <c:v>Ecua</c:v>
                </c:pt>
              </c:strCache>
            </c:strRef>
          </c:cat>
          <c:val>
            <c:numRef>
              <c:f>'Cuenta Corriente'!$B$3:$B$11</c:f>
              <c:numCache>
                <c:formatCode>0.0</c:formatCode>
                <c:ptCount val="9"/>
                <c:pt idx="0">
                  <c:v>-5.17</c:v>
                </c:pt>
                <c:pt idx="1">
                  <c:v>-3.927</c:v>
                </c:pt>
                <c:pt idx="2">
                  <c:v>-3.2160000000000002</c:v>
                </c:pt>
                <c:pt idx="3">
                  <c:v>-1.976</c:v>
                </c:pt>
                <c:pt idx="4">
                  <c:v>-1.6930000000000001</c:v>
                </c:pt>
                <c:pt idx="5">
                  <c:v>-1.411</c:v>
                </c:pt>
                <c:pt idx="6">
                  <c:v>-0.2</c:v>
                </c:pt>
                <c:pt idx="7">
                  <c:v>-0.79300000000000004</c:v>
                </c:pt>
                <c:pt idx="8">
                  <c:v>0.40100000000000002</c:v>
                </c:pt>
              </c:numCache>
            </c:numRef>
          </c:val>
          <c:extLst>
            <c:ext xmlns:c16="http://schemas.microsoft.com/office/drawing/2014/chart" uri="{C3380CC4-5D6E-409C-BE32-E72D297353CC}">
              <c16:uniqueId val="{00000002-671E-45D1-A3E3-791E5DB2B150}"/>
            </c:ext>
          </c:extLst>
        </c:ser>
        <c:dLbls>
          <c:showLegendKey val="0"/>
          <c:showVal val="0"/>
          <c:showCatName val="0"/>
          <c:showSerName val="0"/>
          <c:showPercent val="0"/>
          <c:showBubbleSize val="0"/>
        </c:dLbls>
        <c:gapWidth val="10"/>
        <c:overlap val="-27"/>
        <c:axId val="829596096"/>
        <c:axId val="829584032"/>
      </c:barChart>
      <c:catAx>
        <c:axId val="829596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crossAx val="829584032"/>
        <c:crosses val="autoZero"/>
        <c:auto val="1"/>
        <c:lblAlgn val="ctr"/>
        <c:lblOffset val="100"/>
        <c:noMultiLvlLbl val="0"/>
      </c:catAx>
      <c:valAx>
        <c:axId val="829584032"/>
        <c:scaling>
          <c:orientation val="minMax"/>
        </c:scaling>
        <c:delete val="1"/>
        <c:axPos val="l"/>
        <c:numFmt formatCode="0.0" sourceLinked="1"/>
        <c:majorTickMark val="none"/>
        <c:minorTickMark val="none"/>
        <c:tickLblPos val="nextTo"/>
        <c:crossAx val="8295960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Humanst521 BT" panose="020B0602020204020204" pitchFamily="34" charset="0"/>
        </a:defRPr>
      </a:pPr>
      <a:endParaRPr lang="es-PY"/>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1-2F15-494A-A36D-2148A4B56128}"/>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'Riesgo país'!$A$3:$A$11</c:f>
              <c:strCache>
                <c:ptCount val="9"/>
                <c:pt idx="0">
                  <c:v>Arg</c:v>
                </c:pt>
                <c:pt idx="1">
                  <c:v>Ecu</c:v>
                </c:pt>
                <c:pt idx="2">
                  <c:v>Bol</c:v>
                </c:pt>
                <c:pt idx="3">
                  <c:v>Py</c:v>
                </c:pt>
                <c:pt idx="4">
                  <c:v>Bra</c:v>
                </c:pt>
                <c:pt idx="5">
                  <c:v>Col</c:v>
                </c:pt>
                <c:pt idx="6">
                  <c:v>Uru</c:v>
                </c:pt>
                <c:pt idx="7">
                  <c:v>Chile</c:v>
                </c:pt>
                <c:pt idx="8">
                  <c:v>Perú</c:v>
                </c:pt>
              </c:strCache>
            </c:strRef>
          </c:cat>
          <c:val>
            <c:numRef>
              <c:f>'Riesgo país'!$B$3:$B$11</c:f>
              <c:numCache>
                <c:formatCode>General</c:formatCode>
                <c:ptCount val="9"/>
                <c:pt idx="0">
                  <c:v>2172</c:v>
                </c:pt>
                <c:pt idx="1">
                  <c:v>676</c:v>
                </c:pt>
                <c:pt idx="2">
                  <c:v>291</c:v>
                </c:pt>
                <c:pt idx="3">
                  <c:v>241</c:v>
                </c:pt>
                <c:pt idx="4">
                  <c:v>238</c:v>
                </c:pt>
                <c:pt idx="5">
                  <c:v>184</c:v>
                </c:pt>
                <c:pt idx="6">
                  <c:v>177</c:v>
                </c:pt>
                <c:pt idx="7">
                  <c:v>139</c:v>
                </c:pt>
                <c:pt idx="8">
                  <c:v>130</c:v>
                </c:pt>
              </c:numCache>
            </c:numRef>
          </c:val>
          <c:extLst>
            <c:ext xmlns:c16="http://schemas.microsoft.com/office/drawing/2014/chart" uri="{C3380CC4-5D6E-409C-BE32-E72D297353CC}">
              <c16:uniqueId val="{00000002-2F15-494A-A36D-2148A4B56128}"/>
            </c:ext>
          </c:extLst>
        </c:ser>
        <c:dLbls>
          <c:showLegendKey val="0"/>
          <c:showVal val="0"/>
          <c:showCatName val="0"/>
          <c:showSerName val="0"/>
          <c:showPercent val="0"/>
          <c:showBubbleSize val="0"/>
        </c:dLbls>
        <c:gapWidth val="10"/>
        <c:overlap val="-27"/>
        <c:axId val="829590272"/>
        <c:axId val="829597344"/>
      </c:barChart>
      <c:catAx>
        <c:axId val="82959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Humanst521 BT" panose="020B0602020204020204" pitchFamily="34" charset="0"/>
                <a:ea typeface="+mn-ea"/>
                <a:cs typeface="+mn-cs"/>
              </a:defRPr>
            </a:pPr>
            <a:endParaRPr lang="es-PY"/>
          </a:p>
        </c:txPr>
        <c:crossAx val="829597344"/>
        <c:crosses val="autoZero"/>
        <c:auto val="1"/>
        <c:lblAlgn val="ctr"/>
        <c:lblOffset val="100"/>
        <c:noMultiLvlLbl val="0"/>
      </c:catAx>
      <c:valAx>
        <c:axId val="829597344"/>
        <c:scaling>
          <c:orientation val="minMax"/>
        </c:scaling>
        <c:delete val="1"/>
        <c:axPos val="l"/>
        <c:numFmt formatCode="General" sourceLinked="1"/>
        <c:majorTickMark val="none"/>
        <c:minorTickMark val="none"/>
        <c:tickLblPos val="nextTo"/>
        <c:crossAx val="82959027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latin typeface="Humanst521 BT" panose="020B0602020204020204" pitchFamily="34" charset="0"/>
        </a:defRPr>
      </a:pPr>
      <a:endParaRPr lang="es-PY"/>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0799655434546E-2"/>
          <c:y val="5.4162530690123938E-2"/>
          <c:w val="0.86410160757981214"/>
          <c:h val="0.72131384933541076"/>
        </c:manualLayout>
      </c:layout>
      <c:barChart>
        <c:barDir val="col"/>
        <c:grouping val="clustered"/>
        <c:varyColors val="0"/>
        <c:ser>
          <c:idx val="0"/>
          <c:order val="0"/>
          <c:tx>
            <c:strRef>
              <c:f>Hoja1!$B$10</c:f>
              <c:strCache>
                <c:ptCount val="1"/>
                <c:pt idx="0">
                  <c:v>Var. Inter (%)</c:v>
                </c:pt>
              </c:strCache>
            </c:strRef>
          </c:tx>
          <c:spPr>
            <a:solidFill>
              <a:srgbClr val="349DB8"/>
            </a:solidFill>
            <a:ln>
              <a:noFill/>
            </a:ln>
            <a:effectLst/>
          </c:spPr>
          <c:invertIfNegative val="0"/>
          <c:dPt>
            <c:idx val="1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2-3A77-4977-B721-C06E86B50840}"/>
              </c:ext>
            </c:extLst>
          </c:dPt>
          <c:dPt>
            <c:idx val="2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3A77-4977-B721-C06E86B50840}"/>
              </c:ext>
            </c:extLst>
          </c:dPt>
          <c:dPt>
            <c:idx val="2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3A77-4977-B721-C06E86B50840}"/>
              </c:ext>
            </c:extLst>
          </c:dPt>
          <c:dPt>
            <c:idx val="2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3A77-4977-B721-C06E86B50840}"/>
              </c:ext>
            </c:extLst>
          </c:dPt>
          <c:dPt>
            <c:idx val="2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3A77-4977-B721-C06E86B50840}"/>
              </c:ext>
            </c:extLst>
          </c:dPt>
          <c:dPt>
            <c:idx val="2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3A77-4977-B721-C06E86B50840}"/>
              </c:ext>
            </c:extLst>
          </c:dPt>
          <c:dPt>
            <c:idx val="2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8-3A77-4977-B721-C06E86B50840}"/>
              </c:ext>
            </c:extLst>
          </c:dPt>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7-4977-B721-C06E86B5084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Humanst521 BT" panose="020B0602020204020204" pitchFamily="34" charset="0"/>
                    <a:ea typeface="+mn-ea"/>
                    <a:cs typeface="+mn-cs"/>
                  </a:defRPr>
                </a:pPr>
                <a:endParaRPr lang="es-PY"/>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Hoja1!$AQ$9:$BQ$9</c:f>
              <c:numCache>
                <c:formatCode>mmm\-yy</c:formatCode>
                <c:ptCount val="27"/>
                <c:pt idx="0">
                  <c:v>42856</c:v>
                </c:pt>
                <c:pt idx="1">
                  <c:v>42887</c:v>
                </c:pt>
                <c:pt idx="2">
                  <c:v>42917</c:v>
                </c:pt>
                <c:pt idx="3">
                  <c:v>42948</c:v>
                </c:pt>
                <c:pt idx="4">
                  <c:v>42979</c:v>
                </c:pt>
                <c:pt idx="5">
                  <c:v>43009</c:v>
                </c:pt>
                <c:pt idx="6">
                  <c:v>43040</c:v>
                </c:pt>
                <c:pt idx="7">
                  <c:v>43070</c:v>
                </c:pt>
                <c:pt idx="8">
                  <c:v>43101</c:v>
                </c:pt>
                <c:pt idx="9">
                  <c:v>43132</c:v>
                </c:pt>
                <c:pt idx="10">
                  <c:v>43160</c:v>
                </c:pt>
                <c:pt idx="11">
                  <c:v>43191</c:v>
                </c:pt>
                <c:pt idx="12">
                  <c:v>43221</c:v>
                </c:pt>
                <c:pt idx="13">
                  <c:v>43252</c:v>
                </c:pt>
                <c:pt idx="14">
                  <c:v>43282</c:v>
                </c:pt>
                <c:pt idx="15">
                  <c:v>43313</c:v>
                </c:pt>
                <c:pt idx="16">
                  <c:v>43344</c:v>
                </c:pt>
                <c:pt idx="17">
                  <c:v>43374</c:v>
                </c:pt>
                <c:pt idx="18">
                  <c:v>43405</c:v>
                </c:pt>
                <c:pt idx="19">
                  <c:v>43435</c:v>
                </c:pt>
                <c:pt idx="20">
                  <c:v>43466</c:v>
                </c:pt>
                <c:pt idx="21">
                  <c:v>43497</c:v>
                </c:pt>
                <c:pt idx="22">
                  <c:v>43525</c:v>
                </c:pt>
                <c:pt idx="23">
                  <c:v>43556</c:v>
                </c:pt>
                <c:pt idx="24">
                  <c:v>43586</c:v>
                </c:pt>
                <c:pt idx="25">
                  <c:v>43617</c:v>
                </c:pt>
                <c:pt idx="26">
                  <c:v>43647</c:v>
                </c:pt>
              </c:numCache>
            </c:numRef>
          </c:cat>
          <c:val>
            <c:numRef>
              <c:f>Hoja1!$AQ$10:$BQ$10</c:f>
              <c:numCache>
                <c:formatCode>0.0</c:formatCode>
                <c:ptCount val="27"/>
                <c:pt idx="0">
                  <c:v>5.7139877242720729</c:v>
                </c:pt>
                <c:pt idx="1">
                  <c:v>2.779012533713157</c:v>
                </c:pt>
                <c:pt idx="2">
                  <c:v>4.2586004472090337</c:v>
                </c:pt>
                <c:pt idx="3">
                  <c:v>6.4545578197981399</c:v>
                </c:pt>
                <c:pt idx="4">
                  <c:v>3.2149103696590799</c:v>
                </c:pt>
                <c:pt idx="5">
                  <c:v>6.5135442451023096</c:v>
                </c:pt>
                <c:pt idx="6">
                  <c:v>6.8605854545099589</c:v>
                </c:pt>
                <c:pt idx="7">
                  <c:v>3.097112860979621</c:v>
                </c:pt>
                <c:pt idx="8">
                  <c:v>6.6509690964201411</c:v>
                </c:pt>
                <c:pt idx="9">
                  <c:v>6.7494132753201654</c:v>
                </c:pt>
                <c:pt idx="10">
                  <c:v>3.0691095205007173</c:v>
                </c:pt>
                <c:pt idx="11">
                  <c:v>12.781614302098632</c:v>
                </c:pt>
                <c:pt idx="12">
                  <c:v>6.1066697881825291</c:v>
                </c:pt>
                <c:pt idx="13">
                  <c:v>1.7449996306883975</c:v>
                </c:pt>
                <c:pt idx="14">
                  <c:v>4.5619538254419751</c:v>
                </c:pt>
                <c:pt idx="15">
                  <c:v>1.8664727535772556</c:v>
                </c:pt>
                <c:pt idx="16">
                  <c:v>-1.4376724716119043</c:v>
                </c:pt>
                <c:pt idx="17">
                  <c:v>2.0783735350337338</c:v>
                </c:pt>
                <c:pt idx="18">
                  <c:v>0.4424318613227598</c:v>
                </c:pt>
                <c:pt idx="19">
                  <c:v>-0.27954495443836436</c:v>
                </c:pt>
                <c:pt idx="20">
                  <c:v>-0.55268310197818948</c:v>
                </c:pt>
                <c:pt idx="21">
                  <c:v>-2.4581191365939929</c:v>
                </c:pt>
                <c:pt idx="22">
                  <c:v>-4.4646961602781374</c:v>
                </c:pt>
                <c:pt idx="23">
                  <c:v>-5.1297352066309543</c:v>
                </c:pt>
                <c:pt idx="24">
                  <c:v>-2.4659698639261478</c:v>
                </c:pt>
                <c:pt idx="25">
                  <c:v>-1.3943119621602165</c:v>
                </c:pt>
                <c:pt idx="26">
                  <c:v>0.72213395066373209</c:v>
                </c:pt>
              </c:numCache>
            </c:numRef>
          </c:val>
          <c:extLst>
            <c:ext xmlns:c16="http://schemas.microsoft.com/office/drawing/2014/chart" uri="{C3380CC4-5D6E-409C-BE32-E72D297353CC}">
              <c16:uniqueId val="{00000001-3A77-4977-B721-C06E86B50840}"/>
            </c:ext>
          </c:extLst>
        </c:ser>
        <c:dLbls>
          <c:showLegendKey val="0"/>
          <c:showVal val="0"/>
          <c:showCatName val="0"/>
          <c:showSerName val="0"/>
          <c:showPercent val="0"/>
          <c:showBubbleSize val="0"/>
        </c:dLbls>
        <c:gapWidth val="10"/>
        <c:axId val="1331218848"/>
        <c:axId val="1331226128"/>
      </c:barChart>
      <c:dateAx>
        <c:axId val="1331218848"/>
        <c:scaling>
          <c:orientation val="minMax"/>
          <c:max val="43647"/>
          <c:min val="42887"/>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Humanst521 BT" panose="020B0602020204020204" pitchFamily="34" charset="0"/>
                <a:ea typeface="+mn-ea"/>
                <a:cs typeface="+mn-cs"/>
              </a:defRPr>
            </a:pPr>
            <a:endParaRPr lang="es-PY"/>
          </a:p>
        </c:txPr>
        <c:crossAx val="1331226128"/>
        <c:crosses val="autoZero"/>
        <c:auto val="1"/>
        <c:lblOffset val="100"/>
        <c:baseTimeUnit val="months"/>
      </c:dateAx>
      <c:valAx>
        <c:axId val="1331226128"/>
        <c:scaling>
          <c:orientation val="minMax"/>
        </c:scaling>
        <c:delete val="1"/>
        <c:axPos val="l"/>
        <c:numFmt formatCode="0" sourceLinked="0"/>
        <c:majorTickMark val="none"/>
        <c:minorTickMark val="none"/>
        <c:tickLblPos val="nextTo"/>
        <c:crossAx val="1331218848"/>
        <c:crosses val="autoZero"/>
        <c:crossBetween val="between"/>
        <c:majorUnit val="4"/>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700" b="0">
          <a:solidFill>
            <a:sysClr val="windowText" lastClr="000000"/>
          </a:solidFill>
          <a:latin typeface="Humanst521 BT" panose="020B0602020204020204" pitchFamily="34" charset="0"/>
        </a:defRPr>
      </a:pPr>
      <a:endParaRPr lang="es-PY"/>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x 1'!$K$33</c:f>
              <c:strCache>
                <c:ptCount val="1"/>
                <c:pt idx="0">
                  <c:v>ALTAS</c:v>
                </c:pt>
              </c:strCache>
            </c:strRef>
          </c:tx>
          <c:spPr>
            <a:solidFill>
              <a:schemeClr val="accent1"/>
            </a:solidFill>
            <a:ln>
              <a:noFill/>
            </a:ln>
            <a:effectLst/>
          </c:spPr>
          <c:invertIfNegative val="0"/>
          <c:cat>
            <c:numRef>
              <c:f>'2 x 1'!$J$36:$J$55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'2 x 1'!$K$36:$K$55</c:f>
            </c:numRef>
          </c:val>
          <c:extLst>
            <c:ext xmlns:c16="http://schemas.microsoft.com/office/drawing/2014/chart" uri="{C3380CC4-5D6E-409C-BE32-E72D297353CC}">
              <c16:uniqueId val="{00000000-00A0-40C6-9D1B-2CDB7E1180CB}"/>
            </c:ext>
          </c:extLst>
        </c:ser>
        <c:ser>
          <c:idx val="1"/>
          <c:order val="1"/>
          <c:tx>
            <c:strRef>
              <c:f>'2 x 1'!$L$33</c:f>
              <c:strCache>
                <c:ptCount val="1"/>
                <c:pt idx="0">
                  <c:v>BAJAS</c:v>
                </c:pt>
              </c:strCache>
            </c:strRef>
          </c:tx>
          <c:spPr>
            <a:solidFill>
              <a:schemeClr val="accent2"/>
            </a:solidFill>
            <a:ln>
              <a:noFill/>
            </a:ln>
            <a:effectLst/>
          </c:spPr>
          <c:invertIfNegative val="0"/>
          <c:cat>
            <c:numRef>
              <c:f>'2 x 1'!$J$36:$J$55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'2 x 1'!$L$36:$L$55</c:f>
            </c:numRef>
          </c:val>
          <c:extLst>
            <c:ext xmlns:c16="http://schemas.microsoft.com/office/drawing/2014/chart" uri="{C3380CC4-5D6E-409C-BE32-E72D297353CC}">
              <c16:uniqueId val="{00000001-00A0-40C6-9D1B-2CDB7E1180CB}"/>
            </c:ext>
          </c:extLst>
        </c:ser>
        <c:ser>
          <c:idx val="2"/>
          <c:order val="2"/>
          <c:tx>
            <c:strRef>
              <c:f>'2 x 1'!$M$33</c:f>
              <c:strCache>
                <c:ptCount val="1"/>
                <c:pt idx="0">
                  <c:v>Total Func.</c:v>
                </c:pt>
              </c:strCache>
            </c:strRef>
          </c:tx>
          <c:spPr>
            <a:solidFill>
              <a:schemeClr val="accent1">
                <a:lumMod val="75000"/>
              </a:schemeClr>
            </a:solidFill>
            <a:ln>
              <a:solidFill>
                <a:schemeClr val="accent1"/>
              </a:solidFill>
            </a:ln>
            <a:effectLst/>
          </c:spPr>
          <c:invertIfNegative val="0"/>
          <c:dPt>
            <c:idx val="19"/>
            <c:invertIfNegative val="0"/>
            <c:bubble3D val="0"/>
            <c:spPr>
              <a:solidFill>
                <a:schemeClr val="bg1">
                  <a:lumMod val="50000"/>
                </a:schemeClr>
              </a:solidFill>
              <a:ln>
                <a:solidFill>
                  <a:schemeClr val="accent1"/>
                </a:solidFill>
              </a:ln>
              <a:effectLst/>
            </c:spPr>
            <c:extLst>
              <c:ext xmlns:c16="http://schemas.microsoft.com/office/drawing/2014/chart" uri="{C3380CC4-5D6E-409C-BE32-E72D297353CC}">
                <c16:uniqueId val="{00000008-00A0-40C6-9D1B-2CDB7E1180C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A0-40C6-9D1B-2CDB7E1180C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A0-40C6-9D1B-2CDB7E1180C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A0-40C6-9D1B-2CDB7E1180CB}"/>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A0-40C6-9D1B-2CDB7E1180CB}"/>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A0-40C6-9D1B-2CDB7E1180CB}"/>
                </c:ext>
              </c:extLst>
            </c:dLbl>
            <c:dLbl>
              <c:idx val="18"/>
              <c:layout>
                <c:manualLayout>
                  <c:x val="-9.780597021017785E-3"/>
                  <c:y val="-6.20410204654781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A0-40C6-9D1B-2CDB7E1180CB}"/>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A0-40C6-9D1B-2CDB7E1180CB}"/>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Humanst521 BT" panose="020B0602020204020204" pitchFamily="34" charset="0"/>
                    <a:ea typeface="+mn-ea"/>
                    <a:cs typeface="+mn-cs"/>
                  </a:defRPr>
                </a:pPr>
                <a:endParaRPr lang="es-PY"/>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x 1'!$J$36:$J$55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'2 x 1'!$M$36:$M$55</c:f>
              <c:numCache>
                <c:formatCode>General</c:formatCode>
                <c:ptCount val="20"/>
                <c:pt idx="0">
                  <c:v>1185</c:v>
                </c:pt>
                <c:pt idx="1">
                  <c:v>1145</c:v>
                </c:pt>
                <c:pt idx="2">
                  <c:v>1122</c:v>
                </c:pt>
                <c:pt idx="3">
                  <c:v>1052</c:v>
                </c:pt>
                <c:pt idx="4">
                  <c:v>979</c:v>
                </c:pt>
                <c:pt idx="5">
                  <c:v>910</c:v>
                </c:pt>
                <c:pt idx="6">
                  <c:v>891</c:v>
                </c:pt>
                <c:pt idx="7">
                  <c:v>882</c:v>
                </c:pt>
                <c:pt idx="8">
                  <c:v>895</c:v>
                </c:pt>
                <c:pt idx="9">
                  <c:v>889</c:v>
                </c:pt>
                <c:pt idx="10">
                  <c:v>891</c:v>
                </c:pt>
                <c:pt idx="11">
                  <c:v>909</c:v>
                </c:pt>
                <c:pt idx="12">
                  <c:v>897</c:v>
                </c:pt>
                <c:pt idx="13">
                  <c:v>883</c:v>
                </c:pt>
                <c:pt idx="14">
                  <c:v>894</c:v>
                </c:pt>
                <c:pt idx="15">
                  <c:v>875</c:v>
                </c:pt>
                <c:pt idx="16">
                  <c:v>879</c:v>
                </c:pt>
                <c:pt idx="17">
                  <c:v>854</c:v>
                </c:pt>
                <c:pt idx="18">
                  <c:v>847</c:v>
                </c:pt>
                <c:pt idx="19">
                  <c:v>847</c:v>
                </c:pt>
              </c:numCache>
            </c:numRef>
          </c:val>
          <c:extLst>
            <c:ext xmlns:c16="http://schemas.microsoft.com/office/drawing/2014/chart" uri="{C3380CC4-5D6E-409C-BE32-E72D297353CC}">
              <c16:uniqueId val="{00000009-00A0-40C6-9D1B-2CDB7E1180CB}"/>
            </c:ext>
          </c:extLst>
        </c:ser>
        <c:dLbls>
          <c:showLegendKey val="0"/>
          <c:showVal val="0"/>
          <c:showCatName val="0"/>
          <c:showSerName val="0"/>
          <c:showPercent val="0"/>
          <c:showBubbleSize val="0"/>
        </c:dLbls>
        <c:gapWidth val="10"/>
        <c:overlap val="-27"/>
        <c:axId val="1442108960"/>
        <c:axId val="1442110624"/>
      </c:barChart>
      <c:catAx>
        <c:axId val="144210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Humanst521 BT" panose="020B0602020204020204" pitchFamily="34" charset="0"/>
                <a:ea typeface="+mn-ea"/>
                <a:cs typeface="+mn-cs"/>
              </a:defRPr>
            </a:pPr>
            <a:endParaRPr lang="es-PY"/>
          </a:p>
        </c:txPr>
        <c:crossAx val="1442110624"/>
        <c:crosses val="autoZero"/>
        <c:auto val="1"/>
        <c:lblAlgn val="ctr"/>
        <c:lblOffset val="100"/>
        <c:noMultiLvlLbl val="0"/>
      </c:catAx>
      <c:valAx>
        <c:axId val="1442110624"/>
        <c:scaling>
          <c:orientation val="minMax"/>
        </c:scaling>
        <c:delete val="1"/>
        <c:axPos val="l"/>
        <c:numFmt formatCode="General" sourceLinked="1"/>
        <c:majorTickMark val="none"/>
        <c:minorTickMark val="none"/>
        <c:tickLblPos val="nextTo"/>
        <c:crossAx val="14421089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Humanst521 BT" panose="020B0602020204020204" pitchFamily="34" charset="0"/>
        </a:defRPr>
      </a:pPr>
      <a:endParaRPr lang="es-P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0.7319</cdr:x>
      <cdr:y>0.03769</cdr:y>
    </cdr:from>
    <cdr:to>
      <cdr:x>0.97476</cdr:x>
      <cdr:y>0.13574</cdr:y>
    </cdr:to>
    <cdr:sp macro="" textlink="">
      <cdr:nvSpPr>
        <cdr:cNvPr id="2" name="Rectángulo redondeado 1"/>
        <cdr:cNvSpPr/>
      </cdr:nvSpPr>
      <cdr:spPr>
        <a:xfrm xmlns:a="http://schemas.openxmlformats.org/drawingml/2006/main">
          <a:off x="5681789" y="173520"/>
          <a:ext cx="1885337" cy="451390"/>
        </a:xfrm>
        <a:prstGeom xmlns:a="http://schemas.openxmlformats.org/drawingml/2006/main" prst="roundRect">
          <a:avLst/>
        </a:prstGeom>
        <a:solidFill xmlns:a="http://schemas.openxmlformats.org/drawingml/2006/main">
          <a:srgbClr val="4472C4">
            <a:lumMod val="75000"/>
          </a:srgbClr>
        </a:solidFill>
        <a:ln xmlns:a="http://schemas.openxmlformats.org/drawingml/2006/main" w="12700" cap="flat" cmpd="sng" algn="ctr">
          <a:solidFill>
            <a:srgbClr val="A5A5A5">
              <a:shade val="50000"/>
            </a:srgbClr>
          </a:solidFill>
          <a:prstDash val="solid"/>
          <a:miter lim="800000"/>
        </a:ln>
        <a:effectLst xmlns:a="http://schemas.openxmlformats.org/drawingml/2006/main"/>
      </cdr:spPr>
      <cdr:txBody>
        <a:bodyPr xmlns:a="http://schemas.openxmlformats.org/drawingml/2006/main" wrap="squar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s-MX" sz="1400" b="1">
              <a:solidFill>
                <a:srgbClr val="FFFFFF"/>
              </a:solidFill>
              <a:effectLst/>
              <a:latin typeface="Humanst521 BT" panose="020B0602020204020204" pitchFamily="34" charset="0"/>
              <a:ea typeface="Times New Roman" panose="02020603050405020304" pitchFamily="18" charset="0"/>
              <a:cs typeface="Times New Roman" panose="02020603050405020304" pitchFamily="18" charset="0"/>
            </a:rPr>
            <a:t>Var. Acum. = -2,3%</a:t>
          </a:r>
          <a:endParaRPr lang="es-PY" sz="1400">
            <a:effectLst/>
            <a:latin typeface="Times New Roman" panose="02020603050405020304" pitchFamily="18" charset="0"/>
            <a:ea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1BF9DB2-55D7-4AA2-AC71-A7D28F3C9D6F}" type="datetimeFigureOut">
              <a:rPr lang="es-PY" smtClean="0"/>
              <a:t>1/10/2019</a:t>
            </a:fld>
            <a:endParaRPr lang="es-PY"/>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PY"/>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646F21A-7C88-49FA-89C9-9E8D90E11068}" type="slidenum">
              <a:rPr lang="es-PY" smtClean="0"/>
              <a:t>‹Nº›</a:t>
            </a:fld>
            <a:endParaRPr lang="es-PY"/>
          </a:p>
        </p:txBody>
      </p:sp>
    </p:spTree>
    <p:extLst>
      <p:ext uri="{BB962C8B-B14F-4D97-AF65-F5344CB8AC3E}">
        <p14:creationId xmlns:p14="http://schemas.microsoft.com/office/powerpoint/2010/main" val="28056145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PY"/>
          </a:p>
        </p:txBody>
      </p:sp>
      <p:sp>
        <p:nvSpPr>
          <p:cNvPr id="4" name="Marcador de fecha 3"/>
          <p:cNvSpPr>
            <a:spLocks noGrp="1"/>
          </p:cNvSpPr>
          <p:nvPr>
            <p:ph type="dt" sz="half" idx="10"/>
          </p:nvPr>
        </p:nvSpPr>
        <p:spPr/>
        <p:txBody>
          <a:bodyPr/>
          <a:lstStyle/>
          <a:p>
            <a:fld id="{3DEAF9A4-3ECA-4D84-9CF2-147E152098B1}" type="datetimeFigureOut">
              <a:rPr lang="es-PY" smtClean="0"/>
              <a:t>1/10/2019</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36988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3DEAF9A4-3ECA-4D84-9CF2-147E152098B1}" type="datetimeFigureOut">
              <a:rPr lang="es-PY" smtClean="0"/>
              <a:t>1/10/2019</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321533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3DEAF9A4-3ECA-4D84-9CF2-147E152098B1}" type="datetimeFigureOut">
              <a:rPr lang="es-PY" smtClean="0"/>
              <a:t>1/10/2019</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120445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3DEAF9A4-3ECA-4D84-9CF2-147E152098B1}" type="datetimeFigureOut">
              <a:rPr lang="es-PY" smtClean="0"/>
              <a:t>1/10/2019</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44391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DEAF9A4-3ECA-4D84-9CF2-147E152098B1}" type="datetimeFigureOut">
              <a:rPr lang="es-PY" smtClean="0"/>
              <a:t>1/10/2019</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200086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fecha 4"/>
          <p:cNvSpPr>
            <a:spLocks noGrp="1"/>
          </p:cNvSpPr>
          <p:nvPr>
            <p:ph type="dt" sz="half" idx="10"/>
          </p:nvPr>
        </p:nvSpPr>
        <p:spPr/>
        <p:txBody>
          <a:bodyPr/>
          <a:lstStyle/>
          <a:p>
            <a:fld id="{3DEAF9A4-3ECA-4D84-9CF2-147E152098B1}" type="datetimeFigureOut">
              <a:rPr lang="es-PY" smtClean="0"/>
              <a:t>1/10/2019</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372124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Marcador de fecha 6"/>
          <p:cNvSpPr>
            <a:spLocks noGrp="1"/>
          </p:cNvSpPr>
          <p:nvPr>
            <p:ph type="dt" sz="half" idx="10"/>
          </p:nvPr>
        </p:nvSpPr>
        <p:spPr/>
        <p:txBody>
          <a:bodyPr/>
          <a:lstStyle/>
          <a:p>
            <a:fld id="{3DEAF9A4-3ECA-4D84-9CF2-147E152098B1}" type="datetimeFigureOut">
              <a:rPr lang="es-PY" smtClean="0"/>
              <a:t>1/10/2019</a:t>
            </a:fld>
            <a:endParaRPr lang="es-PY"/>
          </a:p>
        </p:txBody>
      </p:sp>
      <p:sp>
        <p:nvSpPr>
          <p:cNvPr id="8" name="Marcador de pie de página 7"/>
          <p:cNvSpPr>
            <a:spLocks noGrp="1"/>
          </p:cNvSpPr>
          <p:nvPr>
            <p:ph type="ftr" sz="quarter" idx="11"/>
          </p:nvPr>
        </p:nvSpPr>
        <p:spPr/>
        <p:txBody>
          <a:bodyPr/>
          <a:lstStyle/>
          <a:p>
            <a:endParaRPr lang="es-PY"/>
          </a:p>
        </p:txBody>
      </p:sp>
      <p:sp>
        <p:nvSpPr>
          <p:cNvPr id="9" name="Marcador de número de diapositiva 8"/>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2804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fecha 2"/>
          <p:cNvSpPr>
            <a:spLocks noGrp="1"/>
          </p:cNvSpPr>
          <p:nvPr>
            <p:ph type="dt" sz="half" idx="10"/>
          </p:nvPr>
        </p:nvSpPr>
        <p:spPr/>
        <p:txBody>
          <a:bodyPr/>
          <a:lstStyle/>
          <a:p>
            <a:fld id="{3DEAF9A4-3ECA-4D84-9CF2-147E152098B1}" type="datetimeFigureOut">
              <a:rPr lang="es-PY" smtClean="0"/>
              <a:t>1/10/2019</a:t>
            </a:fld>
            <a:endParaRPr lang="es-PY"/>
          </a:p>
        </p:txBody>
      </p:sp>
      <p:sp>
        <p:nvSpPr>
          <p:cNvPr id="4" name="Marcador de pie de página 3"/>
          <p:cNvSpPr>
            <a:spLocks noGrp="1"/>
          </p:cNvSpPr>
          <p:nvPr>
            <p:ph type="ftr" sz="quarter" idx="11"/>
          </p:nvPr>
        </p:nvSpPr>
        <p:spPr/>
        <p:txBody>
          <a:bodyPr/>
          <a:lstStyle/>
          <a:p>
            <a:endParaRPr lang="es-PY"/>
          </a:p>
        </p:txBody>
      </p:sp>
      <p:sp>
        <p:nvSpPr>
          <p:cNvPr id="5" name="Marcador de número de diapositiva 4"/>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81833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DEAF9A4-3ECA-4D84-9CF2-147E152098B1}" type="datetimeFigureOut">
              <a:rPr lang="es-PY" smtClean="0"/>
              <a:t>1/10/2019</a:t>
            </a:fld>
            <a:endParaRPr lang="es-PY"/>
          </a:p>
        </p:txBody>
      </p:sp>
      <p:sp>
        <p:nvSpPr>
          <p:cNvPr id="3" name="Marcador de pie de página 2"/>
          <p:cNvSpPr>
            <a:spLocks noGrp="1"/>
          </p:cNvSpPr>
          <p:nvPr>
            <p:ph type="ftr" sz="quarter" idx="11"/>
          </p:nvPr>
        </p:nvSpPr>
        <p:spPr/>
        <p:txBody>
          <a:bodyPr/>
          <a:lstStyle/>
          <a:p>
            <a:endParaRPr lang="es-PY"/>
          </a:p>
        </p:txBody>
      </p:sp>
      <p:sp>
        <p:nvSpPr>
          <p:cNvPr id="4" name="Marcador de número de diapositiva 3"/>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46480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DEAF9A4-3ECA-4D84-9CF2-147E152098B1}" type="datetimeFigureOut">
              <a:rPr lang="es-PY" smtClean="0"/>
              <a:t>1/10/2019</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391643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DEAF9A4-3ECA-4D84-9CF2-147E152098B1}" type="datetimeFigureOut">
              <a:rPr lang="es-PY" smtClean="0"/>
              <a:t>1/10/2019</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3252C5AC-BCF7-417D-9D72-E4E0E115B19D}" type="slidenum">
              <a:rPr lang="es-PY" smtClean="0"/>
              <a:t>‹Nº›</a:t>
            </a:fld>
            <a:endParaRPr lang="es-PY"/>
          </a:p>
        </p:txBody>
      </p:sp>
    </p:spTree>
    <p:extLst>
      <p:ext uri="{BB962C8B-B14F-4D97-AF65-F5344CB8AC3E}">
        <p14:creationId xmlns:p14="http://schemas.microsoft.com/office/powerpoint/2010/main" val="21732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AF9A4-3ECA-4D84-9CF2-147E152098B1}" type="datetimeFigureOut">
              <a:rPr lang="es-PY" smtClean="0"/>
              <a:t>1/10/2019</a:t>
            </a:fld>
            <a:endParaRPr lang="es-P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2C5AC-BCF7-417D-9D72-E4E0E115B19D}" type="slidenum">
              <a:rPr lang="es-PY" smtClean="0"/>
              <a:t>‹Nº›</a:t>
            </a:fld>
            <a:endParaRPr lang="es-PY"/>
          </a:p>
        </p:txBody>
      </p:sp>
    </p:spTree>
    <p:extLst>
      <p:ext uri="{BB962C8B-B14F-4D97-AF65-F5344CB8AC3E}">
        <p14:creationId xmlns:p14="http://schemas.microsoft.com/office/powerpoint/2010/main" val="69788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1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 Rectángulo"/>
          <p:cNvSpPr/>
          <p:nvPr/>
        </p:nvSpPr>
        <p:spPr>
          <a:xfrm>
            <a:off x="0" y="0"/>
            <a:ext cx="12192000" cy="6858000"/>
          </a:xfrm>
          <a:prstGeom prst="rect">
            <a:avLst/>
          </a:prstGeom>
          <a:solidFill>
            <a:srgbClr val="094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s-MX" sz="4800" b="1" dirty="0">
              <a:solidFill>
                <a:srgbClr val="FFFF00"/>
              </a:solidFill>
            </a:endParaRPr>
          </a:p>
          <a:p>
            <a:pPr lvl="1" algn="ctr"/>
            <a:endParaRPr lang="es-MX" sz="3200" b="1" dirty="0" smtClean="0">
              <a:solidFill>
                <a:schemeClr val="bg1"/>
              </a:solidFill>
              <a:latin typeface="Humanst521 BT" panose="020B0602020204020204" pitchFamily="34" charset="0"/>
            </a:endParaRPr>
          </a:p>
          <a:p>
            <a:pPr lvl="1" algn="ctr"/>
            <a:endParaRPr lang="es-MX" sz="3200" b="1" dirty="0">
              <a:solidFill>
                <a:schemeClr val="bg1"/>
              </a:solidFill>
              <a:latin typeface="Humanst521 BT" panose="020B0602020204020204" pitchFamily="34" charset="0"/>
            </a:endParaRPr>
          </a:p>
          <a:p>
            <a:pPr lvl="1" algn="ctr"/>
            <a:r>
              <a:rPr lang="es-MX" sz="3200" b="1" dirty="0" smtClean="0">
                <a:solidFill>
                  <a:schemeClr val="bg1"/>
                </a:solidFill>
                <a:latin typeface="Humanst521 BT" panose="020B0602020204020204" pitchFamily="34" charset="0"/>
              </a:rPr>
              <a:t>EFICIENTE, TRANSPARENTE, TECNOLÓGICO</a:t>
            </a:r>
          </a:p>
          <a:p>
            <a:pPr lvl="1" algn="ctr"/>
            <a:r>
              <a:rPr lang="es-MX" sz="3200" b="1" i="1" dirty="0" smtClean="0">
                <a:solidFill>
                  <a:schemeClr val="accent4"/>
                </a:solidFill>
                <a:latin typeface="Humanst521 BT" panose="020B0602020204020204" pitchFamily="34" charset="0"/>
              </a:rPr>
              <a:t>ACCIONES PARA AVANZAR</a:t>
            </a:r>
            <a:endParaRPr lang="es-MX" sz="3200" b="1" i="1" dirty="0">
              <a:solidFill>
                <a:schemeClr val="accent4"/>
              </a:solidFill>
              <a:latin typeface="Humanst521 BT" panose="020B0602020204020204" pitchFamily="34" charset="0"/>
            </a:endParaRPr>
          </a:p>
          <a:p>
            <a:pPr lvl="1" algn="ctr"/>
            <a:endParaRPr lang="es-MX" sz="4800" b="1" dirty="0">
              <a:solidFill>
                <a:srgbClr val="00B0F0"/>
              </a:solidFill>
            </a:endParaRPr>
          </a:p>
        </p:txBody>
      </p:sp>
      <p:sp>
        <p:nvSpPr>
          <p:cNvPr id="4" name="AutoShape 2" descr="Resultado de imagen para 2x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0720" y="1226384"/>
            <a:ext cx="1350560" cy="1350560"/>
          </a:xfrm>
          <a:prstGeom prst="rect">
            <a:avLst/>
          </a:prstGeom>
        </p:spPr>
      </p:pic>
      <p:sp>
        <p:nvSpPr>
          <p:cNvPr id="5" name="Entrada manual 4"/>
          <p:cNvSpPr/>
          <p:nvPr/>
        </p:nvSpPr>
        <p:spPr>
          <a:xfrm>
            <a:off x="8275782" y="0"/>
            <a:ext cx="3916219" cy="12263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370 w 10000"/>
              <a:gd name="connsiteY0" fmla="*/ 42 h 10000"/>
              <a:gd name="connsiteX1" fmla="*/ 10000 w 10000"/>
              <a:gd name="connsiteY1" fmla="*/ 0 h 10000"/>
              <a:gd name="connsiteX2" fmla="*/ 10000 w 10000"/>
              <a:gd name="connsiteY2" fmla="*/ 10000 h 10000"/>
              <a:gd name="connsiteX3" fmla="*/ 0 w 10000"/>
              <a:gd name="connsiteY3" fmla="*/ 10000 h 10000"/>
              <a:gd name="connsiteX4" fmla="*/ 2370 w 10000"/>
              <a:gd name="connsiteY4" fmla="*/ 4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2370" y="42"/>
                </a:moveTo>
                <a:lnTo>
                  <a:pt x="10000" y="0"/>
                </a:lnTo>
                <a:lnTo>
                  <a:pt x="10000" y="10000"/>
                </a:lnTo>
                <a:lnTo>
                  <a:pt x="0" y="10000"/>
                </a:lnTo>
                <a:lnTo>
                  <a:pt x="2370" y="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9" name="CuadroTexto 8"/>
          <p:cNvSpPr txBox="1"/>
          <p:nvPr/>
        </p:nvSpPr>
        <p:spPr>
          <a:xfrm>
            <a:off x="9150003" y="229163"/>
            <a:ext cx="2909454" cy="923330"/>
          </a:xfrm>
          <a:prstGeom prst="rect">
            <a:avLst/>
          </a:prstGeom>
          <a:noFill/>
        </p:spPr>
        <p:txBody>
          <a:bodyPr wrap="square" rtlCol="0">
            <a:spAutoFit/>
          </a:bodyPr>
          <a:lstStyle/>
          <a:p>
            <a:pPr algn="ctr"/>
            <a:r>
              <a:rPr lang="es-PY" b="1" dirty="0" smtClean="0">
                <a:solidFill>
                  <a:schemeClr val="accent5">
                    <a:lumMod val="50000"/>
                  </a:schemeClr>
                </a:solidFill>
                <a:latin typeface="Humanst521 BT" panose="020B0602020204020204" pitchFamily="34" charset="0"/>
              </a:rPr>
              <a:t>CONGRESO NACIONAL</a:t>
            </a:r>
          </a:p>
          <a:p>
            <a:pPr algn="ctr"/>
            <a:r>
              <a:rPr lang="es-PY" dirty="0" smtClean="0">
                <a:latin typeface="Humanst521 BT" panose="020B0602020204020204" pitchFamily="34" charset="0"/>
              </a:rPr>
              <a:t>Presentación Presupuesto 2020</a:t>
            </a:r>
            <a:endParaRPr lang="es-PY" dirty="0">
              <a:latin typeface="Humanst521 BT" panose="020B0602020204020204" pitchFamily="34" charset="0"/>
            </a:endParaRPr>
          </a:p>
        </p:txBody>
      </p:sp>
    </p:spTree>
    <p:extLst>
      <p:ext uri="{BB962C8B-B14F-4D97-AF65-F5344CB8AC3E}">
        <p14:creationId xmlns:p14="http://schemas.microsoft.com/office/powerpoint/2010/main" val="1680002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1580512" y="196506"/>
            <a:ext cx="9922909" cy="584775"/>
          </a:xfrm>
          <a:prstGeom prst="rect">
            <a:avLst/>
          </a:prstGeom>
          <a:noFill/>
          <a:ln>
            <a:noFill/>
          </a:ln>
        </p:spPr>
        <p:txBody>
          <a:bodyPr wrap="none" rtlCol="0">
            <a:spAutoFit/>
          </a:bodyPr>
          <a:lstStyle/>
          <a:p>
            <a:r>
              <a:rPr lang="es-PY" sz="3200" b="1" dirty="0" smtClean="0">
                <a:latin typeface="Humanst521 BT" panose="020B0602020204020204" pitchFamily="34" charset="0"/>
              </a:rPr>
              <a:t>REDUCCIÓN EN EL NÚMERO DE FUNCIONARIOS</a:t>
            </a:r>
            <a:endParaRPr lang="es-PY" sz="3200" b="1" dirty="0">
              <a:latin typeface="Humanst521 BT" panose="020B0602020204020204" pitchFamily="34" charset="0"/>
            </a:endParaRPr>
          </a:p>
        </p:txBody>
      </p:sp>
      <p:sp>
        <p:nvSpPr>
          <p:cNvPr id="3" name="Rectángulo 2"/>
          <p:cNvSpPr/>
          <p:nvPr/>
        </p:nvSpPr>
        <p:spPr>
          <a:xfrm>
            <a:off x="714895" y="728030"/>
            <a:ext cx="10864395"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714895" y="5338856"/>
            <a:ext cx="10864395"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smtClean="0">
              <a:solidFill>
                <a:schemeClr val="tx1"/>
              </a:solidFill>
              <a:latin typeface="Humanst521 BT" panose="020B0602020204020204" pitchFamily="34" charset="0"/>
            </a:endParaRPr>
          </a:p>
          <a:p>
            <a:pPr algn="ctr"/>
            <a:r>
              <a:rPr lang="es-PY" sz="2800" b="1" dirty="0" smtClean="0">
                <a:solidFill>
                  <a:schemeClr val="tx1"/>
                </a:solidFill>
                <a:latin typeface="Humanst521 BT" panose="020B0602020204020204" pitchFamily="34" charset="0"/>
              </a:rPr>
              <a:t>En el 2019 el número de funcionarios se mantuvo invariable </a:t>
            </a:r>
          </a:p>
          <a:p>
            <a:pPr algn="ctr"/>
            <a:r>
              <a:rPr lang="es-PY" sz="2800" b="1" dirty="0" smtClean="0">
                <a:solidFill>
                  <a:schemeClr val="tx1"/>
                </a:solidFill>
                <a:latin typeface="Humanst521 BT" panose="020B0602020204020204" pitchFamily="34" charset="0"/>
              </a:rPr>
              <a:t>respecto al año anterior. </a:t>
            </a:r>
          </a:p>
          <a:p>
            <a:pPr algn="ctr"/>
            <a:endParaRPr lang="es-PY" sz="2800" b="1" dirty="0">
              <a:solidFill>
                <a:schemeClr val="tx1"/>
              </a:solidFill>
              <a:latin typeface="Humanst521 BT" panose="020B0602020204020204" pitchFamily="34" charset="0"/>
            </a:endParaRPr>
          </a:p>
        </p:txBody>
      </p:sp>
      <p:sp>
        <p:nvSpPr>
          <p:cNvPr id="2" name="CuadroTexto 1"/>
          <p:cNvSpPr txBox="1"/>
          <p:nvPr/>
        </p:nvSpPr>
        <p:spPr>
          <a:xfrm>
            <a:off x="7419301" y="1178002"/>
            <a:ext cx="3684128" cy="4093428"/>
          </a:xfrm>
          <a:prstGeom prst="rect">
            <a:avLst/>
          </a:prstGeom>
          <a:noFill/>
          <a:ln>
            <a:noFill/>
          </a:ln>
        </p:spPr>
        <p:txBody>
          <a:bodyPr wrap="square" rtlCol="0">
            <a:spAutoFit/>
          </a:bodyPr>
          <a:lstStyle/>
          <a:p>
            <a:pPr algn="ctr"/>
            <a:r>
              <a:rPr lang="es-PY" sz="6000" b="1" dirty="0">
                <a:latin typeface="Humanst521 BT" panose="020B0602020204020204" pitchFamily="34" charset="0"/>
              </a:rPr>
              <a:t>338</a:t>
            </a:r>
            <a:r>
              <a:rPr lang="es-PY" sz="6000" dirty="0">
                <a:latin typeface="Humanst521 BT" panose="020B0602020204020204" pitchFamily="34" charset="0"/>
              </a:rPr>
              <a:t> </a:t>
            </a:r>
            <a:r>
              <a:rPr lang="es-PY" sz="3200" dirty="0">
                <a:latin typeface="Humanst521 BT" panose="020B0602020204020204" pitchFamily="34" charset="0"/>
              </a:rPr>
              <a:t>reducción </a:t>
            </a:r>
            <a:r>
              <a:rPr lang="es-PY" sz="3200" dirty="0" smtClean="0">
                <a:latin typeface="Humanst521 BT" panose="020B0602020204020204" pitchFamily="34" charset="0"/>
              </a:rPr>
              <a:t>de fuerza </a:t>
            </a:r>
            <a:r>
              <a:rPr lang="es-PY" sz="3200" dirty="0">
                <a:latin typeface="Humanst521 BT" panose="020B0602020204020204" pitchFamily="34" charset="0"/>
              </a:rPr>
              <a:t>laboral </a:t>
            </a:r>
            <a:endParaRPr lang="es-PY" sz="3200" dirty="0" smtClean="0">
              <a:latin typeface="Humanst521 BT" panose="020B0602020204020204" pitchFamily="34" charset="0"/>
            </a:endParaRPr>
          </a:p>
          <a:p>
            <a:pPr algn="ctr"/>
            <a:endParaRPr lang="es-PY" sz="3200" dirty="0">
              <a:latin typeface="Humanst521 BT" panose="020B0602020204020204" pitchFamily="34" charset="0"/>
            </a:endParaRPr>
          </a:p>
          <a:p>
            <a:pPr algn="ctr"/>
            <a:r>
              <a:rPr lang="es-PY" sz="6000" b="1" dirty="0" smtClean="0">
                <a:latin typeface="Humanst521 BT" panose="020B0602020204020204" pitchFamily="34" charset="0"/>
              </a:rPr>
              <a:t>0</a:t>
            </a:r>
            <a:r>
              <a:rPr lang="es-PY" sz="7200" b="1" dirty="0" smtClean="0">
                <a:latin typeface="Humanst521 BT" panose="020B0602020204020204" pitchFamily="34" charset="0"/>
              </a:rPr>
              <a:t> </a:t>
            </a:r>
            <a:r>
              <a:rPr lang="es-PY" sz="3200" dirty="0" smtClean="0">
                <a:latin typeface="Humanst521 BT" panose="020B0602020204020204" pitchFamily="34" charset="0"/>
              </a:rPr>
              <a:t>Incorporación </a:t>
            </a:r>
          </a:p>
          <a:p>
            <a:pPr algn="ctr"/>
            <a:r>
              <a:rPr lang="es-PY" sz="3200" dirty="0" smtClean="0">
                <a:latin typeface="Humanst521 BT" panose="020B0602020204020204" pitchFamily="34" charset="0"/>
              </a:rPr>
              <a:t>en 2019</a:t>
            </a:r>
          </a:p>
          <a:p>
            <a:pPr algn="ctr"/>
            <a:endParaRPr lang="es-PY" sz="3200" dirty="0">
              <a:latin typeface="Humanst521 BT" panose="020B0602020204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839786803"/>
              </p:ext>
            </p:extLst>
          </p:nvPr>
        </p:nvGraphicFramePr>
        <p:xfrm>
          <a:off x="880716" y="1089592"/>
          <a:ext cx="5837325" cy="4031048"/>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2321865" y="1001279"/>
            <a:ext cx="3643946" cy="369332"/>
          </a:xfrm>
          <a:prstGeom prst="rect">
            <a:avLst/>
          </a:prstGeom>
          <a:noFill/>
          <a:ln>
            <a:noFill/>
          </a:ln>
        </p:spPr>
        <p:txBody>
          <a:bodyPr wrap="none" rtlCol="0">
            <a:spAutoFit/>
          </a:bodyPr>
          <a:lstStyle/>
          <a:p>
            <a:r>
              <a:rPr lang="es-PY" b="1" dirty="0" smtClean="0">
                <a:latin typeface="Humanst521 BT" panose="020B0602020204020204" pitchFamily="34" charset="0"/>
              </a:rPr>
              <a:t>Número de Funcionarios del BCP</a:t>
            </a:r>
            <a:endParaRPr lang="es-PY" b="1" dirty="0">
              <a:latin typeface="Humanst521 BT" panose="020B0602020204020204" pitchFamily="34" charset="0"/>
            </a:endParaRPr>
          </a:p>
        </p:txBody>
      </p:sp>
    </p:spTree>
    <p:extLst>
      <p:ext uri="{BB962C8B-B14F-4D97-AF65-F5344CB8AC3E}">
        <p14:creationId xmlns:p14="http://schemas.microsoft.com/office/powerpoint/2010/main" val="4085228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1500097" y="184742"/>
            <a:ext cx="8395247" cy="584775"/>
          </a:xfrm>
          <a:prstGeom prst="rect">
            <a:avLst/>
          </a:prstGeom>
          <a:noFill/>
          <a:ln>
            <a:noFill/>
          </a:ln>
        </p:spPr>
        <p:txBody>
          <a:bodyPr wrap="none" rtlCol="0">
            <a:spAutoFit/>
          </a:bodyPr>
          <a:lstStyle/>
          <a:p>
            <a:r>
              <a:rPr lang="es-PY" sz="3200" b="1" dirty="0" smtClean="0">
                <a:latin typeface="Humanst521 BT" panose="020B0602020204020204" pitchFamily="34" charset="0"/>
              </a:rPr>
              <a:t>EFICIENCIA DEL CAPITAL HUMANO 2 X 1</a:t>
            </a:r>
            <a:endParaRPr lang="es-PY" sz="3200" b="1" dirty="0">
              <a:latin typeface="Humanst521 BT" panose="020B0602020204020204" pitchFamily="34" charset="0"/>
            </a:endParaRPr>
          </a:p>
        </p:txBody>
      </p:sp>
      <p:sp>
        <p:nvSpPr>
          <p:cNvPr id="3" name="Rectángulo 2"/>
          <p:cNvSpPr/>
          <p:nvPr/>
        </p:nvSpPr>
        <p:spPr>
          <a:xfrm>
            <a:off x="714895" y="728030"/>
            <a:ext cx="10845734"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714895" y="5338856"/>
            <a:ext cx="10845734"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000" b="1" dirty="0" smtClean="0">
              <a:solidFill>
                <a:schemeClr val="tx1"/>
              </a:solidFill>
              <a:latin typeface="Humanst521 BT" panose="020B0602020204020204" pitchFamily="34" charset="0"/>
            </a:endParaRPr>
          </a:p>
          <a:p>
            <a:pPr algn="ctr"/>
            <a:r>
              <a:rPr lang="es-PY" sz="2000" b="1" dirty="0" smtClean="0">
                <a:solidFill>
                  <a:schemeClr val="tx1"/>
                </a:solidFill>
                <a:latin typeface="Humanst521 BT" panose="020B0602020204020204" pitchFamily="34" charset="0"/>
              </a:rPr>
              <a:t>En el marco del Programa de Eficiencia Institucional, el Directorio del BCP aprobó el Programa 2 X 1, que implica la Renovación del Plantel : por cada 2 funcionarios jubilados ingresará 1 funcionario, bajo esquema de selección muy competitivo y riguroso, de modo a reducir la fuerza laboral.</a:t>
            </a:r>
          </a:p>
          <a:p>
            <a:pPr algn="ctr"/>
            <a:endParaRPr lang="es-PY" sz="2000" b="1" dirty="0">
              <a:solidFill>
                <a:schemeClr val="tx1"/>
              </a:solidFill>
              <a:latin typeface="Humanst521 BT" panose="020B0602020204020204" pitchFamily="34" charset="0"/>
            </a:endParaRPr>
          </a:p>
        </p:txBody>
      </p:sp>
      <p:sp>
        <p:nvSpPr>
          <p:cNvPr id="4" name="AutoShape 2" descr="Resultado de imagen para 2x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p>
        </p:txBody>
      </p:sp>
      <p:pic>
        <p:nvPicPr>
          <p:cNvPr id="5" name="Imagen 4"/>
          <p:cNvPicPr>
            <a:picLocks noChangeAspect="1"/>
          </p:cNvPicPr>
          <p:nvPr/>
        </p:nvPicPr>
        <p:blipFill>
          <a:blip r:embed="rId2"/>
          <a:stretch>
            <a:fillRect/>
          </a:stretch>
        </p:blipFill>
        <p:spPr>
          <a:xfrm>
            <a:off x="1871499" y="1570585"/>
            <a:ext cx="2871983" cy="2871983"/>
          </a:xfrm>
          <a:prstGeom prst="rect">
            <a:avLst/>
          </a:prstGeom>
          <a:ln>
            <a:noFill/>
          </a:ln>
        </p:spPr>
      </p:pic>
      <p:pic>
        <p:nvPicPr>
          <p:cNvPr id="2052"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538" y="1281283"/>
            <a:ext cx="2996745" cy="299674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592430" y="4279350"/>
            <a:ext cx="1452642" cy="461665"/>
          </a:xfrm>
          <a:prstGeom prst="rect">
            <a:avLst/>
          </a:prstGeom>
          <a:noFill/>
          <a:ln>
            <a:noFill/>
          </a:ln>
        </p:spPr>
        <p:txBody>
          <a:bodyPr wrap="none" rtlCol="0">
            <a:spAutoFit/>
          </a:bodyPr>
          <a:lstStyle/>
          <a:p>
            <a:r>
              <a:rPr lang="es-PY" sz="2400" b="1" dirty="0" smtClean="0">
                <a:latin typeface="Humanst521 BT" panose="020B0602020204020204" pitchFamily="34" charset="0"/>
              </a:rPr>
              <a:t>Beneficio</a:t>
            </a:r>
            <a:endParaRPr lang="es-PY" sz="2400" b="1" dirty="0">
              <a:latin typeface="Humanst521 BT" panose="020B0602020204020204" pitchFamily="34" charset="0"/>
            </a:endParaRPr>
          </a:p>
        </p:txBody>
      </p:sp>
      <p:sp>
        <p:nvSpPr>
          <p:cNvPr id="14" name="CuadroTexto 13"/>
          <p:cNvSpPr txBox="1"/>
          <p:nvPr/>
        </p:nvSpPr>
        <p:spPr>
          <a:xfrm>
            <a:off x="10475582" y="1108920"/>
            <a:ext cx="990977" cy="461665"/>
          </a:xfrm>
          <a:prstGeom prst="rect">
            <a:avLst/>
          </a:prstGeom>
          <a:noFill/>
          <a:ln>
            <a:noFill/>
          </a:ln>
        </p:spPr>
        <p:txBody>
          <a:bodyPr wrap="none" rtlCol="0">
            <a:spAutoFit/>
          </a:bodyPr>
          <a:lstStyle/>
          <a:p>
            <a:r>
              <a:rPr lang="es-PY" sz="2400" b="1" dirty="0" smtClean="0">
                <a:latin typeface="Humanst521 BT" panose="020B0602020204020204" pitchFamily="34" charset="0"/>
              </a:rPr>
              <a:t>Costo</a:t>
            </a:r>
            <a:endParaRPr lang="es-PY" sz="2400" b="1" dirty="0">
              <a:latin typeface="Humanst521 BT" panose="020B0602020204020204" pitchFamily="34" charset="0"/>
            </a:endParaRPr>
          </a:p>
        </p:txBody>
      </p:sp>
      <p:sp>
        <p:nvSpPr>
          <p:cNvPr id="15" name="CuadroTexto 14"/>
          <p:cNvSpPr txBox="1"/>
          <p:nvPr/>
        </p:nvSpPr>
        <p:spPr>
          <a:xfrm>
            <a:off x="8757509" y="3051822"/>
            <a:ext cx="1283232" cy="954107"/>
          </a:xfrm>
          <a:prstGeom prst="rect">
            <a:avLst/>
          </a:prstGeom>
          <a:solidFill>
            <a:srgbClr val="8F0B0B"/>
          </a:solidFill>
          <a:ln>
            <a:noFill/>
          </a:ln>
          <a:scene3d>
            <a:camera prst="orthographicFront"/>
            <a:lightRig rig="threePt" dir="t"/>
          </a:scene3d>
          <a:sp3d>
            <a:bevelT/>
          </a:sp3d>
        </p:spPr>
        <p:txBody>
          <a:bodyPr wrap="square" rtlCol="0">
            <a:spAutoFit/>
          </a:bodyPr>
          <a:lstStyle/>
          <a:p>
            <a:pPr algn="ctr"/>
            <a:r>
              <a:rPr lang="es-PY" sz="3600" b="1" dirty="0" smtClean="0">
                <a:solidFill>
                  <a:schemeClr val="bg1"/>
                </a:solidFill>
                <a:latin typeface="Humanst521 BT" panose="020B0602020204020204" pitchFamily="34" charset="0"/>
              </a:rPr>
              <a:t>4</a:t>
            </a:r>
          </a:p>
          <a:p>
            <a:pPr algn="ctr"/>
            <a:r>
              <a:rPr lang="es-PY" sz="2000" b="1" dirty="0" smtClean="0">
                <a:solidFill>
                  <a:schemeClr val="bg1"/>
                </a:solidFill>
                <a:latin typeface="Humanst521 BT" panose="020B0602020204020204" pitchFamily="34" charset="0"/>
              </a:rPr>
              <a:t>Veces</a:t>
            </a:r>
            <a:endParaRPr lang="es-PY" sz="2000" b="1" dirty="0">
              <a:solidFill>
                <a:schemeClr val="bg1"/>
              </a:solidFill>
              <a:latin typeface="Humanst521 BT" panose="020B0602020204020204" pitchFamily="34" charset="0"/>
            </a:endParaRPr>
          </a:p>
        </p:txBody>
      </p:sp>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29664">
            <a:off x="6645484" y="2877208"/>
            <a:ext cx="1267346" cy="1318422"/>
          </a:xfrm>
          <a:prstGeom prst="rect">
            <a:avLst/>
          </a:prstGeom>
          <a:ln>
            <a:noFill/>
          </a:ln>
          <a:effectLst>
            <a:outerShdw blurRad="292100" dist="139700" dir="2700000" algn="tl" rotWithShape="0">
              <a:srgbClr val="333333">
                <a:alpha val="65000"/>
              </a:srgbClr>
            </a:outerShdw>
          </a:effectLst>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619240">
            <a:off x="9540799" y="932775"/>
            <a:ext cx="709090" cy="737667"/>
          </a:xfrm>
          <a:prstGeom prst="rect">
            <a:avLst/>
          </a:prstGeom>
          <a:ln>
            <a:noFill/>
          </a:ln>
          <a:effectLst>
            <a:outerShdw blurRad="292100" dist="139700" dir="2700000" algn="tl" rotWithShape="0">
              <a:srgbClr val="333333">
                <a:alpha val="65000"/>
              </a:srgbClr>
            </a:outerShdw>
          </a:effectLst>
        </p:spPr>
      </p:pic>
      <p:sp>
        <p:nvSpPr>
          <p:cNvPr id="18" name="CuadroTexto 17"/>
          <p:cNvSpPr txBox="1"/>
          <p:nvPr/>
        </p:nvSpPr>
        <p:spPr>
          <a:xfrm>
            <a:off x="1871499" y="1342394"/>
            <a:ext cx="2978123" cy="461665"/>
          </a:xfrm>
          <a:prstGeom prst="rect">
            <a:avLst/>
          </a:prstGeom>
          <a:noFill/>
          <a:ln>
            <a:noFill/>
          </a:ln>
        </p:spPr>
        <p:txBody>
          <a:bodyPr wrap="none" rtlCol="0">
            <a:spAutoFit/>
          </a:bodyPr>
          <a:lstStyle/>
          <a:p>
            <a:r>
              <a:rPr lang="es-PY" sz="2400" b="1" dirty="0" smtClean="0">
                <a:latin typeface="Humanst521 BT" panose="020B0602020204020204" pitchFamily="34" charset="0"/>
              </a:rPr>
              <a:t>Renovación del Plantel</a:t>
            </a:r>
            <a:endParaRPr lang="es-PY" sz="2400" b="1" dirty="0">
              <a:latin typeface="Humanst521 BT" panose="020B0602020204020204" pitchFamily="34" charset="0"/>
            </a:endParaRPr>
          </a:p>
        </p:txBody>
      </p:sp>
    </p:spTree>
    <p:extLst>
      <p:ext uri="{BB962C8B-B14F-4D97-AF65-F5344CB8AC3E}">
        <p14:creationId xmlns:p14="http://schemas.microsoft.com/office/powerpoint/2010/main" val="61845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3" name="Rectángulo 2"/>
          <p:cNvSpPr/>
          <p:nvPr/>
        </p:nvSpPr>
        <p:spPr>
          <a:xfrm>
            <a:off x="714895" y="728030"/>
            <a:ext cx="10845734"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714895" y="5338856"/>
            <a:ext cx="10845734"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b="1" dirty="0" smtClean="0">
              <a:solidFill>
                <a:schemeClr val="tx1"/>
              </a:solidFill>
              <a:latin typeface="Humanst521 BT" panose="020B0602020204020204" pitchFamily="34" charset="0"/>
            </a:endParaRPr>
          </a:p>
          <a:p>
            <a:pPr algn="ctr"/>
            <a:r>
              <a:rPr lang="es-PY" b="1" dirty="0" smtClean="0">
                <a:solidFill>
                  <a:schemeClr val="tx1"/>
                </a:solidFill>
                <a:latin typeface="Humanst521 BT" panose="020B0602020204020204" pitchFamily="34" charset="0"/>
              </a:rPr>
              <a:t>Para los siguientes 4 años se anticipa una jubilación de 200 funcionarios.</a:t>
            </a:r>
          </a:p>
          <a:p>
            <a:pPr algn="ctr"/>
            <a:r>
              <a:rPr lang="es-PY" b="1" dirty="0" smtClean="0">
                <a:solidFill>
                  <a:schemeClr val="tx1"/>
                </a:solidFill>
                <a:latin typeface="Humanst521 BT" panose="020B0602020204020204" pitchFamily="34" charset="0"/>
              </a:rPr>
              <a:t>Dada esta cifra, con la regla del </a:t>
            </a:r>
            <a:r>
              <a:rPr lang="es-PY" sz="2400" b="1" dirty="0" smtClean="0">
                <a:solidFill>
                  <a:schemeClr val="tx1"/>
                </a:solidFill>
                <a:latin typeface="Humanst521 BT" panose="020B0602020204020204" pitchFamily="34" charset="0"/>
              </a:rPr>
              <a:t>2x1 </a:t>
            </a:r>
            <a:r>
              <a:rPr lang="es-PY" b="1" dirty="0" smtClean="0">
                <a:solidFill>
                  <a:schemeClr val="tx1"/>
                </a:solidFill>
                <a:latin typeface="Humanst521 BT" panose="020B0602020204020204" pitchFamily="34" charset="0"/>
              </a:rPr>
              <a:t>podrán ingresar 100 nuevos funcionarios al banco, implicando una reducción de 100 funcionarios en la nómina del BCP para los siguientes 4 años.</a:t>
            </a:r>
          </a:p>
          <a:p>
            <a:pPr algn="ctr"/>
            <a:endParaRPr lang="es-PY" b="1" dirty="0">
              <a:solidFill>
                <a:schemeClr val="tx1"/>
              </a:solidFill>
              <a:latin typeface="Humanst521 BT" panose="020B0602020204020204" pitchFamily="34" charset="0"/>
            </a:endParaRPr>
          </a:p>
        </p:txBody>
      </p:sp>
      <p:sp>
        <p:nvSpPr>
          <p:cNvPr id="4" name="AutoShape 2" descr="Resultado de imagen para 2x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p>
        </p:txBody>
      </p:sp>
      <p:sp>
        <p:nvSpPr>
          <p:cNvPr id="8" name="CuadroTexto 7"/>
          <p:cNvSpPr txBox="1"/>
          <p:nvPr/>
        </p:nvSpPr>
        <p:spPr>
          <a:xfrm>
            <a:off x="2084071" y="186416"/>
            <a:ext cx="8395247" cy="584775"/>
          </a:xfrm>
          <a:prstGeom prst="rect">
            <a:avLst/>
          </a:prstGeom>
          <a:noFill/>
          <a:ln>
            <a:noFill/>
          </a:ln>
        </p:spPr>
        <p:txBody>
          <a:bodyPr wrap="none" rtlCol="0">
            <a:spAutoFit/>
          </a:bodyPr>
          <a:lstStyle/>
          <a:p>
            <a:r>
              <a:rPr lang="es-PY" sz="3200" b="1" dirty="0" smtClean="0">
                <a:latin typeface="Humanst521 BT" panose="020B0602020204020204" pitchFamily="34" charset="0"/>
              </a:rPr>
              <a:t>EFICIENCIA DEL CAPITAL HUMANO 2 X 1</a:t>
            </a:r>
            <a:endParaRPr lang="es-PY" sz="3200" b="1" dirty="0">
              <a:latin typeface="Humanst521 BT" panose="020B0602020204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4094007485"/>
              </p:ext>
            </p:extLst>
          </p:nvPr>
        </p:nvGraphicFramePr>
        <p:xfrm>
          <a:off x="810305" y="1136131"/>
          <a:ext cx="5677268" cy="3752850"/>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2321865" y="1001279"/>
            <a:ext cx="3643946" cy="369332"/>
          </a:xfrm>
          <a:prstGeom prst="rect">
            <a:avLst/>
          </a:prstGeom>
          <a:noFill/>
          <a:ln>
            <a:noFill/>
          </a:ln>
        </p:spPr>
        <p:txBody>
          <a:bodyPr wrap="none" rtlCol="0">
            <a:spAutoFit/>
          </a:bodyPr>
          <a:lstStyle/>
          <a:p>
            <a:r>
              <a:rPr lang="es-PY" b="1" dirty="0" smtClean="0">
                <a:latin typeface="Humanst521 BT" panose="020B0602020204020204" pitchFamily="34" charset="0"/>
              </a:rPr>
              <a:t>Número de Funcionarios del BCP</a:t>
            </a:r>
            <a:endParaRPr lang="es-PY" b="1" dirty="0">
              <a:latin typeface="Humanst521 BT" panose="020B0602020204020204" pitchFamily="34" charset="0"/>
            </a:endParaRPr>
          </a:p>
        </p:txBody>
      </p:sp>
      <p:sp>
        <p:nvSpPr>
          <p:cNvPr id="11" name="CuadroTexto 10"/>
          <p:cNvSpPr txBox="1"/>
          <p:nvPr/>
        </p:nvSpPr>
        <p:spPr>
          <a:xfrm>
            <a:off x="6883543" y="1872683"/>
            <a:ext cx="4523995" cy="2215991"/>
          </a:xfrm>
          <a:prstGeom prst="rect">
            <a:avLst/>
          </a:prstGeom>
          <a:noFill/>
          <a:ln>
            <a:noFill/>
          </a:ln>
        </p:spPr>
        <p:txBody>
          <a:bodyPr wrap="none" rtlCol="0">
            <a:spAutoFit/>
          </a:bodyPr>
          <a:lstStyle/>
          <a:p>
            <a:pPr algn="ctr"/>
            <a:r>
              <a:rPr lang="es-PY" sz="2800" dirty="0" smtClean="0">
                <a:latin typeface="Humanst521 BT" panose="020B0602020204020204" pitchFamily="34" charset="0"/>
              </a:rPr>
              <a:t>De contar con la Autorización</a:t>
            </a:r>
          </a:p>
          <a:p>
            <a:pPr algn="ctr"/>
            <a:r>
              <a:rPr lang="es-PY" sz="2800" dirty="0" smtClean="0">
                <a:latin typeface="Humanst521 BT" panose="020B0602020204020204" pitchFamily="34" charset="0"/>
              </a:rPr>
              <a:t>Se estima una reducción de </a:t>
            </a:r>
          </a:p>
          <a:p>
            <a:pPr algn="ctr"/>
            <a:r>
              <a:rPr lang="es-PY" sz="5400" b="1" dirty="0" smtClean="0">
                <a:latin typeface="Humanst521 BT" panose="020B0602020204020204" pitchFamily="34" charset="0"/>
              </a:rPr>
              <a:t>100</a:t>
            </a:r>
            <a:r>
              <a:rPr lang="es-PY" sz="2800" dirty="0" smtClean="0">
                <a:latin typeface="Humanst521 BT" panose="020B0602020204020204" pitchFamily="34" charset="0"/>
              </a:rPr>
              <a:t> Funcionarios para </a:t>
            </a:r>
          </a:p>
          <a:p>
            <a:pPr algn="ctr"/>
            <a:r>
              <a:rPr lang="es-PY" sz="2800" dirty="0" smtClean="0">
                <a:latin typeface="Humanst521 BT" panose="020B0602020204020204" pitchFamily="34" charset="0"/>
              </a:rPr>
              <a:t>los siguientes 4 años.</a:t>
            </a:r>
            <a:endParaRPr lang="es-PY" sz="2800" dirty="0">
              <a:latin typeface="Humanst521 BT" panose="020B0602020204020204" pitchFamily="34" charset="0"/>
            </a:endParaRPr>
          </a:p>
        </p:txBody>
      </p:sp>
    </p:spTree>
    <p:extLst>
      <p:ext uri="{BB962C8B-B14F-4D97-AF65-F5344CB8AC3E}">
        <p14:creationId xmlns:p14="http://schemas.microsoft.com/office/powerpoint/2010/main" val="345364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3321909" y="205555"/>
            <a:ext cx="6296724" cy="584775"/>
          </a:xfrm>
          <a:prstGeom prst="rect">
            <a:avLst/>
          </a:prstGeom>
          <a:noFill/>
          <a:ln>
            <a:noFill/>
          </a:ln>
        </p:spPr>
        <p:txBody>
          <a:bodyPr wrap="none" rtlCol="0">
            <a:spAutoFit/>
          </a:bodyPr>
          <a:lstStyle/>
          <a:p>
            <a:r>
              <a:rPr lang="es-PY" sz="3200" b="1" dirty="0" smtClean="0">
                <a:latin typeface="Humanst521 BT" panose="020B0602020204020204" pitchFamily="34" charset="0"/>
              </a:rPr>
              <a:t>FLOTA VEHICULAR ELECTRICA</a:t>
            </a:r>
            <a:endParaRPr lang="es-PY" sz="3200" b="1" dirty="0">
              <a:latin typeface="Humanst521 BT" panose="020B0602020204020204" pitchFamily="34" charset="0"/>
            </a:endParaRPr>
          </a:p>
        </p:txBody>
      </p:sp>
      <p:sp>
        <p:nvSpPr>
          <p:cNvPr id="3" name="Rectángulo 2"/>
          <p:cNvSpPr/>
          <p:nvPr/>
        </p:nvSpPr>
        <p:spPr>
          <a:xfrm>
            <a:off x="714895" y="728030"/>
            <a:ext cx="10845734"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714895" y="5338856"/>
            <a:ext cx="10845734"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smtClean="0">
              <a:solidFill>
                <a:schemeClr val="tx1"/>
              </a:solidFill>
              <a:latin typeface="Humanst521 BT" panose="020B0602020204020204" pitchFamily="34" charset="0"/>
            </a:endParaRPr>
          </a:p>
          <a:p>
            <a:pPr algn="ctr"/>
            <a:r>
              <a:rPr lang="es-PY" sz="2800" b="1" dirty="0" smtClean="0">
                <a:solidFill>
                  <a:schemeClr val="tx1"/>
                </a:solidFill>
                <a:latin typeface="Humanst521 BT" panose="020B0602020204020204" pitchFamily="34" charset="0"/>
              </a:rPr>
              <a:t>El Directorio del BCP aprobó el reemplazo del 100% de la flota vehicular por vehículos eléctricos para el 2023, además de optimizar el número de vehículos del BCP.</a:t>
            </a:r>
          </a:p>
          <a:p>
            <a:pPr algn="ctr"/>
            <a:endParaRPr lang="es-PY" sz="2800" b="1" dirty="0">
              <a:solidFill>
                <a:schemeClr val="tx1"/>
              </a:solidFill>
              <a:latin typeface="Humanst521 BT" panose="020B0602020204020204" pitchFamily="34" charset="0"/>
            </a:endParaRPr>
          </a:p>
        </p:txBody>
      </p:sp>
      <p:sp>
        <p:nvSpPr>
          <p:cNvPr id="2" name="CuadroTexto 1"/>
          <p:cNvSpPr txBox="1"/>
          <p:nvPr/>
        </p:nvSpPr>
        <p:spPr>
          <a:xfrm>
            <a:off x="7398776" y="2080398"/>
            <a:ext cx="3482043" cy="1692771"/>
          </a:xfrm>
          <a:prstGeom prst="rect">
            <a:avLst/>
          </a:prstGeom>
          <a:noFill/>
          <a:ln>
            <a:noFill/>
          </a:ln>
        </p:spPr>
        <p:txBody>
          <a:bodyPr wrap="none" rtlCol="0">
            <a:spAutoFit/>
          </a:bodyPr>
          <a:lstStyle/>
          <a:p>
            <a:pPr algn="ctr"/>
            <a:r>
              <a:rPr lang="es-PY" sz="3200" dirty="0">
                <a:latin typeface="Humanst521 BT" panose="020B0602020204020204" pitchFamily="34" charset="0"/>
              </a:rPr>
              <a:t>₲ </a:t>
            </a:r>
            <a:r>
              <a:rPr lang="es-PY" sz="7200" b="1" dirty="0" smtClean="0">
                <a:latin typeface="Humanst521 BT" panose="020B0602020204020204" pitchFamily="34" charset="0"/>
              </a:rPr>
              <a:t>320</a:t>
            </a:r>
            <a:r>
              <a:rPr lang="es-PY" sz="3200" dirty="0" smtClean="0">
                <a:latin typeface="Humanst521 BT" panose="020B0602020204020204" pitchFamily="34" charset="0"/>
              </a:rPr>
              <a:t> Millones</a:t>
            </a:r>
          </a:p>
          <a:p>
            <a:pPr algn="ctr"/>
            <a:r>
              <a:rPr lang="es-PY" sz="3200" dirty="0" smtClean="0">
                <a:latin typeface="Humanst521 BT" panose="020B0602020204020204" pitchFamily="34" charset="0"/>
              </a:rPr>
              <a:t>De Ahorro Anual</a:t>
            </a:r>
            <a:endParaRPr lang="es-PY" sz="3200" dirty="0">
              <a:latin typeface="Humanst521 BT" panose="020B0602020204020204" pitchFamily="34" charset="0"/>
            </a:endParaRPr>
          </a:p>
        </p:txBody>
      </p:sp>
      <p:pic>
        <p:nvPicPr>
          <p:cNvPr id="5" name="Imagen 4"/>
          <p:cNvPicPr>
            <a:picLocks noChangeAspect="1"/>
          </p:cNvPicPr>
          <p:nvPr/>
        </p:nvPicPr>
        <p:blipFill>
          <a:blip r:embed="rId2"/>
          <a:stretch>
            <a:fillRect/>
          </a:stretch>
        </p:blipFill>
        <p:spPr>
          <a:xfrm>
            <a:off x="1543743" y="1559073"/>
            <a:ext cx="4865370" cy="2735419"/>
          </a:xfrm>
          <a:prstGeom prst="rect">
            <a:avLst/>
          </a:prstGeom>
          <a:ln>
            <a:noFill/>
          </a:ln>
        </p:spPr>
      </p:pic>
    </p:spTree>
    <p:extLst>
      <p:ext uri="{BB962C8B-B14F-4D97-AF65-F5344CB8AC3E}">
        <p14:creationId xmlns:p14="http://schemas.microsoft.com/office/powerpoint/2010/main" val="86166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3754281" y="186416"/>
            <a:ext cx="5009898" cy="584775"/>
          </a:xfrm>
          <a:prstGeom prst="rect">
            <a:avLst/>
          </a:prstGeom>
          <a:noFill/>
          <a:ln>
            <a:noFill/>
          </a:ln>
        </p:spPr>
        <p:txBody>
          <a:bodyPr wrap="none" rtlCol="0">
            <a:spAutoFit/>
          </a:bodyPr>
          <a:lstStyle/>
          <a:p>
            <a:r>
              <a:rPr lang="es-PY" sz="3200" b="1" dirty="0" smtClean="0">
                <a:latin typeface="Humanst521 BT" panose="020B0602020204020204" pitchFamily="34" charset="0"/>
              </a:rPr>
              <a:t>PROYECTO PAPEL CERO</a:t>
            </a:r>
            <a:endParaRPr lang="es-PY" sz="3200" b="1" dirty="0">
              <a:latin typeface="Humanst521 BT" panose="020B0602020204020204" pitchFamily="34" charset="0"/>
            </a:endParaRPr>
          </a:p>
        </p:txBody>
      </p:sp>
      <p:sp>
        <p:nvSpPr>
          <p:cNvPr id="3" name="Rectángulo 2"/>
          <p:cNvSpPr/>
          <p:nvPr/>
        </p:nvSpPr>
        <p:spPr>
          <a:xfrm>
            <a:off x="714895" y="728030"/>
            <a:ext cx="10864395"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714895" y="5338856"/>
            <a:ext cx="10864395"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400" b="1" dirty="0" smtClean="0">
              <a:solidFill>
                <a:schemeClr val="tx1"/>
              </a:solidFill>
              <a:latin typeface="Humanst521 BT" panose="020B0602020204020204" pitchFamily="34" charset="0"/>
            </a:endParaRPr>
          </a:p>
          <a:p>
            <a:pPr algn="ctr"/>
            <a:endParaRPr lang="es-PY" sz="2400" b="1" dirty="0" smtClean="0">
              <a:solidFill>
                <a:schemeClr val="tx1"/>
              </a:solidFill>
              <a:latin typeface="Humanst521 BT" panose="020B0602020204020204" pitchFamily="34" charset="0"/>
            </a:endParaRPr>
          </a:p>
          <a:p>
            <a:pPr algn="ctr"/>
            <a:r>
              <a:rPr lang="es-PY" sz="2400" b="1" dirty="0" smtClean="0">
                <a:solidFill>
                  <a:schemeClr val="tx1"/>
                </a:solidFill>
                <a:latin typeface="Humanst521 BT" panose="020B0602020204020204" pitchFamily="34" charset="0"/>
              </a:rPr>
              <a:t>El BCP está embarcado un Programa de Eficiencia “Papel Cero”</a:t>
            </a:r>
          </a:p>
          <a:p>
            <a:pPr algn="ctr"/>
            <a:r>
              <a:rPr lang="es-PY" sz="2400" b="1" dirty="0" smtClean="0">
                <a:solidFill>
                  <a:schemeClr val="tx1"/>
                </a:solidFill>
                <a:latin typeface="Humanst521 BT" panose="020B0602020204020204" pitchFamily="34" charset="0"/>
              </a:rPr>
              <a:t>Con implementación completa en 2022. Este programa está enmarcado en el sistema de gestión integral GRP</a:t>
            </a:r>
          </a:p>
          <a:p>
            <a:pPr algn="ctr"/>
            <a:endParaRPr lang="es-PY" sz="2400" b="1" dirty="0" smtClean="0">
              <a:solidFill>
                <a:schemeClr val="tx1"/>
              </a:solidFill>
              <a:latin typeface="Humanst521 BT" panose="020B0602020204020204" pitchFamily="34" charset="0"/>
            </a:endParaRPr>
          </a:p>
          <a:p>
            <a:pPr algn="ctr"/>
            <a:endParaRPr lang="es-PY" sz="2400" b="1" dirty="0">
              <a:solidFill>
                <a:schemeClr val="tx1"/>
              </a:solidFill>
              <a:latin typeface="Humanst521 BT" panose="020B0602020204020204" pitchFamily="34" charset="0"/>
            </a:endParaRPr>
          </a:p>
        </p:txBody>
      </p:sp>
      <p:sp>
        <p:nvSpPr>
          <p:cNvPr id="2" name="CuadroTexto 1"/>
          <p:cNvSpPr txBox="1"/>
          <p:nvPr/>
        </p:nvSpPr>
        <p:spPr>
          <a:xfrm>
            <a:off x="7353939" y="1370611"/>
            <a:ext cx="3305713" cy="3477875"/>
          </a:xfrm>
          <a:prstGeom prst="rect">
            <a:avLst/>
          </a:prstGeom>
          <a:noFill/>
          <a:ln>
            <a:noFill/>
          </a:ln>
        </p:spPr>
        <p:txBody>
          <a:bodyPr wrap="none" rtlCol="0">
            <a:spAutoFit/>
          </a:bodyPr>
          <a:lstStyle/>
          <a:p>
            <a:pPr algn="ctr"/>
            <a:r>
              <a:rPr lang="es-PY" sz="3200" dirty="0" smtClean="0">
                <a:latin typeface="Humanst521 BT" panose="020B0602020204020204" pitchFamily="34" charset="0"/>
              </a:rPr>
              <a:t>Reducción en </a:t>
            </a:r>
            <a:r>
              <a:rPr lang="es-PY" sz="5400" b="1" dirty="0" smtClean="0">
                <a:latin typeface="Humanst521 BT" panose="020B0602020204020204" pitchFamily="34" charset="0"/>
              </a:rPr>
              <a:t>11</a:t>
            </a:r>
            <a:endParaRPr lang="es-PY" sz="5400" dirty="0" smtClean="0">
              <a:latin typeface="Humanst521 BT" panose="020B0602020204020204" pitchFamily="34" charset="0"/>
            </a:endParaRPr>
          </a:p>
          <a:p>
            <a:pPr algn="ctr"/>
            <a:r>
              <a:rPr lang="es-PY" sz="3200" dirty="0" smtClean="0">
                <a:latin typeface="Humanst521 BT" panose="020B0602020204020204" pitchFamily="34" charset="0"/>
              </a:rPr>
              <a:t>en uso de resmas</a:t>
            </a:r>
          </a:p>
          <a:p>
            <a:pPr algn="ctr"/>
            <a:endParaRPr lang="es-PY" sz="1600" dirty="0">
              <a:latin typeface="Humanst521 BT" panose="020B0602020204020204" pitchFamily="34" charset="0"/>
            </a:endParaRPr>
          </a:p>
          <a:p>
            <a:pPr algn="ctr"/>
            <a:r>
              <a:rPr lang="es-PY" sz="3200" dirty="0">
                <a:latin typeface="Humanst521 BT" panose="020B0602020204020204" pitchFamily="34" charset="0"/>
              </a:rPr>
              <a:t>₲ </a:t>
            </a:r>
            <a:r>
              <a:rPr lang="es-PY" sz="5400" b="1" dirty="0" smtClean="0">
                <a:latin typeface="Humanst521 BT" panose="020B0602020204020204" pitchFamily="34" charset="0"/>
              </a:rPr>
              <a:t>220</a:t>
            </a:r>
            <a:r>
              <a:rPr lang="es-PY" sz="3200" dirty="0" smtClean="0">
                <a:latin typeface="Humanst521 BT" panose="020B0602020204020204" pitchFamily="34" charset="0"/>
              </a:rPr>
              <a:t> Millones </a:t>
            </a:r>
          </a:p>
          <a:p>
            <a:pPr algn="ctr"/>
            <a:r>
              <a:rPr lang="es-PY" sz="3200" dirty="0" smtClean="0">
                <a:latin typeface="Humanst521 BT" panose="020B0602020204020204" pitchFamily="34" charset="0"/>
              </a:rPr>
              <a:t>de Ahorro por año</a:t>
            </a:r>
          </a:p>
          <a:p>
            <a:pPr algn="ctr"/>
            <a:endParaRPr lang="es-PY" sz="3200" dirty="0">
              <a:latin typeface="Humanst521 BT" panose="020B0602020204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1097938152"/>
              </p:ext>
            </p:extLst>
          </p:nvPr>
        </p:nvGraphicFramePr>
        <p:xfrm>
          <a:off x="1017010" y="964482"/>
          <a:ext cx="5850039" cy="4031467"/>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2321865" y="1001279"/>
            <a:ext cx="2216441" cy="369332"/>
          </a:xfrm>
          <a:prstGeom prst="rect">
            <a:avLst/>
          </a:prstGeom>
          <a:noFill/>
          <a:ln>
            <a:noFill/>
          </a:ln>
        </p:spPr>
        <p:txBody>
          <a:bodyPr wrap="none" rtlCol="0">
            <a:spAutoFit/>
          </a:bodyPr>
          <a:lstStyle/>
          <a:p>
            <a:r>
              <a:rPr lang="es-PY" b="1" dirty="0" smtClean="0">
                <a:latin typeface="Humanst521 BT" panose="020B0602020204020204" pitchFamily="34" charset="0"/>
              </a:rPr>
              <a:t>Número de Resmas</a:t>
            </a:r>
            <a:endParaRPr lang="es-PY" b="1" dirty="0">
              <a:latin typeface="Humanst521 BT" panose="020B0602020204020204" pitchFamily="34" charset="0"/>
            </a:endParaRPr>
          </a:p>
        </p:txBody>
      </p:sp>
    </p:spTree>
    <p:extLst>
      <p:ext uri="{BB962C8B-B14F-4D97-AF65-F5344CB8AC3E}">
        <p14:creationId xmlns:p14="http://schemas.microsoft.com/office/powerpoint/2010/main" val="2015235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 name="Rectángulo 2"/>
          <p:cNvSpPr/>
          <p:nvPr/>
        </p:nvSpPr>
        <p:spPr>
          <a:xfrm>
            <a:off x="714895" y="728029"/>
            <a:ext cx="10836403" cy="57013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12" name="CuadroTexto 11"/>
          <p:cNvSpPr txBox="1"/>
          <p:nvPr/>
        </p:nvSpPr>
        <p:spPr>
          <a:xfrm>
            <a:off x="3162952" y="275424"/>
            <a:ext cx="5989140" cy="523220"/>
          </a:xfrm>
          <a:prstGeom prst="rect">
            <a:avLst/>
          </a:prstGeom>
          <a:noFill/>
        </p:spPr>
        <p:txBody>
          <a:bodyPr wrap="none" rtlCol="0">
            <a:spAutoFit/>
          </a:bodyPr>
          <a:lstStyle/>
          <a:p>
            <a:r>
              <a:rPr lang="es-PY" sz="2800" b="1" dirty="0" smtClean="0">
                <a:latin typeface="Humanst521 BT" panose="020B0602020204020204" pitchFamily="34" charset="0"/>
              </a:rPr>
              <a:t>CENTRO DE CONTROL DE COSTOS</a:t>
            </a:r>
            <a:endParaRPr lang="es-PY" sz="2800" b="1" dirty="0">
              <a:latin typeface="Humanst521 BT" panose="020B0602020204020204" pitchFamily="34" charset="0"/>
            </a:endParaRPr>
          </a:p>
        </p:txBody>
      </p:sp>
      <p:sp>
        <p:nvSpPr>
          <p:cNvPr id="10" name="Rectángulo 9"/>
          <p:cNvSpPr/>
          <p:nvPr/>
        </p:nvSpPr>
        <p:spPr>
          <a:xfrm>
            <a:off x="726047" y="2923020"/>
            <a:ext cx="3531991" cy="3506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11" name="Rectángulo 10"/>
          <p:cNvSpPr/>
          <p:nvPr/>
        </p:nvSpPr>
        <p:spPr>
          <a:xfrm>
            <a:off x="4406873" y="2832885"/>
            <a:ext cx="3501299" cy="3506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7" name="Rectángulo 16"/>
          <p:cNvSpPr/>
          <p:nvPr/>
        </p:nvSpPr>
        <p:spPr>
          <a:xfrm>
            <a:off x="7978576" y="2832885"/>
            <a:ext cx="3501299" cy="3506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531" y="868203"/>
            <a:ext cx="1593203" cy="1770127"/>
          </a:xfrm>
          <a:prstGeom prst="rect">
            <a:avLst/>
          </a:prstGeom>
        </p:spPr>
      </p:pic>
      <p:sp>
        <p:nvSpPr>
          <p:cNvPr id="31" name="Rectángulo redondeado 30"/>
          <p:cNvSpPr/>
          <p:nvPr/>
        </p:nvSpPr>
        <p:spPr>
          <a:xfrm>
            <a:off x="6187893" y="1438371"/>
            <a:ext cx="2453276" cy="8085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26" name="Rectángulo 25"/>
          <p:cNvSpPr/>
          <p:nvPr/>
        </p:nvSpPr>
        <p:spPr>
          <a:xfrm>
            <a:off x="7120076" y="1621267"/>
            <a:ext cx="1524000" cy="46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800" b="1" dirty="0" smtClean="0">
                <a:solidFill>
                  <a:schemeClr val="tx1"/>
                </a:solidFill>
                <a:latin typeface="Humanst521 BT" panose="020B0602020204020204" pitchFamily="34" charset="0"/>
              </a:rPr>
              <a:t>Reducir</a:t>
            </a:r>
            <a:endParaRPr lang="es-PY" b="1" dirty="0">
              <a:solidFill>
                <a:schemeClr val="tx1"/>
              </a:solidFill>
              <a:latin typeface="Humanst521 BT" panose="020B0602020204020204" pitchFamily="34" charset="0"/>
            </a:endParaRPr>
          </a:p>
        </p:txBody>
      </p:sp>
      <p:pic>
        <p:nvPicPr>
          <p:cNvPr id="9" name="Imagen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256703" y="1511120"/>
            <a:ext cx="733636" cy="720263"/>
          </a:xfrm>
          <a:prstGeom prst="rect">
            <a:avLst/>
          </a:prstGeom>
        </p:spPr>
      </p:pic>
      <p:sp>
        <p:nvSpPr>
          <p:cNvPr id="27" name="Rectángulo 26"/>
          <p:cNvSpPr/>
          <p:nvPr/>
        </p:nvSpPr>
        <p:spPr>
          <a:xfrm>
            <a:off x="4034720" y="795251"/>
            <a:ext cx="3496273" cy="8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800" b="1" dirty="0" smtClean="0">
                <a:solidFill>
                  <a:schemeClr val="tx1"/>
                </a:solidFill>
                <a:latin typeface="Humanst521 BT" panose="020B0602020204020204" pitchFamily="34" charset="0"/>
              </a:rPr>
              <a:t>Costos unitarios 2020</a:t>
            </a:r>
            <a:endParaRPr lang="es-PY" b="1" dirty="0">
              <a:solidFill>
                <a:schemeClr val="tx1"/>
              </a:solidFill>
              <a:latin typeface="Humanst521 BT" panose="020B0602020204020204" pitchFamily="34" charset="0"/>
            </a:endParaRPr>
          </a:p>
        </p:txBody>
      </p:sp>
      <p:sp>
        <p:nvSpPr>
          <p:cNvPr id="33" name="Rectángulo redondeado 32"/>
          <p:cNvSpPr/>
          <p:nvPr/>
        </p:nvSpPr>
        <p:spPr>
          <a:xfrm>
            <a:off x="3596437" y="1438371"/>
            <a:ext cx="2453276" cy="8085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21" name="Rectángulo 20"/>
          <p:cNvSpPr/>
          <p:nvPr/>
        </p:nvSpPr>
        <p:spPr>
          <a:xfrm>
            <a:off x="4317650" y="1621782"/>
            <a:ext cx="1620861" cy="44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800" b="1" dirty="0" smtClean="0">
                <a:solidFill>
                  <a:schemeClr val="tx1"/>
                </a:solidFill>
                <a:latin typeface="Humanst521 BT" panose="020B0602020204020204" pitchFamily="34" charset="0"/>
              </a:rPr>
              <a:t>Medir</a:t>
            </a:r>
            <a:endParaRPr lang="es-PY" b="1" dirty="0">
              <a:solidFill>
                <a:schemeClr val="tx1"/>
              </a:solidFill>
              <a:latin typeface="Humanst521 BT" panose="020B0602020204020204" pitchFamily="34" charset="0"/>
            </a:endParaRPr>
          </a:p>
        </p:txBody>
      </p:sp>
      <p:pic>
        <p:nvPicPr>
          <p:cNvPr id="8" name="Imagen 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644446" y="1473961"/>
            <a:ext cx="763605" cy="731394"/>
          </a:xfrm>
          <a:prstGeom prst="rect">
            <a:avLst/>
          </a:prstGeom>
        </p:spPr>
      </p:pic>
      <p:cxnSp>
        <p:nvCxnSpPr>
          <p:cNvPr id="34" name="Conector recto de flecha 33"/>
          <p:cNvCxnSpPr/>
          <p:nvPr/>
        </p:nvCxnSpPr>
        <p:spPr>
          <a:xfrm>
            <a:off x="6062520" y="2330773"/>
            <a:ext cx="0" cy="374799"/>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flipH="1">
            <a:off x="3596438" y="2303098"/>
            <a:ext cx="2453275" cy="430150"/>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6049713" y="2299333"/>
            <a:ext cx="2329177" cy="44341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Gráfico 21"/>
          <p:cNvGraphicFramePr>
            <a:graphicFrameLocks/>
          </p:cNvGraphicFramePr>
          <p:nvPr>
            <p:extLst>
              <p:ext uri="{D42A27DB-BD31-4B8C-83A1-F6EECF244321}">
                <p14:modId xmlns:p14="http://schemas.microsoft.com/office/powerpoint/2010/main" val="2487170390"/>
              </p:ext>
            </p:extLst>
          </p:nvPr>
        </p:nvGraphicFramePr>
        <p:xfrm>
          <a:off x="802433" y="3193422"/>
          <a:ext cx="3455605" cy="29587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Gráfico 31"/>
          <p:cNvGraphicFramePr>
            <a:graphicFrameLocks/>
          </p:cNvGraphicFramePr>
          <p:nvPr>
            <p:extLst>
              <p:ext uri="{D42A27DB-BD31-4B8C-83A1-F6EECF244321}">
                <p14:modId xmlns:p14="http://schemas.microsoft.com/office/powerpoint/2010/main" val="2015012153"/>
              </p:ext>
            </p:extLst>
          </p:nvPr>
        </p:nvGraphicFramePr>
        <p:xfrm>
          <a:off x="4351703" y="3202924"/>
          <a:ext cx="3555450" cy="2949271"/>
        </p:xfrm>
        <a:graphic>
          <a:graphicData uri="http://schemas.openxmlformats.org/drawingml/2006/chart">
            <c:chart xmlns:c="http://schemas.openxmlformats.org/drawingml/2006/chart" xmlns:r="http://schemas.openxmlformats.org/officeDocument/2006/relationships" r:id="rId6"/>
          </a:graphicData>
        </a:graphic>
      </p:graphicFrame>
      <p:sp>
        <p:nvSpPr>
          <p:cNvPr id="13" name="CuadroTexto 12"/>
          <p:cNvSpPr txBox="1"/>
          <p:nvPr/>
        </p:nvSpPr>
        <p:spPr>
          <a:xfrm>
            <a:off x="1902851" y="2962378"/>
            <a:ext cx="1254767" cy="338554"/>
          </a:xfrm>
          <a:prstGeom prst="rect">
            <a:avLst/>
          </a:prstGeom>
          <a:noFill/>
        </p:spPr>
        <p:txBody>
          <a:bodyPr wrap="none" rtlCol="0">
            <a:spAutoFit/>
          </a:bodyPr>
          <a:lstStyle/>
          <a:p>
            <a:r>
              <a:rPr lang="es-PY" sz="1600" b="1" dirty="0" smtClean="0"/>
              <a:t>Combustible</a:t>
            </a:r>
            <a:endParaRPr lang="es-PY" sz="1600" b="1" dirty="0"/>
          </a:p>
        </p:txBody>
      </p:sp>
      <p:sp>
        <p:nvSpPr>
          <p:cNvPr id="36" name="CuadroTexto 35"/>
          <p:cNvSpPr txBox="1"/>
          <p:nvPr/>
        </p:nvSpPr>
        <p:spPr>
          <a:xfrm>
            <a:off x="5823466" y="2943512"/>
            <a:ext cx="728854" cy="338554"/>
          </a:xfrm>
          <a:prstGeom prst="rect">
            <a:avLst/>
          </a:prstGeom>
          <a:noFill/>
        </p:spPr>
        <p:txBody>
          <a:bodyPr wrap="none" rtlCol="0">
            <a:spAutoFit/>
          </a:bodyPr>
          <a:lstStyle/>
          <a:p>
            <a:r>
              <a:rPr lang="es-PY" sz="1600" b="1" dirty="0" smtClean="0"/>
              <a:t>Pasaje</a:t>
            </a:r>
            <a:endParaRPr lang="es-PY" sz="1600" b="1" dirty="0"/>
          </a:p>
        </p:txBody>
      </p:sp>
      <p:sp>
        <p:nvSpPr>
          <p:cNvPr id="37" name="CuadroTexto 36"/>
          <p:cNvSpPr txBox="1"/>
          <p:nvPr/>
        </p:nvSpPr>
        <p:spPr>
          <a:xfrm>
            <a:off x="9438932" y="2962378"/>
            <a:ext cx="928652" cy="338554"/>
          </a:xfrm>
          <a:prstGeom prst="rect">
            <a:avLst/>
          </a:prstGeom>
          <a:noFill/>
        </p:spPr>
        <p:txBody>
          <a:bodyPr wrap="none" rtlCol="0">
            <a:spAutoFit/>
          </a:bodyPr>
          <a:lstStyle/>
          <a:p>
            <a:r>
              <a:rPr lang="es-PY" sz="1600" b="1" dirty="0" smtClean="0"/>
              <a:t>Limpieza</a:t>
            </a:r>
            <a:endParaRPr lang="es-PY" sz="1600" b="1" dirty="0"/>
          </a:p>
        </p:txBody>
      </p:sp>
      <p:graphicFrame>
        <p:nvGraphicFramePr>
          <p:cNvPr id="39" name="Gráfico 38"/>
          <p:cNvGraphicFramePr>
            <a:graphicFrameLocks/>
          </p:cNvGraphicFramePr>
          <p:nvPr>
            <p:extLst>
              <p:ext uri="{D42A27DB-BD31-4B8C-83A1-F6EECF244321}">
                <p14:modId xmlns:p14="http://schemas.microsoft.com/office/powerpoint/2010/main" val="2044559021"/>
              </p:ext>
            </p:extLst>
          </p:nvPr>
        </p:nvGraphicFramePr>
        <p:xfrm>
          <a:off x="7990249" y="3228019"/>
          <a:ext cx="3498513" cy="29241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72254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987895" y="193748"/>
            <a:ext cx="10408555" cy="584775"/>
          </a:xfrm>
          <a:prstGeom prst="rect">
            <a:avLst/>
          </a:prstGeom>
          <a:noFill/>
          <a:ln>
            <a:noFill/>
          </a:ln>
        </p:spPr>
        <p:txBody>
          <a:bodyPr wrap="none" rtlCol="0">
            <a:spAutoFit/>
          </a:bodyPr>
          <a:lstStyle/>
          <a:p>
            <a:r>
              <a:rPr lang="es-PY" sz="3200" b="1" dirty="0" smtClean="0">
                <a:latin typeface="Humanst521 BT" panose="020B0602020204020204" pitchFamily="34" charset="0"/>
              </a:rPr>
              <a:t>ESTIMACIÓN RESOLUCIONES FIRMES Y NO FIRMES</a:t>
            </a:r>
            <a:endParaRPr lang="es-PY" sz="3200" b="1" dirty="0">
              <a:latin typeface="Humanst521 BT" panose="020B0602020204020204" pitchFamily="34" charset="0"/>
            </a:endParaRPr>
          </a:p>
        </p:txBody>
      </p:sp>
      <p:sp>
        <p:nvSpPr>
          <p:cNvPr id="3" name="Rectángulo 2"/>
          <p:cNvSpPr/>
          <p:nvPr/>
        </p:nvSpPr>
        <p:spPr>
          <a:xfrm>
            <a:off x="964276" y="728030"/>
            <a:ext cx="10399221"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964276" y="5338856"/>
            <a:ext cx="10399221"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smtClean="0">
              <a:solidFill>
                <a:schemeClr val="tx1"/>
              </a:solidFill>
              <a:latin typeface="Humanst521 BT" panose="020B0602020204020204" pitchFamily="34" charset="0"/>
            </a:endParaRPr>
          </a:p>
          <a:p>
            <a:pPr algn="ctr"/>
            <a:r>
              <a:rPr lang="es-PY" sz="2800" b="1" dirty="0" smtClean="0">
                <a:solidFill>
                  <a:schemeClr val="tx1"/>
                </a:solidFill>
                <a:latin typeface="Humanst521 BT" panose="020B0602020204020204" pitchFamily="34" charset="0"/>
              </a:rPr>
              <a:t>Para el 2019 se prevé un ahorro estimado en cuanto a Sentencias con Resolución a favor del BCP, tanto firmes como aún no firmes.</a:t>
            </a:r>
          </a:p>
          <a:p>
            <a:pPr algn="ctr"/>
            <a:endParaRPr lang="es-PY" sz="2800" b="1" dirty="0">
              <a:solidFill>
                <a:schemeClr val="tx1"/>
              </a:solidFill>
              <a:latin typeface="Humanst521 BT" panose="020B0602020204020204" pitchFamily="34" charset="0"/>
            </a:endParaRPr>
          </a:p>
        </p:txBody>
      </p:sp>
      <p:pic>
        <p:nvPicPr>
          <p:cNvPr id="2" name="Imagen 1"/>
          <p:cNvPicPr>
            <a:picLocks noChangeAspect="1"/>
          </p:cNvPicPr>
          <p:nvPr/>
        </p:nvPicPr>
        <p:blipFill>
          <a:blip r:embed="rId2"/>
          <a:stretch>
            <a:fillRect/>
          </a:stretch>
        </p:blipFill>
        <p:spPr>
          <a:xfrm>
            <a:off x="1424745" y="1413791"/>
            <a:ext cx="4767428" cy="3225403"/>
          </a:xfrm>
          <a:prstGeom prst="rect">
            <a:avLst/>
          </a:prstGeom>
          <a:ln>
            <a:noFill/>
          </a:ln>
        </p:spPr>
      </p:pic>
      <p:sp>
        <p:nvSpPr>
          <p:cNvPr id="11" name="CuadroTexto 10"/>
          <p:cNvSpPr txBox="1"/>
          <p:nvPr/>
        </p:nvSpPr>
        <p:spPr>
          <a:xfrm>
            <a:off x="7617698" y="2080398"/>
            <a:ext cx="3542957" cy="1508105"/>
          </a:xfrm>
          <a:prstGeom prst="rect">
            <a:avLst/>
          </a:prstGeom>
          <a:noFill/>
          <a:ln>
            <a:noFill/>
          </a:ln>
        </p:spPr>
        <p:txBody>
          <a:bodyPr wrap="none" rtlCol="0">
            <a:spAutoFit/>
          </a:bodyPr>
          <a:lstStyle/>
          <a:p>
            <a:pPr algn="ctr"/>
            <a:r>
              <a:rPr lang="es-PY" sz="3200" dirty="0" smtClean="0">
                <a:latin typeface="Humanst521 BT" panose="020B0602020204020204" pitchFamily="34" charset="0"/>
              </a:rPr>
              <a:t>₲ </a:t>
            </a:r>
            <a:r>
              <a:rPr lang="es-PY" sz="6000" b="1" dirty="0" smtClean="0">
                <a:latin typeface="Humanst521 BT" panose="020B0602020204020204" pitchFamily="34" charset="0"/>
              </a:rPr>
              <a:t>19.364</a:t>
            </a:r>
            <a:r>
              <a:rPr lang="es-PY" sz="3200" dirty="0" smtClean="0">
                <a:latin typeface="Humanst521 BT" panose="020B0602020204020204" pitchFamily="34" charset="0"/>
              </a:rPr>
              <a:t> M</a:t>
            </a:r>
          </a:p>
          <a:p>
            <a:pPr algn="ctr"/>
            <a:r>
              <a:rPr lang="es-PY" sz="3200" dirty="0" smtClean="0">
                <a:latin typeface="Humanst521 BT" panose="020B0602020204020204" pitchFamily="34" charset="0"/>
              </a:rPr>
              <a:t>de Ahorro Estimado</a:t>
            </a:r>
            <a:endParaRPr lang="es-PY" sz="3200" dirty="0">
              <a:latin typeface="Humanst521 BT" panose="020B0602020204020204" pitchFamily="34" charset="0"/>
            </a:endParaRPr>
          </a:p>
        </p:txBody>
      </p:sp>
    </p:spTree>
    <p:extLst>
      <p:ext uri="{BB962C8B-B14F-4D97-AF65-F5344CB8AC3E}">
        <p14:creationId xmlns:p14="http://schemas.microsoft.com/office/powerpoint/2010/main" val="4197079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8539" y="267855"/>
            <a:ext cx="11420953"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5" name="CuadroTexto 4"/>
          <p:cNvSpPr txBox="1"/>
          <p:nvPr/>
        </p:nvSpPr>
        <p:spPr>
          <a:xfrm>
            <a:off x="970383" y="229295"/>
            <a:ext cx="10775099" cy="461665"/>
          </a:xfrm>
          <a:prstGeom prst="rect">
            <a:avLst/>
          </a:prstGeom>
          <a:noFill/>
          <a:ln>
            <a:noFill/>
          </a:ln>
        </p:spPr>
        <p:txBody>
          <a:bodyPr wrap="square" rtlCol="0">
            <a:spAutoFit/>
          </a:bodyPr>
          <a:lstStyle/>
          <a:p>
            <a:r>
              <a:rPr lang="es-PY" sz="2400" b="1" dirty="0" smtClean="0">
                <a:latin typeface="Humanst521 BT" panose="020B0602020204020204" pitchFamily="34" charset="0"/>
              </a:rPr>
              <a:t>SISTEMA INTEGRADO DE PLANEACIÓN, INFORMACIÓN Y GESTIÓN (GRP)</a:t>
            </a:r>
            <a:endParaRPr lang="es-PY" sz="2400" b="1" dirty="0">
              <a:latin typeface="Humanst521 BT" panose="020B0602020204020204" pitchFamily="34" charset="0"/>
            </a:endParaRPr>
          </a:p>
        </p:txBody>
      </p:sp>
      <p:sp>
        <p:nvSpPr>
          <p:cNvPr id="6" name="Rectángulo 5"/>
          <p:cNvSpPr/>
          <p:nvPr/>
        </p:nvSpPr>
        <p:spPr>
          <a:xfrm>
            <a:off x="802434" y="690962"/>
            <a:ext cx="10604476" cy="4052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16" name="CuadroTexto 15"/>
          <p:cNvSpPr txBox="1"/>
          <p:nvPr/>
        </p:nvSpPr>
        <p:spPr>
          <a:xfrm>
            <a:off x="8294228" y="1755036"/>
            <a:ext cx="971741" cy="2031325"/>
          </a:xfrm>
          <a:prstGeom prst="rect">
            <a:avLst/>
          </a:prstGeom>
          <a:noFill/>
          <a:ln>
            <a:noFill/>
          </a:ln>
        </p:spPr>
        <p:txBody>
          <a:bodyPr wrap="none" rtlCol="0">
            <a:spAutoFit/>
          </a:bodyPr>
          <a:lstStyle/>
          <a:p>
            <a:r>
              <a:rPr lang="es-PY" dirty="0" smtClean="0">
                <a:latin typeface="Humanst521 BT" panose="020B0602020204020204" pitchFamily="34" charset="0"/>
              </a:rPr>
              <a:t>SIGADE</a:t>
            </a:r>
          </a:p>
          <a:p>
            <a:r>
              <a:rPr lang="es-PY" dirty="0" smtClean="0">
                <a:latin typeface="Humanst521 BT" panose="020B0602020204020204" pitchFamily="34" charset="0"/>
              </a:rPr>
              <a:t>SIAF</a:t>
            </a:r>
          </a:p>
          <a:p>
            <a:r>
              <a:rPr lang="es-PY" dirty="0" smtClean="0">
                <a:latin typeface="Humanst521 BT" panose="020B0602020204020204" pitchFamily="34" charset="0"/>
              </a:rPr>
              <a:t>SICO</a:t>
            </a:r>
          </a:p>
          <a:p>
            <a:r>
              <a:rPr lang="es-PY" dirty="0" smtClean="0">
                <a:latin typeface="Humanst521 BT" panose="020B0602020204020204" pitchFamily="34" charset="0"/>
              </a:rPr>
              <a:t>SICCA</a:t>
            </a:r>
          </a:p>
          <a:p>
            <a:r>
              <a:rPr lang="es-PY" dirty="0" smtClean="0">
                <a:latin typeface="Humanst521 BT" panose="020B0602020204020204" pitchFamily="34" charset="0"/>
              </a:rPr>
              <a:t>SINARH</a:t>
            </a:r>
          </a:p>
          <a:p>
            <a:r>
              <a:rPr lang="es-PY" dirty="0" smtClean="0">
                <a:latin typeface="Humanst521 BT" panose="020B0602020204020204" pitchFamily="34" charset="0"/>
              </a:rPr>
              <a:t>DNCP</a:t>
            </a:r>
          </a:p>
          <a:p>
            <a:endParaRPr lang="es-PY" dirty="0">
              <a:latin typeface="Humanst521 BT" panose="020B0602020204020204" pitchFamily="34" charset="0"/>
            </a:endParaRPr>
          </a:p>
        </p:txBody>
      </p:sp>
      <p:sp>
        <p:nvSpPr>
          <p:cNvPr id="17" name="CuadroTexto 16"/>
          <p:cNvSpPr txBox="1"/>
          <p:nvPr/>
        </p:nvSpPr>
        <p:spPr>
          <a:xfrm>
            <a:off x="2984242" y="1893536"/>
            <a:ext cx="819455" cy="1754326"/>
          </a:xfrm>
          <a:prstGeom prst="rect">
            <a:avLst/>
          </a:prstGeom>
          <a:noFill/>
          <a:ln>
            <a:noFill/>
          </a:ln>
        </p:spPr>
        <p:txBody>
          <a:bodyPr wrap="none" rtlCol="0">
            <a:spAutoFit/>
          </a:bodyPr>
          <a:lstStyle/>
          <a:p>
            <a:r>
              <a:rPr lang="es-PY" dirty="0" smtClean="0">
                <a:latin typeface="Humanst521 BT" panose="020B0602020204020204" pitchFamily="34" charset="0"/>
              </a:rPr>
              <a:t>SIPAP</a:t>
            </a:r>
          </a:p>
          <a:p>
            <a:r>
              <a:rPr lang="es-PY" dirty="0" smtClean="0">
                <a:latin typeface="Humanst521 BT" panose="020B0602020204020204" pitchFamily="34" charset="0"/>
              </a:rPr>
              <a:t>DEPO</a:t>
            </a:r>
          </a:p>
          <a:p>
            <a:r>
              <a:rPr lang="es-PY" dirty="0" smtClean="0">
                <a:latin typeface="Humanst521 BT" panose="020B0602020204020204" pitchFamily="34" charset="0"/>
              </a:rPr>
              <a:t>ALADI</a:t>
            </a:r>
          </a:p>
          <a:p>
            <a:r>
              <a:rPr lang="es-PY" dirty="0" smtClean="0">
                <a:latin typeface="Humanst521 BT" panose="020B0602020204020204" pitchFamily="34" charset="0"/>
              </a:rPr>
              <a:t>WEB</a:t>
            </a:r>
          </a:p>
          <a:p>
            <a:r>
              <a:rPr lang="es-PY" dirty="0" smtClean="0">
                <a:latin typeface="Humanst521 BT" panose="020B0602020204020204" pitchFamily="34" charset="0"/>
              </a:rPr>
              <a:t>RIN</a:t>
            </a:r>
          </a:p>
          <a:p>
            <a:endParaRPr lang="es-PY" dirty="0">
              <a:latin typeface="Humanst521 BT" panose="020B0602020204020204" pitchFamily="34" charset="0"/>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2246"/>
          <a:stretch/>
        </p:blipFill>
        <p:spPr>
          <a:xfrm>
            <a:off x="3959458" y="788686"/>
            <a:ext cx="4379114" cy="3857463"/>
          </a:xfrm>
          <a:prstGeom prst="rect">
            <a:avLst/>
          </a:prstGeom>
          <a:ln>
            <a:noFill/>
          </a:ln>
        </p:spPr>
      </p:pic>
      <p:sp>
        <p:nvSpPr>
          <p:cNvPr id="19" name="Rectángulo 18"/>
          <p:cNvSpPr/>
          <p:nvPr/>
        </p:nvSpPr>
        <p:spPr>
          <a:xfrm>
            <a:off x="802434" y="4850440"/>
            <a:ext cx="10604476" cy="17116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000" dirty="0" smtClean="0">
              <a:solidFill>
                <a:schemeClr val="tx1"/>
              </a:solidFill>
              <a:latin typeface="Humanst521 BT" panose="020B0602020204020204" pitchFamily="34" charset="0"/>
            </a:endParaRPr>
          </a:p>
          <a:p>
            <a:pPr algn="ctr"/>
            <a:r>
              <a:rPr lang="es-PY" sz="2000" b="1" dirty="0" smtClean="0">
                <a:solidFill>
                  <a:schemeClr val="tx1"/>
                </a:solidFill>
                <a:latin typeface="Humanst521 BT" panose="020B0602020204020204" pitchFamily="34" charset="0"/>
              </a:rPr>
              <a:t>El Directorio del BCP aprobó la implementación de un sistema integrado de información para la gestión. Con este sistema se pretende sistematizar y sintetizar los procesos internos, ganar eficiencia operativa, monitorear todos los procesos por medio de indicadores de gestión, mayor Celeridad en los procesos, reducción de costos, mitigación de riesgos, mayor seguridad, mayor transparencia y rendición de cuentas. </a:t>
            </a:r>
          </a:p>
          <a:p>
            <a:pPr algn="ctr"/>
            <a:endParaRPr lang="es-PY" sz="2000" dirty="0">
              <a:solidFill>
                <a:schemeClr val="tx1"/>
              </a:solidFill>
              <a:latin typeface="Humanst521 BT" panose="020B0602020204020204" pitchFamily="34" charset="0"/>
            </a:endParaRPr>
          </a:p>
        </p:txBody>
      </p:sp>
    </p:spTree>
    <p:extLst>
      <p:ext uri="{BB962C8B-B14F-4D97-AF65-F5344CB8AC3E}">
        <p14:creationId xmlns:p14="http://schemas.microsoft.com/office/powerpoint/2010/main" val="743143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CuadroTexto 11"/>
          <p:cNvSpPr txBox="1"/>
          <p:nvPr/>
        </p:nvSpPr>
        <p:spPr>
          <a:xfrm>
            <a:off x="1959043" y="211412"/>
            <a:ext cx="8406917" cy="646331"/>
          </a:xfrm>
          <a:prstGeom prst="rect">
            <a:avLst/>
          </a:prstGeom>
          <a:noFill/>
        </p:spPr>
        <p:txBody>
          <a:bodyPr wrap="none" rtlCol="0">
            <a:spAutoFit/>
          </a:bodyPr>
          <a:lstStyle/>
          <a:p>
            <a:r>
              <a:rPr lang="es-PY" sz="3600" b="1" dirty="0" smtClean="0"/>
              <a:t>SISTEMA DE PAGOS DEL PARAGUAY (SIPAP)</a:t>
            </a:r>
            <a:endParaRPr lang="es-PY" sz="3600" b="1" dirty="0"/>
          </a:p>
        </p:txBody>
      </p:sp>
      <p:sp>
        <p:nvSpPr>
          <p:cNvPr id="3" name="Rectángulo 2"/>
          <p:cNvSpPr/>
          <p:nvPr/>
        </p:nvSpPr>
        <p:spPr>
          <a:xfrm>
            <a:off x="668918" y="814060"/>
            <a:ext cx="10836403"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39" name="Rectángulo 38"/>
          <p:cNvSpPr/>
          <p:nvPr/>
        </p:nvSpPr>
        <p:spPr>
          <a:xfrm>
            <a:off x="714895" y="5338856"/>
            <a:ext cx="10836403"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a:solidFill>
                <a:schemeClr val="tx1"/>
              </a:solidFill>
            </a:endParaRPr>
          </a:p>
          <a:p>
            <a:pPr algn="ctr"/>
            <a:r>
              <a:rPr lang="es-PY" sz="2800" dirty="0" smtClean="0">
                <a:solidFill>
                  <a:schemeClr val="tx1"/>
                </a:solidFill>
                <a:latin typeface="Humanst521 BT" panose="020B0602020204020204" pitchFamily="34" charset="0"/>
              </a:rPr>
              <a:t>SIPAP es la infraestructura de pagos más importante del país.</a:t>
            </a:r>
            <a:r>
              <a:rPr lang="es-PY" sz="2800" b="1" dirty="0" smtClean="0">
                <a:solidFill>
                  <a:schemeClr val="tx1"/>
                </a:solidFill>
              </a:rPr>
              <a:t> </a:t>
            </a:r>
          </a:p>
          <a:p>
            <a:pPr algn="ctr"/>
            <a:r>
              <a:rPr lang="es-PY" sz="2800" dirty="0" smtClean="0">
                <a:solidFill>
                  <a:schemeClr val="tx1"/>
                </a:solidFill>
              </a:rPr>
              <a:t>En 2020 iniciaremos el Proyecto </a:t>
            </a:r>
            <a:r>
              <a:rPr lang="es-PY" sz="3200" b="1" dirty="0" smtClean="0">
                <a:solidFill>
                  <a:schemeClr val="tx1"/>
                </a:solidFill>
              </a:rPr>
              <a:t>24x7</a:t>
            </a:r>
            <a:r>
              <a:rPr lang="es-PY" sz="2800" dirty="0" smtClean="0">
                <a:solidFill>
                  <a:schemeClr val="tx1"/>
                </a:solidFill>
              </a:rPr>
              <a:t>, sin ningún costo para los usuarios. </a:t>
            </a:r>
          </a:p>
          <a:p>
            <a:pPr algn="ctr"/>
            <a:endParaRPr lang="es-PY" sz="2800" b="1" dirty="0">
              <a:solidFill>
                <a:schemeClr val="tx1"/>
              </a:solidFill>
            </a:endParaRPr>
          </a:p>
        </p:txBody>
      </p:sp>
      <p:sp>
        <p:nvSpPr>
          <p:cNvPr id="2" name="CuadroTexto 1"/>
          <p:cNvSpPr txBox="1"/>
          <p:nvPr/>
        </p:nvSpPr>
        <p:spPr>
          <a:xfrm>
            <a:off x="1207210" y="4266557"/>
            <a:ext cx="9759820" cy="830997"/>
          </a:xfrm>
          <a:prstGeom prst="rect">
            <a:avLst/>
          </a:prstGeom>
          <a:noFill/>
        </p:spPr>
        <p:txBody>
          <a:bodyPr wrap="square" rtlCol="0">
            <a:spAutoFit/>
          </a:bodyPr>
          <a:lstStyle/>
          <a:p>
            <a:pPr algn="ctr"/>
            <a:r>
              <a:rPr lang="es-PY" sz="2800" dirty="0"/>
              <a:t>USD</a:t>
            </a:r>
            <a:r>
              <a:rPr lang="es-PY" sz="4800" dirty="0" smtClean="0"/>
              <a:t> 51.000 </a:t>
            </a:r>
            <a:r>
              <a:rPr lang="es-PY" sz="2800" dirty="0" smtClean="0"/>
              <a:t>millones</a:t>
            </a:r>
            <a:r>
              <a:rPr lang="es-PY" sz="4800" dirty="0" smtClean="0"/>
              <a:t>      129</a:t>
            </a:r>
            <a:r>
              <a:rPr lang="es-PY" sz="2800" dirty="0" smtClean="0"/>
              <a:t>% del PIB.          </a:t>
            </a:r>
            <a:endParaRPr lang="es-PY" sz="3200" dirty="0" smtClean="0"/>
          </a:p>
        </p:txBody>
      </p:sp>
      <p:sp>
        <p:nvSpPr>
          <p:cNvPr id="5" name="CuadroTexto 4"/>
          <p:cNvSpPr txBox="1"/>
          <p:nvPr/>
        </p:nvSpPr>
        <p:spPr>
          <a:xfrm>
            <a:off x="1929637" y="992595"/>
            <a:ext cx="2633541" cy="646331"/>
          </a:xfrm>
          <a:prstGeom prst="rect">
            <a:avLst/>
          </a:prstGeom>
          <a:noFill/>
        </p:spPr>
        <p:txBody>
          <a:bodyPr wrap="none" rtlCol="0">
            <a:spAutoFit/>
          </a:bodyPr>
          <a:lstStyle/>
          <a:p>
            <a:r>
              <a:rPr lang="es-PY" b="1" dirty="0" smtClean="0"/>
              <a:t>Número de Transacciones</a:t>
            </a:r>
          </a:p>
          <a:p>
            <a:pPr algn="ctr"/>
            <a:r>
              <a:rPr lang="es-PY" b="1" dirty="0" smtClean="0"/>
              <a:t>MN</a:t>
            </a:r>
            <a:endParaRPr lang="es-PY" b="1" dirty="0"/>
          </a:p>
        </p:txBody>
      </p:sp>
      <p:graphicFrame>
        <p:nvGraphicFramePr>
          <p:cNvPr id="9" name="Gráfico 8"/>
          <p:cNvGraphicFramePr>
            <a:graphicFrameLocks/>
          </p:cNvGraphicFramePr>
          <p:nvPr/>
        </p:nvGraphicFramePr>
        <p:xfrm>
          <a:off x="1182779" y="1517387"/>
          <a:ext cx="4441371" cy="26243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a:graphicFrameLocks/>
          </p:cNvGraphicFramePr>
          <p:nvPr/>
        </p:nvGraphicFramePr>
        <p:xfrm>
          <a:off x="6283063" y="1517387"/>
          <a:ext cx="4758612" cy="262354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7893121" y="1039581"/>
            <a:ext cx="2633541" cy="646331"/>
          </a:xfrm>
          <a:prstGeom prst="rect">
            <a:avLst/>
          </a:prstGeom>
          <a:noFill/>
        </p:spPr>
        <p:txBody>
          <a:bodyPr wrap="none" rtlCol="0">
            <a:spAutoFit/>
          </a:bodyPr>
          <a:lstStyle/>
          <a:p>
            <a:r>
              <a:rPr lang="es-PY" b="1" dirty="0" smtClean="0"/>
              <a:t>Número de Transacciones</a:t>
            </a:r>
          </a:p>
          <a:p>
            <a:pPr algn="ctr"/>
            <a:r>
              <a:rPr lang="es-PY" b="1" dirty="0" smtClean="0"/>
              <a:t>USD</a:t>
            </a:r>
            <a:endParaRPr lang="es-PY" b="1" dirty="0"/>
          </a:p>
        </p:txBody>
      </p:sp>
    </p:spTree>
    <p:extLst>
      <p:ext uri="{BB962C8B-B14F-4D97-AF65-F5344CB8AC3E}">
        <p14:creationId xmlns:p14="http://schemas.microsoft.com/office/powerpoint/2010/main" val="1268527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CuadroTexto 11"/>
          <p:cNvSpPr txBox="1"/>
          <p:nvPr/>
        </p:nvSpPr>
        <p:spPr>
          <a:xfrm>
            <a:off x="2871069" y="205555"/>
            <a:ext cx="6602257" cy="584775"/>
          </a:xfrm>
          <a:prstGeom prst="rect">
            <a:avLst/>
          </a:prstGeom>
          <a:noFill/>
        </p:spPr>
        <p:txBody>
          <a:bodyPr wrap="none" rtlCol="0">
            <a:spAutoFit/>
          </a:bodyPr>
          <a:lstStyle/>
          <a:p>
            <a:r>
              <a:rPr lang="es-PY" sz="3200" b="1" dirty="0" smtClean="0">
                <a:latin typeface="Humanst521 BT" panose="020B0602020204020204" pitchFamily="34" charset="0"/>
              </a:rPr>
              <a:t>INTEROPERABILIDAD DE EMPES</a:t>
            </a:r>
            <a:endParaRPr lang="es-PY" sz="3200" b="1" dirty="0">
              <a:latin typeface="Humanst521 BT" panose="020B0602020204020204" pitchFamily="34" charset="0"/>
            </a:endParaRPr>
          </a:p>
        </p:txBody>
      </p:sp>
      <p:sp>
        <p:nvSpPr>
          <p:cNvPr id="3" name="Rectángulo 2"/>
          <p:cNvSpPr/>
          <p:nvPr/>
        </p:nvSpPr>
        <p:spPr>
          <a:xfrm>
            <a:off x="972588" y="728030"/>
            <a:ext cx="10399221"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39" name="Rectángulo 38"/>
          <p:cNvSpPr/>
          <p:nvPr/>
        </p:nvSpPr>
        <p:spPr>
          <a:xfrm>
            <a:off x="972588" y="5338856"/>
            <a:ext cx="10399221"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700" b="1" dirty="0" smtClean="0">
              <a:solidFill>
                <a:schemeClr val="tx1"/>
              </a:solidFill>
              <a:latin typeface="Humanst521 BT" panose="020B0602020204020204" pitchFamily="34" charset="0"/>
            </a:endParaRPr>
          </a:p>
          <a:p>
            <a:pPr algn="ctr"/>
            <a:r>
              <a:rPr lang="es-PY" sz="2700" b="1" dirty="0" smtClean="0">
                <a:solidFill>
                  <a:schemeClr val="tx1"/>
                </a:solidFill>
                <a:latin typeface="Humanst521 BT" panose="020B0602020204020204" pitchFamily="34" charset="0"/>
              </a:rPr>
              <a:t>El Directorio del BCP autorizó la interoperabilidad de las transacciones entre usuarios de billeteras de dinero electrónicas en un esquema de 24 horas, 7 días de la semana, el cual no tiene costo para los usuarios.</a:t>
            </a:r>
          </a:p>
          <a:p>
            <a:pPr algn="ctr"/>
            <a:endParaRPr lang="es-PY" sz="2700" b="1" dirty="0">
              <a:solidFill>
                <a:schemeClr val="tx1"/>
              </a:solidFill>
              <a:latin typeface="Humanst521 BT" panose="020B0602020204020204" pitchFamily="34" charset="0"/>
            </a:endParaRPr>
          </a:p>
        </p:txBody>
      </p:sp>
      <p:sp>
        <p:nvSpPr>
          <p:cNvPr id="9" name="CuadroTexto 8"/>
          <p:cNvSpPr txBox="1"/>
          <p:nvPr/>
        </p:nvSpPr>
        <p:spPr>
          <a:xfrm>
            <a:off x="7315009" y="1407385"/>
            <a:ext cx="3973672" cy="3724096"/>
          </a:xfrm>
          <a:prstGeom prst="rect">
            <a:avLst/>
          </a:prstGeom>
          <a:noFill/>
        </p:spPr>
        <p:txBody>
          <a:bodyPr wrap="square" rtlCol="0">
            <a:spAutoFit/>
          </a:bodyPr>
          <a:lstStyle/>
          <a:p>
            <a:r>
              <a:rPr lang="es-PY" sz="4400" b="1" dirty="0" smtClean="0">
                <a:latin typeface="Humanst521 BT" panose="020B0602020204020204" pitchFamily="34" charset="0"/>
              </a:rPr>
              <a:t>1.617.446 </a:t>
            </a:r>
            <a:r>
              <a:rPr lang="es-PY" sz="2800" dirty="0" smtClean="0">
                <a:latin typeface="Humanst521 BT" panose="020B0602020204020204" pitchFamily="34" charset="0"/>
              </a:rPr>
              <a:t>Cuentas</a:t>
            </a:r>
          </a:p>
          <a:p>
            <a:endParaRPr lang="es-PY" sz="800" dirty="0" smtClean="0">
              <a:latin typeface="Humanst521 BT" panose="020B0602020204020204" pitchFamily="34" charset="0"/>
            </a:endParaRPr>
          </a:p>
          <a:p>
            <a:endParaRPr lang="es-PY" sz="800" dirty="0">
              <a:latin typeface="Humanst521 BT" panose="020B0602020204020204" pitchFamily="34" charset="0"/>
            </a:endParaRPr>
          </a:p>
          <a:p>
            <a:r>
              <a:rPr lang="es-PY" sz="4400" b="1" dirty="0" smtClean="0">
                <a:latin typeface="Humanst521 BT" panose="020B0602020204020204" pitchFamily="34" charset="0"/>
              </a:rPr>
              <a:t>59 </a:t>
            </a:r>
            <a:r>
              <a:rPr lang="es-PY" sz="2800" dirty="0" smtClean="0">
                <a:latin typeface="Humanst521 BT" panose="020B0602020204020204" pitchFamily="34" charset="0"/>
              </a:rPr>
              <a:t>Millones de </a:t>
            </a:r>
            <a:r>
              <a:rPr lang="es-PY" sz="2800" dirty="0" err="1" smtClean="0">
                <a:latin typeface="Humanst521 BT" panose="020B0602020204020204" pitchFamily="34" charset="0"/>
              </a:rPr>
              <a:t>Txt</a:t>
            </a:r>
            <a:endParaRPr lang="es-PY" sz="2800" dirty="0" smtClean="0">
              <a:latin typeface="Humanst521 BT" panose="020B0602020204020204" pitchFamily="34" charset="0"/>
            </a:endParaRPr>
          </a:p>
          <a:p>
            <a:endParaRPr lang="es-PY" sz="800" dirty="0" smtClean="0">
              <a:latin typeface="Humanst521 BT" panose="020B0602020204020204" pitchFamily="34" charset="0"/>
            </a:endParaRPr>
          </a:p>
          <a:p>
            <a:r>
              <a:rPr lang="es-PY" sz="2800" dirty="0" smtClean="0">
                <a:latin typeface="Humanst521 BT" panose="020B0602020204020204" pitchFamily="34" charset="0"/>
              </a:rPr>
              <a:t>USD </a:t>
            </a:r>
            <a:r>
              <a:rPr lang="es-PY" sz="4400" b="1" dirty="0" smtClean="0">
                <a:latin typeface="Humanst521 BT" panose="020B0602020204020204" pitchFamily="34" charset="0"/>
              </a:rPr>
              <a:t>1.600</a:t>
            </a:r>
            <a:r>
              <a:rPr lang="es-PY" sz="2800" dirty="0" smtClean="0">
                <a:latin typeface="Humanst521 BT" panose="020B0602020204020204" pitchFamily="34" charset="0"/>
              </a:rPr>
              <a:t> Millones</a:t>
            </a:r>
            <a:endParaRPr lang="es-PY" sz="2800" dirty="0">
              <a:latin typeface="Humanst521 BT" panose="020B0602020204020204" pitchFamily="34" charset="0"/>
            </a:endParaRPr>
          </a:p>
          <a:p>
            <a:endParaRPr lang="es-PY" sz="800" dirty="0">
              <a:latin typeface="Humanst521 BT" panose="020B0602020204020204" pitchFamily="34" charset="0"/>
            </a:endParaRPr>
          </a:p>
          <a:p>
            <a:r>
              <a:rPr lang="es-PY" sz="4400" b="1" dirty="0" smtClean="0">
                <a:latin typeface="Humanst521 BT" panose="020B0602020204020204" pitchFamily="34" charset="0"/>
              </a:rPr>
              <a:t>4</a:t>
            </a:r>
            <a:r>
              <a:rPr lang="es-PY" sz="2800" b="1" dirty="0" smtClean="0">
                <a:latin typeface="Humanst521 BT" panose="020B0602020204020204" pitchFamily="34" charset="0"/>
              </a:rPr>
              <a:t>% </a:t>
            </a:r>
            <a:r>
              <a:rPr lang="es-PY" sz="2800" dirty="0" smtClean="0">
                <a:latin typeface="Humanst521 BT" panose="020B0602020204020204" pitchFamily="34" charset="0"/>
              </a:rPr>
              <a:t>del PIB</a:t>
            </a:r>
          </a:p>
          <a:p>
            <a:endParaRPr lang="es-PY" sz="2800" dirty="0" smtClean="0">
              <a:latin typeface="Humanst521 BT" panose="020B0602020204020204" pitchFamily="34" charset="0"/>
            </a:endParaRPr>
          </a:p>
        </p:txBody>
      </p:sp>
      <p:pic>
        <p:nvPicPr>
          <p:cNvPr id="2" name="Imagen 1"/>
          <p:cNvPicPr>
            <a:picLocks noChangeAspect="1"/>
          </p:cNvPicPr>
          <p:nvPr/>
        </p:nvPicPr>
        <p:blipFill>
          <a:blip r:embed="rId2"/>
          <a:stretch>
            <a:fillRect/>
          </a:stretch>
        </p:blipFill>
        <p:spPr>
          <a:xfrm>
            <a:off x="1182987" y="1953490"/>
            <a:ext cx="5511337" cy="2141043"/>
          </a:xfrm>
          <a:prstGeom prst="rect">
            <a:avLst/>
          </a:prstGeom>
        </p:spPr>
      </p:pic>
    </p:spTree>
    <p:extLst>
      <p:ext uri="{BB962C8B-B14F-4D97-AF65-F5344CB8AC3E}">
        <p14:creationId xmlns:p14="http://schemas.microsoft.com/office/powerpoint/2010/main" val="581295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Rectángulo 2"/>
          <p:cNvSpPr/>
          <p:nvPr/>
        </p:nvSpPr>
        <p:spPr>
          <a:xfrm>
            <a:off x="-24002" y="233265"/>
            <a:ext cx="12240001" cy="6718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3200" b="1" dirty="0" smtClean="0">
                <a:solidFill>
                  <a:schemeClr val="tx1"/>
                </a:solidFill>
                <a:latin typeface="Humanst521 BT" panose="020B0602020204020204" pitchFamily="34" charset="0"/>
              </a:rPr>
              <a:t>2019: NAVEGANDO EN LA TORMENTA</a:t>
            </a:r>
            <a:endParaRPr lang="es-PY" sz="3200" b="1" dirty="0">
              <a:solidFill>
                <a:schemeClr val="tx1"/>
              </a:solidFill>
              <a:latin typeface="Humanst521 BT" panose="020B0602020204020204" pitchFamily="34" charset="0"/>
            </a:endParaRPr>
          </a:p>
        </p:txBody>
      </p:sp>
    </p:spTree>
    <p:extLst>
      <p:ext uri="{BB962C8B-B14F-4D97-AF65-F5344CB8AC3E}">
        <p14:creationId xmlns:p14="http://schemas.microsoft.com/office/powerpoint/2010/main" val="3478547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1938974" y="224126"/>
            <a:ext cx="9262600" cy="584775"/>
          </a:xfrm>
          <a:prstGeom prst="rect">
            <a:avLst/>
          </a:prstGeom>
          <a:noFill/>
          <a:ln>
            <a:noFill/>
          </a:ln>
        </p:spPr>
        <p:txBody>
          <a:bodyPr wrap="none" rtlCol="0">
            <a:spAutoFit/>
          </a:bodyPr>
          <a:lstStyle/>
          <a:p>
            <a:r>
              <a:rPr lang="es-PY" sz="3200" b="1" dirty="0" smtClean="0">
                <a:latin typeface="Humanst521 BT" panose="020B0602020204020204" pitchFamily="34" charset="0"/>
              </a:rPr>
              <a:t>SISTEMA DE PAGO EN MONEDA LOCAL (SML)</a:t>
            </a:r>
            <a:endParaRPr lang="es-PY" sz="3200" b="1" dirty="0">
              <a:latin typeface="Humanst521 BT" panose="020B0602020204020204" pitchFamily="34" charset="0"/>
            </a:endParaRPr>
          </a:p>
        </p:txBody>
      </p:sp>
      <p:sp>
        <p:nvSpPr>
          <p:cNvPr id="3" name="Rectángulo 2"/>
          <p:cNvSpPr/>
          <p:nvPr/>
        </p:nvSpPr>
        <p:spPr>
          <a:xfrm>
            <a:off x="714895" y="808901"/>
            <a:ext cx="10836403"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4" name="CuadroTexto 3"/>
          <p:cNvSpPr txBox="1"/>
          <p:nvPr/>
        </p:nvSpPr>
        <p:spPr>
          <a:xfrm rot="19188454">
            <a:off x="1743214" y="2582042"/>
            <a:ext cx="1140056" cy="369332"/>
          </a:xfrm>
          <a:prstGeom prst="rect">
            <a:avLst/>
          </a:prstGeom>
          <a:noFill/>
          <a:ln>
            <a:noFill/>
          </a:ln>
        </p:spPr>
        <p:txBody>
          <a:bodyPr wrap="none" rtlCol="0">
            <a:spAutoFit/>
          </a:bodyPr>
          <a:lstStyle/>
          <a:p>
            <a:r>
              <a:rPr lang="es-PY" b="1" dirty="0" smtClean="0">
                <a:latin typeface="Humanst521 BT" panose="020B0602020204020204" pitchFamily="34" charset="0"/>
              </a:rPr>
              <a:t>G / P </a:t>
            </a:r>
            <a:r>
              <a:rPr lang="es-PY" b="1" dirty="0" err="1" smtClean="0">
                <a:latin typeface="Humanst521 BT" panose="020B0602020204020204" pitchFamily="34" charset="0"/>
              </a:rPr>
              <a:t>Arg</a:t>
            </a:r>
            <a:endParaRPr lang="es-PY" b="1" dirty="0">
              <a:latin typeface="Humanst521 BT" panose="020B0602020204020204" pitchFamily="34" charset="0"/>
            </a:endParaRPr>
          </a:p>
        </p:txBody>
      </p:sp>
      <p:sp>
        <p:nvSpPr>
          <p:cNvPr id="37" name="CuadroTexto 36"/>
          <p:cNvSpPr txBox="1"/>
          <p:nvPr/>
        </p:nvSpPr>
        <p:spPr>
          <a:xfrm rot="2548983">
            <a:off x="4657249" y="2566576"/>
            <a:ext cx="1159292" cy="369332"/>
          </a:xfrm>
          <a:prstGeom prst="rect">
            <a:avLst/>
          </a:prstGeom>
          <a:noFill/>
          <a:ln>
            <a:noFill/>
          </a:ln>
        </p:spPr>
        <p:txBody>
          <a:bodyPr wrap="none" rtlCol="0">
            <a:spAutoFit/>
          </a:bodyPr>
          <a:lstStyle/>
          <a:p>
            <a:r>
              <a:rPr lang="es-PY" b="1" dirty="0" smtClean="0">
                <a:latin typeface="Humanst521 BT" panose="020B0602020204020204" pitchFamily="34" charset="0"/>
              </a:rPr>
              <a:t>G / P </a:t>
            </a:r>
            <a:r>
              <a:rPr lang="es-PY" b="1" dirty="0" err="1" smtClean="0">
                <a:latin typeface="Humanst521 BT" panose="020B0602020204020204" pitchFamily="34" charset="0"/>
              </a:rPr>
              <a:t>Uru</a:t>
            </a:r>
            <a:endParaRPr lang="es-PY" b="1" dirty="0">
              <a:latin typeface="Humanst521 BT" panose="020B0602020204020204" pitchFamily="34" charset="0"/>
            </a:endParaRPr>
          </a:p>
        </p:txBody>
      </p:sp>
      <p:sp>
        <p:nvSpPr>
          <p:cNvPr id="38" name="CuadroTexto 37"/>
          <p:cNvSpPr txBox="1"/>
          <p:nvPr/>
        </p:nvSpPr>
        <p:spPr>
          <a:xfrm rot="5400000">
            <a:off x="3550697" y="2730153"/>
            <a:ext cx="697627" cy="369332"/>
          </a:xfrm>
          <a:prstGeom prst="rect">
            <a:avLst/>
          </a:prstGeom>
          <a:noFill/>
          <a:ln>
            <a:noFill/>
          </a:ln>
        </p:spPr>
        <p:txBody>
          <a:bodyPr wrap="none" rtlCol="0">
            <a:spAutoFit/>
          </a:bodyPr>
          <a:lstStyle/>
          <a:p>
            <a:r>
              <a:rPr lang="es-PY" b="1" dirty="0" smtClean="0">
                <a:latin typeface="Humanst521 BT" panose="020B0602020204020204" pitchFamily="34" charset="0"/>
              </a:rPr>
              <a:t>G / R</a:t>
            </a:r>
            <a:endParaRPr lang="es-PY" b="1" dirty="0">
              <a:latin typeface="Humanst521 BT" panose="020B0602020204020204" pitchFamily="34" charset="0"/>
            </a:endParaRPr>
          </a:p>
        </p:txBody>
      </p:sp>
      <p:sp>
        <p:nvSpPr>
          <p:cNvPr id="39" name="Rectángulo 38"/>
          <p:cNvSpPr/>
          <p:nvPr/>
        </p:nvSpPr>
        <p:spPr>
          <a:xfrm>
            <a:off x="714895" y="5338856"/>
            <a:ext cx="10836403"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smtClean="0">
              <a:solidFill>
                <a:schemeClr val="tx1"/>
              </a:solidFill>
              <a:latin typeface="Humanst521 BT" panose="020B0602020204020204" pitchFamily="34" charset="0"/>
            </a:endParaRPr>
          </a:p>
          <a:p>
            <a:pPr algn="ctr"/>
            <a:r>
              <a:rPr lang="es-PY" sz="2800" b="1" dirty="0" smtClean="0">
                <a:solidFill>
                  <a:schemeClr val="tx1"/>
                </a:solidFill>
                <a:latin typeface="Humanst521 BT" panose="020B0602020204020204" pitchFamily="34" charset="0"/>
              </a:rPr>
              <a:t>Transferencia bilateral de Dinero en monedas local sin necesidad de utilizar el USD. Estas Operaciones no tienen costo para los usuarios. </a:t>
            </a:r>
          </a:p>
          <a:p>
            <a:pPr algn="ctr"/>
            <a:endParaRPr lang="es-PY" sz="2800" b="1" dirty="0">
              <a:solidFill>
                <a:schemeClr val="tx1"/>
              </a:solidFill>
              <a:latin typeface="Humanst521 BT" panose="020B0602020204020204" pitchFamily="34" charset="0"/>
            </a:endParaRPr>
          </a:p>
        </p:txBody>
      </p:sp>
      <p:sp>
        <p:nvSpPr>
          <p:cNvPr id="2" name="CuadroTexto 1"/>
          <p:cNvSpPr txBox="1"/>
          <p:nvPr/>
        </p:nvSpPr>
        <p:spPr>
          <a:xfrm>
            <a:off x="7013652" y="1190285"/>
            <a:ext cx="3796232" cy="3477875"/>
          </a:xfrm>
          <a:prstGeom prst="rect">
            <a:avLst/>
          </a:prstGeom>
          <a:noFill/>
          <a:ln>
            <a:noFill/>
          </a:ln>
        </p:spPr>
        <p:txBody>
          <a:bodyPr wrap="none" rtlCol="0">
            <a:spAutoFit/>
          </a:bodyPr>
          <a:lstStyle/>
          <a:p>
            <a:pPr algn="ctr"/>
            <a:r>
              <a:rPr lang="es-PY" sz="2800" dirty="0" smtClean="0">
                <a:latin typeface="Humanst521 BT" panose="020B0602020204020204" pitchFamily="34" charset="0"/>
              </a:rPr>
              <a:t>USD </a:t>
            </a:r>
            <a:r>
              <a:rPr lang="es-PY" sz="6000" b="1" dirty="0" smtClean="0">
                <a:latin typeface="Humanst521 BT" panose="020B0602020204020204" pitchFamily="34" charset="0"/>
              </a:rPr>
              <a:t>15</a:t>
            </a:r>
            <a:r>
              <a:rPr lang="es-PY" sz="6000" dirty="0" smtClean="0">
                <a:latin typeface="Humanst521 BT" panose="020B0602020204020204" pitchFamily="34" charset="0"/>
              </a:rPr>
              <a:t> </a:t>
            </a:r>
            <a:r>
              <a:rPr lang="es-PY" sz="2800" dirty="0" smtClean="0">
                <a:latin typeface="Humanst521 BT" panose="020B0602020204020204" pitchFamily="34" charset="0"/>
              </a:rPr>
              <a:t>M</a:t>
            </a:r>
          </a:p>
          <a:p>
            <a:pPr algn="ctr"/>
            <a:r>
              <a:rPr lang="es-PY" sz="3200" dirty="0" smtClean="0">
                <a:latin typeface="Humanst521 BT" panose="020B0602020204020204" pitchFamily="34" charset="0"/>
              </a:rPr>
              <a:t>En transferencias</a:t>
            </a:r>
          </a:p>
          <a:p>
            <a:pPr algn="ctr"/>
            <a:endParaRPr lang="es-PY" sz="3200" dirty="0" smtClean="0">
              <a:latin typeface="Humanst521 BT" panose="020B0602020204020204" pitchFamily="34" charset="0"/>
            </a:endParaRPr>
          </a:p>
          <a:p>
            <a:pPr algn="ctr"/>
            <a:r>
              <a:rPr lang="es-PY" sz="3200" dirty="0" smtClean="0">
                <a:latin typeface="Humanst521 BT" panose="020B0602020204020204" pitchFamily="34" charset="0"/>
              </a:rPr>
              <a:t>En 2020 se pondrá en</a:t>
            </a:r>
          </a:p>
          <a:p>
            <a:pPr algn="ctr"/>
            <a:r>
              <a:rPr lang="es-PY" sz="3200" dirty="0" smtClean="0">
                <a:latin typeface="Humanst521 BT" panose="020B0602020204020204" pitchFamily="34" charset="0"/>
              </a:rPr>
              <a:t>producción SML con </a:t>
            </a:r>
          </a:p>
          <a:p>
            <a:pPr algn="ctr"/>
            <a:r>
              <a:rPr lang="es-PY" sz="3200" dirty="0" smtClean="0">
                <a:latin typeface="Humanst521 BT" panose="020B0602020204020204" pitchFamily="34" charset="0"/>
              </a:rPr>
              <a:t>Argentina</a:t>
            </a:r>
            <a:endParaRPr lang="es-PY" sz="3200" dirty="0">
              <a:latin typeface="Humanst521 BT" panose="020B0602020204020204" pitchFamily="34" charset="0"/>
            </a:endParaRPr>
          </a:p>
        </p:txBody>
      </p:sp>
      <p:pic>
        <p:nvPicPr>
          <p:cNvPr id="6" name="Imagen 5"/>
          <p:cNvPicPr>
            <a:picLocks noChangeAspect="1"/>
          </p:cNvPicPr>
          <p:nvPr/>
        </p:nvPicPr>
        <p:blipFill>
          <a:blip r:embed="rId2"/>
          <a:stretch>
            <a:fillRect/>
          </a:stretch>
        </p:blipFill>
        <p:spPr>
          <a:xfrm>
            <a:off x="1182516" y="1417851"/>
            <a:ext cx="4950580" cy="2986714"/>
          </a:xfrm>
          <a:prstGeom prst="rect">
            <a:avLst/>
          </a:prstGeom>
          <a:ln>
            <a:noFill/>
          </a:ln>
        </p:spPr>
      </p:pic>
    </p:spTree>
    <p:extLst>
      <p:ext uri="{BB962C8B-B14F-4D97-AF65-F5344CB8AC3E}">
        <p14:creationId xmlns:p14="http://schemas.microsoft.com/office/powerpoint/2010/main" val="2110844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2449786" y="205555"/>
            <a:ext cx="7425431" cy="584775"/>
          </a:xfrm>
          <a:prstGeom prst="rect">
            <a:avLst/>
          </a:prstGeom>
          <a:noFill/>
          <a:ln>
            <a:noFill/>
          </a:ln>
        </p:spPr>
        <p:txBody>
          <a:bodyPr wrap="none" rtlCol="0">
            <a:spAutoFit/>
          </a:bodyPr>
          <a:lstStyle/>
          <a:p>
            <a:r>
              <a:rPr lang="es-PY" sz="3200" b="1" dirty="0" smtClean="0">
                <a:latin typeface="Humanst521 BT" panose="020B0602020204020204" pitchFamily="34" charset="0"/>
              </a:rPr>
              <a:t>SUPERVISIÓN A LA CAJA BANCARIA</a:t>
            </a:r>
            <a:endParaRPr lang="es-PY" sz="3200" b="1" dirty="0">
              <a:latin typeface="Humanst521 BT" panose="020B0602020204020204" pitchFamily="34" charset="0"/>
            </a:endParaRPr>
          </a:p>
        </p:txBody>
      </p:sp>
      <p:sp>
        <p:nvSpPr>
          <p:cNvPr id="3" name="Rectángulo 2"/>
          <p:cNvSpPr/>
          <p:nvPr/>
        </p:nvSpPr>
        <p:spPr>
          <a:xfrm>
            <a:off x="714895" y="728030"/>
            <a:ext cx="10845734" cy="4011921"/>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714895" y="4792708"/>
            <a:ext cx="10845734" cy="17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400" b="1" dirty="0" smtClean="0">
              <a:solidFill>
                <a:schemeClr val="tx1"/>
              </a:solidFill>
              <a:latin typeface="Humanst521 BT" panose="020B0602020204020204" pitchFamily="34" charset="0"/>
            </a:endParaRPr>
          </a:p>
          <a:p>
            <a:pPr algn="ctr"/>
            <a:r>
              <a:rPr lang="es-PY" sz="2400" b="1" dirty="0" smtClean="0">
                <a:solidFill>
                  <a:schemeClr val="tx1"/>
                </a:solidFill>
                <a:latin typeface="Humanst521 BT" panose="020B0602020204020204" pitchFamily="34" charset="0"/>
              </a:rPr>
              <a:t>En 2019 el Directorio del BCP aprobó la Supervisión y Regulación </a:t>
            </a:r>
          </a:p>
          <a:p>
            <a:pPr algn="ctr"/>
            <a:r>
              <a:rPr lang="es-PY" sz="2400" b="1" dirty="0" smtClean="0">
                <a:solidFill>
                  <a:schemeClr val="tx1"/>
                </a:solidFill>
                <a:latin typeface="Humanst521 BT" panose="020B0602020204020204" pitchFamily="34" charset="0"/>
              </a:rPr>
              <a:t>de la Caja Bancaria, orientada a emitir racionalidad en la Gestión de la Caja y lograr un balance actuarial equilibrado de largo plazo. Se busca la adopción de planes de ajuste de los gastos y mejores rendimientos en los activos. </a:t>
            </a:r>
          </a:p>
          <a:p>
            <a:pPr algn="ctr"/>
            <a:endParaRPr lang="es-PY" sz="2400" b="1" dirty="0">
              <a:solidFill>
                <a:schemeClr val="tx1"/>
              </a:solidFill>
              <a:latin typeface="Humanst521 BT" panose="020B0602020204020204" pitchFamily="34" charset="0"/>
            </a:endParaRPr>
          </a:p>
        </p:txBody>
      </p:sp>
      <p:sp>
        <p:nvSpPr>
          <p:cNvPr id="9" name="CuadroTexto 8"/>
          <p:cNvSpPr txBox="1"/>
          <p:nvPr/>
        </p:nvSpPr>
        <p:spPr>
          <a:xfrm>
            <a:off x="6786187" y="1304396"/>
            <a:ext cx="3652988" cy="1138773"/>
          </a:xfrm>
          <a:prstGeom prst="rect">
            <a:avLst/>
          </a:prstGeom>
          <a:noFill/>
          <a:ln>
            <a:noFill/>
          </a:ln>
        </p:spPr>
        <p:txBody>
          <a:bodyPr wrap="none" rtlCol="0">
            <a:spAutoFit/>
          </a:bodyPr>
          <a:lstStyle/>
          <a:p>
            <a:r>
              <a:rPr lang="es-PY" sz="4000" b="1" dirty="0" smtClean="0">
                <a:latin typeface="Humanst521 BT" panose="020B0602020204020204" pitchFamily="34" charset="0"/>
              </a:rPr>
              <a:t>4</a:t>
            </a:r>
            <a:r>
              <a:rPr lang="es-PY" b="1" dirty="0" smtClean="0">
                <a:latin typeface="Humanst521 BT" panose="020B0602020204020204" pitchFamily="34" charset="0"/>
              </a:rPr>
              <a:t> </a:t>
            </a:r>
            <a:r>
              <a:rPr lang="es-PY" sz="2800" dirty="0" smtClean="0">
                <a:latin typeface="Humanst521 BT" panose="020B0602020204020204" pitchFamily="34" charset="0"/>
              </a:rPr>
              <a:t>Res. de Transparencia</a:t>
            </a:r>
          </a:p>
          <a:p>
            <a:r>
              <a:rPr lang="es-PY" sz="2800" dirty="0" smtClean="0">
                <a:latin typeface="Humanst521 BT" panose="020B0602020204020204" pitchFamily="34" charset="0"/>
              </a:rPr>
              <a:t>Informativa </a:t>
            </a:r>
            <a:endParaRPr lang="es-PY" sz="2800" dirty="0">
              <a:latin typeface="Humanst521 BT" panose="020B0602020204020204" pitchFamily="34" charset="0"/>
            </a:endParaRPr>
          </a:p>
        </p:txBody>
      </p:sp>
      <p:pic>
        <p:nvPicPr>
          <p:cNvPr id="2" name="Imagen 1"/>
          <p:cNvPicPr>
            <a:picLocks noChangeAspect="1"/>
          </p:cNvPicPr>
          <p:nvPr/>
        </p:nvPicPr>
        <p:blipFill>
          <a:blip r:embed="rId2"/>
          <a:stretch>
            <a:fillRect/>
          </a:stretch>
        </p:blipFill>
        <p:spPr>
          <a:xfrm>
            <a:off x="971408" y="1223976"/>
            <a:ext cx="5093554" cy="3415218"/>
          </a:xfrm>
          <a:prstGeom prst="rect">
            <a:avLst/>
          </a:prstGeom>
          <a:ln>
            <a:noFill/>
          </a:ln>
        </p:spPr>
      </p:pic>
      <p:sp>
        <p:nvSpPr>
          <p:cNvPr id="11" name="CuadroTexto 10"/>
          <p:cNvSpPr txBox="1"/>
          <p:nvPr/>
        </p:nvSpPr>
        <p:spPr>
          <a:xfrm>
            <a:off x="6786187" y="2406426"/>
            <a:ext cx="4230710" cy="707886"/>
          </a:xfrm>
          <a:prstGeom prst="rect">
            <a:avLst/>
          </a:prstGeom>
          <a:noFill/>
          <a:ln>
            <a:noFill/>
          </a:ln>
        </p:spPr>
        <p:txBody>
          <a:bodyPr wrap="none" rtlCol="0">
            <a:spAutoFit/>
          </a:bodyPr>
          <a:lstStyle/>
          <a:p>
            <a:r>
              <a:rPr lang="es-PY" sz="4000" b="1" dirty="0" smtClean="0">
                <a:latin typeface="Humanst521 BT" panose="020B0602020204020204" pitchFamily="34" charset="0"/>
              </a:rPr>
              <a:t>3</a:t>
            </a:r>
            <a:r>
              <a:rPr lang="es-PY" b="1" dirty="0" smtClean="0">
                <a:latin typeface="Humanst521 BT" panose="020B0602020204020204" pitchFamily="34" charset="0"/>
              </a:rPr>
              <a:t> </a:t>
            </a:r>
            <a:r>
              <a:rPr lang="es-PY" sz="2800" dirty="0" smtClean="0">
                <a:latin typeface="Humanst521 BT" panose="020B0602020204020204" pitchFamily="34" charset="0"/>
              </a:rPr>
              <a:t>Res. de Gestión de Riesgo</a:t>
            </a:r>
            <a:endParaRPr lang="es-PY" sz="2800" dirty="0">
              <a:latin typeface="Humanst521 BT" panose="020B0602020204020204" pitchFamily="34" charset="0"/>
            </a:endParaRPr>
          </a:p>
        </p:txBody>
      </p:sp>
      <p:sp>
        <p:nvSpPr>
          <p:cNvPr id="13" name="CuadroTexto 12"/>
          <p:cNvSpPr txBox="1"/>
          <p:nvPr/>
        </p:nvSpPr>
        <p:spPr>
          <a:xfrm>
            <a:off x="6786187" y="3114312"/>
            <a:ext cx="4504888" cy="1538883"/>
          </a:xfrm>
          <a:prstGeom prst="rect">
            <a:avLst/>
          </a:prstGeom>
          <a:noFill/>
          <a:ln>
            <a:noFill/>
          </a:ln>
        </p:spPr>
        <p:txBody>
          <a:bodyPr wrap="none" rtlCol="0">
            <a:spAutoFit/>
          </a:bodyPr>
          <a:lstStyle/>
          <a:p>
            <a:r>
              <a:rPr lang="es-PY" sz="4000" b="1" dirty="0" smtClean="0">
                <a:latin typeface="Humanst521 BT" panose="020B0602020204020204" pitchFamily="34" charset="0"/>
              </a:rPr>
              <a:t>2</a:t>
            </a:r>
            <a:r>
              <a:rPr lang="es-PY" b="1" dirty="0" smtClean="0">
                <a:latin typeface="Humanst521 BT" panose="020B0602020204020204" pitchFamily="34" charset="0"/>
              </a:rPr>
              <a:t> </a:t>
            </a:r>
            <a:r>
              <a:rPr lang="es-PY" sz="2800" dirty="0" smtClean="0">
                <a:latin typeface="Humanst521 BT" panose="020B0602020204020204" pitchFamily="34" charset="0"/>
              </a:rPr>
              <a:t>Res. Aspectos Actuariales</a:t>
            </a:r>
          </a:p>
          <a:p>
            <a:endParaRPr lang="es-PY" sz="1400" dirty="0">
              <a:latin typeface="Humanst521 BT" panose="020B0602020204020204" pitchFamily="34" charset="0"/>
            </a:endParaRPr>
          </a:p>
          <a:p>
            <a:r>
              <a:rPr lang="es-PY" sz="4000" b="1" dirty="0">
                <a:latin typeface="Humanst521 BT" panose="020B0602020204020204" pitchFamily="34" charset="0"/>
              </a:rPr>
              <a:t>1</a:t>
            </a:r>
            <a:r>
              <a:rPr lang="es-PY" sz="2800" dirty="0" smtClean="0">
                <a:latin typeface="Humanst521 BT" panose="020B0602020204020204" pitchFamily="34" charset="0"/>
              </a:rPr>
              <a:t> Res. Gobierno Corporativo</a:t>
            </a:r>
            <a:endParaRPr lang="es-PY" sz="2800" dirty="0">
              <a:latin typeface="Humanst521 BT" panose="020B0602020204020204" pitchFamily="34" charset="0"/>
            </a:endParaRPr>
          </a:p>
        </p:txBody>
      </p:sp>
    </p:spTree>
    <p:extLst>
      <p:ext uri="{BB962C8B-B14F-4D97-AF65-F5344CB8AC3E}">
        <p14:creationId xmlns:p14="http://schemas.microsoft.com/office/powerpoint/2010/main" val="708663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2286900" y="196708"/>
            <a:ext cx="7720383" cy="584775"/>
          </a:xfrm>
          <a:prstGeom prst="rect">
            <a:avLst/>
          </a:prstGeom>
          <a:noFill/>
          <a:ln>
            <a:noFill/>
          </a:ln>
        </p:spPr>
        <p:txBody>
          <a:bodyPr wrap="none" rtlCol="0">
            <a:spAutoFit/>
          </a:bodyPr>
          <a:lstStyle/>
          <a:p>
            <a:r>
              <a:rPr lang="es-PY" sz="3200" b="1" dirty="0" smtClean="0">
                <a:latin typeface="Humanst521 BT" panose="020B0602020204020204" pitchFamily="34" charset="0"/>
              </a:rPr>
              <a:t>SUPERVISIÓN DE CASAS DE CRÉDITO</a:t>
            </a:r>
            <a:endParaRPr lang="es-PY" sz="3200" b="1" dirty="0">
              <a:latin typeface="Humanst521 BT" panose="020B0602020204020204" pitchFamily="34" charset="0"/>
            </a:endParaRPr>
          </a:p>
        </p:txBody>
      </p:sp>
      <p:sp>
        <p:nvSpPr>
          <p:cNvPr id="3" name="Rectángulo 2"/>
          <p:cNvSpPr/>
          <p:nvPr/>
        </p:nvSpPr>
        <p:spPr>
          <a:xfrm>
            <a:off x="714895" y="728030"/>
            <a:ext cx="10864395"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714895" y="5338856"/>
            <a:ext cx="10864395"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smtClean="0">
              <a:solidFill>
                <a:schemeClr val="tx1"/>
              </a:solidFill>
              <a:latin typeface="Humanst521 BT" panose="020B0602020204020204" pitchFamily="34" charset="0"/>
            </a:endParaRPr>
          </a:p>
          <a:p>
            <a:pPr algn="ctr"/>
            <a:r>
              <a:rPr lang="es-PY" sz="2800" b="1" dirty="0" smtClean="0">
                <a:solidFill>
                  <a:schemeClr val="tx1"/>
                </a:solidFill>
                <a:latin typeface="Humanst521 BT" panose="020B0602020204020204" pitchFamily="34" charset="0"/>
              </a:rPr>
              <a:t>Las áreas técnicas del BCP han emitido dictámenes respecto a la supervisión de las casas de crédito. Próximamente el Directorio del BCP resolverá la supervisión de las mismas. </a:t>
            </a:r>
          </a:p>
          <a:p>
            <a:pPr algn="ctr"/>
            <a:endParaRPr lang="es-PY" sz="2800" b="1" dirty="0">
              <a:solidFill>
                <a:schemeClr val="tx1"/>
              </a:solidFill>
              <a:latin typeface="Humanst521 BT" panose="020B0602020204020204" pitchFamily="34" charset="0"/>
            </a:endParaRPr>
          </a:p>
        </p:txBody>
      </p:sp>
      <p:sp>
        <p:nvSpPr>
          <p:cNvPr id="8" name="CuadroTexto 7"/>
          <p:cNvSpPr txBox="1"/>
          <p:nvPr/>
        </p:nvSpPr>
        <p:spPr>
          <a:xfrm>
            <a:off x="7323260" y="3931308"/>
            <a:ext cx="3238387" cy="707886"/>
          </a:xfrm>
          <a:prstGeom prst="rect">
            <a:avLst/>
          </a:prstGeom>
          <a:noFill/>
          <a:ln>
            <a:noFill/>
          </a:ln>
        </p:spPr>
        <p:txBody>
          <a:bodyPr wrap="none" rtlCol="0">
            <a:spAutoFit/>
          </a:bodyPr>
          <a:lstStyle/>
          <a:p>
            <a:r>
              <a:rPr lang="es-PY" sz="4000" b="1" dirty="0" smtClean="0">
                <a:latin typeface="Humanst521 BT" panose="020B0602020204020204" pitchFamily="34" charset="0"/>
              </a:rPr>
              <a:t>382.080</a:t>
            </a:r>
            <a:r>
              <a:rPr lang="es-PY" b="1" dirty="0" smtClean="0">
                <a:latin typeface="Humanst521 BT" panose="020B0602020204020204" pitchFamily="34" charset="0"/>
              </a:rPr>
              <a:t> </a:t>
            </a:r>
            <a:r>
              <a:rPr lang="es-PY" sz="2800" dirty="0" smtClean="0">
                <a:latin typeface="Humanst521 BT" panose="020B0602020204020204" pitchFamily="34" charset="0"/>
              </a:rPr>
              <a:t>Clientes</a:t>
            </a:r>
            <a:endParaRPr lang="es-PY" sz="2800" dirty="0">
              <a:latin typeface="Humanst521 BT" panose="020B0602020204020204" pitchFamily="34" charset="0"/>
            </a:endParaRPr>
          </a:p>
        </p:txBody>
      </p:sp>
      <p:sp>
        <p:nvSpPr>
          <p:cNvPr id="9" name="CuadroTexto 8"/>
          <p:cNvSpPr txBox="1"/>
          <p:nvPr/>
        </p:nvSpPr>
        <p:spPr>
          <a:xfrm>
            <a:off x="7323260" y="1380742"/>
            <a:ext cx="3579826" cy="707886"/>
          </a:xfrm>
          <a:prstGeom prst="rect">
            <a:avLst/>
          </a:prstGeom>
          <a:noFill/>
          <a:ln>
            <a:noFill/>
          </a:ln>
        </p:spPr>
        <p:txBody>
          <a:bodyPr wrap="none" rtlCol="0">
            <a:spAutoFit/>
          </a:bodyPr>
          <a:lstStyle/>
          <a:p>
            <a:r>
              <a:rPr lang="es-PY" sz="4000" b="1" dirty="0" smtClean="0">
                <a:latin typeface="Humanst521 BT" panose="020B0602020204020204" pitchFamily="34" charset="0"/>
              </a:rPr>
              <a:t>269</a:t>
            </a:r>
            <a:r>
              <a:rPr lang="es-PY" b="1" dirty="0" smtClean="0">
                <a:latin typeface="Humanst521 BT" panose="020B0602020204020204" pitchFamily="34" charset="0"/>
              </a:rPr>
              <a:t> </a:t>
            </a:r>
            <a:r>
              <a:rPr lang="es-PY" sz="2800" dirty="0" smtClean="0">
                <a:latin typeface="Humanst521 BT" panose="020B0602020204020204" pitchFamily="34" charset="0"/>
              </a:rPr>
              <a:t>Casas de Crédito</a:t>
            </a:r>
            <a:endParaRPr lang="es-PY" sz="2800" dirty="0">
              <a:latin typeface="Humanst521 BT" panose="020B0602020204020204" pitchFamily="34" charset="0"/>
            </a:endParaRPr>
          </a:p>
        </p:txBody>
      </p:sp>
      <p:sp>
        <p:nvSpPr>
          <p:cNvPr id="10" name="CuadroTexto 9"/>
          <p:cNvSpPr txBox="1"/>
          <p:nvPr/>
        </p:nvSpPr>
        <p:spPr>
          <a:xfrm>
            <a:off x="7323260" y="2658613"/>
            <a:ext cx="3530134" cy="707886"/>
          </a:xfrm>
          <a:prstGeom prst="rect">
            <a:avLst/>
          </a:prstGeom>
          <a:noFill/>
          <a:ln>
            <a:noFill/>
          </a:ln>
        </p:spPr>
        <p:txBody>
          <a:bodyPr wrap="none" rtlCol="0">
            <a:spAutoFit/>
          </a:bodyPr>
          <a:lstStyle/>
          <a:p>
            <a:r>
              <a:rPr lang="es-PY" sz="4000" b="1" dirty="0" smtClean="0">
                <a:latin typeface="Humanst521 BT" panose="020B0602020204020204" pitchFamily="34" charset="0"/>
              </a:rPr>
              <a:t>UDD 522</a:t>
            </a:r>
            <a:r>
              <a:rPr lang="es-PY" b="1" dirty="0" smtClean="0">
                <a:latin typeface="Humanst521 BT" panose="020B0602020204020204" pitchFamily="34" charset="0"/>
              </a:rPr>
              <a:t> </a:t>
            </a:r>
            <a:r>
              <a:rPr lang="es-PY" sz="2800" dirty="0" smtClean="0">
                <a:latin typeface="Humanst521 BT" panose="020B0602020204020204" pitchFamily="34" charset="0"/>
              </a:rPr>
              <a:t>Cartera</a:t>
            </a:r>
            <a:endParaRPr lang="es-PY" sz="2800" dirty="0">
              <a:latin typeface="Humanst521 BT" panose="020B0602020204020204" pitchFamily="34" charset="0"/>
            </a:endParaRPr>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929" y="1281283"/>
            <a:ext cx="3342629" cy="3223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ángulo 4"/>
          <p:cNvSpPr/>
          <p:nvPr/>
        </p:nvSpPr>
        <p:spPr>
          <a:xfrm rot="2521513">
            <a:off x="3823365" y="1469725"/>
            <a:ext cx="1156996" cy="895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3" name="CuadroTexto 12"/>
          <p:cNvSpPr txBox="1"/>
          <p:nvPr/>
        </p:nvSpPr>
        <p:spPr>
          <a:xfrm>
            <a:off x="1355199" y="4146383"/>
            <a:ext cx="4105611" cy="707886"/>
          </a:xfrm>
          <a:prstGeom prst="rect">
            <a:avLst/>
          </a:prstGeom>
          <a:noFill/>
          <a:ln w="88900">
            <a:noFill/>
          </a:ln>
        </p:spPr>
        <p:txBody>
          <a:bodyPr wrap="none" rtlCol="0">
            <a:spAutoFit/>
          </a:bodyPr>
          <a:lstStyle/>
          <a:p>
            <a:r>
              <a:rPr lang="es-PY" sz="4000" b="1" dirty="0" smtClean="0">
                <a:latin typeface="Humanst521 BT" panose="020B0602020204020204" pitchFamily="34" charset="0"/>
              </a:rPr>
              <a:t>Casas de Crédito</a:t>
            </a:r>
            <a:endParaRPr lang="es-PY" sz="2800" dirty="0">
              <a:latin typeface="Humanst521 BT" panose="020B0602020204020204" pitchFamily="34" charset="0"/>
            </a:endParaRPr>
          </a:p>
        </p:txBody>
      </p:sp>
    </p:spTree>
    <p:extLst>
      <p:ext uri="{BB962C8B-B14F-4D97-AF65-F5344CB8AC3E}">
        <p14:creationId xmlns:p14="http://schemas.microsoft.com/office/powerpoint/2010/main" val="351392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842205" y="267855"/>
            <a:ext cx="10654840" cy="523220"/>
          </a:xfrm>
          <a:prstGeom prst="rect">
            <a:avLst/>
          </a:prstGeom>
          <a:noFill/>
          <a:ln>
            <a:noFill/>
          </a:ln>
        </p:spPr>
        <p:txBody>
          <a:bodyPr wrap="none" rtlCol="0">
            <a:spAutoFit/>
          </a:bodyPr>
          <a:lstStyle/>
          <a:p>
            <a:r>
              <a:rPr lang="es-PY" sz="2800" b="1" dirty="0" smtClean="0">
                <a:latin typeface="Humanst521 BT" panose="020B0602020204020204" pitchFamily="34" charset="0"/>
              </a:rPr>
              <a:t>PUBLICACIÓN COMISIONES DE OPERADORAS DE TARJETAS</a:t>
            </a:r>
            <a:endParaRPr lang="es-PY" sz="2800" b="1" dirty="0">
              <a:latin typeface="Humanst521 BT" panose="020B0602020204020204" pitchFamily="34" charset="0"/>
            </a:endParaRPr>
          </a:p>
        </p:txBody>
      </p:sp>
      <p:sp>
        <p:nvSpPr>
          <p:cNvPr id="3" name="Rectángulo 2"/>
          <p:cNvSpPr/>
          <p:nvPr/>
        </p:nvSpPr>
        <p:spPr>
          <a:xfrm>
            <a:off x="972592" y="728030"/>
            <a:ext cx="10399221"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972592" y="5338856"/>
            <a:ext cx="10399221"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smtClean="0">
              <a:solidFill>
                <a:schemeClr val="tx1"/>
              </a:solidFill>
              <a:latin typeface="Humanst521 BT" panose="020B0602020204020204" pitchFamily="34" charset="0"/>
            </a:endParaRPr>
          </a:p>
          <a:p>
            <a:pPr algn="ctr"/>
            <a:r>
              <a:rPr lang="es-PY" sz="2400" b="1" dirty="0" smtClean="0">
                <a:solidFill>
                  <a:schemeClr val="tx1"/>
                </a:solidFill>
                <a:latin typeface="Humanst521 BT" panose="020B0602020204020204" pitchFamily="34" charset="0"/>
              </a:rPr>
              <a:t>El Directorio del BCP autorizó a las Operadoras la publicación de las comisiones que cobran a los comercios adheridos, de forma actualizada y permanente en sus páginas web</a:t>
            </a:r>
          </a:p>
          <a:p>
            <a:pPr algn="ctr"/>
            <a:endParaRPr lang="es-PY" sz="2800" b="1" dirty="0">
              <a:solidFill>
                <a:schemeClr val="tx1"/>
              </a:solidFill>
              <a:latin typeface="Humanst521 BT" panose="020B0602020204020204" pitchFamily="34" charset="0"/>
            </a:endParaRPr>
          </a:p>
        </p:txBody>
      </p:sp>
      <p:sp>
        <p:nvSpPr>
          <p:cNvPr id="9" name="CuadroTexto 8"/>
          <p:cNvSpPr txBox="1"/>
          <p:nvPr/>
        </p:nvSpPr>
        <p:spPr>
          <a:xfrm>
            <a:off x="6420199" y="1565162"/>
            <a:ext cx="5054589" cy="3108543"/>
          </a:xfrm>
          <a:prstGeom prst="rect">
            <a:avLst/>
          </a:prstGeom>
          <a:noFill/>
          <a:ln>
            <a:noFill/>
          </a:ln>
        </p:spPr>
        <p:txBody>
          <a:bodyPr wrap="none" rtlCol="0">
            <a:spAutoFit/>
          </a:bodyPr>
          <a:lstStyle/>
          <a:p>
            <a:r>
              <a:rPr lang="es-PY" sz="2800" b="1" dirty="0" smtClean="0">
                <a:latin typeface="Humanst521 BT" panose="020B0602020204020204" pitchFamily="34" charset="0"/>
              </a:rPr>
              <a:t>La mayor transparencia</a:t>
            </a:r>
          </a:p>
          <a:p>
            <a:r>
              <a:rPr lang="es-PY" sz="2800" b="1" dirty="0" smtClean="0">
                <a:latin typeface="Humanst521 BT" panose="020B0602020204020204" pitchFamily="34" charset="0"/>
              </a:rPr>
              <a:t>Informativa de las comisiones</a:t>
            </a:r>
          </a:p>
          <a:p>
            <a:r>
              <a:rPr lang="es-PY" sz="2800" b="1" dirty="0" smtClean="0">
                <a:latin typeface="Humanst521 BT" panose="020B0602020204020204" pitchFamily="34" charset="0"/>
              </a:rPr>
              <a:t>traerá aparejado la reducción </a:t>
            </a:r>
          </a:p>
          <a:p>
            <a:r>
              <a:rPr lang="es-PY" sz="2800" b="1" dirty="0" smtClean="0">
                <a:latin typeface="Humanst521 BT" panose="020B0602020204020204" pitchFamily="34" charset="0"/>
              </a:rPr>
              <a:t>de información asimétrica y </a:t>
            </a:r>
          </a:p>
          <a:p>
            <a:r>
              <a:rPr lang="es-PY" sz="2800" b="1" dirty="0" smtClean="0">
                <a:latin typeface="Humanst521 BT" panose="020B0602020204020204" pitchFamily="34" charset="0"/>
              </a:rPr>
              <a:t>consecuentemente la mejor</a:t>
            </a:r>
          </a:p>
          <a:p>
            <a:r>
              <a:rPr lang="es-PY" sz="2800" b="1" dirty="0" smtClean="0">
                <a:latin typeface="Humanst521 BT" panose="020B0602020204020204" pitchFamily="34" charset="0"/>
              </a:rPr>
              <a:t>negociación de comisiones. </a:t>
            </a:r>
            <a:endParaRPr lang="es-PY" sz="2800" dirty="0" smtClean="0">
              <a:latin typeface="Humanst521 BT" panose="020B0602020204020204" pitchFamily="34" charset="0"/>
            </a:endParaRPr>
          </a:p>
          <a:p>
            <a:endParaRPr lang="es-PY" sz="2800" dirty="0" smtClean="0">
              <a:latin typeface="Humanst521 BT" panose="020B0602020204020204" pitchFamily="34" charset="0"/>
            </a:endParaRPr>
          </a:p>
        </p:txBody>
      </p:sp>
      <p:pic>
        <p:nvPicPr>
          <p:cNvPr id="11266" name="Picture 2" descr="Resultado de imagen para compra tarjeta de cred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660" y="1565162"/>
            <a:ext cx="4955965" cy="26493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918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1262691" y="205555"/>
            <a:ext cx="9719264" cy="584775"/>
          </a:xfrm>
          <a:prstGeom prst="rect">
            <a:avLst/>
          </a:prstGeom>
          <a:noFill/>
          <a:ln>
            <a:noFill/>
          </a:ln>
        </p:spPr>
        <p:txBody>
          <a:bodyPr wrap="none" rtlCol="0">
            <a:spAutoFit/>
          </a:bodyPr>
          <a:lstStyle/>
          <a:p>
            <a:r>
              <a:rPr lang="es-PY" sz="3200" b="1" dirty="0" smtClean="0">
                <a:latin typeface="Humanst521 BT" panose="020B0602020204020204" pitchFamily="34" charset="0"/>
              </a:rPr>
              <a:t>CESE DE CASAS DE CAMBIO NO AUTORIZADAS</a:t>
            </a:r>
            <a:endParaRPr lang="es-PY" sz="3200" b="1" dirty="0">
              <a:latin typeface="Humanst521 BT" panose="020B0602020204020204" pitchFamily="34" charset="0"/>
            </a:endParaRPr>
          </a:p>
        </p:txBody>
      </p:sp>
      <p:sp>
        <p:nvSpPr>
          <p:cNvPr id="3" name="Rectángulo 2"/>
          <p:cNvSpPr/>
          <p:nvPr/>
        </p:nvSpPr>
        <p:spPr>
          <a:xfrm>
            <a:off x="922713" y="728030"/>
            <a:ext cx="10399221"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922713" y="5338856"/>
            <a:ext cx="10399221"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400" b="1" dirty="0" smtClean="0">
              <a:solidFill>
                <a:schemeClr val="tx1"/>
              </a:solidFill>
              <a:latin typeface="Humanst521 BT" panose="020B0602020204020204" pitchFamily="34" charset="0"/>
            </a:endParaRPr>
          </a:p>
          <a:p>
            <a:pPr algn="ctr"/>
            <a:r>
              <a:rPr lang="es-PY" sz="2400" b="1" dirty="0" smtClean="0">
                <a:solidFill>
                  <a:schemeClr val="tx1"/>
                </a:solidFill>
                <a:latin typeface="Humanst521 BT" panose="020B0602020204020204" pitchFamily="34" charset="0"/>
              </a:rPr>
              <a:t>La Superintendencia de Bancos, en colaboración con la Policía Nacional, realizó un Operativo en conjunto para clausurar casas de cambio informales que operaban en el país.</a:t>
            </a:r>
          </a:p>
          <a:p>
            <a:pPr algn="ctr"/>
            <a:endParaRPr lang="es-PY" sz="2400" b="1" dirty="0">
              <a:solidFill>
                <a:schemeClr val="tx1"/>
              </a:solidFill>
              <a:latin typeface="Humanst521 BT" panose="020B0602020204020204" pitchFamily="34" charset="0"/>
            </a:endParaRPr>
          </a:p>
        </p:txBody>
      </p:sp>
      <p:sp>
        <p:nvSpPr>
          <p:cNvPr id="9" name="CuadroTexto 8"/>
          <p:cNvSpPr txBox="1"/>
          <p:nvPr/>
        </p:nvSpPr>
        <p:spPr>
          <a:xfrm>
            <a:off x="7313403" y="1750299"/>
            <a:ext cx="3417730" cy="2431435"/>
          </a:xfrm>
          <a:prstGeom prst="rect">
            <a:avLst/>
          </a:prstGeom>
          <a:noFill/>
          <a:ln>
            <a:noFill/>
          </a:ln>
        </p:spPr>
        <p:txBody>
          <a:bodyPr wrap="none" rtlCol="0">
            <a:spAutoFit/>
          </a:bodyPr>
          <a:lstStyle/>
          <a:p>
            <a:r>
              <a:rPr lang="es-PY" sz="4000" b="1" dirty="0" smtClean="0">
                <a:latin typeface="Humanst521 BT" panose="020B0602020204020204" pitchFamily="34" charset="0"/>
              </a:rPr>
              <a:t>50</a:t>
            </a:r>
            <a:r>
              <a:rPr lang="es-PY" b="1" dirty="0" smtClean="0">
                <a:latin typeface="Humanst521 BT" panose="020B0602020204020204" pitchFamily="34" charset="0"/>
              </a:rPr>
              <a:t> </a:t>
            </a:r>
            <a:r>
              <a:rPr lang="es-PY" sz="2800" dirty="0" smtClean="0">
                <a:latin typeface="Humanst521 BT" panose="020B0602020204020204" pitchFamily="34" charset="0"/>
              </a:rPr>
              <a:t>Casas de Cambio</a:t>
            </a:r>
          </a:p>
          <a:p>
            <a:r>
              <a:rPr lang="es-PY" sz="2800" dirty="0" smtClean="0">
                <a:latin typeface="Humanst521 BT" panose="020B0602020204020204" pitchFamily="34" charset="0"/>
              </a:rPr>
              <a:t>que operaban </a:t>
            </a:r>
          </a:p>
          <a:p>
            <a:r>
              <a:rPr lang="es-PY" sz="2800" dirty="0" smtClean="0">
                <a:latin typeface="Humanst521 BT" panose="020B0602020204020204" pitchFamily="34" charset="0"/>
              </a:rPr>
              <a:t>informalmente fueron</a:t>
            </a:r>
          </a:p>
          <a:p>
            <a:r>
              <a:rPr lang="es-PY" sz="2800" dirty="0" smtClean="0">
                <a:latin typeface="Humanst521 BT" panose="020B0602020204020204" pitchFamily="34" charset="0"/>
              </a:rPr>
              <a:t>notificadas para su </a:t>
            </a:r>
          </a:p>
          <a:p>
            <a:r>
              <a:rPr lang="es-PY" sz="2800" dirty="0" smtClean="0">
                <a:latin typeface="Humanst521 BT" panose="020B0602020204020204" pitchFamily="34" charset="0"/>
              </a:rPr>
              <a:t>cierre.</a:t>
            </a:r>
            <a:endParaRPr lang="es-PY" sz="2800" dirty="0">
              <a:latin typeface="Humanst521 BT" panose="020B0602020204020204" pitchFamily="34" charset="0"/>
            </a:endParaRPr>
          </a:p>
        </p:txBody>
      </p:sp>
      <p:pic>
        <p:nvPicPr>
          <p:cNvPr id="6146" name="Picture 2" descr="Resultado de imagen para casas de cambio inform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691" y="1457510"/>
            <a:ext cx="5112164" cy="323918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71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2026077" y="191682"/>
            <a:ext cx="8258992" cy="584775"/>
          </a:xfrm>
          <a:prstGeom prst="rect">
            <a:avLst/>
          </a:prstGeom>
          <a:noFill/>
          <a:ln>
            <a:noFill/>
          </a:ln>
        </p:spPr>
        <p:txBody>
          <a:bodyPr wrap="none" rtlCol="0">
            <a:spAutoFit/>
          </a:bodyPr>
          <a:lstStyle/>
          <a:p>
            <a:r>
              <a:rPr lang="es-PY" sz="3200" b="1" dirty="0" smtClean="0">
                <a:latin typeface="Humanst521 BT" panose="020B0602020204020204" pitchFamily="34" charset="0"/>
              </a:rPr>
              <a:t>REGISTRO DE CORREDORES DE CAMBIO</a:t>
            </a:r>
            <a:endParaRPr lang="es-PY" sz="3200" b="1" dirty="0">
              <a:latin typeface="Humanst521 BT" panose="020B0602020204020204" pitchFamily="34" charset="0"/>
            </a:endParaRPr>
          </a:p>
        </p:txBody>
      </p:sp>
      <p:sp>
        <p:nvSpPr>
          <p:cNvPr id="3" name="Rectángulo 2"/>
          <p:cNvSpPr/>
          <p:nvPr/>
        </p:nvSpPr>
        <p:spPr>
          <a:xfrm>
            <a:off x="955963" y="728030"/>
            <a:ext cx="10399221"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955963" y="5338856"/>
            <a:ext cx="10399221"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smtClean="0">
              <a:solidFill>
                <a:schemeClr val="tx1"/>
              </a:solidFill>
              <a:latin typeface="Humanst521 BT" panose="020B0602020204020204" pitchFamily="34" charset="0"/>
            </a:endParaRPr>
          </a:p>
          <a:p>
            <a:pPr algn="ctr"/>
            <a:r>
              <a:rPr lang="es-PY" sz="2800" b="1" dirty="0" smtClean="0">
                <a:solidFill>
                  <a:schemeClr val="tx1"/>
                </a:solidFill>
                <a:latin typeface="Humanst521 BT" panose="020B0602020204020204" pitchFamily="34" charset="0"/>
              </a:rPr>
              <a:t>El Directorio del BCP actualizó el procedimiento para inscripción y renovación en el registro de Corredores de Cambio.</a:t>
            </a:r>
          </a:p>
          <a:p>
            <a:pPr algn="ctr"/>
            <a:endParaRPr lang="es-PY" sz="2800" b="1" dirty="0">
              <a:solidFill>
                <a:schemeClr val="tx1"/>
              </a:solidFill>
              <a:latin typeface="Humanst521 BT" panose="020B0602020204020204" pitchFamily="34" charset="0"/>
            </a:endParaRPr>
          </a:p>
        </p:txBody>
      </p:sp>
      <p:sp>
        <p:nvSpPr>
          <p:cNvPr id="9" name="CuadroTexto 8"/>
          <p:cNvSpPr txBox="1"/>
          <p:nvPr/>
        </p:nvSpPr>
        <p:spPr>
          <a:xfrm>
            <a:off x="6900900" y="1861150"/>
            <a:ext cx="4146713" cy="1815882"/>
          </a:xfrm>
          <a:prstGeom prst="rect">
            <a:avLst/>
          </a:prstGeom>
          <a:noFill/>
          <a:ln>
            <a:noFill/>
          </a:ln>
        </p:spPr>
        <p:txBody>
          <a:bodyPr wrap="none" rtlCol="0">
            <a:spAutoFit/>
          </a:bodyPr>
          <a:lstStyle/>
          <a:p>
            <a:r>
              <a:rPr lang="es-PY" sz="2800" dirty="0" smtClean="0">
                <a:latin typeface="Humanst521 BT" panose="020B0602020204020204" pitchFamily="34" charset="0"/>
              </a:rPr>
              <a:t>No se dispone de</a:t>
            </a:r>
          </a:p>
          <a:p>
            <a:r>
              <a:rPr lang="es-PY" sz="2800" dirty="0" smtClean="0">
                <a:latin typeface="Humanst521 BT" panose="020B0602020204020204" pitchFamily="34" charset="0"/>
              </a:rPr>
              <a:t>un registro de Corredores</a:t>
            </a:r>
          </a:p>
          <a:p>
            <a:r>
              <a:rPr lang="es-PY" sz="2800" dirty="0" smtClean="0">
                <a:latin typeface="Humanst521 BT" panose="020B0602020204020204" pitchFamily="34" charset="0"/>
              </a:rPr>
              <a:t>de cambio. Se estima que </a:t>
            </a:r>
          </a:p>
          <a:p>
            <a:r>
              <a:rPr lang="es-PY" sz="2800" dirty="0" smtClean="0">
                <a:latin typeface="Humanst521 BT" panose="020B0602020204020204" pitchFamily="34" charset="0"/>
              </a:rPr>
              <a:t>rondaría </a:t>
            </a:r>
            <a:r>
              <a:rPr lang="es-PY" sz="2800" b="1" dirty="0" smtClean="0">
                <a:latin typeface="Humanst521 BT" panose="020B0602020204020204" pitchFamily="34" charset="0"/>
              </a:rPr>
              <a:t>1.000</a:t>
            </a:r>
            <a:r>
              <a:rPr lang="es-PY" sz="2800" dirty="0" smtClean="0">
                <a:latin typeface="Humanst521 BT" panose="020B0602020204020204" pitchFamily="34" charset="0"/>
              </a:rPr>
              <a:t> corredores.</a:t>
            </a:r>
          </a:p>
        </p:txBody>
      </p:sp>
      <p:pic>
        <p:nvPicPr>
          <p:cNvPr id="8" name="Imagen 7">
            <a:extLst>
              <a:ext uri="{FF2B5EF4-FFF2-40B4-BE49-F238E27FC236}">
                <a16:creationId xmlns:a16="http://schemas.microsoft.com/office/drawing/2014/main" id="{B87041EE-2D89-4602-B7C7-43CD03CC0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631" y="1343017"/>
            <a:ext cx="2511797" cy="3640098"/>
          </a:xfrm>
          <a:prstGeom prst="rect">
            <a:avLst/>
          </a:prstGeom>
          <a:ln>
            <a:noFill/>
          </a:ln>
          <a:effectLst>
            <a:outerShdw blurRad="50800" dist="38100" dir="2700000" algn="tl" rotWithShape="0">
              <a:prstClr val="black">
                <a:alpha val="40000"/>
              </a:prstClr>
            </a:outerShdw>
          </a:effectLst>
        </p:spPr>
      </p:pic>
      <p:pic>
        <p:nvPicPr>
          <p:cNvPr id="8194"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r="31897"/>
          <a:stretch/>
        </p:blipFill>
        <p:spPr bwMode="auto">
          <a:xfrm>
            <a:off x="2709948" y="2385753"/>
            <a:ext cx="889462" cy="10051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870197" y="3415422"/>
            <a:ext cx="1946367" cy="523220"/>
          </a:xfrm>
          <a:prstGeom prst="rect">
            <a:avLst/>
          </a:prstGeom>
          <a:solidFill>
            <a:schemeClr val="bg1"/>
          </a:solidFill>
          <a:ln>
            <a:noFill/>
          </a:ln>
        </p:spPr>
        <p:txBody>
          <a:bodyPr wrap="none" rtlCol="0">
            <a:spAutoFit/>
          </a:bodyPr>
          <a:lstStyle/>
          <a:p>
            <a:r>
              <a:rPr lang="es-PY" sz="1400" dirty="0" smtClean="0">
                <a:latin typeface="Humanst521 BT" panose="020B0602020204020204" pitchFamily="34" charset="0"/>
              </a:rPr>
              <a:t>Andrea Benitez Cabrera</a:t>
            </a:r>
          </a:p>
          <a:p>
            <a:pPr algn="ctr"/>
            <a:r>
              <a:rPr lang="es-PY" sz="1400" dirty="0" smtClean="0">
                <a:latin typeface="Humanst521 BT" panose="020B0602020204020204" pitchFamily="34" charset="0"/>
              </a:rPr>
              <a:t>CI: 4.553.232</a:t>
            </a:r>
            <a:endParaRPr lang="es-PY" sz="1400" dirty="0">
              <a:latin typeface="Humanst521 BT" panose="020B0602020204020204" pitchFamily="34" charset="0"/>
            </a:endParaRPr>
          </a:p>
        </p:txBody>
      </p:sp>
      <p:sp>
        <p:nvSpPr>
          <p:cNvPr id="4" name="Rectángulo 3"/>
          <p:cNvSpPr/>
          <p:nvPr/>
        </p:nvSpPr>
        <p:spPr>
          <a:xfrm>
            <a:off x="2568631" y="1343017"/>
            <a:ext cx="2511798" cy="3640098"/>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Tree>
    <p:extLst>
      <p:ext uri="{BB962C8B-B14F-4D97-AF65-F5344CB8AC3E}">
        <p14:creationId xmlns:p14="http://schemas.microsoft.com/office/powerpoint/2010/main" val="3763881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1770075" y="216760"/>
            <a:ext cx="7986610" cy="584775"/>
          </a:xfrm>
          <a:prstGeom prst="rect">
            <a:avLst/>
          </a:prstGeom>
          <a:noFill/>
          <a:ln>
            <a:noFill/>
          </a:ln>
        </p:spPr>
        <p:txBody>
          <a:bodyPr wrap="none" rtlCol="0">
            <a:spAutoFit/>
          </a:bodyPr>
          <a:lstStyle/>
          <a:p>
            <a:r>
              <a:rPr lang="es-PY" sz="3200" b="1" dirty="0" smtClean="0">
                <a:latin typeface="Humanst521 BT" panose="020B0602020204020204" pitchFamily="34" charset="0"/>
              </a:rPr>
              <a:t>AGENDA LAVADO DE DINERO DEL BCP</a:t>
            </a:r>
            <a:endParaRPr lang="es-PY" sz="3200" b="1" dirty="0">
              <a:latin typeface="Humanst521 BT" panose="020B0602020204020204" pitchFamily="34" charset="0"/>
            </a:endParaRPr>
          </a:p>
        </p:txBody>
      </p:sp>
      <p:sp>
        <p:nvSpPr>
          <p:cNvPr id="3" name="Rectángulo 2"/>
          <p:cNvSpPr/>
          <p:nvPr/>
        </p:nvSpPr>
        <p:spPr>
          <a:xfrm>
            <a:off x="931026" y="728030"/>
            <a:ext cx="10399221" cy="573808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9" name="CuadroTexto 8"/>
          <p:cNvSpPr txBox="1"/>
          <p:nvPr/>
        </p:nvSpPr>
        <p:spPr>
          <a:xfrm>
            <a:off x="931025" y="801535"/>
            <a:ext cx="10399221" cy="5801588"/>
          </a:xfrm>
          <a:prstGeom prst="rect">
            <a:avLst/>
          </a:prstGeom>
          <a:noFill/>
          <a:ln>
            <a:noFill/>
          </a:ln>
        </p:spPr>
        <p:txBody>
          <a:bodyPr wrap="square" rtlCol="0">
            <a:spAutoFit/>
          </a:bodyPr>
          <a:lstStyle/>
          <a:p>
            <a:pPr marL="342900" indent="-342900">
              <a:buFont typeface="Wingdings" panose="05000000000000000000" pitchFamily="2" charset="2"/>
              <a:buChar char="ü"/>
            </a:pPr>
            <a:r>
              <a:rPr lang="es-PY" sz="2800" dirty="0" smtClean="0">
                <a:latin typeface="Humanst521 BT" panose="020B0602020204020204" pitchFamily="34" charset="0"/>
              </a:rPr>
              <a:t>Participación Activa en </a:t>
            </a:r>
            <a:r>
              <a:rPr lang="es-PY" sz="2800" dirty="0">
                <a:latin typeface="Humanst521 BT" panose="020B0602020204020204" pitchFamily="34" charset="0"/>
              </a:rPr>
              <a:t>la implementación del PLAN ESTRATÉGICO DEL ESTADO </a:t>
            </a:r>
            <a:r>
              <a:rPr lang="es-PY" sz="2800" dirty="0" smtClean="0">
                <a:latin typeface="Humanst521 BT" panose="020B0602020204020204" pitchFamily="34" charset="0"/>
              </a:rPr>
              <a:t>PARAGUAYO.</a:t>
            </a:r>
          </a:p>
          <a:p>
            <a:pPr marL="342900" indent="-342900">
              <a:buFont typeface="Wingdings" panose="05000000000000000000" pitchFamily="2" charset="2"/>
              <a:buChar char="ü"/>
            </a:pPr>
            <a:endParaRPr lang="es-PY" sz="800" dirty="0" smtClean="0">
              <a:latin typeface="Humanst521 BT" panose="020B0602020204020204" pitchFamily="34" charset="0"/>
            </a:endParaRPr>
          </a:p>
          <a:p>
            <a:pPr marL="342900" indent="-342900">
              <a:buFont typeface="Wingdings" panose="05000000000000000000" pitchFamily="2" charset="2"/>
              <a:buChar char="ü"/>
            </a:pPr>
            <a:r>
              <a:rPr lang="es-PY" sz="2800" dirty="0">
                <a:latin typeface="Humanst521 BT" panose="020B0602020204020204" pitchFamily="34" charset="0"/>
              </a:rPr>
              <a:t>Enfoque Basado en Riesgo de LA/FT, </a:t>
            </a:r>
            <a:r>
              <a:rPr lang="es-PY" sz="2800" dirty="0" smtClean="0">
                <a:latin typeface="Humanst521 BT" panose="020B0602020204020204" pitchFamily="34" charset="0"/>
              </a:rPr>
              <a:t>conforme al nuevo </a:t>
            </a:r>
            <a:r>
              <a:rPr lang="es-PY" sz="2800" dirty="0">
                <a:latin typeface="Humanst521 BT" panose="020B0602020204020204" pitchFamily="34" charset="0"/>
              </a:rPr>
              <a:t>marco </a:t>
            </a:r>
            <a:r>
              <a:rPr lang="es-PY" sz="2800" dirty="0" smtClean="0">
                <a:latin typeface="Humanst521 BT" panose="020B0602020204020204" pitchFamily="34" charset="0"/>
              </a:rPr>
              <a:t>legal.</a:t>
            </a:r>
          </a:p>
          <a:p>
            <a:pPr marL="342900" indent="-342900">
              <a:buFont typeface="Wingdings" panose="05000000000000000000" pitchFamily="2" charset="2"/>
              <a:buChar char="ü"/>
            </a:pPr>
            <a:endParaRPr lang="es-PY" sz="800" dirty="0">
              <a:latin typeface="Humanst521 BT" panose="020B0602020204020204" pitchFamily="34" charset="0"/>
            </a:endParaRPr>
          </a:p>
          <a:p>
            <a:pPr marL="342900" indent="-342900">
              <a:buFont typeface="Wingdings" panose="05000000000000000000" pitchFamily="2" charset="2"/>
              <a:buChar char="ü"/>
            </a:pPr>
            <a:r>
              <a:rPr lang="es-PY" sz="2800" dirty="0" smtClean="0">
                <a:latin typeface="Humanst521 BT" panose="020B0602020204020204" pitchFamily="34" charset="0"/>
              </a:rPr>
              <a:t>Apoyo a la </a:t>
            </a:r>
            <a:r>
              <a:rPr lang="es-PY" sz="2800" dirty="0" err="1" smtClean="0">
                <a:latin typeface="Humanst521 BT" panose="020B0602020204020204" pitchFamily="34" charset="0"/>
              </a:rPr>
              <a:t>Seprelad</a:t>
            </a:r>
            <a:r>
              <a:rPr lang="es-PY" sz="2800" dirty="0" smtClean="0">
                <a:latin typeface="Humanst521 BT" panose="020B0602020204020204" pitchFamily="34" charset="0"/>
              </a:rPr>
              <a:t> en capital humano técnico y desarrollo de sistemas.</a:t>
            </a:r>
          </a:p>
          <a:p>
            <a:pPr marL="342900" indent="-342900">
              <a:buFont typeface="Wingdings" panose="05000000000000000000" pitchFamily="2" charset="2"/>
              <a:buChar char="ü"/>
            </a:pPr>
            <a:endParaRPr lang="es-PY" sz="800" dirty="0" smtClean="0">
              <a:latin typeface="Humanst521 BT" panose="020B0602020204020204" pitchFamily="34" charset="0"/>
            </a:endParaRPr>
          </a:p>
          <a:p>
            <a:pPr marL="342900" indent="-342900">
              <a:buFont typeface="Wingdings" panose="05000000000000000000" pitchFamily="2" charset="2"/>
              <a:buChar char="ü"/>
            </a:pPr>
            <a:r>
              <a:rPr lang="es-PY" sz="2800" dirty="0" smtClean="0">
                <a:latin typeface="Humanst521 BT" panose="020B0602020204020204" pitchFamily="34" charset="0"/>
              </a:rPr>
              <a:t>Capacitaciones </a:t>
            </a:r>
            <a:r>
              <a:rPr lang="es-PY" sz="2800" dirty="0">
                <a:latin typeface="Humanst521 BT" panose="020B0602020204020204" pitchFamily="34" charset="0"/>
              </a:rPr>
              <a:t>continuas al sistema financiero.</a:t>
            </a:r>
          </a:p>
          <a:p>
            <a:pPr marL="342900" indent="-342900">
              <a:buFont typeface="Wingdings" panose="05000000000000000000" pitchFamily="2" charset="2"/>
              <a:buChar char="ü"/>
            </a:pPr>
            <a:endParaRPr lang="es-PY" sz="800" dirty="0" smtClean="0">
              <a:latin typeface="Humanst521 BT" panose="020B0602020204020204" pitchFamily="34" charset="0"/>
            </a:endParaRPr>
          </a:p>
          <a:p>
            <a:pPr marL="342900" indent="-342900">
              <a:buFont typeface="Wingdings" panose="05000000000000000000" pitchFamily="2" charset="2"/>
              <a:buChar char="ü"/>
            </a:pPr>
            <a:r>
              <a:rPr lang="es-PY" sz="2800" dirty="0" smtClean="0">
                <a:latin typeface="Humanst521 BT" panose="020B0602020204020204" pitchFamily="34" charset="0"/>
              </a:rPr>
              <a:t>Cierre Casas de Cambio sin autorización.</a:t>
            </a:r>
          </a:p>
          <a:p>
            <a:pPr marL="342900" indent="-342900">
              <a:buFont typeface="Wingdings" panose="05000000000000000000" pitchFamily="2" charset="2"/>
              <a:buChar char="ü"/>
            </a:pPr>
            <a:endParaRPr lang="es-PY" sz="800" dirty="0" smtClean="0">
              <a:latin typeface="Humanst521 BT" panose="020B0602020204020204" pitchFamily="34" charset="0"/>
            </a:endParaRPr>
          </a:p>
          <a:p>
            <a:pPr marL="342900" indent="-342900">
              <a:buFont typeface="Wingdings" panose="05000000000000000000" pitchFamily="2" charset="2"/>
              <a:buChar char="ü"/>
            </a:pPr>
            <a:r>
              <a:rPr lang="es-PY" sz="2800" dirty="0" smtClean="0">
                <a:latin typeface="Humanst521 BT" panose="020B0602020204020204" pitchFamily="34" charset="0"/>
              </a:rPr>
              <a:t>Integrantes del Consejo anti lavado de dinero para adopción de mejores estándares internacionales y velar por la efectividad.</a:t>
            </a:r>
          </a:p>
          <a:p>
            <a:pPr marL="342900" indent="-342900">
              <a:buFont typeface="Wingdings" panose="05000000000000000000" pitchFamily="2" charset="2"/>
              <a:buChar char="ü"/>
            </a:pPr>
            <a:endParaRPr lang="es-PY" sz="800" dirty="0" smtClean="0">
              <a:latin typeface="Humanst521 BT" panose="020B0602020204020204" pitchFamily="34" charset="0"/>
            </a:endParaRPr>
          </a:p>
          <a:p>
            <a:pPr marL="342900" indent="-342900">
              <a:buFont typeface="Wingdings" panose="05000000000000000000" pitchFamily="2" charset="2"/>
              <a:buChar char="ü"/>
            </a:pPr>
            <a:r>
              <a:rPr lang="es-PY" sz="2800" dirty="0" smtClean="0">
                <a:latin typeface="Humanst521 BT" panose="020B0602020204020204" pitchFamily="34" charset="0"/>
              </a:rPr>
              <a:t>Autorización Corredores de Cambio.</a:t>
            </a:r>
          </a:p>
          <a:p>
            <a:pPr marL="342900" indent="-342900">
              <a:buFont typeface="Wingdings" panose="05000000000000000000" pitchFamily="2" charset="2"/>
              <a:buChar char="ü"/>
            </a:pPr>
            <a:endParaRPr lang="es-PY" sz="800" dirty="0" smtClean="0">
              <a:latin typeface="Humanst521 BT" panose="020B0602020204020204" pitchFamily="34" charset="0"/>
            </a:endParaRPr>
          </a:p>
          <a:p>
            <a:pPr marL="342900" indent="-342900">
              <a:buFont typeface="Wingdings" panose="05000000000000000000" pitchFamily="2" charset="2"/>
              <a:buChar char="ü"/>
            </a:pPr>
            <a:r>
              <a:rPr lang="es-PY" sz="2800" dirty="0" smtClean="0">
                <a:latin typeface="Humanst521 BT" panose="020B0602020204020204" pitchFamily="34" charset="0"/>
              </a:rPr>
              <a:t>Supervisión Casas de Crédito.</a:t>
            </a:r>
            <a:endParaRPr lang="es-PY" sz="800" dirty="0" smtClean="0">
              <a:latin typeface="Humanst521 BT" panose="020B0602020204020204" pitchFamily="34" charset="0"/>
            </a:endParaRPr>
          </a:p>
        </p:txBody>
      </p:sp>
    </p:spTree>
    <p:extLst>
      <p:ext uri="{BB962C8B-B14F-4D97-AF65-F5344CB8AC3E}">
        <p14:creationId xmlns:p14="http://schemas.microsoft.com/office/powerpoint/2010/main" val="1490377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2268034" y="205555"/>
            <a:ext cx="7986610" cy="584775"/>
          </a:xfrm>
          <a:prstGeom prst="rect">
            <a:avLst/>
          </a:prstGeom>
          <a:noFill/>
          <a:ln>
            <a:noFill/>
          </a:ln>
        </p:spPr>
        <p:txBody>
          <a:bodyPr wrap="none" rtlCol="0">
            <a:spAutoFit/>
          </a:bodyPr>
          <a:lstStyle/>
          <a:p>
            <a:r>
              <a:rPr lang="es-PY" sz="3200" b="1" smtClean="0">
                <a:latin typeface="Humanst521 BT" panose="020B0602020204020204" pitchFamily="34" charset="0"/>
              </a:rPr>
              <a:t>AGENDA LAVADO DE DINERO DEL BCP</a:t>
            </a:r>
            <a:endParaRPr lang="es-PY" sz="3200" b="1" dirty="0">
              <a:latin typeface="Humanst521 BT" panose="020B0602020204020204" pitchFamily="34" charset="0"/>
            </a:endParaRPr>
          </a:p>
        </p:txBody>
      </p:sp>
      <p:sp>
        <p:nvSpPr>
          <p:cNvPr id="3" name="Rectángulo 2"/>
          <p:cNvSpPr/>
          <p:nvPr/>
        </p:nvSpPr>
        <p:spPr>
          <a:xfrm>
            <a:off x="989218" y="728030"/>
            <a:ext cx="10399221" cy="573808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9" name="CuadroTexto 8"/>
          <p:cNvSpPr txBox="1"/>
          <p:nvPr/>
        </p:nvSpPr>
        <p:spPr>
          <a:xfrm>
            <a:off x="1134239" y="1088693"/>
            <a:ext cx="10254200" cy="5447645"/>
          </a:xfrm>
          <a:prstGeom prst="rect">
            <a:avLst/>
          </a:prstGeom>
          <a:noFill/>
          <a:ln>
            <a:noFill/>
          </a:ln>
        </p:spPr>
        <p:txBody>
          <a:bodyPr wrap="square" rtlCol="0">
            <a:spAutoFit/>
          </a:bodyPr>
          <a:lstStyle/>
          <a:p>
            <a:pPr marL="342900" indent="-342900">
              <a:buFont typeface="Wingdings" panose="05000000000000000000" pitchFamily="2" charset="2"/>
              <a:buChar char="ü"/>
            </a:pPr>
            <a:r>
              <a:rPr lang="es-PY" sz="2800" dirty="0">
                <a:latin typeface="Humanst521 BT" panose="020B0602020204020204" pitchFamily="34" charset="0"/>
              </a:rPr>
              <a:t>Certificación Internacional para Funcionario Públicos.</a:t>
            </a:r>
          </a:p>
          <a:p>
            <a:pPr marL="342900" indent="-342900">
              <a:buFont typeface="Wingdings" panose="05000000000000000000" pitchFamily="2" charset="2"/>
              <a:buChar char="ü"/>
            </a:pPr>
            <a:endParaRPr lang="es-PY" sz="800" dirty="0">
              <a:latin typeface="Humanst521 BT" panose="020B0602020204020204" pitchFamily="34" charset="0"/>
            </a:endParaRPr>
          </a:p>
          <a:p>
            <a:pPr marL="342900" indent="-342900">
              <a:buFont typeface="Wingdings" panose="05000000000000000000" pitchFamily="2" charset="2"/>
              <a:buChar char="ü"/>
            </a:pPr>
            <a:r>
              <a:rPr lang="es-PY" sz="2800" dirty="0">
                <a:latin typeface="Humanst521 BT" panose="020B0602020204020204" pitchFamily="34" charset="0"/>
              </a:rPr>
              <a:t>Incorporación de mejores prácticas internacionales en exportación de billetes</a:t>
            </a:r>
            <a:r>
              <a:rPr lang="es-PY" sz="2800" dirty="0" smtClean="0">
                <a:latin typeface="Humanst521 BT" panose="020B0602020204020204" pitchFamily="34" charset="0"/>
              </a:rPr>
              <a:t>. Trabajo en conjunto con el Banco Central de Brasil.</a:t>
            </a:r>
            <a:endParaRPr lang="es-PY" sz="2800" dirty="0">
              <a:latin typeface="Humanst521 BT" panose="020B0602020204020204" pitchFamily="34" charset="0"/>
            </a:endParaRPr>
          </a:p>
          <a:p>
            <a:pPr marL="342900" indent="-342900">
              <a:buFont typeface="Wingdings" panose="05000000000000000000" pitchFamily="2" charset="2"/>
              <a:buChar char="ü"/>
            </a:pPr>
            <a:endParaRPr lang="es-PY" sz="800" dirty="0">
              <a:latin typeface="Humanst521 BT" panose="020B0602020204020204" pitchFamily="34" charset="0"/>
            </a:endParaRPr>
          </a:p>
          <a:p>
            <a:pPr marL="342900" indent="-342900">
              <a:buFont typeface="Wingdings" panose="05000000000000000000" pitchFamily="2" charset="2"/>
              <a:buChar char="ü"/>
            </a:pPr>
            <a:r>
              <a:rPr lang="es-PY" sz="2800" dirty="0">
                <a:latin typeface="Humanst521 BT" panose="020B0602020204020204" pitchFamily="34" charset="0"/>
              </a:rPr>
              <a:t>Publicación de listado de Sanciones a entidades supervisadas.</a:t>
            </a:r>
          </a:p>
          <a:p>
            <a:pPr marL="342900" indent="-342900">
              <a:buFont typeface="Wingdings" panose="05000000000000000000" pitchFamily="2" charset="2"/>
              <a:buChar char="ü"/>
            </a:pPr>
            <a:endParaRPr lang="es-PY" sz="800" dirty="0" smtClean="0">
              <a:latin typeface="Humanst521 BT" panose="020B0602020204020204" pitchFamily="34" charset="0"/>
            </a:endParaRPr>
          </a:p>
          <a:p>
            <a:pPr marL="342900" indent="-342900">
              <a:buFont typeface="Wingdings" panose="05000000000000000000" pitchFamily="2" charset="2"/>
              <a:buChar char="ü"/>
            </a:pPr>
            <a:r>
              <a:rPr lang="es-PY" sz="2800" dirty="0" smtClean="0">
                <a:latin typeface="Humanst521 BT" panose="020B0602020204020204" pitchFamily="34" charset="0"/>
              </a:rPr>
              <a:t>Desarrollo de sistema informático de monitoreo de operaciones menores para casas de cambio.</a:t>
            </a:r>
          </a:p>
          <a:p>
            <a:pPr marL="342900" indent="-342900">
              <a:buFont typeface="Wingdings" panose="05000000000000000000" pitchFamily="2" charset="2"/>
              <a:buChar char="ü"/>
            </a:pPr>
            <a:endParaRPr lang="es-PY" sz="800" dirty="0" smtClean="0">
              <a:latin typeface="Humanst521 BT" panose="020B0602020204020204" pitchFamily="34" charset="0"/>
            </a:endParaRPr>
          </a:p>
          <a:p>
            <a:pPr marL="342900" indent="-342900">
              <a:buFont typeface="Wingdings" panose="05000000000000000000" pitchFamily="2" charset="2"/>
              <a:buChar char="ü"/>
            </a:pPr>
            <a:r>
              <a:rPr lang="es-PY" sz="2800" dirty="0" smtClean="0">
                <a:latin typeface="Humanst521 BT" panose="020B0602020204020204" pitchFamily="34" charset="0"/>
              </a:rPr>
              <a:t>Desarrollo de Sistema de Alerta Temprana para monitoreo del sistema financiero.</a:t>
            </a:r>
          </a:p>
          <a:p>
            <a:pPr marL="342900" indent="-342900">
              <a:buFont typeface="Wingdings" panose="05000000000000000000" pitchFamily="2" charset="2"/>
              <a:buChar char="ü"/>
            </a:pPr>
            <a:endParaRPr lang="es-PY" sz="800" dirty="0" smtClean="0">
              <a:latin typeface="Humanst521 BT" panose="020B0602020204020204" pitchFamily="34" charset="0"/>
            </a:endParaRPr>
          </a:p>
          <a:p>
            <a:pPr marL="342900" indent="-342900">
              <a:buFont typeface="Wingdings" panose="05000000000000000000" pitchFamily="2" charset="2"/>
              <a:buChar char="ü"/>
            </a:pPr>
            <a:r>
              <a:rPr lang="es-PY" sz="2800" dirty="0" smtClean="0">
                <a:latin typeface="Humanst521 BT" panose="020B0602020204020204" pitchFamily="34" charset="0"/>
              </a:rPr>
              <a:t>Capacitación al sistema financiero sobre el riesgo de lavado de dinero.</a:t>
            </a:r>
          </a:p>
          <a:p>
            <a:pPr marL="342900" indent="-342900">
              <a:buFont typeface="Wingdings" panose="05000000000000000000" pitchFamily="2" charset="2"/>
              <a:buChar char="ü"/>
            </a:pPr>
            <a:r>
              <a:rPr lang="es-PY" sz="2800" dirty="0" smtClean="0">
                <a:latin typeface="Humanst521 BT" panose="020B0602020204020204" pitchFamily="34" charset="0"/>
              </a:rPr>
              <a:t>Interconexión tecnológica DNA-BCP-Sistema Financiero.</a:t>
            </a:r>
          </a:p>
        </p:txBody>
      </p:sp>
    </p:spTree>
    <p:extLst>
      <p:ext uri="{BB962C8B-B14F-4D97-AF65-F5344CB8AC3E}">
        <p14:creationId xmlns:p14="http://schemas.microsoft.com/office/powerpoint/2010/main" val="862185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2" name="CuadroTexto 11"/>
          <p:cNvSpPr txBox="1"/>
          <p:nvPr/>
        </p:nvSpPr>
        <p:spPr>
          <a:xfrm>
            <a:off x="1211965" y="202524"/>
            <a:ext cx="9582688" cy="584775"/>
          </a:xfrm>
          <a:prstGeom prst="rect">
            <a:avLst/>
          </a:prstGeom>
          <a:noFill/>
          <a:ln>
            <a:noFill/>
          </a:ln>
        </p:spPr>
        <p:txBody>
          <a:bodyPr wrap="none" rtlCol="0">
            <a:spAutoFit/>
          </a:bodyPr>
          <a:lstStyle/>
          <a:p>
            <a:r>
              <a:rPr lang="es-PY" sz="3200" b="1" dirty="0" smtClean="0">
                <a:latin typeface="Humanst521 BT" panose="020B0602020204020204" pitchFamily="34" charset="0"/>
              </a:rPr>
              <a:t>CAPACITACIONES A LA CIUDADANÍA - INCLUSION </a:t>
            </a:r>
            <a:endParaRPr lang="es-PY" sz="3200" b="1" dirty="0">
              <a:latin typeface="Humanst521 BT" panose="020B0602020204020204" pitchFamily="34" charset="0"/>
            </a:endParaRPr>
          </a:p>
        </p:txBody>
      </p:sp>
      <p:sp>
        <p:nvSpPr>
          <p:cNvPr id="3" name="Rectángulo 2"/>
          <p:cNvSpPr/>
          <p:nvPr/>
        </p:nvSpPr>
        <p:spPr>
          <a:xfrm>
            <a:off x="939342" y="728030"/>
            <a:ext cx="10399221" cy="44759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9" name="Rectángulo 38"/>
          <p:cNvSpPr/>
          <p:nvPr/>
        </p:nvSpPr>
        <p:spPr>
          <a:xfrm>
            <a:off x="939342" y="5338856"/>
            <a:ext cx="10399221"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smtClean="0">
              <a:solidFill>
                <a:schemeClr val="tx1"/>
              </a:solidFill>
              <a:latin typeface="Humanst521 BT" panose="020B0602020204020204" pitchFamily="34" charset="0"/>
            </a:endParaRPr>
          </a:p>
          <a:p>
            <a:pPr algn="ctr"/>
            <a:r>
              <a:rPr lang="es-PY" sz="2800" b="1" dirty="0" smtClean="0">
                <a:solidFill>
                  <a:schemeClr val="tx1"/>
                </a:solidFill>
                <a:latin typeface="Humanst521 BT" panose="020B0602020204020204" pitchFamily="34" charset="0"/>
              </a:rPr>
              <a:t>Con miras a fortalecer las capacidades técnicas, el BCP emprende una agenda de capacitación gratuita a la ciudadanía.</a:t>
            </a:r>
          </a:p>
          <a:p>
            <a:pPr algn="ctr"/>
            <a:endParaRPr lang="es-PY" sz="2800" b="1" dirty="0">
              <a:solidFill>
                <a:schemeClr val="tx1"/>
              </a:solidFill>
              <a:latin typeface="Humanst521 BT" panose="020B0602020204020204" pitchFamily="34" charset="0"/>
            </a:endParaRPr>
          </a:p>
        </p:txBody>
      </p:sp>
      <p:sp>
        <p:nvSpPr>
          <p:cNvPr id="9" name="CuadroTexto 8"/>
          <p:cNvSpPr txBox="1"/>
          <p:nvPr/>
        </p:nvSpPr>
        <p:spPr>
          <a:xfrm>
            <a:off x="7774274" y="2030217"/>
            <a:ext cx="3020379" cy="2185214"/>
          </a:xfrm>
          <a:prstGeom prst="rect">
            <a:avLst/>
          </a:prstGeom>
          <a:noFill/>
          <a:ln>
            <a:noFill/>
          </a:ln>
        </p:spPr>
        <p:txBody>
          <a:bodyPr wrap="none" rtlCol="0">
            <a:spAutoFit/>
          </a:bodyPr>
          <a:lstStyle/>
          <a:p>
            <a:pPr algn="ctr"/>
            <a:r>
              <a:rPr lang="es-PY" sz="4000" b="1" dirty="0" smtClean="0">
                <a:latin typeface="Humanst521 BT" panose="020B0602020204020204" pitchFamily="34" charset="0"/>
              </a:rPr>
              <a:t>4.230</a:t>
            </a:r>
            <a:r>
              <a:rPr lang="es-PY" b="1" dirty="0" smtClean="0">
                <a:latin typeface="Humanst521 BT" panose="020B0602020204020204" pitchFamily="34" charset="0"/>
              </a:rPr>
              <a:t> </a:t>
            </a:r>
            <a:r>
              <a:rPr lang="es-PY" sz="2800" dirty="0" smtClean="0">
                <a:latin typeface="Humanst521 BT" panose="020B0602020204020204" pitchFamily="34" charset="0"/>
              </a:rPr>
              <a:t> asistentes</a:t>
            </a:r>
          </a:p>
          <a:p>
            <a:pPr algn="ctr"/>
            <a:endParaRPr lang="es-PY" sz="2800" dirty="0">
              <a:latin typeface="Humanst521 BT" panose="020B0602020204020204" pitchFamily="34" charset="0"/>
            </a:endParaRPr>
          </a:p>
          <a:p>
            <a:pPr algn="ctr"/>
            <a:r>
              <a:rPr lang="es-PY" sz="4000" b="1" dirty="0" smtClean="0">
                <a:latin typeface="Humanst521 BT" panose="020B0602020204020204" pitchFamily="34" charset="0"/>
              </a:rPr>
              <a:t>462</a:t>
            </a:r>
            <a:r>
              <a:rPr lang="es-PY" sz="2800" dirty="0" smtClean="0">
                <a:latin typeface="Humanst521 BT" panose="020B0602020204020204" pitchFamily="34" charset="0"/>
              </a:rPr>
              <a:t> horas cátedra</a:t>
            </a:r>
            <a:endParaRPr lang="es-PY" sz="2800" dirty="0">
              <a:latin typeface="Humanst521 BT" panose="020B0602020204020204" pitchFamily="34" charset="0"/>
            </a:endParaRPr>
          </a:p>
          <a:p>
            <a:pPr algn="ctr"/>
            <a:endParaRPr lang="es-PY" sz="2800" dirty="0" smtClean="0">
              <a:latin typeface="Humanst521 BT" panose="020B0602020204020204" pitchFamily="34" charset="0"/>
            </a:endParaRPr>
          </a:p>
        </p:txBody>
      </p:sp>
      <p:pic>
        <p:nvPicPr>
          <p:cNvPr id="8" name="Imagen 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86" r="8711"/>
          <a:stretch/>
        </p:blipFill>
        <p:spPr>
          <a:xfrm>
            <a:off x="1147141" y="1346847"/>
            <a:ext cx="5468567" cy="3297609"/>
          </a:xfrm>
          <a:prstGeom prst="rect">
            <a:avLst/>
          </a:prstGeom>
          <a:ln>
            <a:noFill/>
          </a:ln>
        </p:spPr>
      </p:pic>
    </p:spTree>
    <p:extLst>
      <p:ext uri="{BB962C8B-B14F-4D97-AF65-F5344CB8AC3E}">
        <p14:creationId xmlns:p14="http://schemas.microsoft.com/office/powerpoint/2010/main" val="3252092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CuadroTexto 11"/>
          <p:cNvSpPr txBox="1"/>
          <p:nvPr/>
        </p:nvSpPr>
        <p:spPr>
          <a:xfrm>
            <a:off x="1889537" y="353660"/>
            <a:ext cx="8691803" cy="523220"/>
          </a:xfrm>
          <a:prstGeom prst="rect">
            <a:avLst/>
          </a:prstGeom>
          <a:noFill/>
        </p:spPr>
        <p:txBody>
          <a:bodyPr wrap="none" rtlCol="0">
            <a:spAutoFit/>
          </a:bodyPr>
          <a:lstStyle/>
          <a:p>
            <a:r>
              <a:rPr lang="es-PY" sz="2800" b="1" dirty="0" smtClean="0">
                <a:latin typeface="Humanst521 BT" panose="020B0602020204020204" pitchFamily="34" charset="0"/>
              </a:rPr>
              <a:t>Distribución presupuesto del BCP -2020. En millones de G</a:t>
            </a:r>
            <a:endParaRPr lang="es-PY" sz="2800" b="1" i="1" dirty="0">
              <a:latin typeface="Humanst521 BT" panose="020B0602020204020204" pitchFamily="34" charset="0"/>
            </a:endParaRPr>
          </a:p>
        </p:txBody>
      </p:sp>
      <p:sp>
        <p:nvSpPr>
          <p:cNvPr id="3" name="Rectángulo 2"/>
          <p:cNvSpPr/>
          <p:nvPr/>
        </p:nvSpPr>
        <p:spPr>
          <a:xfrm>
            <a:off x="702313" y="984397"/>
            <a:ext cx="10845734" cy="544965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4" name="AutoShape 2" descr="Resultado de imagen para 2x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p>
        </p:txBody>
      </p:sp>
      <p:cxnSp>
        <p:nvCxnSpPr>
          <p:cNvPr id="5" name="Conector recto 4"/>
          <p:cNvCxnSpPr/>
          <p:nvPr/>
        </p:nvCxnSpPr>
        <p:spPr>
          <a:xfrm>
            <a:off x="4640063" y="1660132"/>
            <a:ext cx="5715" cy="4656692"/>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7152960" y="1660132"/>
            <a:ext cx="62064" cy="4656692"/>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9503455" y="1660132"/>
            <a:ext cx="65510" cy="4656692"/>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flipV="1">
            <a:off x="1191035" y="2845871"/>
            <a:ext cx="9994967" cy="11811"/>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H="1">
            <a:off x="1165475" y="3926847"/>
            <a:ext cx="10025148" cy="0"/>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H="1">
            <a:off x="1246844" y="3395584"/>
            <a:ext cx="10002502" cy="3223"/>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1203928" y="4459549"/>
            <a:ext cx="9990600" cy="0"/>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1248013" y="1832030"/>
            <a:ext cx="2455879" cy="400110"/>
          </a:xfrm>
          <a:prstGeom prst="rect">
            <a:avLst/>
          </a:prstGeom>
          <a:noFill/>
        </p:spPr>
        <p:txBody>
          <a:bodyPr wrap="square" rtlCol="0">
            <a:spAutoFit/>
          </a:bodyPr>
          <a:lstStyle/>
          <a:p>
            <a:r>
              <a:rPr lang="es-PY" sz="2000" b="1" dirty="0" smtClean="0">
                <a:solidFill>
                  <a:schemeClr val="accent1">
                    <a:lumMod val="75000"/>
                  </a:schemeClr>
                </a:solidFill>
                <a:latin typeface="Humanst521 BT" panose="020B0602020204020204" pitchFamily="34" charset="0"/>
              </a:rPr>
              <a:t>Partidas de Gastos</a:t>
            </a:r>
          </a:p>
        </p:txBody>
      </p:sp>
      <p:cxnSp>
        <p:nvCxnSpPr>
          <p:cNvPr id="48" name="Conector recto 47"/>
          <p:cNvCxnSpPr/>
          <p:nvPr/>
        </p:nvCxnSpPr>
        <p:spPr>
          <a:xfrm flipH="1" flipV="1">
            <a:off x="1211463" y="2327130"/>
            <a:ext cx="10002501" cy="32340"/>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5702621" y="1774001"/>
            <a:ext cx="704039" cy="400110"/>
          </a:xfrm>
          <a:prstGeom prst="rect">
            <a:avLst/>
          </a:prstGeom>
          <a:noFill/>
        </p:spPr>
        <p:txBody>
          <a:bodyPr wrap="none" rtlCol="0">
            <a:spAutoFit/>
          </a:bodyPr>
          <a:lstStyle/>
          <a:p>
            <a:r>
              <a:rPr lang="es-PY" sz="2000" b="1" dirty="0" smtClean="0">
                <a:solidFill>
                  <a:schemeClr val="accent1">
                    <a:lumMod val="75000"/>
                  </a:schemeClr>
                </a:solidFill>
                <a:latin typeface="Humanst521 BT" panose="020B0602020204020204" pitchFamily="34" charset="0"/>
              </a:rPr>
              <a:t>2019</a:t>
            </a:r>
            <a:endParaRPr lang="es-PY" sz="2000" b="1" dirty="0">
              <a:solidFill>
                <a:schemeClr val="accent1">
                  <a:lumMod val="75000"/>
                </a:schemeClr>
              </a:solidFill>
              <a:latin typeface="Humanst521 BT" panose="020B0602020204020204" pitchFamily="34" charset="0"/>
            </a:endParaRPr>
          </a:p>
        </p:txBody>
      </p:sp>
      <p:sp>
        <p:nvSpPr>
          <p:cNvPr id="51" name="CuadroTexto 50"/>
          <p:cNvSpPr txBox="1"/>
          <p:nvPr/>
        </p:nvSpPr>
        <p:spPr>
          <a:xfrm>
            <a:off x="7690218" y="1711752"/>
            <a:ext cx="1533112" cy="707886"/>
          </a:xfrm>
          <a:prstGeom prst="rect">
            <a:avLst/>
          </a:prstGeom>
          <a:noFill/>
        </p:spPr>
        <p:txBody>
          <a:bodyPr wrap="none" rtlCol="0">
            <a:spAutoFit/>
          </a:bodyPr>
          <a:lstStyle/>
          <a:p>
            <a:pPr algn="ctr"/>
            <a:r>
              <a:rPr lang="es-PY" sz="2000" b="1" dirty="0" smtClean="0">
                <a:solidFill>
                  <a:schemeClr val="accent1">
                    <a:lumMod val="75000"/>
                  </a:schemeClr>
                </a:solidFill>
                <a:latin typeface="Humanst521 BT" panose="020B0602020204020204" pitchFamily="34" charset="0"/>
              </a:rPr>
              <a:t>Presupuesto </a:t>
            </a:r>
          </a:p>
          <a:p>
            <a:pPr algn="ctr"/>
            <a:r>
              <a:rPr lang="es-PY" sz="2000" b="1" dirty="0" smtClean="0">
                <a:solidFill>
                  <a:schemeClr val="accent1">
                    <a:lumMod val="75000"/>
                  </a:schemeClr>
                </a:solidFill>
                <a:latin typeface="Humanst521 BT" panose="020B0602020204020204" pitchFamily="34" charset="0"/>
              </a:rPr>
              <a:t>2020</a:t>
            </a:r>
            <a:endParaRPr lang="es-PY" sz="2000" b="1" dirty="0">
              <a:solidFill>
                <a:schemeClr val="accent1">
                  <a:lumMod val="75000"/>
                </a:schemeClr>
              </a:solidFill>
              <a:latin typeface="Humanst521 BT" panose="020B0602020204020204" pitchFamily="34" charset="0"/>
            </a:endParaRPr>
          </a:p>
        </p:txBody>
      </p:sp>
      <p:sp>
        <p:nvSpPr>
          <p:cNvPr id="54" name="CuadroTexto 53"/>
          <p:cNvSpPr txBox="1"/>
          <p:nvPr/>
        </p:nvSpPr>
        <p:spPr>
          <a:xfrm>
            <a:off x="9648867" y="1882174"/>
            <a:ext cx="1218175" cy="707886"/>
          </a:xfrm>
          <a:prstGeom prst="rect">
            <a:avLst/>
          </a:prstGeom>
          <a:noFill/>
        </p:spPr>
        <p:txBody>
          <a:bodyPr wrap="square" rtlCol="0">
            <a:spAutoFit/>
          </a:bodyPr>
          <a:lstStyle/>
          <a:p>
            <a:pPr algn="ctr"/>
            <a:r>
              <a:rPr lang="es-PY" sz="2000" b="1" dirty="0" smtClean="0">
                <a:solidFill>
                  <a:schemeClr val="accent1">
                    <a:lumMod val="75000"/>
                  </a:schemeClr>
                </a:solidFill>
                <a:latin typeface="Humanst521 BT" panose="020B0602020204020204" pitchFamily="34" charset="0"/>
              </a:rPr>
              <a:t>Var %</a:t>
            </a:r>
          </a:p>
          <a:p>
            <a:pPr algn="ctr"/>
            <a:endParaRPr lang="es-PY" sz="2000" b="1" dirty="0">
              <a:solidFill>
                <a:schemeClr val="accent1">
                  <a:lumMod val="75000"/>
                </a:schemeClr>
              </a:solidFill>
              <a:latin typeface="Humanst521 BT" panose="020B0602020204020204" pitchFamily="34" charset="0"/>
            </a:endParaRPr>
          </a:p>
        </p:txBody>
      </p:sp>
      <p:sp>
        <p:nvSpPr>
          <p:cNvPr id="32" name="CuadroTexto 31"/>
          <p:cNvSpPr txBox="1"/>
          <p:nvPr/>
        </p:nvSpPr>
        <p:spPr>
          <a:xfrm>
            <a:off x="1239092" y="2432483"/>
            <a:ext cx="2807334" cy="400110"/>
          </a:xfrm>
          <a:prstGeom prst="rect">
            <a:avLst/>
          </a:prstGeom>
          <a:noFill/>
        </p:spPr>
        <p:txBody>
          <a:bodyPr wrap="square" rtlCol="0">
            <a:spAutoFit/>
          </a:bodyPr>
          <a:lstStyle/>
          <a:p>
            <a:r>
              <a:rPr lang="es-PY" sz="2000" b="1" dirty="0" smtClean="0">
                <a:latin typeface="Humanst521 BT" panose="020B0602020204020204" pitchFamily="34" charset="0"/>
              </a:rPr>
              <a:t>GASTOS CORRIENTES</a:t>
            </a:r>
          </a:p>
        </p:txBody>
      </p:sp>
      <p:sp>
        <p:nvSpPr>
          <p:cNvPr id="33" name="CuadroTexto 32"/>
          <p:cNvSpPr txBox="1"/>
          <p:nvPr/>
        </p:nvSpPr>
        <p:spPr>
          <a:xfrm>
            <a:off x="4649439" y="2504125"/>
            <a:ext cx="2465407" cy="400110"/>
          </a:xfrm>
          <a:prstGeom prst="rect">
            <a:avLst/>
          </a:prstGeom>
          <a:noFill/>
        </p:spPr>
        <p:txBody>
          <a:bodyPr wrap="square" rtlCol="0">
            <a:spAutoFit/>
          </a:bodyPr>
          <a:lstStyle/>
          <a:p>
            <a:pPr algn="ctr"/>
            <a:r>
              <a:rPr lang="es-PY" sz="2000" b="1" dirty="0" smtClean="0">
                <a:latin typeface="Humanst521 BT" panose="020B0602020204020204" pitchFamily="34" charset="0"/>
              </a:rPr>
              <a:t>399.254</a:t>
            </a:r>
          </a:p>
        </p:txBody>
      </p:sp>
      <p:sp>
        <p:nvSpPr>
          <p:cNvPr id="34" name="CuadroTexto 33"/>
          <p:cNvSpPr txBox="1"/>
          <p:nvPr/>
        </p:nvSpPr>
        <p:spPr>
          <a:xfrm>
            <a:off x="7144038" y="2527795"/>
            <a:ext cx="2350495" cy="400110"/>
          </a:xfrm>
          <a:prstGeom prst="rect">
            <a:avLst/>
          </a:prstGeom>
          <a:noFill/>
        </p:spPr>
        <p:txBody>
          <a:bodyPr wrap="square" rtlCol="0">
            <a:spAutoFit/>
          </a:bodyPr>
          <a:lstStyle/>
          <a:p>
            <a:pPr algn="ctr"/>
            <a:r>
              <a:rPr lang="es-PY" sz="2000" b="1" dirty="0" smtClean="0">
                <a:latin typeface="Humanst521 BT" panose="020B0602020204020204" pitchFamily="34" charset="0"/>
              </a:rPr>
              <a:t>427.077</a:t>
            </a:r>
            <a:endParaRPr lang="es-PY" sz="2000" b="1" dirty="0" smtClean="0">
              <a:latin typeface="Humanst521 BT" panose="020B0602020204020204" pitchFamily="34" charset="0"/>
            </a:endParaRPr>
          </a:p>
        </p:txBody>
      </p:sp>
      <p:sp>
        <p:nvSpPr>
          <p:cNvPr id="35" name="CuadroTexto 34"/>
          <p:cNvSpPr txBox="1"/>
          <p:nvPr/>
        </p:nvSpPr>
        <p:spPr>
          <a:xfrm>
            <a:off x="9523725" y="2508673"/>
            <a:ext cx="1696429" cy="400110"/>
          </a:xfrm>
          <a:prstGeom prst="rect">
            <a:avLst/>
          </a:prstGeom>
          <a:noFill/>
        </p:spPr>
        <p:txBody>
          <a:bodyPr wrap="square" rtlCol="0">
            <a:spAutoFit/>
          </a:bodyPr>
          <a:lstStyle/>
          <a:p>
            <a:pPr algn="ctr"/>
            <a:r>
              <a:rPr lang="es-PY" sz="2000" b="1" dirty="0" smtClean="0">
                <a:latin typeface="Humanst521 BT" panose="020B0602020204020204" pitchFamily="34" charset="0"/>
              </a:rPr>
              <a:t>7,02</a:t>
            </a:r>
            <a:r>
              <a:rPr lang="es-PY" sz="2000" b="1" dirty="0" smtClean="0">
                <a:latin typeface="Humanst521 BT" panose="020B0602020204020204" pitchFamily="34" charset="0"/>
              </a:rPr>
              <a:t>%</a:t>
            </a:r>
          </a:p>
        </p:txBody>
      </p:sp>
      <p:sp>
        <p:nvSpPr>
          <p:cNvPr id="36" name="CuadroTexto 35"/>
          <p:cNvSpPr txBox="1"/>
          <p:nvPr/>
        </p:nvSpPr>
        <p:spPr>
          <a:xfrm>
            <a:off x="1209900" y="2918884"/>
            <a:ext cx="2807334" cy="400110"/>
          </a:xfrm>
          <a:prstGeom prst="rect">
            <a:avLst/>
          </a:prstGeom>
          <a:noFill/>
        </p:spPr>
        <p:txBody>
          <a:bodyPr wrap="square" rtlCol="0">
            <a:spAutoFit/>
          </a:bodyPr>
          <a:lstStyle/>
          <a:p>
            <a:r>
              <a:rPr lang="es-PY" sz="2000" dirty="0" smtClean="0">
                <a:latin typeface="Humanst521 BT" panose="020B0602020204020204" pitchFamily="34" charset="0"/>
              </a:rPr>
              <a:t>100 </a:t>
            </a:r>
            <a:r>
              <a:rPr lang="es-PY" sz="2000" dirty="0" smtClean="0">
                <a:latin typeface="Humanst521 BT" panose="020B0602020204020204" pitchFamily="34" charset="0"/>
              </a:rPr>
              <a:t>– </a:t>
            </a:r>
            <a:r>
              <a:rPr lang="es-PY" sz="2000" dirty="0" err="1" smtClean="0">
                <a:latin typeface="Humanst521 BT" panose="020B0602020204020204" pitchFamily="34" charset="0"/>
              </a:rPr>
              <a:t>Serv</a:t>
            </a:r>
            <a:r>
              <a:rPr lang="es-PY" sz="2000" dirty="0" smtClean="0">
                <a:latin typeface="Humanst521 BT" panose="020B0602020204020204" pitchFamily="34" charset="0"/>
              </a:rPr>
              <a:t>. Personales</a:t>
            </a:r>
          </a:p>
        </p:txBody>
      </p:sp>
      <p:sp>
        <p:nvSpPr>
          <p:cNvPr id="37" name="CuadroTexto 36"/>
          <p:cNvSpPr txBox="1"/>
          <p:nvPr/>
        </p:nvSpPr>
        <p:spPr>
          <a:xfrm>
            <a:off x="4620247" y="2990526"/>
            <a:ext cx="2465407" cy="400110"/>
          </a:xfrm>
          <a:prstGeom prst="rect">
            <a:avLst/>
          </a:prstGeom>
          <a:noFill/>
        </p:spPr>
        <p:txBody>
          <a:bodyPr wrap="square" rtlCol="0">
            <a:spAutoFit/>
          </a:bodyPr>
          <a:lstStyle/>
          <a:p>
            <a:pPr algn="ctr"/>
            <a:r>
              <a:rPr lang="es-PY" sz="2000" dirty="0" smtClean="0">
                <a:latin typeface="Humanst521 BT" panose="020B0602020204020204" pitchFamily="34" charset="0"/>
              </a:rPr>
              <a:t>285.101</a:t>
            </a:r>
          </a:p>
        </p:txBody>
      </p:sp>
      <p:sp>
        <p:nvSpPr>
          <p:cNvPr id="38" name="CuadroTexto 37"/>
          <p:cNvSpPr txBox="1"/>
          <p:nvPr/>
        </p:nvSpPr>
        <p:spPr>
          <a:xfrm>
            <a:off x="7114846" y="3014196"/>
            <a:ext cx="2350495" cy="400110"/>
          </a:xfrm>
          <a:prstGeom prst="rect">
            <a:avLst/>
          </a:prstGeom>
          <a:noFill/>
        </p:spPr>
        <p:txBody>
          <a:bodyPr wrap="square" rtlCol="0">
            <a:spAutoFit/>
          </a:bodyPr>
          <a:lstStyle/>
          <a:p>
            <a:pPr algn="ctr"/>
            <a:r>
              <a:rPr lang="es-PY" sz="2000" dirty="0" smtClean="0">
                <a:latin typeface="Humanst521 BT" panose="020B0602020204020204" pitchFamily="34" charset="0"/>
              </a:rPr>
              <a:t>293.521</a:t>
            </a:r>
          </a:p>
        </p:txBody>
      </p:sp>
      <p:sp>
        <p:nvSpPr>
          <p:cNvPr id="39" name="CuadroTexto 38"/>
          <p:cNvSpPr txBox="1"/>
          <p:nvPr/>
        </p:nvSpPr>
        <p:spPr>
          <a:xfrm>
            <a:off x="9494533" y="2995074"/>
            <a:ext cx="1696429" cy="400110"/>
          </a:xfrm>
          <a:prstGeom prst="rect">
            <a:avLst/>
          </a:prstGeom>
          <a:noFill/>
        </p:spPr>
        <p:txBody>
          <a:bodyPr wrap="square" rtlCol="0">
            <a:spAutoFit/>
          </a:bodyPr>
          <a:lstStyle/>
          <a:p>
            <a:pPr algn="ctr"/>
            <a:r>
              <a:rPr lang="es-PY" sz="2000" dirty="0" smtClean="0">
                <a:latin typeface="Humanst521 BT" panose="020B0602020204020204" pitchFamily="34" charset="0"/>
              </a:rPr>
              <a:t>2,95%</a:t>
            </a:r>
          </a:p>
        </p:txBody>
      </p:sp>
      <p:sp>
        <p:nvSpPr>
          <p:cNvPr id="41" name="CuadroTexto 40"/>
          <p:cNvSpPr txBox="1"/>
          <p:nvPr/>
        </p:nvSpPr>
        <p:spPr>
          <a:xfrm>
            <a:off x="4579194" y="3491232"/>
            <a:ext cx="2465407" cy="400110"/>
          </a:xfrm>
          <a:prstGeom prst="rect">
            <a:avLst/>
          </a:prstGeom>
          <a:noFill/>
        </p:spPr>
        <p:txBody>
          <a:bodyPr wrap="square" rtlCol="0">
            <a:spAutoFit/>
          </a:bodyPr>
          <a:lstStyle/>
          <a:p>
            <a:pPr algn="ctr"/>
            <a:r>
              <a:rPr lang="es-PY" sz="2000" dirty="0" smtClean="0">
                <a:latin typeface="Humanst521 BT" panose="020B0602020204020204" pitchFamily="34" charset="0"/>
              </a:rPr>
              <a:t>98.043</a:t>
            </a:r>
          </a:p>
        </p:txBody>
      </p:sp>
      <p:sp>
        <p:nvSpPr>
          <p:cNvPr id="42" name="CuadroTexto 41"/>
          <p:cNvSpPr txBox="1"/>
          <p:nvPr/>
        </p:nvSpPr>
        <p:spPr>
          <a:xfrm>
            <a:off x="7073793" y="3514902"/>
            <a:ext cx="2350495" cy="400110"/>
          </a:xfrm>
          <a:prstGeom prst="rect">
            <a:avLst/>
          </a:prstGeom>
          <a:noFill/>
        </p:spPr>
        <p:txBody>
          <a:bodyPr wrap="square" rtlCol="0">
            <a:spAutoFit/>
          </a:bodyPr>
          <a:lstStyle/>
          <a:p>
            <a:pPr algn="ctr"/>
            <a:r>
              <a:rPr lang="es-PY" sz="2000" dirty="0" smtClean="0">
                <a:latin typeface="Humanst521 BT" panose="020B0602020204020204" pitchFamily="34" charset="0"/>
              </a:rPr>
              <a:t>80.235</a:t>
            </a:r>
          </a:p>
        </p:txBody>
      </p:sp>
      <p:sp>
        <p:nvSpPr>
          <p:cNvPr id="43" name="CuadroTexto 42"/>
          <p:cNvSpPr txBox="1"/>
          <p:nvPr/>
        </p:nvSpPr>
        <p:spPr>
          <a:xfrm>
            <a:off x="9453480" y="3495780"/>
            <a:ext cx="1696429" cy="400110"/>
          </a:xfrm>
          <a:prstGeom prst="rect">
            <a:avLst/>
          </a:prstGeom>
          <a:noFill/>
        </p:spPr>
        <p:txBody>
          <a:bodyPr wrap="square" rtlCol="0">
            <a:spAutoFit/>
          </a:bodyPr>
          <a:lstStyle/>
          <a:p>
            <a:pPr algn="ctr"/>
            <a:r>
              <a:rPr lang="es-PY" sz="2000" dirty="0" smtClean="0">
                <a:solidFill>
                  <a:srgbClr val="FF0000"/>
                </a:solidFill>
                <a:latin typeface="Humanst521 BT" panose="020B0602020204020204" pitchFamily="34" charset="0"/>
              </a:rPr>
              <a:t>-18,16%</a:t>
            </a:r>
          </a:p>
        </p:txBody>
      </p:sp>
      <p:sp>
        <p:nvSpPr>
          <p:cNvPr id="44" name="CuadroTexto 43"/>
          <p:cNvSpPr txBox="1"/>
          <p:nvPr/>
        </p:nvSpPr>
        <p:spPr>
          <a:xfrm>
            <a:off x="1196772" y="3949187"/>
            <a:ext cx="3392050" cy="400110"/>
          </a:xfrm>
          <a:prstGeom prst="rect">
            <a:avLst/>
          </a:prstGeom>
          <a:noFill/>
        </p:spPr>
        <p:txBody>
          <a:bodyPr wrap="square" rtlCol="0">
            <a:spAutoFit/>
          </a:bodyPr>
          <a:lstStyle/>
          <a:p>
            <a:r>
              <a:rPr lang="es-PY" sz="2000" dirty="0" smtClean="0">
                <a:latin typeface="Humanst521 BT" panose="020B0602020204020204" pitchFamily="34" charset="0"/>
              </a:rPr>
              <a:t>300 – B de Consumo e Insumo</a:t>
            </a:r>
          </a:p>
        </p:txBody>
      </p:sp>
      <p:sp>
        <p:nvSpPr>
          <p:cNvPr id="45" name="CuadroTexto 44"/>
          <p:cNvSpPr txBox="1"/>
          <p:nvPr/>
        </p:nvSpPr>
        <p:spPr>
          <a:xfrm>
            <a:off x="4657192" y="4013677"/>
            <a:ext cx="2465407" cy="400110"/>
          </a:xfrm>
          <a:prstGeom prst="rect">
            <a:avLst/>
          </a:prstGeom>
          <a:noFill/>
        </p:spPr>
        <p:txBody>
          <a:bodyPr wrap="square" rtlCol="0">
            <a:spAutoFit/>
          </a:bodyPr>
          <a:lstStyle/>
          <a:p>
            <a:pPr algn="ctr"/>
            <a:r>
              <a:rPr lang="es-PY" sz="2000" dirty="0" smtClean="0">
                <a:latin typeface="Humanst521 BT" panose="020B0602020204020204" pitchFamily="34" charset="0"/>
              </a:rPr>
              <a:t>1.773</a:t>
            </a:r>
          </a:p>
        </p:txBody>
      </p:sp>
      <p:sp>
        <p:nvSpPr>
          <p:cNvPr id="46" name="CuadroTexto 45"/>
          <p:cNvSpPr txBox="1"/>
          <p:nvPr/>
        </p:nvSpPr>
        <p:spPr>
          <a:xfrm>
            <a:off x="7151791" y="4037347"/>
            <a:ext cx="2350495" cy="400110"/>
          </a:xfrm>
          <a:prstGeom prst="rect">
            <a:avLst/>
          </a:prstGeom>
          <a:noFill/>
        </p:spPr>
        <p:txBody>
          <a:bodyPr wrap="square" rtlCol="0">
            <a:spAutoFit/>
          </a:bodyPr>
          <a:lstStyle/>
          <a:p>
            <a:pPr algn="ctr"/>
            <a:r>
              <a:rPr lang="es-PY" sz="2000" dirty="0" smtClean="0">
                <a:latin typeface="Humanst521 BT" panose="020B0602020204020204" pitchFamily="34" charset="0"/>
              </a:rPr>
              <a:t>2.724</a:t>
            </a:r>
          </a:p>
        </p:txBody>
      </p:sp>
      <p:sp>
        <p:nvSpPr>
          <p:cNvPr id="47" name="CuadroTexto 46"/>
          <p:cNvSpPr txBox="1"/>
          <p:nvPr/>
        </p:nvSpPr>
        <p:spPr>
          <a:xfrm>
            <a:off x="9531478" y="4018225"/>
            <a:ext cx="1696429" cy="400110"/>
          </a:xfrm>
          <a:prstGeom prst="rect">
            <a:avLst/>
          </a:prstGeom>
          <a:noFill/>
        </p:spPr>
        <p:txBody>
          <a:bodyPr wrap="square" rtlCol="0">
            <a:spAutoFit/>
          </a:bodyPr>
          <a:lstStyle/>
          <a:p>
            <a:pPr algn="ctr"/>
            <a:r>
              <a:rPr lang="es-PY" sz="2000" dirty="0" smtClean="0">
                <a:latin typeface="Humanst521 BT" panose="020B0602020204020204" pitchFamily="34" charset="0"/>
              </a:rPr>
              <a:t>53,66%</a:t>
            </a:r>
          </a:p>
        </p:txBody>
      </p:sp>
      <p:cxnSp>
        <p:nvCxnSpPr>
          <p:cNvPr id="50" name="Conector recto 49"/>
          <p:cNvCxnSpPr/>
          <p:nvPr/>
        </p:nvCxnSpPr>
        <p:spPr>
          <a:xfrm flipH="1">
            <a:off x="1203928" y="1645430"/>
            <a:ext cx="10025148" cy="0"/>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1217134" y="3466093"/>
            <a:ext cx="2807334" cy="400110"/>
          </a:xfrm>
          <a:prstGeom prst="rect">
            <a:avLst/>
          </a:prstGeom>
          <a:noFill/>
        </p:spPr>
        <p:txBody>
          <a:bodyPr wrap="square" rtlCol="0">
            <a:spAutoFit/>
          </a:bodyPr>
          <a:lstStyle/>
          <a:p>
            <a:r>
              <a:rPr lang="es-PY" sz="2000" dirty="0" smtClean="0">
                <a:latin typeface="Humanst521 BT" panose="020B0602020204020204" pitchFamily="34" charset="0"/>
              </a:rPr>
              <a:t>200 – </a:t>
            </a:r>
            <a:r>
              <a:rPr lang="es-PY" sz="2000" dirty="0" err="1" smtClean="0">
                <a:latin typeface="Humanst521 BT" panose="020B0602020204020204" pitchFamily="34" charset="0"/>
              </a:rPr>
              <a:t>Serv</a:t>
            </a:r>
            <a:r>
              <a:rPr lang="es-PY" sz="2000" dirty="0" smtClean="0">
                <a:latin typeface="Humanst521 BT" panose="020B0602020204020204" pitchFamily="34" charset="0"/>
              </a:rPr>
              <a:t>. No </a:t>
            </a:r>
            <a:r>
              <a:rPr lang="es-PY" sz="2000" dirty="0" err="1" smtClean="0">
                <a:latin typeface="Humanst521 BT" panose="020B0602020204020204" pitchFamily="34" charset="0"/>
              </a:rPr>
              <a:t>Pers</a:t>
            </a:r>
            <a:r>
              <a:rPr lang="es-PY" sz="2000" dirty="0" smtClean="0">
                <a:latin typeface="Humanst521 BT" panose="020B0602020204020204" pitchFamily="34" charset="0"/>
              </a:rPr>
              <a:t>.</a:t>
            </a:r>
          </a:p>
        </p:txBody>
      </p:sp>
      <p:pic>
        <p:nvPicPr>
          <p:cNvPr id="55" name="Imagen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5350" y="1006127"/>
            <a:ext cx="926594" cy="612649"/>
          </a:xfrm>
          <a:prstGeom prst="rect">
            <a:avLst/>
          </a:prstGeom>
        </p:spPr>
      </p:pic>
      <p:cxnSp>
        <p:nvCxnSpPr>
          <p:cNvPr id="59" name="Conector recto 58"/>
          <p:cNvCxnSpPr/>
          <p:nvPr/>
        </p:nvCxnSpPr>
        <p:spPr>
          <a:xfrm flipH="1">
            <a:off x="1165475" y="1640506"/>
            <a:ext cx="31235" cy="4676318"/>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1221184" y="1660131"/>
            <a:ext cx="39569" cy="4656693"/>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a:off x="1215830" y="5612928"/>
            <a:ext cx="10033516" cy="0"/>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CuadroTexto 69"/>
          <p:cNvSpPr txBox="1"/>
          <p:nvPr/>
        </p:nvSpPr>
        <p:spPr>
          <a:xfrm>
            <a:off x="1218633" y="4573591"/>
            <a:ext cx="2807334" cy="400110"/>
          </a:xfrm>
          <a:prstGeom prst="rect">
            <a:avLst/>
          </a:prstGeom>
          <a:noFill/>
        </p:spPr>
        <p:txBody>
          <a:bodyPr wrap="square" rtlCol="0">
            <a:spAutoFit/>
          </a:bodyPr>
          <a:lstStyle/>
          <a:p>
            <a:r>
              <a:rPr lang="es-PY" sz="2000" b="1" dirty="0" smtClean="0">
                <a:latin typeface="Humanst521 BT" panose="020B0602020204020204" pitchFamily="34" charset="0"/>
              </a:rPr>
              <a:t>GASTOS DE CAPITAL</a:t>
            </a:r>
          </a:p>
        </p:txBody>
      </p:sp>
      <p:sp>
        <p:nvSpPr>
          <p:cNvPr id="71" name="CuadroTexto 70"/>
          <p:cNvSpPr txBox="1"/>
          <p:nvPr/>
        </p:nvSpPr>
        <p:spPr>
          <a:xfrm>
            <a:off x="4573310" y="4595257"/>
            <a:ext cx="2465407" cy="400110"/>
          </a:xfrm>
          <a:prstGeom prst="rect">
            <a:avLst/>
          </a:prstGeom>
          <a:noFill/>
        </p:spPr>
        <p:txBody>
          <a:bodyPr wrap="square" rtlCol="0">
            <a:spAutoFit/>
          </a:bodyPr>
          <a:lstStyle/>
          <a:p>
            <a:pPr algn="ctr"/>
            <a:r>
              <a:rPr lang="es-PY" sz="2000" b="1" dirty="0" smtClean="0">
                <a:latin typeface="Humanst521 BT" panose="020B0602020204020204" pitchFamily="34" charset="0"/>
              </a:rPr>
              <a:t>48.963</a:t>
            </a:r>
          </a:p>
        </p:txBody>
      </p:sp>
      <p:sp>
        <p:nvSpPr>
          <p:cNvPr id="72" name="CuadroTexto 71"/>
          <p:cNvSpPr txBox="1"/>
          <p:nvPr/>
        </p:nvSpPr>
        <p:spPr>
          <a:xfrm>
            <a:off x="7067909" y="4618927"/>
            <a:ext cx="2350495" cy="400110"/>
          </a:xfrm>
          <a:prstGeom prst="rect">
            <a:avLst/>
          </a:prstGeom>
          <a:noFill/>
        </p:spPr>
        <p:txBody>
          <a:bodyPr wrap="square" rtlCol="0">
            <a:spAutoFit/>
          </a:bodyPr>
          <a:lstStyle/>
          <a:p>
            <a:pPr algn="ctr"/>
            <a:r>
              <a:rPr lang="es-PY" sz="2000" b="1" dirty="0" smtClean="0">
                <a:latin typeface="Humanst521 BT" panose="020B0602020204020204" pitchFamily="34" charset="0"/>
              </a:rPr>
              <a:t>47.222</a:t>
            </a:r>
          </a:p>
        </p:txBody>
      </p:sp>
      <p:sp>
        <p:nvSpPr>
          <p:cNvPr id="73" name="CuadroTexto 72"/>
          <p:cNvSpPr txBox="1"/>
          <p:nvPr/>
        </p:nvSpPr>
        <p:spPr>
          <a:xfrm>
            <a:off x="9447596" y="4599805"/>
            <a:ext cx="1696429" cy="400110"/>
          </a:xfrm>
          <a:prstGeom prst="rect">
            <a:avLst/>
          </a:prstGeom>
          <a:noFill/>
        </p:spPr>
        <p:txBody>
          <a:bodyPr wrap="square" rtlCol="0">
            <a:spAutoFit/>
          </a:bodyPr>
          <a:lstStyle/>
          <a:p>
            <a:pPr algn="ctr"/>
            <a:r>
              <a:rPr lang="es-PY" sz="2000" b="1" dirty="0" smtClean="0">
                <a:solidFill>
                  <a:srgbClr val="FF0000"/>
                </a:solidFill>
                <a:latin typeface="Humanst521 BT" panose="020B0602020204020204" pitchFamily="34" charset="0"/>
              </a:rPr>
              <a:t>-3,55%</a:t>
            </a:r>
          </a:p>
        </p:txBody>
      </p:sp>
      <p:cxnSp>
        <p:nvCxnSpPr>
          <p:cNvPr id="79" name="Conector recto 78"/>
          <p:cNvCxnSpPr/>
          <p:nvPr/>
        </p:nvCxnSpPr>
        <p:spPr>
          <a:xfrm flipH="1">
            <a:off x="1174777" y="6297172"/>
            <a:ext cx="10033516" cy="0"/>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0" name="Rectángulo redondeado 79"/>
          <p:cNvSpPr/>
          <p:nvPr/>
        </p:nvSpPr>
        <p:spPr>
          <a:xfrm>
            <a:off x="1268284" y="5680086"/>
            <a:ext cx="3291877" cy="5341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Y" sz="2000" b="1" dirty="0" smtClean="0">
                <a:solidFill>
                  <a:schemeClr val="tx1"/>
                </a:solidFill>
              </a:rPr>
              <a:t> </a:t>
            </a:r>
            <a:r>
              <a:rPr lang="es-PY" sz="2000" b="1" dirty="0" smtClean="0">
                <a:solidFill>
                  <a:schemeClr val="tx1"/>
                </a:solidFill>
                <a:latin typeface="Humanst521 BT" panose="020B0602020204020204" pitchFamily="34" charset="0"/>
              </a:rPr>
              <a:t>TOTAL</a:t>
            </a:r>
            <a:r>
              <a:rPr lang="es-PY" dirty="0" smtClean="0">
                <a:solidFill>
                  <a:schemeClr val="tx1"/>
                </a:solidFill>
                <a:latin typeface="Humanst521 BT" panose="020B0602020204020204" pitchFamily="34" charset="0"/>
              </a:rPr>
              <a:t> </a:t>
            </a:r>
            <a:r>
              <a:rPr lang="es-PY" b="1" dirty="0" smtClean="0">
                <a:solidFill>
                  <a:schemeClr val="tx1"/>
                </a:solidFill>
                <a:latin typeface="Humanst521 BT" panose="020B0602020204020204" pitchFamily="34" charset="0"/>
              </a:rPr>
              <a:t>DE GASTOS</a:t>
            </a:r>
            <a:endParaRPr lang="es-PY" b="1" dirty="0">
              <a:solidFill>
                <a:schemeClr val="tx1"/>
              </a:solidFill>
              <a:latin typeface="Humanst521 BT" panose="020B0602020204020204" pitchFamily="34" charset="0"/>
            </a:endParaRPr>
          </a:p>
        </p:txBody>
      </p:sp>
      <p:sp>
        <p:nvSpPr>
          <p:cNvPr id="81" name="Rectángulo redondeado 80"/>
          <p:cNvSpPr/>
          <p:nvPr/>
        </p:nvSpPr>
        <p:spPr>
          <a:xfrm>
            <a:off x="4724180" y="5705225"/>
            <a:ext cx="2378806" cy="5341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000" b="1" dirty="0" smtClean="0">
                <a:solidFill>
                  <a:schemeClr val="tx1"/>
                </a:solidFill>
              </a:rPr>
              <a:t> </a:t>
            </a:r>
            <a:r>
              <a:rPr lang="es-PY" sz="2000" b="1" dirty="0" smtClean="0">
                <a:solidFill>
                  <a:schemeClr val="tx1"/>
                </a:solidFill>
                <a:latin typeface="Humanst521 BT" panose="020B0602020204020204" pitchFamily="34" charset="0"/>
              </a:rPr>
              <a:t>448.217</a:t>
            </a:r>
            <a:endParaRPr lang="es-PY" b="1" dirty="0">
              <a:solidFill>
                <a:schemeClr val="tx1"/>
              </a:solidFill>
              <a:latin typeface="Humanst521 BT" panose="020B0602020204020204" pitchFamily="34" charset="0"/>
            </a:endParaRPr>
          </a:p>
        </p:txBody>
      </p:sp>
      <p:sp>
        <p:nvSpPr>
          <p:cNvPr id="82" name="Rectángulo redondeado 81"/>
          <p:cNvSpPr/>
          <p:nvPr/>
        </p:nvSpPr>
        <p:spPr>
          <a:xfrm>
            <a:off x="7282330" y="5695060"/>
            <a:ext cx="2229534" cy="5341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000" b="1" dirty="0" smtClean="0">
                <a:solidFill>
                  <a:schemeClr val="tx1"/>
                </a:solidFill>
              </a:rPr>
              <a:t> </a:t>
            </a:r>
            <a:r>
              <a:rPr lang="es-PY" sz="2000" b="1" dirty="0" smtClean="0">
                <a:solidFill>
                  <a:schemeClr val="tx1"/>
                </a:solidFill>
                <a:latin typeface="Humanst521 BT" panose="020B0602020204020204" pitchFamily="34" charset="0"/>
              </a:rPr>
              <a:t>474.498</a:t>
            </a:r>
            <a:endParaRPr lang="es-PY" b="1" dirty="0">
              <a:solidFill>
                <a:schemeClr val="tx1"/>
              </a:solidFill>
              <a:latin typeface="Humanst521 BT" panose="020B0602020204020204" pitchFamily="34" charset="0"/>
            </a:endParaRPr>
          </a:p>
        </p:txBody>
      </p:sp>
      <p:sp>
        <p:nvSpPr>
          <p:cNvPr id="83" name="Rectángulo redondeado 82"/>
          <p:cNvSpPr/>
          <p:nvPr/>
        </p:nvSpPr>
        <p:spPr>
          <a:xfrm>
            <a:off x="9637335" y="5695060"/>
            <a:ext cx="1570958" cy="53410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000" b="1" dirty="0" smtClean="0">
                <a:solidFill>
                  <a:schemeClr val="tx1"/>
                </a:solidFill>
              </a:rPr>
              <a:t> </a:t>
            </a:r>
            <a:r>
              <a:rPr lang="es-PY" sz="2000" b="1" dirty="0" smtClean="0">
                <a:solidFill>
                  <a:schemeClr val="tx1"/>
                </a:solidFill>
                <a:latin typeface="Humanst521 BT" panose="020B0602020204020204" pitchFamily="34" charset="0"/>
              </a:rPr>
              <a:t>5,86%</a:t>
            </a:r>
            <a:endParaRPr lang="es-PY" b="1" dirty="0">
              <a:solidFill>
                <a:schemeClr val="tx1"/>
              </a:solidFill>
              <a:latin typeface="Humanst521 BT" panose="020B0602020204020204" pitchFamily="34" charset="0"/>
            </a:endParaRPr>
          </a:p>
        </p:txBody>
      </p:sp>
      <p:cxnSp>
        <p:nvCxnSpPr>
          <p:cNvPr id="52" name="Conector recto 51"/>
          <p:cNvCxnSpPr/>
          <p:nvPr/>
        </p:nvCxnSpPr>
        <p:spPr>
          <a:xfrm flipH="1">
            <a:off x="1195402" y="5025735"/>
            <a:ext cx="9990600" cy="0"/>
          </a:xfrm>
          <a:prstGeom prst="line">
            <a:avLst/>
          </a:prstGeom>
          <a:ln w="190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6" name="CuadroTexto 55"/>
          <p:cNvSpPr txBox="1"/>
          <p:nvPr/>
        </p:nvSpPr>
        <p:spPr>
          <a:xfrm>
            <a:off x="1209601" y="5132521"/>
            <a:ext cx="3260594" cy="400110"/>
          </a:xfrm>
          <a:prstGeom prst="rect">
            <a:avLst/>
          </a:prstGeom>
          <a:noFill/>
        </p:spPr>
        <p:txBody>
          <a:bodyPr wrap="square" rtlCol="0">
            <a:spAutoFit/>
          </a:bodyPr>
          <a:lstStyle/>
          <a:p>
            <a:r>
              <a:rPr lang="es-PY" sz="2000" b="1" dirty="0" smtClean="0">
                <a:latin typeface="Humanst521 BT" panose="020B0602020204020204" pitchFamily="34" charset="0"/>
              </a:rPr>
              <a:t>GASTOS DE </a:t>
            </a:r>
            <a:r>
              <a:rPr lang="es-PY" sz="2000" b="1" dirty="0" smtClean="0">
                <a:latin typeface="Humanst521 BT" panose="020B0602020204020204" pitchFamily="34" charset="0"/>
              </a:rPr>
              <a:t>FINANCIAM</a:t>
            </a:r>
            <a:endParaRPr lang="es-PY" sz="2000" b="1" dirty="0" smtClean="0">
              <a:latin typeface="Humanst521 BT" panose="020B0602020204020204" pitchFamily="34" charset="0"/>
            </a:endParaRPr>
          </a:p>
        </p:txBody>
      </p:sp>
      <p:sp>
        <p:nvSpPr>
          <p:cNvPr id="57" name="CuadroTexto 56"/>
          <p:cNvSpPr txBox="1"/>
          <p:nvPr/>
        </p:nvSpPr>
        <p:spPr>
          <a:xfrm>
            <a:off x="4564278" y="5154187"/>
            <a:ext cx="2465407" cy="400110"/>
          </a:xfrm>
          <a:prstGeom prst="rect">
            <a:avLst/>
          </a:prstGeom>
          <a:noFill/>
        </p:spPr>
        <p:txBody>
          <a:bodyPr wrap="square" rtlCol="0">
            <a:spAutoFit/>
          </a:bodyPr>
          <a:lstStyle/>
          <a:p>
            <a:pPr algn="ctr"/>
            <a:r>
              <a:rPr lang="es-PY" sz="2000" b="1" dirty="0" smtClean="0">
                <a:latin typeface="Humanst521 BT" panose="020B0602020204020204" pitchFamily="34" charset="0"/>
              </a:rPr>
              <a:t>    185</a:t>
            </a:r>
            <a:endParaRPr lang="es-PY" sz="2000" b="1" dirty="0" smtClean="0">
              <a:latin typeface="Humanst521 BT" panose="020B0602020204020204" pitchFamily="34" charset="0"/>
            </a:endParaRPr>
          </a:p>
        </p:txBody>
      </p:sp>
      <p:sp>
        <p:nvSpPr>
          <p:cNvPr id="58" name="CuadroTexto 57"/>
          <p:cNvSpPr txBox="1"/>
          <p:nvPr/>
        </p:nvSpPr>
        <p:spPr>
          <a:xfrm>
            <a:off x="7058877" y="5177857"/>
            <a:ext cx="2350495" cy="400110"/>
          </a:xfrm>
          <a:prstGeom prst="rect">
            <a:avLst/>
          </a:prstGeom>
          <a:noFill/>
        </p:spPr>
        <p:txBody>
          <a:bodyPr wrap="square" rtlCol="0">
            <a:spAutoFit/>
          </a:bodyPr>
          <a:lstStyle/>
          <a:p>
            <a:pPr algn="ctr"/>
            <a:r>
              <a:rPr lang="es-PY" sz="2000" b="1" dirty="0" smtClean="0">
                <a:latin typeface="Humanst521 BT" panose="020B0602020204020204" pitchFamily="34" charset="0"/>
              </a:rPr>
              <a:t>    199</a:t>
            </a:r>
            <a:endParaRPr lang="es-PY" sz="2000" b="1" dirty="0" smtClean="0">
              <a:latin typeface="Humanst521 BT" panose="020B0602020204020204" pitchFamily="34" charset="0"/>
            </a:endParaRPr>
          </a:p>
        </p:txBody>
      </p:sp>
      <p:sp>
        <p:nvSpPr>
          <p:cNvPr id="61" name="CuadroTexto 60"/>
          <p:cNvSpPr txBox="1"/>
          <p:nvPr/>
        </p:nvSpPr>
        <p:spPr>
          <a:xfrm>
            <a:off x="9438564" y="5158735"/>
            <a:ext cx="1696429" cy="400110"/>
          </a:xfrm>
          <a:prstGeom prst="rect">
            <a:avLst/>
          </a:prstGeom>
          <a:noFill/>
        </p:spPr>
        <p:txBody>
          <a:bodyPr wrap="square" rtlCol="0">
            <a:spAutoFit/>
          </a:bodyPr>
          <a:lstStyle/>
          <a:p>
            <a:pPr algn="ctr"/>
            <a:r>
              <a:rPr lang="es-PY" sz="2000" b="1" dirty="0" smtClean="0">
                <a:latin typeface="Humanst521 BT" panose="020B0602020204020204" pitchFamily="34" charset="0"/>
              </a:rPr>
              <a:t>7,69%</a:t>
            </a:r>
            <a:endParaRPr lang="es-PY" sz="2000" b="1" dirty="0" smtClean="0">
              <a:latin typeface="Humanst521 BT" panose="020B0602020204020204" pitchFamily="34" charset="0"/>
            </a:endParaRPr>
          </a:p>
        </p:txBody>
      </p:sp>
    </p:spTree>
    <p:extLst>
      <p:ext uri="{BB962C8B-B14F-4D97-AF65-F5344CB8AC3E}">
        <p14:creationId xmlns:p14="http://schemas.microsoft.com/office/powerpoint/2010/main" val="1693160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5513" y="267855"/>
            <a:ext cx="1139397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 name="Rectángulo 2"/>
          <p:cNvSpPr/>
          <p:nvPr/>
        </p:nvSpPr>
        <p:spPr>
          <a:xfrm>
            <a:off x="714895" y="728029"/>
            <a:ext cx="10845734" cy="5812729"/>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4" name="AutoShape 2" descr="Resultado de imagen para 2x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p>
        </p:txBody>
      </p:sp>
      <p:sp>
        <p:nvSpPr>
          <p:cNvPr id="8" name="CuadroTexto 7"/>
          <p:cNvSpPr txBox="1"/>
          <p:nvPr/>
        </p:nvSpPr>
        <p:spPr>
          <a:xfrm>
            <a:off x="2688970" y="200026"/>
            <a:ext cx="7215437" cy="584775"/>
          </a:xfrm>
          <a:prstGeom prst="rect">
            <a:avLst/>
          </a:prstGeom>
          <a:noFill/>
        </p:spPr>
        <p:txBody>
          <a:bodyPr wrap="none" rtlCol="0">
            <a:spAutoFit/>
          </a:bodyPr>
          <a:lstStyle/>
          <a:p>
            <a:r>
              <a:rPr lang="es-PY" sz="3200" b="1" dirty="0" smtClean="0">
                <a:latin typeface="Humanst521 BT" panose="020B0602020204020204" pitchFamily="34" charset="0"/>
              </a:rPr>
              <a:t>CHOQUES EXTERNOS E INTERNOS</a:t>
            </a:r>
            <a:endParaRPr lang="es-PY" sz="3200" b="1" dirty="0">
              <a:latin typeface="Humanst521 BT" panose="020B0602020204020204" pitchFamily="34" charset="0"/>
            </a:endParaRPr>
          </a:p>
        </p:txBody>
      </p:sp>
      <p:sp>
        <p:nvSpPr>
          <p:cNvPr id="2" name="Rectángulo 1"/>
          <p:cNvSpPr/>
          <p:nvPr/>
        </p:nvSpPr>
        <p:spPr>
          <a:xfrm>
            <a:off x="1362269" y="1380930"/>
            <a:ext cx="4870579" cy="23488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4" name="Rectángulo 13"/>
          <p:cNvSpPr/>
          <p:nvPr/>
        </p:nvSpPr>
        <p:spPr>
          <a:xfrm>
            <a:off x="1362269" y="3837259"/>
            <a:ext cx="4870579" cy="23488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5" name="Rectángulo 14"/>
          <p:cNvSpPr/>
          <p:nvPr/>
        </p:nvSpPr>
        <p:spPr>
          <a:xfrm>
            <a:off x="6357257" y="1380930"/>
            <a:ext cx="4870579" cy="23488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16" name="Rectángulo 15"/>
          <p:cNvSpPr/>
          <p:nvPr/>
        </p:nvSpPr>
        <p:spPr>
          <a:xfrm>
            <a:off x="6357257" y="3837259"/>
            <a:ext cx="4870579" cy="23488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5" name="CuadroTexto 4"/>
          <p:cNvSpPr txBox="1"/>
          <p:nvPr/>
        </p:nvSpPr>
        <p:spPr>
          <a:xfrm rot="16200000">
            <a:off x="130543" y="4780833"/>
            <a:ext cx="1752403" cy="461665"/>
          </a:xfrm>
          <a:prstGeom prst="rect">
            <a:avLst/>
          </a:prstGeom>
          <a:noFill/>
        </p:spPr>
        <p:txBody>
          <a:bodyPr wrap="none" rtlCol="0">
            <a:spAutoFit/>
          </a:bodyPr>
          <a:lstStyle/>
          <a:p>
            <a:r>
              <a:rPr lang="es-PY" sz="2400" b="1" dirty="0" smtClean="0">
                <a:latin typeface="Humanst521 BT" panose="020B0602020204020204" pitchFamily="34" charset="0"/>
              </a:rPr>
              <a:t>Doméstico </a:t>
            </a:r>
            <a:endParaRPr lang="es-PY" sz="2400" b="1" dirty="0">
              <a:latin typeface="Humanst521 BT" panose="020B0602020204020204" pitchFamily="34" charset="0"/>
            </a:endParaRPr>
          </a:p>
        </p:txBody>
      </p:sp>
      <p:sp>
        <p:nvSpPr>
          <p:cNvPr id="17" name="CuadroTexto 16"/>
          <p:cNvSpPr txBox="1"/>
          <p:nvPr/>
        </p:nvSpPr>
        <p:spPr>
          <a:xfrm rot="16200000">
            <a:off x="-175584" y="2297538"/>
            <a:ext cx="2477986" cy="461665"/>
          </a:xfrm>
          <a:prstGeom prst="rect">
            <a:avLst/>
          </a:prstGeom>
          <a:noFill/>
        </p:spPr>
        <p:txBody>
          <a:bodyPr wrap="none" rtlCol="0">
            <a:spAutoFit/>
          </a:bodyPr>
          <a:lstStyle/>
          <a:p>
            <a:r>
              <a:rPr lang="es-PY" sz="2400" b="1" dirty="0" err="1" smtClean="0">
                <a:latin typeface="Humanst521 BT" panose="020B0602020204020204" pitchFamily="34" charset="0"/>
              </a:rPr>
              <a:t>Intern</a:t>
            </a:r>
            <a:r>
              <a:rPr lang="es-PY" sz="2400" b="1" dirty="0" smtClean="0">
                <a:latin typeface="Humanst521 BT" panose="020B0602020204020204" pitchFamily="34" charset="0"/>
              </a:rPr>
              <a:t>/Regional  </a:t>
            </a:r>
            <a:endParaRPr lang="es-PY" sz="2400" b="1" dirty="0">
              <a:latin typeface="Humanst521 BT" panose="020B0602020204020204" pitchFamily="34" charset="0"/>
            </a:endParaRPr>
          </a:p>
        </p:txBody>
      </p:sp>
      <p:sp>
        <p:nvSpPr>
          <p:cNvPr id="18" name="CuadroTexto 17"/>
          <p:cNvSpPr txBox="1"/>
          <p:nvPr/>
        </p:nvSpPr>
        <p:spPr>
          <a:xfrm>
            <a:off x="2878821" y="928625"/>
            <a:ext cx="1842299" cy="461665"/>
          </a:xfrm>
          <a:prstGeom prst="rect">
            <a:avLst/>
          </a:prstGeom>
          <a:noFill/>
        </p:spPr>
        <p:txBody>
          <a:bodyPr wrap="none" rtlCol="0">
            <a:spAutoFit/>
          </a:bodyPr>
          <a:lstStyle/>
          <a:p>
            <a:r>
              <a:rPr lang="es-PY" sz="2400" b="1" dirty="0" smtClean="0">
                <a:latin typeface="Humanst521 BT" panose="020B0602020204020204" pitchFamily="34" charset="0"/>
              </a:rPr>
              <a:t>Transitorio  </a:t>
            </a:r>
            <a:endParaRPr lang="es-PY" sz="2400" b="1" dirty="0">
              <a:latin typeface="Humanst521 BT" panose="020B0602020204020204" pitchFamily="34" charset="0"/>
            </a:endParaRPr>
          </a:p>
        </p:txBody>
      </p:sp>
      <p:sp>
        <p:nvSpPr>
          <p:cNvPr id="19" name="CuadroTexto 18"/>
          <p:cNvSpPr txBox="1"/>
          <p:nvPr/>
        </p:nvSpPr>
        <p:spPr>
          <a:xfrm>
            <a:off x="7817428" y="928625"/>
            <a:ext cx="1882503" cy="461665"/>
          </a:xfrm>
          <a:prstGeom prst="rect">
            <a:avLst/>
          </a:prstGeom>
          <a:noFill/>
        </p:spPr>
        <p:txBody>
          <a:bodyPr wrap="none" rtlCol="0">
            <a:spAutoFit/>
          </a:bodyPr>
          <a:lstStyle/>
          <a:p>
            <a:r>
              <a:rPr lang="es-PY" sz="2400" b="1" dirty="0" smtClean="0">
                <a:latin typeface="Humanst521 BT" panose="020B0602020204020204" pitchFamily="34" charset="0"/>
              </a:rPr>
              <a:t>Permanente</a:t>
            </a:r>
            <a:endParaRPr lang="es-PY" sz="2400" b="1" dirty="0">
              <a:latin typeface="Humanst521 BT" panose="020B0602020204020204" pitchFamily="34" charset="0"/>
            </a:endParaRPr>
          </a:p>
        </p:txBody>
      </p:sp>
      <p:sp>
        <p:nvSpPr>
          <p:cNvPr id="6" name="Elipse 5"/>
          <p:cNvSpPr/>
          <p:nvPr/>
        </p:nvSpPr>
        <p:spPr>
          <a:xfrm>
            <a:off x="6640725" y="2744310"/>
            <a:ext cx="391602" cy="378779"/>
          </a:xfrm>
          <a:prstGeom prst="ellipse">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effectLst>
                <a:outerShdw blurRad="38100" dist="38100" dir="2700000" algn="tl">
                  <a:srgbClr val="000000">
                    <a:alpha val="43137"/>
                  </a:srgbClr>
                </a:outerShdw>
              </a:effectLst>
              <a:latin typeface="Humanst521 BT" panose="020B0602020204020204" pitchFamily="34" charset="0"/>
            </a:endParaRPr>
          </a:p>
        </p:txBody>
      </p:sp>
      <p:sp>
        <p:nvSpPr>
          <p:cNvPr id="21" name="Elipse 20"/>
          <p:cNvSpPr/>
          <p:nvPr/>
        </p:nvSpPr>
        <p:spPr>
          <a:xfrm>
            <a:off x="5383763" y="3228392"/>
            <a:ext cx="391602" cy="378779"/>
          </a:xfrm>
          <a:prstGeom prst="ellipse">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effectLst>
                <a:outerShdw blurRad="38100" dist="38100" dir="2700000" algn="tl">
                  <a:srgbClr val="000000">
                    <a:alpha val="43137"/>
                  </a:srgbClr>
                </a:outerShdw>
              </a:effectLst>
              <a:latin typeface="Humanst521 BT" panose="020B0602020204020204" pitchFamily="34" charset="0"/>
            </a:endParaRPr>
          </a:p>
        </p:txBody>
      </p:sp>
      <p:sp>
        <p:nvSpPr>
          <p:cNvPr id="20" name="CuadroTexto 19"/>
          <p:cNvSpPr txBox="1"/>
          <p:nvPr/>
        </p:nvSpPr>
        <p:spPr>
          <a:xfrm>
            <a:off x="4581590" y="3228392"/>
            <a:ext cx="768159" cy="369332"/>
          </a:xfrm>
          <a:prstGeom prst="rect">
            <a:avLst/>
          </a:prstGeom>
          <a:noFill/>
        </p:spPr>
        <p:txBody>
          <a:bodyPr wrap="none" rtlCol="0">
            <a:spAutoFit/>
          </a:bodyPr>
          <a:lstStyle/>
          <a:p>
            <a:r>
              <a:rPr lang="es-PY" b="1" dirty="0" smtClean="0">
                <a:latin typeface="Humanst521 BT" panose="020B0602020204020204" pitchFamily="34" charset="0"/>
              </a:rPr>
              <a:t>Brasil</a:t>
            </a:r>
            <a:endParaRPr lang="es-PY" b="1" dirty="0">
              <a:latin typeface="Humanst521 BT" panose="020B0602020204020204" pitchFamily="34" charset="0"/>
            </a:endParaRPr>
          </a:p>
        </p:txBody>
      </p:sp>
      <p:sp>
        <p:nvSpPr>
          <p:cNvPr id="23" name="CuadroTexto 22"/>
          <p:cNvSpPr txBox="1"/>
          <p:nvPr/>
        </p:nvSpPr>
        <p:spPr>
          <a:xfrm>
            <a:off x="7032327" y="2744310"/>
            <a:ext cx="1223412" cy="369332"/>
          </a:xfrm>
          <a:prstGeom prst="rect">
            <a:avLst/>
          </a:prstGeom>
          <a:noFill/>
        </p:spPr>
        <p:txBody>
          <a:bodyPr wrap="none" rtlCol="0">
            <a:spAutoFit/>
          </a:bodyPr>
          <a:lstStyle/>
          <a:p>
            <a:r>
              <a:rPr lang="es-PY" b="1" dirty="0" smtClean="0">
                <a:latin typeface="Humanst521 BT" panose="020B0602020204020204" pitchFamily="34" charset="0"/>
              </a:rPr>
              <a:t>Argentina</a:t>
            </a:r>
            <a:endParaRPr lang="es-PY" b="1" dirty="0">
              <a:latin typeface="Humanst521 BT" panose="020B0602020204020204" pitchFamily="34" charset="0"/>
            </a:endParaRPr>
          </a:p>
        </p:txBody>
      </p:sp>
      <p:sp>
        <p:nvSpPr>
          <p:cNvPr id="24" name="Elipse 23"/>
          <p:cNvSpPr/>
          <p:nvPr/>
        </p:nvSpPr>
        <p:spPr>
          <a:xfrm>
            <a:off x="7823664" y="2304109"/>
            <a:ext cx="391602" cy="378779"/>
          </a:xfrm>
          <a:prstGeom prst="ellipse">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effectLst>
                <a:outerShdw blurRad="38100" dist="38100" dir="2700000" algn="tl">
                  <a:srgbClr val="000000">
                    <a:alpha val="43137"/>
                  </a:srgbClr>
                </a:outerShdw>
              </a:effectLst>
              <a:latin typeface="Humanst521 BT" panose="020B0602020204020204" pitchFamily="34" charset="0"/>
            </a:endParaRPr>
          </a:p>
        </p:txBody>
      </p:sp>
      <p:sp>
        <p:nvSpPr>
          <p:cNvPr id="25" name="CuadroTexto 24"/>
          <p:cNvSpPr txBox="1"/>
          <p:nvPr/>
        </p:nvSpPr>
        <p:spPr>
          <a:xfrm>
            <a:off x="8215266" y="2304109"/>
            <a:ext cx="1903855" cy="369332"/>
          </a:xfrm>
          <a:prstGeom prst="rect">
            <a:avLst/>
          </a:prstGeom>
          <a:noFill/>
        </p:spPr>
        <p:txBody>
          <a:bodyPr wrap="none" rtlCol="0">
            <a:spAutoFit/>
          </a:bodyPr>
          <a:lstStyle/>
          <a:p>
            <a:r>
              <a:rPr lang="es-PY" b="1" dirty="0" smtClean="0">
                <a:latin typeface="Humanst521 BT" panose="020B0602020204020204" pitchFamily="34" charset="0"/>
              </a:rPr>
              <a:t>Precio de la Soja</a:t>
            </a:r>
            <a:endParaRPr lang="es-PY" b="1" dirty="0">
              <a:latin typeface="Humanst521 BT" panose="020B0602020204020204" pitchFamily="34" charset="0"/>
            </a:endParaRPr>
          </a:p>
        </p:txBody>
      </p:sp>
      <p:sp>
        <p:nvSpPr>
          <p:cNvPr id="26" name="Elipse 25"/>
          <p:cNvSpPr/>
          <p:nvPr/>
        </p:nvSpPr>
        <p:spPr>
          <a:xfrm>
            <a:off x="2047378" y="4806407"/>
            <a:ext cx="391602" cy="378779"/>
          </a:xfrm>
          <a:prstGeom prst="ellipse">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effectLst>
                <a:outerShdw blurRad="38100" dist="38100" dir="2700000" algn="tl">
                  <a:srgbClr val="000000">
                    <a:alpha val="43137"/>
                  </a:srgbClr>
                </a:outerShdw>
              </a:effectLst>
              <a:latin typeface="Humanst521 BT" panose="020B0602020204020204" pitchFamily="34" charset="0"/>
            </a:endParaRPr>
          </a:p>
        </p:txBody>
      </p:sp>
      <p:sp>
        <p:nvSpPr>
          <p:cNvPr id="27" name="CuadroTexto 26"/>
          <p:cNvSpPr txBox="1"/>
          <p:nvPr/>
        </p:nvSpPr>
        <p:spPr>
          <a:xfrm>
            <a:off x="1830245" y="4391654"/>
            <a:ext cx="883575" cy="369332"/>
          </a:xfrm>
          <a:prstGeom prst="rect">
            <a:avLst/>
          </a:prstGeom>
          <a:noFill/>
        </p:spPr>
        <p:txBody>
          <a:bodyPr wrap="none" rtlCol="0">
            <a:spAutoFit/>
          </a:bodyPr>
          <a:lstStyle/>
          <a:p>
            <a:r>
              <a:rPr lang="es-PY" b="1" dirty="0" smtClean="0">
                <a:latin typeface="Humanst521 BT" panose="020B0602020204020204" pitchFamily="34" charset="0"/>
              </a:rPr>
              <a:t>Sequía</a:t>
            </a:r>
            <a:endParaRPr lang="es-PY" b="1" dirty="0">
              <a:latin typeface="Humanst521 BT" panose="020B0602020204020204" pitchFamily="34" charset="0"/>
            </a:endParaRPr>
          </a:p>
        </p:txBody>
      </p:sp>
      <p:sp>
        <p:nvSpPr>
          <p:cNvPr id="28" name="CuadroTexto 27"/>
          <p:cNvSpPr txBox="1"/>
          <p:nvPr/>
        </p:nvSpPr>
        <p:spPr>
          <a:xfrm>
            <a:off x="1472017" y="5239618"/>
            <a:ext cx="2047355" cy="369332"/>
          </a:xfrm>
          <a:prstGeom prst="rect">
            <a:avLst/>
          </a:prstGeom>
          <a:noFill/>
        </p:spPr>
        <p:txBody>
          <a:bodyPr wrap="none" rtlCol="0">
            <a:spAutoFit/>
          </a:bodyPr>
          <a:lstStyle/>
          <a:p>
            <a:r>
              <a:rPr lang="es-PY" b="1" dirty="0" smtClean="0">
                <a:latin typeface="Humanst521 BT" panose="020B0602020204020204" pitchFamily="34" charset="0"/>
              </a:rPr>
              <a:t>Agro/Binacionales</a:t>
            </a:r>
            <a:endParaRPr lang="es-PY" b="1" dirty="0">
              <a:latin typeface="Humanst521 BT" panose="020B0602020204020204" pitchFamily="34" charset="0"/>
            </a:endParaRPr>
          </a:p>
        </p:txBody>
      </p:sp>
      <p:sp>
        <p:nvSpPr>
          <p:cNvPr id="29" name="Elipse 28"/>
          <p:cNvSpPr/>
          <p:nvPr/>
        </p:nvSpPr>
        <p:spPr>
          <a:xfrm>
            <a:off x="6684421" y="4882415"/>
            <a:ext cx="391602" cy="378779"/>
          </a:xfrm>
          <a:prstGeom prst="ellipse">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effectLst>
                <a:outerShdw blurRad="38100" dist="38100" dir="2700000" algn="tl">
                  <a:srgbClr val="000000">
                    <a:alpha val="43137"/>
                  </a:srgbClr>
                </a:outerShdw>
              </a:effectLst>
              <a:latin typeface="Humanst521 BT" panose="020B0602020204020204" pitchFamily="34" charset="0"/>
            </a:endParaRPr>
          </a:p>
        </p:txBody>
      </p:sp>
      <p:sp>
        <p:nvSpPr>
          <p:cNvPr id="30" name="CuadroTexto 29"/>
          <p:cNvSpPr txBox="1"/>
          <p:nvPr/>
        </p:nvSpPr>
        <p:spPr>
          <a:xfrm>
            <a:off x="7076023" y="4880743"/>
            <a:ext cx="3125151" cy="369332"/>
          </a:xfrm>
          <a:prstGeom prst="rect">
            <a:avLst/>
          </a:prstGeom>
          <a:noFill/>
        </p:spPr>
        <p:txBody>
          <a:bodyPr wrap="none" rtlCol="0">
            <a:spAutoFit/>
          </a:bodyPr>
          <a:lstStyle/>
          <a:p>
            <a:r>
              <a:rPr lang="es-PY" b="1" dirty="0" smtClean="0">
                <a:latin typeface="Humanst521 BT" panose="020B0602020204020204" pitchFamily="34" charset="0"/>
              </a:rPr>
              <a:t>Pequeño Productor Agrícola</a:t>
            </a:r>
            <a:endParaRPr lang="es-PY" b="1" dirty="0">
              <a:latin typeface="Humanst521 BT" panose="020B0602020204020204" pitchFamily="34" charset="0"/>
            </a:endParaRPr>
          </a:p>
        </p:txBody>
      </p:sp>
      <p:sp>
        <p:nvSpPr>
          <p:cNvPr id="31" name="Elipse 30"/>
          <p:cNvSpPr/>
          <p:nvPr/>
        </p:nvSpPr>
        <p:spPr>
          <a:xfrm>
            <a:off x="6999332" y="1758878"/>
            <a:ext cx="391602" cy="378779"/>
          </a:xfrm>
          <a:prstGeom prst="ellipse">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32" name="CuadroTexto 31"/>
          <p:cNvSpPr txBox="1"/>
          <p:nvPr/>
        </p:nvSpPr>
        <p:spPr>
          <a:xfrm>
            <a:off x="7390934" y="1734105"/>
            <a:ext cx="2656818" cy="369332"/>
          </a:xfrm>
          <a:prstGeom prst="rect">
            <a:avLst/>
          </a:prstGeom>
          <a:noFill/>
        </p:spPr>
        <p:txBody>
          <a:bodyPr wrap="none" rtlCol="0">
            <a:spAutoFit/>
          </a:bodyPr>
          <a:lstStyle/>
          <a:p>
            <a:r>
              <a:rPr lang="es-PY" b="1" dirty="0" smtClean="0">
                <a:latin typeface="Humanst521 BT" panose="020B0602020204020204" pitchFamily="34" charset="0"/>
              </a:rPr>
              <a:t>Volatilidad de Mercados</a:t>
            </a:r>
            <a:endParaRPr lang="es-PY" b="1" dirty="0">
              <a:latin typeface="Humanst521 BT" panose="020B0602020204020204" pitchFamily="34" charset="0"/>
            </a:endParaRPr>
          </a:p>
        </p:txBody>
      </p:sp>
    </p:spTree>
    <p:extLst>
      <p:ext uri="{BB962C8B-B14F-4D97-AF65-F5344CB8AC3E}">
        <p14:creationId xmlns:p14="http://schemas.microsoft.com/office/powerpoint/2010/main" val="1771674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 Rectángulo"/>
          <p:cNvSpPr/>
          <p:nvPr/>
        </p:nvSpPr>
        <p:spPr>
          <a:xfrm>
            <a:off x="0" y="0"/>
            <a:ext cx="12192000" cy="6858000"/>
          </a:xfrm>
          <a:prstGeom prst="rect">
            <a:avLst/>
          </a:prstGeom>
          <a:solidFill>
            <a:srgbClr val="094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s-MX" sz="4800" b="1" dirty="0">
              <a:solidFill>
                <a:srgbClr val="FFFF00"/>
              </a:solidFill>
            </a:endParaRPr>
          </a:p>
          <a:p>
            <a:pPr lvl="1" algn="ctr"/>
            <a:endParaRPr lang="es-MX" sz="3200" b="1" dirty="0" smtClean="0">
              <a:solidFill>
                <a:schemeClr val="bg1"/>
              </a:solidFill>
              <a:latin typeface="Humanst521 BT" panose="020B0602020204020204" pitchFamily="34" charset="0"/>
            </a:endParaRPr>
          </a:p>
          <a:p>
            <a:pPr lvl="1" algn="ctr"/>
            <a:endParaRPr lang="es-MX" sz="3200" b="1" dirty="0">
              <a:solidFill>
                <a:schemeClr val="bg1"/>
              </a:solidFill>
              <a:latin typeface="Humanst521 BT" panose="020B0602020204020204" pitchFamily="34" charset="0"/>
            </a:endParaRPr>
          </a:p>
          <a:p>
            <a:pPr lvl="1" algn="ctr"/>
            <a:r>
              <a:rPr lang="es-MX" sz="3200" b="1" dirty="0" smtClean="0">
                <a:solidFill>
                  <a:schemeClr val="bg1"/>
                </a:solidFill>
                <a:latin typeface="Humanst521 BT" panose="020B0602020204020204" pitchFamily="34" charset="0"/>
              </a:rPr>
              <a:t>EFICIENTE, TRANSPARENTE, TECNOLÓGICO</a:t>
            </a:r>
          </a:p>
          <a:p>
            <a:pPr lvl="1" algn="ctr"/>
            <a:r>
              <a:rPr lang="es-MX" sz="3200" b="1" i="1" dirty="0" smtClean="0">
                <a:solidFill>
                  <a:schemeClr val="accent4"/>
                </a:solidFill>
                <a:latin typeface="Humanst521 BT" panose="020B0602020204020204" pitchFamily="34" charset="0"/>
              </a:rPr>
              <a:t>ACCIONES PARA AVANZAR</a:t>
            </a:r>
            <a:endParaRPr lang="es-MX" sz="3200" b="1" i="1" dirty="0">
              <a:solidFill>
                <a:schemeClr val="accent4"/>
              </a:solidFill>
              <a:latin typeface="Humanst521 BT" panose="020B0602020204020204" pitchFamily="34" charset="0"/>
            </a:endParaRPr>
          </a:p>
          <a:p>
            <a:pPr lvl="1" algn="ctr"/>
            <a:endParaRPr lang="es-MX" sz="4800" b="1" dirty="0">
              <a:solidFill>
                <a:srgbClr val="00B0F0"/>
              </a:solidFill>
            </a:endParaRPr>
          </a:p>
        </p:txBody>
      </p:sp>
      <p:sp>
        <p:nvSpPr>
          <p:cNvPr id="4" name="AutoShape 2" descr="Resultado de imagen para 2x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0720" y="1226384"/>
            <a:ext cx="1350560" cy="1350560"/>
          </a:xfrm>
          <a:prstGeom prst="rect">
            <a:avLst/>
          </a:prstGeom>
        </p:spPr>
      </p:pic>
      <p:sp>
        <p:nvSpPr>
          <p:cNvPr id="5" name="Entrada manual 4"/>
          <p:cNvSpPr/>
          <p:nvPr/>
        </p:nvSpPr>
        <p:spPr>
          <a:xfrm>
            <a:off x="8275782" y="0"/>
            <a:ext cx="3916219" cy="12263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370 w 10000"/>
              <a:gd name="connsiteY0" fmla="*/ 42 h 10000"/>
              <a:gd name="connsiteX1" fmla="*/ 10000 w 10000"/>
              <a:gd name="connsiteY1" fmla="*/ 0 h 10000"/>
              <a:gd name="connsiteX2" fmla="*/ 10000 w 10000"/>
              <a:gd name="connsiteY2" fmla="*/ 10000 h 10000"/>
              <a:gd name="connsiteX3" fmla="*/ 0 w 10000"/>
              <a:gd name="connsiteY3" fmla="*/ 10000 h 10000"/>
              <a:gd name="connsiteX4" fmla="*/ 2370 w 10000"/>
              <a:gd name="connsiteY4" fmla="*/ 4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2370" y="42"/>
                </a:moveTo>
                <a:lnTo>
                  <a:pt x="10000" y="0"/>
                </a:lnTo>
                <a:lnTo>
                  <a:pt x="10000" y="10000"/>
                </a:lnTo>
                <a:lnTo>
                  <a:pt x="0" y="10000"/>
                </a:lnTo>
                <a:lnTo>
                  <a:pt x="2370" y="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9" name="CuadroTexto 8"/>
          <p:cNvSpPr txBox="1"/>
          <p:nvPr/>
        </p:nvSpPr>
        <p:spPr>
          <a:xfrm>
            <a:off x="9150003" y="229163"/>
            <a:ext cx="2909454" cy="923330"/>
          </a:xfrm>
          <a:prstGeom prst="rect">
            <a:avLst/>
          </a:prstGeom>
          <a:noFill/>
        </p:spPr>
        <p:txBody>
          <a:bodyPr wrap="square" rtlCol="0">
            <a:spAutoFit/>
          </a:bodyPr>
          <a:lstStyle/>
          <a:p>
            <a:pPr algn="ctr"/>
            <a:r>
              <a:rPr lang="es-PY" b="1" dirty="0" smtClean="0">
                <a:solidFill>
                  <a:schemeClr val="accent5">
                    <a:lumMod val="50000"/>
                  </a:schemeClr>
                </a:solidFill>
                <a:latin typeface="Humanst521 BT" panose="020B0602020204020204" pitchFamily="34" charset="0"/>
              </a:rPr>
              <a:t>CONGRESO NACIONAL</a:t>
            </a:r>
          </a:p>
          <a:p>
            <a:pPr algn="ctr"/>
            <a:r>
              <a:rPr lang="es-PY" dirty="0" smtClean="0">
                <a:latin typeface="Humanst521 BT" panose="020B0602020204020204" pitchFamily="34" charset="0"/>
              </a:rPr>
              <a:t>Presentación Presupuesto 2020</a:t>
            </a:r>
            <a:endParaRPr lang="es-PY" dirty="0">
              <a:latin typeface="Humanst521 BT" panose="020B0602020204020204" pitchFamily="34" charset="0"/>
            </a:endParaRPr>
          </a:p>
        </p:txBody>
      </p:sp>
    </p:spTree>
    <p:extLst>
      <p:ext uri="{BB962C8B-B14F-4D97-AF65-F5344CB8AC3E}">
        <p14:creationId xmlns:p14="http://schemas.microsoft.com/office/powerpoint/2010/main" val="16128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42597" y="267855"/>
            <a:ext cx="11616896"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3" name="Rectángulo 2"/>
          <p:cNvSpPr/>
          <p:nvPr/>
        </p:nvSpPr>
        <p:spPr>
          <a:xfrm>
            <a:off x="541176" y="728029"/>
            <a:ext cx="11019453" cy="5812729"/>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8" name="CuadroTexto 7"/>
          <p:cNvSpPr txBox="1"/>
          <p:nvPr/>
        </p:nvSpPr>
        <p:spPr>
          <a:xfrm>
            <a:off x="2224872" y="178426"/>
            <a:ext cx="7855356" cy="584775"/>
          </a:xfrm>
          <a:prstGeom prst="rect">
            <a:avLst/>
          </a:prstGeom>
          <a:noFill/>
          <a:ln>
            <a:noFill/>
          </a:ln>
        </p:spPr>
        <p:txBody>
          <a:bodyPr wrap="none" rtlCol="0">
            <a:spAutoFit/>
          </a:bodyPr>
          <a:lstStyle/>
          <a:p>
            <a:r>
              <a:rPr lang="es-PY" sz="3200" b="1" dirty="0" smtClean="0">
                <a:latin typeface="Humanst521 BT" panose="020B0602020204020204" pitchFamily="34" charset="0"/>
              </a:rPr>
              <a:t>CAPACIDAD DE AFRONTAR CHOQUES</a:t>
            </a:r>
            <a:endParaRPr lang="es-PY" sz="3200" b="1" dirty="0">
              <a:latin typeface="Humanst521 BT" panose="020B0602020204020204" pitchFamily="34" charset="0"/>
            </a:endParaRPr>
          </a:p>
        </p:txBody>
      </p:sp>
      <p:sp>
        <p:nvSpPr>
          <p:cNvPr id="2" name="Rectángulo 1"/>
          <p:cNvSpPr/>
          <p:nvPr/>
        </p:nvSpPr>
        <p:spPr>
          <a:xfrm>
            <a:off x="769351" y="881646"/>
            <a:ext cx="5303917" cy="2752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3" name="Rectángulo 32"/>
          <p:cNvSpPr/>
          <p:nvPr/>
        </p:nvSpPr>
        <p:spPr>
          <a:xfrm>
            <a:off x="6152550" y="881646"/>
            <a:ext cx="5257828" cy="2752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34" name="Rectángulo 33"/>
          <p:cNvSpPr/>
          <p:nvPr/>
        </p:nvSpPr>
        <p:spPr>
          <a:xfrm>
            <a:off x="769351" y="3694929"/>
            <a:ext cx="5303917" cy="2752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35" name="Rectángulo 34"/>
          <p:cNvSpPr/>
          <p:nvPr/>
        </p:nvSpPr>
        <p:spPr>
          <a:xfrm>
            <a:off x="6152550" y="3694929"/>
            <a:ext cx="5257828" cy="2752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9" name="CuadroTexto 8"/>
          <p:cNvSpPr txBox="1"/>
          <p:nvPr/>
        </p:nvSpPr>
        <p:spPr>
          <a:xfrm>
            <a:off x="2745044" y="840010"/>
            <a:ext cx="1117614" cy="369332"/>
          </a:xfrm>
          <a:prstGeom prst="rect">
            <a:avLst/>
          </a:prstGeom>
          <a:noFill/>
          <a:ln>
            <a:noFill/>
          </a:ln>
        </p:spPr>
        <p:txBody>
          <a:bodyPr wrap="none" rtlCol="0">
            <a:spAutoFit/>
          </a:bodyPr>
          <a:lstStyle/>
          <a:p>
            <a:r>
              <a:rPr lang="es-PY" b="1" dirty="0" smtClean="0">
                <a:latin typeface="Humanst521 BT" panose="020B0602020204020204" pitchFamily="34" charset="0"/>
              </a:rPr>
              <a:t>Inflación </a:t>
            </a:r>
            <a:endParaRPr lang="es-PY" b="1" dirty="0">
              <a:latin typeface="Humanst521 BT" panose="020B0602020204020204" pitchFamily="34" charset="0"/>
            </a:endParaRPr>
          </a:p>
        </p:txBody>
      </p:sp>
      <p:sp>
        <p:nvSpPr>
          <p:cNvPr id="36" name="CuadroTexto 35"/>
          <p:cNvSpPr txBox="1"/>
          <p:nvPr/>
        </p:nvSpPr>
        <p:spPr>
          <a:xfrm>
            <a:off x="7982335" y="840010"/>
            <a:ext cx="1713739" cy="369332"/>
          </a:xfrm>
          <a:prstGeom prst="rect">
            <a:avLst/>
          </a:prstGeom>
          <a:noFill/>
          <a:ln>
            <a:noFill/>
          </a:ln>
        </p:spPr>
        <p:txBody>
          <a:bodyPr wrap="none" rtlCol="0">
            <a:spAutoFit/>
          </a:bodyPr>
          <a:lstStyle/>
          <a:p>
            <a:r>
              <a:rPr lang="es-PY" b="1" dirty="0" smtClean="0">
                <a:latin typeface="Humanst521 BT" panose="020B0602020204020204" pitchFamily="34" charset="0"/>
              </a:rPr>
              <a:t>Posición Fiscal </a:t>
            </a:r>
            <a:endParaRPr lang="es-PY" b="1" dirty="0">
              <a:latin typeface="Humanst521 BT" panose="020B0602020204020204" pitchFamily="34" charset="0"/>
            </a:endParaRPr>
          </a:p>
        </p:txBody>
      </p:sp>
      <p:sp>
        <p:nvSpPr>
          <p:cNvPr id="37" name="CuadroTexto 36"/>
          <p:cNvSpPr txBox="1"/>
          <p:nvPr/>
        </p:nvSpPr>
        <p:spPr>
          <a:xfrm>
            <a:off x="2646965" y="3679470"/>
            <a:ext cx="1895071" cy="369332"/>
          </a:xfrm>
          <a:prstGeom prst="rect">
            <a:avLst/>
          </a:prstGeom>
          <a:noFill/>
          <a:ln>
            <a:noFill/>
          </a:ln>
        </p:spPr>
        <p:txBody>
          <a:bodyPr wrap="none" rtlCol="0">
            <a:spAutoFit/>
          </a:bodyPr>
          <a:lstStyle/>
          <a:p>
            <a:r>
              <a:rPr lang="es-PY" b="1" dirty="0" smtClean="0">
                <a:latin typeface="Humanst521 BT" panose="020B0602020204020204" pitchFamily="34" charset="0"/>
              </a:rPr>
              <a:t>Tipo de Cambio </a:t>
            </a:r>
            <a:endParaRPr lang="es-PY" b="1" dirty="0">
              <a:latin typeface="Humanst521 BT" panose="020B0602020204020204" pitchFamily="34" charset="0"/>
            </a:endParaRPr>
          </a:p>
        </p:txBody>
      </p:sp>
      <p:sp>
        <p:nvSpPr>
          <p:cNvPr id="38" name="CuadroTexto 37"/>
          <p:cNvSpPr txBox="1"/>
          <p:nvPr/>
        </p:nvSpPr>
        <p:spPr>
          <a:xfrm>
            <a:off x="7982335" y="3694929"/>
            <a:ext cx="1989647" cy="369332"/>
          </a:xfrm>
          <a:prstGeom prst="rect">
            <a:avLst/>
          </a:prstGeom>
          <a:noFill/>
          <a:ln>
            <a:noFill/>
          </a:ln>
        </p:spPr>
        <p:txBody>
          <a:bodyPr wrap="none" rtlCol="0">
            <a:spAutoFit/>
          </a:bodyPr>
          <a:lstStyle/>
          <a:p>
            <a:r>
              <a:rPr lang="es-PY" b="1" dirty="0" smtClean="0">
                <a:latin typeface="Humanst521 BT" panose="020B0602020204020204" pitchFamily="34" charset="0"/>
              </a:rPr>
              <a:t>Sistema Bancario</a:t>
            </a:r>
            <a:endParaRPr lang="es-PY" b="1" dirty="0">
              <a:latin typeface="Humanst521 BT" panose="020B0602020204020204" pitchFamily="34" charset="0"/>
            </a:endParaRPr>
          </a:p>
        </p:txBody>
      </p:sp>
      <p:pic>
        <p:nvPicPr>
          <p:cNvPr id="39" name="Imagen 38"/>
          <p:cNvPicPr>
            <a:picLocks noChangeAspect="1"/>
          </p:cNvPicPr>
          <p:nvPr/>
        </p:nvPicPr>
        <p:blipFill>
          <a:blip r:embed="rId2"/>
          <a:stretch>
            <a:fillRect/>
          </a:stretch>
        </p:blipFill>
        <p:spPr>
          <a:xfrm>
            <a:off x="6249731" y="4036612"/>
            <a:ext cx="5163331" cy="2308204"/>
          </a:xfrm>
          <a:prstGeom prst="rect">
            <a:avLst/>
          </a:prstGeom>
          <a:ln>
            <a:noFill/>
          </a:ln>
        </p:spPr>
      </p:pic>
      <p:graphicFrame>
        <p:nvGraphicFramePr>
          <p:cNvPr id="14" name="Gráfico 13"/>
          <p:cNvGraphicFramePr>
            <a:graphicFrameLocks/>
          </p:cNvGraphicFramePr>
          <p:nvPr>
            <p:extLst>
              <p:ext uri="{D42A27DB-BD31-4B8C-83A1-F6EECF244321}">
                <p14:modId xmlns:p14="http://schemas.microsoft.com/office/powerpoint/2010/main" val="1624684459"/>
              </p:ext>
            </p:extLst>
          </p:nvPr>
        </p:nvGraphicFramePr>
        <p:xfrm>
          <a:off x="849086" y="914186"/>
          <a:ext cx="5153213" cy="2637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a:graphicFrameLocks/>
          </p:cNvGraphicFramePr>
          <p:nvPr>
            <p:extLst>
              <p:ext uri="{D42A27DB-BD31-4B8C-83A1-F6EECF244321}">
                <p14:modId xmlns:p14="http://schemas.microsoft.com/office/powerpoint/2010/main" val="3535100614"/>
              </p:ext>
            </p:extLst>
          </p:nvPr>
        </p:nvGraphicFramePr>
        <p:xfrm>
          <a:off x="6249731" y="1054358"/>
          <a:ext cx="5077632" cy="24446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p:cNvGraphicFramePr>
            <a:graphicFrameLocks/>
          </p:cNvGraphicFramePr>
          <p:nvPr>
            <p:extLst>
              <p:ext uri="{D42A27DB-BD31-4B8C-83A1-F6EECF244321}">
                <p14:modId xmlns:p14="http://schemas.microsoft.com/office/powerpoint/2010/main" val="2659538816"/>
              </p:ext>
            </p:extLst>
          </p:nvPr>
        </p:nvGraphicFramePr>
        <p:xfrm>
          <a:off x="849086" y="3788007"/>
          <a:ext cx="5253078" cy="25568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8913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42597" y="267855"/>
            <a:ext cx="11616896"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3" name="Rectángulo 2"/>
          <p:cNvSpPr/>
          <p:nvPr/>
        </p:nvSpPr>
        <p:spPr>
          <a:xfrm>
            <a:off x="541176" y="728029"/>
            <a:ext cx="11019453" cy="5812729"/>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2" name="Rectángulo 1"/>
          <p:cNvSpPr/>
          <p:nvPr/>
        </p:nvSpPr>
        <p:spPr>
          <a:xfrm>
            <a:off x="727786" y="881646"/>
            <a:ext cx="5303917" cy="2752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33" name="Rectángulo 32"/>
          <p:cNvSpPr/>
          <p:nvPr/>
        </p:nvSpPr>
        <p:spPr>
          <a:xfrm>
            <a:off x="6110985" y="881646"/>
            <a:ext cx="5257828" cy="2752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34" name="Rectángulo 33"/>
          <p:cNvSpPr/>
          <p:nvPr/>
        </p:nvSpPr>
        <p:spPr>
          <a:xfrm>
            <a:off x="727786" y="3694929"/>
            <a:ext cx="5303917" cy="2752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35" name="Rectángulo 34"/>
          <p:cNvSpPr/>
          <p:nvPr/>
        </p:nvSpPr>
        <p:spPr>
          <a:xfrm>
            <a:off x="6110985" y="3694929"/>
            <a:ext cx="5257828" cy="2752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9" name="CuadroTexto 8"/>
          <p:cNvSpPr txBox="1"/>
          <p:nvPr/>
        </p:nvSpPr>
        <p:spPr>
          <a:xfrm>
            <a:off x="2466548" y="859347"/>
            <a:ext cx="2185214" cy="369332"/>
          </a:xfrm>
          <a:prstGeom prst="rect">
            <a:avLst/>
          </a:prstGeom>
          <a:noFill/>
          <a:ln>
            <a:noFill/>
          </a:ln>
        </p:spPr>
        <p:txBody>
          <a:bodyPr wrap="none" rtlCol="0">
            <a:spAutoFit/>
          </a:bodyPr>
          <a:lstStyle/>
          <a:p>
            <a:r>
              <a:rPr lang="es-PY" b="1" dirty="0" smtClean="0">
                <a:latin typeface="Humanst521 BT" panose="020B0602020204020204" pitchFamily="34" charset="0"/>
              </a:rPr>
              <a:t>Deuda Externa/PIB</a:t>
            </a:r>
            <a:endParaRPr lang="es-PY" b="1" dirty="0">
              <a:latin typeface="Humanst521 BT" panose="020B0602020204020204" pitchFamily="34" charset="0"/>
            </a:endParaRPr>
          </a:p>
        </p:txBody>
      </p:sp>
      <p:sp>
        <p:nvSpPr>
          <p:cNvPr id="36" name="CuadroTexto 35"/>
          <p:cNvSpPr txBox="1"/>
          <p:nvPr/>
        </p:nvSpPr>
        <p:spPr>
          <a:xfrm>
            <a:off x="7940770" y="840010"/>
            <a:ext cx="1035861" cy="369332"/>
          </a:xfrm>
          <a:prstGeom prst="rect">
            <a:avLst/>
          </a:prstGeom>
          <a:noFill/>
          <a:ln>
            <a:noFill/>
          </a:ln>
        </p:spPr>
        <p:txBody>
          <a:bodyPr wrap="none" rtlCol="0">
            <a:spAutoFit/>
          </a:bodyPr>
          <a:lstStyle/>
          <a:p>
            <a:r>
              <a:rPr lang="es-PY" b="1" dirty="0" smtClean="0">
                <a:latin typeface="Humanst521 BT" panose="020B0602020204020204" pitchFamily="34" charset="0"/>
              </a:rPr>
              <a:t>RIN/PIB</a:t>
            </a:r>
            <a:endParaRPr lang="es-PY" b="1" dirty="0">
              <a:latin typeface="Humanst521 BT" panose="020B0602020204020204" pitchFamily="34" charset="0"/>
            </a:endParaRPr>
          </a:p>
        </p:txBody>
      </p:sp>
      <p:sp>
        <p:nvSpPr>
          <p:cNvPr id="37" name="CuadroTexto 36"/>
          <p:cNvSpPr txBox="1"/>
          <p:nvPr/>
        </p:nvSpPr>
        <p:spPr>
          <a:xfrm>
            <a:off x="2605400" y="3679470"/>
            <a:ext cx="946093" cy="369332"/>
          </a:xfrm>
          <a:prstGeom prst="rect">
            <a:avLst/>
          </a:prstGeom>
          <a:noFill/>
          <a:ln>
            <a:noFill/>
          </a:ln>
        </p:spPr>
        <p:txBody>
          <a:bodyPr wrap="none" rtlCol="0">
            <a:spAutoFit/>
          </a:bodyPr>
          <a:lstStyle/>
          <a:p>
            <a:r>
              <a:rPr lang="es-PY" b="1" dirty="0" smtClean="0">
                <a:latin typeface="Humanst521 BT" panose="020B0602020204020204" pitchFamily="34" charset="0"/>
              </a:rPr>
              <a:t>CC/PIB</a:t>
            </a:r>
            <a:endParaRPr lang="es-PY" b="1" dirty="0">
              <a:latin typeface="Humanst521 BT" panose="020B0602020204020204" pitchFamily="34" charset="0"/>
            </a:endParaRPr>
          </a:p>
        </p:txBody>
      </p:sp>
      <p:sp>
        <p:nvSpPr>
          <p:cNvPr id="38" name="CuadroTexto 37"/>
          <p:cNvSpPr txBox="1"/>
          <p:nvPr/>
        </p:nvSpPr>
        <p:spPr>
          <a:xfrm>
            <a:off x="7940770" y="3694929"/>
            <a:ext cx="1329018" cy="369332"/>
          </a:xfrm>
          <a:prstGeom prst="rect">
            <a:avLst/>
          </a:prstGeom>
          <a:noFill/>
          <a:ln>
            <a:noFill/>
          </a:ln>
        </p:spPr>
        <p:txBody>
          <a:bodyPr wrap="none" rtlCol="0">
            <a:spAutoFit/>
          </a:bodyPr>
          <a:lstStyle/>
          <a:p>
            <a:r>
              <a:rPr lang="es-PY" b="1" dirty="0" smtClean="0">
                <a:latin typeface="Humanst521 BT" panose="020B0602020204020204" pitchFamily="34" charset="0"/>
              </a:rPr>
              <a:t>Riesgo País</a:t>
            </a:r>
            <a:endParaRPr lang="es-PY" b="1" dirty="0">
              <a:latin typeface="Humanst521 BT" panose="020B0602020204020204" pitchFamily="34" charset="0"/>
            </a:endParaRPr>
          </a:p>
        </p:txBody>
      </p:sp>
      <p:sp>
        <p:nvSpPr>
          <p:cNvPr id="17" name="CuadroTexto 16"/>
          <p:cNvSpPr txBox="1"/>
          <p:nvPr/>
        </p:nvSpPr>
        <p:spPr>
          <a:xfrm>
            <a:off x="2321768" y="208913"/>
            <a:ext cx="7855356" cy="584775"/>
          </a:xfrm>
          <a:prstGeom prst="rect">
            <a:avLst/>
          </a:prstGeom>
          <a:noFill/>
          <a:ln>
            <a:noFill/>
          </a:ln>
        </p:spPr>
        <p:txBody>
          <a:bodyPr wrap="none" rtlCol="0">
            <a:spAutoFit/>
          </a:bodyPr>
          <a:lstStyle/>
          <a:p>
            <a:r>
              <a:rPr lang="es-PY" sz="3200" b="1" dirty="0" smtClean="0">
                <a:latin typeface="Humanst521 BT" panose="020B0602020204020204" pitchFamily="34" charset="0"/>
              </a:rPr>
              <a:t>CAPACIDAD DE AFRONTAR CHOQUES</a:t>
            </a:r>
            <a:endParaRPr lang="es-PY" sz="3200" b="1" dirty="0">
              <a:latin typeface="Humanst521 BT" panose="020B0602020204020204" pitchFamily="34" charset="0"/>
            </a:endParaRPr>
          </a:p>
        </p:txBody>
      </p:sp>
      <p:graphicFrame>
        <p:nvGraphicFramePr>
          <p:cNvPr id="15" name="Gráfico 14"/>
          <p:cNvGraphicFramePr>
            <a:graphicFrameLocks/>
          </p:cNvGraphicFramePr>
          <p:nvPr>
            <p:extLst>
              <p:ext uri="{D42A27DB-BD31-4B8C-83A1-F6EECF244321}">
                <p14:modId xmlns:p14="http://schemas.microsoft.com/office/powerpoint/2010/main" val="2929588229"/>
              </p:ext>
            </p:extLst>
          </p:nvPr>
        </p:nvGraphicFramePr>
        <p:xfrm>
          <a:off x="841584" y="897914"/>
          <a:ext cx="511915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p:cNvGraphicFramePr>
            <a:graphicFrameLocks/>
          </p:cNvGraphicFramePr>
          <p:nvPr>
            <p:extLst>
              <p:ext uri="{D42A27DB-BD31-4B8C-83A1-F6EECF244321}">
                <p14:modId xmlns:p14="http://schemas.microsoft.com/office/powerpoint/2010/main" val="2519845613"/>
              </p:ext>
            </p:extLst>
          </p:nvPr>
        </p:nvGraphicFramePr>
        <p:xfrm>
          <a:off x="6208166" y="914186"/>
          <a:ext cx="5160647"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p:cNvGraphicFramePr>
            <a:graphicFrameLocks/>
          </p:cNvGraphicFramePr>
          <p:nvPr>
            <p:extLst>
              <p:ext uri="{D42A27DB-BD31-4B8C-83A1-F6EECF244321}">
                <p14:modId xmlns:p14="http://schemas.microsoft.com/office/powerpoint/2010/main" val="2652845923"/>
              </p:ext>
            </p:extLst>
          </p:nvPr>
        </p:nvGraphicFramePr>
        <p:xfrm>
          <a:off x="841584" y="3769795"/>
          <a:ext cx="5067718" cy="2584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p:cNvGraphicFramePr>
            <a:graphicFrameLocks/>
          </p:cNvGraphicFramePr>
          <p:nvPr>
            <p:extLst>
              <p:ext uri="{D42A27DB-BD31-4B8C-83A1-F6EECF244321}">
                <p14:modId xmlns:p14="http://schemas.microsoft.com/office/powerpoint/2010/main" val="713206402"/>
              </p:ext>
            </p:extLst>
          </p:nvPr>
        </p:nvGraphicFramePr>
        <p:xfrm>
          <a:off x="6207881" y="3743740"/>
          <a:ext cx="5160931" cy="26104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801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42597" y="267855"/>
            <a:ext cx="11616896"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8" name="CuadroTexto 7"/>
          <p:cNvSpPr txBox="1"/>
          <p:nvPr/>
        </p:nvSpPr>
        <p:spPr>
          <a:xfrm>
            <a:off x="1718245" y="213102"/>
            <a:ext cx="10861827" cy="584775"/>
          </a:xfrm>
          <a:prstGeom prst="rect">
            <a:avLst/>
          </a:prstGeom>
          <a:noFill/>
          <a:ln>
            <a:noFill/>
          </a:ln>
        </p:spPr>
        <p:txBody>
          <a:bodyPr wrap="square" rtlCol="0">
            <a:spAutoFit/>
          </a:bodyPr>
          <a:lstStyle/>
          <a:p>
            <a:r>
              <a:rPr lang="es-PY" sz="3200" b="1" dirty="0" smtClean="0">
                <a:latin typeface="Humanst521 BT" panose="020B0602020204020204" pitchFamily="34" charset="0"/>
              </a:rPr>
              <a:t>MEDIDAS DEL BCP PARA AFRONTAR CHOQUES</a:t>
            </a:r>
            <a:endParaRPr lang="es-PY" sz="3200" b="1" dirty="0">
              <a:latin typeface="Humanst521 BT" panose="020B0602020204020204" pitchFamily="34" charset="0"/>
            </a:endParaRPr>
          </a:p>
        </p:txBody>
      </p:sp>
      <p:sp>
        <p:nvSpPr>
          <p:cNvPr id="15" name="Rectángulo 14"/>
          <p:cNvSpPr/>
          <p:nvPr/>
        </p:nvSpPr>
        <p:spPr>
          <a:xfrm>
            <a:off x="541176" y="728029"/>
            <a:ext cx="11019453" cy="5812729"/>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16" name="Rectángulo 15"/>
          <p:cNvSpPr/>
          <p:nvPr/>
        </p:nvSpPr>
        <p:spPr>
          <a:xfrm>
            <a:off x="885906" y="936350"/>
            <a:ext cx="1856791"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REDUCCIÓN DE LA TASA DE INTERÉS DE POLÍTICA MONETARIA</a:t>
            </a:r>
          </a:p>
        </p:txBody>
      </p:sp>
      <p:sp>
        <p:nvSpPr>
          <p:cNvPr id="17" name="Rectángulo 16"/>
          <p:cNvSpPr/>
          <p:nvPr/>
        </p:nvSpPr>
        <p:spPr>
          <a:xfrm>
            <a:off x="5026888" y="990191"/>
            <a:ext cx="1980955"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MEDIDA TRANSITORIA PARA REFINANCIACIÓN</a:t>
            </a:r>
          </a:p>
          <a:p>
            <a:pPr algn="ctr"/>
            <a:r>
              <a:rPr lang="es-PY" sz="1600" b="1" dirty="0" smtClean="0">
                <a:solidFill>
                  <a:schemeClr val="tx1"/>
                </a:solidFill>
                <a:latin typeface="Humanst521 BT" panose="020B0602020204020204" pitchFamily="34" charset="0"/>
              </a:rPr>
              <a:t>DEL SECTOR AGROGANADERO</a:t>
            </a:r>
            <a:endParaRPr lang="es-PY" sz="1600" b="1" dirty="0">
              <a:solidFill>
                <a:schemeClr val="tx1"/>
              </a:solidFill>
              <a:latin typeface="Humanst521 BT" panose="020B0602020204020204" pitchFamily="34" charset="0"/>
            </a:endParaRPr>
          </a:p>
        </p:txBody>
      </p:sp>
      <p:sp>
        <p:nvSpPr>
          <p:cNvPr id="18" name="Rectángulo 17"/>
          <p:cNvSpPr/>
          <p:nvPr/>
        </p:nvSpPr>
        <p:spPr>
          <a:xfrm>
            <a:off x="7273317" y="983232"/>
            <a:ext cx="1789222"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MEDIDA TRANSITORIA DE REDUCCIÓN DEL ENCAJE LEGAL EN MN EN 2 PP</a:t>
            </a:r>
            <a:endParaRPr lang="es-PY" sz="1600" b="1" dirty="0">
              <a:solidFill>
                <a:schemeClr val="tx1"/>
              </a:solidFill>
              <a:latin typeface="Humanst521 BT" panose="020B0602020204020204" pitchFamily="34" charset="0"/>
            </a:endParaRPr>
          </a:p>
        </p:txBody>
      </p:sp>
      <p:sp>
        <p:nvSpPr>
          <p:cNvPr id="19" name="Rectángulo 18"/>
          <p:cNvSpPr/>
          <p:nvPr/>
        </p:nvSpPr>
        <p:spPr>
          <a:xfrm>
            <a:off x="9390978" y="990191"/>
            <a:ext cx="1810845"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MEDIDA TRANSITORIA DE DIFERIMIENTO DE PREVISIONES PARA DACIÓN EN PAGO</a:t>
            </a:r>
            <a:endParaRPr lang="es-PY" sz="1600" b="1" dirty="0">
              <a:solidFill>
                <a:schemeClr val="tx1"/>
              </a:solidFill>
              <a:latin typeface="Humanst521 BT" panose="020B0602020204020204" pitchFamily="34" charset="0"/>
            </a:endParaRPr>
          </a:p>
        </p:txBody>
      </p:sp>
      <p:sp>
        <p:nvSpPr>
          <p:cNvPr id="20" name="Rectángulo 19"/>
          <p:cNvSpPr/>
          <p:nvPr/>
        </p:nvSpPr>
        <p:spPr>
          <a:xfrm>
            <a:off x="2974094" y="936350"/>
            <a:ext cx="1724355"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TIPO DE CAMBIO FLEXIBLE</a:t>
            </a:r>
            <a:endParaRPr lang="es-PY" sz="1600" b="1" dirty="0">
              <a:solidFill>
                <a:schemeClr val="tx1"/>
              </a:solidFill>
              <a:latin typeface="Humanst521 BT" panose="020B0602020204020204" pitchFamily="34" charset="0"/>
            </a:endParaRPr>
          </a:p>
        </p:txBody>
      </p:sp>
      <p:sp>
        <p:nvSpPr>
          <p:cNvPr id="22" name="Rectángulo 21"/>
          <p:cNvSpPr/>
          <p:nvPr/>
        </p:nvSpPr>
        <p:spPr>
          <a:xfrm>
            <a:off x="885905" y="5119075"/>
            <a:ext cx="10315918" cy="1226423"/>
          </a:xfrm>
          <a:prstGeom prst="rect">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2800" b="1" dirty="0" smtClean="0">
                <a:solidFill>
                  <a:schemeClr val="bg1"/>
                </a:solidFill>
                <a:latin typeface="Humanst521 BT" panose="020B0602020204020204" pitchFamily="34" charset="0"/>
              </a:rPr>
              <a:t>ESTABILIDAD MACROECONÓMICA</a:t>
            </a:r>
            <a:endParaRPr lang="es-PY" sz="2800" b="1" dirty="0">
              <a:solidFill>
                <a:schemeClr val="bg1"/>
              </a:solidFill>
              <a:latin typeface="Humanst521 BT" panose="020B0602020204020204" pitchFamily="34" charset="0"/>
            </a:endParaRPr>
          </a:p>
        </p:txBody>
      </p:sp>
    </p:spTree>
    <p:extLst>
      <p:ext uri="{BB962C8B-B14F-4D97-AF65-F5344CB8AC3E}">
        <p14:creationId xmlns:p14="http://schemas.microsoft.com/office/powerpoint/2010/main" val="3685869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42597" y="267855"/>
            <a:ext cx="11616896"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8" name="CuadroTexto 7"/>
          <p:cNvSpPr txBox="1"/>
          <p:nvPr/>
        </p:nvSpPr>
        <p:spPr>
          <a:xfrm>
            <a:off x="3125899" y="196505"/>
            <a:ext cx="5560753" cy="584775"/>
          </a:xfrm>
          <a:prstGeom prst="rect">
            <a:avLst/>
          </a:prstGeom>
          <a:noFill/>
          <a:ln>
            <a:noFill/>
          </a:ln>
        </p:spPr>
        <p:txBody>
          <a:bodyPr wrap="none" rtlCol="0">
            <a:spAutoFit/>
          </a:bodyPr>
          <a:lstStyle/>
          <a:p>
            <a:r>
              <a:rPr lang="es-PY" sz="3200" b="1" dirty="0" smtClean="0">
                <a:latin typeface="Humanst521 BT" panose="020B0602020204020204" pitchFamily="34" charset="0"/>
              </a:rPr>
              <a:t>Desempeño Económico-IMAEP </a:t>
            </a:r>
            <a:endParaRPr lang="es-PY" sz="3200" b="1" dirty="0">
              <a:latin typeface="Humanst521 BT" panose="020B0602020204020204" pitchFamily="34" charset="0"/>
            </a:endParaRPr>
          </a:p>
        </p:txBody>
      </p:sp>
      <p:sp>
        <p:nvSpPr>
          <p:cNvPr id="15" name="Rectángulo 14"/>
          <p:cNvSpPr/>
          <p:nvPr/>
        </p:nvSpPr>
        <p:spPr>
          <a:xfrm>
            <a:off x="541176" y="728029"/>
            <a:ext cx="11019453" cy="5812729"/>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12" name="Rectángulo 11"/>
          <p:cNvSpPr/>
          <p:nvPr/>
        </p:nvSpPr>
        <p:spPr>
          <a:xfrm>
            <a:off x="541177" y="5338856"/>
            <a:ext cx="11038114" cy="11949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sz="2800" b="1" dirty="0" smtClean="0">
              <a:solidFill>
                <a:schemeClr val="tx1"/>
              </a:solidFill>
              <a:latin typeface="Humanst521 BT" panose="020B0602020204020204" pitchFamily="34" charset="0"/>
            </a:endParaRPr>
          </a:p>
          <a:p>
            <a:pPr algn="ctr"/>
            <a:r>
              <a:rPr lang="es-PY" sz="2800" b="1" dirty="0" smtClean="0">
                <a:solidFill>
                  <a:schemeClr val="tx1"/>
                </a:solidFill>
                <a:latin typeface="Humanst521 BT" panose="020B0602020204020204" pitchFamily="34" charset="0"/>
              </a:rPr>
              <a:t>En julio se observó un Brote Verde tras 6 meses de evolución negativa de la actividad económica. </a:t>
            </a:r>
          </a:p>
          <a:p>
            <a:pPr algn="ctr"/>
            <a:endParaRPr lang="es-PY" sz="2800" b="1" dirty="0">
              <a:solidFill>
                <a:schemeClr val="tx1"/>
              </a:solidFill>
              <a:latin typeface="Humanst521 BT" panose="020B0602020204020204" pitchFamily="34" charset="0"/>
            </a:endParaRPr>
          </a:p>
        </p:txBody>
      </p:sp>
      <p:graphicFrame>
        <p:nvGraphicFramePr>
          <p:cNvPr id="14" name="Gráfico 13"/>
          <p:cNvGraphicFramePr>
            <a:graphicFrameLocks/>
          </p:cNvGraphicFramePr>
          <p:nvPr>
            <p:extLst>
              <p:ext uri="{D42A27DB-BD31-4B8C-83A1-F6EECF244321}">
                <p14:modId xmlns:p14="http://schemas.microsoft.com/office/powerpoint/2010/main" val="3320544830"/>
              </p:ext>
            </p:extLst>
          </p:nvPr>
        </p:nvGraphicFramePr>
        <p:xfrm>
          <a:off x="2024742" y="728029"/>
          <a:ext cx="7763069" cy="4603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497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Rectángulo 2"/>
          <p:cNvSpPr/>
          <p:nvPr/>
        </p:nvSpPr>
        <p:spPr>
          <a:xfrm>
            <a:off x="-24002" y="233265"/>
            <a:ext cx="12240001" cy="6718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3200" b="1" dirty="0" smtClean="0">
                <a:solidFill>
                  <a:schemeClr val="tx1"/>
                </a:solidFill>
                <a:latin typeface="Humanst521 BT" panose="020B0602020204020204" pitchFamily="34" charset="0"/>
              </a:rPr>
              <a:t>NAVEGANDO EN CIELO AZUL-ENCIMA DE LA TORMENTA</a:t>
            </a:r>
            <a:endParaRPr lang="es-PY" sz="3200" b="1" dirty="0">
              <a:solidFill>
                <a:schemeClr val="tx1"/>
              </a:solidFill>
              <a:latin typeface="Humanst521 BT" panose="020B0602020204020204" pitchFamily="34" charset="0"/>
            </a:endParaRPr>
          </a:p>
        </p:txBody>
      </p:sp>
    </p:spTree>
    <p:extLst>
      <p:ext uri="{BB962C8B-B14F-4D97-AF65-F5344CB8AC3E}">
        <p14:creationId xmlns:p14="http://schemas.microsoft.com/office/powerpoint/2010/main" val="234561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42597" y="267855"/>
            <a:ext cx="11616896"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latin typeface="Humanst521 BT" panose="020B0602020204020204" pitchFamily="34" charset="0"/>
            </a:endParaRPr>
          </a:p>
        </p:txBody>
      </p:sp>
      <p:sp>
        <p:nvSpPr>
          <p:cNvPr id="8" name="CuadroTexto 7"/>
          <p:cNvSpPr txBox="1"/>
          <p:nvPr/>
        </p:nvSpPr>
        <p:spPr>
          <a:xfrm>
            <a:off x="2238675" y="192343"/>
            <a:ext cx="8009052" cy="584775"/>
          </a:xfrm>
          <a:prstGeom prst="rect">
            <a:avLst/>
          </a:prstGeom>
          <a:noFill/>
          <a:ln>
            <a:noFill/>
          </a:ln>
        </p:spPr>
        <p:txBody>
          <a:bodyPr wrap="none" rtlCol="0">
            <a:spAutoFit/>
          </a:bodyPr>
          <a:lstStyle/>
          <a:p>
            <a:r>
              <a:rPr lang="es-PY" sz="3200" b="1" dirty="0" smtClean="0">
                <a:latin typeface="Humanst521 BT" panose="020B0602020204020204" pitchFamily="34" charset="0"/>
              </a:rPr>
              <a:t>MEDIDAS PARA VOLAR EN CIELO AZUL</a:t>
            </a:r>
            <a:endParaRPr lang="es-PY" sz="3200" b="1" dirty="0">
              <a:latin typeface="Humanst521 BT" panose="020B0602020204020204" pitchFamily="34" charset="0"/>
            </a:endParaRPr>
          </a:p>
        </p:txBody>
      </p:sp>
      <p:sp>
        <p:nvSpPr>
          <p:cNvPr id="15" name="Rectángulo 14"/>
          <p:cNvSpPr/>
          <p:nvPr/>
        </p:nvSpPr>
        <p:spPr>
          <a:xfrm>
            <a:off x="541176" y="728029"/>
            <a:ext cx="11019453" cy="5812729"/>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latin typeface="Humanst521 BT" panose="020B0602020204020204" pitchFamily="34" charset="0"/>
            </a:endParaRPr>
          </a:p>
        </p:txBody>
      </p:sp>
      <p:sp>
        <p:nvSpPr>
          <p:cNvPr id="16" name="Rectángulo 15"/>
          <p:cNvSpPr/>
          <p:nvPr/>
        </p:nvSpPr>
        <p:spPr>
          <a:xfrm>
            <a:off x="885906" y="936350"/>
            <a:ext cx="1856791"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1. REACTIVAR LAS TURBINAS TRADICIONALES</a:t>
            </a:r>
            <a:endParaRPr lang="es-PY" sz="1600" b="1" dirty="0">
              <a:solidFill>
                <a:schemeClr val="tx1"/>
              </a:solidFill>
              <a:latin typeface="Humanst521 BT" panose="020B0602020204020204" pitchFamily="34" charset="0"/>
            </a:endParaRPr>
          </a:p>
        </p:txBody>
      </p:sp>
      <p:sp>
        <p:nvSpPr>
          <p:cNvPr id="17" name="Rectángulo 16"/>
          <p:cNvSpPr/>
          <p:nvPr/>
        </p:nvSpPr>
        <p:spPr>
          <a:xfrm>
            <a:off x="2989874" y="921145"/>
            <a:ext cx="1867602"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2. CREAR NUEVAS TURBINAS</a:t>
            </a:r>
            <a:endParaRPr lang="es-PY" sz="1600" b="1" dirty="0">
              <a:solidFill>
                <a:schemeClr val="tx1"/>
              </a:solidFill>
              <a:latin typeface="Humanst521 BT" panose="020B0602020204020204" pitchFamily="34" charset="0"/>
            </a:endParaRPr>
          </a:p>
        </p:txBody>
      </p:sp>
      <p:sp>
        <p:nvSpPr>
          <p:cNvPr id="18" name="Rectángulo 17"/>
          <p:cNvSpPr/>
          <p:nvPr/>
        </p:nvSpPr>
        <p:spPr>
          <a:xfrm>
            <a:off x="5102784" y="914186"/>
            <a:ext cx="1789222"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3. MODERNIZAR Y HACER MAS EFICIENTE AL ESTADO</a:t>
            </a:r>
            <a:endParaRPr lang="es-PY" sz="1600" b="1" dirty="0">
              <a:solidFill>
                <a:schemeClr val="tx1"/>
              </a:solidFill>
              <a:latin typeface="Humanst521 BT" panose="020B0602020204020204" pitchFamily="34" charset="0"/>
            </a:endParaRPr>
          </a:p>
        </p:txBody>
      </p:sp>
      <p:sp>
        <p:nvSpPr>
          <p:cNvPr id="19" name="Rectángulo 18"/>
          <p:cNvSpPr/>
          <p:nvPr/>
        </p:nvSpPr>
        <p:spPr>
          <a:xfrm>
            <a:off x="7148942" y="921145"/>
            <a:ext cx="1907288"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4. AUMENTAR LA COMPETITIVIDAD</a:t>
            </a:r>
            <a:endParaRPr lang="es-PY" sz="1600" b="1" dirty="0">
              <a:solidFill>
                <a:schemeClr val="tx1"/>
              </a:solidFill>
              <a:latin typeface="Humanst521 BT" panose="020B0602020204020204" pitchFamily="34" charset="0"/>
            </a:endParaRPr>
          </a:p>
        </p:txBody>
      </p:sp>
      <p:sp>
        <p:nvSpPr>
          <p:cNvPr id="20" name="Rectángulo 19"/>
          <p:cNvSpPr/>
          <p:nvPr/>
        </p:nvSpPr>
        <p:spPr>
          <a:xfrm>
            <a:off x="9293630" y="905015"/>
            <a:ext cx="1908194" cy="4082688"/>
          </a:xfrm>
          <a:prstGeom prst="rect">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tx1"/>
                </a:solidFill>
                <a:latin typeface="Humanst521 BT" panose="020B0602020204020204" pitchFamily="34" charset="0"/>
              </a:rPr>
              <a:t>5. INSERCIÓN INTERNACIONAL</a:t>
            </a:r>
            <a:endParaRPr lang="es-PY" sz="1600" b="1" dirty="0">
              <a:solidFill>
                <a:schemeClr val="tx1"/>
              </a:solidFill>
              <a:latin typeface="Humanst521 BT" panose="020B0602020204020204" pitchFamily="34" charset="0"/>
            </a:endParaRPr>
          </a:p>
        </p:txBody>
      </p:sp>
      <p:sp>
        <p:nvSpPr>
          <p:cNvPr id="21" name="Rectángulo 20"/>
          <p:cNvSpPr/>
          <p:nvPr/>
        </p:nvSpPr>
        <p:spPr>
          <a:xfrm>
            <a:off x="885905" y="5115600"/>
            <a:ext cx="10315917" cy="557328"/>
          </a:xfrm>
          <a:prstGeom prst="rect">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bg1"/>
                </a:solidFill>
                <a:latin typeface="Humanst521 BT" panose="020B0602020204020204" pitchFamily="34" charset="0"/>
              </a:rPr>
              <a:t>FORTALECIMIENTO DEL CAPITAL HUMANO </a:t>
            </a:r>
            <a:endParaRPr lang="es-PY" sz="1600" b="1" dirty="0">
              <a:solidFill>
                <a:schemeClr val="bg1"/>
              </a:solidFill>
              <a:latin typeface="Humanst521 BT" panose="020B0602020204020204" pitchFamily="34" charset="0"/>
            </a:endParaRPr>
          </a:p>
        </p:txBody>
      </p:sp>
      <p:sp>
        <p:nvSpPr>
          <p:cNvPr id="22" name="Rectángulo 21"/>
          <p:cNvSpPr/>
          <p:nvPr/>
        </p:nvSpPr>
        <p:spPr>
          <a:xfrm>
            <a:off x="885905" y="5788170"/>
            <a:ext cx="10315918" cy="557328"/>
          </a:xfrm>
          <a:prstGeom prst="rect">
            <a:avLst/>
          </a:prstGeom>
          <a:solidFill>
            <a:schemeClr val="accent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1600" b="1" dirty="0" smtClean="0">
                <a:solidFill>
                  <a:schemeClr val="bg1"/>
                </a:solidFill>
                <a:latin typeface="Humanst521 BT" panose="020B0602020204020204" pitchFamily="34" charset="0"/>
              </a:rPr>
              <a:t>ESTABILIDAD MACROECONÓMICA</a:t>
            </a:r>
            <a:endParaRPr lang="es-PY" sz="1600" b="1" dirty="0">
              <a:solidFill>
                <a:schemeClr val="bg1"/>
              </a:solidFill>
              <a:latin typeface="Humanst521 BT" panose="020B0602020204020204" pitchFamily="34" charset="0"/>
            </a:endParaRPr>
          </a:p>
        </p:txBody>
      </p:sp>
    </p:spTree>
    <p:extLst>
      <p:ext uri="{BB962C8B-B14F-4D97-AF65-F5344CB8AC3E}">
        <p14:creationId xmlns:p14="http://schemas.microsoft.com/office/powerpoint/2010/main" val="1583499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5886</TotalTime>
  <Words>1341</Words>
  <Application>Microsoft Office PowerPoint</Application>
  <PresentationFormat>Panorámica</PresentationFormat>
  <Paragraphs>270</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Calibri Light</vt:lpstr>
      <vt:lpstr>Humanst521 BT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Cantero</dc:creator>
  <cp:lastModifiedBy>Jose Cantero</cp:lastModifiedBy>
  <cp:revision>98</cp:revision>
  <cp:lastPrinted>2019-10-01T14:29:46Z</cp:lastPrinted>
  <dcterms:created xsi:type="dcterms:W3CDTF">2019-09-27T14:48:42Z</dcterms:created>
  <dcterms:modified xsi:type="dcterms:W3CDTF">2019-10-01T17:51:33Z</dcterms:modified>
</cp:coreProperties>
</file>