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984" r:id="rId2"/>
    <p:sldMasterId id="2147483997" r:id="rId3"/>
  </p:sldMasterIdLst>
  <p:notesMasterIdLst>
    <p:notesMasterId r:id="rId24"/>
  </p:notesMasterIdLst>
  <p:handoutMasterIdLst>
    <p:handoutMasterId r:id="rId25"/>
  </p:handoutMasterIdLst>
  <p:sldIdLst>
    <p:sldId id="556" r:id="rId4"/>
    <p:sldId id="1027" r:id="rId5"/>
    <p:sldId id="1099" r:id="rId6"/>
    <p:sldId id="1103" r:id="rId7"/>
    <p:sldId id="623" r:id="rId8"/>
    <p:sldId id="1057" r:id="rId9"/>
    <p:sldId id="1107" r:id="rId10"/>
    <p:sldId id="1079" r:id="rId11"/>
    <p:sldId id="1096" r:id="rId12"/>
    <p:sldId id="1081" r:id="rId13"/>
    <p:sldId id="1091" r:id="rId14"/>
    <p:sldId id="1093" r:id="rId15"/>
    <p:sldId id="1094" r:id="rId16"/>
    <p:sldId id="1097" r:id="rId17"/>
    <p:sldId id="553" r:id="rId18"/>
    <p:sldId id="505" r:id="rId19"/>
    <p:sldId id="1000" r:id="rId20"/>
    <p:sldId id="1001" r:id="rId21"/>
    <p:sldId id="1109" r:id="rId22"/>
    <p:sldId id="560" r:id="rId23"/>
  </p:sldIdLst>
  <p:sldSz cx="9144000" cy="6858000" type="letter"/>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70F3BF4-4552-4E4F-9B16-65936DF77D97}">
          <p14:sldIdLst>
            <p14:sldId id="556"/>
            <p14:sldId id="1027"/>
            <p14:sldId id="1099"/>
            <p14:sldId id="1103"/>
            <p14:sldId id="623"/>
            <p14:sldId id="1057"/>
            <p14:sldId id="1107"/>
            <p14:sldId id="1079"/>
            <p14:sldId id="1096"/>
            <p14:sldId id="1081"/>
            <p14:sldId id="1091"/>
            <p14:sldId id="1093"/>
            <p14:sldId id="1094"/>
            <p14:sldId id="1097"/>
            <p14:sldId id="553"/>
            <p14:sldId id="505"/>
            <p14:sldId id="1000"/>
            <p14:sldId id="1001"/>
            <p14:sldId id="1109"/>
            <p14:sldId id="56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CCECFF"/>
    <a:srgbClr val="FF9900"/>
    <a:srgbClr val="FFCC99"/>
    <a:srgbClr val="800000"/>
    <a:srgbClr val="66CCFF"/>
    <a:srgbClr val="FFFFCC"/>
    <a:srgbClr val="FFCCCC"/>
    <a:srgbClr val="0033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32" autoAdjust="0"/>
    <p:restoredTop sz="92189" autoAdjust="0"/>
  </p:normalViewPr>
  <p:slideViewPr>
    <p:cSldViewPr>
      <p:cViewPr>
        <p:scale>
          <a:sx n="110" d="100"/>
          <a:sy n="110" d="100"/>
        </p:scale>
        <p:origin x="-1362" y="-150"/>
      </p:cViewPr>
      <p:guideLst>
        <p:guide orient="horz" pos="2160"/>
        <p:guide pos="2880"/>
      </p:guideLst>
    </p:cSldViewPr>
  </p:slideViewPr>
  <p:outlineViewPr>
    <p:cViewPr>
      <p:scale>
        <a:sx n="33" d="100"/>
        <a:sy n="33" d="100"/>
      </p:scale>
      <p:origin x="0" y="418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4" d="100"/>
          <a:sy n="84" d="100"/>
        </p:scale>
        <p:origin x="-3132" y="-7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76429-4721-4328-A556-45321BDAFD25}"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s-PY"/>
        </a:p>
      </dgm:t>
    </dgm:pt>
    <dgm:pt modelId="{80ECB7C3-E47F-47BD-A6B2-66E08CE901B3}">
      <dgm:prSet phldrT="[Texto]"/>
      <dgm:spPr>
        <a:solidFill>
          <a:srgbClr val="336699"/>
        </a:solidFill>
      </dgm:spPr>
      <dgm:t>
        <a:bodyPr/>
        <a:lstStyle/>
        <a:p>
          <a:r>
            <a:rPr lang="es-PY" dirty="0" smtClean="0"/>
            <a:t>ANTEPROYECTO ANDE + ADENDA - CAF V</a:t>
          </a:r>
          <a:endParaRPr lang="es-PY" dirty="0"/>
        </a:p>
      </dgm:t>
    </dgm:pt>
    <dgm:pt modelId="{816E7330-0E69-4CC4-9B3A-D105EA6169DC}" type="parTrans" cxnId="{3B5B766A-F46E-4C2C-BA28-DC39FF3B8AAA}">
      <dgm:prSet/>
      <dgm:spPr/>
      <dgm:t>
        <a:bodyPr/>
        <a:lstStyle/>
        <a:p>
          <a:endParaRPr lang="es-PY"/>
        </a:p>
      </dgm:t>
    </dgm:pt>
    <dgm:pt modelId="{73FA5A3D-F0B3-45DD-AF43-C8D5B823AA01}" type="sibTrans" cxnId="{3B5B766A-F46E-4C2C-BA28-DC39FF3B8AAA}">
      <dgm:prSet/>
      <dgm:spPr/>
      <dgm:t>
        <a:bodyPr/>
        <a:lstStyle/>
        <a:p>
          <a:endParaRPr lang="es-PY"/>
        </a:p>
      </dgm:t>
    </dgm:pt>
    <dgm:pt modelId="{5AF3B539-0B48-471A-914A-FAD3D84A598E}">
      <dgm:prSet phldrT="[Texto]" custT="1"/>
      <dgm:spPr/>
      <dgm:t>
        <a:bodyPr/>
        <a:lstStyle/>
        <a:p>
          <a:r>
            <a:rPr lang="es-MX" sz="1600" b="1" dirty="0" smtClean="0">
              <a:solidFill>
                <a:srgbClr val="000000"/>
              </a:solidFill>
              <a:latin typeface="+mj-lt"/>
              <a:cs typeface="Times New Roman" pitchFamily="18" charset="0"/>
            </a:rPr>
            <a:t>₲ </a:t>
          </a:r>
          <a:r>
            <a:rPr lang="es-MX" sz="1600" b="1" dirty="0" smtClean="0">
              <a:solidFill>
                <a:schemeClr val="tx1"/>
              </a:solidFill>
              <a:latin typeface="+mj-lt"/>
              <a:cs typeface="Times New Roman" pitchFamily="18" charset="0"/>
            </a:rPr>
            <a:t>10.233.719</a:t>
          </a:r>
          <a:r>
            <a:rPr lang="es-MX" sz="1600" b="1" dirty="0" smtClean="0">
              <a:solidFill>
                <a:srgbClr val="000000"/>
              </a:solidFill>
              <a:latin typeface="+mj-lt"/>
              <a:cs typeface="Times New Roman" pitchFamily="18" charset="0"/>
            </a:rPr>
            <a:t> millones, </a:t>
          </a:r>
          <a:r>
            <a:rPr lang="es-MX" sz="1600" b="1" dirty="0" err="1" smtClean="0">
              <a:solidFill>
                <a:srgbClr val="000000"/>
              </a:solidFill>
              <a:latin typeface="+mj-lt"/>
              <a:cs typeface="Times New Roman" pitchFamily="18" charset="0"/>
            </a:rPr>
            <a:t>equiv</a:t>
          </a:r>
          <a:r>
            <a:rPr lang="es-MX" sz="1600" b="1" dirty="0" smtClean="0">
              <a:solidFill>
                <a:srgbClr val="000000"/>
              </a:solidFill>
              <a:latin typeface="+mj-lt"/>
              <a:cs typeface="Times New Roman" pitchFamily="18" charset="0"/>
            </a:rPr>
            <a:t>. a USD 1.574,4 millones</a:t>
          </a:r>
          <a:endParaRPr lang="es-PY" sz="1600" dirty="0"/>
        </a:p>
      </dgm:t>
    </dgm:pt>
    <dgm:pt modelId="{C7B0222E-8F7A-4A69-8A64-575B7D7DE270}" type="parTrans" cxnId="{FB007050-0BE2-4A89-AED5-6C06BDB9E3B9}">
      <dgm:prSet/>
      <dgm:spPr/>
      <dgm:t>
        <a:bodyPr/>
        <a:lstStyle/>
        <a:p>
          <a:endParaRPr lang="es-PY"/>
        </a:p>
      </dgm:t>
    </dgm:pt>
    <dgm:pt modelId="{B9DF78F6-A172-4BC5-B101-A62D778E94C2}" type="sibTrans" cxnId="{FB007050-0BE2-4A89-AED5-6C06BDB9E3B9}">
      <dgm:prSet/>
      <dgm:spPr/>
      <dgm:t>
        <a:bodyPr/>
        <a:lstStyle/>
        <a:p>
          <a:endParaRPr lang="es-PY"/>
        </a:p>
      </dgm:t>
    </dgm:pt>
    <dgm:pt modelId="{BC54AC4B-492B-4D0C-B487-2E373CB0CDEA}">
      <dgm:prSet phldrT="[Texto]"/>
      <dgm:spPr>
        <a:solidFill>
          <a:srgbClr val="336699"/>
        </a:solidFill>
      </dgm:spPr>
      <dgm:t>
        <a:bodyPr/>
        <a:lstStyle/>
        <a:p>
          <a:r>
            <a:rPr lang="es-PY" dirty="0" smtClean="0"/>
            <a:t>PROYECTO DE LEY</a:t>
          </a:r>
          <a:endParaRPr lang="es-PY" dirty="0"/>
        </a:p>
      </dgm:t>
    </dgm:pt>
    <dgm:pt modelId="{B35658BE-1FC1-4595-ACFD-EF2DBC10E191}" type="parTrans" cxnId="{70360EF5-9C60-4BCC-8E44-0F9914054A74}">
      <dgm:prSet/>
      <dgm:spPr/>
      <dgm:t>
        <a:bodyPr/>
        <a:lstStyle/>
        <a:p>
          <a:endParaRPr lang="es-PY"/>
        </a:p>
      </dgm:t>
    </dgm:pt>
    <dgm:pt modelId="{FA2FC401-63EA-451D-AC6D-52F4654683C6}" type="sibTrans" cxnId="{70360EF5-9C60-4BCC-8E44-0F9914054A74}">
      <dgm:prSet/>
      <dgm:spPr/>
      <dgm:t>
        <a:bodyPr/>
        <a:lstStyle/>
        <a:p>
          <a:endParaRPr lang="es-PY"/>
        </a:p>
      </dgm:t>
    </dgm:pt>
    <dgm:pt modelId="{EC4E3824-6D75-4B54-9001-48601EDD318E}">
      <dgm:prSet phldrT="[Texto]" custT="1"/>
      <dgm:spPr/>
      <dgm:t>
        <a:bodyPr/>
        <a:lstStyle/>
        <a:p>
          <a:r>
            <a:rPr lang="es-MX" sz="1600" b="1" dirty="0" smtClean="0">
              <a:solidFill>
                <a:srgbClr val="000000"/>
              </a:solidFill>
              <a:latin typeface="+mj-lt"/>
              <a:cs typeface="Times New Roman" pitchFamily="18" charset="0"/>
            </a:rPr>
            <a:t>₲ 8.395.616 millones, </a:t>
          </a:r>
          <a:r>
            <a:rPr lang="es-MX" sz="1600" b="1" dirty="0" err="1" smtClean="0">
              <a:solidFill>
                <a:srgbClr val="000000"/>
              </a:solidFill>
              <a:latin typeface="+mj-lt"/>
              <a:cs typeface="Times New Roman" pitchFamily="18" charset="0"/>
            </a:rPr>
            <a:t>equiv</a:t>
          </a:r>
          <a:r>
            <a:rPr lang="es-MX" sz="1600" b="1" dirty="0" smtClean="0">
              <a:solidFill>
                <a:srgbClr val="000000"/>
              </a:solidFill>
              <a:latin typeface="+mj-lt"/>
              <a:cs typeface="Times New Roman" pitchFamily="18" charset="0"/>
            </a:rPr>
            <a:t>. a USD 1.291,6 millones</a:t>
          </a:r>
          <a:endParaRPr lang="es-PY" sz="1600" dirty="0"/>
        </a:p>
      </dgm:t>
    </dgm:pt>
    <dgm:pt modelId="{0FADF994-1EF9-4C9A-A8A4-0970932972F5}" type="parTrans" cxnId="{6651E752-025B-4E58-92B9-4DF4F891375F}">
      <dgm:prSet/>
      <dgm:spPr/>
      <dgm:t>
        <a:bodyPr/>
        <a:lstStyle/>
        <a:p>
          <a:endParaRPr lang="es-PY"/>
        </a:p>
      </dgm:t>
    </dgm:pt>
    <dgm:pt modelId="{389F3053-BE86-440A-917B-2A8AECB8D8AC}" type="sibTrans" cxnId="{6651E752-025B-4E58-92B9-4DF4F891375F}">
      <dgm:prSet/>
      <dgm:spPr/>
      <dgm:t>
        <a:bodyPr/>
        <a:lstStyle/>
        <a:p>
          <a:endParaRPr lang="es-PY"/>
        </a:p>
      </dgm:t>
    </dgm:pt>
    <dgm:pt modelId="{9F1A4E89-37A3-4215-BC9F-A288733D4589}" type="pres">
      <dgm:prSet presAssocID="{EA576429-4721-4328-A556-45321BDAFD25}" presName="Name0" presStyleCnt="0">
        <dgm:presLayoutVars>
          <dgm:dir/>
          <dgm:animLvl val="lvl"/>
          <dgm:resizeHandles val="exact"/>
        </dgm:presLayoutVars>
      </dgm:prSet>
      <dgm:spPr/>
      <dgm:t>
        <a:bodyPr/>
        <a:lstStyle/>
        <a:p>
          <a:endParaRPr lang="es-PY"/>
        </a:p>
      </dgm:t>
    </dgm:pt>
    <dgm:pt modelId="{9CC8DFDB-91EA-4323-A9FD-EE4C7207B09A}" type="pres">
      <dgm:prSet presAssocID="{80ECB7C3-E47F-47BD-A6B2-66E08CE901B3}" presName="linNode" presStyleCnt="0"/>
      <dgm:spPr/>
    </dgm:pt>
    <dgm:pt modelId="{CB9F39C2-EDEF-4F26-8CAC-076BDA34FAB6}" type="pres">
      <dgm:prSet presAssocID="{80ECB7C3-E47F-47BD-A6B2-66E08CE901B3}" presName="parentText" presStyleLbl="node1" presStyleIdx="0" presStyleCnt="2">
        <dgm:presLayoutVars>
          <dgm:chMax val="1"/>
          <dgm:bulletEnabled val="1"/>
        </dgm:presLayoutVars>
      </dgm:prSet>
      <dgm:spPr/>
      <dgm:t>
        <a:bodyPr/>
        <a:lstStyle/>
        <a:p>
          <a:endParaRPr lang="es-PY"/>
        </a:p>
      </dgm:t>
    </dgm:pt>
    <dgm:pt modelId="{0E6256E4-4955-403D-B80A-1DD8DC35A8C5}" type="pres">
      <dgm:prSet presAssocID="{80ECB7C3-E47F-47BD-A6B2-66E08CE901B3}" presName="descendantText" presStyleLbl="alignAccFollowNode1" presStyleIdx="0" presStyleCnt="2">
        <dgm:presLayoutVars>
          <dgm:bulletEnabled val="1"/>
        </dgm:presLayoutVars>
      </dgm:prSet>
      <dgm:spPr/>
      <dgm:t>
        <a:bodyPr/>
        <a:lstStyle/>
        <a:p>
          <a:endParaRPr lang="es-PY"/>
        </a:p>
      </dgm:t>
    </dgm:pt>
    <dgm:pt modelId="{1D1A161A-1595-4A6A-B581-08292235B3A9}" type="pres">
      <dgm:prSet presAssocID="{73FA5A3D-F0B3-45DD-AF43-C8D5B823AA01}" presName="sp" presStyleCnt="0"/>
      <dgm:spPr/>
    </dgm:pt>
    <dgm:pt modelId="{072740BB-7EB9-4035-B7FF-C306A804837E}" type="pres">
      <dgm:prSet presAssocID="{BC54AC4B-492B-4D0C-B487-2E373CB0CDEA}" presName="linNode" presStyleCnt="0"/>
      <dgm:spPr/>
    </dgm:pt>
    <dgm:pt modelId="{235250FE-A51D-4024-8378-38DF7C262F78}" type="pres">
      <dgm:prSet presAssocID="{BC54AC4B-492B-4D0C-B487-2E373CB0CDEA}" presName="parentText" presStyleLbl="node1" presStyleIdx="1" presStyleCnt="2">
        <dgm:presLayoutVars>
          <dgm:chMax val="1"/>
          <dgm:bulletEnabled val="1"/>
        </dgm:presLayoutVars>
      </dgm:prSet>
      <dgm:spPr/>
      <dgm:t>
        <a:bodyPr/>
        <a:lstStyle/>
        <a:p>
          <a:endParaRPr lang="es-PY"/>
        </a:p>
      </dgm:t>
    </dgm:pt>
    <dgm:pt modelId="{09A88538-ED08-4B35-BA35-129A065E0342}" type="pres">
      <dgm:prSet presAssocID="{BC54AC4B-492B-4D0C-B487-2E373CB0CDEA}" presName="descendantText" presStyleLbl="alignAccFollowNode1" presStyleIdx="1" presStyleCnt="2">
        <dgm:presLayoutVars>
          <dgm:bulletEnabled val="1"/>
        </dgm:presLayoutVars>
      </dgm:prSet>
      <dgm:spPr/>
      <dgm:t>
        <a:bodyPr/>
        <a:lstStyle/>
        <a:p>
          <a:endParaRPr lang="es-PY"/>
        </a:p>
      </dgm:t>
    </dgm:pt>
  </dgm:ptLst>
  <dgm:cxnLst>
    <dgm:cxn modelId="{146AB936-920B-47A4-9798-F46AF24E8174}" type="presOf" srcId="{EC4E3824-6D75-4B54-9001-48601EDD318E}" destId="{09A88538-ED08-4B35-BA35-129A065E0342}" srcOrd="0" destOrd="0" presId="urn:microsoft.com/office/officeart/2005/8/layout/vList5"/>
    <dgm:cxn modelId="{6651E752-025B-4E58-92B9-4DF4F891375F}" srcId="{BC54AC4B-492B-4D0C-B487-2E373CB0CDEA}" destId="{EC4E3824-6D75-4B54-9001-48601EDD318E}" srcOrd="0" destOrd="0" parTransId="{0FADF994-1EF9-4C9A-A8A4-0970932972F5}" sibTransId="{389F3053-BE86-440A-917B-2A8AECB8D8AC}"/>
    <dgm:cxn modelId="{1BC15602-4A28-47A0-9DC3-C468FCDD63F8}" type="presOf" srcId="{5AF3B539-0B48-471A-914A-FAD3D84A598E}" destId="{0E6256E4-4955-403D-B80A-1DD8DC35A8C5}" srcOrd="0" destOrd="0" presId="urn:microsoft.com/office/officeart/2005/8/layout/vList5"/>
    <dgm:cxn modelId="{3B5B766A-F46E-4C2C-BA28-DC39FF3B8AAA}" srcId="{EA576429-4721-4328-A556-45321BDAFD25}" destId="{80ECB7C3-E47F-47BD-A6B2-66E08CE901B3}" srcOrd="0" destOrd="0" parTransId="{816E7330-0E69-4CC4-9B3A-D105EA6169DC}" sibTransId="{73FA5A3D-F0B3-45DD-AF43-C8D5B823AA01}"/>
    <dgm:cxn modelId="{FB007050-0BE2-4A89-AED5-6C06BDB9E3B9}" srcId="{80ECB7C3-E47F-47BD-A6B2-66E08CE901B3}" destId="{5AF3B539-0B48-471A-914A-FAD3D84A598E}" srcOrd="0" destOrd="0" parTransId="{C7B0222E-8F7A-4A69-8A64-575B7D7DE270}" sibTransId="{B9DF78F6-A172-4BC5-B101-A62D778E94C2}"/>
    <dgm:cxn modelId="{9012FEC1-AC67-459F-8B16-7BDED1A7D966}" type="presOf" srcId="{EA576429-4721-4328-A556-45321BDAFD25}" destId="{9F1A4E89-37A3-4215-BC9F-A288733D4589}" srcOrd="0" destOrd="0" presId="urn:microsoft.com/office/officeart/2005/8/layout/vList5"/>
    <dgm:cxn modelId="{EA9A6762-104F-4515-A0A3-0BAD7B7B7D63}" type="presOf" srcId="{80ECB7C3-E47F-47BD-A6B2-66E08CE901B3}" destId="{CB9F39C2-EDEF-4F26-8CAC-076BDA34FAB6}" srcOrd="0" destOrd="0" presId="urn:microsoft.com/office/officeart/2005/8/layout/vList5"/>
    <dgm:cxn modelId="{70360EF5-9C60-4BCC-8E44-0F9914054A74}" srcId="{EA576429-4721-4328-A556-45321BDAFD25}" destId="{BC54AC4B-492B-4D0C-B487-2E373CB0CDEA}" srcOrd="1" destOrd="0" parTransId="{B35658BE-1FC1-4595-ACFD-EF2DBC10E191}" sibTransId="{FA2FC401-63EA-451D-AC6D-52F4654683C6}"/>
    <dgm:cxn modelId="{2A30CD56-A7F6-4706-893E-DC631568C9CA}" type="presOf" srcId="{BC54AC4B-492B-4D0C-B487-2E373CB0CDEA}" destId="{235250FE-A51D-4024-8378-38DF7C262F78}" srcOrd="0" destOrd="0" presId="urn:microsoft.com/office/officeart/2005/8/layout/vList5"/>
    <dgm:cxn modelId="{4F3C54AA-67E8-4754-ACC7-7AF42974C524}" type="presParOf" srcId="{9F1A4E89-37A3-4215-BC9F-A288733D4589}" destId="{9CC8DFDB-91EA-4323-A9FD-EE4C7207B09A}" srcOrd="0" destOrd="0" presId="urn:microsoft.com/office/officeart/2005/8/layout/vList5"/>
    <dgm:cxn modelId="{F1EBB552-4A2F-4EB8-BC1F-60E10580BB34}" type="presParOf" srcId="{9CC8DFDB-91EA-4323-A9FD-EE4C7207B09A}" destId="{CB9F39C2-EDEF-4F26-8CAC-076BDA34FAB6}" srcOrd="0" destOrd="0" presId="urn:microsoft.com/office/officeart/2005/8/layout/vList5"/>
    <dgm:cxn modelId="{6F98264E-A247-485B-B67F-1CB02170AEB4}" type="presParOf" srcId="{9CC8DFDB-91EA-4323-A9FD-EE4C7207B09A}" destId="{0E6256E4-4955-403D-B80A-1DD8DC35A8C5}" srcOrd="1" destOrd="0" presId="urn:microsoft.com/office/officeart/2005/8/layout/vList5"/>
    <dgm:cxn modelId="{1369E8E4-26B5-4D9D-AB76-AE58C0252850}" type="presParOf" srcId="{9F1A4E89-37A3-4215-BC9F-A288733D4589}" destId="{1D1A161A-1595-4A6A-B581-08292235B3A9}" srcOrd="1" destOrd="0" presId="urn:microsoft.com/office/officeart/2005/8/layout/vList5"/>
    <dgm:cxn modelId="{EE3A72F9-2666-405F-BB28-915702F60C69}" type="presParOf" srcId="{9F1A4E89-37A3-4215-BC9F-A288733D4589}" destId="{072740BB-7EB9-4035-B7FF-C306A804837E}" srcOrd="2" destOrd="0" presId="urn:microsoft.com/office/officeart/2005/8/layout/vList5"/>
    <dgm:cxn modelId="{FE346E06-0E20-4933-93F8-9C567E04853A}" type="presParOf" srcId="{072740BB-7EB9-4035-B7FF-C306A804837E}" destId="{235250FE-A51D-4024-8378-38DF7C262F78}" srcOrd="0" destOrd="0" presId="urn:microsoft.com/office/officeart/2005/8/layout/vList5"/>
    <dgm:cxn modelId="{9CCEB747-E3EC-4607-A763-88DB909CC0D2}" type="presParOf" srcId="{072740BB-7EB9-4035-B7FF-C306A804837E}" destId="{09A88538-ED08-4B35-BA35-129A065E03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256E4-4955-403D-B80A-1DD8DC35A8C5}">
      <dsp:nvSpPr>
        <dsp:cNvPr id="0" name=""/>
        <dsp:cNvSpPr/>
      </dsp:nvSpPr>
      <dsp:spPr>
        <a:xfrm rot="5400000">
          <a:off x="5206866" y="-2196003"/>
          <a:ext cx="652456" cy="520761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MX" sz="1600" b="1" kern="1200" dirty="0" smtClean="0">
              <a:solidFill>
                <a:srgbClr val="000000"/>
              </a:solidFill>
              <a:latin typeface="+mj-lt"/>
              <a:cs typeface="Times New Roman" pitchFamily="18" charset="0"/>
            </a:rPr>
            <a:t>₲ </a:t>
          </a:r>
          <a:r>
            <a:rPr lang="es-MX" sz="1600" b="1" kern="1200" dirty="0" smtClean="0">
              <a:solidFill>
                <a:schemeClr val="tx1"/>
              </a:solidFill>
              <a:latin typeface="+mj-lt"/>
              <a:cs typeface="Times New Roman" pitchFamily="18" charset="0"/>
            </a:rPr>
            <a:t>10.233.719</a:t>
          </a:r>
          <a:r>
            <a:rPr lang="es-MX" sz="1600" b="1" kern="1200" dirty="0" smtClean="0">
              <a:solidFill>
                <a:srgbClr val="000000"/>
              </a:solidFill>
              <a:latin typeface="+mj-lt"/>
              <a:cs typeface="Times New Roman" pitchFamily="18" charset="0"/>
            </a:rPr>
            <a:t> millones, </a:t>
          </a:r>
          <a:r>
            <a:rPr lang="es-MX" sz="1600" b="1" kern="1200" dirty="0" err="1" smtClean="0">
              <a:solidFill>
                <a:srgbClr val="000000"/>
              </a:solidFill>
              <a:latin typeface="+mj-lt"/>
              <a:cs typeface="Times New Roman" pitchFamily="18" charset="0"/>
            </a:rPr>
            <a:t>equiv</a:t>
          </a:r>
          <a:r>
            <a:rPr lang="es-MX" sz="1600" b="1" kern="1200" dirty="0" smtClean="0">
              <a:solidFill>
                <a:srgbClr val="000000"/>
              </a:solidFill>
              <a:latin typeface="+mj-lt"/>
              <a:cs typeface="Times New Roman" pitchFamily="18" charset="0"/>
            </a:rPr>
            <a:t>. a USD 1.574,4 millones</a:t>
          </a:r>
          <a:endParaRPr lang="es-PY" sz="1600" kern="1200" dirty="0"/>
        </a:p>
      </dsp:txBody>
      <dsp:txXfrm rot="-5400000">
        <a:off x="2929285" y="113428"/>
        <a:ext cx="5175768" cy="588756"/>
      </dsp:txXfrm>
    </dsp:sp>
    <dsp:sp modelId="{CB9F39C2-EDEF-4F26-8CAC-076BDA34FAB6}">
      <dsp:nvSpPr>
        <dsp:cNvPr id="0" name=""/>
        <dsp:cNvSpPr/>
      </dsp:nvSpPr>
      <dsp:spPr>
        <a:xfrm>
          <a:off x="0" y="20"/>
          <a:ext cx="2929285" cy="81557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PY" sz="1900" kern="1200" dirty="0" smtClean="0"/>
            <a:t>ANTEPROYECTO ANDE + ADENDA - CAF V</a:t>
          </a:r>
          <a:endParaRPr lang="es-PY" sz="1900" kern="1200" dirty="0"/>
        </a:p>
      </dsp:txBody>
      <dsp:txXfrm>
        <a:off x="39813" y="39833"/>
        <a:ext cx="2849659" cy="735944"/>
      </dsp:txXfrm>
    </dsp:sp>
    <dsp:sp modelId="{09A88538-ED08-4B35-BA35-129A065E0342}">
      <dsp:nvSpPr>
        <dsp:cNvPr id="0" name=""/>
        <dsp:cNvSpPr/>
      </dsp:nvSpPr>
      <dsp:spPr>
        <a:xfrm rot="5400000">
          <a:off x="5206866" y="-1339654"/>
          <a:ext cx="652456" cy="5207618"/>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MX" sz="1600" b="1" kern="1200" dirty="0" smtClean="0">
              <a:solidFill>
                <a:srgbClr val="000000"/>
              </a:solidFill>
              <a:latin typeface="+mj-lt"/>
              <a:cs typeface="Times New Roman" pitchFamily="18" charset="0"/>
            </a:rPr>
            <a:t>₲ 8.395.616 millones, </a:t>
          </a:r>
          <a:r>
            <a:rPr lang="es-MX" sz="1600" b="1" kern="1200" dirty="0" err="1" smtClean="0">
              <a:solidFill>
                <a:srgbClr val="000000"/>
              </a:solidFill>
              <a:latin typeface="+mj-lt"/>
              <a:cs typeface="Times New Roman" pitchFamily="18" charset="0"/>
            </a:rPr>
            <a:t>equiv</a:t>
          </a:r>
          <a:r>
            <a:rPr lang="es-MX" sz="1600" b="1" kern="1200" dirty="0" smtClean="0">
              <a:solidFill>
                <a:srgbClr val="000000"/>
              </a:solidFill>
              <a:latin typeface="+mj-lt"/>
              <a:cs typeface="Times New Roman" pitchFamily="18" charset="0"/>
            </a:rPr>
            <a:t>. a USD 1.291,6 millones</a:t>
          </a:r>
          <a:endParaRPr lang="es-PY" sz="1600" kern="1200" dirty="0"/>
        </a:p>
      </dsp:txBody>
      <dsp:txXfrm rot="-5400000">
        <a:off x="2929285" y="969777"/>
        <a:ext cx="5175768" cy="588756"/>
      </dsp:txXfrm>
    </dsp:sp>
    <dsp:sp modelId="{235250FE-A51D-4024-8378-38DF7C262F78}">
      <dsp:nvSpPr>
        <dsp:cNvPr id="0" name=""/>
        <dsp:cNvSpPr/>
      </dsp:nvSpPr>
      <dsp:spPr>
        <a:xfrm>
          <a:off x="0" y="856369"/>
          <a:ext cx="2929285" cy="81557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PY" sz="1900" kern="1200" dirty="0" smtClean="0"/>
            <a:t>PROYECTO DE LEY</a:t>
          </a:r>
          <a:endParaRPr lang="es-PY" sz="1900" kern="1200" dirty="0"/>
        </a:p>
      </dsp:txBody>
      <dsp:txXfrm>
        <a:off x="39813" y="896182"/>
        <a:ext cx="2849659" cy="7359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41" tIns="46570" rIns="93141" bIns="46570" rtlCol="0"/>
          <a:lstStyle>
            <a:lvl1pPr algn="l">
              <a:defRPr sz="1200"/>
            </a:lvl1pPr>
          </a:lstStyle>
          <a:p>
            <a:endParaRPr lang="es-PY" dirty="0"/>
          </a:p>
        </p:txBody>
      </p:sp>
      <p:sp>
        <p:nvSpPr>
          <p:cNvPr id="3" name="2 Marcador de fecha"/>
          <p:cNvSpPr>
            <a:spLocks noGrp="1"/>
          </p:cNvSpPr>
          <p:nvPr>
            <p:ph type="dt" sz="quarter" idx="1"/>
          </p:nvPr>
        </p:nvSpPr>
        <p:spPr>
          <a:xfrm>
            <a:off x="3970938" y="0"/>
            <a:ext cx="3037840" cy="464820"/>
          </a:xfrm>
          <a:prstGeom prst="rect">
            <a:avLst/>
          </a:prstGeom>
        </p:spPr>
        <p:txBody>
          <a:bodyPr vert="horz" lIns="93141" tIns="46570" rIns="93141" bIns="46570" rtlCol="0"/>
          <a:lstStyle>
            <a:lvl1pPr algn="r">
              <a:defRPr sz="1200"/>
            </a:lvl1pPr>
          </a:lstStyle>
          <a:p>
            <a:fld id="{6A5C7CBA-0F93-41FE-B25E-CE0EC7A0F46B}" type="datetimeFigureOut">
              <a:rPr lang="es-PY" smtClean="0"/>
              <a:pPr/>
              <a:t>30/09/2019</a:t>
            </a:fld>
            <a:endParaRPr lang="es-PY" dirty="0"/>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41" tIns="46570" rIns="93141" bIns="46570" rtlCol="0" anchor="b"/>
          <a:lstStyle>
            <a:lvl1pPr algn="l">
              <a:defRPr sz="1200"/>
            </a:lvl1pPr>
          </a:lstStyle>
          <a:p>
            <a:endParaRPr lang="es-PY" dirty="0"/>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41" tIns="46570" rIns="93141" bIns="46570" rtlCol="0" anchor="b"/>
          <a:lstStyle>
            <a:lvl1pPr algn="r">
              <a:defRPr sz="1200"/>
            </a:lvl1pPr>
          </a:lstStyle>
          <a:p>
            <a:fld id="{41B04675-462C-41E6-B8C5-06D1CB824C0A}" type="slidenum">
              <a:rPr lang="es-PY" smtClean="0"/>
              <a:pPr/>
              <a:t>‹Nº›</a:t>
            </a:fld>
            <a:endParaRPr lang="es-PY" dirty="0"/>
          </a:p>
        </p:txBody>
      </p:sp>
    </p:spTree>
    <p:extLst>
      <p:ext uri="{BB962C8B-B14F-4D97-AF65-F5344CB8AC3E}">
        <p14:creationId xmlns:p14="http://schemas.microsoft.com/office/powerpoint/2010/main" val="2027454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36" tIns="46568" rIns="93136" bIns="46568" rtlCol="0"/>
          <a:lstStyle>
            <a:lvl1pPr algn="l">
              <a:defRPr sz="1200"/>
            </a:lvl1pPr>
          </a:lstStyle>
          <a:p>
            <a:endParaRPr lang="es-ES" dirty="0"/>
          </a:p>
        </p:txBody>
      </p:sp>
      <p:sp>
        <p:nvSpPr>
          <p:cNvPr id="3" name="2 Marcador de fecha"/>
          <p:cNvSpPr>
            <a:spLocks noGrp="1"/>
          </p:cNvSpPr>
          <p:nvPr>
            <p:ph type="dt" idx="1"/>
          </p:nvPr>
        </p:nvSpPr>
        <p:spPr>
          <a:xfrm>
            <a:off x="3970938" y="0"/>
            <a:ext cx="3037840" cy="464820"/>
          </a:xfrm>
          <a:prstGeom prst="rect">
            <a:avLst/>
          </a:prstGeom>
        </p:spPr>
        <p:txBody>
          <a:bodyPr vert="horz" lIns="93136" tIns="46568" rIns="93136" bIns="46568" rtlCol="0"/>
          <a:lstStyle>
            <a:lvl1pPr algn="r">
              <a:defRPr sz="1200"/>
            </a:lvl1pPr>
          </a:lstStyle>
          <a:p>
            <a:fld id="{7C6E7DB9-8788-4A90-914B-670259C57589}" type="datetimeFigureOut">
              <a:rPr lang="es-ES" smtClean="0"/>
              <a:pPr/>
              <a:t>30/09/2019</a:t>
            </a:fld>
            <a:endParaRPr lang="es-ES"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6" tIns="46568" rIns="93136" bIns="46568" rtlCol="0" anchor="ctr"/>
          <a:lstStyle/>
          <a:p>
            <a:endParaRPr lang="es-ES" dirty="0"/>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3136" tIns="46568" rIns="93136" bIns="4656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36" tIns="46568" rIns="93136" bIns="46568"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36" tIns="46568" rIns="93136" bIns="46568" rtlCol="0" anchor="b"/>
          <a:lstStyle>
            <a:lvl1pPr algn="r">
              <a:defRPr sz="1200"/>
            </a:lvl1pPr>
          </a:lstStyle>
          <a:p>
            <a:fld id="{36E5295B-2CB5-4663-B1C5-8DC93DCC26A3}" type="slidenum">
              <a:rPr lang="es-ES" smtClean="0"/>
              <a:pPr/>
              <a:t>‹Nº›</a:t>
            </a:fld>
            <a:endParaRPr lang="es-ES" dirty="0"/>
          </a:p>
        </p:txBody>
      </p:sp>
    </p:spTree>
    <p:extLst>
      <p:ext uri="{BB962C8B-B14F-4D97-AF65-F5344CB8AC3E}">
        <p14:creationId xmlns:p14="http://schemas.microsoft.com/office/powerpoint/2010/main" val="359285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a:p>
        </p:txBody>
      </p:sp>
      <p:sp>
        <p:nvSpPr>
          <p:cNvPr id="4" name="3 Marcador de número de diapositiva"/>
          <p:cNvSpPr>
            <a:spLocks noGrp="1"/>
          </p:cNvSpPr>
          <p:nvPr>
            <p:ph type="sldNum" sz="quarter" idx="10"/>
          </p:nvPr>
        </p:nvSpPr>
        <p:spPr/>
        <p:txBody>
          <a:bodyPr/>
          <a:lstStyle/>
          <a:p>
            <a:fld id="{36E5295B-2CB5-4663-B1C5-8DC93DCC26A3}" type="slidenum">
              <a:rPr lang="es-ES" smtClean="0"/>
              <a:pPr/>
              <a:t>1</a:t>
            </a:fld>
            <a:endParaRPr lang="es-ES" dirty="0"/>
          </a:p>
        </p:txBody>
      </p:sp>
    </p:spTree>
    <p:extLst>
      <p:ext uri="{BB962C8B-B14F-4D97-AF65-F5344CB8AC3E}">
        <p14:creationId xmlns:p14="http://schemas.microsoft.com/office/powerpoint/2010/main" val="148657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E5295B-2CB5-4663-B1C5-8DC93DCC26A3}" type="slidenum">
              <a:rPr lang="es-ES" smtClean="0"/>
              <a:pPr/>
              <a:t>17</a:t>
            </a:fld>
            <a:endParaRPr lang="es-ES" dirty="0"/>
          </a:p>
        </p:txBody>
      </p:sp>
    </p:spTree>
    <p:extLst>
      <p:ext uri="{BB962C8B-B14F-4D97-AF65-F5344CB8AC3E}">
        <p14:creationId xmlns:p14="http://schemas.microsoft.com/office/powerpoint/2010/main" val="173822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E5295B-2CB5-4663-B1C5-8DC93DCC26A3}" type="slidenum">
              <a:rPr lang="es-ES" smtClean="0"/>
              <a:pPr/>
              <a:t>19</a:t>
            </a:fld>
            <a:endParaRPr lang="es-ES" dirty="0"/>
          </a:p>
        </p:txBody>
      </p:sp>
    </p:spTree>
    <p:extLst>
      <p:ext uri="{BB962C8B-B14F-4D97-AF65-F5344CB8AC3E}">
        <p14:creationId xmlns:p14="http://schemas.microsoft.com/office/powerpoint/2010/main" val="173822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rgbClr val="336699"/>
                </a:solidFill>
                <a:effectLst>
                  <a:outerShdw blurRad="53975" dist="22860" dir="5400000" algn="tl" rotWithShape="0">
                    <a:srgbClr val="000000">
                      <a:alpha val="55000"/>
                    </a:srgbClr>
                  </a:outerShdw>
                </a:effectLst>
              </a:defRPr>
            </a:lvl1pPr>
            <a:extLst/>
          </a:lstStyle>
          <a:p>
            <a:r>
              <a:rPr kumimoji="0" lang="es-ES" dirty="0"/>
              <a:t>Haga clic para modificar el estilo de título del patrón</a:t>
            </a:r>
            <a:endParaRPr kumimoji="0" lang="en-US" dirty="0"/>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dirty="0"/>
              <a:t>Haga clic en el icono para agregar una imagen</a:t>
            </a:r>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251520" y="692696"/>
            <a:ext cx="8784976" cy="1008112"/>
          </a:xfrm>
          <a:prstGeom prst="rect">
            <a:avLst/>
          </a:prstGeom>
        </p:spPr>
        <p:txBody>
          <a:bodyPr/>
          <a:lstStyle>
            <a:lvl1pPr algn="ctr">
              <a:defRPr sz="3000" b="1">
                <a:latin typeface="+mj-lt"/>
              </a:defRPr>
            </a:lvl1pPr>
          </a:lstStyle>
          <a:p>
            <a:r>
              <a:rPr lang="es-ES"/>
              <a:t>Haga clic para modificar el estilo de título del patrón</a:t>
            </a:r>
            <a:endParaRPr lang="es-PY"/>
          </a:p>
        </p:txBody>
      </p:sp>
      <p:sp>
        <p:nvSpPr>
          <p:cNvPr id="3" name="2 Marcador de número de diapositiva"/>
          <p:cNvSpPr>
            <a:spLocks noGrp="1"/>
          </p:cNvSpPr>
          <p:nvPr>
            <p:ph type="sldNum" sz="quarter" idx="10"/>
          </p:nvPr>
        </p:nvSpPr>
        <p:spPr/>
        <p:txBody>
          <a:bodyPr/>
          <a:lstStyle/>
          <a:p>
            <a:fld id="{59DE6EB8-52AB-45EA-A660-3E1EBFA72987}" type="slidenum">
              <a:rPr lang="en-US" smtClean="0"/>
              <a:pPr/>
              <a:t>‹Nº›</a:t>
            </a:fld>
            <a:endParaRPr lang="en-US" dirty="0"/>
          </a:p>
        </p:txBody>
      </p:sp>
    </p:spTree>
    <p:extLst>
      <p:ext uri="{BB962C8B-B14F-4D97-AF65-F5344CB8AC3E}">
        <p14:creationId xmlns:p14="http://schemas.microsoft.com/office/powerpoint/2010/main" val="2158334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s-ES" dirty="0"/>
              <a:t>Haga clic para modificar el estilo de título del patrón</a:t>
            </a:r>
            <a:endParaRPr kumimoji="0" lang="en-US" dirty="0"/>
          </a:p>
        </p:txBody>
      </p:sp>
      <p:sp>
        <p:nvSpPr>
          <p:cNvPr id="5" name="4 CuadroTexto"/>
          <p:cNvSpPr txBox="1"/>
          <p:nvPr userDrawn="1"/>
        </p:nvSpPr>
        <p:spPr>
          <a:xfrm>
            <a:off x="-36512" y="6597352"/>
            <a:ext cx="3168352" cy="276999"/>
          </a:xfrm>
          <a:prstGeom prst="rect">
            <a:avLst/>
          </a:prstGeom>
          <a:noFill/>
        </p:spPr>
        <p:txBody>
          <a:bodyPr wrap="square" rtlCol="0">
            <a:spAutoFit/>
          </a:bodyPr>
          <a:lstStyle/>
          <a:p>
            <a:r>
              <a:rPr lang="es-PY" sz="1200" b="1" i="0" dirty="0">
                <a:solidFill>
                  <a:schemeClr val="tx2">
                    <a:lumMod val="65000"/>
                    <a:lumOff val="35000"/>
                  </a:schemeClr>
                </a:solidFill>
                <a:latin typeface="+mj-lt"/>
              </a:rPr>
              <a:t>GERENCIA FINANCIERA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s-ES"/>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
        <p:nvSpPr>
          <p:cNvPr id="6" name="5 CuadroTexto"/>
          <p:cNvSpPr txBox="1"/>
          <p:nvPr userDrawn="1"/>
        </p:nvSpPr>
        <p:spPr>
          <a:xfrm>
            <a:off x="-36512" y="6597352"/>
            <a:ext cx="3168352" cy="246221"/>
          </a:xfrm>
          <a:prstGeom prst="rect">
            <a:avLst/>
          </a:prstGeom>
          <a:noFill/>
        </p:spPr>
        <p:txBody>
          <a:bodyPr wrap="square" rtlCol="0">
            <a:spAutoFit/>
          </a:bodyPr>
          <a:lstStyle/>
          <a:p>
            <a:r>
              <a:rPr lang="es-PY" sz="1000" b="1" i="0" dirty="0">
                <a:solidFill>
                  <a:schemeClr val="tx2">
                    <a:lumMod val="65000"/>
                    <a:lumOff val="35000"/>
                  </a:schemeClr>
                </a:solidFill>
                <a:latin typeface="+mj-lt"/>
              </a:rPr>
              <a:t>GERENCIA FINANCIERA</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s-ES" dirty="0"/>
              <a:t>Haga clic para modificar el estilo de título del patrón</a:t>
            </a:r>
            <a:endParaRPr kumimoji="0" lang="en-US" dirty="0"/>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dirty="0"/>
          </a:p>
        </p:txBody>
      </p:sp>
      <p:sp>
        <p:nvSpPr>
          <p:cNvPr id="8" name="7 CuadroTexto"/>
          <p:cNvSpPr txBox="1"/>
          <p:nvPr userDrawn="1"/>
        </p:nvSpPr>
        <p:spPr>
          <a:xfrm>
            <a:off x="-36512" y="6597352"/>
            <a:ext cx="3168352" cy="276999"/>
          </a:xfrm>
          <a:prstGeom prst="rect">
            <a:avLst/>
          </a:prstGeom>
          <a:noFill/>
        </p:spPr>
        <p:txBody>
          <a:bodyPr wrap="square" rtlCol="0">
            <a:spAutoFit/>
          </a:bodyPr>
          <a:lstStyle/>
          <a:p>
            <a:r>
              <a:rPr lang="es-PY" sz="1200" b="1" i="0" dirty="0">
                <a:solidFill>
                  <a:schemeClr val="tx2">
                    <a:lumMod val="65000"/>
                    <a:lumOff val="35000"/>
                  </a:schemeClr>
                </a:solidFill>
                <a:latin typeface="+mj-lt"/>
              </a:rPr>
              <a:t>GERENCIA FINANCIERA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dirty="0"/>
          </a:p>
        </p:txBody>
      </p:sp>
      <p:sp>
        <p:nvSpPr>
          <p:cNvPr id="4" name="3 CuadroTexto"/>
          <p:cNvSpPr txBox="1"/>
          <p:nvPr userDrawn="1"/>
        </p:nvSpPr>
        <p:spPr>
          <a:xfrm>
            <a:off x="-36512" y="6597352"/>
            <a:ext cx="3168352" cy="276999"/>
          </a:xfrm>
          <a:prstGeom prst="rect">
            <a:avLst/>
          </a:prstGeom>
          <a:noFill/>
        </p:spPr>
        <p:txBody>
          <a:bodyPr wrap="square" rtlCol="0">
            <a:spAutoFit/>
          </a:bodyPr>
          <a:lstStyle/>
          <a:p>
            <a:r>
              <a:rPr lang="es-PY" sz="1200" b="1" i="0" dirty="0">
                <a:solidFill>
                  <a:schemeClr val="tx2">
                    <a:lumMod val="65000"/>
                    <a:lumOff val="35000"/>
                  </a:schemeClr>
                </a:solidFill>
                <a:latin typeface="+mj-lt"/>
              </a:rPr>
              <a:t>GERENCIA FINANCIERA</a:t>
            </a:r>
          </a:p>
        </p:txBody>
      </p:sp>
    </p:spTree>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fecha"/>
          <p:cNvSpPr>
            <a:spLocks noGrp="1"/>
          </p:cNvSpPr>
          <p:nvPr>
            <p:ph type="dt" sz="half" idx="10"/>
          </p:nvPr>
        </p:nvSpPr>
        <p:spPr/>
        <p:txBody>
          <a:bodyPr/>
          <a:lstStyle/>
          <a:p>
            <a:r>
              <a:rPr lang="es-ES" dirty="0"/>
              <a:t>GERENCIA FINANCIERA</a:t>
            </a:r>
          </a:p>
        </p:txBody>
      </p:sp>
      <p:sp>
        <p:nvSpPr>
          <p:cNvPr id="4" name="3 Marcador de pie de página"/>
          <p:cNvSpPr>
            <a:spLocks noGrp="1"/>
          </p:cNvSpPr>
          <p:nvPr>
            <p:ph type="ftr" sz="quarter" idx="11"/>
          </p:nvPr>
        </p:nvSpPr>
        <p:spPr/>
        <p:txBody>
          <a:bodyPr/>
          <a:lstStyle/>
          <a:p>
            <a:r>
              <a:rPr lang="es-ES" dirty="0"/>
              <a:t>ADMINISTRACIÓN NACIONAL DE ELECTRICIDAD</a:t>
            </a:r>
          </a:p>
        </p:txBody>
      </p:sp>
    </p:spTree>
    <p:extLst>
      <p:ext uri="{BB962C8B-B14F-4D97-AF65-F5344CB8AC3E}">
        <p14:creationId xmlns:p14="http://schemas.microsoft.com/office/powerpoint/2010/main" val="844844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dirty="0"/>
          </a:p>
        </p:txBody>
      </p:sp>
      <p:sp>
        <p:nvSpPr>
          <p:cNvPr id="3" name="2 CuadroTexto"/>
          <p:cNvSpPr txBox="1"/>
          <p:nvPr userDrawn="1"/>
        </p:nvSpPr>
        <p:spPr>
          <a:xfrm>
            <a:off x="-36512" y="6654552"/>
            <a:ext cx="3168352" cy="230832"/>
          </a:xfrm>
          <a:prstGeom prst="rect">
            <a:avLst/>
          </a:prstGeom>
          <a:noFill/>
        </p:spPr>
        <p:txBody>
          <a:bodyPr wrap="square" rtlCol="0">
            <a:spAutoFit/>
          </a:bodyPr>
          <a:lstStyle/>
          <a:p>
            <a:r>
              <a:rPr lang="es-PY" sz="900" b="1" i="0" dirty="0">
                <a:solidFill>
                  <a:schemeClr val="tx2">
                    <a:lumMod val="65000"/>
                    <a:lumOff val="35000"/>
                  </a:schemeClr>
                </a:solidFill>
                <a:latin typeface="+mj-lt"/>
              </a:rPr>
              <a:t>GERENCIA FINANCIERA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
        <p:nvSpPr>
          <p:cNvPr id="6" name="5 CuadroTexto"/>
          <p:cNvSpPr txBox="1"/>
          <p:nvPr userDrawn="1"/>
        </p:nvSpPr>
        <p:spPr>
          <a:xfrm>
            <a:off x="-36512" y="6597352"/>
            <a:ext cx="3168352" cy="276999"/>
          </a:xfrm>
          <a:prstGeom prst="rect">
            <a:avLst/>
          </a:prstGeom>
          <a:noFill/>
        </p:spPr>
        <p:txBody>
          <a:bodyPr wrap="square" rtlCol="0">
            <a:spAutoFit/>
          </a:bodyPr>
          <a:lstStyle/>
          <a:p>
            <a:r>
              <a:rPr lang="es-PY" sz="1200" b="1" i="0" dirty="0">
                <a:solidFill>
                  <a:schemeClr val="tx2">
                    <a:lumMod val="65000"/>
                    <a:lumOff val="35000"/>
                  </a:schemeClr>
                </a:solidFill>
                <a:latin typeface="+mj-lt"/>
              </a:rPr>
              <a:t>GERENCIA FINANCIERA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es-ES" dirty="0"/>
              <a:t>Haga clic para modificar el estilo de título del patrón</a:t>
            </a:r>
            <a:endParaRPr kumimoji="0" lang="en-US" dirty="0"/>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dirty="0"/>
              <a:t>Haga clic para modificar el estilo de texto del patrón</a:t>
            </a:r>
          </a:p>
        </p:txBody>
      </p:sp>
      <p:sp>
        <p:nvSpPr>
          <p:cNvPr id="7" name="Slide Number Placeholder 6"/>
          <p:cNvSpPr>
            <a:spLocks noGrp="1"/>
          </p:cNvSpPr>
          <p:nvPr>
            <p:ph type="sldNum" sz="quarter" idx="12"/>
          </p:nvPr>
        </p:nvSpPr>
        <p:spPr>
          <a:xfrm>
            <a:off x="8077200" y="6356350"/>
            <a:ext cx="609600" cy="365125"/>
          </a:xfrm>
        </p:spPr>
        <p:txBody>
          <a:bodyPr/>
          <a:lstStyle/>
          <a:p>
            <a:fld id="{6E2D2B3B-882E-40F3-A32F-6DD516915044}" type="slidenum">
              <a:rPr lang="en-US" smtClean="0"/>
              <a:pPr/>
              <a:t>‹Nº›</a:t>
            </a:fld>
            <a:endParaRPr lang="en-US" dirty="0"/>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CuadroTexto"/>
          <p:cNvSpPr txBox="1"/>
          <p:nvPr userDrawn="1"/>
        </p:nvSpPr>
        <p:spPr>
          <a:xfrm>
            <a:off x="-36512" y="6597352"/>
            <a:ext cx="3168352" cy="276999"/>
          </a:xfrm>
          <a:prstGeom prst="rect">
            <a:avLst/>
          </a:prstGeom>
          <a:noFill/>
        </p:spPr>
        <p:txBody>
          <a:bodyPr wrap="square" rtlCol="0">
            <a:spAutoFit/>
          </a:bodyPr>
          <a:lstStyle/>
          <a:p>
            <a:r>
              <a:rPr lang="es-PY" sz="1200" b="1" i="0" dirty="0">
                <a:solidFill>
                  <a:schemeClr val="tx2">
                    <a:lumMod val="65000"/>
                    <a:lumOff val="35000"/>
                  </a:schemeClr>
                </a:solidFill>
                <a:latin typeface="+mj-lt"/>
              </a:rPr>
              <a:t>GERENCIA FINANCIERA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
        <p:nvSpPr>
          <p:cNvPr id="5" name="4 CuadroTexto"/>
          <p:cNvSpPr txBox="1"/>
          <p:nvPr userDrawn="1"/>
        </p:nvSpPr>
        <p:spPr>
          <a:xfrm>
            <a:off x="-36512" y="6597352"/>
            <a:ext cx="3168352" cy="276999"/>
          </a:xfrm>
          <a:prstGeom prst="rect">
            <a:avLst/>
          </a:prstGeom>
          <a:noFill/>
        </p:spPr>
        <p:txBody>
          <a:bodyPr wrap="square" rtlCol="0">
            <a:spAutoFit/>
          </a:bodyPr>
          <a:lstStyle/>
          <a:p>
            <a:r>
              <a:rPr lang="es-PY" sz="1200" b="1" i="0" dirty="0">
                <a:solidFill>
                  <a:schemeClr val="tx2">
                    <a:lumMod val="65000"/>
                    <a:lumOff val="35000"/>
                  </a:schemeClr>
                </a:solidFill>
                <a:latin typeface="+mj-lt"/>
              </a:rPr>
              <a:t>GERENCIA FINANCIERA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s-ES"/>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Y"/>
          </a:p>
        </p:txBody>
      </p:sp>
      <p:sp>
        <p:nvSpPr>
          <p:cNvPr id="4" name="3 Marcador de fecha"/>
          <p:cNvSpPr>
            <a:spLocks noGrp="1"/>
          </p:cNvSpPr>
          <p:nvPr>
            <p:ph type="dt" sz="half" idx="10"/>
          </p:nvPr>
        </p:nvSpPr>
        <p:spPr/>
        <p:txBody>
          <a:bodyPr/>
          <a:lstStyle/>
          <a:p>
            <a:fld id="{CF8292AC-6397-4C45-B159-CAD32913D375}" type="datetimeFigureOut">
              <a:rPr lang="es-PY" smtClean="0"/>
              <a:pPr/>
              <a:t>30/09/2019</a:t>
            </a:fld>
            <a:endParaRPr lang="es-PY" dirty="0"/>
          </a:p>
        </p:txBody>
      </p:sp>
      <p:sp>
        <p:nvSpPr>
          <p:cNvPr id="5" name="4 Marcador de pie de página"/>
          <p:cNvSpPr>
            <a:spLocks noGrp="1"/>
          </p:cNvSpPr>
          <p:nvPr>
            <p:ph type="ftr" sz="quarter" idx="11"/>
          </p:nvPr>
        </p:nvSpPr>
        <p:spPr/>
        <p:txBody>
          <a:bodyPr/>
          <a:lstStyle/>
          <a:p>
            <a:endParaRPr lang="es-PY" dirty="0"/>
          </a:p>
        </p:txBody>
      </p:sp>
      <p:sp>
        <p:nvSpPr>
          <p:cNvPr id="6" name="5 Marcador de número de diapositiva"/>
          <p:cNvSpPr>
            <a:spLocks noGrp="1"/>
          </p:cNvSpPr>
          <p:nvPr>
            <p:ph type="sldNum" sz="quarter" idx="12"/>
          </p:nvPr>
        </p:nvSpPr>
        <p:spPr/>
        <p:txBody>
          <a:bodyPr/>
          <a:lstStyle/>
          <a:p>
            <a:fld id="{9251C3BC-5663-4B49-BB8D-5D7AEDEE5B55}" type="slidenum">
              <a:rPr lang="es-PY" smtClean="0"/>
              <a:pPr/>
              <a:t>‹Nº›</a:t>
            </a:fld>
            <a:endParaRPr lang="es-PY" dirty="0"/>
          </a:p>
        </p:txBody>
      </p:sp>
    </p:spTree>
    <p:extLst>
      <p:ext uri="{BB962C8B-B14F-4D97-AF65-F5344CB8AC3E}">
        <p14:creationId xmlns:p14="http://schemas.microsoft.com/office/powerpoint/2010/main" val="1077262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10"/>
          </p:nvPr>
        </p:nvSpPr>
        <p:spPr/>
        <p:txBody>
          <a:bodyPr/>
          <a:lstStyle/>
          <a:p>
            <a:fld id="{CF8292AC-6397-4C45-B159-CAD32913D375}" type="datetimeFigureOut">
              <a:rPr lang="es-PY" smtClean="0"/>
              <a:pPr/>
              <a:t>30/09/2019</a:t>
            </a:fld>
            <a:endParaRPr lang="es-PY" dirty="0"/>
          </a:p>
        </p:txBody>
      </p:sp>
      <p:sp>
        <p:nvSpPr>
          <p:cNvPr id="5" name="4 Marcador de pie de página"/>
          <p:cNvSpPr>
            <a:spLocks noGrp="1"/>
          </p:cNvSpPr>
          <p:nvPr>
            <p:ph type="ftr" sz="quarter" idx="11"/>
          </p:nvPr>
        </p:nvSpPr>
        <p:spPr/>
        <p:txBody>
          <a:bodyPr/>
          <a:lstStyle/>
          <a:p>
            <a:endParaRPr lang="es-PY" dirty="0"/>
          </a:p>
        </p:txBody>
      </p:sp>
      <p:sp>
        <p:nvSpPr>
          <p:cNvPr id="6" name="5 Marcador de número de diapositiva"/>
          <p:cNvSpPr>
            <a:spLocks noGrp="1"/>
          </p:cNvSpPr>
          <p:nvPr>
            <p:ph type="sldNum" sz="quarter" idx="12"/>
          </p:nvPr>
        </p:nvSpPr>
        <p:spPr/>
        <p:txBody>
          <a:bodyPr/>
          <a:lstStyle/>
          <a:p>
            <a:fld id="{9251C3BC-5663-4B49-BB8D-5D7AEDEE5B55}" type="slidenum">
              <a:rPr lang="es-PY" smtClean="0"/>
              <a:pPr/>
              <a:t>‹Nº›</a:t>
            </a:fld>
            <a:endParaRPr lang="es-PY" dirty="0"/>
          </a:p>
        </p:txBody>
      </p:sp>
    </p:spTree>
    <p:extLst>
      <p:ext uri="{BB962C8B-B14F-4D97-AF65-F5344CB8AC3E}">
        <p14:creationId xmlns:p14="http://schemas.microsoft.com/office/powerpoint/2010/main" val="7292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F8292AC-6397-4C45-B159-CAD32913D375}" type="datetimeFigureOut">
              <a:rPr lang="es-PY" smtClean="0"/>
              <a:pPr/>
              <a:t>30/09/2019</a:t>
            </a:fld>
            <a:endParaRPr lang="es-PY" dirty="0"/>
          </a:p>
        </p:txBody>
      </p:sp>
      <p:sp>
        <p:nvSpPr>
          <p:cNvPr id="5" name="4 Marcador de pie de página"/>
          <p:cNvSpPr>
            <a:spLocks noGrp="1"/>
          </p:cNvSpPr>
          <p:nvPr>
            <p:ph type="ftr" sz="quarter" idx="11"/>
          </p:nvPr>
        </p:nvSpPr>
        <p:spPr/>
        <p:txBody>
          <a:bodyPr/>
          <a:lstStyle/>
          <a:p>
            <a:endParaRPr lang="es-PY" dirty="0"/>
          </a:p>
        </p:txBody>
      </p:sp>
      <p:sp>
        <p:nvSpPr>
          <p:cNvPr id="6" name="5 Marcador de número de diapositiva"/>
          <p:cNvSpPr>
            <a:spLocks noGrp="1"/>
          </p:cNvSpPr>
          <p:nvPr>
            <p:ph type="sldNum" sz="quarter" idx="12"/>
          </p:nvPr>
        </p:nvSpPr>
        <p:spPr/>
        <p:txBody>
          <a:bodyPr/>
          <a:lstStyle/>
          <a:p>
            <a:fld id="{9251C3BC-5663-4B49-BB8D-5D7AEDEE5B55}" type="slidenum">
              <a:rPr lang="es-PY" smtClean="0"/>
              <a:pPr/>
              <a:t>‹Nº›</a:t>
            </a:fld>
            <a:endParaRPr lang="es-PY" dirty="0"/>
          </a:p>
        </p:txBody>
      </p:sp>
    </p:spTree>
    <p:extLst>
      <p:ext uri="{BB962C8B-B14F-4D97-AF65-F5344CB8AC3E}">
        <p14:creationId xmlns:p14="http://schemas.microsoft.com/office/powerpoint/2010/main" val="3147854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4 Marcador de fecha"/>
          <p:cNvSpPr>
            <a:spLocks noGrp="1"/>
          </p:cNvSpPr>
          <p:nvPr>
            <p:ph type="dt" sz="half" idx="10"/>
          </p:nvPr>
        </p:nvSpPr>
        <p:spPr/>
        <p:txBody>
          <a:bodyPr/>
          <a:lstStyle/>
          <a:p>
            <a:fld id="{CF8292AC-6397-4C45-B159-CAD32913D375}" type="datetimeFigureOut">
              <a:rPr lang="es-PY" smtClean="0"/>
              <a:pPr/>
              <a:t>30/09/2019</a:t>
            </a:fld>
            <a:endParaRPr lang="es-PY" dirty="0"/>
          </a:p>
        </p:txBody>
      </p:sp>
      <p:sp>
        <p:nvSpPr>
          <p:cNvPr id="6" name="5 Marcador de pie de página"/>
          <p:cNvSpPr>
            <a:spLocks noGrp="1"/>
          </p:cNvSpPr>
          <p:nvPr>
            <p:ph type="ftr" sz="quarter" idx="11"/>
          </p:nvPr>
        </p:nvSpPr>
        <p:spPr/>
        <p:txBody>
          <a:bodyPr/>
          <a:lstStyle/>
          <a:p>
            <a:endParaRPr lang="es-PY" dirty="0"/>
          </a:p>
        </p:txBody>
      </p:sp>
      <p:sp>
        <p:nvSpPr>
          <p:cNvPr id="7" name="6 Marcador de número de diapositiva"/>
          <p:cNvSpPr>
            <a:spLocks noGrp="1"/>
          </p:cNvSpPr>
          <p:nvPr>
            <p:ph type="sldNum" sz="quarter" idx="12"/>
          </p:nvPr>
        </p:nvSpPr>
        <p:spPr/>
        <p:txBody>
          <a:bodyPr/>
          <a:lstStyle/>
          <a:p>
            <a:fld id="{9251C3BC-5663-4B49-BB8D-5D7AEDEE5B55}" type="slidenum">
              <a:rPr lang="es-PY" smtClean="0"/>
              <a:pPr/>
              <a:t>‹Nº›</a:t>
            </a:fld>
            <a:endParaRPr lang="es-PY" dirty="0"/>
          </a:p>
        </p:txBody>
      </p:sp>
    </p:spTree>
    <p:extLst>
      <p:ext uri="{BB962C8B-B14F-4D97-AF65-F5344CB8AC3E}">
        <p14:creationId xmlns:p14="http://schemas.microsoft.com/office/powerpoint/2010/main" val="3375483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6 Marcador de fecha"/>
          <p:cNvSpPr>
            <a:spLocks noGrp="1"/>
          </p:cNvSpPr>
          <p:nvPr>
            <p:ph type="dt" sz="half" idx="10"/>
          </p:nvPr>
        </p:nvSpPr>
        <p:spPr/>
        <p:txBody>
          <a:bodyPr/>
          <a:lstStyle/>
          <a:p>
            <a:fld id="{CF8292AC-6397-4C45-B159-CAD32913D375}" type="datetimeFigureOut">
              <a:rPr lang="es-PY" smtClean="0"/>
              <a:pPr/>
              <a:t>30/09/2019</a:t>
            </a:fld>
            <a:endParaRPr lang="es-PY" dirty="0"/>
          </a:p>
        </p:txBody>
      </p:sp>
      <p:sp>
        <p:nvSpPr>
          <p:cNvPr id="8" name="7 Marcador de pie de página"/>
          <p:cNvSpPr>
            <a:spLocks noGrp="1"/>
          </p:cNvSpPr>
          <p:nvPr>
            <p:ph type="ftr" sz="quarter" idx="11"/>
          </p:nvPr>
        </p:nvSpPr>
        <p:spPr/>
        <p:txBody>
          <a:bodyPr/>
          <a:lstStyle/>
          <a:p>
            <a:endParaRPr lang="es-PY" dirty="0"/>
          </a:p>
        </p:txBody>
      </p:sp>
      <p:sp>
        <p:nvSpPr>
          <p:cNvPr id="9" name="8 Marcador de número de diapositiva"/>
          <p:cNvSpPr>
            <a:spLocks noGrp="1"/>
          </p:cNvSpPr>
          <p:nvPr>
            <p:ph type="sldNum" sz="quarter" idx="12"/>
          </p:nvPr>
        </p:nvSpPr>
        <p:spPr/>
        <p:txBody>
          <a:bodyPr/>
          <a:lstStyle/>
          <a:p>
            <a:fld id="{9251C3BC-5663-4B49-BB8D-5D7AEDEE5B55}" type="slidenum">
              <a:rPr lang="es-PY" smtClean="0"/>
              <a:pPr/>
              <a:t>‹Nº›</a:t>
            </a:fld>
            <a:endParaRPr lang="es-PY" dirty="0"/>
          </a:p>
        </p:txBody>
      </p:sp>
    </p:spTree>
    <p:extLst>
      <p:ext uri="{BB962C8B-B14F-4D97-AF65-F5344CB8AC3E}">
        <p14:creationId xmlns:p14="http://schemas.microsoft.com/office/powerpoint/2010/main" val="1018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183880" cy="1051560"/>
          </a:xfrm>
        </p:spPr>
        <p:txBody>
          <a:bodyPr/>
          <a:lstStyle/>
          <a:p>
            <a:r>
              <a:rPr kumimoji="0" lang="es-ES" dirty="0"/>
              <a:t>Haga clic para modificar el estilo de título del patrón</a:t>
            </a:r>
            <a:endParaRPr kumimoji="0" lang="en-US" dirty="0"/>
          </a:p>
        </p:txBody>
      </p:sp>
      <p:sp>
        <p:nvSpPr>
          <p:cNvPr id="3" name="2 Marcador de contenido"/>
          <p:cNvSpPr>
            <a:spLocks noGrp="1"/>
          </p:cNvSpPr>
          <p:nvPr>
            <p:ph idx="1"/>
          </p:nvPr>
        </p:nvSpPr>
        <p:spPr>
          <a:xfrm>
            <a:off x="500034" y="1714488"/>
            <a:ext cx="8183880" cy="41879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fecha"/>
          <p:cNvSpPr>
            <a:spLocks noGrp="1"/>
          </p:cNvSpPr>
          <p:nvPr>
            <p:ph type="dt" sz="half" idx="10"/>
          </p:nvPr>
        </p:nvSpPr>
        <p:spPr/>
        <p:txBody>
          <a:bodyPr/>
          <a:lstStyle/>
          <a:p>
            <a:fld id="{CF8292AC-6397-4C45-B159-CAD32913D375}" type="datetimeFigureOut">
              <a:rPr lang="es-PY" smtClean="0"/>
              <a:pPr/>
              <a:t>30/09/2019</a:t>
            </a:fld>
            <a:endParaRPr lang="es-PY" dirty="0"/>
          </a:p>
        </p:txBody>
      </p:sp>
      <p:sp>
        <p:nvSpPr>
          <p:cNvPr id="4" name="3 Marcador de pie de página"/>
          <p:cNvSpPr>
            <a:spLocks noGrp="1"/>
          </p:cNvSpPr>
          <p:nvPr>
            <p:ph type="ftr" sz="quarter" idx="11"/>
          </p:nvPr>
        </p:nvSpPr>
        <p:spPr/>
        <p:txBody>
          <a:bodyPr/>
          <a:lstStyle/>
          <a:p>
            <a:endParaRPr lang="es-PY" dirty="0"/>
          </a:p>
        </p:txBody>
      </p:sp>
      <p:sp>
        <p:nvSpPr>
          <p:cNvPr id="5" name="4 Marcador de número de diapositiva"/>
          <p:cNvSpPr>
            <a:spLocks noGrp="1"/>
          </p:cNvSpPr>
          <p:nvPr>
            <p:ph type="sldNum" sz="quarter" idx="12"/>
          </p:nvPr>
        </p:nvSpPr>
        <p:spPr/>
        <p:txBody>
          <a:bodyPr/>
          <a:lstStyle/>
          <a:p>
            <a:fld id="{9251C3BC-5663-4B49-BB8D-5D7AEDEE5B55}" type="slidenum">
              <a:rPr lang="es-PY" smtClean="0"/>
              <a:pPr/>
              <a:t>‹Nº›</a:t>
            </a:fld>
            <a:endParaRPr lang="es-PY" dirty="0"/>
          </a:p>
        </p:txBody>
      </p:sp>
    </p:spTree>
    <p:extLst>
      <p:ext uri="{BB962C8B-B14F-4D97-AF65-F5344CB8AC3E}">
        <p14:creationId xmlns:p14="http://schemas.microsoft.com/office/powerpoint/2010/main" val="1909896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8292AC-6397-4C45-B159-CAD32913D375}" type="datetimeFigureOut">
              <a:rPr lang="es-PY" smtClean="0"/>
              <a:pPr/>
              <a:t>30/09/2019</a:t>
            </a:fld>
            <a:endParaRPr lang="es-PY" dirty="0"/>
          </a:p>
        </p:txBody>
      </p:sp>
      <p:sp>
        <p:nvSpPr>
          <p:cNvPr id="3" name="2 Marcador de pie de página"/>
          <p:cNvSpPr>
            <a:spLocks noGrp="1"/>
          </p:cNvSpPr>
          <p:nvPr>
            <p:ph type="ftr" sz="quarter" idx="11"/>
          </p:nvPr>
        </p:nvSpPr>
        <p:spPr/>
        <p:txBody>
          <a:bodyPr/>
          <a:lstStyle/>
          <a:p>
            <a:endParaRPr lang="es-PY" dirty="0"/>
          </a:p>
        </p:txBody>
      </p:sp>
      <p:sp>
        <p:nvSpPr>
          <p:cNvPr id="4" name="3 Marcador de número de diapositiva"/>
          <p:cNvSpPr>
            <a:spLocks noGrp="1"/>
          </p:cNvSpPr>
          <p:nvPr>
            <p:ph type="sldNum" sz="quarter" idx="12"/>
          </p:nvPr>
        </p:nvSpPr>
        <p:spPr/>
        <p:txBody>
          <a:bodyPr/>
          <a:lstStyle/>
          <a:p>
            <a:fld id="{9251C3BC-5663-4B49-BB8D-5D7AEDEE5B55}" type="slidenum">
              <a:rPr lang="es-PY" smtClean="0"/>
              <a:pPr/>
              <a:t>‹Nº›</a:t>
            </a:fld>
            <a:endParaRPr lang="es-PY" dirty="0"/>
          </a:p>
        </p:txBody>
      </p:sp>
    </p:spTree>
    <p:extLst>
      <p:ext uri="{BB962C8B-B14F-4D97-AF65-F5344CB8AC3E}">
        <p14:creationId xmlns:p14="http://schemas.microsoft.com/office/powerpoint/2010/main" val="4272129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F8292AC-6397-4C45-B159-CAD32913D375}" type="datetimeFigureOut">
              <a:rPr lang="es-PY" smtClean="0"/>
              <a:pPr/>
              <a:t>30/09/2019</a:t>
            </a:fld>
            <a:endParaRPr lang="es-PY" dirty="0"/>
          </a:p>
        </p:txBody>
      </p:sp>
      <p:sp>
        <p:nvSpPr>
          <p:cNvPr id="6" name="5 Marcador de pie de página"/>
          <p:cNvSpPr>
            <a:spLocks noGrp="1"/>
          </p:cNvSpPr>
          <p:nvPr>
            <p:ph type="ftr" sz="quarter" idx="11"/>
          </p:nvPr>
        </p:nvSpPr>
        <p:spPr/>
        <p:txBody>
          <a:bodyPr/>
          <a:lstStyle/>
          <a:p>
            <a:endParaRPr lang="es-PY" dirty="0"/>
          </a:p>
        </p:txBody>
      </p:sp>
      <p:sp>
        <p:nvSpPr>
          <p:cNvPr id="7" name="6 Marcador de número de diapositiva"/>
          <p:cNvSpPr>
            <a:spLocks noGrp="1"/>
          </p:cNvSpPr>
          <p:nvPr>
            <p:ph type="sldNum" sz="quarter" idx="12"/>
          </p:nvPr>
        </p:nvSpPr>
        <p:spPr/>
        <p:txBody>
          <a:bodyPr/>
          <a:lstStyle/>
          <a:p>
            <a:fld id="{9251C3BC-5663-4B49-BB8D-5D7AEDEE5B55}" type="slidenum">
              <a:rPr lang="es-PY" smtClean="0"/>
              <a:pPr/>
              <a:t>‹Nº›</a:t>
            </a:fld>
            <a:endParaRPr lang="es-PY" dirty="0"/>
          </a:p>
        </p:txBody>
      </p:sp>
    </p:spTree>
    <p:extLst>
      <p:ext uri="{BB962C8B-B14F-4D97-AF65-F5344CB8AC3E}">
        <p14:creationId xmlns:p14="http://schemas.microsoft.com/office/powerpoint/2010/main" val="1308416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F8292AC-6397-4C45-B159-CAD32913D375}" type="datetimeFigureOut">
              <a:rPr lang="es-PY" smtClean="0"/>
              <a:pPr/>
              <a:t>30/09/2019</a:t>
            </a:fld>
            <a:endParaRPr lang="es-PY" dirty="0"/>
          </a:p>
        </p:txBody>
      </p:sp>
      <p:sp>
        <p:nvSpPr>
          <p:cNvPr id="6" name="5 Marcador de pie de página"/>
          <p:cNvSpPr>
            <a:spLocks noGrp="1"/>
          </p:cNvSpPr>
          <p:nvPr>
            <p:ph type="ftr" sz="quarter" idx="11"/>
          </p:nvPr>
        </p:nvSpPr>
        <p:spPr/>
        <p:txBody>
          <a:bodyPr/>
          <a:lstStyle/>
          <a:p>
            <a:endParaRPr lang="es-PY" dirty="0"/>
          </a:p>
        </p:txBody>
      </p:sp>
      <p:sp>
        <p:nvSpPr>
          <p:cNvPr id="7" name="6 Marcador de número de diapositiva"/>
          <p:cNvSpPr>
            <a:spLocks noGrp="1"/>
          </p:cNvSpPr>
          <p:nvPr>
            <p:ph type="sldNum" sz="quarter" idx="12"/>
          </p:nvPr>
        </p:nvSpPr>
        <p:spPr/>
        <p:txBody>
          <a:bodyPr/>
          <a:lstStyle/>
          <a:p>
            <a:fld id="{9251C3BC-5663-4B49-BB8D-5D7AEDEE5B55}" type="slidenum">
              <a:rPr lang="es-PY" smtClean="0"/>
              <a:pPr/>
              <a:t>‹Nº›</a:t>
            </a:fld>
            <a:endParaRPr lang="es-PY" dirty="0"/>
          </a:p>
        </p:txBody>
      </p:sp>
    </p:spTree>
    <p:extLst>
      <p:ext uri="{BB962C8B-B14F-4D97-AF65-F5344CB8AC3E}">
        <p14:creationId xmlns:p14="http://schemas.microsoft.com/office/powerpoint/2010/main" val="3355270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10"/>
          </p:nvPr>
        </p:nvSpPr>
        <p:spPr/>
        <p:txBody>
          <a:bodyPr/>
          <a:lstStyle/>
          <a:p>
            <a:fld id="{CF8292AC-6397-4C45-B159-CAD32913D375}" type="datetimeFigureOut">
              <a:rPr lang="es-PY" smtClean="0"/>
              <a:pPr/>
              <a:t>30/09/2019</a:t>
            </a:fld>
            <a:endParaRPr lang="es-PY" dirty="0"/>
          </a:p>
        </p:txBody>
      </p:sp>
      <p:sp>
        <p:nvSpPr>
          <p:cNvPr id="5" name="4 Marcador de pie de página"/>
          <p:cNvSpPr>
            <a:spLocks noGrp="1"/>
          </p:cNvSpPr>
          <p:nvPr>
            <p:ph type="ftr" sz="quarter" idx="11"/>
          </p:nvPr>
        </p:nvSpPr>
        <p:spPr/>
        <p:txBody>
          <a:bodyPr/>
          <a:lstStyle/>
          <a:p>
            <a:endParaRPr lang="es-PY" dirty="0"/>
          </a:p>
        </p:txBody>
      </p:sp>
      <p:sp>
        <p:nvSpPr>
          <p:cNvPr id="6" name="5 Marcador de número de diapositiva"/>
          <p:cNvSpPr>
            <a:spLocks noGrp="1"/>
          </p:cNvSpPr>
          <p:nvPr>
            <p:ph type="sldNum" sz="quarter" idx="12"/>
          </p:nvPr>
        </p:nvSpPr>
        <p:spPr/>
        <p:txBody>
          <a:bodyPr/>
          <a:lstStyle/>
          <a:p>
            <a:fld id="{9251C3BC-5663-4B49-BB8D-5D7AEDEE5B55}" type="slidenum">
              <a:rPr lang="es-PY" smtClean="0"/>
              <a:pPr/>
              <a:t>‹Nº›</a:t>
            </a:fld>
            <a:endParaRPr lang="es-PY" dirty="0"/>
          </a:p>
        </p:txBody>
      </p:sp>
    </p:spTree>
    <p:extLst>
      <p:ext uri="{BB962C8B-B14F-4D97-AF65-F5344CB8AC3E}">
        <p14:creationId xmlns:p14="http://schemas.microsoft.com/office/powerpoint/2010/main" val="3064281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10"/>
          </p:nvPr>
        </p:nvSpPr>
        <p:spPr/>
        <p:txBody>
          <a:bodyPr/>
          <a:lstStyle/>
          <a:p>
            <a:fld id="{CF8292AC-6397-4C45-B159-CAD32913D375}" type="datetimeFigureOut">
              <a:rPr lang="es-PY" smtClean="0"/>
              <a:pPr/>
              <a:t>30/09/2019</a:t>
            </a:fld>
            <a:endParaRPr lang="es-PY" dirty="0"/>
          </a:p>
        </p:txBody>
      </p:sp>
      <p:sp>
        <p:nvSpPr>
          <p:cNvPr id="5" name="4 Marcador de pie de página"/>
          <p:cNvSpPr>
            <a:spLocks noGrp="1"/>
          </p:cNvSpPr>
          <p:nvPr>
            <p:ph type="ftr" sz="quarter" idx="11"/>
          </p:nvPr>
        </p:nvSpPr>
        <p:spPr/>
        <p:txBody>
          <a:bodyPr/>
          <a:lstStyle/>
          <a:p>
            <a:endParaRPr lang="es-PY" dirty="0"/>
          </a:p>
        </p:txBody>
      </p:sp>
      <p:sp>
        <p:nvSpPr>
          <p:cNvPr id="6" name="5 Marcador de número de diapositiva"/>
          <p:cNvSpPr>
            <a:spLocks noGrp="1"/>
          </p:cNvSpPr>
          <p:nvPr>
            <p:ph type="sldNum" sz="quarter" idx="12"/>
          </p:nvPr>
        </p:nvSpPr>
        <p:spPr/>
        <p:txBody>
          <a:bodyPr/>
          <a:lstStyle/>
          <a:p>
            <a:fld id="{9251C3BC-5663-4B49-BB8D-5D7AEDEE5B55}" type="slidenum">
              <a:rPr lang="es-PY" smtClean="0"/>
              <a:pPr/>
              <a:t>‹Nº›</a:t>
            </a:fld>
            <a:endParaRPr lang="es-PY" dirty="0"/>
          </a:p>
        </p:txBody>
      </p:sp>
    </p:spTree>
    <p:extLst>
      <p:ext uri="{BB962C8B-B14F-4D97-AF65-F5344CB8AC3E}">
        <p14:creationId xmlns:p14="http://schemas.microsoft.com/office/powerpoint/2010/main" val="77611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500034" y="500042"/>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dirty="0"/>
              <a:t>Haga clic para modificar el estilo de título del patrón</a:t>
            </a:r>
            <a:endParaRPr kumimoji="0" lang="en-US" dirty="0"/>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500034" y="157161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714876" y="157161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71472" y="571480"/>
            <a:ext cx="8183880" cy="1051560"/>
          </a:xfrm>
        </p:spPr>
        <p:txBody>
          <a:bodyPr anchor="b"/>
          <a:lstStyle>
            <a:lvl1pPr>
              <a:defRPr b="1"/>
            </a:lvl1pPr>
            <a:extLst/>
          </a:lstStyle>
          <a:p>
            <a:r>
              <a:rPr kumimoji="0" lang="es-ES" dirty="0"/>
              <a:t>Haga clic para modificar el estilo de título del patrón</a:t>
            </a:r>
            <a:endParaRPr kumimoji="0" lang="en-US" dirty="0"/>
          </a:p>
        </p:txBody>
      </p:sp>
      <p:sp>
        <p:nvSpPr>
          <p:cNvPr id="3" name="2 Marcador de texto"/>
          <p:cNvSpPr>
            <a:spLocks noGrp="1"/>
          </p:cNvSpPr>
          <p:nvPr>
            <p:ph type="body" idx="1"/>
          </p:nvPr>
        </p:nvSpPr>
        <p:spPr>
          <a:xfrm>
            <a:off x="571472" y="1643050"/>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dirty="0"/>
              <a:t>Haga clic para modificar el estilo de texto del patrón</a:t>
            </a:r>
          </a:p>
        </p:txBody>
      </p:sp>
      <p:sp>
        <p:nvSpPr>
          <p:cNvPr id="4" name="3 Marcador de texto"/>
          <p:cNvSpPr>
            <a:spLocks noGrp="1"/>
          </p:cNvSpPr>
          <p:nvPr>
            <p:ph type="body" sz="half" idx="3"/>
          </p:nvPr>
        </p:nvSpPr>
        <p:spPr>
          <a:xfrm>
            <a:off x="4643438" y="1643050"/>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dirty="0"/>
              <a:t>Haga clic para modificar el estilo de texto del patrón</a:t>
            </a:r>
          </a:p>
        </p:txBody>
      </p:sp>
      <p:sp>
        <p:nvSpPr>
          <p:cNvPr id="5" name="4 Marcador de contenido"/>
          <p:cNvSpPr>
            <a:spLocks noGrp="1"/>
          </p:cNvSpPr>
          <p:nvPr>
            <p:ph sz="quarter" idx="2"/>
          </p:nvPr>
        </p:nvSpPr>
        <p:spPr>
          <a:xfrm>
            <a:off x="571472" y="2500306"/>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dirty="0"/>
              <a:t>Haga clic para modificar el estilo de texto del patrón</a:t>
            </a:r>
          </a:p>
          <a:p>
            <a:pPr lvl="1" eaLnBrk="1" latinLnBrk="0" hangingPunct="1"/>
            <a:r>
              <a:rPr lang="es-ES" dirty="0"/>
              <a:t>Segundo nivel</a:t>
            </a:r>
          </a:p>
          <a:p>
            <a:pPr lvl="2" eaLnBrk="1" latinLnBrk="0" hangingPunct="1"/>
            <a:r>
              <a:rPr lang="es-ES" dirty="0"/>
              <a:t>Tercer nivel</a:t>
            </a:r>
          </a:p>
          <a:p>
            <a:pPr lvl="3" eaLnBrk="1" latinLnBrk="0" hangingPunct="1"/>
            <a:r>
              <a:rPr lang="es-ES" dirty="0"/>
              <a:t>Cuarto nivel</a:t>
            </a:r>
          </a:p>
          <a:p>
            <a:pPr lvl="4" eaLnBrk="1" latinLnBrk="0" hangingPunct="1"/>
            <a:r>
              <a:rPr lang="es-ES" dirty="0"/>
              <a:t>Quinto nivel</a:t>
            </a:r>
            <a:endParaRPr kumimoji="0" lang="en-US" dirty="0"/>
          </a:p>
        </p:txBody>
      </p:sp>
      <p:sp>
        <p:nvSpPr>
          <p:cNvPr id="6" name="5 Marcador de contenido"/>
          <p:cNvSpPr>
            <a:spLocks noGrp="1"/>
          </p:cNvSpPr>
          <p:nvPr>
            <p:ph sz="quarter" idx="4"/>
          </p:nvPr>
        </p:nvSpPr>
        <p:spPr>
          <a:xfrm>
            <a:off x="4643438" y="2500306"/>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resupuesto 2012">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no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no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redondeado"/>
          <p:cNvSpPr/>
          <p:nvPr/>
        </p:nvSpPr>
        <p:spPr>
          <a:xfrm>
            <a:off x="428596" y="50004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Marcador de título"/>
          <p:cNvSpPr>
            <a:spLocks noGrp="1"/>
          </p:cNvSpPr>
          <p:nvPr>
            <p:ph type="title"/>
          </p:nvPr>
        </p:nvSpPr>
        <p:spPr>
          <a:xfrm>
            <a:off x="500034" y="571480"/>
            <a:ext cx="8183880" cy="1051560"/>
          </a:xfrm>
          <a:prstGeom prst="rect">
            <a:avLst/>
          </a:prstGeom>
        </p:spPr>
        <p:txBody>
          <a:bodyPr vert="horz" anchor="b">
            <a:normAutofit/>
          </a:bodyPr>
          <a:lstStyle/>
          <a:p>
            <a:r>
              <a:rPr kumimoji="0" lang="es-ES" dirty="0"/>
              <a:t>Haga clic para modificar el estilo de título del patrón</a:t>
            </a:r>
            <a:endParaRPr kumimoji="0" lang="en-US" dirty="0"/>
          </a:p>
        </p:txBody>
      </p:sp>
      <p:sp>
        <p:nvSpPr>
          <p:cNvPr id="4" name="3 Marcador de texto"/>
          <p:cNvSpPr>
            <a:spLocks noGrp="1"/>
          </p:cNvSpPr>
          <p:nvPr>
            <p:ph type="body" idx="1"/>
          </p:nvPr>
        </p:nvSpPr>
        <p:spPr>
          <a:xfrm>
            <a:off x="500034" y="1785926"/>
            <a:ext cx="8183880" cy="4187952"/>
          </a:xfrm>
          <a:prstGeom prst="rect">
            <a:avLst/>
          </a:prstGeom>
        </p:spPr>
        <p:txBody>
          <a:bodyPr vert="horz" lIns="182880" tIns="91440">
            <a:normAutofit/>
          </a:bodyPr>
          <a:lstStyle/>
          <a:p>
            <a:pPr lvl="0" eaLnBrk="1" latinLnBrk="0" hangingPunct="1"/>
            <a:r>
              <a:rPr kumimoji="0" lang="es-ES" dirty="0"/>
              <a:t>Haga clic para modificar el estilo de texto del patrón</a:t>
            </a:r>
          </a:p>
          <a:p>
            <a:pPr lvl="1" eaLnBrk="1" latinLnBrk="0" hangingPunct="1"/>
            <a:r>
              <a:rPr kumimoji="0" lang="es-ES" dirty="0"/>
              <a:t>Segundo nivel</a:t>
            </a:r>
          </a:p>
          <a:p>
            <a:pPr lvl="2" eaLnBrk="1" latinLnBrk="0" hangingPunct="1"/>
            <a:r>
              <a:rPr kumimoji="0" lang="es-ES" dirty="0"/>
              <a:t>Tercer nivel</a:t>
            </a:r>
          </a:p>
          <a:p>
            <a:pPr lvl="3" eaLnBrk="1" latinLnBrk="0" hangingPunct="1"/>
            <a:r>
              <a:rPr kumimoji="0" lang="es-ES" dirty="0"/>
              <a:t>Cuarto nivel</a:t>
            </a:r>
          </a:p>
          <a:p>
            <a:pPr lvl="4" eaLnBrk="1" latinLnBrk="0" hangingPunct="1"/>
            <a:r>
              <a:rPr kumimoji="0" lang="es-ES" dirty="0"/>
              <a:t>Quinto nivel</a:t>
            </a:r>
            <a:endParaRPr kumimoji="0" lang="en-US" dirty="0"/>
          </a:p>
        </p:txBody>
      </p:sp>
      <p:sp>
        <p:nvSpPr>
          <p:cNvPr id="25" name="24 Marcador de fecha"/>
          <p:cNvSpPr>
            <a:spLocks noGrp="1"/>
          </p:cNvSpPr>
          <p:nvPr>
            <p:ph type="dt" sz="half" idx="2"/>
          </p:nvPr>
        </p:nvSpPr>
        <p:spPr>
          <a:xfrm>
            <a:off x="642938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r>
              <a:rPr lang="es-ES" dirty="0"/>
              <a:t>GERENCIA FINANCIERA</a:t>
            </a:r>
          </a:p>
        </p:txBody>
      </p:sp>
      <p:sp>
        <p:nvSpPr>
          <p:cNvPr id="18" name="17 Marcador de pie de página"/>
          <p:cNvSpPr>
            <a:spLocks noGrp="1"/>
          </p:cNvSpPr>
          <p:nvPr>
            <p:ph type="ftr" sz="quarter" idx="3"/>
          </p:nvPr>
        </p:nvSpPr>
        <p:spPr>
          <a:xfrm>
            <a:off x="438482" y="6111875"/>
            <a:ext cx="3419138"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s-ES" dirty="0"/>
              <a:t>ADMINISTRACIÓN NACIONAL DE ELECTRICIDAD</a:t>
            </a:r>
          </a:p>
        </p:txBody>
      </p:sp>
    </p:spTree>
  </p:cSld>
  <p:clrMap bg1="lt1" tx1="dk1" bg2="lt2" tx2="dk2" accent1="accent1" accent2="accent2" accent3="accent3" accent4="accent4" accent5="accent5" accent6="accent6" hlink="hlink" folHlink="folHlink"/>
  <p:sldLayoutIdLst>
    <p:sldLayoutId id="2147483853" r:id="rId1"/>
    <p:sldLayoutId id="2147483996"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hf sldNum="0" hdr="0"/>
  <p:txStyles>
    <p:titleStyle>
      <a:lvl1pPr algn="l" rtl="0" eaLnBrk="1" latinLnBrk="0" hangingPunct="1">
        <a:spcBef>
          <a:spcPct val="0"/>
        </a:spcBef>
        <a:buNone/>
        <a:defRPr kumimoji="0" sz="3600" b="1" kern="1200">
          <a:solidFill>
            <a:srgbClr val="336699"/>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864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blipFill dpi="0" rotWithShape="1">
            <a:blip r:embed="rId14">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5040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‹Nº›</a:t>
            </a:fld>
            <a:endParaRPr lang="en-US" dirty="0"/>
          </a:p>
        </p:txBody>
      </p:sp>
      <p:sp>
        <p:nvSpPr>
          <p:cNvPr id="3" name="2 CuadroTexto"/>
          <p:cNvSpPr txBox="1"/>
          <p:nvPr/>
        </p:nvSpPr>
        <p:spPr>
          <a:xfrm>
            <a:off x="6516216" y="-46548"/>
            <a:ext cx="1187624" cy="461665"/>
          </a:xfrm>
          <a:prstGeom prst="rect">
            <a:avLst/>
          </a:prstGeom>
          <a:noFill/>
        </p:spPr>
        <p:txBody>
          <a:bodyPr wrap="square" rtlCol="0">
            <a:spAutoFit/>
          </a:bodyPr>
          <a:lstStyle/>
          <a:p>
            <a:pPr algn="ctr"/>
            <a:r>
              <a:rPr lang="es-PY" sz="2400" b="1" dirty="0">
                <a:solidFill>
                  <a:schemeClr val="bg1"/>
                </a:solidFill>
                <a:latin typeface="Arial Black" pitchFamily="34" charset="0"/>
              </a:rPr>
              <a:t>ANDE</a:t>
            </a:r>
            <a:endParaRPr lang="es-PY" sz="2800" b="1" dirty="0">
              <a:solidFill>
                <a:schemeClr val="bg1"/>
              </a:solidFill>
              <a:latin typeface="Arial Black" pitchFamily="34" charset="0"/>
            </a:endParaRPr>
          </a:p>
        </p:txBody>
      </p:sp>
    </p:spTree>
  </p:cSld>
  <p:clrMap bg1="lt1" tx1="dk1" bg2="lt2" tx2="dk2" accent1="accent1" accent2="accent2" accent3="accent3" accent4="accent4" accent5="accent5" accent6="accent6" hlink="hlink" folHlink="folHlink"/>
  <p:sldLayoutIdLst>
    <p:sldLayoutId id="2147483985" r:id="rId1"/>
    <p:sldLayoutId id="2147484009"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hf sldNum="0"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292AC-6397-4C45-B159-CAD32913D375}" type="datetimeFigureOut">
              <a:rPr lang="es-PY" smtClean="0"/>
              <a:pPr/>
              <a:t>30/09/2019</a:t>
            </a:fld>
            <a:endParaRPr lang="es-PY"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1C3BC-5663-4B49-BB8D-5D7AEDEE5B55}" type="slidenum">
              <a:rPr lang="es-PY" smtClean="0"/>
              <a:pPr/>
              <a:t>‹Nº›</a:t>
            </a:fld>
            <a:endParaRPr lang="es-PY" dirty="0"/>
          </a:p>
        </p:txBody>
      </p:sp>
      <p:sp>
        <p:nvSpPr>
          <p:cNvPr id="7" name="6 CuadroTexto"/>
          <p:cNvSpPr txBox="1"/>
          <p:nvPr/>
        </p:nvSpPr>
        <p:spPr>
          <a:xfrm>
            <a:off x="-36512" y="6597352"/>
            <a:ext cx="3168352" cy="276999"/>
          </a:xfrm>
          <a:prstGeom prst="rect">
            <a:avLst/>
          </a:prstGeom>
          <a:noFill/>
        </p:spPr>
        <p:txBody>
          <a:bodyPr wrap="square" rtlCol="0">
            <a:spAutoFit/>
          </a:bodyPr>
          <a:lstStyle/>
          <a:p>
            <a:r>
              <a:rPr lang="es-PY" sz="1200" b="1" i="0" dirty="0">
                <a:solidFill>
                  <a:schemeClr val="tx2">
                    <a:lumMod val="65000"/>
                    <a:lumOff val="35000"/>
                  </a:schemeClr>
                </a:solidFill>
                <a:latin typeface="+mj-lt"/>
              </a:rPr>
              <a:t>GERENCIA FINANCIERA</a:t>
            </a:r>
          </a:p>
        </p:txBody>
      </p:sp>
    </p:spTree>
    <p:extLst>
      <p:ext uri="{BB962C8B-B14F-4D97-AF65-F5344CB8AC3E}">
        <p14:creationId xmlns:p14="http://schemas.microsoft.com/office/powerpoint/2010/main" val="2709205898"/>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5466"/>
            <a:ext cx="9144000" cy="68525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35" name="1 Título"/>
          <p:cNvSpPr txBox="1">
            <a:spLocks/>
          </p:cNvSpPr>
          <p:nvPr/>
        </p:nvSpPr>
        <p:spPr>
          <a:xfrm>
            <a:off x="395536" y="2996952"/>
            <a:ext cx="8567936" cy="1008112"/>
          </a:xfrm>
          <a:prstGeom prst="rect">
            <a:avLst/>
          </a:prstGeom>
        </p:spPr>
        <p:txBody>
          <a:bodyPr vert="horz" lIns="45720" rIns="45720" bIns="45720" anchor="b">
            <a:noAutofit/>
          </a:bodyPr>
          <a:lstStyle/>
          <a:p>
            <a:pPr algn="ctr">
              <a:spcBef>
                <a:spcPct val="0"/>
              </a:spcBef>
              <a:defRPr/>
            </a:pPr>
            <a:endParaRPr lang="es-ES" sz="2200" b="1" dirty="0">
              <a:ln w="635">
                <a:noFill/>
              </a:ln>
              <a:solidFill>
                <a:srgbClr val="336699"/>
              </a:solidFill>
              <a:effectLst>
                <a:outerShdw blurRad="38100" dist="25400" dir="5400000" algn="tl" rotWithShape="0">
                  <a:srgbClr val="000000">
                    <a:alpha val="43000"/>
                  </a:srgbClr>
                </a:outerShdw>
              </a:effectLst>
              <a:latin typeface="Arial Black" pitchFamily="34" charset="0"/>
              <a:ea typeface="+mj-ea"/>
              <a:cs typeface="+mj-cs"/>
            </a:endParaRPr>
          </a:p>
          <a:p>
            <a:pPr algn="ctr">
              <a:spcBef>
                <a:spcPct val="0"/>
              </a:spcBef>
              <a:defRPr/>
            </a:pPr>
            <a:r>
              <a:rPr lang="es-ES" sz="4000" b="1" dirty="0" smtClean="0">
                <a:ln w="635">
                  <a:noFill/>
                </a:ln>
                <a:solidFill>
                  <a:srgbClr val="336699"/>
                </a:solidFill>
                <a:effectLst>
                  <a:outerShdw blurRad="38100" dist="25400" dir="5400000" algn="tl" rotWithShape="0">
                    <a:srgbClr val="000000">
                      <a:alpha val="43000"/>
                    </a:srgbClr>
                  </a:outerShdw>
                </a:effectLst>
                <a:latin typeface="+mj-lt"/>
                <a:ea typeface="+mj-ea"/>
                <a:cs typeface="+mj-cs"/>
              </a:rPr>
              <a:t>PROYECTO DE PRESUPUESTO </a:t>
            </a:r>
            <a:endParaRPr lang="es-ES" sz="4000" b="1" dirty="0">
              <a:ln w="635">
                <a:noFill/>
              </a:ln>
              <a:solidFill>
                <a:srgbClr val="336699"/>
              </a:solidFill>
              <a:effectLst>
                <a:outerShdw blurRad="38100" dist="25400" dir="5400000" algn="tl" rotWithShape="0">
                  <a:srgbClr val="000000">
                    <a:alpha val="43000"/>
                  </a:srgbClr>
                </a:outerShdw>
              </a:effectLst>
              <a:latin typeface="+mj-lt"/>
              <a:ea typeface="+mj-ea"/>
              <a:cs typeface="+mj-cs"/>
            </a:endParaRPr>
          </a:p>
          <a:p>
            <a:pPr algn="ctr">
              <a:spcBef>
                <a:spcPct val="0"/>
              </a:spcBef>
              <a:defRPr/>
            </a:pPr>
            <a:r>
              <a:rPr lang="es-ES" sz="4000" b="1" dirty="0">
                <a:ln w="635">
                  <a:noFill/>
                </a:ln>
                <a:solidFill>
                  <a:srgbClr val="336699"/>
                </a:solidFill>
                <a:effectLst>
                  <a:outerShdw blurRad="38100" dist="25400" dir="5400000" algn="tl" rotWithShape="0">
                    <a:srgbClr val="000000">
                      <a:alpha val="43000"/>
                    </a:srgbClr>
                  </a:outerShdw>
                </a:effectLst>
                <a:latin typeface="+mj-lt"/>
                <a:ea typeface="+mj-ea"/>
                <a:cs typeface="+mj-cs"/>
              </a:rPr>
              <a:t>EJERCICIO FISCAL </a:t>
            </a:r>
            <a:r>
              <a:rPr lang="es-ES" sz="4000" b="1" dirty="0" smtClean="0">
                <a:ln w="635">
                  <a:noFill/>
                </a:ln>
                <a:solidFill>
                  <a:srgbClr val="336699"/>
                </a:solidFill>
                <a:effectLst>
                  <a:outerShdw blurRad="38100" dist="25400" dir="5400000" algn="tl" rotWithShape="0">
                    <a:srgbClr val="000000">
                      <a:alpha val="43000"/>
                    </a:srgbClr>
                  </a:outerShdw>
                </a:effectLst>
                <a:latin typeface="+mj-lt"/>
                <a:ea typeface="+mj-ea"/>
                <a:cs typeface="+mj-cs"/>
              </a:rPr>
              <a:t>2020</a:t>
            </a:r>
            <a:endParaRPr lang="es-PY" sz="4000" b="1" dirty="0">
              <a:ln w="635">
                <a:noFill/>
              </a:ln>
              <a:solidFill>
                <a:srgbClr val="336699"/>
              </a:solidFill>
              <a:effectLst>
                <a:outerShdw blurRad="38100" dist="25400" dir="5400000" algn="tl" rotWithShape="0">
                  <a:srgbClr val="000000">
                    <a:alpha val="43000"/>
                  </a:srgbClr>
                </a:outerShdw>
              </a:effectLst>
              <a:latin typeface="+mj-lt"/>
              <a:ea typeface="+mj-ea"/>
              <a:cs typeface="+mj-cs"/>
            </a:endParaRPr>
          </a:p>
        </p:txBody>
      </p:sp>
      <p:pic>
        <p:nvPicPr>
          <p:cNvPr id="37" name="Picture 37" descr="titulo"/>
          <p:cNvPicPr>
            <a:picLocks noChangeAspect="1" noChangeArrowheads="1"/>
          </p:cNvPicPr>
          <p:nvPr/>
        </p:nvPicPr>
        <p:blipFill>
          <a:blip r:embed="rId3" cstate="print"/>
          <a:srcRect l="48218" r="33571" b="44357"/>
          <a:stretch>
            <a:fillRect/>
          </a:stretch>
        </p:blipFill>
        <p:spPr bwMode="auto">
          <a:xfrm>
            <a:off x="3619868" y="367090"/>
            <a:ext cx="1456188" cy="894087"/>
          </a:xfrm>
          <a:prstGeom prst="rect">
            <a:avLst/>
          </a:prstGeom>
          <a:noFill/>
          <a:ln>
            <a:noFill/>
          </a:ln>
        </p:spPr>
      </p:pic>
      <p:sp>
        <p:nvSpPr>
          <p:cNvPr id="61" name="Freeform 7"/>
          <p:cNvSpPr>
            <a:spLocks/>
          </p:cNvSpPr>
          <p:nvPr/>
        </p:nvSpPr>
        <p:spPr bwMode="auto">
          <a:xfrm>
            <a:off x="33448" y="4077072"/>
            <a:ext cx="4284000" cy="3240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bg1"/>
          </a:solidFill>
          <a:ln w="2857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74" b="37466"/>
          <a:stretch/>
        </p:blipFill>
        <p:spPr bwMode="auto">
          <a:xfrm>
            <a:off x="33447" y="5084595"/>
            <a:ext cx="9072000" cy="179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1 Título"/>
          <p:cNvSpPr txBox="1">
            <a:spLocks/>
          </p:cNvSpPr>
          <p:nvPr/>
        </p:nvSpPr>
        <p:spPr>
          <a:xfrm>
            <a:off x="33449" y="1196752"/>
            <a:ext cx="9110552" cy="576064"/>
          </a:xfrm>
          <a:prstGeom prst="rect">
            <a:avLst/>
          </a:prstGeom>
        </p:spPr>
        <p:txBody>
          <a:bodyPr vert="horz" anchor="ctr">
            <a:normAutofit/>
          </a:bodyPr>
          <a:lstStyle/>
          <a:p>
            <a:pPr algn="ctr">
              <a:spcBef>
                <a:spcPct val="0"/>
              </a:spcBef>
              <a:defRPr/>
            </a:pPr>
            <a:r>
              <a:rPr lang="es-ES" sz="1400" dirty="0">
                <a:ln w="6350">
                  <a:solidFill>
                    <a:schemeClr val="accent1">
                      <a:shade val="43000"/>
                    </a:schemeClr>
                  </a:solidFill>
                </a:ln>
                <a:solidFill>
                  <a:sysClr val="windowText" lastClr="000000"/>
                </a:solidFill>
                <a:latin typeface="+mj-lt"/>
                <a:ea typeface="+mj-ea"/>
                <a:cs typeface="+mj-cs"/>
              </a:rPr>
              <a:t>ADMINISTRACION NACIONAL DE ELECTRICIDAD</a:t>
            </a:r>
          </a:p>
        </p:txBody>
      </p:sp>
    </p:spTree>
    <p:extLst>
      <p:ext uri="{BB962C8B-B14F-4D97-AF65-F5344CB8AC3E}">
        <p14:creationId xmlns:p14="http://schemas.microsoft.com/office/powerpoint/2010/main" val="2047127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95536" y="764704"/>
            <a:ext cx="8748464" cy="313776"/>
          </a:xfrm>
          <a:prstGeom prst="rect">
            <a:avLst/>
          </a:prstGeom>
        </p:spPr>
        <p:txBody>
          <a:bodyPr vert="horz" lIns="45720" rIns="45720" bIns="45720" anchor="b">
            <a:noAutofit/>
          </a:bodyPr>
          <a:lstStyle/>
          <a:p>
            <a:pPr lvl="0">
              <a:spcBef>
                <a:spcPct val="0"/>
              </a:spcBef>
              <a:defRPr/>
            </a:pPr>
            <a:r>
              <a:rPr lang="es-ES" sz="3500" b="1" dirty="0">
                <a:ln w="635">
                  <a:noFill/>
                </a:ln>
                <a:solidFill>
                  <a:srgbClr val="C00000"/>
                </a:solidFill>
                <a:effectLst>
                  <a:outerShdw blurRad="38100" dist="38100" dir="2700000" algn="tl">
                    <a:srgbClr val="000000">
                      <a:alpha val="43137"/>
                    </a:srgbClr>
                  </a:outerShdw>
                </a:effectLst>
                <a:latin typeface="Arial Black" pitchFamily="34" charset="0"/>
                <a:ea typeface="+mj-ea"/>
                <a:cs typeface="+mj-cs"/>
              </a:rPr>
              <a:t>GRUPO 200 </a:t>
            </a:r>
            <a:r>
              <a:rPr lang="es-ES" sz="3000" b="1" dirty="0">
                <a:ln w="635">
                  <a:noFill/>
                </a:ln>
                <a:latin typeface="+mj-lt"/>
                <a:ea typeface="+mj-ea"/>
                <a:cs typeface="+mj-cs"/>
              </a:rPr>
              <a:t>- </a:t>
            </a:r>
            <a:r>
              <a:rPr lang="es-ES" sz="2500" b="1" dirty="0">
                <a:ln w="635">
                  <a:noFill/>
                </a:ln>
                <a:latin typeface="+mj-lt"/>
                <a:ea typeface="+mj-ea"/>
                <a:cs typeface="+mj-cs"/>
              </a:rPr>
              <a:t>SERVICIOS NO PERSONALES</a:t>
            </a:r>
          </a:p>
        </p:txBody>
      </p:sp>
      <p:sp>
        <p:nvSpPr>
          <p:cNvPr id="10" name="9 CuadroTexto"/>
          <p:cNvSpPr txBox="1"/>
          <p:nvPr/>
        </p:nvSpPr>
        <p:spPr>
          <a:xfrm>
            <a:off x="7200800" y="841703"/>
            <a:ext cx="1907704" cy="715089"/>
          </a:xfrm>
          <a:prstGeom prst="flowChartAlternateProcess">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es-MX" sz="1200" b="1" dirty="0" smtClean="0">
                <a:latin typeface="Aharoni" pitchFamily="2" charset="-79"/>
                <a:cs typeface="Aharoni" pitchFamily="2" charset="-79"/>
              </a:rPr>
              <a:t>INCLUYE ADENDA PARA  PROYECTOS DE INVERSIÓN</a:t>
            </a:r>
            <a:endParaRPr lang="es-ES" sz="1200" b="1" dirty="0">
              <a:latin typeface="Aharoni" pitchFamily="2" charset="-79"/>
              <a:cs typeface="Aharoni" pitchFamily="2" charset="-79"/>
            </a:endParaRPr>
          </a:p>
        </p:txBody>
      </p:sp>
      <p:sp>
        <p:nvSpPr>
          <p:cNvPr id="3" name="2 CuadroTexto"/>
          <p:cNvSpPr txBox="1"/>
          <p:nvPr/>
        </p:nvSpPr>
        <p:spPr>
          <a:xfrm>
            <a:off x="163525" y="5373216"/>
            <a:ext cx="8872971" cy="1169551"/>
          </a:xfrm>
          <a:prstGeom prst="rect">
            <a:avLst/>
          </a:prstGeom>
          <a:noFill/>
        </p:spPr>
        <p:txBody>
          <a:bodyPr wrap="square" rtlCol="0">
            <a:spAutoFit/>
          </a:bodyPr>
          <a:lstStyle/>
          <a:p>
            <a:pPr algn="just"/>
            <a:r>
              <a:rPr lang="es-MX" sz="1400" dirty="0" smtClean="0"/>
              <a:t>Se </a:t>
            </a:r>
            <a:r>
              <a:rPr lang="es-MX" sz="1400" dirty="0"/>
              <a:t>i</a:t>
            </a:r>
            <a:r>
              <a:rPr lang="es-MX" sz="1400" dirty="0" smtClean="0"/>
              <a:t>ncluyen los gastos </a:t>
            </a:r>
            <a:r>
              <a:rPr lang="es-MX" sz="1400" dirty="0"/>
              <a:t>inherentes a </a:t>
            </a:r>
            <a:r>
              <a:rPr lang="es-MX" sz="1400" dirty="0" smtClean="0"/>
              <a:t>los Servicios </a:t>
            </a:r>
            <a:r>
              <a:rPr lang="es-MX" sz="1400" dirty="0"/>
              <a:t>Básicos (agua, teléfono, correo), transporte y almacenaje</a:t>
            </a:r>
            <a:r>
              <a:rPr lang="es-MX" sz="1400" dirty="0" smtClean="0"/>
              <a:t>, </a:t>
            </a:r>
            <a:r>
              <a:rPr lang="es-MX" sz="1400" dirty="0"/>
              <a:t>servicios de aseo, mantenimiento y reparaciones de edificios, vehículos, muebles, limpieza, fumigación</a:t>
            </a:r>
            <a:r>
              <a:rPr lang="es-MX" sz="1400" dirty="0" smtClean="0"/>
              <a:t>, pago de cuotas del Leasing Operativo, servicios </a:t>
            </a:r>
            <a:r>
              <a:rPr lang="es-MX" sz="1400" dirty="0"/>
              <a:t>de informática, imprentas, </a:t>
            </a:r>
            <a:r>
              <a:rPr lang="es-MX" sz="1400" dirty="0" smtClean="0"/>
              <a:t>servicios </a:t>
            </a:r>
            <a:r>
              <a:rPr lang="es-MX" sz="1400" dirty="0"/>
              <a:t>bancarios</a:t>
            </a:r>
            <a:r>
              <a:rPr lang="es-MX" sz="1400" dirty="0" smtClean="0"/>
              <a:t>, servicios </a:t>
            </a:r>
            <a:r>
              <a:rPr lang="es-MX" sz="1400" dirty="0"/>
              <a:t>de despachantes de aduanas</a:t>
            </a:r>
            <a:r>
              <a:rPr lang="es-MX" sz="1400" dirty="0" smtClean="0"/>
              <a:t>, servicios de laboratorio de determinación de </a:t>
            </a:r>
            <a:r>
              <a:rPr lang="es-MX" sz="1400" dirty="0" err="1" smtClean="0"/>
              <a:t>bifenilos</a:t>
            </a:r>
            <a:r>
              <a:rPr lang="es-MX" sz="1400" dirty="0" smtClean="0"/>
              <a:t> </a:t>
            </a:r>
            <a:r>
              <a:rPr lang="es-MX" sz="1400" dirty="0" err="1" smtClean="0"/>
              <a:t>policlorados</a:t>
            </a:r>
            <a:r>
              <a:rPr lang="es-MX" sz="1400" dirty="0" smtClean="0"/>
              <a:t>, servicio de asistencia de emergencia, entre </a:t>
            </a:r>
            <a:r>
              <a:rPr lang="es-MX" sz="1400" dirty="0"/>
              <a:t>otros. </a:t>
            </a:r>
            <a:endParaRPr lang="es-PY" sz="14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25" y="1604988"/>
            <a:ext cx="8547509" cy="369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865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404664"/>
            <a:ext cx="9143999" cy="1046440"/>
          </a:xfrm>
          <a:prstGeom prst="rect">
            <a:avLst/>
          </a:prstGeom>
        </p:spPr>
        <p:txBody>
          <a:bodyPr wrap="square">
            <a:spAutoFit/>
          </a:bodyPr>
          <a:lstStyle/>
          <a:p>
            <a:pPr lvl="0"/>
            <a:r>
              <a:rPr lang="es-MX" sz="3000" b="1" dirty="0" smtClean="0">
                <a:ln w="635">
                  <a:noFill/>
                </a:ln>
                <a:solidFill>
                  <a:srgbClr val="006699"/>
                </a:solidFill>
                <a:effectLst>
                  <a:outerShdw blurRad="38100" dist="25400" dir="5400000" algn="tl" rotWithShape="0">
                    <a:srgbClr val="000000">
                      <a:alpha val="43000"/>
                    </a:srgbClr>
                  </a:outerShdw>
                </a:effectLst>
                <a:latin typeface="+mj-lt"/>
                <a:ea typeface="+mj-ea"/>
                <a:cs typeface="+mj-cs"/>
              </a:rPr>
              <a:t>   </a:t>
            </a:r>
            <a:r>
              <a:rPr lang="es-MX" sz="3000" b="1" dirty="0" smtClean="0">
                <a:ln w="635">
                  <a:noFill/>
                </a:ln>
                <a:effectLst>
                  <a:outerShdw blurRad="38100" dist="25400" dir="5400000" algn="tl" rotWithShape="0">
                    <a:srgbClr val="000000">
                      <a:alpha val="43000"/>
                    </a:srgbClr>
                  </a:outerShdw>
                </a:effectLst>
                <a:latin typeface="+mj-lt"/>
                <a:ea typeface="+mj-ea"/>
                <a:cs typeface="+mj-cs"/>
              </a:rPr>
              <a:t>ADENDA  - GRUPO 200  </a:t>
            </a:r>
            <a:r>
              <a:rPr lang="es-MX" sz="2100" b="1" dirty="0">
                <a:solidFill>
                  <a:srgbClr val="006699"/>
                </a:solidFill>
                <a:latin typeface="+mj-lt"/>
              </a:rPr>
              <a:t>(</a:t>
            </a:r>
            <a:r>
              <a:rPr lang="es-ES" sz="2100" b="1" dirty="0" smtClean="0">
                <a:solidFill>
                  <a:srgbClr val="006699"/>
                </a:solidFill>
                <a:latin typeface="+mj-lt"/>
              </a:rPr>
              <a:t>₲ 33.171 millones)</a:t>
            </a:r>
            <a:endParaRPr lang="es-ES" sz="2100" b="1" dirty="0">
              <a:solidFill>
                <a:srgbClr val="006699"/>
              </a:solidFill>
              <a:latin typeface="+mj-lt"/>
            </a:endParaRPr>
          </a:p>
          <a:p>
            <a:endParaRPr lang="es-PY" sz="3000" b="1" dirty="0">
              <a:ln w="635">
                <a:noFill/>
              </a:ln>
              <a:effectLst>
                <a:outerShdw blurRad="38100" dist="25400" dir="5400000" algn="tl" rotWithShape="0">
                  <a:srgbClr val="000000">
                    <a:alpha val="43000"/>
                  </a:srgbClr>
                </a:outerShdw>
              </a:effectLst>
              <a:latin typeface="+mj-lt"/>
              <a:ea typeface="+mj-ea"/>
              <a:cs typeface="+mj-cs"/>
            </a:endParaRPr>
          </a:p>
        </p:txBody>
      </p:sp>
      <p:graphicFrame>
        <p:nvGraphicFramePr>
          <p:cNvPr id="4" name="3 Tabla"/>
          <p:cNvGraphicFramePr>
            <a:graphicFrameLocks noGrp="1"/>
          </p:cNvGraphicFramePr>
          <p:nvPr>
            <p:extLst>
              <p:ext uri="{D42A27DB-BD31-4B8C-83A1-F6EECF244321}">
                <p14:modId xmlns:p14="http://schemas.microsoft.com/office/powerpoint/2010/main" val="831998154"/>
              </p:ext>
            </p:extLst>
          </p:nvPr>
        </p:nvGraphicFramePr>
        <p:xfrm>
          <a:off x="366571" y="980728"/>
          <a:ext cx="8122825" cy="5473784"/>
        </p:xfrm>
        <a:graphic>
          <a:graphicData uri="http://schemas.openxmlformats.org/drawingml/2006/table">
            <a:tbl>
              <a:tblPr firstRow="1" bandRow="1">
                <a:tableStyleId>{5C22544A-7EE6-4342-B048-85BDC9FD1C3A}</a:tableStyleId>
              </a:tblPr>
              <a:tblGrid>
                <a:gridCol w="8122825"/>
              </a:tblGrid>
              <a:tr h="936104">
                <a:tc>
                  <a:txBody>
                    <a:bodyPr/>
                    <a:lstStyle/>
                    <a:p>
                      <a:pPr marL="457200" marR="0" lvl="0" indent="-457200" algn="just" defTabSz="914400" rtl="0" eaLnBrk="1" fontAlgn="auto" latinLnBrk="0" hangingPunct="1">
                        <a:lnSpc>
                          <a:spcPct val="100000"/>
                        </a:lnSpc>
                        <a:spcBef>
                          <a:spcPts val="0"/>
                        </a:spcBef>
                        <a:spcAft>
                          <a:spcPts val="0"/>
                        </a:spcAft>
                        <a:buClr>
                          <a:srgbClr val="336699"/>
                        </a:buClr>
                        <a:buSzPct val="150000"/>
                        <a:buFont typeface="+mj-lt"/>
                        <a:buAutoNum type="arabicPeriod"/>
                        <a:tabLst/>
                        <a:defRPr/>
                      </a:pPr>
                      <a:r>
                        <a:rPr kumimoji="0" lang="es-ES" sz="1800" b="0" kern="1200" dirty="0" smtClean="0">
                          <a:solidFill>
                            <a:schemeClr val="dk1"/>
                          </a:solidFill>
                          <a:latin typeface="+mj-lt"/>
                          <a:ea typeface="+mn-ea"/>
                          <a:cs typeface="+mn-cs"/>
                        </a:rPr>
                        <a:t>Cobertura para la atención del “Servicio de Limpieza”, de manera a garantizar las condiciones de higiene y salubridad, tanto para funcionarios como para los clientes que acuden a los locales de la ANDE.</a:t>
                      </a:r>
                    </a:p>
                  </a:txBody>
                  <a:tcP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r h="1512168">
                <a:tc>
                  <a:txBody>
                    <a:bodyPr/>
                    <a:lstStyle/>
                    <a:p>
                      <a:pPr marL="457200" marR="0" lvl="0" indent="-457200" algn="just" defTabSz="914400" rtl="0" eaLnBrk="1" fontAlgn="auto" latinLnBrk="0" hangingPunct="1">
                        <a:lnSpc>
                          <a:spcPct val="100000"/>
                        </a:lnSpc>
                        <a:spcBef>
                          <a:spcPts val="0"/>
                        </a:spcBef>
                        <a:spcAft>
                          <a:spcPts val="0"/>
                        </a:spcAft>
                        <a:buClr>
                          <a:srgbClr val="336699"/>
                        </a:buClr>
                        <a:buSzPct val="150000"/>
                        <a:buFont typeface="+mj-lt"/>
                        <a:buAutoNum type="arabicPeriod" startAt="2"/>
                        <a:tabLst/>
                        <a:defRPr/>
                      </a:pPr>
                      <a:r>
                        <a:rPr kumimoji="0" lang="es-ES" sz="1800" b="0" kern="1200" dirty="0" smtClean="0">
                          <a:solidFill>
                            <a:schemeClr val="dk1"/>
                          </a:solidFill>
                          <a:latin typeface="+mj-lt"/>
                          <a:ea typeface="+mn-ea"/>
                          <a:cs typeface="+mn-cs"/>
                        </a:rPr>
                        <a:t>Atención del “Servicio de Podas de Árboles sobre redes energizadas de distribución”, el cual resulta insuficiente teniendo en cuenta que el contacto de las ramas de árboles con las líneas energizadas de la ANDE es el motivo principal de los fuera de servicio en el suministro de energía eléctrica y se requiere intensificar este tipo de trabajos. </a:t>
                      </a:r>
                    </a:p>
                  </a:txBody>
                  <a:tcP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r h="720080">
                <a:tc>
                  <a:txBody>
                    <a:bodyPr/>
                    <a:lstStyle/>
                    <a:p>
                      <a:pPr marL="457200" marR="0" lvl="0" indent="-457200" algn="just" defTabSz="914400" rtl="0" eaLnBrk="1" fontAlgn="auto" latinLnBrk="0" hangingPunct="1">
                        <a:lnSpc>
                          <a:spcPct val="100000"/>
                        </a:lnSpc>
                        <a:spcBef>
                          <a:spcPts val="0"/>
                        </a:spcBef>
                        <a:spcAft>
                          <a:spcPts val="0"/>
                        </a:spcAft>
                        <a:buClr>
                          <a:srgbClr val="336699"/>
                        </a:buClr>
                        <a:buSzPct val="150000"/>
                        <a:buFont typeface="+mj-lt"/>
                        <a:buAutoNum type="arabicPeriod" startAt="3"/>
                        <a:tabLst/>
                        <a:defRPr/>
                      </a:pPr>
                      <a:r>
                        <a:rPr kumimoji="0" lang="es-ES" sz="1800" b="0" kern="1200" dirty="0" smtClean="0">
                          <a:solidFill>
                            <a:schemeClr val="dk1"/>
                          </a:solidFill>
                          <a:latin typeface="+mj-lt"/>
                          <a:ea typeface="+mn-ea"/>
                          <a:cs typeface="+mn-cs"/>
                        </a:rPr>
                        <a:t>Actualización de Licencias y Software, entre los que</a:t>
                      </a:r>
                      <a:r>
                        <a:rPr kumimoji="0" lang="es-ES" sz="1800" b="0" kern="1200" baseline="0" dirty="0" smtClean="0">
                          <a:solidFill>
                            <a:schemeClr val="dk1"/>
                          </a:solidFill>
                          <a:latin typeface="+mj-lt"/>
                          <a:ea typeface="+mn-ea"/>
                          <a:cs typeface="+mn-cs"/>
                        </a:rPr>
                        <a:t> se encuentra el pago de licencias del espectro radioeléctrico (CONATEL), así como para Locación de Inmuebles</a:t>
                      </a:r>
                      <a:r>
                        <a:rPr kumimoji="0" lang="es-ES" sz="1800" b="0" kern="1200" dirty="0" smtClean="0">
                          <a:solidFill>
                            <a:schemeClr val="dk1"/>
                          </a:solidFill>
                          <a:latin typeface="+mj-lt"/>
                          <a:ea typeface="+mn-ea"/>
                          <a:cs typeface="+mn-cs"/>
                        </a:rPr>
                        <a:t>.</a:t>
                      </a:r>
                    </a:p>
                  </a:txBody>
                  <a:tcP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r h="648072">
                <a:tc>
                  <a:txBody>
                    <a:bodyPr/>
                    <a:lstStyle/>
                    <a:p>
                      <a:pPr marL="457200" marR="0" lvl="0" indent="-457200" algn="just" defTabSz="914400" rtl="0" eaLnBrk="1" fontAlgn="auto" latinLnBrk="0" hangingPunct="1">
                        <a:lnSpc>
                          <a:spcPct val="100000"/>
                        </a:lnSpc>
                        <a:spcBef>
                          <a:spcPts val="0"/>
                        </a:spcBef>
                        <a:spcAft>
                          <a:spcPts val="0"/>
                        </a:spcAft>
                        <a:buClr>
                          <a:srgbClr val="336699"/>
                        </a:buClr>
                        <a:buSzPct val="150000"/>
                        <a:buFont typeface="+mj-lt"/>
                        <a:buAutoNum type="arabicPeriod" startAt="4"/>
                        <a:tabLst/>
                        <a:defRPr/>
                      </a:pPr>
                      <a:r>
                        <a:rPr kumimoji="0" lang="es-ES" sz="1800" b="0" kern="1200" dirty="0" smtClean="0">
                          <a:solidFill>
                            <a:schemeClr val="dk1"/>
                          </a:solidFill>
                          <a:latin typeface="+mj-lt"/>
                          <a:ea typeface="+mn-ea"/>
                          <a:cs typeface="+mn-cs"/>
                        </a:rPr>
                        <a:t>Servicios de Capacitación y Adiestramiento, entre los cuales se destaca el Desarrollo del Programa MOPADUAL.</a:t>
                      </a:r>
                      <a:endParaRPr kumimoji="0" lang="es-ES" sz="800" b="0" kern="1200" dirty="0" smtClean="0">
                        <a:solidFill>
                          <a:schemeClr val="dk1"/>
                        </a:solidFill>
                        <a:latin typeface="+mj-lt"/>
                        <a:ea typeface="+mn-ea"/>
                        <a:cs typeface="+mn-cs"/>
                      </a:endParaRPr>
                    </a:p>
                  </a:txBody>
                  <a:tcP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r h="648072">
                <a:tc>
                  <a:txBody>
                    <a:bodyPr/>
                    <a:lstStyle/>
                    <a:p>
                      <a:pPr marL="457200" marR="0" lvl="0" indent="-457200" algn="just" defTabSz="914400" rtl="0" eaLnBrk="1" fontAlgn="auto" latinLnBrk="0" hangingPunct="1">
                        <a:lnSpc>
                          <a:spcPct val="100000"/>
                        </a:lnSpc>
                        <a:spcBef>
                          <a:spcPts val="0"/>
                        </a:spcBef>
                        <a:spcAft>
                          <a:spcPts val="0"/>
                        </a:spcAft>
                        <a:buClr>
                          <a:srgbClr val="336699"/>
                        </a:buClr>
                        <a:buSzPct val="150000"/>
                        <a:buFont typeface="+mj-lt"/>
                        <a:buAutoNum type="arabicPeriod" startAt="5"/>
                        <a:tabLst/>
                        <a:defRPr/>
                      </a:pPr>
                      <a:r>
                        <a:rPr kumimoji="0" lang="es-ES" sz="1800" b="0" kern="1200" dirty="0" smtClean="0">
                          <a:solidFill>
                            <a:schemeClr val="dk1"/>
                          </a:solidFill>
                          <a:latin typeface="+mj-lt"/>
                          <a:ea typeface="+mn-ea"/>
                          <a:cs typeface="+mn-cs"/>
                        </a:rPr>
                        <a:t>Pasajes y viáticos, la ANDE dio cumplimiento a lo establecido en el Decreto N° 1710/2019 Art. 16.6 manteniendo la asignación aprobada para el presente ejercicio fiscal, para la cobertura de las comisiones de servicios, principalmente para situaciones de emergencia con condiciones climáticas adversas a fin de reponer el servicio en las localidades afectadas.</a:t>
                      </a:r>
                    </a:p>
                  </a:txBody>
                  <a:tcP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26513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611560" y="810968"/>
            <a:ext cx="8352928" cy="313776"/>
          </a:xfrm>
          <a:prstGeom prst="rect">
            <a:avLst/>
          </a:prstGeom>
        </p:spPr>
        <p:txBody>
          <a:bodyPr vert="horz" lIns="45720" rIns="45720" bIns="45720" anchor="b">
            <a:noAutofit/>
          </a:bodyPr>
          <a:lstStyle>
            <a:defPPr>
              <a:defRPr lang="es-ES"/>
            </a:defPPr>
            <a:lvl1pPr lvl="0">
              <a:spcBef>
                <a:spcPct val="0"/>
              </a:spcBef>
              <a:defRPr sz="4000" b="1">
                <a:ln w="635">
                  <a:noFill/>
                </a:ln>
                <a:solidFill>
                  <a:srgbClr val="006699"/>
                </a:solidFill>
                <a:effectLst>
                  <a:outerShdw blurRad="38100" dist="38100" dir="2700000" algn="tl">
                    <a:srgbClr val="000000">
                      <a:alpha val="43137"/>
                    </a:srgbClr>
                  </a:outerShdw>
                </a:effectLst>
                <a:latin typeface="Arial Black" pitchFamily="34" charset="0"/>
                <a:ea typeface="+mj-ea"/>
                <a:cs typeface="+mj-cs"/>
              </a:defRPr>
            </a:lvl1pPr>
          </a:lstStyle>
          <a:p>
            <a:pPr indent="180975"/>
            <a:r>
              <a:rPr lang="es-ES" sz="3500" dirty="0">
                <a:solidFill>
                  <a:srgbClr val="C00000"/>
                </a:solidFill>
              </a:rPr>
              <a:t>GRUPO 300 </a:t>
            </a:r>
            <a:r>
              <a:rPr lang="es-ES" sz="2500" dirty="0">
                <a:solidFill>
                  <a:schemeClr val="tx1"/>
                </a:solidFill>
                <a:latin typeface="+mj-lt"/>
              </a:rPr>
              <a:t>– </a:t>
            </a:r>
            <a:r>
              <a:rPr lang="es-ES" sz="2600" dirty="0">
                <a:solidFill>
                  <a:schemeClr val="tx1"/>
                </a:solidFill>
                <a:effectLst/>
                <a:latin typeface="+mj-lt"/>
              </a:rPr>
              <a:t>BIENES DE CONSUMO E INSUMO</a:t>
            </a:r>
          </a:p>
        </p:txBody>
      </p:sp>
      <p:sp>
        <p:nvSpPr>
          <p:cNvPr id="6" name="5 Rectángulo"/>
          <p:cNvSpPr/>
          <p:nvPr/>
        </p:nvSpPr>
        <p:spPr>
          <a:xfrm>
            <a:off x="251520" y="4214818"/>
            <a:ext cx="8352928" cy="430887"/>
          </a:xfrm>
          <a:prstGeom prst="rect">
            <a:avLst/>
          </a:prstGeom>
        </p:spPr>
        <p:txBody>
          <a:bodyPr wrap="square">
            <a:spAutoFit/>
          </a:bodyPr>
          <a:lstStyle/>
          <a:p>
            <a:r>
              <a:rPr lang="es-ES" sz="2200" dirty="0">
                <a:solidFill>
                  <a:schemeClr val="dk1"/>
                </a:solidFill>
                <a:latin typeface="+mj-lt"/>
              </a:rPr>
              <a:t>Monto </a:t>
            </a:r>
            <a:r>
              <a:rPr lang="es-ES" sz="2200" dirty="0" smtClean="0">
                <a:solidFill>
                  <a:schemeClr val="dk1"/>
                </a:solidFill>
                <a:latin typeface="+mj-lt"/>
              </a:rPr>
              <a:t>solicitado permitirá dar cobertura a:</a:t>
            </a:r>
            <a:endParaRPr lang="es-ES" sz="2200" dirty="0">
              <a:solidFill>
                <a:schemeClr val="dk1"/>
              </a:solidFill>
              <a:latin typeface="+mj-lt"/>
            </a:endParaRPr>
          </a:p>
        </p:txBody>
      </p:sp>
      <p:graphicFrame>
        <p:nvGraphicFramePr>
          <p:cNvPr id="8" name="7 Tabla"/>
          <p:cNvGraphicFramePr>
            <a:graphicFrameLocks noGrp="1"/>
          </p:cNvGraphicFramePr>
          <p:nvPr>
            <p:extLst>
              <p:ext uri="{D42A27DB-BD31-4B8C-83A1-F6EECF244321}">
                <p14:modId xmlns:p14="http://schemas.microsoft.com/office/powerpoint/2010/main" val="1381540521"/>
              </p:ext>
            </p:extLst>
          </p:nvPr>
        </p:nvGraphicFramePr>
        <p:xfrm>
          <a:off x="366571" y="4626916"/>
          <a:ext cx="8122825" cy="1945356"/>
        </p:xfrm>
        <a:graphic>
          <a:graphicData uri="http://schemas.openxmlformats.org/drawingml/2006/table">
            <a:tbl>
              <a:tblPr firstRow="1" bandRow="1">
                <a:tableStyleId>{5C22544A-7EE6-4342-B048-85BDC9FD1C3A}</a:tableStyleId>
              </a:tblPr>
              <a:tblGrid>
                <a:gridCol w="8122825"/>
              </a:tblGrid>
              <a:tr h="659472">
                <a:tc>
                  <a:txBody>
                    <a:bodyPr/>
                    <a:lstStyle/>
                    <a:p>
                      <a:pPr marL="457200" lvl="0" indent="-457200" algn="just" rtl="0" eaLnBrk="1" latinLnBrk="0" hangingPunct="1">
                        <a:buClr>
                          <a:srgbClr val="336699"/>
                        </a:buClr>
                        <a:buSzPct val="130000"/>
                        <a:buFont typeface="+mj-lt"/>
                        <a:buAutoNum type="arabicPeriod"/>
                      </a:pPr>
                      <a:r>
                        <a:rPr kumimoji="0" lang="es-ES" sz="1800" b="0" kern="1200" dirty="0" smtClean="0">
                          <a:solidFill>
                            <a:schemeClr val="dk1"/>
                          </a:solidFill>
                          <a:latin typeface="+mj-lt"/>
                          <a:ea typeface="+mn-ea"/>
                          <a:cs typeface="+mn-cs"/>
                        </a:rPr>
                        <a:t>Insumos</a:t>
                      </a:r>
                      <a:r>
                        <a:rPr kumimoji="0" lang="es-ES" sz="1800" b="0" kern="1200" baseline="0" dirty="0" smtClean="0">
                          <a:solidFill>
                            <a:schemeClr val="dk1"/>
                          </a:solidFill>
                          <a:latin typeface="+mj-lt"/>
                          <a:ea typeface="+mn-ea"/>
                          <a:cs typeface="+mn-cs"/>
                        </a:rPr>
                        <a:t> básicos como repuestos para vehículos, repuestos y accesorios informáticos e insumos para atención de clientes.</a:t>
                      </a:r>
                      <a:endParaRPr kumimoji="0" lang="es-ES" sz="1800" b="0" kern="1200" dirty="0" smtClean="0">
                        <a:solidFill>
                          <a:schemeClr val="dk1"/>
                        </a:solidFill>
                        <a:latin typeface="+mj-lt"/>
                        <a:ea typeface="+mn-ea"/>
                        <a:cs typeface="+mn-cs"/>
                      </a:endParaRPr>
                    </a:p>
                    <a:p>
                      <a:pPr marL="457200" lvl="0" indent="-457200" algn="just" rtl="0" eaLnBrk="1" latinLnBrk="0" hangingPunct="1">
                        <a:buFont typeface="+mj-lt"/>
                        <a:buAutoNum type="arabicPeriod"/>
                      </a:pPr>
                      <a:endParaRPr kumimoji="0" lang="es-ES" sz="800" b="0" kern="1200" dirty="0" smtClean="0">
                        <a:solidFill>
                          <a:schemeClr val="dk1"/>
                        </a:solidFill>
                        <a:latin typeface="+mj-lt"/>
                        <a:ea typeface="+mn-ea"/>
                        <a:cs typeface="+mn-cs"/>
                      </a:endParaRPr>
                    </a:p>
                  </a:txBody>
                  <a:tcPr anchor="ct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r h="504056">
                <a:tc>
                  <a:txBody>
                    <a:bodyPr/>
                    <a:lstStyle/>
                    <a:p>
                      <a:pPr marL="457200" marR="0" lvl="0" indent="-457200" algn="just" defTabSz="914400" rtl="0" eaLnBrk="1" fontAlgn="auto" latinLnBrk="0" hangingPunct="1">
                        <a:lnSpc>
                          <a:spcPct val="100000"/>
                        </a:lnSpc>
                        <a:spcBef>
                          <a:spcPts val="0"/>
                        </a:spcBef>
                        <a:spcAft>
                          <a:spcPts val="0"/>
                        </a:spcAft>
                        <a:buClr>
                          <a:srgbClr val="336699"/>
                        </a:buClr>
                        <a:buSzPct val="130000"/>
                        <a:buFont typeface="+mj-lt"/>
                        <a:buAutoNum type="arabicPeriod" startAt="2"/>
                        <a:tabLst/>
                        <a:defRPr/>
                      </a:pPr>
                      <a:r>
                        <a:rPr kumimoji="0" lang="es-ES" sz="1800" b="0" kern="1200" dirty="0" smtClean="0">
                          <a:solidFill>
                            <a:schemeClr val="dk1"/>
                          </a:solidFill>
                          <a:latin typeface="+mj-lt"/>
                          <a:ea typeface="+mn-ea"/>
                          <a:cs typeface="+mn-cs"/>
                        </a:rPr>
                        <a:t>Combustible</a:t>
                      </a:r>
                      <a:r>
                        <a:rPr kumimoji="0" lang="es-ES" sz="1800" b="0" kern="1200" baseline="0" dirty="0" smtClean="0">
                          <a:solidFill>
                            <a:schemeClr val="dk1"/>
                          </a:solidFill>
                          <a:latin typeface="+mj-lt"/>
                          <a:ea typeface="+mn-ea"/>
                          <a:cs typeface="+mn-cs"/>
                        </a:rPr>
                        <a:t>s, cubiertas y lubricantes para la flota de vehículos de la ANDE</a:t>
                      </a:r>
                      <a:r>
                        <a:rPr kumimoji="0" lang="es-ES" sz="1800" b="0" kern="1200" dirty="0" smtClean="0">
                          <a:solidFill>
                            <a:schemeClr val="dk1"/>
                          </a:solidFill>
                          <a:latin typeface="+mj-lt"/>
                          <a:ea typeface="+mn-ea"/>
                          <a:cs typeface="+mn-cs"/>
                        </a:rPr>
                        <a:t>. </a:t>
                      </a:r>
                    </a:p>
                  </a:txBody>
                  <a:tcP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r h="679300">
                <a:tc>
                  <a:txBody>
                    <a:bodyPr/>
                    <a:lstStyle/>
                    <a:p>
                      <a:pPr marL="457200" marR="0" lvl="0" indent="-457200" algn="just" defTabSz="914400" rtl="0" eaLnBrk="1" fontAlgn="auto" latinLnBrk="0" hangingPunct="1">
                        <a:lnSpc>
                          <a:spcPct val="100000"/>
                        </a:lnSpc>
                        <a:spcBef>
                          <a:spcPts val="0"/>
                        </a:spcBef>
                        <a:spcAft>
                          <a:spcPts val="0"/>
                        </a:spcAft>
                        <a:buClr>
                          <a:srgbClr val="336699"/>
                        </a:buClr>
                        <a:buSzPct val="130000"/>
                        <a:buFont typeface="+mj-lt"/>
                        <a:buAutoNum type="arabicPeriod" startAt="3"/>
                        <a:tabLst/>
                        <a:defRPr/>
                      </a:pPr>
                      <a:r>
                        <a:rPr kumimoji="0" lang="es-ES" sz="1800" b="0" kern="1200" dirty="0" smtClean="0">
                          <a:solidFill>
                            <a:schemeClr val="dk1"/>
                          </a:solidFill>
                          <a:latin typeface="+mj-lt"/>
                          <a:ea typeface="+mn-ea"/>
                          <a:cs typeface="+mn-cs"/>
                        </a:rPr>
                        <a:t>Equipos</a:t>
                      </a:r>
                      <a:r>
                        <a:rPr kumimoji="0" lang="es-ES" sz="1800" b="0" kern="1200" baseline="0" dirty="0" smtClean="0">
                          <a:solidFill>
                            <a:schemeClr val="dk1"/>
                          </a:solidFill>
                          <a:latin typeface="+mj-lt"/>
                          <a:ea typeface="+mn-ea"/>
                          <a:cs typeface="+mn-cs"/>
                        </a:rPr>
                        <a:t> de seguridad individual y colectiva para funcionarios afectados al servicio eléctrico.</a:t>
                      </a:r>
                      <a:endParaRPr kumimoji="0" lang="es-ES" sz="1800" b="0" kern="1200" dirty="0" smtClean="0">
                        <a:solidFill>
                          <a:schemeClr val="dk1"/>
                        </a:solidFill>
                        <a:latin typeface="+mj-lt"/>
                        <a:ea typeface="+mn-ea"/>
                        <a:cs typeface="+mn-cs"/>
                      </a:endParaRPr>
                    </a:p>
                  </a:txBody>
                  <a:tcP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73339"/>
            <a:ext cx="8856984" cy="273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589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755576" y="692696"/>
            <a:ext cx="8496944" cy="313776"/>
          </a:xfrm>
          <a:prstGeom prst="rect">
            <a:avLst/>
          </a:prstGeom>
        </p:spPr>
        <p:txBody>
          <a:bodyPr vert="horz" lIns="45720" rIns="45720" bIns="45720" anchor="b">
            <a:noAutofit/>
          </a:bodyPr>
          <a:lstStyle/>
          <a:p>
            <a:pPr lvl="0" indent="180975">
              <a:spcBef>
                <a:spcPct val="0"/>
              </a:spcBef>
              <a:defRPr/>
            </a:pPr>
            <a:r>
              <a:rPr lang="es-ES" sz="3500" b="1" dirty="0">
                <a:ln w="635">
                  <a:noFill/>
                </a:ln>
                <a:solidFill>
                  <a:srgbClr val="C00000"/>
                </a:solidFill>
                <a:effectLst>
                  <a:outerShdw blurRad="38100" dist="38100" dir="2700000" algn="tl">
                    <a:srgbClr val="000000">
                      <a:alpha val="43137"/>
                    </a:srgbClr>
                  </a:outerShdw>
                </a:effectLst>
                <a:latin typeface="Arial Black" pitchFamily="34" charset="0"/>
                <a:ea typeface="+mj-ea"/>
                <a:cs typeface="+mj-cs"/>
              </a:rPr>
              <a:t>GRUPO 100 </a:t>
            </a:r>
            <a:r>
              <a:rPr lang="es-ES" sz="3000" b="1" dirty="0">
                <a:ln w="635">
                  <a:noFill/>
                </a:ln>
                <a:latin typeface="+mj-lt"/>
                <a:ea typeface="+mj-ea"/>
                <a:cs typeface="+mj-cs"/>
              </a:rPr>
              <a:t>- </a:t>
            </a:r>
            <a:r>
              <a:rPr lang="es-ES" sz="2500" b="1" dirty="0">
                <a:ln w="635">
                  <a:noFill/>
                </a:ln>
                <a:latin typeface="+mj-lt"/>
                <a:ea typeface="+mj-ea"/>
                <a:cs typeface="+mj-cs"/>
              </a:rPr>
              <a:t>SERVICIOS PERSONALES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 y="1317922"/>
            <a:ext cx="9001001" cy="411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511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601524"/>
            <a:ext cx="9143999" cy="1046440"/>
          </a:xfrm>
          <a:prstGeom prst="rect">
            <a:avLst/>
          </a:prstGeom>
        </p:spPr>
        <p:txBody>
          <a:bodyPr wrap="square">
            <a:spAutoFit/>
          </a:bodyPr>
          <a:lstStyle/>
          <a:p>
            <a:pPr lvl="0"/>
            <a:r>
              <a:rPr lang="es-MX" sz="3000" b="1" dirty="0" smtClean="0">
                <a:ln w="635">
                  <a:noFill/>
                </a:ln>
                <a:solidFill>
                  <a:srgbClr val="006699"/>
                </a:solidFill>
                <a:effectLst>
                  <a:outerShdw blurRad="38100" dist="25400" dir="5400000" algn="tl" rotWithShape="0">
                    <a:srgbClr val="000000">
                      <a:alpha val="43000"/>
                    </a:srgbClr>
                  </a:outerShdw>
                </a:effectLst>
                <a:latin typeface="+mj-lt"/>
                <a:ea typeface="+mj-ea"/>
                <a:cs typeface="+mj-cs"/>
              </a:rPr>
              <a:t>   </a:t>
            </a:r>
            <a:r>
              <a:rPr lang="es-MX" sz="3000" b="1" dirty="0" smtClean="0">
                <a:ln w="635">
                  <a:noFill/>
                </a:ln>
                <a:effectLst>
                  <a:outerShdw blurRad="38100" dist="25400" dir="5400000" algn="tl" rotWithShape="0">
                    <a:srgbClr val="000000">
                      <a:alpha val="43000"/>
                    </a:srgbClr>
                  </a:outerShdw>
                </a:effectLst>
                <a:latin typeface="+mj-lt"/>
                <a:ea typeface="+mj-ea"/>
                <a:cs typeface="+mj-cs"/>
              </a:rPr>
              <a:t>ADENDA  - GRUPO 100  </a:t>
            </a:r>
            <a:r>
              <a:rPr lang="es-MX" sz="2100" b="1" dirty="0">
                <a:solidFill>
                  <a:srgbClr val="006699"/>
                </a:solidFill>
                <a:latin typeface="+mj-lt"/>
              </a:rPr>
              <a:t>(</a:t>
            </a:r>
            <a:r>
              <a:rPr lang="es-ES" sz="2100" b="1" dirty="0">
                <a:solidFill>
                  <a:srgbClr val="006699"/>
                </a:solidFill>
                <a:latin typeface="+mj-lt"/>
              </a:rPr>
              <a:t>₲ </a:t>
            </a:r>
            <a:r>
              <a:rPr lang="es-ES" sz="2100" b="1" dirty="0" smtClean="0">
                <a:solidFill>
                  <a:srgbClr val="006699"/>
                </a:solidFill>
                <a:latin typeface="+mj-lt"/>
              </a:rPr>
              <a:t>100.089 </a:t>
            </a:r>
            <a:r>
              <a:rPr lang="es-ES" sz="2100" b="1" dirty="0">
                <a:solidFill>
                  <a:srgbClr val="006699"/>
                </a:solidFill>
                <a:latin typeface="+mj-lt"/>
              </a:rPr>
              <a:t>millones)</a:t>
            </a:r>
          </a:p>
          <a:p>
            <a:endParaRPr lang="es-PY" sz="3000" b="1" dirty="0">
              <a:ln w="635">
                <a:noFill/>
              </a:ln>
              <a:effectLst>
                <a:outerShdw blurRad="38100" dist="25400" dir="5400000" algn="tl" rotWithShape="0">
                  <a:srgbClr val="000000">
                    <a:alpha val="43000"/>
                  </a:srgbClr>
                </a:outerShdw>
              </a:effectLst>
              <a:latin typeface="+mj-lt"/>
              <a:ea typeface="+mj-ea"/>
              <a:cs typeface="+mj-cs"/>
            </a:endParaRPr>
          </a:p>
        </p:txBody>
      </p:sp>
      <p:graphicFrame>
        <p:nvGraphicFramePr>
          <p:cNvPr id="4" name="3 Tabla"/>
          <p:cNvGraphicFramePr>
            <a:graphicFrameLocks noGrp="1"/>
          </p:cNvGraphicFramePr>
          <p:nvPr>
            <p:extLst>
              <p:ext uri="{D42A27DB-BD31-4B8C-83A1-F6EECF244321}">
                <p14:modId xmlns:p14="http://schemas.microsoft.com/office/powerpoint/2010/main" val="3212058463"/>
              </p:ext>
            </p:extLst>
          </p:nvPr>
        </p:nvGraphicFramePr>
        <p:xfrm>
          <a:off x="395536" y="1268760"/>
          <a:ext cx="8122825" cy="4014112"/>
        </p:xfrm>
        <a:graphic>
          <a:graphicData uri="http://schemas.openxmlformats.org/drawingml/2006/table">
            <a:tbl>
              <a:tblPr firstRow="1" bandRow="1">
                <a:tableStyleId>{5C22544A-7EE6-4342-B048-85BDC9FD1C3A}</a:tableStyleId>
              </a:tblPr>
              <a:tblGrid>
                <a:gridCol w="8122825"/>
              </a:tblGrid>
              <a:tr h="1656184">
                <a:tc>
                  <a:txBody>
                    <a:bodyPr/>
                    <a:lstStyle/>
                    <a:p>
                      <a:pPr marL="514350" marR="0" indent="-514350" algn="just" defTabSz="914400" rtl="0" eaLnBrk="1" fontAlgn="auto" latinLnBrk="0" hangingPunct="1">
                        <a:lnSpc>
                          <a:spcPct val="100000"/>
                        </a:lnSpc>
                        <a:spcBef>
                          <a:spcPts val="0"/>
                        </a:spcBef>
                        <a:spcAft>
                          <a:spcPts val="0"/>
                        </a:spcAft>
                        <a:buClr>
                          <a:srgbClr val="002060"/>
                        </a:buClr>
                        <a:buSzPct val="110000"/>
                        <a:buFont typeface="+mj-lt"/>
                        <a:buAutoNum type="arabicPeriod"/>
                        <a:tabLst/>
                        <a:defRPr/>
                      </a:pPr>
                      <a:r>
                        <a:rPr kumimoji="0" lang="es-MX" sz="1800" b="0" kern="1200" dirty="0" smtClean="0">
                          <a:solidFill>
                            <a:schemeClr val="dk1"/>
                          </a:solidFill>
                          <a:latin typeface="+mj-lt"/>
                          <a:ea typeface="+mn-ea"/>
                          <a:cs typeface="+mn-cs"/>
                        </a:rPr>
                        <a:t>Contratación de nuevos aprendices para el ejercicio 2020 en el marco del Programa MOPADUAL – Formación Dual, desarrollada en forma conjunta con el SNPP, el Ministerio del Trabajo  y la SFP, en el marco del Decreto N° 8670/18 “Por el cual se Autoriza la Implementación de Régimen de Formación Profesional Dual en los Contratos de Prestación de Servicios en el Sector Público”.</a:t>
                      </a:r>
                      <a:endParaRPr kumimoji="0" lang="es-ES" sz="1800" b="0" kern="1200" dirty="0" smtClean="0">
                        <a:solidFill>
                          <a:schemeClr val="dk1"/>
                        </a:solidFill>
                        <a:latin typeface="+mj-lt"/>
                        <a:ea typeface="+mn-ea"/>
                        <a:cs typeface="+mn-cs"/>
                      </a:endParaRPr>
                    </a:p>
                  </a:txBody>
                  <a:tcP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r h="940648">
                <a:tc>
                  <a:txBody>
                    <a:bodyPr/>
                    <a:lstStyle/>
                    <a:p>
                      <a:pPr marL="514350" marR="0" indent="-514350" algn="just" defTabSz="914400" rtl="0" eaLnBrk="1" fontAlgn="auto" latinLnBrk="0" hangingPunct="1">
                        <a:lnSpc>
                          <a:spcPct val="100000"/>
                        </a:lnSpc>
                        <a:spcBef>
                          <a:spcPts val="0"/>
                        </a:spcBef>
                        <a:spcAft>
                          <a:spcPts val="0"/>
                        </a:spcAft>
                        <a:buClr>
                          <a:srgbClr val="002060"/>
                        </a:buClr>
                        <a:buSzPct val="110000"/>
                        <a:buFont typeface="+mj-lt"/>
                        <a:buAutoNum type="arabicPeriod" startAt="2"/>
                        <a:tabLst/>
                        <a:defRPr/>
                      </a:pPr>
                      <a:r>
                        <a:rPr kumimoji="0" lang="es-MX" sz="1800" b="0" kern="1200" dirty="0" smtClean="0">
                          <a:solidFill>
                            <a:schemeClr val="dk1"/>
                          </a:solidFill>
                          <a:latin typeface="+mj-lt"/>
                          <a:ea typeface="+mn-ea"/>
                          <a:cs typeface="+mn-cs"/>
                        </a:rPr>
                        <a:t>Nuevos puestos de trabajos a ser iniciados en el ejercicio 2020. Mantener el nivel de contrataciones del ejercicio 2019, relacionados a personal jornalero para Servicio de Limpieza y  personal administrativo con Discapacidad (</a:t>
                      </a:r>
                      <a:r>
                        <a:rPr kumimoji="0" lang="es-MX" sz="1800" b="0" kern="1200" dirty="0" err="1" smtClean="0">
                          <a:solidFill>
                            <a:schemeClr val="dk1"/>
                          </a:solidFill>
                          <a:latin typeface="+mj-lt"/>
                          <a:ea typeface="+mn-ea"/>
                          <a:cs typeface="+mn-cs"/>
                        </a:rPr>
                        <a:t>PcD</a:t>
                      </a:r>
                      <a:r>
                        <a:rPr kumimoji="0" lang="es-MX" sz="1800" b="0" kern="1200" dirty="0" smtClean="0">
                          <a:solidFill>
                            <a:schemeClr val="dk1"/>
                          </a:solidFill>
                          <a:latin typeface="+mj-lt"/>
                          <a:ea typeface="+mn-ea"/>
                          <a:cs typeface="+mn-cs"/>
                        </a:rPr>
                        <a:t>).</a:t>
                      </a:r>
                      <a:endParaRPr kumimoji="0" lang="es-ES" sz="1800" b="0" kern="1200" dirty="0" smtClean="0">
                        <a:solidFill>
                          <a:schemeClr val="dk1"/>
                        </a:solidFill>
                        <a:latin typeface="+mj-lt"/>
                        <a:ea typeface="+mn-ea"/>
                        <a:cs typeface="+mn-cs"/>
                      </a:endParaRPr>
                    </a:p>
                  </a:txBody>
                  <a:tcPr anchor="ct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r h="835293">
                <a:tc>
                  <a:txBody>
                    <a:bodyPr/>
                    <a:lstStyle/>
                    <a:p>
                      <a:pPr marL="514350" marR="0" indent="-514350" algn="just" defTabSz="914400" rtl="0" eaLnBrk="1" fontAlgn="auto" latinLnBrk="0" hangingPunct="1">
                        <a:lnSpc>
                          <a:spcPct val="100000"/>
                        </a:lnSpc>
                        <a:spcBef>
                          <a:spcPts val="0"/>
                        </a:spcBef>
                        <a:spcAft>
                          <a:spcPts val="0"/>
                        </a:spcAft>
                        <a:buClr>
                          <a:srgbClr val="002060"/>
                        </a:buClr>
                        <a:buSzPct val="110000"/>
                        <a:buFont typeface="+mj-lt"/>
                        <a:buAutoNum type="arabicPeriod" startAt="3"/>
                        <a:tabLst/>
                        <a:defRPr/>
                      </a:pPr>
                      <a:r>
                        <a:rPr kumimoji="0" lang="es-ES" sz="1800" b="0" kern="1200" dirty="0" smtClean="0">
                          <a:solidFill>
                            <a:schemeClr val="dk1"/>
                          </a:solidFill>
                          <a:latin typeface="+mj-lt"/>
                          <a:ea typeface="+mn-ea"/>
                          <a:cs typeface="+mn-cs"/>
                        </a:rPr>
                        <a:t>Recursos adicionales por el crecimiento vegetativo del plantel de la </a:t>
                      </a:r>
                      <a:r>
                        <a:rPr kumimoji="0" lang="es-ES" sz="1800" b="0" kern="1200" dirty="0" smtClean="0">
                          <a:solidFill>
                            <a:schemeClr val="dk1"/>
                          </a:solidFill>
                          <a:latin typeface="+mj-lt"/>
                          <a:ea typeface="+mn-ea"/>
                          <a:cs typeface="+mn-cs"/>
                        </a:rPr>
                        <a:t>ANDE, en concepto</a:t>
                      </a:r>
                      <a:r>
                        <a:rPr kumimoji="0" lang="es-ES" sz="1800" b="0" kern="1200" baseline="0" dirty="0" smtClean="0">
                          <a:solidFill>
                            <a:schemeClr val="dk1"/>
                          </a:solidFill>
                          <a:latin typeface="+mj-lt"/>
                          <a:ea typeface="+mn-ea"/>
                          <a:cs typeface="+mn-cs"/>
                        </a:rPr>
                        <a:t> de pago de horas extraordinarias de trabajo, subsidios y beneficios establecidos en los Contratos Colectivos de Trabajo</a:t>
                      </a:r>
                      <a:r>
                        <a:rPr kumimoji="0" lang="es-ES" sz="1800" b="0" kern="1200" dirty="0" smtClean="0">
                          <a:solidFill>
                            <a:schemeClr val="dk1"/>
                          </a:solidFill>
                          <a:latin typeface="+mj-lt"/>
                          <a:ea typeface="+mn-ea"/>
                          <a:cs typeface="+mn-cs"/>
                        </a:rPr>
                        <a:t>.</a:t>
                      </a:r>
                      <a:endParaRPr kumimoji="0" lang="es-ES" sz="1800" b="0" kern="1200" dirty="0" smtClean="0">
                        <a:solidFill>
                          <a:schemeClr val="dk1"/>
                        </a:solidFill>
                        <a:latin typeface="+mj-lt"/>
                        <a:ea typeface="+mn-ea"/>
                        <a:cs typeface="+mn-cs"/>
                      </a:endParaRPr>
                    </a:p>
                  </a:txBody>
                  <a:tcPr anchor="ct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r h="421704">
                <a:tc>
                  <a:txBody>
                    <a:bodyPr/>
                    <a:lstStyle/>
                    <a:p>
                      <a:pPr marL="514350" marR="0" indent="-514350" algn="just" defTabSz="914400" rtl="0" eaLnBrk="1" fontAlgn="auto" latinLnBrk="0" hangingPunct="1">
                        <a:lnSpc>
                          <a:spcPct val="100000"/>
                        </a:lnSpc>
                        <a:spcBef>
                          <a:spcPts val="0"/>
                        </a:spcBef>
                        <a:spcAft>
                          <a:spcPts val="0"/>
                        </a:spcAft>
                        <a:buClr>
                          <a:srgbClr val="002060"/>
                        </a:buClr>
                        <a:buSzPct val="110000"/>
                        <a:buFont typeface="+mj-lt"/>
                        <a:buAutoNum type="arabicPeriod" startAt="4"/>
                        <a:tabLst/>
                        <a:defRPr/>
                      </a:pPr>
                      <a:r>
                        <a:rPr kumimoji="0" lang="es-ES" sz="1800" b="0" kern="1200" dirty="0" smtClean="0">
                          <a:solidFill>
                            <a:schemeClr val="dk1"/>
                          </a:solidFill>
                          <a:latin typeface="+mj-lt"/>
                          <a:ea typeface="+mn-ea"/>
                          <a:cs typeface="+mn-cs"/>
                        </a:rPr>
                        <a:t>Ajuste salarial del 10%.  </a:t>
                      </a:r>
                    </a:p>
                  </a:txBody>
                  <a:tcPr anchor="ct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71535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539552" y="810968"/>
            <a:ext cx="8496944" cy="313776"/>
          </a:xfrm>
          <a:prstGeom prst="rect">
            <a:avLst/>
          </a:prstGeom>
        </p:spPr>
        <p:txBody>
          <a:bodyPr vert="horz" lIns="45720" rIns="45720" bIns="45720" anchor="b">
            <a:noAutofit/>
          </a:bodyPr>
          <a:lstStyle>
            <a:defPPr>
              <a:defRPr lang="es-ES"/>
            </a:defPPr>
            <a:lvl1pPr lvl="0">
              <a:spcBef>
                <a:spcPct val="0"/>
              </a:spcBef>
              <a:defRPr sz="4000" b="1">
                <a:ln w="635">
                  <a:noFill/>
                </a:ln>
                <a:solidFill>
                  <a:srgbClr val="006699"/>
                </a:solidFill>
                <a:effectLst>
                  <a:outerShdw blurRad="38100" dist="38100" dir="2700000" algn="tl">
                    <a:srgbClr val="000000">
                      <a:alpha val="43137"/>
                    </a:srgbClr>
                  </a:outerShdw>
                </a:effectLst>
                <a:latin typeface="Arial Black" pitchFamily="34" charset="0"/>
                <a:ea typeface="+mj-ea"/>
                <a:cs typeface="+mj-cs"/>
              </a:defRPr>
            </a:lvl1pPr>
          </a:lstStyle>
          <a:p>
            <a:pPr indent="180975"/>
            <a:r>
              <a:rPr lang="es-ES" sz="3500" dirty="0">
                <a:solidFill>
                  <a:srgbClr val="C00000"/>
                </a:solidFill>
              </a:rPr>
              <a:t>GRUPO 600 </a:t>
            </a:r>
            <a:r>
              <a:rPr lang="es-ES" sz="2500" dirty="0">
                <a:solidFill>
                  <a:schemeClr val="tx1"/>
                </a:solidFill>
                <a:latin typeface="+mj-lt"/>
              </a:rPr>
              <a:t>–  </a:t>
            </a:r>
            <a:r>
              <a:rPr lang="es-ES" sz="2500" dirty="0">
                <a:solidFill>
                  <a:schemeClr val="tx1"/>
                </a:solidFill>
                <a:effectLst/>
                <a:latin typeface="+mj-lt"/>
              </a:rPr>
              <a:t>INVERSION FINANCIERA</a:t>
            </a:r>
          </a:p>
        </p:txBody>
      </p:sp>
      <p:graphicFrame>
        <p:nvGraphicFramePr>
          <p:cNvPr id="4" name="3 Tabla"/>
          <p:cNvGraphicFramePr>
            <a:graphicFrameLocks noGrp="1"/>
          </p:cNvGraphicFramePr>
          <p:nvPr>
            <p:extLst>
              <p:ext uri="{D42A27DB-BD31-4B8C-83A1-F6EECF244321}">
                <p14:modId xmlns:p14="http://schemas.microsoft.com/office/powerpoint/2010/main" val="838199369"/>
              </p:ext>
            </p:extLst>
          </p:nvPr>
        </p:nvGraphicFramePr>
        <p:xfrm>
          <a:off x="827584" y="3573016"/>
          <a:ext cx="7344816" cy="762000"/>
        </p:xfrm>
        <a:graphic>
          <a:graphicData uri="http://schemas.openxmlformats.org/drawingml/2006/table">
            <a:tbl>
              <a:tblPr firstRow="1" bandRow="1">
                <a:tableStyleId>{5C22544A-7EE6-4342-B048-85BDC9FD1C3A}</a:tableStyleId>
              </a:tblPr>
              <a:tblGrid>
                <a:gridCol w="7344816"/>
              </a:tblGrid>
              <a:tr h="659472">
                <a:tc>
                  <a:txBody>
                    <a:bodyPr/>
                    <a:lstStyle/>
                    <a:p>
                      <a:pPr marL="0" lvl="0" indent="0" algn="just" rtl="0" eaLnBrk="1" latinLnBrk="0" hangingPunct="1">
                        <a:buClr>
                          <a:srgbClr val="336699"/>
                        </a:buClr>
                        <a:buSzPct val="150000"/>
                        <a:buFont typeface="+mj-lt"/>
                        <a:buNone/>
                      </a:pPr>
                      <a:r>
                        <a:rPr kumimoji="0" lang="es-ES" sz="1800" b="0" kern="1200" baseline="0" dirty="0" smtClean="0">
                          <a:solidFill>
                            <a:schemeClr val="dk1"/>
                          </a:solidFill>
                          <a:latin typeface="+mj-lt"/>
                          <a:ea typeface="+mn-ea"/>
                          <a:cs typeface="+mn-cs"/>
                        </a:rPr>
                        <a:t>Colocación de Excedentes temporales de Caja en </a:t>
                      </a:r>
                      <a:r>
                        <a:rPr kumimoji="0" lang="es-MX" sz="1800" b="0" kern="1200" baseline="0" dirty="0" smtClean="0">
                          <a:solidFill>
                            <a:schemeClr val="dk1"/>
                          </a:solidFill>
                          <a:latin typeface="+mj-lt"/>
                          <a:ea typeface="+mn-ea"/>
                          <a:cs typeface="+mn-cs"/>
                        </a:rPr>
                        <a:t>depósitos a plazo fijo relativas a colocaciones financieras de corto plazo</a:t>
                      </a:r>
                      <a:r>
                        <a:rPr kumimoji="0" lang="es-ES" sz="1800" b="0" kern="1200" baseline="0" dirty="0" smtClean="0">
                          <a:solidFill>
                            <a:schemeClr val="dk1"/>
                          </a:solidFill>
                          <a:latin typeface="+mj-lt"/>
                          <a:ea typeface="+mn-ea"/>
                          <a:cs typeface="+mn-cs"/>
                        </a:rPr>
                        <a:t>.</a:t>
                      </a:r>
                      <a:endParaRPr kumimoji="0" lang="es-ES" sz="1800" b="0" kern="1200" dirty="0" smtClean="0">
                        <a:solidFill>
                          <a:schemeClr val="dk1"/>
                        </a:solidFill>
                        <a:latin typeface="+mj-lt"/>
                        <a:ea typeface="+mn-ea"/>
                        <a:cs typeface="+mn-cs"/>
                      </a:endParaRPr>
                    </a:p>
                    <a:p>
                      <a:pPr marL="457200" lvl="0" indent="-457200" algn="just" rtl="0" eaLnBrk="1" latinLnBrk="0" hangingPunct="1">
                        <a:buFont typeface="+mj-lt"/>
                        <a:buAutoNum type="arabicPeriod"/>
                      </a:pPr>
                      <a:endParaRPr kumimoji="0" lang="es-ES" sz="800" b="0" kern="1200" dirty="0" smtClean="0">
                        <a:solidFill>
                          <a:schemeClr val="dk1"/>
                        </a:solidFill>
                        <a:latin typeface="+mj-lt"/>
                        <a:ea typeface="+mn-ea"/>
                        <a:cs typeface="+mn-cs"/>
                      </a:endParaRPr>
                    </a:p>
                  </a:txBody>
                  <a:tcPr anchor="ctr">
                    <a:lnL w="12700" cmpd="sng">
                      <a:noFill/>
                    </a:lnL>
                    <a:lnR w="12700" cmpd="sng">
                      <a:noFill/>
                    </a:lnR>
                    <a:lnT w="6350" cap="flat" cmpd="sng" algn="ctr">
                      <a:solidFill>
                        <a:srgbClr val="0070C0"/>
                      </a:solidFill>
                      <a:prstDash val="sysDot"/>
                      <a:round/>
                      <a:headEnd type="none" w="med" len="med"/>
                      <a:tailEnd type="none" w="med" len="med"/>
                    </a:lnT>
                    <a:lnB w="6350" cap="flat" cmpd="sng" algn="ctr">
                      <a:solidFill>
                        <a:srgbClr val="0070C0"/>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173" y="1568474"/>
            <a:ext cx="7085211" cy="170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0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331531" y="764704"/>
            <a:ext cx="8496944" cy="313776"/>
          </a:xfrm>
          <a:prstGeom prst="rect">
            <a:avLst/>
          </a:prstGeom>
        </p:spPr>
        <p:txBody>
          <a:bodyPr vert="horz" lIns="45720" rIns="45720" bIns="45720" anchor="b">
            <a:noAutofit/>
          </a:bodyPr>
          <a:lstStyle>
            <a:defPPr>
              <a:defRPr lang="es-ES"/>
            </a:defPPr>
            <a:lvl1pPr lvl="0">
              <a:spcBef>
                <a:spcPct val="0"/>
              </a:spcBef>
              <a:defRPr sz="4000" b="1">
                <a:ln w="635">
                  <a:noFill/>
                </a:ln>
                <a:solidFill>
                  <a:srgbClr val="006699"/>
                </a:solidFill>
                <a:effectLst>
                  <a:outerShdw blurRad="38100" dist="38100" dir="2700000" algn="tl">
                    <a:srgbClr val="000000">
                      <a:alpha val="43137"/>
                    </a:srgbClr>
                  </a:outerShdw>
                </a:effectLst>
                <a:latin typeface="Arial Black" pitchFamily="34" charset="0"/>
                <a:ea typeface="+mj-ea"/>
                <a:cs typeface="+mj-cs"/>
              </a:defRPr>
            </a:lvl1pPr>
          </a:lstStyle>
          <a:p>
            <a:pPr indent="180975"/>
            <a:r>
              <a:rPr lang="es-ES" sz="3500" dirty="0">
                <a:solidFill>
                  <a:srgbClr val="C00000"/>
                </a:solidFill>
              </a:rPr>
              <a:t>GRUPO 700 </a:t>
            </a:r>
            <a:r>
              <a:rPr lang="es-ES" sz="2500" dirty="0">
                <a:solidFill>
                  <a:schemeClr val="tx1"/>
                </a:solidFill>
                <a:latin typeface="+mj-lt"/>
              </a:rPr>
              <a:t>–  </a:t>
            </a:r>
            <a:r>
              <a:rPr lang="es-ES" sz="2500" dirty="0">
                <a:solidFill>
                  <a:schemeClr val="tx1"/>
                </a:solidFill>
                <a:effectLst/>
                <a:latin typeface="+mj-lt"/>
              </a:rPr>
              <a:t>SERVICIO DE LA DEUDA PUBLICA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64" y="1412776"/>
            <a:ext cx="8680078" cy="38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508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12043" y="738960"/>
            <a:ext cx="8496944" cy="313776"/>
          </a:xfrm>
          <a:prstGeom prst="rect">
            <a:avLst/>
          </a:prstGeom>
        </p:spPr>
        <p:txBody>
          <a:bodyPr vert="horz" lIns="45720" rIns="45720" bIns="45720" anchor="b">
            <a:noAutofit/>
          </a:bodyPr>
          <a:lstStyle>
            <a:defPPr>
              <a:defRPr lang="es-ES"/>
            </a:defPPr>
            <a:lvl1pPr lvl="0">
              <a:spcBef>
                <a:spcPct val="0"/>
              </a:spcBef>
              <a:defRPr sz="4000" b="1">
                <a:ln w="635">
                  <a:noFill/>
                </a:ln>
                <a:solidFill>
                  <a:srgbClr val="006699"/>
                </a:solidFill>
                <a:effectLst>
                  <a:outerShdw blurRad="38100" dist="38100" dir="2700000" algn="tl">
                    <a:srgbClr val="000000">
                      <a:alpha val="43137"/>
                    </a:srgbClr>
                  </a:outerShdw>
                </a:effectLst>
                <a:latin typeface="Arial Black" pitchFamily="34" charset="0"/>
                <a:ea typeface="+mj-ea"/>
                <a:cs typeface="+mj-cs"/>
              </a:defRPr>
            </a:lvl1pPr>
          </a:lstStyle>
          <a:p>
            <a:pPr indent="180975"/>
            <a:r>
              <a:rPr lang="es-ES" sz="3200" dirty="0">
                <a:solidFill>
                  <a:srgbClr val="C00000"/>
                </a:solidFill>
              </a:rPr>
              <a:t>GRUPO 800 </a:t>
            </a:r>
            <a:r>
              <a:rPr lang="es-ES" sz="2400" dirty="0">
                <a:solidFill>
                  <a:schemeClr val="tx1"/>
                </a:solidFill>
                <a:latin typeface="+mj-lt"/>
              </a:rPr>
              <a:t>–  </a:t>
            </a:r>
            <a:r>
              <a:rPr lang="es-ES" sz="2400" dirty="0">
                <a:solidFill>
                  <a:schemeClr val="tx1"/>
                </a:solidFill>
                <a:effectLst/>
                <a:latin typeface="+mj-lt"/>
              </a:rPr>
              <a:t>TRANSFERENCIAS</a:t>
            </a:r>
          </a:p>
        </p:txBody>
      </p:sp>
      <p:sp>
        <p:nvSpPr>
          <p:cNvPr id="13" name="12 CuadroTexto"/>
          <p:cNvSpPr txBox="1"/>
          <p:nvPr/>
        </p:nvSpPr>
        <p:spPr>
          <a:xfrm>
            <a:off x="7200800" y="841703"/>
            <a:ext cx="1907704" cy="715089"/>
          </a:xfrm>
          <a:prstGeom prst="flowChartAlternateProcess">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es-MX" sz="1200" b="1" dirty="0" smtClean="0">
                <a:latin typeface="Aharoni" pitchFamily="2" charset="-79"/>
                <a:cs typeface="Aharoni" pitchFamily="2" charset="-79"/>
              </a:rPr>
              <a:t>INCLUYE ADENDA PARA  PROYECTOS DE INVERSIÓN</a:t>
            </a:r>
            <a:endParaRPr lang="es-ES" sz="1200" b="1" dirty="0">
              <a:latin typeface="Aharoni" pitchFamily="2" charset="-79"/>
              <a:cs typeface="Aharoni" pitchFamily="2" charset="-79"/>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772816"/>
            <a:ext cx="8964488" cy="402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172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txBox="1">
            <a:spLocks/>
          </p:cNvSpPr>
          <p:nvPr/>
        </p:nvSpPr>
        <p:spPr>
          <a:xfrm>
            <a:off x="331531" y="810968"/>
            <a:ext cx="8496944" cy="313776"/>
          </a:xfrm>
          <a:prstGeom prst="rect">
            <a:avLst/>
          </a:prstGeom>
        </p:spPr>
        <p:txBody>
          <a:bodyPr vert="horz" lIns="45720" rIns="45720" bIns="45720" anchor="b">
            <a:noAutofit/>
          </a:bodyPr>
          <a:lstStyle>
            <a:defPPr>
              <a:defRPr lang="es-ES"/>
            </a:defPPr>
            <a:lvl1pPr lvl="0">
              <a:spcBef>
                <a:spcPct val="0"/>
              </a:spcBef>
              <a:defRPr sz="4000" b="1">
                <a:ln w="635">
                  <a:noFill/>
                </a:ln>
                <a:solidFill>
                  <a:srgbClr val="006699"/>
                </a:solidFill>
                <a:effectLst>
                  <a:outerShdw blurRad="38100" dist="38100" dir="2700000" algn="tl">
                    <a:srgbClr val="000000">
                      <a:alpha val="43137"/>
                    </a:srgbClr>
                  </a:outerShdw>
                </a:effectLst>
                <a:latin typeface="Arial Black" pitchFamily="34" charset="0"/>
                <a:ea typeface="+mj-ea"/>
                <a:cs typeface="+mj-cs"/>
              </a:defRPr>
            </a:lvl1pPr>
          </a:lstStyle>
          <a:p>
            <a:pPr indent="180975"/>
            <a:r>
              <a:rPr lang="es-ES" sz="3500" dirty="0">
                <a:solidFill>
                  <a:srgbClr val="C00000"/>
                </a:solidFill>
              </a:rPr>
              <a:t>GRUPO 900 </a:t>
            </a:r>
            <a:r>
              <a:rPr lang="es-ES" sz="2500" dirty="0">
                <a:solidFill>
                  <a:schemeClr val="tx1"/>
                </a:solidFill>
                <a:latin typeface="+mj-lt"/>
              </a:rPr>
              <a:t>–  </a:t>
            </a:r>
            <a:r>
              <a:rPr lang="es-ES" sz="2500" dirty="0">
                <a:solidFill>
                  <a:schemeClr val="tx1"/>
                </a:solidFill>
                <a:effectLst/>
                <a:latin typeface="+mj-lt"/>
              </a:rPr>
              <a:t>OTROS GASTOS</a:t>
            </a:r>
          </a:p>
        </p:txBody>
      </p:sp>
      <p:sp>
        <p:nvSpPr>
          <p:cNvPr id="11" name="10 CuadroTexto"/>
          <p:cNvSpPr txBox="1"/>
          <p:nvPr/>
        </p:nvSpPr>
        <p:spPr>
          <a:xfrm>
            <a:off x="7200800" y="841703"/>
            <a:ext cx="1907704" cy="715089"/>
          </a:xfrm>
          <a:prstGeom prst="flowChartAlternateProcess">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es-MX" sz="1200" b="1" dirty="0" smtClean="0">
                <a:latin typeface="Aharoni" pitchFamily="2" charset="-79"/>
                <a:cs typeface="Aharoni" pitchFamily="2" charset="-79"/>
              </a:rPr>
              <a:t>INCLUYE ADENDA PARA  PROYECTOS DE INVERSIÓN</a:t>
            </a:r>
            <a:endParaRPr lang="es-ES" sz="1200" b="1" dirty="0">
              <a:latin typeface="Aharoni" pitchFamily="2" charset="-79"/>
              <a:cs typeface="Aharoni" pitchFamily="2" charset="-79"/>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04744"/>
            <a:ext cx="8928992" cy="188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13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92696"/>
            <a:ext cx="8116177"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7760425" y="1268760"/>
            <a:ext cx="1338185" cy="253916"/>
          </a:xfrm>
          <a:prstGeom prst="rect">
            <a:avLst/>
          </a:prstGeom>
          <a:noFill/>
        </p:spPr>
        <p:txBody>
          <a:bodyPr wrap="square" rtlCol="0">
            <a:spAutoFit/>
          </a:bodyPr>
          <a:lstStyle/>
          <a:p>
            <a:r>
              <a:rPr lang="es-PY" sz="1050" b="1" dirty="0" smtClean="0">
                <a:solidFill>
                  <a:srgbClr val="C00000"/>
                </a:solidFill>
                <a:latin typeface="+mj-lt"/>
              </a:rPr>
              <a:t>USD 83 millones </a:t>
            </a:r>
            <a:endParaRPr lang="es-PY" sz="1050" b="1" dirty="0">
              <a:solidFill>
                <a:srgbClr val="C00000"/>
              </a:solidFill>
              <a:latin typeface="+mj-lt"/>
            </a:endParaRPr>
          </a:p>
        </p:txBody>
      </p:sp>
      <p:sp>
        <p:nvSpPr>
          <p:cNvPr id="5" name="4 CuadroTexto"/>
          <p:cNvSpPr txBox="1"/>
          <p:nvPr/>
        </p:nvSpPr>
        <p:spPr>
          <a:xfrm>
            <a:off x="7791746" y="4183196"/>
            <a:ext cx="1338186" cy="253916"/>
          </a:xfrm>
          <a:prstGeom prst="rect">
            <a:avLst/>
          </a:prstGeom>
          <a:noFill/>
        </p:spPr>
        <p:txBody>
          <a:bodyPr wrap="square" rtlCol="0">
            <a:spAutoFit/>
          </a:bodyPr>
          <a:lstStyle/>
          <a:p>
            <a:r>
              <a:rPr lang="es-PY" sz="1050" b="1" dirty="0" smtClean="0">
                <a:solidFill>
                  <a:srgbClr val="C00000"/>
                </a:solidFill>
                <a:latin typeface="+mj-lt"/>
              </a:rPr>
              <a:t>USD 18,5 millones </a:t>
            </a:r>
            <a:endParaRPr lang="es-PY" sz="1050" b="1" dirty="0">
              <a:solidFill>
                <a:srgbClr val="C00000"/>
              </a:solidFill>
              <a:latin typeface="+mj-lt"/>
            </a:endParaRPr>
          </a:p>
        </p:txBody>
      </p:sp>
    </p:spTree>
    <p:extLst>
      <p:ext uri="{BB962C8B-B14F-4D97-AF65-F5344CB8AC3E}">
        <p14:creationId xmlns:p14="http://schemas.microsoft.com/office/powerpoint/2010/main" val="3534272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0" y="476672"/>
            <a:ext cx="9144000" cy="504056"/>
          </a:xfrm>
        </p:spPr>
        <p:txBody>
          <a:bodyPr vert="horz" lIns="45720" rIns="45720" bIns="45720" anchor="b">
            <a:noAutofit/>
          </a:bodyPr>
          <a:lstStyle/>
          <a:p>
            <a:pPr algn="ctr"/>
            <a:r>
              <a:rPr lang="es-ES" sz="2400" b="1" dirty="0">
                <a:ln w="635">
                  <a:noFill/>
                </a:ln>
                <a:solidFill>
                  <a:srgbClr val="336699"/>
                </a:solidFill>
                <a:effectLst>
                  <a:outerShdw blurRad="38100" dist="25400" dir="5400000" algn="tl" rotWithShape="0">
                    <a:srgbClr val="000000">
                      <a:alpha val="43000"/>
                    </a:srgbClr>
                  </a:outerShdw>
                </a:effectLst>
              </a:rPr>
              <a:t>PROYECTO DE PRESUPUESTO </a:t>
            </a:r>
            <a:r>
              <a:rPr lang="es-ES" sz="2400" b="1" dirty="0" smtClean="0">
                <a:ln w="635">
                  <a:noFill/>
                </a:ln>
                <a:solidFill>
                  <a:srgbClr val="336699"/>
                </a:solidFill>
                <a:effectLst>
                  <a:outerShdw blurRad="38100" dist="25400" dir="5400000" algn="tl" rotWithShape="0">
                    <a:srgbClr val="000000">
                      <a:alpha val="43000"/>
                    </a:srgbClr>
                  </a:outerShdw>
                </a:effectLst>
              </a:rPr>
              <a:t>EJERCICIO </a:t>
            </a:r>
            <a:r>
              <a:rPr lang="es-ES" sz="2400" b="1" dirty="0">
                <a:ln w="635">
                  <a:noFill/>
                </a:ln>
                <a:solidFill>
                  <a:srgbClr val="336699"/>
                </a:solidFill>
                <a:effectLst>
                  <a:outerShdw blurRad="38100" dist="25400" dir="5400000" algn="tl" rotWithShape="0">
                    <a:srgbClr val="000000">
                      <a:alpha val="43000"/>
                    </a:srgbClr>
                  </a:outerShdw>
                </a:effectLst>
              </a:rPr>
              <a:t>FISCAL </a:t>
            </a:r>
            <a:r>
              <a:rPr lang="es-ES" sz="2400" b="1" dirty="0" smtClean="0">
                <a:ln w="635">
                  <a:noFill/>
                </a:ln>
                <a:solidFill>
                  <a:srgbClr val="336699"/>
                </a:solidFill>
                <a:effectLst>
                  <a:outerShdw blurRad="38100" dist="25400" dir="5400000" algn="tl" rotWithShape="0">
                    <a:srgbClr val="000000">
                      <a:alpha val="43000"/>
                    </a:srgbClr>
                  </a:outerShdw>
                </a:effectLst>
              </a:rPr>
              <a:t>2020</a:t>
            </a:r>
            <a:endParaRPr lang="es-ES" sz="2400" b="1" dirty="0">
              <a:ln w="635">
                <a:noFill/>
              </a:ln>
              <a:solidFill>
                <a:srgbClr val="336699"/>
              </a:solidFill>
              <a:effectLst>
                <a:outerShdw blurRad="38100" dist="25400" dir="5400000" algn="tl" rotWithShape="0">
                  <a:srgbClr val="000000">
                    <a:alpha val="43000"/>
                  </a:srgbClr>
                </a:outerShdw>
              </a:effectLst>
            </a:endParaRPr>
          </a:p>
        </p:txBody>
      </p:sp>
      <p:sp>
        <p:nvSpPr>
          <p:cNvPr id="4" name="6 Marcador de contenido"/>
          <p:cNvSpPr txBox="1">
            <a:spLocks/>
          </p:cNvSpPr>
          <p:nvPr/>
        </p:nvSpPr>
        <p:spPr>
          <a:xfrm>
            <a:off x="467544" y="1000108"/>
            <a:ext cx="8390736" cy="3869052"/>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5087" lvl="1" indent="0" algn="just">
              <a:buClr>
                <a:srgbClr val="336699"/>
              </a:buClr>
              <a:buSzPct val="100000"/>
              <a:buNone/>
            </a:pPr>
            <a:r>
              <a:rPr lang="es-MX" sz="1800" dirty="0">
                <a:solidFill>
                  <a:srgbClr val="000000"/>
                </a:solidFill>
                <a:latin typeface="+mj-lt"/>
                <a:cs typeface="Times New Roman" pitchFamily="18" charset="0"/>
              </a:rPr>
              <a:t>La ANDE ha presentado al Ministerio de Hacienda </a:t>
            </a:r>
            <a:r>
              <a:rPr lang="es-MX" sz="1800" dirty="0" smtClean="0">
                <a:solidFill>
                  <a:srgbClr val="000000"/>
                </a:solidFill>
                <a:latin typeface="+mj-lt"/>
                <a:cs typeface="Times New Roman" pitchFamily="18" charset="0"/>
              </a:rPr>
              <a:t>su </a:t>
            </a:r>
            <a:r>
              <a:rPr lang="es-MX" sz="1800" b="1" dirty="0">
                <a:solidFill>
                  <a:srgbClr val="000000"/>
                </a:solidFill>
                <a:latin typeface="+mj-lt"/>
                <a:cs typeface="Times New Roman" pitchFamily="18" charset="0"/>
              </a:rPr>
              <a:t>Anteproyecto de Presupuesto</a:t>
            </a:r>
            <a:r>
              <a:rPr lang="es-MX" sz="1800" dirty="0">
                <a:solidFill>
                  <a:srgbClr val="000000"/>
                </a:solidFill>
                <a:latin typeface="+mj-lt"/>
                <a:cs typeface="Times New Roman" pitchFamily="18" charset="0"/>
              </a:rPr>
              <a:t> para el Ejercicio Fiscal 2020 por un monto total de </a:t>
            </a:r>
            <a:r>
              <a:rPr lang="es-MX" sz="1800" b="1" dirty="0">
                <a:solidFill>
                  <a:srgbClr val="000000"/>
                </a:solidFill>
                <a:latin typeface="+mj-lt"/>
                <a:cs typeface="Times New Roman" pitchFamily="18" charset="0"/>
              </a:rPr>
              <a:t>₲ </a:t>
            </a:r>
            <a:r>
              <a:rPr lang="es-MX" sz="1800" b="1" dirty="0" smtClean="0">
                <a:solidFill>
                  <a:srgbClr val="000000"/>
                </a:solidFill>
                <a:latin typeface="+mj-lt"/>
                <a:cs typeface="Times New Roman" pitchFamily="18" charset="0"/>
              </a:rPr>
              <a:t>9.313.446 millones</a:t>
            </a:r>
            <a:r>
              <a:rPr lang="es-MX" sz="1800" b="1" dirty="0">
                <a:solidFill>
                  <a:srgbClr val="000000"/>
                </a:solidFill>
                <a:latin typeface="+mj-lt"/>
                <a:cs typeface="Times New Roman" pitchFamily="18" charset="0"/>
              </a:rPr>
              <a:t>, equivalentes a USD </a:t>
            </a:r>
            <a:r>
              <a:rPr lang="es-MX" sz="1800" b="1" dirty="0" smtClean="0">
                <a:solidFill>
                  <a:srgbClr val="000000"/>
                </a:solidFill>
                <a:latin typeface="+mj-lt"/>
                <a:cs typeface="Times New Roman" pitchFamily="18" charset="0"/>
              </a:rPr>
              <a:t>1.432,8 millones.</a:t>
            </a:r>
          </a:p>
          <a:p>
            <a:pPr marL="65087" lvl="1" indent="0" algn="just">
              <a:buClr>
                <a:srgbClr val="336699"/>
              </a:buClr>
              <a:buSzPct val="100000"/>
              <a:buNone/>
            </a:pPr>
            <a:endParaRPr lang="es-MX" sz="400" dirty="0">
              <a:solidFill>
                <a:srgbClr val="000000"/>
              </a:solidFill>
              <a:latin typeface="+mj-lt"/>
              <a:cs typeface="Times New Roman" pitchFamily="18" charset="0"/>
            </a:endParaRPr>
          </a:p>
          <a:p>
            <a:pPr marL="65087" lvl="1" indent="0" algn="just">
              <a:buClr>
                <a:srgbClr val="336699"/>
              </a:buClr>
              <a:buSzPct val="100000"/>
              <a:buNone/>
            </a:pPr>
            <a:r>
              <a:rPr lang="es-MX" sz="1800" dirty="0">
                <a:solidFill>
                  <a:srgbClr val="000000"/>
                </a:solidFill>
                <a:latin typeface="+mj-lt"/>
                <a:cs typeface="Times New Roman" pitchFamily="18" charset="0"/>
              </a:rPr>
              <a:t>En fecha </a:t>
            </a:r>
            <a:r>
              <a:rPr lang="es-MX" sz="1800" dirty="0" smtClean="0">
                <a:solidFill>
                  <a:srgbClr val="000000"/>
                </a:solidFill>
                <a:latin typeface="+mj-lt"/>
                <a:cs typeface="Times New Roman" pitchFamily="18" charset="0"/>
              </a:rPr>
              <a:t>9 </a:t>
            </a:r>
            <a:r>
              <a:rPr lang="es-MX" sz="1800" dirty="0">
                <a:solidFill>
                  <a:srgbClr val="000000"/>
                </a:solidFill>
                <a:latin typeface="+mj-lt"/>
                <a:cs typeface="Times New Roman" pitchFamily="18" charset="0"/>
              </a:rPr>
              <a:t>de agosto de </a:t>
            </a:r>
            <a:r>
              <a:rPr lang="es-MX" sz="1800" dirty="0" smtClean="0">
                <a:solidFill>
                  <a:srgbClr val="000000"/>
                </a:solidFill>
                <a:latin typeface="+mj-lt"/>
                <a:cs typeface="Times New Roman" pitchFamily="18" charset="0"/>
              </a:rPr>
              <a:t>2019, se solicitó una </a:t>
            </a:r>
            <a:r>
              <a:rPr lang="es-MX" sz="1800" b="1" dirty="0" smtClean="0">
                <a:solidFill>
                  <a:srgbClr val="000000"/>
                </a:solidFill>
                <a:latin typeface="+mj-lt"/>
                <a:cs typeface="Times New Roman" pitchFamily="18" charset="0"/>
              </a:rPr>
              <a:t>Adenda</a:t>
            </a:r>
            <a:r>
              <a:rPr lang="es-MX" sz="1800" dirty="0" smtClean="0">
                <a:solidFill>
                  <a:srgbClr val="000000"/>
                </a:solidFill>
                <a:latin typeface="+mj-lt"/>
                <a:cs typeface="Times New Roman" pitchFamily="18" charset="0"/>
              </a:rPr>
              <a:t> al </a:t>
            </a:r>
            <a:r>
              <a:rPr lang="es-MX" sz="1800" dirty="0">
                <a:solidFill>
                  <a:srgbClr val="000000"/>
                </a:solidFill>
                <a:latin typeface="+mj-lt"/>
                <a:cs typeface="Times New Roman" pitchFamily="18" charset="0"/>
              </a:rPr>
              <a:t>Anteproyecto de Presupuesto de la ANDE para el Ejercicio Fiscal 2020 </a:t>
            </a:r>
            <a:r>
              <a:rPr lang="es-MX" sz="1800" dirty="0" smtClean="0">
                <a:solidFill>
                  <a:srgbClr val="000000"/>
                </a:solidFill>
                <a:latin typeface="+mj-lt"/>
                <a:cs typeface="Times New Roman" pitchFamily="18" charset="0"/>
              </a:rPr>
              <a:t>por un </a:t>
            </a:r>
            <a:r>
              <a:rPr lang="es-MX" sz="1800" dirty="0">
                <a:solidFill>
                  <a:srgbClr val="000000"/>
                </a:solidFill>
                <a:latin typeface="+mj-lt"/>
                <a:cs typeface="Times New Roman" pitchFamily="18" charset="0"/>
              </a:rPr>
              <a:t>monto total </a:t>
            </a:r>
            <a:r>
              <a:rPr lang="es-MX" sz="1800" b="1" dirty="0">
                <a:solidFill>
                  <a:srgbClr val="000000"/>
                </a:solidFill>
                <a:latin typeface="+mj-lt"/>
                <a:cs typeface="Times New Roman" pitchFamily="18" charset="0"/>
              </a:rPr>
              <a:t>₲ </a:t>
            </a:r>
            <a:r>
              <a:rPr lang="es-MX" sz="1800" b="1" dirty="0" smtClean="0">
                <a:solidFill>
                  <a:srgbClr val="000000"/>
                </a:solidFill>
                <a:latin typeface="+mj-lt"/>
                <a:cs typeface="Times New Roman" pitchFamily="18" charset="0"/>
              </a:rPr>
              <a:t>920.274 millones, equivalentes </a:t>
            </a:r>
            <a:r>
              <a:rPr lang="es-MX" sz="1800" b="1" dirty="0">
                <a:solidFill>
                  <a:srgbClr val="000000"/>
                </a:solidFill>
                <a:latin typeface="+mj-lt"/>
                <a:cs typeface="Times New Roman" pitchFamily="18" charset="0"/>
              </a:rPr>
              <a:t>a </a:t>
            </a:r>
            <a:r>
              <a:rPr lang="es-MX" sz="1800" b="1" dirty="0" smtClean="0">
                <a:solidFill>
                  <a:srgbClr val="000000"/>
                </a:solidFill>
                <a:latin typeface="+mj-lt"/>
                <a:cs typeface="Times New Roman" pitchFamily="18" charset="0"/>
              </a:rPr>
              <a:t>USD 141,6 millones</a:t>
            </a:r>
            <a:r>
              <a:rPr lang="es-MX" sz="1800" dirty="0" smtClean="0">
                <a:solidFill>
                  <a:srgbClr val="000000"/>
                </a:solidFill>
                <a:latin typeface="+mj-lt"/>
                <a:cs typeface="Times New Roman" pitchFamily="18" charset="0"/>
              </a:rPr>
              <a:t>,  para </a:t>
            </a:r>
            <a:r>
              <a:rPr lang="es-MX" sz="1800" dirty="0">
                <a:solidFill>
                  <a:srgbClr val="000000"/>
                </a:solidFill>
                <a:latin typeface="+mj-lt"/>
                <a:cs typeface="Times New Roman" pitchFamily="18" charset="0"/>
              </a:rPr>
              <a:t>dar cobertura al Programa de Fortalecimiento de Transmisión del Sistema Interconectado Nacional y de Distribución Eléctrica Rural a ser financiado con el Préstamo CFA </a:t>
            </a:r>
            <a:r>
              <a:rPr lang="es-MX" sz="1800" dirty="0" smtClean="0">
                <a:solidFill>
                  <a:srgbClr val="000000"/>
                </a:solidFill>
                <a:latin typeface="+mj-lt"/>
                <a:cs typeface="Times New Roman" pitchFamily="18" charset="0"/>
              </a:rPr>
              <a:t>11852, </a:t>
            </a:r>
            <a:r>
              <a:rPr lang="es-MX" sz="1800" dirty="0">
                <a:solidFill>
                  <a:srgbClr val="000000"/>
                </a:solidFill>
                <a:latin typeface="+mj-lt"/>
                <a:cs typeface="Times New Roman" pitchFamily="18" charset="0"/>
              </a:rPr>
              <a:t>aprobado por Ley N° </a:t>
            </a:r>
            <a:r>
              <a:rPr lang="es-MX" sz="1800" dirty="0" smtClean="0">
                <a:solidFill>
                  <a:srgbClr val="000000"/>
                </a:solidFill>
                <a:latin typeface="+mj-lt"/>
                <a:cs typeface="Times New Roman" pitchFamily="18" charset="0"/>
              </a:rPr>
              <a:t>6347/2019, totalizando </a:t>
            </a:r>
            <a:r>
              <a:rPr lang="es-MX" sz="1800" b="1" dirty="0" smtClean="0">
                <a:solidFill>
                  <a:srgbClr val="FF0000"/>
                </a:solidFill>
                <a:latin typeface="+mj-lt"/>
                <a:cs typeface="Times New Roman" pitchFamily="18" charset="0"/>
              </a:rPr>
              <a:t>₲ 10.233.719  Millones, equivalente a USD 1.574,4 millones</a:t>
            </a:r>
            <a:r>
              <a:rPr lang="es-MX" sz="1800" dirty="0" smtClean="0">
                <a:solidFill>
                  <a:srgbClr val="000000"/>
                </a:solidFill>
                <a:latin typeface="+mj-lt"/>
                <a:cs typeface="Times New Roman" pitchFamily="18" charset="0"/>
              </a:rPr>
              <a:t>.</a:t>
            </a:r>
          </a:p>
          <a:p>
            <a:pPr marL="65087" lvl="1" indent="0" algn="just">
              <a:buClr>
                <a:srgbClr val="336699"/>
              </a:buClr>
              <a:buSzPct val="100000"/>
              <a:buNone/>
            </a:pPr>
            <a:endParaRPr lang="es-MX" sz="300" dirty="0">
              <a:solidFill>
                <a:srgbClr val="000000"/>
              </a:solidFill>
              <a:latin typeface="+mj-lt"/>
              <a:cs typeface="Times New Roman" pitchFamily="18" charset="0"/>
            </a:endParaRPr>
          </a:p>
          <a:p>
            <a:pPr marL="65087" lvl="1" indent="0" algn="just">
              <a:buClr>
                <a:srgbClr val="336699"/>
              </a:buClr>
              <a:buSzPct val="100000"/>
              <a:buNone/>
            </a:pPr>
            <a:r>
              <a:rPr lang="es-MX" sz="1800" dirty="0" smtClean="0">
                <a:solidFill>
                  <a:srgbClr val="000000"/>
                </a:solidFill>
                <a:latin typeface="+mj-lt"/>
                <a:cs typeface="Times New Roman" pitchFamily="18" charset="0"/>
              </a:rPr>
              <a:t>El </a:t>
            </a:r>
            <a:r>
              <a:rPr lang="es-MX" sz="1800" b="1" dirty="0">
                <a:solidFill>
                  <a:srgbClr val="000000"/>
                </a:solidFill>
                <a:latin typeface="+mj-lt"/>
                <a:cs typeface="Times New Roman" pitchFamily="18" charset="0"/>
              </a:rPr>
              <a:t>Proyecto de Ley de Presupuesto </a:t>
            </a:r>
            <a:r>
              <a:rPr lang="es-MX" sz="1800" dirty="0">
                <a:solidFill>
                  <a:srgbClr val="000000"/>
                </a:solidFill>
                <a:latin typeface="+mj-lt"/>
                <a:cs typeface="Times New Roman" pitchFamily="18" charset="0"/>
              </a:rPr>
              <a:t>remitido por el Ministerio de Hacienda al Congreso Nacional correspondiente a la ANDE asciende </a:t>
            </a:r>
            <a:r>
              <a:rPr lang="es-MX" sz="1800" dirty="0" smtClean="0">
                <a:solidFill>
                  <a:srgbClr val="000000"/>
                </a:solidFill>
                <a:latin typeface="+mj-lt"/>
                <a:cs typeface="Times New Roman" pitchFamily="18" charset="0"/>
              </a:rPr>
              <a:t>a </a:t>
            </a:r>
            <a:r>
              <a:rPr lang="es-MX" sz="1800" b="1" dirty="0" smtClean="0">
                <a:solidFill>
                  <a:srgbClr val="000000"/>
                </a:solidFill>
                <a:latin typeface="+mj-lt"/>
                <a:cs typeface="Times New Roman" pitchFamily="18" charset="0"/>
              </a:rPr>
              <a:t>₲ 8.395.616 millones</a:t>
            </a:r>
            <a:r>
              <a:rPr lang="es-MX" sz="1800" b="1" dirty="0">
                <a:solidFill>
                  <a:srgbClr val="000000"/>
                </a:solidFill>
                <a:latin typeface="+mj-lt"/>
                <a:cs typeface="Times New Roman" pitchFamily="18" charset="0"/>
              </a:rPr>
              <a:t>, </a:t>
            </a:r>
            <a:r>
              <a:rPr lang="es-MX" sz="1800" b="1" dirty="0" smtClean="0">
                <a:solidFill>
                  <a:srgbClr val="000000"/>
                </a:solidFill>
                <a:latin typeface="+mj-lt"/>
                <a:cs typeface="Times New Roman" pitchFamily="18" charset="0"/>
              </a:rPr>
              <a:t>equivalente a USD 1.291,6 millones</a:t>
            </a:r>
            <a:r>
              <a:rPr lang="es-MX" sz="1800" dirty="0" smtClean="0">
                <a:solidFill>
                  <a:srgbClr val="000000"/>
                </a:solidFill>
                <a:latin typeface="+mj-lt"/>
                <a:cs typeface="Times New Roman" pitchFamily="18" charset="0"/>
              </a:rPr>
              <a:t>.</a:t>
            </a:r>
            <a:endParaRPr lang="es-MX" sz="1800" dirty="0">
              <a:solidFill>
                <a:srgbClr val="000000"/>
              </a:solidFill>
              <a:latin typeface="+mj-lt"/>
              <a:cs typeface="Times New Roman" pitchFamily="18" charset="0"/>
            </a:endParaRPr>
          </a:p>
          <a:p>
            <a:pPr marL="65087" lvl="1" indent="0" algn="just">
              <a:buClr>
                <a:srgbClr val="336699"/>
              </a:buClr>
              <a:buSzPct val="100000"/>
              <a:buNone/>
            </a:pPr>
            <a:endParaRPr lang="es-ES" sz="1600" b="1" dirty="0" smtClean="0">
              <a:solidFill>
                <a:srgbClr val="000000"/>
              </a:solidFill>
              <a:latin typeface="+mj-lt"/>
              <a:cs typeface="Times New Roman" pitchFamily="18" charset="0"/>
            </a:endParaRPr>
          </a:p>
          <a:p>
            <a:pPr algn="just"/>
            <a:endParaRPr lang="es-ES" sz="1600" b="1" dirty="0">
              <a:solidFill>
                <a:srgbClr val="000000"/>
              </a:solidFill>
              <a:latin typeface="+mj-lt"/>
            </a:endParaRPr>
          </a:p>
        </p:txBody>
      </p:sp>
      <p:graphicFrame>
        <p:nvGraphicFramePr>
          <p:cNvPr id="5" name="4 Diagrama"/>
          <p:cNvGraphicFramePr/>
          <p:nvPr>
            <p:extLst>
              <p:ext uri="{D42A27DB-BD31-4B8C-83A1-F6EECF244321}">
                <p14:modId xmlns:p14="http://schemas.microsoft.com/office/powerpoint/2010/main" val="1284509297"/>
              </p:ext>
            </p:extLst>
          </p:nvPr>
        </p:nvGraphicFramePr>
        <p:xfrm>
          <a:off x="611560" y="4786322"/>
          <a:ext cx="8136904" cy="167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503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Rectángulo"/>
          <p:cNvSpPr/>
          <p:nvPr/>
        </p:nvSpPr>
        <p:spPr>
          <a:xfrm>
            <a:off x="-18446" y="-27385"/>
            <a:ext cx="9162446" cy="6885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36" name="1 Título"/>
          <p:cNvSpPr>
            <a:spLocks noGrp="1"/>
          </p:cNvSpPr>
          <p:nvPr>
            <p:ph type="title"/>
          </p:nvPr>
        </p:nvSpPr>
        <p:spPr>
          <a:xfrm>
            <a:off x="14216" y="2132857"/>
            <a:ext cx="9129784" cy="720080"/>
          </a:xfrm>
        </p:spPr>
        <p:txBody>
          <a:bodyPr>
            <a:noAutofit/>
          </a:bodyPr>
          <a:lstStyle/>
          <a:p>
            <a:pPr algn="ctr">
              <a:lnSpc>
                <a:spcPts val="5100"/>
              </a:lnSpc>
            </a:pPr>
            <a:r>
              <a:rPr lang="es-ES" sz="4800" b="1" dirty="0">
                <a:ln w="635">
                  <a:noFill/>
                </a:ln>
                <a:solidFill>
                  <a:srgbClr val="003366"/>
                </a:solidFill>
                <a:effectLst>
                  <a:outerShdw blurRad="38100" dist="25400" dir="5400000" algn="tl" rotWithShape="0">
                    <a:srgbClr val="000000">
                      <a:alpha val="43000"/>
                    </a:srgbClr>
                  </a:outerShdw>
                </a:effectLst>
              </a:rPr>
              <a:t>MUCHAS GRACIAS</a:t>
            </a:r>
          </a:p>
        </p:txBody>
      </p:sp>
      <p:sp>
        <p:nvSpPr>
          <p:cNvPr id="38" name="1 Título"/>
          <p:cNvSpPr txBox="1">
            <a:spLocks/>
          </p:cNvSpPr>
          <p:nvPr/>
        </p:nvSpPr>
        <p:spPr>
          <a:xfrm>
            <a:off x="14216" y="2780928"/>
            <a:ext cx="9129784" cy="576064"/>
          </a:xfrm>
          <a:prstGeom prst="rect">
            <a:avLst/>
          </a:prstGeom>
        </p:spPr>
        <p:txBody>
          <a:bodyPr vert="horz" anchor="ctr">
            <a:normAutofit/>
          </a:bodyPr>
          <a:lstStyle/>
          <a:p>
            <a:pPr algn="ctr">
              <a:spcBef>
                <a:spcPct val="0"/>
              </a:spcBef>
              <a:defRPr/>
            </a:pPr>
            <a:r>
              <a:rPr lang="es-ES" dirty="0">
                <a:ln w="6350">
                  <a:solidFill>
                    <a:schemeClr val="accent1">
                      <a:shade val="43000"/>
                    </a:schemeClr>
                  </a:solidFill>
                </a:ln>
                <a:solidFill>
                  <a:sysClr val="windowText" lastClr="000000"/>
                </a:solidFill>
                <a:latin typeface="+mj-lt"/>
                <a:ea typeface="+mj-ea"/>
                <a:cs typeface="+mj-cs"/>
              </a:rPr>
              <a:t> htpps://www.ande.gov.py</a:t>
            </a:r>
          </a:p>
        </p:txBody>
      </p:sp>
      <p:grpSp>
        <p:nvGrpSpPr>
          <p:cNvPr id="11" name="10 Grupo"/>
          <p:cNvGrpSpPr/>
          <p:nvPr/>
        </p:nvGrpSpPr>
        <p:grpSpPr>
          <a:xfrm>
            <a:off x="-18445" y="3528392"/>
            <a:ext cx="9176662" cy="2564904"/>
            <a:chOff x="-18446" y="4293095"/>
            <a:chExt cx="9194193" cy="2160240"/>
          </a:xfrm>
        </p:grpSpPr>
        <p:grpSp>
          <p:nvGrpSpPr>
            <p:cNvPr id="10" name="9 Grupo"/>
            <p:cNvGrpSpPr/>
            <p:nvPr/>
          </p:nvGrpSpPr>
          <p:grpSpPr>
            <a:xfrm>
              <a:off x="-65" y="4293095"/>
              <a:ext cx="9175812" cy="2160240"/>
              <a:chOff x="-65" y="4293095"/>
              <a:chExt cx="9175812" cy="2160240"/>
            </a:xfrm>
          </p:grpSpPr>
          <p:grpSp>
            <p:nvGrpSpPr>
              <p:cNvPr id="5" name="4 Grupo"/>
              <p:cNvGrpSpPr/>
              <p:nvPr/>
            </p:nvGrpSpPr>
            <p:grpSpPr>
              <a:xfrm>
                <a:off x="-65" y="4293096"/>
                <a:ext cx="9175812" cy="2160239"/>
                <a:chOff x="-14281" y="-7144"/>
                <a:chExt cx="9175812" cy="2160239"/>
              </a:xfrm>
            </p:grpSpPr>
            <p:sp>
              <p:nvSpPr>
                <p:cNvPr id="2" name="1 Rectángulo"/>
                <p:cNvSpPr/>
                <p:nvPr/>
              </p:nvSpPr>
              <p:spPr>
                <a:xfrm>
                  <a:off x="0" y="0"/>
                  <a:ext cx="9144000" cy="16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sp>
              <p:nvSpPr>
                <p:cNvPr id="54" name="Freeform 6"/>
                <p:cNvSpPr>
                  <a:spLocks/>
                </p:cNvSpPr>
                <p:nvPr/>
              </p:nvSpPr>
              <p:spPr bwMode="auto">
                <a:xfrm>
                  <a:off x="-9525" y="0"/>
                  <a:ext cx="9163050" cy="215309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blipFill dpi="0" rotWithShape="1">
                  <a:blip r:embed="rId2">
                    <a:extLst>
                      <a:ext uri="{28A0092B-C50C-407E-A947-70E740481C1C}">
                        <a14:useLocalDpi xmlns:a14="http://schemas.microsoft.com/office/drawing/2010/main" val="0"/>
                      </a:ext>
                    </a:extLst>
                  </a:blip>
                  <a:srcRect/>
                  <a:stretch>
                    <a:fillRect t="-6292" b="2"/>
                  </a:stretch>
                </a:blipFill>
                <a:ln w="76200"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55" name="Freeform 7"/>
                <p:cNvSpPr>
                  <a:spLocks/>
                </p:cNvSpPr>
                <p:nvPr/>
              </p:nvSpPr>
              <p:spPr bwMode="auto">
                <a:xfrm>
                  <a:off x="4053728" y="-7144"/>
                  <a:ext cx="4762500" cy="1189769"/>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w="2857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59" name="Freeform 12"/>
                <p:cNvSpPr>
                  <a:spLocks/>
                </p:cNvSpPr>
                <p:nvPr/>
              </p:nvSpPr>
              <p:spPr bwMode="auto">
                <a:xfrm rot="21435692">
                  <a:off x="-14281" y="339348"/>
                  <a:ext cx="9175812" cy="988751"/>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blipFill dpi="0" rotWithShape="1">
                  <a:blip r:embed="rId4">
                    <a:extLst>
                      <a:ext uri="{28A0092B-C50C-407E-A947-70E740481C1C}">
                        <a14:useLocalDpi xmlns:a14="http://schemas.microsoft.com/office/drawing/2010/main" val="0"/>
                      </a:ext>
                    </a:extLst>
                  </a:blip>
                  <a:srcRect/>
                  <a:stretch>
                    <a:fillRect/>
                  </a:stretch>
                </a:blipFill>
                <a:ln w="28575"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60" name="Freeform 7"/>
              <p:cNvSpPr>
                <a:spLocks/>
              </p:cNvSpPr>
              <p:nvPr/>
            </p:nvSpPr>
            <p:spPr bwMode="auto">
              <a:xfrm>
                <a:off x="4057972" y="4293095"/>
                <a:ext cx="5086028" cy="28803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bg1"/>
              </a:solidFill>
              <a:ln w="2857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grpSp>
        <p:sp>
          <p:nvSpPr>
            <p:cNvPr id="7" name="6 Rectángulo"/>
            <p:cNvSpPr/>
            <p:nvPr/>
          </p:nvSpPr>
          <p:spPr>
            <a:xfrm>
              <a:off x="-18446" y="5482866"/>
              <a:ext cx="1782134" cy="93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dirty="0"/>
            </a:p>
          </p:txBody>
        </p:sp>
      </p:grpSp>
    </p:spTree>
    <p:extLst>
      <p:ext uri="{BB962C8B-B14F-4D97-AF65-F5344CB8AC3E}">
        <p14:creationId xmlns:p14="http://schemas.microsoft.com/office/powerpoint/2010/main" val="2893295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0" y="476672"/>
            <a:ext cx="9144000" cy="504056"/>
          </a:xfrm>
        </p:spPr>
        <p:txBody>
          <a:bodyPr vert="horz" lIns="45720" rIns="45720" bIns="45720" anchor="b">
            <a:noAutofit/>
          </a:bodyPr>
          <a:lstStyle/>
          <a:p>
            <a:pPr algn="ctr"/>
            <a:r>
              <a:rPr lang="es-ES" sz="2400" b="1" dirty="0">
                <a:ln w="635">
                  <a:noFill/>
                </a:ln>
                <a:solidFill>
                  <a:srgbClr val="336699"/>
                </a:solidFill>
                <a:effectLst>
                  <a:outerShdw blurRad="38100" dist="25400" dir="5400000" algn="tl" rotWithShape="0">
                    <a:srgbClr val="000000">
                      <a:alpha val="43000"/>
                    </a:srgbClr>
                  </a:outerShdw>
                </a:effectLst>
              </a:rPr>
              <a:t>PROYECTO DE PRESUPUESTO </a:t>
            </a:r>
            <a:r>
              <a:rPr lang="es-ES" sz="2400" b="1" dirty="0" smtClean="0">
                <a:ln w="635">
                  <a:noFill/>
                </a:ln>
                <a:solidFill>
                  <a:srgbClr val="336699"/>
                </a:solidFill>
                <a:effectLst>
                  <a:outerShdw blurRad="38100" dist="25400" dir="5400000" algn="tl" rotWithShape="0">
                    <a:srgbClr val="000000">
                      <a:alpha val="43000"/>
                    </a:srgbClr>
                  </a:outerShdw>
                </a:effectLst>
              </a:rPr>
              <a:t>EJERCICIO </a:t>
            </a:r>
            <a:r>
              <a:rPr lang="es-ES" sz="2400" b="1" dirty="0">
                <a:ln w="635">
                  <a:noFill/>
                </a:ln>
                <a:solidFill>
                  <a:srgbClr val="336699"/>
                </a:solidFill>
                <a:effectLst>
                  <a:outerShdw blurRad="38100" dist="25400" dir="5400000" algn="tl" rotWithShape="0">
                    <a:srgbClr val="000000">
                      <a:alpha val="43000"/>
                    </a:srgbClr>
                  </a:outerShdw>
                </a:effectLst>
              </a:rPr>
              <a:t>FISCAL </a:t>
            </a:r>
            <a:r>
              <a:rPr lang="es-ES" sz="2400" b="1" dirty="0" smtClean="0">
                <a:ln w="635">
                  <a:noFill/>
                </a:ln>
                <a:solidFill>
                  <a:srgbClr val="336699"/>
                </a:solidFill>
                <a:effectLst>
                  <a:outerShdw blurRad="38100" dist="25400" dir="5400000" algn="tl" rotWithShape="0">
                    <a:srgbClr val="000000">
                      <a:alpha val="43000"/>
                    </a:srgbClr>
                  </a:outerShdw>
                </a:effectLst>
              </a:rPr>
              <a:t>2020</a:t>
            </a:r>
            <a:endParaRPr lang="es-ES" sz="2400" b="1" dirty="0">
              <a:ln w="635">
                <a:noFill/>
              </a:ln>
              <a:solidFill>
                <a:srgbClr val="336699"/>
              </a:solidFill>
              <a:effectLst>
                <a:outerShdw blurRad="38100" dist="25400" dir="5400000" algn="tl" rotWithShape="0">
                  <a:srgbClr val="000000">
                    <a:alpha val="43000"/>
                  </a:srgbClr>
                </a:outerShdw>
              </a:effectLst>
            </a:endParaRPr>
          </a:p>
        </p:txBody>
      </p:sp>
      <p:sp>
        <p:nvSpPr>
          <p:cNvPr id="4" name="6 Marcador de contenido"/>
          <p:cNvSpPr txBox="1">
            <a:spLocks/>
          </p:cNvSpPr>
          <p:nvPr/>
        </p:nvSpPr>
        <p:spPr>
          <a:xfrm>
            <a:off x="467544" y="1000108"/>
            <a:ext cx="8390736" cy="3869052"/>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5087" lvl="1" indent="0" algn="just">
              <a:buClr>
                <a:srgbClr val="336699"/>
              </a:buClr>
              <a:buSzPct val="100000"/>
              <a:buNone/>
            </a:pPr>
            <a:r>
              <a:rPr lang="es-MX" sz="1800" b="1" dirty="0" smtClean="0">
                <a:solidFill>
                  <a:srgbClr val="000000"/>
                </a:solidFill>
                <a:latin typeface="+mj-lt"/>
                <a:cs typeface="Times New Roman" pitchFamily="18" charset="0"/>
              </a:rPr>
              <a:t>Modificaciones </a:t>
            </a:r>
            <a:r>
              <a:rPr lang="es-MX" sz="1800" b="1" dirty="0">
                <a:solidFill>
                  <a:srgbClr val="000000"/>
                </a:solidFill>
                <a:latin typeface="+mj-lt"/>
                <a:cs typeface="Times New Roman" pitchFamily="18" charset="0"/>
              </a:rPr>
              <a:t>introducidas por el MH al Proyecto de </a:t>
            </a:r>
            <a:r>
              <a:rPr lang="es-MX" sz="1800" b="1" dirty="0" smtClean="0">
                <a:solidFill>
                  <a:srgbClr val="000000"/>
                </a:solidFill>
                <a:latin typeface="+mj-lt"/>
                <a:cs typeface="Times New Roman" pitchFamily="18" charset="0"/>
              </a:rPr>
              <a:t>ANDE</a:t>
            </a:r>
            <a:endParaRPr lang="es-MX" sz="1800" b="1" dirty="0">
              <a:solidFill>
                <a:srgbClr val="000000"/>
              </a:solidFill>
              <a:latin typeface="+mj-lt"/>
              <a:cs typeface="Times New Roman" pitchFamily="18" charset="0"/>
            </a:endParaRPr>
          </a:p>
          <a:p>
            <a:pPr marL="65087" lvl="1" indent="0" algn="just">
              <a:buClr>
                <a:srgbClr val="336699"/>
              </a:buClr>
              <a:buSzPct val="100000"/>
              <a:buNone/>
            </a:pPr>
            <a:endParaRPr lang="es-MX" sz="600" dirty="0">
              <a:solidFill>
                <a:srgbClr val="000000"/>
              </a:solidFill>
              <a:latin typeface="+mj-lt"/>
              <a:cs typeface="Times New Roman" pitchFamily="18" charset="0"/>
            </a:endParaRPr>
          </a:p>
          <a:p>
            <a:pPr marL="350837" lvl="1" indent="-285750" algn="just">
              <a:buClr>
                <a:srgbClr val="336699"/>
              </a:buClr>
              <a:buSzPct val="100000"/>
              <a:buFont typeface="Wingdings" panose="05000000000000000000" pitchFamily="2" charset="2"/>
              <a:buChar char="Ø"/>
            </a:pPr>
            <a:r>
              <a:rPr lang="es-MX" sz="1800" b="1" dirty="0" smtClean="0">
                <a:solidFill>
                  <a:srgbClr val="000000"/>
                </a:solidFill>
                <a:latin typeface="+mj-lt"/>
                <a:cs typeface="Times New Roman" pitchFamily="18" charset="0"/>
              </a:rPr>
              <a:t>Grupo 500 </a:t>
            </a:r>
            <a:r>
              <a:rPr lang="es-MX" sz="1800" b="1" dirty="0">
                <a:solidFill>
                  <a:srgbClr val="000000"/>
                </a:solidFill>
                <a:latin typeface="+mj-lt"/>
                <a:cs typeface="Times New Roman" pitchFamily="18" charset="0"/>
              </a:rPr>
              <a:t>“Inversión Física</a:t>
            </a:r>
            <a:r>
              <a:rPr lang="es-MX" sz="1800" b="1" dirty="0" smtClean="0">
                <a:solidFill>
                  <a:srgbClr val="000000"/>
                </a:solidFill>
                <a:latin typeface="+mj-lt"/>
                <a:cs typeface="Times New Roman" pitchFamily="18" charset="0"/>
              </a:rPr>
              <a:t>” </a:t>
            </a:r>
            <a:r>
              <a:rPr lang="es-MX" sz="1800" dirty="0">
                <a:solidFill>
                  <a:srgbClr val="000000"/>
                </a:solidFill>
                <a:latin typeface="+mj-lt"/>
                <a:cs typeface="Times New Roman" pitchFamily="18" charset="0"/>
              </a:rPr>
              <a:t>disminución</a:t>
            </a:r>
            <a:r>
              <a:rPr lang="es-MX" sz="1800" b="1" dirty="0" smtClean="0">
                <a:solidFill>
                  <a:srgbClr val="000000"/>
                </a:solidFill>
                <a:latin typeface="+mj-lt"/>
                <a:cs typeface="Times New Roman" pitchFamily="18" charset="0"/>
              </a:rPr>
              <a:t> </a:t>
            </a:r>
            <a:r>
              <a:rPr lang="es-MX" sz="1800" dirty="0" smtClean="0">
                <a:solidFill>
                  <a:srgbClr val="000000"/>
                </a:solidFill>
                <a:latin typeface="+mj-lt"/>
                <a:cs typeface="Times New Roman" pitchFamily="18" charset="0"/>
              </a:rPr>
              <a:t>de  ₲ </a:t>
            </a:r>
            <a:r>
              <a:rPr lang="es-MX" sz="1800" dirty="0" smtClean="0">
                <a:solidFill>
                  <a:srgbClr val="000000"/>
                </a:solidFill>
                <a:latin typeface="+mj-lt"/>
                <a:cs typeface="Times New Roman" pitchFamily="18" charset="0"/>
              </a:rPr>
              <a:t>1.759.948 </a:t>
            </a:r>
            <a:r>
              <a:rPr lang="es-MX" sz="1800" dirty="0">
                <a:solidFill>
                  <a:srgbClr val="000000"/>
                </a:solidFill>
                <a:latin typeface="+mj-lt"/>
                <a:cs typeface="Times New Roman" pitchFamily="18" charset="0"/>
              </a:rPr>
              <a:t>millones, equivalente a </a:t>
            </a:r>
            <a:r>
              <a:rPr lang="es-MX" sz="1800" b="1" dirty="0">
                <a:solidFill>
                  <a:srgbClr val="000000"/>
                </a:solidFill>
                <a:latin typeface="+mj-lt"/>
                <a:cs typeface="Times New Roman" pitchFamily="18" charset="0"/>
              </a:rPr>
              <a:t>USD </a:t>
            </a:r>
            <a:r>
              <a:rPr lang="es-MX" sz="1800" b="1" dirty="0" smtClean="0">
                <a:solidFill>
                  <a:srgbClr val="000000"/>
                </a:solidFill>
                <a:latin typeface="+mj-lt"/>
                <a:cs typeface="Times New Roman" pitchFamily="18" charset="0"/>
              </a:rPr>
              <a:t>270,8 millones</a:t>
            </a:r>
            <a:r>
              <a:rPr lang="es-MX" sz="1800" dirty="0" smtClean="0">
                <a:solidFill>
                  <a:srgbClr val="000000"/>
                </a:solidFill>
                <a:latin typeface="+mj-lt"/>
                <a:cs typeface="Times New Roman" pitchFamily="18" charset="0"/>
              </a:rPr>
              <a:t>. Las Inversiones Físicas</a:t>
            </a:r>
            <a:r>
              <a:rPr lang="es-MX" sz="1800" dirty="0" smtClean="0">
                <a:solidFill>
                  <a:srgbClr val="000000"/>
                </a:solidFill>
                <a:latin typeface="+mj-lt"/>
                <a:cs typeface="Times New Roman" pitchFamily="18" charset="0"/>
              </a:rPr>
              <a:t> representan el </a:t>
            </a:r>
            <a:r>
              <a:rPr lang="es-MX" sz="1800" b="1" dirty="0" smtClean="0">
                <a:solidFill>
                  <a:srgbClr val="000000"/>
                </a:solidFill>
                <a:latin typeface="+mj-lt"/>
                <a:cs typeface="Times New Roman" pitchFamily="18" charset="0"/>
              </a:rPr>
              <a:t>40,0%</a:t>
            </a:r>
            <a:r>
              <a:rPr lang="es-MX" sz="1800" dirty="0" smtClean="0">
                <a:solidFill>
                  <a:srgbClr val="000000"/>
                </a:solidFill>
                <a:latin typeface="+mj-lt"/>
                <a:cs typeface="Times New Roman" pitchFamily="18" charset="0"/>
              </a:rPr>
              <a:t> </a:t>
            </a:r>
            <a:r>
              <a:rPr lang="es-MX" sz="1800" dirty="0" smtClean="0">
                <a:solidFill>
                  <a:srgbClr val="000000"/>
                </a:solidFill>
                <a:latin typeface="+mj-lt"/>
                <a:cs typeface="Times New Roman" pitchFamily="18" charset="0"/>
              </a:rPr>
              <a:t>del Presupuesto requerido por ANDE.</a:t>
            </a:r>
          </a:p>
          <a:p>
            <a:pPr marL="350837" lvl="1" indent="-285750" algn="just">
              <a:buClr>
                <a:srgbClr val="336699"/>
              </a:buClr>
              <a:buSzPct val="100000"/>
              <a:buFont typeface="Wingdings" panose="05000000000000000000" pitchFamily="2" charset="2"/>
              <a:buChar char="Ø"/>
            </a:pPr>
            <a:endParaRPr lang="es-MX" sz="800" dirty="0">
              <a:solidFill>
                <a:srgbClr val="000000"/>
              </a:solidFill>
              <a:latin typeface="+mj-lt"/>
              <a:cs typeface="Times New Roman" pitchFamily="18" charset="0"/>
            </a:endParaRPr>
          </a:p>
          <a:p>
            <a:pPr marL="350837" lvl="1" indent="-285750" algn="just">
              <a:buClr>
                <a:srgbClr val="336699"/>
              </a:buClr>
              <a:buSzPct val="100000"/>
              <a:buFont typeface="Wingdings" panose="05000000000000000000" pitchFamily="2" charset="2"/>
              <a:buChar char="Ø"/>
            </a:pPr>
            <a:r>
              <a:rPr lang="es-MX" sz="1800" b="1" dirty="0" smtClean="0">
                <a:solidFill>
                  <a:srgbClr val="000000"/>
                </a:solidFill>
                <a:latin typeface="+mj-lt"/>
                <a:cs typeface="Times New Roman" pitchFamily="18" charset="0"/>
              </a:rPr>
              <a:t>Grupo </a:t>
            </a:r>
            <a:r>
              <a:rPr lang="es-MX" sz="1800" b="1" dirty="0">
                <a:solidFill>
                  <a:srgbClr val="000000"/>
                </a:solidFill>
                <a:latin typeface="+mj-lt"/>
                <a:cs typeface="Times New Roman" pitchFamily="18" charset="0"/>
              </a:rPr>
              <a:t>400 “Bienes de Cambio</a:t>
            </a:r>
            <a:r>
              <a:rPr lang="es-MX" sz="1800" b="1" dirty="0" smtClean="0">
                <a:solidFill>
                  <a:srgbClr val="000000"/>
                </a:solidFill>
                <a:latin typeface="+mj-lt"/>
                <a:cs typeface="Times New Roman" pitchFamily="18" charset="0"/>
              </a:rPr>
              <a:t>” </a:t>
            </a:r>
            <a:r>
              <a:rPr lang="es-MX" sz="1800" dirty="0">
                <a:solidFill>
                  <a:srgbClr val="000000"/>
                </a:solidFill>
                <a:latin typeface="+mj-lt"/>
                <a:cs typeface="Times New Roman" pitchFamily="18" charset="0"/>
              </a:rPr>
              <a:t>disminución </a:t>
            </a:r>
            <a:r>
              <a:rPr lang="es-MX" sz="1800" dirty="0" smtClean="0">
                <a:solidFill>
                  <a:srgbClr val="000000"/>
                </a:solidFill>
                <a:latin typeface="+mj-lt"/>
                <a:cs typeface="Times New Roman" pitchFamily="18" charset="0"/>
              </a:rPr>
              <a:t>de ₲ </a:t>
            </a:r>
            <a:r>
              <a:rPr lang="es-MX" sz="1800" dirty="0">
                <a:solidFill>
                  <a:srgbClr val="000000"/>
                </a:solidFill>
                <a:latin typeface="+mj-lt"/>
                <a:cs typeface="Times New Roman" pitchFamily="18" charset="0"/>
              </a:rPr>
              <a:t>58.563 millones, equivalente  a </a:t>
            </a:r>
            <a:r>
              <a:rPr lang="es-MX" sz="1800" b="1" dirty="0">
                <a:solidFill>
                  <a:srgbClr val="000000"/>
                </a:solidFill>
                <a:latin typeface="+mj-lt"/>
                <a:cs typeface="Times New Roman" pitchFamily="18" charset="0"/>
              </a:rPr>
              <a:t>USD 9,0 millones</a:t>
            </a:r>
            <a:r>
              <a:rPr lang="es-MX" sz="1800" dirty="0">
                <a:solidFill>
                  <a:srgbClr val="000000"/>
                </a:solidFill>
                <a:latin typeface="+mj-lt"/>
                <a:cs typeface="Times New Roman" pitchFamily="18" charset="0"/>
              </a:rPr>
              <a:t>, en compra de </a:t>
            </a:r>
            <a:r>
              <a:rPr lang="es-MX" sz="1800" dirty="0" smtClean="0">
                <a:solidFill>
                  <a:srgbClr val="000000"/>
                </a:solidFill>
                <a:latin typeface="+mj-lt"/>
                <a:cs typeface="Times New Roman" pitchFamily="18" charset="0"/>
              </a:rPr>
              <a:t>energía. Los Bienes de Cambio representan </a:t>
            </a:r>
            <a:r>
              <a:rPr lang="es-MX" sz="1800" dirty="0">
                <a:solidFill>
                  <a:srgbClr val="000000"/>
                </a:solidFill>
                <a:latin typeface="+mj-lt"/>
                <a:cs typeface="Times New Roman" pitchFamily="18" charset="0"/>
              </a:rPr>
              <a:t>un </a:t>
            </a:r>
            <a:r>
              <a:rPr lang="es-MX" sz="1800" b="1" dirty="0" smtClean="0">
                <a:solidFill>
                  <a:srgbClr val="000000"/>
                </a:solidFill>
                <a:latin typeface="+mj-lt"/>
                <a:cs typeface="Times New Roman" pitchFamily="18" charset="0"/>
              </a:rPr>
              <a:t>32,0%</a:t>
            </a:r>
            <a:r>
              <a:rPr lang="es-MX" sz="1800" dirty="0" smtClean="0">
                <a:solidFill>
                  <a:srgbClr val="000000"/>
                </a:solidFill>
                <a:latin typeface="+mj-lt"/>
                <a:cs typeface="Times New Roman" pitchFamily="18" charset="0"/>
              </a:rPr>
              <a:t> </a:t>
            </a:r>
            <a:r>
              <a:rPr lang="es-MX" sz="1800" dirty="0">
                <a:solidFill>
                  <a:srgbClr val="000000"/>
                </a:solidFill>
                <a:latin typeface="+mj-lt"/>
                <a:cs typeface="Times New Roman" pitchFamily="18" charset="0"/>
              </a:rPr>
              <a:t>del </a:t>
            </a:r>
            <a:r>
              <a:rPr lang="es-MX" sz="1800" dirty="0" smtClean="0">
                <a:solidFill>
                  <a:srgbClr val="000000"/>
                </a:solidFill>
                <a:latin typeface="+mj-lt"/>
                <a:cs typeface="Times New Roman" pitchFamily="18" charset="0"/>
              </a:rPr>
              <a:t>Presupuesto requerido por ANDE.</a:t>
            </a:r>
            <a:endParaRPr lang="es-MX" sz="1800" dirty="0">
              <a:solidFill>
                <a:srgbClr val="000000"/>
              </a:solidFill>
              <a:latin typeface="+mj-lt"/>
              <a:cs typeface="Times New Roman" pitchFamily="18" charset="0"/>
            </a:endParaRPr>
          </a:p>
          <a:p>
            <a:pPr marL="65087" lvl="1" indent="0" algn="just">
              <a:buClr>
                <a:srgbClr val="336699"/>
              </a:buClr>
              <a:buSzPct val="100000"/>
              <a:buNone/>
            </a:pPr>
            <a:r>
              <a:rPr lang="es-MX" sz="800" dirty="0" smtClean="0">
                <a:solidFill>
                  <a:srgbClr val="000000"/>
                </a:solidFill>
                <a:latin typeface="+mj-lt"/>
                <a:cs typeface="Times New Roman" pitchFamily="18" charset="0"/>
              </a:rPr>
              <a:t> </a:t>
            </a:r>
          </a:p>
          <a:p>
            <a:pPr marL="350837" lvl="1" indent="-285750" algn="just">
              <a:buClr>
                <a:srgbClr val="336699"/>
              </a:buClr>
              <a:buSzPct val="100000"/>
              <a:buFont typeface="Wingdings" panose="05000000000000000000" pitchFamily="2" charset="2"/>
              <a:buChar char="Ø"/>
            </a:pPr>
            <a:r>
              <a:rPr lang="es-MX" sz="1800" b="1" dirty="0" smtClean="0">
                <a:solidFill>
                  <a:srgbClr val="000000"/>
                </a:solidFill>
                <a:latin typeface="+mj-lt"/>
                <a:cs typeface="Times New Roman" pitchFamily="18" charset="0"/>
              </a:rPr>
              <a:t>Grupos 200 </a:t>
            </a:r>
            <a:r>
              <a:rPr lang="es-MX" sz="1800" b="1" dirty="0">
                <a:solidFill>
                  <a:srgbClr val="000000"/>
                </a:solidFill>
                <a:latin typeface="+mj-lt"/>
                <a:cs typeface="Times New Roman" pitchFamily="18" charset="0"/>
              </a:rPr>
              <a:t>“Servicios no Personales” y </a:t>
            </a:r>
            <a:r>
              <a:rPr lang="es-MX" sz="1800" b="1" dirty="0" smtClean="0">
                <a:solidFill>
                  <a:srgbClr val="000000"/>
                </a:solidFill>
                <a:latin typeface="+mj-lt"/>
                <a:cs typeface="Times New Roman" pitchFamily="18" charset="0"/>
              </a:rPr>
              <a:t>300 </a:t>
            </a:r>
            <a:r>
              <a:rPr lang="es-MX" sz="1800" b="1" dirty="0">
                <a:solidFill>
                  <a:srgbClr val="000000"/>
                </a:solidFill>
                <a:latin typeface="+mj-lt"/>
                <a:cs typeface="Times New Roman" pitchFamily="18" charset="0"/>
              </a:rPr>
              <a:t>“Bienes de Consumo e Insumos”</a:t>
            </a:r>
            <a:r>
              <a:rPr lang="es-MX" sz="1800" b="1" dirty="0" smtClean="0">
                <a:solidFill>
                  <a:srgbClr val="000000"/>
                </a:solidFill>
                <a:latin typeface="+mj-lt"/>
                <a:cs typeface="Times New Roman" pitchFamily="18" charset="0"/>
              </a:rPr>
              <a:t> </a:t>
            </a:r>
            <a:r>
              <a:rPr lang="es-MX" sz="1800" dirty="0">
                <a:solidFill>
                  <a:srgbClr val="000000"/>
                </a:solidFill>
                <a:latin typeface="+mj-lt"/>
                <a:cs typeface="Times New Roman" pitchFamily="18" charset="0"/>
              </a:rPr>
              <a:t>disminución p</a:t>
            </a:r>
            <a:r>
              <a:rPr lang="es-MX" sz="1800" dirty="0" smtClean="0">
                <a:solidFill>
                  <a:srgbClr val="000000"/>
                </a:solidFill>
                <a:latin typeface="+mj-lt"/>
                <a:cs typeface="Times New Roman" pitchFamily="18" charset="0"/>
              </a:rPr>
              <a:t>or valor de ₲ </a:t>
            </a:r>
            <a:r>
              <a:rPr lang="es-MX" sz="1800" dirty="0" smtClean="0">
                <a:solidFill>
                  <a:srgbClr val="000000"/>
                </a:solidFill>
                <a:latin typeface="+mj-lt"/>
                <a:cs typeface="Times New Roman" pitchFamily="18" charset="0"/>
              </a:rPr>
              <a:t>39.405 </a:t>
            </a:r>
            <a:r>
              <a:rPr lang="es-MX" sz="1800" dirty="0">
                <a:solidFill>
                  <a:srgbClr val="000000"/>
                </a:solidFill>
                <a:latin typeface="+mj-lt"/>
                <a:cs typeface="Times New Roman" pitchFamily="18" charset="0"/>
              </a:rPr>
              <a:t>millones, equivalente a </a:t>
            </a:r>
            <a:r>
              <a:rPr lang="es-MX" sz="1800" b="1" dirty="0">
                <a:solidFill>
                  <a:srgbClr val="000000"/>
                </a:solidFill>
                <a:latin typeface="+mj-lt"/>
                <a:cs typeface="Times New Roman" pitchFamily="18" charset="0"/>
              </a:rPr>
              <a:t>USD </a:t>
            </a:r>
            <a:r>
              <a:rPr lang="es-MX" sz="1800" b="1" dirty="0" smtClean="0">
                <a:solidFill>
                  <a:srgbClr val="000000"/>
                </a:solidFill>
                <a:latin typeface="+mj-lt"/>
                <a:cs typeface="Times New Roman" pitchFamily="18" charset="0"/>
              </a:rPr>
              <a:t>6,1 millones</a:t>
            </a:r>
            <a:r>
              <a:rPr lang="es-MX" sz="1800" b="1" dirty="0" smtClean="0">
                <a:solidFill>
                  <a:srgbClr val="000000"/>
                </a:solidFill>
                <a:latin typeface="+mj-lt"/>
                <a:cs typeface="Times New Roman" pitchFamily="18" charset="0"/>
              </a:rPr>
              <a:t>. </a:t>
            </a:r>
            <a:r>
              <a:rPr lang="es-MX" sz="1800" dirty="0" smtClean="0">
                <a:solidFill>
                  <a:srgbClr val="000000"/>
                </a:solidFill>
                <a:latin typeface="+mj-lt"/>
                <a:cs typeface="Times New Roman" pitchFamily="18" charset="0"/>
              </a:rPr>
              <a:t>Los Servicios no Personales y Bienes de Consumo</a:t>
            </a:r>
            <a:r>
              <a:rPr lang="es-MX" sz="1800" dirty="0" smtClean="0">
                <a:solidFill>
                  <a:srgbClr val="000000"/>
                </a:solidFill>
                <a:latin typeface="+mj-lt"/>
                <a:cs typeface="Times New Roman" pitchFamily="18" charset="0"/>
              </a:rPr>
              <a:t> representan el </a:t>
            </a:r>
            <a:r>
              <a:rPr lang="es-MX" sz="1800" b="1" dirty="0" smtClean="0">
                <a:solidFill>
                  <a:srgbClr val="000000"/>
                </a:solidFill>
                <a:latin typeface="+mj-lt"/>
                <a:cs typeface="Times New Roman" pitchFamily="18" charset="0"/>
              </a:rPr>
              <a:t>4,2%</a:t>
            </a:r>
            <a:r>
              <a:rPr lang="es-MX" sz="1800" dirty="0" smtClean="0">
                <a:solidFill>
                  <a:srgbClr val="000000"/>
                </a:solidFill>
                <a:latin typeface="+mj-lt"/>
                <a:cs typeface="Times New Roman" pitchFamily="18" charset="0"/>
              </a:rPr>
              <a:t> </a:t>
            </a:r>
            <a:r>
              <a:rPr lang="es-MX" sz="1800" dirty="0">
                <a:solidFill>
                  <a:srgbClr val="000000"/>
                </a:solidFill>
                <a:latin typeface="+mj-lt"/>
                <a:cs typeface="Times New Roman" pitchFamily="18" charset="0"/>
              </a:rPr>
              <a:t>del </a:t>
            </a:r>
            <a:r>
              <a:rPr lang="es-MX" sz="1800" dirty="0" smtClean="0">
                <a:solidFill>
                  <a:srgbClr val="000000"/>
                </a:solidFill>
                <a:latin typeface="+mj-lt"/>
                <a:cs typeface="Times New Roman" pitchFamily="18" charset="0"/>
              </a:rPr>
              <a:t>Presupuesto requerido por ANDE</a:t>
            </a:r>
            <a:r>
              <a:rPr lang="es-MX" sz="1800" dirty="0" smtClean="0">
                <a:solidFill>
                  <a:srgbClr val="000000"/>
                </a:solidFill>
                <a:cs typeface="Times New Roman" pitchFamily="18" charset="0"/>
              </a:rPr>
              <a:t>.</a:t>
            </a:r>
            <a:endParaRPr lang="es-MX" sz="1800" dirty="0" smtClean="0">
              <a:solidFill>
                <a:srgbClr val="000000"/>
              </a:solidFill>
              <a:latin typeface="+mj-lt"/>
              <a:cs typeface="Times New Roman" pitchFamily="18" charset="0"/>
            </a:endParaRPr>
          </a:p>
          <a:p>
            <a:pPr marL="65087" lvl="1" indent="0" algn="just">
              <a:buClr>
                <a:srgbClr val="336699"/>
              </a:buClr>
              <a:buSzPct val="100000"/>
              <a:buNone/>
            </a:pPr>
            <a:endParaRPr lang="es-MX" sz="800" dirty="0">
              <a:solidFill>
                <a:srgbClr val="000000"/>
              </a:solidFill>
              <a:latin typeface="+mj-lt"/>
              <a:cs typeface="Times New Roman" pitchFamily="18" charset="0"/>
            </a:endParaRPr>
          </a:p>
          <a:p>
            <a:pPr marL="350837" lvl="1" indent="-285750" algn="just">
              <a:buClr>
                <a:srgbClr val="336699"/>
              </a:buClr>
              <a:buSzPct val="100000"/>
              <a:buFont typeface="Wingdings" panose="05000000000000000000" pitchFamily="2" charset="2"/>
              <a:buChar char="Ø"/>
            </a:pPr>
            <a:r>
              <a:rPr lang="es-MX" sz="1800" b="1" dirty="0" smtClean="0">
                <a:solidFill>
                  <a:srgbClr val="000000"/>
                </a:solidFill>
                <a:latin typeface="+mj-lt"/>
                <a:cs typeface="Times New Roman" pitchFamily="18" charset="0"/>
              </a:rPr>
              <a:t>Grupo </a:t>
            </a:r>
            <a:r>
              <a:rPr lang="es-MX" sz="1800" b="1" dirty="0">
                <a:solidFill>
                  <a:srgbClr val="000000"/>
                </a:solidFill>
                <a:latin typeface="+mj-lt"/>
                <a:cs typeface="Times New Roman" pitchFamily="18" charset="0"/>
              </a:rPr>
              <a:t>100 “Servicios Personales</a:t>
            </a:r>
            <a:r>
              <a:rPr lang="es-MX" sz="1800" b="1" dirty="0" smtClean="0">
                <a:solidFill>
                  <a:srgbClr val="000000"/>
                </a:solidFill>
                <a:latin typeface="+mj-lt"/>
                <a:cs typeface="Times New Roman" pitchFamily="18" charset="0"/>
              </a:rPr>
              <a:t>” </a:t>
            </a:r>
            <a:r>
              <a:rPr lang="es-MX" sz="1800" dirty="0">
                <a:solidFill>
                  <a:srgbClr val="000000"/>
                </a:solidFill>
                <a:latin typeface="+mj-lt"/>
                <a:cs typeface="Times New Roman" pitchFamily="18" charset="0"/>
              </a:rPr>
              <a:t>disminución por </a:t>
            </a:r>
            <a:r>
              <a:rPr lang="es-MX" sz="1800" dirty="0" smtClean="0">
                <a:solidFill>
                  <a:srgbClr val="000000"/>
                </a:solidFill>
                <a:latin typeface="+mj-lt"/>
                <a:cs typeface="Times New Roman" pitchFamily="18" charset="0"/>
              </a:rPr>
              <a:t>valor de ₲ </a:t>
            </a:r>
            <a:r>
              <a:rPr lang="es-MX" sz="1800" dirty="0">
                <a:solidFill>
                  <a:srgbClr val="000000"/>
                </a:solidFill>
                <a:latin typeface="+mj-lt"/>
                <a:cs typeface="Times New Roman" pitchFamily="18" charset="0"/>
              </a:rPr>
              <a:t>100.089 millones, equivalente a </a:t>
            </a:r>
            <a:r>
              <a:rPr lang="es-MX" sz="1800" b="1" dirty="0">
                <a:solidFill>
                  <a:srgbClr val="000000"/>
                </a:solidFill>
                <a:latin typeface="+mj-lt"/>
                <a:cs typeface="Times New Roman" pitchFamily="18" charset="0"/>
              </a:rPr>
              <a:t>USD 15,4 </a:t>
            </a:r>
            <a:r>
              <a:rPr lang="es-MX" sz="1800" b="1" dirty="0" smtClean="0">
                <a:solidFill>
                  <a:srgbClr val="000000"/>
                </a:solidFill>
                <a:latin typeface="+mj-lt"/>
                <a:cs typeface="Times New Roman" pitchFamily="18" charset="0"/>
              </a:rPr>
              <a:t>millones. </a:t>
            </a:r>
            <a:r>
              <a:rPr lang="es-MX" sz="1800" dirty="0" smtClean="0">
                <a:solidFill>
                  <a:srgbClr val="000000"/>
                </a:solidFill>
                <a:latin typeface="+mj-lt"/>
                <a:cs typeface="Times New Roman" pitchFamily="18" charset="0"/>
              </a:rPr>
              <a:t>Los Servicios Personales representan </a:t>
            </a:r>
            <a:r>
              <a:rPr lang="es-MX" sz="1800" dirty="0">
                <a:solidFill>
                  <a:srgbClr val="000000"/>
                </a:solidFill>
                <a:latin typeface="+mj-lt"/>
                <a:cs typeface="Times New Roman" pitchFamily="18" charset="0"/>
              </a:rPr>
              <a:t>un </a:t>
            </a:r>
            <a:r>
              <a:rPr lang="es-MX" sz="1800" b="1" dirty="0" smtClean="0">
                <a:solidFill>
                  <a:srgbClr val="000000"/>
                </a:solidFill>
                <a:latin typeface="+mj-lt"/>
                <a:cs typeface="Times New Roman" pitchFamily="18" charset="0"/>
              </a:rPr>
              <a:t>10,7%</a:t>
            </a:r>
            <a:r>
              <a:rPr lang="es-MX" sz="1800" dirty="0" smtClean="0">
                <a:solidFill>
                  <a:srgbClr val="000000"/>
                </a:solidFill>
                <a:latin typeface="+mj-lt"/>
                <a:cs typeface="Times New Roman" pitchFamily="18" charset="0"/>
              </a:rPr>
              <a:t> </a:t>
            </a:r>
            <a:r>
              <a:rPr lang="es-MX" sz="1800" dirty="0">
                <a:solidFill>
                  <a:srgbClr val="000000"/>
                </a:solidFill>
                <a:latin typeface="+mj-lt"/>
                <a:cs typeface="Times New Roman" pitchFamily="18" charset="0"/>
              </a:rPr>
              <a:t>del </a:t>
            </a:r>
            <a:r>
              <a:rPr lang="es-MX" sz="1800" dirty="0" smtClean="0">
                <a:solidFill>
                  <a:srgbClr val="000000"/>
                </a:solidFill>
                <a:latin typeface="+mj-lt"/>
                <a:cs typeface="Times New Roman" pitchFamily="18" charset="0"/>
              </a:rPr>
              <a:t>Presupuesto requerido por ANDE. </a:t>
            </a:r>
          </a:p>
          <a:p>
            <a:pPr marL="65087" lvl="1" indent="0" algn="just">
              <a:buClr>
                <a:srgbClr val="336699"/>
              </a:buClr>
              <a:buSzPct val="100000"/>
              <a:buNone/>
            </a:pPr>
            <a:endParaRPr lang="es-MX" sz="800" dirty="0" smtClean="0">
              <a:solidFill>
                <a:srgbClr val="000000"/>
              </a:solidFill>
              <a:latin typeface="+mj-lt"/>
              <a:cs typeface="Times New Roman" pitchFamily="18" charset="0"/>
            </a:endParaRPr>
          </a:p>
          <a:p>
            <a:pPr marL="350837" lvl="1" indent="-285750" algn="just">
              <a:buClr>
                <a:srgbClr val="336699"/>
              </a:buClr>
              <a:buSzPct val="100000"/>
              <a:buFont typeface="Wingdings" panose="05000000000000000000" pitchFamily="2" charset="2"/>
              <a:buChar char="Ø"/>
            </a:pPr>
            <a:r>
              <a:rPr lang="es-MX" sz="1800" dirty="0">
                <a:solidFill>
                  <a:srgbClr val="000000"/>
                </a:solidFill>
                <a:latin typeface="+mj-lt"/>
                <a:cs typeface="Times New Roman" pitchFamily="18" charset="0"/>
              </a:rPr>
              <a:t>Inclusión de </a:t>
            </a:r>
            <a:r>
              <a:rPr lang="es-MX" sz="1800" b="1" dirty="0" smtClean="0">
                <a:solidFill>
                  <a:srgbClr val="000000"/>
                </a:solidFill>
                <a:latin typeface="+mj-lt"/>
                <a:cs typeface="Times New Roman" pitchFamily="18" charset="0"/>
              </a:rPr>
              <a:t>Aportes Intergubernamentales </a:t>
            </a:r>
            <a:r>
              <a:rPr lang="es-MX" sz="1800" dirty="0">
                <a:solidFill>
                  <a:srgbClr val="000000"/>
                </a:solidFill>
                <a:latin typeface="+mj-lt"/>
                <a:cs typeface="Times New Roman" pitchFamily="18" charset="0"/>
              </a:rPr>
              <a:t>(rubro </a:t>
            </a:r>
            <a:r>
              <a:rPr lang="es-MX" sz="1800" dirty="0" smtClean="0">
                <a:solidFill>
                  <a:srgbClr val="000000"/>
                </a:solidFill>
                <a:latin typeface="+mj-lt"/>
                <a:cs typeface="Times New Roman" pitchFamily="18" charset="0"/>
              </a:rPr>
              <a:t>812) </a:t>
            </a:r>
            <a:r>
              <a:rPr lang="es-MX" sz="1800" dirty="0">
                <a:solidFill>
                  <a:srgbClr val="000000"/>
                </a:solidFill>
                <a:latin typeface="+mj-lt"/>
                <a:cs typeface="Times New Roman" pitchFamily="18" charset="0"/>
              </a:rPr>
              <a:t>por un total de ₲ </a:t>
            </a:r>
            <a:r>
              <a:rPr lang="es-MX" sz="1800" dirty="0" smtClean="0">
                <a:solidFill>
                  <a:srgbClr val="000000"/>
                </a:solidFill>
                <a:latin typeface="+mj-lt"/>
                <a:cs typeface="Times New Roman" pitchFamily="18" charset="0"/>
              </a:rPr>
              <a:t>150.000 </a:t>
            </a:r>
            <a:r>
              <a:rPr lang="es-MX" sz="1800" dirty="0">
                <a:solidFill>
                  <a:srgbClr val="000000"/>
                </a:solidFill>
                <a:latin typeface="+mj-lt"/>
                <a:cs typeface="Times New Roman" pitchFamily="18" charset="0"/>
              </a:rPr>
              <a:t>millones, equivalente a </a:t>
            </a:r>
            <a:r>
              <a:rPr lang="es-MX" sz="1800" b="1" dirty="0">
                <a:solidFill>
                  <a:srgbClr val="000000"/>
                </a:solidFill>
                <a:latin typeface="+mj-lt"/>
                <a:cs typeface="Times New Roman" pitchFamily="18" charset="0"/>
              </a:rPr>
              <a:t>USD </a:t>
            </a:r>
            <a:r>
              <a:rPr lang="es-MX" sz="1800" b="1" dirty="0" smtClean="0">
                <a:solidFill>
                  <a:srgbClr val="000000"/>
                </a:solidFill>
                <a:latin typeface="+mj-lt"/>
                <a:cs typeface="Times New Roman" pitchFamily="18" charset="0"/>
              </a:rPr>
              <a:t>23,1 millones</a:t>
            </a:r>
            <a:r>
              <a:rPr lang="es-MX" sz="1800" dirty="0" smtClean="0">
                <a:solidFill>
                  <a:srgbClr val="000000"/>
                </a:solidFill>
                <a:latin typeface="+mj-lt"/>
                <a:cs typeface="Times New Roman" pitchFamily="18" charset="0"/>
              </a:rPr>
              <a:t>. </a:t>
            </a:r>
            <a:endParaRPr lang="es-MX" sz="1800" dirty="0">
              <a:solidFill>
                <a:srgbClr val="000000"/>
              </a:solidFill>
              <a:latin typeface="+mj-lt"/>
              <a:cs typeface="Times New Roman" pitchFamily="18" charset="0"/>
            </a:endParaRPr>
          </a:p>
          <a:p>
            <a:pPr marL="65087" lvl="1" indent="0" algn="just">
              <a:buClr>
                <a:srgbClr val="336699"/>
              </a:buClr>
              <a:buSzPct val="100000"/>
              <a:buNone/>
            </a:pPr>
            <a:endParaRPr lang="es-MX" sz="1800" dirty="0">
              <a:solidFill>
                <a:srgbClr val="000000"/>
              </a:solidFill>
              <a:latin typeface="+mj-lt"/>
              <a:cs typeface="Times New Roman" pitchFamily="18" charset="0"/>
            </a:endParaRPr>
          </a:p>
          <a:p>
            <a:pPr marL="350837" lvl="1" indent="-285750" algn="just">
              <a:buClr>
                <a:srgbClr val="336699"/>
              </a:buClr>
              <a:buSzPct val="100000"/>
              <a:buFont typeface="Wingdings" panose="05000000000000000000" pitchFamily="2" charset="2"/>
              <a:buChar char="Ø"/>
            </a:pPr>
            <a:endParaRPr lang="es-MX" sz="1800" dirty="0" smtClean="0">
              <a:solidFill>
                <a:srgbClr val="000000"/>
              </a:solidFill>
              <a:latin typeface="+mj-lt"/>
              <a:cs typeface="Times New Roman" pitchFamily="18" charset="0"/>
            </a:endParaRPr>
          </a:p>
          <a:p>
            <a:pPr marL="65087" lvl="1" indent="0" algn="just">
              <a:buClr>
                <a:srgbClr val="336699"/>
              </a:buClr>
              <a:buSzPct val="100000"/>
              <a:buNone/>
            </a:pPr>
            <a:endParaRPr lang="es-MX" sz="400" dirty="0">
              <a:solidFill>
                <a:srgbClr val="000000"/>
              </a:solidFill>
              <a:latin typeface="+mj-lt"/>
              <a:cs typeface="Times New Roman" pitchFamily="18" charset="0"/>
            </a:endParaRPr>
          </a:p>
        </p:txBody>
      </p:sp>
    </p:spTree>
    <p:extLst>
      <p:ext uri="{BB962C8B-B14F-4D97-AF65-F5344CB8AC3E}">
        <p14:creationId xmlns:p14="http://schemas.microsoft.com/office/powerpoint/2010/main" val="98239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7200800" y="620688"/>
            <a:ext cx="1907704" cy="715089"/>
          </a:xfrm>
          <a:prstGeom prst="flowChartAlternateProcess">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es-MX" sz="1200" b="1" dirty="0" smtClean="0">
                <a:latin typeface="Aharoni" pitchFamily="2" charset="-79"/>
                <a:cs typeface="Aharoni" pitchFamily="2" charset="-79"/>
              </a:rPr>
              <a:t>INCLUYE ADENDA PARA  PROYECTOS DE INVERSIÓN</a:t>
            </a:r>
            <a:endParaRPr lang="es-ES" sz="1200" b="1" dirty="0">
              <a:latin typeface="Aharoni" pitchFamily="2" charset="-79"/>
              <a:cs typeface="Aharoni" pitchFamily="2" charset="-79"/>
            </a:endParaRPr>
          </a:p>
        </p:txBody>
      </p:sp>
      <p:sp>
        <p:nvSpPr>
          <p:cNvPr id="13" name="1 Título"/>
          <p:cNvSpPr txBox="1">
            <a:spLocks/>
          </p:cNvSpPr>
          <p:nvPr/>
        </p:nvSpPr>
        <p:spPr>
          <a:xfrm>
            <a:off x="0" y="836712"/>
            <a:ext cx="7651367" cy="504056"/>
          </a:xfrm>
          <a:prstGeom prst="rect">
            <a:avLst/>
          </a:prstGeom>
        </p:spPr>
        <p:txBody>
          <a:bodyPr vert="horz" lIns="45720" rIns="45720" bIns="4572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S" sz="2400" b="1" dirty="0" smtClean="0">
                <a:ln w="635">
                  <a:noFill/>
                </a:ln>
                <a:solidFill>
                  <a:srgbClr val="336699"/>
                </a:solidFill>
                <a:effectLst>
                  <a:outerShdw blurRad="38100" dist="25400" dir="5400000" algn="tl" rotWithShape="0">
                    <a:srgbClr val="000000">
                      <a:alpha val="43000"/>
                    </a:srgbClr>
                  </a:outerShdw>
                </a:effectLst>
              </a:rPr>
              <a:t>REQUERIMIENTO DE ANDE  </a:t>
            </a:r>
          </a:p>
          <a:p>
            <a:pPr algn="ctr"/>
            <a:r>
              <a:rPr lang="es-ES" sz="2400" b="1" dirty="0" smtClean="0">
                <a:ln w="635">
                  <a:noFill/>
                </a:ln>
                <a:solidFill>
                  <a:srgbClr val="336699"/>
                </a:solidFill>
                <a:effectLst>
                  <a:outerShdw blurRad="38100" dist="25400" dir="5400000" algn="tl" rotWithShape="0">
                    <a:srgbClr val="000000">
                      <a:alpha val="43000"/>
                    </a:srgbClr>
                  </a:outerShdw>
                </a:effectLst>
              </a:rPr>
              <a:t>EJERCICIO FISCAL 2020 </a:t>
            </a:r>
            <a:endParaRPr lang="es-ES" sz="2400" b="1" dirty="0">
              <a:ln w="635">
                <a:noFill/>
              </a:ln>
              <a:solidFill>
                <a:srgbClr val="336699"/>
              </a:solidFill>
              <a:effectLst>
                <a:outerShdw blurRad="38100" dist="25400" dir="5400000" algn="tl" rotWithShape="0">
                  <a:srgbClr val="000000">
                    <a:alpha val="43000"/>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979828"/>
            <a:ext cx="8568952" cy="140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96138"/>
            <a:ext cx="8568952" cy="347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787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 Título"/>
          <p:cNvSpPr>
            <a:spLocks noGrp="1"/>
          </p:cNvSpPr>
          <p:nvPr>
            <p:ph type="title"/>
          </p:nvPr>
        </p:nvSpPr>
        <p:spPr>
          <a:xfrm>
            <a:off x="1691680" y="2636912"/>
            <a:ext cx="6192688" cy="647944"/>
          </a:xfrm>
          <a:solidFill>
            <a:schemeClr val="bg2"/>
          </a:solidFill>
        </p:spPr>
        <p:txBody>
          <a:bodyPr>
            <a:noAutofit/>
          </a:bodyPr>
          <a:lstStyle/>
          <a:p>
            <a:pPr algn="ctr"/>
            <a:r>
              <a:rPr lang="es-ES" sz="3600" b="1" dirty="0" smtClean="0">
                <a:ln w="635">
                  <a:noFill/>
                </a:ln>
                <a:solidFill>
                  <a:schemeClr val="tx1"/>
                </a:solidFill>
                <a:effectLst>
                  <a:outerShdw blurRad="38100" dist="25400" dir="5400000" algn="tl" rotWithShape="0">
                    <a:srgbClr val="000000">
                      <a:alpha val="43000"/>
                    </a:srgbClr>
                  </a:outerShdw>
                </a:effectLst>
              </a:rPr>
              <a:t>CLASIFICACIÓN                                 POR GRUPO </a:t>
            </a:r>
            <a:r>
              <a:rPr lang="es-ES" sz="3600" b="1" dirty="0">
                <a:ln w="635">
                  <a:noFill/>
                </a:ln>
                <a:solidFill>
                  <a:schemeClr val="tx1"/>
                </a:solidFill>
                <a:effectLst>
                  <a:outerShdw blurRad="38100" dist="25400" dir="5400000" algn="tl" rotWithShape="0">
                    <a:srgbClr val="000000">
                      <a:alpha val="43000"/>
                    </a:srgbClr>
                  </a:outerShdw>
                </a:effectLst>
              </a:rPr>
              <a:t>DE GASTOS</a:t>
            </a:r>
            <a:br>
              <a:rPr lang="es-ES" sz="3600" b="1" dirty="0">
                <a:ln w="635">
                  <a:noFill/>
                </a:ln>
                <a:solidFill>
                  <a:schemeClr val="tx1"/>
                </a:solidFill>
                <a:effectLst>
                  <a:outerShdw blurRad="38100" dist="25400" dir="5400000" algn="tl" rotWithShape="0">
                    <a:srgbClr val="000000">
                      <a:alpha val="43000"/>
                    </a:srgbClr>
                  </a:outerShdw>
                </a:effectLst>
              </a:rPr>
            </a:br>
            <a:endParaRPr lang="es-ES" sz="3600" b="1" dirty="0">
              <a:ln w="635">
                <a:noFill/>
              </a:ln>
              <a:solidFill>
                <a:schemeClr val="tx1"/>
              </a:solidFill>
              <a:effectLst>
                <a:outerShdw blurRad="38100" dist="25400" dir="5400000" algn="tl" rotWithShape="0">
                  <a:srgbClr val="000000">
                    <a:alpha val="43000"/>
                  </a:srgbClr>
                </a:outerShdw>
              </a:effectLst>
            </a:endParaRPr>
          </a:p>
        </p:txBody>
      </p:sp>
    </p:spTree>
    <p:extLst>
      <p:ext uri="{BB962C8B-B14F-4D97-AF65-F5344CB8AC3E}">
        <p14:creationId xmlns:p14="http://schemas.microsoft.com/office/powerpoint/2010/main" val="676439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31531" y="764704"/>
            <a:ext cx="8496944" cy="313776"/>
          </a:xfrm>
          <a:prstGeom prst="rect">
            <a:avLst/>
          </a:prstGeom>
        </p:spPr>
        <p:txBody>
          <a:bodyPr vert="horz" lIns="45720" rIns="45720" bIns="45720" anchor="b">
            <a:noAutofit/>
          </a:bodyPr>
          <a:lstStyle>
            <a:defPPr>
              <a:defRPr lang="es-ES"/>
            </a:defPPr>
            <a:lvl1pPr lvl="0">
              <a:spcBef>
                <a:spcPct val="0"/>
              </a:spcBef>
              <a:defRPr sz="4000" b="1">
                <a:ln w="635">
                  <a:noFill/>
                </a:ln>
                <a:solidFill>
                  <a:srgbClr val="006699"/>
                </a:solidFill>
                <a:effectLst>
                  <a:outerShdw blurRad="38100" dist="38100" dir="2700000" algn="tl">
                    <a:srgbClr val="000000">
                      <a:alpha val="43137"/>
                    </a:srgbClr>
                  </a:outerShdw>
                </a:effectLst>
                <a:latin typeface="Arial Black" pitchFamily="34" charset="0"/>
                <a:ea typeface="+mj-ea"/>
                <a:cs typeface="+mj-cs"/>
              </a:defRPr>
            </a:lvl1pPr>
          </a:lstStyle>
          <a:p>
            <a:pPr indent="180975"/>
            <a:r>
              <a:rPr lang="es-ES" sz="3500" dirty="0">
                <a:solidFill>
                  <a:srgbClr val="C00000"/>
                </a:solidFill>
              </a:rPr>
              <a:t>GRUPO 500</a:t>
            </a:r>
            <a:r>
              <a:rPr lang="es-ES" sz="3500" dirty="0">
                <a:solidFill>
                  <a:schemeClr val="tx1"/>
                </a:solidFill>
              </a:rPr>
              <a:t> </a:t>
            </a:r>
            <a:r>
              <a:rPr lang="es-ES" sz="2500" dirty="0">
                <a:solidFill>
                  <a:schemeClr val="tx1"/>
                </a:solidFill>
                <a:latin typeface="+mj-lt"/>
              </a:rPr>
              <a:t>–  </a:t>
            </a:r>
            <a:r>
              <a:rPr lang="es-ES" sz="2500" dirty="0">
                <a:solidFill>
                  <a:schemeClr val="tx1"/>
                </a:solidFill>
                <a:effectLst/>
                <a:latin typeface="+mj-lt"/>
              </a:rPr>
              <a:t>INVERSIÓN FÍSICA</a:t>
            </a:r>
          </a:p>
        </p:txBody>
      </p:sp>
      <p:sp>
        <p:nvSpPr>
          <p:cNvPr id="9" name="8 CuadroTexto"/>
          <p:cNvSpPr txBox="1"/>
          <p:nvPr/>
        </p:nvSpPr>
        <p:spPr>
          <a:xfrm>
            <a:off x="7200800" y="841703"/>
            <a:ext cx="1907704" cy="715089"/>
          </a:xfrm>
          <a:prstGeom prst="flowChartAlternateProcess">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es-MX" sz="1200" b="1" dirty="0" smtClean="0">
                <a:latin typeface="Aharoni" pitchFamily="2" charset="-79"/>
                <a:cs typeface="Aharoni" pitchFamily="2" charset="-79"/>
              </a:rPr>
              <a:t>INCLUYE ADENDA PARA  PROYECTOS DE INVERSIÓN</a:t>
            </a:r>
            <a:endParaRPr lang="es-ES" sz="1200" b="1" dirty="0">
              <a:latin typeface="Aharoni" pitchFamily="2" charset="-79"/>
              <a:cs typeface="Aharoni" pitchFamily="2" charset="-79"/>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9001000" cy="435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422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6512" y="476672"/>
            <a:ext cx="9144000" cy="461665"/>
          </a:xfrm>
          <a:prstGeom prst="rect">
            <a:avLst/>
          </a:prstGeom>
        </p:spPr>
        <p:txBody>
          <a:bodyPr wrap="square">
            <a:spAutoFit/>
          </a:bodyPr>
          <a:lstStyle/>
          <a:p>
            <a:pPr algn="ctr"/>
            <a:r>
              <a:rPr lang="es-PY" sz="2400" b="1" dirty="0" smtClean="0">
                <a:ln w="635">
                  <a:noFill/>
                </a:ln>
                <a:solidFill>
                  <a:srgbClr val="336699"/>
                </a:solidFill>
                <a:effectLst>
                  <a:outerShdw blurRad="38100" dist="38100" dir="2700000" algn="tl">
                    <a:srgbClr val="000000">
                      <a:alpha val="43137"/>
                    </a:srgbClr>
                  </a:outerShdw>
                </a:effectLst>
                <a:latin typeface="Arial Black" pitchFamily="34" charset="0"/>
                <a:ea typeface="+mj-ea"/>
                <a:cs typeface="+mj-cs"/>
              </a:rPr>
              <a:t>GRUPO 500 POR FINANCIAMIENTO</a:t>
            </a:r>
            <a:endParaRPr lang="es-PY" sz="2400" b="1" dirty="0">
              <a:ln w="635">
                <a:noFill/>
              </a:ln>
              <a:solidFill>
                <a:srgbClr val="336699"/>
              </a:solidFill>
              <a:effectLst>
                <a:outerShdw blurRad="38100" dist="38100" dir="2700000" algn="tl">
                  <a:srgbClr val="000000">
                    <a:alpha val="43137"/>
                  </a:srgbClr>
                </a:outerShdw>
              </a:effectLst>
              <a:latin typeface="Arial Black" pitchFamily="34" charset="0"/>
              <a:ea typeface="+mj-ea"/>
              <a:cs typeface="+mj-cs"/>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669171"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0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467544" y="764704"/>
            <a:ext cx="8496944" cy="313776"/>
          </a:xfrm>
          <a:prstGeom prst="rect">
            <a:avLst/>
          </a:prstGeom>
        </p:spPr>
        <p:txBody>
          <a:bodyPr vert="horz" lIns="45720" rIns="45720" bIns="45720" anchor="b">
            <a:noAutofit/>
          </a:bodyPr>
          <a:lstStyle>
            <a:defPPr>
              <a:defRPr lang="es-ES"/>
            </a:defPPr>
            <a:lvl1pPr lvl="0">
              <a:spcBef>
                <a:spcPct val="0"/>
              </a:spcBef>
              <a:defRPr sz="4000" b="1">
                <a:ln w="635">
                  <a:noFill/>
                </a:ln>
                <a:solidFill>
                  <a:srgbClr val="006699"/>
                </a:solidFill>
                <a:effectLst>
                  <a:outerShdw blurRad="38100" dist="38100" dir="2700000" algn="tl">
                    <a:srgbClr val="000000">
                      <a:alpha val="43137"/>
                    </a:srgbClr>
                  </a:outerShdw>
                </a:effectLst>
                <a:latin typeface="Arial Black" pitchFamily="34" charset="0"/>
                <a:ea typeface="+mj-ea"/>
                <a:cs typeface="+mj-cs"/>
              </a:defRPr>
            </a:lvl1pPr>
          </a:lstStyle>
          <a:p>
            <a:pPr indent="180975"/>
            <a:r>
              <a:rPr lang="es-ES" sz="3500" dirty="0">
                <a:solidFill>
                  <a:srgbClr val="C00000"/>
                </a:solidFill>
              </a:rPr>
              <a:t>GRUPO 400 </a:t>
            </a:r>
            <a:r>
              <a:rPr lang="es-ES" sz="2500" dirty="0">
                <a:solidFill>
                  <a:schemeClr val="tx1"/>
                </a:solidFill>
                <a:latin typeface="+mj-lt"/>
              </a:rPr>
              <a:t>–  </a:t>
            </a:r>
            <a:r>
              <a:rPr lang="es-ES" sz="2500" dirty="0">
                <a:solidFill>
                  <a:schemeClr val="tx1"/>
                </a:solidFill>
                <a:effectLst/>
                <a:latin typeface="+mj-lt"/>
              </a:rPr>
              <a:t>BIENES DE CAMBIO </a:t>
            </a:r>
            <a:r>
              <a:rPr lang="es-ES" sz="2000" dirty="0">
                <a:solidFill>
                  <a:schemeClr val="tx1"/>
                </a:solidFill>
                <a:effectLst/>
                <a:latin typeface="+mj-lt"/>
              </a:rPr>
              <a:t>(Compra de energía)</a:t>
            </a:r>
            <a:endParaRPr lang="es-ES" sz="2500" dirty="0">
              <a:solidFill>
                <a:schemeClr val="tx1"/>
              </a:solidFill>
              <a:effectLst/>
              <a:latin typeface="+mj-lt"/>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56992"/>
            <a:ext cx="8103844" cy="1296312"/>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974714" y="5072074"/>
            <a:ext cx="3454674" cy="1428760"/>
          </a:xfrm>
          <a:prstGeom prst="rect">
            <a:avLst/>
          </a:prstGeom>
          <a:noFill/>
          <a:ln>
            <a:noFill/>
          </a:ln>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7" y="1412776"/>
            <a:ext cx="9108504" cy="145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2190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673421"/>
            <a:ext cx="9144000" cy="883371"/>
          </a:xfrm>
          <a:prstGeom prst="rect">
            <a:avLst/>
          </a:prstGeom>
        </p:spPr>
        <p:txBody>
          <a:bodyPr vert="horz" lIns="45720" rIns="45720" bIns="45720" anchor="b">
            <a:noAutofit/>
          </a:bodyPr>
          <a:lstStyle/>
          <a:p>
            <a:pPr algn="ctr">
              <a:spcBef>
                <a:spcPct val="0"/>
              </a:spcBef>
              <a:defRPr/>
            </a:pPr>
            <a:r>
              <a:rPr lang="es-ES" sz="2700" b="1" dirty="0">
                <a:ln w="635">
                  <a:noFill/>
                </a:ln>
                <a:effectLst>
                  <a:outerShdw blurRad="38100" dist="25400" dir="5400000" algn="tl" rotWithShape="0">
                    <a:srgbClr val="000000">
                      <a:alpha val="43000"/>
                    </a:srgbClr>
                  </a:outerShdw>
                </a:effectLst>
                <a:latin typeface="+mj-lt"/>
                <a:ea typeface="+mj-ea"/>
                <a:cs typeface="+mj-cs"/>
              </a:rPr>
              <a:t>COMPRA DE POTENCIA Y ENERGIA (ITAIPÚ Y YACYRETÁ)</a:t>
            </a:r>
          </a:p>
          <a:p>
            <a:pPr algn="ctr">
              <a:spcBef>
                <a:spcPct val="0"/>
              </a:spcBef>
              <a:defRPr/>
            </a:pPr>
            <a:r>
              <a:rPr lang="es-ES" sz="2700" b="1" dirty="0">
                <a:ln w="635">
                  <a:noFill/>
                </a:ln>
                <a:effectLst>
                  <a:outerShdw blurRad="38100" dist="25400" dir="5400000" algn="tl" rotWithShape="0">
                    <a:srgbClr val="000000">
                      <a:alpha val="43000"/>
                    </a:srgbClr>
                  </a:outerShdw>
                </a:effectLst>
                <a:latin typeface="+mj-lt"/>
                <a:ea typeface="+mj-ea"/>
                <a:cs typeface="+mj-cs"/>
              </a:rPr>
              <a:t>EN </a:t>
            </a:r>
            <a:r>
              <a:rPr lang="es-ES" sz="2700" b="1" dirty="0" err="1" smtClean="0">
                <a:ln w="635">
                  <a:noFill/>
                </a:ln>
                <a:effectLst>
                  <a:outerShdw blurRad="38100" dist="25400" dir="5400000" algn="tl" rotWithShape="0">
                    <a:srgbClr val="000000">
                      <a:alpha val="43000"/>
                    </a:srgbClr>
                  </a:outerShdw>
                </a:effectLst>
                <a:latin typeface="+mj-lt"/>
                <a:ea typeface="+mj-ea"/>
                <a:cs typeface="+mj-cs"/>
              </a:rPr>
              <a:t>MWh</a:t>
            </a:r>
            <a:r>
              <a:rPr lang="es-ES" sz="2700" b="1" dirty="0" smtClean="0">
                <a:ln w="635">
                  <a:noFill/>
                </a:ln>
                <a:effectLst>
                  <a:outerShdw blurRad="38100" dist="25400" dir="5400000" algn="tl" rotWithShape="0">
                    <a:srgbClr val="000000">
                      <a:alpha val="43000"/>
                    </a:srgbClr>
                  </a:outerShdw>
                </a:effectLst>
                <a:latin typeface="+mj-lt"/>
                <a:ea typeface="+mj-ea"/>
                <a:cs typeface="+mj-cs"/>
              </a:rPr>
              <a:t>/AÑO</a:t>
            </a:r>
            <a:endParaRPr lang="es-ES" sz="2700" b="1" dirty="0">
              <a:ln w="635">
                <a:noFill/>
              </a:ln>
              <a:effectLst>
                <a:outerShdw blurRad="38100" dist="25400" dir="5400000" algn="tl" rotWithShape="0">
                  <a:srgbClr val="000000">
                    <a:alpha val="43000"/>
                  </a:srgbClr>
                </a:outerShdw>
              </a:effectLst>
              <a:latin typeface="+mj-lt"/>
              <a:ea typeface="+mj-ea"/>
              <a:cs typeface="+mj-cs"/>
            </a:endParaRPr>
          </a:p>
        </p:txBody>
      </p:sp>
      <p:pic>
        <p:nvPicPr>
          <p:cNvPr id="5122" name="Picture 2"/>
          <p:cNvPicPr>
            <a:picLocks noChangeAspect="1" noChangeArrowheads="1"/>
          </p:cNvPicPr>
          <p:nvPr/>
        </p:nvPicPr>
        <p:blipFill>
          <a:blip r:embed="rId2"/>
          <a:srcRect/>
          <a:stretch>
            <a:fillRect/>
          </a:stretch>
        </p:blipFill>
        <p:spPr bwMode="auto">
          <a:xfrm>
            <a:off x="1080407" y="1666663"/>
            <a:ext cx="7206369" cy="4476981"/>
          </a:xfrm>
          <a:prstGeom prst="rect">
            <a:avLst/>
          </a:prstGeom>
          <a:noFill/>
          <a:ln w="9525">
            <a:noFill/>
            <a:miter lim="800000"/>
            <a:headEnd/>
            <a:tailEnd/>
          </a:ln>
          <a:effectLst/>
        </p:spPr>
      </p:pic>
    </p:spTree>
    <p:extLst>
      <p:ext uri="{BB962C8B-B14F-4D97-AF65-F5344CB8AC3E}">
        <p14:creationId xmlns:p14="http://schemas.microsoft.com/office/powerpoint/2010/main" val="2357274085"/>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specto">
  <a:themeElements>
    <a:clrScheme name="Personalizado 2">
      <a:dk1>
        <a:srgbClr val="F2F2F2"/>
      </a:dk1>
      <a:lt1>
        <a:sysClr val="window" lastClr="FFFFFF"/>
      </a:lt1>
      <a:dk2>
        <a:srgbClr val="3B3B3B"/>
      </a:dk2>
      <a:lt2>
        <a:srgbClr val="F2F2F2"/>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Fluj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40603</TotalTime>
  <Words>1022</Words>
  <Application>Microsoft Office PowerPoint</Application>
  <PresentationFormat>Carta (216 x 279 mm)</PresentationFormat>
  <Paragraphs>71</Paragraphs>
  <Slides>20</Slides>
  <Notes>3</Notes>
  <HiddenSlides>0</HiddenSlides>
  <MMClips>0</MMClips>
  <ScaleCrop>false</ScaleCrop>
  <HeadingPairs>
    <vt:vector size="4" baseType="variant">
      <vt:variant>
        <vt:lpstr>Tema</vt:lpstr>
      </vt:variant>
      <vt:variant>
        <vt:i4>3</vt:i4>
      </vt:variant>
      <vt:variant>
        <vt:lpstr>Títulos de diapositiva</vt:lpstr>
      </vt:variant>
      <vt:variant>
        <vt:i4>20</vt:i4>
      </vt:variant>
    </vt:vector>
  </HeadingPairs>
  <TitlesOfParts>
    <vt:vector size="23" baseType="lpstr">
      <vt:lpstr>Aspecto</vt:lpstr>
      <vt:lpstr>Flujo</vt:lpstr>
      <vt:lpstr>Diseño personalizado</vt:lpstr>
      <vt:lpstr>Presentación de PowerPoint</vt:lpstr>
      <vt:lpstr>PROYECTO DE PRESUPUESTO EJERCICIO FISCAL 2020</vt:lpstr>
      <vt:lpstr>PROYECTO DE PRESUPUESTO EJERCICIO FISCAL 2020</vt:lpstr>
      <vt:lpstr>Presentación de PowerPoint</vt:lpstr>
      <vt:lpstr>CLASIFICACIÓN                                 POR GRUPO DE GASTOS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ANTEPROYECTO DE PRESUPUESTO EJERCICIO FISCAL 2012</dc:title>
  <dc:creator>asu06009</dc:creator>
  <cp:lastModifiedBy>Evelyn Natalia Acosta Lampert</cp:lastModifiedBy>
  <cp:revision>2477</cp:revision>
  <cp:lastPrinted>2019-09-30T20:28:39Z</cp:lastPrinted>
  <dcterms:created xsi:type="dcterms:W3CDTF">2011-05-02T17:34:30Z</dcterms:created>
  <dcterms:modified xsi:type="dcterms:W3CDTF">2019-09-30T21:39:43Z</dcterms:modified>
</cp:coreProperties>
</file>