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0" r:id="rId3"/>
    <p:sldId id="304" r:id="rId4"/>
    <p:sldId id="296" r:id="rId5"/>
    <p:sldId id="297" r:id="rId6"/>
    <p:sldId id="311" r:id="rId7"/>
    <p:sldId id="312" r:id="rId8"/>
    <p:sldId id="313" r:id="rId9"/>
    <p:sldId id="305" r:id="rId10"/>
    <p:sldId id="307" r:id="rId11"/>
    <p:sldId id="273" r:id="rId12"/>
    <p:sldId id="276" r:id="rId13"/>
    <p:sldId id="281" r:id="rId14"/>
    <p:sldId id="314" r:id="rId15"/>
    <p:sldId id="293" r:id="rId16"/>
    <p:sldId id="292" r:id="rId17"/>
    <p:sldId id="264" r:id="rId18"/>
    <p:sldId id="266" r:id="rId19"/>
    <p:sldId id="261" r:id="rId20"/>
    <p:sldId id="274" r:id="rId21"/>
    <p:sldId id="275" r:id="rId22"/>
    <p:sldId id="315" r:id="rId23"/>
    <p:sldId id="258" r:id="rId24"/>
    <p:sldId id="257" r:id="rId25"/>
    <p:sldId id="279" r:id="rId26"/>
    <p:sldId id="280" r:id="rId27"/>
    <p:sldId id="282" r:id="rId28"/>
    <p:sldId id="284" r:id="rId29"/>
    <p:sldId id="285" r:id="rId30"/>
    <p:sldId id="290" r:id="rId31"/>
    <p:sldId id="291" r:id="rId32"/>
    <p:sldId id="286" r:id="rId33"/>
    <p:sldId id="316" r:id="rId34"/>
    <p:sldId id="317" r:id="rId35"/>
    <p:sldId id="318" r:id="rId36"/>
    <p:sldId id="319" r:id="rId37"/>
    <p:sldId id="320" r:id="rId38"/>
    <p:sldId id="321" r:id="rId39"/>
    <p:sldId id="323" r:id="rId40"/>
    <p:sldId id="324" r:id="rId41"/>
    <p:sldId id="322" r:id="rId42"/>
    <p:sldId id="325" r:id="rId43"/>
    <p:sldId id="326" r:id="rId44"/>
    <p:sldId id="327" r:id="rId45"/>
    <p:sldId id="288" r:id="rId46"/>
  </p:sldIdLst>
  <p:sldSz cx="9144000" cy="6858000" type="screen4x3"/>
  <p:notesSz cx="7026275" cy="9312275"/>
  <p:embeddedFontLst>
    <p:embeddedFont>
      <p:font typeface="Book Antiqua" panose="02040602050305030304" pitchFamily="18" charset="0"/>
      <p:regular r:id="rId49"/>
      <p:bold r:id="rId50"/>
      <p:italic r:id="rId51"/>
      <p:boldItalic r:id="rId52"/>
    </p:embeddedFont>
    <p:embeddedFont>
      <p:font typeface="Alegreya Sans Black" panose="020B0604020202020204" charset="0"/>
      <p:bold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TodaySHOP-Bold" panose="02000503040000020004" charset="0"/>
      <p:regular r:id="rId61"/>
    </p:embeddedFont>
    <p:embeddedFont>
      <p:font typeface="Alegreya Sans" panose="020B0604020202020204" charset="0"/>
      <p:regular r:id="rId62"/>
    </p:embeddedFont>
  </p:embeddedFontLst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8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663E8-38F3-404B-A459-63EEB04C13A7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3068-A446-47FE-81D0-8E9F2AFA349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7363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CD953-AFFB-4023-AE99-D62DBC323FC6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995154" y="754563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050C6-4E46-4D9F-AAD7-962254D6304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6149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1BB0E0-2BFF-4246-B630-4745F28F1118}" type="slidenum">
              <a:rPr lang="es-PY" altLang="es-ES" smtClean="0">
                <a:latin typeface="Calibri" panose="020F0502020204030204" pitchFamily="34" charset="0"/>
              </a:rPr>
              <a:pPr/>
              <a:t>11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2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F56B0-E813-4B55-9A50-5E4C0BC7E3B8}" type="slidenum">
              <a:rPr lang="es-PY" altLang="es-ES" smtClean="0">
                <a:latin typeface="Calibri" panose="020F0502020204030204" pitchFamily="34" charset="0"/>
              </a:rPr>
              <a:pPr/>
              <a:t>28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5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F56B0-E813-4B55-9A50-5E4C0BC7E3B8}" type="slidenum">
              <a:rPr lang="es-PY" altLang="es-ES" smtClean="0">
                <a:latin typeface="Calibri" panose="020F0502020204030204" pitchFamily="34" charset="0"/>
              </a:rPr>
              <a:pPr/>
              <a:t>29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F56B0-E813-4B55-9A50-5E4C0BC7E3B8}" type="slidenum">
              <a:rPr lang="es-PY" altLang="es-ES" smtClean="0">
                <a:latin typeface="Calibri" panose="020F0502020204030204" pitchFamily="34" charset="0"/>
              </a:rPr>
              <a:pPr/>
              <a:t>30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70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F56B0-E813-4B55-9A50-5E4C0BC7E3B8}" type="slidenum">
              <a:rPr lang="es-PY" altLang="es-ES" smtClean="0">
                <a:latin typeface="Calibri" panose="020F0502020204030204" pitchFamily="34" charset="0"/>
              </a:rPr>
              <a:pPr/>
              <a:t>31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2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F56B0-E813-4B55-9A50-5E4C0BC7E3B8}" type="slidenum">
              <a:rPr lang="es-PY" altLang="es-ES" smtClean="0">
                <a:latin typeface="Calibri" panose="020F0502020204030204" pitchFamily="34" charset="0"/>
              </a:rPr>
              <a:pPr/>
              <a:t>32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1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F56B0-E813-4B55-9A50-5E4C0BC7E3B8}" type="slidenum">
              <a:rPr lang="es-PY" altLang="es-ES" smtClean="0">
                <a:latin typeface="Calibri" panose="020F0502020204030204" pitchFamily="34" charset="0"/>
              </a:rPr>
              <a:pPr/>
              <a:t>45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6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A67418-14E6-4C38-ADA3-427DE3AB047D}" type="slidenum">
              <a:rPr lang="es-PY" altLang="es-ES" smtClean="0">
                <a:latin typeface="Calibri" panose="020F0502020204030204" pitchFamily="34" charset="0"/>
              </a:rPr>
              <a:pPr/>
              <a:t>12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5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259635-6801-41F5-A2C4-539360C12E9D}" type="slidenum">
              <a:rPr lang="es-PY" altLang="es-ES" smtClean="0">
                <a:latin typeface="Calibri" panose="020F0502020204030204" pitchFamily="34" charset="0"/>
              </a:rPr>
              <a:pPr/>
              <a:t>13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7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F0669A-DDE9-440C-9EC3-53D46BFF44BD}" type="slidenum">
              <a:rPr lang="es-PY" altLang="es-ES" smtClean="0">
                <a:latin typeface="Calibri" panose="020F0502020204030204" pitchFamily="34" charset="0"/>
              </a:rPr>
              <a:pPr/>
              <a:t>20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2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D9B6E0-3E1E-4F40-A494-C684C08465D3}" type="slidenum">
              <a:rPr lang="es-PY" altLang="es-ES" smtClean="0">
                <a:latin typeface="Calibri" panose="020F0502020204030204" pitchFamily="34" charset="0"/>
              </a:rPr>
              <a:pPr/>
              <a:t>21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6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D9B6E0-3E1E-4F40-A494-C684C08465D3}" type="slidenum">
              <a:rPr lang="es-PY" altLang="es-ES" smtClean="0">
                <a:latin typeface="Calibri" panose="020F0502020204030204" pitchFamily="34" charset="0"/>
              </a:rPr>
              <a:pPr/>
              <a:t>22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9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8869C6-B274-4134-9872-617EC62EA5F4}" type="slidenum">
              <a:rPr lang="es-PY" altLang="es-ES" smtClean="0">
                <a:latin typeface="Calibri" panose="020F0502020204030204" pitchFamily="34" charset="0"/>
              </a:rPr>
              <a:pPr/>
              <a:t>25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2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8869C6-B274-4134-9872-617EC62EA5F4}" type="slidenum">
              <a:rPr lang="es-PY" altLang="es-ES" smtClean="0">
                <a:latin typeface="Calibri" panose="020F0502020204030204" pitchFamily="34" charset="0"/>
              </a:rPr>
              <a:pPr/>
              <a:t>26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6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95488" y="754063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F56B0-E813-4B55-9A50-5E4C0BC7E3B8}" type="slidenum">
              <a:rPr lang="es-PY" altLang="es-ES" smtClean="0">
                <a:latin typeface="Calibri" panose="020F0502020204030204" pitchFamily="34" charset="0"/>
              </a:rPr>
              <a:pPr/>
              <a:t>27</a:t>
            </a:fld>
            <a:endParaRPr lang="es-PY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8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0501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3365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2322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2864372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1161690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39069995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9434629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4121887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32903539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17592555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16123382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0933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40228720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41381905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21463275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 userDrawn="1"/>
        </p:nvSpPr>
        <p:spPr>
          <a:xfrm>
            <a:off x="-2380" y="6309320"/>
            <a:ext cx="9146380" cy="54868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reeform 6"/>
          <p:cNvSpPr/>
          <p:nvPr userDrawn="1"/>
        </p:nvSpPr>
        <p:spPr>
          <a:xfrm>
            <a:off x="0" y="0"/>
            <a:ext cx="9144000" cy="3333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Imagen 10" descr="encabezad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4650"/>
            <a:ext cx="1368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1" descr="C:\Users\Justicia Electoral\Desktop\Logos Bilingües\marc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0" y="468313"/>
            <a:ext cx="1193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2" descr="C:\Users\Justicia Electoral\Desktop\Logos Bilingües\Ministerio de Educación y Cultura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471488"/>
            <a:ext cx="1069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0433-A1D4-49B3-86A1-AA01AA9A60EE}" type="slidenum">
              <a:rPr lang="es-PY" altLang="es-ES"/>
              <a:pPr>
                <a:defRPr/>
              </a:pPr>
              <a:t>‹Nº›</a:t>
            </a:fld>
            <a:endParaRPr lang="es-PY" altLang="es-ES"/>
          </a:p>
        </p:txBody>
      </p:sp>
    </p:spTree>
    <p:extLst>
      <p:ext uri="{BB962C8B-B14F-4D97-AF65-F5344CB8AC3E}">
        <p14:creationId xmlns:p14="http://schemas.microsoft.com/office/powerpoint/2010/main" val="20161578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3033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4179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5441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7421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4355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3158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32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" y="1279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E271-4985-4895-8AA3-B37B642EC641}" type="datetimeFigureOut">
              <a:rPr lang="es-PY" smtClean="0"/>
              <a:t>01/10/2019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0014B-C69A-4BA4-8F4F-C64A4A112AE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660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5" r:id="rId22"/>
    <p:sldLayoutId id="214748368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emf"/><Relationship Id="rId4" Type="http://schemas.openxmlformats.org/officeDocument/2006/relationships/package" Target="../embeddings/Hoja_de_c_lculo_de_Microsoft_Excel5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emf"/><Relationship Id="rId4" Type="http://schemas.openxmlformats.org/officeDocument/2006/relationships/package" Target="../embeddings/Hoja_de_c_lculo_de_Microsoft_Excel6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emf"/><Relationship Id="rId4" Type="http://schemas.openxmlformats.org/officeDocument/2006/relationships/package" Target="../embeddings/Hoja_de_c_lculo_de_Microsoft_Excel7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2.emf"/><Relationship Id="rId4" Type="http://schemas.openxmlformats.org/officeDocument/2006/relationships/package" Target="../embeddings/Hoja_de_c_lculo_de_Microsoft_Excel10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3.emf"/><Relationship Id="rId4" Type="http://schemas.openxmlformats.org/officeDocument/2006/relationships/package" Target="../embeddings/Hoja_de_c_lculo_de_Microsoft_Excel11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Hoja_de_c_lculo_de_Microsoft_Excel12.xlsx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6.emf"/><Relationship Id="rId4" Type="http://schemas.openxmlformats.org/officeDocument/2006/relationships/package" Target="../embeddings/Hoja_de_c_lculo_de_Microsoft_Excel13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emf"/><Relationship Id="rId4" Type="http://schemas.openxmlformats.org/officeDocument/2006/relationships/package" Target="../embeddings/Hoja_de_c_lculo_de_Microsoft_Excel14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emf"/><Relationship Id="rId4" Type="http://schemas.openxmlformats.org/officeDocument/2006/relationships/package" Target="../embeddings/Hoja_de_c_lculo_de_Microsoft_Excel15.xls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5419"/>
            <a:ext cx="7772400" cy="2952022"/>
          </a:xfrm>
        </p:spPr>
        <p:txBody>
          <a:bodyPr>
            <a:normAutofit fontScale="90000"/>
          </a:bodyPr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Ministerio de Educación y Ciencias</a:t>
            </a:r>
            <a:br>
              <a:rPr lang="es-PY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</a:br>
            <a:r>
              <a:rPr lang="es-PY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/>
            </a:r>
            <a:br>
              <a:rPr lang="es-PY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</a:br>
            <a:r>
              <a:rPr lang="es-PY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904316"/>
            <a:ext cx="6858000" cy="1655762"/>
          </a:xfrm>
        </p:spPr>
        <p:txBody>
          <a:bodyPr>
            <a:normAutofit/>
          </a:bodyPr>
          <a:lstStyle/>
          <a:p>
            <a:r>
              <a:rPr lang="es-PY" sz="4800" dirty="0">
                <a:latin typeface="Alegreya Sans Black" panose="00000A00000000000000" pitchFamily="2" charset="0"/>
              </a:rPr>
              <a:t>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267250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2059" y="654807"/>
            <a:ext cx="8903912" cy="773943"/>
          </a:xfrm>
        </p:spPr>
        <p:txBody>
          <a:bodyPr>
            <a:normAutofit/>
          </a:bodyPr>
          <a:lstStyle/>
          <a:p>
            <a:r>
              <a:rPr lang="es-PY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Desafíos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/>
          <a:stretch/>
        </p:blipFill>
        <p:spPr>
          <a:xfrm>
            <a:off x="102058" y="1752600"/>
            <a:ext cx="4458446" cy="21840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/>
          <a:stretch/>
        </p:blipFill>
        <p:spPr>
          <a:xfrm>
            <a:off x="4560503" y="1743075"/>
            <a:ext cx="4458449" cy="21935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1402126"/>
            <a:ext cx="6038371" cy="4342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7"/>
          <a:stretch/>
        </p:blipFill>
        <p:spPr>
          <a:xfrm>
            <a:off x="2303078" y="3946150"/>
            <a:ext cx="4514850" cy="22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1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CuadroTexto"/>
          <p:cNvSpPr txBox="1">
            <a:spLocks noChangeArrowheads="1"/>
          </p:cNvSpPr>
          <p:nvPr/>
        </p:nvSpPr>
        <p:spPr bwMode="auto">
          <a:xfrm>
            <a:off x="1514666" y="1207453"/>
            <a:ext cx="72707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PY" altLang="es-ES" sz="4000" b="1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Principales Desafíos para el 2.020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47813" y="2038350"/>
            <a:ext cx="6891337" cy="40844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CL" sz="22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Expansión de la Atención Educativa Oportuna para el Desarrollo Integral de Niños y Niñas de 3 y 4 años.</a:t>
            </a:r>
            <a:endParaRPr lang="es-PY" sz="2200" b="1" dirty="0">
              <a:solidFill>
                <a:schemeClr val="tx1"/>
              </a:solidFill>
              <a:latin typeface="Alegreya Sans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2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Provisión de Útiles Escolares (Cobertura Universal – Nacional).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2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Provisión de Alimentación Escolar en Capital.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2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Boleto Estudiantil (según demanda).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2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Programa de Becas para estudiantes del Nivel Medio y  Superior Universitaria.</a:t>
            </a:r>
            <a:endParaRPr lang="es-ES" sz="2200" b="1" dirty="0">
              <a:solidFill>
                <a:schemeClr val="tx1"/>
              </a:solidFill>
              <a:latin typeface="Alegreya Sans" panose="00000500000000000000" pitchFamily="2" charset="0"/>
            </a:endParaRPr>
          </a:p>
        </p:txBody>
      </p:sp>
      <p:sp>
        <p:nvSpPr>
          <p:cNvPr id="24580" name="1 CuadroTexto"/>
          <p:cNvSpPr txBox="1">
            <a:spLocks noChangeArrowheads="1"/>
          </p:cNvSpPr>
          <p:nvPr/>
        </p:nvSpPr>
        <p:spPr bwMode="auto">
          <a:xfrm>
            <a:off x="539750" y="1196975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5500" b="1" i="1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ACCESO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24509" y="6444734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dirty="0">
                <a:latin typeface="Alegreya Sans Black" panose="00000A00000000000000" pitchFamily="2" charset="0"/>
              </a:rPr>
              <a:t>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20496689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5 CuadroTexto"/>
          <p:cNvSpPr txBox="1">
            <a:spLocks noChangeArrowheads="1"/>
          </p:cNvSpPr>
          <p:nvPr/>
        </p:nvSpPr>
        <p:spPr bwMode="auto">
          <a:xfrm>
            <a:off x="317500" y="1146175"/>
            <a:ext cx="8215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ES" sz="44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Acciones para el 2.020</a:t>
            </a:r>
            <a:endParaRPr lang="es-PY" altLang="es-ES" sz="3200" dirty="0">
              <a:solidFill>
                <a:schemeClr val="accent2">
                  <a:lumMod val="50000"/>
                </a:schemeClr>
              </a:solidFill>
              <a:latin typeface="Alegreya Sans Black" panose="00000A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8638" y="1817688"/>
            <a:ext cx="6559550" cy="42473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Desarrollo de programas para la mejora continua de la formación de educadores.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Mejoramiento de condiciones de aprendizajes: construcción, reparación de aulas, dotación de textos, materiales educativos y de aulas temáticas.</a:t>
            </a:r>
            <a:endParaRPr lang="es-PY" sz="2000" b="1" dirty="0">
              <a:solidFill>
                <a:schemeClr val="tx1"/>
              </a:solidFill>
              <a:latin typeface="Alegreya Sans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Incorporación de TIC.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Evaluación de la calidad educativa (Nacionales e Internacionales).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Investigaciones educativas.</a:t>
            </a:r>
          </a:p>
        </p:txBody>
      </p:sp>
      <p:sp>
        <p:nvSpPr>
          <p:cNvPr id="36868" name="1 CuadroTexto"/>
          <p:cNvSpPr txBox="1">
            <a:spLocks noChangeArrowheads="1"/>
          </p:cNvSpPr>
          <p:nvPr/>
        </p:nvSpPr>
        <p:spPr bwMode="auto">
          <a:xfrm>
            <a:off x="896938" y="952500"/>
            <a:ext cx="5762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5000" b="1" i="1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CALIDAD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24509" y="6444734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dirty="0">
                <a:latin typeface="Alegreya Sans Black" panose="00000A00000000000000" pitchFamily="2" charset="0"/>
              </a:rPr>
              <a:t>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13731903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5 CuadroTexto"/>
          <p:cNvSpPr txBox="1">
            <a:spLocks noChangeArrowheads="1"/>
          </p:cNvSpPr>
          <p:nvPr/>
        </p:nvSpPr>
        <p:spPr bwMode="auto">
          <a:xfrm>
            <a:off x="355600" y="981075"/>
            <a:ext cx="7961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ES" sz="44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Acciones para el 2.020</a:t>
            </a:r>
            <a:endParaRPr lang="es-PY" altLang="es-ES" sz="3200" dirty="0">
              <a:solidFill>
                <a:schemeClr val="accent2">
                  <a:lumMod val="50000"/>
                </a:schemeClr>
              </a:solidFill>
              <a:latin typeface="Alegreya Sans Black" panose="00000A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27200" y="1784350"/>
            <a:ext cx="6948488" cy="3970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PY" sz="24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Gestión en línea: Datos Abiertos</a:t>
            </a:r>
          </a:p>
          <a:p>
            <a:pPr>
              <a:lnSpc>
                <a:spcPct val="150000"/>
              </a:lnSpc>
              <a:defRPr/>
            </a:pPr>
            <a:r>
              <a:rPr lang="es-P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    </a:t>
            </a:r>
            <a:r>
              <a:rPr lang="es-PY" sz="2400" b="1" dirty="0">
                <a:solidFill>
                  <a:srgbClr val="C00000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datos.mec.gov.py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4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Registro Único del Estudiante.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4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Cuadro de Personal en línea.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4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Firma electrónica.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400" b="1" dirty="0">
                <a:solidFill>
                  <a:schemeClr val="tx1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Gestión de Marcos Normativos para el Desarrollo Institucional del Sistema Educativo.</a:t>
            </a:r>
          </a:p>
        </p:txBody>
      </p:sp>
      <p:sp>
        <p:nvSpPr>
          <p:cNvPr id="43012" name="1 CuadroTexto"/>
          <p:cNvSpPr txBox="1">
            <a:spLocks noChangeArrowheads="1"/>
          </p:cNvSpPr>
          <p:nvPr/>
        </p:nvSpPr>
        <p:spPr bwMode="auto">
          <a:xfrm>
            <a:off x="684213" y="908050"/>
            <a:ext cx="576262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5000" b="1" i="1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GESTI 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24509" y="6444734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dirty="0">
                <a:latin typeface="Alegreya Sans Black" panose="00000A00000000000000" pitchFamily="2" charset="0"/>
              </a:rPr>
              <a:t>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25549978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6750" y="3050844"/>
            <a:ext cx="7772400" cy="854406"/>
          </a:xfrm>
        </p:spPr>
        <p:txBody>
          <a:bodyPr>
            <a:noAutofit/>
          </a:bodyPr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Presupuesto Neto</a:t>
            </a:r>
          </a:p>
        </p:txBody>
      </p:sp>
    </p:spTree>
    <p:extLst>
      <p:ext uri="{BB962C8B-B14F-4D97-AF65-F5344CB8AC3E}">
        <p14:creationId xmlns:p14="http://schemas.microsoft.com/office/powerpoint/2010/main" val="322713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414" y="1716234"/>
            <a:ext cx="8098212" cy="992334"/>
          </a:xfrm>
        </p:spPr>
        <p:txBody>
          <a:bodyPr>
            <a:normAutofit fontScale="90000"/>
          </a:bodyPr>
          <a:lstStyle/>
          <a:p>
            <a:pPr algn="ctr"/>
            <a: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>Presupuesto Neto</a:t>
            </a:r>
            <a:b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</a:br>
            <a:r>
              <a:rPr lang="es-PY" sz="2800" b="1" dirty="0">
                <a:latin typeface="Alegreya Sans Black" panose="00000A00000000000000" pitchFamily="2" charset="0"/>
              </a:rPr>
              <a:t>(PF Vigente 2.019 Vs. Ejecutivo 2.020 )</a:t>
            </a:r>
            <a: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/>
            </a:r>
            <a:b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</a:br>
            <a:endParaRPr lang="es-PY" sz="2700" dirty="0">
              <a:latin typeface="Alegreya Sans Black" panose="00000A00000000000000" pitchFamily="2" charset="0"/>
            </a:endParaRP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84823"/>
              </p:ext>
            </p:extLst>
          </p:nvPr>
        </p:nvGraphicFramePr>
        <p:xfrm>
          <a:off x="158750" y="2722563"/>
          <a:ext cx="88709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Hoja de cálculo" r:id="rId3" imgW="9563167" imgH="1657301" progId="Excel.Sheet.12">
                  <p:embed/>
                </p:oleObj>
              </mc:Choice>
              <mc:Fallback>
                <p:oleObj name="Hoja de cálculo" r:id="rId3" imgW="9563167" imgH="1657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2722563"/>
                        <a:ext cx="887095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2075" y="4402138"/>
            <a:ext cx="281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dirty="0">
                <a:solidFill>
                  <a:srgbClr val="FF0000"/>
                </a:solidFill>
                <a:latin typeface="Book Antiqua" panose="02040602050305030304" pitchFamily="18" charset="0"/>
              </a:rPr>
              <a:t>Al 31 de agosto de 2.019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277335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604" y="1440927"/>
            <a:ext cx="8407400" cy="992334"/>
          </a:xfrm>
        </p:spPr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>Por Fuente de Financiamiento</a:t>
            </a:r>
            <a:b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</a:br>
            <a:r>
              <a:rPr lang="es-PY" sz="2500" b="1" dirty="0">
                <a:latin typeface="Alegreya Sans Black" panose="00000A00000000000000" pitchFamily="2" charset="0"/>
              </a:rPr>
              <a:t>(PF Vigente 2.019 Vs. Ejecutivo 2.020 )</a:t>
            </a:r>
            <a:endParaRPr lang="es-PY" sz="2500" dirty="0">
              <a:latin typeface="Alegreya Sans Black" panose="00000A00000000000000" pitchFamily="2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68672"/>
              </p:ext>
            </p:extLst>
          </p:nvPr>
        </p:nvGraphicFramePr>
        <p:xfrm>
          <a:off x="204932" y="2579157"/>
          <a:ext cx="8933014" cy="2782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Hoja de cálculo" r:id="rId3" imgW="7705776" imgH="2400304" progId="Excel.Sheet.12">
                  <p:embed/>
                </p:oleObj>
              </mc:Choice>
              <mc:Fallback>
                <p:oleObj name="Hoja de cálculo" r:id="rId3" imgW="7705776" imgH="24003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932" y="2579157"/>
                        <a:ext cx="8933014" cy="2782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1804" y="5367676"/>
            <a:ext cx="281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dirty="0">
                <a:solidFill>
                  <a:srgbClr val="FF0000"/>
                </a:solidFill>
                <a:latin typeface="Book Antiqua" panose="02040602050305030304" pitchFamily="18" charset="0"/>
              </a:rPr>
              <a:t>Al 31 de agosto de 2.019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73746" y="5372098"/>
            <a:ext cx="650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1200" b="1" dirty="0">
                <a:solidFill>
                  <a:srgbClr val="FF0000"/>
                </a:solidFill>
                <a:latin typeface="Book Antiqua" panose="02040602050305030304" pitchFamily="18" charset="0"/>
              </a:rPr>
              <a:t>*  Programación conforme a Calendario de Desembolsos – Préstamos BID.</a:t>
            </a:r>
          </a:p>
          <a:p>
            <a:pPr algn="r"/>
            <a:r>
              <a:rPr lang="es-PY" sz="1200" b="1" dirty="0">
                <a:solidFill>
                  <a:srgbClr val="FF0000"/>
                </a:solidFill>
                <a:latin typeface="Book Antiqua" panose="02040602050305030304" pitchFamily="18" charset="0"/>
              </a:rPr>
              <a:t>**  Culminación de algunos Proyectos FEEI.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202132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604" y="574689"/>
            <a:ext cx="8407400" cy="992334"/>
          </a:xfrm>
        </p:spPr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>Grupos de Gastos</a:t>
            </a:r>
            <a:endParaRPr lang="es-PY" sz="3600" dirty="0">
              <a:solidFill>
                <a:srgbClr val="632523"/>
              </a:solidFill>
              <a:latin typeface="Alegreya Sans Black" panose="00000A00000000000000" pitchFamily="2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95051"/>
              </p:ext>
            </p:extLst>
          </p:nvPr>
        </p:nvGraphicFramePr>
        <p:xfrm>
          <a:off x="111472" y="1454638"/>
          <a:ext cx="8913666" cy="481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Hoja de cálculo" r:id="rId3" imgW="6315024" imgH="3409977" progId="Excel.Sheet.12">
                  <p:embed/>
                </p:oleObj>
              </mc:Choice>
              <mc:Fallback>
                <p:oleObj name="Hoja de cálculo" r:id="rId3" imgW="6315024" imgH="34099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72" y="1454638"/>
                        <a:ext cx="8913666" cy="4812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251842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0138" y="587868"/>
            <a:ext cx="6714934" cy="992334"/>
          </a:xfrm>
        </p:spPr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>Kits de Útiles Escolares</a:t>
            </a:r>
            <a:endParaRPr lang="es-PY" sz="3600" dirty="0">
              <a:solidFill>
                <a:srgbClr val="632523"/>
              </a:solidFill>
              <a:latin typeface="Alegreya Sans Black" panose="00000A00000000000000" pitchFamily="2" charset="0"/>
            </a:endParaRP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38749"/>
              </p:ext>
            </p:extLst>
          </p:nvPr>
        </p:nvGraphicFramePr>
        <p:xfrm>
          <a:off x="966788" y="1433517"/>
          <a:ext cx="7072312" cy="513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Hoja de cálculo" r:id="rId3" imgW="5114976" imgH="3714744" progId="Excel.Sheet.12">
                  <p:embed/>
                </p:oleObj>
              </mc:Choice>
              <mc:Fallback>
                <p:oleObj name="Hoja de cálculo" r:id="rId3" imgW="5114976" imgH="37147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8" y="1433517"/>
                        <a:ext cx="7072312" cy="513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1157734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718" y="581010"/>
            <a:ext cx="7131113" cy="992334"/>
          </a:xfrm>
        </p:spPr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>Alimentación Escolar</a:t>
            </a:r>
            <a:endParaRPr lang="es-PY" sz="3600" dirty="0">
              <a:solidFill>
                <a:srgbClr val="632523"/>
              </a:solidFill>
              <a:latin typeface="Alegreya Sans Black" panose="00000A00000000000000" pitchFamily="2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0083"/>
              </p:ext>
            </p:extLst>
          </p:nvPr>
        </p:nvGraphicFramePr>
        <p:xfrm>
          <a:off x="1049718" y="1482470"/>
          <a:ext cx="7131113" cy="490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Hoja de cálculo" r:id="rId3" imgW="6343616" imgH="4362372" progId="Excel.Sheet.12">
                  <p:embed/>
                </p:oleObj>
              </mc:Choice>
              <mc:Fallback>
                <p:oleObj name="Hoja de cálculo" r:id="rId3" imgW="6343616" imgH="43623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718" y="1482470"/>
                        <a:ext cx="7131113" cy="4903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29922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/>
          <a:stretch/>
        </p:blipFill>
        <p:spPr>
          <a:xfrm>
            <a:off x="87036" y="2019300"/>
            <a:ext cx="8910141" cy="424815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89232" y="983919"/>
            <a:ext cx="7772400" cy="854406"/>
          </a:xfrm>
        </p:spPr>
        <p:txBody>
          <a:bodyPr>
            <a:noAutofit/>
          </a:bodyPr>
          <a:lstStyle/>
          <a:p>
            <a:r>
              <a:rPr lang="es-PY" sz="44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Datos Educativos</a:t>
            </a:r>
          </a:p>
        </p:txBody>
      </p:sp>
    </p:spTree>
    <p:extLst>
      <p:ext uri="{BB962C8B-B14F-4D97-AF65-F5344CB8AC3E}">
        <p14:creationId xmlns:p14="http://schemas.microsoft.com/office/powerpoint/2010/main" val="261057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68471"/>
              </p:ext>
            </p:extLst>
          </p:nvPr>
        </p:nvGraphicFramePr>
        <p:xfrm>
          <a:off x="1131888" y="1104900"/>
          <a:ext cx="6691312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Hoja de cálculo" r:id="rId4" imgW="7448449" imgH="6019673" progId="Excel.Sheet.12">
                  <p:embed/>
                </p:oleObj>
              </mc:Choice>
              <mc:Fallback>
                <p:oleObj name="Hoja de cálculo" r:id="rId4" imgW="7448449" imgH="601967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104900"/>
                        <a:ext cx="6691312" cy="541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5 CuadroTexto"/>
          <p:cNvSpPr txBox="1">
            <a:spLocks noChangeArrowheads="1"/>
          </p:cNvSpPr>
          <p:nvPr/>
        </p:nvSpPr>
        <p:spPr bwMode="auto">
          <a:xfrm>
            <a:off x="1237005" y="609600"/>
            <a:ext cx="6494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ES" sz="3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Gratuidad Escolar</a:t>
            </a:r>
          </a:p>
          <a:p>
            <a:pPr algn="ctr" eaLnBrk="1" hangingPunct="1"/>
            <a:endParaRPr lang="es-PY" altLang="es-ES" sz="3000" dirty="0">
              <a:latin typeface="TodaySHOP-Bold" panose="02000503040000020004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7654830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922433"/>
              </p:ext>
            </p:extLst>
          </p:nvPr>
        </p:nvGraphicFramePr>
        <p:xfrm>
          <a:off x="503238" y="2554288"/>
          <a:ext cx="80295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Hoja de cálculo" r:id="rId4" imgW="6524608" imgH="1895603" progId="Excel.Sheet.12">
                  <p:embed/>
                </p:oleObj>
              </mc:Choice>
              <mc:Fallback>
                <p:oleObj name="Hoja de cálculo" r:id="rId4" imgW="6524608" imgH="189560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554288"/>
                        <a:ext cx="8029575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5 CuadroTexto"/>
          <p:cNvSpPr txBox="1">
            <a:spLocks noChangeArrowheads="1"/>
          </p:cNvSpPr>
          <p:nvPr/>
        </p:nvSpPr>
        <p:spPr bwMode="auto">
          <a:xfrm>
            <a:off x="503238" y="1658938"/>
            <a:ext cx="8029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ES" sz="35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Becas</a:t>
            </a:r>
          </a:p>
          <a:p>
            <a:pPr algn="ctr" eaLnBrk="1" hangingPunct="1"/>
            <a:endParaRPr lang="es-PY" altLang="es-ES" sz="3500" dirty="0">
              <a:latin typeface="TodaySHOP-Bold" panose="02000503040000020004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12656537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5 CuadroTexto"/>
          <p:cNvSpPr txBox="1">
            <a:spLocks noChangeArrowheads="1"/>
          </p:cNvSpPr>
          <p:nvPr/>
        </p:nvSpPr>
        <p:spPr bwMode="auto">
          <a:xfrm>
            <a:off x="474663" y="775384"/>
            <a:ext cx="8029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ES" sz="35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Fondo </a:t>
            </a:r>
            <a:r>
              <a:rPr lang="es-PY" altLang="es-ES" sz="3500" dirty="0" err="1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Emergencial</a:t>
            </a:r>
            <a:endParaRPr lang="es-PY" altLang="es-ES" sz="3500" dirty="0">
              <a:solidFill>
                <a:schemeClr val="accent2">
                  <a:lumMod val="50000"/>
                </a:schemeClr>
              </a:solidFill>
              <a:latin typeface="Alegreya Sans Black" panose="00000A00000000000000" pitchFamily="2" charset="0"/>
            </a:endParaRPr>
          </a:p>
          <a:p>
            <a:pPr algn="ctr" eaLnBrk="1" hangingPunct="1"/>
            <a:endParaRPr lang="es-PY" altLang="es-ES" sz="3500" dirty="0">
              <a:latin typeface="TodaySHOP-Bold" panose="02000503040000020004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79684"/>
              </p:ext>
            </p:extLst>
          </p:nvPr>
        </p:nvGraphicFramePr>
        <p:xfrm>
          <a:off x="1127124" y="1468219"/>
          <a:ext cx="6797675" cy="498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Hoja de cálculo" r:id="rId4" imgW="6534049" imgH="4791152" progId="Excel.Sheet.12">
                  <p:embed/>
                </p:oleObj>
              </mc:Choice>
              <mc:Fallback>
                <p:oleObj name="Hoja de cálculo" r:id="rId4" imgW="6534049" imgH="4791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7124" y="1468219"/>
                        <a:ext cx="6797675" cy="498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5192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604" y="1337098"/>
            <a:ext cx="8407400" cy="992334"/>
          </a:xfrm>
        </p:spPr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>Beneficios Docentes</a:t>
            </a:r>
            <a:endParaRPr lang="es-PY" sz="3600" dirty="0">
              <a:solidFill>
                <a:srgbClr val="632523"/>
              </a:solidFill>
              <a:latin typeface="Alegreya Sans Black" panose="00000A00000000000000" pitchFamily="2" charset="0"/>
            </a:endParaRPr>
          </a:p>
        </p:txBody>
      </p:sp>
      <p:graphicFrame>
        <p:nvGraphicFramePr>
          <p:cNvPr id="4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309222"/>
              </p:ext>
            </p:extLst>
          </p:nvPr>
        </p:nvGraphicFramePr>
        <p:xfrm>
          <a:off x="374650" y="2341563"/>
          <a:ext cx="8407400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Hoja de cálculo" r:id="rId3" imgW="6610384" imgH="2771806" progId="Excel.Sheet.12">
                  <p:embed/>
                </p:oleObj>
              </mc:Choice>
              <mc:Fallback>
                <p:oleObj name="Hoja de cálculo" r:id="rId3" imgW="6610384" imgH="277180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341563"/>
                        <a:ext cx="8407400" cy="352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69874" y="5591576"/>
            <a:ext cx="8512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300" b="1" dirty="0">
                <a:solidFill>
                  <a:srgbClr val="FF0000"/>
                </a:solidFill>
                <a:latin typeface="Book Antiqua" panose="02040602050305030304" pitchFamily="18" charset="0"/>
              </a:rPr>
              <a:t>*La propuesta del Anteproyecto Institucional contemplaba la cobertura de 2.700 contratos, cuyo financiamiento ascendía  a Gs. 16.775.000.000.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4114715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515" y="1290964"/>
            <a:ext cx="7886700" cy="992334"/>
          </a:xfrm>
        </p:spPr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>Ajuste Salarial Docente</a:t>
            </a:r>
            <a:r>
              <a:rPr lang="es-PY" sz="2800" b="1" dirty="0">
                <a:solidFill>
                  <a:srgbClr val="632523"/>
                </a:solidFill>
                <a:latin typeface="Alegreya Sans Black" panose="00000A00000000000000" pitchFamily="2" charset="0"/>
              </a:rPr>
              <a:t/>
            </a:r>
            <a:br>
              <a:rPr lang="es-PY" sz="2800" b="1" dirty="0">
                <a:solidFill>
                  <a:srgbClr val="632523"/>
                </a:solidFill>
                <a:latin typeface="Alegreya Sans Black" panose="00000A00000000000000" pitchFamily="2" charset="0"/>
              </a:rPr>
            </a:br>
            <a:r>
              <a:rPr lang="es-PY" sz="2500" dirty="0">
                <a:latin typeface="Alegreya Sans Black" panose="00000A00000000000000" pitchFamily="2" charset="0"/>
              </a:rPr>
              <a:t>Básico Profesional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855832"/>
              </p:ext>
            </p:extLst>
          </p:nvPr>
        </p:nvGraphicFramePr>
        <p:xfrm>
          <a:off x="403914" y="2451590"/>
          <a:ext cx="8369220" cy="366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Hoja de cálculo" r:id="rId3" imgW="6543759" imgH="2866910" progId="Excel.Sheet.12">
                  <p:embed/>
                </p:oleObj>
              </mc:Choice>
              <mc:Fallback>
                <p:oleObj name="Hoja de cálculo" r:id="rId3" imgW="6543759" imgH="2866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914" y="2451590"/>
                        <a:ext cx="8369220" cy="3666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3410147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174454"/>
              </p:ext>
            </p:extLst>
          </p:nvPr>
        </p:nvGraphicFramePr>
        <p:xfrm>
          <a:off x="1162050" y="1719263"/>
          <a:ext cx="7216775" cy="554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Hoja de cálculo" r:id="rId4" imgW="7924800" imgH="6096135" progId="Excel.Sheet.12">
                  <p:embed/>
                </p:oleObj>
              </mc:Choice>
              <mc:Fallback>
                <p:oleObj name="Hoja de cálculo" r:id="rId4" imgW="7924800" imgH="609613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719263"/>
                        <a:ext cx="7216775" cy="554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62049" y="826184"/>
            <a:ext cx="70008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Fondo de Excelencia de la Educación e Investigación (FEEI)</a:t>
            </a:r>
          </a:p>
        </p:txBody>
      </p:sp>
    </p:spTree>
    <p:extLst>
      <p:ext uri="{BB962C8B-B14F-4D97-AF65-F5344CB8AC3E}">
        <p14:creationId xmlns:p14="http://schemas.microsoft.com/office/powerpoint/2010/main" val="5782422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676040"/>
              </p:ext>
            </p:extLst>
          </p:nvPr>
        </p:nvGraphicFramePr>
        <p:xfrm>
          <a:off x="539750" y="2686050"/>
          <a:ext cx="8097838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Hoja de cálculo" r:id="rId4" imgW="7219984" imgH="2600240" progId="Excel.Sheet.12">
                  <p:embed/>
                </p:oleObj>
              </mc:Choice>
              <mc:Fallback>
                <p:oleObj name="Hoja de cálculo" r:id="rId4" imgW="7219984" imgH="260024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86050"/>
                        <a:ext cx="8097838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9750" y="1740584"/>
            <a:ext cx="80978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6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Préstamos Banco Interamericano de Desarrollo </a:t>
            </a:r>
          </a:p>
          <a:p>
            <a:pPr algn="ctr"/>
            <a:r>
              <a:rPr lang="es-PY" sz="26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(BID)</a:t>
            </a:r>
          </a:p>
        </p:txBody>
      </p:sp>
    </p:spTree>
    <p:extLst>
      <p:ext uri="{BB962C8B-B14F-4D97-AF65-F5344CB8AC3E}">
        <p14:creationId xmlns:p14="http://schemas.microsoft.com/office/powerpoint/2010/main" val="2104464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5 CuadroTexto"/>
          <p:cNvSpPr txBox="1">
            <a:spLocks noChangeArrowheads="1"/>
          </p:cNvSpPr>
          <p:nvPr/>
        </p:nvSpPr>
        <p:spPr bwMode="auto">
          <a:xfrm>
            <a:off x="395288" y="1557338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ES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La Educación es un derecho desde el Inicio y a lo Largo de la Vida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288" y="3243263"/>
            <a:ext cx="8424862" cy="2708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500" dirty="0">
                <a:solidFill>
                  <a:srgbClr val="C00000"/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1.492.287 </a:t>
            </a:r>
            <a:r>
              <a:rPr lang="es-ES" sz="2500" dirty="0">
                <a:solidFill>
                  <a:schemeClr val="tx1"/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matriculados desde Inicial hasta la Educación Superior y las modalidades de Educación Permanente.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500" dirty="0">
                <a:solidFill>
                  <a:srgbClr val="C00000"/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77.160 </a:t>
            </a:r>
            <a:r>
              <a:rPr lang="es-ES" sz="2500" dirty="0">
                <a:solidFill>
                  <a:schemeClr val="tx1"/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personas </a:t>
            </a:r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al servicio de la educación.</a:t>
            </a:r>
            <a:endParaRPr lang="es-PY" sz="2500" dirty="0">
              <a:solidFill>
                <a:schemeClr val="tx1">
                  <a:lumMod val="75000"/>
                  <a:lumOff val="25000"/>
                </a:schemeClr>
              </a:solidFill>
              <a:latin typeface="Alegreya Sans Black" panose="00000A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ES" sz="2500" dirty="0">
                <a:solidFill>
                  <a:srgbClr val="C00000"/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11.773 </a:t>
            </a:r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instituciones educativas (</a:t>
            </a:r>
            <a:r>
              <a:rPr lang="es-ES" sz="2500" dirty="0">
                <a:solidFill>
                  <a:srgbClr val="C00000"/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80%</a:t>
            </a:r>
            <a:r>
              <a:rPr lang="es-E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 del sector oficial).</a:t>
            </a:r>
          </a:p>
          <a:p>
            <a:pPr>
              <a:buFont typeface="Wingdings" pitchFamily="2" charset="2"/>
              <a:buChar char="ü"/>
              <a:defRPr/>
            </a:pPr>
            <a:endParaRPr lang="es-ES" sz="2000" dirty="0">
              <a:latin typeface="TodaySHOP-Bold" panose="02000503040000020004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2347186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5825" y="270892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PY" sz="4000" b="1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  <a:ea typeface="Times New Roman" panose="02020603050405020304" pitchFamily="18" charset="0"/>
              </a:rPr>
              <a:t>Recursos No Contemplados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PY" sz="4000" b="1" dirty="0">
                <a:latin typeface="Alegreya Sans Black" panose="00000A00000000000000" pitchFamily="2" charset="0"/>
                <a:ea typeface="Times New Roman" panose="02020603050405020304" pitchFamily="18" charset="0"/>
              </a:rPr>
              <a:t>Proyecto Ejecutivo 2.020</a:t>
            </a:r>
          </a:p>
        </p:txBody>
      </p:sp>
    </p:spTree>
    <p:extLst>
      <p:ext uri="{BB962C8B-B14F-4D97-AF65-F5344CB8AC3E}">
        <p14:creationId xmlns:p14="http://schemas.microsoft.com/office/powerpoint/2010/main" val="20628487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023652"/>
              </p:ext>
            </p:extLst>
          </p:nvPr>
        </p:nvGraphicFramePr>
        <p:xfrm>
          <a:off x="684213" y="1152525"/>
          <a:ext cx="5046662" cy="571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Hoja de cálculo" r:id="rId4" imgW="7734367" imgH="8743927" progId="Excel.Sheet.8">
                  <p:embed/>
                </p:oleObj>
              </mc:Choice>
              <mc:Fallback>
                <p:oleObj name="Hoja de cálculo" r:id="rId4" imgW="7734367" imgH="874392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213" y="1152525"/>
                        <a:ext cx="5046662" cy="571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/>
          <p:cNvSpPr/>
          <p:nvPr/>
        </p:nvSpPr>
        <p:spPr>
          <a:xfrm>
            <a:off x="1514476" y="743635"/>
            <a:ext cx="7743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CREACIONES POR CRECIMIENTO NATURAL DE SECCIONES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13248"/>
              </p:ext>
            </p:extLst>
          </p:nvPr>
        </p:nvGraphicFramePr>
        <p:xfrm>
          <a:off x="6015038" y="2720975"/>
          <a:ext cx="28590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Hoja de cálculo" r:id="rId6" imgW="2619392" imgH="1371718" progId="Excel.Sheet.12">
                  <p:embed/>
                </p:oleObj>
              </mc:Choice>
              <mc:Fallback>
                <p:oleObj name="Hoja de cálculo" r:id="rId6" imgW="2619392" imgH="13717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5038" y="2720975"/>
                        <a:ext cx="2859087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 rot="16200000">
            <a:off x="-1560369" y="3439894"/>
            <a:ext cx="341312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Y" sz="13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4815758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6750" y="3050844"/>
            <a:ext cx="7772400" cy="854406"/>
          </a:xfrm>
        </p:spPr>
        <p:txBody>
          <a:bodyPr>
            <a:noAutofit/>
          </a:bodyPr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Acciones y Desafíos</a:t>
            </a:r>
          </a:p>
        </p:txBody>
      </p:sp>
    </p:spTree>
    <p:extLst>
      <p:ext uri="{BB962C8B-B14F-4D97-AF65-F5344CB8AC3E}">
        <p14:creationId xmlns:p14="http://schemas.microsoft.com/office/powerpoint/2010/main" val="108009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18042"/>
              </p:ext>
            </p:extLst>
          </p:nvPr>
        </p:nvGraphicFramePr>
        <p:xfrm>
          <a:off x="176468" y="2471352"/>
          <a:ext cx="8769695" cy="320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Hoja de cálculo" r:id="rId4" imgW="8105792" imgH="2962284" progId="Excel.Sheet.12">
                  <p:embed/>
                </p:oleObj>
              </mc:Choice>
              <mc:Fallback>
                <p:oleObj name="Hoja de cálculo" r:id="rId4" imgW="8105792" imgH="29622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468" y="2471352"/>
                        <a:ext cx="8769695" cy="3204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395288" y="1557338"/>
            <a:ext cx="842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ES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Cargos Administrativos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385858745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19288"/>
              </p:ext>
            </p:extLst>
          </p:nvPr>
        </p:nvGraphicFramePr>
        <p:xfrm>
          <a:off x="169863" y="2112963"/>
          <a:ext cx="885666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Hoja de cálculo" r:id="rId4" imgW="8105792" imgH="3695831" progId="Excel.Sheet.12">
                  <p:embed/>
                </p:oleObj>
              </mc:Choice>
              <mc:Fallback>
                <p:oleObj name="Hoja de cálculo" r:id="rId4" imgW="8105792" imgH="36958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863" y="2112963"/>
                        <a:ext cx="8856662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69518" y="5639201"/>
            <a:ext cx="85122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300" b="1" dirty="0">
                <a:solidFill>
                  <a:srgbClr val="FF0000"/>
                </a:solidFill>
                <a:latin typeface="Book Antiqua" panose="02040602050305030304" pitchFamily="18" charset="0"/>
              </a:rPr>
              <a:t>*   El Anteproyecto SIPP corresponde a la capacidad instalada en el Ejercicio Fiscal 2.019.</a:t>
            </a:r>
          </a:p>
          <a:p>
            <a:r>
              <a:rPr lang="es-PY" sz="1300" b="1" dirty="0">
                <a:solidFill>
                  <a:srgbClr val="FF0000"/>
                </a:solidFill>
                <a:latin typeface="Book Antiqua" panose="02040602050305030304" pitchFamily="18" charset="0"/>
              </a:rPr>
              <a:t>** El Anteproyecto Institucional contemplaba la cobertura de 2.700 contratos, con la disminución registrada en el Proyecto Ejecutivo solo se cubriría el 17% de la propuesta inicial.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9518" y="791260"/>
            <a:ext cx="86030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5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COMPARATIVO</a:t>
            </a:r>
            <a:r>
              <a:rPr lang="es-PY" sz="2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 </a:t>
            </a:r>
          </a:p>
          <a:p>
            <a:pPr algn="ctr"/>
            <a:r>
              <a:rPr lang="es-PY" sz="2000" dirty="0">
                <a:latin typeface="Alegreya Sans Black" panose="00000A00000000000000" pitchFamily="2" charset="0"/>
              </a:rPr>
              <a:t>Proyecto Ejecutivo 2.020 vs. Anteproyecto SIPP</a:t>
            </a:r>
          </a:p>
          <a:p>
            <a:pPr algn="ctr"/>
            <a:r>
              <a:rPr lang="es-PY" sz="1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 </a:t>
            </a:r>
          </a:p>
          <a:p>
            <a:pPr algn="ctr"/>
            <a:r>
              <a:rPr lang="es-PY" sz="2000" u="sng" dirty="0">
                <a:latin typeface="Alegreya Sans Black" panose="00000A00000000000000" pitchFamily="2" charset="0"/>
              </a:rPr>
              <a:t>Disminuciones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197625942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6392" y="1530127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PY" sz="3500" b="1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  <a:ea typeface="Times New Roman" panose="02020603050405020304" pitchFamily="18" charset="0"/>
              </a:rPr>
              <a:t>Subsidio para la Salud</a:t>
            </a:r>
            <a:r>
              <a:rPr lang="es-PY" sz="3500" b="1" dirty="0">
                <a:latin typeface="Alegreya Sans Black" panose="00000A00000000000000" pitchFamily="2" charset="0"/>
                <a:ea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PY" sz="2500" b="1" dirty="0">
                <a:latin typeface="Alegreya Sans Black" panose="00000A00000000000000" pitchFamily="2" charset="0"/>
                <a:ea typeface="Times New Roman" panose="02020603050405020304" pitchFamily="18" charset="0"/>
              </a:rPr>
              <a:t>Estimación Contrato de Servicios de Salud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355422"/>
              </p:ext>
            </p:extLst>
          </p:nvPr>
        </p:nvGraphicFramePr>
        <p:xfrm>
          <a:off x="285750" y="2849563"/>
          <a:ext cx="8772525" cy="419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Hoja de cálculo" r:id="rId4" imgW="7981984" imgH="3819575" progId="Excel.Sheet.12">
                  <p:embed/>
                </p:oleObj>
              </mc:Choice>
              <mc:Fallback>
                <p:oleObj name="Hoja de cálculo" r:id="rId4" imgW="7981984" imgH="3819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750" y="2849563"/>
                        <a:ext cx="8772525" cy="419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1" y="6440269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500" dirty="0">
                <a:solidFill>
                  <a:schemeClr val="bg1">
                    <a:lumMod val="50000"/>
                  </a:schemeClr>
                </a:solidFill>
                <a:latin typeface="Alegreya Sans Black" panose="00000A00000000000000" pitchFamily="2" charset="0"/>
              </a:rPr>
              <a:t>Proyecto Ejecutivo - Ejercicio Fiscal 2.020</a:t>
            </a:r>
          </a:p>
        </p:txBody>
      </p:sp>
    </p:spTree>
    <p:extLst>
      <p:ext uri="{BB962C8B-B14F-4D97-AF65-F5344CB8AC3E}">
        <p14:creationId xmlns:p14="http://schemas.microsoft.com/office/powerpoint/2010/main" val="142291440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9E4512A-6F7D-4A46-A566-A90DAF5D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2602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Y" sz="2000" dirty="0">
                <a:latin typeface="Alegreya Sans Black" panose="020B0604020202020204" charset="0"/>
              </a:rPr>
              <a:t>Cuenta con las </a:t>
            </a:r>
            <a:r>
              <a:rPr lang="es-PY" sz="2000" dirty="0" err="1">
                <a:latin typeface="Alegreya Sans Black" panose="020B0604020202020204" charset="0"/>
              </a:rPr>
              <a:t>siguentes</a:t>
            </a:r>
            <a:r>
              <a:rPr lang="es-PY" sz="2000" dirty="0">
                <a:latin typeface="Alegreya Sans Black" panose="020B0604020202020204" charset="0"/>
              </a:rPr>
              <a:t> especialidades:</a:t>
            </a:r>
          </a:p>
          <a:p>
            <a:r>
              <a:rPr lang="es-PY" sz="2000" dirty="0">
                <a:latin typeface="Alegreya Sans Black" panose="020B0604020202020204" charset="0"/>
              </a:rPr>
              <a:t>Secretariado Nivel 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34</a:t>
            </a:r>
          </a:p>
          <a:p>
            <a:r>
              <a:rPr lang="es-PY" sz="2000" dirty="0">
                <a:latin typeface="Alegreya Sans Black" panose="020B0604020202020204" charset="0"/>
              </a:rPr>
              <a:t>Secretariado Nivel II: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3</a:t>
            </a:r>
          </a:p>
          <a:p>
            <a:r>
              <a:rPr lang="es-PY" sz="2000" dirty="0">
                <a:latin typeface="Alegreya Sans Black" panose="020B0604020202020204" charset="0"/>
              </a:rPr>
              <a:t>Gestión Administrativa Nivel 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18</a:t>
            </a:r>
          </a:p>
          <a:p>
            <a:r>
              <a:rPr lang="es-PY" sz="2000" dirty="0">
                <a:latin typeface="Alegreya Sans Black" panose="020B0604020202020204" charset="0"/>
              </a:rPr>
              <a:t>Gestión Administrativa Nivel II: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10</a:t>
            </a:r>
          </a:p>
          <a:p>
            <a:r>
              <a:rPr lang="es-PY" sz="2000" dirty="0">
                <a:latin typeface="Alegreya Sans Black" panose="020B0604020202020204" charset="0"/>
              </a:rPr>
              <a:t>Electricidad Domiciliaria Nivel 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31</a:t>
            </a:r>
          </a:p>
          <a:p>
            <a:r>
              <a:rPr lang="es-PY" sz="2000" dirty="0">
                <a:latin typeface="Alegreya Sans Black" panose="020B0604020202020204" charset="0"/>
              </a:rPr>
              <a:t>Informática Tecnológica Nivel 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15</a:t>
            </a:r>
          </a:p>
          <a:p>
            <a:r>
              <a:rPr lang="es-PY" sz="2000" dirty="0">
                <a:latin typeface="Alegreya Sans Black" panose="020B0604020202020204" charset="0"/>
              </a:rPr>
              <a:t>Informática Tecnológica Nivel II: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8</a:t>
            </a:r>
          </a:p>
          <a:p>
            <a:r>
              <a:rPr lang="es-PY" sz="2000" dirty="0" err="1">
                <a:latin typeface="Alegreya Sans Black" panose="020B0604020202020204" charset="0"/>
              </a:rPr>
              <a:t>Peluqueria</a:t>
            </a:r>
            <a:r>
              <a:rPr lang="es-PY" sz="2000" dirty="0">
                <a:latin typeface="Alegreya Sans Black" panose="020B0604020202020204" charset="0"/>
              </a:rPr>
              <a:t> 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27</a:t>
            </a:r>
          </a:p>
          <a:p>
            <a:r>
              <a:rPr lang="es-PY" sz="2000" dirty="0">
                <a:latin typeface="Alegreya Sans Black" panose="020B0604020202020204" charset="0"/>
              </a:rPr>
              <a:t>Peluquería II: </a:t>
            </a:r>
            <a:r>
              <a:rPr lang="es-PY" sz="2000" dirty="0">
                <a:solidFill>
                  <a:srgbClr val="FF0000"/>
                </a:solidFill>
                <a:latin typeface="Alegreya Sans Black" panose="020B0604020202020204" charset="0"/>
              </a:rPr>
              <a:t>8</a:t>
            </a:r>
          </a:p>
          <a:p>
            <a:pPr marL="0" indent="0">
              <a:buNone/>
            </a:pPr>
            <a:r>
              <a:rPr lang="es-PY" sz="2000" dirty="0">
                <a:solidFill>
                  <a:schemeClr val="bg1"/>
                </a:solidFill>
                <a:highlight>
                  <a:srgbClr val="800000"/>
                </a:highlight>
                <a:latin typeface="Alegreya Sans Black" panose="020B0604020202020204" charset="0"/>
              </a:rPr>
              <a:t>Total Matrícula: 154 alumnos/as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601D8C-BDF7-49D5-92F3-C3F14C00F422}"/>
              </a:ext>
            </a:extLst>
          </p:cNvPr>
          <p:cNvSpPr/>
          <p:nvPr/>
        </p:nvSpPr>
        <p:spPr>
          <a:xfrm>
            <a:off x="333214" y="747463"/>
            <a:ext cx="862480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PY" sz="3200" b="1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  <a:ea typeface="Times New Roman" panose="02020603050405020304" pitchFamily="18" charset="0"/>
              </a:rPr>
              <a:t>Centro de Recursos para la Educación Permanente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PY" sz="2500" b="1" dirty="0" err="1">
                <a:latin typeface="Alegreya Sans Black" panose="00000A00000000000000" pitchFamily="2" charset="0"/>
                <a:ea typeface="Times New Roman" panose="02020603050405020304" pitchFamily="18" charset="0"/>
              </a:rPr>
              <a:t>Nº</a:t>
            </a:r>
            <a:r>
              <a:rPr lang="es-PY" sz="2500" b="1" dirty="0">
                <a:latin typeface="Alegreya Sans Black" panose="00000A00000000000000" pitchFamily="2" charset="0"/>
                <a:ea typeface="Times New Roman" panose="02020603050405020304" pitchFamily="18" charset="0"/>
              </a:rPr>
              <a:t> 17 - Filadelfia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EEE28D-AA10-4890-BEAB-3BE76B7C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80609"/>
            <a:ext cx="4068607" cy="38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23CBC0-3D91-455A-A774-B2229BD9B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411D1984-7ABF-4A8D-86A4-96FF7A8EADE3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13" name="Rectángulo: esquinas superiores, una redondeada y la otra cortada 12">
              <a:extLst>
                <a:ext uri="{FF2B5EF4-FFF2-40B4-BE49-F238E27FC236}">
                  <a16:creationId xmlns:a16="http://schemas.microsoft.com/office/drawing/2014/main" id="{EE3EA454-A404-46D4-9B2C-9BA228712C6F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21576AB-D295-443A-B7C9-F71814B92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433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C21235-E4FF-40D0-BABF-133D9AA7D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4148"/>
          <a:stretch/>
        </p:blipFill>
        <p:spPr>
          <a:xfrm>
            <a:off x="0" y="2679"/>
            <a:ext cx="9144000" cy="685532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1C13603C-9D31-458F-B4D0-A7BFBB51CA0A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4" name="Rectángulo: esquinas superiores, una redondeada y la otra cortada 3">
              <a:extLst>
                <a:ext uri="{FF2B5EF4-FFF2-40B4-BE49-F238E27FC236}">
                  <a16:creationId xmlns:a16="http://schemas.microsoft.com/office/drawing/2014/main" id="{05748E35-47C9-4AAD-8558-8B6FFC359BD7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B9F8DF7-C75F-46DE-AB20-0A2955626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323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1C428EB-9579-42D7-9B8C-2B5D8221B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r="71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ADFA830-8B09-4622-85B8-5DB9BD768E4C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4" name="Rectángulo: esquinas superiores, una redondeada y la otra cortada 3">
              <a:extLst>
                <a:ext uri="{FF2B5EF4-FFF2-40B4-BE49-F238E27FC236}">
                  <a16:creationId xmlns:a16="http://schemas.microsoft.com/office/drawing/2014/main" id="{4CF6A9CC-A719-47C8-918D-62C5C96CED21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CFC0ED1-A91B-4C25-8D92-6A79B6390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439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985599-26FC-4994-9978-53E46174E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41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93D297B-ECA1-4F4B-8234-8A0735577633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5" name="Rectángulo: esquinas superiores, una redondeada y la otra cortada 4">
              <a:extLst>
                <a:ext uri="{FF2B5EF4-FFF2-40B4-BE49-F238E27FC236}">
                  <a16:creationId xmlns:a16="http://schemas.microsoft.com/office/drawing/2014/main" id="{F2E22690-B2BE-46CA-ADE3-669B8FEFDF18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56FAA23-D310-4C42-90D4-601DD2C95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72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4C8167-F089-478C-9866-B5993420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00A56762-2C55-44C3-9D36-E83CAC07D55E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6" name="Rectángulo: esquinas superiores, una redondeada y la otra cortada 5">
              <a:extLst>
                <a:ext uri="{FF2B5EF4-FFF2-40B4-BE49-F238E27FC236}">
                  <a16:creationId xmlns:a16="http://schemas.microsoft.com/office/drawing/2014/main" id="{5E328A76-F1AF-4438-9856-3700CA0A4D48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4127B8A-249E-48EA-81EC-A56A299E2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300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DA1976-809A-4C9B-891E-E88A69F36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75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0E221BF-3F97-49A2-B4CC-0377E6443552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4" name="Rectángulo: esquinas superiores, una redondeada y la otra cortada 3">
              <a:extLst>
                <a:ext uri="{FF2B5EF4-FFF2-40B4-BE49-F238E27FC236}">
                  <a16:creationId xmlns:a16="http://schemas.microsoft.com/office/drawing/2014/main" id="{D8054DFD-E12B-4A2B-B5AC-009361154910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CC17C45-BF76-4BB2-AA85-4ABB70EC4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333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102059" y="654807"/>
            <a:ext cx="8903912" cy="773943"/>
          </a:xfrm>
        </p:spPr>
        <p:txBody>
          <a:bodyPr>
            <a:normAutofit/>
          </a:bodyPr>
          <a:lstStyle/>
          <a:p>
            <a:r>
              <a:rPr lang="es-PY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Acciones al 2.019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92534" y="1405623"/>
            <a:ext cx="8916894" cy="4874371"/>
            <a:chOff x="92534" y="1405623"/>
            <a:chExt cx="8916894" cy="487437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38"/>
            <a:stretch/>
          </p:blipFill>
          <p:spPr>
            <a:xfrm>
              <a:off x="102059" y="1790700"/>
              <a:ext cx="4445461" cy="215704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7"/>
            <a:stretch/>
          </p:blipFill>
          <p:spPr>
            <a:xfrm>
              <a:off x="4541241" y="1781175"/>
              <a:ext cx="4464734" cy="215704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64"/>
            <a:stretch/>
          </p:blipFill>
          <p:spPr>
            <a:xfrm>
              <a:off x="92534" y="4114800"/>
              <a:ext cx="4458447" cy="2165194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85"/>
            <a:stretch/>
          </p:blipFill>
          <p:spPr>
            <a:xfrm>
              <a:off x="4550982" y="4105274"/>
              <a:ext cx="4458446" cy="2174719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5025" y="1405623"/>
              <a:ext cx="5342138" cy="408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95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40C307-C4EC-4C9D-9EF6-1C844C77A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2727FD7-4856-4867-9704-AF9FEEAC07AB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4" name="Rectángulo: esquinas superiores, una redondeada y la otra cortada 3">
              <a:extLst>
                <a:ext uri="{FF2B5EF4-FFF2-40B4-BE49-F238E27FC236}">
                  <a16:creationId xmlns:a16="http://schemas.microsoft.com/office/drawing/2014/main" id="{6E1227B4-B069-4054-A8D3-113F9D4D325A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CAB84E8-0CE4-483D-96C8-762A53C60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753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A606EF-A172-4C5F-81C4-0E1620088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72CDB20-316C-4734-9964-B9641485CBB0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5" name="Rectángulo: esquinas superiores, una redondeada y la otra cortada 4">
              <a:extLst>
                <a:ext uri="{FF2B5EF4-FFF2-40B4-BE49-F238E27FC236}">
                  <a16:creationId xmlns:a16="http://schemas.microsoft.com/office/drawing/2014/main" id="{59078191-1A4F-4B4D-842E-44B9849374D1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7E5B6B0-3012-4A60-B4C3-58916BC3E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599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56D0D0-2480-44EE-9257-5025CB33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815FB96-FF65-4662-AB24-45944F2D5BA0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4" name="Rectángulo: esquinas superiores, una redondeada y la otra cortada 3">
              <a:extLst>
                <a:ext uri="{FF2B5EF4-FFF2-40B4-BE49-F238E27FC236}">
                  <a16:creationId xmlns:a16="http://schemas.microsoft.com/office/drawing/2014/main" id="{699C8EBE-166C-4F56-92CE-07D691FE5159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89FF408-E3AF-4129-AAC4-77CED310A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719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AD1888-5453-41C1-B445-09EAA2ED3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9CE0719-60BE-4F48-92E4-BE66AB9840C5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4" name="Rectángulo: esquinas superiores, una redondeada y la otra cortada 3">
              <a:extLst>
                <a:ext uri="{FF2B5EF4-FFF2-40B4-BE49-F238E27FC236}">
                  <a16:creationId xmlns:a16="http://schemas.microsoft.com/office/drawing/2014/main" id="{51E82FAB-3052-473C-BCD6-565DABB6011F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FBE7C74-DA6C-45EF-A0BA-3E8FAE13B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155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D8A43C-9399-4F01-9446-A6455A296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r="4244" b="-1323"/>
          <a:stretch/>
        </p:blipFill>
        <p:spPr>
          <a:xfrm>
            <a:off x="0" y="0"/>
            <a:ext cx="9144000" cy="694944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E1CC2B7D-BB47-4733-B0D7-505269721310}"/>
              </a:ext>
            </a:extLst>
          </p:cNvPr>
          <p:cNvGrpSpPr/>
          <p:nvPr/>
        </p:nvGrpSpPr>
        <p:grpSpPr>
          <a:xfrm>
            <a:off x="0" y="5766463"/>
            <a:ext cx="5986943" cy="886482"/>
            <a:chOff x="0" y="5502303"/>
            <a:chExt cx="5986943" cy="886482"/>
          </a:xfrm>
        </p:grpSpPr>
        <p:sp>
          <p:nvSpPr>
            <p:cNvPr id="10" name="Rectángulo: esquinas superiores, una redondeada y la otra cortada 9">
              <a:extLst>
                <a:ext uri="{FF2B5EF4-FFF2-40B4-BE49-F238E27FC236}">
                  <a16:creationId xmlns:a16="http://schemas.microsoft.com/office/drawing/2014/main" id="{C9AB0071-4329-4F51-A494-C48CE2C9E8A4}"/>
                </a:ext>
              </a:extLst>
            </p:cNvPr>
            <p:cNvSpPr/>
            <p:nvPr/>
          </p:nvSpPr>
          <p:spPr>
            <a:xfrm>
              <a:off x="0" y="5593080"/>
              <a:ext cx="5986943" cy="693420"/>
            </a:xfrm>
            <a:prstGeom prst="snipRoundRect">
              <a:avLst/>
            </a:prstGeom>
            <a:solidFill>
              <a:srgbClr val="632523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2A1E271-8B08-4C54-AC17-7ECAECD4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2303"/>
              <a:ext cx="5887884" cy="886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717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4248150" y="1924050"/>
            <a:ext cx="4516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Y" altLang="es-ES" sz="4400" dirty="0">
                <a:latin typeface="Alegreya Sans Black" panose="00000A00000000000000" pitchFamily="2" charset="0"/>
              </a:rPr>
              <a:t>EDUCACIÓN</a:t>
            </a:r>
            <a:endParaRPr lang="es-PY" altLang="es-ES" sz="3200" dirty="0">
              <a:latin typeface="Alegreya Sans Black" panose="00000A00000000000000" pitchFamily="2" charset="0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4867275" y="2575137"/>
            <a:ext cx="3390900" cy="5693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PY" sz="2400" dirty="0">
                <a:solidFill>
                  <a:schemeClr val="tx1"/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CAUSA NACIONAL</a:t>
            </a:r>
            <a:endParaRPr lang="es-ES" sz="2400" dirty="0">
              <a:solidFill>
                <a:schemeClr val="tx1"/>
              </a:solidFill>
              <a:latin typeface="Alegreya Sans Black" panose="00000A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5153024" y="4301852"/>
            <a:ext cx="29813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PY" sz="2400" dirty="0">
                <a:solidFill>
                  <a:schemeClr val="tx1"/>
                </a:solidFill>
                <a:latin typeface="Alegreya Sans Black" panose="00000A00000000000000" pitchFamily="2" charset="0"/>
                <a:cs typeface="Arial" panose="020B0604020202020204" pitchFamily="34" charset="0"/>
              </a:rPr>
              <a:t>MUCHAS GRACIAS</a:t>
            </a:r>
            <a:endParaRPr lang="es-ES" sz="2400" dirty="0">
              <a:solidFill>
                <a:schemeClr val="tx1"/>
              </a:solidFill>
              <a:latin typeface="Alegreya Sans Black" panose="00000A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696BD2-8EB8-4620-B200-36CFAE5BB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78" y="1480095"/>
            <a:ext cx="4479748" cy="42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192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02059" y="702432"/>
            <a:ext cx="8903912" cy="773943"/>
          </a:xfrm>
        </p:spPr>
        <p:txBody>
          <a:bodyPr>
            <a:normAutofit/>
          </a:bodyPr>
          <a:lstStyle/>
          <a:p>
            <a:r>
              <a:rPr lang="es-PY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Acciones al 2.019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11585" y="1526839"/>
            <a:ext cx="8916893" cy="2498531"/>
            <a:chOff x="102060" y="1993564"/>
            <a:chExt cx="8916893" cy="249853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3"/>
            <a:stretch/>
          </p:blipFill>
          <p:spPr>
            <a:xfrm>
              <a:off x="102060" y="2305049"/>
              <a:ext cx="4458446" cy="218704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3"/>
            <a:stretch/>
          </p:blipFill>
          <p:spPr>
            <a:xfrm>
              <a:off x="4560506" y="2314575"/>
              <a:ext cx="4458447" cy="217752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24075" y="1993564"/>
              <a:ext cx="5294513" cy="369784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4020950"/>
            <a:ext cx="4720165" cy="26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3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02059" y="1102482"/>
            <a:ext cx="8903912" cy="773943"/>
          </a:xfrm>
        </p:spPr>
        <p:txBody>
          <a:bodyPr>
            <a:normAutofit/>
          </a:bodyPr>
          <a:lstStyle/>
          <a:p>
            <a:r>
              <a:rPr lang="es-PY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Desafíos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83009" y="2228850"/>
            <a:ext cx="8986229" cy="2618086"/>
            <a:chOff x="83009" y="2209800"/>
            <a:chExt cx="8986229" cy="261808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13"/>
            <a:stretch/>
          </p:blipFill>
          <p:spPr>
            <a:xfrm>
              <a:off x="83009" y="2628898"/>
              <a:ext cx="4488991" cy="219898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13"/>
            <a:stretch/>
          </p:blipFill>
          <p:spPr>
            <a:xfrm>
              <a:off x="4580247" y="2628897"/>
              <a:ext cx="4488991" cy="2198989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1282" y="2209800"/>
              <a:ext cx="4782712" cy="365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0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/>
          <a:stretch/>
        </p:blipFill>
        <p:spPr>
          <a:xfrm>
            <a:off x="2464297" y="4306236"/>
            <a:ext cx="4458446" cy="217619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2059" y="654807"/>
            <a:ext cx="8903912" cy="773943"/>
          </a:xfrm>
        </p:spPr>
        <p:txBody>
          <a:bodyPr>
            <a:normAutofit/>
          </a:bodyPr>
          <a:lstStyle/>
          <a:p>
            <a:r>
              <a:rPr lang="es-PY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Acciones al 2.019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9319" y="1653928"/>
            <a:ext cx="8916893" cy="2560480"/>
            <a:chOff x="109319" y="1653928"/>
            <a:chExt cx="8916893" cy="256048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2"/>
            <a:stretch/>
          </p:blipFill>
          <p:spPr>
            <a:xfrm>
              <a:off x="109319" y="2028825"/>
              <a:ext cx="4458446" cy="218230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85"/>
            <a:stretch/>
          </p:blipFill>
          <p:spPr>
            <a:xfrm>
              <a:off x="4567765" y="2057259"/>
              <a:ext cx="4458447" cy="2157149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95587" y="1653928"/>
              <a:ext cx="4815927" cy="339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99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2059" y="1435857"/>
            <a:ext cx="8903912" cy="773943"/>
          </a:xfrm>
        </p:spPr>
        <p:txBody>
          <a:bodyPr>
            <a:normAutofit/>
          </a:bodyPr>
          <a:lstStyle/>
          <a:p>
            <a:r>
              <a:rPr lang="es-PY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Desafíos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/>
          <a:stretch/>
        </p:blipFill>
        <p:spPr>
          <a:xfrm>
            <a:off x="159209" y="2752725"/>
            <a:ext cx="4458445" cy="21677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/>
          <a:stretch/>
        </p:blipFill>
        <p:spPr>
          <a:xfrm>
            <a:off x="4611167" y="2752724"/>
            <a:ext cx="4458446" cy="21677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406" y="2377325"/>
            <a:ext cx="6255917" cy="4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3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92" y="4049526"/>
            <a:ext cx="4458446" cy="2507876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2059" y="654807"/>
            <a:ext cx="8903912" cy="773943"/>
          </a:xfrm>
        </p:spPr>
        <p:txBody>
          <a:bodyPr>
            <a:normAutofit/>
          </a:bodyPr>
          <a:lstStyle/>
          <a:p>
            <a:r>
              <a:rPr lang="es-PY" sz="4000" dirty="0">
                <a:solidFill>
                  <a:schemeClr val="accent2">
                    <a:lumMod val="50000"/>
                  </a:schemeClr>
                </a:solidFill>
                <a:latin typeface="Alegreya Sans Black" panose="00000A00000000000000" pitchFamily="2" charset="0"/>
              </a:rPr>
              <a:t>Acciones al 2.019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09319" y="1504744"/>
            <a:ext cx="8920381" cy="2459057"/>
            <a:chOff x="109319" y="1428544"/>
            <a:chExt cx="8920381" cy="2459057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69"/>
            <a:stretch/>
          </p:blipFill>
          <p:spPr>
            <a:xfrm>
              <a:off x="109319" y="1704975"/>
              <a:ext cx="4458446" cy="218262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89"/>
            <a:stretch/>
          </p:blipFill>
          <p:spPr>
            <a:xfrm>
              <a:off x="4571254" y="1695449"/>
              <a:ext cx="4458446" cy="2192151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7219" y="1428544"/>
              <a:ext cx="4731919" cy="33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658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612</Words>
  <Application>Microsoft Office PowerPoint</Application>
  <PresentationFormat>Presentación en pantalla (4:3)</PresentationFormat>
  <Paragraphs>119</Paragraphs>
  <Slides>45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6" baseType="lpstr">
      <vt:lpstr>Arial</vt:lpstr>
      <vt:lpstr>Book Antiqua</vt:lpstr>
      <vt:lpstr>Wingdings</vt:lpstr>
      <vt:lpstr>Alegreya Sans Black</vt:lpstr>
      <vt:lpstr>Times New Roman</vt:lpstr>
      <vt:lpstr>Calibri Light</vt:lpstr>
      <vt:lpstr>Calibri</vt:lpstr>
      <vt:lpstr>TodaySHOP-Bold</vt:lpstr>
      <vt:lpstr>Alegreya Sans</vt:lpstr>
      <vt:lpstr>Tema de Office</vt:lpstr>
      <vt:lpstr>Hoja de cálculo</vt:lpstr>
      <vt:lpstr>Ministerio de Educación y Ciencias  Proyecto Ejecutivo</vt:lpstr>
      <vt:lpstr>Datos Educativos</vt:lpstr>
      <vt:lpstr>Acciones y Desafíos</vt:lpstr>
      <vt:lpstr>Acciones al 2.019</vt:lpstr>
      <vt:lpstr>Acciones al 2.019</vt:lpstr>
      <vt:lpstr>Desafíos</vt:lpstr>
      <vt:lpstr>Acciones al 2.019</vt:lpstr>
      <vt:lpstr>Desafíos</vt:lpstr>
      <vt:lpstr>Acciones al 2.019</vt:lpstr>
      <vt:lpstr>Desafíos</vt:lpstr>
      <vt:lpstr>Presentación de PowerPoint</vt:lpstr>
      <vt:lpstr>Presentación de PowerPoint</vt:lpstr>
      <vt:lpstr>Presentación de PowerPoint</vt:lpstr>
      <vt:lpstr>Presupuesto Neto</vt:lpstr>
      <vt:lpstr>Presupuesto Neto (PF Vigente 2.019 Vs. Ejecutivo 2.020 ) </vt:lpstr>
      <vt:lpstr>Por Fuente de Financiamiento (PF Vigente 2.019 Vs. Ejecutivo 2.020 )</vt:lpstr>
      <vt:lpstr>Grupos de Gastos</vt:lpstr>
      <vt:lpstr>Kits de Útiles Escolares</vt:lpstr>
      <vt:lpstr>Alimentación Escolar</vt:lpstr>
      <vt:lpstr>Presentación de PowerPoint</vt:lpstr>
      <vt:lpstr>Presentación de PowerPoint</vt:lpstr>
      <vt:lpstr>Presentación de PowerPoint</vt:lpstr>
      <vt:lpstr>Beneficios Docentes</vt:lpstr>
      <vt:lpstr>Ajuste Salarial Docente Básico Profesional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MARTIN ROJAS RAMIREZ</dc:creator>
  <cp:lastModifiedBy>LOVERA</cp:lastModifiedBy>
  <cp:revision>95</cp:revision>
  <cp:lastPrinted>2019-09-27T20:12:07Z</cp:lastPrinted>
  <dcterms:created xsi:type="dcterms:W3CDTF">2019-08-28T14:08:19Z</dcterms:created>
  <dcterms:modified xsi:type="dcterms:W3CDTF">2019-10-01T11:10:20Z</dcterms:modified>
</cp:coreProperties>
</file>