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2" r:id="rId4"/>
  </p:sldMasterIdLst>
  <p:notesMasterIdLst>
    <p:notesMasterId r:id="rId39"/>
  </p:notesMasterIdLst>
  <p:sldIdLst>
    <p:sldId id="257" r:id="rId5"/>
    <p:sldId id="258" r:id="rId6"/>
    <p:sldId id="260" r:id="rId7"/>
    <p:sldId id="261" r:id="rId8"/>
    <p:sldId id="267" r:id="rId9"/>
    <p:sldId id="268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302" r:id="rId36"/>
    <p:sldId id="300" r:id="rId37"/>
    <p:sldId id="301" r:id="rId38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c19669\PRESUPUESTO\Trabajo%202019\ANTEPROYECTO%202020\DEFENSA\Cuadros%20-%202019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Pc17499\presupuesto\Trabajo%202018\ANTEPROYECTO%202019\DEFENSA\Cuadros%20-%202018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39982502187224E-2"/>
          <c:y val="3.3661082526764585E-2"/>
          <c:w val="0.91384149897929423"/>
          <c:h val="0.748455080167469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Propia/Cuotas/Condominio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Asunción</c:v>
                </c:pt>
                <c:pt idx="1">
                  <c:v>Central</c:v>
                </c:pt>
                <c:pt idx="2">
                  <c:v>Itapúa</c:v>
                </c:pt>
                <c:pt idx="3">
                  <c:v>Alto Paraná</c:v>
                </c:pt>
                <c:pt idx="4">
                  <c:v>País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0.72627487012757541</c:v>
                </c:pt>
                <c:pt idx="1">
                  <c:v>0.78151803575180179</c:v>
                </c:pt>
                <c:pt idx="2">
                  <c:v>0.70978816857555882</c:v>
                </c:pt>
                <c:pt idx="3">
                  <c:v>0.74352905738322184</c:v>
                </c:pt>
                <c:pt idx="4">
                  <c:v>0.7659661348652389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C3-48A4-9341-352B393F5CB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Alquilada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Asunción</c:v>
                </c:pt>
                <c:pt idx="1">
                  <c:v>Central</c:v>
                </c:pt>
                <c:pt idx="2">
                  <c:v>Itapúa</c:v>
                </c:pt>
                <c:pt idx="3">
                  <c:v>Alto Paraná</c:v>
                </c:pt>
                <c:pt idx="4">
                  <c:v>País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0.20248082835636286</c:v>
                </c:pt>
                <c:pt idx="1">
                  <c:v>0.14994930442010651</c:v>
                </c:pt>
                <c:pt idx="2">
                  <c:v>0.2161681307683754</c:v>
                </c:pt>
                <c:pt idx="3">
                  <c:v>0.18404085174745932</c:v>
                </c:pt>
                <c:pt idx="4">
                  <c:v>0.15504870298989479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C3-48A4-9341-352B393F5CB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Cedida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Asunción</c:v>
                </c:pt>
                <c:pt idx="1">
                  <c:v>Central</c:v>
                </c:pt>
                <c:pt idx="2">
                  <c:v>Itapúa</c:v>
                </c:pt>
                <c:pt idx="3">
                  <c:v>Alto Paraná</c:v>
                </c:pt>
                <c:pt idx="4">
                  <c:v>País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7.1244301516061773E-2</c:v>
                </c:pt>
                <c:pt idx="1">
                  <c:v>6.8532659828091744E-2</c:v>
                </c:pt>
                <c:pt idx="2">
                  <c:v>7.4043700656065831E-2</c:v>
                </c:pt>
                <c:pt idx="3">
                  <c:v>7.2430090869318869E-2</c:v>
                </c:pt>
                <c:pt idx="4">
                  <c:v>7.8985162144866283E-2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C3-48A4-9341-352B393F5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261888"/>
        <c:axId val="188109888"/>
      </c:barChart>
      <c:catAx>
        <c:axId val="18826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109888"/>
        <c:crosses val="autoZero"/>
        <c:auto val="1"/>
        <c:lblAlgn val="ctr"/>
        <c:lblOffset val="100"/>
        <c:noMultiLvlLbl val="0"/>
      </c:catAx>
      <c:valAx>
        <c:axId val="18810988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8261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</a:defRPr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PY" dirty="0"/>
              <a:t>GASTO CORRIENTE VS. GASTO DE CAPITAL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064A2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-6.5754298150810541E-17"/>
                  <c:y val="-6.01851851851851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Presupuesto!$C$70:$C$71</c:f>
              <c:strCache>
                <c:ptCount val="2"/>
                <c:pt idx="0">
                  <c:v>GASTOS CORRIENTES</c:v>
                </c:pt>
                <c:pt idx="1">
                  <c:v>GASTOS DE CAPITAL</c:v>
                </c:pt>
              </c:strCache>
            </c:strRef>
          </c:cat>
          <c:val>
            <c:numRef>
              <c:f>Presupuesto!$E$70:$E$71</c:f>
              <c:numCache>
                <c:formatCode>0%</c:formatCode>
                <c:ptCount val="2"/>
                <c:pt idx="0">
                  <c:v>0.22459493386081569</c:v>
                </c:pt>
                <c:pt idx="1">
                  <c:v>0.77540506613918425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162455805564087"/>
          <c:y val="0.29627424565148602"/>
          <c:w val="0.34122940588300649"/>
          <c:h val="0.3846498519403605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PY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PRESUPUESTOS </a:t>
            </a:r>
            <a:r>
              <a:rPr lang="en-US" dirty="0">
                <a:solidFill>
                  <a:schemeClr val="bg1"/>
                </a:solidFill>
              </a:rPr>
              <a:t>EJERCICIOS FISCALES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2013 - 2020</a:t>
            </a:r>
          </a:p>
        </c:rich>
      </c:tx>
      <c:overlay val="0"/>
    </c:title>
    <c:autoTitleDeleted val="0"/>
    <c:view3D>
      <c:rotX val="15"/>
      <c:rotY val="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1"/>
          <c:order val="0"/>
          <c:tx>
            <c:strRef>
              <c:f>Presupuesto!$G$132</c:f>
              <c:strCache>
                <c:ptCount val="1"/>
                <c:pt idx="0">
                  <c:v>PRESUPUESTO VIGENTE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31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effectLst>
                <a:innerShdw blurRad="63500" dist="50800" dir="18900000">
                  <a:prstClr val="black">
                    <a:alpha val="31000"/>
                  </a:prstClr>
                </a:innerShdw>
              </a:effectLst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cat>
            <c:numRef>
              <c:f>Presupuesto!$F$133:$F$140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Presupuesto!$G$133:$G$140</c:f>
              <c:numCache>
                <c:formatCode>_(* #,##0_);_(* \(#,##0\);_(* "-"??_);_(@_)</c:formatCode>
                <c:ptCount val="8"/>
                <c:pt idx="0">
                  <c:v>682631695307</c:v>
                </c:pt>
                <c:pt idx="1">
                  <c:v>1293359451839</c:v>
                </c:pt>
                <c:pt idx="2">
                  <c:v>1097215717388</c:v>
                </c:pt>
                <c:pt idx="3">
                  <c:v>840984493484</c:v>
                </c:pt>
                <c:pt idx="4">
                  <c:v>889458852108</c:v>
                </c:pt>
                <c:pt idx="5">
                  <c:v>668903697654</c:v>
                </c:pt>
                <c:pt idx="6">
                  <c:v>506533615729</c:v>
                </c:pt>
                <c:pt idx="7">
                  <c:v>460890065326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345984"/>
        <c:axId val="179524672"/>
        <c:axId val="0"/>
      </c:bar3DChart>
      <c:catAx>
        <c:axId val="18634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524672"/>
        <c:crosses val="autoZero"/>
        <c:auto val="1"/>
        <c:lblAlgn val="ctr"/>
        <c:lblOffset val="100"/>
        <c:noMultiLvlLbl val="0"/>
      </c:catAx>
      <c:valAx>
        <c:axId val="1795246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6345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/>
            </a:pPr>
            <a:r>
              <a:rPr lang="es-ES" sz="1600"/>
              <a:t>GASTO CORRIENTE VS. GASTO DE CAPITAL</a:t>
            </a:r>
          </a:p>
        </c:rich>
      </c:tx>
      <c:layout>
        <c:manualLayout>
          <c:xMode val="edge"/>
          <c:yMode val="edge"/>
          <c:x val="0.31395959809640717"/>
          <c:y val="2.63922061944793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609531969811583E-2"/>
          <c:y val="0.12296828501920209"/>
          <c:w val="0.5371152718645037"/>
          <c:h val="0.8487674631894536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legend>
      <c:legendPos val="r"/>
      <c:layout>
        <c:manualLayout>
          <c:xMode val="edge"/>
          <c:yMode val="edge"/>
          <c:x val="0.61480269315586134"/>
          <c:y val="0.24379228638087003"/>
          <c:w val="0.369340430971902"/>
          <c:h val="0.45592085940227622"/>
        </c:manualLayout>
      </c:layout>
      <c:overlay val="0"/>
      <c:txPr>
        <a:bodyPr rot="0" vert="horz"/>
        <a:lstStyle/>
        <a:p>
          <a:pPr>
            <a:defRPr sz="1200"/>
          </a:pPr>
          <a:endParaRPr lang="es-PY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PY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kern="1200" spc="0" baseline="0">
                <a:solidFill>
                  <a:srgbClr val="595959"/>
                </a:solidFill>
                <a:effectLst/>
              </a:rPr>
              <a:t>GASTOS CORRIENTES VS. GASTOS DE CAPITAL</a:t>
            </a:r>
            <a:endParaRPr lang="es-ES" sz="1200"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064A2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-6.5754298150810541E-17"/>
                  <c:y val="-6.018518518518516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Presupuesto!$C$93:$C$94</c:f>
              <c:strCache>
                <c:ptCount val="2"/>
                <c:pt idx="0">
                  <c:v>GASTOS DE CAPITAL </c:v>
                </c:pt>
                <c:pt idx="1">
                  <c:v>GASTOS CORRIENTES </c:v>
                </c:pt>
              </c:strCache>
            </c:strRef>
          </c:cat>
          <c:val>
            <c:numRef>
              <c:f>Presupuesto!$E$93:$E$94</c:f>
              <c:numCache>
                <c:formatCode>0%</c:formatCode>
                <c:ptCount val="2"/>
                <c:pt idx="0">
                  <c:v>0.91974693084470249</c:v>
                </c:pt>
                <c:pt idx="1">
                  <c:v>8.0253069155297493E-2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048672786206705"/>
          <c:y val="0.34101450860309129"/>
          <c:w val="0.32257873853871138"/>
          <c:h val="0.36727617381160688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107F-71F7-421B-95D1-EB1A724B46D7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2A52-8C11-4E12-A688-FD73ADF2E0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74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3B48-E626-4E34-B120-88FF0985B2C7}" type="slidenum">
              <a:rPr lang="es-PY" smtClean="0">
                <a:solidFill>
                  <a:prstClr val="black"/>
                </a:solidFill>
              </a:rPr>
              <a:pPr/>
              <a:t>6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5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08307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106531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582092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1494776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0728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20120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30735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r>
              <a:rPr lang="es-ES" sz="1200" b="1" smtClean="0">
                <a:latin typeface="+mj-lt"/>
                <a:ea typeface="+mj-ea"/>
                <a:cs typeface="+mj-cs"/>
                <a:sym typeface="Calibri" panose="020F0502020204030204" pitchFamily="34" charset="0"/>
              </a:rPr>
              <a:t>08:45 a 9:35 – 50 MINUTOS </a:t>
            </a: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03173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r>
              <a:rPr lang="es-ES" sz="1200" b="1" smtClean="0">
                <a:latin typeface="+mj-lt"/>
                <a:ea typeface="+mj-ea"/>
                <a:cs typeface="+mj-cs"/>
                <a:sym typeface="Calibri" panose="020F0502020204030204" pitchFamily="34" charset="0"/>
              </a:rPr>
              <a:t>08:45 a 9:35 – 50 MINUTOS </a:t>
            </a: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062301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4829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08161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77489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786090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r>
              <a:rPr lang="es-ES" sz="1200" b="1" smtClean="0">
                <a:latin typeface="+mj-lt"/>
                <a:ea typeface="+mj-ea"/>
                <a:cs typeface="+mj-cs"/>
                <a:sym typeface="Calibri" panose="020F0502020204030204" pitchFamily="34" charset="0"/>
              </a:rPr>
              <a:t>08:45 a 9:35 – 50 MINUTOS </a:t>
            </a: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796765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569816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139287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155155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75740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7575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26024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225242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368619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72165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947">
              <a:defRPr/>
            </a:pPr>
            <a:endParaRPr lang="es-PY" sz="1178" dirty="0"/>
          </a:p>
        </p:txBody>
      </p:sp>
    </p:spTree>
    <p:extLst>
      <p:ext uri="{BB962C8B-B14F-4D97-AF65-F5344CB8AC3E}">
        <p14:creationId xmlns:p14="http://schemas.microsoft.com/office/powerpoint/2010/main" val="400086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0195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39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052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6"/>
            <a:ext cx="1219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10"/>
          <p:cNvSpPr/>
          <p:nvPr userDrawn="1"/>
        </p:nvSpPr>
        <p:spPr>
          <a:xfrm>
            <a:off x="1831574" y="6747080"/>
            <a:ext cx="8515940" cy="138305"/>
          </a:xfrm>
          <a:prstGeom prst="rect">
            <a:avLst/>
          </a:prstGeom>
          <a:solidFill>
            <a:srgbClr val="53666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2546" dirty="0">
              <a:solidFill>
                <a:schemeClr val="bg1"/>
              </a:solidFill>
              <a:latin typeface="TodaySHOP-Bold" panose="02000503040000020004" pitchFamily="50" charset="0"/>
              <a:sym typeface="Calibri"/>
            </a:endParaRPr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1744-D88D-4016-BE55-EC29E7C31A00}" type="datetimeFigureOut">
              <a:rPr lang="es-PY"/>
              <a:pPr>
                <a:defRPr/>
              </a:pPr>
              <a:t>1/10/2019</a:t>
            </a:fld>
            <a:endParaRPr lang="es-PY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5911-598F-4176-AE73-A82BB892497C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379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8960"/>
            <a:ext cx="12192000" cy="1923959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859" y="217488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8259" y="4856085"/>
            <a:ext cx="85344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7417" y="6629400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904999"/>
            <a:ext cx="12192000" cy="236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34" y="2852262"/>
            <a:ext cx="4366731" cy="14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1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1"/>
            <a:ext cx="10972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7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0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5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9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3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64276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4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4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70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y 1 smart Art Con títulos Azules So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540" y="-8398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Bebas Neue Book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22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306554" y="6375878"/>
            <a:ext cx="542533" cy="3270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96400"/>
                </a:solidFill>
              </a:defRPr>
            </a:lvl1pPr>
          </a:lstStyle>
          <a:p>
            <a:fld id="{0A4D79BB-4990-4339-955A-3087407CB22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2" y="6421304"/>
            <a:ext cx="1270227" cy="236178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12104689" y="6154736"/>
            <a:ext cx="87312" cy="703264"/>
          </a:xfrm>
          <a:prstGeom prst="rect">
            <a:avLst/>
          </a:prstGeom>
          <a:solidFill>
            <a:srgbClr val="F9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3 Marcador de contenido"/>
          <p:cNvSpPr>
            <a:spLocks noGrp="1"/>
          </p:cNvSpPr>
          <p:nvPr>
            <p:ph sz="quarter" idx="17"/>
          </p:nvPr>
        </p:nvSpPr>
        <p:spPr>
          <a:xfrm>
            <a:off x="1050926" y="6370145"/>
            <a:ext cx="9045575" cy="412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Bebas Neue Book" pitchFamily="50" charset="0"/>
              </a:defRPr>
            </a:lvl1pPr>
            <a:lvl2pPr marL="457200" indent="0">
              <a:buFontTx/>
              <a:buNone/>
              <a:defRPr sz="2000">
                <a:latin typeface="Bebas Neue Book" pitchFamily="50" charset="0"/>
              </a:defRPr>
            </a:lvl2pPr>
            <a:lvl3pPr marL="914400" indent="0">
              <a:buFontTx/>
              <a:buNone/>
              <a:defRPr sz="2000">
                <a:latin typeface="Bebas Neue Book" pitchFamily="50" charset="0"/>
              </a:defRPr>
            </a:lvl3pPr>
            <a:lvl4pPr marL="1371600" indent="0">
              <a:buFontTx/>
              <a:buNone/>
              <a:defRPr sz="2000">
                <a:latin typeface="Bebas Neue Book" pitchFamily="50" charset="0"/>
              </a:defRPr>
            </a:lvl4pPr>
            <a:lvl5pPr marL="1828800" indent="0">
              <a:buFontTx/>
              <a:buNone/>
              <a:defRPr sz="2000">
                <a:latin typeface="Bebas Neue Book" pitchFamily="50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4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519112" y="1422878"/>
            <a:ext cx="11006139" cy="470659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4 Marcador de texto"/>
          <p:cNvSpPr>
            <a:spLocks noGrp="1"/>
          </p:cNvSpPr>
          <p:nvPr>
            <p:ph type="body" sz="quarter" idx="26"/>
          </p:nvPr>
        </p:nvSpPr>
        <p:spPr>
          <a:xfrm>
            <a:off x="480361" y="800100"/>
            <a:ext cx="5524500" cy="376238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9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260350"/>
            <a:ext cx="8847667" cy="6477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196976"/>
            <a:ext cx="11150600" cy="5400675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338675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8960"/>
            <a:ext cx="12192000" cy="1923959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859" y="217488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8259" y="4856085"/>
            <a:ext cx="85344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7417" y="6629400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904999"/>
            <a:ext cx="12192000" cy="236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34" y="2852262"/>
            <a:ext cx="4366731" cy="14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1"/>
            <a:ext cx="10972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9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8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7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06543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7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73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12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78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01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00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y 1 smart Art Con títulos Azules So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540" y="-8398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Bebas Neue Book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22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306554" y="6375878"/>
            <a:ext cx="542533" cy="3270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96400"/>
                </a:solidFill>
              </a:defRPr>
            </a:lvl1pPr>
          </a:lstStyle>
          <a:p>
            <a:fld id="{0A4D79BB-4990-4339-955A-3087407CB22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2" y="6421304"/>
            <a:ext cx="1270227" cy="236178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12104689" y="6154736"/>
            <a:ext cx="87312" cy="703264"/>
          </a:xfrm>
          <a:prstGeom prst="rect">
            <a:avLst/>
          </a:prstGeom>
          <a:solidFill>
            <a:srgbClr val="F9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3 Marcador de contenido"/>
          <p:cNvSpPr>
            <a:spLocks noGrp="1"/>
          </p:cNvSpPr>
          <p:nvPr>
            <p:ph sz="quarter" idx="17"/>
          </p:nvPr>
        </p:nvSpPr>
        <p:spPr>
          <a:xfrm>
            <a:off x="1050926" y="6370145"/>
            <a:ext cx="9045575" cy="412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Bebas Neue Book" pitchFamily="50" charset="0"/>
              </a:defRPr>
            </a:lvl1pPr>
            <a:lvl2pPr marL="457200" indent="0">
              <a:buFontTx/>
              <a:buNone/>
              <a:defRPr sz="2000">
                <a:latin typeface="Bebas Neue Book" pitchFamily="50" charset="0"/>
              </a:defRPr>
            </a:lvl2pPr>
            <a:lvl3pPr marL="914400" indent="0">
              <a:buFontTx/>
              <a:buNone/>
              <a:defRPr sz="2000">
                <a:latin typeface="Bebas Neue Book" pitchFamily="50" charset="0"/>
              </a:defRPr>
            </a:lvl3pPr>
            <a:lvl4pPr marL="1371600" indent="0">
              <a:buFontTx/>
              <a:buNone/>
              <a:defRPr sz="2000">
                <a:latin typeface="Bebas Neue Book" pitchFamily="50" charset="0"/>
              </a:defRPr>
            </a:lvl4pPr>
            <a:lvl5pPr marL="1828800" indent="0">
              <a:buFontTx/>
              <a:buNone/>
              <a:defRPr sz="2000">
                <a:latin typeface="Bebas Neue Book" pitchFamily="50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4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519112" y="1422878"/>
            <a:ext cx="11006139" cy="470659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4 Marcador de texto"/>
          <p:cNvSpPr>
            <a:spLocks noGrp="1"/>
          </p:cNvSpPr>
          <p:nvPr>
            <p:ph type="body" sz="quarter" idx="26"/>
          </p:nvPr>
        </p:nvSpPr>
        <p:spPr>
          <a:xfrm>
            <a:off x="480361" y="800100"/>
            <a:ext cx="5524500" cy="376238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5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260350"/>
            <a:ext cx="8847667" cy="6477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196976"/>
            <a:ext cx="11150600" cy="5400675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40676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8960"/>
            <a:ext cx="12192000" cy="1923959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859" y="217488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8259" y="4856085"/>
            <a:ext cx="85344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7417" y="6629400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904999"/>
            <a:ext cx="12192000" cy="2364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34" y="2852262"/>
            <a:ext cx="4366731" cy="14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1715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1"/>
            <a:ext cx="10972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25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3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63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2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2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83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68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10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61782-E826-BA4F-B153-9AD29BDC49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100FD-DCE2-8740-9B71-9EE98E1B2C7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07295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y 1 smart Art Con títulos Azules So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540" y="-8398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Bebas Neue Book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22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306554" y="6375878"/>
            <a:ext cx="542533" cy="3270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96400"/>
                </a:solidFill>
              </a:defRPr>
            </a:lvl1pPr>
          </a:lstStyle>
          <a:p>
            <a:fld id="{0A4D79BB-4990-4339-955A-3087407CB22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2" y="6421304"/>
            <a:ext cx="1270227" cy="236178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12104689" y="6154736"/>
            <a:ext cx="87312" cy="703264"/>
          </a:xfrm>
          <a:prstGeom prst="rect">
            <a:avLst/>
          </a:prstGeom>
          <a:solidFill>
            <a:srgbClr val="F9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3 Marcador de contenido"/>
          <p:cNvSpPr>
            <a:spLocks noGrp="1"/>
          </p:cNvSpPr>
          <p:nvPr>
            <p:ph sz="quarter" idx="17"/>
          </p:nvPr>
        </p:nvSpPr>
        <p:spPr>
          <a:xfrm>
            <a:off x="1050926" y="6370145"/>
            <a:ext cx="9045575" cy="412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Bebas Neue Book" pitchFamily="50" charset="0"/>
              </a:defRPr>
            </a:lvl1pPr>
            <a:lvl2pPr marL="457200" indent="0">
              <a:buFontTx/>
              <a:buNone/>
              <a:defRPr sz="2000">
                <a:latin typeface="Bebas Neue Book" pitchFamily="50" charset="0"/>
              </a:defRPr>
            </a:lvl2pPr>
            <a:lvl3pPr marL="914400" indent="0">
              <a:buFontTx/>
              <a:buNone/>
              <a:defRPr sz="2000">
                <a:latin typeface="Bebas Neue Book" pitchFamily="50" charset="0"/>
              </a:defRPr>
            </a:lvl3pPr>
            <a:lvl4pPr marL="1371600" indent="0">
              <a:buFontTx/>
              <a:buNone/>
              <a:defRPr sz="2000">
                <a:latin typeface="Bebas Neue Book" pitchFamily="50" charset="0"/>
              </a:defRPr>
            </a:lvl4pPr>
            <a:lvl5pPr marL="1828800" indent="0">
              <a:buFontTx/>
              <a:buNone/>
              <a:defRPr sz="2000">
                <a:latin typeface="Bebas Neue Book" pitchFamily="50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4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519112" y="1422878"/>
            <a:ext cx="11006139" cy="470659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4 Marcador de texto"/>
          <p:cNvSpPr>
            <a:spLocks noGrp="1"/>
          </p:cNvSpPr>
          <p:nvPr>
            <p:ph type="body" sz="quarter" idx="26"/>
          </p:nvPr>
        </p:nvSpPr>
        <p:spPr>
          <a:xfrm>
            <a:off x="480361" y="800100"/>
            <a:ext cx="5524500" cy="376238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2"/>
                </a:solidFill>
                <a:latin typeface="Bebas Neue Bold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8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260350"/>
            <a:ext cx="8847667" cy="6477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196976"/>
            <a:ext cx="11150600" cy="5400675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292986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437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2238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281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84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A92F-5322-4E49-A75E-2B4E140C81E6}" type="datetimeFigureOut">
              <a:rPr lang="es-PY" smtClean="0"/>
              <a:t>1/10/2019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9B3E-DE18-4609-89CC-A0F9A23A06C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268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85800"/>
            <a:ext cx="10972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Y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fld id="{35261782-E826-BA4F-B153-9AD29BDC49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fld id="{27D100FD-DCE2-8740-9B71-9EE98E1B2C75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417" y="6629400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037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708" y="251777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956" y="5850793"/>
            <a:ext cx="1962954" cy="6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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s-PY" sz="2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85800"/>
            <a:ext cx="10972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Y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fld id="{35261782-E826-BA4F-B153-9AD29BDC49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fld id="{27D100FD-DCE2-8740-9B71-9EE98E1B2C75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417" y="6629400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037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708" y="251777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956" y="5850793"/>
            <a:ext cx="1962954" cy="6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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s-PY" sz="2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85800"/>
            <a:ext cx="10972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Y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fld id="{35261782-E826-BA4F-B153-9AD29BDC49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10/1/2019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/>
            <a:fld id="{27D100FD-DCE2-8740-9B71-9EE98E1B2C75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417" y="6629400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037"/>
            <a:ext cx="12192000" cy="228600"/>
          </a:xfrm>
          <a:prstGeom prst="rect">
            <a:avLst/>
          </a:prstGeom>
          <a:solidFill>
            <a:srgbClr val="293C7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708" y="251777"/>
            <a:ext cx="12192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PY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956" y="5850793"/>
            <a:ext cx="1962954" cy="6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497BC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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2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s-PY" sz="2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Hoja_de_c_lculo_de_Microsoft_Excel4.xlsx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package" Target="../embeddings/Hoja_de_c_lculo_de_Microsoft_Excel5.xls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847851" y="3978275"/>
            <a:ext cx="4392613" cy="1492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552938">
              <a:defRPr/>
            </a:pPr>
            <a:r>
              <a:rPr lang="es-ES" altLang="es-PY" sz="13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Grupo 100 – </a:t>
            </a:r>
            <a:r>
              <a:rPr lang="es-ES" altLang="es-PY" sz="13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Sueldo y Beneficios.</a:t>
            </a:r>
          </a:p>
          <a:p>
            <a:pPr defTabSz="552938">
              <a:defRPr/>
            </a:pPr>
            <a:r>
              <a:rPr lang="es-ES" altLang="es-PY" sz="13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Grupo 200 – </a:t>
            </a:r>
            <a:r>
              <a:rPr lang="es-ES" altLang="es-PY" sz="13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Consultorías, Publicidad y  Fiscalización de Obras.</a:t>
            </a:r>
          </a:p>
          <a:p>
            <a:pPr defTabSz="552938">
              <a:defRPr/>
            </a:pPr>
            <a:r>
              <a:rPr lang="es-ES" altLang="es-PY" sz="13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Grupo 300 – </a:t>
            </a:r>
            <a:r>
              <a:rPr lang="es-ES" altLang="es-PY" sz="13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Combustibles y Lubricantes.</a:t>
            </a:r>
          </a:p>
          <a:p>
            <a:pPr defTabSz="552938">
              <a:defRPr/>
            </a:pPr>
            <a:r>
              <a:rPr lang="es-ES" altLang="es-PY" sz="13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Grupo 400 – </a:t>
            </a:r>
            <a:r>
              <a:rPr lang="es-ES" altLang="es-PY" sz="13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Construcción de viviendas económicas.</a:t>
            </a:r>
          </a:p>
          <a:p>
            <a:pPr defTabSz="552938">
              <a:defRPr/>
            </a:pPr>
            <a:r>
              <a:rPr lang="es-ES" altLang="es-PY" sz="1300" b="1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Grupo 500 </a:t>
            </a:r>
            <a:r>
              <a:rPr lang="es-ES" altLang="es-PY" sz="13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– Construcción de viviendas, Infraestructura M.R.A., </a:t>
            </a:r>
            <a:r>
              <a:rPr lang="es-ES" altLang="es-PY" sz="13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adq</a:t>
            </a:r>
            <a:r>
              <a:rPr lang="es-ES" altLang="es-PY" sz="13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. equipos de oficina.</a:t>
            </a:r>
          </a:p>
          <a:p>
            <a:pPr defTabSz="552938">
              <a:defRPr/>
            </a:pPr>
            <a:r>
              <a:rPr lang="es-ES" altLang="es-PY" sz="1300" b="1" dirty="0">
                <a:solidFill>
                  <a:srgbClr val="000000"/>
                </a:solidFill>
                <a:latin typeface="Calibri" pitchFamily="34" charset="0"/>
              </a:rPr>
              <a:t>Grupo 600 – </a:t>
            </a:r>
            <a:r>
              <a:rPr lang="es-ES" altLang="es-PY" sz="1300" dirty="0">
                <a:solidFill>
                  <a:srgbClr val="000000"/>
                </a:solidFill>
                <a:latin typeface="Calibri" pitchFamily="34" charset="0"/>
              </a:rPr>
              <a:t>Préstamos Hipotecarios y a Cooperativas</a:t>
            </a:r>
            <a:endParaRPr lang="es-ES" altLang="es-PY" sz="1300" kern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44" name="8 CuadroTexto"/>
          <p:cNvSpPr txBox="1">
            <a:spLocks noChangeArrowheads="1"/>
          </p:cNvSpPr>
          <p:nvPr/>
        </p:nvSpPr>
        <p:spPr bwMode="auto">
          <a:xfrm>
            <a:off x="6313488" y="3978275"/>
            <a:ext cx="40306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52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52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52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52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52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52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52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52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52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PY" sz="1300" b="1">
                <a:solidFill>
                  <a:srgbClr val="000000"/>
                </a:solidFill>
              </a:rPr>
              <a:t>Grupo 800 – </a:t>
            </a:r>
            <a:r>
              <a:rPr lang="es-ES" altLang="es-PY" sz="1300">
                <a:solidFill>
                  <a:srgbClr val="000000"/>
                </a:solidFill>
              </a:rPr>
              <a:t>Fonavis, Viviendas en Municipios, </a:t>
            </a:r>
            <a:r>
              <a:rPr lang="es-ES" altLang="es-PY" sz="1300"/>
              <a:t>Pueblos Originarios </a:t>
            </a:r>
            <a:r>
              <a:rPr lang="es-ES" altLang="es-PY" sz="1300">
                <a:solidFill>
                  <a:srgbClr val="000000"/>
                </a:solidFill>
              </a:rPr>
              <a:t>y Che Tapy’i, </a:t>
            </a:r>
            <a:r>
              <a:rPr lang="es-ES" altLang="es-PY" sz="1300">
                <a:solidFill>
                  <a:srgbClr val="262626"/>
                </a:solidFill>
              </a:rPr>
              <a:t>Mejoramiento de las Condiciones de Habitabilidad de Chacarita Alta y Mejoramiento y Ampliación de Viviendas del Área Metropolitana de Asunción</a:t>
            </a:r>
            <a:endParaRPr lang="es-ES" altLang="es-PY" sz="13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PY" sz="1300" b="1">
                <a:solidFill>
                  <a:srgbClr val="000000"/>
                </a:solidFill>
              </a:rPr>
              <a:t>Grupo 900 – </a:t>
            </a:r>
            <a:r>
              <a:rPr lang="es-ES" altLang="es-PY" sz="1300">
                <a:solidFill>
                  <a:srgbClr val="000000"/>
                </a:solidFill>
              </a:rPr>
              <a:t>Gastos de Juicios, Impuestos, Tasas y contribuciones.</a:t>
            </a:r>
            <a:endParaRPr lang="es-PY" altLang="es-PY" sz="1300">
              <a:solidFill>
                <a:srgbClr val="000000"/>
              </a:solidFill>
            </a:endParaRPr>
          </a:p>
        </p:txBody>
      </p:sp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1524000" y="250826"/>
            <a:ext cx="9144000" cy="8366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s-PY" sz="2419" b="1" dirty="0">
                <a:solidFill>
                  <a:schemeClr val="bg1"/>
                </a:solidFill>
                <a:latin typeface="Calibri" panose="020F0502020204030204" pitchFamily="34" charset="0"/>
              </a:rPr>
              <a:t>COMPARATIVO PRESUPUESTO VIGENTE 2019  – PROYECTO 2020</a:t>
            </a:r>
          </a:p>
          <a:p>
            <a:pPr algn="ctr" defTabSz="913947">
              <a:defRPr/>
            </a:pPr>
            <a:r>
              <a:rPr lang="es-PY" altLang="es-PY" sz="2419" b="1" dirty="0">
                <a:solidFill>
                  <a:schemeClr val="bg1"/>
                </a:solidFill>
                <a:latin typeface="Calibri" panose="020F0502020204030204" pitchFamily="34" charset="0"/>
              </a:rPr>
              <a:t>POR GRUPO DE GASTO</a:t>
            </a:r>
            <a:endParaRPr lang="es-PY" altLang="es-ES" sz="2419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46" name="Objeto 1"/>
          <p:cNvGraphicFramePr>
            <a:graphicFrameLocks noChangeAspect="1"/>
          </p:cNvGraphicFramePr>
          <p:nvPr/>
        </p:nvGraphicFramePr>
        <p:xfrm>
          <a:off x="2017714" y="1166814"/>
          <a:ext cx="8156575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Hoja de cálculo" r:id="rId5" imgW="11068093" imgH="3705110" progId="Excel.Sheet.8">
                  <p:embed/>
                </p:oleObj>
              </mc:Choice>
              <mc:Fallback>
                <p:oleObj name="Hoja de cálculo" r:id="rId5" imgW="11068093" imgH="37051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4" y="1166814"/>
                        <a:ext cx="8156575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484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359150" y="1169988"/>
          <a:ext cx="5113338" cy="963612"/>
        </p:xfrm>
        <a:graphic>
          <a:graphicData uri="http://schemas.openxmlformats.org/drawingml/2006/table">
            <a:tbl>
              <a:tblPr/>
              <a:tblGrid>
                <a:gridCol w="2726172"/>
                <a:gridCol w="1271272"/>
                <a:gridCol w="1115894"/>
              </a:tblGrid>
              <a:tr h="240903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MONTOS</a:t>
                      </a:r>
                    </a:p>
                  </a:txBody>
                  <a:tcPr marL="9526" marR="9526" marT="95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6" marR="9526" marT="95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0903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CORRIENTES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103.513.573.739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03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CAPITAL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357.376.491.587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03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460.890.065.326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6" marR="9526" marT="9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855640" y="2204864"/>
          <a:ext cx="612068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1528763" y="333375"/>
            <a:ext cx="9144000" cy="465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s-PY" sz="2419" b="1" dirty="0">
                <a:solidFill>
                  <a:schemeClr val="bg1"/>
                </a:solidFill>
                <a:latin typeface="Calibri" panose="020F0502020204030204" pitchFamily="34" charset="0"/>
              </a:rPr>
              <a:t>CLASIFICACIÓN DE LOS GASTOS</a:t>
            </a:r>
          </a:p>
        </p:txBody>
      </p:sp>
    </p:spTree>
    <p:extLst>
      <p:ext uri="{BB962C8B-B14F-4D97-AF65-F5344CB8AC3E}">
        <p14:creationId xmlns:p14="http://schemas.microsoft.com/office/powerpoint/2010/main" val="2458445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03512" y="104726"/>
            <a:ext cx="8784976" cy="87600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31951" y="3025776"/>
          <a:ext cx="2447925" cy="23494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54309"/>
                <a:gridCol w="1593616"/>
              </a:tblGrid>
              <a:tr h="469899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/>
                        <a:t>AÑOS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/>
                        <a:t>PRESUPUESTO VIGENTE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/>
                        <a:t>2013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/>
                        <a:t>        682.631.695.307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/>
                        <a:t>2014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/>
                        <a:t>    1.293.359.451.839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/>
                        <a:t>2015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/>
                        <a:t>    1.097.215.717.388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/>
                        <a:t>2016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/>
                        <a:t>        840.984.493.484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/>
                        <a:t>2017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/>
                        <a:t>        889.458.852.108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/>
                        <a:t>2018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/>
                        <a:t>        668.903.697.654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 dirty="0" smtClean="0"/>
                        <a:t>2019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PY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506.533.615.729 </a:t>
                      </a:r>
                    </a:p>
                  </a:txBody>
                  <a:tcPr marL="9525" marR="9525" marT="952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2020*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460.890.065.326 </a:t>
                      </a:r>
                      <a:endParaRPr lang="es-PY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CuadroTexto 1"/>
          <p:cNvSpPr txBox="1">
            <a:spLocks noChangeArrowheads="1"/>
          </p:cNvSpPr>
          <p:nvPr/>
        </p:nvSpPr>
        <p:spPr bwMode="auto">
          <a:xfrm>
            <a:off x="1631950" y="5373689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PY" altLang="es-PY" sz="1200"/>
              <a:t>*</a:t>
            </a:r>
            <a:r>
              <a:rPr lang="es-PY" altLang="es-PY" sz="1000"/>
              <a:t>Proyecto de Presupuesto</a:t>
            </a:r>
          </a:p>
        </p:txBody>
      </p:sp>
      <p:graphicFrame>
        <p:nvGraphicFramePr>
          <p:cNvPr id="7" name="13 Gráfico"/>
          <p:cNvGraphicFramePr>
            <a:graphicFrameLocks/>
          </p:cNvGraphicFramePr>
          <p:nvPr/>
        </p:nvGraphicFramePr>
        <p:xfrm>
          <a:off x="3503712" y="260649"/>
          <a:ext cx="741045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1393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03512" y="104727"/>
            <a:ext cx="8784976" cy="914449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16387" name="Shape 214"/>
          <p:cNvSpPr>
            <a:spLocks noChangeArrowheads="1"/>
          </p:cNvSpPr>
          <p:nvPr/>
        </p:nvSpPr>
        <p:spPr bwMode="auto">
          <a:xfrm>
            <a:off x="1857376" y="1019175"/>
            <a:ext cx="37385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05" rIns="431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6463" indent="-311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63663" indent="-311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48626F"/>
                </a:solidFill>
                <a:sym typeface="TodaySHOP-Bold" pitchFamily="50" charset="0"/>
              </a:rPr>
              <a:t>SUBSIDIO DIRECTO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76717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7EBCC6"/>
              </a:buClr>
            </a:pPr>
            <a:r>
              <a:rPr lang="en-US" altLang="en-US" sz="1600" b="1">
                <a:solidFill>
                  <a:srgbClr val="262626"/>
                </a:solidFill>
              </a:rPr>
              <a:t> SUBPROGRAMAS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n-US" altLang="en-US" sz="1600">
                <a:solidFill>
                  <a:srgbClr val="262626"/>
                </a:solidFill>
              </a:rPr>
              <a:t>Pueblos Originarios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n-US" altLang="en-US" sz="1600">
                <a:solidFill>
                  <a:srgbClr val="262626"/>
                </a:solidFill>
              </a:rPr>
              <a:t>FONAVIS</a:t>
            </a:r>
          </a:p>
          <a:p>
            <a:pPr lvl="2"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en-US" sz="1600">
                <a:solidFill>
                  <a:srgbClr val="262626"/>
                </a:solidFill>
              </a:rPr>
              <a:t>INDIVIDUAL</a:t>
            </a:r>
          </a:p>
          <a:p>
            <a:pPr lvl="2"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en-US" sz="1600">
                <a:solidFill>
                  <a:srgbClr val="262626"/>
                </a:solidFill>
              </a:rPr>
              <a:t>GRUPOS ORGANIZADOS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n-US" altLang="en-US" sz="1600">
                <a:solidFill>
                  <a:srgbClr val="262626"/>
                </a:solidFill>
              </a:rPr>
              <a:t>Vya’renda</a:t>
            </a:r>
          </a:p>
          <a:p>
            <a:pPr eaLnBrk="1" hangingPunct="1">
              <a:spcBef>
                <a:spcPct val="0"/>
              </a:spcBef>
              <a:buClr>
                <a:srgbClr val="7EBCC6"/>
              </a:buClr>
            </a:pPr>
            <a:r>
              <a:rPr lang="en-US" altLang="en-US" sz="1600" b="1">
                <a:solidFill>
                  <a:srgbClr val="262626"/>
                </a:solidFill>
              </a:rPr>
              <a:t>PROYECTOS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n-US" altLang="en-US" sz="1600">
                <a:solidFill>
                  <a:srgbClr val="262626"/>
                </a:solidFill>
              </a:rPr>
              <a:t>FOCEM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n-US" altLang="en-US" sz="1600">
                <a:solidFill>
                  <a:srgbClr val="262626"/>
                </a:solidFill>
              </a:rPr>
              <a:t>Che Tapyi 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s-ES" altLang="es-PY" sz="1600">
                <a:solidFill>
                  <a:srgbClr val="262626"/>
                </a:solidFill>
              </a:rPr>
              <a:t>Mejoramiento de las Condiciones de Habitabilidad de Chacarita Alta</a:t>
            </a:r>
          </a:p>
          <a:p>
            <a:pPr lvl="1" eaLnBrk="1" hangingPunct="1">
              <a:spcBef>
                <a:spcPct val="0"/>
              </a:spcBef>
              <a:buSzPct val="60000"/>
              <a:buFontTx/>
              <a:buBlip>
                <a:blip r:embed="rId3"/>
              </a:buBlip>
            </a:pPr>
            <a:r>
              <a:rPr lang="es-ES" altLang="es-PY" sz="1600">
                <a:solidFill>
                  <a:srgbClr val="262626"/>
                </a:solidFill>
              </a:rPr>
              <a:t>Ampliación de Viviendas del Área Metropolitana de Asunción</a:t>
            </a:r>
            <a:endParaRPr lang="en-US" altLang="en-US" sz="1600">
              <a:solidFill>
                <a:srgbClr val="262626"/>
              </a:solidFill>
            </a:endParaRPr>
          </a:p>
        </p:txBody>
      </p:sp>
      <p:sp>
        <p:nvSpPr>
          <p:cNvPr id="7" name="Shape 215"/>
          <p:cNvSpPr/>
          <p:nvPr/>
        </p:nvSpPr>
        <p:spPr>
          <a:xfrm>
            <a:off x="6369051" y="1431926"/>
            <a:ext cx="4056063" cy="2644775"/>
          </a:xfrm>
          <a:prstGeom prst="rect">
            <a:avLst/>
          </a:prstGeom>
          <a:ln w="12700">
            <a:miter lim="400000"/>
          </a:ln>
          <a:extLst/>
        </p:spPr>
        <p:txBody>
          <a:bodyPr lIns="43105" rIns="43105">
            <a:spAutoFit/>
          </a:bodyPr>
          <a:lstStyle/>
          <a:p>
            <a:pPr defTabSz="891999">
              <a:defRPr sz="2400">
                <a:solidFill>
                  <a:srgbClr val="48626F"/>
                </a:solidFill>
                <a:latin typeface="TodaySHOP-Bold"/>
                <a:ea typeface="TodaySHOP-Bold"/>
                <a:cs typeface="TodaySHOP-Bold"/>
                <a:sym typeface="TodaySHOP-Bold"/>
              </a:defRPr>
            </a:pPr>
            <a:r>
              <a:rPr sz="2263" dirty="0">
                <a:solidFill>
                  <a:srgbClr val="48626F"/>
                </a:solidFill>
                <a:latin typeface="Calibri" charset="0"/>
                <a:ea typeface="Calibri" charset="0"/>
                <a:cs typeface="Calibri" charset="0"/>
                <a:sym typeface="TodaySHOP-Bold"/>
              </a:rPr>
              <a:t>CRÉDITO Y</a:t>
            </a:r>
          </a:p>
          <a:p>
            <a:pPr defTabSz="891999">
              <a:defRPr sz="2400">
                <a:solidFill>
                  <a:srgbClr val="48626F"/>
                </a:solidFill>
                <a:latin typeface="TodaySHOP-Bold"/>
                <a:ea typeface="TodaySHOP-Bold"/>
                <a:cs typeface="TodaySHOP-Bold"/>
                <a:sym typeface="TodaySHOP-Bold"/>
              </a:defRPr>
            </a:pPr>
            <a:r>
              <a:rPr sz="2263" dirty="0">
                <a:solidFill>
                  <a:srgbClr val="48626F"/>
                </a:solidFill>
                <a:latin typeface="Calibri" charset="0"/>
                <a:ea typeface="Calibri" charset="0"/>
                <a:cs typeface="Calibri" charset="0"/>
                <a:sym typeface="TodaySHOP-Bold"/>
              </a:rPr>
              <a:t> FINANCIAMIENTO </a:t>
            </a:r>
          </a:p>
          <a:p>
            <a:pPr defTabSz="891999">
              <a:defRPr sz="2000" b="1">
                <a:solidFill>
                  <a:srgbClr val="595959"/>
                </a:solidFill>
                <a:latin typeface="DaxlinePro-Medium"/>
                <a:ea typeface="DaxlinePro-Medium"/>
                <a:cs typeface="DaxlinePro-Medium"/>
                <a:sym typeface="DaxlinePro-Medium"/>
              </a:defRPr>
            </a:pPr>
            <a:endParaRPr sz="1886" b="1" dirty="0">
              <a:solidFill>
                <a:srgbClr val="595959"/>
              </a:solidFill>
              <a:latin typeface="DaxlinePro-Medium"/>
              <a:ea typeface="DaxlinePro-Medium"/>
              <a:cs typeface="DaxlinePro-Medium"/>
              <a:sym typeface="DaxlinePro-Medium"/>
            </a:endParaRPr>
          </a:p>
          <a:p>
            <a:pPr marL="270109" indent="-270109" defTabSz="891999">
              <a:buClr>
                <a:srgbClr val="7EBCC6"/>
              </a:buClr>
              <a:buSzPct val="100000"/>
              <a:buFont typeface="Arial"/>
              <a:buChar char="•"/>
              <a:defRPr sz="2000">
                <a:solidFill>
                  <a:srgbClr val="767171"/>
                </a:solidFill>
              </a:defRPr>
            </a:pPr>
            <a:r>
              <a:rPr lang="en-US" altLang="en-US" sz="1600" b="1" dirty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en-US" sz="1600" b="1" dirty="0" err="1">
                <a:solidFill>
                  <a:srgbClr val="262626"/>
                </a:solidFill>
                <a:latin typeface="Calibri" pitchFamily="34" charset="0"/>
                <a:cs typeface="Arial" charset="0"/>
              </a:rPr>
              <a:t>SUBPROGRAMAS</a:t>
            </a:r>
            <a:endParaRPr lang="en-US" altLang="en-US" sz="1600" b="1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  <a:p>
            <a:pPr marL="725722" lvl="1" indent="-270109" defTabSz="891999">
              <a:buClr>
                <a:srgbClr val="7EBCC6"/>
              </a:buClr>
              <a:buSzPct val="100000"/>
              <a:buFont typeface="Arial"/>
              <a:buChar char="•"/>
              <a:defRPr sz="2000">
                <a:solidFill>
                  <a:srgbClr val="767171"/>
                </a:solidFill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Fondo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Viviendas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Cooperativas</a:t>
            </a:r>
            <a:r>
              <a:rPr lang="es-PY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+ Créditos Hipotecarios</a:t>
            </a:r>
          </a:p>
          <a:p>
            <a:pPr marL="725722" lvl="1" indent="-270109" defTabSz="891999">
              <a:buClr>
                <a:srgbClr val="7EBCC6"/>
              </a:buClr>
              <a:buSzPct val="100000"/>
              <a:buFont typeface="Arial"/>
              <a:buChar char="•"/>
              <a:defRPr sz="2000">
                <a:solidFill>
                  <a:srgbClr val="767171"/>
                </a:solidFill>
              </a:defRPr>
            </a:pPr>
            <a:r>
              <a:rPr lang="es-PY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Viviendas Económicas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253603" defTabSz="891999">
              <a:defRPr sz="2000">
                <a:solidFill>
                  <a:srgbClr val="767171"/>
                </a:solidFill>
                <a:latin typeface="TodaySHOP-Regular"/>
                <a:ea typeface="TodaySHOP-Regular"/>
                <a:cs typeface="TodaySHOP-Regular"/>
                <a:sym typeface="TodaySHOP-Regular"/>
              </a:defRPr>
            </a:pPr>
            <a:endParaRPr sz="1886" dirty="0">
              <a:solidFill>
                <a:srgbClr val="767171"/>
              </a:solidFill>
              <a:latin typeface="TodaySHOP-Regular"/>
              <a:ea typeface="TodaySHOP-Regular"/>
              <a:cs typeface="TodaySHOP-Regular"/>
              <a:sym typeface="TodaySHOP-Regular"/>
            </a:endParaRPr>
          </a:p>
          <a:p>
            <a:pPr indent="253603" defTabSz="891999">
              <a:defRPr sz="2000">
                <a:solidFill>
                  <a:srgbClr val="767171"/>
                </a:solidFill>
                <a:latin typeface="TodaySHOP-Regular"/>
                <a:ea typeface="TodaySHOP-Regular"/>
                <a:cs typeface="TodaySHOP-Regular"/>
                <a:sym typeface="TodaySHOP-Regular"/>
              </a:defRPr>
            </a:pPr>
            <a:r>
              <a:rPr sz="1886" dirty="0">
                <a:solidFill>
                  <a:srgbClr val="767171"/>
                </a:solidFill>
                <a:latin typeface="TodaySHOP-Regular"/>
                <a:ea typeface="TodaySHOP-Regular"/>
                <a:cs typeface="TodaySHOP-Regular"/>
                <a:sym typeface="TodaySHOP-Regular"/>
              </a:rPr>
              <a:t> </a:t>
            </a:r>
          </a:p>
        </p:txBody>
      </p:sp>
      <p:sp>
        <p:nvSpPr>
          <p:cNvPr id="8" name="Shape 216"/>
          <p:cNvSpPr>
            <a:spLocks noChangeArrowheads="1"/>
          </p:cNvSpPr>
          <p:nvPr/>
        </p:nvSpPr>
        <p:spPr bwMode="auto">
          <a:xfrm>
            <a:off x="6000751" y="1431926"/>
            <a:ext cx="28575" cy="330676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lIns="43105" rIns="43105" anchor="ctr"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endParaRPr lang="en-US" altLang="en-US" sz="2721">
              <a:latin typeface="Calibri" panose="020F0502020204030204" pitchFamily="34" charset="0"/>
            </a:endParaRPr>
          </a:p>
        </p:txBody>
      </p:sp>
      <p:sp>
        <p:nvSpPr>
          <p:cNvPr id="12" name="CuadroTexto 1"/>
          <p:cNvSpPr txBox="1">
            <a:spLocks noChangeArrowheads="1"/>
          </p:cNvSpPr>
          <p:nvPr/>
        </p:nvSpPr>
        <p:spPr bwMode="auto">
          <a:xfrm>
            <a:off x="1524000" y="371475"/>
            <a:ext cx="9144000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s-PY" sz="2419" b="1" dirty="0">
                <a:solidFill>
                  <a:schemeClr val="bg1"/>
                </a:solidFill>
                <a:latin typeface="Calibri" panose="020F0502020204030204" pitchFamily="34" charset="0"/>
              </a:rPr>
              <a:t>CLASIFICACIÓN  DE PROGRAMAS HABITACIONALES </a:t>
            </a:r>
          </a:p>
        </p:txBody>
      </p:sp>
    </p:spTree>
    <p:extLst>
      <p:ext uri="{BB962C8B-B14F-4D97-AF65-F5344CB8AC3E}">
        <p14:creationId xmlns:p14="http://schemas.microsoft.com/office/powerpoint/2010/main" val="2312127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03512" y="2420888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r>
              <a:rPr lang="es-PY" sz="3600" dirty="0">
                <a:solidFill>
                  <a:prstClr val="white"/>
                </a:solidFill>
                <a:latin typeface="Stencil" pitchFamily="82" charset="0"/>
                <a:sym typeface="Calibri"/>
              </a:rPr>
              <a:t>SUBSIDIOS DIRECTOS</a:t>
            </a:r>
          </a:p>
        </p:txBody>
      </p:sp>
    </p:spTree>
    <p:extLst>
      <p:ext uri="{BB962C8B-B14F-4D97-AF65-F5344CB8AC3E}">
        <p14:creationId xmlns:p14="http://schemas.microsoft.com/office/powerpoint/2010/main" val="3080249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03512" y="104727"/>
            <a:ext cx="8784976" cy="552499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0" name="Shape 213"/>
          <p:cNvSpPr>
            <a:spLocks noChangeArrowheads="1"/>
          </p:cNvSpPr>
          <p:nvPr/>
        </p:nvSpPr>
        <p:spPr bwMode="auto">
          <a:xfrm>
            <a:off x="1524000" y="155575"/>
            <a:ext cx="91440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PUEBLOS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ORIGINARIOS</a:t>
            </a:r>
            <a:endParaRPr lang="en-US" altLang="en-US" sz="2661" b="1" dirty="0">
              <a:solidFill>
                <a:schemeClr val="bg1"/>
              </a:solidFill>
              <a:latin typeface="Calibri" panose="020F0502020204030204" pitchFamily="34" charset="0"/>
              <a:sym typeface="TodaySHOP-Bold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919289" y="688975"/>
          <a:ext cx="8353425" cy="4827586"/>
        </p:xfrm>
        <a:graphic>
          <a:graphicData uri="http://schemas.openxmlformats.org/drawingml/2006/table">
            <a:tbl>
              <a:tblPr/>
              <a:tblGrid>
                <a:gridCol w="4441238"/>
                <a:gridCol w="1976978"/>
                <a:gridCol w="570817"/>
                <a:gridCol w="1364392"/>
              </a:tblGrid>
              <a:tr h="2905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TERMINACIÓN DE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ASENTAMIENTOS INDIGENAS - 2020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35764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/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CANT. DE VIV.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7088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1 - CONCEPCION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20 VIVIENDAS EN YBY YAU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Yby</a:t>
                      </a:r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Yau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1.232.000.000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8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2 - SAN PEDRO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36 VIVIENDAS EN SAN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PEDRO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del </a:t>
                      </a:r>
                      <a:r>
                        <a:rPr lang="es-P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Ycuamandiyu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2.079.000.000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8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5 - CAAGUAZÚ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25 VIVIENDAS EN EL DPTO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CAAGUAZÚ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3 </a:t>
                      </a:r>
                      <a:r>
                        <a:rPr lang="es-P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Joyvi-Caaguazu</a:t>
                      </a:r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1.925.000.000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8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15 - PRESIDENTE HAYES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30 VIVIENDAS EN PDTE. </a:t>
                      </a:r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HAYES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BENJAMIN ACEVAL - SAN FRANCISCO DE ASIS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3.055.698.918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TERMINACIÓN DE 28 VIVIENDAS EN EN PDTE. HAYES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VILLA HAYES - TERRENAL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2.313.047.952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TERMINACIÓN DE 20 VIVIENDAS EN EN PDTE. HAYES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VILLA HAYES - CAMPO LARGO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1.678.853.741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TERMINACIÓN DE 30 VIVIENDAS EN PDTE. HAYES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VILLA HAYES - MAKA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1.950.828.618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effectLst/>
                          <a:latin typeface="Calibri" panose="020F0502020204030204" pitchFamily="34" charset="0"/>
                        </a:rPr>
                        <a:t>TERMINACIÓN DE 12 VIVIENDAS EN EN PDTE. HAYES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TTE. ESTEBAN MARTINEZ - CACIQUE SAPO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1.025.058.764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8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16 - BOQUERÓN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20 VIVIENDAS EN BOQUERÓN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Mariscal J. Felix Estigarribia - SANTA TERESITA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680.095.543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88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15.939.583.536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218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703512" y="104727"/>
            <a:ext cx="8784976" cy="590599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" name="Shape 213"/>
          <p:cNvSpPr>
            <a:spLocks noChangeArrowheads="1"/>
          </p:cNvSpPr>
          <p:nvPr/>
        </p:nvSpPr>
        <p:spPr bwMode="auto">
          <a:xfrm>
            <a:off x="1524000" y="115889"/>
            <a:ext cx="9144000" cy="503237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FONAVIS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–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SUBSIDIO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PARA LA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VIVIENDA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SOCIAL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774825" y="911225"/>
            <a:ext cx="8713788" cy="143510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PY" sz="1800">
                <a:solidFill>
                  <a:srgbClr val="FFFF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Fondo Nacional de la Viviendas Social, creado por Ley N° 3.637/2009, es la fuente estable de recursos que el Estado establece, para subsidiar programas de Viviendas Sociales. Uno de sus objetivos es implementar el programa de “Subsidio Nacional de la Vivienda Social”, dirigidos a estratos socio-económicos que necesiten una ayuda especial del estado para el acceso a la vivienda.</a:t>
            </a:r>
            <a:endParaRPr lang="en-US" altLang="es-PY" sz="1800">
              <a:solidFill>
                <a:srgbClr val="FFFFFF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3" name="CuadroTexto 2"/>
          <p:cNvSpPr txBox="1">
            <a:spLocks noChangeArrowheads="1"/>
          </p:cNvSpPr>
          <p:nvPr/>
        </p:nvSpPr>
        <p:spPr bwMode="auto">
          <a:xfrm>
            <a:off x="1898651" y="5300663"/>
            <a:ext cx="1331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Y" altLang="es-PY" sz="800">
                <a:solidFill>
                  <a:srgbClr val="000000"/>
                </a:solidFill>
                <a:latin typeface="Arial" panose="020B0604020202020204" pitchFamily="34" charset="0"/>
              </a:rPr>
              <a:t>Entrega certificados SVS</a:t>
            </a:r>
          </a:p>
        </p:txBody>
      </p:sp>
      <p:sp>
        <p:nvSpPr>
          <p:cNvPr id="22534" name="CuadroTexto 7"/>
          <p:cNvSpPr txBox="1">
            <a:spLocks noChangeArrowheads="1"/>
          </p:cNvSpPr>
          <p:nvPr/>
        </p:nvSpPr>
        <p:spPr bwMode="auto">
          <a:xfrm>
            <a:off x="6527801" y="5300663"/>
            <a:ext cx="1331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Y" altLang="es-PY" sz="800">
                <a:solidFill>
                  <a:srgbClr val="000000"/>
                </a:solidFill>
                <a:latin typeface="Arial" panose="020B0604020202020204" pitchFamily="34" charset="0"/>
              </a:rPr>
              <a:t>Entrega certificados SVS</a:t>
            </a:r>
          </a:p>
        </p:txBody>
      </p:sp>
      <p:pic>
        <p:nvPicPr>
          <p:cNvPr id="2253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540001"/>
            <a:ext cx="41402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59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03512" y="104726"/>
            <a:ext cx="8784976" cy="51596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12" name="Shape 213"/>
          <p:cNvSpPr>
            <a:spLocks noChangeArrowheads="1"/>
          </p:cNvSpPr>
          <p:nvPr/>
        </p:nvSpPr>
        <p:spPr bwMode="auto">
          <a:xfrm>
            <a:off x="1524000" y="115889"/>
            <a:ext cx="9144000" cy="947737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FONAVIS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–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SUBSIDIO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PARA LA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VIVIENDA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SOCIAL</a:t>
            </a:r>
          </a:p>
          <a:p>
            <a:pPr algn="ctr" defTabSz="913947">
              <a:defRPr/>
            </a:pPr>
            <a:endParaRPr lang="en-US" altLang="en-US" sz="900" b="1" dirty="0">
              <a:latin typeface="Calibri" panose="020F0502020204030204" pitchFamily="34" charset="0"/>
              <a:sym typeface="TodaySHOP-Bold" pitchFamily="50" charset="0"/>
            </a:endParaRP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dirty="0">
                <a:solidFill>
                  <a:srgbClr val="595959"/>
                </a:solidFill>
                <a:latin typeface="+mn-lt"/>
                <a:cs typeface="+mn-cs"/>
              </a:rPr>
              <a:t>GASTOS CORRIENTES VS. GASTOS DE CAPITAL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855913" y="1123950"/>
          <a:ext cx="6553200" cy="1439862"/>
        </p:xfrm>
        <a:graphic>
          <a:graphicData uri="http://schemas.openxmlformats.org/drawingml/2006/table">
            <a:tbl>
              <a:tblPr/>
              <a:tblGrid>
                <a:gridCol w="3240594"/>
                <a:gridCol w="2160395"/>
                <a:gridCol w="1152211"/>
              </a:tblGrid>
              <a:tr h="4966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CLASIFICACIÓN DE LOS GASTOS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1439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CORRIENTES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10.969.279.965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9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DE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125.714.339.496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9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PRESUPUESTO TOTAL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136.683.619.461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Gráfico"/>
          <p:cNvGraphicFramePr>
            <a:graphicFrameLocks/>
          </p:cNvGraphicFramePr>
          <p:nvPr/>
        </p:nvGraphicFramePr>
        <p:xfrm>
          <a:off x="3935760" y="3861048"/>
          <a:ext cx="5256584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647728" y="2708920"/>
          <a:ext cx="46696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6979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85" name="TextBox 1"/>
          <p:cNvSpPr txBox="1">
            <a:spLocks noChangeArrowheads="1"/>
          </p:cNvSpPr>
          <p:nvPr/>
        </p:nvSpPr>
        <p:spPr bwMode="auto">
          <a:xfrm>
            <a:off x="2286000" y="139700"/>
            <a:ext cx="7620000" cy="9858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ES" altLang="es-PY" sz="2903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CONSTRUCCION</a:t>
            </a:r>
            <a:r>
              <a:rPr lang="es-ES" altLang="es-PY" sz="2903" b="1" dirty="0">
                <a:solidFill>
                  <a:schemeClr val="bg1"/>
                </a:solidFill>
                <a:latin typeface="Calibri" panose="020F0502020204030204" pitchFamily="34" charset="0"/>
              </a:rPr>
              <a:t> DE VIVIENDAS SOCIALES EN MUNICIPIOS DEL </a:t>
            </a:r>
            <a:r>
              <a:rPr lang="es-ES" altLang="es-PY" sz="2903" b="1" dirty="0" err="1">
                <a:solidFill>
                  <a:schemeClr val="bg1"/>
                </a:solidFill>
                <a:latin typeface="Calibri" panose="020F0502020204030204" pitchFamily="34" charset="0"/>
              </a:rPr>
              <a:t>PY</a:t>
            </a:r>
            <a:r>
              <a:rPr lang="es-ES" altLang="es-PY" sz="2903" b="1" dirty="0">
                <a:solidFill>
                  <a:schemeClr val="bg1"/>
                </a:solidFill>
                <a:latin typeface="Calibri" panose="020F0502020204030204" pitchFamily="34" charset="0"/>
              </a:rPr>
              <a:t> - </a:t>
            </a:r>
            <a:r>
              <a:rPr lang="es-ES" altLang="es-PY" sz="2903" b="1" dirty="0" err="1">
                <a:solidFill>
                  <a:schemeClr val="bg1"/>
                </a:solidFill>
                <a:latin typeface="Calibri" panose="020F0502020204030204" pitchFamily="34" charset="0"/>
              </a:rPr>
              <a:t>VY’A</a:t>
            </a:r>
            <a:r>
              <a:rPr lang="es-ES" altLang="es-PY" sz="2903" b="1" dirty="0">
                <a:solidFill>
                  <a:schemeClr val="bg1"/>
                </a:solidFill>
                <a:latin typeface="Calibri" panose="020F0502020204030204" pitchFamily="34" charset="0"/>
              </a:rPr>
              <a:t> RENDA</a:t>
            </a:r>
            <a:r>
              <a:rPr lang="en-US" altLang="es-PY" sz="290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847850" y="1412876"/>
          <a:ext cx="8496300" cy="3455989"/>
        </p:xfrm>
        <a:graphic>
          <a:graphicData uri="http://schemas.openxmlformats.org/drawingml/2006/table">
            <a:tbl>
              <a:tblPr/>
              <a:tblGrid>
                <a:gridCol w="4716198"/>
                <a:gridCol w="1447016"/>
                <a:gridCol w="803896"/>
                <a:gridCol w="1529190"/>
              </a:tblGrid>
              <a:tr h="4384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TERMINACIÓN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SOCIALES EN MUNICIPIOS DEL PY - 2020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3844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/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CANT. DE VIV.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</a:tr>
              <a:tr h="25791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1 - CONCEPCION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58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40 </a:t>
                      </a:r>
                      <a:r>
                        <a:rPr lang="es-MX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VIVIENDAS</a:t>
                      </a:r>
                      <a:endParaRPr lang="es-MX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HORQUETA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1.801.800.000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2 - SAN PEDRO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58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30 VIVIENDAS </a:t>
                      </a:r>
                      <a:r>
                        <a:rPr lang="es-MX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MX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INFRAESTRUCTURA</a:t>
                      </a:r>
                      <a:endParaRPr lang="es-MX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DE 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3.000.000.000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12 - ÑEEMBUCÚ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58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</a:t>
                      </a:r>
                      <a:r>
                        <a:rPr lang="es-MX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32 VIVIENDAS</a:t>
                      </a:r>
                      <a:endParaRPr lang="es-MX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1.281.280.000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0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6.083.080.000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8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85" name="TextBox 1"/>
          <p:cNvSpPr txBox="1">
            <a:spLocks noChangeArrowheads="1"/>
          </p:cNvSpPr>
          <p:nvPr/>
        </p:nvSpPr>
        <p:spPr bwMode="auto">
          <a:xfrm>
            <a:off x="2286000" y="149225"/>
            <a:ext cx="7620000" cy="9858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ES" altLang="es-PY" sz="2903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CONSTRUCCION</a:t>
            </a:r>
            <a:r>
              <a:rPr lang="es-ES" altLang="es-PY" sz="2903" b="1" dirty="0">
                <a:solidFill>
                  <a:schemeClr val="bg1"/>
                </a:solidFill>
                <a:latin typeface="Calibri" panose="020F0502020204030204" pitchFamily="34" charset="0"/>
              </a:rPr>
              <a:t> DE VIVIENDAS SOCIALES EN MUNICIPIOS DEL </a:t>
            </a:r>
            <a:r>
              <a:rPr lang="es-ES" altLang="es-PY" sz="2903" b="1" dirty="0" err="1">
                <a:solidFill>
                  <a:schemeClr val="bg1"/>
                </a:solidFill>
                <a:latin typeface="Calibri" panose="020F0502020204030204" pitchFamily="34" charset="0"/>
              </a:rPr>
              <a:t>PY</a:t>
            </a:r>
            <a:r>
              <a:rPr lang="es-ES" altLang="es-PY" sz="2903" b="1" dirty="0">
                <a:solidFill>
                  <a:schemeClr val="bg1"/>
                </a:solidFill>
                <a:latin typeface="Calibri" panose="020F0502020204030204" pitchFamily="34" charset="0"/>
              </a:rPr>
              <a:t> - </a:t>
            </a:r>
            <a:r>
              <a:rPr lang="es-ES" altLang="es-PY" sz="2903" b="1" dirty="0" err="1">
                <a:solidFill>
                  <a:schemeClr val="bg1"/>
                </a:solidFill>
                <a:latin typeface="Calibri" panose="020F0502020204030204" pitchFamily="34" charset="0"/>
              </a:rPr>
              <a:t>VY’A</a:t>
            </a:r>
            <a:r>
              <a:rPr lang="es-ES" altLang="es-PY" sz="2903" b="1" dirty="0">
                <a:solidFill>
                  <a:schemeClr val="bg1"/>
                </a:solidFill>
                <a:latin typeface="Calibri" panose="020F0502020204030204" pitchFamily="34" charset="0"/>
              </a:rPr>
              <a:t> RENDA</a:t>
            </a:r>
            <a:r>
              <a:rPr lang="en-US" altLang="es-PY" sz="290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919288" y="1268414"/>
          <a:ext cx="8280400" cy="3463927"/>
        </p:xfrm>
        <a:graphic>
          <a:graphicData uri="http://schemas.openxmlformats.org/drawingml/2006/table">
            <a:tbl>
              <a:tblPr/>
              <a:tblGrid>
                <a:gridCol w="4596353"/>
                <a:gridCol w="1410244"/>
                <a:gridCol w="783470"/>
                <a:gridCol w="1490333"/>
              </a:tblGrid>
              <a:tr h="375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SOCIALES NUEVAS EN MUNICIPIOS DEL PY - 2020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26744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/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CANT. DE VIV.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</a:tr>
              <a:tr h="22575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2 - SAN PEDRO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150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CONJUNTO HABITACIONAL SAN </a:t>
                      </a:r>
                      <a:r>
                        <a:rPr lang="es-PY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PEDRO (30 HECTÁREAS) </a:t>
                      </a:r>
                      <a:r>
                        <a:rPr lang="es-PY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 INFRAESTRUCTURA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San Pedro del </a:t>
                      </a:r>
                      <a:r>
                        <a:rPr lang="es-PY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Ycuamandiyu</a:t>
                      </a:r>
                      <a:endParaRPr lang="es-PY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11-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150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effectLst/>
                          <a:latin typeface="Calibri" panose="020F0502020204030204" pitchFamily="34" charset="0"/>
                        </a:rPr>
                        <a:t>CONJUNTO HABITACIONAL VILLA ELISA (ANTENA 2) - BLOQUES DE DEPARTAMENTOS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effectLst/>
                          <a:latin typeface="Calibri" panose="020F0502020204030204" pitchFamily="34" charset="0"/>
                        </a:rPr>
                        <a:t>Villa Elisa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5.544.000.000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50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>
                          <a:effectLst/>
                          <a:latin typeface="Calibri" panose="020F0502020204030204" pitchFamily="34" charset="0"/>
                        </a:rPr>
                        <a:t>CONJUNTO HABITACIONAL VILLA ELISA (ANTENA 2) - INFRAESTRUCTURA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effectLst/>
                          <a:latin typeface="Calibri" panose="020F0502020204030204" pitchFamily="34" charset="0"/>
                        </a:rPr>
                        <a:t>Villa Elisa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>
                          <a:effectLst/>
                          <a:latin typeface="Calibri" panose="020F0502020204030204" pitchFamily="34" charset="0"/>
                        </a:rPr>
                        <a:t>INFRA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1.663.200.000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339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15.847.200.000</a:t>
                      </a:r>
                      <a:endParaRPr lang="es-PY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339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21.930.280.000</a:t>
                      </a:r>
                      <a:endParaRPr lang="es-PY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450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03512" y="104726"/>
            <a:ext cx="8784976" cy="9954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110" name="Shape 213"/>
          <p:cNvSpPr>
            <a:spLocks noChangeArrowheads="1"/>
          </p:cNvSpPr>
          <p:nvPr/>
        </p:nvSpPr>
        <p:spPr bwMode="auto">
          <a:xfrm>
            <a:off x="1524000" y="188914"/>
            <a:ext cx="9144000" cy="911225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Fondo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para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la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Convergencia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Estructural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del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Mercosur</a:t>
            </a:r>
            <a:endParaRPr lang="en-US" altLang="en-US" sz="2661" b="1" dirty="0">
              <a:solidFill>
                <a:schemeClr val="bg1"/>
              </a:solidFill>
              <a:latin typeface="Calibri" panose="020F0502020204030204" pitchFamily="34" charset="0"/>
              <a:sym typeface="TodaySHOP-Bold" pitchFamily="50" charset="0"/>
            </a:endParaRPr>
          </a:p>
          <a:p>
            <a:pPr algn="ctr" defTabSz="913947">
              <a:defRPr/>
            </a:pP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FOCEM</a:t>
            </a:r>
            <a:endParaRPr lang="en-US" altLang="en-US" sz="2661" b="1" dirty="0">
              <a:solidFill>
                <a:schemeClr val="bg1"/>
              </a:solidFill>
              <a:latin typeface="Calibri" panose="020F0502020204030204" pitchFamily="34" charset="0"/>
              <a:sym typeface="TodaySHOP-Bold" pitchFamily="50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703389" y="1193800"/>
            <a:ext cx="437038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n-US" sz="1400"/>
              <a:t>Tiene como objetivo contribuir al acceso de un hábitat adecuado, seguro y saludable con servicios y equipamientos comunitarios para el desarrollo individual y colectivo. Los proyectos contemplan infraestructura básica, equipamiento comunitario y áreas recreativas.</a:t>
            </a:r>
            <a:endParaRPr lang="en-US" altLang="en-US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n-US" sz="1400"/>
              <a:t> </a:t>
            </a:r>
            <a:endParaRPr lang="en-US" altLang="en-US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n-US" sz="1400"/>
              <a:t>Atiende a familias en situación de pobreza y extrema pobreza que se encuentren preferentemente asentadas en zonas fronterizas y con un ingreso familiar de hasta un salario mínimo. </a:t>
            </a:r>
            <a:endParaRPr lang="en-US" altLang="en-US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n-US" sz="1400"/>
              <a:t>Contempla, además, un sistema de gestión entre los involucrados para lo que se establece un plan de habilitación social basado en dos componentes básicos:</a:t>
            </a:r>
            <a:endParaRPr lang="en-US" altLang="en-US" sz="1400"/>
          </a:p>
          <a:p>
            <a:pPr lvl="2" algn="just" eaLnBrk="1" hangingPunct="1">
              <a:spcBef>
                <a:spcPct val="0"/>
              </a:spcBef>
            </a:pPr>
            <a:r>
              <a:rPr lang="es-ES" altLang="en-US" sz="1400"/>
              <a:t>Comunidad organizada y fortalecida</a:t>
            </a:r>
            <a:endParaRPr lang="en-US" altLang="en-US" sz="1400"/>
          </a:p>
          <a:p>
            <a:pPr lvl="2" algn="just" eaLnBrk="1" hangingPunct="1">
              <a:spcBef>
                <a:spcPct val="0"/>
              </a:spcBef>
            </a:pPr>
            <a:r>
              <a:rPr lang="es-ES" altLang="en-US" sz="1400"/>
              <a:t>Promoción y capacitación laboral </a:t>
            </a:r>
            <a:endParaRPr lang="en-US" altLang="en-US" sz="1400"/>
          </a:p>
        </p:txBody>
      </p:sp>
      <p:graphicFrame>
        <p:nvGraphicFramePr>
          <p:cNvPr id="112" name="Table 9"/>
          <p:cNvGraphicFramePr>
            <a:graphicFrameLocks noGrp="1"/>
          </p:cNvGraphicFramePr>
          <p:nvPr/>
        </p:nvGraphicFramePr>
        <p:xfrm>
          <a:off x="6167438" y="3646488"/>
          <a:ext cx="4321176" cy="1870074"/>
        </p:xfrm>
        <a:graphic>
          <a:graphicData uri="http://schemas.openxmlformats.org/drawingml/2006/table">
            <a:tbl>
              <a:tblPr/>
              <a:tblGrid>
                <a:gridCol w="1728472"/>
                <a:gridCol w="1224333"/>
                <a:gridCol w="1368371"/>
              </a:tblGrid>
              <a:tr h="88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CONSTRUCCIÓN DE VIVIENDAS 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OG. 871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CANT</a:t>
                      </a: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. DE </a:t>
                      </a:r>
                      <a:r>
                        <a:rPr kumimoji="0" lang="es-E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VIV</a:t>
                      </a: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.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MONTO EN GS.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PRESUPUESTO TOTAL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2.348.850.000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GASTOS DE CAPITAL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185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2.100.000.000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</a:tr>
              <a:tr h="239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07 Itapúa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185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2.100.000.000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GASTOS </a:t>
                      </a:r>
                      <a:r>
                        <a:rPr kumimoji="0" lang="es-E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INHERENTES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248.850.000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1" marR="55301" marT="27640" marB="2764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218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pic>
        <p:nvPicPr>
          <p:cNvPr id="32771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15888"/>
            <a:ext cx="16843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006601" y="1557338"/>
          <a:ext cx="8266113" cy="3240088"/>
        </p:xfrm>
        <a:graphic>
          <a:graphicData uri="http://schemas.openxmlformats.org/drawingml/2006/table">
            <a:tbl>
              <a:tblPr/>
              <a:tblGrid>
                <a:gridCol w="1041698"/>
                <a:gridCol w="1479305"/>
                <a:gridCol w="3194942"/>
                <a:gridCol w="749719"/>
                <a:gridCol w="1800449"/>
              </a:tblGrid>
              <a:tr h="3138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Y" sz="18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TERMINACIÓN DE VIVIENDAS</a:t>
                      </a:r>
                      <a:endParaRPr lang="es-PY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625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Y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 7 - CONSTRUCCIÓN DE SOLUCIONES HABITACIONALES - CHE </a:t>
                      </a:r>
                      <a:r>
                        <a:rPr lang="es-PY" sz="14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TAPY'I</a:t>
                      </a:r>
                      <a:endParaRPr lang="es-PY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10746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DEPARTAMENTO / 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LOCALIDAD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 / ASENTAMIENTO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CANT</a:t>
                      </a:r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6">
                <a:tc gridSpan="2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 GUAIRA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4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4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144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10.000.000.000 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074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 smtClean="0">
                          <a:latin typeface="Calibri"/>
                        </a:rPr>
                        <a:t>Construcción de viviendas</a:t>
                      </a:r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latin typeface="Calibri"/>
                        </a:rPr>
                        <a:t>144</a:t>
                      </a:r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>
                          <a:latin typeface="Calibri"/>
                        </a:rPr>
                        <a:t>               </a:t>
                      </a:r>
                      <a:r>
                        <a:rPr lang="es-PY" sz="1400" b="0" i="0" u="none" strike="noStrike" dirty="0" smtClean="0">
                          <a:latin typeface="Calibri"/>
                        </a:rPr>
                        <a:t>10.000.000.000</a:t>
                      </a:r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s-PY" sz="1400" b="1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s-PY" sz="1400" b="1" i="0" u="none" strike="noStrike" dirty="0" smtClean="0">
                          <a:latin typeface="Calibri"/>
                        </a:rPr>
                        <a:t>PDTE</a:t>
                      </a:r>
                      <a:r>
                        <a:rPr lang="es-PY" sz="1400" b="1" i="0" u="none" strike="noStrike" dirty="0">
                          <a:latin typeface="Calibri"/>
                        </a:rPr>
                        <a:t>. </a:t>
                      </a:r>
                      <a:r>
                        <a:rPr lang="es-PY" sz="1400" b="1" i="0" u="none" strike="noStrike" dirty="0" smtClean="0">
                          <a:latin typeface="Calibri"/>
                        </a:rPr>
                        <a:t>HAYES</a:t>
                      </a:r>
                      <a:r>
                        <a:rPr lang="es-PY" sz="14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400" b="1" i="0" u="none" strike="noStrike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185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12.500.000.000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8433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Y" sz="1400" b="0" i="0" u="none" strike="noStrike" dirty="0" smtClean="0">
                          <a:latin typeface="+mn-lt"/>
                        </a:rPr>
                        <a:t>Construcción de viviendas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latin typeface="Calibri"/>
                        </a:rPr>
                        <a:t>185</a:t>
                      </a:r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Calibri"/>
                        </a:rPr>
                        <a:t>12.500.000.000</a:t>
                      </a:r>
                      <a:endParaRPr lang="es-PY" sz="1400" b="0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latin typeface="Calibri"/>
                        </a:rPr>
                        <a:t>GASTOS INHERENTES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4.439.637.050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07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latin typeface="Calibri"/>
                        </a:rPr>
                        <a:t>TOTAL PROYECTO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329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 smtClean="0">
                          <a:latin typeface="Calibri"/>
                        </a:rPr>
                        <a:t>26.939.637.050</a:t>
                      </a:r>
                      <a:endParaRPr lang="es-PY" sz="14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19" name="Shape 213"/>
          <p:cNvSpPr>
            <a:spLocks noChangeArrowheads="1"/>
          </p:cNvSpPr>
          <p:nvPr/>
        </p:nvSpPr>
        <p:spPr bwMode="auto">
          <a:xfrm>
            <a:off x="1271588" y="182563"/>
            <a:ext cx="7707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05" rIns="431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sym typeface="TodaySHOP-Bold" pitchFamily="50" charset="0"/>
              </a:rPr>
              <a:t>SALDO DE SOLUCIONES HABITACIONALES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sym typeface="TodaySHOP-Bold" pitchFamily="50" charset="0"/>
              </a:rPr>
              <a:t>PROGRAMA CHE TAPYI – DONACIÓN CHINA (TAIWÁN)</a:t>
            </a:r>
          </a:p>
        </p:txBody>
      </p:sp>
    </p:spTree>
    <p:extLst>
      <p:ext uri="{BB962C8B-B14F-4D97-AF65-F5344CB8AC3E}">
        <p14:creationId xmlns:p14="http://schemas.microsoft.com/office/powerpoint/2010/main" val="1103577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2420888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r>
              <a:rPr lang="es-PY" sz="3600" dirty="0">
                <a:solidFill>
                  <a:prstClr val="white"/>
                </a:solidFill>
                <a:latin typeface="Stencil" pitchFamily="82" charset="0"/>
                <a:sym typeface="Calibri"/>
              </a:rPr>
              <a:t>CRÉDITO Y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1802264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104726"/>
            <a:ext cx="8784976" cy="5128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7" name="Shape 213"/>
          <p:cNvSpPr>
            <a:spLocks noChangeArrowheads="1"/>
          </p:cNvSpPr>
          <p:nvPr/>
        </p:nvSpPr>
        <p:spPr bwMode="auto">
          <a:xfrm>
            <a:off x="1524000" y="115888"/>
            <a:ext cx="91440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VIVIENDAS ECONÓMICAS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063750" y="765175"/>
          <a:ext cx="8064500" cy="4751392"/>
        </p:xfrm>
        <a:graphic>
          <a:graphicData uri="http://schemas.openxmlformats.org/drawingml/2006/table">
            <a:tbl>
              <a:tblPr/>
              <a:tblGrid>
                <a:gridCol w="4600046"/>
                <a:gridCol w="1460045"/>
                <a:gridCol w="591228"/>
                <a:gridCol w="1413181"/>
              </a:tblGrid>
              <a:tr h="2918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TERMINACIÓN DE VIVIENDAS ECONÓMICAS - 2020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10571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/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CANT. DE VIV.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7169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5 - CAAGUAZÚ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24 DEPERTAMENTOS EN CNEL.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OVIEDO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Cnel. Oviedo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4.147.200.000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9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10 - ALTO PARANA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150 VIVIENDAS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CDE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Ciudad del Este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5.760.000.000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9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11 -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30 DUPLEX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MRA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Mariano Roque Alonso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3.150.000.000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60 VIVIENDAS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MRA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Mariano Roque Alonso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4.800.000.000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22 VIVIENDAS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ITA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1.100.000.000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60 VIVIENDAS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LIMPIO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Limpio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2.400.000.000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CONSTRUCCION DE 3 BLOQUES DE 12 DEPTOS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LUQUE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Luque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5.940.000.000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9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12 - ÑEEMBUCÚ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32 VIVIENDAS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ALBERDI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Pilar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2.560.000.000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TERMINACIÓN DE 50 VIVIENDAS EN </a:t>
                      </a:r>
                      <a:r>
                        <a:rPr lang="es-MX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PILAR</a:t>
                      </a:r>
                      <a:endParaRPr lang="es-MX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Alberdi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0" i="0" u="none" strike="noStrike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4.500.000.000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92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34.357.200.000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27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7" name="Shape 213"/>
          <p:cNvSpPr>
            <a:spLocks noChangeArrowheads="1"/>
          </p:cNvSpPr>
          <p:nvPr/>
        </p:nvSpPr>
        <p:spPr bwMode="auto">
          <a:xfrm>
            <a:off x="1527175" y="115888"/>
            <a:ext cx="9144000" cy="912812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CONSTRUCCIÓN DE INFRAESTRUCTURA </a:t>
            </a:r>
          </a:p>
          <a:p>
            <a:pPr algn="ctr" defTabSz="913947">
              <a:defRPr/>
            </a:pPr>
            <a:r>
              <a:rPr lang="es-PY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MARIANO ROQUE ALONSO</a:t>
            </a: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719514" y="1273175"/>
          <a:ext cx="4897437" cy="1346200"/>
        </p:xfrm>
        <a:graphic>
          <a:graphicData uri="http://schemas.openxmlformats.org/drawingml/2006/table">
            <a:tbl>
              <a:tblPr/>
              <a:tblGrid>
                <a:gridCol w="3074640"/>
                <a:gridCol w="1822797"/>
              </a:tblGrid>
              <a:tr h="784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CONSTRUCCIÓN DE </a:t>
                      </a: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INFRAESTRUCTURA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SGOG</a:t>
                      </a: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. </a:t>
                      </a: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520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4" marR="55304" marT="27585" marB="27585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MONTO EN GS.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4" marR="55304" marT="27585" marB="27585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10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PRESUPUESTO TOTAL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4" marR="55304" marT="27585" marB="27585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47.000.000.000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4" marR="55304" marT="27585" marB="27585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10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GASTOS DE CAPITAL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4" marR="55304" marT="27585" marB="27585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47.000.000.000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304" marR="55304" marT="27585" marB="27585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40" y="2780929"/>
            <a:ext cx="4712841" cy="265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8282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03512" y="104726"/>
            <a:ext cx="8784976" cy="659978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5" name="Shape 213"/>
          <p:cNvSpPr>
            <a:spLocks noChangeArrowheads="1"/>
          </p:cNvSpPr>
          <p:nvPr/>
        </p:nvSpPr>
        <p:spPr bwMode="auto">
          <a:xfrm>
            <a:off x="1524000" y="114300"/>
            <a:ext cx="91440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CREDITOS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HIPOTECARIOS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+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FONCOOP</a:t>
            </a:r>
            <a:endParaRPr lang="en-US" altLang="en-US" sz="2661" b="1" dirty="0">
              <a:solidFill>
                <a:schemeClr val="bg1"/>
              </a:solidFill>
              <a:latin typeface="Calibri" panose="020F0502020204030204" pitchFamily="34" charset="0"/>
              <a:sym typeface="TodaySHOP-Bold" pitchFamily="50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35164" y="844551"/>
            <a:ext cx="3513137" cy="29956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3947">
              <a:defRPr/>
            </a:pPr>
            <a:r>
              <a:rPr lang="es-ES" altLang="es-PY" sz="1451" dirty="0">
                <a:latin typeface="Calibri" panose="020F0502020204030204" pitchFamily="34" charset="0"/>
              </a:rPr>
              <a:t>A través de este Programa se otorgan líneas de créditos a Cooperativas, Sindicatos, Asociaciones y éstos a sus asociados, subsidiando la tasa de interés para asegurar el acceso a un crédito accesible.</a:t>
            </a:r>
            <a:endParaRPr lang="en-US" altLang="es-PY" sz="1451" dirty="0">
              <a:latin typeface="Calibri" panose="020F0502020204030204" pitchFamily="34" charset="0"/>
            </a:endParaRPr>
          </a:p>
          <a:p>
            <a:pPr algn="just" defTabSz="913947">
              <a:defRPr/>
            </a:pPr>
            <a:r>
              <a:rPr lang="es-ES" altLang="es-PY" sz="1451" dirty="0">
                <a:latin typeface="Calibri" panose="020F0502020204030204" pitchFamily="34" charset="0"/>
              </a:rPr>
              <a:t> </a:t>
            </a:r>
            <a:endParaRPr lang="en-US" altLang="es-PY" sz="1451" dirty="0">
              <a:latin typeface="Calibri" panose="020F0502020204030204" pitchFamily="34" charset="0"/>
            </a:endParaRPr>
          </a:p>
          <a:p>
            <a:pPr algn="just" defTabSz="913947">
              <a:defRPr/>
            </a:pPr>
            <a:r>
              <a:rPr lang="es-ES" altLang="es-PY" sz="1451" dirty="0">
                <a:latin typeface="Calibri" panose="020F0502020204030204" pitchFamily="34" charset="0"/>
              </a:rPr>
              <a:t>El Fondo de Créditos para Cooperativas está focalizado a desarrollar el capital social, impulsando los mecanismos conducentes a que las comunidades se organicen en cooperativas, a fin de mejorar su calidad de vida accediendo a una vivienda y hábitat adecuados.</a:t>
            </a:r>
            <a:endParaRPr lang="en-US" altLang="es-PY" sz="145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063750" y="3840164"/>
          <a:ext cx="8064500" cy="1719263"/>
        </p:xfrm>
        <a:graphic>
          <a:graphicData uri="http://schemas.openxmlformats.org/drawingml/2006/table">
            <a:tbl>
              <a:tblPr/>
              <a:tblGrid>
                <a:gridCol w="4290602"/>
                <a:gridCol w="1886949"/>
                <a:gridCol w="1886949"/>
              </a:tblGrid>
              <a:tr h="70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PRÉSTAMOS AL SECTOR PRIVADO – OG </a:t>
                      </a:r>
                      <a:r>
                        <a:rPr kumimoji="0" lang="es-ES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630</a:t>
                      </a:r>
                      <a:endParaRPr kumimoji="0" lang="en-US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23E4F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NUEVOS LLAMADOS </a:t>
                      </a:r>
                      <a:endParaRPr kumimoji="0" lang="es-E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E4F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(</a:t>
                      </a: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En cantidad de viviendas)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23E4F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MONTO EN GS.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23E4F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1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GASTOS DE CAPITAL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363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25.716.387.524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</a:tr>
              <a:tr h="246511"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9688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99 Alcance Nacional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363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25.716.387.524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GASTOS INHERENTES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81" marR="55281" marT="27618" marB="27618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81" marR="55281" marT="27618" marB="27618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kumimoji="0" lang="es-E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55281" marR="55281" marT="27618" marB="27618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3"/>
                    </a:solidFill>
                  </a:tcPr>
                </a:tc>
              </a:tr>
              <a:tr h="225653">
                <a:tc gridSpan="3">
                  <a:txBody>
                    <a:bodyPr/>
                    <a:lstStyle>
                      <a:lvl1pPr indent="-53975">
                        <a:spcBef>
                          <a:spcPct val="20000"/>
                        </a:spcBef>
                        <a:buFont typeface="Arial" charset="0"/>
                        <a:defRPr sz="4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41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34067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38639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43211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4778375" indent="-1120775" defTabSz="14747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-53975" algn="just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charset="0"/>
                        <a:ea typeface="Calibri" charset="0"/>
                        <a:cs typeface="Times New Roman" charset="0"/>
                      </a:endParaRPr>
                    </a:p>
                  </a:txBody>
                  <a:tcPr marL="41461" marR="41461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7" name="Picture 2" descr="C:\Users\asauer\Downloads\Fotos presentación\FONCO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880480"/>
            <a:ext cx="4406729" cy="272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03375" y="6453188"/>
            <a:ext cx="4770438" cy="241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277813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3947">
              <a:defRPr/>
            </a:pPr>
            <a:r>
              <a:rPr lang="es-ES" altLang="es-PY" sz="968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s-ES" altLang="es-PY" sz="84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Compartido con Viviendas Económicas, Créditos Hipotecarios, </a:t>
            </a:r>
            <a:r>
              <a:rPr lang="es-ES" altLang="es-PY" sz="847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FONCOOP</a:t>
            </a:r>
            <a:r>
              <a:rPr lang="es-ES" altLang="es-PY" sz="84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Pueblos Originarios.</a:t>
            </a:r>
            <a:endParaRPr lang="en-US" altLang="es-PY" sz="84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18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104726"/>
            <a:ext cx="8784976" cy="466774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9" name="Shape 213"/>
          <p:cNvSpPr>
            <a:spLocks noChangeArrowheads="1"/>
          </p:cNvSpPr>
          <p:nvPr/>
        </p:nvSpPr>
        <p:spPr bwMode="auto">
          <a:xfrm>
            <a:off x="1524000" y="115889"/>
            <a:ext cx="9144000" cy="911225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Resumen de Programas por Departamento</a:t>
            </a:r>
            <a:r>
              <a:rPr lang="es-PY" altLang="en-US" sz="2661" b="1" dirty="0">
                <a:solidFill>
                  <a:srgbClr val="000000"/>
                </a:solidFill>
                <a:latin typeface="Calibri" panose="020F0502020204030204" pitchFamily="34" charset="0"/>
                <a:sym typeface="TodaySHOP-Bold" pitchFamily="50" charset="0"/>
              </a:rPr>
              <a:t> </a:t>
            </a:r>
          </a:p>
          <a:p>
            <a:pPr algn="ctr" defTabSz="913947">
              <a:defRPr/>
            </a:pPr>
            <a:endParaRPr lang="es-PY" altLang="en-US" sz="2661" b="1" dirty="0">
              <a:solidFill>
                <a:srgbClr val="000000"/>
              </a:solidFill>
              <a:latin typeface="Calibri" panose="020F0502020204030204" pitchFamily="34" charset="0"/>
              <a:sym typeface="TodaySHOP-Bold" pitchFamily="50" charset="0"/>
            </a:endParaRPr>
          </a:p>
        </p:txBody>
      </p:sp>
      <p:graphicFrame>
        <p:nvGraphicFramePr>
          <p:cNvPr id="43012" name="Objeto 2"/>
          <p:cNvGraphicFramePr>
            <a:graphicFrameLocks noChangeAspect="1"/>
          </p:cNvGraphicFramePr>
          <p:nvPr/>
        </p:nvGraphicFramePr>
        <p:xfrm>
          <a:off x="2452688" y="571501"/>
          <a:ext cx="7243762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Hoja de cálculo" r:id="rId5" imgW="7286647" imgH="5076710" progId="Excel.Sheet.12">
                  <p:embed/>
                </p:oleObj>
              </mc:Choice>
              <mc:Fallback>
                <p:oleObj name="Hoja de cálculo" r:id="rId5" imgW="7286647" imgH="50767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71501"/>
                        <a:ext cx="7243762" cy="504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02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03512" y="2348880"/>
            <a:ext cx="8784976" cy="1008112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r>
              <a:rPr lang="es-PY" sz="3600" dirty="0">
                <a:solidFill>
                  <a:prstClr val="white"/>
                </a:solidFill>
                <a:latin typeface="Stencil" pitchFamily="82" charset="0"/>
                <a:sym typeface="Calibri"/>
              </a:rPr>
              <a:t>PROYECTOS EN ESPERA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770509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1871663" y="2028825"/>
            <a:ext cx="2438400" cy="2324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3947">
              <a:defRPr/>
            </a:pPr>
            <a:r>
              <a:rPr lang="es-ES" altLang="es-PY" sz="1451" b="1" dirty="0">
                <a:solidFill>
                  <a:prstClr val="black"/>
                </a:solidFill>
                <a:latin typeface="Calibri" panose="020F0502020204030204" pitchFamily="34" charset="0"/>
              </a:rPr>
              <a:t>Costo promedio por unidad habitacional: </a:t>
            </a:r>
            <a:endParaRPr lang="en-US" altLang="es-PY" sz="145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3947">
              <a:defRPr/>
            </a:pPr>
            <a:r>
              <a:rPr lang="es-ES" altLang="es-PY" sz="1451" dirty="0">
                <a:solidFill>
                  <a:prstClr val="black"/>
                </a:solidFill>
                <a:latin typeface="Calibri" panose="020F0502020204030204" pitchFamily="34" charset="0"/>
              </a:rPr>
              <a:t>El costo de la vivienda varía entre </a:t>
            </a:r>
            <a:r>
              <a:rPr lang="es-ES" altLang="es-PY" sz="1451" dirty="0" err="1">
                <a:solidFill>
                  <a:prstClr val="black"/>
                </a:solidFill>
                <a:latin typeface="Calibri" panose="020F0502020204030204" pitchFamily="34" charset="0"/>
              </a:rPr>
              <a:t>Gs.</a:t>
            </a:r>
            <a:r>
              <a:rPr lang="es-ES" altLang="es-PY" sz="1451" dirty="0">
                <a:solidFill>
                  <a:prstClr val="black"/>
                </a:solidFill>
                <a:latin typeface="Calibri" panose="020F0502020204030204" pitchFamily="34" charset="0"/>
              </a:rPr>
              <a:t> 87.000.000 a </a:t>
            </a:r>
            <a:r>
              <a:rPr lang="es-ES" altLang="es-PY" sz="1451" dirty="0" err="1">
                <a:solidFill>
                  <a:prstClr val="black"/>
                </a:solidFill>
                <a:latin typeface="Calibri" panose="020F0502020204030204" pitchFamily="34" charset="0"/>
              </a:rPr>
              <a:t>Gs.</a:t>
            </a:r>
            <a:r>
              <a:rPr lang="es-ES" altLang="es-PY" sz="1451" dirty="0">
                <a:solidFill>
                  <a:prstClr val="black"/>
                </a:solidFill>
                <a:latin typeface="Calibri" panose="020F0502020204030204" pitchFamily="34" charset="0"/>
              </a:rPr>
              <a:t> 158.000.000, dependiendo de la ubicación geográfica de la vivienda (excluyendo Asunción).</a:t>
            </a:r>
            <a:r>
              <a:rPr lang="en-US" altLang="es-PY" sz="145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altLang="es-PY" sz="1451" dirty="0">
                <a:solidFill>
                  <a:prstClr val="black"/>
                </a:solidFill>
                <a:latin typeface="Calibri" panose="020F0502020204030204" pitchFamily="34" charset="0"/>
              </a:rPr>
              <a:t>El costo promedio de las viviendas en Asunción es de </a:t>
            </a:r>
            <a:r>
              <a:rPr lang="es-ES" altLang="es-PY" sz="1451" dirty="0" err="1">
                <a:solidFill>
                  <a:prstClr val="black"/>
                </a:solidFill>
                <a:latin typeface="Calibri" panose="020F0502020204030204" pitchFamily="34" charset="0"/>
              </a:rPr>
              <a:t>Gs.</a:t>
            </a:r>
            <a:r>
              <a:rPr lang="es-ES" altLang="es-PY" sz="1451" dirty="0">
                <a:solidFill>
                  <a:prstClr val="black"/>
                </a:solidFill>
                <a:latin typeface="Calibri" panose="020F0502020204030204" pitchFamily="34" charset="0"/>
              </a:rPr>
              <a:t> 300.000.000</a:t>
            </a:r>
            <a:endParaRPr lang="en-US" altLang="es-PY" sz="145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Shape 213"/>
          <p:cNvSpPr>
            <a:spLocks noChangeArrowheads="1"/>
          </p:cNvSpPr>
          <p:nvPr/>
        </p:nvSpPr>
        <p:spPr bwMode="auto">
          <a:xfrm>
            <a:off x="1524000" y="38101"/>
            <a:ext cx="9144000" cy="911225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 anchor="ctr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VIVIENDAS ECONÓMICAS</a:t>
            </a:r>
          </a:p>
          <a:p>
            <a:pPr algn="ctr" defTabSz="913947">
              <a:defRPr/>
            </a:pPr>
            <a:r>
              <a:rPr lang="es-PY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3 Torres – Complejo Mariano Roque Alonso</a:t>
            </a:r>
          </a:p>
        </p:txBody>
      </p:sp>
      <p:pic>
        <p:nvPicPr>
          <p:cNvPr id="4711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/>
          <a:stretch>
            <a:fillRect/>
          </a:stretch>
        </p:blipFill>
        <p:spPr bwMode="auto">
          <a:xfrm>
            <a:off x="1646238" y="1557339"/>
            <a:ext cx="53276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583408"/>
            <a:ext cx="3211810" cy="1789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8796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12" name="Shape 213"/>
          <p:cNvSpPr>
            <a:spLocks noChangeArrowheads="1"/>
          </p:cNvSpPr>
          <p:nvPr/>
        </p:nvSpPr>
        <p:spPr bwMode="auto">
          <a:xfrm>
            <a:off x="1524000" y="182564"/>
            <a:ext cx="9144000" cy="1049337"/>
          </a:xfrm>
          <a:prstGeom prst="rect">
            <a:avLst/>
          </a:prstGeom>
          <a:noFill/>
          <a:ln>
            <a:noFill/>
          </a:ln>
          <a:extLst/>
        </p:spPr>
        <p:txBody>
          <a:bodyPr lIns="43105" rIns="4310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FONAVIS – SUBSIDIO PARA LA VIVIENDA SOCIAL</a:t>
            </a:r>
          </a:p>
          <a:p>
            <a:pPr algn="ctr" defTabSz="913947">
              <a:defRPr/>
            </a:pP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877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Transferencia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al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Fondo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Nacional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de la </a:t>
            </a:r>
            <a:r>
              <a:rPr lang="en-US" altLang="en-US" sz="2661" b="1" dirty="0" err="1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Vivienda</a:t>
            </a:r>
            <a:r>
              <a:rPr lang="en-US" altLang="en-US" sz="2661" b="1" dirty="0">
                <a:solidFill>
                  <a:schemeClr val="bg1"/>
                </a:solidFill>
                <a:latin typeface="Calibri" panose="020F0502020204030204" pitchFamily="34" charset="0"/>
                <a:sym typeface="TodaySHOP-Bold" pitchFamily="50" charset="0"/>
              </a:rPr>
              <a:t> Social</a:t>
            </a:r>
          </a:p>
          <a:p>
            <a:pPr algn="ctr" defTabSz="913947">
              <a:defRPr/>
            </a:pPr>
            <a:endParaRPr lang="en-US" altLang="en-US" sz="900" b="1" dirty="0">
              <a:latin typeface="Calibri" panose="020F0502020204030204" pitchFamily="34" charset="0"/>
              <a:sym typeface="TodaySHOP-Bold" pitchFamily="50" charset="0"/>
            </a:endParaRPr>
          </a:p>
        </p:txBody>
      </p:sp>
      <p:pic>
        <p:nvPicPr>
          <p:cNvPr id="4915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231900"/>
            <a:ext cx="6305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566988" y="3068638"/>
          <a:ext cx="6761162" cy="2243136"/>
        </p:xfrm>
        <a:graphic>
          <a:graphicData uri="http://schemas.openxmlformats.org/drawingml/2006/table">
            <a:tbl>
              <a:tblPr/>
              <a:tblGrid>
                <a:gridCol w="3091220"/>
                <a:gridCol w="1284480"/>
                <a:gridCol w="1115098"/>
                <a:gridCol w="1270364"/>
              </a:tblGrid>
              <a:tr h="488210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Subsidio Nivel 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Viviendas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Requerido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10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desembolso - Subsidios entregados en el Ejercicio 2019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36.124.810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Y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19.073.899.786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Nuevos Subsidios para la Vivienda Social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80.277.356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401.386.780.000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46"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420.460.679.786 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19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574"/>
            <a:ext cx="12012461" cy="64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03512" y="104726"/>
            <a:ext cx="8784976" cy="777130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pic>
        <p:nvPicPr>
          <p:cNvPr id="5120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142876"/>
            <a:ext cx="2198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Shape 213"/>
          <p:cNvSpPr>
            <a:spLocks noChangeArrowheads="1"/>
          </p:cNvSpPr>
          <p:nvPr/>
        </p:nvSpPr>
        <p:spPr bwMode="auto">
          <a:xfrm>
            <a:off x="1492251" y="115888"/>
            <a:ext cx="683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05" rIns="431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sym typeface="TodaySHOP-Bold" pitchFamily="50" charset="0"/>
              </a:rPr>
              <a:t>CONSTRUCCIÓN DE 5800 SOLUCIONES HABITACIONALES EN AREAS RURALES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208213" y="942976"/>
          <a:ext cx="7920036" cy="4621217"/>
        </p:xfrm>
        <a:graphic>
          <a:graphicData uri="http://schemas.openxmlformats.org/drawingml/2006/table">
            <a:tbl>
              <a:tblPr/>
              <a:tblGrid>
                <a:gridCol w="2143139"/>
                <a:gridCol w="2146133"/>
                <a:gridCol w="993745"/>
                <a:gridCol w="993745"/>
                <a:gridCol w="610615"/>
                <a:gridCol w="1032659"/>
              </a:tblGrid>
              <a:tr h="2773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TERMINACIÓN Y CONTRUCCIÓN DE VIVIENDAS PARA EL 2020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9460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DPTO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VIVIENDAS 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PARA EL 2020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9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CONCEPCION 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PEGASUS S.A. - llamado 230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</a:t>
                      </a:r>
                      <a:r>
                        <a:rPr lang="es-PY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Pyahu</a:t>
                      </a:r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Sgto. José F. López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1.631.000.000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4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FELIPE BARBOZA -  llamado 230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Kurusu</a:t>
                      </a:r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Hierro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Azotey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59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CONCEPCION 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2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 SAN PEDRO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 S.A.- llamado 123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Tuna lote 1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16.000.000.000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3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LICITAR 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Primavera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59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SAN PEDRO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94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 CORDILLERA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LANTANA - llamado 259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Esperanza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 de Mena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390.000.000</a:t>
                      </a:r>
                    </a:p>
                  </a:txBody>
                  <a:tcPr marL="7278" marR="7278" marT="72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CORDILLERA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9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 CAAZAPA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 CONSTRUCTORA S.A - llamado 561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Ma. Auxiliadora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Moisés Bertoni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4.481.000.000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3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BARCOM S.A. - llamado 251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Agrícola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de Mayo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59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CAAZAPA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094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AMAMBAY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YATYTA S.A.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Esperanza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Bella Vista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2.100.000.000</a:t>
                      </a:r>
                    </a:p>
                  </a:txBody>
                  <a:tcPr marL="7278" marR="7278" marT="72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AMAMBAY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967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CANINDEYU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PEGASUS S.A. - llamado 123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Marqueti lote 2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Ygatimi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2.100.000.000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CANINDEYU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8" marR="7278" marT="7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3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 DE CAPITAL 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26.702.000.000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439">
                <a:tc>
                  <a:txBody>
                    <a:bodyPr/>
                    <a:lstStyle/>
                    <a:p>
                      <a:pPr algn="ctr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 INHERENTES 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3.121.653.000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439">
                <a:tc>
                  <a:txBody>
                    <a:bodyPr/>
                    <a:lstStyle/>
                    <a:p>
                      <a:pPr algn="ctr" fontAlgn="b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8" marR="7278" marT="72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29.823.653.000</a:t>
                      </a:r>
                    </a:p>
                  </a:txBody>
                  <a:tcPr marL="7278" marR="7278" marT="7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96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68609" name="Imagen 1" descr="20190930_083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35"/>
            <a:ext cx="9036496" cy="52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4253497"/>
            <a:ext cx="7466146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Y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PY" sz="11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Y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Y" sz="1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Y" sz="11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s-PY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U$S 80.000.000 BONOS SOBERANOS</a:t>
            </a:r>
            <a:endParaRPr lang="es-PY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43382"/>
              </p:ext>
            </p:extLst>
          </p:nvPr>
        </p:nvGraphicFramePr>
        <p:xfrm>
          <a:off x="495300" y="165100"/>
          <a:ext cx="10820400" cy="637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Hoja de cálculo" r:id="rId4" imgW="5867535" imgH="7829628" progId="Excel.Sheet.12">
                  <p:embed/>
                </p:oleObj>
              </mc:Choice>
              <mc:Fallback>
                <p:oleObj name="Hoja de cálculo" r:id="rId4" imgW="5867535" imgH="7829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65100"/>
                        <a:ext cx="10820400" cy="637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457200"/>
            <a:ext cx="110236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03512" y="249289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r>
              <a:rPr lang="es-PY" sz="3600" dirty="0">
                <a:solidFill>
                  <a:prstClr val="white"/>
                </a:solidFill>
                <a:latin typeface="Stencil" pitchFamily="82" charset="0"/>
                <a:sym typeface="Calibri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6083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29774"/>
            <a:ext cx="11188700" cy="65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5060"/>
            <a:ext cx="12192000" cy="731838"/>
          </a:xfrm>
        </p:spPr>
        <p:txBody>
          <a:bodyPr/>
          <a:lstStyle/>
          <a:p>
            <a:r>
              <a:rPr lang="en-US" sz="3200" dirty="0" err="1"/>
              <a:t>Alrededor</a:t>
            </a:r>
            <a:r>
              <a:rPr lang="en-US" sz="3200" dirty="0"/>
              <a:t> de 256 mil </a:t>
            </a:r>
            <a:r>
              <a:rPr lang="en-US" sz="3200" dirty="0" err="1"/>
              <a:t>hogares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zonas </a:t>
            </a:r>
            <a:r>
              <a:rPr lang="en-US" sz="3200" dirty="0" err="1"/>
              <a:t>urbanas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no </a:t>
            </a:r>
            <a:r>
              <a:rPr lang="en-US" sz="3200" dirty="0" err="1"/>
              <a:t>viven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casa </a:t>
            </a:r>
            <a:r>
              <a:rPr lang="en-US" sz="3200" dirty="0" err="1"/>
              <a:t>propia</a:t>
            </a:r>
            <a:r>
              <a:rPr lang="en-US" sz="3200" dirty="0"/>
              <a:t>, (</a:t>
            </a:r>
            <a:r>
              <a:rPr lang="en-US" sz="3200" dirty="0" err="1"/>
              <a:t>año</a:t>
            </a:r>
            <a:r>
              <a:rPr lang="en-US" sz="3200" dirty="0"/>
              <a:t> 2017)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584771" y="1443891"/>
          <a:ext cx="9834237" cy="550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7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4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18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0303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Total Hogares</a:t>
                      </a:r>
                    </a:p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Urbanos</a:t>
                      </a:r>
                      <a:endParaRPr lang="es-PY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5" marR="1269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141.485</a:t>
                      </a:r>
                      <a:endParaRPr lang="es-PY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5" marR="1269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11721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u="none" strike="noStrike" dirty="0">
                          <a:effectLst/>
                        </a:rPr>
                        <a:t>437.908</a:t>
                      </a:r>
                      <a:endParaRPr lang="es-PY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5" marR="1269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11721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u="none" strike="noStrike" dirty="0">
                          <a:effectLst/>
                        </a:rPr>
                        <a:t>    71.944</a:t>
                      </a:r>
                      <a:endParaRPr lang="es-PY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5" marR="1269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11721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u="none" strike="noStrike" dirty="0">
                          <a:effectLst/>
                        </a:rPr>
                        <a:t>139.431</a:t>
                      </a:r>
                      <a:endParaRPr lang="es-PY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5" marR="1269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 1.075.088</a:t>
                      </a:r>
                      <a:endParaRPr lang="es-PY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5" marR="1269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 Box 56">
            <a:extLst>
              <a:ext uri="{FF2B5EF4-FFF2-40B4-BE49-F238E27FC236}">
                <a16:creationId xmlns:a16="http://schemas.microsoft.com/office/drawing/2014/main" xmlns="" id="{F8E0A7A8-C9D9-41A4-9AA2-C3DB2EEA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0961"/>
            <a:ext cx="9426340" cy="3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s-ES" dirty="0">
                <a:solidFill>
                  <a:prstClr val="white"/>
                </a:solidFill>
              </a:rPr>
              <a:t>Fuente: MF Economía con datos de DGEEC, 2017.</a:t>
            </a:r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/>
          </p:nvPr>
        </p:nvGraphicFramePr>
        <p:xfrm>
          <a:off x="1013232" y="2217123"/>
          <a:ext cx="9668556" cy="404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/>
          </p:nvPr>
        </p:nvGraphicFramePr>
        <p:xfrm>
          <a:off x="2971440" y="2377751"/>
          <a:ext cx="1111270" cy="234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29.000</a:t>
                      </a: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103.000</a:t>
                      </a: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/>
          </p:nvPr>
        </p:nvGraphicFramePr>
        <p:xfrm>
          <a:off x="4782831" y="2309307"/>
          <a:ext cx="1111270" cy="227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3451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30.000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96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66.000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3203">
                <a:tc>
                  <a:txBody>
                    <a:bodyPr/>
                    <a:lstStyle/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342.000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/>
          </p:nvPr>
        </p:nvGraphicFramePr>
        <p:xfrm>
          <a:off x="6621039" y="2309307"/>
          <a:ext cx="1111270" cy="207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8633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5.300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15.500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52.000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/>
          </p:nvPr>
        </p:nvGraphicFramePr>
        <p:xfrm>
          <a:off x="8459248" y="2374646"/>
          <a:ext cx="1111270" cy="212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028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26.000</a:t>
                      </a: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104.000</a:t>
                      </a: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/>
          </p:nvPr>
        </p:nvGraphicFramePr>
        <p:xfrm>
          <a:off x="10067498" y="2395341"/>
          <a:ext cx="1111270" cy="209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807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166.700</a:t>
                      </a: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72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823.500</a:t>
                      </a:r>
                    </a:p>
                  </a:txBody>
                  <a:tcPr marL="91407" marR="914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2038715" y="1825938"/>
            <a:ext cx="4435522" cy="4322451"/>
          </a:xfrm>
          <a:prstGeom prst="triangle">
            <a:avLst>
              <a:gd name="adj" fmla="val 50022"/>
            </a:avLst>
          </a:prstGeom>
          <a:solidFill>
            <a:srgbClr val="FFC000">
              <a:alpha val="6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AR" dirty="0">
              <a:solidFill>
                <a:prstClr val="white"/>
              </a:solidFill>
            </a:endParaRPr>
          </a:p>
        </p:txBody>
      </p:sp>
      <p:cxnSp>
        <p:nvCxnSpPr>
          <p:cNvPr id="6" name="5 Conector recto"/>
          <p:cNvCxnSpPr>
            <a:cxnSpLocks/>
          </p:cNvCxnSpPr>
          <p:nvPr/>
        </p:nvCxnSpPr>
        <p:spPr>
          <a:xfrm>
            <a:off x="3642610" y="2966804"/>
            <a:ext cx="12142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cxnSpLocks/>
          </p:cNvCxnSpPr>
          <p:nvPr/>
        </p:nvCxnSpPr>
        <p:spPr>
          <a:xfrm>
            <a:off x="2848131" y="4566210"/>
            <a:ext cx="28181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826844" y="2357767"/>
            <a:ext cx="85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AR" sz="2000" b="1" dirty="0">
                <a:solidFill>
                  <a:prstClr val="black"/>
                </a:solidFill>
              </a:rPr>
              <a:t>Alta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13196" y="5424343"/>
            <a:ext cx="85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AR" sz="2000" b="1" dirty="0">
                <a:solidFill>
                  <a:prstClr val="black"/>
                </a:solidFill>
              </a:rPr>
              <a:t>Baja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13192" y="3811968"/>
            <a:ext cx="85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AR" sz="2000" b="1" dirty="0">
                <a:solidFill>
                  <a:prstClr val="black"/>
                </a:solidFill>
              </a:rPr>
              <a:t>Media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26225" y="552796"/>
            <a:ext cx="10972800" cy="731838"/>
          </a:xfrm>
        </p:spPr>
        <p:txBody>
          <a:bodyPr/>
          <a:lstStyle/>
          <a:p>
            <a:r>
              <a:rPr lang="es-AR" dirty="0"/>
              <a:t>Estratificación de Hogares por Nivel de Ingreso</a:t>
            </a:r>
            <a:br>
              <a:rPr lang="es-AR" dirty="0"/>
            </a:br>
            <a:r>
              <a:rPr lang="es-AR" dirty="0"/>
              <a:t>(año 2017)</a:t>
            </a:r>
            <a:endParaRPr lang="en-US" dirty="0"/>
          </a:p>
        </p:txBody>
      </p:sp>
      <p:sp>
        <p:nvSpPr>
          <p:cNvPr id="13" name="Text Box 56">
            <a:extLst>
              <a:ext uri="{FF2B5EF4-FFF2-40B4-BE49-F238E27FC236}">
                <a16:creationId xmlns:a16="http://schemas.microsoft.com/office/drawing/2014/main" xmlns="" id="{F8E0A7A8-C9D9-41A4-9AA2-C3DB2EEA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0961"/>
            <a:ext cx="9426340" cy="3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s-ES" dirty="0">
                <a:solidFill>
                  <a:prstClr val="white"/>
                </a:solidFill>
              </a:rPr>
              <a:t>Fuente: MF Economía con datos de DGEEC, 2017.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09F4C0F0-D284-4880-9EB1-8479849091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5539" y="1967960"/>
          <a:ext cx="4644980" cy="72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257">
                  <a:extLst>
                    <a:ext uri="{9D8B030D-6E8A-4147-A177-3AD203B41FA5}">
                      <a16:colId xmlns:a16="http://schemas.microsoft.com/office/drawing/2014/main" xmlns="" val="1065198701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xmlns="" val="3319582702"/>
                    </a:ext>
                  </a:extLst>
                </a:gridCol>
              </a:tblGrid>
              <a:tr h="729236"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chemeClr val="tx1"/>
                          </a:solidFill>
                        </a:rPr>
                        <a:t>Mayor a Gs. 10.000.000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201.000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Hogares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16176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10044944-A3D5-436A-9700-3602B7A20C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2625" y="3245476"/>
          <a:ext cx="4644980" cy="77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257">
                  <a:extLst>
                    <a:ext uri="{9D8B030D-6E8A-4147-A177-3AD203B41FA5}">
                      <a16:colId xmlns:a16="http://schemas.microsoft.com/office/drawing/2014/main" xmlns="" val="1065198701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xmlns="" val="3319582702"/>
                    </a:ext>
                  </a:extLst>
                </a:gridCol>
              </a:tblGrid>
              <a:tr h="774476"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chemeClr val="tx1"/>
                          </a:solidFill>
                        </a:rPr>
                        <a:t>De Gs. 6.000.000 a 10.000.000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290.000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Hogares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16176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B470FD69-CB7D-4C0E-910F-17B99937CD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66427" y="4849922"/>
          <a:ext cx="4644980" cy="77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257">
                  <a:extLst>
                    <a:ext uri="{9D8B030D-6E8A-4147-A177-3AD203B41FA5}">
                      <a16:colId xmlns:a16="http://schemas.microsoft.com/office/drawing/2014/main" xmlns="" val="1065198701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xmlns="" val="3319582702"/>
                    </a:ext>
                  </a:extLst>
                </a:gridCol>
              </a:tblGrid>
              <a:tr h="774476"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chemeClr val="tx1"/>
                          </a:solidFill>
                        </a:rPr>
                        <a:t>Menor a Gs. 6.000.000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1.266.000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Hogares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16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11;p34"/>
          <p:cNvSpPr/>
          <p:nvPr/>
        </p:nvSpPr>
        <p:spPr>
          <a:xfrm>
            <a:off x="7880679" y="3212976"/>
            <a:ext cx="2613900" cy="2613900"/>
          </a:xfrm>
          <a:prstGeom prst="donut">
            <a:avLst>
              <a:gd name="adj" fmla="val 8161"/>
            </a:avLst>
          </a:prstGeom>
          <a:solidFill>
            <a:schemeClr val="accent5">
              <a:lumMod val="5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/>
            <a:r>
              <a:rPr lang="es-PY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500 </a:t>
            </a:r>
            <a:endParaRPr lang="es-PY" sz="3200" dirty="0">
              <a:solidFill>
                <a:prstClr val="black"/>
              </a:solidFill>
              <a:ea typeface="Muli"/>
              <a:cs typeface="Muli"/>
              <a:sym typeface="Muli"/>
            </a:endParaRPr>
          </a:p>
          <a:p>
            <a:pPr algn="ctr" defTabSz="457200"/>
            <a:r>
              <a:rPr lang="es-PY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Millones de Gs</a:t>
            </a:r>
          </a:p>
        </p:txBody>
      </p:sp>
      <p:sp>
        <p:nvSpPr>
          <p:cNvPr id="13" name="Google Shape;211;p34"/>
          <p:cNvSpPr/>
          <p:nvPr/>
        </p:nvSpPr>
        <p:spPr>
          <a:xfrm>
            <a:off x="3704215" y="3212976"/>
            <a:ext cx="2613900" cy="2613900"/>
          </a:xfrm>
          <a:prstGeom prst="donut">
            <a:avLst>
              <a:gd name="adj" fmla="val 8161"/>
            </a:avLst>
          </a:prstGeom>
          <a:solidFill>
            <a:schemeClr val="accent5">
              <a:lumMod val="5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/>
            <a:r>
              <a:rPr lang="es-PY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300 </a:t>
            </a:r>
            <a:endParaRPr lang="es-PY" sz="3200" dirty="0">
              <a:solidFill>
                <a:prstClr val="black"/>
              </a:solidFill>
              <a:ea typeface="Muli"/>
              <a:cs typeface="Muli"/>
              <a:sym typeface="Muli"/>
            </a:endParaRPr>
          </a:p>
          <a:p>
            <a:pPr algn="ctr" defTabSz="457200"/>
            <a:r>
              <a:rPr lang="es-PY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Millones de Gs</a:t>
            </a:r>
          </a:p>
        </p:txBody>
      </p:sp>
      <p:sp>
        <p:nvSpPr>
          <p:cNvPr id="14" name="Google Shape;212;p34"/>
          <p:cNvSpPr/>
          <p:nvPr/>
        </p:nvSpPr>
        <p:spPr>
          <a:xfrm>
            <a:off x="5792447" y="3212976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/>
            <a:r>
              <a:rPr lang="es-PY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400 </a:t>
            </a:r>
            <a:endParaRPr lang="es-PY" sz="3200" dirty="0">
              <a:solidFill>
                <a:prstClr val="black"/>
              </a:solidFill>
              <a:ea typeface="Muli"/>
              <a:cs typeface="Muli"/>
              <a:sym typeface="Muli"/>
            </a:endParaRPr>
          </a:p>
          <a:p>
            <a:pPr algn="ctr" defTabSz="457200"/>
            <a:r>
              <a:rPr lang="es-PY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Millones de Gs</a:t>
            </a:r>
          </a:p>
        </p:txBody>
      </p:sp>
      <p:sp>
        <p:nvSpPr>
          <p:cNvPr id="15" name="Google Shape;213;p34"/>
          <p:cNvSpPr/>
          <p:nvPr/>
        </p:nvSpPr>
        <p:spPr>
          <a:xfrm>
            <a:off x="1615983" y="3212976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/>
            <a:r>
              <a:rPr lang="en" sz="28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200 </a:t>
            </a:r>
            <a:endParaRPr lang="en" sz="2800" dirty="0">
              <a:solidFill>
                <a:prstClr val="black"/>
              </a:solidFill>
              <a:ea typeface="Muli"/>
              <a:cs typeface="Muli"/>
              <a:sym typeface="Muli"/>
            </a:endParaRPr>
          </a:p>
          <a:p>
            <a:pPr algn="ctr" defTabSz="457200"/>
            <a:r>
              <a:rPr lang="en" sz="1600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Millones de Gs</a:t>
            </a:r>
            <a:endParaRPr sz="1600" dirty="0">
              <a:solidFill>
                <a:prstClr val="black"/>
              </a:solidFill>
              <a:ea typeface="Muli"/>
              <a:cs typeface="Muli"/>
              <a:sym typeface="Muli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90227" y="1412776"/>
            <a:ext cx="619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PY" sz="2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Acceder a </a:t>
            </a:r>
            <a:r>
              <a:rPr lang="es-PY" sz="28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s-PY" sz="2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categorías de montos </a:t>
            </a:r>
          </a:p>
          <a:p>
            <a:pPr algn="ctr" defTabSz="457200"/>
            <a:r>
              <a:rPr lang="es-PY" sz="2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para la adquisición de viviendas: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715252" y="339915"/>
            <a:ext cx="647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PY" sz="3600" b="1" dirty="0">
                <a:solidFill>
                  <a:srgbClr val="004287"/>
                </a:solidFill>
                <a:ea typeface="Arial Unicode MS" pitchFamily="34" charset="-128"/>
                <a:cs typeface="Arial Unicode MS" pitchFamily="34" charset="-128"/>
              </a:rPr>
              <a:t>CLASE MEDIA</a:t>
            </a:r>
          </a:p>
        </p:txBody>
      </p:sp>
      <p:cxnSp>
        <p:nvCxnSpPr>
          <p:cNvPr id="22" name="Google Shape;356;p41"/>
          <p:cNvCxnSpPr/>
          <p:nvPr/>
        </p:nvCxnSpPr>
        <p:spPr>
          <a:xfrm>
            <a:off x="6020097" y="998619"/>
            <a:ext cx="0" cy="414156"/>
          </a:xfrm>
          <a:prstGeom prst="straightConnector1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23 Rectángulo"/>
          <p:cNvSpPr/>
          <p:nvPr/>
        </p:nvSpPr>
        <p:spPr>
          <a:xfrm>
            <a:off x="2715251" y="2642219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1°</a:t>
            </a:r>
            <a:endParaRPr lang="es-PY" sz="3200" dirty="0">
              <a:solidFill>
                <a:prstClr val="black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800122" y="2636913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2°</a:t>
            </a:r>
            <a:endParaRPr lang="es-PY" sz="3200" dirty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899730" y="2636913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4°</a:t>
            </a:r>
            <a:endParaRPr lang="es-PY" sz="3200" dirty="0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16346" y="2636913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" sz="3200" b="1" dirty="0">
                <a:solidFill>
                  <a:prstClr val="black"/>
                </a:solidFill>
                <a:ea typeface="Muli"/>
                <a:cs typeface="Muli"/>
                <a:sym typeface="Muli"/>
              </a:rPr>
              <a:t>3°</a:t>
            </a:r>
            <a:endParaRPr lang="es-PY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3"/>
          <a:stretch/>
        </p:blipFill>
        <p:spPr>
          <a:xfrm>
            <a:off x="6261206" y="3068960"/>
            <a:ext cx="4166850" cy="239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1703512" y="1910631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r>
              <a:rPr lang="es-PY" sz="3600" dirty="0">
                <a:solidFill>
                  <a:schemeClr val="bg1"/>
                </a:solidFill>
                <a:latin typeface="Stencil" pitchFamily="82" charset="0"/>
                <a:sym typeface="Calibri"/>
              </a:rPr>
              <a:t>PRESUPUESTO INSTITUCIONAL 2020</a:t>
            </a:r>
          </a:p>
        </p:txBody>
      </p:sp>
    </p:spTree>
    <p:extLst>
      <p:ext uri="{BB962C8B-B14F-4D97-AF65-F5344CB8AC3E}">
        <p14:creationId xmlns:p14="http://schemas.microsoft.com/office/powerpoint/2010/main" val="2969175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03512" y="104726"/>
            <a:ext cx="8784976" cy="100811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3105" tIns="43105" rIns="43105" bIns="43105" spcCol="38100" anchor="ctr"/>
          <a:lstStyle/>
          <a:p>
            <a:pPr algn="ctr" defTabSz="913947">
              <a:defRPr/>
            </a:pPr>
            <a:endParaRPr lang="es-PY" sz="3600" dirty="0">
              <a:solidFill>
                <a:schemeClr val="bg1"/>
              </a:solidFill>
              <a:latin typeface="Stencil" pitchFamily="82" charset="0"/>
              <a:sym typeface="Calibri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109789" y="3795714"/>
            <a:ext cx="7972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725"/>
              </a:spcAft>
              <a:buNone/>
            </a:pPr>
            <a:r>
              <a:rPr lang="es-ES" altLang="es-PY" sz="1300" b="1">
                <a:solidFill>
                  <a:srgbClr val="262626"/>
                </a:solidFill>
              </a:rPr>
              <a:t>FF 10 – Recursos del Tesoro (Proveniente de los Impuestos, Tasas y contribuciones – FONAVIS – FOCEM).</a:t>
            </a:r>
          </a:p>
          <a:p>
            <a:pPr algn="just">
              <a:spcBef>
                <a:spcPct val="0"/>
              </a:spcBef>
              <a:spcAft>
                <a:spcPts val="725"/>
              </a:spcAft>
              <a:buNone/>
            </a:pPr>
            <a:r>
              <a:rPr lang="es-ES" altLang="es-PY" sz="1300" b="1"/>
              <a:t>FF 20 – </a:t>
            </a:r>
            <a:r>
              <a:rPr lang="es-PY" altLang="en-US" sz="1300" b="1"/>
              <a:t>Banco Interamericano de Desarrollo </a:t>
            </a:r>
            <a:r>
              <a:rPr lang="es-ES" altLang="es-PY" sz="1300" b="1"/>
              <a:t>401 (</a:t>
            </a:r>
            <a:r>
              <a:rPr lang="es-ES" altLang="es-PY" sz="1300" b="1">
                <a:solidFill>
                  <a:srgbClr val="262626"/>
                </a:solidFill>
              </a:rPr>
              <a:t>Mejoramiento de las Condiciones de Habitabilidad de Chacarita Alta y Mejoramiento y Ampliación de Viviendas del Área Metropolitana de Asunción).</a:t>
            </a:r>
            <a:endParaRPr lang="es-ES" altLang="es-PY" sz="1300" b="1"/>
          </a:p>
          <a:p>
            <a:pPr algn="just">
              <a:spcBef>
                <a:spcPct val="0"/>
              </a:spcBef>
              <a:spcAft>
                <a:spcPts val="725"/>
              </a:spcAft>
              <a:buNone/>
            </a:pPr>
            <a:r>
              <a:rPr lang="es-ES" altLang="es-PY" sz="1300" b="1">
                <a:solidFill>
                  <a:srgbClr val="262626"/>
                </a:solidFill>
              </a:rPr>
              <a:t>FF 30 – Recursos Institucionales (Créditos hipotecarios y recuperación de la cartera).</a:t>
            </a:r>
          </a:p>
          <a:p>
            <a:pPr algn="just">
              <a:spcBef>
                <a:spcPct val="0"/>
              </a:spcBef>
              <a:spcAft>
                <a:spcPts val="725"/>
              </a:spcAft>
              <a:buNone/>
            </a:pPr>
            <a:r>
              <a:rPr lang="es-ES" altLang="es-PY" sz="1300" b="1">
                <a:solidFill>
                  <a:srgbClr val="262626"/>
                </a:solidFill>
              </a:rPr>
              <a:t>FF 30 – Recursos Institucionales Donaciones:  (FOCEM – Donación China).</a:t>
            </a:r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1524000" y="261938"/>
            <a:ext cx="9144000" cy="8366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947">
              <a:defRPr/>
            </a:pPr>
            <a:r>
              <a:rPr lang="es-PY" altLang="es-PY" sz="2419" b="1" dirty="0">
                <a:solidFill>
                  <a:schemeClr val="bg1"/>
                </a:solidFill>
                <a:latin typeface="Calibri" panose="020F0502020204030204" pitchFamily="34" charset="0"/>
              </a:rPr>
              <a:t>COMPARATIVO PRESUPUESTO VIGENTE 2019  – PROYECTO 2020</a:t>
            </a:r>
          </a:p>
          <a:p>
            <a:pPr algn="ctr" defTabSz="913947">
              <a:defRPr/>
            </a:pPr>
            <a:r>
              <a:rPr lang="es-PY" altLang="es-PY" sz="2419" b="1" dirty="0">
                <a:solidFill>
                  <a:schemeClr val="bg1"/>
                </a:solidFill>
                <a:latin typeface="Calibri" panose="020F0502020204030204" pitchFamily="34" charset="0"/>
              </a:rPr>
              <a:t>POR FUENTE DE FINANCIAMIENTO</a:t>
            </a:r>
            <a:endParaRPr lang="es-PY" altLang="es-ES" sz="2419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197" name="Objeto 1"/>
          <p:cNvGraphicFramePr>
            <a:graphicFrameLocks noChangeAspect="1"/>
          </p:cNvGraphicFramePr>
          <p:nvPr/>
        </p:nvGraphicFramePr>
        <p:xfrm>
          <a:off x="2279650" y="1239839"/>
          <a:ext cx="763270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Hoja de cálculo" r:id="rId5" imgW="11068093" imgH="3847985" progId="Excel.Sheet.8">
                  <p:embed/>
                </p:oleObj>
              </mc:Choice>
              <mc:Fallback>
                <p:oleObj name="Hoja de cálculo" r:id="rId5" imgW="11068093" imgH="38479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239839"/>
                        <a:ext cx="763270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864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investor 1">
  <a:themeElements>
    <a:clrScheme name="Investo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B8CADD"/>
      </a:accent1>
      <a:accent2>
        <a:srgbClr val="DA1F28"/>
      </a:accent2>
      <a:accent3>
        <a:srgbClr val="F77008"/>
      </a:accent3>
      <a:accent4>
        <a:srgbClr val="004287"/>
      </a:accent4>
      <a:accent5>
        <a:srgbClr val="002F61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investor 1">
  <a:themeElements>
    <a:clrScheme name="Investo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B8CADD"/>
      </a:accent1>
      <a:accent2>
        <a:srgbClr val="DA1F28"/>
      </a:accent2>
      <a:accent3>
        <a:srgbClr val="F77008"/>
      </a:accent3>
      <a:accent4>
        <a:srgbClr val="004287"/>
      </a:accent4>
      <a:accent5>
        <a:srgbClr val="002F61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investor 1">
  <a:themeElements>
    <a:clrScheme name="Investo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B8CADD"/>
      </a:accent1>
      <a:accent2>
        <a:srgbClr val="DA1F28"/>
      </a:accent2>
      <a:accent3>
        <a:srgbClr val="F77008"/>
      </a:accent3>
      <a:accent4>
        <a:srgbClr val="004287"/>
      </a:accent4>
      <a:accent5>
        <a:srgbClr val="002F61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1611</Words>
  <Application>Microsoft Office PowerPoint</Application>
  <PresentationFormat>Personalizado</PresentationFormat>
  <Paragraphs>564</Paragraphs>
  <Slides>34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Tema de Office</vt:lpstr>
      <vt:lpstr>1_tema investor 1</vt:lpstr>
      <vt:lpstr>2_tema investor 1</vt:lpstr>
      <vt:lpstr>3_tema investor 1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Alrededor de 256 mil hogares en zonas urbanas  no viven en casa propia, (año 2017)</vt:lpstr>
      <vt:lpstr>Estratificación de Hogares por Nivel de Ingreso (año 2017)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Daniel Escobar Masi</dc:creator>
  <cp:lastModifiedBy>DELL</cp:lastModifiedBy>
  <cp:revision>9</cp:revision>
  <dcterms:created xsi:type="dcterms:W3CDTF">2019-09-30T13:50:42Z</dcterms:created>
  <dcterms:modified xsi:type="dcterms:W3CDTF">2019-10-01T17:27:21Z</dcterms:modified>
</cp:coreProperties>
</file>