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00" r:id="rId2"/>
    <p:sldId id="258" r:id="rId3"/>
    <p:sldId id="259" r:id="rId4"/>
    <p:sldId id="309" r:id="rId5"/>
    <p:sldId id="303" r:id="rId6"/>
    <p:sldId id="279" r:id="rId7"/>
    <p:sldId id="271" r:id="rId8"/>
    <p:sldId id="337" r:id="rId9"/>
    <p:sldId id="338" r:id="rId10"/>
    <p:sldId id="285" r:id="rId11"/>
    <p:sldId id="341" r:id="rId12"/>
    <p:sldId id="310" r:id="rId13"/>
    <p:sldId id="354" r:id="rId14"/>
    <p:sldId id="283" r:id="rId15"/>
    <p:sldId id="311" r:id="rId16"/>
    <p:sldId id="322" r:id="rId17"/>
    <p:sldId id="323" r:id="rId18"/>
    <p:sldId id="282" r:id="rId19"/>
    <p:sldId id="312" r:id="rId20"/>
    <p:sldId id="281" r:id="rId21"/>
    <p:sldId id="315" r:id="rId22"/>
    <p:sldId id="344" r:id="rId23"/>
    <p:sldId id="313" r:id="rId24"/>
    <p:sldId id="317" r:id="rId25"/>
    <p:sldId id="318" r:id="rId26"/>
    <p:sldId id="316" r:id="rId27"/>
    <p:sldId id="347" r:id="rId28"/>
    <p:sldId id="336" r:id="rId29"/>
  </p:sldIdLst>
  <p:sldSz cx="12192000" cy="6858000"/>
  <p:notesSz cx="6735763" cy="9866313"/>
  <p:defaultText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FBAF3F"/>
    <a:srgbClr val="CC0066"/>
    <a:srgbClr val="F6E7E6"/>
    <a:srgbClr val="00AEEF"/>
    <a:srgbClr val="8CC63F"/>
    <a:srgbClr val="BD1D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6" autoAdjust="0"/>
    <p:restoredTop sz="94660" autoAdjust="0"/>
  </p:normalViewPr>
  <p:slideViewPr>
    <p:cSldViewPr>
      <p:cViewPr varScale="1">
        <p:scale>
          <a:sx n="88" d="100"/>
          <a:sy n="88" d="100"/>
        </p:scale>
        <p:origin x="-331" y="-77"/>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1" Type="http://schemas.openxmlformats.org/officeDocument/2006/relationships/image" Target="../media/image6.gif"/></Relationships>
</file>

<file path=ppt/diagrams/_rels/data2.xml.rels><?xml version="1.0" encoding="UTF-8" standalone="yes"?>
<Relationships xmlns="http://schemas.openxmlformats.org/package/2006/relationships"><Relationship Id="rId1" Type="http://schemas.openxmlformats.org/officeDocument/2006/relationships/image" Target="../media/image8.jpeg"/></Relationships>
</file>

<file path=ppt/diagrams/_rels/data3.xml.rels><?xml version="1.0" encoding="UTF-8" standalone="yes"?>
<Relationships xmlns="http://schemas.openxmlformats.org/package/2006/relationships"><Relationship Id="rId1" Type="http://schemas.openxmlformats.org/officeDocument/2006/relationships/image" Target="../media/image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6.gif"/></Relationships>
</file>

<file path=ppt/diagrams/_rels/drawing2.xml.rels><?xml version="1.0" encoding="UTF-8" standalone="yes"?>
<Relationships xmlns="http://schemas.openxmlformats.org/package/2006/relationships"><Relationship Id="rId1" Type="http://schemas.openxmlformats.org/officeDocument/2006/relationships/image" Target="../media/image8.jpeg"/></Relationships>
</file>

<file path=ppt/diagrams/_rels/drawing3.xml.rels><?xml version="1.0" encoding="UTF-8" standalone="yes"?>
<Relationships xmlns="http://schemas.openxmlformats.org/package/2006/relationships"><Relationship Id="rId1" Type="http://schemas.openxmlformats.org/officeDocument/2006/relationships/image" Target="../media/image9.jpe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C813CB-79B3-4050-B635-344EE87F58FB}" type="doc">
      <dgm:prSet loTypeId="urn:microsoft.com/office/officeart/2005/8/layout/vList3#1" loCatId="list" qsTypeId="urn:microsoft.com/office/officeart/2005/8/quickstyle/simple5" qsCatId="simple" csTypeId="urn:microsoft.com/office/officeart/2005/8/colors/accent2_4" csCatId="accent2" phldr="1"/>
      <dgm:spPr/>
      <dgm:t>
        <a:bodyPr/>
        <a:lstStyle/>
        <a:p>
          <a:endParaRPr lang="es-PY"/>
        </a:p>
      </dgm:t>
    </dgm:pt>
    <dgm:pt modelId="{4C312783-9158-4D4B-B3EA-178794F57E97}">
      <dgm:prSet/>
      <dgm:spPr/>
      <dgm:t>
        <a:bodyPr/>
        <a:lstStyle/>
        <a:p>
          <a:pPr rtl="0"/>
          <a:r>
            <a:rPr lang="es-ES" dirty="0"/>
            <a:t>1. Marco normativo del MDS</a:t>
          </a:r>
          <a:endParaRPr lang="es-PY" dirty="0"/>
        </a:p>
      </dgm:t>
    </dgm:pt>
    <dgm:pt modelId="{2CF1B83B-5C8C-45AC-8CF4-7483C4B16B88}" type="parTrans" cxnId="{84374715-C7B2-4289-8445-467E68792728}">
      <dgm:prSet/>
      <dgm:spPr/>
      <dgm:t>
        <a:bodyPr/>
        <a:lstStyle/>
        <a:p>
          <a:endParaRPr lang="es-PY"/>
        </a:p>
      </dgm:t>
    </dgm:pt>
    <dgm:pt modelId="{208409DC-6ECC-4FF8-AD66-9DC5CCEF8904}" type="sibTrans" cxnId="{84374715-C7B2-4289-8445-467E68792728}">
      <dgm:prSet/>
      <dgm:spPr/>
      <dgm:t>
        <a:bodyPr/>
        <a:lstStyle/>
        <a:p>
          <a:endParaRPr lang="es-PY"/>
        </a:p>
      </dgm:t>
    </dgm:pt>
    <dgm:pt modelId="{08287863-2C11-462E-A53C-90F9804D94C9}" type="pres">
      <dgm:prSet presAssocID="{39C813CB-79B3-4050-B635-344EE87F58FB}" presName="linearFlow" presStyleCnt="0">
        <dgm:presLayoutVars>
          <dgm:dir/>
          <dgm:resizeHandles val="exact"/>
        </dgm:presLayoutVars>
      </dgm:prSet>
      <dgm:spPr/>
      <dgm:t>
        <a:bodyPr/>
        <a:lstStyle/>
        <a:p>
          <a:endParaRPr lang="es-ES"/>
        </a:p>
      </dgm:t>
    </dgm:pt>
    <dgm:pt modelId="{67DEFA61-F77C-430A-BB6E-AA5FEA0D5129}" type="pres">
      <dgm:prSet presAssocID="{4C312783-9158-4D4B-B3EA-178794F57E97}" presName="composite" presStyleCnt="0"/>
      <dgm:spPr/>
    </dgm:pt>
    <dgm:pt modelId="{BC7DAFCA-51C0-4842-A6B7-08252134B3C9}" type="pres">
      <dgm:prSet presAssocID="{4C312783-9158-4D4B-B3EA-178794F57E97}" presName="imgShp" presStyleLbl="fgImgPlac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dgm:spPr>
      <dgm:t>
        <a:bodyPr/>
        <a:lstStyle/>
        <a:p>
          <a:endParaRPr lang="es-ES"/>
        </a:p>
      </dgm:t>
    </dgm:pt>
    <dgm:pt modelId="{58974654-F921-4C68-B9BB-C0B8602FF5D8}" type="pres">
      <dgm:prSet presAssocID="{4C312783-9158-4D4B-B3EA-178794F57E97}" presName="txShp" presStyleLbl="node1" presStyleIdx="0" presStyleCnt="1" custLinFactNeighborX="7689" custLinFactNeighborY="1590">
        <dgm:presLayoutVars>
          <dgm:bulletEnabled val="1"/>
        </dgm:presLayoutVars>
      </dgm:prSet>
      <dgm:spPr/>
      <dgm:t>
        <a:bodyPr/>
        <a:lstStyle/>
        <a:p>
          <a:endParaRPr lang="es-ES"/>
        </a:p>
      </dgm:t>
    </dgm:pt>
  </dgm:ptLst>
  <dgm:cxnLst>
    <dgm:cxn modelId="{84374715-C7B2-4289-8445-467E68792728}" srcId="{39C813CB-79B3-4050-B635-344EE87F58FB}" destId="{4C312783-9158-4D4B-B3EA-178794F57E97}" srcOrd="0" destOrd="0" parTransId="{2CF1B83B-5C8C-45AC-8CF4-7483C4B16B88}" sibTransId="{208409DC-6ECC-4FF8-AD66-9DC5CCEF8904}"/>
    <dgm:cxn modelId="{7B0EAC90-5C15-477C-B735-BC55D2CB2738}" type="presOf" srcId="{39C813CB-79B3-4050-B635-344EE87F58FB}" destId="{08287863-2C11-462E-A53C-90F9804D94C9}" srcOrd="0" destOrd="0" presId="urn:microsoft.com/office/officeart/2005/8/layout/vList3#1"/>
    <dgm:cxn modelId="{7C638E03-1E6E-4BA2-BD98-9336C4E9A264}" type="presOf" srcId="{4C312783-9158-4D4B-B3EA-178794F57E97}" destId="{58974654-F921-4C68-B9BB-C0B8602FF5D8}" srcOrd="0" destOrd="0" presId="urn:microsoft.com/office/officeart/2005/8/layout/vList3#1"/>
    <dgm:cxn modelId="{1AF2F8A7-091D-4145-ABF5-B639C4882F2E}" type="presParOf" srcId="{08287863-2C11-462E-A53C-90F9804D94C9}" destId="{67DEFA61-F77C-430A-BB6E-AA5FEA0D5129}" srcOrd="0" destOrd="0" presId="urn:microsoft.com/office/officeart/2005/8/layout/vList3#1"/>
    <dgm:cxn modelId="{0B34BA88-8641-4A3E-BC01-53D1D7785B5D}" type="presParOf" srcId="{67DEFA61-F77C-430A-BB6E-AA5FEA0D5129}" destId="{BC7DAFCA-51C0-4842-A6B7-08252134B3C9}" srcOrd="0" destOrd="0" presId="urn:microsoft.com/office/officeart/2005/8/layout/vList3#1"/>
    <dgm:cxn modelId="{3F34145A-5376-439F-B937-35BC10EFA81F}" type="presParOf" srcId="{67DEFA61-F77C-430A-BB6E-AA5FEA0D5129}" destId="{58974654-F921-4C68-B9BB-C0B8602FF5D8}" srcOrd="1" destOrd="0" presId="urn:microsoft.com/office/officeart/2005/8/layout/vList3#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9C813CB-79B3-4050-B635-344EE87F58FB}" type="doc">
      <dgm:prSet loTypeId="urn:microsoft.com/office/officeart/2005/8/layout/vList3#2" loCatId="list" qsTypeId="urn:microsoft.com/office/officeart/2005/8/quickstyle/simple5" qsCatId="simple" csTypeId="urn:microsoft.com/office/officeart/2005/8/colors/accent2_4" csCatId="accent2" phldr="1"/>
      <dgm:spPr/>
      <dgm:t>
        <a:bodyPr/>
        <a:lstStyle/>
        <a:p>
          <a:endParaRPr lang="es-PY"/>
        </a:p>
      </dgm:t>
    </dgm:pt>
    <dgm:pt modelId="{4C312783-9158-4D4B-B3EA-178794F57E97}">
      <dgm:prSet/>
      <dgm:spPr/>
      <dgm:t>
        <a:bodyPr/>
        <a:lstStyle/>
        <a:p>
          <a:pPr rtl="0"/>
          <a:r>
            <a:rPr lang="es-ES" dirty="0"/>
            <a:t>2. OBJETIVOS ESTRATEGICOS</a:t>
          </a:r>
          <a:endParaRPr lang="es-PY" dirty="0"/>
        </a:p>
      </dgm:t>
    </dgm:pt>
    <dgm:pt modelId="{2CF1B83B-5C8C-45AC-8CF4-7483C4B16B88}" type="parTrans" cxnId="{84374715-C7B2-4289-8445-467E68792728}">
      <dgm:prSet/>
      <dgm:spPr/>
      <dgm:t>
        <a:bodyPr/>
        <a:lstStyle/>
        <a:p>
          <a:endParaRPr lang="es-PY"/>
        </a:p>
      </dgm:t>
    </dgm:pt>
    <dgm:pt modelId="{208409DC-6ECC-4FF8-AD66-9DC5CCEF8904}" type="sibTrans" cxnId="{84374715-C7B2-4289-8445-467E68792728}">
      <dgm:prSet/>
      <dgm:spPr/>
      <dgm:t>
        <a:bodyPr/>
        <a:lstStyle/>
        <a:p>
          <a:endParaRPr lang="es-PY"/>
        </a:p>
      </dgm:t>
    </dgm:pt>
    <dgm:pt modelId="{08287863-2C11-462E-A53C-90F9804D94C9}" type="pres">
      <dgm:prSet presAssocID="{39C813CB-79B3-4050-B635-344EE87F58FB}" presName="linearFlow" presStyleCnt="0">
        <dgm:presLayoutVars>
          <dgm:dir/>
          <dgm:resizeHandles val="exact"/>
        </dgm:presLayoutVars>
      </dgm:prSet>
      <dgm:spPr/>
      <dgm:t>
        <a:bodyPr/>
        <a:lstStyle/>
        <a:p>
          <a:endParaRPr lang="es-ES"/>
        </a:p>
      </dgm:t>
    </dgm:pt>
    <dgm:pt modelId="{67DEFA61-F77C-430A-BB6E-AA5FEA0D5129}" type="pres">
      <dgm:prSet presAssocID="{4C312783-9158-4D4B-B3EA-178794F57E97}" presName="composite" presStyleCnt="0"/>
      <dgm:spPr/>
    </dgm:pt>
    <dgm:pt modelId="{BC7DAFCA-51C0-4842-A6B7-08252134B3C9}" type="pres">
      <dgm:prSet presAssocID="{4C312783-9158-4D4B-B3EA-178794F57E97}" presName="imgShp" presStyleLbl="fgImgPlace1" presStyleIdx="0" presStyleCnt="1" custScaleX="115138" custScaleY="100000" custLinFactNeighborX="-33685" custLinFactNeighborY="1590"/>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58974654-F921-4C68-B9BB-C0B8602FF5D8}" type="pres">
      <dgm:prSet presAssocID="{4C312783-9158-4D4B-B3EA-178794F57E97}" presName="txShp" presStyleLbl="node1" presStyleIdx="0" presStyleCnt="1" custLinFactNeighborX="7689" custLinFactNeighborY="-8808">
        <dgm:presLayoutVars>
          <dgm:bulletEnabled val="1"/>
        </dgm:presLayoutVars>
      </dgm:prSet>
      <dgm:spPr/>
      <dgm:t>
        <a:bodyPr/>
        <a:lstStyle/>
        <a:p>
          <a:endParaRPr lang="es-ES"/>
        </a:p>
      </dgm:t>
    </dgm:pt>
  </dgm:ptLst>
  <dgm:cxnLst>
    <dgm:cxn modelId="{54DD52AF-2052-48FA-91C4-151F8BB7CD2B}" type="presOf" srcId="{4C312783-9158-4D4B-B3EA-178794F57E97}" destId="{58974654-F921-4C68-B9BB-C0B8602FF5D8}" srcOrd="0" destOrd="0" presId="urn:microsoft.com/office/officeart/2005/8/layout/vList3#2"/>
    <dgm:cxn modelId="{84374715-C7B2-4289-8445-467E68792728}" srcId="{39C813CB-79B3-4050-B635-344EE87F58FB}" destId="{4C312783-9158-4D4B-B3EA-178794F57E97}" srcOrd="0" destOrd="0" parTransId="{2CF1B83B-5C8C-45AC-8CF4-7483C4B16B88}" sibTransId="{208409DC-6ECC-4FF8-AD66-9DC5CCEF8904}"/>
    <dgm:cxn modelId="{2238963E-776C-494E-A436-909D09ED65B1}" type="presOf" srcId="{39C813CB-79B3-4050-B635-344EE87F58FB}" destId="{08287863-2C11-462E-A53C-90F9804D94C9}" srcOrd="0" destOrd="0" presId="urn:microsoft.com/office/officeart/2005/8/layout/vList3#2"/>
    <dgm:cxn modelId="{16393566-5FB2-4DA9-963C-5C79D13472D9}" type="presParOf" srcId="{08287863-2C11-462E-A53C-90F9804D94C9}" destId="{67DEFA61-F77C-430A-BB6E-AA5FEA0D5129}" srcOrd="0" destOrd="0" presId="urn:microsoft.com/office/officeart/2005/8/layout/vList3#2"/>
    <dgm:cxn modelId="{B3A79950-4B89-47C3-BB45-80E00C3DF0E8}" type="presParOf" srcId="{67DEFA61-F77C-430A-BB6E-AA5FEA0D5129}" destId="{BC7DAFCA-51C0-4842-A6B7-08252134B3C9}" srcOrd="0" destOrd="0" presId="urn:microsoft.com/office/officeart/2005/8/layout/vList3#2"/>
    <dgm:cxn modelId="{12264E83-BB20-420D-A800-26C5DAE3EA3E}" type="presParOf" srcId="{67DEFA61-F77C-430A-BB6E-AA5FEA0D5129}" destId="{58974654-F921-4C68-B9BB-C0B8602FF5D8}" srcOrd="1" destOrd="0" presId="urn:microsoft.com/office/officeart/2005/8/layout/vList3#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5AFB0BB-A4A4-46A5-8066-08C279927D12}" type="doc">
      <dgm:prSet loTypeId="urn:microsoft.com/office/officeart/2005/8/layout/vList3#3" loCatId="list" qsTypeId="urn:microsoft.com/office/officeart/2005/8/quickstyle/simple5" qsCatId="simple" csTypeId="urn:microsoft.com/office/officeart/2005/8/colors/accent2_4" csCatId="accent2" phldr="1"/>
      <dgm:spPr/>
      <dgm:t>
        <a:bodyPr/>
        <a:lstStyle/>
        <a:p>
          <a:endParaRPr lang="es-PY"/>
        </a:p>
      </dgm:t>
    </dgm:pt>
    <dgm:pt modelId="{7C1FF572-9352-42EA-861F-CD5F2EEE4548}">
      <dgm:prSet/>
      <dgm:spPr>
        <a:gradFill rotWithShape="0">
          <a:gsLst>
            <a:gs pos="0">
              <a:schemeClr val="accent2">
                <a:lumMod val="75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gradFill>
      </dgm:spPr>
      <dgm:t>
        <a:bodyPr/>
        <a:lstStyle/>
        <a:p>
          <a:r>
            <a:rPr lang="es-PY" dirty="0"/>
            <a:t>3. PROYECTO DE PRESUPUESTO INSTITUCIONAL 2020 </a:t>
          </a:r>
        </a:p>
      </dgm:t>
    </dgm:pt>
    <dgm:pt modelId="{245A8252-72AC-4B4A-B472-411EF562A9B0}" type="parTrans" cxnId="{6950A3BE-21A1-4FDA-8E6E-8A74868D732F}">
      <dgm:prSet/>
      <dgm:spPr/>
      <dgm:t>
        <a:bodyPr/>
        <a:lstStyle/>
        <a:p>
          <a:endParaRPr lang="es-PY"/>
        </a:p>
      </dgm:t>
    </dgm:pt>
    <dgm:pt modelId="{F02A5696-1C7E-4C31-B6F7-6A3C11F88B95}" type="sibTrans" cxnId="{6950A3BE-21A1-4FDA-8E6E-8A74868D732F}">
      <dgm:prSet/>
      <dgm:spPr/>
      <dgm:t>
        <a:bodyPr/>
        <a:lstStyle/>
        <a:p>
          <a:endParaRPr lang="es-PY"/>
        </a:p>
      </dgm:t>
    </dgm:pt>
    <dgm:pt modelId="{8E6565A8-DF8F-4DF5-99E9-01B486859713}" type="pres">
      <dgm:prSet presAssocID="{C5AFB0BB-A4A4-46A5-8066-08C279927D12}" presName="linearFlow" presStyleCnt="0">
        <dgm:presLayoutVars>
          <dgm:dir/>
          <dgm:resizeHandles val="exact"/>
        </dgm:presLayoutVars>
      </dgm:prSet>
      <dgm:spPr/>
      <dgm:t>
        <a:bodyPr/>
        <a:lstStyle/>
        <a:p>
          <a:endParaRPr lang="es-ES"/>
        </a:p>
      </dgm:t>
    </dgm:pt>
    <dgm:pt modelId="{2707609A-275F-412E-87C6-A4BAED928160}" type="pres">
      <dgm:prSet presAssocID="{7C1FF572-9352-42EA-861F-CD5F2EEE4548}" presName="composite" presStyleCnt="0"/>
      <dgm:spPr/>
    </dgm:pt>
    <dgm:pt modelId="{60F400A2-29DA-4CF9-97F6-44ECA3FE3B17}" type="pres">
      <dgm:prSet presAssocID="{7C1FF572-9352-42EA-861F-CD5F2EEE4548}" presName="imgShp" presStyleLbl="fgImgPlace1" presStyleIdx="0" presStyleCnt="1" custLinFactNeighborX="-60380" custLinFactNeighborY="-1500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dgm:spPr>
    </dgm:pt>
    <dgm:pt modelId="{E1CF2924-2691-4680-9EC0-F98EB83153DE}" type="pres">
      <dgm:prSet presAssocID="{7C1FF572-9352-42EA-861F-CD5F2EEE4548}" presName="txShp" presStyleLbl="node1" presStyleIdx="0" presStyleCnt="1">
        <dgm:presLayoutVars>
          <dgm:bulletEnabled val="1"/>
        </dgm:presLayoutVars>
      </dgm:prSet>
      <dgm:spPr/>
      <dgm:t>
        <a:bodyPr/>
        <a:lstStyle/>
        <a:p>
          <a:endParaRPr lang="es-ES"/>
        </a:p>
      </dgm:t>
    </dgm:pt>
  </dgm:ptLst>
  <dgm:cxnLst>
    <dgm:cxn modelId="{6950A3BE-21A1-4FDA-8E6E-8A74868D732F}" srcId="{C5AFB0BB-A4A4-46A5-8066-08C279927D12}" destId="{7C1FF572-9352-42EA-861F-CD5F2EEE4548}" srcOrd="0" destOrd="0" parTransId="{245A8252-72AC-4B4A-B472-411EF562A9B0}" sibTransId="{F02A5696-1C7E-4C31-B6F7-6A3C11F88B95}"/>
    <dgm:cxn modelId="{AC605715-15FB-4F29-AEB8-A47559963F64}" type="presOf" srcId="{7C1FF572-9352-42EA-861F-CD5F2EEE4548}" destId="{E1CF2924-2691-4680-9EC0-F98EB83153DE}" srcOrd="0" destOrd="0" presId="urn:microsoft.com/office/officeart/2005/8/layout/vList3#3"/>
    <dgm:cxn modelId="{EF10E516-5487-4DD4-BD2D-9D7715C1A79C}" type="presOf" srcId="{C5AFB0BB-A4A4-46A5-8066-08C279927D12}" destId="{8E6565A8-DF8F-4DF5-99E9-01B486859713}" srcOrd="0" destOrd="0" presId="urn:microsoft.com/office/officeart/2005/8/layout/vList3#3"/>
    <dgm:cxn modelId="{EEE7ADFF-830F-46C2-BC34-094E3A21DDBA}" type="presParOf" srcId="{8E6565A8-DF8F-4DF5-99E9-01B486859713}" destId="{2707609A-275F-412E-87C6-A4BAED928160}" srcOrd="0" destOrd="0" presId="urn:microsoft.com/office/officeart/2005/8/layout/vList3#3"/>
    <dgm:cxn modelId="{F2EDC7D4-62FA-4F25-9268-A16C56083667}" type="presParOf" srcId="{2707609A-275F-412E-87C6-A4BAED928160}" destId="{60F400A2-29DA-4CF9-97F6-44ECA3FE3B17}" srcOrd="0" destOrd="0" presId="urn:microsoft.com/office/officeart/2005/8/layout/vList3#3"/>
    <dgm:cxn modelId="{44DC058F-A703-48B3-95FD-6C216BC42828}" type="presParOf" srcId="{2707609A-275F-412E-87C6-A4BAED928160}" destId="{E1CF2924-2691-4680-9EC0-F98EB83153DE}" srcOrd="1" destOrd="0" presId="urn:microsoft.com/office/officeart/2005/8/layout/vLis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74654-F921-4C68-B9BB-C0B8602FF5D8}">
      <dsp:nvSpPr>
        <dsp:cNvPr id="0" name=""/>
        <dsp:cNvSpPr/>
      </dsp:nvSpPr>
      <dsp:spPr>
        <a:xfrm rot="10800000">
          <a:off x="2376276" y="0"/>
          <a:ext cx="6504462" cy="951224"/>
        </a:xfrm>
        <a:prstGeom prst="homePlat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9463" tIns="140970" rIns="263144" bIns="140970" numCol="1" spcCol="1270" anchor="ctr" anchorCtr="0">
          <a:noAutofit/>
        </a:bodyPr>
        <a:lstStyle/>
        <a:p>
          <a:pPr lvl="0" algn="ctr" defTabSz="1644650" rtl="0">
            <a:lnSpc>
              <a:spcPct val="90000"/>
            </a:lnSpc>
            <a:spcBef>
              <a:spcPct val="0"/>
            </a:spcBef>
            <a:spcAft>
              <a:spcPct val="35000"/>
            </a:spcAft>
          </a:pPr>
          <a:r>
            <a:rPr lang="es-ES" sz="3700" kern="1200" dirty="0"/>
            <a:t>1. Marco normativo del MDS</a:t>
          </a:r>
          <a:endParaRPr lang="es-PY" sz="3700" kern="1200" dirty="0"/>
        </a:p>
      </dsp:txBody>
      <dsp:txXfrm rot="10800000">
        <a:off x="2614082" y="0"/>
        <a:ext cx="6266656" cy="951224"/>
      </dsp:txXfrm>
    </dsp:sp>
    <dsp:sp modelId="{BC7DAFCA-51C0-4842-A6B7-08252134B3C9}">
      <dsp:nvSpPr>
        <dsp:cNvPr id="0" name=""/>
        <dsp:cNvSpPr/>
      </dsp:nvSpPr>
      <dsp:spPr>
        <a:xfrm>
          <a:off x="1400536" y="0"/>
          <a:ext cx="951224" cy="95122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000" r="-4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74654-F921-4C68-B9BB-C0B8602FF5D8}">
      <dsp:nvSpPr>
        <dsp:cNvPr id="0" name=""/>
        <dsp:cNvSpPr/>
      </dsp:nvSpPr>
      <dsp:spPr>
        <a:xfrm rot="10800000">
          <a:off x="2725398" y="0"/>
          <a:ext cx="7470109" cy="936104"/>
        </a:xfrm>
        <a:prstGeom prst="homePlate">
          <a:avLst/>
        </a:prstGeom>
        <a:gradFill rotWithShape="0">
          <a:gsLst>
            <a:gs pos="0">
              <a:schemeClr val="accent2">
                <a:shade val="50000"/>
                <a:hueOff val="0"/>
                <a:satOff val="0"/>
                <a:lumOff val="0"/>
                <a:alphaOff val="0"/>
                <a:satMod val="103000"/>
                <a:lumMod val="102000"/>
                <a:tint val="94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412796" tIns="163830" rIns="305816" bIns="163830" numCol="1" spcCol="1270" anchor="ctr" anchorCtr="0">
          <a:noAutofit/>
        </a:bodyPr>
        <a:lstStyle/>
        <a:p>
          <a:pPr lvl="0" algn="ctr" defTabSz="1911350" rtl="0">
            <a:lnSpc>
              <a:spcPct val="90000"/>
            </a:lnSpc>
            <a:spcBef>
              <a:spcPct val="0"/>
            </a:spcBef>
            <a:spcAft>
              <a:spcPct val="35000"/>
            </a:spcAft>
          </a:pPr>
          <a:r>
            <a:rPr lang="es-ES" sz="4300" kern="1200" dirty="0"/>
            <a:t>2. OBJETIVOS ESTRATEGICOS</a:t>
          </a:r>
          <a:endParaRPr lang="es-PY" sz="4300" kern="1200" dirty="0"/>
        </a:p>
      </dsp:txBody>
      <dsp:txXfrm rot="10800000">
        <a:off x="2959424" y="0"/>
        <a:ext cx="7236083" cy="936104"/>
      </dsp:txXfrm>
    </dsp:sp>
    <dsp:sp modelId="{BC7DAFCA-51C0-4842-A6B7-08252134B3C9}">
      <dsp:nvSpPr>
        <dsp:cNvPr id="0" name=""/>
        <dsp:cNvSpPr/>
      </dsp:nvSpPr>
      <dsp:spPr>
        <a:xfrm>
          <a:off x="1296789" y="0"/>
          <a:ext cx="1077811" cy="936104"/>
        </a:xfrm>
        <a:prstGeom prst="ellipse">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F2924-2691-4680-9EC0-F98EB83153DE}">
      <dsp:nvSpPr>
        <dsp:cNvPr id="0" name=""/>
        <dsp:cNvSpPr/>
      </dsp:nvSpPr>
      <dsp:spPr>
        <a:xfrm rot="10800000">
          <a:off x="2096512" y="0"/>
          <a:ext cx="6608174" cy="1728192"/>
        </a:xfrm>
        <a:prstGeom prst="homePlate">
          <a:avLst/>
        </a:prstGeom>
        <a:gradFill rotWithShape="0">
          <a:gsLst>
            <a:gs pos="0">
              <a:schemeClr val="accent2">
                <a:lumMod val="75000"/>
              </a:schemeClr>
            </a:gs>
            <a:gs pos="50000">
              <a:schemeClr val="accent2">
                <a:shade val="50000"/>
                <a:hueOff val="0"/>
                <a:satOff val="0"/>
                <a:lumOff val="0"/>
                <a:alphaOff val="0"/>
                <a:satMod val="110000"/>
                <a:lumMod val="100000"/>
                <a:shade val="100000"/>
              </a:schemeClr>
            </a:gs>
            <a:gs pos="100000">
              <a:schemeClr val="accent2">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85" tIns="129540" rIns="241808" bIns="129540" numCol="1" spcCol="1270" anchor="ctr" anchorCtr="0">
          <a:noAutofit/>
        </a:bodyPr>
        <a:lstStyle/>
        <a:p>
          <a:pPr lvl="0" algn="ctr" defTabSz="1511300">
            <a:lnSpc>
              <a:spcPct val="90000"/>
            </a:lnSpc>
            <a:spcBef>
              <a:spcPct val="0"/>
            </a:spcBef>
            <a:spcAft>
              <a:spcPct val="35000"/>
            </a:spcAft>
          </a:pPr>
          <a:r>
            <a:rPr lang="es-PY" sz="3400" kern="1200" dirty="0"/>
            <a:t>3. PROYECTO DE PRESUPUESTO INSTITUCIONAL 2020 </a:t>
          </a:r>
        </a:p>
      </dsp:txBody>
      <dsp:txXfrm rot="10800000">
        <a:off x="2528560" y="0"/>
        <a:ext cx="6176126" cy="1728192"/>
      </dsp:txXfrm>
    </dsp:sp>
    <dsp:sp modelId="{60F400A2-29DA-4CF9-97F6-44ECA3FE3B17}">
      <dsp:nvSpPr>
        <dsp:cNvPr id="0" name=""/>
        <dsp:cNvSpPr/>
      </dsp:nvSpPr>
      <dsp:spPr>
        <a:xfrm>
          <a:off x="188934" y="0"/>
          <a:ext cx="1728192" cy="172819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9000" r="-39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vl1pPr>
          </a:lstStyle>
          <a:p>
            <a:endParaRPr lang="es-PY"/>
          </a:p>
        </p:txBody>
      </p:sp>
      <p:sp>
        <p:nvSpPr>
          <p:cNvPr id="3" name="2 Marcador de fecha"/>
          <p:cNvSpPr>
            <a:spLocks noGrp="1"/>
          </p:cNvSpPr>
          <p:nvPr>
            <p:ph type="dt" idx="1"/>
          </p:nvPr>
        </p:nvSpPr>
        <p:spPr>
          <a:xfrm>
            <a:off x="3815373" y="0"/>
            <a:ext cx="2918831" cy="493316"/>
          </a:xfrm>
          <a:prstGeom prst="rect">
            <a:avLst/>
          </a:prstGeom>
        </p:spPr>
        <p:txBody>
          <a:bodyPr vert="horz" lIns="91440" tIns="45720" rIns="91440" bIns="45720" rtlCol="0"/>
          <a:lstStyle>
            <a:lvl1pPr algn="r">
              <a:defRPr sz="1200"/>
            </a:lvl1pPr>
          </a:lstStyle>
          <a:p>
            <a:fld id="{8732FED7-4790-49F3-B399-88EC1CF39370}" type="datetimeFigureOut">
              <a:rPr lang="es-PY" smtClean="0"/>
              <a:pPr/>
              <a:t>1/10/2019</a:t>
            </a:fld>
            <a:endParaRPr lang="es-PY"/>
          </a:p>
        </p:txBody>
      </p:sp>
      <p:sp>
        <p:nvSpPr>
          <p:cNvPr id="4" name="3 Marcador de imagen de diapositiva"/>
          <p:cNvSpPr>
            <a:spLocks noGrp="1" noRot="1" noChangeAspect="1"/>
          </p:cNvSpPr>
          <p:nvPr>
            <p:ph type="sldImg" idx="2"/>
          </p:nvPr>
        </p:nvSpPr>
        <p:spPr>
          <a:xfrm>
            <a:off x="79375" y="739775"/>
            <a:ext cx="6577013" cy="3700463"/>
          </a:xfrm>
          <a:prstGeom prst="rect">
            <a:avLst/>
          </a:prstGeom>
          <a:noFill/>
          <a:ln w="12700">
            <a:solidFill>
              <a:prstClr val="black"/>
            </a:solidFill>
          </a:ln>
        </p:spPr>
        <p:txBody>
          <a:bodyPr vert="horz" lIns="91440" tIns="45720" rIns="91440" bIns="45720" rtlCol="0" anchor="ctr"/>
          <a:lstStyle/>
          <a:p>
            <a:endParaRPr lang="es-PY"/>
          </a:p>
        </p:txBody>
      </p:sp>
      <p:sp>
        <p:nvSpPr>
          <p:cNvPr id="5" name="4 Marcador de notas"/>
          <p:cNvSpPr>
            <a:spLocks noGrp="1"/>
          </p:cNvSpPr>
          <p:nvPr>
            <p:ph type="body" sz="quarter" idx="3"/>
          </p:nvPr>
        </p:nvSpPr>
        <p:spPr>
          <a:xfrm>
            <a:off x="673577" y="4686499"/>
            <a:ext cx="5388610" cy="443984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6" name="5 Marcador de pie de página"/>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vl1pPr>
          </a:lstStyle>
          <a:p>
            <a:endParaRPr lang="es-PY"/>
          </a:p>
        </p:txBody>
      </p:sp>
      <p:sp>
        <p:nvSpPr>
          <p:cNvPr id="7" name="6 Marcador de número de diapositiva"/>
          <p:cNvSpPr>
            <a:spLocks noGrp="1"/>
          </p:cNvSpPr>
          <p:nvPr>
            <p:ph type="sldNum" sz="quarter" idx="5"/>
          </p:nvPr>
        </p:nvSpPr>
        <p:spPr>
          <a:xfrm>
            <a:off x="3815373" y="9371285"/>
            <a:ext cx="2918831" cy="493316"/>
          </a:xfrm>
          <a:prstGeom prst="rect">
            <a:avLst/>
          </a:prstGeom>
        </p:spPr>
        <p:txBody>
          <a:bodyPr vert="horz" lIns="91440" tIns="45720" rIns="91440" bIns="45720" rtlCol="0" anchor="b"/>
          <a:lstStyle>
            <a:lvl1pPr algn="r">
              <a:defRPr sz="1200"/>
            </a:lvl1pPr>
          </a:lstStyle>
          <a:p>
            <a:fld id="{6A77D92A-878E-402A-8DF2-0B4DDFC38887}" type="slidenum">
              <a:rPr lang="es-PY" smtClean="0"/>
              <a:pPr/>
              <a:t>‹Nº›</a:t>
            </a:fld>
            <a:endParaRPr lang="es-PY"/>
          </a:p>
        </p:txBody>
      </p:sp>
    </p:spTree>
    <p:extLst>
      <p:ext uri="{BB962C8B-B14F-4D97-AF65-F5344CB8AC3E}">
        <p14:creationId xmlns:p14="http://schemas.microsoft.com/office/powerpoint/2010/main" val="284090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9375" y="739775"/>
            <a:ext cx="6577013" cy="3700463"/>
          </a:xfrm>
        </p:spPr>
      </p:sp>
      <p:sp>
        <p:nvSpPr>
          <p:cNvPr id="3" name="2 Marcador de notas"/>
          <p:cNvSpPr>
            <a:spLocks noGrp="1"/>
          </p:cNvSpPr>
          <p:nvPr>
            <p:ph type="body" idx="1"/>
          </p:nvPr>
        </p:nvSpPr>
        <p:spPr/>
        <p:txBody>
          <a:bodyPr>
            <a:normAutofit/>
          </a:bodyPr>
          <a:lstStyle/>
          <a:p>
            <a:endParaRPr lang="es-PY"/>
          </a:p>
        </p:txBody>
      </p:sp>
      <p:sp>
        <p:nvSpPr>
          <p:cNvPr id="4" name="3 Marcador de número de diapositiva"/>
          <p:cNvSpPr>
            <a:spLocks noGrp="1"/>
          </p:cNvSpPr>
          <p:nvPr>
            <p:ph type="sldNum" sz="quarter" idx="10"/>
          </p:nvPr>
        </p:nvSpPr>
        <p:spPr/>
        <p:txBody>
          <a:bodyPr/>
          <a:lstStyle/>
          <a:p>
            <a:fld id="{6A77D92A-878E-402A-8DF2-0B4DDFC38887}" type="slidenum">
              <a:rPr lang="es-PY" smtClean="0"/>
              <a:pPr/>
              <a:t>3</a:t>
            </a:fld>
            <a:endParaRPr lang="es-PY"/>
          </a:p>
        </p:txBody>
      </p:sp>
    </p:spTree>
    <p:extLst>
      <p:ext uri="{BB962C8B-B14F-4D97-AF65-F5344CB8AC3E}">
        <p14:creationId xmlns:p14="http://schemas.microsoft.com/office/powerpoint/2010/main" val="4034616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79375" y="739775"/>
            <a:ext cx="6577013" cy="3700463"/>
          </a:xfrm>
        </p:spPr>
      </p:sp>
      <p:sp>
        <p:nvSpPr>
          <p:cNvPr id="3" name="2 Marcador de notas"/>
          <p:cNvSpPr>
            <a:spLocks noGrp="1"/>
          </p:cNvSpPr>
          <p:nvPr>
            <p:ph type="body" idx="1"/>
          </p:nvPr>
        </p:nvSpPr>
        <p:spPr/>
        <p:txBody>
          <a:bodyPr>
            <a:normAutofit/>
          </a:bodyPr>
          <a:lstStyle/>
          <a:p>
            <a:endParaRPr lang="es-PY"/>
          </a:p>
        </p:txBody>
      </p:sp>
      <p:sp>
        <p:nvSpPr>
          <p:cNvPr id="4" name="3 Marcador de número de diapositiva"/>
          <p:cNvSpPr>
            <a:spLocks noGrp="1"/>
          </p:cNvSpPr>
          <p:nvPr>
            <p:ph type="sldNum" sz="quarter" idx="10"/>
          </p:nvPr>
        </p:nvSpPr>
        <p:spPr/>
        <p:txBody>
          <a:bodyPr/>
          <a:lstStyle/>
          <a:p>
            <a:fld id="{6A77D92A-878E-402A-8DF2-0B4DDFC38887}" type="slidenum">
              <a:rPr lang="es-PY" smtClean="0"/>
              <a:pPr/>
              <a:t>4</a:t>
            </a:fld>
            <a:endParaRPr lang="es-PY"/>
          </a:p>
        </p:txBody>
      </p:sp>
    </p:spTree>
    <p:extLst>
      <p:ext uri="{BB962C8B-B14F-4D97-AF65-F5344CB8AC3E}">
        <p14:creationId xmlns:p14="http://schemas.microsoft.com/office/powerpoint/2010/main" val="273213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Y"/>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Y"/>
          </a:p>
        </p:txBody>
      </p:sp>
      <p:sp>
        <p:nvSpPr>
          <p:cNvPr id="4" name="Marcador de fecha 3"/>
          <p:cNvSpPr>
            <a:spLocks noGrp="1"/>
          </p:cNvSpPr>
          <p:nvPr>
            <p:ph type="dt" sz="half" idx="10"/>
          </p:nvPr>
        </p:nvSpPr>
        <p:spPr/>
        <p:txBody>
          <a:body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311773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295786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899" y="365125"/>
            <a:ext cx="2628900" cy="5811838"/>
          </a:xfrm>
        </p:spPr>
        <p:txBody>
          <a:bodyPr vert="eaVert"/>
          <a:lstStyle/>
          <a:p>
            <a:r>
              <a:rPr lang="es-ES"/>
              <a:t>Haga clic para modificar el estilo de título del patrón</a:t>
            </a:r>
            <a:endParaRPr lang="es-PY"/>
          </a:p>
        </p:txBody>
      </p:sp>
      <p:sp>
        <p:nvSpPr>
          <p:cNvPr id="3" name="Marcador de texto vertical 2"/>
          <p:cNvSpPr>
            <a:spLocks noGrp="1"/>
          </p:cNvSpPr>
          <p:nvPr>
            <p:ph type="body" orient="vert" idx="1"/>
          </p:nvPr>
        </p:nvSpPr>
        <p:spPr>
          <a:xfrm>
            <a:off x="838199"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2829060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10"/>
          </p:nvPr>
        </p:nvSpPr>
        <p:spPr/>
        <p:txBody>
          <a:body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91306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2" y="1709738"/>
            <a:ext cx="10515600" cy="2852737"/>
          </a:xfrm>
        </p:spPr>
        <p:txBody>
          <a:bodyPr anchor="b"/>
          <a:lstStyle>
            <a:lvl1pPr>
              <a:defRPr sz="6000"/>
            </a:lvl1pPr>
          </a:lstStyle>
          <a:p>
            <a:r>
              <a:rPr lang="es-ES"/>
              <a:t>Haga clic para modificar el estilo de título del patrón</a:t>
            </a:r>
            <a:endParaRPr lang="es-PY"/>
          </a:p>
        </p:txBody>
      </p:sp>
      <p:sp>
        <p:nvSpPr>
          <p:cNvPr id="3" name="Marcador de texto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11"/>
          </p:nvPr>
        </p:nvSpPr>
        <p:spPr/>
        <p:txBody>
          <a:bodyPr/>
          <a:lstStyle/>
          <a:p>
            <a:endParaRPr lang="es-PY"/>
          </a:p>
        </p:txBody>
      </p:sp>
      <p:sp>
        <p:nvSpPr>
          <p:cNvPr id="6" name="Marcador de número de diapositiva 5"/>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73019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contenido 2"/>
          <p:cNvSpPr>
            <a:spLocks noGrp="1"/>
          </p:cNvSpPr>
          <p:nvPr>
            <p:ph sz="half" idx="1"/>
          </p:nvPr>
        </p:nvSpPr>
        <p:spPr>
          <a:xfrm>
            <a:off x="838201"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contenido 3"/>
          <p:cNvSpPr>
            <a:spLocks noGrp="1"/>
          </p:cNvSpPr>
          <p:nvPr>
            <p:ph sz="half" idx="2"/>
          </p:nvPr>
        </p:nvSpPr>
        <p:spPr>
          <a:xfrm>
            <a:off x="6172201"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fecha 4"/>
          <p:cNvSpPr>
            <a:spLocks noGrp="1"/>
          </p:cNvSpPr>
          <p:nvPr>
            <p:ph type="dt" sz="half" idx="10"/>
          </p:nvPr>
        </p:nvSpPr>
        <p:spPr/>
        <p:txBody>
          <a:bodyPr/>
          <a:lstStyle/>
          <a:p>
            <a:fld id="{5A8D3FCD-0F3E-477E-8257-487FEBBA1376}" type="datetimeFigureOut">
              <a:rPr lang="es-PY" smtClean="0"/>
              <a:pPr/>
              <a:t>1/10/2019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2357095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9" y="365125"/>
            <a:ext cx="10515600" cy="1325563"/>
          </a:xfrm>
        </p:spPr>
        <p:txBody>
          <a:bodyPr/>
          <a:lstStyle/>
          <a:p>
            <a:r>
              <a:rPr lang="es-ES"/>
              <a:t>Haga clic para modificar el estilo de título del patrón</a:t>
            </a:r>
            <a:endParaRPr lang="es-PY"/>
          </a:p>
        </p:txBody>
      </p:sp>
      <p:sp>
        <p:nvSpPr>
          <p:cNvPr id="3" name="Marcador de texto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9" y="2505076"/>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5" name="Marcador de texto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2" y="2505076"/>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7" name="Marcador de fecha 6"/>
          <p:cNvSpPr>
            <a:spLocks noGrp="1"/>
          </p:cNvSpPr>
          <p:nvPr>
            <p:ph type="dt" sz="half" idx="10"/>
          </p:nvPr>
        </p:nvSpPr>
        <p:spPr/>
        <p:txBody>
          <a:bodyPr/>
          <a:lstStyle/>
          <a:p>
            <a:fld id="{5A8D3FCD-0F3E-477E-8257-487FEBBA1376}" type="datetimeFigureOut">
              <a:rPr lang="es-PY" smtClean="0"/>
              <a:pPr/>
              <a:t>1/10/2019</a:t>
            </a:fld>
            <a:endParaRPr lang="es-PY"/>
          </a:p>
        </p:txBody>
      </p:sp>
      <p:sp>
        <p:nvSpPr>
          <p:cNvPr id="8" name="Marcador de pie de página 7"/>
          <p:cNvSpPr>
            <a:spLocks noGrp="1"/>
          </p:cNvSpPr>
          <p:nvPr>
            <p:ph type="ftr" sz="quarter" idx="11"/>
          </p:nvPr>
        </p:nvSpPr>
        <p:spPr/>
        <p:txBody>
          <a:bodyPr/>
          <a:lstStyle/>
          <a:p>
            <a:endParaRPr lang="es-PY"/>
          </a:p>
        </p:txBody>
      </p:sp>
      <p:sp>
        <p:nvSpPr>
          <p:cNvPr id="9" name="Marcador de número de diapositiva 8"/>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3711039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Y"/>
          </a:p>
        </p:txBody>
      </p:sp>
      <p:sp>
        <p:nvSpPr>
          <p:cNvPr id="3" name="Marcador de fecha 2"/>
          <p:cNvSpPr>
            <a:spLocks noGrp="1"/>
          </p:cNvSpPr>
          <p:nvPr>
            <p:ph type="dt" sz="half" idx="10"/>
          </p:nvPr>
        </p:nvSpPr>
        <p:spPr/>
        <p:txBody>
          <a:bodyPr/>
          <a:lstStyle/>
          <a:p>
            <a:fld id="{5A8D3FCD-0F3E-477E-8257-487FEBBA1376}" type="datetimeFigureOut">
              <a:rPr lang="es-PY" smtClean="0"/>
              <a:pPr/>
              <a:t>1/10/2019</a:t>
            </a:fld>
            <a:endParaRPr lang="es-PY"/>
          </a:p>
        </p:txBody>
      </p:sp>
      <p:sp>
        <p:nvSpPr>
          <p:cNvPr id="4" name="Marcador de pie de página 3"/>
          <p:cNvSpPr>
            <a:spLocks noGrp="1"/>
          </p:cNvSpPr>
          <p:nvPr>
            <p:ph type="ftr" sz="quarter" idx="11"/>
          </p:nvPr>
        </p:nvSpPr>
        <p:spPr/>
        <p:txBody>
          <a:bodyPr/>
          <a:lstStyle/>
          <a:p>
            <a:endParaRPr lang="es-PY"/>
          </a:p>
        </p:txBody>
      </p:sp>
      <p:sp>
        <p:nvSpPr>
          <p:cNvPr id="5" name="Marcador de número de diapositiva 4"/>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6924319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A8D3FCD-0F3E-477E-8257-487FEBBA1376}" type="datetimeFigureOut">
              <a:rPr lang="es-PY" smtClean="0"/>
              <a:pPr/>
              <a:t>1/10/2019</a:t>
            </a:fld>
            <a:endParaRPr lang="es-PY"/>
          </a:p>
        </p:txBody>
      </p:sp>
      <p:sp>
        <p:nvSpPr>
          <p:cNvPr id="3" name="Marcador de pie de página 2"/>
          <p:cNvSpPr>
            <a:spLocks noGrp="1"/>
          </p:cNvSpPr>
          <p:nvPr>
            <p:ph type="ftr" sz="quarter" idx="11"/>
          </p:nvPr>
        </p:nvSpPr>
        <p:spPr/>
        <p:txBody>
          <a:bodyPr/>
          <a:lstStyle/>
          <a:p>
            <a:endParaRPr lang="es-PY"/>
          </a:p>
        </p:txBody>
      </p:sp>
      <p:sp>
        <p:nvSpPr>
          <p:cNvPr id="4" name="Marcador de número de diapositiva 3"/>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41288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endParaRPr lang="es-PY"/>
          </a:p>
        </p:txBody>
      </p:sp>
      <p:sp>
        <p:nvSpPr>
          <p:cNvPr id="3" name="Marcador de contenido 2"/>
          <p:cNvSpPr>
            <a:spLocks noGrp="1"/>
          </p:cNvSpPr>
          <p:nvPr>
            <p:ph idx="1"/>
          </p:nvPr>
        </p:nvSpPr>
        <p:spPr>
          <a:xfrm>
            <a:off x="5183188"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texto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A8D3FCD-0F3E-477E-8257-487FEBBA1376}" type="datetimeFigureOut">
              <a:rPr lang="es-PY" smtClean="0"/>
              <a:pPr/>
              <a:t>1/10/2019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155124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90" y="457200"/>
            <a:ext cx="3932236" cy="1600200"/>
          </a:xfrm>
        </p:spPr>
        <p:txBody>
          <a:bodyPr anchor="b"/>
          <a:lstStyle>
            <a:lvl1pPr>
              <a:defRPr sz="3200"/>
            </a:lvl1pPr>
          </a:lstStyle>
          <a:p>
            <a:r>
              <a:rPr lang="es-ES"/>
              <a:t>Haga clic para modificar el estilo de título del patrón</a:t>
            </a:r>
            <a:endParaRPr lang="es-PY"/>
          </a:p>
        </p:txBody>
      </p:sp>
      <p:sp>
        <p:nvSpPr>
          <p:cNvPr id="3" name="Marcador de posición de imagen 2"/>
          <p:cNvSpPr>
            <a:spLocks noGrp="1"/>
          </p:cNvSpPr>
          <p:nvPr>
            <p:ph type="pic" idx="1"/>
          </p:nvPr>
        </p:nvSpPr>
        <p:spPr>
          <a:xfrm>
            <a:off x="5183188" y="987425"/>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Y"/>
          </a:p>
        </p:txBody>
      </p:sp>
      <p:sp>
        <p:nvSpPr>
          <p:cNvPr id="4" name="Marcador de texto 3"/>
          <p:cNvSpPr>
            <a:spLocks noGrp="1"/>
          </p:cNvSpPr>
          <p:nvPr>
            <p:ph type="body" sz="half" idx="2"/>
          </p:nvPr>
        </p:nvSpPr>
        <p:spPr>
          <a:xfrm>
            <a:off x="839790" y="2057400"/>
            <a:ext cx="3932236"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5A8D3FCD-0F3E-477E-8257-487FEBBA1376}" type="datetimeFigureOut">
              <a:rPr lang="es-PY" smtClean="0"/>
              <a:pPr/>
              <a:t>1/10/2019</a:t>
            </a:fld>
            <a:endParaRPr lang="es-PY"/>
          </a:p>
        </p:txBody>
      </p:sp>
      <p:sp>
        <p:nvSpPr>
          <p:cNvPr id="6" name="Marcador de pie de página 5"/>
          <p:cNvSpPr>
            <a:spLocks noGrp="1"/>
          </p:cNvSpPr>
          <p:nvPr>
            <p:ph type="ftr" sz="quarter" idx="11"/>
          </p:nvPr>
        </p:nvSpPr>
        <p:spPr/>
        <p:txBody>
          <a:bodyPr/>
          <a:lstStyle/>
          <a:p>
            <a:endParaRPr lang="es-PY"/>
          </a:p>
        </p:txBody>
      </p:sp>
      <p:sp>
        <p:nvSpPr>
          <p:cNvPr id="7" name="Marcador de número de diapositiva 6"/>
          <p:cNvSpPr>
            <a:spLocks noGrp="1"/>
          </p:cNvSpPr>
          <p:nvPr>
            <p:ph type="sldNum" sz="quarter" idx="12"/>
          </p:nvPr>
        </p:nvSpPr>
        <p:spPr/>
        <p:txBody>
          <a:bodyPr/>
          <a:lstStyle/>
          <a:p>
            <a:fld id="{318569F6-947D-4568-8985-8C0EB5200A13}" type="slidenum">
              <a:rPr lang="es-PY" smtClean="0"/>
              <a:pPr/>
              <a:t>‹Nº›</a:t>
            </a:fld>
            <a:endParaRPr lang="es-PY"/>
          </a:p>
        </p:txBody>
      </p:sp>
    </p:spTree>
    <p:extLst>
      <p:ext uri="{BB962C8B-B14F-4D97-AF65-F5344CB8AC3E}">
        <p14:creationId xmlns:p14="http://schemas.microsoft.com/office/powerpoint/2010/main" val="187011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2"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Y"/>
          </a:p>
        </p:txBody>
      </p:sp>
      <p:sp>
        <p:nvSpPr>
          <p:cNvPr id="3" name="Marcador de texto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Y"/>
          </a:p>
        </p:txBody>
      </p:sp>
      <p:sp>
        <p:nvSpPr>
          <p:cNvPr id="4" name="Marcador de fecha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D3FCD-0F3E-477E-8257-487FEBBA1376}" type="datetimeFigureOut">
              <a:rPr lang="es-PY" smtClean="0"/>
              <a:pPr/>
              <a:t>1/10/2019</a:t>
            </a:fld>
            <a:endParaRPr lang="es-PY"/>
          </a:p>
        </p:txBody>
      </p:sp>
      <p:sp>
        <p:nvSpPr>
          <p:cNvPr id="5" name="Marcador de pie de página 4"/>
          <p:cNvSpPr>
            <a:spLocks noGrp="1"/>
          </p:cNvSpPr>
          <p:nvPr>
            <p:ph type="ftr" sz="quarter" idx="3"/>
          </p:nvPr>
        </p:nvSpPr>
        <p:spPr>
          <a:xfrm>
            <a:off x="4038602"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Y"/>
          </a:p>
        </p:txBody>
      </p:sp>
      <p:sp>
        <p:nvSpPr>
          <p:cNvPr id="6" name="Marcador de número de diapositiva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8569F6-947D-4568-8985-8C0EB5200A13}" type="slidenum">
              <a:rPr lang="es-PY" smtClean="0"/>
              <a:pPr/>
              <a:t>‹Nº›</a:t>
            </a:fld>
            <a:endParaRPr lang="es-PY"/>
          </a:p>
        </p:txBody>
      </p:sp>
    </p:spTree>
    <p:extLst>
      <p:ext uri="{BB962C8B-B14F-4D97-AF65-F5344CB8AC3E}">
        <p14:creationId xmlns:p14="http://schemas.microsoft.com/office/powerpoint/2010/main" val="18534162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1.jpeg"/><Relationship Id="rId2" Type="http://schemas.openxmlformats.org/officeDocument/2006/relationships/image" Target="../media/image25.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11" Type="http://schemas.openxmlformats.org/officeDocument/2006/relationships/image" Target="../media/image4.png"/><Relationship Id="rId5" Type="http://schemas.openxmlformats.org/officeDocument/2006/relationships/diagramLayout" Target="../diagrams/layout2.xml"/><Relationship Id="rId10" Type="http://schemas.openxmlformats.org/officeDocument/2006/relationships/image" Target="../media/image3.png"/><Relationship Id="rId4" Type="http://schemas.openxmlformats.org/officeDocument/2006/relationships/diagramData" Target="../diagrams/data2.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3.xml"/><Relationship Id="rId7" Type="http://schemas.openxmlformats.org/officeDocument/2006/relationships/image" Target="../media/image2.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 xmlns:a16="http://schemas.microsoft.com/office/drawing/2014/main" id="{6D3726C3-E0B6-48FF-BB04-6B054A6497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14"/>
            <a:ext cx="5663952" cy="4223573"/>
          </a:xfrm>
          <a:prstGeom prst="rect">
            <a:avLst/>
          </a:prstGeom>
        </p:spPr>
      </p:pic>
      <p:sp>
        <p:nvSpPr>
          <p:cNvPr id="11" name="1 Título"/>
          <p:cNvSpPr txBox="1">
            <a:spLocks/>
          </p:cNvSpPr>
          <p:nvPr/>
        </p:nvSpPr>
        <p:spPr>
          <a:xfrm>
            <a:off x="3881422" y="836712"/>
            <a:ext cx="8303161" cy="424847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a:latin typeface="Humanst521 BT" panose="020B0602020204020204" pitchFamily="34" charset="0"/>
              </a:rPr>
              <a:t>MINISTERIO DE DESARROLLO SOCIAL</a:t>
            </a:r>
            <a:br>
              <a:rPr lang="es-ES" sz="3200" b="1" dirty="0">
                <a:latin typeface="Humanst521 BT" panose="020B0602020204020204" pitchFamily="34" charset="0"/>
              </a:rPr>
            </a:br>
            <a:r>
              <a:rPr lang="es-ES" sz="3200" b="1" dirty="0">
                <a:latin typeface="Humanst521 Lt BT" panose="020B0402020204020304" pitchFamily="34" charset="0"/>
              </a:rPr>
              <a:t/>
            </a:r>
            <a:br>
              <a:rPr lang="es-ES" sz="3200" b="1" dirty="0">
                <a:latin typeface="Humanst521 Lt BT" panose="020B0402020204020304" pitchFamily="34" charset="0"/>
              </a:rPr>
            </a:br>
            <a:r>
              <a:rPr lang="es-ES" sz="3200" b="1" dirty="0">
                <a:solidFill>
                  <a:schemeClr val="tx1">
                    <a:lumMod val="65000"/>
                    <a:lumOff val="35000"/>
                  </a:schemeClr>
                </a:solidFill>
                <a:latin typeface="Humanst521 Lt BT" panose="020B0402020204020304" pitchFamily="34" charset="0"/>
              </a:rPr>
              <a:t>PROYECTO DE PRESUPUESTO GENERAL </a:t>
            </a:r>
            <a:br>
              <a:rPr lang="es-ES" sz="3200" b="1" dirty="0">
                <a:solidFill>
                  <a:schemeClr val="tx1">
                    <a:lumMod val="65000"/>
                    <a:lumOff val="35000"/>
                  </a:schemeClr>
                </a:solidFill>
                <a:latin typeface="Humanst521 Lt BT" panose="020B0402020204020304" pitchFamily="34" charset="0"/>
              </a:rPr>
            </a:br>
            <a:r>
              <a:rPr lang="es-ES" sz="3200" b="1" dirty="0">
                <a:solidFill>
                  <a:schemeClr val="tx1">
                    <a:lumMod val="65000"/>
                    <a:lumOff val="35000"/>
                  </a:schemeClr>
                </a:solidFill>
                <a:latin typeface="Humanst521 Lt BT" panose="020B0402020204020304" pitchFamily="34" charset="0"/>
              </a:rPr>
              <a:t>DE LA NACIÓN  2020 </a:t>
            </a:r>
            <a:endParaRPr lang="es-PY" sz="3200" b="1" dirty="0">
              <a:solidFill>
                <a:schemeClr val="tx1">
                  <a:lumMod val="65000"/>
                  <a:lumOff val="35000"/>
                </a:schemeClr>
              </a:solidFill>
              <a:latin typeface="Humanst521 Lt BT" panose="020B0402020204020304" pitchFamily="34" charset="0"/>
            </a:endParaRPr>
          </a:p>
        </p:txBody>
      </p:sp>
      <p:sp>
        <p:nvSpPr>
          <p:cNvPr id="12" name="3 Rectángulo"/>
          <p:cNvSpPr/>
          <p:nvPr/>
        </p:nvSpPr>
        <p:spPr>
          <a:xfrm>
            <a:off x="976573" y="4901613"/>
            <a:ext cx="10372585" cy="1938992"/>
          </a:xfrm>
          <a:prstGeom prst="rect">
            <a:avLst/>
          </a:prstGeom>
        </p:spPr>
        <p:txBody>
          <a:bodyPr wrap="square">
            <a:spAutoFit/>
          </a:bodyPr>
          <a:lstStyle/>
          <a:p>
            <a:pPr algn="ctr">
              <a:spcBef>
                <a:spcPct val="50000"/>
              </a:spcBef>
            </a:pPr>
            <a:r>
              <a:rPr lang="es-MX" sz="2400" b="1" dirty="0">
                <a:latin typeface="Humanst521 BT" panose="020B0602020204020204" pitchFamily="34" charset="0"/>
                <a:cs typeface="Times New Roman" pitchFamily="18" charset="0"/>
              </a:rPr>
              <a:t/>
            </a:r>
            <a:br>
              <a:rPr lang="es-MX" sz="2400" b="1" dirty="0">
                <a:latin typeface="Humanst521 BT" panose="020B0602020204020204" pitchFamily="34" charset="0"/>
                <a:cs typeface="Times New Roman" pitchFamily="18" charset="0"/>
              </a:rPr>
            </a:br>
            <a:r>
              <a:rPr lang="es-MX" sz="2400" b="1" dirty="0">
                <a:latin typeface="Humanst521 BT" panose="020B0602020204020204" pitchFamily="34" charset="0"/>
                <a:cs typeface="Times New Roman" pitchFamily="18" charset="0"/>
              </a:rPr>
              <a:t>Comisión Bicameral de Presupuesto del Congreso Nacional</a:t>
            </a:r>
          </a:p>
          <a:p>
            <a:pPr algn="ctr">
              <a:spcBef>
                <a:spcPct val="50000"/>
              </a:spcBef>
            </a:pPr>
            <a:r>
              <a:rPr lang="es-MX" sz="2400" b="1" dirty="0">
                <a:latin typeface="Humanst521 BT" panose="020B0602020204020204" pitchFamily="34" charset="0"/>
                <a:cs typeface="Times New Roman" pitchFamily="18" charset="0"/>
              </a:rPr>
              <a:t>Ministro Mario Alberto Varela Cardozo</a:t>
            </a:r>
          </a:p>
          <a:p>
            <a:pPr algn="ctr">
              <a:spcBef>
                <a:spcPct val="50000"/>
              </a:spcBef>
            </a:pPr>
            <a:r>
              <a:rPr lang="es-MX" sz="1100" b="1">
                <a:latin typeface="Humanst521 BT" panose="020B0602020204020204" pitchFamily="34" charset="0"/>
                <a:cs typeface="Times New Roman" pitchFamily="18" charset="0"/>
              </a:rPr>
              <a:t>SETIEMBRE, 2019</a:t>
            </a:r>
            <a:r>
              <a:rPr lang="es-MX" sz="2400" b="1">
                <a:latin typeface="Humanst521 BT" panose="020B0602020204020204" pitchFamily="34" charset="0"/>
                <a:cs typeface="Times New Roman" pitchFamily="18" charset="0"/>
              </a:rPr>
              <a:t> </a:t>
            </a:r>
            <a:endParaRPr lang="es-ES" sz="2400" b="1" dirty="0">
              <a:latin typeface="Humanst521 BT" panose="020B0602020204020204" pitchFamily="34" charset="0"/>
              <a:cs typeface="Times New Roman" pitchFamily="18" charset="0"/>
            </a:endParaRPr>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7822030" y="468432"/>
            <a:ext cx="1845945" cy="802640"/>
          </a:xfrm>
          <a:prstGeom prst="rect">
            <a:avLst/>
          </a:prstGeom>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10253339" y="325631"/>
            <a:ext cx="1730418" cy="1010826"/>
          </a:xfrm>
          <a:prstGeom prst="rect">
            <a:avLst/>
          </a:prstGeom>
        </p:spPr>
      </p:pic>
      <p:pic>
        <p:nvPicPr>
          <p:cNvPr id="2" name="Imagen 1"/>
          <p:cNvPicPr>
            <a:picLocks noChangeAspect="1"/>
          </p:cNvPicPr>
          <p:nvPr/>
        </p:nvPicPr>
        <p:blipFill>
          <a:blip r:embed="rId5"/>
          <a:stretch>
            <a:fillRect/>
          </a:stretch>
        </p:blipFill>
        <p:spPr>
          <a:xfrm>
            <a:off x="5089063" y="473708"/>
            <a:ext cx="2147605" cy="792088"/>
          </a:xfrm>
          <a:prstGeom prst="rect">
            <a:avLst/>
          </a:prstGeom>
        </p:spPr>
      </p:pic>
    </p:spTree>
    <p:extLst>
      <p:ext uri="{BB962C8B-B14F-4D97-AF65-F5344CB8AC3E}">
        <p14:creationId xmlns:p14="http://schemas.microsoft.com/office/powerpoint/2010/main" val="1146780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2" name="Rectángulo 1"/>
          <p:cNvSpPr/>
          <p:nvPr/>
        </p:nvSpPr>
        <p:spPr>
          <a:xfrm>
            <a:off x="1309654" y="5572140"/>
            <a:ext cx="9644130" cy="338554"/>
          </a:xfrm>
          <a:prstGeom prst="rect">
            <a:avLst/>
          </a:prstGeom>
        </p:spPr>
        <p:txBody>
          <a:bodyPr wrap="square">
            <a:spAutoFit/>
          </a:bodyPr>
          <a:lstStyle/>
          <a:p>
            <a:pPr marL="285750" indent="-285750">
              <a:buFont typeface="Wingdings" panose="05000000000000000000" pitchFamily="2" charset="2"/>
              <a:buChar char="q"/>
            </a:pPr>
            <a:r>
              <a:rPr lang="es-ES" sz="1600" b="1" dirty="0">
                <a:latin typeface="+mj-lt"/>
              </a:rPr>
              <a:t>El 90% del Presupuesto es destinado a la inversión directa a las familias participantes</a:t>
            </a:r>
            <a:endParaRPr lang="es-PY" sz="1600" b="1" dirty="0">
              <a:latin typeface="+mj-lt"/>
            </a:endParaRPr>
          </a:p>
        </p:txBody>
      </p:sp>
      <p:graphicFrame>
        <p:nvGraphicFramePr>
          <p:cNvPr id="5" name="Tabla 4"/>
          <p:cNvGraphicFramePr>
            <a:graphicFrameLocks noGrp="1"/>
          </p:cNvGraphicFramePr>
          <p:nvPr>
            <p:extLst>
              <p:ext uri="{D42A27DB-BD31-4B8C-83A1-F6EECF244321}">
                <p14:modId xmlns:p14="http://schemas.microsoft.com/office/powerpoint/2010/main" val="1290700762"/>
              </p:ext>
            </p:extLst>
          </p:nvPr>
        </p:nvGraphicFramePr>
        <p:xfrm>
          <a:off x="2024034" y="1142984"/>
          <a:ext cx="7416825" cy="4329559"/>
        </p:xfrm>
        <a:graphic>
          <a:graphicData uri="http://schemas.openxmlformats.org/drawingml/2006/table">
            <a:tbl>
              <a:tblPr/>
              <a:tblGrid>
                <a:gridCol w="3071834">
                  <a:extLst>
                    <a:ext uri="{9D8B030D-6E8A-4147-A177-3AD203B41FA5}">
                      <a16:colId xmlns="" xmlns:a16="http://schemas.microsoft.com/office/drawing/2014/main" val="20000"/>
                    </a:ext>
                  </a:extLst>
                </a:gridCol>
                <a:gridCol w="1785950">
                  <a:extLst>
                    <a:ext uri="{9D8B030D-6E8A-4147-A177-3AD203B41FA5}">
                      <a16:colId xmlns="" xmlns:a16="http://schemas.microsoft.com/office/drawing/2014/main" val="20001"/>
                    </a:ext>
                  </a:extLst>
                </a:gridCol>
                <a:gridCol w="2559041">
                  <a:extLst>
                    <a:ext uri="{9D8B030D-6E8A-4147-A177-3AD203B41FA5}">
                      <a16:colId xmlns="" xmlns:a16="http://schemas.microsoft.com/office/drawing/2014/main" val="20002"/>
                    </a:ext>
                  </a:extLst>
                </a:gridCol>
              </a:tblGrid>
              <a:tr h="866775">
                <a:tc gridSpan="3">
                  <a:txBody>
                    <a:bodyPr/>
                    <a:lstStyle/>
                    <a:p>
                      <a:pPr algn="ctr" fontAlgn="ctr"/>
                      <a:r>
                        <a:rPr lang="es-PY" sz="2800" b="1" i="0" u="none" strike="noStrike" dirty="0">
                          <a:solidFill>
                            <a:srgbClr val="FFFFFF"/>
                          </a:solidFill>
                          <a:effectLst/>
                          <a:latin typeface="Ebrima" panose="02000000000000000000" pitchFamily="2" charset="0"/>
                        </a:rPr>
                        <a:t>PROYECTO DE LEY 2020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632523"/>
                    </a:solidFill>
                  </a:tcPr>
                </a:tc>
                <a:tc hMerge="1">
                  <a:txBody>
                    <a:bodyPr/>
                    <a:lstStyle/>
                    <a:p>
                      <a:endParaRPr lang="es-PY"/>
                    </a:p>
                  </a:txBody>
                  <a:tcPr/>
                </a:tc>
                <a:tc hMerge="1">
                  <a:txBody>
                    <a:bodyPr/>
                    <a:lstStyle/>
                    <a:p>
                      <a:endParaRPr lang="es-PY"/>
                    </a:p>
                  </a:txBody>
                  <a:tcPr/>
                </a:tc>
                <a:extLst>
                  <a:ext uri="{0D108BD9-81ED-4DB2-BD59-A6C34878D82A}">
                    <a16:rowId xmlns="" xmlns:a16="http://schemas.microsoft.com/office/drawing/2014/main" val="10000"/>
                  </a:ext>
                </a:extLst>
              </a:tr>
              <a:tr h="1281560">
                <a:tc>
                  <a:txBody>
                    <a:bodyPr/>
                    <a:lstStyle/>
                    <a:p>
                      <a:pPr algn="ctr" fontAlgn="ctr"/>
                      <a:r>
                        <a:rPr lang="es-PY" sz="2000" b="1" i="0" u="none" strike="noStrike" dirty="0">
                          <a:solidFill>
                            <a:srgbClr val="000000"/>
                          </a:solidFill>
                          <a:effectLst/>
                          <a:latin typeface="Ebrima" panose="02000000000000000000" pitchFamily="2" charset="0"/>
                        </a:rPr>
                        <a:t>PROGRAMA</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8E4BC"/>
                    </a:solidFill>
                  </a:tcPr>
                </a:tc>
                <a:tc>
                  <a:txBody>
                    <a:bodyPr/>
                    <a:lstStyle/>
                    <a:p>
                      <a:pPr algn="ctr" fontAlgn="ctr"/>
                      <a:r>
                        <a:rPr lang="es-PY" sz="2000" b="1" i="0" u="none" strike="noStrike" dirty="0">
                          <a:solidFill>
                            <a:srgbClr val="000000"/>
                          </a:solidFill>
                          <a:effectLst/>
                          <a:latin typeface="Ebrima" panose="02000000000000000000" pitchFamily="2" charset="0"/>
                        </a:rPr>
                        <a:t>GRUPO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8E4BC"/>
                    </a:solidFill>
                  </a:tcPr>
                </a:tc>
                <a:tc>
                  <a:txBody>
                    <a:bodyPr/>
                    <a:lstStyle/>
                    <a:p>
                      <a:pPr algn="ctr" fontAlgn="ctr"/>
                      <a:r>
                        <a:rPr lang="es-PY" sz="2000" b="1" i="0" u="none" strike="noStrike" dirty="0">
                          <a:solidFill>
                            <a:srgbClr val="000000"/>
                          </a:solidFill>
                          <a:effectLst/>
                          <a:latin typeface="Ebrima" panose="02000000000000000000" pitchFamily="2" charset="0"/>
                        </a:rPr>
                        <a:t>PRESUPUESTO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rgbClr val="D8E4BC"/>
                    </a:solidFill>
                  </a:tcPr>
                </a:tc>
                <a:extLst>
                  <a:ext uri="{0D108BD9-81ED-4DB2-BD59-A6C34878D82A}">
                    <a16:rowId xmlns="" xmlns:a16="http://schemas.microsoft.com/office/drawing/2014/main" val="10001"/>
                  </a:ext>
                </a:extLst>
              </a:tr>
              <a:tr h="438150">
                <a:tc>
                  <a:txBody>
                    <a:bodyPr/>
                    <a:lstStyle/>
                    <a:p>
                      <a:pPr algn="r" fontAlgn="ctr"/>
                      <a:r>
                        <a:rPr lang="es-PY" sz="1400" b="0" i="0" u="none" strike="noStrike">
                          <a:solidFill>
                            <a:srgbClr val="000000"/>
                          </a:solidFill>
                          <a:effectLst/>
                          <a:latin typeface="Ebrima" panose="02000000000000000000" pitchFamily="2" charset="0"/>
                        </a:rPr>
                        <a:t>SERVICIOS PERSONALES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100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0" i="0" u="none" strike="noStrike" dirty="0">
                          <a:solidFill>
                            <a:srgbClr val="000000"/>
                          </a:solidFill>
                          <a:effectLst/>
                          <a:latin typeface="Ebrima" panose="02000000000000000000" pitchFamily="2" charset="0"/>
                        </a:rPr>
                        <a:t>32.295.020.211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2"/>
                  </a:ext>
                </a:extLst>
              </a:tr>
              <a:tr h="438150">
                <a:tc>
                  <a:txBody>
                    <a:bodyPr/>
                    <a:lstStyle/>
                    <a:p>
                      <a:pPr algn="r" fontAlgn="ctr"/>
                      <a:r>
                        <a:rPr lang="es-PY" sz="1400" b="0" i="0" u="none" strike="noStrike" dirty="0">
                          <a:solidFill>
                            <a:srgbClr val="000000"/>
                          </a:solidFill>
                          <a:effectLst/>
                          <a:latin typeface="Ebrima" panose="02000000000000000000" pitchFamily="2" charset="0"/>
                        </a:rPr>
                        <a:t>SERVICIOS NO PRESONALES</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1" i="0" u="none" strike="noStrike">
                          <a:solidFill>
                            <a:srgbClr val="000000"/>
                          </a:solidFill>
                          <a:effectLst/>
                          <a:latin typeface="Ebrima" panose="02000000000000000000" pitchFamily="2" charset="0"/>
                        </a:rPr>
                        <a:t>200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0" i="0" u="none" strike="noStrike" dirty="0">
                          <a:solidFill>
                            <a:srgbClr val="000000"/>
                          </a:solidFill>
                          <a:effectLst/>
                          <a:latin typeface="Ebrima" panose="02000000000000000000" pitchFamily="2" charset="0"/>
                        </a:rPr>
                        <a:t>6.830.296.021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3"/>
                  </a:ext>
                </a:extLst>
              </a:tr>
              <a:tr h="652462">
                <a:tc>
                  <a:txBody>
                    <a:bodyPr/>
                    <a:lstStyle/>
                    <a:p>
                      <a:pPr algn="r" fontAlgn="ctr"/>
                      <a:r>
                        <a:rPr lang="es-PY" sz="1400" b="0" i="0" u="none" strike="noStrike">
                          <a:solidFill>
                            <a:srgbClr val="000000"/>
                          </a:solidFill>
                          <a:effectLst/>
                          <a:latin typeface="Ebrima" panose="02000000000000000000" pitchFamily="2" charset="0"/>
                        </a:rPr>
                        <a:t>TRANSF. CORR. AL SECTOR EXTERNO</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800 </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r>
                        <a:rPr lang="es-PY" sz="1400" b="0" i="0" u="none" strike="noStrike" dirty="0">
                          <a:solidFill>
                            <a:srgbClr val="000000"/>
                          </a:solidFill>
                          <a:effectLst/>
                          <a:latin typeface="Ebrima" panose="02000000000000000000" pitchFamily="2" charset="0"/>
                        </a:rPr>
                        <a:t>376.469.760.000</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 xmlns:a16="http://schemas.microsoft.com/office/drawing/2014/main" val="10006"/>
                  </a:ext>
                </a:extLst>
              </a:tr>
              <a:tr h="652462">
                <a:tc gridSpan="2">
                  <a:txBody>
                    <a:bodyPr/>
                    <a:lstStyle/>
                    <a:p>
                      <a:pPr algn="r" fontAlgn="ctr"/>
                      <a:r>
                        <a:rPr lang="es-PY" sz="1400" b="1" i="0" u="none" strike="noStrike" dirty="0">
                          <a:solidFill>
                            <a:srgbClr val="000000"/>
                          </a:solidFill>
                          <a:effectLst/>
                          <a:latin typeface="Ebrima" panose="02000000000000000000" pitchFamily="2" charset="0"/>
                        </a:rPr>
                        <a:t>TOTAL</a:t>
                      </a:r>
                    </a:p>
                  </a:txBody>
                  <a:tcPr marL="9525" marR="342900"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3">
                        <a:lumMod val="40000"/>
                        <a:lumOff val="60000"/>
                      </a:schemeClr>
                    </a:solidFill>
                  </a:tcPr>
                </a:tc>
                <a:tc hMerge="1">
                  <a:txBody>
                    <a:bodyPr/>
                    <a:lstStyle/>
                    <a:p>
                      <a:endParaRPr lang="es-PY"/>
                    </a:p>
                  </a:txBody>
                  <a:tcPr/>
                </a:tc>
                <a:tc>
                  <a:txBody>
                    <a:bodyPr/>
                    <a:lstStyle/>
                    <a:p>
                      <a:pPr algn="ctr" fontAlgn="ctr"/>
                      <a:r>
                        <a:rPr lang="es-PY" sz="1400" b="1" i="0" u="none" strike="noStrike" dirty="0">
                          <a:solidFill>
                            <a:srgbClr val="000000"/>
                          </a:solidFill>
                          <a:effectLst/>
                          <a:latin typeface="Ebrima" panose="02000000000000000000" pitchFamily="2" charset="0"/>
                        </a:rPr>
                        <a:t>415.595.076.232</a:t>
                      </a: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accent6">
                        <a:lumMod val="40000"/>
                        <a:lumOff val="60000"/>
                      </a:schemeClr>
                    </a:solidFill>
                  </a:tcPr>
                </a:tc>
                <a:extLst>
                  <a:ext uri="{0D108BD9-81ED-4DB2-BD59-A6C34878D82A}">
                    <a16:rowId xmlns="" xmlns:a16="http://schemas.microsoft.com/office/drawing/2014/main" val="10007"/>
                  </a:ext>
                </a:extLst>
              </a:tr>
            </a:tbl>
          </a:graphicData>
        </a:graphic>
      </p:graphicFrame>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719" y="116632"/>
            <a:ext cx="4641134" cy="872260"/>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10" name="Imagen 9"/>
          <p:cNvPicPr>
            <a:picLocks noChangeAspect="1"/>
          </p:cNvPicPr>
          <p:nvPr/>
        </p:nvPicPr>
        <p:blipFill>
          <a:blip r:embed="rId5"/>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339545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Files\PARA PPT ANTEPROYECTO 2020\65638492_2297536503671748_8055899715625025536_o.jpg"/>
          <p:cNvPicPr>
            <a:picLocks noChangeAspect="1" noChangeArrowheads="1"/>
          </p:cNvPicPr>
          <p:nvPr/>
        </p:nvPicPr>
        <p:blipFill>
          <a:blip r:embed="rId2"/>
          <a:srcRect/>
          <a:stretch>
            <a:fillRect/>
          </a:stretch>
        </p:blipFill>
        <p:spPr bwMode="auto">
          <a:xfrm>
            <a:off x="3667110" y="0"/>
            <a:ext cx="46139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3" name="Rectángulo 2"/>
          <p:cNvSpPr/>
          <p:nvPr/>
        </p:nvSpPr>
        <p:spPr>
          <a:xfrm>
            <a:off x="351670" y="988892"/>
            <a:ext cx="11648986" cy="5324535"/>
          </a:xfrm>
          <a:prstGeom prst="rect">
            <a:avLst/>
          </a:prstGeom>
        </p:spPr>
        <p:txBody>
          <a:bodyPr wrap="square">
            <a:spAutoFit/>
          </a:bodyPr>
          <a:lstStyle/>
          <a:p>
            <a:pPr marL="571500" indent="-571500" algn="just">
              <a:buFont typeface="Wingdings" panose="05000000000000000000" pitchFamily="2" charset="2"/>
              <a:buChar char="v"/>
            </a:pPr>
            <a:r>
              <a:rPr lang="es-PY" sz="2000" dirty="0">
                <a:latin typeface="Ebrima" panose="02000000000000000000" pitchFamily="2" charset="0"/>
                <a:ea typeface="Ebrima" panose="02000000000000000000" pitchFamily="2" charset="0"/>
                <a:cs typeface="Ebrima" panose="02000000000000000000" pitchFamily="2" charset="0"/>
              </a:rPr>
              <a:t>Para diciembre de 2020 se tiene previsto dar cobertura a </a:t>
            </a:r>
            <a:r>
              <a:rPr lang="es-PY" sz="2000" b="1" dirty="0">
                <a:latin typeface="Ebrima" panose="02000000000000000000" pitchFamily="2" charset="0"/>
                <a:ea typeface="Ebrima" panose="02000000000000000000" pitchFamily="2" charset="0"/>
                <a:cs typeface="Ebrima" panose="02000000000000000000" pitchFamily="2" charset="0"/>
              </a:rPr>
              <a:t>170.000</a:t>
            </a:r>
            <a:r>
              <a:rPr lang="es-PY" sz="2000" dirty="0">
                <a:latin typeface="Ebrima" panose="02000000000000000000" pitchFamily="2" charset="0"/>
                <a:ea typeface="Ebrima" panose="02000000000000000000" pitchFamily="2" charset="0"/>
                <a:cs typeface="Ebrima" panose="02000000000000000000" pitchFamily="2" charset="0"/>
              </a:rPr>
              <a:t> familias </a:t>
            </a:r>
            <a:r>
              <a:rPr lang="es-PY" sz="2000" dirty="0" smtClean="0">
                <a:latin typeface="Ebrima" panose="02000000000000000000" pitchFamily="2" charset="0"/>
                <a:ea typeface="Ebrima" panose="02000000000000000000" pitchFamily="2" charset="0"/>
                <a:cs typeface="Ebrima" panose="02000000000000000000" pitchFamily="2" charset="0"/>
              </a:rPr>
              <a:t>participantes</a:t>
            </a:r>
          </a:p>
          <a:p>
            <a:pPr marL="571500" indent="-571500" algn="just">
              <a:buFont typeface="Wingdings" panose="05000000000000000000" pitchFamily="2" charset="2"/>
              <a:buChar char="v"/>
            </a:pPr>
            <a:endParaRPr lang="es-PY" sz="2000" dirty="0">
              <a:latin typeface="Ebrima" panose="02000000000000000000" pitchFamily="2" charset="0"/>
              <a:ea typeface="Ebrima" panose="02000000000000000000" pitchFamily="2" charset="0"/>
              <a:cs typeface="Ebrima" panose="02000000000000000000" pitchFamily="2" charset="0"/>
            </a:endParaRPr>
          </a:p>
          <a:p>
            <a:pPr marL="571500" indent="-571500" algn="just">
              <a:buFont typeface="Wingdings" panose="05000000000000000000" pitchFamily="2" charset="2"/>
              <a:buChar char="v"/>
            </a:pPr>
            <a:r>
              <a:rPr lang="es-PY" sz="2000" b="1" dirty="0" smtClean="0">
                <a:latin typeface="Ebrima" panose="02000000000000000000" pitchFamily="2" charset="0"/>
                <a:ea typeface="Ebrima" panose="02000000000000000000" pitchFamily="2" charset="0"/>
                <a:cs typeface="Ebrima" panose="02000000000000000000" pitchFamily="2" charset="0"/>
              </a:rPr>
              <a:t>Actualmente </a:t>
            </a:r>
            <a:r>
              <a:rPr lang="es-PY" sz="2000" b="1" dirty="0">
                <a:latin typeface="Ebrima" panose="02000000000000000000" pitchFamily="2" charset="0"/>
                <a:ea typeface="Ebrima" panose="02000000000000000000" pitchFamily="2" charset="0"/>
                <a:cs typeface="Ebrima" panose="02000000000000000000" pitchFamily="2" charset="0"/>
              </a:rPr>
              <a:t>se cuenta con </a:t>
            </a:r>
            <a:r>
              <a:rPr lang="es-PY" sz="2000" b="1" dirty="0" smtClean="0">
                <a:latin typeface="Ebrima" panose="02000000000000000000" pitchFamily="2" charset="0"/>
                <a:ea typeface="Ebrima" panose="02000000000000000000" pitchFamily="2" charset="0"/>
                <a:cs typeface="Ebrima" panose="02000000000000000000" pitchFamily="2" charset="0"/>
              </a:rPr>
              <a:t>166.759 </a:t>
            </a:r>
            <a:r>
              <a:rPr lang="es-PY" sz="2000" b="1" dirty="0">
                <a:latin typeface="Ebrima" panose="02000000000000000000" pitchFamily="2" charset="0"/>
                <a:ea typeface="Ebrima" panose="02000000000000000000" pitchFamily="2" charset="0"/>
                <a:cs typeface="Ebrima" panose="02000000000000000000" pitchFamily="2" charset="0"/>
              </a:rPr>
              <a:t>familias </a:t>
            </a:r>
            <a:r>
              <a:rPr lang="es-PY" sz="2000" b="1" dirty="0" smtClean="0">
                <a:latin typeface="Ebrima" panose="02000000000000000000" pitchFamily="2" charset="0"/>
                <a:ea typeface="Ebrima" panose="02000000000000000000" pitchFamily="2" charset="0"/>
                <a:cs typeface="Ebrima" panose="02000000000000000000" pitchFamily="2" charset="0"/>
              </a:rPr>
              <a:t>participantes, con una inversión de Gs. 63 mil millones de forma bimensual.</a:t>
            </a:r>
            <a:r>
              <a:rPr lang="es-PY" sz="2000" dirty="0" smtClean="0">
                <a:latin typeface="Ebrima" panose="02000000000000000000" pitchFamily="2" charset="0"/>
                <a:ea typeface="Ebrima" panose="02000000000000000000" pitchFamily="2" charset="0"/>
                <a:cs typeface="Ebrima" panose="02000000000000000000" pitchFamily="2" charset="0"/>
              </a:rPr>
              <a:t> </a:t>
            </a:r>
            <a:r>
              <a:rPr lang="es-PY" sz="2000" dirty="0">
                <a:latin typeface="Ebrima" panose="02000000000000000000" pitchFamily="2" charset="0"/>
                <a:ea typeface="Ebrima" panose="02000000000000000000" pitchFamily="2" charset="0"/>
                <a:cs typeface="Ebrima" panose="02000000000000000000" pitchFamily="2" charset="0"/>
              </a:rPr>
              <a:t>(157.525 familias antes de ejecutar el Presupuesto 2019).</a:t>
            </a:r>
          </a:p>
          <a:p>
            <a:pPr marL="571500" indent="-571500" algn="just">
              <a:buFont typeface="Wingdings" panose="05000000000000000000" pitchFamily="2" charset="2"/>
              <a:buChar char="v"/>
            </a:pPr>
            <a:endParaRPr lang="es-PY" sz="2000" dirty="0">
              <a:latin typeface="Ebrima" panose="02000000000000000000" pitchFamily="2" charset="0"/>
              <a:ea typeface="Ebrima" panose="02000000000000000000" pitchFamily="2" charset="0"/>
              <a:cs typeface="Ebrima" panose="02000000000000000000" pitchFamily="2" charset="0"/>
            </a:endParaRPr>
          </a:p>
          <a:p>
            <a:pPr marL="571500" indent="-571500" algn="just">
              <a:buFont typeface="Wingdings" panose="05000000000000000000" pitchFamily="2" charset="2"/>
              <a:buChar char="v"/>
            </a:pPr>
            <a:r>
              <a:rPr lang="es-PY" sz="2000" b="1" dirty="0">
                <a:latin typeface="Ebrima" panose="02000000000000000000" pitchFamily="2" charset="0"/>
                <a:ea typeface="Ebrima" panose="02000000000000000000" pitchFamily="2" charset="0"/>
                <a:cs typeface="Ebrima" panose="02000000000000000000" pitchFamily="2" charset="0"/>
              </a:rPr>
              <a:t>Se </a:t>
            </a:r>
            <a:r>
              <a:rPr lang="es-PY" sz="2000" b="1" dirty="0" smtClean="0">
                <a:latin typeface="Ebrima" panose="02000000000000000000" pitchFamily="2" charset="0"/>
                <a:ea typeface="Ebrima" panose="02000000000000000000" pitchFamily="2" charset="0"/>
                <a:cs typeface="Ebrima" panose="02000000000000000000" pitchFamily="2" charset="0"/>
              </a:rPr>
              <a:t>han </a:t>
            </a:r>
            <a:r>
              <a:rPr lang="es-PY" sz="2000" b="1" dirty="0">
                <a:latin typeface="Ebrima" panose="02000000000000000000" pitchFamily="2" charset="0"/>
                <a:ea typeface="Ebrima" panose="02000000000000000000" pitchFamily="2" charset="0"/>
                <a:cs typeface="Ebrima" panose="02000000000000000000" pitchFamily="2" charset="0"/>
              </a:rPr>
              <a:t>incluido a la </a:t>
            </a:r>
            <a:r>
              <a:rPr lang="es-PY" sz="2000" b="1" dirty="0" smtClean="0">
                <a:latin typeface="Ebrima" panose="02000000000000000000" pitchFamily="2" charset="0"/>
                <a:ea typeface="Ebrima" panose="02000000000000000000" pitchFamily="2" charset="0"/>
                <a:cs typeface="Ebrima" panose="02000000000000000000" pitchFamily="2" charset="0"/>
              </a:rPr>
              <a:t>fecha, 24.361 </a:t>
            </a:r>
            <a:r>
              <a:rPr lang="es-PY" sz="2000" b="1" dirty="0">
                <a:latin typeface="Ebrima" panose="02000000000000000000" pitchFamily="2" charset="0"/>
                <a:ea typeface="Ebrima" panose="02000000000000000000" pitchFamily="2" charset="0"/>
                <a:cs typeface="Ebrima" panose="02000000000000000000" pitchFamily="2" charset="0"/>
              </a:rPr>
              <a:t>personas con discapacidad</a:t>
            </a:r>
            <a:r>
              <a:rPr lang="es-PY" sz="2000" dirty="0">
                <a:latin typeface="Ebrima" panose="02000000000000000000" pitchFamily="2" charset="0"/>
                <a:ea typeface="Ebrima" panose="02000000000000000000" pitchFamily="2" charset="0"/>
                <a:cs typeface="Ebrima" panose="02000000000000000000" pitchFamily="2" charset="0"/>
              </a:rPr>
              <a:t>, de las cuales 8.000 tienen discapacidad severa. (21.691 familias antes de ejecutar el Presupuesto 2019).</a:t>
            </a:r>
          </a:p>
          <a:p>
            <a:pPr marL="571500" indent="-571500" algn="just">
              <a:buFont typeface="Wingdings" panose="05000000000000000000" pitchFamily="2" charset="2"/>
              <a:buChar char="v"/>
            </a:pPr>
            <a:endParaRPr lang="es-PY" sz="2000" dirty="0">
              <a:latin typeface="Ebrima" panose="02000000000000000000" pitchFamily="2" charset="0"/>
              <a:ea typeface="Ebrima" panose="02000000000000000000" pitchFamily="2" charset="0"/>
              <a:cs typeface="Ebrima" panose="02000000000000000000" pitchFamily="2" charset="0"/>
            </a:endParaRPr>
          </a:p>
          <a:p>
            <a:pPr marL="571500" indent="-571500" algn="just">
              <a:buFont typeface="Wingdings" panose="05000000000000000000" pitchFamily="2" charset="2"/>
              <a:buChar char="v"/>
            </a:pPr>
            <a:r>
              <a:rPr lang="es-PY" sz="2000" b="1" dirty="0">
                <a:latin typeface="Ebrima" panose="02000000000000000000" pitchFamily="2" charset="0"/>
                <a:ea typeface="Ebrima" panose="02000000000000000000" pitchFamily="2" charset="0"/>
                <a:cs typeface="Ebrima" panose="02000000000000000000" pitchFamily="2" charset="0"/>
              </a:rPr>
              <a:t>Actualmente se encuentran participando del programa 28.000 familias indígenas</a:t>
            </a:r>
            <a:r>
              <a:rPr lang="es-PY" sz="2000" dirty="0">
                <a:latin typeface="Ebrima" panose="02000000000000000000" pitchFamily="2" charset="0"/>
                <a:ea typeface="Ebrima" panose="02000000000000000000" pitchFamily="2" charset="0"/>
                <a:cs typeface="Ebrima" panose="02000000000000000000" pitchFamily="2" charset="0"/>
              </a:rPr>
              <a:t>, específicamente, 95.200 personas pertenecientes a diversas comunidades indígenas de todo el territorio nacional. (Antes de ejecutar el Presupuesto 2019, participaban 25.766 familias, es decir, unas 82.987 personas).</a:t>
            </a:r>
          </a:p>
          <a:p>
            <a:pPr marL="571500" indent="-571500" algn="just">
              <a:buFont typeface="Wingdings" panose="05000000000000000000" pitchFamily="2" charset="2"/>
              <a:buChar char="v"/>
            </a:pPr>
            <a:endParaRPr lang="es-PY" sz="2000" dirty="0">
              <a:latin typeface="Ebrima" panose="02000000000000000000" pitchFamily="2" charset="0"/>
              <a:ea typeface="Ebrima" panose="02000000000000000000" pitchFamily="2" charset="0"/>
              <a:cs typeface="Ebrima" panose="02000000000000000000" pitchFamily="2" charset="0"/>
            </a:endParaRPr>
          </a:p>
          <a:p>
            <a:pPr marL="571500" indent="-571500" algn="just">
              <a:buFont typeface="Wingdings" panose="05000000000000000000" pitchFamily="2" charset="2"/>
              <a:buChar char="v"/>
            </a:pPr>
            <a:r>
              <a:rPr lang="es-PY" sz="2000" dirty="0">
                <a:latin typeface="Ebrima" panose="02000000000000000000" pitchFamily="2" charset="0"/>
                <a:ea typeface="Ebrima" panose="02000000000000000000" pitchFamily="2" charset="0"/>
                <a:cs typeface="Ebrima" panose="02000000000000000000" pitchFamily="2" charset="0"/>
              </a:rPr>
              <a:t>Se ampliará la cobertura del Micro Seguro de </a:t>
            </a:r>
            <a:r>
              <a:rPr lang="es-PY" sz="2000" b="1" dirty="0">
                <a:latin typeface="Ebrima" panose="02000000000000000000" pitchFamily="2" charset="0"/>
                <a:ea typeface="Ebrima" panose="02000000000000000000" pitchFamily="2" charset="0"/>
                <a:cs typeface="Ebrima" panose="02000000000000000000" pitchFamily="2" charset="0"/>
              </a:rPr>
              <a:t>31.225 a 43.000</a:t>
            </a:r>
            <a:r>
              <a:rPr lang="es-PY" sz="2000" dirty="0">
                <a:latin typeface="Ebrima" panose="02000000000000000000" pitchFamily="2" charset="0"/>
                <a:ea typeface="Ebrima" panose="02000000000000000000" pitchFamily="2" charset="0"/>
                <a:cs typeface="Ebrima" panose="02000000000000000000" pitchFamily="2" charset="0"/>
              </a:rPr>
              <a:t> familias durante el periodo 2019-2020. (Con el Presupuesto 2018, participaban dentro del Micro seguro 13.109 </a:t>
            </a:r>
            <a:r>
              <a:rPr lang="es-PY" sz="2000" dirty="0" smtClean="0">
                <a:latin typeface="Ebrima" panose="02000000000000000000" pitchFamily="2" charset="0"/>
                <a:ea typeface="Ebrima" panose="02000000000000000000" pitchFamily="2" charset="0"/>
                <a:cs typeface="Ebrima" panose="02000000000000000000" pitchFamily="2" charset="0"/>
              </a:rPr>
              <a:t>familias de solo 3 Departamentos).</a:t>
            </a:r>
            <a:endParaRPr lang="es-PY" sz="2000" dirty="0">
              <a:latin typeface="Ebrima" panose="02000000000000000000" pitchFamily="2" charset="0"/>
              <a:ea typeface="Ebrima" panose="02000000000000000000" pitchFamily="2" charset="0"/>
              <a:cs typeface="Ebrima" panose="02000000000000000000" pitchFamily="2" charset="0"/>
            </a:endParaRPr>
          </a:p>
          <a:p>
            <a:pPr marL="571500" indent="-571500" algn="just">
              <a:buFont typeface="Wingdings" panose="05000000000000000000" pitchFamily="2" charset="2"/>
              <a:buChar char="v"/>
            </a:pPr>
            <a:endParaRPr lang="es-PY" sz="2000" dirty="0">
              <a:latin typeface="Ebrima" panose="02000000000000000000" pitchFamily="2" charset="0"/>
              <a:ea typeface="Ebrima" panose="02000000000000000000" pitchFamily="2" charset="0"/>
              <a:cs typeface="Ebrima" panose="02000000000000000000" pitchFamily="2"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5719" y="116632"/>
            <a:ext cx="4641134" cy="872260"/>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9" name="Imagen 8"/>
          <p:cNvPicPr>
            <a:picLocks noChangeAspect="1"/>
          </p:cNvPicPr>
          <p:nvPr/>
        </p:nvPicPr>
        <p:blipFill>
          <a:blip r:embed="rId5"/>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1685242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C13B2A4-B6B8-4E92-9FB7-99C3D9915496}"/>
              </a:ext>
            </a:extLst>
          </p:cNvPr>
          <p:cNvSpPr>
            <a:spLocks noGrp="1"/>
          </p:cNvSpPr>
          <p:nvPr>
            <p:ph type="title"/>
          </p:nvPr>
        </p:nvSpPr>
        <p:spPr>
          <a:xfrm>
            <a:off x="119336" y="1340768"/>
            <a:ext cx="11953328" cy="4896544"/>
          </a:xfrm>
        </p:spPr>
        <p:txBody>
          <a:bodyPr>
            <a:normAutofit fontScale="90000"/>
          </a:bodyPr>
          <a:lstStyle/>
          <a:p>
            <a:pPr algn="ctr"/>
            <a:r>
              <a:rPr lang="es-PY" sz="2800" dirty="0" smtClean="0"/>
              <a:t>1. Depuración del listado de beneficiarios con </a:t>
            </a:r>
            <a:r>
              <a:rPr lang="es-PY" sz="2800" dirty="0"/>
              <a:t>la exclusión de </a:t>
            </a:r>
            <a:r>
              <a:rPr lang="es-PY" sz="2800" b="1" dirty="0" smtClean="0"/>
              <a:t>1.286 </a:t>
            </a:r>
            <a:r>
              <a:rPr lang="es-PY" sz="2800" b="1" dirty="0"/>
              <a:t>familias </a:t>
            </a:r>
            <a:r>
              <a:rPr lang="es-PY" sz="2800" dirty="0" smtClean="0"/>
              <a:t>por </a:t>
            </a:r>
            <a:r>
              <a:rPr lang="es-PY" sz="2800" dirty="0"/>
              <a:t>solvencia </a:t>
            </a:r>
            <a:r>
              <a:rPr lang="es-PY" sz="2800" dirty="0" smtClean="0"/>
              <a:t>económica (</a:t>
            </a:r>
            <a:r>
              <a:rPr lang="es-PY" sz="2800" b="1" dirty="0"/>
              <a:t>ahorro de Gs. </a:t>
            </a:r>
            <a:r>
              <a:rPr lang="es-PY" sz="2800" b="1" dirty="0" smtClean="0"/>
              <a:t>2.000.000.000</a:t>
            </a:r>
            <a:r>
              <a:rPr lang="es-PY" sz="2800" dirty="0"/>
              <a:t>) reorientados para inclusión de nuevas familias en situación de </a:t>
            </a:r>
            <a:r>
              <a:rPr lang="es-PY" sz="2800" dirty="0" smtClean="0"/>
              <a:t>pobreza, en un trabajo interinstitucional con Auditoria General del Poder Ejecutivo.</a:t>
            </a:r>
            <a:br>
              <a:rPr lang="es-PY" sz="2800" dirty="0" smtClean="0"/>
            </a:br>
            <a:r>
              <a:rPr lang="es-PY" sz="2800" dirty="0"/>
              <a:t/>
            </a:r>
            <a:br>
              <a:rPr lang="es-PY" sz="2800" dirty="0"/>
            </a:br>
            <a:r>
              <a:rPr lang="es-PY" sz="2800" dirty="0" smtClean="0"/>
              <a:t>2. Gestión </a:t>
            </a:r>
            <a:r>
              <a:rPr lang="es-PY" sz="2800" dirty="0"/>
              <a:t>ante el BNF </a:t>
            </a:r>
            <a:r>
              <a:rPr lang="es-PY" sz="2800" dirty="0" smtClean="0"/>
              <a:t>para la recuperación </a:t>
            </a:r>
            <a:r>
              <a:rPr lang="es-PY" sz="2800" dirty="0"/>
              <a:t>de fondos no utilizados </a:t>
            </a:r>
            <a:r>
              <a:rPr lang="es-PY" sz="2800" dirty="0" smtClean="0"/>
              <a:t>(impagos) del </a:t>
            </a:r>
            <a:r>
              <a:rPr lang="es-PY" sz="2800" dirty="0"/>
              <a:t>programa </a:t>
            </a:r>
            <a:r>
              <a:rPr lang="es-PY" sz="2800" dirty="0" err="1"/>
              <a:t>Tekopora</a:t>
            </a:r>
            <a:r>
              <a:rPr lang="es-PY" sz="2800" dirty="0"/>
              <a:t> por </a:t>
            </a:r>
            <a:r>
              <a:rPr lang="es-PY" sz="2800" dirty="0" smtClean="0"/>
              <a:t>valor aproximado </a:t>
            </a:r>
            <a:r>
              <a:rPr lang="es-PY" sz="2800" dirty="0"/>
              <a:t>de Gs. </a:t>
            </a:r>
            <a:r>
              <a:rPr lang="es-PY" sz="2800" b="1" dirty="0"/>
              <a:t>4.000 millones </a:t>
            </a:r>
            <a:r>
              <a:rPr lang="es-PY" sz="2800" dirty="0"/>
              <a:t>que serán devueltos al Tesoro Nacional</a:t>
            </a:r>
            <a:r>
              <a:rPr lang="es-PY" sz="2800" dirty="0" smtClean="0"/>
              <a:t>.</a:t>
            </a:r>
            <a:br>
              <a:rPr lang="es-PY" sz="2800" dirty="0" smtClean="0"/>
            </a:br>
            <a:r>
              <a:rPr lang="es-PY" sz="2800" dirty="0"/>
              <a:t/>
            </a:r>
            <a:br>
              <a:rPr lang="es-PY" sz="2800" dirty="0"/>
            </a:br>
            <a:r>
              <a:rPr lang="es-PY" sz="2800" dirty="0" smtClean="0"/>
              <a:t>3. Trabajo en conjunto</a:t>
            </a:r>
            <a:r>
              <a:rPr lang="es-PY" sz="2800" b="1" dirty="0" smtClean="0"/>
              <a:t> </a:t>
            </a:r>
            <a:r>
              <a:rPr lang="es-PY" sz="2800" b="1" dirty="0"/>
              <a:t>entre el MDS y el Ministerio de Hacienda</a:t>
            </a:r>
            <a:r>
              <a:rPr lang="es-PY" sz="2800" dirty="0"/>
              <a:t>, con el objeto de usufructuar </a:t>
            </a:r>
            <a:r>
              <a:rPr lang="es-PY" sz="2800" dirty="0" smtClean="0"/>
              <a:t>el software </a:t>
            </a:r>
            <a:r>
              <a:rPr lang="es-PY" sz="2800" b="1" dirty="0"/>
              <a:t>SIPEN</a:t>
            </a:r>
            <a:r>
              <a:rPr lang="es-PY" sz="2800" dirty="0"/>
              <a:t> (Sistema de Pensiones) del Ministerio de Hacienda a favor del Programa </a:t>
            </a:r>
            <a:r>
              <a:rPr lang="es-PY" sz="2800" dirty="0" err="1"/>
              <a:t>Tekopora</a:t>
            </a:r>
            <a:r>
              <a:rPr lang="es-PY" sz="2800" dirty="0"/>
              <a:t>. </a:t>
            </a:r>
            <a:r>
              <a:rPr lang="es-PY" sz="2800" dirty="0" smtClean="0"/>
              <a:t>Con </a:t>
            </a:r>
            <a:r>
              <a:rPr lang="es-PY" sz="2800" dirty="0"/>
              <a:t>esta gestión, el MDS ahorraría aproximadamente </a:t>
            </a:r>
            <a:r>
              <a:rPr lang="es-PY" sz="2800" b="1" dirty="0"/>
              <a:t>USS </a:t>
            </a:r>
            <a:r>
              <a:rPr lang="es-PY" sz="2800" b="1" dirty="0" smtClean="0"/>
              <a:t>150.000 </a:t>
            </a:r>
            <a:r>
              <a:rPr lang="es-PY" sz="2800" dirty="0" smtClean="0"/>
              <a:t>en la compra de un sistema similar</a:t>
            </a:r>
            <a:r>
              <a:rPr lang="es-PY" sz="2800" b="1" dirty="0" smtClean="0"/>
              <a:t>.</a:t>
            </a:r>
            <a:r>
              <a:rPr lang="es-PY" sz="2800" b="1" dirty="0"/>
              <a:t/>
            </a:r>
            <a:br>
              <a:rPr lang="es-PY" sz="2800" b="1" dirty="0"/>
            </a:br>
            <a:r>
              <a:rPr lang="es-PY" sz="3200" dirty="0" smtClean="0"/>
              <a:t/>
            </a:r>
            <a:br>
              <a:rPr lang="es-PY" sz="3200" dirty="0" smtClean="0"/>
            </a:br>
            <a:r>
              <a:rPr lang="es-PY" sz="3200" dirty="0"/>
              <a:t/>
            </a:r>
            <a:br>
              <a:rPr lang="es-PY" sz="3200" dirty="0"/>
            </a:br>
            <a:endParaRPr lang="es-PY"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336" y="3972"/>
            <a:ext cx="4641134" cy="872260"/>
          </a:xfrm>
          <a:prstGeom prst="rect">
            <a:avLst/>
          </a:prstGeom>
        </p:spPr>
      </p:pic>
      <p:pic>
        <p:nvPicPr>
          <p:cNvPr id="4" name="Imagen 3"/>
          <p:cNvPicPr/>
          <p:nvPr/>
        </p:nvPicPr>
        <p:blipFill>
          <a:blip r:embed="rId3" cstate="print">
            <a:extLst>
              <a:ext uri="{28A0092B-C50C-407E-A947-70E740481C1C}">
                <a14:useLocalDpi xmlns:a14="http://schemas.microsoft.com/office/drawing/2010/main" val="0"/>
              </a:ext>
            </a:extLst>
          </a:blip>
          <a:stretch>
            <a:fillRect/>
          </a:stretch>
        </p:blipFill>
        <p:spPr>
          <a:xfrm>
            <a:off x="5320878" y="6185407"/>
            <a:ext cx="1459493" cy="607208"/>
          </a:xfrm>
          <a:prstGeom prst="rect">
            <a:avLst/>
          </a:prstGeom>
        </p:spPr>
      </p:pic>
      <p:pic>
        <p:nvPicPr>
          <p:cNvPr id="5" name="Imagen 4"/>
          <p:cNvPicPr/>
          <p:nvPr/>
        </p:nvPicPr>
        <p:blipFill>
          <a:blip r:embed="rId4">
            <a:extLst>
              <a:ext uri="{28A0092B-C50C-407E-A947-70E740481C1C}">
                <a14:useLocalDpi xmlns:a14="http://schemas.microsoft.com/office/drawing/2010/main" val="0"/>
              </a:ext>
            </a:extLst>
          </a:blip>
          <a:stretch>
            <a:fillRect/>
          </a:stretch>
        </p:blipFill>
        <p:spPr>
          <a:xfrm>
            <a:off x="7752184" y="6093296"/>
            <a:ext cx="1368152" cy="764704"/>
          </a:xfrm>
          <a:prstGeom prst="rect">
            <a:avLst/>
          </a:prstGeom>
        </p:spPr>
      </p:pic>
      <p:pic>
        <p:nvPicPr>
          <p:cNvPr id="6" name="Imagen 5"/>
          <p:cNvPicPr>
            <a:picLocks noChangeAspect="1"/>
          </p:cNvPicPr>
          <p:nvPr/>
        </p:nvPicPr>
        <p:blipFill>
          <a:blip r:embed="rId5"/>
          <a:stretch>
            <a:fillRect/>
          </a:stretch>
        </p:blipFill>
        <p:spPr>
          <a:xfrm>
            <a:off x="2587910" y="6161075"/>
            <a:ext cx="1698000" cy="626263"/>
          </a:xfrm>
          <a:prstGeom prst="rect">
            <a:avLst/>
          </a:prstGeom>
        </p:spPr>
      </p:pic>
    </p:spTree>
    <p:extLst>
      <p:ext uri="{BB962C8B-B14F-4D97-AF65-F5344CB8AC3E}">
        <p14:creationId xmlns:p14="http://schemas.microsoft.com/office/powerpoint/2010/main" val="7608753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ext uri="{D42A27DB-BD31-4B8C-83A1-F6EECF244321}">
                <p14:modId xmlns:p14="http://schemas.microsoft.com/office/powerpoint/2010/main" val="1233463810"/>
              </p:ext>
            </p:extLst>
          </p:nvPr>
        </p:nvGraphicFramePr>
        <p:xfrm>
          <a:off x="8167702" y="2000240"/>
          <a:ext cx="3595228" cy="2676682"/>
        </p:xfrm>
        <a:graphic>
          <a:graphicData uri="http://schemas.openxmlformats.org/drawingml/2006/table">
            <a:tbl>
              <a:tblPr firstRow="1" bandRow="1">
                <a:tableStyleId>{5C22544A-7EE6-4342-B048-85BDC9FD1C3A}</a:tableStyleId>
              </a:tblPr>
              <a:tblGrid>
                <a:gridCol w="3595228">
                  <a:extLst>
                    <a:ext uri="{9D8B030D-6E8A-4147-A177-3AD203B41FA5}">
                      <a16:colId xmlns="" xmlns:a16="http://schemas.microsoft.com/office/drawing/2014/main" val="20001"/>
                    </a:ext>
                  </a:extLst>
                </a:gridCol>
              </a:tblGrid>
              <a:tr h="362764">
                <a:tc>
                  <a:txBody>
                    <a:bodyPr/>
                    <a:lstStyle/>
                    <a:p>
                      <a:pPr algn="ctr"/>
                      <a:r>
                        <a:rPr lang="es-ES" sz="2000" dirty="0"/>
                        <a:t> </a:t>
                      </a:r>
                      <a:r>
                        <a:rPr lang="es-ES" sz="2000" b="1" dirty="0"/>
                        <a:t>META 2020</a:t>
                      </a:r>
                      <a:endParaRPr lang="es-PY" sz="2000" dirty="0"/>
                    </a:p>
                  </a:txBody>
                  <a:tcPr>
                    <a:solidFill>
                      <a:schemeClr val="accent2">
                        <a:lumMod val="75000"/>
                      </a:schemeClr>
                    </a:solidFill>
                  </a:tcPr>
                </a:tc>
                <a:extLst>
                  <a:ext uri="{0D108BD9-81ED-4DB2-BD59-A6C34878D82A}">
                    <a16:rowId xmlns="" xmlns:a16="http://schemas.microsoft.com/office/drawing/2014/main" val="10000"/>
                  </a:ext>
                </a:extLst>
              </a:tr>
              <a:tr h="2280442">
                <a:tc>
                  <a:txBody>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s-ES" sz="2000" b="1" dirty="0"/>
                        <a:t>10.000</a:t>
                      </a:r>
                      <a:r>
                        <a:rPr lang="es-ES" sz="2000" dirty="0"/>
                        <a:t> </a:t>
                      </a:r>
                      <a:r>
                        <a:rPr lang="es-ES" sz="2000" dirty="0">
                          <a:latin typeface="+mj-lt"/>
                        </a:rPr>
                        <a:t>Familias Participantes con Capital Semilla </a:t>
                      </a:r>
                    </a:p>
                    <a:p>
                      <a:pPr marL="0" marR="0" indent="0" algn="l" defTabSz="914400" rtl="0" eaLnBrk="1" fontAlgn="auto" latinLnBrk="0" hangingPunct="1">
                        <a:lnSpc>
                          <a:spcPct val="100000"/>
                        </a:lnSpc>
                        <a:spcBef>
                          <a:spcPts val="0"/>
                        </a:spcBef>
                        <a:spcAft>
                          <a:spcPts val="600"/>
                        </a:spcAft>
                        <a:buClrTx/>
                        <a:buSzTx/>
                        <a:buFontTx/>
                        <a:buNone/>
                        <a:tabLst/>
                        <a:defRPr/>
                      </a:pPr>
                      <a:r>
                        <a:rPr lang="es-ES" sz="2000" b="1" dirty="0"/>
                        <a:t>22.000</a:t>
                      </a:r>
                      <a:r>
                        <a:rPr lang="es-ES" sz="2000" dirty="0"/>
                        <a:t> </a:t>
                      </a:r>
                      <a:r>
                        <a:rPr lang="es-ES" sz="2000" dirty="0">
                          <a:latin typeface="+mj-lt"/>
                        </a:rPr>
                        <a:t>Familias con Capacitación y Acompañamiento</a:t>
                      </a:r>
                      <a:r>
                        <a:rPr lang="es-ES" sz="2000" dirty="0"/>
                        <a:t>	</a:t>
                      </a:r>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sp>
        <p:nvSpPr>
          <p:cNvPr id="8" name="Rectángulo 7"/>
          <p:cNvSpPr/>
          <p:nvPr/>
        </p:nvSpPr>
        <p:spPr>
          <a:xfrm>
            <a:off x="8167702" y="4929198"/>
            <a:ext cx="3697489" cy="861774"/>
          </a:xfrm>
          <a:prstGeom prst="rect">
            <a:avLst/>
          </a:prstGeom>
        </p:spPr>
        <p:txBody>
          <a:bodyPr wrap="square">
            <a:spAutoFit/>
          </a:bodyPr>
          <a:lstStyle/>
          <a:p>
            <a:pPr marL="285750" indent="-285750">
              <a:buFont typeface="Wingdings" panose="05000000000000000000" pitchFamily="2" charset="2"/>
              <a:buChar char="q"/>
            </a:pPr>
            <a:r>
              <a:rPr lang="es-ES" sz="1600" b="1" dirty="0">
                <a:latin typeface="+mj-lt"/>
              </a:rPr>
              <a:t>El 81% destinado a la </a:t>
            </a:r>
            <a:r>
              <a:rPr lang="es-ES" b="1" dirty="0">
                <a:latin typeface="+mj-lt"/>
              </a:rPr>
              <a:t>inversión</a:t>
            </a:r>
            <a:r>
              <a:rPr lang="es-ES" sz="1600" b="1" dirty="0">
                <a:latin typeface="+mj-lt"/>
              </a:rPr>
              <a:t> en capital semilla para las familias participantes</a:t>
            </a:r>
            <a:endParaRPr lang="es-PY" sz="1400" b="1" dirty="0">
              <a:latin typeface="+mj-lt"/>
            </a:endParaRPr>
          </a:p>
        </p:txBody>
      </p:sp>
      <p:graphicFrame>
        <p:nvGraphicFramePr>
          <p:cNvPr id="4" name="Tabla 3"/>
          <p:cNvGraphicFramePr>
            <a:graphicFrameLocks noGrp="1"/>
          </p:cNvGraphicFramePr>
          <p:nvPr>
            <p:extLst>
              <p:ext uri="{D42A27DB-BD31-4B8C-83A1-F6EECF244321}">
                <p14:modId xmlns:p14="http://schemas.microsoft.com/office/powerpoint/2010/main" val="1285424893"/>
              </p:ext>
            </p:extLst>
          </p:nvPr>
        </p:nvGraphicFramePr>
        <p:xfrm>
          <a:off x="666712" y="1928802"/>
          <a:ext cx="7072361" cy="4000529"/>
        </p:xfrm>
        <a:graphic>
          <a:graphicData uri="http://schemas.openxmlformats.org/drawingml/2006/table">
            <a:tbl>
              <a:tblPr/>
              <a:tblGrid>
                <a:gridCol w="3579838">
                  <a:extLst>
                    <a:ext uri="{9D8B030D-6E8A-4147-A177-3AD203B41FA5}">
                      <a16:colId xmlns="" xmlns:a16="http://schemas.microsoft.com/office/drawing/2014/main" val="20000"/>
                    </a:ext>
                  </a:extLst>
                </a:gridCol>
                <a:gridCol w="1402038">
                  <a:extLst>
                    <a:ext uri="{9D8B030D-6E8A-4147-A177-3AD203B41FA5}">
                      <a16:colId xmlns="" xmlns:a16="http://schemas.microsoft.com/office/drawing/2014/main" val="20001"/>
                    </a:ext>
                  </a:extLst>
                </a:gridCol>
                <a:gridCol w="2090485">
                  <a:extLst>
                    <a:ext uri="{9D8B030D-6E8A-4147-A177-3AD203B41FA5}">
                      <a16:colId xmlns="" xmlns:a16="http://schemas.microsoft.com/office/drawing/2014/main" val="20002"/>
                    </a:ext>
                  </a:extLst>
                </a:gridCol>
              </a:tblGrid>
              <a:tr h="560875">
                <a:tc gridSpan="3">
                  <a:txBody>
                    <a:bodyPr/>
                    <a:lstStyle/>
                    <a:p>
                      <a:pPr algn="ctr" fontAlgn="ctr"/>
                      <a:r>
                        <a:rPr lang="es-PY" sz="2400" b="1" i="0" u="none" strike="noStrike" dirty="0">
                          <a:solidFill>
                            <a:srgbClr val="FFFFFF"/>
                          </a:solidFill>
                          <a:effectLst/>
                          <a:latin typeface="Ebrima" panose="02000000000000000000" pitchFamily="2" charset="0"/>
                        </a:rPr>
                        <a:t>PROYECTO</a:t>
                      </a:r>
                      <a:r>
                        <a:rPr lang="es-PY" sz="2400" b="1" i="0" u="none" strike="noStrike" baseline="0" dirty="0">
                          <a:solidFill>
                            <a:srgbClr val="FFFFFF"/>
                          </a:solidFill>
                          <a:effectLst/>
                          <a:latin typeface="Ebrima" panose="02000000000000000000" pitchFamily="2" charset="0"/>
                        </a:rPr>
                        <a:t> DE LEY 2020</a:t>
                      </a:r>
                      <a:endParaRPr lang="es-PY" sz="2400" b="1" i="0" u="none" strike="noStrike" dirty="0">
                        <a:solidFill>
                          <a:srgbClr val="FFFFFF"/>
                        </a:solidFill>
                        <a:effectLst/>
                        <a:latin typeface="Ebrima" panose="02000000000000000000" pitchFamily="2"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PY"/>
                    </a:p>
                  </a:txBody>
                  <a:tcPr/>
                </a:tc>
                <a:tc hMerge="1">
                  <a:txBody>
                    <a:bodyPr/>
                    <a:lstStyle/>
                    <a:p>
                      <a:endParaRPr lang="es-PY"/>
                    </a:p>
                  </a:txBody>
                  <a:tcPr/>
                </a:tc>
                <a:extLst>
                  <a:ext uri="{0D108BD9-81ED-4DB2-BD59-A6C34878D82A}">
                    <a16:rowId xmlns="" xmlns:a16="http://schemas.microsoft.com/office/drawing/2014/main" val="10000"/>
                  </a:ext>
                </a:extLst>
              </a:tr>
              <a:tr h="887098">
                <a:tc>
                  <a:txBody>
                    <a:bodyPr/>
                    <a:lstStyle/>
                    <a:p>
                      <a:pPr algn="ctr" fontAlgn="ctr"/>
                      <a:r>
                        <a:rPr lang="es-PY" sz="1800" b="1" i="0" u="none" strike="noStrike" dirty="0">
                          <a:solidFill>
                            <a:srgbClr val="000000"/>
                          </a:solidFill>
                          <a:effectLst/>
                          <a:latin typeface="Ebrima" panose="02000000000000000000" pitchFamily="2" charset="0"/>
                        </a:rPr>
                        <a:t>PROGRAMA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600" b="1" i="0" u="none" strike="noStrike">
                          <a:solidFill>
                            <a:srgbClr val="000000"/>
                          </a:solidFill>
                          <a:effectLst/>
                          <a:latin typeface="Ebrima" panose="02000000000000000000" pitchFamily="2" charset="0"/>
                        </a:rPr>
                        <a:t>GRUPO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600" b="1" i="0" u="none" strike="noStrike" dirty="0">
                          <a:solidFill>
                            <a:srgbClr val="000000"/>
                          </a:solidFill>
                          <a:effectLst/>
                          <a:latin typeface="Ebrima" panose="02000000000000000000" pitchFamily="2" charset="0"/>
                        </a:rPr>
                        <a:t>PRESUPUESTO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extLst>
                  <a:ext uri="{0D108BD9-81ED-4DB2-BD59-A6C34878D82A}">
                    <a16:rowId xmlns="" xmlns:a16="http://schemas.microsoft.com/office/drawing/2014/main" val="10001"/>
                  </a:ext>
                </a:extLst>
              </a:tr>
              <a:tr h="547998">
                <a:tc>
                  <a:txBody>
                    <a:bodyPr/>
                    <a:lstStyle/>
                    <a:p>
                      <a:pPr algn="r" fontAlgn="ctr"/>
                      <a:r>
                        <a:rPr lang="es-PY" sz="1600" b="0" i="0" u="none" strike="noStrike" dirty="0">
                          <a:solidFill>
                            <a:srgbClr val="000000"/>
                          </a:solidFill>
                          <a:effectLst/>
                          <a:latin typeface="Ebrima" panose="02000000000000000000" pitchFamily="2" charset="0"/>
                        </a:rPr>
                        <a:t>SERVICIOS PERSONALES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a:solidFill>
                            <a:srgbClr val="000000"/>
                          </a:solidFill>
                          <a:effectLst/>
                          <a:latin typeface="Ebrima" panose="02000000000000000000" pitchFamily="2" charset="0"/>
                        </a:rPr>
                        <a:t>100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5.563.480.000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728280">
                <a:tc>
                  <a:txBody>
                    <a:bodyPr/>
                    <a:lstStyle/>
                    <a:p>
                      <a:pPr algn="r" fontAlgn="ctr"/>
                      <a:r>
                        <a:rPr lang="es-PY" sz="1600" b="0" i="0" u="none" strike="noStrike" dirty="0">
                          <a:solidFill>
                            <a:srgbClr val="000000"/>
                          </a:solidFill>
                          <a:effectLst/>
                          <a:latin typeface="Ebrima" panose="02000000000000000000" pitchFamily="2" charset="0"/>
                        </a:rPr>
                        <a:t>SERVICIOS NO PRESONALES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a:solidFill>
                            <a:srgbClr val="000000"/>
                          </a:solidFill>
                          <a:effectLst/>
                          <a:latin typeface="Ebrima" panose="02000000000000000000" pitchFamily="2" charset="0"/>
                        </a:rPr>
                        <a:t>200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1.569.269.096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728280">
                <a:tc>
                  <a:txBody>
                    <a:bodyPr/>
                    <a:lstStyle/>
                    <a:p>
                      <a:pPr algn="r" fontAlgn="ctr"/>
                      <a:r>
                        <a:rPr lang="es-PY" sz="1600" b="0" i="0" u="none" strike="noStrike" dirty="0">
                          <a:solidFill>
                            <a:srgbClr val="000000"/>
                          </a:solidFill>
                          <a:effectLst/>
                          <a:latin typeface="Ebrima" panose="02000000000000000000" pitchFamily="2" charset="0"/>
                        </a:rPr>
                        <a:t>TRANSF. CORR. AL SECTOR EXTERNO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800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30.000.000.000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547998">
                <a:tc gridSpan="2">
                  <a:txBody>
                    <a:bodyPr/>
                    <a:lstStyle/>
                    <a:p>
                      <a:pPr algn="r" fontAlgn="ctr"/>
                      <a:r>
                        <a:rPr lang="es-PY" sz="1600" b="1" i="0" u="none" strike="noStrike" dirty="0">
                          <a:solidFill>
                            <a:srgbClr val="000000"/>
                          </a:solidFill>
                          <a:effectLst/>
                          <a:latin typeface="Ebrima" panose="02000000000000000000" pitchFamily="2" charset="0"/>
                        </a:rPr>
                        <a:t>TOTAL</a:t>
                      </a:r>
                    </a:p>
                  </a:txBody>
                  <a:tcPr marL="9525" marR="34290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s-PY"/>
                    </a:p>
                  </a:txBody>
                  <a:tcPr/>
                </a:tc>
                <a:tc>
                  <a:txBody>
                    <a:bodyPr/>
                    <a:lstStyle/>
                    <a:p>
                      <a:pPr algn="ctr" fontAlgn="ctr"/>
                      <a:r>
                        <a:rPr lang="es-PY" sz="1600" b="1" i="0" u="none" strike="noStrike" dirty="0">
                          <a:solidFill>
                            <a:srgbClr val="000000"/>
                          </a:solidFill>
                          <a:effectLst/>
                          <a:latin typeface="Ebrima" panose="02000000000000000000" pitchFamily="2" charset="0"/>
                        </a:rPr>
                        <a:t>37.132.748.096</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7"/>
                  </a:ext>
                </a:extLst>
              </a:tr>
            </a:tbl>
          </a:graphicData>
        </a:graphic>
      </p:graphicFrame>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5361" y="21378"/>
            <a:ext cx="7701040" cy="1487953"/>
          </a:xfrm>
          <a:prstGeom prst="rect">
            <a:avLst/>
          </a:prstGeom>
        </p:spPr>
      </p:pic>
      <p:pic>
        <p:nvPicPr>
          <p:cNvPr id="7" name="Imagen 6"/>
          <p:cNvPicPr/>
          <p:nvPr/>
        </p:nvPicPr>
        <p:blipFill>
          <a:blip r:embed="rId3">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11" name="Imagen 10"/>
          <p:cNvPicPr/>
          <p:nvPr/>
        </p:nvPicPr>
        <p:blipFill>
          <a:blip r:embed="rId4">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12" name="Imagen 11"/>
          <p:cNvPicPr>
            <a:picLocks noChangeAspect="1"/>
          </p:cNvPicPr>
          <p:nvPr/>
        </p:nvPicPr>
        <p:blipFill>
          <a:blip r:embed="rId5"/>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1949265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17232"/>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5" name="8 Marcador de contenido"/>
          <p:cNvSpPr txBox="1">
            <a:spLocks/>
          </p:cNvSpPr>
          <p:nvPr/>
        </p:nvSpPr>
        <p:spPr>
          <a:xfrm>
            <a:off x="89071" y="1196752"/>
            <a:ext cx="11882477" cy="33843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es-MX" sz="2400" dirty="0"/>
              <a:t>Desde su inicio en el 2014 </a:t>
            </a:r>
            <a:r>
              <a:rPr lang="es-MX" sz="2400" dirty="0" smtClean="0"/>
              <a:t>se ha </a:t>
            </a:r>
            <a:r>
              <a:rPr lang="es-MX" sz="2400" dirty="0"/>
              <a:t>apoyado a </a:t>
            </a:r>
            <a:r>
              <a:rPr lang="es-MX" sz="2400" b="1" dirty="0"/>
              <a:t>33.541</a:t>
            </a:r>
            <a:r>
              <a:rPr lang="es-MX" sz="2400" dirty="0"/>
              <a:t> personas que han accedido al capital semilla con un promedio de ingreso del 2014 al 2018 de 5.500 personas por </a:t>
            </a:r>
            <a:r>
              <a:rPr lang="es-MX" sz="2400" dirty="0" smtClean="0"/>
              <a:t>año.</a:t>
            </a:r>
          </a:p>
          <a:p>
            <a:pPr lvl="0" algn="just"/>
            <a:r>
              <a:rPr lang="es-MX" sz="2400" dirty="0" smtClean="0"/>
              <a:t>La </a:t>
            </a:r>
            <a:r>
              <a:rPr lang="es-MX" sz="2400" dirty="0"/>
              <a:t>proyección de incorporación de participantes para el 2020 es de 10.000 personas</a:t>
            </a:r>
            <a:r>
              <a:rPr lang="es-MX" sz="2400" dirty="0" smtClean="0"/>
              <a:t>.</a:t>
            </a:r>
          </a:p>
          <a:p>
            <a:pPr lvl="0" algn="just"/>
            <a:r>
              <a:rPr lang="es-MX" sz="2800" b="1" dirty="0" smtClean="0"/>
              <a:t>La administración actual ha incluido 10.977 participantes desde agosto 2018 a la fecha. </a:t>
            </a:r>
            <a:endParaRPr lang="es-ES" sz="2800" b="1" dirty="0"/>
          </a:p>
          <a:p>
            <a:pPr lvl="0" algn="just"/>
            <a:r>
              <a:rPr lang="es-MX" sz="2400" dirty="0"/>
              <a:t>La cobertura del Programa abarca los </a:t>
            </a:r>
            <a:r>
              <a:rPr lang="es-MX" sz="2400" b="1" dirty="0"/>
              <a:t>17</a:t>
            </a:r>
            <a:r>
              <a:rPr lang="es-MX" sz="2400" dirty="0"/>
              <a:t> Departamentos mas Capital y </a:t>
            </a:r>
            <a:r>
              <a:rPr lang="es-MX" sz="2400" b="1" dirty="0"/>
              <a:t>160</a:t>
            </a:r>
            <a:r>
              <a:rPr lang="es-MX" sz="2400" dirty="0"/>
              <a:t> Distritos a nivel país.</a:t>
            </a:r>
            <a:endParaRPr lang="es-ES" sz="2400" dirty="0"/>
          </a:p>
          <a:p>
            <a:pPr lvl="0" algn="just"/>
            <a:r>
              <a:rPr lang="es-MX" sz="2400" dirty="0"/>
              <a:t>La distribución de participantes por sexo corresponde a </a:t>
            </a:r>
            <a:r>
              <a:rPr lang="es-MX" sz="2400" b="1" dirty="0"/>
              <a:t>82%</a:t>
            </a:r>
            <a:r>
              <a:rPr lang="es-MX" sz="2400" dirty="0"/>
              <a:t> mujeres y </a:t>
            </a:r>
            <a:r>
              <a:rPr lang="es-MX" sz="2400" b="1" dirty="0"/>
              <a:t>18% </a:t>
            </a:r>
            <a:r>
              <a:rPr lang="es-MX" sz="2400" dirty="0"/>
              <a:t>varones.</a:t>
            </a:r>
          </a:p>
          <a:p>
            <a:pPr lvl="0" algn="just"/>
            <a:r>
              <a:rPr lang="es-MX" sz="2400" dirty="0" err="1"/>
              <a:t>Tenonderá</a:t>
            </a:r>
            <a:r>
              <a:rPr lang="es-MX" sz="2400" dirty="0"/>
              <a:t> es el programa de promoción social del programa </a:t>
            </a:r>
            <a:r>
              <a:rPr lang="es-MX" sz="2400" dirty="0" err="1"/>
              <a:t>Tekoporá</a:t>
            </a:r>
            <a:r>
              <a:rPr lang="es-MX" sz="2400" dirty="0"/>
              <a:t>, a familias que egresan  y cumplen con el ciclo </a:t>
            </a:r>
            <a:r>
              <a:rPr lang="es-MX" sz="2400" dirty="0" err="1"/>
              <a:t>Tekoporá</a:t>
            </a:r>
            <a:r>
              <a:rPr lang="es-MX" sz="2400" dirty="0"/>
              <a:t>.</a:t>
            </a:r>
            <a:endParaRPr lang="es-ES" sz="2400" dirty="0"/>
          </a:p>
          <a:p>
            <a:pPr marL="0" indent="0" algn="just">
              <a:buNone/>
            </a:pPr>
            <a:endParaRPr lang="es-ES" sz="2200" dirty="0"/>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696" y="14513"/>
            <a:ext cx="5341228" cy="1032003"/>
          </a:xfrm>
          <a:prstGeom prst="rect">
            <a:avLst/>
          </a:prstGeom>
        </p:spPr>
      </p:pic>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10" name="Imagen 9"/>
          <p:cNvPicPr>
            <a:picLocks noChangeAspect="1"/>
          </p:cNvPicPr>
          <p:nvPr/>
        </p:nvPicPr>
        <p:blipFill>
          <a:blip r:embed="rId5"/>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360718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 xmlns:a16="http://schemas.microsoft.com/office/drawing/2014/main" id="{8D2FF422-DA23-42B5-80A9-780C75892494}"/>
              </a:ext>
            </a:extLst>
          </p:cNvPr>
          <p:cNvPicPr/>
          <p:nvPr/>
        </p:nvPicPr>
        <p:blipFill>
          <a:blip r:embed="rId2"/>
          <a:stretch>
            <a:fillRect/>
          </a:stretch>
        </p:blipFill>
        <p:spPr>
          <a:xfrm>
            <a:off x="4799857" y="1539762"/>
            <a:ext cx="6666800" cy="5256584"/>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5361" y="21378"/>
            <a:ext cx="7701040" cy="1487953"/>
          </a:xfrm>
          <a:prstGeom prst="rect">
            <a:avLst/>
          </a:prstGeom>
        </p:spPr>
      </p:pic>
      <p:sp>
        <p:nvSpPr>
          <p:cNvPr id="5" name="Título 1"/>
          <p:cNvSpPr>
            <a:spLocks noGrp="1"/>
          </p:cNvSpPr>
          <p:nvPr>
            <p:ph type="title"/>
          </p:nvPr>
        </p:nvSpPr>
        <p:spPr>
          <a:xfrm>
            <a:off x="191344" y="3192411"/>
            <a:ext cx="3961657" cy="975643"/>
          </a:xfr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a:noAutofit/>
          </a:bodyPr>
          <a:lstStyle/>
          <a:p>
            <a:pPr algn="ctr"/>
            <a:r>
              <a:rPr lang="es-PY" sz="24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Distribución de los tipos de emprendimientos de acuerdo a rubros:</a:t>
            </a:r>
          </a:p>
        </p:txBody>
      </p:sp>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2732188" y="6193161"/>
            <a:ext cx="1148393" cy="637105"/>
          </a:xfrm>
          <a:prstGeom prst="rect">
            <a:avLst/>
          </a:prstGeom>
        </p:spPr>
      </p:pic>
      <p:pic>
        <p:nvPicPr>
          <p:cNvPr id="7" name="Imagen 6"/>
          <p:cNvPicPr/>
          <p:nvPr/>
        </p:nvPicPr>
        <p:blipFill>
          <a:blip r:embed="rId5">
            <a:extLst>
              <a:ext uri="{28A0092B-C50C-407E-A947-70E740481C1C}">
                <a14:useLocalDpi xmlns:a14="http://schemas.microsoft.com/office/drawing/2010/main" val="0"/>
              </a:ext>
            </a:extLst>
          </a:blip>
          <a:stretch>
            <a:fillRect/>
          </a:stretch>
        </p:blipFill>
        <p:spPr>
          <a:xfrm>
            <a:off x="5163493" y="6093296"/>
            <a:ext cx="1076523" cy="802355"/>
          </a:xfrm>
          <a:prstGeom prst="rect">
            <a:avLst/>
          </a:prstGeom>
        </p:spPr>
      </p:pic>
      <p:pic>
        <p:nvPicPr>
          <p:cNvPr id="8" name="Imagen 7"/>
          <p:cNvPicPr>
            <a:picLocks noChangeAspect="1"/>
          </p:cNvPicPr>
          <p:nvPr/>
        </p:nvPicPr>
        <p:blipFill>
          <a:blip r:embed="rId6"/>
          <a:stretch>
            <a:fillRect/>
          </a:stretch>
        </p:blipFill>
        <p:spPr>
          <a:xfrm>
            <a:off x="-780" y="6196260"/>
            <a:ext cx="1704686" cy="628729"/>
          </a:xfrm>
          <a:prstGeom prst="rect">
            <a:avLst/>
          </a:prstGeom>
        </p:spPr>
      </p:pic>
    </p:spTree>
    <p:extLst>
      <p:ext uri="{BB962C8B-B14F-4D97-AF65-F5344CB8AC3E}">
        <p14:creationId xmlns:p14="http://schemas.microsoft.com/office/powerpoint/2010/main" val="12467112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952500" y="0"/>
            <a:ext cx="10287001" cy="6858000"/>
          </a:xfrm>
          <a:prstGeom prst="rect">
            <a:avLst/>
          </a:prstGeom>
        </p:spPr>
      </p:pic>
      <p:sp>
        <p:nvSpPr>
          <p:cNvPr id="7" name="Título 2"/>
          <p:cNvSpPr txBox="1">
            <a:spLocks/>
          </p:cNvSpPr>
          <p:nvPr/>
        </p:nvSpPr>
        <p:spPr>
          <a:xfrm>
            <a:off x="1847529" y="5517232"/>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5" name="8 Marcador de contenido"/>
          <p:cNvSpPr txBox="1">
            <a:spLocks/>
          </p:cNvSpPr>
          <p:nvPr/>
        </p:nvSpPr>
        <p:spPr>
          <a:xfrm>
            <a:off x="952500" y="1055394"/>
            <a:ext cx="10319925" cy="3384376"/>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0" algn="just"/>
            <a:r>
              <a:rPr lang="es-MX" sz="2400" dirty="0"/>
              <a:t>La asistencia financiera desde el 2014 a setiembre 2019, asciende a </a:t>
            </a:r>
            <a:r>
              <a:rPr lang="es-MX" sz="2400" b="1" dirty="0"/>
              <a:t>Gs. </a:t>
            </a:r>
            <a:r>
              <a:rPr lang="es-ES" sz="2400" b="1" dirty="0"/>
              <a:t>82.517.381.000</a:t>
            </a:r>
            <a:r>
              <a:rPr lang="es-ES" sz="2400" dirty="0"/>
              <a:t>   </a:t>
            </a:r>
          </a:p>
          <a:p>
            <a:pPr lvl="0" algn="just"/>
            <a:r>
              <a:rPr lang="es-MX" sz="2400" dirty="0"/>
              <a:t>Desde sus inicios hasta el año 2018 el capital semilla por participante era de hasta Gs. 2.400.000, y desde el 2019 el mismo asciende a </a:t>
            </a:r>
            <a:r>
              <a:rPr lang="es-MX" sz="2400" b="1" dirty="0"/>
              <a:t>Gs. 3.000.000</a:t>
            </a:r>
            <a:r>
              <a:rPr lang="es-MX" sz="2400" dirty="0"/>
              <a:t>.</a:t>
            </a:r>
            <a:endParaRPr lang="es-ES" sz="2400" dirty="0"/>
          </a:p>
          <a:p>
            <a:pPr lvl="0" algn="just"/>
            <a:r>
              <a:rPr lang="es-MX" sz="2400" dirty="0"/>
              <a:t>Ha incorporado a </a:t>
            </a:r>
            <a:r>
              <a:rPr lang="es-MX" sz="2400" b="1" dirty="0"/>
              <a:t>1.154 participantes indígenas</a:t>
            </a:r>
            <a:r>
              <a:rPr lang="es-MX" sz="2400" dirty="0"/>
              <a:t> de </a:t>
            </a:r>
            <a:r>
              <a:rPr lang="es-MX" sz="2400" b="1" dirty="0"/>
              <a:t>48 comunidades</a:t>
            </a:r>
            <a:r>
              <a:rPr lang="es-MX" sz="2400" dirty="0"/>
              <a:t> a nivel país.</a:t>
            </a:r>
            <a:endParaRPr lang="es-ES" sz="2400" dirty="0"/>
          </a:p>
          <a:p>
            <a:pPr lvl="0" algn="just"/>
            <a:r>
              <a:rPr lang="es-MX" sz="2400" dirty="0"/>
              <a:t> Las capacitaciones y asistencia técnica para cada emprendimiento se realizan a través de Gestores Empresariales del Programa.</a:t>
            </a:r>
            <a:endParaRPr lang="es-ES" sz="2400" dirty="0"/>
          </a:p>
          <a:p>
            <a:pPr lvl="0" algn="just"/>
            <a:r>
              <a:rPr lang="es-MX" sz="2400" dirty="0"/>
              <a:t>La articulación en territorio con las diferentes instituciones públicas es permanente de modo a aunar esfuerzos como así optimizar recursos y no superponer el apoyo del Gobierno en campo.</a:t>
            </a:r>
            <a:endParaRPr lang="es-ES" sz="2400" dirty="0"/>
          </a:p>
          <a:p>
            <a:pPr marL="0" indent="0" algn="just">
              <a:buNone/>
            </a:pPr>
            <a:endParaRPr lang="es-ES" sz="2200" dirty="0"/>
          </a:p>
        </p:txBody>
      </p:sp>
      <p:pic>
        <p:nvPicPr>
          <p:cNvPr id="8" name="Imagen 7"/>
          <p:cNvPicPr/>
          <p:nvPr/>
        </p:nvPicPr>
        <p:blipFill>
          <a:blip r:embed="rId3">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9" name="Imagen 8"/>
          <p:cNvPicPr/>
          <p:nvPr/>
        </p:nvPicPr>
        <p:blipFill>
          <a:blip r:embed="rId4">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10" name="Imagen 9"/>
          <p:cNvPicPr>
            <a:picLocks noChangeAspect="1"/>
          </p:cNvPicPr>
          <p:nvPr/>
        </p:nvPicPr>
        <p:blipFill>
          <a:blip r:embed="rId5"/>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8240381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8" name="8 Marcador de contenido"/>
          <p:cNvSpPr txBox="1">
            <a:spLocks/>
          </p:cNvSpPr>
          <p:nvPr/>
        </p:nvSpPr>
        <p:spPr>
          <a:xfrm>
            <a:off x="8096264" y="3786190"/>
            <a:ext cx="3643338" cy="1008112"/>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Aft>
                <a:spcPts val="1200"/>
              </a:spcAft>
              <a:buNone/>
            </a:pPr>
            <a:r>
              <a:rPr lang="es-ES" sz="1600" b="1" dirty="0" err="1"/>
              <a:t>Obs</a:t>
            </a:r>
            <a:r>
              <a:rPr lang="es-ES" sz="1600" b="1" dirty="0"/>
              <a:t>: La regularización de los lotes implica una serie de procesos (aprobación de planos del territorio, censo de las familias, presentación de documentos de las familias requeridos por Programa, entre otros) que varía de acuerdo a cada caso, lo cual conlleva a un proceso de gestión de tiempo y recursos financieros variables.</a:t>
            </a:r>
          </a:p>
          <a:p>
            <a:pPr marL="0" indent="0" algn="just">
              <a:lnSpc>
                <a:spcPts val="2800"/>
              </a:lnSpc>
              <a:spcAft>
                <a:spcPts val="1200"/>
              </a:spcAft>
              <a:buNone/>
            </a:pPr>
            <a:r>
              <a:rPr lang="es-ES" sz="2000" b="1" dirty="0"/>
              <a:t>		</a:t>
            </a:r>
          </a:p>
          <a:p>
            <a:pPr algn="just">
              <a:lnSpc>
                <a:spcPts val="2800"/>
              </a:lnSpc>
              <a:spcAft>
                <a:spcPts val="1200"/>
              </a:spcAft>
              <a:buFont typeface="Wingdings" pitchFamily="2" charset="2"/>
              <a:buChar char="Ø"/>
            </a:pPr>
            <a:endParaRPr lang="es-ES" sz="2000" b="1" dirty="0"/>
          </a:p>
        </p:txBody>
      </p:sp>
      <p:graphicFrame>
        <p:nvGraphicFramePr>
          <p:cNvPr id="14" name="Tabla 13"/>
          <p:cNvGraphicFramePr>
            <a:graphicFrameLocks noGrp="1"/>
          </p:cNvGraphicFramePr>
          <p:nvPr>
            <p:extLst>
              <p:ext uri="{D42A27DB-BD31-4B8C-83A1-F6EECF244321}">
                <p14:modId xmlns:p14="http://schemas.microsoft.com/office/powerpoint/2010/main" val="2875849522"/>
              </p:ext>
            </p:extLst>
          </p:nvPr>
        </p:nvGraphicFramePr>
        <p:xfrm>
          <a:off x="8184234" y="2111180"/>
          <a:ext cx="3531820" cy="1597852"/>
        </p:xfrm>
        <a:graphic>
          <a:graphicData uri="http://schemas.openxmlformats.org/drawingml/2006/table">
            <a:tbl>
              <a:tblPr firstRow="1" bandRow="1">
                <a:tableStyleId>{5C22544A-7EE6-4342-B048-85BDC9FD1C3A}</a:tableStyleId>
              </a:tblPr>
              <a:tblGrid>
                <a:gridCol w="3531820">
                  <a:extLst>
                    <a:ext uri="{9D8B030D-6E8A-4147-A177-3AD203B41FA5}">
                      <a16:colId xmlns="" xmlns:a16="http://schemas.microsoft.com/office/drawing/2014/main" val="20001"/>
                    </a:ext>
                  </a:extLst>
                </a:gridCol>
              </a:tblGrid>
              <a:tr h="889192">
                <a:tc>
                  <a:txBody>
                    <a:bodyPr/>
                    <a:lstStyle/>
                    <a:p>
                      <a:pPr algn="ctr"/>
                      <a:r>
                        <a:rPr lang="es-ES" sz="2000"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META 2020</a:t>
                      </a:r>
                    </a:p>
                    <a:p>
                      <a:pPr algn="ctr"/>
                      <a:r>
                        <a:rPr lang="es-ES" sz="2000" b="1" baseline="0" dirty="0">
                          <a:effectLst>
                            <a:outerShdw blurRad="38100" dist="38100" dir="2700000" algn="tl">
                              <a:srgbClr val="000000">
                                <a:alpha val="43137"/>
                              </a:srgbClr>
                            </a:outerShdw>
                          </a:effectLst>
                        </a:rPr>
                        <a:t>REGULARIZACIÓN DE LOTES </a:t>
                      </a:r>
                      <a:endParaRPr lang="es-PY" sz="2000" dirty="0">
                        <a:effectLst>
                          <a:outerShdw blurRad="38100" dist="38100" dir="2700000" algn="tl">
                            <a:srgbClr val="000000">
                              <a:alpha val="43137"/>
                            </a:srgbClr>
                          </a:outerShdw>
                        </a:effectLst>
                      </a:endParaRPr>
                    </a:p>
                  </a:txBody>
                  <a:tcPr>
                    <a:solidFill>
                      <a:schemeClr val="accent2">
                        <a:lumMod val="75000"/>
                      </a:schemeClr>
                    </a:solidFill>
                  </a:tcPr>
                </a:tc>
                <a:extLst>
                  <a:ext uri="{0D108BD9-81ED-4DB2-BD59-A6C34878D82A}">
                    <a16:rowId xmlns="" xmlns:a16="http://schemas.microsoft.com/office/drawing/2014/main" val="10000"/>
                  </a:ext>
                </a:extLst>
              </a:tr>
              <a:tr h="7086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a:t>2.500 </a:t>
                      </a:r>
                      <a:r>
                        <a:rPr lang="es-ES" sz="2000" dirty="0">
                          <a:latin typeface="+mj-lt"/>
                        </a:rPr>
                        <a:t>Familias </a:t>
                      </a:r>
                      <a:endParaRPr lang="es-PY" sz="2000" dirty="0">
                        <a:effectLst>
                          <a:outerShdw blurRad="38100" dist="38100" dir="2700000" algn="tl">
                            <a:srgbClr val="000000">
                              <a:alpha val="43137"/>
                            </a:srgbClr>
                          </a:outerShdw>
                        </a:effectLst>
                        <a:latin typeface="+mj-lt"/>
                      </a:endParaRPr>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275811171"/>
              </p:ext>
            </p:extLst>
          </p:nvPr>
        </p:nvGraphicFramePr>
        <p:xfrm>
          <a:off x="695401" y="1484785"/>
          <a:ext cx="7056785" cy="4467964"/>
        </p:xfrm>
        <a:graphic>
          <a:graphicData uri="http://schemas.openxmlformats.org/drawingml/2006/table">
            <a:tbl>
              <a:tblPr/>
              <a:tblGrid>
                <a:gridCol w="3806059">
                  <a:extLst>
                    <a:ext uri="{9D8B030D-6E8A-4147-A177-3AD203B41FA5}">
                      <a16:colId xmlns="" xmlns:a16="http://schemas.microsoft.com/office/drawing/2014/main" val="20000"/>
                    </a:ext>
                  </a:extLst>
                </a:gridCol>
                <a:gridCol w="1164843">
                  <a:extLst>
                    <a:ext uri="{9D8B030D-6E8A-4147-A177-3AD203B41FA5}">
                      <a16:colId xmlns="" xmlns:a16="http://schemas.microsoft.com/office/drawing/2014/main" val="20001"/>
                    </a:ext>
                  </a:extLst>
                </a:gridCol>
                <a:gridCol w="2085883">
                  <a:extLst>
                    <a:ext uri="{9D8B030D-6E8A-4147-A177-3AD203B41FA5}">
                      <a16:colId xmlns="" xmlns:a16="http://schemas.microsoft.com/office/drawing/2014/main" val="20002"/>
                    </a:ext>
                  </a:extLst>
                </a:gridCol>
              </a:tblGrid>
              <a:tr h="866775">
                <a:tc gridSpan="3">
                  <a:txBody>
                    <a:bodyPr/>
                    <a:lstStyle/>
                    <a:p>
                      <a:pPr algn="ctr" fontAlgn="ctr"/>
                      <a:r>
                        <a:rPr lang="es-PY" sz="2800" b="1" i="0" u="none" strike="noStrike" dirty="0">
                          <a:solidFill>
                            <a:srgbClr val="FFFFFF"/>
                          </a:solidFill>
                          <a:effectLst/>
                          <a:latin typeface="Ebrima" panose="02000000000000000000" pitchFamily="2" charset="0"/>
                        </a:rPr>
                        <a:t>PROYECTO DE LEY 2020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PY"/>
                    </a:p>
                  </a:txBody>
                  <a:tcPr/>
                </a:tc>
                <a:tc hMerge="1">
                  <a:txBody>
                    <a:bodyPr/>
                    <a:lstStyle/>
                    <a:p>
                      <a:endParaRPr lang="es-PY"/>
                    </a:p>
                  </a:txBody>
                  <a:tcPr/>
                </a:tc>
                <a:extLst>
                  <a:ext uri="{0D108BD9-81ED-4DB2-BD59-A6C34878D82A}">
                    <a16:rowId xmlns="" xmlns:a16="http://schemas.microsoft.com/office/drawing/2014/main" val="10000"/>
                  </a:ext>
                </a:extLst>
              </a:tr>
              <a:tr h="913234">
                <a:tc>
                  <a:txBody>
                    <a:bodyPr/>
                    <a:lstStyle/>
                    <a:p>
                      <a:pPr algn="ctr" fontAlgn="ctr"/>
                      <a:r>
                        <a:rPr lang="es-PY" sz="2000" b="1" i="0" u="none" strike="noStrike" dirty="0">
                          <a:solidFill>
                            <a:srgbClr val="000000"/>
                          </a:solidFill>
                          <a:effectLst/>
                          <a:latin typeface="Ebrima" panose="02000000000000000000" pitchFamily="2" charset="0"/>
                        </a:rPr>
                        <a:t>PROGRAMA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800" b="1" i="0" u="none" strike="noStrike" dirty="0">
                          <a:solidFill>
                            <a:srgbClr val="000000"/>
                          </a:solidFill>
                          <a:effectLst/>
                          <a:latin typeface="Ebrima" panose="02000000000000000000" pitchFamily="2" charset="0"/>
                        </a:rPr>
                        <a:t>GRUPO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800" b="1" i="0" u="none" strike="noStrike" dirty="0">
                          <a:solidFill>
                            <a:srgbClr val="000000"/>
                          </a:solidFill>
                          <a:effectLst/>
                          <a:latin typeface="Ebrima" panose="02000000000000000000" pitchFamily="2" charset="0"/>
                        </a:rPr>
                        <a:t>PRESUPUESTO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extLst>
                  <a:ext uri="{0D108BD9-81ED-4DB2-BD59-A6C34878D82A}">
                    <a16:rowId xmlns="" xmlns:a16="http://schemas.microsoft.com/office/drawing/2014/main" val="10001"/>
                  </a:ext>
                </a:extLst>
              </a:tr>
              <a:tr h="489585">
                <a:tc>
                  <a:txBody>
                    <a:bodyPr/>
                    <a:lstStyle/>
                    <a:p>
                      <a:pPr algn="r" fontAlgn="ctr"/>
                      <a:r>
                        <a:rPr lang="es-PY" sz="1400" b="0" i="0" u="none" strike="noStrike" dirty="0">
                          <a:solidFill>
                            <a:srgbClr val="000000"/>
                          </a:solidFill>
                          <a:effectLst/>
                          <a:latin typeface="Ebrima" panose="02000000000000000000" pitchFamily="2" charset="0"/>
                        </a:rPr>
                        <a:t>SERVICIOS PERSONALES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100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2.837.120.000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489585">
                <a:tc>
                  <a:txBody>
                    <a:bodyPr/>
                    <a:lstStyle/>
                    <a:p>
                      <a:pPr algn="r" fontAlgn="ctr"/>
                      <a:r>
                        <a:rPr lang="es-PY" sz="1400" b="0" i="0" u="none" strike="noStrike" dirty="0">
                          <a:solidFill>
                            <a:srgbClr val="000000"/>
                          </a:solidFill>
                          <a:effectLst/>
                          <a:latin typeface="Ebrima" panose="02000000000000000000" pitchFamily="2" charset="0"/>
                        </a:rPr>
                        <a:t>SERVICIOS NO PRESONALES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200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699.810.480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489585">
                <a:tc>
                  <a:txBody>
                    <a:bodyPr/>
                    <a:lstStyle/>
                    <a:p>
                      <a:pPr algn="r" fontAlgn="ctr"/>
                      <a:r>
                        <a:rPr lang="es-PY" sz="1400" b="0" i="0" u="none" strike="noStrike" dirty="0">
                          <a:solidFill>
                            <a:srgbClr val="000000"/>
                          </a:solidFill>
                          <a:effectLst/>
                          <a:latin typeface="Ebrima" panose="02000000000000000000" pitchFamily="2" charset="0"/>
                        </a:rPr>
                        <a:t>BIENES DE CAMBIO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400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5.108.001.455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489585">
                <a:tc>
                  <a:txBody>
                    <a:bodyPr/>
                    <a:lstStyle/>
                    <a:p>
                      <a:pPr algn="r" fontAlgn="ctr"/>
                      <a:r>
                        <a:rPr lang="es-PY" sz="1400" b="0" i="0" u="none" strike="noStrike" dirty="0">
                          <a:solidFill>
                            <a:srgbClr val="000000"/>
                          </a:solidFill>
                          <a:effectLst/>
                          <a:latin typeface="Ebrima" panose="02000000000000000000" pitchFamily="2" charset="0"/>
                        </a:rPr>
                        <a:t>OTROS GASTOS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900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500.000.000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729615">
                <a:tc gridSpan="2">
                  <a:txBody>
                    <a:bodyPr/>
                    <a:lstStyle/>
                    <a:p>
                      <a:pPr algn="r" fontAlgn="ctr"/>
                      <a:r>
                        <a:rPr lang="es-PY" sz="1600" b="1" i="0" u="none" strike="noStrike" dirty="0">
                          <a:solidFill>
                            <a:srgbClr val="000000"/>
                          </a:solidFill>
                          <a:effectLst/>
                          <a:latin typeface="Ebrima" panose="02000000000000000000" pitchFamily="2" charset="0"/>
                        </a:rPr>
                        <a:t>TOTAL</a:t>
                      </a:r>
                    </a:p>
                  </a:txBody>
                  <a:tcPr marL="9525" marR="34290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s-PY"/>
                    </a:p>
                  </a:txBody>
                  <a:tcPr/>
                </a:tc>
                <a:tc>
                  <a:txBody>
                    <a:bodyPr/>
                    <a:lstStyle/>
                    <a:p>
                      <a:pPr algn="ctr" fontAlgn="ctr"/>
                      <a:r>
                        <a:rPr lang="es-PY" sz="1600" b="1" i="0" u="none" strike="noStrike" dirty="0">
                          <a:solidFill>
                            <a:srgbClr val="000000"/>
                          </a:solidFill>
                          <a:effectLst/>
                          <a:latin typeface="Ebrima" panose="02000000000000000000" pitchFamily="2" charset="0"/>
                        </a:rPr>
                        <a:t>9.144.931.935</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8"/>
                  </a:ext>
                </a:extLst>
              </a:tr>
            </a:tbl>
          </a:graphicData>
        </a:graphic>
      </p:graphicFrame>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7294" y="79428"/>
            <a:ext cx="6587019" cy="1285084"/>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5034852" y="6205786"/>
            <a:ext cx="1751630" cy="648870"/>
          </a:xfrm>
          <a:prstGeom prst="rect">
            <a:avLst/>
          </a:prstGeom>
        </p:spPr>
      </p:pic>
      <p:pic>
        <p:nvPicPr>
          <p:cNvPr id="10" name="Imagen 9"/>
          <p:cNvPicPr/>
          <p:nvPr/>
        </p:nvPicPr>
        <p:blipFill>
          <a:blip r:embed="rId4">
            <a:extLst>
              <a:ext uri="{28A0092B-C50C-407E-A947-70E740481C1C}">
                <a14:useLocalDpi xmlns:a14="http://schemas.microsoft.com/office/drawing/2010/main" val="0"/>
              </a:ext>
            </a:extLst>
          </a:blip>
          <a:stretch>
            <a:fillRect/>
          </a:stretch>
        </p:blipFill>
        <p:spPr>
          <a:xfrm>
            <a:off x="7460255" y="6102869"/>
            <a:ext cx="1642007" cy="817172"/>
          </a:xfrm>
          <a:prstGeom prst="rect">
            <a:avLst/>
          </a:prstGeom>
        </p:spPr>
      </p:pic>
      <p:pic>
        <p:nvPicPr>
          <p:cNvPr id="11" name="Imagen 10"/>
          <p:cNvPicPr>
            <a:picLocks noChangeAspect="1"/>
          </p:cNvPicPr>
          <p:nvPr/>
        </p:nvPicPr>
        <p:blipFill>
          <a:blip r:embed="rId5"/>
          <a:stretch>
            <a:fillRect/>
          </a:stretch>
        </p:blipFill>
        <p:spPr>
          <a:xfrm>
            <a:off x="2317295" y="6097762"/>
            <a:ext cx="2037879" cy="751618"/>
          </a:xfrm>
          <a:prstGeom prst="rect">
            <a:avLst/>
          </a:prstGeom>
        </p:spPr>
      </p:pic>
    </p:spTree>
    <p:extLst>
      <p:ext uri="{BB962C8B-B14F-4D97-AF65-F5344CB8AC3E}">
        <p14:creationId xmlns:p14="http://schemas.microsoft.com/office/powerpoint/2010/main" val="3378409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Files\PARA PPT ANTEPROYECTO 2020\69314980_2399121276846603_6772592272451043328_n.jpg"/>
          <p:cNvPicPr>
            <a:picLocks noChangeAspect="1" noChangeArrowheads="1"/>
          </p:cNvPicPr>
          <p:nvPr/>
        </p:nvPicPr>
        <p:blipFill>
          <a:blip r:embed="rId2"/>
          <a:srcRect/>
          <a:stretch>
            <a:fillRect/>
          </a:stretch>
        </p:blipFill>
        <p:spPr bwMode="auto">
          <a:xfrm>
            <a:off x="0" y="0"/>
            <a:ext cx="6981842" cy="6858000"/>
          </a:xfrm>
          <a:prstGeom prst="rect">
            <a:avLst/>
          </a:prstGeom>
          <a:noFill/>
        </p:spPr>
      </p:pic>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3" name="Rectángulo 2"/>
          <p:cNvSpPr/>
          <p:nvPr/>
        </p:nvSpPr>
        <p:spPr>
          <a:xfrm>
            <a:off x="6953256" y="260648"/>
            <a:ext cx="5238744" cy="6632521"/>
          </a:xfrm>
          <a:prstGeom prst="rect">
            <a:avLst/>
          </a:prstGeom>
        </p:spPr>
        <p:txBody>
          <a:bodyPr wrap="square">
            <a:spAutoFit/>
          </a:bodyPr>
          <a:lstStyle/>
          <a:p>
            <a:pPr algn="just">
              <a:lnSpc>
                <a:spcPts val="2800"/>
              </a:lnSpc>
              <a:spcBef>
                <a:spcPct val="20000"/>
              </a:spcBef>
              <a:spcAft>
                <a:spcPts val="1200"/>
              </a:spcAft>
            </a:pPr>
            <a:endParaRPr lang="es-PY" sz="1500" dirty="0" smtClean="0">
              <a:latin typeface="Ebrima" panose="02000000000000000000" pitchFamily="2" charset="0"/>
              <a:ea typeface="Ebrima" panose="02000000000000000000" pitchFamily="2" charset="0"/>
              <a:cs typeface="Ebrima" panose="02000000000000000000" pitchFamily="2" charset="0"/>
            </a:endParaRPr>
          </a:p>
          <a:p>
            <a:pPr algn="just">
              <a:lnSpc>
                <a:spcPts val="2800"/>
              </a:lnSpc>
              <a:spcBef>
                <a:spcPct val="20000"/>
              </a:spcBef>
              <a:spcAft>
                <a:spcPts val="1200"/>
              </a:spcAft>
              <a:buFont typeface="Wingdings" panose="05000000000000000000" pitchFamily="2" charset="2"/>
              <a:buChar char="v"/>
            </a:pPr>
            <a:r>
              <a:rPr lang="es-PY" sz="1500" dirty="0" smtClean="0">
                <a:latin typeface="Ebrima" panose="02000000000000000000" pitchFamily="2" charset="0"/>
                <a:ea typeface="Ebrima" panose="02000000000000000000" pitchFamily="2" charset="0"/>
                <a:cs typeface="Ebrima" panose="02000000000000000000" pitchFamily="2" charset="0"/>
              </a:rPr>
              <a:t>Actualmente</a:t>
            </a:r>
            <a:r>
              <a:rPr lang="es-PY" sz="1500" dirty="0">
                <a:latin typeface="Ebrima" panose="02000000000000000000" pitchFamily="2" charset="0"/>
                <a:ea typeface="Ebrima" panose="02000000000000000000" pitchFamily="2" charset="0"/>
                <a:cs typeface="Ebrima" panose="02000000000000000000" pitchFamily="2" charset="0"/>
              </a:rPr>
              <a:t>, se cuenta con </a:t>
            </a:r>
            <a:r>
              <a:rPr lang="es-PY" sz="1500" dirty="0" smtClean="0">
                <a:latin typeface="Ebrima" panose="02000000000000000000" pitchFamily="2" charset="0"/>
                <a:ea typeface="Ebrima" panose="02000000000000000000" pitchFamily="2" charset="0"/>
                <a:cs typeface="Ebrima" panose="02000000000000000000" pitchFamily="2" charset="0"/>
              </a:rPr>
              <a:t>661 </a:t>
            </a:r>
            <a:r>
              <a:rPr lang="es-PY" sz="1500" dirty="0">
                <a:latin typeface="Ebrima" panose="02000000000000000000" pitchFamily="2" charset="0"/>
                <a:ea typeface="Ebrima" panose="02000000000000000000" pitchFamily="2" charset="0"/>
                <a:cs typeface="Ebrima" panose="02000000000000000000" pitchFamily="2" charset="0"/>
              </a:rPr>
              <a:t>Territorios Sociales a nivel país, de los cuales </a:t>
            </a:r>
            <a:r>
              <a:rPr lang="es-PY" sz="1500" dirty="0" smtClean="0">
                <a:latin typeface="Ebrima" panose="02000000000000000000" pitchFamily="2" charset="0"/>
                <a:ea typeface="Ebrima" panose="02000000000000000000" pitchFamily="2" charset="0"/>
                <a:cs typeface="Ebrima" panose="02000000000000000000" pitchFamily="2" charset="0"/>
              </a:rPr>
              <a:t>420 territorios sociales se encuentran regularizados por el MDS.</a:t>
            </a:r>
          </a:p>
          <a:p>
            <a:pPr algn="just">
              <a:lnSpc>
                <a:spcPts val="2800"/>
              </a:lnSpc>
              <a:spcBef>
                <a:spcPct val="20000"/>
              </a:spcBef>
              <a:spcAft>
                <a:spcPts val="1200"/>
              </a:spcAft>
              <a:buFont typeface="Wingdings" panose="05000000000000000000" pitchFamily="2" charset="2"/>
              <a:buChar char="v"/>
            </a:pPr>
            <a:r>
              <a:rPr lang="es-PY" sz="1500" dirty="0" smtClean="0">
                <a:latin typeface="Ebrima" panose="02000000000000000000" pitchFamily="2" charset="0"/>
                <a:ea typeface="Ebrima" panose="02000000000000000000" pitchFamily="2" charset="0"/>
                <a:cs typeface="Ebrima" panose="02000000000000000000" pitchFamily="2" charset="0"/>
              </a:rPr>
              <a:t>29.354 </a:t>
            </a:r>
            <a:r>
              <a:rPr lang="es-PY" sz="1500" dirty="0">
                <a:latin typeface="Ebrima" panose="02000000000000000000" pitchFamily="2" charset="0"/>
                <a:ea typeface="Ebrima" panose="02000000000000000000" pitchFamily="2" charset="0"/>
                <a:cs typeface="Ebrima" panose="02000000000000000000" pitchFamily="2" charset="0"/>
              </a:rPr>
              <a:t>familias participantes ya cuentan con seguridad jurídica de la tenencia de sus </a:t>
            </a:r>
            <a:r>
              <a:rPr lang="es-PY" sz="1500" dirty="0" smtClean="0">
                <a:latin typeface="Ebrima" panose="02000000000000000000" pitchFamily="2" charset="0"/>
                <a:ea typeface="Ebrima" panose="02000000000000000000" pitchFamily="2" charset="0"/>
                <a:cs typeface="Ebrima" panose="02000000000000000000" pitchFamily="2" charset="0"/>
              </a:rPr>
              <a:t>lotes (con contrato), a la fecha.</a:t>
            </a:r>
          </a:p>
          <a:p>
            <a:pPr algn="just">
              <a:lnSpc>
                <a:spcPts val="2800"/>
              </a:lnSpc>
              <a:spcBef>
                <a:spcPct val="20000"/>
              </a:spcBef>
              <a:spcAft>
                <a:spcPts val="1200"/>
              </a:spcAft>
              <a:buFont typeface="Wingdings" panose="05000000000000000000" pitchFamily="2" charset="2"/>
              <a:buChar char="v"/>
            </a:pPr>
            <a:r>
              <a:rPr lang="es-PY" sz="1500" dirty="0" smtClean="0">
                <a:latin typeface="Ebrima" panose="02000000000000000000" pitchFamily="2" charset="0"/>
                <a:ea typeface="Ebrima" panose="02000000000000000000" pitchFamily="2" charset="0"/>
                <a:cs typeface="Ebrima" panose="02000000000000000000" pitchFamily="2" charset="0"/>
              </a:rPr>
              <a:t>38.132 familias fueron censadas por el Banco de Tierras para regularizar su condición jurídica.</a:t>
            </a:r>
            <a:endParaRPr lang="es-PY" sz="1500" dirty="0">
              <a:latin typeface="Ebrima" panose="02000000000000000000" pitchFamily="2" charset="0"/>
              <a:ea typeface="Ebrima" panose="02000000000000000000" pitchFamily="2" charset="0"/>
              <a:cs typeface="Ebrima" panose="02000000000000000000" pitchFamily="2" charset="0"/>
            </a:endParaRPr>
          </a:p>
          <a:p>
            <a:pPr algn="just">
              <a:lnSpc>
                <a:spcPts val="2800"/>
              </a:lnSpc>
              <a:spcBef>
                <a:spcPct val="20000"/>
              </a:spcBef>
              <a:spcAft>
                <a:spcPts val="1200"/>
              </a:spcAft>
              <a:buFont typeface="Wingdings" panose="05000000000000000000" pitchFamily="2" charset="2"/>
              <a:buChar char="v"/>
            </a:pPr>
            <a:r>
              <a:rPr lang="es-PY" sz="1500" dirty="0" smtClean="0">
                <a:latin typeface="Ebrima" panose="02000000000000000000" pitchFamily="2" charset="0"/>
                <a:ea typeface="Ebrima" panose="02000000000000000000" pitchFamily="2" charset="0"/>
                <a:cs typeface="Ebrima" panose="02000000000000000000" pitchFamily="2" charset="0"/>
              </a:rPr>
              <a:t> 2.500 </a:t>
            </a:r>
            <a:r>
              <a:rPr lang="es-PY" sz="1500" dirty="0">
                <a:latin typeface="Ebrima" panose="02000000000000000000" pitchFamily="2" charset="0"/>
                <a:ea typeface="Ebrima" panose="02000000000000000000" pitchFamily="2" charset="0"/>
                <a:cs typeface="Ebrima" panose="02000000000000000000" pitchFamily="2" charset="0"/>
              </a:rPr>
              <a:t>contratos fueron regularizados a través de la firma por parte de las familias </a:t>
            </a:r>
            <a:r>
              <a:rPr lang="es-PY" sz="1500" dirty="0" smtClean="0">
                <a:latin typeface="Ebrima" panose="02000000000000000000" pitchFamily="2" charset="0"/>
                <a:ea typeface="Ebrima" panose="02000000000000000000" pitchFamily="2" charset="0"/>
                <a:cs typeface="Ebrima" panose="02000000000000000000" pitchFamily="2" charset="0"/>
              </a:rPr>
              <a:t>participantes bajo esta administración. </a:t>
            </a:r>
          </a:p>
          <a:p>
            <a:pPr algn="just">
              <a:lnSpc>
                <a:spcPts val="2800"/>
              </a:lnSpc>
              <a:spcBef>
                <a:spcPct val="20000"/>
              </a:spcBef>
              <a:spcAft>
                <a:spcPts val="1200"/>
              </a:spcAft>
              <a:buFont typeface="Wingdings" panose="05000000000000000000" pitchFamily="2" charset="2"/>
              <a:buChar char="v"/>
            </a:pPr>
            <a:r>
              <a:rPr lang="es-PY" sz="1500" dirty="0" smtClean="0">
                <a:latin typeface="Ebrima" panose="02000000000000000000" pitchFamily="2" charset="0"/>
                <a:ea typeface="Ebrima" panose="02000000000000000000" pitchFamily="2" charset="0"/>
                <a:cs typeface="Ebrima" panose="02000000000000000000" pitchFamily="2" charset="0"/>
              </a:rPr>
              <a:t>De un total de 23.033 personas recibidas a la fecha en el MDS, 11.756 recurrieron al Programa </a:t>
            </a:r>
            <a:r>
              <a:rPr lang="es-PY" sz="1500" dirty="0" err="1" smtClean="0">
                <a:latin typeface="Ebrima" panose="02000000000000000000" pitchFamily="2" charset="0"/>
                <a:ea typeface="Ebrima" panose="02000000000000000000" pitchFamily="2" charset="0"/>
                <a:cs typeface="Ebrima" panose="02000000000000000000" pitchFamily="2" charset="0"/>
              </a:rPr>
              <a:t>Tekoha</a:t>
            </a:r>
            <a:r>
              <a:rPr lang="es-PY" sz="1500" dirty="0" smtClean="0">
                <a:latin typeface="Ebrima" panose="02000000000000000000" pitchFamily="2" charset="0"/>
                <a:ea typeface="Ebrima" panose="02000000000000000000" pitchFamily="2" charset="0"/>
                <a:cs typeface="Ebrima" panose="02000000000000000000" pitchFamily="2" charset="0"/>
              </a:rPr>
              <a:t> en el año 2019 (51%)</a:t>
            </a:r>
            <a:endParaRPr lang="es-PY" sz="1500" dirty="0">
              <a:latin typeface="Ebrima" panose="02000000000000000000" pitchFamily="2" charset="0"/>
              <a:ea typeface="Ebrima" panose="02000000000000000000" pitchFamily="2" charset="0"/>
              <a:cs typeface="Ebrima" panose="02000000000000000000" pitchFamily="2" charset="0"/>
            </a:endParaRPr>
          </a:p>
          <a:p>
            <a:pPr algn="just">
              <a:lnSpc>
                <a:spcPts val="2800"/>
              </a:lnSpc>
              <a:spcBef>
                <a:spcPct val="20000"/>
              </a:spcBef>
              <a:spcAft>
                <a:spcPts val="1200"/>
              </a:spcAft>
            </a:pPr>
            <a:endParaRPr lang="es-ES" sz="1500" dirty="0">
              <a:latin typeface="Ebrima" panose="02000000000000000000" pitchFamily="2" charset="0"/>
              <a:ea typeface="Ebrima" panose="02000000000000000000" pitchFamily="2" charset="0"/>
              <a:cs typeface="Ebrima" panose="02000000000000000000" pitchFamily="2"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1954" y="0"/>
            <a:ext cx="4693400" cy="928670"/>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tretch>
            <a:fillRect/>
          </a:stretch>
        </p:blipFill>
        <p:spPr>
          <a:xfrm>
            <a:off x="9096396" y="6287642"/>
            <a:ext cx="1261815" cy="570358"/>
          </a:xfrm>
          <a:prstGeom prst="rect">
            <a:avLst/>
          </a:prstGeom>
        </p:spPr>
      </p:pic>
      <p:pic>
        <p:nvPicPr>
          <p:cNvPr id="9" name="Imagen 8"/>
          <p:cNvPicPr/>
          <p:nvPr/>
        </p:nvPicPr>
        <p:blipFill>
          <a:blip r:embed="rId5">
            <a:extLst>
              <a:ext uri="{28A0092B-C50C-407E-A947-70E740481C1C}">
                <a14:useLocalDpi xmlns:a14="http://schemas.microsoft.com/office/drawing/2010/main" val="0"/>
              </a:ext>
            </a:extLst>
          </a:blip>
          <a:stretch>
            <a:fillRect/>
          </a:stretch>
        </p:blipFill>
        <p:spPr>
          <a:xfrm>
            <a:off x="10913946" y="6201745"/>
            <a:ext cx="1182845" cy="718296"/>
          </a:xfrm>
          <a:prstGeom prst="rect">
            <a:avLst/>
          </a:prstGeom>
        </p:spPr>
      </p:pic>
      <p:pic>
        <p:nvPicPr>
          <p:cNvPr id="10" name="Imagen 9"/>
          <p:cNvPicPr>
            <a:picLocks noChangeAspect="1"/>
          </p:cNvPicPr>
          <p:nvPr/>
        </p:nvPicPr>
        <p:blipFill>
          <a:blip r:embed="rId6"/>
          <a:stretch>
            <a:fillRect/>
          </a:stretch>
        </p:blipFill>
        <p:spPr>
          <a:xfrm>
            <a:off x="6953256" y="6295140"/>
            <a:ext cx="1526094" cy="562860"/>
          </a:xfrm>
          <a:prstGeom prst="rect">
            <a:avLst/>
          </a:prstGeom>
        </p:spPr>
      </p:pic>
    </p:spTree>
    <p:extLst>
      <p:ext uri="{BB962C8B-B14F-4D97-AF65-F5344CB8AC3E}">
        <p14:creationId xmlns:p14="http://schemas.microsoft.com/office/powerpoint/2010/main" val="225283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2 Marcador de contenido"/>
          <p:cNvSpPr txBox="1">
            <a:spLocks/>
          </p:cNvSpPr>
          <p:nvPr/>
        </p:nvSpPr>
        <p:spPr>
          <a:xfrm>
            <a:off x="1055440" y="1164863"/>
            <a:ext cx="9145017" cy="4557594"/>
          </a:xfrm>
          <a:prstGeom prst="rect">
            <a:avLst/>
          </a:prstGeom>
        </p:spPr>
        <p:txBody>
          <a:bodyPr vert="horz" lIns="91440" tIns="45720" rIns="91440" bIns="45720" rtlCol="0">
            <a:normAutofit/>
          </a:bodyPr>
          <a:lstStyle/>
          <a:p>
            <a:pPr marL="514350" indent="-514350">
              <a:spcAft>
                <a:spcPts val="2400"/>
              </a:spcAft>
              <a:buFont typeface="+mj-lt"/>
              <a:buAutoNum type="arabicPeriod"/>
            </a:pPr>
            <a:r>
              <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Marco normativo del MDS</a:t>
            </a:r>
          </a:p>
          <a:p>
            <a:pPr marL="514350" indent="-514350">
              <a:spcAft>
                <a:spcPts val="2400"/>
              </a:spcAft>
              <a:buFont typeface="+mj-lt"/>
              <a:buAutoNum type="arabicPeriod"/>
            </a:pPr>
            <a:r>
              <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Objetivos Estratégicos Institucionales</a:t>
            </a:r>
          </a:p>
          <a:p>
            <a:pPr marL="514350" indent="-514350">
              <a:spcAft>
                <a:spcPts val="2400"/>
              </a:spcAft>
              <a:buFont typeface="+mj-lt"/>
              <a:buAutoNum type="arabicPeriod"/>
            </a:pPr>
            <a:r>
              <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Proyecto de Presupuesto Institucional 2020</a:t>
            </a:r>
          </a:p>
          <a:p>
            <a:pPr marL="514350" indent="-514350">
              <a:spcAft>
                <a:spcPts val="2400"/>
              </a:spcAft>
              <a:buFont typeface="+mj-lt"/>
              <a:buAutoNum type="arabicPeriod"/>
            </a:pPr>
            <a:r>
              <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Ejecución presupuestaria al </a:t>
            </a:r>
            <a:r>
              <a:rPr lang="es-ES" sz="3200" dirty="0" smtClean="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31/08/2019</a:t>
            </a:r>
            <a:endPar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endParaRPr>
          </a:p>
          <a:p>
            <a:pPr marL="514350" indent="-514350">
              <a:spcAft>
                <a:spcPts val="2400"/>
              </a:spcAft>
              <a:buFont typeface="+mj-lt"/>
              <a:buAutoNum type="arabicPeriod"/>
            </a:pPr>
            <a:r>
              <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rPr>
              <a:t>Presupuesto, Metas y Logros por Programas </a:t>
            </a:r>
          </a:p>
          <a:p>
            <a:pPr marL="514350" indent="-514350">
              <a:spcAft>
                <a:spcPts val="2400"/>
              </a:spcAft>
            </a:pPr>
            <a:endParaRPr lang="es-ES" sz="3200" dirty="0">
              <a:solidFill>
                <a:schemeClr val="tx2">
                  <a:lumMod val="50000"/>
                </a:schemeClr>
              </a:solidFill>
              <a:latin typeface="Ebrima" panose="02000000000000000000" pitchFamily="2" charset="0"/>
              <a:ea typeface="Ebrima" panose="02000000000000000000" pitchFamily="2" charset="0"/>
              <a:cs typeface="Ebrima" panose="02000000000000000000" pitchFamily="2" charset="0"/>
            </a:endParaRPr>
          </a:p>
        </p:txBody>
      </p:sp>
      <p:sp>
        <p:nvSpPr>
          <p:cNvPr id="10" name="Rectángulo 9">
            <a:extLst>
              <a:ext uri="{FF2B5EF4-FFF2-40B4-BE49-F238E27FC236}">
                <a16:creationId xmlns="" xmlns:a16="http://schemas.microsoft.com/office/drawing/2014/main" id="{0A14445B-16BA-4F73-8EE1-A7382075DB86}"/>
              </a:ext>
            </a:extLst>
          </p:cNvPr>
          <p:cNvSpPr/>
          <p:nvPr/>
        </p:nvSpPr>
        <p:spPr>
          <a:xfrm>
            <a:off x="322769" y="247186"/>
            <a:ext cx="11089232" cy="584775"/>
          </a:xfrm>
          <a:prstGeom prst="rect">
            <a:avLst/>
          </a:prstGeo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wrap="square">
            <a:spAutoFit/>
          </a:bodyPr>
          <a:lstStyle/>
          <a:p>
            <a:pPr algn="ctr"/>
            <a:r>
              <a:rPr lang="es-PY"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CONTENIDO</a:t>
            </a:r>
            <a:endParaRPr lang="es-ES"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endParaRPr>
          </a:p>
        </p:txBody>
      </p:sp>
      <p:pic>
        <p:nvPicPr>
          <p:cNvPr id="4" name="Imagen 3"/>
          <p:cNvPicPr/>
          <p:nvPr/>
        </p:nvPicPr>
        <p:blipFill>
          <a:blip r:embed="rId2">
            <a:extLst>
              <a:ext uri="{28A0092B-C50C-407E-A947-70E740481C1C}">
                <a14:useLocalDpi xmlns:a14="http://schemas.microsoft.com/office/drawing/2010/main" val="0"/>
              </a:ext>
            </a:extLst>
          </a:blip>
          <a:stretch>
            <a:fillRect/>
          </a:stretch>
        </p:blipFill>
        <p:spPr>
          <a:xfrm>
            <a:off x="5732624" y="6060636"/>
            <a:ext cx="1845945" cy="802640"/>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8163932" y="5917835"/>
            <a:ext cx="1730418" cy="1010826"/>
          </a:xfrm>
          <a:prstGeom prst="rect">
            <a:avLst/>
          </a:prstGeom>
        </p:spPr>
      </p:pic>
      <p:pic>
        <p:nvPicPr>
          <p:cNvPr id="6" name="Imagen 5"/>
          <p:cNvPicPr>
            <a:picLocks noChangeAspect="1"/>
          </p:cNvPicPr>
          <p:nvPr/>
        </p:nvPicPr>
        <p:blipFill>
          <a:blip r:embed="rId4"/>
          <a:stretch>
            <a:fillRect/>
          </a:stretch>
        </p:blipFill>
        <p:spPr>
          <a:xfrm>
            <a:off x="2999657" y="6065912"/>
            <a:ext cx="2147605" cy="7920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a 9"/>
          <p:cNvGraphicFramePr>
            <a:graphicFrameLocks noGrp="1"/>
          </p:cNvGraphicFramePr>
          <p:nvPr>
            <p:extLst>
              <p:ext uri="{D42A27DB-BD31-4B8C-83A1-F6EECF244321}">
                <p14:modId xmlns:p14="http://schemas.microsoft.com/office/powerpoint/2010/main" val="1325323052"/>
              </p:ext>
            </p:extLst>
          </p:nvPr>
        </p:nvGraphicFramePr>
        <p:xfrm>
          <a:off x="47328" y="5483041"/>
          <a:ext cx="3888432" cy="1330335"/>
        </p:xfrm>
        <a:graphic>
          <a:graphicData uri="http://schemas.openxmlformats.org/drawingml/2006/table">
            <a:tbl>
              <a:tblPr firstRow="1" bandRow="1">
                <a:tableStyleId>{5C22544A-7EE6-4342-B048-85BDC9FD1C3A}</a:tableStyleId>
              </a:tblPr>
              <a:tblGrid>
                <a:gridCol w="3888432">
                  <a:extLst>
                    <a:ext uri="{9D8B030D-6E8A-4147-A177-3AD203B41FA5}">
                      <a16:colId xmlns="" xmlns:a16="http://schemas.microsoft.com/office/drawing/2014/main" val="20001"/>
                    </a:ext>
                  </a:extLst>
                </a:gridCol>
              </a:tblGrid>
              <a:tr h="564542">
                <a:tc>
                  <a:txBody>
                    <a:bodyPr/>
                    <a:lstStyle/>
                    <a:p>
                      <a:pPr algn="ctr"/>
                      <a:r>
                        <a:rPr lang="es-ES" sz="2000" dirty="0">
                          <a:effectLst>
                            <a:outerShdw blurRad="38100" dist="38100" dir="2700000" algn="tl">
                              <a:srgbClr val="000000">
                                <a:alpha val="43137"/>
                              </a:srgbClr>
                            </a:outerShdw>
                          </a:effectLst>
                        </a:rPr>
                        <a:t> </a:t>
                      </a:r>
                      <a:r>
                        <a:rPr lang="es-ES" sz="2000" b="1" dirty="0">
                          <a:effectLst>
                            <a:outerShdw blurRad="38100" dist="38100" dir="2700000" algn="tl">
                              <a:srgbClr val="000000">
                                <a:alpha val="43137"/>
                              </a:srgbClr>
                            </a:outerShdw>
                          </a:effectLst>
                        </a:rPr>
                        <a:t>META 2020   </a:t>
                      </a:r>
                    </a:p>
                    <a:p>
                      <a:pPr algn="ctr"/>
                      <a:r>
                        <a:rPr lang="es-ES" sz="2000" b="1" dirty="0">
                          <a:effectLst>
                            <a:outerShdw blurRad="38100" dist="38100" dir="2700000" algn="tl">
                              <a:srgbClr val="000000">
                                <a:alpha val="43137"/>
                              </a:srgbClr>
                            </a:outerShdw>
                          </a:effectLst>
                        </a:rPr>
                        <a:t>SUBSIDIO A PESCADORES</a:t>
                      </a:r>
                      <a:endParaRPr lang="es-PY" sz="2000" dirty="0">
                        <a:effectLst>
                          <a:outerShdw blurRad="38100" dist="38100" dir="2700000" algn="tl">
                            <a:srgbClr val="000000">
                              <a:alpha val="43137"/>
                            </a:srgbClr>
                          </a:outerShdw>
                        </a:effectLst>
                      </a:endParaRPr>
                    </a:p>
                  </a:txBody>
                  <a:tcPr>
                    <a:solidFill>
                      <a:schemeClr val="accent2">
                        <a:lumMod val="75000"/>
                      </a:schemeClr>
                    </a:solidFill>
                  </a:tcPr>
                </a:tc>
                <a:extLst>
                  <a:ext uri="{0D108BD9-81ED-4DB2-BD59-A6C34878D82A}">
                    <a16:rowId xmlns="" xmlns:a16="http://schemas.microsoft.com/office/drawing/2014/main" val="10000"/>
                  </a:ext>
                </a:extLst>
              </a:tr>
              <a:tr h="62929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2000" b="1" dirty="0"/>
                        <a:t>3.985 </a:t>
                      </a:r>
                      <a:r>
                        <a:rPr lang="es-ES" sz="2000" dirty="0"/>
                        <a:t>Familias </a:t>
                      </a:r>
                      <a:endParaRPr lang="es-PY" sz="2000" dirty="0">
                        <a:effectLst>
                          <a:outerShdw blurRad="38100" dist="38100" dir="2700000" algn="tl">
                            <a:srgbClr val="000000">
                              <a:alpha val="43137"/>
                            </a:srgbClr>
                          </a:outerShdw>
                        </a:effectLst>
                      </a:endParaRPr>
                    </a:p>
                  </a:txBody>
                  <a:tcPr>
                    <a:solidFill>
                      <a:schemeClr val="bg2">
                        <a:lumMod val="90000"/>
                      </a:schemeClr>
                    </a:solidFill>
                  </a:tcPr>
                </a:tc>
                <a:extLst>
                  <a:ext uri="{0D108BD9-81ED-4DB2-BD59-A6C34878D82A}">
                    <a16:rowId xmlns="" xmlns:a16="http://schemas.microsoft.com/office/drawing/2014/main" val="10001"/>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3188484145"/>
              </p:ext>
            </p:extLst>
          </p:nvPr>
        </p:nvGraphicFramePr>
        <p:xfrm>
          <a:off x="47328" y="1700808"/>
          <a:ext cx="7329501" cy="3726177"/>
        </p:xfrm>
        <a:graphic>
          <a:graphicData uri="http://schemas.openxmlformats.org/drawingml/2006/table">
            <a:tbl>
              <a:tblPr/>
              <a:tblGrid>
                <a:gridCol w="3885387">
                  <a:extLst>
                    <a:ext uri="{9D8B030D-6E8A-4147-A177-3AD203B41FA5}">
                      <a16:colId xmlns="" xmlns:a16="http://schemas.microsoft.com/office/drawing/2014/main" val="20000"/>
                    </a:ext>
                  </a:extLst>
                </a:gridCol>
                <a:gridCol w="1234141">
                  <a:extLst>
                    <a:ext uri="{9D8B030D-6E8A-4147-A177-3AD203B41FA5}">
                      <a16:colId xmlns="" xmlns:a16="http://schemas.microsoft.com/office/drawing/2014/main" val="20001"/>
                    </a:ext>
                  </a:extLst>
                </a:gridCol>
                <a:gridCol w="2209973">
                  <a:extLst>
                    <a:ext uri="{9D8B030D-6E8A-4147-A177-3AD203B41FA5}">
                      <a16:colId xmlns="" xmlns:a16="http://schemas.microsoft.com/office/drawing/2014/main" val="20002"/>
                    </a:ext>
                  </a:extLst>
                </a:gridCol>
              </a:tblGrid>
              <a:tr h="522411">
                <a:tc gridSpan="3">
                  <a:txBody>
                    <a:bodyPr/>
                    <a:lstStyle/>
                    <a:p>
                      <a:pPr algn="ctr" fontAlgn="ctr"/>
                      <a:r>
                        <a:rPr lang="es-PY" sz="2400" b="1" i="0" u="none" strike="noStrike" dirty="0">
                          <a:solidFill>
                            <a:srgbClr val="FFFFFF"/>
                          </a:solidFill>
                          <a:effectLst/>
                          <a:latin typeface="Ebrima" panose="02000000000000000000" pitchFamily="2" charset="0"/>
                        </a:rPr>
                        <a:t>PROYECTO DE LEY</a:t>
                      </a:r>
                      <a:r>
                        <a:rPr lang="es-PY" sz="2400" b="1" i="0" u="none" strike="noStrike" baseline="0" dirty="0">
                          <a:solidFill>
                            <a:srgbClr val="FFFFFF"/>
                          </a:solidFill>
                          <a:effectLst/>
                          <a:latin typeface="Ebrima" panose="02000000000000000000" pitchFamily="2" charset="0"/>
                        </a:rPr>
                        <a:t> 2020</a:t>
                      </a:r>
                      <a:endParaRPr lang="es-PY" sz="2400" b="1" i="0" u="none" strike="noStrike" dirty="0">
                        <a:solidFill>
                          <a:srgbClr val="FFFFFF"/>
                        </a:solidFill>
                        <a:effectLst/>
                        <a:latin typeface="Ebrima" panose="02000000000000000000" pitchFamily="2" charset="0"/>
                      </a:endParaRP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PY"/>
                    </a:p>
                  </a:txBody>
                  <a:tcPr/>
                </a:tc>
                <a:tc hMerge="1">
                  <a:txBody>
                    <a:bodyPr/>
                    <a:lstStyle/>
                    <a:p>
                      <a:endParaRPr lang="es-PY"/>
                    </a:p>
                  </a:txBody>
                  <a:tcPr/>
                </a:tc>
                <a:extLst>
                  <a:ext uri="{0D108BD9-81ED-4DB2-BD59-A6C34878D82A}">
                    <a16:rowId xmlns="" xmlns:a16="http://schemas.microsoft.com/office/drawing/2014/main" val="10000"/>
                  </a:ext>
                </a:extLst>
              </a:tr>
              <a:tr h="826262">
                <a:tc>
                  <a:txBody>
                    <a:bodyPr/>
                    <a:lstStyle/>
                    <a:p>
                      <a:pPr algn="ctr" fontAlgn="ctr"/>
                      <a:r>
                        <a:rPr lang="es-PY" sz="1800" b="1" i="0" u="none" strike="noStrike" dirty="0">
                          <a:solidFill>
                            <a:srgbClr val="000000"/>
                          </a:solidFill>
                          <a:effectLst/>
                          <a:latin typeface="Ebrima" panose="02000000000000000000" pitchFamily="2" charset="0"/>
                        </a:rPr>
                        <a:t>PROGRAMA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600" b="1" i="0" u="none" strike="noStrike">
                          <a:solidFill>
                            <a:srgbClr val="000000"/>
                          </a:solidFill>
                          <a:effectLst/>
                          <a:latin typeface="Ebrima" panose="02000000000000000000" pitchFamily="2" charset="0"/>
                        </a:rPr>
                        <a:t>GRUPO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600" b="1" i="0" u="none" strike="noStrike" dirty="0">
                          <a:solidFill>
                            <a:srgbClr val="000000"/>
                          </a:solidFill>
                          <a:effectLst/>
                          <a:latin typeface="Ebrima" panose="02000000000000000000" pitchFamily="2" charset="0"/>
                        </a:rPr>
                        <a:t>PRESUPUESTO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extLst>
                  <a:ext uri="{0D108BD9-81ED-4DB2-BD59-A6C34878D82A}">
                    <a16:rowId xmlns="" xmlns:a16="http://schemas.microsoft.com/office/drawing/2014/main" val="10001"/>
                  </a:ext>
                </a:extLst>
              </a:tr>
              <a:tr h="510417">
                <a:tc>
                  <a:txBody>
                    <a:bodyPr/>
                    <a:lstStyle/>
                    <a:p>
                      <a:pPr algn="r" fontAlgn="ctr"/>
                      <a:r>
                        <a:rPr lang="es-PY" sz="1600" b="0" i="0" u="none" strike="noStrike" dirty="0">
                          <a:solidFill>
                            <a:srgbClr val="000000"/>
                          </a:solidFill>
                          <a:effectLst/>
                          <a:latin typeface="Ebrima" panose="02000000000000000000" pitchFamily="2" charset="0"/>
                        </a:rPr>
                        <a:t>SERVICIOS PERSONALES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100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469.270.000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678335">
                <a:tc>
                  <a:txBody>
                    <a:bodyPr/>
                    <a:lstStyle/>
                    <a:p>
                      <a:pPr algn="r" fontAlgn="ctr"/>
                      <a:r>
                        <a:rPr lang="es-PY" sz="1600" b="0" i="0" u="none" strike="noStrike" dirty="0">
                          <a:solidFill>
                            <a:srgbClr val="000000"/>
                          </a:solidFill>
                          <a:effectLst/>
                          <a:latin typeface="Ebrima" panose="02000000000000000000" pitchFamily="2" charset="0"/>
                        </a:rPr>
                        <a:t>SERVICIOS NO PRESONALES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200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370.420.170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678335">
                <a:tc>
                  <a:txBody>
                    <a:bodyPr/>
                    <a:lstStyle/>
                    <a:p>
                      <a:pPr algn="r" fontAlgn="ctr"/>
                      <a:r>
                        <a:rPr lang="es-PY" sz="1600" b="0" i="0" u="none" strike="noStrike" dirty="0">
                          <a:solidFill>
                            <a:srgbClr val="000000"/>
                          </a:solidFill>
                          <a:effectLst/>
                          <a:latin typeface="Ebrima" panose="02000000000000000000" pitchFamily="2" charset="0"/>
                        </a:rPr>
                        <a:t>TRANSF. CORR. AL SECTOR EXTERNO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800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6.020.000.000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10417">
                <a:tc gridSpan="2">
                  <a:txBody>
                    <a:bodyPr/>
                    <a:lstStyle/>
                    <a:p>
                      <a:pPr algn="r" fontAlgn="ctr"/>
                      <a:r>
                        <a:rPr lang="es-PY" sz="1600" b="1" i="0" u="none" strike="noStrike" dirty="0">
                          <a:solidFill>
                            <a:srgbClr val="000000"/>
                          </a:solidFill>
                          <a:effectLst/>
                          <a:latin typeface="Ebrima" panose="02000000000000000000" pitchFamily="2" charset="0"/>
                        </a:rPr>
                        <a:t>TOTAL</a:t>
                      </a:r>
                    </a:p>
                  </a:txBody>
                  <a:tcPr marL="9525" marR="34290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s-PY"/>
                    </a:p>
                  </a:txBody>
                  <a:tcPr/>
                </a:tc>
                <a:tc>
                  <a:txBody>
                    <a:bodyPr/>
                    <a:lstStyle/>
                    <a:p>
                      <a:pPr algn="ctr" fontAlgn="ctr"/>
                      <a:r>
                        <a:rPr lang="es-PY" sz="1600" b="1" i="0" u="none" strike="noStrike" dirty="0">
                          <a:solidFill>
                            <a:srgbClr val="000000"/>
                          </a:solidFill>
                          <a:effectLst/>
                          <a:latin typeface="Ebrima" panose="02000000000000000000" pitchFamily="2" charset="0"/>
                        </a:rPr>
                        <a:t>6.859.690.170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6"/>
                  </a:ext>
                </a:extLst>
              </a:tr>
            </a:tbl>
          </a:graphicData>
        </a:graphic>
      </p:graphicFrame>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28" y="44624"/>
            <a:ext cx="4536505" cy="1584176"/>
          </a:xfrm>
          <a:prstGeom prst="rect">
            <a:avLst/>
          </a:prstGeom>
        </p:spPr>
      </p:pic>
      <p:pic>
        <p:nvPicPr>
          <p:cNvPr id="7" name="Imagen 6"/>
          <p:cNvPicPr/>
          <p:nvPr/>
        </p:nvPicPr>
        <p:blipFill>
          <a:blip r:embed="rId3" cstate="print">
            <a:extLst>
              <a:ext uri="{28A0092B-C50C-407E-A947-70E740481C1C}">
                <a14:useLocalDpi xmlns:a14="http://schemas.microsoft.com/office/drawing/2010/main" val="0"/>
              </a:ext>
            </a:extLst>
          </a:blip>
          <a:stretch>
            <a:fillRect/>
          </a:stretch>
        </p:blipFill>
        <p:spPr>
          <a:xfrm>
            <a:off x="8775012" y="6206332"/>
            <a:ext cx="1296780" cy="548961"/>
          </a:xfrm>
          <a:prstGeom prst="rect">
            <a:avLst/>
          </a:prstGeom>
        </p:spPr>
      </p:pic>
      <p:pic>
        <p:nvPicPr>
          <p:cNvPr id="8" name="Imagen 7"/>
          <p:cNvPicPr/>
          <p:nvPr/>
        </p:nvPicPr>
        <p:blipFill>
          <a:blip r:embed="rId4">
            <a:extLst>
              <a:ext uri="{28A0092B-C50C-407E-A947-70E740481C1C}">
                <a14:useLocalDpi xmlns:a14="http://schemas.microsoft.com/office/drawing/2010/main" val="0"/>
              </a:ext>
            </a:extLst>
          </a:blip>
          <a:stretch>
            <a:fillRect/>
          </a:stretch>
        </p:blipFill>
        <p:spPr>
          <a:xfrm>
            <a:off x="10929049" y="6144760"/>
            <a:ext cx="1215623" cy="691349"/>
          </a:xfrm>
          <a:prstGeom prst="rect">
            <a:avLst/>
          </a:prstGeom>
        </p:spPr>
      </p:pic>
      <p:pic>
        <p:nvPicPr>
          <p:cNvPr id="9" name="Imagen 8"/>
          <p:cNvPicPr>
            <a:picLocks noChangeAspect="1"/>
          </p:cNvPicPr>
          <p:nvPr/>
        </p:nvPicPr>
        <p:blipFill>
          <a:blip r:embed="rId5"/>
          <a:stretch>
            <a:fillRect/>
          </a:stretch>
        </p:blipFill>
        <p:spPr>
          <a:xfrm>
            <a:off x="6345945" y="6198848"/>
            <a:ext cx="1508699" cy="556444"/>
          </a:xfrm>
          <a:prstGeom prst="rect">
            <a:avLst/>
          </a:prstGeom>
        </p:spPr>
      </p:pic>
      <p:pic>
        <p:nvPicPr>
          <p:cNvPr id="11" name="Imagen 10">
            <a:extLst>
              <a:ext uri="{FF2B5EF4-FFF2-40B4-BE49-F238E27FC236}">
                <a16:creationId xmlns="" xmlns:a16="http://schemas.microsoft.com/office/drawing/2014/main" id="{43549F87-7A13-40FA-A303-FDF816D07221}"/>
              </a:ext>
            </a:extLst>
          </p:cNvPr>
          <p:cNvPicPr>
            <a:picLocks noChangeAspect="1"/>
          </p:cNvPicPr>
          <p:nvPr/>
        </p:nvPicPr>
        <p:blipFill rotWithShape="1">
          <a:blip r:embed="rId6" cstate="print"/>
          <a:srcRect r="46413" b="12657"/>
          <a:stretch/>
        </p:blipFill>
        <p:spPr>
          <a:xfrm>
            <a:off x="7517785" y="241789"/>
            <a:ext cx="4410863" cy="4044037"/>
          </a:xfrm>
          <a:prstGeom prst="ellipse">
            <a:avLst/>
          </a:prstGeom>
          <a:ln>
            <a:noFill/>
          </a:ln>
          <a:effectLst>
            <a:softEdge rad="63500"/>
          </a:effectLst>
        </p:spPr>
      </p:pic>
    </p:spTree>
    <p:extLst>
      <p:ext uri="{BB962C8B-B14F-4D97-AF65-F5344CB8AC3E}">
        <p14:creationId xmlns:p14="http://schemas.microsoft.com/office/powerpoint/2010/main" val="963132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Files\PARA PPT ANTEPROYECTO 2020\47505335_1982582925167109_3185466794064216064_o.jpg"/>
          <p:cNvPicPr>
            <a:picLocks noChangeAspect="1" noChangeArrowheads="1"/>
          </p:cNvPicPr>
          <p:nvPr/>
        </p:nvPicPr>
        <p:blipFill>
          <a:blip r:embed="rId2">
            <a:lum bright="20000"/>
          </a:blip>
          <a:srcRect/>
          <a:stretch>
            <a:fillRect/>
          </a:stretch>
        </p:blipFill>
        <p:spPr bwMode="auto">
          <a:xfrm>
            <a:off x="1666844" y="0"/>
            <a:ext cx="10525156" cy="6858000"/>
          </a:xfrm>
          <a:prstGeom prst="rect">
            <a:avLst/>
          </a:prstGeom>
          <a:noFill/>
        </p:spPr>
      </p:pic>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3" name="Rectángulo 2"/>
          <p:cNvSpPr/>
          <p:nvPr/>
        </p:nvSpPr>
        <p:spPr>
          <a:xfrm>
            <a:off x="1652630" y="1340769"/>
            <a:ext cx="10515600" cy="3785652"/>
          </a:xfrm>
          <a:prstGeom prst="rect">
            <a:avLst/>
          </a:prstGeom>
        </p:spPr>
        <p:txBody>
          <a:bodyPr wrap="square">
            <a:spAutoFit/>
          </a:bodyPr>
          <a:lstStyle/>
          <a:p>
            <a:pPr lvl="0" algn="just">
              <a:buFont typeface="Wingdings" panose="05000000000000000000" pitchFamily="2" charset="2"/>
              <a:buChar char="v"/>
            </a:pPr>
            <a:endParaRPr lang="es-PY" sz="2400" dirty="0"/>
          </a:p>
          <a:p>
            <a:pPr lvl="0" algn="just">
              <a:buFont typeface="Wingdings" panose="05000000000000000000" pitchFamily="2" charset="2"/>
              <a:buChar char="v"/>
            </a:pPr>
            <a:r>
              <a:rPr lang="es-PY" sz="2400" b="1" dirty="0"/>
              <a:t>Asiste con el pago del subsidio por veda pesquera anual a familias de pescadores en situación de pobreza o extrema pobreza.</a:t>
            </a:r>
          </a:p>
          <a:p>
            <a:pPr lvl="0" algn="just"/>
            <a:endParaRPr lang="es-PY" sz="2400" b="1" dirty="0"/>
          </a:p>
          <a:p>
            <a:pPr lvl="0" algn="just">
              <a:buFont typeface="Wingdings" panose="05000000000000000000" pitchFamily="2" charset="2"/>
              <a:buChar char="v"/>
            </a:pPr>
            <a:r>
              <a:rPr lang="es-PY" sz="2400" b="1" dirty="0"/>
              <a:t>En el último periodo de veda pesquera, el subsidio fue entregado a 3.500 titulares de hogares.</a:t>
            </a:r>
            <a:endParaRPr lang="es-ES" sz="2400" b="1" dirty="0"/>
          </a:p>
          <a:p>
            <a:pPr algn="just"/>
            <a:endParaRPr lang="es-ES" sz="2400" b="1" dirty="0"/>
          </a:p>
          <a:p>
            <a:pPr algn="just">
              <a:buFont typeface="Wingdings" panose="05000000000000000000" pitchFamily="2" charset="2"/>
              <a:buChar char="v"/>
            </a:pPr>
            <a:r>
              <a:rPr lang="es-PY" sz="2400" b="1" dirty="0"/>
              <a:t>El Programa de Asistencia de Pescadores del territorio nacional, fortalecerá su mecanismo de selección para cubrir a la población que reúna los criterios establecidos.</a:t>
            </a:r>
            <a:endParaRPr lang="es-ES" sz="2400" b="1" dirty="0"/>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39" y="3214686"/>
            <a:ext cx="1595405" cy="928670"/>
          </a:xfrm>
          <a:prstGeom prst="rect">
            <a:avLst/>
          </a:prstGeom>
        </p:spPr>
      </p:pic>
      <p:pic>
        <p:nvPicPr>
          <p:cNvPr id="9" name="Imagen 8"/>
          <p:cNvPicPr/>
          <p:nvPr/>
        </p:nvPicPr>
        <p:blipFill>
          <a:blip r:embed="rId4" cstate="print">
            <a:extLst>
              <a:ext uri="{28A0092B-C50C-407E-A947-70E740481C1C}">
                <a14:useLocalDpi xmlns:a14="http://schemas.microsoft.com/office/drawing/2010/main" val="0"/>
              </a:ext>
            </a:extLst>
          </a:blip>
          <a:stretch>
            <a:fillRect/>
          </a:stretch>
        </p:blipFill>
        <p:spPr>
          <a:xfrm>
            <a:off x="5814172" y="6270613"/>
            <a:ext cx="1296780" cy="548961"/>
          </a:xfrm>
          <a:prstGeom prst="rect">
            <a:avLst/>
          </a:prstGeom>
        </p:spPr>
      </p:pic>
      <p:pic>
        <p:nvPicPr>
          <p:cNvPr id="10" name="Imagen 9"/>
          <p:cNvPicPr/>
          <p:nvPr/>
        </p:nvPicPr>
        <p:blipFill>
          <a:blip r:embed="rId5">
            <a:extLst>
              <a:ext uri="{28A0092B-C50C-407E-A947-70E740481C1C}">
                <a14:useLocalDpi xmlns:a14="http://schemas.microsoft.com/office/drawing/2010/main" val="0"/>
              </a:ext>
            </a:extLst>
          </a:blip>
          <a:stretch>
            <a:fillRect/>
          </a:stretch>
        </p:blipFill>
        <p:spPr>
          <a:xfrm>
            <a:off x="7968208" y="6209041"/>
            <a:ext cx="1215623" cy="691349"/>
          </a:xfrm>
          <a:prstGeom prst="rect">
            <a:avLst/>
          </a:prstGeom>
        </p:spPr>
      </p:pic>
      <p:pic>
        <p:nvPicPr>
          <p:cNvPr id="11" name="Imagen 10"/>
          <p:cNvPicPr>
            <a:picLocks noChangeAspect="1"/>
          </p:cNvPicPr>
          <p:nvPr/>
        </p:nvPicPr>
        <p:blipFill>
          <a:blip r:embed="rId6"/>
          <a:stretch>
            <a:fillRect/>
          </a:stretch>
        </p:blipFill>
        <p:spPr>
          <a:xfrm>
            <a:off x="3385105" y="6263129"/>
            <a:ext cx="1508699" cy="556444"/>
          </a:xfrm>
          <a:prstGeom prst="rect">
            <a:avLst/>
          </a:prstGeom>
        </p:spPr>
      </p:pic>
    </p:spTree>
    <p:extLst>
      <p:ext uri="{BB962C8B-B14F-4D97-AF65-F5344CB8AC3E}">
        <p14:creationId xmlns:p14="http://schemas.microsoft.com/office/powerpoint/2010/main" val="27727519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Files\PARA PPT ANTEPROYECTO 2020\48220017_1992524754172926_2136371996374597632_o.jpg"/>
          <p:cNvPicPr>
            <a:picLocks noChangeAspect="1" noChangeArrowheads="1"/>
          </p:cNvPicPr>
          <p:nvPr/>
        </p:nvPicPr>
        <p:blipFill>
          <a:blip r:embed="rId2"/>
          <a:srcRect/>
          <a:stretch>
            <a:fillRect/>
          </a:stretch>
        </p:blipFill>
        <p:spPr bwMode="auto">
          <a:xfrm>
            <a:off x="-1" y="0"/>
            <a:ext cx="5966895" cy="3357562"/>
          </a:xfrm>
          <a:prstGeom prst="rect">
            <a:avLst/>
          </a:prstGeom>
          <a:noFill/>
        </p:spPr>
      </p:pic>
      <p:pic>
        <p:nvPicPr>
          <p:cNvPr id="13315" name="Picture 3" descr="E:\Files\PARA PPT ANTEPROYECTO 2020\48359492_1992524907506244_1201235394151055360_o.png"/>
          <p:cNvPicPr>
            <a:picLocks noChangeAspect="1" noChangeArrowheads="1"/>
          </p:cNvPicPr>
          <p:nvPr/>
        </p:nvPicPr>
        <p:blipFill>
          <a:blip r:embed="rId3"/>
          <a:srcRect/>
          <a:stretch>
            <a:fillRect/>
          </a:stretch>
        </p:blipFill>
        <p:spPr bwMode="auto">
          <a:xfrm>
            <a:off x="5967361" y="2190749"/>
            <a:ext cx="6224639" cy="4667251"/>
          </a:xfrm>
          <a:prstGeom prst="rect">
            <a:avLst/>
          </a:prstGeom>
          <a:noFill/>
        </p:spPr>
      </p:pic>
      <p:sp>
        <p:nvSpPr>
          <p:cNvPr id="5" name="Rectángulo 2"/>
          <p:cNvSpPr/>
          <p:nvPr/>
        </p:nvSpPr>
        <p:spPr>
          <a:xfrm>
            <a:off x="0" y="3500438"/>
            <a:ext cx="5738810" cy="1569660"/>
          </a:xfrm>
          <a:prstGeom prst="rect">
            <a:avLst/>
          </a:prstGeom>
        </p:spPr>
        <p:txBody>
          <a:bodyPr wrap="square">
            <a:spAutoFit/>
          </a:bodyPr>
          <a:lstStyle/>
          <a:p>
            <a:pPr lvl="0" algn="ctr"/>
            <a:r>
              <a:rPr lang="es-ES" sz="2400" b="1" dirty="0"/>
              <a:t>Jornada de pagos a pescadores en Fuerte Olimpo, en un esfuerzo interinstitucional entre el MDS, MADES, BNF y la Armada Nacional.</a:t>
            </a:r>
          </a:p>
        </p:txBody>
      </p:sp>
      <p:pic>
        <p:nvPicPr>
          <p:cNvPr id="6" name="Imagen 6"/>
          <p:cNvPicPr/>
          <p:nvPr/>
        </p:nvPicPr>
        <p:blipFill>
          <a:blip r:embed="rId4" cstate="print">
            <a:extLst>
              <a:ext uri="{28A0092B-C50C-407E-A947-70E740481C1C}">
                <a14:useLocalDpi xmlns:a14="http://schemas.microsoft.com/office/drawing/2010/main" val="0"/>
              </a:ext>
            </a:extLst>
          </a:blip>
          <a:stretch>
            <a:fillRect/>
          </a:stretch>
        </p:blipFill>
        <p:spPr>
          <a:xfrm>
            <a:off x="2524275" y="6228223"/>
            <a:ext cx="1296780" cy="548961"/>
          </a:xfrm>
          <a:prstGeom prst="rect">
            <a:avLst/>
          </a:prstGeom>
        </p:spPr>
      </p:pic>
      <p:pic>
        <p:nvPicPr>
          <p:cNvPr id="7" name="Imagen 7"/>
          <p:cNvPicPr/>
          <p:nvPr/>
        </p:nvPicPr>
        <p:blipFill>
          <a:blip r:embed="rId5">
            <a:extLst>
              <a:ext uri="{28A0092B-C50C-407E-A947-70E740481C1C}">
                <a14:useLocalDpi xmlns:a14="http://schemas.microsoft.com/office/drawing/2010/main" val="0"/>
              </a:ext>
            </a:extLst>
          </a:blip>
          <a:stretch>
            <a:fillRect/>
          </a:stretch>
        </p:blipFill>
        <p:spPr>
          <a:xfrm>
            <a:off x="4678312" y="6166651"/>
            <a:ext cx="1215623" cy="691349"/>
          </a:xfrm>
          <a:prstGeom prst="rect">
            <a:avLst/>
          </a:prstGeom>
        </p:spPr>
      </p:pic>
      <p:pic>
        <p:nvPicPr>
          <p:cNvPr id="8" name="Imagen 8"/>
          <p:cNvPicPr>
            <a:picLocks noChangeAspect="1"/>
          </p:cNvPicPr>
          <p:nvPr/>
        </p:nvPicPr>
        <p:blipFill>
          <a:blip r:embed="rId6"/>
          <a:stretch>
            <a:fillRect/>
          </a:stretch>
        </p:blipFill>
        <p:spPr>
          <a:xfrm>
            <a:off x="95208" y="6220739"/>
            <a:ext cx="1508699" cy="556444"/>
          </a:xfrm>
          <a:prstGeom prst="rect">
            <a:avLst/>
          </a:prstGeom>
        </p:spPr>
      </p:pic>
      <p:pic>
        <p:nvPicPr>
          <p:cNvPr id="9" name="Imagen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96066" y="428604"/>
            <a:ext cx="4536505" cy="158417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2" name="Título 1"/>
          <p:cNvSpPr>
            <a:spLocks noGrp="1"/>
          </p:cNvSpPr>
          <p:nvPr>
            <p:ph type="title"/>
          </p:nvPr>
        </p:nvSpPr>
        <p:spPr>
          <a:xfrm>
            <a:off x="838202" y="365126"/>
            <a:ext cx="10515600" cy="831627"/>
          </a:xfr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a:normAutofit/>
          </a:bodyPr>
          <a:lstStyle/>
          <a:p>
            <a:pPr algn="ctr"/>
            <a:r>
              <a:rPr lang="es-PY"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PROGRAMA COORDINACIÓN DE LA GESTIÓN SOCIAL</a:t>
            </a:r>
          </a:p>
        </p:txBody>
      </p:sp>
      <p:graphicFrame>
        <p:nvGraphicFramePr>
          <p:cNvPr id="5" name="Tabla 4"/>
          <p:cNvGraphicFramePr>
            <a:graphicFrameLocks noGrp="1"/>
          </p:cNvGraphicFramePr>
          <p:nvPr>
            <p:extLst>
              <p:ext uri="{D42A27DB-BD31-4B8C-83A1-F6EECF244321}">
                <p14:modId xmlns:p14="http://schemas.microsoft.com/office/powerpoint/2010/main" val="2589158904"/>
              </p:ext>
            </p:extLst>
          </p:nvPr>
        </p:nvGraphicFramePr>
        <p:xfrm>
          <a:off x="266696" y="1428736"/>
          <a:ext cx="8186758" cy="4638467"/>
        </p:xfrm>
        <a:graphic>
          <a:graphicData uri="http://schemas.openxmlformats.org/drawingml/2006/table">
            <a:tbl>
              <a:tblPr/>
              <a:tblGrid>
                <a:gridCol w="3812067">
                  <a:extLst>
                    <a:ext uri="{9D8B030D-6E8A-4147-A177-3AD203B41FA5}">
                      <a16:colId xmlns="" xmlns:a16="http://schemas.microsoft.com/office/drawing/2014/main" val="20000"/>
                    </a:ext>
                  </a:extLst>
                </a:gridCol>
                <a:gridCol w="1567597">
                  <a:extLst>
                    <a:ext uri="{9D8B030D-6E8A-4147-A177-3AD203B41FA5}">
                      <a16:colId xmlns="" xmlns:a16="http://schemas.microsoft.com/office/drawing/2014/main" val="20001"/>
                    </a:ext>
                  </a:extLst>
                </a:gridCol>
                <a:gridCol w="2807094">
                  <a:extLst>
                    <a:ext uri="{9D8B030D-6E8A-4147-A177-3AD203B41FA5}">
                      <a16:colId xmlns="" xmlns:a16="http://schemas.microsoft.com/office/drawing/2014/main" val="20002"/>
                    </a:ext>
                  </a:extLst>
                </a:gridCol>
              </a:tblGrid>
              <a:tr h="746760">
                <a:tc gridSpan="3">
                  <a:txBody>
                    <a:bodyPr/>
                    <a:lstStyle/>
                    <a:p>
                      <a:pPr algn="ctr" fontAlgn="ctr"/>
                      <a:r>
                        <a:rPr lang="es-PY" sz="2400" b="1" i="0" u="none" strike="noStrike" dirty="0">
                          <a:solidFill>
                            <a:srgbClr val="FFFFFF"/>
                          </a:solidFill>
                          <a:effectLst/>
                          <a:latin typeface="Ebrima" panose="02000000000000000000" pitchFamily="2" charset="0"/>
                        </a:rPr>
                        <a:t>PROYECTO DE LEY 2020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632523"/>
                    </a:solidFill>
                  </a:tcPr>
                </a:tc>
                <a:tc hMerge="1">
                  <a:txBody>
                    <a:bodyPr/>
                    <a:lstStyle/>
                    <a:p>
                      <a:endParaRPr lang="es-PY"/>
                    </a:p>
                  </a:txBody>
                  <a:tcPr/>
                </a:tc>
                <a:tc hMerge="1">
                  <a:txBody>
                    <a:bodyPr/>
                    <a:lstStyle/>
                    <a:p>
                      <a:endParaRPr lang="es-PY"/>
                    </a:p>
                  </a:txBody>
                  <a:tcPr/>
                </a:tc>
                <a:extLst>
                  <a:ext uri="{0D108BD9-81ED-4DB2-BD59-A6C34878D82A}">
                    <a16:rowId xmlns="" xmlns:a16="http://schemas.microsoft.com/office/drawing/2014/main" val="10000"/>
                  </a:ext>
                </a:extLst>
              </a:tr>
              <a:tr h="483645">
                <a:tc>
                  <a:txBody>
                    <a:bodyPr/>
                    <a:lstStyle/>
                    <a:p>
                      <a:pPr algn="ctr" fontAlgn="ctr"/>
                      <a:r>
                        <a:rPr lang="es-PY" sz="2000" b="1" i="0" u="none" strike="noStrike" dirty="0">
                          <a:solidFill>
                            <a:srgbClr val="000000"/>
                          </a:solidFill>
                          <a:effectLst/>
                          <a:latin typeface="Ebrima" panose="02000000000000000000" pitchFamily="2" charset="0"/>
                        </a:rPr>
                        <a:t>PROGRAMA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800" b="1" i="0" u="none" strike="noStrike" dirty="0">
                          <a:solidFill>
                            <a:srgbClr val="000000"/>
                          </a:solidFill>
                          <a:effectLst/>
                          <a:latin typeface="Ebrima" panose="02000000000000000000" pitchFamily="2" charset="0"/>
                        </a:rPr>
                        <a:t>GRUPO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tc>
                  <a:txBody>
                    <a:bodyPr/>
                    <a:lstStyle/>
                    <a:p>
                      <a:pPr algn="ctr" fontAlgn="ctr"/>
                      <a:r>
                        <a:rPr lang="es-PY" sz="1800" b="1" i="0" u="none" strike="noStrike" dirty="0">
                          <a:solidFill>
                            <a:srgbClr val="000000"/>
                          </a:solidFill>
                          <a:effectLst/>
                          <a:latin typeface="Ebrima" panose="02000000000000000000" pitchFamily="2" charset="0"/>
                        </a:rPr>
                        <a:t>PRESUPUESTO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8E4BC"/>
                    </a:solidFill>
                  </a:tcPr>
                </a:tc>
                <a:extLst>
                  <a:ext uri="{0D108BD9-81ED-4DB2-BD59-A6C34878D82A}">
                    <a16:rowId xmlns="" xmlns:a16="http://schemas.microsoft.com/office/drawing/2014/main" val="10001"/>
                  </a:ext>
                </a:extLst>
              </a:tr>
              <a:tr h="500066">
                <a:tc>
                  <a:txBody>
                    <a:bodyPr/>
                    <a:lstStyle/>
                    <a:p>
                      <a:pPr algn="r" fontAlgn="ctr"/>
                      <a:r>
                        <a:rPr lang="es-PY" sz="1600" b="0" i="0" u="none" strike="noStrike" dirty="0">
                          <a:solidFill>
                            <a:srgbClr val="000000"/>
                          </a:solidFill>
                          <a:effectLst/>
                          <a:latin typeface="Ebrima" panose="02000000000000000000" pitchFamily="2" charset="0"/>
                        </a:rPr>
                        <a:t>SERVICIOS PERSONALES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a:solidFill>
                            <a:srgbClr val="000000"/>
                          </a:solidFill>
                          <a:effectLst/>
                          <a:latin typeface="Ebrima" panose="02000000000000000000" pitchFamily="2" charset="0"/>
                        </a:rPr>
                        <a:t>100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35.86.604.767</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2"/>
                  </a:ext>
                </a:extLst>
              </a:tr>
              <a:tr h="571504">
                <a:tc>
                  <a:txBody>
                    <a:bodyPr/>
                    <a:lstStyle/>
                    <a:p>
                      <a:pPr algn="r" fontAlgn="ctr"/>
                      <a:r>
                        <a:rPr lang="es-PY" sz="1600" b="0" i="0" u="none" strike="noStrike" dirty="0">
                          <a:solidFill>
                            <a:srgbClr val="000000"/>
                          </a:solidFill>
                          <a:effectLst/>
                          <a:latin typeface="Ebrima" panose="02000000000000000000" pitchFamily="2" charset="0"/>
                        </a:rPr>
                        <a:t>SERVICIOS NO PRESONALES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a:solidFill>
                            <a:srgbClr val="000000"/>
                          </a:solidFill>
                          <a:effectLst/>
                          <a:latin typeface="Ebrima" panose="02000000000000000000" pitchFamily="2" charset="0"/>
                        </a:rPr>
                        <a:t>200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11.535.267.601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3"/>
                  </a:ext>
                </a:extLst>
              </a:tr>
              <a:tr h="500066">
                <a:tc>
                  <a:txBody>
                    <a:bodyPr/>
                    <a:lstStyle/>
                    <a:p>
                      <a:pPr algn="r" fontAlgn="ctr"/>
                      <a:r>
                        <a:rPr lang="es-PY" sz="1600" b="0" i="0" u="none" strike="noStrike" dirty="0">
                          <a:solidFill>
                            <a:srgbClr val="000000"/>
                          </a:solidFill>
                          <a:effectLst/>
                          <a:latin typeface="Ebrima" panose="02000000000000000000" pitchFamily="2" charset="0"/>
                        </a:rPr>
                        <a:t>BIENES DE CONS. E INSUMOS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300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3.217.503.000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4"/>
                  </a:ext>
                </a:extLst>
              </a:tr>
              <a:tr h="285752">
                <a:tc>
                  <a:txBody>
                    <a:bodyPr/>
                    <a:lstStyle/>
                    <a:p>
                      <a:pPr algn="r" fontAlgn="ctr"/>
                      <a:r>
                        <a:rPr lang="es-PY" sz="1600" b="0" i="0" u="none" strike="noStrike">
                          <a:solidFill>
                            <a:srgbClr val="000000"/>
                          </a:solidFill>
                          <a:effectLst/>
                          <a:latin typeface="Ebrima" panose="02000000000000000000" pitchFamily="2" charset="0"/>
                        </a:rPr>
                        <a:t>INVERSION FISICA</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500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1.396.068.770</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5"/>
                  </a:ext>
                </a:extLst>
              </a:tr>
              <a:tr h="571504">
                <a:tc>
                  <a:txBody>
                    <a:bodyPr/>
                    <a:lstStyle/>
                    <a:p>
                      <a:pPr algn="r" fontAlgn="ctr"/>
                      <a:r>
                        <a:rPr lang="es-PY" sz="1600" b="0" i="0" u="none" strike="noStrike">
                          <a:solidFill>
                            <a:srgbClr val="000000"/>
                          </a:solidFill>
                          <a:effectLst/>
                          <a:latin typeface="Ebrima" panose="02000000000000000000" pitchFamily="2" charset="0"/>
                        </a:rPr>
                        <a:t>TRANSF. CORR. AL SECTOR EXTERNO</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800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550.000.000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6"/>
                  </a:ext>
                </a:extLst>
              </a:tr>
              <a:tr h="489585">
                <a:tc>
                  <a:txBody>
                    <a:bodyPr/>
                    <a:lstStyle/>
                    <a:p>
                      <a:pPr algn="r" fontAlgn="ctr"/>
                      <a:r>
                        <a:rPr lang="es-PY" sz="1600" b="0" i="0" u="none" strike="noStrike">
                          <a:solidFill>
                            <a:srgbClr val="000000"/>
                          </a:solidFill>
                          <a:effectLst/>
                          <a:latin typeface="Ebrima" panose="02000000000000000000" pitchFamily="2" charset="0"/>
                        </a:rPr>
                        <a:t>OTROS GASTOS</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1" i="0" u="none" strike="noStrike" dirty="0">
                          <a:solidFill>
                            <a:srgbClr val="000000"/>
                          </a:solidFill>
                          <a:effectLst/>
                          <a:latin typeface="Ebrima" panose="02000000000000000000" pitchFamily="2" charset="0"/>
                        </a:rPr>
                        <a:t>900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s-PY" sz="1600" b="0" i="0" u="none" strike="noStrike" dirty="0">
                          <a:solidFill>
                            <a:srgbClr val="000000"/>
                          </a:solidFill>
                          <a:effectLst/>
                          <a:latin typeface="Ebrima" panose="02000000000000000000" pitchFamily="2" charset="0"/>
                        </a:rPr>
                        <a:t>120.000.000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10007"/>
                  </a:ext>
                </a:extLst>
              </a:tr>
              <a:tr h="489585">
                <a:tc gridSpan="2">
                  <a:txBody>
                    <a:bodyPr/>
                    <a:lstStyle/>
                    <a:p>
                      <a:pPr algn="r" fontAlgn="ctr"/>
                      <a:r>
                        <a:rPr lang="es-PY" sz="1600" b="1" i="0" u="none" strike="noStrike" dirty="0">
                          <a:solidFill>
                            <a:srgbClr val="000000"/>
                          </a:solidFill>
                          <a:effectLst/>
                          <a:latin typeface="Ebrima" panose="02000000000000000000" pitchFamily="2" charset="0"/>
                        </a:rPr>
                        <a:t>TOTAL</a:t>
                      </a:r>
                    </a:p>
                  </a:txBody>
                  <a:tcPr marL="9525" marR="342900"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hMerge="1">
                  <a:txBody>
                    <a:bodyPr/>
                    <a:lstStyle/>
                    <a:p>
                      <a:endParaRPr lang="es-PY"/>
                    </a:p>
                  </a:txBody>
                  <a:tcPr/>
                </a:tc>
                <a:tc>
                  <a:txBody>
                    <a:bodyPr/>
                    <a:lstStyle/>
                    <a:p>
                      <a:pPr algn="ctr" fontAlgn="ctr"/>
                      <a:r>
                        <a:rPr lang="es-PY" sz="1600" b="1" i="0" u="none" strike="noStrike" dirty="0">
                          <a:solidFill>
                            <a:srgbClr val="000000"/>
                          </a:solidFill>
                          <a:effectLst/>
                          <a:latin typeface="Ebrima" panose="02000000000000000000" pitchFamily="2" charset="0"/>
                        </a:rPr>
                        <a:t>52.683.444.138 </a:t>
                      </a:r>
                    </a:p>
                  </a:txBody>
                  <a:tcPr marL="9525" marR="9525" marT="9525"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 xmlns:a16="http://schemas.microsoft.com/office/drawing/2014/main" val="10008"/>
                  </a:ext>
                </a:extLst>
              </a:tr>
            </a:tbl>
          </a:graphicData>
        </a:graphic>
      </p:graphicFrame>
      <p:sp>
        <p:nvSpPr>
          <p:cNvPr id="8" name="CuadroTexto 7"/>
          <p:cNvSpPr txBox="1"/>
          <p:nvPr/>
        </p:nvSpPr>
        <p:spPr>
          <a:xfrm>
            <a:off x="8453454" y="3000372"/>
            <a:ext cx="3384377" cy="1477328"/>
          </a:xfrm>
          <a:prstGeom prst="rect">
            <a:avLst/>
          </a:prstGeom>
          <a:noFill/>
        </p:spPr>
        <p:txBody>
          <a:bodyPr wrap="square" rtlCol="0">
            <a:spAutoFit/>
          </a:bodyPr>
          <a:lstStyle/>
          <a:p>
            <a:pPr algn="ctr"/>
            <a:r>
              <a:rPr lang="es-PY" b="1" dirty="0"/>
              <a:t>El presupuesto de este programa, que incluye a todas las áreas de apoyo a los programas misionales, representa el 10% del presupuesto total del MDS.</a:t>
            </a:r>
          </a:p>
        </p:txBody>
      </p:sp>
      <p:pic>
        <p:nvPicPr>
          <p:cNvPr id="6" name="Imagen 5"/>
          <p:cNvPicPr/>
          <p:nvPr/>
        </p:nvPicPr>
        <p:blipFill>
          <a:blip r:embed="rId2" cstate="print">
            <a:extLst>
              <a:ext uri="{28A0092B-C50C-407E-A947-70E740481C1C}">
                <a14:useLocalDpi xmlns:a14="http://schemas.microsoft.com/office/drawing/2010/main" val="0"/>
              </a:ext>
            </a:extLst>
          </a:blip>
          <a:stretch>
            <a:fillRect/>
          </a:stretch>
        </p:blipFill>
        <p:spPr>
          <a:xfrm>
            <a:off x="3581925" y="6065629"/>
            <a:ext cx="1296780" cy="548961"/>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5735961" y="6004057"/>
            <a:ext cx="1215623" cy="691349"/>
          </a:xfrm>
          <a:prstGeom prst="rect">
            <a:avLst/>
          </a:prstGeom>
        </p:spPr>
      </p:pic>
      <p:pic>
        <p:nvPicPr>
          <p:cNvPr id="10" name="Imagen 9"/>
          <p:cNvPicPr>
            <a:picLocks noChangeAspect="1"/>
          </p:cNvPicPr>
          <p:nvPr/>
        </p:nvPicPr>
        <p:blipFill>
          <a:blip r:embed="rId4"/>
          <a:stretch>
            <a:fillRect/>
          </a:stretch>
        </p:blipFill>
        <p:spPr>
          <a:xfrm>
            <a:off x="1152858" y="6058145"/>
            <a:ext cx="1508699" cy="556444"/>
          </a:xfrm>
          <a:prstGeom prst="rect">
            <a:avLst/>
          </a:prstGeom>
        </p:spPr>
      </p:pic>
    </p:spTree>
    <p:extLst>
      <p:ext uri="{BB962C8B-B14F-4D97-AF65-F5344CB8AC3E}">
        <p14:creationId xmlns:p14="http://schemas.microsoft.com/office/powerpoint/2010/main" val="3754615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507809"/>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2" name="Título 1"/>
          <p:cNvSpPr>
            <a:spLocks noGrp="1"/>
          </p:cNvSpPr>
          <p:nvPr>
            <p:ph type="title"/>
          </p:nvPr>
        </p:nvSpPr>
        <p:spPr>
          <a:xfrm>
            <a:off x="838202" y="365126"/>
            <a:ext cx="10515600" cy="831627"/>
          </a:xfr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a:normAutofit/>
          </a:bodyPr>
          <a:lstStyle/>
          <a:p>
            <a:pPr algn="ctr"/>
            <a:r>
              <a:rPr lang="es-PY"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PROGRAMA COORDINACIÓN DE LA GESTIÓN SOCIAL</a:t>
            </a:r>
          </a:p>
        </p:txBody>
      </p:sp>
      <p:sp>
        <p:nvSpPr>
          <p:cNvPr id="3" name="Rectángulo 2">
            <a:extLst>
              <a:ext uri="{FF2B5EF4-FFF2-40B4-BE49-F238E27FC236}">
                <a16:creationId xmlns="" xmlns:a16="http://schemas.microsoft.com/office/drawing/2014/main" id="{52B33977-3E33-4093-8DC6-9AF022CBED0D}"/>
              </a:ext>
            </a:extLst>
          </p:cNvPr>
          <p:cNvSpPr/>
          <p:nvPr/>
        </p:nvSpPr>
        <p:spPr>
          <a:xfrm>
            <a:off x="371364" y="1481476"/>
            <a:ext cx="11449273" cy="48278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Wingdings" panose="05000000000000000000" pitchFamily="2" charset="2"/>
              <a:buChar char="v"/>
            </a:pPr>
            <a:endParaRPr lang="es-PY" sz="2000" dirty="0">
              <a:solidFill>
                <a:schemeClr val="tx1"/>
              </a:solidFill>
              <a:latin typeface="+mj-lt"/>
            </a:endParaRPr>
          </a:p>
          <a:p>
            <a:pPr marL="457200" indent="-457200" algn="just">
              <a:buFont typeface="Wingdings" panose="05000000000000000000" pitchFamily="2" charset="2"/>
              <a:buChar char="v"/>
            </a:pPr>
            <a:endParaRPr lang="es-PY" sz="2000" dirty="0">
              <a:solidFill>
                <a:schemeClr val="tx1"/>
              </a:solidFill>
              <a:latin typeface="+mj-lt"/>
            </a:endParaRPr>
          </a:p>
          <a:p>
            <a:pPr marL="457200" indent="-457200" algn="just">
              <a:buFont typeface="Wingdings" panose="05000000000000000000" pitchFamily="2" charset="2"/>
              <a:buChar char="v"/>
            </a:pPr>
            <a:endParaRPr lang="es-PY" sz="2000" dirty="0">
              <a:solidFill>
                <a:schemeClr val="tx1"/>
              </a:solidFill>
              <a:latin typeface="+mj-lt"/>
            </a:endParaRPr>
          </a:p>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Uno de los principales compromisos institucionales del Ministerio de Desarrollo Social es la implementación de un Sistema de Protección y Promoción Social (SPPS), equitativo e inclusivo desde una mirada multidimensional de la pobreza y en todo el ciclo de la vida de la población.</a:t>
            </a:r>
          </a:p>
          <a:p>
            <a:pPr algn="just"/>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Reorganización estructural a nivel institucional, en atención a la creación del MDS y la implementación del “SPPS”, el cual deberá considerar la articulación a nivel central (entre las instituciones prestadoras de servicios públicos) y, a nivel territorial con los gobiernos locales (gobernaciones y municipios), y organizaciones de la sociedad civil.</a:t>
            </a:r>
          </a:p>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Planificación estratégica de las acciones a ser promovidas desde el MDS.</a:t>
            </a:r>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a:p>
            <a:pPr marL="457200" indent="-457200" algn="just">
              <a:buFont typeface="Wingdings" panose="05000000000000000000" pitchFamily="2" charset="2"/>
              <a:buChar char="v"/>
            </a:pPr>
            <a:endParaRPr lang="es-PY" dirty="0"/>
          </a:p>
        </p:txBody>
      </p:sp>
    </p:spTree>
    <p:extLst>
      <p:ext uri="{BB962C8B-B14F-4D97-AF65-F5344CB8AC3E}">
        <p14:creationId xmlns:p14="http://schemas.microsoft.com/office/powerpoint/2010/main" val="4234946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 xmlns:a16="http://schemas.microsoft.com/office/drawing/2014/main" id="{AA631583-3053-48EE-8461-94843C4FCE7C}"/>
              </a:ext>
            </a:extLst>
          </p:cNvPr>
          <p:cNvSpPr>
            <a:spLocks noGrp="1"/>
          </p:cNvSpPr>
          <p:nvPr>
            <p:ph type="title"/>
          </p:nvPr>
        </p:nvSpPr>
        <p:spPr>
          <a:xfrm>
            <a:off x="839418" y="188640"/>
            <a:ext cx="10515600" cy="1325563"/>
          </a:xfr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a:normAutofit/>
          </a:bodyPr>
          <a:lstStyle/>
          <a:p>
            <a:pPr algn="ctr"/>
            <a:r>
              <a:rPr lang="es-PY"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PROGRAMA COORDINACIÓN DE LA GESTIÓN SOCIAL</a:t>
            </a:r>
          </a:p>
        </p:txBody>
      </p:sp>
      <p:sp>
        <p:nvSpPr>
          <p:cNvPr id="4" name="Rectángulo 3">
            <a:extLst>
              <a:ext uri="{FF2B5EF4-FFF2-40B4-BE49-F238E27FC236}">
                <a16:creationId xmlns="" xmlns:a16="http://schemas.microsoft.com/office/drawing/2014/main" id="{1615DCDD-4D46-4C99-9823-10C71A117CAB}"/>
              </a:ext>
            </a:extLst>
          </p:cNvPr>
          <p:cNvSpPr/>
          <p:nvPr/>
        </p:nvSpPr>
        <p:spPr>
          <a:xfrm>
            <a:off x="191344" y="1700809"/>
            <a:ext cx="11809312" cy="475252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Ajustes pertinentes al diseño e implementación de los programas en ejecución y el diseño de nuevas ofertas públicas en el marco de la implementación del “SPPS”, con pertinencia cultural y sostenibilidad ambiental.</a:t>
            </a:r>
          </a:p>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Diseño e implementación del programa de promoción económica “Oportunidades para la Gente”</a:t>
            </a:r>
          </a:p>
          <a:p>
            <a:pPr marL="457200" indent="-457200" algn="just">
              <a:buFont typeface="Wingdings" panose="05000000000000000000" pitchFamily="2" charset="2"/>
              <a:buChar char="v"/>
            </a:pPr>
            <a:r>
              <a:rPr lang="es-PY" sz="2400" dirty="0">
                <a:solidFill>
                  <a:schemeClr val="tx1"/>
                </a:solidFill>
                <a:latin typeface="+mj-lt"/>
              </a:rPr>
              <a:t>Incorporación de las sobre Competencias Transversales y Socioemocionales para desarrollar propuesta que fortalezca las competencias del personal de campo de los Programas Sociales implementados por nuestra institución.</a:t>
            </a:r>
          </a:p>
          <a:p>
            <a:pPr marL="457200" indent="-457200" algn="just">
              <a:buFont typeface="Wingdings" panose="05000000000000000000" pitchFamily="2" charset="2"/>
              <a:buChar char="v"/>
            </a:pPr>
            <a:endParaRPr lang="es-PY" sz="2400" dirty="0">
              <a:solidFill>
                <a:schemeClr val="tx1"/>
              </a:solidFill>
              <a:latin typeface="+mj-lt"/>
            </a:endParaRPr>
          </a:p>
          <a:p>
            <a:pPr marL="457200" indent="-457200" algn="just">
              <a:buFont typeface="Wingdings" panose="05000000000000000000" pitchFamily="2" charset="2"/>
              <a:buChar char="v"/>
            </a:pPr>
            <a:r>
              <a:rPr lang="es-PY" sz="2400" dirty="0">
                <a:solidFill>
                  <a:schemeClr val="tx1"/>
                </a:solidFill>
                <a:latin typeface="+mj-lt"/>
              </a:rPr>
              <a:t>Monitoreo, evaluación e investigaciones sociales, a fin de retroalimentar las oportunidades de mejora de los programas sociales o la creación de nuevas ofertas ajustadas a las demandas.</a:t>
            </a:r>
          </a:p>
          <a:p>
            <a:pPr algn="ctr"/>
            <a:endParaRPr lang="es-ES" dirty="0"/>
          </a:p>
        </p:txBody>
      </p:sp>
    </p:spTree>
    <p:extLst>
      <p:ext uri="{BB962C8B-B14F-4D97-AF65-F5344CB8AC3E}">
        <p14:creationId xmlns:p14="http://schemas.microsoft.com/office/powerpoint/2010/main" val="2870478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2"/>
          <p:cNvSpPr txBox="1">
            <a:spLocks/>
          </p:cNvSpPr>
          <p:nvPr/>
        </p:nvSpPr>
        <p:spPr>
          <a:xfrm>
            <a:off x="1847529" y="5445862"/>
            <a:ext cx="8229600" cy="70123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PY" sz="2400" b="1" dirty="0">
              <a:solidFill>
                <a:schemeClr val="bg2">
                  <a:lumMod val="10000"/>
                </a:schemeClr>
              </a:solidFill>
              <a:latin typeface="Segoe UI" panose="020B0502040204020203" pitchFamily="34" charset="0"/>
              <a:cs typeface="Segoe UI" panose="020B0502040204020203" pitchFamily="34" charset="0"/>
            </a:endParaRPr>
          </a:p>
        </p:txBody>
      </p:sp>
      <p:sp>
        <p:nvSpPr>
          <p:cNvPr id="6" name="Rectángulo 5">
            <a:extLst>
              <a:ext uri="{FF2B5EF4-FFF2-40B4-BE49-F238E27FC236}">
                <a16:creationId xmlns="" xmlns:a16="http://schemas.microsoft.com/office/drawing/2014/main" id="{3C9F1EBD-7921-4810-AF89-92E5F7CDE8F9}"/>
              </a:ext>
            </a:extLst>
          </p:cNvPr>
          <p:cNvSpPr/>
          <p:nvPr/>
        </p:nvSpPr>
        <p:spPr>
          <a:xfrm>
            <a:off x="4825123" y="2143116"/>
            <a:ext cx="7128793" cy="2616101"/>
          </a:xfrm>
          <a:prstGeom prst="rect">
            <a:avLst/>
          </a:prstGeom>
        </p:spPr>
        <p:txBody>
          <a:bodyPr wrap="square">
            <a:spAutoFit/>
          </a:bodyPr>
          <a:lstStyle/>
          <a:p>
            <a:pPr marL="457200" indent="-457200" algn="just">
              <a:buFont typeface="Wingdings" panose="05000000000000000000" pitchFamily="2" charset="2"/>
              <a:buChar char="v"/>
            </a:pPr>
            <a:r>
              <a:rPr lang="es-PY" sz="2400" dirty="0">
                <a:latin typeface="+mj-lt"/>
              </a:rPr>
              <a:t>Administrado por la institución desde el año 2016 a partir de un convenio de transferencia con la DIBEN.</a:t>
            </a:r>
          </a:p>
          <a:p>
            <a:pPr marL="457200" indent="-457200" algn="just">
              <a:buFont typeface="Wingdings" panose="05000000000000000000" pitchFamily="2" charset="2"/>
              <a:buChar char="v"/>
            </a:pPr>
            <a:endParaRPr lang="es-PY" sz="2000" dirty="0">
              <a:latin typeface="+mj-lt"/>
            </a:endParaRPr>
          </a:p>
          <a:p>
            <a:pPr marL="457200" indent="-457200" algn="just">
              <a:buFont typeface="Wingdings" panose="05000000000000000000" pitchFamily="2" charset="2"/>
              <a:buChar char="v"/>
            </a:pPr>
            <a:r>
              <a:rPr lang="es-PY" sz="2400" dirty="0">
                <a:latin typeface="+mj-lt"/>
              </a:rPr>
              <a:t>Actualmente apoya a 150 Comedores. Para el año 2020 se tiene previsto aumentar el número de organizaciones apoyadas.</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34123"/>
            <a:ext cx="4752528" cy="2686082"/>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392" y="3068960"/>
            <a:ext cx="3645024" cy="3645024"/>
          </a:xfrm>
          <a:prstGeom prst="rect">
            <a:avLst/>
          </a:prstGeom>
        </p:spPr>
      </p:pic>
      <p:pic>
        <p:nvPicPr>
          <p:cNvPr id="8" name="Imagen 7"/>
          <p:cNvPicPr/>
          <p:nvPr/>
        </p:nvPicPr>
        <p:blipFill>
          <a:blip r:embed="rId4" cstate="print">
            <a:extLst>
              <a:ext uri="{28A0092B-C50C-407E-A947-70E740481C1C}">
                <a14:useLocalDpi xmlns:a14="http://schemas.microsoft.com/office/drawing/2010/main" val="0"/>
              </a:ext>
            </a:extLst>
          </a:blip>
          <a:stretch>
            <a:fillRect/>
          </a:stretch>
        </p:blipFill>
        <p:spPr>
          <a:xfrm>
            <a:off x="8114437" y="6084208"/>
            <a:ext cx="1296780" cy="548961"/>
          </a:xfrm>
          <a:prstGeom prst="rect">
            <a:avLst/>
          </a:prstGeom>
        </p:spPr>
      </p:pic>
      <p:pic>
        <p:nvPicPr>
          <p:cNvPr id="9" name="Imagen 8"/>
          <p:cNvPicPr/>
          <p:nvPr/>
        </p:nvPicPr>
        <p:blipFill>
          <a:blip r:embed="rId5">
            <a:extLst>
              <a:ext uri="{28A0092B-C50C-407E-A947-70E740481C1C}">
                <a14:useLocalDpi xmlns:a14="http://schemas.microsoft.com/office/drawing/2010/main" val="0"/>
              </a:ext>
            </a:extLst>
          </a:blip>
          <a:stretch>
            <a:fillRect/>
          </a:stretch>
        </p:blipFill>
        <p:spPr>
          <a:xfrm>
            <a:off x="10268473" y="6022636"/>
            <a:ext cx="1215623" cy="691349"/>
          </a:xfrm>
          <a:prstGeom prst="rect">
            <a:avLst/>
          </a:prstGeom>
        </p:spPr>
      </p:pic>
      <p:pic>
        <p:nvPicPr>
          <p:cNvPr id="10" name="Imagen 9"/>
          <p:cNvPicPr>
            <a:picLocks noChangeAspect="1"/>
          </p:cNvPicPr>
          <p:nvPr/>
        </p:nvPicPr>
        <p:blipFill>
          <a:blip r:embed="rId6"/>
          <a:stretch>
            <a:fillRect/>
          </a:stretch>
        </p:blipFill>
        <p:spPr>
          <a:xfrm>
            <a:off x="5685370" y="6076724"/>
            <a:ext cx="1508699" cy="556444"/>
          </a:xfrm>
          <a:prstGeom prst="rect">
            <a:avLst/>
          </a:prstGeom>
        </p:spPr>
      </p:pic>
    </p:spTree>
    <p:extLst>
      <p:ext uri="{BB962C8B-B14F-4D97-AF65-F5344CB8AC3E}">
        <p14:creationId xmlns:p14="http://schemas.microsoft.com/office/powerpoint/2010/main" val="40531571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3770" y="2317751"/>
            <a:ext cx="7786742" cy="2111381"/>
          </a:xfrm>
        </p:spPr>
        <p:txBody>
          <a:bodyPr>
            <a:noAutofit/>
          </a:bodyPr>
          <a:lstStyle/>
          <a:p>
            <a:r>
              <a:rPr lang="es-ES" sz="2400" b="1" dirty="0"/>
              <a:t>Los lotes de víveres o insumos de alimentos no perecederos entregados a las organizaciones están compuestos por 14 productos: </a:t>
            </a:r>
            <a:r>
              <a:rPr lang="es-ES" sz="2400" dirty="0"/>
              <a:t/>
            </a:r>
            <a:br>
              <a:rPr lang="es-ES" sz="2400" dirty="0"/>
            </a:br>
            <a:r>
              <a:rPr lang="es-ES" sz="2400" dirty="0"/>
              <a:t>1) Leche Entera UAT</a:t>
            </a:r>
            <a:br>
              <a:rPr lang="es-ES" sz="2400" dirty="0"/>
            </a:br>
            <a:r>
              <a:rPr lang="es-ES" sz="2400" dirty="0"/>
              <a:t>2) Leche descremada UAT</a:t>
            </a:r>
            <a:br>
              <a:rPr lang="es-ES" sz="2400" dirty="0"/>
            </a:br>
            <a:r>
              <a:rPr lang="es-ES" sz="2400" dirty="0"/>
              <a:t>3) Fideo</a:t>
            </a:r>
            <a:br>
              <a:rPr lang="es-ES" sz="2400" dirty="0"/>
            </a:br>
            <a:r>
              <a:rPr lang="es-ES" sz="2400" dirty="0"/>
              <a:t>4) aceite</a:t>
            </a:r>
            <a:br>
              <a:rPr lang="es-ES" sz="2400" dirty="0"/>
            </a:br>
            <a:r>
              <a:rPr lang="es-ES" sz="2400" dirty="0"/>
              <a:t>5) arroz</a:t>
            </a:r>
            <a:br>
              <a:rPr lang="es-ES" sz="2400" dirty="0"/>
            </a:br>
            <a:r>
              <a:rPr lang="es-ES" sz="2400" dirty="0"/>
              <a:t>6) azúcar</a:t>
            </a:r>
            <a:br>
              <a:rPr lang="es-ES" sz="2400" dirty="0"/>
            </a:br>
            <a:r>
              <a:rPr lang="es-ES" sz="2400" dirty="0"/>
              <a:t>7) harina</a:t>
            </a:r>
            <a:br>
              <a:rPr lang="es-ES" sz="2400" dirty="0"/>
            </a:br>
            <a:r>
              <a:rPr lang="es-ES" sz="2400" dirty="0"/>
              <a:t>8) poroto</a:t>
            </a:r>
            <a:br>
              <a:rPr lang="es-ES" sz="2400" dirty="0"/>
            </a:br>
            <a:r>
              <a:rPr lang="es-ES" sz="2400" dirty="0"/>
              <a:t>9) yerba</a:t>
            </a:r>
            <a:br>
              <a:rPr lang="es-ES" sz="2400" dirty="0"/>
            </a:br>
            <a:r>
              <a:rPr lang="es-ES" sz="2400" dirty="0"/>
              <a:t>10) sal</a:t>
            </a:r>
            <a:br>
              <a:rPr lang="es-ES" sz="2400" dirty="0"/>
            </a:br>
            <a:r>
              <a:rPr lang="es-ES" sz="2400" dirty="0"/>
              <a:t>11) locro</a:t>
            </a:r>
            <a:br>
              <a:rPr lang="es-ES" sz="2400" dirty="0"/>
            </a:br>
            <a:r>
              <a:rPr lang="es-ES" sz="2400" dirty="0"/>
              <a:t>12) carne de soja</a:t>
            </a:r>
            <a:br>
              <a:rPr lang="es-ES" sz="2400" dirty="0"/>
            </a:br>
            <a:r>
              <a:rPr lang="es-ES" sz="2400" dirty="0"/>
              <a:t>13) maní molido</a:t>
            </a:r>
            <a:br>
              <a:rPr lang="es-ES" sz="2400" dirty="0"/>
            </a:br>
            <a:r>
              <a:rPr lang="es-ES" sz="2400" dirty="0"/>
              <a:t>14) puré de tomate</a:t>
            </a:r>
            <a:br>
              <a:rPr lang="es-ES" sz="2400" dirty="0"/>
            </a:br>
            <a:r>
              <a:rPr lang="es-ES" sz="2400" dirty="0"/>
              <a:t> </a:t>
            </a:r>
            <a:r>
              <a:rPr lang="es-ES" sz="2400" b="1" dirty="0"/>
              <a:t>Las entregas se realizan en forma bimensual en los locales de los comedores asistidos.</a:t>
            </a:r>
          </a:p>
        </p:txBody>
      </p:sp>
      <p:pic>
        <p:nvPicPr>
          <p:cNvPr id="3"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10512" y="0"/>
            <a:ext cx="4038148" cy="2282322"/>
          </a:xfrm>
          <a:prstGeom prst="rect">
            <a:avLst/>
          </a:prstGeom>
        </p:spPr>
      </p:pic>
      <p:pic>
        <p:nvPicPr>
          <p:cNvPr id="4"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536" y="2428868"/>
            <a:ext cx="5969042" cy="3357586"/>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cstate="print">
            <a:extLst>
              <a:ext uri="{28A0092B-C50C-407E-A947-70E740481C1C}">
                <a14:useLocalDpi xmlns:a14="http://schemas.microsoft.com/office/drawing/2010/main" val="0"/>
              </a:ext>
            </a:extLst>
          </a:blip>
          <a:stretch>
            <a:fillRect/>
          </a:stretch>
        </p:blipFill>
        <p:spPr>
          <a:xfrm>
            <a:off x="2496696" y="6238380"/>
            <a:ext cx="1296780" cy="548961"/>
          </a:xfrm>
          <a:prstGeom prst="rect">
            <a:avLst/>
          </a:prstGeom>
        </p:spPr>
      </p:pic>
      <p:pic>
        <p:nvPicPr>
          <p:cNvPr id="6" name="Imagen 5"/>
          <p:cNvPicPr/>
          <p:nvPr/>
        </p:nvPicPr>
        <p:blipFill>
          <a:blip r:embed="rId3">
            <a:extLst>
              <a:ext uri="{28A0092B-C50C-407E-A947-70E740481C1C}">
                <a14:useLocalDpi xmlns:a14="http://schemas.microsoft.com/office/drawing/2010/main" val="0"/>
              </a:ext>
            </a:extLst>
          </a:blip>
          <a:stretch>
            <a:fillRect/>
          </a:stretch>
        </p:blipFill>
        <p:spPr>
          <a:xfrm>
            <a:off x="4650733" y="6176808"/>
            <a:ext cx="1215623" cy="691349"/>
          </a:xfrm>
          <a:prstGeom prst="rect">
            <a:avLst/>
          </a:prstGeom>
        </p:spPr>
      </p:pic>
      <p:pic>
        <p:nvPicPr>
          <p:cNvPr id="7" name="Imagen 6"/>
          <p:cNvPicPr>
            <a:picLocks noChangeAspect="1"/>
          </p:cNvPicPr>
          <p:nvPr/>
        </p:nvPicPr>
        <p:blipFill>
          <a:blip r:embed="rId4"/>
          <a:stretch>
            <a:fillRect/>
          </a:stretch>
        </p:blipFill>
        <p:spPr>
          <a:xfrm>
            <a:off x="67629" y="6230896"/>
            <a:ext cx="1508699" cy="556444"/>
          </a:xfrm>
          <a:prstGeom prst="rect">
            <a:avLst/>
          </a:prstGeom>
        </p:spPr>
      </p:pic>
      <p:sp>
        <p:nvSpPr>
          <p:cNvPr id="8" name="Rectangle 1"/>
          <p:cNvSpPr>
            <a:spLocks noChangeArrowheads="1"/>
          </p:cNvSpPr>
          <p:nvPr/>
        </p:nvSpPr>
        <p:spPr bwMode="auto">
          <a:xfrm>
            <a:off x="6310314" y="-24"/>
            <a:ext cx="588168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tab pos="457200" algn="l"/>
              </a:tabLst>
            </a:pP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10.793 personas apoyadas</a:t>
            </a:r>
            <a:r>
              <a:rPr kumimoji="0" lang="es-ES" sz="2400" b="0" i="0" u="none" strike="noStrike" cap="none" normalizeH="0" dirty="0">
                <a:ln>
                  <a:noFill/>
                </a:ln>
                <a:solidFill>
                  <a:schemeClr val="tx1"/>
                </a:solidFill>
                <a:effectLst/>
                <a:latin typeface="Times New Roman" pitchFamily="18" charset="0"/>
                <a:ea typeface="Calibri" pitchFamily="34" charset="0"/>
                <a:cs typeface="Times New Roman" pitchFamily="18" charset="0"/>
              </a:rPr>
              <a:t> a través de </a:t>
            </a: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149 Organizaciones Comunitarias de 76 distritos de 18 departamentos del pa</a:t>
            </a:r>
            <a:r>
              <a:rPr kumimoji="0" lang="es-ES" sz="2400" b="0" i="0" u="none" strike="noStrike" cap="none" normalizeH="0" baseline="0" dirty="0">
                <a:ln>
                  <a:noFill/>
                </a:ln>
                <a:solidFill>
                  <a:schemeClr val="tx1"/>
                </a:solidFill>
                <a:effectLst/>
                <a:latin typeface="Calibri"/>
                <a:ea typeface="Calibri" pitchFamily="34" charset="0"/>
                <a:cs typeface="Times New Roman" pitchFamily="18" charset="0"/>
              </a:rPr>
              <a:t>í</a:t>
            </a: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 y capital.</a:t>
            </a:r>
            <a:endParaRPr kumimoji="0" lang="es-ES" sz="24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tabLst>
                <a:tab pos="457200" algn="l"/>
              </a:tabLst>
            </a:pP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Entrega total a la fecha de 272.243 kilos de insumos de alimentos no perecederos, mediante la cual se est</a:t>
            </a:r>
            <a:r>
              <a:rPr kumimoji="0" lang="es-ES" sz="2400" b="0" i="0" u="none" strike="noStrike" cap="none" normalizeH="0" baseline="0" dirty="0">
                <a:ln>
                  <a:noFill/>
                </a:ln>
                <a:solidFill>
                  <a:schemeClr val="tx1"/>
                </a:solidFill>
                <a:effectLst/>
                <a:latin typeface="Calibri"/>
                <a:ea typeface="Calibri" pitchFamily="34" charset="0"/>
                <a:cs typeface="Times New Roman" pitchFamily="18" charset="0"/>
              </a:rPr>
              <a:t>á</a:t>
            </a: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protegiendo a las personas en situaci</a:t>
            </a:r>
            <a:r>
              <a:rPr kumimoji="0" lang="es-ES" sz="2400" b="0" i="0" u="none" strike="noStrike" cap="none" normalizeH="0" baseline="0" dirty="0">
                <a:ln>
                  <a:noFill/>
                </a:ln>
                <a:solidFill>
                  <a:schemeClr val="tx1"/>
                </a:solidFill>
                <a:effectLst/>
                <a:latin typeface="Calibri"/>
                <a:ea typeface="Calibri" pitchFamily="34" charset="0"/>
                <a:cs typeface="Times New Roman" pitchFamily="18" charset="0"/>
              </a:rPr>
              <a:t>ó</a:t>
            </a: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 de pobreza en cuanto al derecho a la alimentaci</a:t>
            </a:r>
            <a:r>
              <a:rPr kumimoji="0" lang="es-ES" sz="2400" b="0" i="0" u="none" strike="noStrike" cap="none" normalizeH="0" baseline="0" dirty="0">
                <a:ln>
                  <a:noFill/>
                </a:ln>
                <a:solidFill>
                  <a:schemeClr val="tx1"/>
                </a:solidFill>
                <a:effectLst/>
                <a:latin typeface="Calibri"/>
                <a:ea typeface="Calibri" pitchFamily="34" charset="0"/>
                <a:cs typeface="Times New Roman" pitchFamily="18" charset="0"/>
              </a:rPr>
              <a:t>ó</a:t>
            </a:r>
            <a:r>
              <a:rPr kumimoji="0" lang="es-ES" sz="2400" b="0"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n. </a:t>
            </a:r>
            <a:endParaRPr kumimoji="0" lang="es-ES" sz="3200" b="0" i="0" u="none" strike="noStrike" cap="none" normalizeH="0" baseline="0" dirty="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304155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67409" y="0"/>
            <a:ext cx="10801200" cy="6858000"/>
          </a:xfrm>
          <a:prstGeom prst="rect">
            <a:avLst/>
          </a:prstGeom>
        </p:spPr>
      </p:pic>
      <p:graphicFrame>
        <p:nvGraphicFramePr>
          <p:cNvPr id="4" name="Diagrama 3"/>
          <p:cNvGraphicFramePr/>
          <p:nvPr>
            <p:extLst>
              <p:ext uri="{D42A27DB-BD31-4B8C-83A1-F6EECF244321}">
                <p14:modId xmlns:p14="http://schemas.microsoft.com/office/powerpoint/2010/main" val="268534953"/>
              </p:ext>
            </p:extLst>
          </p:nvPr>
        </p:nvGraphicFramePr>
        <p:xfrm>
          <a:off x="1061412" y="476672"/>
          <a:ext cx="9781147" cy="951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8" name="17 Rectángulo"/>
          <p:cNvSpPr/>
          <p:nvPr/>
        </p:nvSpPr>
        <p:spPr>
          <a:xfrm>
            <a:off x="767409" y="1556792"/>
            <a:ext cx="10801200" cy="5509200"/>
          </a:xfrm>
          <a:prstGeom prst="rect">
            <a:avLst/>
          </a:prstGeom>
        </p:spPr>
        <p:txBody>
          <a:bodyPr wrap="square">
            <a:spAutoFit/>
          </a:bodyPr>
          <a:lstStyle/>
          <a:p>
            <a:pPr algn="just">
              <a:spcBef>
                <a:spcPts val="600"/>
              </a:spcBef>
            </a:pPr>
            <a:r>
              <a:rPr lang="es-PY" sz="3200" b="1" dirty="0">
                <a:latin typeface="+mj-lt"/>
                <a:ea typeface="Ebrima" panose="02000000000000000000" pitchFamily="2" charset="0"/>
                <a:cs typeface="Ebrima" panose="02000000000000000000" pitchFamily="2" charset="0"/>
              </a:rPr>
              <a:t>La Ley Nº 6.137/2018 de fecha 10 de agosto de 2018 </a:t>
            </a:r>
            <a:r>
              <a:rPr lang="es-PY" sz="3200" b="1" i="1" dirty="0">
                <a:latin typeface="+mj-lt"/>
                <a:ea typeface="Ebrima" panose="02000000000000000000" pitchFamily="2" charset="0"/>
                <a:cs typeface="Ebrima" panose="02000000000000000000" pitchFamily="2" charset="0"/>
              </a:rPr>
              <a:t> </a:t>
            </a:r>
            <a:r>
              <a:rPr lang="es-PY" sz="3200" b="1" dirty="0">
                <a:latin typeface="+mj-lt"/>
                <a:ea typeface="Ebrima" panose="02000000000000000000" pitchFamily="2" charset="0"/>
                <a:cs typeface="Ebrima" panose="02000000000000000000" pitchFamily="2" charset="0"/>
              </a:rPr>
              <a:t>elevó al rango de Ministerio a la Secretaría de Acción Social y pasó a denominarse Ministerio de Desarrollo Social (MDS), con vigencia desde el 15 de agosto de 2.018.</a:t>
            </a:r>
          </a:p>
          <a:p>
            <a:pPr algn="just">
              <a:spcBef>
                <a:spcPts val="600"/>
              </a:spcBef>
            </a:pPr>
            <a:r>
              <a:rPr lang="es-PY" sz="2000" b="1" dirty="0">
                <a:latin typeface="+mj-lt"/>
                <a:ea typeface="Ebrima" panose="02000000000000000000" pitchFamily="2" charset="0"/>
                <a:cs typeface="Ebrima" panose="02000000000000000000" pitchFamily="2" charset="0"/>
              </a:rPr>
              <a:t>Decreto Reglamentario Nº 367/2018 </a:t>
            </a:r>
            <a:r>
              <a:rPr lang="es-PY" sz="2000" b="1" i="1" dirty="0">
                <a:latin typeface="+mj-lt"/>
                <a:ea typeface="Ebrima" panose="02000000000000000000" pitchFamily="2" charset="0"/>
                <a:cs typeface="Ebrima" panose="02000000000000000000" pitchFamily="2" charset="0"/>
              </a:rPr>
              <a:t>“Por el cual se reglamenta la Ley Nº 6137/2018, &lt;&lt;Que eleva al rango de Ministerio a la Secretaría de Acción Social y pasa a denominarse Ministerio de Desarrollo Social&gt;&gt;, se establece las funciones, atribuciones y la estructura del Ministerio de Desarrollo Social”.</a:t>
            </a:r>
          </a:p>
          <a:p>
            <a:pPr algn="just">
              <a:spcBef>
                <a:spcPts val="600"/>
              </a:spcBef>
            </a:pPr>
            <a:endParaRPr lang="es-PY" sz="2000" b="1" i="1" dirty="0">
              <a:latin typeface="+mj-lt"/>
              <a:ea typeface="Ebrima" panose="02000000000000000000" pitchFamily="2" charset="0"/>
              <a:cs typeface="Ebrima" panose="02000000000000000000" pitchFamily="2" charset="0"/>
            </a:endParaRPr>
          </a:p>
          <a:p>
            <a:pPr algn="just">
              <a:spcBef>
                <a:spcPts val="600"/>
              </a:spcBef>
            </a:pPr>
            <a:r>
              <a:rPr lang="es-PY" sz="2000" b="1" dirty="0">
                <a:latin typeface="+mj-lt"/>
                <a:ea typeface="Ebrima" panose="02000000000000000000" pitchFamily="2" charset="0"/>
                <a:cs typeface="Ebrima" panose="02000000000000000000" pitchFamily="2" charset="0"/>
              </a:rPr>
              <a:t>Decreto del Poder Ejecutivo Nº 1020/2018 </a:t>
            </a:r>
            <a:r>
              <a:rPr lang="es-PY" sz="2000" b="1" i="1" dirty="0">
                <a:latin typeface="+mj-lt"/>
                <a:ea typeface="Ebrima" panose="02000000000000000000" pitchFamily="2" charset="0"/>
                <a:cs typeface="Ebrima" panose="02000000000000000000" pitchFamily="2" charset="0"/>
              </a:rPr>
              <a:t>“Por el cual se encomienda al Ministerio de Desarrollo Social a instrumentar planes sobre la reducción de pobreza”.</a:t>
            </a:r>
            <a:endParaRPr lang="es-PY" sz="2000" b="1" dirty="0">
              <a:latin typeface="+mj-lt"/>
              <a:ea typeface="Ebrima" panose="02000000000000000000" pitchFamily="2" charset="0"/>
              <a:cs typeface="Ebrima" panose="02000000000000000000" pitchFamily="2" charset="0"/>
            </a:endParaRPr>
          </a:p>
          <a:p>
            <a:pPr algn="just">
              <a:spcBef>
                <a:spcPts val="600"/>
              </a:spcBef>
            </a:pPr>
            <a:endParaRPr lang="es-ES" sz="3200" b="1" dirty="0">
              <a:solidFill>
                <a:schemeClr val="tx2">
                  <a:lumMod val="50000"/>
                </a:schemeClr>
              </a:solidFill>
              <a:latin typeface="+mj-lt"/>
              <a:ea typeface="Ebrima" panose="02000000000000000000" pitchFamily="2" charset="0"/>
              <a:cs typeface="Ebrima" panose="02000000000000000000"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52500" y="0"/>
            <a:ext cx="10287001" cy="6858000"/>
          </a:xfrm>
          <a:prstGeom prst="rect">
            <a:avLst/>
          </a:prstGeom>
        </p:spPr>
      </p:pic>
      <p:graphicFrame>
        <p:nvGraphicFramePr>
          <p:cNvPr id="4" name="Diagrama 3"/>
          <p:cNvGraphicFramePr/>
          <p:nvPr>
            <p:extLst>
              <p:ext uri="{D42A27DB-BD31-4B8C-83A1-F6EECF244321}">
                <p14:modId xmlns:p14="http://schemas.microsoft.com/office/powerpoint/2010/main" val="1669684642"/>
              </p:ext>
            </p:extLst>
          </p:nvPr>
        </p:nvGraphicFramePr>
        <p:xfrm>
          <a:off x="623392" y="260648"/>
          <a:ext cx="11233248" cy="9361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Rectángulo 1">
            <a:extLst>
              <a:ext uri="{FF2B5EF4-FFF2-40B4-BE49-F238E27FC236}">
                <a16:creationId xmlns="" xmlns:a16="http://schemas.microsoft.com/office/drawing/2014/main" id="{0A12E929-2FE4-4224-84BD-FAD2DCDBCDA2}"/>
              </a:ext>
            </a:extLst>
          </p:cNvPr>
          <p:cNvSpPr/>
          <p:nvPr/>
        </p:nvSpPr>
        <p:spPr>
          <a:xfrm>
            <a:off x="1055440" y="2492896"/>
            <a:ext cx="4032448" cy="324036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spcBef>
                <a:spcPts val="600"/>
              </a:spcBef>
            </a:pPr>
            <a:r>
              <a:rPr lang="es-PY" sz="2000" b="1" dirty="0">
                <a:solidFill>
                  <a:schemeClr val="tx1"/>
                </a:solidFill>
                <a:latin typeface="+mj-lt"/>
                <a:ea typeface="Ebrima" panose="02000000000000000000" pitchFamily="2" charset="0"/>
                <a:cs typeface="Ebrima" panose="02000000000000000000" pitchFamily="2" charset="0"/>
              </a:rPr>
              <a:t>El MDS tiene por objeto: </a:t>
            </a:r>
          </a:p>
          <a:p>
            <a:pPr marL="457200" indent="-457200" algn="just">
              <a:spcBef>
                <a:spcPts val="600"/>
              </a:spcBef>
              <a:buFont typeface="Wingdings" panose="05000000000000000000" pitchFamily="2" charset="2"/>
              <a:buChar char="§"/>
            </a:pPr>
            <a:r>
              <a:rPr lang="es-PY" sz="1400" b="1" dirty="0">
                <a:solidFill>
                  <a:schemeClr val="tx1"/>
                </a:solidFill>
                <a:latin typeface="+mj-lt"/>
                <a:ea typeface="Ebrima" panose="02000000000000000000" pitchFamily="2" charset="0"/>
                <a:cs typeface="Ebrima" panose="02000000000000000000" pitchFamily="2" charset="0"/>
              </a:rPr>
              <a:t>El diseño y la implementación de políticas, planes, programas y proyectos en materia de desarrollo y desigualdades, y</a:t>
            </a:r>
          </a:p>
          <a:p>
            <a:pPr marL="457200" indent="-457200" algn="just">
              <a:spcBef>
                <a:spcPts val="600"/>
              </a:spcBef>
              <a:buFont typeface="Wingdings" panose="05000000000000000000" pitchFamily="2" charset="2"/>
              <a:buChar char="§"/>
            </a:pPr>
            <a:r>
              <a:rPr lang="es-PY" sz="1400" b="1" dirty="0">
                <a:solidFill>
                  <a:schemeClr val="tx1"/>
                </a:solidFill>
                <a:latin typeface="+mj-lt"/>
                <a:ea typeface="Ebrima" panose="02000000000000000000" pitchFamily="2" charset="0"/>
                <a:cs typeface="Ebrima" panose="02000000000000000000" pitchFamily="2" charset="0"/>
              </a:rPr>
              <a:t>Mejorar  la calidad de vida de la población en situación de pobreza y vulnerabilidad con un enfoque a lo largo del ciclo de vida.</a:t>
            </a:r>
          </a:p>
          <a:p>
            <a:pPr marL="457200" indent="-457200" algn="just">
              <a:spcBef>
                <a:spcPts val="600"/>
              </a:spcBef>
              <a:buFont typeface="Wingdings" panose="05000000000000000000" pitchFamily="2" charset="2"/>
              <a:buChar char="§"/>
            </a:pPr>
            <a:r>
              <a:rPr lang="es-PY" sz="1400" b="1" dirty="0">
                <a:solidFill>
                  <a:schemeClr val="tx1"/>
                </a:solidFill>
                <a:latin typeface="+mj-lt"/>
                <a:ea typeface="Ebrima" panose="02000000000000000000" pitchFamily="2" charset="0"/>
                <a:cs typeface="Ebrima" panose="02000000000000000000" pitchFamily="2" charset="0"/>
              </a:rPr>
              <a:t>Liderar la implementación el Sistema de Protección y Promoción Social de la República del Paraguay.</a:t>
            </a:r>
          </a:p>
          <a:p>
            <a:pPr algn="just">
              <a:spcBef>
                <a:spcPts val="600"/>
              </a:spcBef>
            </a:pPr>
            <a:endParaRPr lang="es-PY" sz="1400" b="1" dirty="0">
              <a:solidFill>
                <a:schemeClr val="tx1"/>
              </a:solidFill>
              <a:latin typeface="+mj-lt"/>
              <a:ea typeface="Ebrima" panose="02000000000000000000" pitchFamily="2" charset="0"/>
              <a:cs typeface="Ebrima" panose="02000000000000000000" pitchFamily="2" charset="0"/>
            </a:endParaRPr>
          </a:p>
        </p:txBody>
      </p:sp>
      <p:pic>
        <p:nvPicPr>
          <p:cNvPr id="5" name="Imagen 4"/>
          <p:cNvPicPr/>
          <p:nvPr/>
        </p:nvPicPr>
        <p:blipFill>
          <a:blip r:embed="rId9">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6" name="Imagen 5"/>
          <p:cNvPicPr/>
          <p:nvPr/>
        </p:nvPicPr>
        <p:blipFill>
          <a:blip r:embed="rId10">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7" name="Imagen 6"/>
          <p:cNvPicPr>
            <a:picLocks noChangeAspect="1"/>
          </p:cNvPicPr>
          <p:nvPr/>
        </p:nvPicPr>
        <p:blipFill>
          <a:blip r:embed="rId11"/>
          <a:stretch>
            <a:fillRect/>
          </a:stretch>
        </p:blipFill>
        <p:spPr>
          <a:xfrm>
            <a:off x="2207568" y="6057292"/>
            <a:ext cx="2147605" cy="792088"/>
          </a:xfrm>
          <a:prstGeom prst="rect">
            <a:avLst/>
          </a:prstGeom>
        </p:spPr>
      </p:pic>
      <p:sp>
        <p:nvSpPr>
          <p:cNvPr id="8" name="Rectángulo 7">
            <a:extLst>
              <a:ext uri="{FF2B5EF4-FFF2-40B4-BE49-F238E27FC236}">
                <a16:creationId xmlns="" xmlns:a16="http://schemas.microsoft.com/office/drawing/2014/main" id="{0A12E929-2FE4-4224-84BD-FAD2DCDBCDA2}"/>
              </a:ext>
            </a:extLst>
          </p:cNvPr>
          <p:cNvSpPr/>
          <p:nvPr/>
        </p:nvSpPr>
        <p:spPr>
          <a:xfrm>
            <a:off x="5211604" y="2508260"/>
            <a:ext cx="5924956" cy="322499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Desarrollar una red de bienes y servicios enfocado a la población en situación de pobreza, pobreza extrema y vulnerabilidad social</a:t>
            </a:r>
          </a:p>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Implementar un sistema de acceso de la ciudadanía a la atención institucional, con calidad y calidez</a:t>
            </a:r>
          </a:p>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Institucionalizar los mecanismos de articulación interinstitucional</a:t>
            </a:r>
          </a:p>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Implementar mecanismos de comunicación eficientes hacia la ciudadanía</a:t>
            </a:r>
          </a:p>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Institucionalizar una gestión integrada orientada a resultados</a:t>
            </a:r>
          </a:p>
          <a:p>
            <a:pPr marL="285750" indent="-285750" algn="just">
              <a:spcBef>
                <a:spcPts val="600"/>
              </a:spcBef>
              <a:buFontTx/>
              <a:buChar char="-"/>
            </a:pPr>
            <a:r>
              <a:rPr lang="es-PY" sz="1400" b="1" dirty="0">
                <a:solidFill>
                  <a:schemeClr val="tx1"/>
                </a:solidFill>
                <a:latin typeface="+mj-lt"/>
                <a:ea typeface="Ebrima" panose="02000000000000000000" pitchFamily="2" charset="0"/>
                <a:cs typeface="Ebrima" panose="02000000000000000000" pitchFamily="2" charset="0"/>
              </a:rPr>
              <a:t>Desarrollar un modelo integrado de gestión de los recursos humanos</a:t>
            </a:r>
          </a:p>
        </p:txBody>
      </p:sp>
    </p:spTree>
    <p:extLst>
      <p:ext uri="{BB962C8B-B14F-4D97-AF65-F5344CB8AC3E}">
        <p14:creationId xmlns:p14="http://schemas.microsoft.com/office/powerpoint/2010/main" val="5395695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p:cNvGraphicFramePr/>
          <p:nvPr>
            <p:extLst>
              <p:ext uri="{D42A27DB-BD31-4B8C-83A1-F6EECF244321}">
                <p14:modId xmlns:p14="http://schemas.microsoft.com/office/powerpoint/2010/main" val="1509631572"/>
              </p:ext>
            </p:extLst>
          </p:nvPr>
        </p:nvGraphicFramePr>
        <p:xfrm>
          <a:off x="1343473" y="1628801"/>
          <a:ext cx="9937104" cy="1728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p:nvPr/>
        </p:nvPicPr>
        <p:blipFill>
          <a:blip r:embed="rId7">
            <a:extLst>
              <a:ext uri="{28A0092B-C50C-407E-A947-70E740481C1C}">
                <a14:useLocalDpi xmlns:a14="http://schemas.microsoft.com/office/drawing/2010/main" val="0"/>
              </a:ext>
            </a:extLst>
          </a:blip>
          <a:stretch>
            <a:fillRect/>
          </a:stretch>
        </p:blipFill>
        <p:spPr>
          <a:xfrm>
            <a:off x="4940537" y="6052016"/>
            <a:ext cx="1845945" cy="802640"/>
          </a:xfrm>
          <a:prstGeom prst="rect">
            <a:avLst/>
          </a:prstGeom>
        </p:spPr>
      </p:pic>
      <p:pic>
        <p:nvPicPr>
          <p:cNvPr id="4" name="Imagen 3"/>
          <p:cNvPicPr/>
          <p:nvPr/>
        </p:nvPicPr>
        <p:blipFill>
          <a:blip r:embed="rId8">
            <a:extLst>
              <a:ext uri="{28A0092B-C50C-407E-A947-70E740481C1C}">
                <a14:useLocalDpi xmlns:a14="http://schemas.microsoft.com/office/drawing/2010/main" val="0"/>
              </a:ext>
            </a:extLst>
          </a:blip>
          <a:stretch>
            <a:fillRect/>
          </a:stretch>
        </p:blipFill>
        <p:spPr>
          <a:xfrm>
            <a:off x="7371843" y="5909215"/>
            <a:ext cx="1730418" cy="1010826"/>
          </a:xfrm>
          <a:prstGeom prst="rect">
            <a:avLst/>
          </a:prstGeom>
        </p:spPr>
      </p:pic>
      <p:pic>
        <p:nvPicPr>
          <p:cNvPr id="5" name="Imagen 4"/>
          <p:cNvPicPr>
            <a:picLocks noChangeAspect="1"/>
          </p:cNvPicPr>
          <p:nvPr/>
        </p:nvPicPr>
        <p:blipFill>
          <a:blip r:embed="rId9"/>
          <a:stretch>
            <a:fillRect/>
          </a:stretch>
        </p:blipFill>
        <p:spPr>
          <a:xfrm>
            <a:off x="2207568" y="6057292"/>
            <a:ext cx="2147605" cy="792088"/>
          </a:xfrm>
          <a:prstGeom prst="rect">
            <a:avLst/>
          </a:prstGeom>
        </p:spPr>
      </p:pic>
    </p:spTree>
    <p:extLst>
      <p:ext uri="{BB962C8B-B14F-4D97-AF65-F5344CB8AC3E}">
        <p14:creationId xmlns:p14="http://schemas.microsoft.com/office/powerpoint/2010/main" val="367551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551386" y="404665"/>
            <a:ext cx="11089232" cy="605935"/>
          </a:xfrm>
          <a:prstGeom prst="rect">
            <a:avLst/>
          </a:prstGeom>
          <a:gradFill>
            <a:gsLst>
              <a:gs pos="94000">
                <a:srgbClr val="DDAE8E"/>
              </a:gs>
              <a:gs pos="92000">
                <a:schemeClr val="accent2">
                  <a:lumMod val="20000"/>
                  <a:lumOff val="80000"/>
                </a:schemeClr>
              </a:gs>
              <a:gs pos="100000">
                <a:schemeClr val="accent2">
                  <a:shade val="50000"/>
                  <a:hueOff val="0"/>
                  <a:satOff val="0"/>
                  <a:lumOff val="0"/>
                  <a:alphaOff val="0"/>
                  <a:lumMod val="99000"/>
                  <a:satMod val="120000"/>
                  <a:shade val="78000"/>
                </a:schemeClr>
              </a:gs>
            </a:gsLst>
            <a:lin ang="5400000" scaled="0"/>
          </a:gradFill>
        </p:spPr>
        <p:txBody>
          <a:bodyPr wrap="square">
            <a:spAutoFit/>
          </a:bodyPr>
          <a:lstStyle/>
          <a:p>
            <a:pPr algn="ctr"/>
            <a:r>
              <a:rPr lang="es-ES" sz="3200" b="1" dirty="0">
                <a:solidFill>
                  <a:schemeClr val="accent2">
                    <a:lumMod val="50000"/>
                  </a:schemeClr>
                </a:solidFill>
                <a:effectLst>
                  <a:outerShdw blurRad="38100" dist="38100" dir="2700000" algn="tl">
                    <a:srgbClr val="000000">
                      <a:alpha val="43137"/>
                    </a:srgbClr>
                  </a:outerShdw>
                </a:effectLst>
                <a:latin typeface="Ebrima" panose="02000000000000000000" pitchFamily="2" charset="0"/>
                <a:ea typeface="Ebrima" panose="02000000000000000000" pitchFamily="2" charset="0"/>
                <a:cs typeface="Ebrima" panose="02000000000000000000" pitchFamily="2" charset="0"/>
              </a:rPr>
              <a:t>PRESUPUESTO COMPARATIVO 2019– 2020 (PROYECTO)</a:t>
            </a:r>
          </a:p>
        </p:txBody>
      </p:sp>
      <p:graphicFrame>
        <p:nvGraphicFramePr>
          <p:cNvPr id="6" name="Tabla 5"/>
          <p:cNvGraphicFramePr>
            <a:graphicFrameLocks noGrp="1"/>
          </p:cNvGraphicFramePr>
          <p:nvPr>
            <p:extLst>
              <p:ext uri="{D42A27DB-BD31-4B8C-83A1-F6EECF244321}">
                <p14:modId xmlns:p14="http://schemas.microsoft.com/office/powerpoint/2010/main" val="4192844336"/>
              </p:ext>
            </p:extLst>
          </p:nvPr>
        </p:nvGraphicFramePr>
        <p:xfrm>
          <a:off x="285751" y="1196753"/>
          <a:ext cx="11596727" cy="5375519"/>
        </p:xfrm>
        <a:graphic>
          <a:graphicData uri="http://schemas.openxmlformats.org/drawingml/2006/table">
            <a:tbl>
              <a:tblPr/>
              <a:tblGrid>
                <a:gridCol w="4121572">
                  <a:extLst>
                    <a:ext uri="{9D8B030D-6E8A-4147-A177-3AD203B41FA5}">
                      <a16:colId xmlns="" xmlns:a16="http://schemas.microsoft.com/office/drawing/2014/main" val="20000"/>
                    </a:ext>
                  </a:extLst>
                </a:gridCol>
                <a:gridCol w="2214387">
                  <a:extLst>
                    <a:ext uri="{9D8B030D-6E8A-4147-A177-3AD203B41FA5}">
                      <a16:colId xmlns="" xmlns:a16="http://schemas.microsoft.com/office/drawing/2014/main" val="20001"/>
                    </a:ext>
                  </a:extLst>
                </a:gridCol>
                <a:gridCol w="1971187">
                  <a:extLst>
                    <a:ext uri="{9D8B030D-6E8A-4147-A177-3AD203B41FA5}">
                      <a16:colId xmlns="" xmlns:a16="http://schemas.microsoft.com/office/drawing/2014/main" val="20002"/>
                    </a:ext>
                  </a:extLst>
                </a:gridCol>
                <a:gridCol w="1932789">
                  <a:extLst>
                    <a:ext uri="{9D8B030D-6E8A-4147-A177-3AD203B41FA5}">
                      <a16:colId xmlns="" xmlns:a16="http://schemas.microsoft.com/office/drawing/2014/main" val="20003"/>
                    </a:ext>
                  </a:extLst>
                </a:gridCol>
                <a:gridCol w="1356792">
                  <a:extLst>
                    <a:ext uri="{9D8B030D-6E8A-4147-A177-3AD203B41FA5}">
                      <a16:colId xmlns="" xmlns:a16="http://schemas.microsoft.com/office/drawing/2014/main" val="20004"/>
                    </a:ext>
                  </a:extLst>
                </a:gridCol>
              </a:tblGrid>
              <a:tr h="634551">
                <a:tc>
                  <a:txBody>
                    <a:bodyPr/>
                    <a:lstStyle/>
                    <a:p>
                      <a:pPr algn="ctr" fontAlgn="ctr"/>
                      <a:r>
                        <a:rPr lang="es-PY" sz="1500" b="1" i="0" u="none" strike="noStrike" dirty="0">
                          <a:solidFill>
                            <a:srgbClr val="000000"/>
                          </a:solidFill>
                          <a:effectLst/>
                          <a:latin typeface="Ebrima" panose="02000000000000000000" pitchFamily="2" charset="0"/>
                        </a:rPr>
                        <a:t>PROGRAMA / PROYECTO</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400" b="1" i="0" u="none" strike="noStrike" dirty="0">
                          <a:solidFill>
                            <a:srgbClr val="000000"/>
                          </a:solidFill>
                          <a:effectLst/>
                          <a:latin typeface="Ebrima" panose="02000000000000000000" pitchFamily="2" charset="0"/>
                        </a:rPr>
                        <a:t>PRESUPUESTO VIGENTE 2019</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400" b="1" i="0" u="none" strike="noStrike" dirty="0">
                          <a:solidFill>
                            <a:srgbClr val="000000"/>
                          </a:solidFill>
                          <a:effectLst/>
                          <a:latin typeface="Ebrima" panose="02000000000000000000" pitchFamily="2" charset="0"/>
                        </a:rPr>
                        <a:t>PROYECTO DE LEY 2020</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400" b="1" i="0" u="none" strike="noStrike" dirty="0">
                          <a:solidFill>
                            <a:srgbClr val="000000"/>
                          </a:solidFill>
                          <a:effectLst/>
                          <a:latin typeface="Ebrima" panose="02000000000000000000" pitchFamily="2" charset="0"/>
                        </a:rPr>
                        <a:t>DIFERENCIA</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400" b="1" i="0" u="none" strike="noStrike" dirty="0">
                          <a:solidFill>
                            <a:srgbClr val="000000"/>
                          </a:solidFill>
                          <a:effectLst/>
                          <a:latin typeface="Ebrima" panose="02000000000000000000" pitchFamily="2" charset="0"/>
                        </a:rPr>
                        <a:t>PORCENTAJE</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extLst>
                  <a:ext uri="{0D108BD9-81ED-4DB2-BD59-A6C34878D82A}">
                    <a16:rowId xmlns="" xmlns:a16="http://schemas.microsoft.com/office/drawing/2014/main" val="10000"/>
                  </a:ext>
                </a:extLst>
              </a:tr>
              <a:tr h="371541">
                <a:tc>
                  <a:txBody>
                    <a:bodyPr/>
                    <a:lstStyle/>
                    <a:p>
                      <a:pPr algn="r" fontAlgn="ctr"/>
                      <a:r>
                        <a:rPr lang="es-PY" sz="1400" b="1" i="0" u="none" strike="noStrike" dirty="0">
                          <a:solidFill>
                            <a:srgbClr val="000000"/>
                          </a:solidFill>
                          <a:effectLst/>
                          <a:latin typeface="Ebrima" panose="02000000000000000000" pitchFamily="2" charset="0"/>
                        </a:rPr>
                        <a:t>PROGRAMA COORDINACION</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400" b="1" i="0" u="none" strike="noStrike" dirty="0">
                          <a:solidFill>
                            <a:srgbClr val="000000"/>
                          </a:solidFill>
                          <a:effectLst/>
                          <a:latin typeface="Ebrima" panose="02000000000000000000" pitchFamily="2" charset="0"/>
                        </a:rPr>
                        <a:t>45.099.239.896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52.683.444.138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7.584.204.242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smtClean="0">
                          <a:solidFill>
                            <a:schemeClr val="tx1"/>
                          </a:solidFill>
                          <a:effectLst/>
                          <a:latin typeface="Ebrima" panose="02000000000000000000" pitchFamily="2" charset="0"/>
                        </a:rPr>
                        <a:t>16,81%</a:t>
                      </a:r>
                      <a:endParaRPr lang="es-PY" sz="1400" b="1" i="0" u="none" strike="noStrike" dirty="0">
                        <a:solidFill>
                          <a:schemeClr val="tx1"/>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223649">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0002"/>
                  </a:ext>
                </a:extLst>
              </a:tr>
              <a:tr h="457509">
                <a:tc>
                  <a:txBody>
                    <a:bodyPr/>
                    <a:lstStyle/>
                    <a:p>
                      <a:pPr algn="r" fontAlgn="ctr"/>
                      <a:r>
                        <a:rPr lang="es-PY" sz="1400" b="1" i="0" u="none" strike="noStrike" dirty="0">
                          <a:solidFill>
                            <a:srgbClr val="000000"/>
                          </a:solidFill>
                          <a:effectLst/>
                          <a:latin typeface="Ebrima" panose="02000000000000000000" pitchFamily="2" charset="0"/>
                        </a:rPr>
                        <a:t>PROGRAMA TEKOPORA</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400" b="1" i="0" u="none" strike="noStrike" dirty="0">
                          <a:solidFill>
                            <a:srgbClr val="000000"/>
                          </a:solidFill>
                          <a:effectLst/>
                          <a:latin typeface="Ebrima" panose="02000000000000000000" pitchFamily="2" charset="0"/>
                        </a:rPr>
                        <a:t>420.566.946.053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415.595.076.232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C00000"/>
                          </a:solidFill>
                          <a:effectLst/>
                          <a:latin typeface="Ebrima" panose="02000000000000000000" pitchFamily="2" charset="0"/>
                        </a:rPr>
                        <a:t>-4.971.869.821</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smtClean="0">
                          <a:solidFill>
                            <a:srgbClr val="C00000"/>
                          </a:solidFill>
                          <a:effectLst/>
                          <a:latin typeface="Ebrima" panose="02000000000000000000" pitchFamily="2" charset="0"/>
                        </a:rPr>
                        <a:t>-1,81%</a:t>
                      </a:r>
                      <a:endParaRPr lang="es-PY" sz="14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223649">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0004"/>
                  </a:ext>
                </a:extLst>
              </a:tr>
              <a:tr h="519432">
                <a:tc>
                  <a:txBody>
                    <a:bodyPr/>
                    <a:lstStyle/>
                    <a:p>
                      <a:pPr algn="r" fontAlgn="ctr"/>
                      <a:r>
                        <a:rPr lang="es-PY" sz="1400" b="1" i="0" u="none" strike="noStrike" dirty="0">
                          <a:solidFill>
                            <a:srgbClr val="000000"/>
                          </a:solidFill>
                          <a:effectLst/>
                          <a:latin typeface="Ebrima" panose="02000000000000000000" pitchFamily="2" charset="0"/>
                        </a:rPr>
                        <a:t>PROGRAMA ASISTENCIA A PESCADORES</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400" b="1" i="0" u="none" strike="noStrike" dirty="0">
                          <a:solidFill>
                            <a:srgbClr val="000000"/>
                          </a:solidFill>
                          <a:effectLst/>
                          <a:latin typeface="Ebrima" panose="02000000000000000000" pitchFamily="2" charset="0"/>
                        </a:rPr>
                        <a:t>7.685.440.856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6.859.690.170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C00000"/>
                          </a:solidFill>
                          <a:effectLst/>
                          <a:latin typeface="Ebrima" panose="02000000000000000000" pitchFamily="2" charset="0"/>
                        </a:rPr>
                        <a:t>-825.750.686</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smtClean="0">
                          <a:solidFill>
                            <a:srgbClr val="C00000"/>
                          </a:solidFill>
                          <a:effectLst/>
                          <a:latin typeface="Ebrima" panose="02000000000000000000" pitchFamily="2" charset="0"/>
                        </a:rPr>
                        <a:t>-10,73%</a:t>
                      </a:r>
                      <a:endParaRPr lang="es-PY" sz="14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223649">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0006"/>
                  </a:ext>
                </a:extLst>
              </a:tr>
              <a:tr h="457509">
                <a:tc>
                  <a:txBody>
                    <a:bodyPr/>
                    <a:lstStyle/>
                    <a:p>
                      <a:pPr algn="r" fontAlgn="ctr"/>
                      <a:r>
                        <a:rPr lang="es-PY" sz="1400" b="1" i="0" u="none" strike="noStrike" dirty="0">
                          <a:solidFill>
                            <a:srgbClr val="000000"/>
                          </a:solidFill>
                          <a:effectLst/>
                          <a:latin typeface="Ebrima" panose="02000000000000000000" pitchFamily="2" charset="0"/>
                        </a:rPr>
                        <a:t>PROGRAMA TEKOHA</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400" b="1" i="0" u="none" strike="noStrike" dirty="0">
                          <a:solidFill>
                            <a:srgbClr val="000000"/>
                          </a:solidFill>
                          <a:effectLst/>
                          <a:latin typeface="Ebrima" panose="02000000000000000000" pitchFamily="2" charset="0"/>
                        </a:rPr>
                        <a:t>13.833.312.632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9.144.931.935</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C00000"/>
                          </a:solidFill>
                          <a:effectLst/>
                          <a:latin typeface="Ebrima" panose="02000000000000000000" pitchFamily="2" charset="0"/>
                        </a:rPr>
                        <a:t>-4.688.380.697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smtClean="0">
                          <a:solidFill>
                            <a:srgbClr val="C00000"/>
                          </a:solidFill>
                          <a:effectLst/>
                          <a:latin typeface="Ebrima" panose="02000000000000000000" pitchFamily="2" charset="0"/>
                        </a:rPr>
                        <a:t>-33,89%</a:t>
                      </a:r>
                      <a:endParaRPr lang="es-PY" sz="14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223649">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0008"/>
                  </a:ext>
                </a:extLst>
              </a:tr>
              <a:tr h="457509">
                <a:tc>
                  <a:txBody>
                    <a:bodyPr/>
                    <a:lstStyle/>
                    <a:p>
                      <a:pPr algn="r" fontAlgn="ctr"/>
                      <a:r>
                        <a:rPr lang="es-PY" sz="1400" b="1" i="0" u="none" strike="noStrike" dirty="0">
                          <a:solidFill>
                            <a:srgbClr val="000000"/>
                          </a:solidFill>
                          <a:effectLst/>
                          <a:latin typeface="Ebrima" panose="02000000000000000000" pitchFamily="2" charset="0"/>
                        </a:rPr>
                        <a:t>PROGRAMA  TENONDERA</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400" b="1" i="0" u="none" strike="noStrike" dirty="0">
                          <a:solidFill>
                            <a:srgbClr val="000000"/>
                          </a:solidFill>
                          <a:effectLst/>
                          <a:latin typeface="Ebrima" panose="02000000000000000000" pitchFamily="2" charset="0"/>
                        </a:rPr>
                        <a:t>39.091.845.128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000000"/>
                          </a:solidFill>
                          <a:effectLst/>
                          <a:latin typeface="Ebrima" panose="02000000000000000000" pitchFamily="2" charset="0"/>
                        </a:rPr>
                        <a:t>37.132.748.096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a:solidFill>
                            <a:srgbClr val="C00000"/>
                          </a:solidFill>
                          <a:effectLst/>
                          <a:latin typeface="Ebrima" panose="02000000000000000000" pitchFamily="2" charset="0"/>
                        </a:rPr>
                        <a:t>-1.959.097.032</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s-PY" sz="1400" b="1" i="0" u="none" strike="noStrike" dirty="0" smtClean="0">
                          <a:solidFill>
                            <a:srgbClr val="C00000"/>
                          </a:solidFill>
                          <a:effectLst/>
                          <a:latin typeface="Ebrima" panose="02000000000000000000" pitchFamily="2" charset="0"/>
                        </a:rPr>
                        <a:t>-5,01%</a:t>
                      </a:r>
                      <a:endParaRPr lang="es-PY" sz="14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9"/>
                  </a:ext>
                </a:extLst>
              </a:tr>
              <a:tr h="223649">
                <a:tc>
                  <a:txBody>
                    <a:bodyPr/>
                    <a:lstStyle/>
                    <a:p>
                      <a:pPr algn="l" fontAlgn="ctr"/>
                      <a:r>
                        <a:rPr lang="es-PY" sz="13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0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l" fontAlgn="ctr"/>
                      <a:r>
                        <a:rPr lang="es-PY" sz="1400" b="0" i="0" u="none" strike="noStrike" dirty="0">
                          <a:solidFill>
                            <a:srgbClr val="C00000"/>
                          </a:solidFill>
                          <a:effectLst/>
                          <a:latin typeface="Ebrima" panose="02000000000000000000" pitchFamily="2" charset="0"/>
                        </a:rPr>
                        <a:t>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0010"/>
                  </a:ext>
                </a:extLst>
              </a:tr>
              <a:tr h="519432">
                <a:tc>
                  <a:txBody>
                    <a:bodyPr/>
                    <a:lstStyle/>
                    <a:p>
                      <a:pPr algn="r" fontAlgn="ctr"/>
                      <a:r>
                        <a:rPr lang="es-PY" sz="1400" b="1" i="0" u="none" strike="noStrike" dirty="0">
                          <a:solidFill>
                            <a:srgbClr val="000000"/>
                          </a:solidFill>
                          <a:effectLst/>
                          <a:latin typeface="Ebrima" panose="02000000000000000000" pitchFamily="2" charset="0"/>
                        </a:rPr>
                        <a:t>ASISTENCIA SOCIAL Y COMEDORES COMUNITARIOS</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s-PY" sz="1400" b="1" i="0" u="none" strike="noStrike" dirty="0">
                          <a:solidFill>
                            <a:srgbClr val="000000"/>
                          </a:solidFill>
                          <a:effectLst/>
                          <a:latin typeface="Ebrima" panose="02000000000000000000" pitchFamily="2" charset="0"/>
                        </a:rPr>
                        <a:t>3.992.418.500</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s-PY" sz="1400" b="1" i="0" u="none" strike="noStrike" dirty="0">
                          <a:solidFill>
                            <a:srgbClr val="000000"/>
                          </a:solidFill>
                          <a:effectLst/>
                          <a:latin typeface="Ebrima" panose="02000000000000000000" pitchFamily="2" charset="0"/>
                        </a:rPr>
                        <a:t>3.457.090.000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s-PY" sz="1400" b="1" i="0" u="none" strike="noStrike" dirty="0">
                          <a:solidFill>
                            <a:srgbClr val="C00000"/>
                          </a:solidFill>
                          <a:effectLst/>
                          <a:latin typeface="Ebrima" panose="02000000000000000000" pitchFamily="2" charset="0"/>
                        </a:rPr>
                        <a:t>-535.328.500</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tc>
                  <a:txBody>
                    <a:bodyPr/>
                    <a:lstStyle/>
                    <a:p>
                      <a:pPr algn="ctr" fontAlgn="ctr"/>
                      <a:r>
                        <a:rPr lang="es-PY" sz="1400" b="1" i="0" u="none" strike="noStrike" dirty="0" smtClean="0">
                          <a:solidFill>
                            <a:srgbClr val="C00000"/>
                          </a:solidFill>
                          <a:effectLst/>
                          <a:latin typeface="Ebrima" panose="02000000000000000000" pitchFamily="2" charset="0"/>
                        </a:rPr>
                        <a:t>-13,40%</a:t>
                      </a:r>
                      <a:endParaRPr lang="es-PY" sz="14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F2"/>
                    </a:solidFill>
                  </a:tcPr>
                </a:tc>
                <a:extLst>
                  <a:ext uri="{0D108BD9-81ED-4DB2-BD59-A6C34878D82A}">
                    <a16:rowId xmlns="" xmlns:a16="http://schemas.microsoft.com/office/drawing/2014/main" val="1453247332"/>
                  </a:ext>
                </a:extLst>
              </a:tr>
              <a:tr h="839791">
                <a:tc>
                  <a:txBody>
                    <a:bodyPr/>
                    <a:lstStyle/>
                    <a:p>
                      <a:pPr algn="r" fontAlgn="ctr"/>
                      <a:r>
                        <a:rPr lang="es-PY" sz="1800" b="1" i="0" u="none" strike="noStrike" dirty="0">
                          <a:solidFill>
                            <a:srgbClr val="000000"/>
                          </a:solidFill>
                          <a:effectLst/>
                          <a:latin typeface="Ebrima" panose="02000000000000000000" pitchFamily="2" charset="0"/>
                        </a:rPr>
                        <a:t>TOTAL GENERAL</a:t>
                      </a:r>
                    </a:p>
                  </a:txBody>
                  <a:tcPr marL="8706" marR="313380"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DCDB"/>
                    </a:solidFill>
                  </a:tcPr>
                </a:tc>
                <a:tc>
                  <a:txBody>
                    <a:bodyPr/>
                    <a:lstStyle/>
                    <a:p>
                      <a:pPr algn="ctr" fontAlgn="ctr"/>
                      <a:r>
                        <a:rPr lang="es-PY" sz="1600" b="1" i="0" u="none" strike="noStrike" dirty="0">
                          <a:solidFill>
                            <a:srgbClr val="000000"/>
                          </a:solidFill>
                          <a:effectLst/>
                          <a:latin typeface="Ebrima" panose="02000000000000000000" pitchFamily="2" charset="0"/>
                        </a:rPr>
                        <a:t>530.269.203.065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600" b="1" i="0" u="none" strike="noStrike" dirty="0">
                          <a:solidFill>
                            <a:srgbClr val="000000"/>
                          </a:solidFill>
                          <a:effectLst/>
                          <a:latin typeface="Ebrima" panose="02000000000000000000" pitchFamily="2" charset="0"/>
                        </a:rPr>
                        <a:t>524.872.980.571 </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600" b="1" i="0" u="none" strike="noStrike" dirty="0">
                          <a:solidFill>
                            <a:srgbClr val="C00000"/>
                          </a:solidFill>
                          <a:effectLst/>
                          <a:latin typeface="Ebrima" panose="02000000000000000000" pitchFamily="2" charset="0"/>
                        </a:rPr>
                        <a:t>-5.396.222.494</a:t>
                      </a: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tc>
                  <a:txBody>
                    <a:bodyPr/>
                    <a:lstStyle/>
                    <a:p>
                      <a:pPr algn="ctr" fontAlgn="ctr"/>
                      <a:r>
                        <a:rPr lang="es-PY" sz="1600" b="1" i="0" u="none" strike="noStrike" dirty="0" smtClean="0">
                          <a:solidFill>
                            <a:srgbClr val="C00000"/>
                          </a:solidFill>
                          <a:effectLst/>
                          <a:latin typeface="Ebrima" panose="02000000000000000000" pitchFamily="2" charset="0"/>
                        </a:rPr>
                        <a:t>1,02%</a:t>
                      </a:r>
                      <a:endParaRPr lang="es-PY" sz="1600" b="1" i="0" u="none" strike="noStrike" dirty="0">
                        <a:solidFill>
                          <a:srgbClr val="C00000"/>
                        </a:solidFill>
                        <a:effectLst/>
                        <a:latin typeface="Ebrima" panose="02000000000000000000" pitchFamily="2" charset="0"/>
                      </a:endParaRPr>
                    </a:p>
                  </a:txBody>
                  <a:tcPr marL="8706" marR="8706" marT="870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8E4BC"/>
                    </a:solidFill>
                  </a:tcPr>
                </a:tc>
                <a:extLst>
                  <a:ext uri="{0D108BD9-81ED-4DB2-BD59-A6C34878D82A}">
                    <a16:rowId xmlns="" xmlns:a16="http://schemas.microsoft.com/office/drawing/2014/main" val="10011"/>
                  </a:ext>
                </a:extLst>
              </a:tr>
            </a:tbl>
          </a:graphicData>
        </a:graphic>
      </p:graphicFrame>
    </p:spTree>
    <p:extLst>
      <p:ext uri="{BB962C8B-B14F-4D97-AF65-F5344CB8AC3E}">
        <p14:creationId xmlns:p14="http://schemas.microsoft.com/office/powerpoint/2010/main" val="2766705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755237485"/>
              </p:ext>
            </p:extLst>
          </p:nvPr>
        </p:nvGraphicFramePr>
        <p:xfrm>
          <a:off x="839988" y="1643050"/>
          <a:ext cx="10685300" cy="5000636"/>
        </p:xfrm>
        <a:graphic>
          <a:graphicData uri="http://schemas.openxmlformats.org/drawingml/2006/table">
            <a:tbl>
              <a:tblPr/>
              <a:tblGrid>
                <a:gridCol w="3772642">
                  <a:extLst>
                    <a:ext uri="{9D8B030D-6E8A-4147-A177-3AD203B41FA5}">
                      <a16:colId xmlns="" xmlns:a16="http://schemas.microsoft.com/office/drawing/2014/main" val="20000"/>
                    </a:ext>
                  </a:extLst>
                </a:gridCol>
                <a:gridCol w="2501954">
                  <a:extLst>
                    <a:ext uri="{9D8B030D-6E8A-4147-A177-3AD203B41FA5}">
                      <a16:colId xmlns="" xmlns:a16="http://schemas.microsoft.com/office/drawing/2014/main" val="20002"/>
                    </a:ext>
                  </a:extLst>
                </a:gridCol>
                <a:gridCol w="2215440">
                  <a:extLst>
                    <a:ext uri="{9D8B030D-6E8A-4147-A177-3AD203B41FA5}">
                      <a16:colId xmlns="" xmlns:a16="http://schemas.microsoft.com/office/drawing/2014/main" val="20003"/>
                    </a:ext>
                  </a:extLst>
                </a:gridCol>
                <a:gridCol w="2195264">
                  <a:extLst>
                    <a:ext uri="{9D8B030D-6E8A-4147-A177-3AD203B41FA5}">
                      <a16:colId xmlns="" xmlns:a16="http://schemas.microsoft.com/office/drawing/2014/main" val="20004"/>
                    </a:ext>
                  </a:extLst>
                </a:gridCol>
              </a:tblGrid>
              <a:tr h="655265">
                <a:tc>
                  <a:txBody>
                    <a:bodyPr/>
                    <a:lstStyle/>
                    <a:p>
                      <a:pPr algn="ctr" fontAlgn="ctr"/>
                      <a:r>
                        <a:rPr lang="es-PY" sz="1600" b="1" i="0" u="none" strike="noStrike" dirty="0">
                          <a:solidFill>
                            <a:srgbClr val="16365C"/>
                          </a:solidFill>
                          <a:effectLst/>
                          <a:latin typeface="Calibri" panose="020F0502020204030204" pitchFamily="34" charset="0"/>
                        </a:rPr>
                        <a:t> ESTRUCTURA PROGRAMATICA </a:t>
                      </a:r>
                    </a:p>
                  </a:txBody>
                  <a:tcPr marL="9456" marR="9456" marT="9456" marB="0" anchor="ctr">
                    <a:lnL>
                      <a:noFill/>
                    </a:lnL>
                    <a:lnR>
                      <a:noFill/>
                    </a:lnR>
                    <a:lnT>
                      <a:noFill/>
                    </a:lnT>
                    <a:lnB>
                      <a:noFill/>
                    </a:lnB>
                    <a:solidFill>
                      <a:srgbClr val="E4DFEC"/>
                    </a:solidFill>
                  </a:tcPr>
                </a:tc>
                <a:tc>
                  <a:txBody>
                    <a:bodyPr/>
                    <a:lstStyle/>
                    <a:p>
                      <a:pPr algn="ctr" fontAlgn="ctr"/>
                      <a:r>
                        <a:rPr lang="es-PY" sz="1600" b="1" i="0" u="none" strike="noStrike" dirty="0">
                          <a:solidFill>
                            <a:srgbClr val="16365C"/>
                          </a:solidFill>
                          <a:effectLst/>
                          <a:latin typeface="Calibri" panose="020F0502020204030204" pitchFamily="34" charset="0"/>
                        </a:rPr>
                        <a:t> PRESUPUESTO VIGENTE </a:t>
                      </a:r>
                    </a:p>
                  </a:txBody>
                  <a:tcPr marL="9456" marR="9456" marT="9456" marB="0" anchor="ctr">
                    <a:lnL>
                      <a:noFill/>
                    </a:lnL>
                    <a:lnR>
                      <a:noFill/>
                    </a:lnR>
                    <a:lnT>
                      <a:noFill/>
                    </a:lnT>
                    <a:lnB>
                      <a:noFill/>
                    </a:lnB>
                    <a:solidFill>
                      <a:srgbClr val="E4DFEC"/>
                    </a:solidFill>
                  </a:tcPr>
                </a:tc>
                <a:tc>
                  <a:txBody>
                    <a:bodyPr/>
                    <a:lstStyle/>
                    <a:p>
                      <a:pPr algn="ctr" fontAlgn="ctr"/>
                      <a:r>
                        <a:rPr lang="es-PY" sz="1600" b="1" i="0" u="none" strike="noStrike" dirty="0">
                          <a:solidFill>
                            <a:srgbClr val="16365C"/>
                          </a:solidFill>
                          <a:effectLst/>
                          <a:latin typeface="Calibri" panose="020F0502020204030204" pitchFamily="34" charset="0"/>
                        </a:rPr>
                        <a:t> EJECUCIÓN </a:t>
                      </a:r>
                    </a:p>
                  </a:txBody>
                  <a:tcPr marL="9456" marR="9456" marT="9456" marB="0" anchor="ctr">
                    <a:lnL>
                      <a:noFill/>
                    </a:lnL>
                    <a:lnR>
                      <a:noFill/>
                    </a:lnR>
                    <a:lnT>
                      <a:noFill/>
                    </a:lnT>
                    <a:lnB>
                      <a:noFill/>
                    </a:lnB>
                    <a:solidFill>
                      <a:srgbClr val="E4DFEC"/>
                    </a:solidFill>
                  </a:tcPr>
                </a:tc>
                <a:tc>
                  <a:txBody>
                    <a:bodyPr/>
                    <a:lstStyle/>
                    <a:p>
                      <a:pPr algn="ctr" fontAlgn="ctr"/>
                      <a:r>
                        <a:rPr lang="es-PY" sz="1600" b="1" i="0" u="none" strike="noStrike">
                          <a:solidFill>
                            <a:srgbClr val="16365C"/>
                          </a:solidFill>
                          <a:effectLst/>
                          <a:latin typeface="Calibri" panose="020F0502020204030204" pitchFamily="34" charset="0"/>
                        </a:rPr>
                        <a:t>PORCENTAJE DE EJECUCIÓN % </a:t>
                      </a:r>
                    </a:p>
                  </a:txBody>
                  <a:tcPr marL="9456" marR="9456" marT="9456" marB="0" anchor="ctr">
                    <a:lnL>
                      <a:noFill/>
                    </a:lnL>
                    <a:lnR>
                      <a:noFill/>
                    </a:lnR>
                    <a:lnT>
                      <a:noFill/>
                    </a:lnT>
                    <a:lnB>
                      <a:noFill/>
                    </a:lnB>
                    <a:solidFill>
                      <a:srgbClr val="E4DFEC"/>
                    </a:solidFill>
                  </a:tcPr>
                </a:tc>
                <a:extLst>
                  <a:ext uri="{0D108BD9-81ED-4DB2-BD59-A6C34878D82A}">
                    <a16:rowId xmlns="" xmlns:a16="http://schemas.microsoft.com/office/drawing/2014/main" val="10000"/>
                  </a:ext>
                </a:extLst>
              </a:tr>
              <a:tr h="599538">
                <a:tc>
                  <a:txBody>
                    <a:bodyPr/>
                    <a:lstStyle/>
                    <a:p>
                      <a:pPr algn="l" fontAlgn="ctr"/>
                      <a:r>
                        <a:rPr lang="es-PY" sz="1800" b="0" i="0" u="none" strike="noStrike" dirty="0">
                          <a:solidFill>
                            <a:srgbClr val="16365C"/>
                          </a:solidFill>
                          <a:effectLst/>
                          <a:latin typeface="Calibri" panose="020F0502020204030204" pitchFamily="34" charset="0"/>
                        </a:rPr>
                        <a:t> TEKOPORÂ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420.566.946.053</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263.857.886.740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62,73%</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001"/>
                  </a:ext>
                </a:extLst>
              </a:tr>
              <a:tr h="748143">
                <a:tc>
                  <a:txBody>
                    <a:bodyPr/>
                    <a:lstStyle/>
                    <a:p>
                      <a:pPr algn="l" fontAlgn="ctr"/>
                      <a:r>
                        <a:rPr lang="es-PY" sz="1800" b="0" i="0" u="none" strike="noStrike" dirty="0">
                          <a:solidFill>
                            <a:srgbClr val="16365C"/>
                          </a:solidFill>
                          <a:effectLst/>
                          <a:latin typeface="Calibri" panose="020F0502020204030204" pitchFamily="34" charset="0"/>
                        </a:rPr>
                        <a:t> COORDINACIÓN DE LA GESTION SOCIAL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45.099.239.896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26.538.106.901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58,84%</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599538">
                <a:tc>
                  <a:txBody>
                    <a:bodyPr/>
                    <a:lstStyle/>
                    <a:p>
                      <a:pPr algn="l" fontAlgn="ctr"/>
                      <a:r>
                        <a:rPr lang="es-PY" sz="1800" b="0" i="0" u="none" strike="noStrike">
                          <a:solidFill>
                            <a:srgbClr val="16365C"/>
                          </a:solidFill>
                          <a:effectLst/>
                          <a:latin typeface="Calibri" panose="020F0502020204030204" pitchFamily="34" charset="0"/>
                        </a:rPr>
                        <a:t> ASISTENCIA A PESCADORES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7.685.440.856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372.769.796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4,85%</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599538">
                <a:tc>
                  <a:txBody>
                    <a:bodyPr/>
                    <a:lstStyle/>
                    <a:p>
                      <a:pPr algn="l" fontAlgn="ctr"/>
                      <a:r>
                        <a:rPr lang="es-PY" sz="1800" b="0" i="0" u="none" strike="noStrike">
                          <a:solidFill>
                            <a:srgbClr val="16365C"/>
                          </a:solidFill>
                          <a:effectLst/>
                          <a:latin typeface="Calibri" panose="020F0502020204030204" pitchFamily="34" charset="0"/>
                        </a:rPr>
                        <a:t> TEKOHÁ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13.833.312.632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3.393.595.300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24,53%</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004"/>
                  </a:ext>
                </a:extLst>
              </a:tr>
              <a:tr h="599538">
                <a:tc>
                  <a:txBody>
                    <a:bodyPr/>
                    <a:lstStyle/>
                    <a:p>
                      <a:pPr algn="l" fontAlgn="ctr"/>
                      <a:r>
                        <a:rPr lang="es-PY" sz="1800" b="0" i="0" u="none" strike="noStrike" dirty="0">
                          <a:solidFill>
                            <a:srgbClr val="16365C"/>
                          </a:solidFill>
                          <a:effectLst/>
                          <a:latin typeface="Calibri" panose="020F0502020204030204" pitchFamily="34" charset="0"/>
                        </a:rPr>
                        <a:t> TENONDERA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39.091.845.128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           24.015.531.729 </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61,43%</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005"/>
                  </a:ext>
                </a:extLst>
              </a:tr>
              <a:tr h="599538">
                <a:tc>
                  <a:txBody>
                    <a:bodyPr/>
                    <a:lstStyle/>
                    <a:p>
                      <a:pPr algn="l" fontAlgn="ctr"/>
                      <a:r>
                        <a:rPr lang="es-PY" sz="1800" b="0" i="0" u="none" strike="noStrike" dirty="0">
                          <a:solidFill>
                            <a:srgbClr val="16365C"/>
                          </a:solidFill>
                          <a:effectLst/>
                          <a:latin typeface="Calibri" panose="020F0502020204030204" pitchFamily="34" charset="0"/>
                        </a:rPr>
                        <a:t>COMEDORES COMUNITARIOS</a:t>
                      </a:r>
                    </a:p>
                  </a:txBody>
                  <a:tcPr marL="9456" marR="9456" marT="9456" marB="0" anchor="ctr">
                    <a:lnL>
                      <a:noFill/>
                    </a:lnL>
                    <a:lnR>
                      <a:noFill/>
                    </a:lnR>
                    <a:lnT>
                      <a:noFill/>
                    </a:lnT>
                    <a:lnB>
                      <a:noFill/>
                    </a:lnB>
                    <a:solidFill>
                      <a:srgbClr val="FFFFFF"/>
                    </a:solidFill>
                  </a:tcPr>
                </a:tc>
                <a:tc>
                  <a:txBody>
                    <a:bodyPr/>
                    <a:lstStyle/>
                    <a:p>
                      <a:pPr algn="r" fontAlgn="ctr"/>
                      <a:r>
                        <a:rPr lang="es-PY" sz="1800" b="0" i="0" u="none" strike="noStrike" dirty="0">
                          <a:solidFill>
                            <a:srgbClr val="16365C"/>
                          </a:solidFill>
                          <a:effectLst/>
                          <a:latin typeface="Calibri" panose="020F0502020204030204" pitchFamily="34" charset="0"/>
                        </a:rPr>
                        <a:t>3.992.418.500</a:t>
                      </a:r>
                    </a:p>
                  </a:txBody>
                  <a:tcPr marL="9456" marR="9456" marT="9456" marB="0" anchor="ctr">
                    <a:lnL>
                      <a:noFill/>
                    </a:lnL>
                    <a:lnR>
                      <a:noFill/>
                    </a:lnR>
                    <a:lnT>
                      <a:noFill/>
                    </a:lnT>
                    <a:lnB>
                      <a:noFill/>
                    </a:lnB>
                    <a:solidFill>
                      <a:srgbClr val="FFFFFF"/>
                    </a:solidFill>
                  </a:tcPr>
                </a:tc>
                <a:tc>
                  <a:txBody>
                    <a:bodyPr/>
                    <a:lstStyle/>
                    <a:p>
                      <a:pPr algn="r" fontAlgn="ctr"/>
                      <a:r>
                        <a:rPr lang="es-PY" sz="1800" b="0" i="0" u="none" strike="noStrike" dirty="0">
                          <a:solidFill>
                            <a:srgbClr val="16365C"/>
                          </a:solidFill>
                          <a:effectLst/>
                          <a:latin typeface="Calibri" panose="020F0502020204030204" pitchFamily="34" charset="0"/>
                        </a:rPr>
                        <a:t>1.467.546.594</a:t>
                      </a:r>
                    </a:p>
                  </a:txBody>
                  <a:tcPr marL="9456" marR="9456" marT="9456" marB="0" anchor="ctr">
                    <a:lnL>
                      <a:noFill/>
                    </a:lnL>
                    <a:lnR>
                      <a:noFill/>
                    </a:lnR>
                    <a:lnT>
                      <a:noFill/>
                    </a:lnT>
                    <a:lnB>
                      <a:noFill/>
                    </a:lnB>
                    <a:solidFill>
                      <a:srgbClr val="FFFFFF"/>
                    </a:solidFill>
                  </a:tcPr>
                </a:tc>
                <a:tc>
                  <a:txBody>
                    <a:bodyPr/>
                    <a:lstStyle/>
                    <a:p>
                      <a:pPr algn="ctr" fontAlgn="ctr"/>
                      <a:r>
                        <a:rPr lang="es-PY" sz="1800" b="0" i="0" u="none" strike="noStrike" dirty="0">
                          <a:solidFill>
                            <a:srgbClr val="16365C"/>
                          </a:solidFill>
                          <a:effectLst/>
                          <a:latin typeface="Calibri" panose="020F0502020204030204" pitchFamily="34" charset="0"/>
                        </a:rPr>
                        <a:t>36,75%</a:t>
                      </a:r>
                    </a:p>
                  </a:txBody>
                  <a:tcPr marL="9456" marR="9456" marT="9456" marB="0" anchor="ctr">
                    <a:lnL>
                      <a:noFill/>
                    </a:lnL>
                    <a:lnR>
                      <a:noFill/>
                    </a:lnR>
                    <a:lnT>
                      <a:noFill/>
                    </a:lnT>
                    <a:lnB>
                      <a:noFill/>
                    </a:lnB>
                    <a:solidFill>
                      <a:srgbClr val="FFFFFF"/>
                    </a:solidFill>
                  </a:tcPr>
                </a:tc>
                <a:extLst>
                  <a:ext uri="{0D108BD9-81ED-4DB2-BD59-A6C34878D82A}">
                    <a16:rowId xmlns="" xmlns:a16="http://schemas.microsoft.com/office/drawing/2014/main" val="1076039915"/>
                  </a:ext>
                </a:extLst>
              </a:tr>
              <a:tr h="599538">
                <a:tc>
                  <a:txBody>
                    <a:bodyPr/>
                    <a:lstStyle/>
                    <a:p>
                      <a:pPr algn="l" fontAlgn="ctr"/>
                      <a:r>
                        <a:rPr lang="es-PY" sz="1800" b="1" i="0" u="none" strike="noStrike" dirty="0">
                          <a:solidFill>
                            <a:srgbClr val="16365C"/>
                          </a:solidFill>
                          <a:effectLst/>
                          <a:latin typeface="Calibri" panose="020F0502020204030204" pitchFamily="34" charset="0"/>
                        </a:rPr>
                        <a:t> TOTAL A NIVEL ENTIDAD </a:t>
                      </a:r>
                    </a:p>
                  </a:txBody>
                  <a:tcPr marL="9456" marR="9456" marT="9456" marB="0" anchor="ctr">
                    <a:lnL>
                      <a:noFill/>
                    </a:lnL>
                    <a:lnR>
                      <a:noFill/>
                    </a:lnR>
                    <a:lnT>
                      <a:noFill/>
                    </a:lnT>
                    <a:lnB>
                      <a:noFill/>
                    </a:lnB>
                    <a:solidFill>
                      <a:srgbClr val="DDD9C4"/>
                    </a:solidFill>
                  </a:tcPr>
                </a:tc>
                <a:tc>
                  <a:txBody>
                    <a:bodyPr/>
                    <a:lstStyle/>
                    <a:p>
                      <a:pPr algn="r" fontAlgn="ctr"/>
                      <a:r>
                        <a:rPr lang="es-PY" sz="1800" b="1" i="0" u="none" strike="noStrike" dirty="0">
                          <a:solidFill>
                            <a:srgbClr val="16365C"/>
                          </a:solidFill>
                          <a:effectLst/>
                          <a:latin typeface="Calibri" panose="020F0502020204030204" pitchFamily="34" charset="0"/>
                        </a:rPr>
                        <a:t>      530.269.203.065 </a:t>
                      </a:r>
                    </a:p>
                  </a:txBody>
                  <a:tcPr marL="9456" marR="9456" marT="9456" marB="0" anchor="ctr">
                    <a:lnL>
                      <a:noFill/>
                    </a:lnL>
                    <a:lnR>
                      <a:noFill/>
                    </a:lnR>
                    <a:lnT>
                      <a:noFill/>
                    </a:lnT>
                    <a:lnB>
                      <a:noFill/>
                    </a:lnB>
                    <a:solidFill>
                      <a:srgbClr val="DDD9C4"/>
                    </a:solidFill>
                  </a:tcPr>
                </a:tc>
                <a:tc>
                  <a:txBody>
                    <a:bodyPr/>
                    <a:lstStyle/>
                    <a:p>
                      <a:pPr algn="r" fontAlgn="ctr"/>
                      <a:r>
                        <a:rPr lang="es-PY" sz="1800" b="1" i="0" u="none" strike="noStrike" dirty="0">
                          <a:solidFill>
                            <a:srgbClr val="16365C"/>
                          </a:solidFill>
                          <a:effectLst/>
                          <a:latin typeface="Calibri" panose="020F0502020204030204" pitchFamily="34" charset="0"/>
                        </a:rPr>
                        <a:t> 319.645.437.060 </a:t>
                      </a:r>
                    </a:p>
                  </a:txBody>
                  <a:tcPr marL="9456" marR="9456" marT="9456" marB="0" anchor="ctr">
                    <a:lnL>
                      <a:noFill/>
                    </a:lnL>
                    <a:lnR>
                      <a:noFill/>
                    </a:lnR>
                    <a:lnT>
                      <a:noFill/>
                    </a:lnT>
                    <a:lnB>
                      <a:noFill/>
                    </a:lnB>
                    <a:solidFill>
                      <a:srgbClr val="DDD9C4"/>
                    </a:solidFill>
                  </a:tcPr>
                </a:tc>
                <a:tc>
                  <a:txBody>
                    <a:bodyPr/>
                    <a:lstStyle/>
                    <a:p>
                      <a:pPr algn="ctr" fontAlgn="ctr"/>
                      <a:r>
                        <a:rPr lang="es-PY" sz="1800" b="1" i="0" u="none" strike="noStrike" dirty="0">
                          <a:solidFill>
                            <a:srgbClr val="16365C"/>
                          </a:solidFill>
                          <a:effectLst/>
                          <a:latin typeface="Calibri" panose="020F0502020204030204" pitchFamily="34" charset="0"/>
                        </a:rPr>
                        <a:t>60,27%</a:t>
                      </a:r>
                    </a:p>
                  </a:txBody>
                  <a:tcPr marL="9456" marR="9456" marT="9456" marB="0" anchor="ctr">
                    <a:lnL>
                      <a:noFill/>
                    </a:lnL>
                    <a:lnR>
                      <a:noFill/>
                    </a:lnR>
                    <a:lnT>
                      <a:noFill/>
                    </a:lnT>
                    <a:lnB>
                      <a:noFill/>
                    </a:lnB>
                    <a:solidFill>
                      <a:srgbClr val="DDD9C4"/>
                    </a:solidFill>
                  </a:tcPr>
                </a:tc>
                <a:extLst>
                  <a:ext uri="{0D108BD9-81ED-4DB2-BD59-A6C34878D82A}">
                    <a16:rowId xmlns="" xmlns:a16="http://schemas.microsoft.com/office/drawing/2014/main" val="10006"/>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2065159370"/>
              </p:ext>
            </p:extLst>
          </p:nvPr>
        </p:nvGraphicFramePr>
        <p:xfrm>
          <a:off x="479376" y="116632"/>
          <a:ext cx="11161241" cy="1441408"/>
        </p:xfrm>
        <a:graphic>
          <a:graphicData uri="http://schemas.openxmlformats.org/drawingml/2006/table">
            <a:tbl>
              <a:tblPr/>
              <a:tblGrid>
                <a:gridCol w="11161241">
                  <a:extLst>
                    <a:ext uri="{9D8B030D-6E8A-4147-A177-3AD203B41FA5}">
                      <a16:colId xmlns="" xmlns:a16="http://schemas.microsoft.com/office/drawing/2014/main" val="20000"/>
                    </a:ext>
                  </a:extLst>
                </a:gridCol>
              </a:tblGrid>
              <a:tr h="883476">
                <a:tc>
                  <a:txBody>
                    <a:bodyPr/>
                    <a:lstStyle/>
                    <a:p>
                      <a:pPr algn="ctr" fontAlgn="ctr"/>
                      <a:r>
                        <a:rPr lang="es-PY" sz="2400" b="1" i="0" u="none" strike="noStrike" dirty="0">
                          <a:solidFill>
                            <a:srgbClr val="FFFFFF"/>
                          </a:solidFill>
                          <a:effectLst/>
                          <a:latin typeface="Calibri" panose="020F0502020204030204" pitchFamily="34" charset="0"/>
                        </a:rPr>
                        <a:t> EJECUCIÓN PRESUPUESTARIA – Ministerio de Desarrollo Social.</a:t>
                      </a:r>
                    </a:p>
                  </a:txBody>
                  <a:tcPr marL="9456" marR="9456" marT="9456" marB="0" anchor="ctr">
                    <a:lnL>
                      <a:noFill/>
                    </a:lnL>
                    <a:lnR>
                      <a:noFill/>
                    </a:lnR>
                    <a:lnT>
                      <a:noFill/>
                    </a:lnT>
                    <a:lnB>
                      <a:noFill/>
                    </a:lnB>
                    <a:gradFill flip="none" rotWithShape="1">
                      <a:gsLst>
                        <a:gs pos="0">
                          <a:schemeClr val="accent2">
                            <a:lumMod val="67000"/>
                          </a:schemeClr>
                        </a:gs>
                        <a:gs pos="88000">
                          <a:schemeClr val="accent2">
                            <a:lumMod val="97000"/>
                            <a:lumOff val="3000"/>
                          </a:schemeClr>
                        </a:gs>
                        <a:gs pos="100000">
                          <a:schemeClr val="accent2">
                            <a:lumMod val="60000"/>
                            <a:lumOff val="40000"/>
                          </a:schemeClr>
                        </a:gs>
                      </a:gsLst>
                      <a:lin ang="16200000" scaled="1"/>
                      <a:tileRect/>
                    </a:gradFill>
                  </a:tcPr>
                </a:tc>
                <a:extLst>
                  <a:ext uri="{0D108BD9-81ED-4DB2-BD59-A6C34878D82A}">
                    <a16:rowId xmlns="" xmlns:a16="http://schemas.microsoft.com/office/drawing/2014/main" val="10000"/>
                  </a:ext>
                </a:extLst>
              </a:tr>
              <a:tr h="557932">
                <a:tc>
                  <a:txBody>
                    <a:bodyPr/>
                    <a:lstStyle/>
                    <a:p>
                      <a:pPr algn="ctr" fontAlgn="ctr"/>
                      <a:r>
                        <a:rPr lang="pt-BR" sz="2200" b="1" i="0" u="none" strike="noStrike" dirty="0">
                          <a:solidFill>
                            <a:srgbClr val="16365C"/>
                          </a:solidFill>
                          <a:effectLst/>
                          <a:latin typeface="Calibri" panose="020F0502020204030204" pitchFamily="34" charset="0"/>
                        </a:rPr>
                        <a:t> AL 31 DE AGOSTO DE 2019</a:t>
                      </a:r>
                    </a:p>
                  </a:txBody>
                  <a:tcPr marL="9456" marR="9456" marT="9456" marB="0" anchor="ctr">
                    <a:lnL>
                      <a:noFill/>
                    </a:lnL>
                    <a:lnR>
                      <a:noFill/>
                    </a:lnR>
                    <a:lnT>
                      <a:noFill/>
                    </a:lnT>
                    <a:lnB>
                      <a:noFill/>
                    </a:lnB>
                    <a:solidFill>
                      <a:schemeClr val="accent6">
                        <a:lumMod val="20000"/>
                        <a:lumOff val="80000"/>
                      </a:schemeClr>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p14="http://schemas.microsoft.com/office/powerpoint/2010/main" val="959224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139064" y="0"/>
            <a:ext cx="9913876" cy="6858000"/>
          </a:xfrm>
          <a:prstGeom prst="rect">
            <a:avLst/>
          </a:prstGeom>
        </p:spPr>
      </p:pic>
      <p:pic>
        <p:nvPicPr>
          <p:cNvPr id="5" name="Imagen 4"/>
          <p:cNvPicPr/>
          <p:nvPr/>
        </p:nvPicPr>
        <p:blipFill>
          <a:blip r:embed="rId3" cstate="print">
            <a:extLst>
              <a:ext uri="{28A0092B-C50C-407E-A947-70E740481C1C}">
                <a14:useLocalDpi xmlns:a14="http://schemas.microsoft.com/office/drawing/2010/main" val="0"/>
              </a:ext>
            </a:extLst>
          </a:blip>
          <a:stretch>
            <a:fillRect/>
          </a:stretch>
        </p:blipFill>
        <p:spPr>
          <a:xfrm>
            <a:off x="8679142" y="5947841"/>
            <a:ext cx="998800" cy="510771"/>
          </a:xfrm>
          <a:prstGeom prst="rect">
            <a:avLst/>
          </a:prstGeom>
        </p:spPr>
      </p:pic>
      <p:pic>
        <p:nvPicPr>
          <p:cNvPr id="6" name="Imagen 5"/>
          <p:cNvPicPr/>
          <p:nvPr/>
        </p:nvPicPr>
        <p:blipFill>
          <a:blip r:embed="rId4" cstate="print">
            <a:extLst>
              <a:ext uri="{28A0092B-C50C-407E-A947-70E740481C1C}">
                <a14:useLocalDpi xmlns:a14="http://schemas.microsoft.com/office/drawing/2010/main" val="0"/>
              </a:ext>
            </a:extLst>
          </a:blip>
          <a:stretch>
            <a:fillRect/>
          </a:stretch>
        </p:blipFill>
        <p:spPr>
          <a:xfrm>
            <a:off x="11057431" y="5880744"/>
            <a:ext cx="936292" cy="643253"/>
          </a:xfrm>
          <a:prstGeom prst="rect">
            <a:avLst/>
          </a:prstGeom>
        </p:spPr>
      </p:pic>
      <p:pic>
        <p:nvPicPr>
          <p:cNvPr id="7" name="Imagen 6"/>
          <p:cNvPicPr>
            <a:picLocks noChangeAspect="1"/>
          </p:cNvPicPr>
          <p:nvPr/>
        </p:nvPicPr>
        <p:blipFill>
          <a:blip r:embed="rId5"/>
          <a:stretch>
            <a:fillRect/>
          </a:stretch>
        </p:blipFill>
        <p:spPr>
          <a:xfrm>
            <a:off x="5879978" y="5949280"/>
            <a:ext cx="1366658" cy="504056"/>
          </a:xfrm>
          <a:prstGeom prst="rect">
            <a:avLst/>
          </a:prstGeom>
        </p:spPr>
      </p:pic>
    </p:spTree>
    <p:extLst>
      <p:ext uri="{BB962C8B-B14F-4D97-AF65-F5344CB8AC3E}">
        <p14:creationId xmlns:p14="http://schemas.microsoft.com/office/powerpoint/2010/main" val="13344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Files\PARA PPT ANTEPROYECTO 2020\50647889_2058695247555876_3224952777763454976_o.jpg"/>
          <p:cNvPicPr>
            <a:picLocks noGrp="1" noChangeAspect="1" noChangeArrowheads="1"/>
          </p:cNvPicPr>
          <p:nvPr>
            <p:ph idx="1"/>
          </p:nvPr>
        </p:nvPicPr>
        <p:blipFill>
          <a:blip r:embed="rId2"/>
          <a:srcRect/>
          <a:stretch>
            <a:fillRect/>
          </a:stretch>
        </p:blipFill>
        <p:spPr bwMode="auto">
          <a:xfrm>
            <a:off x="881029" y="1"/>
            <a:ext cx="10409022" cy="6643710"/>
          </a:xfrm>
          <a:prstGeom prst="rect">
            <a:avLst/>
          </a:prstGeom>
          <a:noFill/>
        </p:spPr>
      </p:pic>
    </p:spTree>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6126</TotalTime>
  <Words>1771</Words>
  <Application>Microsoft Office PowerPoint</Application>
  <PresentationFormat>Personalizado</PresentationFormat>
  <Paragraphs>296</Paragraphs>
  <Slides>28</Slides>
  <Notes>2</Notes>
  <HiddenSlides>0</HiddenSlides>
  <MMClips>0</MMClips>
  <ScaleCrop>false</ScaleCrop>
  <HeadingPairs>
    <vt:vector size="4" baseType="variant">
      <vt:variant>
        <vt:lpstr>Tema</vt:lpstr>
      </vt:variant>
      <vt:variant>
        <vt:i4>1</vt:i4>
      </vt:variant>
      <vt:variant>
        <vt:lpstr>Títulos de diapositiva</vt:lpstr>
      </vt:variant>
      <vt:variant>
        <vt:i4>28</vt:i4>
      </vt:variant>
    </vt:vector>
  </HeadingPairs>
  <TitlesOfParts>
    <vt:vector size="29"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Depuración del listado de beneficiarios con la exclusión de 1.286 familias por solvencia económica (ahorro de Gs. 2.000.000.000) reorientados para inclusión de nuevas familias en situación de pobreza, en un trabajo interinstitucional con Auditoria General del Poder Ejecutivo.  2. Gestión ante el BNF para la recuperación de fondos no utilizados (impagos) del programa Tekopora por valor aproximado de Gs. 4.000 millones que serán devueltos al Tesoro Nacional.  3. Trabajo en conjunto entre el MDS y el Ministerio de Hacienda, con el objeto de usufructuar el software SIPEN (Sistema de Pensiones) del Ministerio de Hacienda a favor del Programa Tekopora. Con esta gestión, el MDS ahorraría aproximadamente USS 150.000 en la compra de un sistema similar.   </vt:lpstr>
      <vt:lpstr>Presentación de PowerPoint</vt:lpstr>
      <vt:lpstr>Presentación de PowerPoint</vt:lpstr>
      <vt:lpstr>Distribución de los tipos de emprendimientos de acuerdo a rubros:</vt:lpstr>
      <vt:lpstr>Presentación de PowerPoint</vt:lpstr>
      <vt:lpstr>Presentación de PowerPoint</vt:lpstr>
      <vt:lpstr>Presentación de PowerPoint</vt:lpstr>
      <vt:lpstr>Presentación de PowerPoint</vt:lpstr>
      <vt:lpstr>Presentación de PowerPoint</vt:lpstr>
      <vt:lpstr>Presentación de PowerPoint</vt:lpstr>
      <vt:lpstr>PROGRAMA COORDINACIÓN DE LA GESTIÓN SOCIAL</vt:lpstr>
      <vt:lpstr>PROGRAMA COORDINACIÓN DE LA GESTIÓN SOCIAL</vt:lpstr>
      <vt:lpstr>PROGRAMA COORDINACIÓN DE LA GESTIÓN SOCIAL</vt:lpstr>
      <vt:lpstr>Presentación de PowerPoint</vt:lpstr>
      <vt:lpstr>Los lotes de víveres o insumos de alimentos no perecederos entregados a las organizaciones están compuestos por 14 productos:  1) Leche Entera UAT 2) Leche descremada UAT 3) Fideo 4) aceite 5) arroz 6) azúcar 7) harina 8) poroto 9) yerba 10) sal 11) locro 12) carne de soja 13) maní molido 14) puré de tomate  Las entregas se realizan en forma bimensual en los locales de los comedores asistidos.</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Titulo de la Presentación</dc:title>
  <dc:creator>Fabio Candia</dc:creator>
  <cp:lastModifiedBy>DELL</cp:lastModifiedBy>
  <cp:revision>272</cp:revision>
  <cp:lastPrinted>2019-09-30T17:22:31Z</cp:lastPrinted>
  <dcterms:created xsi:type="dcterms:W3CDTF">2016-03-14T17:31:31Z</dcterms:created>
  <dcterms:modified xsi:type="dcterms:W3CDTF">2019-10-01T17:17:12Z</dcterms:modified>
</cp:coreProperties>
</file>