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6" r:id="rId2"/>
    <p:sldId id="301" r:id="rId3"/>
    <p:sldId id="299" r:id="rId4"/>
    <p:sldId id="371" r:id="rId5"/>
    <p:sldId id="363" r:id="rId6"/>
    <p:sldId id="364" r:id="rId7"/>
    <p:sldId id="365" r:id="rId8"/>
    <p:sldId id="366" r:id="rId9"/>
    <p:sldId id="367" r:id="rId10"/>
    <p:sldId id="300" r:id="rId11"/>
    <p:sldId id="370" r:id="rId12"/>
    <p:sldId id="368" r:id="rId13"/>
    <p:sldId id="344" r:id="rId14"/>
    <p:sldId id="339" r:id="rId15"/>
    <p:sldId id="372" r:id="rId16"/>
  </p:sldIdLst>
  <p:sldSz cx="9144000" cy="6858000" type="screen4x3"/>
  <p:notesSz cx="7010400" cy="92964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3" autoAdjust="0"/>
    <p:restoredTop sz="94671" autoAdjust="0"/>
  </p:normalViewPr>
  <p:slideViewPr>
    <p:cSldViewPr>
      <p:cViewPr varScale="1">
        <p:scale>
          <a:sx n="72" d="100"/>
          <a:sy n="72" d="100"/>
        </p:scale>
        <p:origin x="1386" y="54"/>
      </p:cViewPr>
      <p:guideLst>
        <p:guide orient="horz" pos="2160"/>
        <p:guide pos="2880"/>
      </p:guideLst>
    </p:cSldViewPr>
  </p:slideViewPr>
  <p:outlineViewPr>
    <p:cViewPr>
      <p:scale>
        <a:sx n="33" d="100"/>
        <a:sy n="33" d="100"/>
      </p:scale>
      <p:origin x="0" y="1266"/>
    </p:cViewPr>
  </p:outlineViewPr>
  <p:notesTextViewPr>
    <p:cViewPr>
      <p:scale>
        <a:sx n="1" d="1"/>
        <a:sy n="1" d="1"/>
      </p:scale>
      <p:origin x="0" y="0"/>
    </p:cViewPr>
  </p:notesTextViewPr>
  <p:sorterViewPr>
    <p:cViewPr>
      <p:scale>
        <a:sx n="70" d="100"/>
        <a:sy n="70" d="100"/>
      </p:scale>
      <p:origin x="0" y="6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CAAE62-47A9-4EBC-AD5C-FD5E67EA53F2}" type="datetimeFigureOut">
              <a:rPr lang="es-PY" smtClean="0"/>
              <a:t>24/09/2019</a:t>
            </a:fld>
            <a:endParaRPr lang="es-PY"/>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PY"/>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6898D7-71FD-4D64-B9FE-67894FFD4911}" type="slidenum">
              <a:rPr lang="es-PY" smtClean="0"/>
              <a:t>‹Nº›</a:t>
            </a:fld>
            <a:endParaRPr lang="es-PY"/>
          </a:p>
        </p:txBody>
      </p:sp>
    </p:spTree>
    <p:extLst>
      <p:ext uri="{BB962C8B-B14F-4D97-AF65-F5344CB8AC3E}">
        <p14:creationId xmlns:p14="http://schemas.microsoft.com/office/powerpoint/2010/main" val="79392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941168"/>
            <a:ext cx="7772400" cy="1470025"/>
          </a:xfrm>
        </p:spPr>
        <p:txBody>
          <a:bodyPr/>
          <a:lstStyle/>
          <a:p>
            <a:r>
              <a:rPr lang="es-ES" dirty="0" smtClean="0"/>
              <a:t>Haga clic para modificar el estilo de título del patrón</a:t>
            </a:r>
            <a:endParaRPr lang="es-PY"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832" y="1844824"/>
            <a:ext cx="3235427" cy="2814821"/>
          </a:xfrm>
          <a:prstGeom prst="rect">
            <a:avLst/>
          </a:prstGeom>
        </p:spPr>
      </p:pic>
    </p:spTree>
    <p:extLst>
      <p:ext uri="{BB962C8B-B14F-4D97-AF65-F5344CB8AC3E}">
        <p14:creationId xmlns:p14="http://schemas.microsoft.com/office/powerpoint/2010/main" val="556080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2 Rectángulo"/>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 name="1 Título"/>
          <p:cNvSpPr>
            <a:spLocks noGrp="1"/>
          </p:cNvSpPr>
          <p:nvPr>
            <p:ph type="ctrTitle"/>
          </p:nvPr>
        </p:nvSpPr>
        <p:spPr>
          <a:xfrm>
            <a:off x="755576" y="2924944"/>
            <a:ext cx="7772400" cy="1470025"/>
          </a:xfrm>
        </p:spPr>
        <p:txBody>
          <a:bodyPr/>
          <a:lstStyle>
            <a:lvl1pPr>
              <a:defRPr>
                <a:solidFill>
                  <a:schemeClr val="bg1"/>
                </a:solidFill>
              </a:defRPr>
            </a:lvl1pPr>
          </a:lstStyle>
          <a:p>
            <a:r>
              <a:rPr lang="es-ES" dirty="0" smtClean="0"/>
              <a:t>Haga clic para modificar el estilo de título del patrón</a:t>
            </a:r>
            <a:endParaRPr lang="es-PY"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3888" y="725115"/>
            <a:ext cx="2317499" cy="1807369"/>
          </a:xfrm>
          <a:prstGeom prst="rect">
            <a:avLst/>
          </a:prstGeom>
        </p:spPr>
      </p:pic>
    </p:spTree>
    <p:extLst>
      <p:ext uri="{BB962C8B-B14F-4D97-AF65-F5344CB8AC3E}">
        <p14:creationId xmlns:p14="http://schemas.microsoft.com/office/powerpoint/2010/main" val="1951542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6 Rectángulo"/>
          <p:cNvSpPr/>
          <p:nvPr userDrawn="1"/>
        </p:nvSpPr>
        <p:spPr>
          <a:xfrm>
            <a:off x="0" y="630932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Marcador de texto"/>
          <p:cNvSpPr>
            <a:spLocks noGrp="1"/>
          </p:cNvSpPr>
          <p:nvPr>
            <p:ph type="body" sz="quarter" idx="10"/>
          </p:nvPr>
        </p:nvSpPr>
        <p:spPr>
          <a:xfrm>
            <a:off x="251520" y="6373062"/>
            <a:ext cx="7848872" cy="421196"/>
          </a:xfrm>
          <a:prstGeom prst="rect">
            <a:avLst/>
          </a:prstGeo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Y" dirty="0"/>
          </a:p>
        </p:txBody>
      </p:sp>
      <p:sp>
        <p:nvSpPr>
          <p:cNvPr id="14" name="13 Marcador de posición de imagen"/>
          <p:cNvSpPr>
            <a:spLocks noGrp="1"/>
          </p:cNvSpPr>
          <p:nvPr>
            <p:ph type="pic" sz="quarter" idx="11"/>
          </p:nvPr>
        </p:nvSpPr>
        <p:spPr>
          <a:xfrm>
            <a:off x="0" y="0"/>
            <a:ext cx="9144000" cy="6308725"/>
          </a:xfrm>
          <a:prstGeom prst="rect">
            <a:avLst/>
          </a:prstGeom>
        </p:spPr>
        <p:txBody>
          <a:bodyPr/>
          <a:lstStyle>
            <a:lvl1pPr marL="0" indent="0">
              <a:buNone/>
              <a:defRPr/>
            </a:lvl1pPr>
          </a:lstStyle>
          <a:p>
            <a:endParaRPr lang="es-PY"/>
          </a:p>
        </p:txBody>
      </p:sp>
    </p:spTree>
    <p:extLst>
      <p:ext uri="{BB962C8B-B14F-4D97-AF65-F5344CB8AC3E}">
        <p14:creationId xmlns:p14="http://schemas.microsoft.com/office/powerpoint/2010/main" val="3139527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6 Rectángulo"/>
          <p:cNvSpPr/>
          <p:nvPr userDrawn="1"/>
        </p:nvSpPr>
        <p:spPr>
          <a:xfrm>
            <a:off x="0" y="6309320"/>
            <a:ext cx="9144000"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Marcador de texto"/>
          <p:cNvSpPr>
            <a:spLocks noGrp="1"/>
          </p:cNvSpPr>
          <p:nvPr>
            <p:ph type="body" sz="quarter" idx="10"/>
          </p:nvPr>
        </p:nvSpPr>
        <p:spPr>
          <a:xfrm>
            <a:off x="251520" y="6373062"/>
            <a:ext cx="7848872" cy="421196"/>
          </a:xfrm>
          <a:prstGeom prst="rect">
            <a:avLst/>
          </a:prstGeom>
        </p:spPr>
        <p:txBody>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Y" dirty="0"/>
          </a:p>
        </p:txBody>
      </p:sp>
      <p:sp>
        <p:nvSpPr>
          <p:cNvPr id="14" name="13 Marcador de posición de imagen"/>
          <p:cNvSpPr>
            <a:spLocks noGrp="1"/>
          </p:cNvSpPr>
          <p:nvPr>
            <p:ph type="pic" sz="quarter" idx="11"/>
          </p:nvPr>
        </p:nvSpPr>
        <p:spPr>
          <a:xfrm>
            <a:off x="395536" y="260648"/>
            <a:ext cx="3960440" cy="5832649"/>
          </a:xfrm>
          <a:prstGeom prst="rect">
            <a:avLst/>
          </a:prstGeom>
        </p:spPr>
        <p:txBody>
          <a:bodyPr/>
          <a:lstStyle>
            <a:lvl1pPr marL="0" indent="0">
              <a:buNone/>
              <a:defRPr/>
            </a:lvl1pPr>
          </a:lstStyle>
          <a:p>
            <a:endParaRPr lang="es-PY"/>
          </a:p>
        </p:txBody>
      </p:sp>
      <p:sp>
        <p:nvSpPr>
          <p:cNvPr id="5" name="13 Marcador de posición de imagen"/>
          <p:cNvSpPr>
            <a:spLocks noGrp="1"/>
          </p:cNvSpPr>
          <p:nvPr>
            <p:ph type="pic" sz="quarter" idx="12"/>
          </p:nvPr>
        </p:nvSpPr>
        <p:spPr>
          <a:xfrm>
            <a:off x="4788024" y="260648"/>
            <a:ext cx="3960440" cy="5832649"/>
          </a:xfrm>
          <a:prstGeom prst="rect">
            <a:avLst/>
          </a:prstGeom>
        </p:spPr>
        <p:txBody>
          <a:bodyPr/>
          <a:lstStyle>
            <a:lvl1pPr marL="0" indent="0">
              <a:buNone/>
              <a:defRPr/>
            </a:lvl1pPr>
          </a:lstStyle>
          <a:p>
            <a:endParaRPr lang="es-PY"/>
          </a:p>
        </p:txBody>
      </p:sp>
    </p:spTree>
    <p:extLst>
      <p:ext uri="{BB962C8B-B14F-4D97-AF65-F5344CB8AC3E}">
        <p14:creationId xmlns:p14="http://schemas.microsoft.com/office/powerpoint/2010/main" val="3802533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15FE5-524D-4880-B289-B1D43564A860}" type="datetimeFigureOut">
              <a:rPr lang="es-PY" smtClean="0"/>
              <a:t>24/09/2019</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E0F74-49A6-4E93-BD8D-46E466394B2A}" type="slidenum">
              <a:rPr lang="es-PY" smtClean="0"/>
              <a:t>‹Nº›</a:t>
            </a:fld>
            <a:endParaRPr lang="es-PY"/>
          </a:p>
        </p:txBody>
      </p:sp>
    </p:spTree>
    <p:extLst>
      <p:ext uri="{BB962C8B-B14F-4D97-AF65-F5344CB8AC3E}">
        <p14:creationId xmlns:p14="http://schemas.microsoft.com/office/powerpoint/2010/main" val="4183806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10" Type="http://schemas.openxmlformats.org/officeDocument/2006/relationships/image" Target="../media/image8.emf"/><Relationship Id="rId4" Type="http://schemas.openxmlformats.org/officeDocument/2006/relationships/image" Target="../media/image5.jpeg"/><Relationship Id="rId9" Type="http://schemas.openxmlformats.org/officeDocument/2006/relationships/package" Target="../embeddings/Hoja_de_c_lculo_de_Microsoft_Excel2.xlsx"/></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png"/><Relationship Id="rId7"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Hoja_de_c_lculo_de_Microsoft_Excel3.xlsx"/><Relationship Id="rId5" Type="http://schemas.openxmlformats.org/officeDocument/2006/relationships/oleObject" Target="../embeddings/oleObject3.bin"/><Relationship Id="rId10" Type="http://schemas.openxmlformats.org/officeDocument/2006/relationships/image" Target="../media/image10.emf"/><Relationship Id="rId4" Type="http://schemas.openxmlformats.org/officeDocument/2006/relationships/image" Target="../media/image5.jpeg"/><Relationship Id="rId9" Type="http://schemas.openxmlformats.org/officeDocument/2006/relationships/package" Target="../embeddings/Hoja_de_c_lculo_de_Microsoft_Excel4.xlsx"/></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posición de imagen"/>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0781" t="16746" r="12410" b="17334"/>
          <a:stretch/>
        </p:blipFill>
        <p:spPr>
          <a:xfrm>
            <a:off x="179512" y="260648"/>
            <a:ext cx="8727791" cy="5616624"/>
          </a:xfrm>
        </p:spPr>
      </p:pic>
    </p:spTree>
    <p:extLst>
      <p:ext uri="{BB962C8B-B14F-4D97-AF65-F5344CB8AC3E}">
        <p14:creationId xmlns:p14="http://schemas.microsoft.com/office/powerpoint/2010/main" val="172717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9 Grupo"/>
          <p:cNvGrpSpPr/>
          <p:nvPr/>
        </p:nvGrpSpPr>
        <p:grpSpPr>
          <a:xfrm>
            <a:off x="270884" y="179320"/>
            <a:ext cx="8350696" cy="1198474"/>
            <a:chOff x="400734" y="272784"/>
            <a:chExt cx="8350696" cy="1198474"/>
          </a:xfrm>
        </p:grpSpPr>
        <p:pic>
          <p:nvPicPr>
            <p:cNvPr id="8"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tx1">
                      <a:lumMod val="50000"/>
                      <a:lumOff val="50000"/>
                    </a:schemeClr>
                  </a:solidFill>
                </a:rPr>
                <a:t>MINISTERIO DE LA</a:t>
              </a:r>
            </a:p>
            <a:p>
              <a:r>
                <a:rPr lang="es-MX" sz="2800" b="1" dirty="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12" name="Picture 2"/>
          <p:cNvPicPr>
            <a:picLocks noChangeAspect="1" noChangeArrowheads="1"/>
          </p:cNvPicPr>
          <p:nvPr/>
        </p:nvPicPr>
        <p:blipFill rotWithShape="1">
          <a:blip r:embed="rId3"/>
          <a:srcRect/>
          <a:stretch/>
        </p:blipFill>
        <p:spPr bwMode="auto">
          <a:xfrm>
            <a:off x="7493806" y="5858774"/>
            <a:ext cx="1306380" cy="42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rotWithShape="1">
          <a:blip r:embed="rId4" cstate="print">
            <a:extLst>
              <a:ext uri="{28A0092B-C50C-407E-A947-70E740481C1C}">
                <a14:useLocalDpi xmlns:a14="http://schemas.microsoft.com/office/drawing/2010/main" val="0"/>
              </a:ext>
            </a:extLst>
          </a:blip>
          <a:srcRect l="9944" t="17086" r="11176" b="15748"/>
          <a:stretch/>
        </p:blipFill>
        <p:spPr>
          <a:xfrm>
            <a:off x="7236296" y="79515"/>
            <a:ext cx="1601308" cy="1022430"/>
          </a:xfrm>
          <a:prstGeom prst="rect">
            <a:avLst/>
          </a:prstGeom>
        </p:spPr>
      </p:pic>
      <p:sp>
        <p:nvSpPr>
          <p:cNvPr id="10" name="CuadroTexto 9"/>
          <p:cNvSpPr txBox="1"/>
          <p:nvPr/>
        </p:nvSpPr>
        <p:spPr>
          <a:xfrm>
            <a:off x="707900" y="1628800"/>
            <a:ext cx="3720084" cy="461665"/>
          </a:xfrm>
          <a:prstGeom prst="rect">
            <a:avLst/>
          </a:prstGeom>
          <a:noFill/>
        </p:spPr>
        <p:txBody>
          <a:bodyPr wrap="square" rtlCol="0">
            <a:spAutoFit/>
          </a:bodyPr>
          <a:lstStyle/>
          <a:p>
            <a:r>
              <a:rPr lang="es-PY" sz="2400" b="1" dirty="0" smtClean="0"/>
              <a:t>Sede de San Juan Bautista</a:t>
            </a:r>
            <a:endParaRPr lang="es-PY" sz="2400"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01" y="2090465"/>
            <a:ext cx="5592292" cy="4194219"/>
          </a:xfrm>
          <a:prstGeom prst="rect">
            <a:avLst/>
          </a:prstGeom>
        </p:spPr>
      </p:pic>
      <p:sp>
        <p:nvSpPr>
          <p:cNvPr id="14"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1072989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9 Grupo"/>
          <p:cNvGrpSpPr/>
          <p:nvPr/>
        </p:nvGrpSpPr>
        <p:grpSpPr>
          <a:xfrm>
            <a:off x="270884" y="179320"/>
            <a:ext cx="8350696" cy="1198474"/>
            <a:chOff x="400734" y="272784"/>
            <a:chExt cx="8350696" cy="1198474"/>
          </a:xfrm>
        </p:grpSpPr>
        <p:pic>
          <p:nvPicPr>
            <p:cNvPr id="8"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tx1">
                      <a:lumMod val="50000"/>
                      <a:lumOff val="50000"/>
                    </a:schemeClr>
                  </a:solidFill>
                </a:rPr>
                <a:t>MINISTERIO DE LA</a:t>
              </a:r>
            </a:p>
            <a:p>
              <a:r>
                <a:rPr lang="es-MX" sz="2800" b="1" dirty="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12" name="Picture 2"/>
          <p:cNvPicPr>
            <a:picLocks noChangeAspect="1" noChangeArrowheads="1"/>
          </p:cNvPicPr>
          <p:nvPr/>
        </p:nvPicPr>
        <p:blipFill rotWithShape="1">
          <a:blip r:embed="rId3"/>
          <a:srcRect/>
          <a:stretch/>
        </p:blipFill>
        <p:spPr bwMode="auto">
          <a:xfrm>
            <a:off x="7493806" y="5858774"/>
            <a:ext cx="1306380" cy="42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rotWithShape="1">
          <a:blip r:embed="rId4" cstate="print">
            <a:extLst>
              <a:ext uri="{28A0092B-C50C-407E-A947-70E740481C1C}">
                <a14:useLocalDpi xmlns:a14="http://schemas.microsoft.com/office/drawing/2010/main" val="0"/>
              </a:ext>
            </a:extLst>
          </a:blip>
          <a:srcRect l="9944" t="17086" r="11176" b="15748"/>
          <a:stretch/>
        </p:blipFill>
        <p:spPr>
          <a:xfrm>
            <a:off x="7236296" y="79515"/>
            <a:ext cx="1601308" cy="1022430"/>
          </a:xfrm>
          <a:prstGeom prst="rect">
            <a:avLst/>
          </a:prstGeom>
        </p:spPr>
      </p:pic>
      <p:sp>
        <p:nvSpPr>
          <p:cNvPr id="10" name="CuadroTexto 9"/>
          <p:cNvSpPr txBox="1"/>
          <p:nvPr/>
        </p:nvSpPr>
        <p:spPr>
          <a:xfrm>
            <a:off x="707900" y="1628800"/>
            <a:ext cx="4440164" cy="461665"/>
          </a:xfrm>
          <a:prstGeom prst="rect">
            <a:avLst/>
          </a:prstGeom>
          <a:noFill/>
        </p:spPr>
        <p:txBody>
          <a:bodyPr wrap="square" rtlCol="0">
            <a:spAutoFit/>
          </a:bodyPr>
          <a:lstStyle/>
          <a:p>
            <a:r>
              <a:rPr lang="es-PY" sz="2400" b="1" dirty="0" smtClean="0"/>
              <a:t>Sede de Pedro Juan Caballero</a:t>
            </a:r>
            <a:endParaRPr lang="es-PY" sz="2400" b="1" dirty="0"/>
          </a:p>
        </p:txBody>
      </p:sp>
      <p:sp>
        <p:nvSpPr>
          <p:cNvPr id="14"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pic>
        <p:nvPicPr>
          <p:cNvPr id="15" name="3 Marcador de posición de imagen"/>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6517" r="6517"/>
          <a:stretch>
            <a:fillRect/>
          </a:stretch>
        </p:blipFill>
        <p:spPr>
          <a:xfrm>
            <a:off x="715878" y="2090465"/>
            <a:ext cx="6639984" cy="4197212"/>
          </a:xfrm>
        </p:spPr>
      </p:pic>
    </p:spTree>
    <p:extLst>
      <p:ext uri="{BB962C8B-B14F-4D97-AF65-F5344CB8AC3E}">
        <p14:creationId xmlns:p14="http://schemas.microsoft.com/office/powerpoint/2010/main" val="191500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9 Grupo"/>
          <p:cNvGrpSpPr/>
          <p:nvPr/>
        </p:nvGrpSpPr>
        <p:grpSpPr>
          <a:xfrm>
            <a:off x="270884" y="179320"/>
            <a:ext cx="8350696" cy="1198474"/>
            <a:chOff x="400734" y="272784"/>
            <a:chExt cx="8350696" cy="1198474"/>
          </a:xfrm>
        </p:grpSpPr>
        <p:pic>
          <p:nvPicPr>
            <p:cNvPr id="8"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tx1">
                      <a:lumMod val="50000"/>
                      <a:lumOff val="50000"/>
                    </a:schemeClr>
                  </a:solidFill>
                </a:rPr>
                <a:t>MINISTERIO DE LA</a:t>
              </a:r>
            </a:p>
            <a:p>
              <a:r>
                <a:rPr lang="es-MX" sz="2800" b="1" dirty="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12" name="Picture 2"/>
          <p:cNvPicPr>
            <a:picLocks noChangeAspect="1" noChangeArrowheads="1"/>
          </p:cNvPicPr>
          <p:nvPr/>
        </p:nvPicPr>
        <p:blipFill rotWithShape="1">
          <a:blip r:embed="rId3"/>
          <a:srcRect/>
          <a:stretch/>
        </p:blipFill>
        <p:spPr bwMode="auto">
          <a:xfrm>
            <a:off x="7493806" y="5858774"/>
            <a:ext cx="1306380" cy="42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rotWithShape="1">
          <a:blip r:embed="rId4" cstate="print">
            <a:extLst>
              <a:ext uri="{28A0092B-C50C-407E-A947-70E740481C1C}">
                <a14:useLocalDpi xmlns:a14="http://schemas.microsoft.com/office/drawing/2010/main" val="0"/>
              </a:ext>
            </a:extLst>
          </a:blip>
          <a:srcRect l="9944" t="17086" r="11176" b="15748"/>
          <a:stretch/>
        </p:blipFill>
        <p:spPr>
          <a:xfrm>
            <a:off x="7236296" y="79515"/>
            <a:ext cx="1601308" cy="1022430"/>
          </a:xfrm>
          <a:prstGeom prst="rect">
            <a:avLst/>
          </a:prstGeom>
        </p:spPr>
      </p:pic>
      <p:sp>
        <p:nvSpPr>
          <p:cNvPr id="3" name="Rectángulo 2"/>
          <p:cNvSpPr/>
          <p:nvPr/>
        </p:nvSpPr>
        <p:spPr>
          <a:xfrm>
            <a:off x="158058" y="1541436"/>
            <a:ext cx="7848872" cy="553998"/>
          </a:xfrm>
          <a:prstGeom prst="rect">
            <a:avLst/>
          </a:prstGeom>
        </p:spPr>
        <p:txBody>
          <a:bodyPr wrap="square">
            <a:spAutoFit/>
          </a:bodyPr>
          <a:lstStyle/>
          <a:p>
            <a:pPr lvl="0" algn="ctr">
              <a:lnSpc>
                <a:spcPts val="1800"/>
              </a:lnSpc>
              <a:spcAft>
                <a:spcPts val="180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SUB GRUPO 530 “ADQUISICIONES DE MAQUINARIAS, EQUIPOS Y HERRAMIENTAS EN GENERAL” </a:t>
            </a:r>
            <a:endParaRPr lang="es-PY"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0" y="2499560"/>
            <a:ext cx="8388424" cy="2249142"/>
          </a:xfrm>
          <a:prstGeom prst="rect">
            <a:avLst/>
          </a:prstGeom>
        </p:spPr>
        <p:txBody>
          <a:bodyPr wrap="square">
            <a:spAutoFit/>
          </a:bodyPr>
          <a:lstStyle/>
          <a:p>
            <a:pPr marL="450215" indent="3175" algn="just">
              <a:lnSpc>
                <a:spcPts val="1800"/>
              </a:lnSpc>
              <a:spcBef>
                <a:spcPts val="1200"/>
              </a:spcBef>
              <a:spcAft>
                <a:spcPts val="120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Se solicita el aumento de Gs.</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2.330.920.064 (Guaraníes dos mil trescientos treinta millones novecientos veinte mil sesenta y </a:t>
            </a:r>
            <a:r>
              <a:rPr lang="es-ES" sz="2000" b="1" dirty="0" smtClean="0">
                <a:latin typeface="Times New Roman" panose="02020603050405020304" pitchFamily="18" charset="0"/>
                <a:ea typeface="Times New Roman" panose="02020603050405020304" pitchFamily="18" charset="0"/>
                <a:cs typeface="Times New Roman" panose="02020603050405020304" pitchFamily="18" charset="0"/>
              </a:rPr>
              <a:t>cuatro).</a:t>
            </a:r>
          </a:p>
          <a:p>
            <a:pPr marL="450215" indent="3175" algn="just">
              <a:lnSpc>
                <a:spcPts val="1800"/>
              </a:lnSpc>
              <a:spcBef>
                <a:spcPts val="1200"/>
              </a:spcBef>
              <a:spcAft>
                <a:spcPts val="1200"/>
              </a:spcAft>
            </a:pPr>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fin de cubrir gastos de adquisición Circuito cerrado y Red de cableado estructurado (LAN) para 7 (siete) sedes del MDP, Equipos y aparatos de Telecomunicaciones, Centrales Telefónicas, aparatos telefónicos y Telefax para las sedes en construcción (Horqueta, Concepción, San Pedro del </a:t>
            </a:r>
            <a:r>
              <a:rPr lang="es-ES" sz="2000" dirty="0" err="1">
                <a:latin typeface="Times New Roman" panose="02020603050405020304" pitchFamily="18" charset="0"/>
                <a:ea typeface="Times New Roman" panose="02020603050405020304" pitchFamily="18" charset="0"/>
                <a:cs typeface="Times New Roman" panose="02020603050405020304" pitchFamily="18" charset="0"/>
              </a:rPr>
              <a:t>Ycuamandyyu</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 San Juan Bautista, Pedro Juan Caballero, Caacupé y San Estanislao).-</a:t>
            </a:r>
            <a:endParaRPr lang="es-PY"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2968858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1477599"/>
            <a:ext cx="7776863" cy="568425"/>
          </a:xfrm>
          <a:prstGeom prst="rect">
            <a:avLst/>
          </a:prstGeom>
        </p:spPr>
        <p:txBody>
          <a:bodyPr wrap="square">
            <a:spAutoFit/>
          </a:bodyPr>
          <a:lstStyle/>
          <a:p>
            <a:pPr lvl="0" algn="ctr">
              <a:lnSpc>
                <a:spcPts val="1800"/>
              </a:lnSpc>
              <a:spcAft>
                <a:spcPts val="180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SUB GRUPO 540 “ADQUISICIONES DE EQUIPOS DE OFICINA Y COMPUTACIÓN” </a:t>
            </a:r>
            <a:endParaRPr lang="es-PY"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107504" y="2528648"/>
            <a:ext cx="8514076" cy="2015936"/>
          </a:xfrm>
          <a:prstGeom prst="rect">
            <a:avLst/>
          </a:prstGeom>
        </p:spPr>
        <p:txBody>
          <a:bodyPr wrap="square">
            <a:spAutoFit/>
          </a:bodyPr>
          <a:lstStyle/>
          <a:p>
            <a:pPr marL="450215" indent="3175" algn="just">
              <a:lnSpc>
                <a:spcPts val="1800"/>
              </a:lnSpc>
              <a:spcBef>
                <a:spcPts val="1200"/>
              </a:spcBef>
              <a:spcAft>
                <a:spcPts val="120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Se </a:t>
            </a:r>
            <a:r>
              <a:rPr lang="es-ES" sz="2000" b="1" dirty="0" smtClean="0">
                <a:latin typeface="Times New Roman" panose="02020603050405020304" pitchFamily="18" charset="0"/>
                <a:ea typeface="Times New Roman" panose="02020603050405020304" pitchFamily="18" charset="0"/>
                <a:cs typeface="Times New Roman" panose="02020603050405020304" pitchFamily="18" charset="0"/>
              </a:rPr>
              <a:t>solicita el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aumento de Gs.</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1.848.008.314 (Guaraníes un mil ochocientos cuarenta y ocho millones ocho mil trescientos catorce</a:t>
            </a:r>
            <a:r>
              <a:rPr lang="es-ES" sz="20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50215" indent="3175" algn="just">
              <a:lnSpc>
                <a:spcPts val="1800"/>
              </a:lnSpc>
              <a:spcBef>
                <a:spcPts val="1200"/>
              </a:spcBef>
              <a:spcAft>
                <a:spcPts val="1200"/>
              </a:spcAft>
            </a:pPr>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Para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la adquisición de Muebles de oficina (Sillas, Escritorios, Armarios, Bancos de espera, Ventiladores), Fotocopiadoras Multifunción, UPS, todos para las sedes del Interior del País; además 2 (dos) servidores informáticos para la Sede Central, equipos informáticos e impresoras para el equipamiento de sedes.-</a:t>
            </a:r>
            <a:endParaRPr lang="es-PY"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9 Grupo"/>
          <p:cNvGrpSpPr/>
          <p:nvPr/>
        </p:nvGrpSpPr>
        <p:grpSpPr>
          <a:xfrm>
            <a:off x="270884" y="179320"/>
            <a:ext cx="8350696" cy="1198474"/>
            <a:chOff x="400734" y="272784"/>
            <a:chExt cx="8350696" cy="1198474"/>
          </a:xfrm>
        </p:grpSpPr>
        <p:pic>
          <p:nvPicPr>
            <p:cNvPr id="6"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tx1">
                      <a:lumMod val="50000"/>
                      <a:lumOff val="50000"/>
                    </a:schemeClr>
                  </a:solidFill>
                </a:rPr>
                <a:t>MINISTERIO DE LA</a:t>
              </a:r>
            </a:p>
            <a:p>
              <a:r>
                <a:rPr lang="es-MX" sz="2800" b="1" dirty="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8" name="12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36296" y="79515"/>
            <a:ext cx="1601308" cy="1022430"/>
          </a:xfrm>
          <a:prstGeom prst="rect">
            <a:avLst/>
          </a:prstGeom>
        </p:spPr>
      </p:pic>
      <p:sp>
        <p:nvSpPr>
          <p:cNvPr id="9"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339829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grpSp>
        <p:nvGrpSpPr>
          <p:cNvPr id="5" name="9 Grupo"/>
          <p:cNvGrpSpPr/>
          <p:nvPr/>
        </p:nvGrpSpPr>
        <p:grpSpPr>
          <a:xfrm>
            <a:off x="270884" y="179320"/>
            <a:ext cx="8350696" cy="1198474"/>
            <a:chOff x="400734" y="272784"/>
            <a:chExt cx="8350696" cy="1198474"/>
          </a:xfrm>
        </p:grpSpPr>
        <p:pic>
          <p:nvPicPr>
            <p:cNvPr id="6"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9" name="8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36296" y="267342"/>
            <a:ext cx="1601308" cy="1022430"/>
          </a:xfrm>
          <a:prstGeom prst="rect">
            <a:avLst/>
          </a:prstGeom>
        </p:spPr>
      </p:pic>
      <p:sp>
        <p:nvSpPr>
          <p:cNvPr id="11" name="CuadroTexto 10"/>
          <p:cNvSpPr txBox="1"/>
          <p:nvPr/>
        </p:nvSpPr>
        <p:spPr>
          <a:xfrm>
            <a:off x="6533907" y="5517232"/>
            <a:ext cx="184731" cy="369332"/>
          </a:xfrm>
          <a:prstGeom prst="rect">
            <a:avLst/>
          </a:prstGeom>
          <a:noFill/>
        </p:spPr>
        <p:txBody>
          <a:bodyPr wrap="none" rtlCol="0">
            <a:spAutoFit/>
          </a:bodyPr>
          <a:lstStyle/>
          <a:p>
            <a:endParaRPr lang="es-PY" dirty="0"/>
          </a:p>
        </p:txBody>
      </p:sp>
      <p:graphicFrame>
        <p:nvGraphicFramePr>
          <p:cNvPr id="12" name="2 Tabla"/>
          <p:cNvGraphicFramePr>
            <a:graphicFrameLocks noGrp="1"/>
          </p:cNvGraphicFramePr>
          <p:nvPr>
            <p:extLst>
              <p:ext uri="{D42A27DB-BD31-4B8C-83A1-F6EECF244321}">
                <p14:modId xmlns:p14="http://schemas.microsoft.com/office/powerpoint/2010/main" val="4018105070"/>
              </p:ext>
            </p:extLst>
          </p:nvPr>
        </p:nvGraphicFramePr>
        <p:xfrm>
          <a:off x="519014" y="1772817"/>
          <a:ext cx="7941418" cy="3843043"/>
        </p:xfrm>
        <a:graphic>
          <a:graphicData uri="http://schemas.openxmlformats.org/drawingml/2006/table">
            <a:tbl>
              <a:tblPr firstRow="1" firstCol="1" bandRow="1"/>
              <a:tblGrid>
                <a:gridCol w="1549680"/>
                <a:gridCol w="2256968"/>
                <a:gridCol w="1674525"/>
                <a:gridCol w="1425083"/>
                <a:gridCol w="1035162"/>
              </a:tblGrid>
              <a:tr h="1794688">
                <a:tc>
                  <a:txBody>
                    <a:bodyPr/>
                    <a:lstStyle/>
                    <a:p>
                      <a:pPr algn="ctr">
                        <a:lnSpc>
                          <a:spcPct val="115000"/>
                        </a:lnSpc>
                      </a:pPr>
                      <a:r>
                        <a:rPr lang="es-PY" sz="1600" b="1" dirty="0" smtClean="0">
                          <a:effectLst/>
                          <a:latin typeface="Calibri"/>
                        </a:rPr>
                        <a:t>AÑO</a:t>
                      </a:r>
                      <a:endParaRPr lang="es-PY" sz="1600" b="1" dirty="0">
                        <a:effectLst/>
                        <a:latin typeface="Calibri"/>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b="1" dirty="0" smtClean="0">
                          <a:solidFill>
                            <a:srgbClr val="000000"/>
                          </a:solidFill>
                          <a:effectLst/>
                          <a:latin typeface="Calibri"/>
                          <a:ea typeface="Times New Roman"/>
                          <a:cs typeface="Calibri"/>
                        </a:rPr>
                        <a:t>DEFENSORÍA ADJUNTA CIVIL, NIÑEZ Y LABORAL</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b="1" dirty="0" smtClean="0">
                          <a:solidFill>
                            <a:srgbClr val="000000"/>
                          </a:solidFill>
                          <a:effectLst/>
                          <a:latin typeface="Calibri"/>
                          <a:ea typeface="Times New Roman"/>
                          <a:cs typeface="Calibri"/>
                        </a:rPr>
                        <a:t>DEFENSORÍA ADJUNTA PENAL</a:t>
                      </a:r>
                      <a:endParaRPr lang="es-PY" sz="1800" dirty="0" smtClean="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s-PY" sz="1800" b="1" dirty="0" smtClean="0">
                          <a:solidFill>
                            <a:srgbClr val="000000"/>
                          </a:solidFill>
                          <a:effectLst/>
                          <a:latin typeface="Calibri"/>
                          <a:ea typeface="Times New Roman"/>
                          <a:cs typeface="Calibri"/>
                        </a:rPr>
                        <a:t>   MEDIACIÓN</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b="1" dirty="0">
                          <a:solidFill>
                            <a:srgbClr val="000000"/>
                          </a:solidFill>
                          <a:effectLst/>
                          <a:latin typeface="Calibri"/>
                          <a:ea typeface="Times New Roman"/>
                          <a:cs typeface="Calibri"/>
                        </a:rPr>
                        <a:t>TOTAL</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37345">
                <a:tc>
                  <a:txBody>
                    <a:bodyPr/>
                    <a:lstStyle/>
                    <a:p>
                      <a:pPr algn="ctr">
                        <a:lnSpc>
                          <a:spcPct val="115000"/>
                        </a:lnSpc>
                        <a:spcAft>
                          <a:spcPts val="0"/>
                        </a:spcAft>
                      </a:pPr>
                      <a:r>
                        <a:rPr lang="es-PY" sz="1800" b="1" dirty="0" smtClean="0">
                          <a:solidFill>
                            <a:srgbClr val="FFFFFF"/>
                          </a:solidFill>
                          <a:effectLst/>
                          <a:latin typeface="Calibri"/>
                          <a:ea typeface="Times New Roman"/>
                        </a:rPr>
                        <a:t>2.015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dirty="0">
                          <a:solidFill>
                            <a:srgbClr val="FFFFFF"/>
                          </a:solidFill>
                          <a:effectLst/>
                          <a:latin typeface="Calibri"/>
                          <a:ea typeface="Times New Roman"/>
                          <a:cs typeface="Calibri"/>
                        </a:rPr>
                        <a:t>30.801</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dirty="0">
                          <a:solidFill>
                            <a:srgbClr val="FFFFFF"/>
                          </a:solidFill>
                          <a:effectLst/>
                          <a:latin typeface="Calibri"/>
                          <a:ea typeface="Times New Roman"/>
                          <a:cs typeface="Calibri"/>
                        </a:rPr>
                        <a:t>21.426</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b="1" dirty="0">
                          <a:solidFill>
                            <a:srgbClr val="FFFFFF"/>
                          </a:solidFill>
                          <a:effectLst/>
                          <a:latin typeface="Calibri"/>
                          <a:ea typeface="Times New Roman"/>
                          <a:cs typeface="Calibri"/>
                        </a:rPr>
                        <a:t> </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b="1" dirty="0">
                          <a:solidFill>
                            <a:srgbClr val="FFFFFF"/>
                          </a:solidFill>
                          <a:effectLst/>
                          <a:latin typeface="Calibri"/>
                          <a:ea typeface="Times New Roman"/>
                          <a:cs typeface="Calibri"/>
                        </a:rPr>
                        <a:t>52.227</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r>
              <a:tr h="337345">
                <a:tc>
                  <a:txBody>
                    <a:bodyPr/>
                    <a:lstStyle/>
                    <a:p>
                      <a:pPr algn="ctr">
                        <a:lnSpc>
                          <a:spcPct val="115000"/>
                        </a:lnSpc>
                        <a:spcAft>
                          <a:spcPts val="0"/>
                        </a:spcAft>
                      </a:pPr>
                      <a:r>
                        <a:rPr lang="es-PY" sz="1800" b="1" dirty="0" smtClean="0">
                          <a:solidFill>
                            <a:schemeClr val="tx1"/>
                          </a:solidFill>
                          <a:effectLst/>
                          <a:latin typeface="Calibri"/>
                          <a:ea typeface="Times New Roman"/>
                          <a:cs typeface="Calibri"/>
                        </a:rPr>
                        <a:t>2.016</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dirty="0">
                          <a:solidFill>
                            <a:schemeClr val="tx1"/>
                          </a:solidFill>
                          <a:effectLst/>
                          <a:latin typeface="Calibri"/>
                          <a:ea typeface="Times New Roman"/>
                          <a:cs typeface="Calibri"/>
                        </a:rPr>
                        <a:t>37.777</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dirty="0">
                          <a:solidFill>
                            <a:schemeClr val="tx1"/>
                          </a:solidFill>
                          <a:effectLst/>
                          <a:latin typeface="Calibri"/>
                          <a:ea typeface="Times New Roman"/>
                          <a:cs typeface="Calibri"/>
                        </a:rPr>
                        <a:t>26.448</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b="1" dirty="0">
                          <a:solidFill>
                            <a:schemeClr val="tx1"/>
                          </a:solidFill>
                          <a:effectLst/>
                          <a:latin typeface="Calibri"/>
                          <a:ea typeface="Times New Roman"/>
                          <a:cs typeface="Calibri"/>
                        </a:rPr>
                        <a:t> </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PY" sz="1800" b="1" dirty="0">
                          <a:solidFill>
                            <a:schemeClr val="tx1"/>
                          </a:solidFill>
                          <a:effectLst/>
                          <a:latin typeface="Calibri"/>
                          <a:ea typeface="Times New Roman"/>
                          <a:cs typeface="Calibri"/>
                        </a:rPr>
                        <a:t>64.225</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37345">
                <a:tc>
                  <a:txBody>
                    <a:bodyPr/>
                    <a:lstStyle/>
                    <a:p>
                      <a:pPr algn="ctr">
                        <a:lnSpc>
                          <a:spcPct val="115000"/>
                        </a:lnSpc>
                        <a:spcAft>
                          <a:spcPts val="0"/>
                        </a:spcAft>
                      </a:pPr>
                      <a:r>
                        <a:rPr lang="es-PY" sz="1800" b="1" dirty="0" smtClean="0">
                          <a:solidFill>
                            <a:srgbClr val="FFFFFF"/>
                          </a:solidFill>
                          <a:effectLst/>
                          <a:latin typeface="Calibri"/>
                          <a:ea typeface="Times New Roman"/>
                          <a:cs typeface="Calibri"/>
                        </a:rPr>
                        <a:t>2.017</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dirty="0">
                          <a:solidFill>
                            <a:srgbClr val="FFFFFF"/>
                          </a:solidFill>
                          <a:effectLst/>
                          <a:latin typeface="Calibri"/>
                          <a:ea typeface="Times New Roman"/>
                          <a:cs typeface="Calibri"/>
                        </a:rPr>
                        <a:t>40.296</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dirty="0">
                          <a:solidFill>
                            <a:srgbClr val="FFFFFF"/>
                          </a:solidFill>
                          <a:effectLst/>
                          <a:latin typeface="Calibri"/>
                          <a:ea typeface="Times New Roman"/>
                          <a:cs typeface="Calibri"/>
                        </a:rPr>
                        <a:t>40.009</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b="1" dirty="0">
                          <a:solidFill>
                            <a:srgbClr val="FFFFFF"/>
                          </a:solidFill>
                          <a:effectLst/>
                          <a:latin typeface="Calibri"/>
                          <a:ea typeface="Times New Roman"/>
                          <a:cs typeface="Calibri"/>
                        </a:rPr>
                        <a:t> </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PY" sz="1800" b="1" dirty="0">
                          <a:solidFill>
                            <a:srgbClr val="FFFFFF"/>
                          </a:solidFill>
                          <a:effectLst/>
                          <a:latin typeface="Calibri"/>
                          <a:ea typeface="Times New Roman"/>
                          <a:cs typeface="Calibri"/>
                        </a:rPr>
                        <a:t>80.305</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r>
              <a:tr h="405384">
                <a:tc>
                  <a:txBody>
                    <a:bodyPr/>
                    <a:lstStyle/>
                    <a:p>
                      <a:pPr algn="ctr">
                        <a:lnSpc>
                          <a:spcPct val="115000"/>
                        </a:lnSpc>
                        <a:spcAft>
                          <a:spcPts val="0"/>
                        </a:spcAft>
                      </a:pPr>
                      <a:r>
                        <a:rPr lang="es-PY" sz="1800" b="1" dirty="0" smtClean="0">
                          <a:solidFill>
                            <a:schemeClr val="tx1"/>
                          </a:solidFill>
                          <a:effectLst/>
                          <a:latin typeface="Calibri"/>
                          <a:ea typeface="Times New Roman"/>
                          <a:cs typeface="Calibri"/>
                        </a:rPr>
                        <a:t>2.018</a:t>
                      </a:r>
                      <a:endParaRPr lang="es-PY" sz="1800" dirty="0">
                        <a:solidFill>
                          <a:schemeClr val="tx1"/>
                        </a:solidFill>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es-PY" sz="1800" kern="1200" dirty="0" smtClean="0">
                          <a:solidFill>
                            <a:schemeClr val="tx1"/>
                          </a:solidFill>
                          <a:effectLst/>
                          <a:latin typeface="Calibri"/>
                          <a:ea typeface="Times New Roman"/>
                          <a:cs typeface="Calibri"/>
                        </a:rPr>
                        <a:t>42.077</a:t>
                      </a:r>
                      <a:endParaRPr lang="es-PY" sz="1800" kern="1200" dirty="0">
                        <a:solidFill>
                          <a:schemeClr val="tx1"/>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es-PY" sz="1800" kern="1200" dirty="0" smtClean="0">
                          <a:solidFill>
                            <a:schemeClr val="tx1"/>
                          </a:solidFill>
                          <a:effectLst/>
                          <a:latin typeface="Calibri"/>
                          <a:ea typeface="Times New Roman"/>
                          <a:cs typeface="Calibri"/>
                        </a:rPr>
                        <a:t>38.004</a:t>
                      </a:r>
                      <a:endParaRPr lang="es-PY" sz="1800" kern="1200" dirty="0">
                        <a:solidFill>
                          <a:schemeClr val="tx1"/>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es-MX" sz="1800" kern="1200" dirty="0" smtClean="0">
                          <a:solidFill>
                            <a:schemeClr val="tx1"/>
                          </a:solidFill>
                          <a:effectLst/>
                          <a:latin typeface="Calibri"/>
                          <a:ea typeface="Times New Roman"/>
                          <a:cs typeface="Calibri"/>
                        </a:rPr>
                        <a:t>13.923</a:t>
                      </a:r>
                      <a:endParaRPr lang="es-PY" sz="1800" kern="1200" dirty="0">
                        <a:solidFill>
                          <a:schemeClr val="tx1"/>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es-MX" sz="1800" b="1" kern="1200" dirty="0" smtClean="0">
                          <a:solidFill>
                            <a:schemeClr val="tx1"/>
                          </a:solidFill>
                          <a:effectLst/>
                          <a:latin typeface="Calibri"/>
                          <a:ea typeface="Times New Roman"/>
                          <a:cs typeface="Calibri"/>
                        </a:rPr>
                        <a:t>94.004</a:t>
                      </a:r>
                      <a:endParaRPr lang="es-PY" sz="1800" b="1" kern="1200" dirty="0">
                        <a:solidFill>
                          <a:schemeClr val="tx1"/>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04319">
                <a:tc>
                  <a:txBody>
                    <a:bodyPr/>
                    <a:lstStyle/>
                    <a:p>
                      <a:pPr algn="ctr">
                        <a:lnSpc>
                          <a:spcPct val="115000"/>
                        </a:lnSpc>
                        <a:spcAft>
                          <a:spcPts val="0"/>
                        </a:spcAft>
                      </a:pPr>
                      <a:r>
                        <a:rPr lang="es-PY" sz="1800" b="1" dirty="0" smtClean="0">
                          <a:solidFill>
                            <a:srgbClr val="FFFFFF"/>
                          </a:solidFill>
                          <a:effectLst/>
                          <a:latin typeface="Calibri"/>
                          <a:ea typeface="Times New Roman"/>
                          <a:cs typeface="Calibri"/>
                        </a:rPr>
                        <a:t>2.019 </a:t>
                      </a:r>
                    </a:p>
                    <a:p>
                      <a:pPr algn="ctr">
                        <a:lnSpc>
                          <a:spcPct val="115000"/>
                        </a:lnSpc>
                        <a:spcAft>
                          <a:spcPts val="0"/>
                        </a:spcAft>
                      </a:pPr>
                      <a:r>
                        <a:rPr lang="es-PY" sz="1800" b="1" dirty="0" smtClean="0">
                          <a:solidFill>
                            <a:srgbClr val="FFFFFF"/>
                          </a:solidFill>
                          <a:effectLst/>
                          <a:latin typeface="Calibri"/>
                          <a:ea typeface="Times New Roman"/>
                          <a:cs typeface="Calibri"/>
                        </a:rPr>
                        <a:t>1</a:t>
                      </a:r>
                      <a:r>
                        <a:rPr lang="es-PY" sz="1800" b="1" baseline="30000" dirty="0" smtClean="0">
                          <a:solidFill>
                            <a:srgbClr val="FFFFFF"/>
                          </a:solidFill>
                          <a:effectLst/>
                          <a:latin typeface="Calibri"/>
                          <a:ea typeface="Times New Roman"/>
                          <a:cs typeface="Calibri"/>
                        </a:rPr>
                        <a:t>er</a:t>
                      </a:r>
                      <a:r>
                        <a:rPr lang="es-PY" sz="1800" b="1" dirty="0" smtClean="0">
                          <a:solidFill>
                            <a:srgbClr val="FFFFFF"/>
                          </a:solidFill>
                          <a:effectLst/>
                          <a:latin typeface="Calibri"/>
                          <a:ea typeface="Times New Roman"/>
                          <a:cs typeface="Calibri"/>
                        </a:rPr>
                        <a:t> Semestre</a:t>
                      </a:r>
                      <a:endParaRPr lang="es-PY" sz="18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s-PY" sz="1800" kern="1200" dirty="0" smtClean="0">
                          <a:solidFill>
                            <a:srgbClr val="FFFFFF"/>
                          </a:solidFill>
                          <a:effectLst/>
                          <a:latin typeface="Calibri"/>
                          <a:ea typeface="Times New Roman"/>
                          <a:cs typeface="Calibri"/>
                        </a:rPr>
                        <a:t>28.137</a:t>
                      </a:r>
                      <a:endParaRPr lang="es-PY" sz="1800" kern="1200" dirty="0">
                        <a:solidFill>
                          <a:srgbClr val="FFFFFF"/>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r>
                        <a:rPr lang="es-PY" sz="1800" kern="1200" dirty="0" smtClean="0">
                          <a:solidFill>
                            <a:srgbClr val="FFFFFF"/>
                          </a:solidFill>
                          <a:effectLst/>
                          <a:latin typeface="Calibri"/>
                          <a:ea typeface="Times New Roman"/>
                          <a:cs typeface="Calibri"/>
                        </a:rPr>
                        <a:t>37.202</a:t>
                      </a:r>
                      <a:endParaRPr lang="es-PY" sz="1800" kern="1200" dirty="0">
                        <a:solidFill>
                          <a:srgbClr val="FFFFFF"/>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lnSpc>
                          <a:spcPct val="115000"/>
                        </a:lnSpc>
                        <a:spcAft>
                          <a:spcPts val="0"/>
                        </a:spcAft>
                      </a:pPr>
                      <a:r>
                        <a:rPr lang="es-PY" sz="1800" kern="1200" dirty="0" smtClean="0">
                          <a:solidFill>
                            <a:srgbClr val="FFFFFF"/>
                          </a:solidFill>
                          <a:effectLst/>
                          <a:latin typeface="Calibri"/>
                          <a:ea typeface="Times New Roman"/>
                          <a:cs typeface="Calibri"/>
                        </a:rPr>
                        <a:t>7.194</a:t>
                      </a:r>
                      <a:endParaRPr lang="es-PY" sz="1800" kern="1200" dirty="0">
                        <a:solidFill>
                          <a:srgbClr val="FFFFFF"/>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lnSpc>
                          <a:spcPct val="115000"/>
                        </a:lnSpc>
                        <a:spcAft>
                          <a:spcPts val="0"/>
                        </a:spcAft>
                      </a:pPr>
                      <a:r>
                        <a:rPr lang="es-PY" sz="1800" b="1" kern="1200" dirty="0" smtClean="0">
                          <a:solidFill>
                            <a:srgbClr val="FFFFFF"/>
                          </a:solidFill>
                          <a:effectLst/>
                          <a:latin typeface="Calibri"/>
                          <a:ea typeface="Times New Roman"/>
                          <a:cs typeface="Calibri"/>
                        </a:rPr>
                        <a:t>72.533</a:t>
                      </a:r>
                      <a:endParaRPr lang="es-PY" sz="1800" b="1" kern="1200" dirty="0">
                        <a:solidFill>
                          <a:srgbClr val="FFFFFF"/>
                        </a:solidFill>
                        <a:effectLst/>
                        <a:latin typeface="Calibri"/>
                        <a:ea typeface="Times New Roman"/>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129446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posición de imagen"/>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0781" t="16746" r="12410" b="17334"/>
          <a:stretch/>
        </p:blipFill>
        <p:spPr>
          <a:xfrm>
            <a:off x="179512" y="260648"/>
            <a:ext cx="8727791" cy="5616624"/>
          </a:xfrm>
        </p:spPr>
      </p:pic>
    </p:spTree>
    <p:extLst>
      <p:ext uri="{BB962C8B-B14F-4D97-AF65-F5344CB8AC3E}">
        <p14:creationId xmlns:p14="http://schemas.microsoft.com/office/powerpoint/2010/main" val="4254914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Subtítulo"/>
          <p:cNvSpPr txBox="1">
            <a:spLocks/>
          </p:cNvSpPr>
          <p:nvPr/>
        </p:nvSpPr>
        <p:spPr>
          <a:xfrm>
            <a:off x="486908" y="1844824"/>
            <a:ext cx="8134672" cy="33843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PY" b="1" dirty="0" smtClean="0">
              <a:solidFill>
                <a:schemeClr val="accent1">
                  <a:lumMod val="50000"/>
                </a:schemeClr>
              </a:solidFill>
            </a:endParaRPr>
          </a:p>
          <a:p>
            <a:pPr marL="0" indent="0" algn="ctr">
              <a:buNone/>
            </a:pPr>
            <a:r>
              <a:rPr lang="es-PY" sz="3900" b="1" dirty="0" smtClean="0">
                <a:solidFill>
                  <a:schemeClr val="accent1">
                    <a:lumMod val="50000"/>
                  </a:schemeClr>
                </a:solidFill>
                <a:latin typeface="Goudy Old Style" panose="02020502050305020303" pitchFamily="18" charset="0"/>
              </a:rPr>
              <a:t>“ADENDA AL PROYECTO DE PRESUPUESTO 2020</a:t>
            </a:r>
          </a:p>
          <a:p>
            <a:pPr marL="0" indent="0" algn="ctr">
              <a:buNone/>
            </a:pPr>
            <a:r>
              <a:rPr lang="es-PY" sz="3900" b="1" dirty="0" smtClean="0">
                <a:solidFill>
                  <a:schemeClr val="accent1">
                    <a:lumMod val="50000"/>
                  </a:schemeClr>
                </a:solidFill>
                <a:latin typeface="Goudy Old Style" panose="02020502050305020303" pitchFamily="18" charset="0"/>
              </a:rPr>
              <a:t>MINISTERIO DE LA DEFENSA PÚBLICA”</a:t>
            </a:r>
            <a:endParaRPr lang="es-PY" sz="3900" dirty="0" smtClean="0">
              <a:solidFill>
                <a:schemeClr val="accent1">
                  <a:lumMod val="50000"/>
                </a:schemeClr>
              </a:solidFill>
              <a:latin typeface="Goudy Old Style" panose="02020502050305020303" pitchFamily="18" charset="0"/>
            </a:endParaRPr>
          </a:p>
          <a:p>
            <a:pPr algn="ctr"/>
            <a:endParaRPr lang="es-PY" sz="4000" dirty="0">
              <a:solidFill>
                <a:schemeClr val="accent1">
                  <a:lumMod val="50000"/>
                </a:schemeClr>
              </a:solidFill>
              <a:latin typeface="Goudy Old Style" panose="02020502050305020303" pitchFamily="18" charset="0"/>
            </a:endParaRPr>
          </a:p>
        </p:txBody>
      </p:sp>
      <p:grpSp>
        <p:nvGrpSpPr>
          <p:cNvPr id="7" name="9 Grupo"/>
          <p:cNvGrpSpPr/>
          <p:nvPr/>
        </p:nvGrpSpPr>
        <p:grpSpPr>
          <a:xfrm>
            <a:off x="270884" y="179320"/>
            <a:ext cx="8350696" cy="1198474"/>
            <a:chOff x="400734" y="272784"/>
            <a:chExt cx="8350696" cy="1198474"/>
          </a:xfrm>
        </p:grpSpPr>
        <p:pic>
          <p:nvPicPr>
            <p:cNvPr id="8"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36296" y="79515"/>
            <a:ext cx="1601308" cy="1022430"/>
          </a:xfrm>
          <a:prstGeom prst="rect">
            <a:avLst/>
          </a:prstGeom>
        </p:spPr>
      </p:pic>
    </p:spTree>
    <p:extLst>
      <p:ext uri="{BB962C8B-B14F-4D97-AF65-F5344CB8AC3E}">
        <p14:creationId xmlns:p14="http://schemas.microsoft.com/office/powerpoint/2010/main" val="3390882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396" y="1377794"/>
            <a:ext cx="8965604" cy="5139869"/>
          </a:xfrm>
          <a:prstGeom prst="rect">
            <a:avLst/>
          </a:prstGeom>
        </p:spPr>
        <p:txBody>
          <a:bodyPr wrap="square">
            <a:spAutoFit/>
          </a:bodyPr>
          <a:lstStyle/>
          <a:p>
            <a:r>
              <a:rPr lang="es-ES" sz="3200" b="1" dirty="0"/>
              <a:t>Nuestra </a:t>
            </a:r>
            <a:r>
              <a:rPr lang="es-ES" sz="3200" b="1" dirty="0" smtClean="0"/>
              <a:t>Misión</a:t>
            </a:r>
            <a:endParaRPr lang="es-PY" sz="3200" dirty="0"/>
          </a:p>
          <a:p>
            <a:pPr algn="just"/>
            <a:r>
              <a:rPr lang="es-PY" sz="2400" dirty="0"/>
              <a:t>El MDP es una persona jurídica de derecho público que integra el Poder Judicial y goza de autonomía normativa y funcional; así como de autarquía financiera en la administración de sus recursos, que ejerce la Defensa de sus usuarios, vigilando la efectiva aplicación del debido proceso, en el ámbito de su competencia.</a:t>
            </a:r>
          </a:p>
          <a:p>
            <a:r>
              <a:rPr lang="es-PY" sz="2400" dirty="0"/>
              <a:t> </a:t>
            </a:r>
          </a:p>
          <a:p>
            <a:r>
              <a:rPr lang="es-ES" sz="3200" b="1" dirty="0"/>
              <a:t>Nuestra </a:t>
            </a:r>
            <a:r>
              <a:rPr lang="es-ES" sz="3200" b="1" dirty="0" smtClean="0"/>
              <a:t>Visión</a:t>
            </a:r>
            <a:endParaRPr lang="es-PY" sz="3200" dirty="0"/>
          </a:p>
          <a:p>
            <a:pPr algn="just"/>
            <a:r>
              <a:rPr lang="es-ES" sz="2400" dirty="0"/>
              <a:t>Un MDP moderno, transparente, con prestigio, reconocido por el fácil acceso a la justicia para los sectores más vulnerables de la sociedad, contribuyendo a la protección de los D.D.H.H., integrado por funcionarios capaces y </a:t>
            </a:r>
            <a:r>
              <a:rPr lang="es-ES" sz="2400" dirty="0" smtClean="0"/>
              <a:t>comprometidos.</a:t>
            </a:r>
          </a:p>
          <a:p>
            <a:pPr algn="just"/>
            <a:endParaRPr lang="es-PY" sz="2400" dirty="0"/>
          </a:p>
        </p:txBody>
      </p:sp>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sp>
        <p:nvSpPr>
          <p:cNvPr id="10"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45721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Elipse 79"/>
          <p:cNvSpPr/>
          <p:nvPr/>
        </p:nvSpPr>
        <p:spPr>
          <a:xfrm>
            <a:off x="4146082" y="2033766"/>
            <a:ext cx="4433247" cy="34834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81" name="Grupo 80"/>
          <p:cNvGrpSpPr/>
          <p:nvPr/>
        </p:nvGrpSpPr>
        <p:grpSpPr>
          <a:xfrm>
            <a:off x="157234" y="349024"/>
            <a:ext cx="1472505" cy="1135760"/>
            <a:chOff x="590756" y="349024"/>
            <a:chExt cx="1472505" cy="1135760"/>
          </a:xfrm>
        </p:grpSpPr>
        <p:sp>
          <p:nvSpPr>
            <p:cNvPr id="74" name="Elipse 73"/>
            <p:cNvSpPr/>
            <p:nvPr/>
          </p:nvSpPr>
          <p:spPr>
            <a:xfrm>
              <a:off x="590756" y="349024"/>
              <a:ext cx="1450754" cy="113576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CuadroTexto 10"/>
            <p:cNvSpPr txBox="1"/>
            <p:nvPr/>
          </p:nvSpPr>
          <p:spPr>
            <a:xfrm>
              <a:off x="590756" y="600898"/>
              <a:ext cx="1472505" cy="584775"/>
            </a:xfrm>
            <a:prstGeom prst="rect">
              <a:avLst/>
            </a:prstGeom>
            <a:noFill/>
          </p:spPr>
          <p:txBody>
            <a:bodyPr wrap="square" rtlCol="0">
              <a:spAutoFit/>
            </a:bodyPr>
            <a:lstStyle/>
            <a:p>
              <a:pPr algn="ctr"/>
              <a:r>
                <a:rPr lang="es-PY" sz="1600" b="1" dirty="0" smtClean="0"/>
                <a:t>MDP</a:t>
              </a:r>
            </a:p>
            <a:p>
              <a:pPr algn="ctr"/>
              <a:r>
                <a:rPr lang="es-PY" sz="1600" b="1" dirty="0" smtClean="0"/>
                <a:t>60 SEDES</a:t>
              </a:r>
              <a:endParaRPr lang="es-PY" sz="1600" dirty="0"/>
            </a:p>
          </p:txBody>
        </p:sp>
      </p:grpSp>
      <p:grpSp>
        <p:nvGrpSpPr>
          <p:cNvPr id="79" name="Grupo 78"/>
          <p:cNvGrpSpPr/>
          <p:nvPr/>
        </p:nvGrpSpPr>
        <p:grpSpPr>
          <a:xfrm>
            <a:off x="1629739" y="116203"/>
            <a:ext cx="2520280" cy="1554164"/>
            <a:chOff x="1996276" y="162432"/>
            <a:chExt cx="2520280" cy="1554164"/>
          </a:xfrm>
        </p:grpSpPr>
        <p:sp>
          <p:nvSpPr>
            <p:cNvPr id="75" name="Elipse 74"/>
            <p:cNvSpPr/>
            <p:nvPr/>
          </p:nvSpPr>
          <p:spPr>
            <a:xfrm>
              <a:off x="2276095" y="162432"/>
              <a:ext cx="1983094" cy="15541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8" name="Rectángulo 17"/>
            <p:cNvSpPr/>
            <p:nvPr/>
          </p:nvSpPr>
          <p:spPr>
            <a:xfrm>
              <a:off x="1996276" y="384601"/>
              <a:ext cx="2520280" cy="646331"/>
            </a:xfrm>
            <a:prstGeom prst="rect">
              <a:avLst/>
            </a:prstGeom>
          </p:spPr>
          <p:txBody>
            <a:bodyPr wrap="square">
              <a:spAutoFit/>
            </a:bodyPr>
            <a:lstStyle/>
            <a:p>
              <a:pPr algn="ctr"/>
              <a:r>
                <a:rPr lang="es-ES" b="1" dirty="0" smtClean="0"/>
                <a:t>401 </a:t>
              </a:r>
            </a:p>
            <a:p>
              <a:pPr algn="ctr"/>
              <a:r>
                <a:rPr lang="es-ES" dirty="0" smtClean="0"/>
                <a:t>Defensores Públicos</a:t>
              </a:r>
              <a:endParaRPr lang="es-ES" b="1" dirty="0"/>
            </a:p>
          </p:txBody>
        </p:sp>
        <p:sp>
          <p:nvSpPr>
            <p:cNvPr id="19" name="Rectángulo 18"/>
            <p:cNvSpPr/>
            <p:nvPr/>
          </p:nvSpPr>
          <p:spPr>
            <a:xfrm>
              <a:off x="2593907" y="910564"/>
              <a:ext cx="1383712" cy="646331"/>
            </a:xfrm>
            <a:prstGeom prst="rect">
              <a:avLst/>
            </a:prstGeom>
          </p:spPr>
          <p:txBody>
            <a:bodyPr wrap="none">
              <a:spAutoFit/>
            </a:bodyPr>
            <a:lstStyle/>
            <a:p>
              <a:pPr algn="ctr"/>
              <a:r>
                <a:rPr lang="es-ES" b="1" dirty="0" smtClean="0"/>
                <a:t>1.622 </a:t>
              </a:r>
            </a:p>
            <a:p>
              <a:pPr algn="ctr"/>
              <a:r>
                <a:rPr lang="es-ES" dirty="0" smtClean="0"/>
                <a:t>Funcionarios</a:t>
              </a:r>
              <a:endParaRPr lang="es-ES" b="1" dirty="0"/>
            </a:p>
          </p:txBody>
        </p:sp>
      </p:grpSp>
      <p:grpSp>
        <p:nvGrpSpPr>
          <p:cNvPr id="84" name="Grupo 83"/>
          <p:cNvGrpSpPr/>
          <p:nvPr/>
        </p:nvGrpSpPr>
        <p:grpSpPr>
          <a:xfrm>
            <a:off x="3022846" y="4834917"/>
            <a:ext cx="1617567" cy="1226167"/>
            <a:chOff x="4963835" y="1484783"/>
            <a:chExt cx="1617567" cy="1226167"/>
          </a:xfrm>
          <a:solidFill>
            <a:schemeClr val="bg1"/>
          </a:solidFill>
        </p:grpSpPr>
        <p:sp>
          <p:nvSpPr>
            <p:cNvPr id="83" name="Elipse 82"/>
            <p:cNvSpPr/>
            <p:nvPr/>
          </p:nvSpPr>
          <p:spPr>
            <a:xfrm>
              <a:off x="4963835" y="1484783"/>
              <a:ext cx="1617567" cy="12261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CuadroTexto 15"/>
            <p:cNvSpPr txBox="1"/>
            <p:nvPr/>
          </p:nvSpPr>
          <p:spPr>
            <a:xfrm>
              <a:off x="5076056" y="1715780"/>
              <a:ext cx="1440160" cy="861774"/>
            </a:xfrm>
            <a:prstGeom prst="rect">
              <a:avLst/>
            </a:prstGeom>
            <a:noFill/>
          </p:spPr>
          <p:txBody>
            <a:bodyPr wrap="square" rtlCol="0">
              <a:spAutoFit/>
            </a:bodyPr>
            <a:lstStyle/>
            <a:p>
              <a:pPr algn="ctr"/>
              <a:r>
                <a:rPr lang="es-PY" sz="1400" b="1" dirty="0" smtClean="0"/>
                <a:t>PPL ASISTIDAS</a:t>
              </a:r>
            </a:p>
            <a:p>
              <a:pPr algn="ctr"/>
              <a:r>
                <a:rPr lang="es-ES" sz="2000" b="1" dirty="0"/>
                <a:t>5.674 </a:t>
              </a:r>
              <a:r>
                <a:rPr lang="es-ES" sz="1600" b="1" dirty="0"/>
                <a:t>personas</a:t>
              </a:r>
              <a:endParaRPr lang="es-PY" sz="2000" dirty="0"/>
            </a:p>
          </p:txBody>
        </p:sp>
      </p:grpSp>
      <p:grpSp>
        <p:nvGrpSpPr>
          <p:cNvPr id="91" name="Grupo 90"/>
          <p:cNvGrpSpPr/>
          <p:nvPr/>
        </p:nvGrpSpPr>
        <p:grpSpPr>
          <a:xfrm>
            <a:off x="4194222" y="116203"/>
            <a:ext cx="1898560" cy="1398706"/>
            <a:chOff x="4419107" y="3071435"/>
            <a:chExt cx="1898560" cy="1398706"/>
          </a:xfrm>
          <a:solidFill>
            <a:schemeClr val="bg1"/>
          </a:solidFill>
        </p:grpSpPr>
        <p:sp>
          <p:nvSpPr>
            <p:cNvPr id="90" name="Elipse 89"/>
            <p:cNvSpPr/>
            <p:nvPr/>
          </p:nvSpPr>
          <p:spPr>
            <a:xfrm>
              <a:off x="4419107" y="3071435"/>
              <a:ext cx="1898560" cy="139870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52" name="CuadroTexto 51"/>
            <p:cNvSpPr txBox="1"/>
            <p:nvPr/>
          </p:nvSpPr>
          <p:spPr>
            <a:xfrm>
              <a:off x="4625813" y="3280255"/>
              <a:ext cx="1547840" cy="954107"/>
            </a:xfrm>
            <a:prstGeom prst="rect">
              <a:avLst/>
            </a:prstGeom>
            <a:noFill/>
          </p:spPr>
          <p:txBody>
            <a:bodyPr wrap="square" rtlCol="0">
              <a:spAutoFit/>
            </a:bodyPr>
            <a:lstStyle/>
            <a:p>
              <a:pPr algn="ctr"/>
              <a:r>
                <a:rPr lang="es-PY" sz="1400" b="1" dirty="0" smtClean="0"/>
                <a:t>LIBERTADES OBTENIDAS</a:t>
              </a:r>
              <a:endParaRPr lang="es-PY" sz="1400" b="1" dirty="0"/>
            </a:p>
            <a:p>
              <a:pPr algn="ctr"/>
              <a:r>
                <a:rPr lang="es-ES" sz="2400" b="1" dirty="0" smtClean="0"/>
                <a:t>926</a:t>
              </a:r>
              <a:r>
                <a:rPr lang="es-ES" sz="2800" b="1" dirty="0" smtClean="0"/>
                <a:t> </a:t>
              </a:r>
              <a:r>
                <a:rPr lang="es-ES" sz="1600" b="1" dirty="0"/>
                <a:t>personas</a:t>
              </a:r>
              <a:endParaRPr lang="es-PY" sz="2800" dirty="0"/>
            </a:p>
          </p:txBody>
        </p:sp>
      </p:grpSp>
      <p:sp>
        <p:nvSpPr>
          <p:cNvPr id="57" name="CuadroTexto 56"/>
          <p:cNvSpPr txBox="1"/>
          <p:nvPr/>
        </p:nvSpPr>
        <p:spPr>
          <a:xfrm>
            <a:off x="5058079" y="2170654"/>
            <a:ext cx="2466249" cy="584775"/>
          </a:xfrm>
          <a:prstGeom prst="rect">
            <a:avLst/>
          </a:prstGeom>
          <a:noFill/>
        </p:spPr>
        <p:txBody>
          <a:bodyPr wrap="square" rtlCol="0">
            <a:spAutoFit/>
          </a:bodyPr>
          <a:lstStyle/>
          <a:p>
            <a:pPr algn="ctr"/>
            <a:r>
              <a:rPr lang="es-PY" sz="1600" b="1" dirty="0" smtClean="0"/>
              <a:t>UTI NIÑEZ, </a:t>
            </a:r>
            <a:r>
              <a:rPr lang="es-PY" sz="1600" b="1" dirty="0" err="1" smtClean="0"/>
              <a:t>PcD</a:t>
            </a:r>
            <a:r>
              <a:rPr lang="es-PY" sz="1600" b="1" dirty="0" smtClean="0"/>
              <a:t>, Grupos Indígenas</a:t>
            </a:r>
            <a:endParaRPr lang="es-PY" sz="2400" dirty="0"/>
          </a:p>
        </p:txBody>
      </p:sp>
      <p:grpSp>
        <p:nvGrpSpPr>
          <p:cNvPr id="94" name="Grupo 93"/>
          <p:cNvGrpSpPr/>
          <p:nvPr/>
        </p:nvGrpSpPr>
        <p:grpSpPr>
          <a:xfrm>
            <a:off x="4632595" y="2826524"/>
            <a:ext cx="3611813" cy="386452"/>
            <a:chOff x="2648335" y="4584711"/>
            <a:chExt cx="3611813" cy="386452"/>
          </a:xfrm>
        </p:grpSpPr>
        <p:sp>
          <p:nvSpPr>
            <p:cNvPr id="58" name="Cheurón 57"/>
            <p:cNvSpPr/>
            <p:nvPr/>
          </p:nvSpPr>
          <p:spPr>
            <a:xfrm>
              <a:off x="2648335" y="4611123"/>
              <a:ext cx="3611813" cy="360040"/>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b="1" dirty="0"/>
            </a:p>
          </p:txBody>
        </p:sp>
        <p:sp>
          <p:nvSpPr>
            <p:cNvPr id="61" name="Rectángulo 60"/>
            <p:cNvSpPr/>
            <p:nvPr/>
          </p:nvSpPr>
          <p:spPr>
            <a:xfrm>
              <a:off x="2931192" y="4584711"/>
              <a:ext cx="3190489" cy="369332"/>
            </a:xfrm>
            <a:prstGeom prst="rect">
              <a:avLst/>
            </a:prstGeom>
          </p:spPr>
          <p:txBody>
            <a:bodyPr wrap="none">
              <a:spAutoFit/>
            </a:bodyPr>
            <a:lstStyle/>
            <a:p>
              <a:r>
                <a:rPr lang="es-ES" b="1" dirty="0" smtClean="0"/>
                <a:t>326 </a:t>
              </a:r>
              <a:r>
                <a:rPr lang="es-ES" sz="1400" dirty="0"/>
                <a:t>Terapias </a:t>
              </a:r>
              <a:r>
                <a:rPr lang="es-ES" sz="1400" dirty="0" smtClean="0"/>
                <a:t>intensivas niñez obtenidas </a:t>
              </a:r>
              <a:endParaRPr lang="es-PY" dirty="0"/>
            </a:p>
          </p:txBody>
        </p:sp>
      </p:grpSp>
      <p:grpSp>
        <p:nvGrpSpPr>
          <p:cNvPr id="95" name="Grupo 94"/>
          <p:cNvGrpSpPr/>
          <p:nvPr/>
        </p:nvGrpSpPr>
        <p:grpSpPr>
          <a:xfrm rot="20032960">
            <a:off x="6054119" y="3847505"/>
            <a:ext cx="2444095" cy="905034"/>
            <a:chOff x="522931" y="7175054"/>
            <a:chExt cx="3927388" cy="398735"/>
          </a:xfrm>
        </p:grpSpPr>
        <p:sp>
          <p:nvSpPr>
            <p:cNvPr id="59" name="Cheurón 58"/>
            <p:cNvSpPr/>
            <p:nvPr/>
          </p:nvSpPr>
          <p:spPr>
            <a:xfrm>
              <a:off x="522931" y="7175054"/>
              <a:ext cx="3611813" cy="360040"/>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schemeClr val="tx1"/>
                </a:solidFill>
              </a:endParaRPr>
            </a:p>
          </p:txBody>
        </p:sp>
        <p:sp>
          <p:nvSpPr>
            <p:cNvPr id="62" name="Rectángulo 61"/>
            <p:cNvSpPr/>
            <p:nvPr/>
          </p:nvSpPr>
          <p:spPr>
            <a:xfrm>
              <a:off x="983857" y="7204457"/>
              <a:ext cx="3466462" cy="369332"/>
            </a:xfrm>
            <a:prstGeom prst="rect">
              <a:avLst/>
            </a:prstGeom>
          </p:spPr>
          <p:txBody>
            <a:bodyPr wrap="square">
              <a:spAutoFit/>
            </a:bodyPr>
            <a:lstStyle/>
            <a:p>
              <a:r>
                <a:rPr lang="es-ES" b="1" dirty="0"/>
                <a:t>138 </a:t>
              </a:r>
              <a:r>
                <a:rPr lang="es-ES" sz="1400" dirty="0" smtClean="0"/>
                <a:t>Personas </a:t>
              </a:r>
              <a:r>
                <a:rPr lang="es-ES" sz="1400" dirty="0"/>
                <a:t>con discapacidad atendidas</a:t>
              </a:r>
              <a:endParaRPr lang="es-PY" dirty="0"/>
            </a:p>
          </p:txBody>
        </p:sp>
      </p:grpSp>
      <p:grpSp>
        <p:nvGrpSpPr>
          <p:cNvPr id="96" name="Grupo 95"/>
          <p:cNvGrpSpPr/>
          <p:nvPr/>
        </p:nvGrpSpPr>
        <p:grpSpPr>
          <a:xfrm rot="20368727">
            <a:off x="4381362" y="3548050"/>
            <a:ext cx="2253560" cy="815042"/>
            <a:chOff x="805112" y="7079470"/>
            <a:chExt cx="2253560" cy="815042"/>
          </a:xfrm>
        </p:grpSpPr>
        <p:sp>
          <p:nvSpPr>
            <p:cNvPr id="60" name="Cheurón 59"/>
            <p:cNvSpPr/>
            <p:nvPr/>
          </p:nvSpPr>
          <p:spPr>
            <a:xfrm>
              <a:off x="805112" y="7079470"/>
              <a:ext cx="2253560" cy="815042"/>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schemeClr val="tx1"/>
                </a:solidFill>
              </a:endParaRPr>
            </a:p>
          </p:txBody>
        </p:sp>
        <p:sp>
          <p:nvSpPr>
            <p:cNvPr id="63" name="Rectángulo 62"/>
            <p:cNvSpPr/>
            <p:nvPr/>
          </p:nvSpPr>
          <p:spPr>
            <a:xfrm>
              <a:off x="1182395" y="7088762"/>
              <a:ext cx="1689653" cy="800219"/>
            </a:xfrm>
            <a:prstGeom prst="rect">
              <a:avLst/>
            </a:prstGeom>
          </p:spPr>
          <p:txBody>
            <a:bodyPr wrap="square">
              <a:spAutoFit/>
            </a:bodyPr>
            <a:lstStyle/>
            <a:p>
              <a:r>
                <a:rPr lang="es-ES" b="1" dirty="0"/>
                <a:t>121 </a:t>
              </a:r>
              <a:r>
                <a:rPr lang="es-ES" sz="1400" dirty="0"/>
                <a:t>Personas de Grupos Indígenas </a:t>
              </a:r>
              <a:r>
                <a:rPr lang="es-ES" sz="1400" dirty="0" smtClean="0"/>
                <a:t>atendidas</a:t>
              </a:r>
              <a:endParaRPr lang="es-PY" dirty="0"/>
            </a:p>
          </p:txBody>
        </p:sp>
      </p:grpSp>
      <p:grpSp>
        <p:nvGrpSpPr>
          <p:cNvPr id="92" name="Grupo 91"/>
          <p:cNvGrpSpPr/>
          <p:nvPr/>
        </p:nvGrpSpPr>
        <p:grpSpPr>
          <a:xfrm>
            <a:off x="6298040" y="132121"/>
            <a:ext cx="2282182" cy="1901645"/>
            <a:chOff x="6298040" y="132121"/>
            <a:chExt cx="2282182" cy="1901645"/>
          </a:xfrm>
        </p:grpSpPr>
        <p:sp>
          <p:nvSpPr>
            <p:cNvPr id="82" name="Elipse 81"/>
            <p:cNvSpPr/>
            <p:nvPr/>
          </p:nvSpPr>
          <p:spPr>
            <a:xfrm>
              <a:off x="6298040" y="132121"/>
              <a:ext cx="2282182" cy="19016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67" name="Rectángulo 66"/>
            <p:cNvSpPr/>
            <p:nvPr/>
          </p:nvSpPr>
          <p:spPr>
            <a:xfrm>
              <a:off x="6422290" y="436612"/>
              <a:ext cx="2010172" cy="1292662"/>
            </a:xfrm>
            <a:prstGeom prst="rect">
              <a:avLst/>
            </a:prstGeom>
          </p:spPr>
          <p:txBody>
            <a:bodyPr wrap="square">
              <a:spAutoFit/>
            </a:bodyPr>
            <a:lstStyle/>
            <a:p>
              <a:pPr algn="ctr"/>
              <a:r>
                <a:rPr lang="es-ES" dirty="0"/>
                <a:t>Consultas </a:t>
              </a:r>
              <a:r>
                <a:rPr lang="es-ES" b="1" dirty="0" smtClean="0"/>
                <a:t>NO </a:t>
              </a:r>
              <a:r>
                <a:rPr lang="es-ES" dirty="0" smtClean="0"/>
                <a:t>derivadas </a:t>
              </a:r>
              <a:r>
                <a:rPr lang="es-ES" dirty="0"/>
                <a:t>en </a:t>
              </a:r>
              <a:r>
                <a:rPr lang="es-ES" dirty="0" smtClean="0"/>
                <a:t>juicios </a:t>
              </a:r>
              <a:r>
                <a:rPr lang="es-ES" sz="2400" b="1" dirty="0"/>
                <a:t>33.954 </a:t>
              </a:r>
              <a:endParaRPr lang="es-ES" sz="2400" b="1" dirty="0" smtClean="0"/>
            </a:p>
            <a:p>
              <a:pPr algn="ctr"/>
              <a:r>
                <a:rPr lang="es-ES" dirty="0" smtClean="0"/>
                <a:t>personas</a:t>
              </a:r>
              <a:endParaRPr lang="es-ES" dirty="0"/>
            </a:p>
          </p:txBody>
        </p:sp>
      </p:grpSp>
      <p:grpSp>
        <p:nvGrpSpPr>
          <p:cNvPr id="97" name="Grupo 96"/>
          <p:cNvGrpSpPr/>
          <p:nvPr/>
        </p:nvGrpSpPr>
        <p:grpSpPr>
          <a:xfrm>
            <a:off x="144889" y="4878763"/>
            <a:ext cx="2372449" cy="1824937"/>
            <a:chOff x="6659568" y="4214066"/>
            <a:chExt cx="2372449" cy="1824937"/>
          </a:xfrm>
        </p:grpSpPr>
        <p:sp>
          <p:nvSpPr>
            <p:cNvPr id="73" name="Elipse 72"/>
            <p:cNvSpPr/>
            <p:nvPr/>
          </p:nvSpPr>
          <p:spPr>
            <a:xfrm>
              <a:off x="6659568" y="4214066"/>
              <a:ext cx="2372449" cy="182493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72" name="Rectángulo 71"/>
            <p:cNvSpPr/>
            <p:nvPr/>
          </p:nvSpPr>
          <p:spPr>
            <a:xfrm>
              <a:off x="7001471" y="4471424"/>
              <a:ext cx="1688645" cy="1477328"/>
            </a:xfrm>
            <a:prstGeom prst="rect">
              <a:avLst/>
            </a:prstGeom>
          </p:spPr>
          <p:txBody>
            <a:bodyPr wrap="square">
              <a:spAutoFit/>
            </a:bodyPr>
            <a:lstStyle/>
            <a:p>
              <a:pPr algn="ctr"/>
              <a:r>
                <a:rPr lang="es-ES" dirty="0" smtClean="0"/>
                <a:t>Atención de Equipo Técnico Forense</a:t>
              </a:r>
            </a:p>
            <a:p>
              <a:pPr algn="ctr"/>
              <a:r>
                <a:rPr lang="es-ES" b="1" dirty="0" smtClean="0"/>
                <a:t>4.353 </a:t>
              </a:r>
            </a:p>
            <a:p>
              <a:pPr algn="ctr"/>
              <a:r>
                <a:rPr lang="es-ES" dirty="0" smtClean="0"/>
                <a:t>personas</a:t>
              </a:r>
              <a:endParaRPr lang="es-PY" dirty="0"/>
            </a:p>
          </p:txBody>
        </p:sp>
      </p:grpSp>
      <p:grpSp>
        <p:nvGrpSpPr>
          <p:cNvPr id="89" name="Grupo 88"/>
          <p:cNvGrpSpPr/>
          <p:nvPr/>
        </p:nvGrpSpPr>
        <p:grpSpPr>
          <a:xfrm>
            <a:off x="223720" y="1859927"/>
            <a:ext cx="3607910" cy="2637973"/>
            <a:chOff x="532042" y="1699082"/>
            <a:chExt cx="3607910" cy="2637973"/>
          </a:xfrm>
        </p:grpSpPr>
        <p:sp>
          <p:nvSpPr>
            <p:cNvPr id="85" name="Elipse 84"/>
            <p:cNvSpPr/>
            <p:nvPr/>
          </p:nvSpPr>
          <p:spPr>
            <a:xfrm>
              <a:off x="532042" y="1699082"/>
              <a:ext cx="3607910" cy="26379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49" name="CuadroTexto 48"/>
            <p:cNvSpPr txBox="1"/>
            <p:nvPr/>
          </p:nvSpPr>
          <p:spPr>
            <a:xfrm>
              <a:off x="1162073" y="1923968"/>
              <a:ext cx="2299626" cy="538609"/>
            </a:xfrm>
            <a:prstGeom prst="rect">
              <a:avLst/>
            </a:prstGeom>
            <a:noFill/>
          </p:spPr>
          <p:txBody>
            <a:bodyPr wrap="square" rtlCol="0">
              <a:spAutoFit/>
            </a:bodyPr>
            <a:lstStyle/>
            <a:p>
              <a:pPr algn="ctr"/>
              <a:r>
                <a:rPr lang="es-PY" b="1" dirty="0" smtClean="0"/>
                <a:t>PERSONAS ASISTIDAS</a:t>
              </a:r>
            </a:p>
            <a:p>
              <a:pPr algn="ctr"/>
              <a:r>
                <a:rPr lang="es-PY" sz="1100" b="1" dirty="0" smtClean="0"/>
                <a:t>1</a:t>
              </a:r>
              <a:r>
                <a:rPr lang="es-PY" sz="1100" b="1" baseline="30000" dirty="0" smtClean="0"/>
                <a:t>ER</a:t>
              </a:r>
              <a:r>
                <a:rPr lang="es-PY" sz="1100" b="1" dirty="0" smtClean="0"/>
                <a:t> SEMESTRE</a:t>
              </a:r>
              <a:endParaRPr lang="es-PY" sz="1400" dirty="0"/>
            </a:p>
          </p:txBody>
        </p:sp>
        <p:grpSp>
          <p:nvGrpSpPr>
            <p:cNvPr id="88" name="Grupo 87"/>
            <p:cNvGrpSpPr/>
            <p:nvPr/>
          </p:nvGrpSpPr>
          <p:grpSpPr>
            <a:xfrm>
              <a:off x="1347859" y="3248981"/>
              <a:ext cx="2399361" cy="615556"/>
              <a:chOff x="1347859" y="3248981"/>
              <a:chExt cx="2399361" cy="615556"/>
            </a:xfrm>
          </p:grpSpPr>
          <p:sp>
            <p:nvSpPr>
              <p:cNvPr id="41" name="Hexágono 40"/>
              <p:cNvSpPr/>
              <p:nvPr/>
            </p:nvSpPr>
            <p:spPr>
              <a:xfrm>
                <a:off x="1347859" y="3271391"/>
                <a:ext cx="2376264" cy="592361"/>
              </a:xfrm>
              <a:prstGeom prst="hexagon">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45" name="Rectángulo 44"/>
              <p:cNvSpPr/>
              <p:nvPr/>
            </p:nvSpPr>
            <p:spPr>
              <a:xfrm>
                <a:off x="1642855" y="3248981"/>
                <a:ext cx="2104365" cy="369332"/>
              </a:xfrm>
              <a:prstGeom prst="rect">
                <a:avLst/>
              </a:prstGeom>
            </p:spPr>
            <p:txBody>
              <a:bodyPr wrap="square">
                <a:spAutoFit/>
              </a:bodyPr>
              <a:lstStyle/>
              <a:p>
                <a:r>
                  <a:rPr lang="es-ES" dirty="0"/>
                  <a:t>Civil, Niñez, </a:t>
                </a:r>
                <a:r>
                  <a:rPr lang="es-ES" dirty="0" smtClean="0"/>
                  <a:t>Laboral</a:t>
                </a:r>
                <a:endParaRPr lang="es-PY" dirty="0"/>
              </a:p>
            </p:txBody>
          </p:sp>
          <p:sp>
            <p:nvSpPr>
              <p:cNvPr id="47" name="Rectángulo 46"/>
              <p:cNvSpPr/>
              <p:nvPr/>
            </p:nvSpPr>
            <p:spPr>
              <a:xfrm>
                <a:off x="1783544" y="3495205"/>
                <a:ext cx="1744773" cy="369332"/>
              </a:xfrm>
              <a:prstGeom prst="rect">
                <a:avLst/>
              </a:prstGeom>
            </p:spPr>
            <p:txBody>
              <a:bodyPr wrap="none">
                <a:spAutoFit/>
              </a:bodyPr>
              <a:lstStyle/>
              <a:p>
                <a:r>
                  <a:rPr lang="es-ES" b="1" dirty="0"/>
                  <a:t>28.137 personas</a:t>
                </a:r>
                <a:endParaRPr lang="es-PY" dirty="0"/>
              </a:p>
            </p:txBody>
          </p:sp>
        </p:grpSp>
        <p:grpSp>
          <p:nvGrpSpPr>
            <p:cNvPr id="87" name="Grupo 86"/>
            <p:cNvGrpSpPr/>
            <p:nvPr/>
          </p:nvGrpSpPr>
          <p:grpSpPr>
            <a:xfrm>
              <a:off x="732193" y="2462577"/>
              <a:ext cx="2376264" cy="657654"/>
              <a:chOff x="1140521" y="2126684"/>
              <a:chExt cx="2376264" cy="657654"/>
            </a:xfrm>
          </p:grpSpPr>
          <p:grpSp>
            <p:nvGrpSpPr>
              <p:cNvPr id="86" name="Grupo 85"/>
              <p:cNvGrpSpPr/>
              <p:nvPr/>
            </p:nvGrpSpPr>
            <p:grpSpPr>
              <a:xfrm>
                <a:off x="1140521" y="2191977"/>
                <a:ext cx="2376264" cy="592361"/>
                <a:chOff x="2396924" y="2142671"/>
                <a:chExt cx="2376264" cy="592361"/>
              </a:xfrm>
            </p:grpSpPr>
            <p:sp>
              <p:nvSpPr>
                <p:cNvPr id="42" name="Hexágono 41"/>
                <p:cNvSpPr/>
                <p:nvPr/>
              </p:nvSpPr>
              <p:spPr>
                <a:xfrm>
                  <a:off x="2396924" y="2142671"/>
                  <a:ext cx="2376264" cy="592361"/>
                </a:xfrm>
                <a:prstGeom prst="hexagon">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46" name="Rectángulo 45"/>
                <p:cNvSpPr/>
                <p:nvPr/>
              </p:nvSpPr>
              <p:spPr>
                <a:xfrm>
                  <a:off x="2655858" y="2318051"/>
                  <a:ext cx="1797672" cy="369332"/>
                </a:xfrm>
                <a:prstGeom prst="rect">
                  <a:avLst/>
                </a:prstGeom>
              </p:spPr>
              <p:txBody>
                <a:bodyPr wrap="none">
                  <a:spAutoFit/>
                </a:bodyPr>
                <a:lstStyle/>
                <a:p>
                  <a:r>
                    <a:rPr lang="es-ES" dirty="0"/>
                    <a:t> </a:t>
                  </a:r>
                  <a:r>
                    <a:rPr lang="es-ES" b="1" dirty="0"/>
                    <a:t>37.202 personas</a:t>
                  </a:r>
                  <a:endParaRPr lang="es-PY" dirty="0"/>
                </a:p>
              </p:txBody>
            </p:sp>
          </p:grpSp>
          <p:sp>
            <p:nvSpPr>
              <p:cNvPr id="44" name="Rectángulo 43"/>
              <p:cNvSpPr/>
              <p:nvPr/>
            </p:nvSpPr>
            <p:spPr>
              <a:xfrm>
                <a:off x="1948580" y="2126684"/>
                <a:ext cx="699422" cy="369332"/>
              </a:xfrm>
              <a:prstGeom prst="rect">
                <a:avLst/>
              </a:prstGeom>
            </p:spPr>
            <p:txBody>
              <a:bodyPr wrap="none">
                <a:spAutoFit/>
              </a:bodyPr>
              <a:lstStyle/>
              <a:p>
                <a:r>
                  <a:rPr lang="es-ES" dirty="0" smtClean="0"/>
                  <a:t>Penal</a:t>
                </a:r>
                <a:endParaRPr lang="es-PY" dirty="0"/>
              </a:p>
            </p:txBody>
          </p:sp>
        </p:grpSp>
      </p:grpSp>
      <p:sp>
        <p:nvSpPr>
          <p:cNvPr id="98" name="1 Marcador de texto"/>
          <p:cNvSpPr>
            <a:spLocks noGrp="1"/>
          </p:cNvSpPr>
          <p:nvPr>
            <p:ph type="body" sz="quarter" idx="10"/>
          </p:nvPr>
        </p:nvSpPr>
        <p:spPr>
          <a:xfrm>
            <a:off x="3244231" y="633640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1883470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248842" y="1772816"/>
            <a:ext cx="5328592" cy="2825576"/>
          </a:xfrm>
          <a:prstGeom prst="rect">
            <a:avLst/>
          </a:prstGeom>
          <a:noFill/>
        </p:spPr>
      </p:pic>
      <p:sp>
        <p:nvSpPr>
          <p:cNvPr id="2" name="Rectángulo 1"/>
          <p:cNvSpPr/>
          <p:nvPr/>
        </p:nvSpPr>
        <p:spPr>
          <a:xfrm>
            <a:off x="395536" y="4359225"/>
            <a:ext cx="8748464" cy="1985159"/>
          </a:xfrm>
          <a:prstGeom prst="rect">
            <a:avLst/>
          </a:prstGeom>
        </p:spPr>
        <p:txBody>
          <a:bodyPr wrap="square">
            <a:spAutoFit/>
          </a:bodyPr>
          <a:lstStyle/>
          <a:p>
            <a:pPr algn="just">
              <a:lnSpc>
                <a:spcPts val="1800"/>
              </a:lnSpc>
              <a:spcAft>
                <a:spcPts val="0"/>
              </a:spcAft>
            </a:pPr>
            <a:r>
              <a:rPr lang="es-PY" dirty="0">
                <a:latin typeface="Times New Roman" panose="02020603050405020304" pitchFamily="18" charset="0"/>
                <a:ea typeface="Times New Roman" panose="02020603050405020304" pitchFamily="18" charset="0"/>
                <a:cs typeface="Times New Roman" panose="02020603050405020304" pitchFamily="18" charset="0"/>
              </a:rPr>
              <a:t> </a:t>
            </a:r>
            <a:endParaRPr lang="es-PY"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PY" b="1" dirty="0">
                <a:latin typeface="Times New Roman" panose="02020603050405020304" pitchFamily="18" charset="0"/>
                <a:cs typeface="Times New Roman" panose="02020603050405020304" pitchFamily="18" charset="0"/>
              </a:rPr>
              <a:t>Gs. 41.220.262.325: </a:t>
            </a:r>
            <a:r>
              <a:rPr lang="es-PY" dirty="0">
                <a:latin typeface="Times New Roman" panose="02020603050405020304" pitchFamily="18" charset="0"/>
                <a:cs typeface="Times New Roman" panose="02020603050405020304" pitchFamily="18" charset="0"/>
              </a:rPr>
              <a:t>Es el monto requerido para cubrir pagos de Bonificaciones por Grado Académico, por Antigüedad Laboral y por Responsabilidad en el Cargo; además de solventar gastos de construcciones, adquisición de Extintores, Circuito Cerrado, Red de cableado (LAN) para 7 (siete) sedes del MDP, equipos y aparatos de telecomunicaciones, Centrales Telefónicas, aparatos telefónicos, muebles varios y Equipos Informáticos, para las sedes en construcción.</a:t>
            </a:r>
          </a:p>
        </p:txBody>
      </p:sp>
      <p:sp>
        <p:nvSpPr>
          <p:cNvPr id="3" name="Rectángulo 2"/>
          <p:cNvSpPr/>
          <p:nvPr/>
        </p:nvSpPr>
        <p:spPr>
          <a:xfrm>
            <a:off x="5652120" y="2243399"/>
            <a:ext cx="3491880" cy="1938992"/>
          </a:xfrm>
          <a:prstGeom prst="rect">
            <a:avLst/>
          </a:prstGeom>
        </p:spPr>
        <p:txBody>
          <a:bodyPr wrap="square">
            <a:spAutoFit/>
          </a:bodyPr>
          <a:lstStyle/>
          <a:p>
            <a:pPr algn="just">
              <a:lnSpc>
                <a:spcPts val="1800"/>
              </a:lnSpc>
              <a:spcAft>
                <a:spcPts val="0"/>
              </a:spcAft>
            </a:pPr>
            <a:r>
              <a:rPr lang="es-PY" b="1" dirty="0">
                <a:latin typeface="Times New Roman" panose="02020603050405020304" pitchFamily="18" charset="0"/>
                <a:ea typeface="Times New Roman" panose="02020603050405020304" pitchFamily="18" charset="0"/>
                <a:cs typeface="Times New Roman" panose="02020603050405020304" pitchFamily="18" charset="0"/>
              </a:rPr>
              <a:t>Gs. 11.916.570.553: </a:t>
            </a:r>
            <a:r>
              <a:rPr lang="es-PY" dirty="0">
                <a:latin typeface="Times New Roman" panose="02020603050405020304" pitchFamily="18" charset="0"/>
                <a:ea typeface="Times New Roman" panose="02020603050405020304" pitchFamily="18" charset="0"/>
                <a:cs typeface="Times New Roman" panose="02020603050405020304" pitchFamily="18" charset="0"/>
              </a:rPr>
              <a:t>Fue el recorte realizado por el Poder Ejecutivo al Proyecto de Presupuesto del Ministerio de la Defensa Pública; es necesaria la reposición del mismo a fin de cumplir adecuadamente con </a:t>
            </a:r>
            <a:r>
              <a:rPr lang="es-PY" dirty="0" smtClean="0">
                <a:latin typeface="Times New Roman" panose="02020603050405020304" pitchFamily="18" charset="0"/>
                <a:ea typeface="Times New Roman" panose="02020603050405020304" pitchFamily="18" charset="0"/>
                <a:cs typeface="Times New Roman" panose="02020603050405020304" pitchFamily="18" charset="0"/>
              </a:rPr>
              <a:t>las Construcciones </a:t>
            </a:r>
            <a:r>
              <a:rPr lang="es-PY" dirty="0">
                <a:latin typeface="Times New Roman" panose="02020603050405020304" pitchFamily="18" charset="0"/>
                <a:ea typeface="Times New Roman" panose="02020603050405020304" pitchFamily="18" charset="0"/>
                <a:cs typeface="Times New Roman" panose="02020603050405020304" pitchFamily="18" charset="0"/>
              </a:rPr>
              <a:t>previstas para las distintas Sedes de la Institución.</a:t>
            </a:r>
          </a:p>
        </p:txBody>
      </p:sp>
      <p:sp>
        <p:nvSpPr>
          <p:cNvPr id="5" name="Rectángulo 4"/>
          <p:cNvSpPr/>
          <p:nvPr/>
        </p:nvSpPr>
        <p:spPr>
          <a:xfrm>
            <a:off x="52742" y="980728"/>
            <a:ext cx="8335681" cy="830997"/>
          </a:xfrm>
          <a:prstGeom prst="rect">
            <a:avLst/>
          </a:prstGeom>
        </p:spPr>
        <p:txBody>
          <a:bodyPr wrap="square">
            <a:spAutoFit/>
          </a:bodyPr>
          <a:lstStyle/>
          <a:p>
            <a:pPr algn="ctr">
              <a:spcAft>
                <a:spcPts val="0"/>
              </a:spcAft>
            </a:pPr>
            <a:r>
              <a:rPr lang="es-PY" sz="2400" b="1" dirty="0" smtClean="0">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Adenda al Presupuesto 2020 </a:t>
            </a:r>
          </a:p>
          <a:p>
            <a:pPr algn="ctr">
              <a:spcAft>
                <a:spcPts val="0"/>
              </a:spcAft>
            </a:pPr>
            <a:r>
              <a:rPr lang="es-PY" sz="2400" b="1" dirty="0" smtClean="0">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Comparativo </a:t>
            </a:r>
            <a:r>
              <a:rPr lang="es-PY" sz="2400" b="1" dirty="0">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General de lo Requerido</a:t>
            </a:r>
            <a:endParaRPr lang="es-PY"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4359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4"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sp>
        <p:nvSpPr>
          <p:cNvPr id="2" name="Rectángulo 1"/>
          <p:cNvSpPr/>
          <p:nvPr/>
        </p:nvSpPr>
        <p:spPr>
          <a:xfrm>
            <a:off x="395536" y="1628800"/>
            <a:ext cx="8226044" cy="553998"/>
          </a:xfrm>
          <a:prstGeom prst="rect">
            <a:avLst/>
          </a:prstGeom>
        </p:spPr>
        <p:txBody>
          <a:bodyPr wrap="square">
            <a:spAutoFit/>
          </a:bodyPr>
          <a:lstStyle/>
          <a:p>
            <a:pPr algn="ctr">
              <a:lnSpc>
                <a:spcPts val="1800"/>
              </a:lnSpc>
              <a:spcAft>
                <a:spcPts val="0"/>
              </a:spcAft>
            </a:pPr>
            <a:r>
              <a:rPr lang="es-PY" b="1" dirty="0">
                <a:latin typeface="Book Antiqua" panose="02040602050305030304" pitchFamily="18" charset="0"/>
                <a:ea typeface="Times New Roman" panose="02020603050405020304" pitchFamily="18" charset="0"/>
                <a:cs typeface="Tahoma" panose="020B0604030504040204" pitchFamily="34" charset="0"/>
              </a:rPr>
              <a:t>PROPUESTA DE PAGO DE BONIFICACIÓN POR GRADO ACADÉMICO, ANTIGÜEDAD LABORAL Y RESPONSABILIDAD EN EL CARGO</a:t>
            </a:r>
            <a:endParaRPr lang="es-PY" sz="16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270884" y="2391517"/>
            <a:ext cx="6580653" cy="323165"/>
          </a:xfrm>
          <a:prstGeom prst="rect">
            <a:avLst/>
          </a:prstGeom>
        </p:spPr>
        <p:txBody>
          <a:bodyPr wrap="square">
            <a:spAutoFit/>
          </a:bodyPr>
          <a:lstStyle/>
          <a:p>
            <a:pPr lvl="0" algn="just">
              <a:lnSpc>
                <a:spcPts val="1800"/>
              </a:lnSpc>
              <a:spcAft>
                <a:spcPts val="1800"/>
              </a:spcAft>
            </a:pPr>
            <a:r>
              <a:rPr lang="es-ES" b="1" dirty="0">
                <a:latin typeface="Arial" panose="020B0604020202020204" pitchFamily="34" charset="0"/>
                <a:ea typeface="Times New Roman" panose="02020603050405020304" pitchFamily="18" charset="0"/>
              </a:rPr>
              <a:t>SUB GRUPO 110 “SERVICIOS PERSONALES” </a:t>
            </a:r>
            <a:endParaRPr lang="es-PY" dirty="0">
              <a:effectLst/>
              <a:latin typeface="Times New Roman" panose="02020603050405020304" pitchFamily="18" charset="0"/>
              <a:ea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688669934"/>
              </p:ext>
            </p:extLst>
          </p:nvPr>
        </p:nvGraphicFramePr>
        <p:xfrm>
          <a:off x="834744" y="2994926"/>
          <a:ext cx="6016793" cy="1192036"/>
        </p:xfrm>
        <a:graphic>
          <a:graphicData uri="http://schemas.openxmlformats.org/presentationml/2006/ole">
            <mc:AlternateContent xmlns:mc="http://schemas.openxmlformats.org/markup-compatibility/2006">
              <mc:Choice xmlns:v="urn:schemas-microsoft-com:vml" Requires="v">
                <p:oleObj spid="_x0000_s1121" name="Hoja de cálculo" r:id="rId6" imgW="3838487" imgH="838144" progId="Excel.Sheet.12">
                  <p:embed/>
                </p:oleObj>
              </mc:Choice>
              <mc:Fallback>
                <p:oleObj name="Hoja de cálculo" r:id="rId6" imgW="3838487" imgH="838144" progId="Excel.Sheet.12">
                  <p:embed/>
                  <p:pic>
                    <p:nvPicPr>
                      <p:cNvPr id="0" name="Object 1"/>
                      <p:cNvPicPr>
                        <a:picLocks noChangeAspect="1" noChangeArrowheads="1"/>
                      </p:cNvPicPr>
                      <p:nvPr/>
                    </p:nvPicPr>
                    <p:blipFill>
                      <a:blip r:embed="rId7"/>
                      <a:srcRect/>
                      <a:stretch>
                        <a:fillRect/>
                      </a:stretch>
                    </p:blipFill>
                    <p:spPr bwMode="auto">
                      <a:xfrm>
                        <a:off x="834744" y="2994926"/>
                        <a:ext cx="6016793" cy="1192036"/>
                      </a:xfrm>
                      <a:prstGeom prst="rect">
                        <a:avLst/>
                      </a:prstGeom>
                      <a:noFill/>
                    </p:spPr>
                  </p:pic>
                </p:oleObj>
              </mc:Fallback>
            </mc:AlternateContent>
          </a:graphicData>
        </a:graphic>
      </p:graphicFrame>
      <p:sp>
        <p:nvSpPr>
          <p:cNvPr id="6" name="Rectángulo 5"/>
          <p:cNvSpPr/>
          <p:nvPr/>
        </p:nvSpPr>
        <p:spPr>
          <a:xfrm>
            <a:off x="249945" y="4250994"/>
            <a:ext cx="7815200" cy="323165"/>
          </a:xfrm>
          <a:prstGeom prst="rect">
            <a:avLst/>
          </a:prstGeom>
        </p:spPr>
        <p:txBody>
          <a:bodyPr wrap="square">
            <a:spAutoFit/>
          </a:bodyPr>
          <a:lstStyle/>
          <a:p>
            <a:pPr lvl="0" algn="just">
              <a:lnSpc>
                <a:spcPts val="1800"/>
              </a:lnSpc>
              <a:spcAft>
                <a:spcPts val="1800"/>
              </a:spcAft>
            </a:pPr>
            <a:r>
              <a:rPr lang="es-ES" b="1" dirty="0">
                <a:latin typeface="Arial" panose="020B0604020202020204" pitchFamily="34" charset="0"/>
                <a:ea typeface="Times New Roman" panose="02020603050405020304" pitchFamily="18" charset="0"/>
              </a:rPr>
              <a:t>OBJETO DEL GASTO 133 “BONIFICACIONES Y GRATIFICACIONES” </a:t>
            </a:r>
            <a:endParaRPr lang="es-PY" dirty="0">
              <a:effectLst/>
              <a:latin typeface="Times New Roman" panose="02020603050405020304" pitchFamily="18" charset="0"/>
              <a:ea typeface="Times New Roman" panose="02020603050405020304" pitchFamily="18" charset="0"/>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1886610740"/>
              </p:ext>
            </p:extLst>
          </p:nvPr>
        </p:nvGraphicFramePr>
        <p:xfrm>
          <a:off x="829064" y="4638191"/>
          <a:ext cx="5400600" cy="1492271"/>
        </p:xfrm>
        <a:graphic>
          <a:graphicData uri="http://schemas.openxmlformats.org/presentationml/2006/ole">
            <mc:AlternateContent xmlns:mc="http://schemas.openxmlformats.org/markup-compatibility/2006">
              <mc:Choice xmlns:v="urn:schemas-microsoft-com:vml" Requires="v">
                <p:oleObj spid="_x0000_s1122" name="Hoja de cálculo" r:id="rId9" imgW="3362241" imgH="1028586" progId="Excel.Sheet.12">
                  <p:embed/>
                </p:oleObj>
              </mc:Choice>
              <mc:Fallback>
                <p:oleObj name="Hoja de cálculo" r:id="rId9" imgW="3362241" imgH="1028586" progId="Excel.Sheet.12">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064" y="4638191"/>
                        <a:ext cx="5400600" cy="1492271"/>
                      </a:xfrm>
                      <a:prstGeom prst="rect">
                        <a:avLst/>
                      </a:prstGeom>
                      <a:noFill/>
                    </p:spPr>
                  </p:pic>
                </p:oleObj>
              </mc:Fallback>
            </mc:AlternateContent>
          </a:graphicData>
        </a:graphic>
      </p:graphicFrame>
      <p:sp>
        <p:nvSpPr>
          <p:cNvPr id="14" name="Rectángulo 13"/>
          <p:cNvSpPr/>
          <p:nvPr/>
        </p:nvSpPr>
        <p:spPr>
          <a:xfrm>
            <a:off x="6300500" y="5055998"/>
            <a:ext cx="1927982" cy="553998"/>
          </a:xfrm>
          <a:prstGeom prst="rect">
            <a:avLst/>
          </a:prstGeom>
        </p:spPr>
        <p:txBody>
          <a:bodyPr wrap="square">
            <a:spAutoFit/>
          </a:bodyPr>
          <a:lstStyle/>
          <a:p>
            <a:pPr lvl="0" algn="ctr">
              <a:lnSpc>
                <a:spcPts val="1800"/>
              </a:lnSpc>
              <a:spcBef>
                <a:spcPts val="1200"/>
              </a:spcBef>
              <a:spcAft>
                <a:spcPts val="1200"/>
              </a:spcAft>
            </a:pPr>
            <a:r>
              <a:rPr lang="es-ES" b="1" dirty="0">
                <a:latin typeface="Arial" panose="020B0604020202020204" pitchFamily="34" charset="0"/>
                <a:ea typeface="Times New Roman" panose="02020603050405020304" pitchFamily="18" charset="0"/>
              </a:rPr>
              <a:t>Título de Grado </a:t>
            </a:r>
            <a:r>
              <a:rPr lang="es-ES" b="1" dirty="0" smtClean="0">
                <a:latin typeface="Arial" panose="020B0604020202020204" pitchFamily="34" charset="0"/>
                <a:ea typeface="Times New Roman" panose="02020603050405020304" pitchFamily="18" charset="0"/>
              </a:rPr>
              <a:t>Académico</a:t>
            </a:r>
            <a:endParaRPr lang="es-PY" b="1" dirty="0">
              <a:effectLst/>
              <a:latin typeface="Times New Roman" panose="02020603050405020304" pitchFamily="18" charset="0"/>
              <a:ea typeface="Times New Roman" panose="02020603050405020304" pitchFamily="18" charset="0"/>
            </a:endParaRPr>
          </a:p>
        </p:txBody>
      </p:sp>
      <p:sp>
        <p:nvSpPr>
          <p:cNvPr id="15"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
        <p:nvSpPr>
          <p:cNvPr id="16" name="Rectángulo 15"/>
          <p:cNvSpPr/>
          <p:nvPr/>
        </p:nvSpPr>
        <p:spPr>
          <a:xfrm>
            <a:off x="611560" y="2668111"/>
            <a:ext cx="4964937" cy="323165"/>
          </a:xfrm>
          <a:prstGeom prst="rect">
            <a:avLst/>
          </a:prstGeom>
        </p:spPr>
        <p:txBody>
          <a:bodyPr wrap="square">
            <a:spAutoFit/>
          </a:bodyPr>
          <a:lstStyle/>
          <a:p>
            <a:pPr lvl="0" algn="ctr">
              <a:lnSpc>
                <a:spcPts val="1800"/>
              </a:lnSpc>
              <a:spcBef>
                <a:spcPts val="1200"/>
              </a:spcBef>
              <a:spcAft>
                <a:spcPts val="1200"/>
              </a:spcAft>
            </a:pPr>
            <a:r>
              <a:rPr lang="es-ES" sz="1600" b="1" dirty="0" smtClean="0">
                <a:latin typeface="Arial" panose="020B0604020202020204" pitchFamily="34" charset="0"/>
                <a:ea typeface="Times New Roman" panose="02020603050405020304" pitchFamily="18" charset="0"/>
              </a:rPr>
              <a:t>Defensoría Adjunta en la Niñez y Adolescencia</a:t>
            </a:r>
            <a:endParaRPr lang="es-PY"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9745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4"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sp>
        <p:nvSpPr>
          <p:cNvPr id="2" name="Rectángulo 1"/>
          <p:cNvSpPr/>
          <p:nvPr/>
        </p:nvSpPr>
        <p:spPr>
          <a:xfrm>
            <a:off x="395536" y="1628800"/>
            <a:ext cx="8226044" cy="553998"/>
          </a:xfrm>
          <a:prstGeom prst="rect">
            <a:avLst/>
          </a:prstGeom>
        </p:spPr>
        <p:txBody>
          <a:bodyPr wrap="square">
            <a:spAutoFit/>
          </a:bodyPr>
          <a:lstStyle/>
          <a:p>
            <a:pPr algn="ctr">
              <a:lnSpc>
                <a:spcPts val="1800"/>
              </a:lnSpc>
              <a:spcAft>
                <a:spcPts val="0"/>
              </a:spcAft>
            </a:pPr>
            <a:r>
              <a:rPr lang="es-PY" b="1" dirty="0">
                <a:latin typeface="Book Antiqua" panose="02040602050305030304" pitchFamily="18" charset="0"/>
                <a:ea typeface="Times New Roman" panose="02020603050405020304" pitchFamily="18" charset="0"/>
                <a:cs typeface="Tahoma" panose="020B0604030504040204" pitchFamily="34" charset="0"/>
              </a:rPr>
              <a:t>PROPUESTA DE PAGO DE BONIFICACIÓN POR GRADO ACADÉMICO, ANTIGÜEDAD LABORAL Y RESPONSABILIDAD EN EL CARGO</a:t>
            </a:r>
            <a:endParaRPr lang="es-PY" sz="1600"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115616" y="33699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1" name="Rectangle 4"/>
          <p:cNvSpPr>
            <a:spLocks noChangeArrowheads="1"/>
          </p:cNvSpPr>
          <p:nvPr/>
        </p:nvSpPr>
        <p:spPr bwMode="auto">
          <a:xfrm>
            <a:off x="1292998" y="51110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0" name="Rectángulo 9"/>
          <p:cNvSpPr/>
          <p:nvPr/>
        </p:nvSpPr>
        <p:spPr>
          <a:xfrm>
            <a:off x="5599198" y="2582333"/>
            <a:ext cx="2536689" cy="553998"/>
          </a:xfrm>
          <a:prstGeom prst="rect">
            <a:avLst/>
          </a:prstGeom>
        </p:spPr>
        <p:txBody>
          <a:bodyPr wrap="square">
            <a:spAutoFit/>
          </a:bodyPr>
          <a:lstStyle/>
          <a:p>
            <a:pPr lvl="0" algn="ctr">
              <a:lnSpc>
                <a:spcPts val="1800"/>
              </a:lnSpc>
              <a:spcAft>
                <a:spcPts val="0"/>
              </a:spcAft>
            </a:pPr>
            <a:r>
              <a:rPr lang="es-ES" b="1" dirty="0" smtClean="0">
                <a:latin typeface="Arial" panose="020B0604020202020204" pitchFamily="34" charset="0"/>
                <a:ea typeface="Times New Roman" panose="02020603050405020304" pitchFamily="18" charset="0"/>
              </a:rPr>
              <a:t>Antigüedad </a:t>
            </a:r>
            <a:r>
              <a:rPr lang="es-ES" b="1" dirty="0">
                <a:latin typeface="Arial" panose="020B0604020202020204" pitchFamily="34" charset="0"/>
                <a:ea typeface="Times New Roman" panose="02020603050405020304" pitchFamily="18" charset="0"/>
              </a:rPr>
              <a:t>de 10 años en </a:t>
            </a:r>
            <a:r>
              <a:rPr lang="es-ES" b="1" dirty="0" smtClean="0">
                <a:latin typeface="Arial" panose="020B0604020202020204" pitchFamily="34" charset="0"/>
                <a:ea typeface="Times New Roman" panose="02020603050405020304" pitchFamily="18" charset="0"/>
              </a:rPr>
              <a:t>adelante</a:t>
            </a:r>
            <a:endParaRPr lang="es-PY" b="1" dirty="0">
              <a:effectLst/>
              <a:latin typeface="Times New Roman" panose="02020603050405020304" pitchFamily="18" charset="0"/>
              <a:ea typeface="Times New Roman" panose="02020603050405020304" pitchFamily="18" charset="0"/>
            </a:endParaRPr>
          </a:p>
        </p:txBody>
      </p:sp>
      <p:sp>
        <p:nvSpPr>
          <p:cNvPr id="14" name="Rectangle 2"/>
          <p:cNvSpPr>
            <a:spLocks noChangeArrowheads="1"/>
          </p:cNvSpPr>
          <p:nvPr/>
        </p:nvSpPr>
        <p:spPr bwMode="auto">
          <a:xfrm>
            <a:off x="1691680" y="29237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graphicFrame>
        <p:nvGraphicFramePr>
          <p:cNvPr id="15" name="Objeto 14"/>
          <p:cNvGraphicFramePr>
            <a:graphicFrameLocks noChangeAspect="1"/>
          </p:cNvGraphicFramePr>
          <p:nvPr>
            <p:extLst>
              <p:ext uri="{D42A27DB-BD31-4B8C-83A1-F6EECF244321}">
                <p14:modId xmlns:p14="http://schemas.microsoft.com/office/powerpoint/2010/main" val="952144753"/>
              </p:ext>
            </p:extLst>
          </p:nvPr>
        </p:nvGraphicFramePr>
        <p:xfrm>
          <a:off x="539552" y="2435744"/>
          <a:ext cx="4896544" cy="1352992"/>
        </p:xfrm>
        <a:graphic>
          <a:graphicData uri="http://schemas.openxmlformats.org/presentationml/2006/ole">
            <mc:AlternateContent xmlns:mc="http://schemas.openxmlformats.org/markup-compatibility/2006">
              <mc:Choice xmlns:v="urn:schemas-microsoft-com:vml" Requires="v">
                <p:oleObj spid="_x0000_s2145" name="Hoja de cálculo" r:id="rId6" imgW="3362241" imgH="1028586" progId="Excel.Sheet.12">
                  <p:embed/>
                </p:oleObj>
              </mc:Choice>
              <mc:Fallback>
                <p:oleObj name="Hoja de cálculo" r:id="rId6" imgW="3362241" imgH="1028586" progId="Excel.Sheet.12">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435744"/>
                        <a:ext cx="4896544" cy="1352992"/>
                      </a:xfrm>
                      <a:prstGeom prst="rect">
                        <a:avLst/>
                      </a:prstGeom>
                      <a:noFill/>
                    </p:spPr>
                  </p:pic>
                </p:oleObj>
              </mc:Fallback>
            </mc:AlternateContent>
          </a:graphicData>
        </a:graphic>
      </p:graphicFrame>
      <p:sp>
        <p:nvSpPr>
          <p:cNvPr id="16" name="Rectángulo 15"/>
          <p:cNvSpPr/>
          <p:nvPr/>
        </p:nvSpPr>
        <p:spPr>
          <a:xfrm>
            <a:off x="5538401" y="4175928"/>
            <a:ext cx="2996937" cy="1200329"/>
          </a:xfrm>
          <a:prstGeom prst="rect">
            <a:avLst/>
          </a:prstGeom>
        </p:spPr>
        <p:txBody>
          <a:bodyPr wrap="square">
            <a:spAutoFit/>
          </a:bodyPr>
          <a:lstStyle/>
          <a:p>
            <a:pPr algn="ctr"/>
            <a:r>
              <a:rPr lang="es-ES" b="1" dirty="0">
                <a:latin typeface="Arial" panose="020B0604020202020204" pitchFamily="34" charset="0"/>
                <a:ea typeface="Times New Roman" panose="02020603050405020304" pitchFamily="18" charset="0"/>
              </a:rPr>
              <a:t>Bonificaciones por Responsabilidad en el cargo a Defensores Públicos</a:t>
            </a:r>
            <a:endParaRPr lang="es-PY" b="1" dirty="0"/>
          </a:p>
        </p:txBody>
      </p:sp>
      <p:sp>
        <p:nvSpPr>
          <p:cNvPr id="17" name="Rectangle 4"/>
          <p:cNvSpPr>
            <a:spLocks noChangeArrowheads="1"/>
          </p:cNvSpPr>
          <p:nvPr/>
        </p:nvSpPr>
        <p:spPr bwMode="auto">
          <a:xfrm>
            <a:off x="1691680" y="4759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graphicFrame>
        <p:nvGraphicFramePr>
          <p:cNvPr id="18" name="Objeto 17"/>
          <p:cNvGraphicFramePr>
            <a:graphicFrameLocks noChangeAspect="1"/>
          </p:cNvGraphicFramePr>
          <p:nvPr>
            <p:extLst>
              <p:ext uri="{D42A27DB-BD31-4B8C-83A1-F6EECF244321}">
                <p14:modId xmlns:p14="http://schemas.microsoft.com/office/powerpoint/2010/main" val="3827580710"/>
              </p:ext>
            </p:extLst>
          </p:nvPr>
        </p:nvGraphicFramePr>
        <p:xfrm>
          <a:off x="561930" y="4221564"/>
          <a:ext cx="4976471" cy="1113158"/>
        </p:xfrm>
        <a:graphic>
          <a:graphicData uri="http://schemas.openxmlformats.org/presentationml/2006/ole">
            <mc:AlternateContent xmlns:mc="http://schemas.openxmlformats.org/markup-compatibility/2006">
              <mc:Choice xmlns:v="urn:schemas-microsoft-com:vml" Requires="v">
                <p:oleObj spid="_x0000_s2146" name="Hoja de cálculo" r:id="rId9" imgW="3362241" imgH="838107" progId="Excel.Sheet.12">
                  <p:embed/>
                </p:oleObj>
              </mc:Choice>
              <mc:Fallback>
                <p:oleObj name="Hoja de cálculo" r:id="rId9" imgW="3362241" imgH="838107" progId="Excel.Sheet.12">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30" y="4221564"/>
                        <a:ext cx="4976471" cy="1113158"/>
                      </a:xfrm>
                      <a:prstGeom prst="rect">
                        <a:avLst/>
                      </a:prstGeom>
                      <a:noFill/>
                    </p:spPr>
                  </p:pic>
                </p:oleObj>
              </mc:Fallback>
            </mc:AlternateContent>
          </a:graphicData>
        </a:graphic>
      </p:graphicFrame>
      <p:sp>
        <p:nvSpPr>
          <p:cNvPr id="19"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3072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sp>
        <p:nvSpPr>
          <p:cNvPr id="4" name="Rectangle 2"/>
          <p:cNvSpPr>
            <a:spLocks noChangeArrowheads="1"/>
          </p:cNvSpPr>
          <p:nvPr/>
        </p:nvSpPr>
        <p:spPr bwMode="auto">
          <a:xfrm>
            <a:off x="1115616" y="33699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7" name="Rectangle 4"/>
          <p:cNvSpPr>
            <a:spLocks noChangeArrowheads="1"/>
          </p:cNvSpPr>
          <p:nvPr/>
        </p:nvSpPr>
        <p:spPr bwMode="auto">
          <a:xfrm>
            <a:off x="1691680" y="4759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Rectángulo 2"/>
          <p:cNvSpPr/>
          <p:nvPr/>
        </p:nvSpPr>
        <p:spPr>
          <a:xfrm>
            <a:off x="570478" y="1278967"/>
            <a:ext cx="6529884" cy="369332"/>
          </a:xfrm>
          <a:prstGeom prst="rect">
            <a:avLst/>
          </a:prstGeom>
        </p:spPr>
        <p:txBody>
          <a:bodyPr wrap="square">
            <a:spAutoFit/>
          </a:bodyPr>
          <a:lstStyle/>
          <a:p>
            <a:r>
              <a:rPr lang="es-ES" b="1" dirty="0">
                <a:latin typeface="Arial" panose="020B0604020202020204" pitchFamily="34" charset="0"/>
                <a:ea typeface="Times New Roman" panose="02020603050405020304" pitchFamily="18" charset="0"/>
              </a:rPr>
              <a:t>Se solicita el aumento de Gs.29.170.000.000 </a:t>
            </a:r>
            <a:endParaRPr lang="es-PY" dirty="0"/>
          </a:p>
        </p:txBody>
      </p:sp>
      <p:sp>
        <p:nvSpPr>
          <p:cNvPr id="5" name="Rectángulo 4"/>
          <p:cNvSpPr/>
          <p:nvPr/>
        </p:nvSpPr>
        <p:spPr>
          <a:xfrm>
            <a:off x="83580" y="1648299"/>
            <a:ext cx="8538000" cy="1785104"/>
          </a:xfrm>
          <a:prstGeom prst="rect">
            <a:avLst/>
          </a:prstGeom>
        </p:spPr>
        <p:txBody>
          <a:bodyPr wrap="square">
            <a:spAutoFit/>
          </a:bodyPr>
          <a:lstStyle/>
          <a:p>
            <a:pPr marL="450215" indent="3175" algn="just">
              <a:lnSpc>
                <a:spcPts val="1800"/>
              </a:lnSpc>
              <a:spcBef>
                <a:spcPts val="1200"/>
              </a:spcBef>
              <a:spcAft>
                <a:spcPts val="1200"/>
              </a:spcAft>
            </a:pPr>
            <a:r>
              <a:rPr lang="es-ES" dirty="0" smtClean="0">
                <a:latin typeface="Arial" panose="020B0604020202020204" pitchFamily="34" charset="0"/>
                <a:ea typeface="Times New Roman" panose="02020603050405020304" pitchFamily="18" charset="0"/>
              </a:rPr>
              <a:t>En </a:t>
            </a:r>
            <a:r>
              <a:rPr lang="es-ES" dirty="0">
                <a:latin typeface="Arial" panose="020B0604020202020204" pitchFamily="34" charset="0"/>
                <a:ea typeface="Times New Roman" panose="02020603050405020304" pitchFamily="18" charset="0"/>
              </a:rPr>
              <a:t>razón de que el tope de recursos financieros establecido por el Ministerio de Hacienda para el Ejercicio Fiscal 2020, nos imposibilita cumplir con los compromisos </a:t>
            </a:r>
            <a:r>
              <a:rPr lang="es-ES" dirty="0" smtClean="0">
                <a:latin typeface="Arial" panose="020B0604020202020204" pitchFamily="34" charset="0"/>
                <a:ea typeface="Times New Roman" panose="02020603050405020304" pitchFamily="18" charset="0"/>
              </a:rPr>
              <a:t>para </a:t>
            </a:r>
            <a:r>
              <a:rPr lang="es-ES" dirty="0">
                <a:latin typeface="Arial" panose="020B0604020202020204" pitchFamily="34" charset="0"/>
                <a:ea typeface="Times New Roman" panose="02020603050405020304" pitchFamily="18" charset="0"/>
              </a:rPr>
              <a:t>la culminación de obras de las sedes propias del MDP, así como refacciones y/o remodelaciones de las ya existentes y Construcciones para las nuevas sedes Institucionales</a:t>
            </a:r>
            <a:r>
              <a:rPr lang="es-ES" dirty="0" smtClean="0">
                <a:latin typeface="Arial" panose="020B0604020202020204" pitchFamily="34" charset="0"/>
                <a:ea typeface="Times New Roman" panose="02020603050405020304" pitchFamily="18" charset="0"/>
              </a:rPr>
              <a:t>.</a:t>
            </a:r>
          </a:p>
          <a:p>
            <a:pPr marL="450215" indent="3175" algn="just">
              <a:lnSpc>
                <a:spcPts val="1800"/>
              </a:lnSpc>
              <a:spcBef>
                <a:spcPts val="1200"/>
              </a:spcBef>
              <a:spcAft>
                <a:spcPts val="1200"/>
              </a:spcAft>
            </a:pPr>
            <a:endParaRPr lang="es-PY" dirty="0">
              <a:effectLst/>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78" y="3277032"/>
            <a:ext cx="5266595" cy="2965011"/>
          </a:xfrm>
          <a:prstGeom prst="rect">
            <a:avLst/>
          </a:prstGeom>
        </p:spPr>
      </p:pic>
      <p:sp>
        <p:nvSpPr>
          <p:cNvPr id="13" name="CuadroTexto 12"/>
          <p:cNvSpPr txBox="1"/>
          <p:nvPr/>
        </p:nvSpPr>
        <p:spPr>
          <a:xfrm>
            <a:off x="502966" y="2914737"/>
            <a:ext cx="3925017" cy="461665"/>
          </a:xfrm>
          <a:prstGeom prst="rect">
            <a:avLst/>
          </a:prstGeom>
          <a:noFill/>
        </p:spPr>
        <p:txBody>
          <a:bodyPr wrap="square" rtlCol="0">
            <a:spAutoFit/>
          </a:bodyPr>
          <a:lstStyle/>
          <a:p>
            <a:r>
              <a:rPr lang="es-PY" sz="2400" b="1" dirty="0" smtClean="0"/>
              <a:t>Sede de Concepción</a:t>
            </a:r>
            <a:endParaRPr lang="es-PY" sz="2400" b="1" dirty="0"/>
          </a:p>
        </p:txBody>
      </p:sp>
      <p:sp>
        <p:nvSpPr>
          <p:cNvPr id="19"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126378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9 Grupo"/>
          <p:cNvGrpSpPr/>
          <p:nvPr/>
        </p:nvGrpSpPr>
        <p:grpSpPr>
          <a:xfrm>
            <a:off x="270884" y="179320"/>
            <a:ext cx="8350696" cy="1198474"/>
            <a:chOff x="400734" y="272784"/>
            <a:chExt cx="8350696" cy="1198474"/>
          </a:xfrm>
        </p:grpSpPr>
        <p:pic>
          <p:nvPicPr>
            <p:cNvPr id="9" name="0 Image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0734" y="278797"/>
              <a:ext cx="945296" cy="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Título"/>
            <p:cNvSpPr txBox="1">
              <a:spLocks/>
            </p:cNvSpPr>
            <p:nvPr/>
          </p:nvSpPr>
          <p:spPr>
            <a:xfrm>
              <a:off x="400734" y="272784"/>
              <a:ext cx="8350696" cy="11984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tx1">
                      <a:lumMod val="50000"/>
                      <a:lumOff val="50000"/>
                    </a:schemeClr>
                  </a:solidFill>
                </a:rPr>
                <a:t>MINISTERIO DE LA</a:t>
              </a:r>
            </a:p>
            <a:p>
              <a:r>
                <a:rPr lang="es-MX" sz="2800" b="1" dirty="0" smtClean="0">
                  <a:solidFill>
                    <a:schemeClr val="tx1">
                      <a:lumMod val="50000"/>
                      <a:lumOff val="50000"/>
                    </a:schemeClr>
                  </a:solidFill>
                </a:rPr>
                <a:t> DEFENSA PÚBLICA</a:t>
              </a:r>
              <a:endParaRPr lang="es-PY" sz="4000" b="1" dirty="0">
                <a:solidFill>
                  <a:schemeClr val="tx1">
                    <a:lumMod val="50000"/>
                    <a:lumOff val="50000"/>
                  </a:schemeClr>
                </a:solidFill>
              </a:endParaRPr>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9944" t="17086" r="11176" b="15748"/>
          <a:stretch/>
        </p:blipFill>
        <p:spPr>
          <a:xfrm>
            <a:off x="7264491" y="114880"/>
            <a:ext cx="1601308" cy="1022430"/>
          </a:xfrm>
          <a:prstGeom prst="rect">
            <a:avLst/>
          </a:prstGeom>
        </p:spPr>
      </p:pic>
      <p:sp>
        <p:nvSpPr>
          <p:cNvPr id="4" name="Rectangle 2"/>
          <p:cNvSpPr>
            <a:spLocks noChangeArrowheads="1"/>
          </p:cNvSpPr>
          <p:nvPr/>
        </p:nvSpPr>
        <p:spPr bwMode="auto">
          <a:xfrm>
            <a:off x="1115616" y="33699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7" name="Rectangle 4"/>
          <p:cNvSpPr>
            <a:spLocks noChangeArrowheads="1"/>
          </p:cNvSpPr>
          <p:nvPr/>
        </p:nvSpPr>
        <p:spPr bwMode="auto">
          <a:xfrm>
            <a:off x="1691680" y="4759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3" name="CuadroTexto 12"/>
          <p:cNvSpPr txBox="1"/>
          <p:nvPr/>
        </p:nvSpPr>
        <p:spPr>
          <a:xfrm>
            <a:off x="341276" y="1171822"/>
            <a:ext cx="2700808" cy="461665"/>
          </a:xfrm>
          <a:prstGeom prst="rect">
            <a:avLst/>
          </a:prstGeom>
          <a:noFill/>
        </p:spPr>
        <p:txBody>
          <a:bodyPr wrap="square" rtlCol="0">
            <a:spAutoFit/>
          </a:bodyPr>
          <a:lstStyle/>
          <a:p>
            <a:r>
              <a:rPr lang="es-PY" sz="2400" b="1" dirty="0" smtClean="0"/>
              <a:t>Sede de Horqueta</a:t>
            </a:r>
            <a:endParaRPr lang="es-PY" sz="2400" b="1"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87" y="1700808"/>
            <a:ext cx="5814289" cy="4360717"/>
          </a:xfrm>
          <a:prstGeom prst="rect">
            <a:avLst/>
          </a:prstGeom>
        </p:spPr>
      </p:pic>
      <p:sp>
        <p:nvSpPr>
          <p:cNvPr id="14" name="1 Marcador de texto"/>
          <p:cNvSpPr>
            <a:spLocks noGrp="1"/>
          </p:cNvSpPr>
          <p:nvPr>
            <p:ph type="body" sz="quarter" idx="10"/>
          </p:nvPr>
        </p:nvSpPr>
        <p:spPr>
          <a:xfrm>
            <a:off x="251520" y="6373062"/>
            <a:ext cx="7848872" cy="421196"/>
          </a:xfrm>
        </p:spPr>
        <p:txBody>
          <a:bodyPr/>
          <a:lstStyle/>
          <a:p>
            <a:r>
              <a:rPr lang="es-PY" dirty="0" smtClean="0"/>
              <a:t>Ministerio de la Defensa Pública</a:t>
            </a:r>
            <a:endParaRPr lang="es-PY" dirty="0"/>
          </a:p>
        </p:txBody>
      </p:sp>
    </p:spTree>
    <p:extLst>
      <p:ext uri="{BB962C8B-B14F-4D97-AF65-F5344CB8AC3E}">
        <p14:creationId xmlns:p14="http://schemas.microsoft.com/office/powerpoint/2010/main" val="1970692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710</Words>
  <Application>Microsoft Office PowerPoint</Application>
  <PresentationFormat>Presentación en pantalla (4:3)</PresentationFormat>
  <Paragraphs>125</Paragraphs>
  <Slides>15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3" baseType="lpstr">
      <vt:lpstr>Arial</vt:lpstr>
      <vt:lpstr>Book Antiqua</vt:lpstr>
      <vt:lpstr>Calibri</vt:lpstr>
      <vt:lpstr>Goudy Old Style</vt:lpstr>
      <vt:lpstr>Tahoma</vt:lpstr>
      <vt:lpstr>Times New Roman</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San Nicolas L.</dc:creator>
  <cp:lastModifiedBy>user</cp:lastModifiedBy>
  <cp:revision>133</cp:revision>
  <cp:lastPrinted>2018-10-09T13:10:37Z</cp:lastPrinted>
  <dcterms:created xsi:type="dcterms:W3CDTF">2018-10-08T12:12:13Z</dcterms:created>
  <dcterms:modified xsi:type="dcterms:W3CDTF">2019-09-24T18:05:09Z</dcterms:modified>
</cp:coreProperties>
</file>