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0" r:id="rId3"/>
    <p:sldId id="259" r:id="rId4"/>
    <p:sldId id="273" r:id="rId5"/>
    <p:sldId id="291" r:id="rId6"/>
    <p:sldId id="290" r:id="rId7"/>
    <p:sldId id="274" r:id="rId8"/>
    <p:sldId id="275" r:id="rId9"/>
    <p:sldId id="276" r:id="rId10"/>
    <p:sldId id="277" r:id="rId11"/>
    <p:sldId id="278" r:id="rId12"/>
    <p:sldId id="279" r:id="rId13"/>
    <p:sldId id="281" r:id="rId14"/>
    <p:sldId id="285" r:id="rId15"/>
    <p:sldId id="286" r:id="rId16"/>
    <p:sldId id="287" r:id="rId17"/>
    <p:sldId id="288" r:id="rId18"/>
    <p:sldId id="289" r:id="rId19"/>
    <p:sldId id="282" r:id="rId20"/>
    <p:sldId id="284" r:id="rId21"/>
    <p:sldId id="258" r:id="rId22"/>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651E58-B854-4DBB-8B66-928A80B8486F}" v="21" dt="2018-08-11T20:42:30.073"/>
    <p1510:client id="{186B0618-D485-4ED6-B3A7-C96559CAF01A}" v="5" dt="2018-08-12T14:56:58.08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00" autoAdjust="0"/>
    <p:restoredTop sz="94306" autoAdjust="0"/>
  </p:normalViewPr>
  <p:slideViewPr>
    <p:cSldViewPr snapToGrid="0">
      <p:cViewPr>
        <p:scale>
          <a:sx n="90" d="100"/>
          <a:sy n="90" d="100"/>
        </p:scale>
        <p:origin x="-588" y="-36"/>
      </p:cViewPr>
      <p:guideLst>
        <p:guide orient="horz" pos="1620"/>
        <p:guide pos="2880"/>
      </p:guideLst>
    </p:cSldViewPr>
  </p:slideViewPr>
  <p:notesTextViewPr>
    <p:cViewPr>
      <p:scale>
        <a:sx n="1" d="1"/>
        <a:sy n="1" d="1"/>
      </p:scale>
      <p:origin x="0" y="0"/>
    </p:cViewPr>
  </p:notesTextViewPr>
  <p:notesViewPr>
    <p:cSldViewPr snapToGrid="0" showGuides="1">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2041C-200B-4586-9DE6-BC8925A95E84}" type="datetimeFigureOut">
              <a:rPr lang="es-ES" smtClean="0"/>
              <a:t>23/09/2019</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BDBF4C-B017-4ACD-9A3E-A2C8B836B127}" type="slidenum">
              <a:rPr lang="es-ES" smtClean="0"/>
              <a:t>‹Nº›</a:t>
            </a:fld>
            <a:endParaRPr lang="es-ES"/>
          </a:p>
        </p:txBody>
      </p:sp>
    </p:spTree>
    <p:extLst>
      <p:ext uri="{BB962C8B-B14F-4D97-AF65-F5344CB8AC3E}">
        <p14:creationId xmlns:p14="http://schemas.microsoft.com/office/powerpoint/2010/main" val="221755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BDBF4C-B017-4ACD-9A3E-A2C8B836B127}" type="slidenum">
              <a:rPr lang="es-ES" smtClean="0"/>
              <a:t>2</a:t>
            </a:fld>
            <a:endParaRPr lang="es-ES"/>
          </a:p>
        </p:txBody>
      </p:sp>
    </p:spTree>
    <p:extLst>
      <p:ext uri="{BB962C8B-B14F-4D97-AF65-F5344CB8AC3E}">
        <p14:creationId xmlns:p14="http://schemas.microsoft.com/office/powerpoint/2010/main" val="404908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BDBF4C-B017-4ACD-9A3E-A2C8B836B127}" type="slidenum">
              <a:rPr lang="es-ES" smtClean="0"/>
              <a:t>11</a:t>
            </a:fld>
            <a:endParaRPr lang="es-ES"/>
          </a:p>
        </p:txBody>
      </p:sp>
    </p:spTree>
    <p:extLst>
      <p:ext uri="{BB962C8B-B14F-4D97-AF65-F5344CB8AC3E}">
        <p14:creationId xmlns:p14="http://schemas.microsoft.com/office/powerpoint/2010/main" val="404908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BDBF4C-B017-4ACD-9A3E-A2C8B836B127}" type="slidenum">
              <a:rPr lang="es-ES" smtClean="0"/>
              <a:t>12</a:t>
            </a:fld>
            <a:endParaRPr lang="es-ES"/>
          </a:p>
        </p:txBody>
      </p:sp>
    </p:spTree>
    <p:extLst>
      <p:ext uri="{BB962C8B-B14F-4D97-AF65-F5344CB8AC3E}">
        <p14:creationId xmlns:p14="http://schemas.microsoft.com/office/powerpoint/2010/main" val="40490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p:txBody>
      </p:sp>
      <p:sp>
        <p:nvSpPr>
          <p:cNvPr id="4" name="3 Marcador de número de diapositiva"/>
          <p:cNvSpPr>
            <a:spLocks noGrp="1"/>
          </p:cNvSpPr>
          <p:nvPr>
            <p:ph type="sldNum" sz="quarter" idx="10"/>
          </p:nvPr>
        </p:nvSpPr>
        <p:spPr/>
        <p:txBody>
          <a:bodyPr/>
          <a:lstStyle/>
          <a:p>
            <a:fld id="{75BDBF4C-B017-4ACD-9A3E-A2C8B836B127}" type="slidenum">
              <a:rPr lang="es-ES" smtClean="0"/>
              <a:t>13</a:t>
            </a:fld>
            <a:endParaRPr lang="es-ES"/>
          </a:p>
        </p:txBody>
      </p:sp>
    </p:spTree>
    <p:extLst>
      <p:ext uri="{BB962C8B-B14F-4D97-AF65-F5344CB8AC3E}">
        <p14:creationId xmlns:p14="http://schemas.microsoft.com/office/powerpoint/2010/main" val="404908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BDBF4C-B017-4ACD-9A3E-A2C8B836B127}" type="slidenum">
              <a:rPr lang="es-ES" smtClean="0"/>
              <a:t>19</a:t>
            </a:fld>
            <a:endParaRPr lang="es-ES"/>
          </a:p>
        </p:txBody>
      </p:sp>
    </p:spTree>
    <p:extLst>
      <p:ext uri="{BB962C8B-B14F-4D97-AF65-F5344CB8AC3E}">
        <p14:creationId xmlns:p14="http://schemas.microsoft.com/office/powerpoint/2010/main" val="404908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BDBF4C-B017-4ACD-9A3E-A2C8B836B127}" type="slidenum">
              <a:rPr lang="es-ES" smtClean="0"/>
              <a:t>20</a:t>
            </a:fld>
            <a:endParaRPr lang="es-ES"/>
          </a:p>
        </p:txBody>
      </p:sp>
    </p:spTree>
    <p:extLst>
      <p:ext uri="{BB962C8B-B14F-4D97-AF65-F5344CB8AC3E}">
        <p14:creationId xmlns:p14="http://schemas.microsoft.com/office/powerpoint/2010/main" val="404908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BDBF4C-B017-4ACD-9A3E-A2C8B836B127}" type="slidenum">
              <a:rPr lang="es-ES" smtClean="0"/>
              <a:t>3</a:t>
            </a:fld>
            <a:endParaRPr lang="es-ES"/>
          </a:p>
        </p:txBody>
      </p:sp>
    </p:spTree>
    <p:extLst>
      <p:ext uri="{BB962C8B-B14F-4D97-AF65-F5344CB8AC3E}">
        <p14:creationId xmlns:p14="http://schemas.microsoft.com/office/powerpoint/2010/main" val="334823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BDBF4C-B017-4ACD-9A3E-A2C8B836B127}" type="slidenum">
              <a:rPr lang="es-ES" smtClean="0"/>
              <a:t>4</a:t>
            </a:fld>
            <a:endParaRPr lang="es-ES"/>
          </a:p>
        </p:txBody>
      </p:sp>
    </p:spTree>
    <p:extLst>
      <p:ext uri="{BB962C8B-B14F-4D97-AF65-F5344CB8AC3E}">
        <p14:creationId xmlns:p14="http://schemas.microsoft.com/office/powerpoint/2010/main" val="40490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BDBF4C-B017-4ACD-9A3E-A2C8B836B127}" type="slidenum">
              <a:rPr lang="es-ES" smtClean="0"/>
              <a:t>5</a:t>
            </a:fld>
            <a:endParaRPr lang="es-ES"/>
          </a:p>
        </p:txBody>
      </p:sp>
    </p:spTree>
    <p:extLst>
      <p:ext uri="{BB962C8B-B14F-4D97-AF65-F5344CB8AC3E}">
        <p14:creationId xmlns:p14="http://schemas.microsoft.com/office/powerpoint/2010/main" val="404908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BDBF4C-B017-4ACD-9A3E-A2C8B836B127}" type="slidenum">
              <a:rPr lang="es-ES" smtClean="0"/>
              <a:t>6</a:t>
            </a:fld>
            <a:endParaRPr lang="es-ES"/>
          </a:p>
        </p:txBody>
      </p:sp>
    </p:spTree>
    <p:extLst>
      <p:ext uri="{BB962C8B-B14F-4D97-AF65-F5344CB8AC3E}">
        <p14:creationId xmlns:p14="http://schemas.microsoft.com/office/powerpoint/2010/main" val="404908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BDBF4C-B017-4ACD-9A3E-A2C8B836B127}" type="slidenum">
              <a:rPr lang="es-ES" smtClean="0"/>
              <a:t>7</a:t>
            </a:fld>
            <a:endParaRPr lang="es-ES"/>
          </a:p>
        </p:txBody>
      </p:sp>
    </p:spTree>
    <p:extLst>
      <p:ext uri="{BB962C8B-B14F-4D97-AF65-F5344CB8AC3E}">
        <p14:creationId xmlns:p14="http://schemas.microsoft.com/office/powerpoint/2010/main" val="40490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BDBF4C-B017-4ACD-9A3E-A2C8B836B127}" type="slidenum">
              <a:rPr lang="es-ES" smtClean="0"/>
              <a:t>8</a:t>
            </a:fld>
            <a:endParaRPr lang="es-ES"/>
          </a:p>
        </p:txBody>
      </p:sp>
    </p:spTree>
    <p:extLst>
      <p:ext uri="{BB962C8B-B14F-4D97-AF65-F5344CB8AC3E}">
        <p14:creationId xmlns:p14="http://schemas.microsoft.com/office/powerpoint/2010/main" val="40490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BDBF4C-B017-4ACD-9A3E-A2C8B836B127}" type="slidenum">
              <a:rPr lang="es-ES" smtClean="0"/>
              <a:t>9</a:t>
            </a:fld>
            <a:endParaRPr lang="es-ES"/>
          </a:p>
        </p:txBody>
      </p:sp>
    </p:spTree>
    <p:extLst>
      <p:ext uri="{BB962C8B-B14F-4D97-AF65-F5344CB8AC3E}">
        <p14:creationId xmlns:p14="http://schemas.microsoft.com/office/powerpoint/2010/main" val="40490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BDBF4C-B017-4ACD-9A3E-A2C8B836B127}" type="slidenum">
              <a:rPr lang="es-ES" smtClean="0"/>
              <a:t>10</a:t>
            </a:fld>
            <a:endParaRPr lang="es-ES"/>
          </a:p>
        </p:txBody>
      </p:sp>
    </p:spTree>
    <p:extLst>
      <p:ext uri="{BB962C8B-B14F-4D97-AF65-F5344CB8AC3E}">
        <p14:creationId xmlns:p14="http://schemas.microsoft.com/office/powerpoint/2010/main" val="404908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p>
        </p:txBody>
      </p:sp>
      <p:sp>
        <p:nvSpPr>
          <p:cNvPr id="3" name="Subtítul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23/09/2019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23/09/2019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23/09/2019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23/09/2019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p>
        </p:txBody>
      </p:sp>
      <p:sp>
        <p:nvSpPr>
          <p:cNvPr id="3" name="Marcador de texto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23/09/2019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286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291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23/09/2019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273844"/>
            <a:ext cx="7886700" cy="994172"/>
          </a:xfrm>
        </p:spPr>
        <p:txBody>
          <a:bodyPr/>
          <a:lstStyle/>
          <a:p>
            <a:r>
              <a:rPr lang="es-ES"/>
              <a:t>Haga clic para modificar el estilo de título del patrón</a:t>
            </a:r>
          </a:p>
        </p:txBody>
      </p:sp>
      <p:sp>
        <p:nvSpPr>
          <p:cNvPr id="3" name="Marcador de texto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1878806"/>
            <a:ext cx="3868340"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8806"/>
            <a:ext cx="3887391"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23/09/2019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23/09/2019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23/09/2019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contenido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23/09/2019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posición de imagen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23/09/2019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0771E8B-6CA5-40B2-8038-0E112F3DAC1C}" type="datetimeFigureOut">
              <a:rPr lang="es-ES" smtClean="0"/>
              <a:t>23/09/2019</a:t>
            </a:fld>
            <a:endParaRPr lang="es-ES"/>
          </a:p>
        </p:txBody>
      </p:sp>
      <p:sp>
        <p:nvSpPr>
          <p:cNvPr id="5" name="Marcador de pie de página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tile tx="901700" ty="711200" sx="90000" sy="90000" flip="none" algn="ctr"/>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69956" y="3384622"/>
            <a:ext cx="6858000" cy="712399"/>
          </a:xfrm>
          <a:effectLst>
            <a:outerShdw blurRad="50800" dist="38100" dir="5400000" algn="t" rotWithShape="0">
              <a:prstClr val="black">
                <a:alpha val="40000"/>
              </a:prstClr>
            </a:outerShdw>
          </a:effectLst>
        </p:spPr>
        <p:txBody>
          <a:bodyPr>
            <a:noAutofit/>
          </a:bodyPr>
          <a:lst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s-ES" sz="2800" b="1" dirty="0" smtClean="0">
                <a:ln>
                  <a:solidFill>
                    <a:schemeClr val="bg1"/>
                  </a:solidFill>
                </a:ln>
                <a:solidFill>
                  <a:srgbClr val="00206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PRESUPUESTO GENERAL </a:t>
            </a:r>
            <a:br>
              <a:rPr lang="es-ES" sz="2800" b="1" dirty="0" smtClean="0">
                <a:ln>
                  <a:solidFill>
                    <a:schemeClr val="bg1"/>
                  </a:solidFill>
                </a:ln>
                <a:solidFill>
                  <a:srgbClr val="00206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s-ES" sz="2800" b="1" dirty="0" smtClean="0">
                <a:ln>
                  <a:solidFill>
                    <a:schemeClr val="bg1"/>
                  </a:solidFill>
                </a:ln>
                <a:solidFill>
                  <a:srgbClr val="00206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 LA NACIÓN 2020</a:t>
            </a:r>
            <a:endParaRPr lang="es-ES" sz="2800" dirty="0">
              <a:ln>
                <a:solidFill>
                  <a:schemeClr val="bg1"/>
                </a:solidFill>
              </a:ln>
              <a:solidFill>
                <a:srgbClr val="00206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0433" y="294780"/>
            <a:ext cx="1921129" cy="671695"/>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4503" y="408059"/>
            <a:ext cx="2394927" cy="379583"/>
          </a:xfrm>
          <a:prstGeom prst="rect">
            <a:avLst/>
          </a:prstGeom>
        </p:spPr>
      </p:pic>
      <p:cxnSp>
        <p:nvCxnSpPr>
          <p:cNvPr id="10" name="9 Conector recto"/>
          <p:cNvCxnSpPr/>
          <p:nvPr/>
        </p:nvCxnSpPr>
        <p:spPr>
          <a:xfrm>
            <a:off x="2191110" y="3229384"/>
            <a:ext cx="481569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2191109" y="4067993"/>
            <a:ext cx="481569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ítulo 1"/>
          <p:cNvSpPr txBox="1">
            <a:spLocks/>
          </p:cNvSpPr>
          <p:nvPr/>
        </p:nvSpPr>
        <p:spPr>
          <a:xfrm>
            <a:off x="1546598" y="4250888"/>
            <a:ext cx="6155368" cy="356200"/>
          </a:xfrm>
          <a:prstGeom prst="rect">
            <a:avLst/>
          </a:prstGeom>
        </p:spPr>
        <p:txBody>
          <a:bodyPr vert="horz" lIns="91440" tIns="45720" rIns="91440" bIns="45720" rtlCol="0" anchor="b">
            <a:noAutofit/>
          </a:bodyPr>
          <a:lstStyle>
            <a:defPPr>
              <a:defRPr lang="es-ES"/>
            </a:defPPr>
            <a:lvl1pPr marL="0" algn="l" defTabSz="685800" rtl="0" eaLnBrk="1" latinLnBrk="0" hangingPunct="1">
              <a:lnSpc>
                <a:spcPct val="90000"/>
              </a:lnSpc>
              <a:spcBef>
                <a:spcPct val="0"/>
              </a:spcBef>
              <a:buNone/>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s-ES" sz="1600" b="1" dirty="0" smtClean="0">
                <a:solidFill>
                  <a:srgbClr val="002060"/>
                </a:solidFill>
                <a:latin typeface="Arial Unicode MS" pitchFamily="34" charset="-128"/>
                <a:ea typeface="Arial Unicode MS" pitchFamily="34" charset="-128"/>
                <a:cs typeface="Arial Unicode MS" pitchFamily="34" charset="-128"/>
              </a:rPr>
              <a:t>MINISTERIO DEL AMBIENTE Y DESARROLLO SOSTENIBLE </a:t>
            </a:r>
            <a:endParaRPr lang="es-ES" sz="1600" dirty="0">
              <a:solidFill>
                <a:srgbClr val="002060"/>
              </a:solidFill>
              <a:latin typeface="Arial Unicode MS" pitchFamily="34" charset="-128"/>
              <a:ea typeface="Arial Unicode MS" pitchFamily="34" charset="-128"/>
              <a:cs typeface="Arial Unicode MS" pitchFamily="34" charset="-128"/>
            </a:endParaRPr>
          </a:p>
        </p:txBody>
      </p:sp>
      <p:pic>
        <p:nvPicPr>
          <p:cNvPr id="17" name="1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1561" y="1451429"/>
            <a:ext cx="1654790" cy="1500414"/>
          </a:xfrm>
          <a:prstGeom prst="rect">
            <a:avLst/>
          </a:prstGeom>
        </p:spPr>
      </p:pic>
    </p:spTree>
    <p:extLst>
      <p:ext uri="{BB962C8B-B14F-4D97-AF65-F5344CB8AC3E}">
        <p14:creationId xmlns:p14="http://schemas.microsoft.com/office/powerpoint/2010/main" val="2406273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Imagen 2" descr="Imagen que contiene cielo, señal&#10;&#10;Descripción generada con confianza alta">
            <a:extLst>
              <a:ext uri="{FF2B5EF4-FFF2-40B4-BE49-F238E27FC236}">
                <a16:creationId xmlns:a16="http://schemas.microsoft.com/office/drawing/2014/main" xmlns="" id="{FAB504F7-2276-485E-81ED-7E658A9B3F3B}"/>
              </a:ext>
            </a:extLst>
          </p:cNvPr>
          <p:cNvPicPr>
            <a:picLocks noChangeAspect="1"/>
          </p:cNvPicPr>
          <p:nvPr/>
        </p:nvPicPr>
        <p:blipFill>
          <a:blip r:embed="rId4"/>
          <a:stretch>
            <a:fillRect/>
          </a:stretch>
        </p:blipFill>
        <p:spPr>
          <a:xfrm>
            <a:off x="5792561" y="4328793"/>
            <a:ext cx="2743200" cy="486414"/>
          </a:xfrm>
          <a:prstGeom prst="rect">
            <a:avLst/>
          </a:prstGeom>
        </p:spPr>
      </p:pic>
      <p:sp>
        <p:nvSpPr>
          <p:cNvPr id="3" name="2 Rectángulo"/>
          <p:cNvSpPr/>
          <p:nvPr/>
        </p:nvSpPr>
        <p:spPr>
          <a:xfrm>
            <a:off x="555170" y="789363"/>
            <a:ext cx="7980589" cy="3539430"/>
          </a:xfrm>
          <a:prstGeom prst="rect">
            <a:avLst/>
          </a:prstGeom>
        </p:spPr>
        <p:txBody>
          <a:bodyPr wrap="square">
            <a:spAutoFit/>
          </a:bodyPr>
          <a:lstStyle/>
          <a:p>
            <a:pPr algn="just"/>
            <a:r>
              <a:rPr lang="es-MX" sz="1600" b="1" dirty="0">
                <a:solidFill>
                  <a:srgbClr val="002060"/>
                </a:solidFill>
              </a:rPr>
              <a:t>Teniendo en cuenta que el MADES solo cuenta con FF 10 “Recursos del Tesoro” en el Grupo 100 “Servicios Personales” y no así en los demás grupos de gastos, se procedió a recortar el O.G. 144 “Jornales” debido a que es el único objeto del gasto que cubre el recorte requerido</a:t>
            </a:r>
            <a:r>
              <a:rPr lang="es-MX" sz="1600" dirty="0" smtClean="0">
                <a:solidFill>
                  <a:srgbClr val="002060"/>
                </a:solidFill>
              </a:rPr>
              <a:t>.</a:t>
            </a:r>
          </a:p>
          <a:p>
            <a:pPr algn="just"/>
            <a:endParaRPr lang="es-PY" sz="1600" dirty="0">
              <a:solidFill>
                <a:srgbClr val="002060"/>
              </a:solidFill>
            </a:endParaRPr>
          </a:p>
          <a:p>
            <a:pPr algn="just"/>
            <a:r>
              <a:rPr lang="es-MX" sz="1600" dirty="0">
                <a:solidFill>
                  <a:srgbClr val="002060"/>
                </a:solidFill>
              </a:rPr>
              <a:t>Ante esta situación, </a:t>
            </a:r>
            <a:r>
              <a:rPr lang="es-MX" sz="1600" b="1" dirty="0">
                <a:solidFill>
                  <a:srgbClr val="002060"/>
                </a:solidFill>
              </a:rPr>
              <a:t>se solicitó encarecidamente al Ministerio de Hacienda la reposición del monto disminuido (recorte) en el mismo Objeto del Gasto y la misma Fuente de Financiamiento, considerando que con el presupuesto recortado en el rubro de jornales </a:t>
            </a:r>
            <a:r>
              <a:rPr lang="es-MX" sz="1600" b="1" dirty="0" smtClean="0">
                <a:solidFill>
                  <a:srgbClr val="002060"/>
                </a:solidFill>
              </a:rPr>
              <a:t>no se podrá recontratar </a:t>
            </a:r>
            <a:r>
              <a:rPr lang="es-MX" sz="1600" b="1" dirty="0" smtClean="0">
                <a:solidFill>
                  <a:srgbClr val="002060"/>
                </a:solidFill>
              </a:rPr>
              <a:t>personales </a:t>
            </a:r>
            <a:r>
              <a:rPr lang="es-MX" sz="1600" b="1" dirty="0">
                <a:solidFill>
                  <a:srgbClr val="002060"/>
                </a:solidFill>
              </a:rPr>
              <a:t>de apoyo para todo el </a:t>
            </a:r>
            <a:r>
              <a:rPr lang="es-MX" sz="1600" b="1" dirty="0" smtClean="0">
                <a:solidFill>
                  <a:srgbClr val="002060"/>
                </a:solidFill>
              </a:rPr>
              <a:t>Ministerio, que ya cuentan con años de servicio y experiencia suficiente.</a:t>
            </a:r>
            <a:endParaRPr lang="es-MX" sz="1600" b="1" dirty="0" smtClean="0">
              <a:solidFill>
                <a:srgbClr val="002060"/>
              </a:solidFill>
            </a:endParaRPr>
          </a:p>
          <a:p>
            <a:pPr algn="just"/>
            <a:endParaRPr lang="es-PY" sz="1600" dirty="0">
              <a:solidFill>
                <a:srgbClr val="002060"/>
              </a:solidFill>
            </a:endParaRPr>
          </a:p>
          <a:p>
            <a:pPr algn="just"/>
            <a:r>
              <a:rPr lang="es-MX" sz="1600" dirty="0">
                <a:solidFill>
                  <a:srgbClr val="002060"/>
                </a:solidFill>
              </a:rPr>
              <a:t>Se aclaró al Ministerio de Hacienda </a:t>
            </a:r>
            <a:r>
              <a:rPr lang="es-MX" sz="1600" b="1" dirty="0">
                <a:solidFill>
                  <a:srgbClr val="002060"/>
                </a:solidFill>
              </a:rPr>
              <a:t>que la reposición no implicaba un aumento o ampliación de la Fuente de Financiamiento mencionada, más bien recuperar el importe disminuido con el fin de alcanzar nuevamente el monto total vigente del E.F. 2019</a:t>
            </a:r>
            <a:r>
              <a:rPr lang="es-MX" sz="1600" dirty="0">
                <a:solidFill>
                  <a:srgbClr val="002060"/>
                </a:solidFill>
              </a:rPr>
              <a:t>, más los ajustes necesarios por traslados de funcionarios aprobados.</a:t>
            </a:r>
            <a:endParaRPr lang="es-PY" sz="1600" dirty="0">
              <a:solidFill>
                <a:srgbClr val="002060"/>
              </a:solidFill>
            </a:endParaRPr>
          </a:p>
        </p:txBody>
      </p:sp>
    </p:spTree>
    <p:extLst>
      <p:ext uri="{BB962C8B-B14F-4D97-AF65-F5344CB8AC3E}">
        <p14:creationId xmlns:p14="http://schemas.microsoft.com/office/powerpoint/2010/main" val="1568843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Imagen 2" descr="Imagen que contiene cielo, señal&#10;&#10;Descripción generada con confianza alta">
            <a:extLst>
              <a:ext uri="{FF2B5EF4-FFF2-40B4-BE49-F238E27FC236}">
                <a16:creationId xmlns:a16="http://schemas.microsoft.com/office/drawing/2014/main" xmlns="" id="{FAB504F7-2276-485E-81ED-7E658A9B3F3B}"/>
              </a:ext>
            </a:extLst>
          </p:cNvPr>
          <p:cNvPicPr>
            <a:picLocks noChangeAspect="1"/>
          </p:cNvPicPr>
          <p:nvPr/>
        </p:nvPicPr>
        <p:blipFill>
          <a:blip r:embed="rId4"/>
          <a:stretch>
            <a:fillRect/>
          </a:stretch>
        </p:blipFill>
        <p:spPr>
          <a:xfrm>
            <a:off x="5792561" y="4328793"/>
            <a:ext cx="2743200" cy="486414"/>
          </a:xfrm>
          <a:prstGeom prst="rect">
            <a:avLst/>
          </a:prstGeom>
        </p:spPr>
      </p:pic>
      <p:sp>
        <p:nvSpPr>
          <p:cNvPr id="5" name="4 Rectángulo"/>
          <p:cNvSpPr/>
          <p:nvPr/>
        </p:nvSpPr>
        <p:spPr>
          <a:xfrm>
            <a:off x="566058" y="777745"/>
            <a:ext cx="7969703" cy="3539430"/>
          </a:xfrm>
          <a:prstGeom prst="rect">
            <a:avLst/>
          </a:prstGeom>
        </p:spPr>
        <p:txBody>
          <a:bodyPr wrap="square">
            <a:spAutoFit/>
          </a:bodyPr>
          <a:lstStyle/>
          <a:p>
            <a:pPr algn="just"/>
            <a:r>
              <a:rPr lang="es-MX" sz="1600" b="1" i="1" dirty="0">
                <a:solidFill>
                  <a:srgbClr val="002060"/>
                </a:solidFill>
              </a:rPr>
              <a:t>También se solicitó la inclusión de una ampliación solicitada en el presente ejercicio fiscal de G. 1.000.000.000.- al proyecto de Ley de Presupuesto 2020</a:t>
            </a:r>
            <a:r>
              <a:rPr lang="es-MX" sz="1600" dirty="0">
                <a:solidFill>
                  <a:srgbClr val="002060"/>
                </a:solidFill>
              </a:rPr>
              <a:t>, con Fuente de Financiamiento 30 “Recursos Institucionales”. Esta ampliación solicitada también correspondía a la reposición del monto recortado del Anteproyecto de Presupuesto 2019</a:t>
            </a:r>
            <a:r>
              <a:rPr lang="es-MX" sz="1600" dirty="0" smtClean="0">
                <a:solidFill>
                  <a:srgbClr val="002060"/>
                </a:solidFill>
              </a:rPr>
              <a:t>.</a:t>
            </a:r>
          </a:p>
          <a:p>
            <a:pPr algn="just"/>
            <a:endParaRPr lang="es-PY" sz="1600" dirty="0">
              <a:solidFill>
                <a:srgbClr val="002060"/>
              </a:solidFill>
            </a:endParaRPr>
          </a:p>
          <a:p>
            <a:pPr algn="just"/>
            <a:r>
              <a:rPr lang="es-MX" sz="1600" b="1" i="1" dirty="0">
                <a:solidFill>
                  <a:srgbClr val="002060"/>
                </a:solidFill>
              </a:rPr>
              <a:t>Sin embargo, ambos pedidos no tuvieron aprobación del Ministerio de Hacienda</a:t>
            </a:r>
            <a:r>
              <a:rPr lang="es-MX" sz="1600" b="1" i="1" dirty="0" smtClean="0">
                <a:solidFill>
                  <a:srgbClr val="002060"/>
                </a:solidFill>
              </a:rPr>
              <a:t>.</a:t>
            </a:r>
          </a:p>
          <a:p>
            <a:pPr algn="just"/>
            <a:endParaRPr lang="es-PY" sz="1600" dirty="0">
              <a:solidFill>
                <a:srgbClr val="002060"/>
              </a:solidFill>
            </a:endParaRPr>
          </a:p>
          <a:p>
            <a:pPr algn="just"/>
            <a:r>
              <a:rPr lang="es-MX" sz="1600" b="1" i="1" dirty="0">
                <a:solidFill>
                  <a:srgbClr val="002060"/>
                </a:solidFill>
              </a:rPr>
              <a:t>Con la mejora del Presupuesto 2020 se logrará remunerar a los </a:t>
            </a:r>
            <a:r>
              <a:rPr lang="es-MX" sz="1600" b="1" i="1" dirty="0" err="1">
                <a:solidFill>
                  <a:srgbClr val="002060"/>
                </a:solidFill>
              </a:rPr>
              <a:t>Guardaparques</a:t>
            </a:r>
            <a:r>
              <a:rPr lang="es-MX" sz="1600" b="1" i="1" dirty="0">
                <a:solidFill>
                  <a:srgbClr val="002060"/>
                </a:solidFill>
              </a:rPr>
              <a:t> permanentes y contratados por las funciones riesgosas que cumplen diariamente en defensa y preservación del sistema ambiental y ecológico, teniendo a su cargo el resguardo de 2.466.769 hectáreas de Áreas Protegidas del territorio nacional,</a:t>
            </a:r>
            <a:r>
              <a:rPr lang="es-MX" sz="1600" dirty="0">
                <a:solidFill>
                  <a:srgbClr val="002060"/>
                </a:solidFill>
              </a:rPr>
              <a:t> estando expuestos al contacto directo con agentes contaminantes  de agua, suelo y aire, así como procedimientos en los que exponen sus vidas enfrentándose a infractores ambientales y muchas veces a criminales como narcotraficantes, cazadores furtivos y muchos otros peligros.</a:t>
            </a:r>
            <a:endParaRPr lang="es-PY" sz="1600" dirty="0">
              <a:solidFill>
                <a:srgbClr val="002060"/>
              </a:solidFill>
            </a:endParaRPr>
          </a:p>
        </p:txBody>
      </p:sp>
    </p:spTree>
    <p:extLst>
      <p:ext uri="{BB962C8B-B14F-4D97-AF65-F5344CB8AC3E}">
        <p14:creationId xmlns:p14="http://schemas.microsoft.com/office/powerpoint/2010/main" val="179729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Imagen 2" descr="Imagen que contiene cielo, señal&#10;&#10;Descripción generada con confianza alta">
            <a:extLst>
              <a:ext uri="{FF2B5EF4-FFF2-40B4-BE49-F238E27FC236}">
                <a16:creationId xmlns:a16="http://schemas.microsoft.com/office/drawing/2014/main" xmlns="" id="{FAB504F7-2276-485E-81ED-7E658A9B3F3B}"/>
              </a:ext>
            </a:extLst>
          </p:cNvPr>
          <p:cNvPicPr>
            <a:picLocks noChangeAspect="1"/>
          </p:cNvPicPr>
          <p:nvPr/>
        </p:nvPicPr>
        <p:blipFill>
          <a:blip r:embed="rId4"/>
          <a:stretch>
            <a:fillRect/>
          </a:stretch>
        </p:blipFill>
        <p:spPr>
          <a:xfrm>
            <a:off x="5792561" y="4328793"/>
            <a:ext cx="2743200" cy="486414"/>
          </a:xfrm>
          <a:prstGeom prst="rect">
            <a:avLst/>
          </a:prstGeom>
        </p:spPr>
      </p:pic>
      <p:sp>
        <p:nvSpPr>
          <p:cNvPr id="3" name="2 Rectángulo"/>
          <p:cNvSpPr/>
          <p:nvPr/>
        </p:nvSpPr>
        <p:spPr>
          <a:xfrm>
            <a:off x="576944" y="1385437"/>
            <a:ext cx="7958817" cy="2800767"/>
          </a:xfrm>
          <a:prstGeom prst="rect">
            <a:avLst/>
          </a:prstGeom>
        </p:spPr>
        <p:txBody>
          <a:bodyPr wrap="square">
            <a:spAutoFit/>
          </a:bodyPr>
          <a:lstStyle/>
          <a:p>
            <a:pPr algn="just"/>
            <a:r>
              <a:rPr lang="es-MX" sz="1600" dirty="0">
                <a:solidFill>
                  <a:srgbClr val="002060"/>
                </a:solidFill>
              </a:rPr>
              <a:t>Que el Clasificador Presupuestario contempla el </a:t>
            </a:r>
            <a:r>
              <a:rPr lang="es-MX" sz="1600" b="1" i="1" dirty="0">
                <a:solidFill>
                  <a:srgbClr val="002060"/>
                </a:solidFill>
              </a:rPr>
              <a:t>pago de Bonificaciones por Exposición al Peligro conforme lo siguiente "Asignación fijada al personal de las fuerzas públicas y/o funcionarios equiparados a los agentes del orden público por leyes especiales cuyos cargos deberán estar expresamente identificados en el anexo del personal, en concepto de exposición al peligro..."</a:t>
            </a:r>
            <a:endParaRPr lang="es-PY" sz="1600" b="1" i="1" dirty="0">
              <a:solidFill>
                <a:srgbClr val="002060"/>
              </a:solidFill>
            </a:endParaRPr>
          </a:p>
          <a:p>
            <a:pPr algn="just"/>
            <a:r>
              <a:rPr lang="es-ES" sz="1600" dirty="0">
                <a:solidFill>
                  <a:srgbClr val="002060"/>
                </a:solidFill>
              </a:rPr>
              <a:t> </a:t>
            </a:r>
            <a:endParaRPr lang="es-PY" sz="1600" dirty="0">
              <a:solidFill>
                <a:srgbClr val="002060"/>
              </a:solidFill>
            </a:endParaRPr>
          </a:p>
          <a:p>
            <a:pPr algn="just"/>
            <a:r>
              <a:rPr lang="es-MX" sz="1600" dirty="0">
                <a:solidFill>
                  <a:srgbClr val="002060"/>
                </a:solidFill>
              </a:rPr>
              <a:t>Que el artículo 44 de la ley 352/94 "De Áreas Silvestres Protegidas" establece </a:t>
            </a:r>
            <a:r>
              <a:rPr lang="es-MX" sz="1600" b="1" i="1" dirty="0">
                <a:solidFill>
                  <a:srgbClr val="002060"/>
                </a:solidFill>
              </a:rPr>
              <a:t>"Los </a:t>
            </a:r>
            <a:r>
              <a:rPr lang="es-MX" sz="1600" b="1" i="1" dirty="0" err="1">
                <a:solidFill>
                  <a:srgbClr val="002060"/>
                </a:solidFill>
              </a:rPr>
              <a:t>Guardaparques</a:t>
            </a:r>
            <a:r>
              <a:rPr lang="es-MX" sz="1600" b="1" i="1" dirty="0">
                <a:solidFill>
                  <a:srgbClr val="002060"/>
                </a:solidFill>
              </a:rPr>
              <a:t> de las Áreas Silvestres Protegidas bajo dominio público, en ejercicio de sus funciones, quedarán equiparados a los agentes del orden público, permitiéndoseles la portación de armas dentro del límite de la jurisdicción territorial de las Áreas Silvestres Protegidas…”</a:t>
            </a:r>
            <a:endParaRPr lang="es-PY" sz="1600" b="1" i="1" dirty="0">
              <a:solidFill>
                <a:srgbClr val="002060"/>
              </a:solidFill>
            </a:endParaRPr>
          </a:p>
        </p:txBody>
      </p:sp>
      <p:sp>
        <p:nvSpPr>
          <p:cNvPr id="5" name="4 Pentágono"/>
          <p:cNvSpPr/>
          <p:nvPr/>
        </p:nvSpPr>
        <p:spPr>
          <a:xfrm>
            <a:off x="576942" y="692274"/>
            <a:ext cx="2873829" cy="56716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t>GUARDAPARQUES</a:t>
            </a:r>
            <a:endParaRPr lang="es-PY" sz="2000" b="1" dirty="0"/>
          </a:p>
        </p:txBody>
      </p:sp>
    </p:spTree>
    <p:extLst>
      <p:ext uri="{BB962C8B-B14F-4D97-AF65-F5344CB8AC3E}">
        <p14:creationId xmlns:p14="http://schemas.microsoft.com/office/powerpoint/2010/main" val="433061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Imagen 2" descr="Imagen que contiene cielo, señal&#10;&#10;Descripción generada con confianza alta">
            <a:extLst>
              <a:ext uri="{FF2B5EF4-FFF2-40B4-BE49-F238E27FC236}">
                <a16:creationId xmlns:a16="http://schemas.microsoft.com/office/drawing/2014/main" xmlns="" id="{FAB504F7-2276-485E-81ED-7E658A9B3F3B}"/>
              </a:ext>
            </a:extLst>
          </p:cNvPr>
          <p:cNvPicPr>
            <a:picLocks noChangeAspect="1"/>
          </p:cNvPicPr>
          <p:nvPr/>
        </p:nvPicPr>
        <p:blipFill>
          <a:blip r:embed="rId4"/>
          <a:stretch>
            <a:fillRect/>
          </a:stretch>
        </p:blipFill>
        <p:spPr>
          <a:xfrm>
            <a:off x="5792561" y="4328793"/>
            <a:ext cx="2743200" cy="486414"/>
          </a:xfrm>
          <a:prstGeom prst="rect">
            <a:avLst/>
          </a:prstGeom>
        </p:spPr>
      </p:pic>
      <p:sp>
        <p:nvSpPr>
          <p:cNvPr id="4" name="3 Rectángulo"/>
          <p:cNvSpPr/>
          <p:nvPr/>
        </p:nvSpPr>
        <p:spPr>
          <a:xfrm>
            <a:off x="587829" y="884711"/>
            <a:ext cx="7947931" cy="3293209"/>
          </a:xfrm>
          <a:prstGeom prst="rect">
            <a:avLst/>
          </a:prstGeom>
        </p:spPr>
        <p:txBody>
          <a:bodyPr wrap="square">
            <a:spAutoFit/>
          </a:bodyPr>
          <a:lstStyle/>
          <a:p>
            <a:pPr algn="just"/>
            <a:r>
              <a:rPr lang="es-MX" sz="1600" b="1" i="1" dirty="0">
                <a:solidFill>
                  <a:srgbClr val="002060"/>
                </a:solidFill>
              </a:rPr>
              <a:t>El MADES busca reacomodarse con los recursos financieros aprobado para la misión, por lo que solicitó al Ministerio de Hacienda que </a:t>
            </a:r>
            <a:r>
              <a:rPr lang="es-MX" sz="1600" b="1" i="1" dirty="0" smtClean="0">
                <a:solidFill>
                  <a:srgbClr val="002060"/>
                </a:solidFill>
              </a:rPr>
              <a:t>vía </a:t>
            </a:r>
            <a:r>
              <a:rPr lang="es-MX" sz="1600" b="1" i="1" dirty="0">
                <a:solidFill>
                  <a:srgbClr val="002060"/>
                </a:solidFill>
              </a:rPr>
              <a:t>adenda le permita reorganizar su presupuesto </a:t>
            </a:r>
            <a:r>
              <a:rPr lang="es-ES" sz="1600" b="1" i="1" dirty="0">
                <a:solidFill>
                  <a:srgbClr val="002060"/>
                </a:solidFill>
              </a:rPr>
              <a:t>con una  reprogramación de los gastos más necesarios e impostergable</a:t>
            </a:r>
            <a:r>
              <a:rPr lang="es-ES" sz="1600" i="1" dirty="0">
                <a:solidFill>
                  <a:srgbClr val="002060"/>
                </a:solidFill>
              </a:rPr>
              <a:t>  en FF 30 “Recursos Institucionales”, correspondientes al Ministerio del Ambiente y Desarrollo Sostenible E.F. 2020. Que </a:t>
            </a:r>
            <a:r>
              <a:rPr lang="es-VE" sz="1600" b="1" i="1" dirty="0">
                <a:solidFill>
                  <a:srgbClr val="002060"/>
                </a:solidFill>
              </a:rPr>
              <a:t>posibilitará la contratación de profesionales para el área de evaluación donde se emiten o se rechazan las licencias ambientales, como también para el área de Fiscalización, </a:t>
            </a:r>
            <a:r>
              <a:rPr lang="es-VE" sz="1600" b="1" i="1" dirty="0" err="1">
                <a:solidFill>
                  <a:srgbClr val="002060"/>
                </a:solidFill>
              </a:rPr>
              <a:t>Guardaparques</a:t>
            </a:r>
            <a:r>
              <a:rPr lang="es-VE" sz="1600" b="1" i="1" dirty="0">
                <a:solidFill>
                  <a:srgbClr val="002060"/>
                </a:solidFill>
              </a:rPr>
              <a:t>, y la parte jurídica enfocado a la misión institucional</a:t>
            </a:r>
            <a:r>
              <a:rPr lang="es-VE" sz="1600" b="1" i="1" dirty="0" smtClean="0">
                <a:solidFill>
                  <a:srgbClr val="002060"/>
                </a:solidFill>
              </a:rPr>
              <a:t>.</a:t>
            </a:r>
          </a:p>
          <a:p>
            <a:pPr algn="just"/>
            <a:endParaRPr lang="es-PY" sz="1600" dirty="0">
              <a:solidFill>
                <a:srgbClr val="002060"/>
              </a:solidFill>
            </a:endParaRPr>
          </a:p>
          <a:p>
            <a:pPr algn="just"/>
            <a:r>
              <a:rPr lang="es-MX" sz="1600" b="1" i="1" dirty="0">
                <a:solidFill>
                  <a:srgbClr val="002060"/>
                </a:solidFill>
              </a:rPr>
              <a:t>Asimismo, se posibilitará la contratación de profesionales para las diversas áreas temáticas y el pago de las bonificaciones y gratificaciones en porcentajes más aproximados a lo establecido en el Decreto Reglamentario, considerando que actualmente se pagan porcentajes muy por debajo de lo establecido en las normativas vigentes,</a:t>
            </a:r>
            <a:r>
              <a:rPr lang="es-MX" sz="1600" dirty="0">
                <a:solidFill>
                  <a:srgbClr val="002060"/>
                </a:solidFill>
              </a:rPr>
              <a:t> debiendo realizar recortes en los pagos por la insuficiente disponibilidad presupuestaria.</a:t>
            </a:r>
            <a:endParaRPr lang="es-PY" sz="1600" dirty="0">
              <a:solidFill>
                <a:srgbClr val="002060"/>
              </a:solidFill>
            </a:endParaRPr>
          </a:p>
        </p:txBody>
      </p:sp>
    </p:spTree>
    <p:extLst>
      <p:ext uri="{BB962C8B-B14F-4D97-AF65-F5344CB8AC3E}">
        <p14:creationId xmlns:p14="http://schemas.microsoft.com/office/powerpoint/2010/main" val="638083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417588690"/>
              </p:ext>
            </p:extLst>
          </p:nvPr>
        </p:nvGraphicFramePr>
        <p:xfrm>
          <a:off x="1410858" y="143890"/>
          <a:ext cx="6129020" cy="758190"/>
        </p:xfrm>
        <a:graphic>
          <a:graphicData uri="http://schemas.openxmlformats.org/drawingml/2006/table">
            <a:tbl>
              <a:tblPr>
                <a:tableStyleId>{5C22544A-7EE6-4342-B048-85BDC9FD1C3A}</a:tableStyleId>
              </a:tblPr>
              <a:tblGrid>
                <a:gridCol w="6129020"/>
              </a:tblGrid>
              <a:tr h="379095">
                <a:tc>
                  <a:txBody>
                    <a:bodyPr/>
                    <a:lstStyle/>
                    <a:p>
                      <a:pPr algn="ctr">
                        <a:lnSpc>
                          <a:spcPct val="106000"/>
                        </a:lnSpc>
                        <a:spcAft>
                          <a:spcPts val="0"/>
                        </a:spcAft>
                      </a:pPr>
                      <a:r>
                        <a:rPr lang="es-PY" sz="1400" b="1" dirty="0">
                          <a:solidFill>
                            <a:srgbClr val="002060"/>
                          </a:solidFill>
                          <a:effectLst/>
                        </a:rPr>
                        <a:t>COMPARATIVO</a:t>
                      </a:r>
                      <a:endParaRPr lang="es-PY" sz="1400" b="1" dirty="0">
                        <a:solidFill>
                          <a:srgbClr val="002060"/>
                        </a:solidFill>
                        <a:effectLst/>
                        <a:latin typeface="Calibri"/>
                        <a:ea typeface="SimSun"/>
                        <a:cs typeface="Times New Roman"/>
                      </a:endParaRPr>
                    </a:p>
                  </a:txBody>
                  <a:tcPr marL="44450" marR="44450" marT="0" marB="0" anchor="ctr"/>
                </a:tc>
              </a:tr>
              <a:tr h="379095">
                <a:tc>
                  <a:txBody>
                    <a:bodyPr/>
                    <a:lstStyle/>
                    <a:p>
                      <a:pPr algn="ctr">
                        <a:lnSpc>
                          <a:spcPct val="106000"/>
                        </a:lnSpc>
                        <a:spcAft>
                          <a:spcPts val="0"/>
                        </a:spcAft>
                      </a:pPr>
                      <a:r>
                        <a:rPr lang="es-PY" sz="1400" b="1" dirty="0">
                          <a:solidFill>
                            <a:srgbClr val="002060"/>
                          </a:solidFill>
                          <a:effectLst/>
                        </a:rPr>
                        <a:t>PRESUPUESTO 2019    -    PROYECTO DE LEY 2020 (EJECUTIVO)</a:t>
                      </a:r>
                      <a:endParaRPr lang="es-PY" sz="1400" b="1" dirty="0">
                        <a:solidFill>
                          <a:srgbClr val="002060"/>
                        </a:solidFill>
                        <a:effectLst/>
                        <a:latin typeface="Calibri"/>
                        <a:ea typeface="SimSun"/>
                        <a:cs typeface="Times New Roman"/>
                      </a:endParaRPr>
                    </a:p>
                  </a:txBody>
                  <a:tcPr marL="44450" marR="44450" marT="0" marB="0" anchor="ctr"/>
                </a:tc>
              </a:tr>
            </a:tbl>
          </a:graphicData>
        </a:graphic>
      </p:graphicFrame>
      <p:pic>
        <p:nvPicPr>
          <p:cNvPr id="3" name="2 Imagen"/>
          <p:cNvPicPr>
            <a:picLocks noChangeAspect="1"/>
          </p:cNvPicPr>
          <p:nvPr/>
        </p:nvPicPr>
        <p:blipFill rotWithShape="1">
          <a:blip r:embed="rId2">
            <a:extLst>
              <a:ext uri="{28A0092B-C50C-407E-A947-70E740481C1C}">
                <a14:useLocalDpi xmlns:a14="http://schemas.microsoft.com/office/drawing/2010/main" val="0"/>
              </a:ext>
            </a:extLst>
          </a:blip>
          <a:srcRect l="1549" r="4692" b="1235"/>
          <a:stretch/>
        </p:blipFill>
        <p:spPr>
          <a:xfrm>
            <a:off x="1402978" y="1481655"/>
            <a:ext cx="6162387" cy="3497951"/>
          </a:xfrm>
          <a:prstGeom prst="rect">
            <a:avLst/>
          </a:prstGeom>
        </p:spPr>
      </p:pic>
      <p:graphicFrame>
        <p:nvGraphicFramePr>
          <p:cNvPr id="4" name="3 Tabla"/>
          <p:cNvGraphicFramePr>
            <a:graphicFrameLocks noGrp="1"/>
          </p:cNvGraphicFramePr>
          <p:nvPr>
            <p:extLst>
              <p:ext uri="{D42A27DB-BD31-4B8C-83A1-F6EECF244321}">
                <p14:modId xmlns:p14="http://schemas.microsoft.com/office/powerpoint/2010/main" val="2132075939"/>
              </p:ext>
            </p:extLst>
          </p:nvPr>
        </p:nvGraphicFramePr>
        <p:xfrm>
          <a:off x="1410439" y="830340"/>
          <a:ext cx="6154926" cy="647700"/>
        </p:xfrm>
        <a:graphic>
          <a:graphicData uri="http://schemas.openxmlformats.org/drawingml/2006/table">
            <a:tbl>
              <a:tblPr>
                <a:tableStyleId>{5C22544A-7EE6-4342-B048-85BDC9FD1C3A}</a:tableStyleId>
              </a:tblPr>
              <a:tblGrid>
                <a:gridCol w="461104"/>
                <a:gridCol w="461789"/>
                <a:gridCol w="461789"/>
                <a:gridCol w="704866"/>
                <a:gridCol w="1250107"/>
                <a:gridCol w="970169"/>
                <a:gridCol w="874248"/>
                <a:gridCol w="970854"/>
              </a:tblGrid>
              <a:tr h="647700">
                <a:tc>
                  <a:txBody>
                    <a:bodyPr/>
                    <a:lstStyle/>
                    <a:p>
                      <a:pPr algn="ctr">
                        <a:lnSpc>
                          <a:spcPct val="106000"/>
                        </a:lnSpc>
                        <a:spcAft>
                          <a:spcPts val="0"/>
                        </a:spcAft>
                      </a:pPr>
                      <a:r>
                        <a:rPr lang="es-PY" sz="800" dirty="0">
                          <a:effectLst/>
                        </a:rPr>
                        <a:t>O.G.</a:t>
                      </a:r>
                      <a:endParaRPr lang="es-PY" sz="1100" dirty="0">
                        <a:effectLst/>
                        <a:latin typeface="Calibri"/>
                        <a:ea typeface="SimSun"/>
                        <a:cs typeface="Times New Roman"/>
                      </a:endParaRPr>
                    </a:p>
                  </a:txBody>
                  <a:tcPr marL="38100" marR="44450" marT="0" marB="0" anchor="ctr"/>
                </a:tc>
                <a:tc>
                  <a:txBody>
                    <a:bodyPr/>
                    <a:lstStyle/>
                    <a:p>
                      <a:pPr algn="ctr">
                        <a:lnSpc>
                          <a:spcPct val="106000"/>
                        </a:lnSpc>
                        <a:spcAft>
                          <a:spcPts val="0"/>
                        </a:spcAft>
                      </a:pPr>
                      <a:r>
                        <a:rPr lang="es-PY" sz="800">
                          <a:effectLst/>
                        </a:rPr>
                        <a:t>F.F.</a:t>
                      </a:r>
                      <a:endParaRPr lang="es-PY" sz="1100">
                        <a:effectLst/>
                      </a:endParaRPr>
                    </a:p>
                    <a:p>
                      <a:pPr algn="ctr">
                        <a:lnSpc>
                          <a:spcPct val="106000"/>
                        </a:lnSpc>
                        <a:spcAft>
                          <a:spcPts val="0"/>
                        </a:spcAft>
                      </a:pPr>
                      <a:r>
                        <a:rPr lang="es-PY" sz="600">
                          <a:effectLst/>
                        </a:rPr>
                        <a:t>(10 Y 30)</a:t>
                      </a:r>
                      <a:endParaRPr lang="es-PY" sz="110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a:effectLst/>
                        </a:rPr>
                        <a:t>O.F.</a:t>
                      </a:r>
                      <a:endParaRPr lang="es-PY" sz="110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dirty="0">
                          <a:effectLst/>
                        </a:rPr>
                        <a:t>DPTO.</a:t>
                      </a:r>
                      <a:endParaRPr lang="es-PY" sz="1100" dirty="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a:effectLst/>
                        </a:rPr>
                        <a:t>RUBROS</a:t>
                      </a:r>
                      <a:endParaRPr lang="es-PY" sz="1100">
                        <a:effectLst/>
                        <a:latin typeface="Calibri"/>
                        <a:ea typeface="SimSun"/>
                        <a:cs typeface="Times New Roman"/>
                      </a:endParaRPr>
                    </a:p>
                  </a:txBody>
                  <a:tcPr marL="38100" marR="44450" marT="0" marB="0" anchor="ctr"/>
                </a:tc>
                <a:tc>
                  <a:txBody>
                    <a:bodyPr/>
                    <a:lstStyle/>
                    <a:p>
                      <a:pPr algn="ctr">
                        <a:lnSpc>
                          <a:spcPct val="106000"/>
                        </a:lnSpc>
                        <a:spcAft>
                          <a:spcPts val="0"/>
                        </a:spcAft>
                      </a:pPr>
                      <a:r>
                        <a:rPr lang="es-PY" sz="800">
                          <a:effectLst/>
                        </a:rPr>
                        <a:t>PRESUPUESTO 2019</a:t>
                      </a:r>
                      <a:br>
                        <a:rPr lang="es-PY" sz="800">
                          <a:effectLst/>
                        </a:rPr>
                      </a:br>
                      <a:r>
                        <a:rPr lang="es-PY" sz="800">
                          <a:effectLst/>
                        </a:rPr>
                        <a:t>(con modificaciones)</a:t>
                      </a:r>
                      <a:endParaRPr lang="es-PY" sz="1100">
                        <a:effectLst/>
                        <a:latin typeface="Calibri"/>
                        <a:ea typeface="SimSun"/>
                        <a:cs typeface="Times New Roman"/>
                      </a:endParaRPr>
                    </a:p>
                  </a:txBody>
                  <a:tcPr marL="38100" marR="44450" marT="0" marB="0" anchor="ctr"/>
                </a:tc>
                <a:tc>
                  <a:txBody>
                    <a:bodyPr/>
                    <a:lstStyle/>
                    <a:p>
                      <a:pPr algn="ctr">
                        <a:lnSpc>
                          <a:spcPct val="106000"/>
                        </a:lnSpc>
                        <a:spcAft>
                          <a:spcPts val="0"/>
                        </a:spcAft>
                      </a:pPr>
                      <a:r>
                        <a:rPr lang="es-PY" sz="800">
                          <a:effectLst/>
                        </a:rPr>
                        <a:t>PROYECTO DE LEY</a:t>
                      </a:r>
                      <a:br>
                        <a:rPr lang="es-PY" sz="800">
                          <a:effectLst/>
                        </a:rPr>
                      </a:br>
                      <a:r>
                        <a:rPr lang="es-PY" sz="800">
                          <a:effectLst/>
                        </a:rPr>
                        <a:t>M.H.</a:t>
                      </a:r>
                      <a:endParaRPr lang="es-PY" sz="110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dirty="0">
                          <a:effectLst/>
                        </a:rPr>
                        <a:t>DIFERENCIA</a:t>
                      </a:r>
                      <a:endParaRPr lang="es-PY" sz="1100" dirty="0">
                        <a:effectLst/>
                        <a:latin typeface="Calibri"/>
                        <a:ea typeface="SimSun"/>
                        <a:cs typeface="Times New Roman"/>
                      </a:endParaRPr>
                    </a:p>
                  </a:txBody>
                  <a:tcPr marL="38100" marR="44450" marT="0" marB="0" anchor="ctr"/>
                </a:tc>
              </a:tr>
            </a:tbl>
          </a:graphicData>
        </a:graphic>
      </p:graphicFrame>
    </p:spTree>
    <p:extLst>
      <p:ext uri="{BB962C8B-B14F-4D97-AF65-F5344CB8AC3E}">
        <p14:creationId xmlns:p14="http://schemas.microsoft.com/office/powerpoint/2010/main" val="3000153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342" y="1815591"/>
            <a:ext cx="6167524" cy="2736371"/>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3601472451"/>
              </p:ext>
            </p:extLst>
          </p:nvPr>
        </p:nvGraphicFramePr>
        <p:xfrm>
          <a:off x="1410858" y="496586"/>
          <a:ext cx="6129020" cy="758190"/>
        </p:xfrm>
        <a:graphic>
          <a:graphicData uri="http://schemas.openxmlformats.org/drawingml/2006/table">
            <a:tbl>
              <a:tblPr>
                <a:tableStyleId>{5C22544A-7EE6-4342-B048-85BDC9FD1C3A}</a:tableStyleId>
              </a:tblPr>
              <a:tblGrid>
                <a:gridCol w="6129020"/>
              </a:tblGrid>
              <a:tr h="379095">
                <a:tc>
                  <a:txBody>
                    <a:bodyPr/>
                    <a:lstStyle/>
                    <a:p>
                      <a:pPr algn="ctr">
                        <a:lnSpc>
                          <a:spcPct val="106000"/>
                        </a:lnSpc>
                        <a:spcAft>
                          <a:spcPts val="0"/>
                        </a:spcAft>
                      </a:pPr>
                      <a:r>
                        <a:rPr lang="es-PY" sz="1400" b="1" dirty="0">
                          <a:solidFill>
                            <a:srgbClr val="002060"/>
                          </a:solidFill>
                          <a:effectLst/>
                        </a:rPr>
                        <a:t>COMPARATIVO</a:t>
                      </a:r>
                      <a:endParaRPr lang="es-PY" sz="1400" b="1" dirty="0">
                        <a:solidFill>
                          <a:srgbClr val="002060"/>
                        </a:solidFill>
                        <a:effectLst/>
                        <a:latin typeface="Calibri"/>
                        <a:ea typeface="SimSun"/>
                        <a:cs typeface="Times New Roman"/>
                      </a:endParaRPr>
                    </a:p>
                  </a:txBody>
                  <a:tcPr marL="44450" marR="44450" marT="0" marB="0" anchor="ctr"/>
                </a:tc>
              </a:tr>
              <a:tr h="379095">
                <a:tc>
                  <a:txBody>
                    <a:bodyPr/>
                    <a:lstStyle/>
                    <a:p>
                      <a:pPr algn="ctr">
                        <a:lnSpc>
                          <a:spcPct val="106000"/>
                        </a:lnSpc>
                        <a:spcAft>
                          <a:spcPts val="0"/>
                        </a:spcAft>
                      </a:pPr>
                      <a:r>
                        <a:rPr lang="es-PY" sz="1400" b="1" dirty="0">
                          <a:solidFill>
                            <a:srgbClr val="002060"/>
                          </a:solidFill>
                          <a:effectLst/>
                        </a:rPr>
                        <a:t>PRESUPUESTO 2019    -    PROYECTO DE LEY 2020 (EJECUTIVO)</a:t>
                      </a:r>
                      <a:endParaRPr lang="es-PY" sz="1400" b="1" dirty="0">
                        <a:solidFill>
                          <a:srgbClr val="002060"/>
                        </a:solidFill>
                        <a:effectLst/>
                        <a:latin typeface="Calibri"/>
                        <a:ea typeface="SimSun"/>
                        <a:cs typeface="Times New Roman"/>
                      </a:endParaRPr>
                    </a:p>
                  </a:txBody>
                  <a:tcPr marL="44450" marR="44450" marT="0" marB="0" anchor="ct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3673774704"/>
              </p:ext>
            </p:extLst>
          </p:nvPr>
        </p:nvGraphicFramePr>
        <p:xfrm>
          <a:off x="1410439" y="1183036"/>
          <a:ext cx="6154926" cy="647700"/>
        </p:xfrm>
        <a:graphic>
          <a:graphicData uri="http://schemas.openxmlformats.org/drawingml/2006/table">
            <a:tbl>
              <a:tblPr>
                <a:tableStyleId>{5C22544A-7EE6-4342-B048-85BDC9FD1C3A}</a:tableStyleId>
              </a:tblPr>
              <a:tblGrid>
                <a:gridCol w="461104"/>
                <a:gridCol w="461789"/>
                <a:gridCol w="461789"/>
                <a:gridCol w="704866"/>
                <a:gridCol w="1250107"/>
                <a:gridCol w="970169"/>
                <a:gridCol w="874248"/>
                <a:gridCol w="970854"/>
              </a:tblGrid>
              <a:tr h="647700">
                <a:tc>
                  <a:txBody>
                    <a:bodyPr/>
                    <a:lstStyle/>
                    <a:p>
                      <a:pPr algn="ctr">
                        <a:lnSpc>
                          <a:spcPct val="106000"/>
                        </a:lnSpc>
                        <a:spcAft>
                          <a:spcPts val="0"/>
                        </a:spcAft>
                      </a:pPr>
                      <a:r>
                        <a:rPr lang="es-PY" sz="800" dirty="0">
                          <a:effectLst/>
                        </a:rPr>
                        <a:t>O.G.</a:t>
                      </a:r>
                      <a:endParaRPr lang="es-PY" sz="1100" dirty="0">
                        <a:effectLst/>
                        <a:latin typeface="Calibri"/>
                        <a:ea typeface="SimSun"/>
                        <a:cs typeface="Times New Roman"/>
                      </a:endParaRPr>
                    </a:p>
                  </a:txBody>
                  <a:tcPr marL="38100" marR="44450" marT="0" marB="0" anchor="ctr"/>
                </a:tc>
                <a:tc>
                  <a:txBody>
                    <a:bodyPr/>
                    <a:lstStyle/>
                    <a:p>
                      <a:pPr algn="ctr">
                        <a:lnSpc>
                          <a:spcPct val="106000"/>
                        </a:lnSpc>
                        <a:spcAft>
                          <a:spcPts val="0"/>
                        </a:spcAft>
                      </a:pPr>
                      <a:r>
                        <a:rPr lang="es-PY" sz="800">
                          <a:effectLst/>
                        </a:rPr>
                        <a:t>F.F.</a:t>
                      </a:r>
                      <a:endParaRPr lang="es-PY" sz="1100">
                        <a:effectLst/>
                      </a:endParaRPr>
                    </a:p>
                    <a:p>
                      <a:pPr algn="ctr">
                        <a:lnSpc>
                          <a:spcPct val="106000"/>
                        </a:lnSpc>
                        <a:spcAft>
                          <a:spcPts val="0"/>
                        </a:spcAft>
                      </a:pPr>
                      <a:r>
                        <a:rPr lang="es-PY" sz="600">
                          <a:effectLst/>
                        </a:rPr>
                        <a:t>(10 Y 30)</a:t>
                      </a:r>
                      <a:endParaRPr lang="es-PY" sz="110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a:effectLst/>
                        </a:rPr>
                        <a:t>O.F.</a:t>
                      </a:r>
                      <a:endParaRPr lang="es-PY" sz="110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dirty="0">
                          <a:effectLst/>
                        </a:rPr>
                        <a:t>DPTO.</a:t>
                      </a:r>
                      <a:endParaRPr lang="es-PY" sz="1100" dirty="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a:effectLst/>
                        </a:rPr>
                        <a:t>RUBROS</a:t>
                      </a:r>
                      <a:endParaRPr lang="es-PY" sz="1100">
                        <a:effectLst/>
                        <a:latin typeface="Calibri"/>
                        <a:ea typeface="SimSun"/>
                        <a:cs typeface="Times New Roman"/>
                      </a:endParaRPr>
                    </a:p>
                  </a:txBody>
                  <a:tcPr marL="38100" marR="44450" marT="0" marB="0" anchor="ctr"/>
                </a:tc>
                <a:tc>
                  <a:txBody>
                    <a:bodyPr/>
                    <a:lstStyle/>
                    <a:p>
                      <a:pPr algn="ctr">
                        <a:lnSpc>
                          <a:spcPct val="106000"/>
                        </a:lnSpc>
                        <a:spcAft>
                          <a:spcPts val="0"/>
                        </a:spcAft>
                      </a:pPr>
                      <a:r>
                        <a:rPr lang="es-PY" sz="800">
                          <a:effectLst/>
                        </a:rPr>
                        <a:t>PRESUPUESTO 2019</a:t>
                      </a:r>
                      <a:br>
                        <a:rPr lang="es-PY" sz="800">
                          <a:effectLst/>
                        </a:rPr>
                      </a:br>
                      <a:r>
                        <a:rPr lang="es-PY" sz="800">
                          <a:effectLst/>
                        </a:rPr>
                        <a:t>(con modificaciones)</a:t>
                      </a:r>
                      <a:endParaRPr lang="es-PY" sz="1100">
                        <a:effectLst/>
                        <a:latin typeface="Calibri"/>
                        <a:ea typeface="SimSun"/>
                        <a:cs typeface="Times New Roman"/>
                      </a:endParaRPr>
                    </a:p>
                  </a:txBody>
                  <a:tcPr marL="38100" marR="44450" marT="0" marB="0" anchor="ctr"/>
                </a:tc>
                <a:tc>
                  <a:txBody>
                    <a:bodyPr/>
                    <a:lstStyle/>
                    <a:p>
                      <a:pPr algn="ctr">
                        <a:lnSpc>
                          <a:spcPct val="106000"/>
                        </a:lnSpc>
                        <a:spcAft>
                          <a:spcPts val="0"/>
                        </a:spcAft>
                      </a:pPr>
                      <a:r>
                        <a:rPr lang="es-PY" sz="800">
                          <a:effectLst/>
                        </a:rPr>
                        <a:t>PROYECTO DE LEY</a:t>
                      </a:r>
                      <a:br>
                        <a:rPr lang="es-PY" sz="800">
                          <a:effectLst/>
                        </a:rPr>
                      </a:br>
                      <a:r>
                        <a:rPr lang="es-PY" sz="800">
                          <a:effectLst/>
                        </a:rPr>
                        <a:t>M.H.</a:t>
                      </a:r>
                      <a:endParaRPr lang="es-PY" sz="110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dirty="0">
                          <a:effectLst/>
                        </a:rPr>
                        <a:t>DIFERENCIA</a:t>
                      </a:r>
                      <a:endParaRPr lang="es-PY" sz="1100" dirty="0">
                        <a:effectLst/>
                        <a:latin typeface="Calibri"/>
                        <a:ea typeface="SimSun"/>
                        <a:cs typeface="Times New Roman"/>
                      </a:endParaRPr>
                    </a:p>
                  </a:txBody>
                  <a:tcPr marL="38100" marR="44450" marT="0" marB="0" anchor="ctr"/>
                </a:tc>
              </a:tr>
            </a:tbl>
          </a:graphicData>
        </a:graphic>
      </p:graphicFrame>
    </p:spTree>
    <p:extLst>
      <p:ext uri="{BB962C8B-B14F-4D97-AF65-F5344CB8AC3E}">
        <p14:creationId xmlns:p14="http://schemas.microsoft.com/office/powerpoint/2010/main" val="1093082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080945627"/>
              </p:ext>
            </p:extLst>
          </p:nvPr>
        </p:nvGraphicFramePr>
        <p:xfrm>
          <a:off x="1410858" y="496586"/>
          <a:ext cx="6129020" cy="758190"/>
        </p:xfrm>
        <a:graphic>
          <a:graphicData uri="http://schemas.openxmlformats.org/drawingml/2006/table">
            <a:tbl>
              <a:tblPr>
                <a:tableStyleId>{5C22544A-7EE6-4342-B048-85BDC9FD1C3A}</a:tableStyleId>
              </a:tblPr>
              <a:tblGrid>
                <a:gridCol w="6129020"/>
              </a:tblGrid>
              <a:tr h="379095">
                <a:tc>
                  <a:txBody>
                    <a:bodyPr/>
                    <a:lstStyle/>
                    <a:p>
                      <a:pPr algn="ctr">
                        <a:lnSpc>
                          <a:spcPct val="106000"/>
                        </a:lnSpc>
                        <a:spcAft>
                          <a:spcPts val="0"/>
                        </a:spcAft>
                      </a:pPr>
                      <a:r>
                        <a:rPr lang="es-PY" sz="1400" b="1" dirty="0">
                          <a:solidFill>
                            <a:srgbClr val="002060"/>
                          </a:solidFill>
                          <a:effectLst/>
                        </a:rPr>
                        <a:t>COMPARATIVO</a:t>
                      </a:r>
                      <a:endParaRPr lang="es-PY" sz="1400" b="1" dirty="0">
                        <a:solidFill>
                          <a:srgbClr val="002060"/>
                        </a:solidFill>
                        <a:effectLst/>
                        <a:latin typeface="Calibri"/>
                        <a:ea typeface="SimSun"/>
                        <a:cs typeface="Times New Roman"/>
                      </a:endParaRPr>
                    </a:p>
                  </a:txBody>
                  <a:tcPr marL="44450" marR="44450" marT="0" marB="0" anchor="ctr"/>
                </a:tc>
              </a:tr>
              <a:tr h="379095">
                <a:tc>
                  <a:txBody>
                    <a:bodyPr/>
                    <a:lstStyle/>
                    <a:p>
                      <a:pPr algn="ctr">
                        <a:lnSpc>
                          <a:spcPct val="106000"/>
                        </a:lnSpc>
                        <a:spcAft>
                          <a:spcPts val="0"/>
                        </a:spcAft>
                      </a:pPr>
                      <a:r>
                        <a:rPr lang="es-PY" sz="1400" b="1" dirty="0">
                          <a:solidFill>
                            <a:srgbClr val="002060"/>
                          </a:solidFill>
                          <a:effectLst/>
                        </a:rPr>
                        <a:t>PRESUPUESTO 2019    -    PROYECTO DE LEY 2020 (EJECUTIVO)</a:t>
                      </a:r>
                      <a:endParaRPr lang="es-PY" sz="1400" b="1" dirty="0">
                        <a:solidFill>
                          <a:srgbClr val="002060"/>
                        </a:solidFill>
                        <a:effectLst/>
                        <a:latin typeface="Calibri"/>
                        <a:ea typeface="SimSun"/>
                        <a:cs typeface="Times New Roman"/>
                      </a:endParaRPr>
                    </a:p>
                  </a:txBody>
                  <a:tcPr marL="44450" marR="44450" marT="0" marB="0" anchor="ct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670961961"/>
              </p:ext>
            </p:extLst>
          </p:nvPr>
        </p:nvGraphicFramePr>
        <p:xfrm>
          <a:off x="1410439" y="1183036"/>
          <a:ext cx="6154926" cy="647700"/>
        </p:xfrm>
        <a:graphic>
          <a:graphicData uri="http://schemas.openxmlformats.org/drawingml/2006/table">
            <a:tbl>
              <a:tblPr>
                <a:tableStyleId>{5C22544A-7EE6-4342-B048-85BDC9FD1C3A}</a:tableStyleId>
              </a:tblPr>
              <a:tblGrid>
                <a:gridCol w="461104"/>
                <a:gridCol w="461789"/>
                <a:gridCol w="461789"/>
                <a:gridCol w="704866"/>
                <a:gridCol w="1250107"/>
                <a:gridCol w="970169"/>
                <a:gridCol w="874248"/>
                <a:gridCol w="970854"/>
              </a:tblGrid>
              <a:tr h="647700">
                <a:tc>
                  <a:txBody>
                    <a:bodyPr/>
                    <a:lstStyle/>
                    <a:p>
                      <a:pPr algn="ctr">
                        <a:lnSpc>
                          <a:spcPct val="106000"/>
                        </a:lnSpc>
                        <a:spcAft>
                          <a:spcPts val="0"/>
                        </a:spcAft>
                      </a:pPr>
                      <a:r>
                        <a:rPr lang="es-PY" sz="800" dirty="0">
                          <a:effectLst/>
                        </a:rPr>
                        <a:t>O.G.</a:t>
                      </a:r>
                      <a:endParaRPr lang="es-PY" sz="1100" dirty="0">
                        <a:effectLst/>
                        <a:latin typeface="Calibri"/>
                        <a:ea typeface="SimSun"/>
                        <a:cs typeface="Times New Roman"/>
                      </a:endParaRPr>
                    </a:p>
                  </a:txBody>
                  <a:tcPr marL="38100" marR="44450" marT="0" marB="0" anchor="ctr"/>
                </a:tc>
                <a:tc>
                  <a:txBody>
                    <a:bodyPr/>
                    <a:lstStyle/>
                    <a:p>
                      <a:pPr algn="ctr">
                        <a:lnSpc>
                          <a:spcPct val="106000"/>
                        </a:lnSpc>
                        <a:spcAft>
                          <a:spcPts val="0"/>
                        </a:spcAft>
                      </a:pPr>
                      <a:r>
                        <a:rPr lang="es-PY" sz="800">
                          <a:effectLst/>
                        </a:rPr>
                        <a:t>F.F.</a:t>
                      </a:r>
                      <a:endParaRPr lang="es-PY" sz="1100">
                        <a:effectLst/>
                      </a:endParaRPr>
                    </a:p>
                    <a:p>
                      <a:pPr algn="ctr">
                        <a:lnSpc>
                          <a:spcPct val="106000"/>
                        </a:lnSpc>
                        <a:spcAft>
                          <a:spcPts val="0"/>
                        </a:spcAft>
                      </a:pPr>
                      <a:r>
                        <a:rPr lang="es-PY" sz="600">
                          <a:effectLst/>
                        </a:rPr>
                        <a:t>(10 Y 30)</a:t>
                      </a:r>
                      <a:endParaRPr lang="es-PY" sz="110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a:effectLst/>
                        </a:rPr>
                        <a:t>O.F.</a:t>
                      </a:r>
                      <a:endParaRPr lang="es-PY" sz="110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dirty="0">
                          <a:effectLst/>
                        </a:rPr>
                        <a:t>DPTO.</a:t>
                      </a:r>
                      <a:endParaRPr lang="es-PY" sz="1100" dirty="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a:effectLst/>
                        </a:rPr>
                        <a:t>RUBROS</a:t>
                      </a:r>
                      <a:endParaRPr lang="es-PY" sz="1100">
                        <a:effectLst/>
                        <a:latin typeface="Calibri"/>
                        <a:ea typeface="SimSun"/>
                        <a:cs typeface="Times New Roman"/>
                      </a:endParaRPr>
                    </a:p>
                  </a:txBody>
                  <a:tcPr marL="38100" marR="44450" marT="0" marB="0" anchor="ctr"/>
                </a:tc>
                <a:tc>
                  <a:txBody>
                    <a:bodyPr/>
                    <a:lstStyle/>
                    <a:p>
                      <a:pPr algn="ctr">
                        <a:lnSpc>
                          <a:spcPct val="106000"/>
                        </a:lnSpc>
                        <a:spcAft>
                          <a:spcPts val="0"/>
                        </a:spcAft>
                      </a:pPr>
                      <a:r>
                        <a:rPr lang="es-PY" sz="800">
                          <a:effectLst/>
                        </a:rPr>
                        <a:t>PRESUPUESTO 2019</a:t>
                      </a:r>
                      <a:br>
                        <a:rPr lang="es-PY" sz="800">
                          <a:effectLst/>
                        </a:rPr>
                      </a:br>
                      <a:r>
                        <a:rPr lang="es-PY" sz="800">
                          <a:effectLst/>
                        </a:rPr>
                        <a:t>(con modificaciones)</a:t>
                      </a:r>
                      <a:endParaRPr lang="es-PY" sz="1100">
                        <a:effectLst/>
                        <a:latin typeface="Calibri"/>
                        <a:ea typeface="SimSun"/>
                        <a:cs typeface="Times New Roman"/>
                      </a:endParaRPr>
                    </a:p>
                  </a:txBody>
                  <a:tcPr marL="38100" marR="44450" marT="0" marB="0" anchor="ctr"/>
                </a:tc>
                <a:tc>
                  <a:txBody>
                    <a:bodyPr/>
                    <a:lstStyle/>
                    <a:p>
                      <a:pPr algn="ctr">
                        <a:lnSpc>
                          <a:spcPct val="106000"/>
                        </a:lnSpc>
                        <a:spcAft>
                          <a:spcPts val="0"/>
                        </a:spcAft>
                      </a:pPr>
                      <a:r>
                        <a:rPr lang="es-PY" sz="800">
                          <a:effectLst/>
                        </a:rPr>
                        <a:t>PROYECTO DE LEY</a:t>
                      </a:r>
                      <a:br>
                        <a:rPr lang="es-PY" sz="800">
                          <a:effectLst/>
                        </a:rPr>
                      </a:br>
                      <a:r>
                        <a:rPr lang="es-PY" sz="800">
                          <a:effectLst/>
                        </a:rPr>
                        <a:t>M.H.</a:t>
                      </a:r>
                      <a:endParaRPr lang="es-PY" sz="110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dirty="0">
                          <a:effectLst/>
                        </a:rPr>
                        <a:t>DIFERENCIA</a:t>
                      </a:r>
                      <a:endParaRPr lang="es-PY" sz="1100" dirty="0">
                        <a:effectLst/>
                        <a:latin typeface="Calibri"/>
                        <a:ea typeface="SimSun"/>
                        <a:cs typeface="Times New Roman"/>
                      </a:endParaRPr>
                    </a:p>
                  </a:txBody>
                  <a:tcPr marL="38100" marR="44450" marT="0" marB="0" anchor="ctr"/>
                </a:tc>
              </a:tr>
            </a:tbl>
          </a:graphicData>
        </a:graphic>
      </p:graphicFrame>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501" y="1810702"/>
            <a:ext cx="6198833" cy="2944178"/>
          </a:xfrm>
          <a:prstGeom prst="rect">
            <a:avLst/>
          </a:prstGeom>
        </p:spPr>
      </p:pic>
    </p:spTree>
    <p:extLst>
      <p:ext uri="{BB962C8B-B14F-4D97-AF65-F5344CB8AC3E}">
        <p14:creationId xmlns:p14="http://schemas.microsoft.com/office/powerpoint/2010/main" val="2047298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412" y="1600083"/>
            <a:ext cx="6196013" cy="3285278"/>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625908989"/>
              </p:ext>
            </p:extLst>
          </p:nvPr>
        </p:nvGraphicFramePr>
        <p:xfrm>
          <a:off x="1410858" y="282157"/>
          <a:ext cx="6129020" cy="758190"/>
        </p:xfrm>
        <a:graphic>
          <a:graphicData uri="http://schemas.openxmlformats.org/drawingml/2006/table">
            <a:tbl>
              <a:tblPr>
                <a:tableStyleId>{5C22544A-7EE6-4342-B048-85BDC9FD1C3A}</a:tableStyleId>
              </a:tblPr>
              <a:tblGrid>
                <a:gridCol w="6129020"/>
              </a:tblGrid>
              <a:tr h="379095">
                <a:tc>
                  <a:txBody>
                    <a:bodyPr/>
                    <a:lstStyle/>
                    <a:p>
                      <a:pPr algn="ctr">
                        <a:lnSpc>
                          <a:spcPct val="106000"/>
                        </a:lnSpc>
                        <a:spcAft>
                          <a:spcPts val="0"/>
                        </a:spcAft>
                      </a:pPr>
                      <a:r>
                        <a:rPr lang="es-PY" sz="1400" b="1" dirty="0">
                          <a:solidFill>
                            <a:srgbClr val="002060"/>
                          </a:solidFill>
                          <a:effectLst/>
                        </a:rPr>
                        <a:t>COMPARATIVO</a:t>
                      </a:r>
                      <a:endParaRPr lang="es-PY" sz="1400" b="1" dirty="0">
                        <a:solidFill>
                          <a:srgbClr val="002060"/>
                        </a:solidFill>
                        <a:effectLst/>
                        <a:latin typeface="Calibri"/>
                        <a:ea typeface="SimSun"/>
                        <a:cs typeface="Times New Roman"/>
                      </a:endParaRPr>
                    </a:p>
                  </a:txBody>
                  <a:tcPr marL="44450" marR="44450" marT="0" marB="0" anchor="ctr"/>
                </a:tc>
              </a:tr>
              <a:tr h="379095">
                <a:tc>
                  <a:txBody>
                    <a:bodyPr/>
                    <a:lstStyle/>
                    <a:p>
                      <a:pPr algn="ctr">
                        <a:lnSpc>
                          <a:spcPct val="106000"/>
                        </a:lnSpc>
                        <a:spcAft>
                          <a:spcPts val="0"/>
                        </a:spcAft>
                      </a:pPr>
                      <a:r>
                        <a:rPr lang="es-PY" sz="1400" b="1" dirty="0">
                          <a:solidFill>
                            <a:srgbClr val="002060"/>
                          </a:solidFill>
                          <a:effectLst/>
                        </a:rPr>
                        <a:t>PRESUPUESTO 2019    -    PROYECTO DE LEY 2020 (EJECUTIVO)</a:t>
                      </a:r>
                      <a:endParaRPr lang="es-PY" sz="1400" b="1" dirty="0">
                        <a:solidFill>
                          <a:srgbClr val="002060"/>
                        </a:solidFill>
                        <a:effectLst/>
                        <a:latin typeface="Calibri"/>
                        <a:ea typeface="SimSun"/>
                        <a:cs typeface="Times New Roman"/>
                      </a:endParaRPr>
                    </a:p>
                  </a:txBody>
                  <a:tcPr marL="44450" marR="44450" marT="0" marB="0" anchor="ct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3515983329"/>
              </p:ext>
            </p:extLst>
          </p:nvPr>
        </p:nvGraphicFramePr>
        <p:xfrm>
          <a:off x="1410439" y="968607"/>
          <a:ext cx="6154926" cy="647700"/>
        </p:xfrm>
        <a:graphic>
          <a:graphicData uri="http://schemas.openxmlformats.org/drawingml/2006/table">
            <a:tbl>
              <a:tblPr>
                <a:tableStyleId>{5C22544A-7EE6-4342-B048-85BDC9FD1C3A}</a:tableStyleId>
              </a:tblPr>
              <a:tblGrid>
                <a:gridCol w="461104"/>
                <a:gridCol w="461789"/>
                <a:gridCol w="461789"/>
                <a:gridCol w="704866"/>
                <a:gridCol w="1250107"/>
                <a:gridCol w="970169"/>
                <a:gridCol w="874248"/>
                <a:gridCol w="970854"/>
              </a:tblGrid>
              <a:tr h="647700">
                <a:tc>
                  <a:txBody>
                    <a:bodyPr/>
                    <a:lstStyle/>
                    <a:p>
                      <a:pPr algn="ctr">
                        <a:lnSpc>
                          <a:spcPct val="106000"/>
                        </a:lnSpc>
                        <a:spcAft>
                          <a:spcPts val="0"/>
                        </a:spcAft>
                      </a:pPr>
                      <a:r>
                        <a:rPr lang="es-PY" sz="800" dirty="0">
                          <a:effectLst/>
                        </a:rPr>
                        <a:t>O.G.</a:t>
                      </a:r>
                      <a:endParaRPr lang="es-PY" sz="1100" dirty="0">
                        <a:effectLst/>
                        <a:latin typeface="Calibri"/>
                        <a:ea typeface="SimSun"/>
                        <a:cs typeface="Times New Roman"/>
                      </a:endParaRPr>
                    </a:p>
                  </a:txBody>
                  <a:tcPr marL="38100" marR="44450" marT="0" marB="0" anchor="ctr"/>
                </a:tc>
                <a:tc>
                  <a:txBody>
                    <a:bodyPr/>
                    <a:lstStyle/>
                    <a:p>
                      <a:pPr algn="ctr">
                        <a:lnSpc>
                          <a:spcPct val="106000"/>
                        </a:lnSpc>
                        <a:spcAft>
                          <a:spcPts val="0"/>
                        </a:spcAft>
                      </a:pPr>
                      <a:r>
                        <a:rPr lang="es-PY" sz="800">
                          <a:effectLst/>
                        </a:rPr>
                        <a:t>F.F.</a:t>
                      </a:r>
                      <a:endParaRPr lang="es-PY" sz="1100">
                        <a:effectLst/>
                      </a:endParaRPr>
                    </a:p>
                    <a:p>
                      <a:pPr algn="ctr">
                        <a:lnSpc>
                          <a:spcPct val="106000"/>
                        </a:lnSpc>
                        <a:spcAft>
                          <a:spcPts val="0"/>
                        </a:spcAft>
                      </a:pPr>
                      <a:r>
                        <a:rPr lang="es-PY" sz="600">
                          <a:effectLst/>
                        </a:rPr>
                        <a:t>(10 Y 30)</a:t>
                      </a:r>
                      <a:endParaRPr lang="es-PY" sz="110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a:effectLst/>
                        </a:rPr>
                        <a:t>O.F.</a:t>
                      </a:r>
                      <a:endParaRPr lang="es-PY" sz="110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dirty="0">
                          <a:effectLst/>
                        </a:rPr>
                        <a:t>DPTO.</a:t>
                      </a:r>
                      <a:endParaRPr lang="es-PY" sz="1100" dirty="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a:effectLst/>
                        </a:rPr>
                        <a:t>RUBROS</a:t>
                      </a:r>
                      <a:endParaRPr lang="es-PY" sz="1100">
                        <a:effectLst/>
                        <a:latin typeface="Calibri"/>
                        <a:ea typeface="SimSun"/>
                        <a:cs typeface="Times New Roman"/>
                      </a:endParaRPr>
                    </a:p>
                  </a:txBody>
                  <a:tcPr marL="38100" marR="44450" marT="0" marB="0" anchor="ctr"/>
                </a:tc>
                <a:tc>
                  <a:txBody>
                    <a:bodyPr/>
                    <a:lstStyle/>
                    <a:p>
                      <a:pPr algn="ctr">
                        <a:lnSpc>
                          <a:spcPct val="106000"/>
                        </a:lnSpc>
                        <a:spcAft>
                          <a:spcPts val="0"/>
                        </a:spcAft>
                      </a:pPr>
                      <a:r>
                        <a:rPr lang="es-PY" sz="800">
                          <a:effectLst/>
                        </a:rPr>
                        <a:t>PRESUPUESTO 2019</a:t>
                      </a:r>
                      <a:br>
                        <a:rPr lang="es-PY" sz="800">
                          <a:effectLst/>
                        </a:rPr>
                      </a:br>
                      <a:r>
                        <a:rPr lang="es-PY" sz="800">
                          <a:effectLst/>
                        </a:rPr>
                        <a:t>(con modificaciones)</a:t>
                      </a:r>
                      <a:endParaRPr lang="es-PY" sz="1100">
                        <a:effectLst/>
                        <a:latin typeface="Calibri"/>
                        <a:ea typeface="SimSun"/>
                        <a:cs typeface="Times New Roman"/>
                      </a:endParaRPr>
                    </a:p>
                  </a:txBody>
                  <a:tcPr marL="38100" marR="44450" marT="0" marB="0" anchor="ctr"/>
                </a:tc>
                <a:tc>
                  <a:txBody>
                    <a:bodyPr/>
                    <a:lstStyle/>
                    <a:p>
                      <a:pPr algn="ctr">
                        <a:lnSpc>
                          <a:spcPct val="106000"/>
                        </a:lnSpc>
                        <a:spcAft>
                          <a:spcPts val="0"/>
                        </a:spcAft>
                      </a:pPr>
                      <a:r>
                        <a:rPr lang="es-PY" sz="800">
                          <a:effectLst/>
                        </a:rPr>
                        <a:t>PROYECTO DE LEY</a:t>
                      </a:r>
                      <a:br>
                        <a:rPr lang="es-PY" sz="800">
                          <a:effectLst/>
                        </a:rPr>
                      </a:br>
                      <a:r>
                        <a:rPr lang="es-PY" sz="800">
                          <a:effectLst/>
                        </a:rPr>
                        <a:t>M.H.</a:t>
                      </a:r>
                      <a:endParaRPr lang="es-PY" sz="110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dirty="0">
                          <a:effectLst/>
                        </a:rPr>
                        <a:t>DIFERENCIA</a:t>
                      </a:r>
                      <a:endParaRPr lang="es-PY" sz="1100" dirty="0">
                        <a:effectLst/>
                        <a:latin typeface="Calibri"/>
                        <a:ea typeface="SimSun"/>
                        <a:cs typeface="Times New Roman"/>
                      </a:endParaRPr>
                    </a:p>
                  </a:txBody>
                  <a:tcPr marL="38100" marR="44450" marT="0" marB="0" anchor="ctr"/>
                </a:tc>
              </a:tr>
            </a:tbl>
          </a:graphicData>
        </a:graphic>
      </p:graphicFrame>
    </p:spTree>
    <p:extLst>
      <p:ext uri="{BB962C8B-B14F-4D97-AF65-F5344CB8AC3E}">
        <p14:creationId xmlns:p14="http://schemas.microsoft.com/office/powerpoint/2010/main" val="17380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738312"/>
            <a:ext cx="6248224" cy="2300288"/>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1934025978"/>
              </p:ext>
            </p:extLst>
          </p:nvPr>
        </p:nvGraphicFramePr>
        <p:xfrm>
          <a:off x="1410858" y="420386"/>
          <a:ext cx="6129020" cy="758190"/>
        </p:xfrm>
        <a:graphic>
          <a:graphicData uri="http://schemas.openxmlformats.org/drawingml/2006/table">
            <a:tbl>
              <a:tblPr>
                <a:tableStyleId>{5C22544A-7EE6-4342-B048-85BDC9FD1C3A}</a:tableStyleId>
              </a:tblPr>
              <a:tblGrid>
                <a:gridCol w="6129020"/>
              </a:tblGrid>
              <a:tr h="379095">
                <a:tc>
                  <a:txBody>
                    <a:bodyPr/>
                    <a:lstStyle/>
                    <a:p>
                      <a:pPr algn="ctr">
                        <a:lnSpc>
                          <a:spcPct val="106000"/>
                        </a:lnSpc>
                        <a:spcAft>
                          <a:spcPts val="0"/>
                        </a:spcAft>
                      </a:pPr>
                      <a:r>
                        <a:rPr lang="es-PY" sz="1400" b="1" dirty="0">
                          <a:solidFill>
                            <a:srgbClr val="002060"/>
                          </a:solidFill>
                          <a:effectLst/>
                        </a:rPr>
                        <a:t>COMPARATIVO</a:t>
                      </a:r>
                      <a:endParaRPr lang="es-PY" sz="1400" b="1" dirty="0">
                        <a:solidFill>
                          <a:srgbClr val="002060"/>
                        </a:solidFill>
                        <a:effectLst/>
                        <a:latin typeface="Calibri"/>
                        <a:ea typeface="SimSun"/>
                        <a:cs typeface="Times New Roman"/>
                      </a:endParaRPr>
                    </a:p>
                  </a:txBody>
                  <a:tcPr marL="44450" marR="44450" marT="0" marB="0" anchor="ctr"/>
                </a:tc>
              </a:tr>
              <a:tr h="379095">
                <a:tc>
                  <a:txBody>
                    <a:bodyPr/>
                    <a:lstStyle/>
                    <a:p>
                      <a:pPr algn="ctr">
                        <a:lnSpc>
                          <a:spcPct val="106000"/>
                        </a:lnSpc>
                        <a:spcAft>
                          <a:spcPts val="0"/>
                        </a:spcAft>
                      </a:pPr>
                      <a:r>
                        <a:rPr lang="es-PY" sz="1400" b="1" dirty="0">
                          <a:solidFill>
                            <a:srgbClr val="002060"/>
                          </a:solidFill>
                          <a:effectLst/>
                        </a:rPr>
                        <a:t>PRESUPUESTO 2019    -    PROYECTO DE LEY 2020 (EJECUTIVO)</a:t>
                      </a:r>
                      <a:endParaRPr lang="es-PY" sz="1400" b="1" dirty="0">
                        <a:solidFill>
                          <a:srgbClr val="002060"/>
                        </a:solidFill>
                        <a:effectLst/>
                        <a:latin typeface="Calibri"/>
                        <a:ea typeface="SimSun"/>
                        <a:cs typeface="Times New Roman"/>
                      </a:endParaRPr>
                    </a:p>
                  </a:txBody>
                  <a:tcPr marL="44450" marR="44450" marT="0" marB="0" anchor="ct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508755510"/>
              </p:ext>
            </p:extLst>
          </p:nvPr>
        </p:nvGraphicFramePr>
        <p:xfrm>
          <a:off x="1410439" y="1106836"/>
          <a:ext cx="6154926" cy="647700"/>
        </p:xfrm>
        <a:graphic>
          <a:graphicData uri="http://schemas.openxmlformats.org/drawingml/2006/table">
            <a:tbl>
              <a:tblPr>
                <a:tableStyleId>{5C22544A-7EE6-4342-B048-85BDC9FD1C3A}</a:tableStyleId>
              </a:tblPr>
              <a:tblGrid>
                <a:gridCol w="461104"/>
                <a:gridCol w="461789"/>
                <a:gridCol w="461789"/>
                <a:gridCol w="704866"/>
                <a:gridCol w="1250107"/>
                <a:gridCol w="970169"/>
                <a:gridCol w="874248"/>
                <a:gridCol w="970854"/>
              </a:tblGrid>
              <a:tr h="647700">
                <a:tc>
                  <a:txBody>
                    <a:bodyPr/>
                    <a:lstStyle/>
                    <a:p>
                      <a:pPr algn="ctr">
                        <a:lnSpc>
                          <a:spcPct val="106000"/>
                        </a:lnSpc>
                        <a:spcAft>
                          <a:spcPts val="0"/>
                        </a:spcAft>
                      </a:pPr>
                      <a:r>
                        <a:rPr lang="es-PY" sz="800" dirty="0">
                          <a:effectLst/>
                        </a:rPr>
                        <a:t>O.G.</a:t>
                      </a:r>
                      <a:endParaRPr lang="es-PY" sz="1100" dirty="0">
                        <a:effectLst/>
                        <a:latin typeface="Calibri"/>
                        <a:ea typeface="SimSun"/>
                        <a:cs typeface="Times New Roman"/>
                      </a:endParaRPr>
                    </a:p>
                  </a:txBody>
                  <a:tcPr marL="38100" marR="44450" marT="0" marB="0" anchor="ctr"/>
                </a:tc>
                <a:tc>
                  <a:txBody>
                    <a:bodyPr/>
                    <a:lstStyle/>
                    <a:p>
                      <a:pPr algn="ctr">
                        <a:lnSpc>
                          <a:spcPct val="106000"/>
                        </a:lnSpc>
                        <a:spcAft>
                          <a:spcPts val="0"/>
                        </a:spcAft>
                      </a:pPr>
                      <a:r>
                        <a:rPr lang="es-PY" sz="800">
                          <a:effectLst/>
                        </a:rPr>
                        <a:t>F.F.</a:t>
                      </a:r>
                      <a:endParaRPr lang="es-PY" sz="1100">
                        <a:effectLst/>
                      </a:endParaRPr>
                    </a:p>
                    <a:p>
                      <a:pPr algn="ctr">
                        <a:lnSpc>
                          <a:spcPct val="106000"/>
                        </a:lnSpc>
                        <a:spcAft>
                          <a:spcPts val="0"/>
                        </a:spcAft>
                      </a:pPr>
                      <a:r>
                        <a:rPr lang="es-PY" sz="600">
                          <a:effectLst/>
                        </a:rPr>
                        <a:t>(10 Y 30)</a:t>
                      </a:r>
                      <a:endParaRPr lang="es-PY" sz="110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a:effectLst/>
                        </a:rPr>
                        <a:t>O.F.</a:t>
                      </a:r>
                      <a:endParaRPr lang="es-PY" sz="110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dirty="0">
                          <a:effectLst/>
                        </a:rPr>
                        <a:t>DPTO.</a:t>
                      </a:r>
                      <a:endParaRPr lang="es-PY" sz="1100" dirty="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a:effectLst/>
                        </a:rPr>
                        <a:t>RUBROS</a:t>
                      </a:r>
                      <a:endParaRPr lang="es-PY" sz="1100">
                        <a:effectLst/>
                        <a:latin typeface="Calibri"/>
                        <a:ea typeface="SimSun"/>
                        <a:cs typeface="Times New Roman"/>
                      </a:endParaRPr>
                    </a:p>
                  </a:txBody>
                  <a:tcPr marL="38100" marR="44450" marT="0" marB="0" anchor="ctr"/>
                </a:tc>
                <a:tc>
                  <a:txBody>
                    <a:bodyPr/>
                    <a:lstStyle/>
                    <a:p>
                      <a:pPr algn="ctr">
                        <a:lnSpc>
                          <a:spcPct val="106000"/>
                        </a:lnSpc>
                        <a:spcAft>
                          <a:spcPts val="0"/>
                        </a:spcAft>
                      </a:pPr>
                      <a:r>
                        <a:rPr lang="es-PY" sz="800">
                          <a:effectLst/>
                        </a:rPr>
                        <a:t>PRESUPUESTO 2019</a:t>
                      </a:r>
                      <a:br>
                        <a:rPr lang="es-PY" sz="800">
                          <a:effectLst/>
                        </a:rPr>
                      </a:br>
                      <a:r>
                        <a:rPr lang="es-PY" sz="800">
                          <a:effectLst/>
                        </a:rPr>
                        <a:t>(con modificaciones)</a:t>
                      </a:r>
                      <a:endParaRPr lang="es-PY" sz="1100">
                        <a:effectLst/>
                        <a:latin typeface="Calibri"/>
                        <a:ea typeface="SimSun"/>
                        <a:cs typeface="Times New Roman"/>
                      </a:endParaRPr>
                    </a:p>
                  </a:txBody>
                  <a:tcPr marL="38100" marR="44450" marT="0" marB="0" anchor="ctr"/>
                </a:tc>
                <a:tc>
                  <a:txBody>
                    <a:bodyPr/>
                    <a:lstStyle/>
                    <a:p>
                      <a:pPr algn="ctr">
                        <a:lnSpc>
                          <a:spcPct val="106000"/>
                        </a:lnSpc>
                        <a:spcAft>
                          <a:spcPts val="0"/>
                        </a:spcAft>
                      </a:pPr>
                      <a:r>
                        <a:rPr lang="es-PY" sz="800">
                          <a:effectLst/>
                        </a:rPr>
                        <a:t>PROYECTO DE LEY</a:t>
                      </a:r>
                      <a:br>
                        <a:rPr lang="es-PY" sz="800">
                          <a:effectLst/>
                        </a:rPr>
                      </a:br>
                      <a:r>
                        <a:rPr lang="es-PY" sz="800">
                          <a:effectLst/>
                        </a:rPr>
                        <a:t>M.H.</a:t>
                      </a:r>
                      <a:endParaRPr lang="es-PY" sz="1100">
                        <a:effectLst/>
                        <a:latin typeface="Calibri"/>
                        <a:ea typeface="SimSun"/>
                        <a:cs typeface="Times New Roman"/>
                      </a:endParaRPr>
                    </a:p>
                  </a:txBody>
                  <a:tcPr marL="44450" marR="44450" marT="0" marB="0" anchor="ctr"/>
                </a:tc>
                <a:tc>
                  <a:txBody>
                    <a:bodyPr/>
                    <a:lstStyle/>
                    <a:p>
                      <a:pPr algn="ctr">
                        <a:lnSpc>
                          <a:spcPct val="106000"/>
                        </a:lnSpc>
                        <a:spcAft>
                          <a:spcPts val="0"/>
                        </a:spcAft>
                      </a:pPr>
                      <a:r>
                        <a:rPr lang="es-PY" sz="800" dirty="0">
                          <a:effectLst/>
                        </a:rPr>
                        <a:t>DIFERENCIA</a:t>
                      </a:r>
                      <a:endParaRPr lang="es-PY" sz="1100" dirty="0">
                        <a:effectLst/>
                        <a:latin typeface="Calibri"/>
                        <a:ea typeface="SimSun"/>
                        <a:cs typeface="Times New Roman"/>
                      </a:endParaRPr>
                    </a:p>
                  </a:txBody>
                  <a:tcPr marL="38100" marR="44450" marT="0" marB="0" anchor="ctr"/>
                </a:tc>
              </a:tr>
            </a:tbl>
          </a:graphicData>
        </a:graphic>
      </p:graphicFrame>
    </p:spTree>
    <p:extLst>
      <p:ext uri="{BB962C8B-B14F-4D97-AF65-F5344CB8AC3E}">
        <p14:creationId xmlns:p14="http://schemas.microsoft.com/office/powerpoint/2010/main" val="1797235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Imagen 2" descr="Imagen que contiene cielo, señal&#10;&#10;Descripción generada con confianza alta">
            <a:extLst>
              <a:ext uri="{FF2B5EF4-FFF2-40B4-BE49-F238E27FC236}">
                <a16:creationId xmlns:a16="http://schemas.microsoft.com/office/drawing/2014/main" xmlns="" id="{FAB504F7-2276-485E-81ED-7E658A9B3F3B}"/>
              </a:ext>
            </a:extLst>
          </p:cNvPr>
          <p:cNvPicPr>
            <a:picLocks noChangeAspect="1"/>
          </p:cNvPicPr>
          <p:nvPr/>
        </p:nvPicPr>
        <p:blipFill>
          <a:blip r:embed="rId4"/>
          <a:stretch>
            <a:fillRect/>
          </a:stretch>
        </p:blipFill>
        <p:spPr>
          <a:xfrm>
            <a:off x="5792561" y="4372337"/>
            <a:ext cx="2743200" cy="486414"/>
          </a:xfrm>
          <a:prstGeom prst="rect">
            <a:avLst/>
          </a:prstGeom>
        </p:spPr>
      </p:pic>
      <p:pic>
        <p:nvPicPr>
          <p:cNvPr id="1025" name="Picture 1"/>
          <p:cNvPicPr>
            <a:picLocks noChangeAspect="1" noChangeArrowheads="1"/>
          </p:cNvPicPr>
          <p:nvPr/>
        </p:nvPicPr>
        <p:blipFill rotWithShape="1">
          <a:blip r:embed="rId5" cstate="print">
            <a:duotone>
              <a:prstClr val="black"/>
              <a:schemeClr val="accent5">
                <a:tint val="45000"/>
                <a:satMod val="400000"/>
              </a:schemeClr>
            </a:duotone>
            <a:extLst>
              <a:ext uri="{28A0092B-C50C-407E-A947-70E740481C1C}">
                <a14:useLocalDpi xmlns:a14="http://schemas.microsoft.com/office/drawing/2010/main" val="0"/>
              </a:ext>
            </a:extLst>
          </a:blip>
          <a:srcRect b="13536"/>
          <a:stretch/>
        </p:blipFill>
        <p:spPr bwMode="auto">
          <a:xfrm>
            <a:off x="964064" y="807812"/>
            <a:ext cx="7189057" cy="22946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74915" y="3233564"/>
            <a:ext cx="7947931" cy="1138773"/>
          </a:xfrm>
          <a:prstGeom prst="rect">
            <a:avLst/>
          </a:prstGeom>
        </p:spPr>
        <p:txBody>
          <a:bodyPr wrap="square">
            <a:spAutoFit/>
          </a:bodyPr>
          <a:lstStyle/>
          <a:p>
            <a:pPr algn="ctr"/>
            <a:r>
              <a:rPr lang="es-MX" sz="1700" dirty="0">
                <a:solidFill>
                  <a:srgbClr val="002060"/>
                </a:solidFill>
              </a:rPr>
              <a:t>Como puede observarse, </a:t>
            </a:r>
            <a:r>
              <a:rPr lang="es-MX" sz="1700" b="1" i="1" dirty="0">
                <a:solidFill>
                  <a:srgbClr val="002060"/>
                </a:solidFill>
              </a:rPr>
              <a:t>existe una disminución de G. 1.429.550.510</a:t>
            </a:r>
            <a:r>
              <a:rPr lang="es-MX" sz="1700" dirty="0">
                <a:solidFill>
                  <a:srgbClr val="002060"/>
                </a:solidFill>
              </a:rPr>
              <a:t>.- en la FF 10, con relación al Ejercicio Fiscal anterior. </a:t>
            </a:r>
            <a:r>
              <a:rPr lang="es-MX" sz="1700" b="1" i="1" dirty="0">
                <a:solidFill>
                  <a:srgbClr val="002060"/>
                </a:solidFill>
              </a:rPr>
              <a:t>Esta disminución afecta al Grupo 100 “Servicios Personales”, </a:t>
            </a:r>
            <a:r>
              <a:rPr lang="es-MX" sz="1700" dirty="0">
                <a:solidFill>
                  <a:srgbClr val="002060"/>
                </a:solidFill>
              </a:rPr>
              <a:t>ya que en otros grupos de gastos no se cuenta con aportes del Tesoro.</a:t>
            </a:r>
            <a:endParaRPr lang="es-PY" sz="1700" dirty="0">
              <a:solidFill>
                <a:srgbClr val="002060"/>
              </a:solidFill>
            </a:endParaRPr>
          </a:p>
          <a:p>
            <a:pPr algn="ctr"/>
            <a:r>
              <a:rPr lang="es-MX" sz="1700" dirty="0">
                <a:solidFill>
                  <a:srgbClr val="002060"/>
                </a:solidFill>
              </a:rPr>
              <a:t>Dentro de este grupo de gastos, el rubro afectado directamente es el O.G. 144 “Jornales</a:t>
            </a:r>
            <a:r>
              <a:rPr lang="es-MX" sz="1700" dirty="0" smtClean="0">
                <a:solidFill>
                  <a:srgbClr val="002060"/>
                </a:solidFill>
              </a:rPr>
              <a:t>”</a:t>
            </a:r>
            <a:endParaRPr lang="es-PY" sz="1700" dirty="0">
              <a:solidFill>
                <a:srgbClr val="002060"/>
              </a:solidFill>
            </a:endParaRPr>
          </a:p>
        </p:txBody>
      </p:sp>
    </p:spTree>
    <p:extLst>
      <p:ext uri="{BB962C8B-B14F-4D97-AF65-F5344CB8AC3E}">
        <p14:creationId xmlns:p14="http://schemas.microsoft.com/office/powerpoint/2010/main" val="1053863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2" name="21 Rectángulo redondeado"/>
          <p:cNvSpPr/>
          <p:nvPr/>
        </p:nvSpPr>
        <p:spPr>
          <a:xfrm>
            <a:off x="583836" y="719825"/>
            <a:ext cx="1464039" cy="1251024"/>
          </a:xfrm>
          <a:prstGeom prst="round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2" name="Imagen 2" descr="Imagen que contiene cielo, señal&#10;&#10;Descripción generada con confianza alta">
            <a:extLst>
              <a:ext uri="{FF2B5EF4-FFF2-40B4-BE49-F238E27FC236}">
                <a16:creationId xmlns:a16="http://schemas.microsoft.com/office/drawing/2014/main" xmlns="" id="{FAB504F7-2276-485E-81ED-7E658A9B3F3B}"/>
              </a:ext>
            </a:extLst>
          </p:cNvPr>
          <p:cNvPicPr>
            <a:picLocks noChangeAspect="1"/>
          </p:cNvPicPr>
          <p:nvPr/>
        </p:nvPicPr>
        <p:blipFill>
          <a:blip r:embed="rId4"/>
          <a:stretch>
            <a:fillRect/>
          </a:stretch>
        </p:blipFill>
        <p:spPr>
          <a:xfrm>
            <a:off x="5792561" y="4357368"/>
            <a:ext cx="2743200" cy="486414"/>
          </a:xfrm>
          <a:prstGeom prst="rect">
            <a:avLst/>
          </a:prstGeom>
        </p:spPr>
      </p:pic>
      <p:sp>
        <p:nvSpPr>
          <p:cNvPr id="3" name="2 Rectángulo"/>
          <p:cNvSpPr/>
          <p:nvPr/>
        </p:nvSpPr>
        <p:spPr>
          <a:xfrm>
            <a:off x="269221" y="2097949"/>
            <a:ext cx="8601075" cy="330860"/>
          </a:xfrm>
          <a:prstGeom prst="rect">
            <a:avLst/>
          </a:prstGeom>
        </p:spPr>
        <p:txBody>
          <a:bodyPr wrap="square">
            <a:spAutoFit/>
          </a:bodyPr>
          <a:lstStyle/>
          <a:p>
            <a:pPr algn="ctr"/>
            <a:r>
              <a:rPr lang="es-MX" sz="1550" dirty="0" smtClean="0">
                <a:solidFill>
                  <a:srgbClr val="002060"/>
                </a:solidFill>
              </a:rPr>
              <a:t>y </a:t>
            </a:r>
            <a:r>
              <a:rPr lang="es-MX" sz="1550" dirty="0">
                <a:solidFill>
                  <a:srgbClr val="002060"/>
                </a:solidFill>
              </a:rPr>
              <a:t>referentes a la </a:t>
            </a:r>
            <a:r>
              <a:rPr lang="es-MX" sz="1550" b="1" i="1" dirty="0">
                <a:solidFill>
                  <a:srgbClr val="002060"/>
                </a:solidFill>
              </a:rPr>
              <a:t>preservación y la conservación, la recomposición y el manejo</a:t>
            </a:r>
            <a:r>
              <a:rPr lang="es-MX" sz="1550" dirty="0">
                <a:solidFill>
                  <a:srgbClr val="002060"/>
                </a:solidFill>
              </a:rPr>
              <a:t> de </a:t>
            </a:r>
            <a:r>
              <a:rPr lang="es-MX" sz="1550" dirty="0" smtClean="0">
                <a:solidFill>
                  <a:srgbClr val="002060"/>
                </a:solidFill>
              </a:rPr>
              <a:t>los recursos </a:t>
            </a:r>
            <a:r>
              <a:rPr lang="es-MX" sz="1550" dirty="0">
                <a:solidFill>
                  <a:srgbClr val="002060"/>
                </a:solidFill>
              </a:rPr>
              <a:t>naturales.</a:t>
            </a:r>
          </a:p>
        </p:txBody>
      </p:sp>
      <p:sp>
        <p:nvSpPr>
          <p:cNvPr id="4" name="3 Rectángulo"/>
          <p:cNvSpPr/>
          <p:nvPr/>
        </p:nvSpPr>
        <p:spPr>
          <a:xfrm>
            <a:off x="2890854" y="795919"/>
            <a:ext cx="1725409" cy="338554"/>
          </a:xfrm>
          <a:prstGeom prst="rect">
            <a:avLst/>
          </a:prstGeom>
        </p:spPr>
        <p:txBody>
          <a:bodyPr wrap="none">
            <a:spAutoFit/>
          </a:bodyPr>
          <a:lstStyle/>
          <a:p>
            <a:r>
              <a:rPr lang="es-MX" sz="1600" dirty="0" smtClean="0">
                <a:solidFill>
                  <a:srgbClr val="002060"/>
                </a:solidFill>
              </a:rPr>
              <a:t>Formular políticas </a:t>
            </a:r>
            <a:endParaRPr lang="es-PY" sz="1600" dirty="0"/>
          </a:p>
        </p:txBody>
      </p:sp>
      <p:sp>
        <p:nvSpPr>
          <p:cNvPr id="5" name="4 Rectángulo"/>
          <p:cNvSpPr/>
          <p:nvPr/>
        </p:nvSpPr>
        <p:spPr>
          <a:xfrm>
            <a:off x="2907447" y="1164163"/>
            <a:ext cx="3210324" cy="830997"/>
          </a:xfrm>
          <a:prstGeom prst="rect">
            <a:avLst/>
          </a:prstGeom>
        </p:spPr>
        <p:txBody>
          <a:bodyPr wrap="square">
            <a:spAutoFit/>
          </a:bodyPr>
          <a:lstStyle/>
          <a:p>
            <a:r>
              <a:rPr lang="es-MX" sz="1600" dirty="0" smtClean="0">
                <a:solidFill>
                  <a:srgbClr val="002060"/>
                </a:solidFill>
              </a:rPr>
              <a:t>Coordinar, supervisar </a:t>
            </a:r>
            <a:r>
              <a:rPr lang="es-MX" sz="1600" dirty="0">
                <a:solidFill>
                  <a:srgbClr val="002060"/>
                </a:solidFill>
              </a:rPr>
              <a:t>y </a:t>
            </a:r>
            <a:r>
              <a:rPr lang="es-MX" sz="1600" dirty="0" smtClean="0">
                <a:solidFill>
                  <a:srgbClr val="002060"/>
                </a:solidFill>
              </a:rPr>
              <a:t>ejecutar las </a:t>
            </a:r>
          </a:p>
          <a:p>
            <a:r>
              <a:rPr lang="es-MX" sz="1600" b="1" i="1" dirty="0" smtClean="0">
                <a:solidFill>
                  <a:srgbClr val="002060"/>
                </a:solidFill>
              </a:rPr>
              <a:t>acciones ambientales y los </a:t>
            </a:r>
            <a:r>
              <a:rPr lang="es-MX" sz="1600" b="1" i="1" dirty="0">
                <a:solidFill>
                  <a:srgbClr val="002060"/>
                </a:solidFill>
              </a:rPr>
              <a:t>planes, </a:t>
            </a:r>
            <a:endParaRPr lang="es-MX" sz="1600" b="1" i="1" dirty="0" smtClean="0">
              <a:solidFill>
                <a:srgbClr val="002060"/>
              </a:solidFill>
            </a:endParaRPr>
          </a:p>
          <a:p>
            <a:r>
              <a:rPr lang="es-MX" sz="1600" b="1" i="1" dirty="0" smtClean="0">
                <a:solidFill>
                  <a:srgbClr val="002060"/>
                </a:solidFill>
              </a:rPr>
              <a:t>programas </a:t>
            </a:r>
            <a:r>
              <a:rPr lang="es-MX" sz="1600" b="1" i="1" dirty="0">
                <a:solidFill>
                  <a:srgbClr val="002060"/>
                </a:solidFill>
              </a:rPr>
              <a:t>y proyectos </a:t>
            </a:r>
            <a:endParaRPr lang="es-PY" sz="1600" b="1" i="1" dirty="0"/>
          </a:p>
        </p:txBody>
      </p:sp>
      <p:sp>
        <p:nvSpPr>
          <p:cNvPr id="8" name="7 Rectángulo"/>
          <p:cNvSpPr/>
          <p:nvPr/>
        </p:nvSpPr>
        <p:spPr>
          <a:xfrm>
            <a:off x="5464230" y="1033503"/>
            <a:ext cx="4116443" cy="830997"/>
          </a:xfrm>
          <a:prstGeom prst="rect">
            <a:avLst/>
          </a:prstGeom>
        </p:spPr>
        <p:txBody>
          <a:bodyPr wrap="square">
            <a:spAutoFit/>
          </a:bodyPr>
          <a:lstStyle/>
          <a:p>
            <a:pPr algn="ctr"/>
            <a:r>
              <a:rPr lang="es-MX" sz="1600" dirty="0" smtClean="0">
                <a:solidFill>
                  <a:srgbClr val="002060"/>
                </a:solidFill>
              </a:rPr>
              <a:t>enmarcados </a:t>
            </a:r>
            <a:r>
              <a:rPr lang="es-MX" sz="1600" dirty="0">
                <a:solidFill>
                  <a:srgbClr val="002060"/>
                </a:solidFill>
              </a:rPr>
              <a:t>en el </a:t>
            </a:r>
            <a:endParaRPr lang="es-MX" sz="1600" dirty="0" smtClean="0">
              <a:solidFill>
                <a:srgbClr val="002060"/>
              </a:solidFill>
            </a:endParaRPr>
          </a:p>
          <a:p>
            <a:pPr algn="ctr"/>
            <a:r>
              <a:rPr lang="es-MX" sz="1600" b="1" i="1" dirty="0" smtClean="0">
                <a:solidFill>
                  <a:srgbClr val="002060"/>
                </a:solidFill>
              </a:rPr>
              <a:t>Plan Nacional</a:t>
            </a:r>
          </a:p>
          <a:p>
            <a:pPr algn="ctr"/>
            <a:r>
              <a:rPr lang="es-MX" sz="1600" b="1" i="1" dirty="0" smtClean="0">
                <a:solidFill>
                  <a:srgbClr val="002060"/>
                </a:solidFill>
              </a:rPr>
              <a:t> </a:t>
            </a:r>
            <a:r>
              <a:rPr lang="es-MX" sz="1600" b="1" i="1" dirty="0">
                <a:solidFill>
                  <a:srgbClr val="002060"/>
                </a:solidFill>
              </a:rPr>
              <a:t>de </a:t>
            </a:r>
            <a:r>
              <a:rPr lang="es-MX" sz="1600" b="1" i="1" dirty="0" smtClean="0">
                <a:solidFill>
                  <a:srgbClr val="002060"/>
                </a:solidFill>
              </a:rPr>
              <a:t>Desarrollo</a:t>
            </a:r>
            <a:endParaRPr lang="es-PY" sz="1600" b="1" i="1" dirty="0"/>
          </a:p>
        </p:txBody>
      </p:sp>
      <p:sp>
        <p:nvSpPr>
          <p:cNvPr id="14" name="13 Flecha derecha"/>
          <p:cNvSpPr/>
          <p:nvPr/>
        </p:nvSpPr>
        <p:spPr>
          <a:xfrm rot="20047210">
            <a:off x="2212064" y="1026475"/>
            <a:ext cx="547691" cy="27735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sp>
        <p:nvSpPr>
          <p:cNvPr id="15" name="14 Flecha derecha"/>
          <p:cNvSpPr/>
          <p:nvPr/>
        </p:nvSpPr>
        <p:spPr>
          <a:xfrm rot="338104">
            <a:off x="2259721" y="1431818"/>
            <a:ext cx="547691" cy="27735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sp>
        <p:nvSpPr>
          <p:cNvPr id="16" name="15 Rectángulo"/>
          <p:cNvSpPr/>
          <p:nvPr/>
        </p:nvSpPr>
        <p:spPr>
          <a:xfrm>
            <a:off x="444317" y="890777"/>
            <a:ext cx="1743076" cy="923330"/>
          </a:xfrm>
          <a:prstGeom prst="rect">
            <a:avLst/>
          </a:prstGeom>
        </p:spPr>
        <p:txBody>
          <a:bodyPr wrap="square">
            <a:spAutoFit/>
          </a:bodyPr>
          <a:lstStyle/>
          <a:p>
            <a:pPr algn="ctr"/>
            <a:r>
              <a:rPr lang="es-MX" b="1" dirty="0">
                <a:solidFill>
                  <a:schemeClr val="bg1"/>
                </a:solidFill>
              </a:rPr>
              <a:t>FUNCIONES </a:t>
            </a:r>
          </a:p>
          <a:p>
            <a:pPr algn="ctr"/>
            <a:r>
              <a:rPr lang="es-MX" b="1" dirty="0">
                <a:solidFill>
                  <a:schemeClr val="bg1"/>
                </a:solidFill>
              </a:rPr>
              <a:t>DEL </a:t>
            </a:r>
          </a:p>
          <a:p>
            <a:pPr algn="ctr"/>
            <a:r>
              <a:rPr lang="es-MX" b="1" dirty="0">
                <a:solidFill>
                  <a:schemeClr val="bg1"/>
                </a:solidFill>
              </a:rPr>
              <a:t>MADES </a:t>
            </a:r>
            <a:endParaRPr lang="es-PY" b="1" dirty="0">
              <a:solidFill>
                <a:schemeClr val="bg1"/>
              </a:solidFill>
            </a:endParaRPr>
          </a:p>
        </p:txBody>
      </p:sp>
      <p:sp>
        <p:nvSpPr>
          <p:cNvPr id="17" name="16 Flecha derecha"/>
          <p:cNvSpPr/>
          <p:nvPr/>
        </p:nvSpPr>
        <p:spPr>
          <a:xfrm>
            <a:off x="6117771" y="1164163"/>
            <a:ext cx="525743" cy="47037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sp>
        <p:nvSpPr>
          <p:cNvPr id="18" name="17 Rectángulo"/>
          <p:cNvSpPr/>
          <p:nvPr/>
        </p:nvSpPr>
        <p:spPr>
          <a:xfrm>
            <a:off x="269221" y="2539300"/>
            <a:ext cx="4634601" cy="1169551"/>
          </a:xfrm>
          <a:prstGeom prst="rect">
            <a:avLst/>
          </a:prstGeom>
        </p:spPr>
        <p:txBody>
          <a:bodyPr wrap="square">
            <a:spAutoFit/>
          </a:bodyPr>
          <a:lstStyle/>
          <a:p>
            <a:pPr algn="just"/>
            <a:r>
              <a:rPr lang="es-MX" sz="1400" dirty="0">
                <a:solidFill>
                  <a:srgbClr val="002060"/>
                </a:solidFill>
              </a:rPr>
              <a:t>Además, </a:t>
            </a:r>
            <a:r>
              <a:rPr lang="es-MX" sz="1400" dirty="0" smtClean="0">
                <a:solidFill>
                  <a:srgbClr val="002060"/>
                </a:solidFill>
              </a:rPr>
              <a:t>se </a:t>
            </a:r>
            <a:r>
              <a:rPr lang="es-MX" sz="1400" dirty="0">
                <a:solidFill>
                  <a:srgbClr val="002060"/>
                </a:solidFill>
              </a:rPr>
              <a:t>encarga del ordenamiento ecológico y del ambiente en general, propendiendo a un mejoramiento permanente de las condiciones de vida de los distintos sectores de la sociedad paraguaya para garantizar condiciones </a:t>
            </a:r>
            <a:r>
              <a:rPr lang="es-MX" sz="1400" dirty="0" smtClean="0">
                <a:solidFill>
                  <a:srgbClr val="002060"/>
                </a:solidFill>
              </a:rPr>
              <a:t>de </a:t>
            </a:r>
            <a:r>
              <a:rPr lang="es-MX" sz="1400" b="1" dirty="0" smtClean="0">
                <a:solidFill>
                  <a:srgbClr val="002060"/>
                </a:solidFill>
              </a:rPr>
              <a:t>crecimiento…</a:t>
            </a:r>
            <a:endParaRPr lang="es-PY" sz="1400" b="1" dirty="0">
              <a:solidFill>
                <a:srgbClr val="002060"/>
              </a:solidFill>
            </a:endParaRPr>
          </a:p>
        </p:txBody>
      </p:sp>
      <p:sp>
        <p:nvSpPr>
          <p:cNvPr id="19" name="18 Rectángulo"/>
          <p:cNvSpPr/>
          <p:nvPr/>
        </p:nvSpPr>
        <p:spPr>
          <a:xfrm>
            <a:off x="5042608" y="2532457"/>
            <a:ext cx="2422577" cy="1077218"/>
          </a:xfrm>
          <a:prstGeom prst="rect">
            <a:avLst/>
          </a:prstGeom>
        </p:spPr>
        <p:txBody>
          <a:bodyPr wrap="square">
            <a:spAutoFit/>
          </a:bodyPr>
          <a:lstStyle/>
          <a:p>
            <a:r>
              <a:rPr lang="es-MX" sz="1600" b="1" dirty="0" smtClean="0">
                <a:solidFill>
                  <a:srgbClr val="002060"/>
                </a:solidFill>
              </a:rPr>
              <a:t>- económico </a:t>
            </a:r>
          </a:p>
          <a:p>
            <a:r>
              <a:rPr lang="es-MX" sz="1600" b="1" dirty="0" smtClean="0">
                <a:solidFill>
                  <a:srgbClr val="002060"/>
                </a:solidFill>
              </a:rPr>
              <a:t>- equidad </a:t>
            </a:r>
            <a:r>
              <a:rPr lang="es-MX" sz="1600" b="1" dirty="0">
                <a:solidFill>
                  <a:srgbClr val="002060"/>
                </a:solidFill>
              </a:rPr>
              <a:t>social y </a:t>
            </a:r>
            <a:endParaRPr lang="es-MX" sz="1600" b="1" dirty="0" smtClean="0">
              <a:solidFill>
                <a:srgbClr val="002060"/>
              </a:solidFill>
            </a:endParaRPr>
          </a:p>
          <a:p>
            <a:r>
              <a:rPr lang="es-MX" sz="1600" b="1" dirty="0" smtClean="0">
                <a:solidFill>
                  <a:srgbClr val="002060"/>
                </a:solidFill>
              </a:rPr>
              <a:t>- sustentabilidad </a:t>
            </a:r>
            <a:r>
              <a:rPr lang="es-MX" sz="1600" b="1" dirty="0">
                <a:solidFill>
                  <a:srgbClr val="002060"/>
                </a:solidFill>
              </a:rPr>
              <a:t>ecológica </a:t>
            </a:r>
            <a:endParaRPr lang="es-MX" sz="1600" b="1" dirty="0" smtClean="0">
              <a:solidFill>
                <a:srgbClr val="002060"/>
              </a:solidFill>
            </a:endParaRPr>
          </a:p>
          <a:p>
            <a:r>
              <a:rPr lang="es-MX" sz="1600" b="1" dirty="0" smtClean="0">
                <a:solidFill>
                  <a:srgbClr val="002060"/>
                </a:solidFill>
              </a:rPr>
              <a:t>a </a:t>
            </a:r>
            <a:r>
              <a:rPr lang="es-MX" sz="1600" b="1" dirty="0">
                <a:solidFill>
                  <a:srgbClr val="002060"/>
                </a:solidFill>
              </a:rPr>
              <a:t>largo plazo.</a:t>
            </a:r>
            <a:endParaRPr lang="es-PY" sz="1600" b="1" dirty="0"/>
          </a:p>
        </p:txBody>
      </p:sp>
      <p:pic>
        <p:nvPicPr>
          <p:cNvPr id="21" name="20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5660" y="2443189"/>
            <a:ext cx="1688340" cy="1370055"/>
          </a:xfrm>
          <a:prstGeom prst="rect">
            <a:avLst/>
          </a:prstGeom>
        </p:spPr>
      </p:pic>
      <p:sp>
        <p:nvSpPr>
          <p:cNvPr id="23" name="22 Abrir llave"/>
          <p:cNvSpPr/>
          <p:nvPr/>
        </p:nvSpPr>
        <p:spPr>
          <a:xfrm>
            <a:off x="4952900" y="2510215"/>
            <a:ext cx="134412" cy="1199096"/>
          </a:xfrm>
          <a:prstGeom prst="leftBrace">
            <a:avLst>
              <a:gd name="adj1" fmla="val 191987"/>
              <a:gd name="adj2" fmla="val 50510"/>
            </a:avLst>
          </a:prstGeom>
          <a:no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Y"/>
          </a:p>
        </p:txBody>
      </p:sp>
      <p:sp>
        <p:nvSpPr>
          <p:cNvPr id="20" name="19 Rectángulo"/>
          <p:cNvSpPr/>
          <p:nvPr/>
        </p:nvSpPr>
        <p:spPr>
          <a:xfrm>
            <a:off x="269221" y="3825529"/>
            <a:ext cx="8188524" cy="523220"/>
          </a:xfrm>
          <a:prstGeom prst="rect">
            <a:avLst/>
          </a:prstGeom>
        </p:spPr>
        <p:txBody>
          <a:bodyPr wrap="square">
            <a:spAutoFit/>
          </a:bodyPr>
          <a:lstStyle/>
          <a:p>
            <a:pPr algn="just"/>
            <a:r>
              <a:rPr lang="es-MX" sz="1400" dirty="0" smtClean="0">
                <a:solidFill>
                  <a:srgbClr val="002060"/>
                </a:solidFill>
              </a:rPr>
              <a:t>Asimismo, el </a:t>
            </a:r>
            <a:r>
              <a:rPr lang="es-MX" sz="1400" dirty="0">
                <a:solidFill>
                  <a:srgbClr val="002060"/>
                </a:solidFill>
              </a:rPr>
              <a:t>MADES es la responsable de velar por el </a:t>
            </a:r>
            <a:r>
              <a:rPr lang="es-MX" sz="1400" b="1" i="1" dirty="0">
                <a:solidFill>
                  <a:srgbClr val="002060"/>
                </a:solidFill>
              </a:rPr>
              <a:t>cumplimiento de compromisos asumidos</a:t>
            </a:r>
            <a:r>
              <a:rPr lang="es-MX" sz="1400" dirty="0">
                <a:solidFill>
                  <a:srgbClr val="002060"/>
                </a:solidFill>
              </a:rPr>
              <a:t> como país ante Organismos Internacionales establecidos </a:t>
            </a:r>
            <a:r>
              <a:rPr lang="es-MX" sz="1400" b="1" i="1" dirty="0">
                <a:solidFill>
                  <a:srgbClr val="002060"/>
                </a:solidFill>
              </a:rPr>
              <a:t>en Tratados y </a:t>
            </a:r>
            <a:r>
              <a:rPr lang="es-MX" sz="1400" b="1" i="1" dirty="0" smtClean="0">
                <a:solidFill>
                  <a:srgbClr val="002060"/>
                </a:solidFill>
              </a:rPr>
              <a:t>Convenios Internacionales.</a:t>
            </a:r>
            <a:endParaRPr lang="es-PY" sz="1400" dirty="0">
              <a:solidFill>
                <a:srgbClr val="002060"/>
              </a:solidFill>
            </a:endParaRPr>
          </a:p>
        </p:txBody>
      </p:sp>
    </p:spTree>
    <p:extLst>
      <p:ext uri="{BB962C8B-B14F-4D97-AF65-F5344CB8AC3E}">
        <p14:creationId xmlns:p14="http://schemas.microsoft.com/office/powerpoint/2010/main" val="3647619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Imagen 2" descr="Imagen que contiene cielo, señal&#10;&#10;Descripción generada con confianza alta">
            <a:extLst>
              <a:ext uri="{FF2B5EF4-FFF2-40B4-BE49-F238E27FC236}">
                <a16:creationId xmlns:a16="http://schemas.microsoft.com/office/drawing/2014/main" xmlns="" id="{FAB504F7-2276-485E-81ED-7E658A9B3F3B}"/>
              </a:ext>
            </a:extLst>
          </p:cNvPr>
          <p:cNvPicPr>
            <a:picLocks noChangeAspect="1"/>
          </p:cNvPicPr>
          <p:nvPr/>
        </p:nvPicPr>
        <p:blipFill>
          <a:blip r:embed="rId4"/>
          <a:stretch>
            <a:fillRect/>
          </a:stretch>
        </p:blipFill>
        <p:spPr>
          <a:xfrm>
            <a:off x="5792561" y="4372337"/>
            <a:ext cx="2743200" cy="486414"/>
          </a:xfrm>
          <a:prstGeom prst="rect">
            <a:avLst/>
          </a:prstGeom>
        </p:spPr>
      </p:pic>
      <p:sp>
        <p:nvSpPr>
          <p:cNvPr id="3" name="2 Rectángulo"/>
          <p:cNvSpPr/>
          <p:nvPr/>
        </p:nvSpPr>
        <p:spPr>
          <a:xfrm>
            <a:off x="1382486" y="1223897"/>
            <a:ext cx="6618513" cy="2246769"/>
          </a:xfrm>
          <a:prstGeom prst="rect">
            <a:avLst/>
          </a:prstGeom>
        </p:spPr>
        <p:txBody>
          <a:bodyPr wrap="square">
            <a:spAutoFit/>
          </a:bodyPr>
          <a:lstStyle/>
          <a:p>
            <a:pPr algn="ctr"/>
            <a:r>
              <a:rPr lang="es-MX" sz="2800" b="1" dirty="0">
                <a:solidFill>
                  <a:srgbClr val="002060"/>
                </a:solidFill>
              </a:rPr>
              <a:t>PORCENTAJE DE EJECUCIÓN A LA FECHA </a:t>
            </a:r>
            <a:r>
              <a:rPr lang="es-MX" sz="2800" b="1" dirty="0" smtClean="0">
                <a:solidFill>
                  <a:srgbClr val="002060"/>
                </a:solidFill>
              </a:rPr>
              <a:t>20/09/2019</a:t>
            </a:r>
          </a:p>
          <a:p>
            <a:pPr algn="ctr"/>
            <a:endParaRPr lang="es-PY" sz="2800" dirty="0">
              <a:solidFill>
                <a:srgbClr val="002060"/>
              </a:solidFill>
            </a:endParaRPr>
          </a:p>
          <a:p>
            <a:pPr algn="ctr"/>
            <a:r>
              <a:rPr lang="es-MX" sz="2800" b="1" i="1" dirty="0">
                <a:solidFill>
                  <a:srgbClr val="FF0000"/>
                </a:solidFill>
              </a:rPr>
              <a:t>A la fecha se registra un 50% de ejecución del Presupuesto.</a:t>
            </a:r>
            <a:endParaRPr lang="es-PY" sz="2800" b="1" i="1" dirty="0">
              <a:solidFill>
                <a:srgbClr val="FF0000"/>
              </a:solidFill>
            </a:endParaRPr>
          </a:p>
        </p:txBody>
      </p:sp>
    </p:spTree>
    <p:extLst>
      <p:ext uri="{BB962C8B-B14F-4D97-AF65-F5344CB8AC3E}">
        <p14:creationId xmlns:p14="http://schemas.microsoft.com/office/powerpoint/2010/main" val="77478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Imagen 6">
            <a:extLst>
              <a:ext uri="{FF2B5EF4-FFF2-40B4-BE49-F238E27FC236}">
                <a16:creationId xmlns:a16="http://schemas.microsoft.com/office/drawing/2014/main" xmlns="" id="{FB06BB45-D168-4E87-89CD-DA39DBB44017}"/>
              </a:ext>
            </a:extLst>
          </p:cNvPr>
          <p:cNvPicPr>
            <a:picLocks noChangeAspect="1"/>
          </p:cNvPicPr>
          <p:nvPr/>
        </p:nvPicPr>
        <p:blipFill>
          <a:blip r:embed="rId3"/>
          <a:stretch>
            <a:fillRect/>
          </a:stretch>
        </p:blipFill>
        <p:spPr>
          <a:xfrm>
            <a:off x="4618945" y="4185195"/>
            <a:ext cx="3733119" cy="498063"/>
          </a:xfrm>
          <a:prstGeom prst="rect">
            <a:avLst/>
          </a:prstGeom>
        </p:spPr>
      </p:pic>
      <p:sp>
        <p:nvSpPr>
          <p:cNvPr id="3" name="1 Título"/>
          <p:cNvSpPr txBox="1">
            <a:spLocks/>
          </p:cNvSpPr>
          <p:nvPr/>
        </p:nvSpPr>
        <p:spPr>
          <a:xfrm>
            <a:off x="675593" y="1402679"/>
            <a:ext cx="7886700" cy="9941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s-PY" sz="5400" b="1" dirty="0" smtClean="0">
                <a:solidFill>
                  <a:srgbClr val="002060"/>
                </a:solidFill>
                <a:latin typeface="+mn-lt"/>
                <a:ea typeface="+mn-ea"/>
                <a:cs typeface="Calibri Light"/>
              </a:rPr>
              <a:t>Muchas Gracias</a:t>
            </a:r>
            <a:endParaRPr lang="es-PY" sz="5400" b="1" dirty="0">
              <a:solidFill>
                <a:srgbClr val="002060"/>
              </a:solidFill>
              <a:latin typeface="+mn-lt"/>
              <a:ea typeface="+mn-ea"/>
              <a:cs typeface="Calibri Light"/>
            </a:endParaRPr>
          </a:p>
        </p:txBody>
      </p:sp>
      <p:sp>
        <p:nvSpPr>
          <p:cNvPr id="2" name="1 CuadroTexto"/>
          <p:cNvSpPr txBox="1"/>
          <p:nvPr/>
        </p:nvSpPr>
        <p:spPr>
          <a:xfrm>
            <a:off x="1533004" y="2396851"/>
            <a:ext cx="6171882" cy="1015663"/>
          </a:xfrm>
          <a:prstGeom prst="rect">
            <a:avLst/>
          </a:prstGeom>
          <a:noFill/>
        </p:spPr>
        <p:txBody>
          <a:bodyPr wrap="none" rtlCol="0">
            <a:spAutoFit/>
          </a:bodyPr>
          <a:lstStyle/>
          <a:p>
            <a:pPr algn="ctr"/>
            <a:r>
              <a:rPr lang="es-MX" sz="2000" dirty="0" smtClean="0">
                <a:solidFill>
                  <a:srgbClr val="002060"/>
                </a:solidFill>
              </a:rPr>
              <a:t>Ariel Oviedo, Ministro </a:t>
            </a:r>
          </a:p>
          <a:p>
            <a:pPr algn="ctr"/>
            <a:r>
              <a:rPr lang="es-MX" sz="2000" b="1" dirty="0" smtClean="0">
                <a:solidFill>
                  <a:srgbClr val="002060"/>
                </a:solidFill>
              </a:rPr>
              <a:t>MINISTERIO DEL AMBIENTE Y DESARROLLO SOSTENIBLE </a:t>
            </a:r>
          </a:p>
          <a:p>
            <a:pPr algn="ctr"/>
            <a:r>
              <a:rPr lang="es-MX" sz="2000" b="1" dirty="0" smtClean="0">
                <a:solidFill>
                  <a:srgbClr val="002060"/>
                </a:solidFill>
              </a:rPr>
              <a:t>(MADES) </a:t>
            </a:r>
          </a:p>
        </p:txBody>
      </p:sp>
    </p:spTree>
    <p:extLst>
      <p:ext uri="{BB962C8B-B14F-4D97-AF65-F5344CB8AC3E}">
        <p14:creationId xmlns:p14="http://schemas.microsoft.com/office/powerpoint/2010/main" val="3605212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Imagen 2" descr="Imagen que contiene cielo, señal&#10;&#10;Descripción generada con confianza alta">
            <a:extLst>
              <a:ext uri="{FF2B5EF4-FFF2-40B4-BE49-F238E27FC236}">
                <a16:creationId xmlns:a16="http://schemas.microsoft.com/office/drawing/2014/main" xmlns="" id="{FAB504F7-2276-485E-81ED-7E658A9B3F3B}"/>
              </a:ext>
            </a:extLst>
          </p:cNvPr>
          <p:cNvPicPr>
            <a:picLocks noChangeAspect="1"/>
          </p:cNvPicPr>
          <p:nvPr/>
        </p:nvPicPr>
        <p:blipFill>
          <a:blip r:embed="rId4"/>
          <a:stretch>
            <a:fillRect/>
          </a:stretch>
        </p:blipFill>
        <p:spPr>
          <a:xfrm>
            <a:off x="5792561" y="4328793"/>
            <a:ext cx="2743200" cy="486414"/>
          </a:xfrm>
          <a:prstGeom prst="rect">
            <a:avLst/>
          </a:prstGeom>
        </p:spPr>
      </p:pic>
      <p:sp>
        <p:nvSpPr>
          <p:cNvPr id="6" name="5 Pentágono"/>
          <p:cNvSpPr/>
          <p:nvPr/>
        </p:nvSpPr>
        <p:spPr>
          <a:xfrm>
            <a:off x="439837" y="726014"/>
            <a:ext cx="2389088" cy="400895"/>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smtClean="0"/>
              <a:t>APLICACIÓN DE LEYES</a:t>
            </a:r>
            <a:endParaRPr lang="es-PY" b="1" dirty="0"/>
          </a:p>
        </p:txBody>
      </p:sp>
      <p:sp>
        <p:nvSpPr>
          <p:cNvPr id="4" name="3 Rectángulo"/>
          <p:cNvSpPr/>
          <p:nvPr/>
        </p:nvSpPr>
        <p:spPr>
          <a:xfrm>
            <a:off x="390782" y="1213980"/>
            <a:ext cx="8101436" cy="1077218"/>
          </a:xfrm>
          <a:prstGeom prst="rect">
            <a:avLst/>
          </a:prstGeom>
        </p:spPr>
        <p:txBody>
          <a:bodyPr wrap="square">
            <a:spAutoFit/>
          </a:bodyPr>
          <a:lstStyle/>
          <a:p>
            <a:pPr algn="just"/>
            <a:r>
              <a:rPr lang="es-PY" sz="1600" dirty="0">
                <a:solidFill>
                  <a:srgbClr val="002060"/>
                </a:solidFill>
              </a:rPr>
              <a:t>La </a:t>
            </a:r>
            <a:r>
              <a:rPr lang="es-PY" sz="1600" b="1" i="1" dirty="0" smtClean="0">
                <a:solidFill>
                  <a:srgbClr val="002060"/>
                </a:solidFill>
              </a:rPr>
              <a:t>Ley N° 1561/2000 </a:t>
            </a:r>
            <a:r>
              <a:rPr lang="es-PY" sz="1600" b="1" i="1" dirty="0">
                <a:solidFill>
                  <a:srgbClr val="002060"/>
                </a:solidFill>
              </a:rPr>
              <a:t>“QUE CREA EL SISTEMA NACIONAL DEL AMBIENTE, EL CONSEJO NACIONAL DEL AMBIENTE Y LA SECRETARÍA DEL AMBIENTE” Y SUS </a:t>
            </a:r>
            <a:r>
              <a:rPr lang="es-PY" sz="1600" b="1" i="1" dirty="0" smtClean="0">
                <a:solidFill>
                  <a:srgbClr val="002060"/>
                </a:solidFill>
              </a:rPr>
              <a:t>MODIFICACIONES</a:t>
            </a:r>
            <a:r>
              <a:rPr lang="es-PY" sz="1600" b="1" i="1" dirty="0">
                <a:solidFill>
                  <a:srgbClr val="002060"/>
                </a:solidFill>
              </a:rPr>
              <a:t>”, </a:t>
            </a:r>
            <a:r>
              <a:rPr lang="es-MX" sz="1600" dirty="0">
                <a:solidFill>
                  <a:srgbClr val="002060"/>
                </a:solidFill>
              </a:rPr>
              <a:t>que dispone que la SEAM (hoy día MADES) es la Autoridad de Aplicación, y </a:t>
            </a:r>
            <a:r>
              <a:rPr lang="es-MX" sz="1600" b="1" i="1" dirty="0">
                <a:solidFill>
                  <a:srgbClr val="002060"/>
                </a:solidFill>
              </a:rPr>
              <a:t>según la  Ley  6123 </a:t>
            </a:r>
            <a:r>
              <a:rPr lang="es-MX" sz="1600" dirty="0">
                <a:solidFill>
                  <a:srgbClr val="002060"/>
                </a:solidFill>
              </a:rPr>
              <a:t>en su Art 2º, establece que nos regimos por la Ley 1561, y en esa ley en su Art 14º se establece que: </a:t>
            </a:r>
            <a:endParaRPr lang="es-MX" sz="1600" dirty="0" smtClean="0">
              <a:solidFill>
                <a:srgbClr val="002060"/>
              </a:solidFill>
            </a:endParaRPr>
          </a:p>
        </p:txBody>
      </p:sp>
      <p:sp>
        <p:nvSpPr>
          <p:cNvPr id="5" name="4 Rectángulo"/>
          <p:cNvSpPr/>
          <p:nvPr/>
        </p:nvSpPr>
        <p:spPr>
          <a:xfrm>
            <a:off x="460893" y="2402350"/>
            <a:ext cx="7961213" cy="1877437"/>
          </a:xfrm>
          <a:prstGeom prst="rect">
            <a:avLst/>
          </a:prstGeom>
        </p:spPr>
        <p:txBody>
          <a:bodyPr wrap="square">
            <a:spAutoFit/>
          </a:bodyPr>
          <a:lstStyle/>
          <a:p>
            <a:pPr algn="ctr"/>
            <a:r>
              <a:rPr lang="es-MX" sz="2400" b="1" dirty="0">
                <a:solidFill>
                  <a:srgbClr val="FF0000"/>
                </a:solidFill>
                <a:latin typeface="Arial Unicode MS" pitchFamily="34" charset="-128"/>
                <a:ea typeface="Arial Unicode MS" pitchFamily="34" charset="-128"/>
                <a:cs typeface="Arial Unicode MS" pitchFamily="34" charset="-128"/>
              </a:rPr>
              <a:t>La SEAM (MADES) adquiere el carácter de </a:t>
            </a:r>
            <a:endParaRPr lang="es-MX" sz="2400" b="1" dirty="0" smtClean="0">
              <a:solidFill>
                <a:srgbClr val="FF0000"/>
              </a:solidFill>
              <a:latin typeface="Arial Unicode MS" pitchFamily="34" charset="-128"/>
              <a:ea typeface="Arial Unicode MS" pitchFamily="34" charset="-128"/>
              <a:cs typeface="Arial Unicode MS" pitchFamily="34" charset="-128"/>
            </a:endParaRPr>
          </a:p>
          <a:p>
            <a:pPr algn="ctr"/>
            <a:r>
              <a:rPr lang="es-MX" sz="2400" b="1" dirty="0" smtClean="0">
                <a:solidFill>
                  <a:srgbClr val="FF0000"/>
                </a:solidFill>
                <a:latin typeface="Arial Unicode MS" pitchFamily="34" charset="-128"/>
                <a:ea typeface="Arial Unicode MS" pitchFamily="34" charset="-128"/>
                <a:cs typeface="Arial Unicode MS" pitchFamily="34" charset="-128"/>
              </a:rPr>
              <a:t>autoridad </a:t>
            </a:r>
            <a:r>
              <a:rPr lang="es-MX" sz="2400" b="1" dirty="0">
                <a:solidFill>
                  <a:srgbClr val="FF0000"/>
                </a:solidFill>
                <a:latin typeface="Arial Unicode MS" pitchFamily="34" charset="-128"/>
                <a:ea typeface="Arial Unicode MS" pitchFamily="34" charset="-128"/>
                <a:cs typeface="Arial Unicode MS" pitchFamily="34" charset="-128"/>
              </a:rPr>
              <a:t>de aplicación de </a:t>
            </a:r>
            <a:endParaRPr lang="es-MX" sz="2400" b="1" dirty="0" smtClean="0">
              <a:solidFill>
                <a:srgbClr val="FF0000"/>
              </a:solidFill>
              <a:latin typeface="Arial Unicode MS" pitchFamily="34" charset="-128"/>
              <a:ea typeface="Arial Unicode MS" pitchFamily="34" charset="-128"/>
              <a:cs typeface="Arial Unicode MS" pitchFamily="34" charset="-128"/>
            </a:endParaRPr>
          </a:p>
          <a:p>
            <a:pPr marL="457200" indent="-457200" algn="ctr">
              <a:buFont typeface="Wingdings" pitchFamily="2" charset="2"/>
              <a:buChar char="Ø"/>
            </a:pPr>
            <a:r>
              <a:rPr lang="es-MX" sz="2800" b="1" dirty="0" smtClean="0">
                <a:solidFill>
                  <a:srgbClr val="FF0000"/>
                </a:solidFill>
                <a:latin typeface="Arial Black" pitchFamily="34" charset="0"/>
                <a:ea typeface="Arial Unicode MS" pitchFamily="34" charset="-128"/>
                <a:cs typeface="Arial Unicode MS" pitchFamily="34" charset="-128"/>
              </a:rPr>
              <a:t>MÁS </a:t>
            </a:r>
            <a:r>
              <a:rPr lang="es-MX" sz="2800" b="1" dirty="0">
                <a:solidFill>
                  <a:srgbClr val="FF0000"/>
                </a:solidFill>
                <a:latin typeface="Arial Black" pitchFamily="34" charset="0"/>
                <a:ea typeface="Arial Unicode MS" pitchFamily="34" charset="-128"/>
                <a:cs typeface="Arial Unicode MS" pitchFamily="34" charset="-128"/>
              </a:rPr>
              <a:t>DE 50 </a:t>
            </a:r>
            <a:r>
              <a:rPr lang="es-MX" sz="2800" b="1" dirty="0" smtClean="0">
                <a:solidFill>
                  <a:srgbClr val="FF0000"/>
                </a:solidFill>
                <a:latin typeface="Arial Black" pitchFamily="34" charset="0"/>
                <a:ea typeface="Arial Unicode MS" pitchFamily="34" charset="-128"/>
                <a:cs typeface="Arial Unicode MS" pitchFamily="34" charset="-128"/>
              </a:rPr>
              <a:t>LEYES</a:t>
            </a:r>
          </a:p>
          <a:p>
            <a:pPr algn="ctr"/>
            <a:r>
              <a:rPr lang="es-MX" sz="2000" b="1" dirty="0" smtClean="0">
                <a:solidFill>
                  <a:srgbClr val="FF0000"/>
                </a:solidFill>
                <a:latin typeface="Arial Black" pitchFamily="34" charset="0"/>
                <a:ea typeface="Arial Unicode MS" pitchFamily="34" charset="-128"/>
                <a:cs typeface="Arial Unicode MS" pitchFamily="34" charset="-128"/>
              </a:rPr>
              <a:t>ADEMÁS SE ENCUENTRA TRABAJANDO EN LA ELABORACIÓN DEL CÓDIGO AMBIENTAL PARAGUAYO </a:t>
            </a:r>
            <a:endParaRPr lang="es-MX" sz="2000" b="1" dirty="0">
              <a:solidFill>
                <a:srgbClr val="FF0000"/>
              </a:solidFill>
              <a:latin typeface="Arial Black"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20713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428949" y="1247324"/>
            <a:ext cx="8257853" cy="3231654"/>
          </a:xfrm>
          <a:prstGeom prst="rect">
            <a:avLst/>
          </a:prstGeom>
        </p:spPr>
        <p:txBody>
          <a:bodyPr wrap="square">
            <a:spAutoFit/>
          </a:bodyPr>
          <a:lstStyle/>
          <a:p>
            <a:pPr algn="just"/>
            <a:r>
              <a:rPr lang="es-MX" sz="1700" dirty="0" smtClean="0">
                <a:solidFill>
                  <a:srgbClr val="002060"/>
                </a:solidFill>
              </a:rPr>
              <a:t>El MADES </a:t>
            </a:r>
            <a:r>
              <a:rPr lang="es-MX" sz="1700" dirty="0" smtClean="0">
                <a:solidFill>
                  <a:srgbClr val="002060"/>
                </a:solidFill>
              </a:rPr>
              <a:t>no cuenta </a:t>
            </a:r>
            <a:r>
              <a:rPr lang="es-MX" sz="1700" dirty="0">
                <a:solidFill>
                  <a:srgbClr val="002060"/>
                </a:solidFill>
              </a:rPr>
              <a:t>con </a:t>
            </a:r>
            <a:r>
              <a:rPr lang="es-MX" sz="1700" dirty="0" smtClean="0">
                <a:solidFill>
                  <a:srgbClr val="002060"/>
                </a:solidFill>
              </a:rPr>
              <a:t>la cantidad necesaria de </a:t>
            </a:r>
            <a:r>
              <a:rPr lang="es-MX" sz="1700" dirty="0">
                <a:solidFill>
                  <a:srgbClr val="002060"/>
                </a:solidFill>
              </a:rPr>
              <a:t>funcionarios </a:t>
            </a:r>
            <a:r>
              <a:rPr lang="es-MX" sz="1700" dirty="0" smtClean="0">
                <a:solidFill>
                  <a:srgbClr val="002060"/>
                </a:solidFill>
              </a:rPr>
              <a:t>en</a:t>
            </a:r>
            <a:r>
              <a:rPr lang="es-MX" sz="1700" dirty="0" smtClean="0">
                <a:solidFill>
                  <a:srgbClr val="002060"/>
                </a:solidFill>
              </a:rPr>
              <a:t> </a:t>
            </a:r>
            <a:r>
              <a:rPr lang="es-MX" sz="1700" dirty="0" smtClean="0">
                <a:solidFill>
                  <a:srgbClr val="002060"/>
                </a:solidFill>
              </a:rPr>
              <a:t>las </a:t>
            </a:r>
            <a:r>
              <a:rPr lang="es-MX" sz="1700" dirty="0" smtClean="0">
                <a:solidFill>
                  <a:srgbClr val="002060"/>
                </a:solidFill>
              </a:rPr>
              <a:t>distintas </a:t>
            </a:r>
            <a:r>
              <a:rPr lang="es-MX" sz="1700" dirty="0">
                <a:solidFill>
                  <a:srgbClr val="002060"/>
                </a:solidFill>
              </a:rPr>
              <a:t>áreas como ser: </a:t>
            </a:r>
            <a:r>
              <a:rPr lang="es-MX" sz="1700" b="1" i="1" dirty="0">
                <a:solidFill>
                  <a:srgbClr val="002060"/>
                </a:solidFill>
              </a:rPr>
              <a:t>Biólogos, Ing. Agrónomos, Ing. Forestales, Ing. Ambiental, Químico Industrial, Hidrólogos, Veterinarios, Ing. Industrial, Abogados y profesionales de las ciencias económicas, entre </a:t>
            </a:r>
            <a:r>
              <a:rPr lang="es-MX" sz="1700" b="1" i="1" dirty="0" smtClean="0">
                <a:solidFill>
                  <a:srgbClr val="002060"/>
                </a:solidFill>
              </a:rPr>
              <a:t>otros.</a:t>
            </a:r>
            <a:r>
              <a:rPr lang="es-PY" sz="1700" b="1" i="1" dirty="0">
                <a:solidFill>
                  <a:srgbClr val="002060"/>
                </a:solidFill>
              </a:rPr>
              <a:t> </a:t>
            </a:r>
            <a:endParaRPr lang="es-PY" sz="1700" b="1" i="1" dirty="0" smtClean="0">
              <a:solidFill>
                <a:srgbClr val="002060"/>
              </a:solidFill>
            </a:endParaRPr>
          </a:p>
          <a:p>
            <a:pPr algn="just"/>
            <a:endParaRPr lang="es-MX" sz="1700" dirty="0">
              <a:solidFill>
                <a:srgbClr val="002060"/>
              </a:solidFill>
            </a:endParaRPr>
          </a:p>
          <a:p>
            <a:pPr algn="just"/>
            <a:r>
              <a:rPr lang="es-MX" sz="1700" dirty="0">
                <a:solidFill>
                  <a:srgbClr val="002060"/>
                </a:solidFill>
              </a:rPr>
              <a:t>L</a:t>
            </a:r>
            <a:r>
              <a:rPr lang="es-MX" sz="1700" dirty="0" smtClean="0">
                <a:solidFill>
                  <a:srgbClr val="002060"/>
                </a:solidFill>
              </a:rPr>
              <a:t>os </a:t>
            </a:r>
            <a:r>
              <a:rPr lang="es-MX" sz="1700" dirty="0">
                <a:solidFill>
                  <a:srgbClr val="002060"/>
                </a:solidFill>
              </a:rPr>
              <a:t>créditos presupuestarios destinados a los servicios personales del MADES son </a:t>
            </a:r>
            <a:r>
              <a:rPr lang="es-MX" sz="1700" b="1" i="1" dirty="0">
                <a:solidFill>
                  <a:srgbClr val="FF0000"/>
                </a:solidFill>
              </a:rPr>
              <a:t>insuficientes</a:t>
            </a:r>
            <a:r>
              <a:rPr lang="es-MX" sz="1700" dirty="0">
                <a:solidFill>
                  <a:srgbClr val="002060"/>
                </a:solidFill>
              </a:rPr>
              <a:t> para otorgar a los funcionarios una remuneración acorde a sus funciones y responsabilidades y, </a:t>
            </a:r>
            <a:r>
              <a:rPr lang="es-MX" sz="1700" b="1" i="1" u="sng" dirty="0">
                <a:solidFill>
                  <a:srgbClr val="FF0000"/>
                </a:solidFill>
              </a:rPr>
              <a:t>los topes establecidos en los lineamientos para la elaboración del Presupuesto Anual no permiten mejorar la situación de disponibilidad presupuestaria</a:t>
            </a:r>
            <a:r>
              <a:rPr lang="es-MX" sz="1700" dirty="0">
                <a:solidFill>
                  <a:srgbClr val="FF0000"/>
                </a:solidFill>
              </a:rPr>
              <a:t>. </a:t>
            </a:r>
            <a:r>
              <a:rPr lang="es-MX" sz="1700" dirty="0">
                <a:solidFill>
                  <a:srgbClr val="002060"/>
                </a:solidFill>
              </a:rPr>
              <a:t>Al contrario, la aplicación de topes presupuestarios obligan a la Entidad al decrecimiento de su presupuesto, en materia de servicios personales, sacrificando rubros muy importantes e imprescindibles para una adecuada gestión institucional</a:t>
            </a:r>
            <a:r>
              <a:rPr lang="es-MX" sz="1700" dirty="0" smtClean="0">
                <a:solidFill>
                  <a:srgbClr val="002060"/>
                </a:solidFill>
              </a:rPr>
              <a:t>.</a:t>
            </a:r>
          </a:p>
        </p:txBody>
      </p:sp>
      <p:sp>
        <p:nvSpPr>
          <p:cNvPr id="6" name="5 Pentágono"/>
          <p:cNvSpPr/>
          <p:nvPr/>
        </p:nvSpPr>
        <p:spPr>
          <a:xfrm>
            <a:off x="439834" y="650937"/>
            <a:ext cx="2891196" cy="532589"/>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t>RECURSOS HUMANOS</a:t>
            </a:r>
            <a:endParaRPr lang="es-PY" sz="2000" b="1" dirty="0"/>
          </a:p>
        </p:txBody>
      </p:sp>
      <p:pic>
        <p:nvPicPr>
          <p:cNvPr id="7" name="Imagen 2" descr="Imagen que contiene cielo, señal&#10;&#10;Descripción generada con confianza alta">
            <a:extLst>
              <a:ext uri="{FF2B5EF4-FFF2-40B4-BE49-F238E27FC236}">
                <a16:creationId xmlns:a16="http://schemas.microsoft.com/office/drawing/2014/main" xmlns="" id="{FAB504F7-2276-485E-81ED-7E658A9B3F3B}"/>
              </a:ext>
            </a:extLst>
          </p:cNvPr>
          <p:cNvPicPr>
            <a:picLocks noChangeAspect="1"/>
          </p:cNvPicPr>
          <p:nvPr/>
        </p:nvPicPr>
        <p:blipFill>
          <a:blip r:embed="rId4"/>
          <a:stretch>
            <a:fillRect/>
          </a:stretch>
        </p:blipFill>
        <p:spPr>
          <a:xfrm>
            <a:off x="5792561" y="4328793"/>
            <a:ext cx="2743200" cy="486414"/>
          </a:xfrm>
          <a:prstGeom prst="rect">
            <a:avLst/>
          </a:prstGeom>
        </p:spPr>
      </p:pic>
    </p:spTree>
    <p:extLst>
      <p:ext uri="{BB962C8B-B14F-4D97-AF65-F5344CB8AC3E}">
        <p14:creationId xmlns:p14="http://schemas.microsoft.com/office/powerpoint/2010/main" val="3278159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867440709"/>
              </p:ext>
            </p:extLst>
          </p:nvPr>
        </p:nvGraphicFramePr>
        <p:xfrm>
          <a:off x="542260" y="786809"/>
          <a:ext cx="8070112" cy="4075933"/>
        </p:xfrm>
        <a:graphic>
          <a:graphicData uri="http://schemas.openxmlformats.org/drawingml/2006/table">
            <a:tbl>
              <a:tblPr>
                <a:tableStyleId>{7DF18680-E054-41AD-8BC1-D1AEF772440D}</a:tableStyleId>
              </a:tblPr>
              <a:tblGrid>
                <a:gridCol w="5477594"/>
                <a:gridCol w="2592518"/>
              </a:tblGrid>
              <a:tr h="358840">
                <a:tc gridSpan="2">
                  <a:txBody>
                    <a:bodyPr/>
                    <a:lstStyle/>
                    <a:p>
                      <a:pPr algn="ctr" fontAlgn="b"/>
                      <a:r>
                        <a:rPr lang="es-PY" sz="1600" b="1" u="none" strike="noStrike" dirty="0">
                          <a:solidFill>
                            <a:srgbClr val="002060"/>
                          </a:solidFill>
                          <a:effectLst/>
                        </a:rPr>
                        <a:t>RESUMEN DE </a:t>
                      </a:r>
                      <a:r>
                        <a:rPr lang="es-PY" sz="1600" b="1" u="none" strike="noStrike" dirty="0" smtClean="0">
                          <a:solidFill>
                            <a:srgbClr val="002060"/>
                          </a:solidFill>
                          <a:effectLst/>
                        </a:rPr>
                        <a:t>CATEGORÍAS DEL</a:t>
                      </a:r>
                      <a:r>
                        <a:rPr lang="es-PY" sz="1600" b="1" u="none" strike="noStrike" baseline="0" dirty="0" smtClean="0">
                          <a:solidFill>
                            <a:srgbClr val="002060"/>
                          </a:solidFill>
                          <a:effectLst/>
                        </a:rPr>
                        <a:t> PLANTEL DE FUNCIONARIOS</a:t>
                      </a:r>
                      <a:endParaRPr lang="es-PY" sz="1600" b="1" i="0" u="none" strike="noStrike" dirty="0">
                        <a:solidFill>
                          <a:srgbClr val="002060"/>
                        </a:solidFill>
                        <a:effectLst/>
                        <a:latin typeface="Calibri"/>
                      </a:endParaRPr>
                    </a:p>
                  </a:txBody>
                  <a:tcPr marL="7218" marR="7218" marT="7218" marB="0" anchor="ctr">
                    <a:solidFill>
                      <a:schemeClr val="accent6">
                        <a:lumMod val="60000"/>
                        <a:lumOff val="40000"/>
                      </a:schemeClr>
                    </a:solidFill>
                  </a:tcPr>
                </a:tc>
                <a:tc hMerge="1">
                  <a:txBody>
                    <a:bodyPr/>
                    <a:lstStyle/>
                    <a:p>
                      <a:endParaRPr lang="es-PY"/>
                    </a:p>
                  </a:txBody>
                  <a:tcPr/>
                </a:tc>
              </a:tr>
              <a:tr h="392538">
                <a:tc>
                  <a:txBody>
                    <a:bodyPr/>
                    <a:lstStyle/>
                    <a:p>
                      <a:pPr algn="ctr" fontAlgn="b"/>
                      <a:r>
                        <a:rPr lang="es-PY" sz="1600" b="1" u="none" strike="noStrike" dirty="0" smtClean="0">
                          <a:solidFill>
                            <a:srgbClr val="002060"/>
                          </a:solidFill>
                          <a:effectLst/>
                        </a:rPr>
                        <a:t>DESCRIPCIÓN</a:t>
                      </a:r>
                      <a:endParaRPr lang="es-PY" sz="1600" b="1" i="0" u="none" strike="noStrike" dirty="0">
                        <a:solidFill>
                          <a:srgbClr val="002060"/>
                        </a:solidFill>
                        <a:effectLst/>
                        <a:latin typeface="Calibri"/>
                      </a:endParaRPr>
                    </a:p>
                  </a:txBody>
                  <a:tcPr marL="7218" marR="7218" marT="7218" marB="0" anchor="ctr">
                    <a:solidFill>
                      <a:schemeClr val="accent6">
                        <a:lumMod val="60000"/>
                        <a:lumOff val="40000"/>
                      </a:schemeClr>
                    </a:solidFill>
                  </a:tcPr>
                </a:tc>
                <a:tc>
                  <a:txBody>
                    <a:bodyPr/>
                    <a:lstStyle/>
                    <a:p>
                      <a:pPr algn="ctr" fontAlgn="b"/>
                      <a:r>
                        <a:rPr lang="es-PY" sz="1600" b="1" u="none" strike="noStrike" dirty="0">
                          <a:solidFill>
                            <a:srgbClr val="002060"/>
                          </a:solidFill>
                          <a:effectLst/>
                        </a:rPr>
                        <a:t>CANTIDAD</a:t>
                      </a:r>
                      <a:endParaRPr lang="es-PY" sz="1600" b="1" i="0" u="none" strike="noStrike" dirty="0">
                        <a:solidFill>
                          <a:srgbClr val="002060"/>
                        </a:solidFill>
                        <a:effectLst/>
                        <a:latin typeface="Calibri"/>
                      </a:endParaRPr>
                    </a:p>
                  </a:txBody>
                  <a:tcPr marL="7218" marR="7218" marT="7218" marB="0" anchor="ctr">
                    <a:solidFill>
                      <a:schemeClr val="accent6">
                        <a:lumMod val="60000"/>
                        <a:lumOff val="40000"/>
                      </a:schemeClr>
                    </a:solidFill>
                  </a:tcPr>
                </a:tc>
              </a:tr>
              <a:tr h="439470">
                <a:tc>
                  <a:txBody>
                    <a:bodyPr/>
                    <a:lstStyle/>
                    <a:p>
                      <a:pPr algn="ctr" fontAlgn="b"/>
                      <a:r>
                        <a:rPr lang="es-PY" sz="1200" b="1" u="none" strike="noStrike" dirty="0" smtClean="0">
                          <a:solidFill>
                            <a:srgbClr val="002060"/>
                          </a:solidFill>
                          <a:effectLst/>
                        </a:rPr>
                        <a:t>FUNCIONARIOS</a:t>
                      </a:r>
                      <a:r>
                        <a:rPr lang="es-PY" sz="1200" b="1" u="none" strike="noStrike" baseline="0" dirty="0" smtClean="0">
                          <a:solidFill>
                            <a:srgbClr val="002060"/>
                          </a:solidFill>
                          <a:effectLst/>
                        </a:rPr>
                        <a:t> </a:t>
                      </a:r>
                      <a:r>
                        <a:rPr lang="es-PY" sz="1200" b="1" u="none" strike="noStrike" dirty="0" smtClean="0">
                          <a:solidFill>
                            <a:srgbClr val="002060"/>
                          </a:solidFill>
                          <a:effectLst/>
                        </a:rPr>
                        <a:t>PERMANENTES </a:t>
                      </a:r>
                      <a:endParaRPr lang="es-PY" sz="1200" b="1" i="0" u="none" strike="noStrike" dirty="0">
                        <a:solidFill>
                          <a:srgbClr val="002060"/>
                        </a:solidFill>
                        <a:effectLst/>
                        <a:latin typeface="Calibri"/>
                      </a:endParaRPr>
                    </a:p>
                  </a:txBody>
                  <a:tcPr marL="7218" marR="7218" marT="7218" marB="0" anchor="ctr"/>
                </a:tc>
                <a:tc>
                  <a:txBody>
                    <a:bodyPr/>
                    <a:lstStyle/>
                    <a:p>
                      <a:pPr algn="ctr" fontAlgn="b"/>
                      <a:r>
                        <a:rPr lang="es-PY" sz="1200" b="1" u="none" strike="noStrike" dirty="0">
                          <a:solidFill>
                            <a:srgbClr val="002060"/>
                          </a:solidFill>
                          <a:effectLst/>
                        </a:rPr>
                        <a:t>332</a:t>
                      </a:r>
                      <a:endParaRPr lang="es-PY" sz="1200" b="1" i="0" u="none" strike="noStrike" dirty="0">
                        <a:solidFill>
                          <a:srgbClr val="002060"/>
                        </a:solidFill>
                        <a:effectLst/>
                        <a:latin typeface="Calibri"/>
                      </a:endParaRPr>
                    </a:p>
                  </a:txBody>
                  <a:tcPr marL="7218" marR="7218" marT="7218" marB="0" anchor="ctr"/>
                </a:tc>
              </a:tr>
              <a:tr h="404037">
                <a:tc>
                  <a:txBody>
                    <a:bodyPr/>
                    <a:lstStyle/>
                    <a:p>
                      <a:pPr algn="ctr" fontAlgn="b"/>
                      <a:r>
                        <a:rPr lang="es-PY" sz="1200" b="1" u="none" strike="noStrike" dirty="0">
                          <a:solidFill>
                            <a:srgbClr val="002060"/>
                          </a:solidFill>
                          <a:effectLst/>
                        </a:rPr>
                        <a:t>FUNCIONARIOS CONTRATADOS</a:t>
                      </a:r>
                      <a:endParaRPr lang="es-PY" sz="1200" b="1" i="0" u="none" strike="noStrike" dirty="0">
                        <a:solidFill>
                          <a:srgbClr val="002060"/>
                        </a:solidFill>
                        <a:effectLst/>
                        <a:latin typeface="Calibri"/>
                      </a:endParaRPr>
                    </a:p>
                  </a:txBody>
                  <a:tcPr marL="7218" marR="7218" marT="7218" marB="0" anchor="ctr"/>
                </a:tc>
                <a:tc>
                  <a:txBody>
                    <a:bodyPr/>
                    <a:lstStyle/>
                    <a:p>
                      <a:pPr algn="ctr" fontAlgn="b"/>
                      <a:r>
                        <a:rPr lang="es-PY" sz="1200" b="1" u="none" strike="noStrike" dirty="0">
                          <a:solidFill>
                            <a:srgbClr val="002060"/>
                          </a:solidFill>
                          <a:effectLst/>
                        </a:rPr>
                        <a:t>48</a:t>
                      </a:r>
                      <a:endParaRPr lang="es-PY" sz="1200" b="1" i="0" u="none" strike="noStrike" dirty="0">
                        <a:solidFill>
                          <a:srgbClr val="002060"/>
                        </a:solidFill>
                        <a:effectLst/>
                        <a:latin typeface="Calibri"/>
                      </a:endParaRPr>
                    </a:p>
                  </a:txBody>
                  <a:tcPr marL="7218" marR="7218" marT="7218" marB="0" anchor="ctr"/>
                </a:tc>
              </a:tr>
              <a:tr h="510300">
                <a:tc>
                  <a:txBody>
                    <a:bodyPr/>
                    <a:lstStyle/>
                    <a:p>
                      <a:pPr algn="ctr" fontAlgn="b"/>
                      <a:r>
                        <a:rPr lang="es-MX" sz="1200" b="1" u="none" strike="noStrike" dirty="0">
                          <a:solidFill>
                            <a:srgbClr val="002060"/>
                          </a:solidFill>
                          <a:effectLst/>
                        </a:rPr>
                        <a:t>TOTAL DE FUNCIONARIOS </a:t>
                      </a:r>
                      <a:r>
                        <a:rPr lang="es-MX" sz="1200" b="1" u="none" strike="noStrike" dirty="0" smtClean="0">
                          <a:solidFill>
                            <a:srgbClr val="002060"/>
                          </a:solidFill>
                          <a:effectLst/>
                        </a:rPr>
                        <a:t>PERMANENTES </a:t>
                      </a:r>
                      <a:r>
                        <a:rPr lang="es-MX" sz="1200" b="1" u="none" strike="noStrike" dirty="0">
                          <a:solidFill>
                            <a:srgbClr val="002060"/>
                          </a:solidFill>
                          <a:effectLst/>
                        </a:rPr>
                        <a:t>Y CONTRATADOS</a:t>
                      </a:r>
                      <a:endParaRPr lang="es-MX" sz="1200" b="1" i="0" u="none" strike="noStrike" dirty="0">
                        <a:solidFill>
                          <a:srgbClr val="002060"/>
                        </a:solidFill>
                        <a:effectLst/>
                        <a:latin typeface="Calibri"/>
                      </a:endParaRPr>
                    </a:p>
                  </a:txBody>
                  <a:tcPr marL="7218" marR="7218" marT="7218" marB="0" anchor="ctr">
                    <a:solidFill>
                      <a:schemeClr val="accent6">
                        <a:lumMod val="40000"/>
                        <a:lumOff val="60000"/>
                      </a:schemeClr>
                    </a:solidFill>
                  </a:tcPr>
                </a:tc>
                <a:tc>
                  <a:txBody>
                    <a:bodyPr/>
                    <a:lstStyle/>
                    <a:p>
                      <a:pPr algn="ctr" fontAlgn="b"/>
                      <a:r>
                        <a:rPr lang="es-PY" sz="1200" b="1" u="none" strike="noStrike" dirty="0">
                          <a:solidFill>
                            <a:srgbClr val="002060"/>
                          </a:solidFill>
                          <a:effectLst/>
                        </a:rPr>
                        <a:t>380</a:t>
                      </a:r>
                      <a:endParaRPr lang="es-PY" sz="1200" b="1" i="0" u="none" strike="noStrike" dirty="0">
                        <a:solidFill>
                          <a:srgbClr val="002060"/>
                        </a:solidFill>
                        <a:effectLst/>
                        <a:latin typeface="Calibri"/>
                      </a:endParaRPr>
                    </a:p>
                  </a:txBody>
                  <a:tcPr marL="7218" marR="7218" marT="7218" marB="0" anchor="ctr">
                    <a:solidFill>
                      <a:schemeClr val="accent6">
                        <a:lumMod val="40000"/>
                        <a:lumOff val="60000"/>
                      </a:schemeClr>
                    </a:solidFill>
                  </a:tcPr>
                </a:tc>
              </a:tr>
              <a:tr h="361340">
                <a:tc>
                  <a:txBody>
                    <a:bodyPr/>
                    <a:lstStyle/>
                    <a:p>
                      <a:pPr algn="ctr" fontAlgn="b"/>
                      <a:r>
                        <a:rPr lang="es-MX" sz="1200" b="1" u="none" strike="noStrike" dirty="0">
                          <a:solidFill>
                            <a:srgbClr val="002060"/>
                          </a:solidFill>
                          <a:effectLst/>
                        </a:rPr>
                        <a:t>FUNCIONARIOS COMISIONADOS A OTRAS INSTITUCIONES</a:t>
                      </a:r>
                      <a:endParaRPr lang="es-MX" sz="1200" b="1" i="0" u="none" strike="noStrike" dirty="0">
                        <a:solidFill>
                          <a:srgbClr val="002060"/>
                        </a:solidFill>
                        <a:effectLst/>
                        <a:latin typeface="Calibri"/>
                      </a:endParaRPr>
                    </a:p>
                  </a:txBody>
                  <a:tcPr marL="7218" marR="7218" marT="7218" marB="0" anchor="ctr"/>
                </a:tc>
                <a:tc>
                  <a:txBody>
                    <a:bodyPr/>
                    <a:lstStyle/>
                    <a:p>
                      <a:pPr algn="ctr" fontAlgn="b"/>
                      <a:r>
                        <a:rPr lang="es-PY" sz="1200" b="1" u="none" strike="noStrike" dirty="0">
                          <a:solidFill>
                            <a:srgbClr val="002060"/>
                          </a:solidFill>
                          <a:effectLst/>
                        </a:rPr>
                        <a:t>16</a:t>
                      </a:r>
                      <a:endParaRPr lang="es-PY" sz="1200" b="1" i="0" u="none" strike="noStrike" dirty="0">
                        <a:solidFill>
                          <a:srgbClr val="002060"/>
                        </a:solidFill>
                        <a:effectLst/>
                        <a:latin typeface="Calibri"/>
                      </a:endParaRPr>
                    </a:p>
                  </a:txBody>
                  <a:tcPr marL="7218" marR="7218" marT="7218" marB="0" anchor="ctr"/>
                </a:tc>
              </a:tr>
              <a:tr h="402352">
                <a:tc>
                  <a:txBody>
                    <a:bodyPr/>
                    <a:lstStyle/>
                    <a:p>
                      <a:pPr algn="ctr" fontAlgn="b"/>
                      <a:r>
                        <a:rPr lang="es-PY" sz="1200" b="1" u="none" strike="noStrike" dirty="0">
                          <a:solidFill>
                            <a:srgbClr val="002060"/>
                          </a:solidFill>
                          <a:effectLst/>
                        </a:rPr>
                        <a:t>FUNCIONARIOS CON TITULO UNIVERSITARIO</a:t>
                      </a:r>
                      <a:endParaRPr lang="es-PY" sz="1200" b="1" i="0" u="none" strike="noStrike" dirty="0">
                        <a:solidFill>
                          <a:srgbClr val="002060"/>
                        </a:solidFill>
                        <a:effectLst/>
                        <a:latin typeface="Calibri"/>
                      </a:endParaRPr>
                    </a:p>
                  </a:txBody>
                  <a:tcPr marL="7218" marR="7218" marT="7218" marB="0" anchor="ctr"/>
                </a:tc>
                <a:tc>
                  <a:txBody>
                    <a:bodyPr/>
                    <a:lstStyle/>
                    <a:p>
                      <a:pPr algn="ctr" fontAlgn="b"/>
                      <a:r>
                        <a:rPr lang="es-PY" sz="1200" b="1" u="none" strike="noStrike" dirty="0">
                          <a:solidFill>
                            <a:srgbClr val="002060"/>
                          </a:solidFill>
                          <a:effectLst/>
                        </a:rPr>
                        <a:t>178</a:t>
                      </a:r>
                      <a:endParaRPr lang="es-PY" sz="1200" b="1" i="0" u="none" strike="noStrike" dirty="0">
                        <a:solidFill>
                          <a:srgbClr val="002060"/>
                        </a:solidFill>
                        <a:effectLst/>
                        <a:latin typeface="Calibri"/>
                      </a:endParaRPr>
                    </a:p>
                  </a:txBody>
                  <a:tcPr marL="7218" marR="7218" marT="7218" marB="0" anchor="ctr"/>
                </a:tc>
              </a:tr>
              <a:tr h="402352">
                <a:tc>
                  <a:txBody>
                    <a:bodyPr/>
                    <a:lstStyle/>
                    <a:p>
                      <a:pPr algn="ctr" fontAlgn="b"/>
                      <a:r>
                        <a:rPr lang="es-MX" sz="1200" b="1" u="none" strike="noStrike" dirty="0">
                          <a:solidFill>
                            <a:srgbClr val="002060"/>
                          </a:solidFill>
                          <a:effectLst/>
                        </a:rPr>
                        <a:t>FUNCIONARIOS DE </a:t>
                      </a:r>
                      <a:r>
                        <a:rPr lang="es-MX" sz="1200" b="1" u="none" strike="noStrike" dirty="0" smtClean="0">
                          <a:solidFill>
                            <a:srgbClr val="002060"/>
                          </a:solidFill>
                          <a:effectLst/>
                        </a:rPr>
                        <a:t>FORMACIÓN</a:t>
                      </a:r>
                      <a:r>
                        <a:rPr lang="es-MX" sz="1200" b="1" u="none" strike="noStrike" baseline="0" dirty="0" smtClean="0">
                          <a:solidFill>
                            <a:srgbClr val="002060"/>
                          </a:solidFill>
                          <a:effectLst/>
                        </a:rPr>
                        <a:t> </a:t>
                      </a:r>
                      <a:r>
                        <a:rPr lang="es-MX" sz="1200" b="1" u="none" strike="noStrike" dirty="0" smtClean="0">
                          <a:solidFill>
                            <a:srgbClr val="002060"/>
                          </a:solidFill>
                          <a:effectLst/>
                        </a:rPr>
                        <a:t>BACHILLER </a:t>
                      </a:r>
                      <a:r>
                        <a:rPr lang="es-MX" sz="1200" b="1" u="none" strike="noStrike" dirty="0">
                          <a:solidFill>
                            <a:srgbClr val="002060"/>
                          </a:solidFill>
                          <a:effectLst/>
                        </a:rPr>
                        <a:t>Y ESCOLAR </a:t>
                      </a:r>
                      <a:r>
                        <a:rPr lang="es-MX" sz="1200" b="1" u="none" strike="noStrike" dirty="0" smtClean="0">
                          <a:solidFill>
                            <a:srgbClr val="002060"/>
                          </a:solidFill>
                          <a:effectLst/>
                        </a:rPr>
                        <a:t>BÁSICA</a:t>
                      </a:r>
                      <a:endParaRPr lang="es-MX" sz="1200" b="1" i="0" u="none" strike="noStrike" dirty="0">
                        <a:solidFill>
                          <a:srgbClr val="002060"/>
                        </a:solidFill>
                        <a:effectLst/>
                        <a:latin typeface="Calibri"/>
                      </a:endParaRPr>
                    </a:p>
                  </a:txBody>
                  <a:tcPr marL="7218" marR="7218" marT="7218" marB="0" anchor="ctr"/>
                </a:tc>
                <a:tc>
                  <a:txBody>
                    <a:bodyPr/>
                    <a:lstStyle/>
                    <a:p>
                      <a:pPr algn="ctr" fontAlgn="b"/>
                      <a:r>
                        <a:rPr lang="es-PY" sz="1200" b="1" u="none" strike="noStrike" dirty="0">
                          <a:solidFill>
                            <a:srgbClr val="002060"/>
                          </a:solidFill>
                          <a:effectLst/>
                        </a:rPr>
                        <a:t>129</a:t>
                      </a:r>
                      <a:endParaRPr lang="es-PY" sz="1200" b="1" i="0" u="none" strike="noStrike" dirty="0">
                        <a:solidFill>
                          <a:srgbClr val="002060"/>
                        </a:solidFill>
                        <a:effectLst/>
                        <a:latin typeface="Calibri"/>
                      </a:endParaRPr>
                    </a:p>
                  </a:txBody>
                  <a:tcPr marL="7218" marR="7218" marT="7218" marB="0" anchor="ctr"/>
                </a:tc>
              </a:tr>
              <a:tr h="402352">
                <a:tc>
                  <a:txBody>
                    <a:bodyPr/>
                    <a:lstStyle/>
                    <a:p>
                      <a:pPr algn="ctr" fontAlgn="b"/>
                      <a:r>
                        <a:rPr lang="es-PY" sz="1200" b="1" u="none" strike="noStrike" dirty="0" smtClean="0">
                          <a:solidFill>
                            <a:srgbClr val="002060"/>
                          </a:solidFill>
                          <a:effectLst/>
                        </a:rPr>
                        <a:t>FUNCIONARIOS</a:t>
                      </a:r>
                      <a:r>
                        <a:rPr lang="es-PY" sz="1200" b="1" u="none" strike="noStrike" baseline="0" dirty="0" smtClean="0">
                          <a:solidFill>
                            <a:srgbClr val="002060"/>
                          </a:solidFill>
                          <a:effectLst/>
                        </a:rPr>
                        <a:t> </a:t>
                      </a:r>
                      <a:r>
                        <a:rPr lang="es-PY" sz="1200" b="1" u="none" strike="noStrike" dirty="0" smtClean="0">
                          <a:solidFill>
                            <a:srgbClr val="002060"/>
                          </a:solidFill>
                          <a:effectLst/>
                        </a:rPr>
                        <a:t>ESTUDIANTES </a:t>
                      </a:r>
                      <a:r>
                        <a:rPr lang="es-PY" sz="1200" b="1" u="none" strike="noStrike" dirty="0">
                          <a:solidFill>
                            <a:srgbClr val="002060"/>
                          </a:solidFill>
                          <a:effectLst/>
                        </a:rPr>
                        <a:t>UNIVERSITARIOS</a:t>
                      </a:r>
                      <a:endParaRPr lang="es-PY" sz="1200" b="1" i="0" u="none" strike="noStrike" dirty="0">
                        <a:solidFill>
                          <a:srgbClr val="002060"/>
                        </a:solidFill>
                        <a:effectLst/>
                        <a:latin typeface="Calibri"/>
                      </a:endParaRPr>
                    </a:p>
                  </a:txBody>
                  <a:tcPr marL="7218" marR="7218" marT="7218" marB="0" anchor="ctr"/>
                </a:tc>
                <a:tc>
                  <a:txBody>
                    <a:bodyPr/>
                    <a:lstStyle/>
                    <a:p>
                      <a:pPr algn="ctr" fontAlgn="b"/>
                      <a:r>
                        <a:rPr lang="es-PY" sz="1200" b="1" u="none" strike="noStrike" dirty="0">
                          <a:solidFill>
                            <a:srgbClr val="002060"/>
                          </a:solidFill>
                          <a:effectLst/>
                        </a:rPr>
                        <a:t>61</a:t>
                      </a:r>
                      <a:endParaRPr lang="es-PY" sz="1200" b="1" i="0" u="none" strike="noStrike" dirty="0">
                        <a:solidFill>
                          <a:srgbClr val="002060"/>
                        </a:solidFill>
                        <a:effectLst/>
                        <a:latin typeface="Calibri"/>
                      </a:endParaRPr>
                    </a:p>
                  </a:txBody>
                  <a:tcPr marL="7218" marR="7218" marT="7218" marB="0" anchor="ctr"/>
                </a:tc>
              </a:tr>
              <a:tr h="402352">
                <a:tc>
                  <a:txBody>
                    <a:bodyPr/>
                    <a:lstStyle/>
                    <a:p>
                      <a:pPr algn="ctr" fontAlgn="b"/>
                      <a:r>
                        <a:rPr lang="es-MX" sz="1200" b="1" u="none" strike="noStrike" dirty="0">
                          <a:solidFill>
                            <a:srgbClr val="002060"/>
                          </a:solidFill>
                          <a:effectLst/>
                        </a:rPr>
                        <a:t>FUNCIONARIOS CON 60 AÑOS O </a:t>
                      </a:r>
                      <a:r>
                        <a:rPr lang="es-MX" sz="1200" b="1" u="none" strike="noStrike" dirty="0" smtClean="0">
                          <a:solidFill>
                            <a:srgbClr val="002060"/>
                          </a:solidFill>
                          <a:effectLst/>
                        </a:rPr>
                        <a:t>MÁS</a:t>
                      </a:r>
                      <a:endParaRPr lang="es-MX" sz="1200" b="1" i="0" u="none" strike="noStrike" dirty="0">
                        <a:solidFill>
                          <a:srgbClr val="002060"/>
                        </a:solidFill>
                        <a:effectLst/>
                        <a:latin typeface="Calibri"/>
                      </a:endParaRPr>
                    </a:p>
                  </a:txBody>
                  <a:tcPr marL="7218" marR="7218" marT="7218" marB="0" anchor="ctr">
                    <a:solidFill>
                      <a:srgbClr val="FF0000"/>
                    </a:solidFill>
                  </a:tcPr>
                </a:tc>
                <a:tc>
                  <a:txBody>
                    <a:bodyPr/>
                    <a:lstStyle/>
                    <a:p>
                      <a:pPr algn="ctr" fontAlgn="b"/>
                      <a:r>
                        <a:rPr lang="es-PY" sz="1200" b="1" u="none" strike="noStrike" dirty="0">
                          <a:solidFill>
                            <a:srgbClr val="002060"/>
                          </a:solidFill>
                          <a:effectLst/>
                        </a:rPr>
                        <a:t>43</a:t>
                      </a:r>
                      <a:endParaRPr lang="es-PY" sz="1200" b="1" i="0" u="none" strike="noStrike" dirty="0">
                        <a:solidFill>
                          <a:srgbClr val="002060"/>
                        </a:solidFill>
                        <a:effectLst/>
                        <a:latin typeface="Calibri"/>
                      </a:endParaRPr>
                    </a:p>
                  </a:txBody>
                  <a:tcPr marL="7218" marR="7218" marT="7218" marB="0" anchor="ctr">
                    <a:solidFill>
                      <a:srgbClr val="FF0000"/>
                    </a:solidFill>
                  </a:tcPr>
                </a:tc>
              </a:tr>
            </a:tbl>
          </a:graphicData>
        </a:graphic>
      </p:graphicFrame>
    </p:spTree>
    <p:extLst>
      <p:ext uri="{BB962C8B-B14F-4D97-AF65-F5344CB8AC3E}">
        <p14:creationId xmlns:p14="http://schemas.microsoft.com/office/powerpoint/2010/main" val="2100363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5 Pentágono"/>
          <p:cNvSpPr/>
          <p:nvPr/>
        </p:nvSpPr>
        <p:spPr>
          <a:xfrm>
            <a:off x="439834" y="650937"/>
            <a:ext cx="2676363" cy="532589"/>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t>TALENTO HUMANOS</a:t>
            </a:r>
            <a:endParaRPr lang="es-PY" sz="2000" b="1" dirty="0"/>
          </a:p>
        </p:txBody>
      </p:sp>
      <p:pic>
        <p:nvPicPr>
          <p:cNvPr id="7" name="Imagen 2" descr="Imagen que contiene cielo, señal&#10;&#10;Descripción generada con confianza alta">
            <a:extLst>
              <a:ext uri="{FF2B5EF4-FFF2-40B4-BE49-F238E27FC236}">
                <a16:creationId xmlns:a16="http://schemas.microsoft.com/office/drawing/2014/main" xmlns="" id="{FAB504F7-2276-485E-81ED-7E658A9B3F3B}"/>
              </a:ext>
            </a:extLst>
          </p:cNvPr>
          <p:cNvPicPr>
            <a:picLocks noChangeAspect="1"/>
          </p:cNvPicPr>
          <p:nvPr/>
        </p:nvPicPr>
        <p:blipFill>
          <a:blip r:embed="rId4"/>
          <a:stretch>
            <a:fillRect/>
          </a:stretch>
        </p:blipFill>
        <p:spPr>
          <a:xfrm>
            <a:off x="5792561" y="4328793"/>
            <a:ext cx="2743200" cy="486414"/>
          </a:xfrm>
          <a:prstGeom prst="rect">
            <a:avLst/>
          </a:prstGeom>
        </p:spPr>
      </p:pic>
      <p:sp>
        <p:nvSpPr>
          <p:cNvPr id="2" name="1 CuadroTexto"/>
          <p:cNvSpPr txBox="1"/>
          <p:nvPr/>
        </p:nvSpPr>
        <p:spPr>
          <a:xfrm>
            <a:off x="664030" y="1767245"/>
            <a:ext cx="2888163" cy="830997"/>
          </a:xfrm>
          <a:prstGeom prst="rect">
            <a:avLst/>
          </a:prstGeom>
          <a:noFill/>
        </p:spPr>
        <p:txBody>
          <a:bodyPr wrap="none" rtlCol="0">
            <a:spAutoFit/>
          </a:bodyPr>
          <a:lstStyle/>
          <a:p>
            <a:r>
              <a:rPr lang="es-MX" sz="2400" b="1" dirty="0" smtClean="0">
                <a:solidFill>
                  <a:srgbClr val="002060"/>
                </a:solidFill>
              </a:rPr>
              <a:t>44 GUARDAPARQUES</a:t>
            </a:r>
          </a:p>
          <a:p>
            <a:r>
              <a:rPr lang="es-MX" sz="2400" b="1" dirty="0" smtClean="0">
                <a:solidFill>
                  <a:srgbClr val="002060"/>
                </a:solidFill>
              </a:rPr>
              <a:t>12 FISCALIZADORES </a:t>
            </a:r>
            <a:endParaRPr lang="es-PY" sz="2400" b="1" dirty="0">
              <a:solidFill>
                <a:srgbClr val="002060"/>
              </a:solidFill>
            </a:endParaRPr>
          </a:p>
        </p:txBody>
      </p:sp>
      <p:sp>
        <p:nvSpPr>
          <p:cNvPr id="8" name="7 Rectángulo"/>
          <p:cNvSpPr/>
          <p:nvPr/>
        </p:nvSpPr>
        <p:spPr>
          <a:xfrm>
            <a:off x="439834" y="1267480"/>
            <a:ext cx="5352726" cy="461665"/>
          </a:xfrm>
          <a:prstGeom prst="rect">
            <a:avLst/>
          </a:prstGeom>
        </p:spPr>
        <p:txBody>
          <a:bodyPr wrap="square">
            <a:spAutoFit/>
          </a:bodyPr>
          <a:lstStyle/>
          <a:p>
            <a:r>
              <a:rPr lang="es-MX" sz="2400" b="1" dirty="0" smtClean="0">
                <a:solidFill>
                  <a:srgbClr val="FF0000"/>
                </a:solidFill>
                <a:latin typeface="Arial Black" pitchFamily="34" charset="0"/>
                <a:ea typeface="Arial Unicode MS" pitchFamily="34" charset="-128"/>
                <a:cs typeface="Arial Unicode MS" pitchFamily="34" charset="-128"/>
              </a:rPr>
              <a:t>EL MADES CUENTA CON:</a:t>
            </a:r>
            <a:endParaRPr lang="es-MX" sz="2400" b="1" dirty="0">
              <a:solidFill>
                <a:srgbClr val="FF0000"/>
              </a:solidFill>
              <a:latin typeface="Arial Black" pitchFamily="34" charset="0"/>
              <a:ea typeface="Arial Unicode MS" pitchFamily="34" charset="-128"/>
              <a:cs typeface="Arial Unicode MS" pitchFamily="34" charset="-128"/>
            </a:endParaRPr>
          </a:p>
        </p:txBody>
      </p:sp>
      <p:sp>
        <p:nvSpPr>
          <p:cNvPr id="9" name="8 Flecha derecha"/>
          <p:cNvSpPr/>
          <p:nvPr/>
        </p:nvSpPr>
        <p:spPr>
          <a:xfrm>
            <a:off x="3885092" y="1947558"/>
            <a:ext cx="525743" cy="47037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sp>
        <p:nvSpPr>
          <p:cNvPr id="10" name="9 Rectángulo"/>
          <p:cNvSpPr/>
          <p:nvPr/>
        </p:nvSpPr>
        <p:spPr>
          <a:xfrm>
            <a:off x="4354609" y="1828800"/>
            <a:ext cx="3332066" cy="707886"/>
          </a:xfrm>
          <a:prstGeom prst="rect">
            <a:avLst/>
          </a:prstGeom>
        </p:spPr>
        <p:txBody>
          <a:bodyPr wrap="square">
            <a:spAutoFit/>
          </a:bodyPr>
          <a:lstStyle/>
          <a:p>
            <a:pPr algn="ctr"/>
            <a:r>
              <a:rPr lang="es-MX" sz="2000" b="1" dirty="0" smtClean="0">
                <a:solidFill>
                  <a:srgbClr val="FF0000"/>
                </a:solidFill>
                <a:latin typeface="Arial Black" pitchFamily="34" charset="0"/>
                <a:ea typeface="Arial Unicode MS" pitchFamily="34" charset="-128"/>
                <a:cs typeface="Arial Unicode MS" pitchFamily="34" charset="-128"/>
              </a:rPr>
              <a:t>PARA TODO EL</a:t>
            </a:r>
          </a:p>
          <a:p>
            <a:pPr algn="ctr"/>
            <a:r>
              <a:rPr lang="es-MX" sz="2000" b="1" dirty="0" smtClean="0">
                <a:solidFill>
                  <a:srgbClr val="FF0000"/>
                </a:solidFill>
                <a:latin typeface="Arial Black" pitchFamily="34" charset="0"/>
                <a:ea typeface="Arial Unicode MS" pitchFamily="34" charset="-128"/>
                <a:cs typeface="Arial Unicode MS" pitchFamily="34" charset="-128"/>
              </a:rPr>
              <a:t>PAÍS </a:t>
            </a:r>
            <a:endParaRPr lang="es-MX" sz="2000" b="1" dirty="0">
              <a:solidFill>
                <a:srgbClr val="FF0000"/>
              </a:solidFill>
              <a:latin typeface="Arial Black" pitchFamily="34" charset="0"/>
              <a:ea typeface="Arial Unicode MS" pitchFamily="34" charset="-128"/>
              <a:cs typeface="Arial Unicode MS" pitchFamily="34" charset="-128"/>
            </a:endParaRPr>
          </a:p>
        </p:txBody>
      </p:sp>
      <p:sp>
        <p:nvSpPr>
          <p:cNvPr id="11" name="10 Rectángulo"/>
          <p:cNvSpPr/>
          <p:nvPr/>
        </p:nvSpPr>
        <p:spPr>
          <a:xfrm>
            <a:off x="433394" y="2820055"/>
            <a:ext cx="8310555" cy="338554"/>
          </a:xfrm>
          <a:prstGeom prst="rect">
            <a:avLst/>
          </a:prstGeom>
        </p:spPr>
        <p:txBody>
          <a:bodyPr wrap="square">
            <a:spAutoFit/>
          </a:bodyPr>
          <a:lstStyle/>
          <a:p>
            <a:r>
              <a:rPr lang="es-MX" sz="1600" b="1" dirty="0" smtClean="0">
                <a:solidFill>
                  <a:srgbClr val="FF0000"/>
                </a:solidFill>
                <a:latin typeface="Arial Black" pitchFamily="34" charset="0"/>
                <a:ea typeface="Arial Unicode MS" pitchFamily="34" charset="-128"/>
                <a:cs typeface="Arial Unicode MS" pitchFamily="34" charset="-128"/>
              </a:rPr>
              <a:t>ADEMÁS PARA LA IMPLEMENTACIÓN DEL SIAM SÓLO SE CUENTA CON: </a:t>
            </a:r>
            <a:endParaRPr lang="es-MX" sz="1600" b="1" dirty="0">
              <a:solidFill>
                <a:srgbClr val="FF0000"/>
              </a:solidFill>
              <a:latin typeface="Arial Black" pitchFamily="34" charset="0"/>
              <a:ea typeface="Arial Unicode MS" pitchFamily="34" charset="-128"/>
              <a:cs typeface="Arial Unicode MS" pitchFamily="34" charset="-128"/>
            </a:endParaRPr>
          </a:p>
        </p:txBody>
      </p:sp>
      <p:sp>
        <p:nvSpPr>
          <p:cNvPr id="12" name="11 CuadroTexto"/>
          <p:cNvSpPr txBox="1"/>
          <p:nvPr/>
        </p:nvSpPr>
        <p:spPr>
          <a:xfrm>
            <a:off x="664030" y="3204151"/>
            <a:ext cx="5623463" cy="461665"/>
          </a:xfrm>
          <a:prstGeom prst="rect">
            <a:avLst/>
          </a:prstGeom>
          <a:noFill/>
        </p:spPr>
        <p:txBody>
          <a:bodyPr wrap="none" rtlCol="0">
            <a:spAutoFit/>
          </a:bodyPr>
          <a:lstStyle>
            <a:defPPr>
              <a:defRPr lang="es-ES"/>
            </a:defPPr>
            <a:lvl1pPr>
              <a:defRPr sz="2400" b="1">
                <a:solidFill>
                  <a:srgbClr val="002060"/>
                </a:solidFill>
              </a:defRPr>
            </a:lvl1pPr>
          </a:lstStyle>
          <a:p>
            <a:r>
              <a:rPr lang="es-MX" dirty="0"/>
              <a:t>14 TÉCNICOS EVALUADORES DE LICENCIAS </a:t>
            </a:r>
            <a:endParaRPr lang="es-PY" dirty="0"/>
          </a:p>
        </p:txBody>
      </p:sp>
      <p:sp>
        <p:nvSpPr>
          <p:cNvPr id="4" name="3 CuadroTexto"/>
          <p:cNvSpPr txBox="1"/>
          <p:nvPr/>
        </p:nvSpPr>
        <p:spPr>
          <a:xfrm>
            <a:off x="439834" y="3709668"/>
            <a:ext cx="7861511" cy="923330"/>
          </a:xfrm>
          <a:prstGeom prst="rect">
            <a:avLst/>
          </a:prstGeom>
          <a:noFill/>
        </p:spPr>
        <p:txBody>
          <a:bodyPr wrap="none" rtlCol="0">
            <a:spAutoFit/>
          </a:bodyPr>
          <a:lstStyle/>
          <a:p>
            <a:r>
              <a:rPr lang="es-MX" dirty="0" smtClean="0">
                <a:solidFill>
                  <a:srgbClr val="002060"/>
                </a:solidFill>
              </a:rPr>
              <a:t>Cantidad </a:t>
            </a:r>
            <a:r>
              <a:rPr lang="es-MX" b="1" dirty="0" smtClean="0">
                <a:solidFill>
                  <a:srgbClr val="002060"/>
                </a:solidFill>
              </a:rPr>
              <a:t>insuficiente</a:t>
            </a:r>
            <a:r>
              <a:rPr lang="es-MX" dirty="0" smtClean="0">
                <a:solidFill>
                  <a:srgbClr val="002060"/>
                </a:solidFill>
              </a:rPr>
              <a:t> de funcionarios para el correcto funcionamiento, por lo que </a:t>
            </a:r>
          </a:p>
          <a:p>
            <a:r>
              <a:rPr lang="es-MX" dirty="0">
                <a:solidFill>
                  <a:srgbClr val="002060"/>
                </a:solidFill>
              </a:rPr>
              <a:t>e</a:t>
            </a:r>
            <a:r>
              <a:rPr lang="es-MX" dirty="0" smtClean="0">
                <a:solidFill>
                  <a:srgbClr val="002060"/>
                </a:solidFill>
              </a:rPr>
              <a:t>s necesario la incorporación de más técnicos. </a:t>
            </a:r>
          </a:p>
          <a:p>
            <a:r>
              <a:rPr lang="es-MX" dirty="0" smtClean="0">
                <a:solidFill>
                  <a:srgbClr val="002060"/>
                </a:solidFill>
              </a:rPr>
              <a:t> </a:t>
            </a:r>
            <a:endParaRPr lang="es-PY" dirty="0">
              <a:solidFill>
                <a:srgbClr val="002060"/>
              </a:solidFill>
            </a:endParaRPr>
          </a:p>
        </p:txBody>
      </p:sp>
    </p:spTree>
    <p:extLst>
      <p:ext uri="{BB962C8B-B14F-4D97-AF65-F5344CB8AC3E}">
        <p14:creationId xmlns:p14="http://schemas.microsoft.com/office/powerpoint/2010/main" val="2812478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Imagen 2" descr="Imagen que contiene cielo, señal&#10;&#10;Descripción generada con confianza alta">
            <a:extLst>
              <a:ext uri="{FF2B5EF4-FFF2-40B4-BE49-F238E27FC236}">
                <a16:creationId xmlns:a16="http://schemas.microsoft.com/office/drawing/2014/main" xmlns="" id="{FAB504F7-2276-485E-81ED-7E658A9B3F3B}"/>
              </a:ext>
            </a:extLst>
          </p:cNvPr>
          <p:cNvPicPr>
            <a:picLocks noChangeAspect="1"/>
          </p:cNvPicPr>
          <p:nvPr/>
        </p:nvPicPr>
        <p:blipFill>
          <a:blip r:embed="rId4"/>
          <a:stretch>
            <a:fillRect/>
          </a:stretch>
        </p:blipFill>
        <p:spPr>
          <a:xfrm>
            <a:off x="5792561" y="4328793"/>
            <a:ext cx="2743200" cy="486414"/>
          </a:xfrm>
          <a:prstGeom prst="rect">
            <a:avLst/>
          </a:prstGeom>
        </p:spPr>
      </p:pic>
      <p:sp>
        <p:nvSpPr>
          <p:cNvPr id="6" name="5 Pentágono"/>
          <p:cNvSpPr/>
          <p:nvPr/>
        </p:nvSpPr>
        <p:spPr>
          <a:xfrm>
            <a:off x="439836" y="694480"/>
            <a:ext cx="3272193" cy="56716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t>INVERSIONES OPERATIVAS</a:t>
            </a:r>
            <a:endParaRPr lang="es-PY" sz="2000" b="1" dirty="0"/>
          </a:p>
        </p:txBody>
      </p:sp>
      <p:sp>
        <p:nvSpPr>
          <p:cNvPr id="4" name="3 Rectángulo"/>
          <p:cNvSpPr/>
          <p:nvPr/>
        </p:nvSpPr>
        <p:spPr>
          <a:xfrm>
            <a:off x="344586" y="1664705"/>
            <a:ext cx="8354460" cy="1754326"/>
          </a:xfrm>
          <a:prstGeom prst="rect">
            <a:avLst/>
          </a:prstGeom>
        </p:spPr>
        <p:txBody>
          <a:bodyPr wrap="square">
            <a:spAutoFit/>
          </a:bodyPr>
          <a:lstStyle/>
          <a:p>
            <a:pPr marL="285750" indent="-285750" algn="just">
              <a:buClr>
                <a:srgbClr val="FF0000"/>
              </a:buClr>
              <a:buFont typeface="Wingdings" pitchFamily="2" charset="2"/>
              <a:buChar char="ü"/>
            </a:pPr>
            <a:r>
              <a:rPr lang="es-MX" b="1" i="1" dirty="0" smtClean="0">
                <a:solidFill>
                  <a:srgbClr val="002060"/>
                </a:solidFill>
              </a:rPr>
              <a:t>Mantenimiento </a:t>
            </a:r>
            <a:r>
              <a:rPr lang="es-MX" b="1" i="1" dirty="0">
                <a:solidFill>
                  <a:srgbClr val="002060"/>
                </a:solidFill>
              </a:rPr>
              <a:t>y Reparación de Vehículos, </a:t>
            </a:r>
          </a:p>
          <a:p>
            <a:pPr marL="285750" indent="-285750" algn="just">
              <a:buClr>
                <a:srgbClr val="FF0000"/>
              </a:buClr>
              <a:buFont typeface="Wingdings" pitchFamily="2" charset="2"/>
              <a:buChar char="ü"/>
            </a:pPr>
            <a:r>
              <a:rPr lang="es-MX" b="1" i="1" dirty="0" smtClean="0">
                <a:solidFill>
                  <a:srgbClr val="002060"/>
                </a:solidFill>
              </a:rPr>
              <a:t>Adquisición </a:t>
            </a:r>
            <a:r>
              <a:rPr lang="es-MX" b="1" i="1" dirty="0">
                <a:solidFill>
                  <a:srgbClr val="002060"/>
                </a:solidFill>
              </a:rPr>
              <a:t>de Vehículos, </a:t>
            </a:r>
            <a:endParaRPr lang="es-MX" b="1" i="1" dirty="0" smtClean="0">
              <a:solidFill>
                <a:srgbClr val="002060"/>
              </a:solidFill>
            </a:endParaRPr>
          </a:p>
          <a:p>
            <a:pPr marL="285750" indent="-285750" algn="just">
              <a:buClr>
                <a:srgbClr val="FF0000"/>
              </a:buClr>
              <a:buFont typeface="Wingdings" pitchFamily="2" charset="2"/>
              <a:buChar char="ü"/>
            </a:pPr>
            <a:r>
              <a:rPr lang="es-MX" b="1" i="1" dirty="0" smtClean="0">
                <a:solidFill>
                  <a:srgbClr val="002060"/>
                </a:solidFill>
              </a:rPr>
              <a:t>Seguros </a:t>
            </a:r>
            <a:r>
              <a:rPr lang="es-MX" b="1" i="1" dirty="0">
                <a:solidFill>
                  <a:srgbClr val="002060"/>
                </a:solidFill>
              </a:rPr>
              <a:t>de Vehículos, </a:t>
            </a:r>
            <a:endParaRPr lang="es-MX" b="1" i="1" dirty="0" smtClean="0">
              <a:solidFill>
                <a:srgbClr val="002060"/>
              </a:solidFill>
            </a:endParaRPr>
          </a:p>
          <a:p>
            <a:pPr marL="285750" indent="-285750" algn="just">
              <a:buClr>
                <a:srgbClr val="FF0000"/>
              </a:buClr>
              <a:buFont typeface="Wingdings" pitchFamily="2" charset="2"/>
              <a:buChar char="ü"/>
            </a:pPr>
            <a:r>
              <a:rPr lang="es-MX" b="1" i="1" dirty="0" smtClean="0">
                <a:solidFill>
                  <a:srgbClr val="002060"/>
                </a:solidFill>
              </a:rPr>
              <a:t>Combustibles </a:t>
            </a:r>
            <a:r>
              <a:rPr lang="es-MX" b="1" i="1" dirty="0">
                <a:solidFill>
                  <a:srgbClr val="002060"/>
                </a:solidFill>
              </a:rPr>
              <a:t>y Lubricantes, </a:t>
            </a:r>
            <a:endParaRPr lang="es-MX" b="1" i="1" dirty="0" smtClean="0">
              <a:solidFill>
                <a:srgbClr val="002060"/>
              </a:solidFill>
            </a:endParaRPr>
          </a:p>
          <a:p>
            <a:pPr marL="285750" indent="-285750" algn="just">
              <a:buClr>
                <a:srgbClr val="FF0000"/>
              </a:buClr>
              <a:buFont typeface="Wingdings" pitchFamily="2" charset="2"/>
              <a:buChar char="ü"/>
            </a:pPr>
            <a:r>
              <a:rPr lang="es-MX" b="1" i="1" dirty="0" smtClean="0">
                <a:solidFill>
                  <a:srgbClr val="002060"/>
                </a:solidFill>
              </a:rPr>
              <a:t>Pasajes </a:t>
            </a:r>
            <a:r>
              <a:rPr lang="es-MX" b="1" i="1" dirty="0">
                <a:solidFill>
                  <a:srgbClr val="002060"/>
                </a:solidFill>
              </a:rPr>
              <a:t>y Viáticos, </a:t>
            </a:r>
            <a:endParaRPr lang="es-PY" dirty="0">
              <a:solidFill>
                <a:srgbClr val="002060"/>
              </a:solidFill>
            </a:endParaRPr>
          </a:p>
          <a:p>
            <a:pPr marL="285750" indent="-285750" algn="just">
              <a:buClr>
                <a:srgbClr val="FF0000"/>
              </a:buClr>
              <a:buFont typeface="Wingdings" pitchFamily="2" charset="2"/>
              <a:buChar char="ü"/>
            </a:pPr>
            <a:r>
              <a:rPr lang="es-MX" b="1" i="1" dirty="0">
                <a:solidFill>
                  <a:srgbClr val="002060"/>
                </a:solidFill>
              </a:rPr>
              <a:t>M</a:t>
            </a:r>
            <a:r>
              <a:rPr lang="es-MX" b="1" i="1" dirty="0" smtClean="0">
                <a:solidFill>
                  <a:srgbClr val="002060"/>
                </a:solidFill>
              </a:rPr>
              <a:t>antenimiento </a:t>
            </a:r>
            <a:r>
              <a:rPr lang="es-MX" b="1" i="1" dirty="0">
                <a:solidFill>
                  <a:srgbClr val="002060"/>
                </a:solidFill>
              </a:rPr>
              <a:t>de los Parques </a:t>
            </a:r>
            <a:r>
              <a:rPr lang="es-MX" b="1" i="1" dirty="0" smtClean="0">
                <a:solidFill>
                  <a:srgbClr val="002060"/>
                </a:solidFill>
              </a:rPr>
              <a:t>Nacionales</a:t>
            </a:r>
            <a:endParaRPr lang="es-PY" dirty="0">
              <a:solidFill>
                <a:srgbClr val="002060"/>
              </a:solidFill>
            </a:endParaRPr>
          </a:p>
        </p:txBody>
      </p:sp>
      <p:sp>
        <p:nvSpPr>
          <p:cNvPr id="3" name="2 Rectángulo"/>
          <p:cNvSpPr/>
          <p:nvPr/>
        </p:nvSpPr>
        <p:spPr>
          <a:xfrm>
            <a:off x="5130216" y="1727225"/>
            <a:ext cx="3741639" cy="1631216"/>
          </a:xfrm>
          <a:prstGeom prst="rect">
            <a:avLst/>
          </a:prstGeom>
        </p:spPr>
        <p:txBody>
          <a:bodyPr wrap="square">
            <a:spAutoFit/>
          </a:bodyPr>
          <a:lstStyle/>
          <a:p>
            <a:r>
              <a:rPr lang="es-MX" sz="2000" b="1" i="1" dirty="0">
                <a:solidFill>
                  <a:srgbClr val="FF0000"/>
                </a:solidFill>
              </a:rPr>
              <a:t>Indispensables para el cumplimiento de las normativas ambientales a través las fiscalizaciones, controles, monitoreos, etc.</a:t>
            </a:r>
            <a:endParaRPr lang="es-PY" sz="2000" b="1" i="1" dirty="0">
              <a:solidFill>
                <a:srgbClr val="FF0000"/>
              </a:solidFill>
            </a:endParaRPr>
          </a:p>
        </p:txBody>
      </p:sp>
      <p:sp>
        <p:nvSpPr>
          <p:cNvPr id="7" name="6 Abrir llave"/>
          <p:cNvSpPr/>
          <p:nvPr/>
        </p:nvSpPr>
        <p:spPr>
          <a:xfrm>
            <a:off x="4905793" y="1710600"/>
            <a:ext cx="134412" cy="1662535"/>
          </a:xfrm>
          <a:prstGeom prst="leftBrace">
            <a:avLst>
              <a:gd name="adj1" fmla="val 191987"/>
              <a:gd name="adj2" fmla="val 50510"/>
            </a:avLst>
          </a:prstGeom>
          <a:noFill/>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Y"/>
          </a:p>
        </p:txBody>
      </p:sp>
    </p:spTree>
    <p:extLst>
      <p:ext uri="{BB962C8B-B14F-4D97-AF65-F5344CB8AC3E}">
        <p14:creationId xmlns:p14="http://schemas.microsoft.com/office/powerpoint/2010/main" val="2515484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Imagen 2" descr="Imagen que contiene cielo, señal&#10;&#10;Descripción generada con confianza alta">
            <a:extLst>
              <a:ext uri="{FF2B5EF4-FFF2-40B4-BE49-F238E27FC236}">
                <a16:creationId xmlns:a16="http://schemas.microsoft.com/office/drawing/2014/main" xmlns="" id="{FAB504F7-2276-485E-81ED-7E658A9B3F3B}"/>
              </a:ext>
            </a:extLst>
          </p:cNvPr>
          <p:cNvPicPr>
            <a:picLocks noChangeAspect="1"/>
          </p:cNvPicPr>
          <p:nvPr/>
        </p:nvPicPr>
        <p:blipFill>
          <a:blip r:embed="rId4"/>
          <a:stretch>
            <a:fillRect/>
          </a:stretch>
        </p:blipFill>
        <p:spPr>
          <a:xfrm>
            <a:off x="5792561" y="4328793"/>
            <a:ext cx="2743200" cy="486414"/>
          </a:xfrm>
          <a:prstGeom prst="rect">
            <a:avLst/>
          </a:prstGeom>
        </p:spPr>
      </p:pic>
      <p:sp>
        <p:nvSpPr>
          <p:cNvPr id="4" name="3 Rectángulo"/>
          <p:cNvSpPr/>
          <p:nvPr/>
        </p:nvSpPr>
        <p:spPr>
          <a:xfrm>
            <a:off x="439836" y="786872"/>
            <a:ext cx="8214306" cy="569387"/>
          </a:xfrm>
          <a:prstGeom prst="rect">
            <a:avLst/>
          </a:prstGeom>
        </p:spPr>
        <p:txBody>
          <a:bodyPr wrap="square">
            <a:spAutoFit/>
          </a:bodyPr>
          <a:lstStyle/>
          <a:p>
            <a:pPr algn="just"/>
            <a:r>
              <a:rPr lang="es-PY" sz="1550" b="1" i="1" dirty="0">
                <a:solidFill>
                  <a:srgbClr val="002060"/>
                </a:solidFill>
              </a:rPr>
              <a:t>No obstante, pese a la insuficiente asignación presupuestaria anual, el MADES ha conseguido logros y avances muy importantes en beneficio del ambiente y de la </a:t>
            </a:r>
            <a:r>
              <a:rPr lang="es-PY" sz="1550" b="1" i="1" dirty="0" smtClean="0">
                <a:solidFill>
                  <a:srgbClr val="002060"/>
                </a:solidFill>
              </a:rPr>
              <a:t>ciudadanía:</a:t>
            </a:r>
            <a:endParaRPr lang="es-PY" sz="1550" b="1" i="1" dirty="0">
              <a:solidFill>
                <a:srgbClr val="002060"/>
              </a:solidFill>
            </a:endParaRPr>
          </a:p>
        </p:txBody>
      </p:sp>
      <p:sp>
        <p:nvSpPr>
          <p:cNvPr id="7" name="6 Rectángulo"/>
          <p:cNvSpPr/>
          <p:nvPr/>
        </p:nvSpPr>
        <p:spPr>
          <a:xfrm>
            <a:off x="337102" y="1440933"/>
            <a:ext cx="8317040" cy="923330"/>
          </a:xfrm>
          <a:prstGeom prst="rect">
            <a:avLst/>
          </a:prstGeom>
        </p:spPr>
        <p:txBody>
          <a:bodyPr wrap="square">
            <a:spAutoFit/>
          </a:bodyPr>
          <a:lstStyle/>
          <a:p>
            <a:r>
              <a:rPr lang="es-MX" b="1" i="1" dirty="0" smtClean="0">
                <a:solidFill>
                  <a:srgbClr val="FF0000"/>
                </a:solidFill>
              </a:rPr>
              <a:t>-</a:t>
            </a:r>
            <a:r>
              <a:rPr lang="es-MX" b="1" i="1" dirty="0">
                <a:solidFill>
                  <a:srgbClr val="FF0000"/>
                </a:solidFill>
              </a:rPr>
              <a:t> </a:t>
            </a:r>
            <a:r>
              <a:rPr lang="es-MX" b="1" i="1" dirty="0" smtClean="0">
                <a:solidFill>
                  <a:srgbClr val="FF0000"/>
                </a:solidFill>
              </a:rPr>
              <a:t>Se </a:t>
            </a:r>
            <a:r>
              <a:rPr lang="es-MX" b="1" i="1" dirty="0">
                <a:solidFill>
                  <a:srgbClr val="FF0000"/>
                </a:solidFill>
              </a:rPr>
              <a:t>adquirió GPS para vehículos de la </a:t>
            </a:r>
            <a:r>
              <a:rPr lang="es-MX" b="1" i="1" dirty="0" smtClean="0">
                <a:solidFill>
                  <a:srgbClr val="FF0000"/>
                </a:solidFill>
              </a:rPr>
              <a:t>Institución             Mayor control de los recursos </a:t>
            </a:r>
            <a:endParaRPr lang="es-MX" b="1" i="1" dirty="0">
              <a:solidFill>
                <a:srgbClr val="FF0000"/>
              </a:solidFill>
            </a:endParaRPr>
          </a:p>
          <a:p>
            <a:r>
              <a:rPr lang="es-MX" b="1" i="1" dirty="0" smtClean="0">
                <a:solidFill>
                  <a:srgbClr val="FF0000"/>
                </a:solidFill>
              </a:rPr>
              <a:t>- Se </a:t>
            </a:r>
            <a:r>
              <a:rPr lang="es-MX" b="1" i="1" dirty="0">
                <a:solidFill>
                  <a:srgbClr val="FF0000"/>
                </a:solidFill>
              </a:rPr>
              <a:t>habilitaron nuevas Oficinas </a:t>
            </a:r>
            <a:r>
              <a:rPr lang="es-MX" b="1" i="1" dirty="0" smtClean="0">
                <a:solidFill>
                  <a:srgbClr val="FF0000"/>
                </a:solidFill>
              </a:rPr>
              <a:t>Regionales                       </a:t>
            </a:r>
            <a:r>
              <a:rPr lang="es-MX" b="1" i="1" dirty="0">
                <a:solidFill>
                  <a:srgbClr val="002060"/>
                </a:solidFill>
              </a:rPr>
              <a:t>D</a:t>
            </a:r>
            <a:r>
              <a:rPr lang="es-MX" b="1" i="1" dirty="0" smtClean="0">
                <a:solidFill>
                  <a:srgbClr val="002060"/>
                </a:solidFill>
              </a:rPr>
              <a:t>escentralización</a:t>
            </a:r>
            <a:r>
              <a:rPr lang="es-MX" b="1" i="1" dirty="0" smtClean="0">
                <a:solidFill>
                  <a:srgbClr val="FF0000"/>
                </a:solidFill>
              </a:rPr>
              <a:t> del MADES</a:t>
            </a:r>
          </a:p>
          <a:p>
            <a:r>
              <a:rPr lang="es-MX" b="1" i="1" dirty="0" smtClean="0">
                <a:solidFill>
                  <a:srgbClr val="FF0000"/>
                </a:solidFill>
              </a:rPr>
              <a:t>- Digitalización de archivos de la institución                      Objetivo «Cero Papel»</a:t>
            </a:r>
            <a:endParaRPr lang="es-MX" b="1" i="1" dirty="0">
              <a:solidFill>
                <a:srgbClr val="FF0000"/>
              </a:solidFill>
            </a:endParaRPr>
          </a:p>
        </p:txBody>
      </p:sp>
      <p:pic>
        <p:nvPicPr>
          <p:cNvPr id="9" name="8 Imagen"/>
          <p:cNvPicPr>
            <a:picLocks noChangeAspect="1"/>
          </p:cNvPicPr>
          <p:nvPr/>
        </p:nvPicPr>
        <p:blipFill rotWithShape="1">
          <a:blip r:embed="rId5" cstate="print">
            <a:extLst>
              <a:ext uri="{28A0092B-C50C-407E-A947-70E740481C1C}">
                <a14:useLocalDpi xmlns:a14="http://schemas.microsoft.com/office/drawing/2010/main" val="0"/>
              </a:ext>
            </a:extLst>
          </a:blip>
          <a:srcRect l="4881" r="15714"/>
          <a:stretch/>
        </p:blipFill>
        <p:spPr>
          <a:xfrm>
            <a:off x="439836" y="2539813"/>
            <a:ext cx="2760347" cy="1788980"/>
          </a:xfrm>
          <a:prstGeom prst="rect">
            <a:avLst/>
          </a:prstGeom>
        </p:spPr>
      </p:pic>
      <p:pic>
        <p:nvPicPr>
          <p:cNvPr id="3" name="2 Imagen"/>
          <p:cNvPicPr>
            <a:picLocks noChangeAspect="1"/>
          </p:cNvPicPr>
          <p:nvPr/>
        </p:nvPicPr>
        <p:blipFill rotWithShape="1">
          <a:blip r:embed="rId6" cstate="print">
            <a:extLst>
              <a:ext uri="{28A0092B-C50C-407E-A947-70E740481C1C}">
                <a14:useLocalDpi xmlns:a14="http://schemas.microsoft.com/office/drawing/2010/main" val="0"/>
              </a:ext>
            </a:extLst>
          </a:blip>
          <a:srcRect l="14397" r="11450"/>
          <a:stretch/>
        </p:blipFill>
        <p:spPr>
          <a:xfrm>
            <a:off x="3262243" y="2539813"/>
            <a:ext cx="2360428" cy="1788980"/>
          </a:xfrm>
          <a:prstGeom prst="rect">
            <a:avLst/>
          </a:prstGeom>
        </p:spPr>
      </p:pic>
      <p:sp>
        <p:nvSpPr>
          <p:cNvPr id="8" name="7 Flecha derecha"/>
          <p:cNvSpPr/>
          <p:nvPr/>
        </p:nvSpPr>
        <p:spPr>
          <a:xfrm>
            <a:off x="5298708" y="1560397"/>
            <a:ext cx="273845" cy="13867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sp>
        <p:nvSpPr>
          <p:cNvPr id="10" name="9 Flecha derecha"/>
          <p:cNvSpPr/>
          <p:nvPr/>
        </p:nvSpPr>
        <p:spPr>
          <a:xfrm>
            <a:off x="4917524" y="1833258"/>
            <a:ext cx="273845" cy="13867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sp>
        <p:nvSpPr>
          <p:cNvPr id="11" name="10 Flecha derecha"/>
          <p:cNvSpPr/>
          <p:nvPr/>
        </p:nvSpPr>
        <p:spPr>
          <a:xfrm>
            <a:off x="4910217" y="2128518"/>
            <a:ext cx="273845" cy="13867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pic>
        <p:nvPicPr>
          <p:cNvPr id="1026" name="Picture 2" descr="E:\Cusa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9511" y="2539813"/>
            <a:ext cx="3156777" cy="177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597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Imagen 2" descr="Imagen que contiene cielo, señal&#10;&#10;Descripción generada con confianza alta">
            <a:extLst>
              <a:ext uri="{FF2B5EF4-FFF2-40B4-BE49-F238E27FC236}">
                <a16:creationId xmlns:a16="http://schemas.microsoft.com/office/drawing/2014/main" xmlns="" id="{FAB504F7-2276-485E-81ED-7E658A9B3F3B}"/>
              </a:ext>
            </a:extLst>
          </p:cNvPr>
          <p:cNvPicPr>
            <a:picLocks noChangeAspect="1"/>
          </p:cNvPicPr>
          <p:nvPr/>
        </p:nvPicPr>
        <p:blipFill>
          <a:blip r:embed="rId4"/>
          <a:stretch>
            <a:fillRect/>
          </a:stretch>
        </p:blipFill>
        <p:spPr>
          <a:xfrm>
            <a:off x="5792561" y="4328793"/>
            <a:ext cx="2743200" cy="486414"/>
          </a:xfrm>
          <a:prstGeom prst="rect">
            <a:avLst/>
          </a:prstGeom>
        </p:spPr>
      </p:pic>
      <p:sp>
        <p:nvSpPr>
          <p:cNvPr id="3" name="2 Rectángulo"/>
          <p:cNvSpPr/>
          <p:nvPr/>
        </p:nvSpPr>
        <p:spPr>
          <a:xfrm>
            <a:off x="653142" y="721002"/>
            <a:ext cx="7882617" cy="830997"/>
          </a:xfrm>
          <a:prstGeom prst="rect">
            <a:avLst/>
          </a:prstGeom>
        </p:spPr>
        <p:txBody>
          <a:bodyPr wrap="square">
            <a:spAutoFit/>
          </a:bodyPr>
          <a:lstStyle/>
          <a:p>
            <a:pPr algn="ctr"/>
            <a:r>
              <a:rPr lang="es-MX" sz="1900" b="1" dirty="0">
                <a:solidFill>
                  <a:srgbClr val="002060"/>
                </a:solidFill>
              </a:rPr>
              <a:t>El presupuesto actual del MADES es de </a:t>
            </a:r>
            <a:r>
              <a:rPr lang="es-MX" sz="2400" b="1" dirty="0">
                <a:solidFill>
                  <a:srgbClr val="FF0000"/>
                </a:solidFill>
              </a:rPr>
              <a:t>G. 55.998.155.986</a:t>
            </a:r>
            <a:r>
              <a:rPr lang="es-MX" b="1" dirty="0">
                <a:solidFill>
                  <a:srgbClr val="FF0000"/>
                </a:solidFill>
              </a:rPr>
              <a:t>.- </a:t>
            </a:r>
            <a:endParaRPr lang="es-MX" b="1" dirty="0" smtClean="0">
              <a:solidFill>
                <a:srgbClr val="FF0000"/>
              </a:solidFill>
            </a:endParaRPr>
          </a:p>
          <a:p>
            <a:pPr algn="ctr"/>
            <a:r>
              <a:rPr lang="es-MX" sz="1900" b="1" dirty="0" smtClean="0">
                <a:solidFill>
                  <a:srgbClr val="002060"/>
                </a:solidFill>
              </a:rPr>
              <a:t>y </a:t>
            </a:r>
            <a:r>
              <a:rPr lang="es-MX" sz="1900" b="1" dirty="0">
                <a:solidFill>
                  <a:srgbClr val="002060"/>
                </a:solidFill>
              </a:rPr>
              <a:t>solo representa el </a:t>
            </a:r>
            <a:r>
              <a:rPr lang="es-MX" sz="2400" b="1" dirty="0">
                <a:solidFill>
                  <a:srgbClr val="FF0000"/>
                </a:solidFill>
              </a:rPr>
              <a:t>0.07%</a:t>
            </a:r>
            <a:r>
              <a:rPr lang="es-MX" sz="2400" b="1" dirty="0">
                <a:solidFill>
                  <a:srgbClr val="002060"/>
                </a:solidFill>
              </a:rPr>
              <a:t> </a:t>
            </a:r>
            <a:r>
              <a:rPr lang="es-MX" sz="1900" b="1" dirty="0">
                <a:solidFill>
                  <a:srgbClr val="002060"/>
                </a:solidFill>
              </a:rPr>
              <a:t>del Presupuesto General de la Nación E.F. 2019. </a:t>
            </a:r>
            <a:endParaRPr lang="es-PY" sz="1900" dirty="0">
              <a:solidFill>
                <a:srgbClr val="002060"/>
              </a:solidFill>
            </a:endParaRPr>
          </a:p>
        </p:txBody>
      </p:sp>
      <p:sp>
        <p:nvSpPr>
          <p:cNvPr id="5" name="4 Rectángulo"/>
          <p:cNvSpPr/>
          <p:nvPr/>
        </p:nvSpPr>
        <p:spPr>
          <a:xfrm>
            <a:off x="598714" y="1606426"/>
            <a:ext cx="7991472" cy="2846933"/>
          </a:xfrm>
          <a:prstGeom prst="rect">
            <a:avLst/>
          </a:prstGeom>
        </p:spPr>
        <p:txBody>
          <a:bodyPr wrap="square">
            <a:spAutoFit/>
          </a:bodyPr>
          <a:lstStyle/>
          <a:p>
            <a:pPr algn="just"/>
            <a:r>
              <a:rPr lang="es-MX" sz="1700" dirty="0">
                <a:solidFill>
                  <a:srgbClr val="002060"/>
                </a:solidFill>
              </a:rPr>
              <a:t>Para el óptimo desempeño de la Institución se requiere aproximadamente un presupuesto de </a:t>
            </a:r>
            <a:r>
              <a:rPr lang="es-MX" sz="2000" b="1" dirty="0">
                <a:solidFill>
                  <a:srgbClr val="FF0000"/>
                </a:solidFill>
              </a:rPr>
              <a:t>G. 130.084.059.129</a:t>
            </a:r>
            <a:r>
              <a:rPr lang="es-MX" sz="1700" b="1" dirty="0">
                <a:solidFill>
                  <a:srgbClr val="FF0000"/>
                </a:solidFill>
              </a:rPr>
              <a:t>.- </a:t>
            </a:r>
            <a:r>
              <a:rPr lang="es-MX" sz="1700" dirty="0">
                <a:solidFill>
                  <a:srgbClr val="002060"/>
                </a:solidFill>
              </a:rPr>
              <a:t>para el E.F. 2020. Este requerimiento fue presentado al Ministerio de Hacienda como un escenario de necesidades reales, sin embargo, no tuvo curso favorable</a:t>
            </a:r>
            <a:r>
              <a:rPr lang="es-MX" sz="1700" dirty="0" smtClean="0">
                <a:solidFill>
                  <a:srgbClr val="002060"/>
                </a:solidFill>
              </a:rPr>
              <a:t>.</a:t>
            </a:r>
          </a:p>
          <a:p>
            <a:pPr algn="just"/>
            <a:endParaRPr lang="es-PY" sz="1700" dirty="0">
              <a:solidFill>
                <a:srgbClr val="002060"/>
              </a:solidFill>
            </a:endParaRPr>
          </a:p>
          <a:p>
            <a:pPr algn="just"/>
            <a:r>
              <a:rPr lang="es-MX" sz="1700" dirty="0">
                <a:solidFill>
                  <a:srgbClr val="002060"/>
                </a:solidFill>
              </a:rPr>
              <a:t>Asimismo, cabe mencionar que el Anteproyecto de Presupuesto 2020 </a:t>
            </a:r>
            <a:r>
              <a:rPr lang="es-MX" b="1" dirty="0">
                <a:solidFill>
                  <a:srgbClr val="FF0000"/>
                </a:solidFill>
              </a:rPr>
              <a:t>sufrió una disminución de G. 1.497.587.116.-</a:t>
            </a:r>
            <a:r>
              <a:rPr lang="es-MX" sz="1700" dirty="0">
                <a:solidFill>
                  <a:srgbClr val="002060"/>
                </a:solidFill>
              </a:rPr>
              <a:t> con relación al presupuesto vigente 2019 y sus modificaciones, debido a la aplicación del tope presupuestario en Fuente de Financiamiento 10 “Recursos del Tesoro” definido por el Ministerio de Hacienda, siendo afectado el Objeto del Gasto 144 “Jornales” del Grupo 100 “Servicios Personales”.</a:t>
            </a:r>
            <a:endParaRPr lang="es-PY" sz="1700" dirty="0">
              <a:solidFill>
                <a:srgbClr val="002060"/>
              </a:solidFill>
            </a:endParaRPr>
          </a:p>
        </p:txBody>
      </p:sp>
    </p:spTree>
    <p:extLst>
      <p:ext uri="{BB962C8B-B14F-4D97-AF65-F5344CB8AC3E}">
        <p14:creationId xmlns:p14="http://schemas.microsoft.com/office/powerpoint/2010/main" val="240866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1562</Words>
  <Application>Microsoft Office PowerPoint</Application>
  <PresentationFormat>Presentación en pantalla (16:9)</PresentationFormat>
  <Paragraphs>171</Paragraphs>
  <Slides>21</Slides>
  <Notes>14</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PRESUPUESTO GENERAL  DE LA NACIÓN 2020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Marilé Solis</dc:creator>
  <cp:lastModifiedBy>usuario</cp:lastModifiedBy>
  <cp:revision>298</cp:revision>
  <dcterms:created xsi:type="dcterms:W3CDTF">2012-07-30T22:48:03Z</dcterms:created>
  <dcterms:modified xsi:type="dcterms:W3CDTF">2019-09-23T19:42:41Z</dcterms:modified>
</cp:coreProperties>
</file>