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7" r:id="rId2"/>
    <p:sldId id="294" r:id="rId3"/>
    <p:sldId id="315" r:id="rId4"/>
    <p:sldId id="313" r:id="rId5"/>
    <p:sldId id="316" r:id="rId6"/>
    <p:sldId id="312" r:id="rId7"/>
    <p:sldId id="295" r:id="rId8"/>
    <p:sldId id="296" r:id="rId9"/>
    <p:sldId id="308" r:id="rId10"/>
    <p:sldId id="307" r:id="rId11"/>
    <p:sldId id="309" r:id="rId12"/>
    <p:sldId id="314" r:id="rId13"/>
    <p:sldId id="297" r:id="rId14"/>
    <p:sldId id="310" r:id="rId15"/>
    <p:sldId id="320" r:id="rId16"/>
    <p:sldId id="317" r:id="rId17"/>
    <p:sldId id="318" r:id="rId18"/>
    <p:sldId id="319" r:id="rId19"/>
    <p:sldId id="321" r:id="rId20"/>
    <p:sldId id="322" r:id="rId21"/>
    <p:sldId id="311" r:id="rId22"/>
  </p:sldIdLst>
  <p:sldSz cx="9144000" cy="6858000" type="screen4x3"/>
  <p:notesSz cx="7010400" cy="92964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FF"/>
    <a:srgbClr val="FFFF99"/>
    <a:srgbClr val="FFFF00"/>
    <a:srgbClr val="92B709"/>
    <a:srgbClr val="FFFFFF"/>
    <a:srgbClr val="582A04"/>
    <a:srgbClr val="DDDDDD"/>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B4B98B0-60AC-42C2-AFA5-B58CD77FA1E5}" styleName="Estilo claro 1 - Acento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25E5076-3810-47DD-B79F-674D7AD40C01}" styleName="Estilo oscuro 1 - Énfasis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808" autoAdjust="0"/>
    <p:restoredTop sz="94291" autoAdjust="0"/>
  </p:normalViewPr>
  <p:slideViewPr>
    <p:cSldViewPr>
      <p:cViewPr varScale="1">
        <p:scale>
          <a:sx n="68" d="100"/>
          <a:sy n="68" d="100"/>
        </p:scale>
        <p:origin x="182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7840" cy="46482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s-ES"/>
          </a:p>
        </p:txBody>
      </p:sp>
      <p:sp>
        <p:nvSpPr>
          <p:cNvPr id="3" name="2 Marcador de fecha"/>
          <p:cNvSpPr>
            <a:spLocks noGrp="1"/>
          </p:cNvSpPr>
          <p:nvPr>
            <p:ph type="dt" idx="1"/>
          </p:nvPr>
        </p:nvSpPr>
        <p:spPr>
          <a:xfrm>
            <a:off x="3970938" y="0"/>
            <a:ext cx="3037840" cy="46482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281E9E93-CFA6-4B02-93D0-BEF14943F228}" type="datetimeFigureOut">
              <a:rPr lang="es-ES"/>
              <a:pPr>
                <a:defRPr/>
              </a:pPr>
              <a:t>23/09/2019</a:t>
            </a:fld>
            <a:endParaRPr lang="es-ES" dirty="0"/>
          </a:p>
        </p:txBody>
      </p:sp>
      <p:sp>
        <p:nvSpPr>
          <p:cNvPr id="4" name="3 Marcador de imagen de diapositiva"/>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pPr lvl="0"/>
            <a:endParaRPr lang="es-ES" noProof="0" dirty="0"/>
          </a:p>
        </p:txBody>
      </p:sp>
      <p:sp>
        <p:nvSpPr>
          <p:cNvPr id="5" name="4 Marcador de notas"/>
          <p:cNvSpPr>
            <a:spLocks noGrp="1"/>
          </p:cNvSpPr>
          <p:nvPr>
            <p:ph type="body" sz="quarter" idx="3"/>
          </p:nvPr>
        </p:nvSpPr>
        <p:spPr>
          <a:xfrm>
            <a:off x="701040" y="4415790"/>
            <a:ext cx="5608320" cy="4183380"/>
          </a:xfrm>
          <a:prstGeom prst="rect">
            <a:avLst/>
          </a:prstGeom>
        </p:spPr>
        <p:txBody>
          <a:bodyPr vert="horz" lIns="91440" tIns="45720" rIns="91440" bIns="45720" rtlCol="0">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5 Marcador de pie de página"/>
          <p:cNvSpPr>
            <a:spLocks noGrp="1"/>
          </p:cNvSpPr>
          <p:nvPr>
            <p:ph type="ftr" sz="quarter" idx="4"/>
          </p:nvPr>
        </p:nvSpPr>
        <p:spPr>
          <a:xfrm>
            <a:off x="0" y="8829967"/>
            <a:ext cx="3037840" cy="46482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s-ES"/>
          </a:p>
        </p:txBody>
      </p:sp>
      <p:sp>
        <p:nvSpPr>
          <p:cNvPr id="7" name="6 Marcador de número de diapositiva"/>
          <p:cNvSpPr>
            <a:spLocks noGrp="1"/>
          </p:cNvSpPr>
          <p:nvPr>
            <p:ph type="sldNum" sz="quarter" idx="5"/>
          </p:nvPr>
        </p:nvSpPr>
        <p:spPr>
          <a:xfrm>
            <a:off x="3970938" y="8829967"/>
            <a:ext cx="3037840" cy="46482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677AD78-BD10-4B81-957C-4E74538A90D6}" type="slidenum">
              <a:rPr lang="es-ES"/>
              <a:pPr>
                <a:defRPr/>
              </a:pPr>
              <a:t>‹Nº›</a:t>
            </a:fld>
            <a:endParaRPr lang="es-ES" dirty="0"/>
          </a:p>
        </p:txBody>
      </p:sp>
    </p:spTree>
    <p:extLst>
      <p:ext uri="{BB962C8B-B14F-4D97-AF65-F5344CB8AC3E}">
        <p14:creationId xmlns:p14="http://schemas.microsoft.com/office/powerpoint/2010/main" val="2966506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1</a:t>
            </a:fld>
            <a:endParaRPr lang="es-E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10</a:t>
            </a:fld>
            <a:endParaRPr lang="es-ES" dirty="0"/>
          </a:p>
        </p:txBody>
      </p:sp>
    </p:spTree>
    <p:extLst>
      <p:ext uri="{BB962C8B-B14F-4D97-AF65-F5344CB8AC3E}">
        <p14:creationId xmlns:p14="http://schemas.microsoft.com/office/powerpoint/2010/main" val="15504297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11</a:t>
            </a:fld>
            <a:endParaRPr lang="es-ES" dirty="0"/>
          </a:p>
        </p:txBody>
      </p:sp>
    </p:spTree>
    <p:extLst>
      <p:ext uri="{BB962C8B-B14F-4D97-AF65-F5344CB8AC3E}">
        <p14:creationId xmlns:p14="http://schemas.microsoft.com/office/powerpoint/2010/main" val="1063812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12</a:t>
            </a:fld>
            <a:endParaRPr lang="es-ES" dirty="0"/>
          </a:p>
        </p:txBody>
      </p:sp>
    </p:spTree>
    <p:extLst>
      <p:ext uri="{BB962C8B-B14F-4D97-AF65-F5344CB8AC3E}">
        <p14:creationId xmlns:p14="http://schemas.microsoft.com/office/powerpoint/2010/main" val="11064358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13</a:t>
            </a:fld>
            <a:endParaRPr lang="es-ES" dirty="0"/>
          </a:p>
        </p:txBody>
      </p:sp>
    </p:spTree>
    <p:extLst>
      <p:ext uri="{BB962C8B-B14F-4D97-AF65-F5344CB8AC3E}">
        <p14:creationId xmlns:p14="http://schemas.microsoft.com/office/powerpoint/2010/main" val="37418228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14</a:t>
            </a:fld>
            <a:endParaRPr lang="es-ES" dirty="0"/>
          </a:p>
        </p:txBody>
      </p:sp>
    </p:spTree>
    <p:extLst>
      <p:ext uri="{BB962C8B-B14F-4D97-AF65-F5344CB8AC3E}">
        <p14:creationId xmlns:p14="http://schemas.microsoft.com/office/powerpoint/2010/main" val="5498699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15</a:t>
            </a:fld>
            <a:endParaRPr lang="es-ES" dirty="0"/>
          </a:p>
        </p:txBody>
      </p:sp>
    </p:spTree>
    <p:extLst>
      <p:ext uri="{BB962C8B-B14F-4D97-AF65-F5344CB8AC3E}">
        <p14:creationId xmlns:p14="http://schemas.microsoft.com/office/powerpoint/2010/main" val="909852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dirty="0"/>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16</a:t>
            </a:fld>
            <a:endParaRPr lang="es-ES" dirty="0"/>
          </a:p>
        </p:txBody>
      </p:sp>
    </p:spTree>
    <p:extLst>
      <p:ext uri="{BB962C8B-B14F-4D97-AF65-F5344CB8AC3E}">
        <p14:creationId xmlns:p14="http://schemas.microsoft.com/office/powerpoint/2010/main" val="5062266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17</a:t>
            </a:fld>
            <a:endParaRPr lang="es-ES" dirty="0"/>
          </a:p>
        </p:txBody>
      </p:sp>
    </p:spTree>
    <p:extLst>
      <p:ext uri="{BB962C8B-B14F-4D97-AF65-F5344CB8AC3E}">
        <p14:creationId xmlns:p14="http://schemas.microsoft.com/office/powerpoint/2010/main" val="6327165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18</a:t>
            </a:fld>
            <a:endParaRPr lang="es-ES" dirty="0"/>
          </a:p>
        </p:txBody>
      </p:sp>
    </p:spTree>
    <p:extLst>
      <p:ext uri="{BB962C8B-B14F-4D97-AF65-F5344CB8AC3E}">
        <p14:creationId xmlns:p14="http://schemas.microsoft.com/office/powerpoint/2010/main" val="51628257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19</a:t>
            </a:fld>
            <a:endParaRPr lang="es-ES" dirty="0"/>
          </a:p>
        </p:txBody>
      </p:sp>
    </p:spTree>
    <p:extLst>
      <p:ext uri="{BB962C8B-B14F-4D97-AF65-F5344CB8AC3E}">
        <p14:creationId xmlns:p14="http://schemas.microsoft.com/office/powerpoint/2010/main" val="1333571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2</a:t>
            </a:fld>
            <a:endParaRPr lang="es-ES" dirty="0"/>
          </a:p>
        </p:txBody>
      </p:sp>
    </p:spTree>
    <p:extLst>
      <p:ext uri="{BB962C8B-B14F-4D97-AF65-F5344CB8AC3E}">
        <p14:creationId xmlns:p14="http://schemas.microsoft.com/office/powerpoint/2010/main" val="20989613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20</a:t>
            </a:fld>
            <a:endParaRPr lang="es-ES" dirty="0"/>
          </a:p>
        </p:txBody>
      </p:sp>
    </p:spTree>
    <p:extLst>
      <p:ext uri="{BB962C8B-B14F-4D97-AF65-F5344CB8AC3E}">
        <p14:creationId xmlns:p14="http://schemas.microsoft.com/office/powerpoint/2010/main" val="11421315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21</a:t>
            </a:fld>
            <a:endParaRPr lang="es-ES" dirty="0"/>
          </a:p>
        </p:txBody>
      </p:sp>
    </p:spTree>
    <p:extLst>
      <p:ext uri="{BB962C8B-B14F-4D97-AF65-F5344CB8AC3E}">
        <p14:creationId xmlns:p14="http://schemas.microsoft.com/office/powerpoint/2010/main" val="1337415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3</a:t>
            </a:fld>
            <a:endParaRPr lang="es-ES" dirty="0"/>
          </a:p>
        </p:txBody>
      </p:sp>
    </p:spTree>
    <p:extLst>
      <p:ext uri="{BB962C8B-B14F-4D97-AF65-F5344CB8AC3E}">
        <p14:creationId xmlns:p14="http://schemas.microsoft.com/office/powerpoint/2010/main" val="204785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4</a:t>
            </a:fld>
            <a:endParaRPr lang="es-ES" dirty="0"/>
          </a:p>
        </p:txBody>
      </p:sp>
    </p:spTree>
    <p:extLst>
      <p:ext uri="{BB962C8B-B14F-4D97-AF65-F5344CB8AC3E}">
        <p14:creationId xmlns:p14="http://schemas.microsoft.com/office/powerpoint/2010/main" val="1216666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5</a:t>
            </a:fld>
            <a:endParaRPr lang="es-ES" dirty="0"/>
          </a:p>
        </p:txBody>
      </p:sp>
    </p:spTree>
    <p:extLst>
      <p:ext uri="{BB962C8B-B14F-4D97-AF65-F5344CB8AC3E}">
        <p14:creationId xmlns:p14="http://schemas.microsoft.com/office/powerpoint/2010/main" val="42045024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6</a:t>
            </a:fld>
            <a:endParaRPr lang="es-ES" dirty="0"/>
          </a:p>
        </p:txBody>
      </p:sp>
    </p:spTree>
    <p:extLst>
      <p:ext uri="{BB962C8B-B14F-4D97-AF65-F5344CB8AC3E}">
        <p14:creationId xmlns:p14="http://schemas.microsoft.com/office/powerpoint/2010/main" val="33636656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7</a:t>
            </a:fld>
            <a:endParaRPr lang="es-ES" dirty="0"/>
          </a:p>
        </p:txBody>
      </p:sp>
    </p:spTree>
    <p:extLst>
      <p:ext uri="{BB962C8B-B14F-4D97-AF65-F5344CB8AC3E}">
        <p14:creationId xmlns:p14="http://schemas.microsoft.com/office/powerpoint/2010/main" val="5307582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8</a:t>
            </a:fld>
            <a:endParaRPr lang="es-ES" dirty="0"/>
          </a:p>
        </p:txBody>
      </p:sp>
    </p:spTree>
    <p:extLst>
      <p:ext uri="{BB962C8B-B14F-4D97-AF65-F5344CB8AC3E}">
        <p14:creationId xmlns:p14="http://schemas.microsoft.com/office/powerpoint/2010/main" val="40679424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Marcador de imagen de diapositiva"/>
          <p:cNvSpPr>
            <a:spLocks noGrp="1" noRot="1" noChangeAspect="1" noTextEdit="1"/>
          </p:cNvSpPr>
          <p:nvPr>
            <p:ph type="sldImg"/>
          </p:nvPr>
        </p:nvSpPr>
        <p:spPr bwMode="auto">
          <a:noFill/>
          <a:ln>
            <a:solidFill>
              <a:srgbClr val="000000"/>
            </a:solidFill>
            <a:miter lim="800000"/>
            <a:headEnd/>
            <a:tailEnd/>
          </a:ln>
        </p:spPr>
      </p:sp>
      <p:sp>
        <p:nvSpPr>
          <p:cNvPr id="18435" name="2 Marcador de notas"/>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s-PY"/>
          </a:p>
        </p:txBody>
      </p:sp>
      <p:sp>
        <p:nvSpPr>
          <p:cNvPr id="24580" name="3 Marcador de número de diapositiva"/>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DCA3DA2-6355-4858-8F3D-E3AA873B451B}" type="slidenum">
              <a:rPr lang="es-ES" smtClean="0"/>
              <a:pPr fontAlgn="base">
                <a:spcBef>
                  <a:spcPct val="0"/>
                </a:spcBef>
                <a:spcAft>
                  <a:spcPct val="0"/>
                </a:spcAft>
                <a:defRPr/>
              </a:pPr>
              <a:t>9</a:t>
            </a:fld>
            <a:endParaRPr lang="es-ES" dirty="0"/>
          </a:p>
        </p:txBody>
      </p:sp>
    </p:spTree>
    <p:extLst>
      <p:ext uri="{BB962C8B-B14F-4D97-AF65-F5344CB8AC3E}">
        <p14:creationId xmlns:p14="http://schemas.microsoft.com/office/powerpoint/2010/main" val="2560252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lvl1pPr>
              <a:defRPr/>
            </a:lvl1pPr>
          </a:lstStyle>
          <a:p>
            <a:pPr>
              <a:defRPr/>
            </a:pPr>
            <a:fld id="{5E66BD0E-B6AF-4AA9-865D-D918A8EA2D02}" type="datetimeFigureOut">
              <a:rPr lang="es-ES"/>
              <a:pPr>
                <a:defRPr/>
              </a:pPr>
              <a:t>23/09/2019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DD621016-EE25-4129-81C5-278736CF2998}" type="slidenum">
              <a:rPr lang="es-ES"/>
              <a:pPr>
                <a:defRPr/>
              </a:pPr>
              <a:t>‹Nº›</a:t>
            </a:fld>
            <a:endParaRPr lang="es-ES" dirty="0"/>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E6FAFD82-4689-4F42-9F86-CE100CDB38FC}" type="datetimeFigureOut">
              <a:rPr lang="es-ES"/>
              <a:pPr>
                <a:defRPr/>
              </a:pPr>
              <a:t>23/09/2019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D0FDE0FD-BDFC-4DD3-B555-7A5300DE5797}" type="slidenum">
              <a:rPr lang="es-ES"/>
              <a:pPr>
                <a:defRPr/>
              </a:pPr>
              <a:t>‹Nº›</a:t>
            </a:fld>
            <a:endParaRPr lang="es-ES" dirty="0"/>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57B4400C-C606-42FC-8247-CE4B698A6881}" type="datetimeFigureOut">
              <a:rPr lang="es-ES"/>
              <a:pPr>
                <a:defRPr/>
              </a:pPr>
              <a:t>23/09/2019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166B3F57-E5CF-4D87-8D58-B3879FE2736D}" type="slidenum">
              <a:rPr lang="es-ES"/>
              <a:pPr>
                <a:defRPr/>
              </a:pPr>
              <a:t>‹Nº›</a:t>
            </a:fld>
            <a:endParaRPr lang="es-ES" dirty="0"/>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lvl1pPr>
              <a:defRPr/>
            </a:lvl1pPr>
          </a:lstStyle>
          <a:p>
            <a:pPr>
              <a:defRPr/>
            </a:pPr>
            <a:fld id="{46A2B47F-995B-4F64-8446-E1DF608E39F3}" type="datetimeFigureOut">
              <a:rPr lang="es-ES"/>
              <a:pPr>
                <a:defRPr/>
              </a:pPr>
              <a:t>23/09/2019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4606BD8F-4816-4F5C-AFCA-24C0E9C8AA0A}" type="slidenum">
              <a:rPr lang="es-ES"/>
              <a:pPr>
                <a:defRPr/>
              </a:pPr>
              <a:t>‹Nº›</a:t>
            </a:fld>
            <a:endParaRPr lang="es-ES" dirty="0"/>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C5FAB6FB-5256-4257-AB69-A4A157241E4A}" type="datetimeFigureOut">
              <a:rPr lang="es-ES"/>
              <a:pPr>
                <a:defRPr/>
              </a:pPr>
              <a:t>23/09/2019</a:t>
            </a:fld>
            <a:endParaRPr lang="es-ES" dirty="0"/>
          </a:p>
        </p:txBody>
      </p:sp>
      <p:sp>
        <p:nvSpPr>
          <p:cNvPr id="5" name="4 Marcador de pie de página"/>
          <p:cNvSpPr>
            <a:spLocks noGrp="1"/>
          </p:cNvSpPr>
          <p:nvPr>
            <p:ph type="ftr" sz="quarter" idx="11"/>
          </p:nvPr>
        </p:nvSpPr>
        <p:spPr/>
        <p:txBody>
          <a:bodyPr/>
          <a:lstStyle>
            <a:lvl1pPr>
              <a:defRPr/>
            </a:lvl1pPr>
          </a:lstStyle>
          <a:p>
            <a:pPr>
              <a:defRPr/>
            </a:pPr>
            <a:endParaRPr lang="es-ES"/>
          </a:p>
        </p:txBody>
      </p:sp>
      <p:sp>
        <p:nvSpPr>
          <p:cNvPr id="6" name="5 Marcador de número de diapositiva"/>
          <p:cNvSpPr>
            <a:spLocks noGrp="1"/>
          </p:cNvSpPr>
          <p:nvPr>
            <p:ph type="sldNum" sz="quarter" idx="12"/>
          </p:nvPr>
        </p:nvSpPr>
        <p:spPr/>
        <p:txBody>
          <a:bodyPr/>
          <a:lstStyle>
            <a:lvl1pPr>
              <a:defRPr/>
            </a:lvl1pPr>
          </a:lstStyle>
          <a:p>
            <a:pPr>
              <a:defRPr/>
            </a:pPr>
            <a:fld id="{8303C55D-0C6C-4DFC-B65F-779A9DA80EAD}" type="slidenum">
              <a:rPr lang="es-ES"/>
              <a:pPr>
                <a:defRPr/>
              </a:pPr>
              <a:t>‹Nº›</a:t>
            </a:fld>
            <a:endParaRPr lang="es-ES" dirty="0"/>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3 Marcador de fecha"/>
          <p:cNvSpPr>
            <a:spLocks noGrp="1"/>
          </p:cNvSpPr>
          <p:nvPr>
            <p:ph type="dt" sz="half" idx="10"/>
          </p:nvPr>
        </p:nvSpPr>
        <p:spPr/>
        <p:txBody>
          <a:bodyPr/>
          <a:lstStyle>
            <a:lvl1pPr>
              <a:defRPr/>
            </a:lvl1pPr>
          </a:lstStyle>
          <a:p>
            <a:pPr>
              <a:defRPr/>
            </a:pPr>
            <a:fld id="{A9E68957-6A8C-425B-A7A8-A1E93308A1A6}" type="datetimeFigureOut">
              <a:rPr lang="es-ES"/>
              <a:pPr>
                <a:defRPr/>
              </a:pPr>
              <a:t>23/09/2019</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21300334-D33A-4995-B0A4-DAB7C8AEF532}" type="slidenum">
              <a:rPr lang="es-ES"/>
              <a:pPr>
                <a:defRPr/>
              </a:pPr>
              <a:t>‹Nº›</a:t>
            </a:fld>
            <a:endParaRPr lang="es-ES" dirty="0"/>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3 Marcador de fecha"/>
          <p:cNvSpPr>
            <a:spLocks noGrp="1"/>
          </p:cNvSpPr>
          <p:nvPr>
            <p:ph type="dt" sz="half" idx="10"/>
          </p:nvPr>
        </p:nvSpPr>
        <p:spPr/>
        <p:txBody>
          <a:bodyPr/>
          <a:lstStyle>
            <a:lvl1pPr>
              <a:defRPr/>
            </a:lvl1pPr>
          </a:lstStyle>
          <a:p>
            <a:pPr>
              <a:defRPr/>
            </a:pPr>
            <a:fld id="{51B52417-2ADD-4B94-9121-2A5E3D4C97AB}" type="datetimeFigureOut">
              <a:rPr lang="es-ES"/>
              <a:pPr>
                <a:defRPr/>
              </a:pPr>
              <a:t>23/09/2019</a:t>
            </a:fld>
            <a:endParaRPr lang="es-ES" dirty="0"/>
          </a:p>
        </p:txBody>
      </p:sp>
      <p:sp>
        <p:nvSpPr>
          <p:cNvPr id="8" name="4 Marcador de pie de página"/>
          <p:cNvSpPr>
            <a:spLocks noGrp="1"/>
          </p:cNvSpPr>
          <p:nvPr>
            <p:ph type="ftr" sz="quarter" idx="11"/>
          </p:nvPr>
        </p:nvSpPr>
        <p:spPr/>
        <p:txBody>
          <a:bodyPr/>
          <a:lstStyle>
            <a:lvl1pPr>
              <a:defRPr/>
            </a:lvl1pPr>
          </a:lstStyle>
          <a:p>
            <a:pPr>
              <a:defRPr/>
            </a:pPr>
            <a:endParaRPr lang="es-ES"/>
          </a:p>
        </p:txBody>
      </p:sp>
      <p:sp>
        <p:nvSpPr>
          <p:cNvPr id="9" name="5 Marcador de número de diapositiva"/>
          <p:cNvSpPr>
            <a:spLocks noGrp="1"/>
          </p:cNvSpPr>
          <p:nvPr>
            <p:ph type="sldNum" sz="quarter" idx="12"/>
          </p:nvPr>
        </p:nvSpPr>
        <p:spPr/>
        <p:txBody>
          <a:bodyPr/>
          <a:lstStyle>
            <a:lvl1pPr>
              <a:defRPr/>
            </a:lvl1pPr>
          </a:lstStyle>
          <a:p>
            <a:pPr>
              <a:defRPr/>
            </a:pPr>
            <a:fld id="{58E7D2A3-D814-43C9-B999-F488C6038811}" type="slidenum">
              <a:rPr lang="es-ES"/>
              <a:pPr>
                <a:defRPr/>
              </a:pPr>
              <a:t>‹Nº›</a:t>
            </a:fld>
            <a:endParaRPr lang="es-ES" dirty="0"/>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3 Marcador de fecha"/>
          <p:cNvSpPr>
            <a:spLocks noGrp="1"/>
          </p:cNvSpPr>
          <p:nvPr>
            <p:ph type="dt" sz="half" idx="10"/>
          </p:nvPr>
        </p:nvSpPr>
        <p:spPr/>
        <p:txBody>
          <a:bodyPr/>
          <a:lstStyle>
            <a:lvl1pPr>
              <a:defRPr/>
            </a:lvl1pPr>
          </a:lstStyle>
          <a:p>
            <a:pPr>
              <a:defRPr/>
            </a:pPr>
            <a:fld id="{E04C42BA-28B5-4DC0-9B5D-9D086B92D163}" type="datetimeFigureOut">
              <a:rPr lang="es-ES"/>
              <a:pPr>
                <a:defRPr/>
              </a:pPr>
              <a:t>23/09/2019</a:t>
            </a:fld>
            <a:endParaRPr lang="es-ES" dirty="0"/>
          </a:p>
        </p:txBody>
      </p:sp>
      <p:sp>
        <p:nvSpPr>
          <p:cNvPr id="4" name="4 Marcador de pie de página"/>
          <p:cNvSpPr>
            <a:spLocks noGrp="1"/>
          </p:cNvSpPr>
          <p:nvPr>
            <p:ph type="ftr" sz="quarter" idx="11"/>
          </p:nvPr>
        </p:nvSpPr>
        <p:spPr/>
        <p:txBody>
          <a:bodyPr/>
          <a:lstStyle>
            <a:lvl1pPr>
              <a:defRPr/>
            </a:lvl1pPr>
          </a:lstStyle>
          <a:p>
            <a:pPr>
              <a:defRPr/>
            </a:pPr>
            <a:endParaRPr lang="es-ES"/>
          </a:p>
        </p:txBody>
      </p:sp>
      <p:sp>
        <p:nvSpPr>
          <p:cNvPr id="5" name="5 Marcador de número de diapositiva"/>
          <p:cNvSpPr>
            <a:spLocks noGrp="1"/>
          </p:cNvSpPr>
          <p:nvPr>
            <p:ph type="sldNum" sz="quarter" idx="12"/>
          </p:nvPr>
        </p:nvSpPr>
        <p:spPr/>
        <p:txBody>
          <a:bodyPr/>
          <a:lstStyle>
            <a:lvl1pPr>
              <a:defRPr/>
            </a:lvl1pPr>
          </a:lstStyle>
          <a:p>
            <a:pPr>
              <a:defRPr/>
            </a:pPr>
            <a:fld id="{B41E5170-6A78-4996-BC53-AF519468BF01}" type="slidenum">
              <a:rPr lang="es-ES"/>
              <a:pPr>
                <a:defRPr/>
              </a:pPr>
              <a:t>‹Nº›</a:t>
            </a:fld>
            <a:endParaRPr lang="es-ES" dirty="0"/>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020FEBAB-1E47-4F6F-85CD-7EE164AE894D}" type="datetimeFigureOut">
              <a:rPr lang="es-ES"/>
              <a:pPr>
                <a:defRPr/>
              </a:pPr>
              <a:t>23/09/2019</a:t>
            </a:fld>
            <a:endParaRPr lang="es-ES" dirty="0"/>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8212703D-8E69-49ED-B63F-C9B28BAB5453}" type="slidenum">
              <a:rPr lang="es-ES"/>
              <a:pPr>
                <a:defRPr/>
              </a:pPr>
              <a:t>‹Nº›</a:t>
            </a:fld>
            <a:endParaRPr lang="es-ES" dirty="0"/>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DA632CA7-1BAC-4C81-AEE6-03E257577CC8}" type="datetimeFigureOut">
              <a:rPr lang="es-ES"/>
              <a:pPr>
                <a:defRPr/>
              </a:pPr>
              <a:t>23/09/2019</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C70ABE4B-34D9-44F7-8670-BB8095E41D2E}" type="slidenum">
              <a:rPr lang="es-ES"/>
              <a:pPr>
                <a:defRPr/>
              </a:pPr>
              <a:t>‹Nº›</a:t>
            </a:fld>
            <a:endParaRPr lang="es-ES" dirty="0"/>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8D138478-21FD-4840-B472-3CFD3AA18766}" type="datetimeFigureOut">
              <a:rPr lang="es-ES"/>
              <a:pPr>
                <a:defRPr/>
              </a:pPr>
              <a:t>23/09/2019</a:t>
            </a:fld>
            <a:endParaRPr lang="es-ES" dirty="0"/>
          </a:p>
        </p:txBody>
      </p:sp>
      <p:sp>
        <p:nvSpPr>
          <p:cNvPr id="6" name="4 Marcador de pie de página"/>
          <p:cNvSpPr>
            <a:spLocks noGrp="1"/>
          </p:cNvSpPr>
          <p:nvPr>
            <p:ph type="ftr" sz="quarter" idx="11"/>
          </p:nvPr>
        </p:nvSpPr>
        <p:spPr/>
        <p:txBody>
          <a:bodyPr/>
          <a:lstStyle>
            <a:lvl1pPr>
              <a:defRPr/>
            </a:lvl1pPr>
          </a:lstStyle>
          <a:p>
            <a:pPr>
              <a:defRPr/>
            </a:pPr>
            <a:endParaRPr lang="es-ES"/>
          </a:p>
        </p:txBody>
      </p:sp>
      <p:sp>
        <p:nvSpPr>
          <p:cNvPr id="7" name="5 Marcador de número de diapositiva"/>
          <p:cNvSpPr>
            <a:spLocks noGrp="1"/>
          </p:cNvSpPr>
          <p:nvPr>
            <p:ph type="sldNum" sz="quarter" idx="12"/>
          </p:nvPr>
        </p:nvSpPr>
        <p:spPr/>
        <p:txBody>
          <a:bodyPr/>
          <a:lstStyle>
            <a:lvl1pPr>
              <a:defRPr/>
            </a:lvl1pPr>
          </a:lstStyle>
          <a:p>
            <a:pPr>
              <a:defRPr/>
            </a:pPr>
            <a:fld id="{FC94E596-088E-4120-96B0-FF1782108FDE}" type="slidenum">
              <a:rPr lang="es-ES"/>
              <a:pPr>
                <a:defRPr/>
              </a:pPr>
              <a:t>‹Nº›</a:t>
            </a:fld>
            <a:endParaRPr lang="es-ES" dirty="0"/>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A47F0A1-9EA1-4F69-BDF7-543DFDE5228C}" type="datetimeFigureOut">
              <a:rPr lang="es-ES"/>
              <a:pPr>
                <a:defRPr/>
              </a:pPr>
              <a:t>23/09/2019</a:t>
            </a:fld>
            <a:endParaRPr lang="es-ES"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30BAF5AB-7EB5-4ABD-AA1C-17A187658094}" type="slidenum">
              <a:rPr lang="es-ES"/>
              <a:pPr>
                <a:defRPr/>
              </a:pPr>
              <a:t>‹Nº›</a:t>
            </a:fld>
            <a:endParaRPr lang="es-E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pic>
        <p:nvPicPr>
          <p:cNvPr id="17" name="Picture 2" descr="https://encrypted-tbn0.gstatic.com/images?q=tbn:ANd9GcTZA38YCaV8_ZpDt6_JjYgwRLk1aX1OrlAn6v0aA-D1FrayKxWG"/>
          <p:cNvPicPr>
            <a:picLocks noChangeAspect="1" noChangeArrowheads="1"/>
          </p:cNvPicPr>
          <p:nvPr/>
        </p:nvPicPr>
        <p:blipFill>
          <a:blip r:embed="rId3"/>
          <a:srcRect/>
          <a:stretch>
            <a:fillRect/>
          </a:stretch>
        </p:blipFill>
        <p:spPr bwMode="auto">
          <a:xfrm>
            <a:off x="1357290" y="873090"/>
            <a:ext cx="6693338" cy="4127546"/>
          </a:xfrm>
          <a:prstGeom prst="rect">
            <a:avLst/>
          </a:prstGeom>
          <a:noFill/>
        </p:spPr>
      </p:pic>
      <p:sp>
        <p:nvSpPr>
          <p:cNvPr id="20" name="19 CuadroTexto"/>
          <p:cNvSpPr txBox="1"/>
          <p:nvPr/>
        </p:nvSpPr>
        <p:spPr>
          <a:xfrm>
            <a:off x="1943064" y="5254650"/>
            <a:ext cx="5732541" cy="646331"/>
          </a:xfrm>
          <a:prstGeom prst="rect">
            <a:avLst/>
          </a:prstGeom>
          <a:noFill/>
        </p:spPr>
        <p:txBody>
          <a:bodyPr wrap="square">
            <a:spAutoFit/>
          </a:bodyPr>
          <a:lstStyle/>
          <a:p>
            <a:pPr algn="ctr" fontAlgn="auto">
              <a:spcBef>
                <a:spcPts val="0"/>
              </a:spcBef>
              <a:spcAft>
                <a:spcPts val="0"/>
              </a:spcAft>
              <a:defRPr/>
            </a:pPr>
            <a:r>
              <a:rPr lang="es-ES" sz="3600" b="1" kern="1600" dirty="0">
                <a:solidFill>
                  <a:schemeClr val="tx1">
                    <a:lumMod val="75000"/>
                    <a:lumOff val="25000"/>
                  </a:schemeClr>
                </a:solidFill>
                <a:latin typeface="Copperplate Gothic Bold" pitchFamily="34" charset="0"/>
                <a:ea typeface="Kozuka Gothic Pro R" pitchFamily="34" charset="-128"/>
              </a:rPr>
              <a:t>POLICÍA   NACIONAL</a:t>
            </a:r>
          </a:p>
        </p:txBody>
      </p:sp>
    </p:spTree>
  </p:cSld>
  <p:clrMapOvr>
    <a:masterClrMapping/>
  </p:clrMapOvr>
  <p:transition spd="slow">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2" name="11 CuadroTexto">
            <a:extLst>
              <a:ext uri="{FF2B5EF4-FFF2-40B4-BE49-F238E27FC236}">
                <a16:creationId xmlns:a16="http://schemas.microsoft.com/office/drawing/2014/main" id="{8A63596A-D80D-4229-AD78-13F311415547}"/>
              </a:ext>
            </a:extLst>
          </p:cNvPr>
          <p:cNvSpPr txBox="1"/>
          <p:nvPr/>
        </p:nvSpPr>
        <p:spPr>
          <a:xfrm>
            <a:off x="1174552" y="1091168"/>
            <a:ext cx="6858048" cy="369332"/>
          </a:xfrm>
          <a:prstGeom prst="rect">
            <a:avLst/>
          </a:prstGeom>
          <a:noFill/>
        </p:spPr>
        <p:txBody>
          <a:bodyPr wrap="square" rtlCol="0">
            <a:spAutoFit/>
          </a:bodyPr>
          <a:lstStyle/>
          <a:p>
            <a:pPr algn="ctr"/>
            <a:r>
              <a:rPr lang="es-PY" dirty="0">
                <a:latin typeface="Copperplate Gothic Bold" pitchFamily="34" charset="0"/>
              </a:rPr>
              <a:t>GRUPO 300 BIENES DE CONSUMO</a:t>
            </a:r>
          </a:p>
        </p:txBody>
      </p:sp>
      <p:pic>
        <p:nvPicPr>
          <p:cNvPr id="4" name="Imagen 3">
            <a:extLst>
              <a:ext uri="{FF2B5EF4-FFF2-40B4-BE49-F238E27FC236}">
                <a16:creationId xmlns:a16="http://schemas.microsoft.com/office/drawing/2014/main" id="{BEE3EC72-8E97-44AF-985D-79CD07E10AE4}"/>
              </a:ext>
            </a:extLst>
          </p:cNvPr>
          <p:cNvPicPr>
            <a:picLocks noChangeAspect="1"/>
          </p:cNvPicPr>
          <p:nvPr/>
        </p:nvPicPr>
        <p:blipFill>
          <a:blip r:embed="rId3"/>
          <a:stretch>
            <a:fillRect/>
          </a:stretch>
        </p:blipFill>
        <p:spPr>
          <a:xfrm>
            <a:off x="1154052" y="1678542"/>
            <a:ext cx="6934186" cy="1246401"/>
          </a:xfrm>
          <a:prstGeom prst="rect">
            <a:avLst/>
          </a:prstGeom>
          <a:ln>
            <a:solidFill>
              <a:schemeClr val="tx1"/>
            </a:solidFill>
          </a:ln>
        </p:spPr>
      </p:pic>
      <p:sp>
        <p:nvSpPr>
          <p:cNvPr id="2" name="Rectángulo 1">
            <a:extLst>
              <a:ext uri="{FF2B5EF4-FFF2-40B4-BE49-F238E27FC236}">
                <a16:creationId xmlns:a16="http://schemas.microsoft.com/office/drawing/2014/main" id="{3228F98D-8327-496F-82E9-98AA4CD23A5B}"/>
              </a:ext>
            </a:extLst>
          </p:cNvPr>
          <p:cNvSpPr/>
          <p:nvPr/>
        </p:nvSpPr>
        <p:spPr>
          <a:xfrm>
            <a:off x="1619672" y="3212976"/>
            <a:ext cx="5760640" cy="1925720"/>
          </a:xfrm>
          <a:prstGeom prst="rect">
            <a:avLst/>
          </a:prstGeom>
        </p:spPr>
        <p:txBody>
          <a:bodyPr wrap="square">
            <a:spAutoFit/>
          </a:bodyPr>
          <a:lstStyle/>
          <a:p>
            <a:pPr marL="228600" lvl="0" indent="-228600" algn="just">
              <a:lnSpc>
                <a:spcPct val="107000"/>
              </a:lnSpc>
              <a:spcAft>
                <a:spcPts val="800"/>
              </a:spcAft>
              <a:buFont typeface="+mj-lt"/>
              <a:buAutoNum type="arabicPeriod" startAt="3"/>
            </a:pPr>
            <a:r>
              <a:rPr lang="es-ES" sz="1400" b="1" i="1" dirty="0">
                <a:latin typeface="Bookman Old Style" panose="02050604050505020204" pitchFamily="18" charset="0"/>
                <a:ea typeface="Calibri" panose="020F0502020204030204" pitchFamily="34" charset="0"/>
                <a:cs typeface="Times New Roman" panose="02020603050405020304" pitchFamily="18" charset="0"/>
              </a:rPr>
              <a:t>BIENES DE CONSUMO</a:t>
            </a:r>
            <a:r>
              <a:rPr lang="es-ES" sz="1400" i="1" dirty="0">
                <a:latin typeface="Bookman Old Style" panose="02050604050505020204" pitchFamily="18" charset="0"/>
                <a:ea typeface="Calibri" panose="020F0502020204030204" pitchFamily="34" charset="0"/>
                <a:cs typeface="Times New Roman" panose="02020603050405020304" pitchFamily="18" charset="0"/>
              </a:rPr>
              <a:t>: El Proyecto de Presupuesto presenta un aumento del 16%. Los aumentos se registraron en: Alimentos 13.000.- millones, Combustibles Gs. 650 millones, Otros Bienes de Consumo Gs. 875 millones, Otros Insumos Gs. 1.500.- millones. Para la actividades de: Logística, Prevención de Hechos Punibles, Investigación de Hechos Punibles, Servicio de Operaciones Especiales y de Contención y Operaciones contra Grupos Criminales.</a:t>
            </a:r>
            <a:endParaRPr lang="es-PY"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21010159"/>
      </p:ext>
    </p:extLst>
  </p:cSld>
  <p:clrMapOvr>
    <a:masterClrMapping/>
  </p:clrMapOvr>
  <p:transition spd="slow">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2" name="11 CuadroTexto">
            <a:extLst>
              <a:ext uri="{FF2B5EF4-FFF2-40B4-BE49-F238E27FC236}">
                <a16:creationId xmlns:a16="http://schemas.microsoft.com/office/drawing/2014/main" id="{E12743EF-D1C6-4168-8A1D-356FA263E838}"/>
              </a:ext>
            </a:extLst>
          </p:cNvPr>
          <p:cNvSpPr txBox="1"/>
          <p:nvPr/>
        </p:nvSpPr>
        <p:spPr>
          <a:xfrm>
            <a:off x="1174552" y="1091168"/>
            <a:ext cx="6858048" cy="369332"/>
          </a:xfrm>
          <a:prstGeom prst="rect">
            <a:avLst/>
          </a:prstGeom>
          <a:noFill/>
        </p:spPr>
        <p:txBody>
          <a:bodyPr wrap="square" rtlCol="0">
            <a:spAutoFit/>
          </a:bodyPr>
          <a:lstStyle/>
          <a:p>
            <a:pPr algn="ctr"/>
            <a:r>
              <a:rPr lang="es-PY" dirty="0">
                <a:latin typeface="Copperplate Gothic Bold" pitchFamily="34" charset="0"/>
              </a:rPr>
              <a:t>GRUPO 500 INVERSIÓN FÍSICA</a:t>
            </a:r>
          </a:p>
        </p:txBody>
      </p:sp>
      <p:pic>
        <p:nvPicPr>
          <p:cNvPr id="2" name="Imagen 1">
            <a:extLst>
              <a:ext uri="{FF2B5EF4-FFF2-40B4-BE49-F238E27FC236}">
                <a16:creationId xmlns:a16="http://schemas.microsoft.com/office/drawing/2014/main" id="{2EF3565E-BF15-49A3-9575-CE7CEACA7458}"/>
              </a:ext>
            </a:extLst>
          </p:cNvPr>
          <p:cNvPicPr>
            <a:picLocks noChangeAspect="1"/>
          </p:cNvPicPr>
          <p:nvPr/>
        </p:nvPicPr>
        <p:blipFill>
          <a:blip r:embed="rId3"/>
          <a:stretch>
            <a:fillRect/>
          </a:stretch>
        </p:blipFill>
        <p:spPr>
          <a:xfrm>
            <a:off x="1137401" y="1696162"/>
            <a:ext cx="6858048" cy="1228782"/>
          </a:xfrm>
          <a:prstGeom prst="rect">
            <a:avLst/>
          </a:prstGeom>
          <a:ln>
            <a:solidFill>
              <a:schemeClr val="tx1"/>
            </a:solidFill>
          </a:ln>
        </p:spPr>
      </p:pic>
      <p:sp>
        <p:nvSpPr>
          <p:cNvPr id="4" name="Rectángulo 3">
            <a:extLst>
              <a:ext uri="{FF2B5EF4-FFF2-40B4-BE49-F238E27FC236}">
                <a16:creationId xmlns:a16="http://schemas.microsoft.com/office/drawing/2014/main" id="{551DA503-744E-4CD5-8B79-4701F3F40AF3}"/>
              </a:ext>
            </a:extLst>
          </p:cNvPr>
          <p:cNvSpPr/>
          <p:nvPr/>
        </p:nvSpPr>
        <p:spPr>
          <a:xfrm>
            <a:off x="1475656" y="3256237"/>
            <a:ext cx="5976664" cy="2617255"/>
          </a:xfrm>
          <a:prstGeom prst="rect">
            <a:avLst/>
          </a:prstGeom>
        </p:spPr>
        <p:txBody>
          <a:bodyPr wrap="square">
            <a:spAutoFit/>
          </a:bodyPr>
          <a:lstStyle/>
          <a:p>
            <a:pPr marL="342900" lvl="0" indent="-342900" algn="just">
              <a:lnSpc>
                <a:spcPct val="107000"/>
              </a:lnSpc>
              <a:spcAft>
                <a:spcPts val="800"/>
              </a:spcAft>
              <a:buFont typeface="+mj-lt"/>
              <a:buAutoNum type="arabicPeriod" startAt="4"/>
            </a:pPr>
            <a:r>
              <a:rPr lang="es-ES" sz="1400" b="1" i="1" dirty="0">
                <a:latin typeface="Bookman Old Style" panose="02050604050505020204" pitchFamily="18" charset="0"/>
                <a:ea typeface="Calibri" panose="020F0502020204030204" pitchFamily="34" charset="0"/>
                <a:cs typeface="Times New Roman" panose="02020603050405020304" pitchFamily="18" charset="0"/>
              </a:rPr>
              <a:t>INVERSIONES: </a:t>
            </a:r>
            <a:r>
              <a:rPr lang="es-ES" sz="1400" i="1" dirty="0">
                <a:latin typeface="Bookman Old Style" panose="02050604050505020204" pitchFamily="18" charset="0"/>
                <a:ea typeface="Calibri" panose="020F0502020204030204" pitchFamily="34" charset="0"/>
                <a:cs typeface="Times New Roman" panose="02020603050405020304" pitchFamily="18" charset="0"/>
              </a:rPr>
              <a:t>El Proyecto de Presupuesto presenta una disminución del 94%., los 4.400 millones en inversiones se encuentran totalmente cubiertos con fondos del FONACIDE. Las disminuciones se registraron en Construcciones Gs. 10.500 millones, Equipos de Seguridad Gs. 38.000 millones, Reparaciones Mayores Gs. 9.200 millones. Equipos de Computación Gs. 5.600 millones, Activos Intangibles Gs. 5.200 millones. Cabe mencionar, que durante el Ejercicio Fiscal 2019 se contó con fondos del FONACIDE por Gs. 63.900 millones. Para la actividades de: Prevención de Hechos Punibles, Investigación de Hechos Punibles.</a:t>
            </a:r>
            <a:endParaRPr lang="es-PY"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7778550"/>
      </p:ext>
    </p:extLst>
  </p:cSld>
  <p:clrMapOvr>
    <a:masterClrMapping/>
  </p:clrMapOvr>
  <p:transition spd="slow">
    <p:zo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2" name="11 CuadroTexto">
            <a:extLst>
              <a:ext uri="{FF2B5EF4-FFF2-40B4-BE49-F238E27FC236}">
                <a16:creationId xmlns:a16="http://schemas.microsoft.com/office/drawing/2014/main" id="{E12743EF-D1C6-4168-8A1D-356FA263E838}"/>
              </a:ext>
            </a:extLst>
          </p:cNvPr>
          <p:cNvSpPr txBox="1"/>
          <p:nvPr/>
        </p:nvSpPr>
        <p:spPr>
          <a:xfrm>
            <a:off x="1174552" y="1091168"/>
            <a:ext cx="6858048" cy="369332"/>
          </a:xfrm>
          <a:prstGeom prst="rect">
            <a:avLst/>
          </a:prstGeom>
          <a:noFill/>
        </p:spPr>
        <p:txBody>
          <a:bodyPr wrap="square" rtlCol="0">
            <a:spAutoFit/>
          </a:bodyPr>
          <a:lstStyle/>
          <a:p>
            <a:pPr algn="ctr"/>
            <a:r>
              <a:rPr lang="es-PY" dirty="0">
                <a:latin typeface="Copperplate Gothic Bold" pitchFamily="34" charset="0"/>
              </a:rPr>
              <a:t>GRUPO 500 INVERSIÓN FÍSICA</a:t>
            </a:r>
          </a:p>
        </p:txBody>
      </p:sp>
      <p:pic>
        <p:nvPicPr>
          <p:cNvPr id="2" name="Imagen 1">
            <a:extLst>
              <a:ext uri="{FF2B5EF4-FFF2-40B4-BE49-F238E27FC236}">
                <a16:creationId xmlns:a16="http://schemas.microsoft.com/office/drawing/2014/main" id="{2EF3565E-BF15-49A3-9575-CE7CEACA7458}"/>
              </a:ext>
            </a:extLst>
          </p:cNvPr>
          <p:cNvPicPr>
            <a:picLocks noChangeAspect="1"/>
          </p:cNvPicPr>
          <p:nvPr/>
        </p:nvPicPr>
        <p:blipFill>
          <a:blip r:embed="rId3"/>
          <a:stretch>
            <a:fillRect/>
          </a:stretch>
        </p:blipFill>
        <p:spPr>
          <a:xfrm>
            <a:off x="1137401" y="1696162"/>
            <a:ext cx="6858048" cy="1228782"/>
          </a:xfrm>
          <a:prstGeom prst="rect">
            <a:avLst/>
          </a:prstGeom>
          <a:ln>
            <a:solidFill>
              <a:schemeClr val="tx1"/>
            </a:solidFill>
          </a:ln>
        </p:spPr>
      </p:pic>
      <p:sp>
        <p:nvSpPr>
          <p:cNvPr id="4" name="Rectángulo 3">
            <a:extLst>
              <a:ext uri="{FF2B5EF4-FFF2-40B4-BE49-F238E27FC236}">
                <a16:creationId xmlns:a16="http://schemas.microsoft.com/office/drawing/2014/main" id="{551DA503-744E-4CD5-8B79-4701F3F40AF3}"/>
              </a:ext>
            </a:extLst>
          </p:cNvPr>
          <p:cNvSpPr/>
          <p:nvPr/>
        </p:nvSpPr>
        <p:spPr>
          <a:xfrm>
            <a:off x="1475656" y="3256237"/>
            <a:ext cx="5976664" cy="1464696"/>
          </a:xfrm>
          <a:prstGeom prst="rect">
            <a:avLst/>
          </a:prstGeom>
        </p:spPr>
        <p:txBody>
          <a:bodyPr wrap="square">
            <a:spAutoFit/>
          </a:bodyPr>
          <a:lstStyle/>
          <a:p>
            <a:pPr marL="342900" lvl="0" indent="-342900" algn="just">
              <a:lnSpc>
                <a:spcPct val="107000"/>
              </a:lnSpc>
              <a:spcAft>
                <a:spcPts val="800"/>
              </a:spcAft>
              <a:buFont typeface="+mj-lt"/>
              <a:buAutoNum type="arabicPeriod" startAt="4"/>
            </a:pPr>
            <a:r>
              <a:rPr lang="es-ES" sz="1400" b="1" i="1" dirty="0">
                <a:latin typeface="Bookman Old Style" panose="02050604050505020204" pitchFamily="18" charset="0"/>
                <a:ea typeface="Calibri" panose="020F0502020204030204" pitchFamily="34" charset="0"/>
                <a:cs typeface="Times New Roman" panose="02020603050405020304" pitchFamily="18" charset="0"/>
              </a:rPr>
              <a:t>INVERSIONES: </a:t>
            </a:r>
            <a:r>
              <a:rPr lang="es-ES" sz="1400" i="1" dirty="0">
                <a:latin typeface="Bookman Old Style" panose="02050604050505020204" pitchFamily="18" charset="0"/>
                <a:ea typeface="Calibri" panose="020F0502020204030204" pitchFamily="34" charset="0"/>
                <a:cs typeface="Times New Roman" panose="02020603050405020304" pitchFamily="18" charset="0"/>
              </a:rPr>
              <a:t>Con estos créditos se estima adquirir en el 2020:,  radios base, aparatos de fax, equipos de oficina, cocinas industriales (equipamientos para Direcciones y Comisarías) Construcciones para el ISEPOL (Academia de Policía y Colegio de Policía), de manera a llevar a cabo el proyecto de modernización del mismo.</a:t>
            </a:r>
            <a:endParaRPr lang="es-PY"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5480286"/>
      </p:ext>
    </p:extLst>
  </p:cSld>
  <p:clrMapOvr>
    <a:masterClrMapping/>
  </p:clrMapOvr>
  <p:transition spd="slow">
    <p:zo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pic>
        <p:nvPicPr>
          <p:cNvPr id="2" name="Imagen 1">
            <a:extLst>
              <a:ext uri="{FF2B5EF4-FFF2-40B4-BE49-F238E27FC236}">
                <a16:creationId xmlns:a16="http://schemas.microsoft.com/office/drawing/2014/main" id="{32C74DA7-B88F-48E6-8261-22428A639153}"/>
              </a:ext>
            </a:extLst>
          </p:cNvPr>
          <p:cNvPicPr>
            <a:picLocks noChangeAspect="1"/>
          </p:cNvPicPr>
          <p:nvPr/>
        </p:nvPicPr>
        <p:blipFill>
          <a:blip r:embed="rId3"/>
          <a:stretch>
            <a:fillRect/>
          </a:stretch>
        </p:blipFill>
        <p:spPr>
          <a:xfrm>
            <a:off x="1142365" y="1732166"/>
            <a:ext cx="6933311" cy="1189404"/>
          </a:xfrm>
          <a:prstGeom prst="rect">
            <a:avLst/>
          </a:prstGeom>
          <a:ln>
            <a:solidFill>
              <a:schemeClr val="tx1"/>
            </a:solidFill>
          </a:ln>
        </p:spPr>
      </p:pic>
      <p:sp>
        <p:nvSpPr>
          <p:cNvPr id="13" name="11 CuadroTexto">
            <a:extLst>
              <a:ext uri="{FF2B5EF4-FFF2-40B4-BE49-F238E27FC236}">
                <a16:creationId xmlns:a16="http://schemas.microsoft.com/office/drawing/2014/main" id="{AF942738-B912-428E-96B1-982FFBD10B24}"/>
              </a:ext>
            </a:extLst>
          </p:cNvPr>
          <p:cNvSpPr txBox="1"/>
          <p:nvPr/>
        </p:nvSpPr>
        <p:spPr>
          <a:xfrm>
            <a:off x="1138315" y="1144791"/>
            <a:ext cx="6858048" cy="369332"/>
          </a:xfrm>
          <a:prstGeom prst="rect">
            <a:avLst/>
          </a:prstGeom>
          <a:noFill/>
        </p:spPr>
        <p:txBody>
          <a:bodyPr wrap="square" rtlCol="0">
            <a:spAutoFit/>
          </a:bodyPr>
          <a:lstStyle/>
          <a:p>
            <a:pPr algn="ctr"/>
            <a:r>
              <a:rPr lang="es-PY" dirty="0">
                <a:latin typeface="Copperplate Gothic Bold" pitchFamily="34" charset="0"/>
              </a:rPr>
              <a:t>GRUPO 800 TRANSFERNCIAS</a:t>
            </a:r>
          </a:p>
        </p:txBody>
      </p:sp>
      <p:sp>
        <p:nvSpPr>
          <p:cNvPr id="3" name="Rectángulo 2">
            <a:extLst>
              <a:ext uri="{FF2B5EF4-FFF2-40B4-BE49-F238E27FC236}">
                <a16:creationId xmlns:a16="http://schemas.microsoft.com/office/drawing/2014/main" id="{4D8C4380-4A0E-4D39-9F01-0EF95955CACC}"/>
              </a:ext>
            </a:extLst>
          </p:cNvPr>
          <p:cNvSpPr/>
          <p:nvPr/>
        </p:nvSpPr>
        <p:spPr>
          <a:xfrm>
            <a:off x="1547664" y="3115325"/>
            <a:ext cx="5904656" cy="773160"/>
          </a:xfrm>
          <a:prstGeom prst="rect">
            <a:avLst/>
          </a:prstGeom>
        </p:spPr>
        <p:txBody>
          <a:bodyPr wrap="square">
            <a:spAutoFit/>
          </a:bodyPr>
          <a:lstStyle/>
          <a:p>
            <a:pPr marL="228600" lvl="0" indent="-228600" algn="just">
              <a:lnSpc>
                <a:spcPct val="107000"/>
              </a:lnSpc>
              <a:spcAft>
                <a:spcPts val="800"/>
              </a:spcAft>
              <a:buFont typeface="+mj-lt"/>
              <a:buAutoNum type="arabicPeriod" startAt="5"/>
            </a:pPr>
            <a:r>
              <a:rPr lang="es-ES" sz="1400" b="1" i="1" dirty="0">
                <a:latin typeface="Bookman Old Style" panose="02050604050505020204" pitchFamily="18" charset="0"/>
                <a:ea typeface="Calibri" panose="020F0502020204030204" pitchFamily="34" charset="0"/>
                <a:cs typeface="Times New Roman" panose="02020603050405020304" pitchFamily="18" charset="0"/>
              </a:rPr>
              <a:t>TRANSFERNCIAS: </a:t>
            </a:r>
            <a:r>
              <a:rPr lang="es-ES" sz="1400" i="1" dirty="0">
                <a:latin typeface="Bookman Old Style" panose="02050604050505020204" pitchFamily="18" charset="0"/>
                <a:ea typeface="Calibri" panose="020F0502020204030204" pitchFamily="34" charset="0"/>
                <a:cs typeface="Times New Roman" panose="02020603050405020304" pitchFamily="18" charset="0"/>
              </a:rPr>
              <a:t>El Proyecto de Presupuesto presenta un aumento del 12%, 48 millones para becas y 50 millones para pago de cuota de Interpol.</a:t>
            </a:r>
            <a:endParaRPr lang="es-PY"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9709194"/>
      </p:ext>
    </p:extLst>
  </p:cSld>
  <p:clrMapOvr>
    <a:masterClrMapping/>
  </p:clrMapOvr>
  <p:transition spd="slow">
    <p:zo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2" name="11 CuadroTexto">
            <a:extLst>
              <a:ext uri="{FF2B5EF4-FFF2-40B4-BE49-F238E27FC236}">
                <a16:creationId xmlns:a16="http://schemas.microsoft.com/office/drawing/2014/main" id="{9647E150-2F82-4D35-B497-FC53C08FF663}"/>
              </a:ext>
            </a:extLst>
          </p:cNvPr>
          <p:cNvSpPr txBox="1"/>
          <p:nvPr/>
        </p:nvSpPr>
        <p:spPr>
          <a:xfrm>
            <a:off x="1165251" y="972027"/>
            <a:ext cx="6858048" cy="646331"/>
          </a:xfrm>
          <a:prstGeom prst="rect">
            <a:avLst/>
          </a:prstGeom>
          <a:noFill/>
        </p:spPr>
        <p:txBody>
          <a:bodyPr wrap="square" rtlCol="0">
            <a:spAutoFit/>
          </a:bodyPr>
          <a:lstStyle/>
          <a:p>
            <a:pPr algn="ctr"/>
            <a:r>
              <a:rPr lang="es-PY" dirty="0">
                <a:latin typeface="Copperplate Gothic Bold" pitchFamily="34" charset="0"/>
              </a:rPr>
              <a:t>GRUPO 900 OTROS GASTOS</a:t>
            </a:r>
          </a:p>
          <a:p>
            <a:pPr algn="ctr"/>
            <a:endParaRPr lang="es-PY" dirty="0">
              <a:latin typeface="Copperplate Gothic Bold" pitchFamily="34" charset="0"/>
            </a:endParaRPr>
          </a:p>
        </p:txBody>
      </p:sp>
      <p:pic>
        <p:nvPicPr>
          <p:cNvPr id="3" name="Imagen 2">
            <a:extLst>
              <a:ext uri="{FF2B5EF4-FFF2-40B4-BE49-F238E27FC236}">
                <a16:creationId xmlns:a16="http://schemas.microsoft.com/office/drawing/2014/main" id="{AFF6C236-14E4-4DAA-848E-C2EE5D271E0E}"/>
              </a:ext>
            </a:extLst>
          </p:cNvPr>
          <p:cNvPicPr>
            <a:picLocks noChangeAspect="1"/>
          </p:cNvPicPr>
          <p:nvPr/>
        </p:nvPicPr>
        <p:blipFill>
          <a:blip r:embed="rId3"/>
          <a:stretch>
            <a:fillRect/>
          </a:stretch>
        </p:blipFill>
        <p:spPr>
          <a:xfrm>
            <a:off x="1065757" y="1714622"/>
            <a:ext cx="7012485" cy="1282330"/>
          </a:xfrm>
          <a:prstGeom prst="rect">
            <a:avLst/>
          </a:prstGeom>
          <a:ln>
            <a:solidFill>
              <a:schemeClr val="tx1"/>
            </a:solidFill>
          </a:ln>
        </p:spPr>
      </p:pic>
      <p:sp>
        <p:nvSpPr>
          <p:cNvPr id="2" name="Rectángulo 1">
            <a:extLst>
              <a:ext uri="{FF2B5EF4-FFF2-40B4-BE49-F238E27FC236}">
                <a16:creationId xmlns:a16="http://schemas.microsoft.com/office/drawing/2014/main" id="{F4A03BAF-1F92-46C9-8B60-9A6AD012003A}"/>
              </a:ext>
            </a:extLst>
          </p:cNvPr>
          <p:cNvSpPr/>
          <p:nvPr/>
        </p:nvSpPr>
        <p:spPr>
          <a:xfrm>
            <a:off x="1418506" y="3229090"/>
            <a:ext cx="6192688" cy="542649"/>
          </a:xfrm>
          <a:prstGeom prst="rect">
            <a:avLst/>
          </a:prstGeom>
        </p:spPr>
        <p:txBody>
          <a:bodyPr wrap="square">
            <a:spAutoFit/>
          </a:bodyPr>
          <a:lstStyle/>
          <a:p>
            <a:pPr marL="228600" lvl="0" indent="-228600" algn="just">
              <a:lnSpc>
                <a:spcPct val="107000"/>
              </a:lnSpc>
              <a:spcAft>
                <a:spcPts val="800"/>
              </a:spcAft>
              <a:buFont typeface="+mj-lt"/>
              <a:buAutoNum type="arabicPeriod" startAt="6"/>
            </a:pPr>
            <a:r>
              <a:rPr lang="es-ES" sz="1400" b="1" i="1" dirty="0">
                <a:latin typeface="Bookman Old Style" panose="02050604050505020204" pitchFamily="18" charset="0"/>
                <a:ea typeface="Calibri" panose="020F0502020204030204" pitchFamily="34" charset="0"/>
                <a:cs typeface="Times New Roman" panose="02020603050405020304" pitchFamily="18" charset="0"/>
              </a:rPr>
              <a:t>OTROS GASTOS:</a:t>
            </a:r>
            <a:r>
              <a:rPr lang="es-ES" sz="1400" i="1" dirty="0">
                <a:latin typeface="Bookman Old Style" panose="02050604050505020204" pitchFamily="18" charset="0"/>
                <a:ea typeface="Calibri" panose="020F0502020204030204" pitchFamily="34" charset="0"/>
                <a:cs typeface="Times New Roman" panose="02020603050405020304" pitchFamily="18" charset="0"/>
              </a:rPr>
              <a:t> El Proyecto de Presupuesto presenta y aumento del 2%, 50 millones para pago de habilitación de vehículos.</a:t>
            </a:r>
            <a:endParaRPr lang="es-PY"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05536858"/>
      </p:ext>
    </p:extLst>
  </p:cSld>
  <p:clrMapOvr>
    <a:masterClrMapping/>
  </p:clrMapOvr>
  <p:transition spd="slow">
    <p:zo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2" name="11 CuadroTexto">
            <a:extLst>
              <a:ext uri="{FF2B5EF4-FFF2-40B4-BE49-F238E27FC236}">
                <a16:creationId xmlns:a16="http://schemas.microsoft.com/office/drawing/2014/main" id="{9647E150-2F82-4D35-B497-FC53C08FF663}"/>
              </a:ext>
            </a:extLst>
          </p:cNvPr>
          <p:cNvSpPr txBox="1"/>
          <p:nvPr/>
        </p:nvSpPr>
        <p:spPr>
          <a:xfrm>
            <a:off x="1140595" y="549959"/>
            <a:ext cx="6858048" cy="646331"/>
          </a:xfrm>
          <a:prstGeom prst="rect">
            <a:avLst/>
          </a:prstGeom>
          <a:noFill/>
        </p:spPr>
        <p:txBody>
          <a:bodyPr wrap="square" rtlCol="0">
            <a:spAutoFit/>
          </a:bodyPr>
          <a:lstStyle/>
          <a:p>
            <a:pPr algn="ctr"/>
            <a:r>
              <a:rPr lang="es-PY" dirty="0">
                <a:latin typeface="Copperplate Gothic Bold" pitchFamily="34" charset="0"/>
              </a:rPr>
              <a:t>Requerimientos Vs. Proyecto 2020</a:t>
            </a:r>
          </a:p>
          <a:p>
            <a:pPr algn="ctr"/>
            <a:endParaRPr lang="es-PY" dirty="0">
              <a:latin typeface="Copperplate Gothic Bold" pitchFamily="34" charset="0"/>
            </a:endParaRPr>
          </a:p>
        </p:txBody>
      </p:sp>
      <p:pic>
        <p:nvPicPr>
          <p:cNvPr id="2" name="Imagen 1">
            <a:extLst>
              <a:ext uri="{FF2B5EF4-FFF2-40B4-BE49-F238E27FC236}">
                <a16:creationId xmlns:a16="http://schemas.microsoft.com/office/drawing/2014/main" id="{5D3B8562-0E97-4DDC-81AE-8DE101B147D1}"/>
              </a:ext>
            </a:extLst>
          </p:cNvPr>
          <p:cNvPicPr>
            <a:picLocks noChangeAspect="1"/>
          </p:cNvPicPr>
          <p:nvPr/>
        </p:nvPicPr>
        <p:blipFill>
          <a:blip r:embed="rId3"/>
          <a:stretch>
            <a:fillRect/>
          </a:stretch>
        </p:blipFill>
        <p:spPr>
          <a:xfrm>
            <a:off x="1125205" y="944563"/>
            <a:ext cx="6926197" cy="5724796"/>
          </a:xfrm>
          <a:prstGeom prst="rect">
            <a:avLst/>
          </a:prstGeom>
          <a:ln>
            <a:solidFill>
              <a:schemeClr val="tx1"/>
            </a:solidFill>
          </a:ln>
        </p:spPr>
      </p:pic>
    </p:spTree>
    <p:extLst>
      <p:ext uri="{BB962C8B-B14F-4D97-AF65-F5344CB8AC3E}">
        <p14:creationId xmlns:p14="http://schemas.microsoft.com/office/powerpoint/2010/main" val="4281135762"/>
      </p:ext>
    </p:extLst>
  </p:cSld>
  <p:clrMapOvr>
    <a:masterClrMapping/>
  </p:clrMapOvr>
  <p:transition spd="slow">
    <p:zo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69618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2" name="11 CuadroTexto">
            <a:extLst>
              <a:ext uri="{FF2B5EF4-FFF2-40B4-BE49-F238E27FC236}">
                <a16:creationId xmlns:a16="http://schemas.microsoft.com/office/drawing/2014/main" id="{9647E150-2F82-4D35-B497-FC53C08FF663}"/>
              </a:ext>
            </a:extLst>
          </p:cNvPr>
          <p:cNvSpPr txBox="1"/>
          <p:nvPr/>
        </p:nvSpPr>
        <p:spPr>
          <a:xfrm>
            <a:off x="1225264" y="529357"/>
            <a:ext cx="6858048" cy="646331"/>
          </a:xfrm>
          <a:prstGeom prst="rect">
            <a:avLst/>
          </a:prstGeom>
          <a:noFill/>
        </p:spPr>
        <p:txBody>
          <a:bodyPr wrap="square" rtlCol="0">
            <a:spAutoFit/>
          </a:bodyPr>
          <a:lstStyle/>
          <a:p>
            <a:pPr algn="ctr"/>
            <a:r>
              <a:rPr lang="es-PY" dirty="0">
                <a:latin typeface="Copperplate Gothic Bold" pitchFamily="34" charset="0"/>
              </a:rPr>
              <a:t>Requerimientos Vs. Proyecto 2020</a:t>
            </a:r>
          </a:p>
          <a:p>
            <a:pPr algn="ctr"/>
            <a:endParaRPr lang="es-PY" dirty="0">
              <a:latin typeface="Copperplate Gothic Bold" pitchFamily="34" charset="0"/>
            </a:endParaRPr>
          </a:p>
        </p:txBody>
      </p:sp>
      <p:pic>
        <p:nvPicPr>
          <p:cNvPr id="3" name="Imagen 2">
            <a:extLst>
              <a:ext uri="{FF2B5EF4-FFF2-40B4-BE49-F238E27FC236}">
                <a16:creationId xmlns:a16="http://schemas.microsoft.com/office/drawing/2014/main" id="{E1059FD1-C79E-458E-9894-AF32AF8D93FE}"/>
              </a:ext>
            </a:extLst>
          </p:cNvPr>
          <p:cNvPicPr>
            <a:picLocks noChangeAspect="1"/>
          </p:cNvPicPr>
          <p:nvPr/>
        </p:nvPicPr>
        <p:blipFill>
          <a:blip r:embed="rId3"/>
          <a:stretch>
            <a:fillRect/>
          </a:stretch>
        </p:blipFill>
        <p:spPr>
          <a:xfrm>
            <a:off x="1324142" y="1243329"/>
            <a:ext cx="6262414" cy="2368954"/>
          </a:xfrm>
          <a:prstGeom prst="rect">
            <a:avLst/>
          </a:prstGeom>
        </p:spPr>
      </p:pic>
      <p:pic>
        <p:nvPicPr>
          <p:cNvPr id="4" name="Imagen 3">
            <a:extLst>
              <a:ext uri="{FF2B5EF4-FFF2-40B4-BE49-F238E27FC236}">
                <a16:creationId xmlns:a16="http://schemas.microsoft.com/office/drawing/2014/main" id="{31EB9AEF-2DA8-4552-B85A-A8F330FA20B2}"/>
              </a:ext>
            </a:extLst>
          </p:cNvPr>
          <p:cNvPicPr>
            <a:picLocks noChangeAspect="1"/>
          </p:cNvPicPr>
          <p:nvPr/>
        </p:nvPicPr>
        <p:blipFill>
          <a:blip r:embed="rId4"/>
          <a:stretch>
            <a:fillRect/>
          </a:stretch>
        </p:blipFill>
        <p:spPr>
          <a:xfrm>
            <a:off x="1496046" y="3731655"/>
            <a:ext cx="6048672" cy="2596988"/>
          </a:xfrm>
          <a:prstGeom prst="rect">
            <a:avLst/>
          </a:prstGeom>
        </p:spPr>
      </p:pic>
    </p:spTree>
    <p:extLst>
      <p:ext uri="{BB962C8B-B14F-4D97-AF65-F5344CB8AC3E}">
        <p14:creationId xmlns:p14="http://schemas.microsoft.com/office/powerpoint/2010/main" val="179529292"/>
      </p:ext>
    </p:extLst>
  </p:cSld>
  <p:clrMapOvr>
    <a:masterClrMapping/>
  </p:clrMapOvr>
  <p:transition spd="slow">
    <p:zo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2" name="11 CuadroTexto">
            <a:extLst>
              <a:ext uri="{FF2B5EF4-FFF2-40B4-BE49-F238E27FC236}">
                <a16:creationId xmlns:a16="http://schemas.microsoft.com/office/drawing/2014/main" id="{9647E150-2F82-4D35-B497-FC53C08FF663}"/>
              </a:ext>
            </a:extLst>
          </p:cNvPr>
          <p:cNvSpPr txBox="1"/>
          <p:nvPr/>
        </p:nvSpPr>
        <p:spPr>
          <a:xfrm>
            <a:off x="1223595" y="549959"/>
            <a:ext cx="6858048" cy="646331"/>
          </a:xfrm>
          <a:prstGeom prst="rect">
            <a:avLst/>
          </a:prstGeom>
          <a:noFill/>
        </p:spPr>
        <p:txBody>
          <a:bodyPr wrap="square" rtlCol="0">
            <a:spAutoFit/>
          </a:bodyPr>
          <a:lstStyle/>
          <a:p>
            <a:pPr algn="ctr"/>
            <a:r>
              <a:rPr lang="es-PY" dirty="0">
                <a:latin typeface="Copperplate Gothic Bold" pitchFamily="34" charset="0"/>
              </a:rPr>
              <a:t>Requerimientos Vs. Proyecto 2020</a:t>
            </a:r>
          </a:p>
          <a:p>
            <a:pPr algn="ctr"/>
            <a:endParaRPr lang="es-PY" dirty="0">
              <a:latin typeface="Copperplate Gothic Bold" pitchFamily="34" charset="0"/>
            </a:endParaRPr>
          </a:p>
        </p:txBody>
      </p:sp>
      <p:pic>
        <p:nvPicPr>
          <p:cNvPr id="2" name="Imagen 1">
            <a:extLst>
              <a:ext uri="{FF2B5EF4-FFF2-40B4-BE49-F238E27FC236}">
                <a16:creationId xmlns:a16="http://schemas.microsoft.com/office/drawing/2014/main" id="{4D472DB0-B463-4A5F-A9D4-8224B0158388}"/>
              </a:ext>
            </a:extLst>
          </p:cNvPr>
          <p:cNvPicPr>
            <a:picLocks noChangeAspect="1"/>
          </p:cNvPicPr>
          <p:nvPr/>
        </p:nvPicPr>
        <p:blipFill>
          <a:blip r:embed="rId3"/>
          <a:stretch>
            <a:fillRect/>
          </a:stretch>
        </p:blipFill>
        <p:spPr>
          <a:xfrm>
            <a:off x="1763688" y="1559402"/>
            <a:ext cx="5261304" cy="2450804"/>
          </a:xfrm>
          <a:prstGeom prst="rect">
            <a:avLst/>
          </a:prstGeom>
        </p:spPr>
      </p:pic>
    </p:spTree>
    <p:extLst>
      <p:ext uri="{BB962C8B-B14F-4D97-AF65-F5344CB8AC3E}">
        <p14:creationId xmlns:p14="http://schemas.microsoft.com/office/powerpoint/2010/main" val="781213147"/>
      </p:ext>
    </p:extLst>
  </p:cSld>
  <p:clrMapOvr>
    <a:masterClrMapping/>
  </p:clrMapOvr>
  <p:transition spd="slow">
    <p:zo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2" name="11 CuadroTexto">
            <a:extLst>
              <a:ext uri="{FF2B5EF4-FFF2-40B4-BE49-F238E27FC236}">
                <a16:creationId xmlns:a16="http://schemas.microsoft.com/office/drawing/2014/main" id="{9647E150-2F82-4D35-B497-FC53C08FF663}"/>
              </a:ext>
            </a:extLst>
          </p:cNvPr>
          <p:cNvSpPr txBox="1"/>
          <p:nvPr/>
        </p:nvSpPr>
        <p:spPr>
          <a:xfrm>
            <a:off x="1191345" y="549959"/>
            <a:ext cx="6858048" cy="646331"/>
          </a:xfrm>
          <a:prstGeom prst="rect">
            <a:avLst/>
          </a:prstGeom>
          <a:noFill/>
        </p:spPr>
        <p:txBody>
          <a:bodyPr wrap="square" rtlCol="0">
            <a:spAutoFit/>
          </a:bodyPr>
          <a:lstStyle/>
          <a:p>
            <a:pPr algn="ctr"/>
            <a:r>
              <a:rPr lang="es-PY" dirty="0">
                <a:latin typeface="Copperplate Gothic Bold" pitchFamily="34" charset="0"/>
              </a:rPr>
              <a:t>Requerimientos Vs. Proyecto 2020</a:t>
            </a:r>
          </a:p>
          <a:p>
            <a:pPr algn="ctr"/>
            <a:endParaRPr lang="es-PY" dirty="0">
              <a:latin typeface="Copperplate Gothic Bold" pitchFamily="34" charset="0"/>
            </a:endParaRPr>
          </a:p>
        </p:txBody>
      </p:sp>
      <p:pic>
        <p:nvPicPr>
          <p:cNvPr id="2" name="Imagen 1">
            <a:extLst>
              <a:ext uri="{FF2B5EF4-FFF2-40B4-BE49-F238E27FC236}">
                <a16:creationId xmlns:a16="http://schemas.microsoft.com/office/drawing/2014/main" id="{53C829D0-6786-4CD3-ACAF-15CA683C97DE}"/>
              </a:ext>
            </a:extLst>
          </p:cNvPr>
          <p:cNvPicPr>
            <a:picLocks noChangeAspect="1"/>
          </p:cNvPicPr>
          <p:nvPr/>
        </p:nvPicPr>
        <p:blipFill>
          <a:blip r:embed="rId3"/>
          <a:stretch>
            <a:fillRect/>
          </a:stretch>
        </p:blipFill>
        <p:spPr>
          <a:xfrm>
            <a:off x="1822465" y="1224571"/>
            <a:ext cx="5499069" cy="4712616"/>
          </a:xfrm>
          <a:prstGeom prst="rect">
            <a:avLst/>
          </a:prstGeom>
        </p:spPr>
      </p:pic>
    </p:spTree>
    <p:extLst>
      <p:ext uri="{BB962C8B-B14F-4D97-AF65-F5344CB8AC3E}">
        <p14:creationId xmlns:p14="http://schemas.microsoft.com/office/powerpoint/2010/main" val="10119607"/>
      </p:ext>
    </p:extLst>
  </p:cSld>
  <p:clrMapOvr>
    <a:masterClrMapping/>
  </p:clrMapOvr>
  <p:transition spd="slow">
    <p:zo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2" name="11 CuadroTexto">
            <a:extLst>
              <a:ext uri="{FF2B5EF4-FFF2-40B4-BE49-F238E27FC236}">
                <a16:creationId xmlns:a16="http://schemas.microsoft.com/office/drawing/2014/main" id="{9647E150-2F82-4D35-B497-FC53C08FF663}"/>
              </a:ext>
            </a:extLst>
          </p:cNvPr>
          <p:cNvSpPr txBox="1"/>
          <p:nvPr/>
        </p:nvSpPr>
        <p:spPr>
          <a:xfrm>
            <a:off x="1217628" y="477076"/>
            <a:ext cx="6858048" cy="646331"/>
          </a:xfrm>
          <a:prstGeom prst="rect">
            <a:avLst/>
          </a:prstGeom>
          <a:noFill/>
        </p:spPr>
        <p:txBody>
          <a:bodyPr wrap="square" rtlCol="0">
            <a:spAutoFit/>
          </a:bodyPr>
          <a:lstStyle/>
          <a:p>
            <a:pPr algn="ctr"/>
            <a:r>
              <a:rPr lang="es-PY" dirty="0">
                <a:latin typeface="Copperplate Gothic Bold" pitchFamily="34" charset="0"/>
              </a:rPr>
              <a:t>Requerimientos Vs. Proyecto 2020</a:t>
            </a:r>
          </a:p>
          <a:p>
            <a:pPr algn="ctr"/>
            <a:endParaRPr lang="es-PY" dirty="0">
              <a:latin typeface="Copperplate Gothic Bold" pitchFamily="34" charset="0"/>
            </a:endParaRPr>
          </a:p>
        </p:txBody>
      </p:sp>
      <p:pic>
        <p:nvPicPr>
          <p:cNvPr id="3" name="Imagen 2">
            <a:extLst>
              <a:ext uri="{FF2B5EF4-FFF2-40B4-BE49-F238E27FC236}">
                <a16:creationId xmlns:a16="http://schemas.microsoft.com/office/drawing/2014/main" id="{C91ED800-8ABA-4D7C-8F48-144613D558A0}"/>
              </a:ext>
            </a:extLst>
          </p:cNvPr>
          <p:cNvPicPr>
            <a:picLocks noChangeAspect="1"/>
          </p:cNvPicPr>
          <p:nvPr/>
        </p:nvPicPr>
        <p:blipFill>
          <a:blip r:embed="rId3"/>
          <a:stretch>
            <a:fillRect/>
          </a:stretch>
        </p:blipFill>
        <p:spPr>
          <a:xfrm>
            <a:off x="1835696" y="1519456"/>
            <a:ext cx="5472608" cy="3078747"/>
          </a:xfrm>
          <a:prstGeom prst="rect">
            <a:avLst/>
          </a:prstGeom>
        </p:spPr>
      </p:pic>
    </p:spTree>
    <p:extLst>
      <p:ext uri="{BB962C8B-B14F-4D97-AF65-F5344CB8AC3E}">
        <p14:creationId xmlns:p14="http://schemas.microsoft.com/office/powerpoint/2010/main" val="2370183620"/>
      </p:ext>
    </p:extLst>
  </p:cSld>
  <p:clrMapOvr>
    <a:masterClrMapping/>
  </p:clrMapOvr>
  <p:transition spd="slow">
    <p:zo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1" name="11 CuadroTexto">
            <a:extLst>
              <a:ext uri="{FF2B5EF4-FFF2-40B4-BE49-F238E27FC236}">
                <a16:creationId xmlns:a16="http://schemas.microsoft.com/office/drawing/2014/main" id="{B888AE40-50A1-41B5-A5C4-BF8184BC8FB7}"/>
              </a:ext>
            </a:extLst>
          </p:cNvPr>
          <p:cNvSpPr txBox="1"/>
          <p:nvPr/>
        </p:nvSpPr>
        <p:spPr>
          <a:xfrm>
            <a:off x="1031842" y="373660"/>
            <a:ext cx="6858048" cy="369332"/>
          </a:xfrm>
          <a:prstGeom prst="rect">
            <a:avLst/>
          </a:prstGeom>
          <a:noFill/>
        </p:spPr>
        <p:txBody>
          <a:bodyPr wrap="square" rtlCol="0">
            <a:spAutoFit/>
          </a:bodyPr>
          <a:lstStyle/>
          <a:p>
            <a:pPr algn="ctr"/>
            <a:r>
              <a:rPr lang="es-PY" dirty="0">
                <a:latin typeface="Copperplate Gothic Bold" pitchFamily="34" charset="0"/>
              </a:rPr>
              <a:t>Nueva Estructura Presupuestaria</a:t>
            </a:r>
          </a:p>
        </p:txBody>
      </p:sp>
      <p:pic>
        <p:nvPicPr>
          <p:cNvPr id="4" name="Imagen 3">
            <a:extLst>
              <a:ext uri="{FF2B5EF4-FFF2-40B4-BE49-F238E27FC236}">
                <a16:creationId xmlns:a16="http://schemas.microsoft.com/office/drawing/2014/main" id="{AF4A28E0-CADE-48A9-B60D-81913B5F026C}"/>
              </a:ext>
            </a:extLst>
          </p:cNvPr>
          <p:cNvPicPr>
            <a:picLocks noChangeAspect="1"/>
          </p:cNvPicPr>
          <p:nvPr/>
        </p:nvPicPr>
        <p:blipFill>
          <a:blip r:embed="rId3"/>
          <a:stretch>
            <a:fillRect/>
          </a:stretch>
        </p:blipFill>
        <p:spPr>
          <a:xfrm>
            <a:off x="1154052" y="1035087"/>
            <a:ext cx="6858049" cy="5490827"/>
          </a:xfrm>
          <a:prstGeom prst="rect">
            <a:avLst/>
          </a:prstGeom>
          <a:ln>
            <a:solidFill>
              <a:schemeClr val="tx1"/>
            </a:solidFill>
          </a:ln>
        </p:spPr>
      </p:pic>
    </p:spTree>
    <p:extLst>
      <p:ext uri="{BB962C8B-B14F-4D97-AF65-F5344CB8AC3E}">
        <p14:creationId xmlns:p14="http://schemas.microsoft.com/office/powerpoint/2010/main" val="1474654365"/>
      </p:ext>
    </p:extLst>
  </p:cSld>
  <p:clrMapOvr>
    <a:masterClrMapping/>
  </p:clrMapOvr>
  <p:transition spd="slow">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2" name="11 CuadroTexto">
            <a:extLst>
              <a:ext uri="{FF2B5EF4-FFF2-40B4-BE49-F238E27FC236}">
                <a16:creationId xmlns:a16="http://schemas.microsoft.com/office/drawing/2014/main" id="{9647E150-2F82-4D35-B497-FC53C08FF663}"/>
              </a:ext>
            </a:extLst>
          </p:cNvPr>
          <p:cNvSpPr txBox="1"/>
          <p:nvPr/>
        </p:nvSpPr>
        <p:spPr>
          <a:xfrm>
            <a:off x="1217628" y="421026"/>
            <a:ext cx="6858048" cy="646331"/>
          </a:xfrm>
          <a:prstGeom prst="rect">
            <a:avLst/>
          </a:prstGeom>
          <a:noFill/>
        </p:spPr>
        <p:txBody>
          <a:bodyPr wrap="square" rtlCol="0">
            <a:spAutoFit/>
          </a:bodyPr>
          <a:lstStyle/>
          <a:p>
            <a:pPr algn="ctr"/>
            <a:r>
              <a:rPr lang="es-PY" dirty="0">
                <a:latin typeface="Copperplate Gothic Bold" pitchFamily="34" charset="0"/>
              </a:rPr>
              <a:t>Requerimientos Vs. Proyecto 2020</a:t>
            </a:r>
          </a:p>
          <a:p>
            <a:pPr algn="ctr"/>
            <a:endParaRPr lang="es-PY" dirty="0">
              <a:latin typeface="Copperplate Gothic Bold" pitchFamily="34" charset="0"/>
            </a:endParaRPr>
          </a:p>
        </p:txBody>
      </p:sp>
      <p:pic>
        <p:nvPicPr>
          <p:cNvPr id="2" name="Imagen 1">
            <a:extLst>
              <a:ext uri="{FF2B5EF4-FFF2-40B4-BE49-F238E27FC236}">
                <a16:creationId xmlns:a16="http://schemas.microsoft.com/office/drawing/2014/main" id="{6BBA77A8-38C0-4436-95E5-BB186EC5260F}"/>
              </a:ext>
            </a:extLst>
          </p:cNvPr>
          <p:cNvPicPr>
            <a:picLocks noChangeAspect="1"/>
          </p:cNvPicPr>
          <p:nvPr/>
        </p:nvPicPr>
        <p:blipFill>
          <a:blip r:embed="rId3"/>
          <a:stretch>
            <a:fillRect/>
          </a:stretch>
        </p:blipFill>
        <p:spPr>
          <a:xfrm>
            <a:off x="1154052" y="1519456"/>
            <a:ext cx="6902597" cy="2664296"/>
          </a:xfrm>
          <a:prstGeom prst="rect">
            <a:avLst/>
          </a:prstGeom>
          <a:ln>
            <a:solidFill>
              <a:schemeClr val="tx1"/>
            </a:solidFill>
          </a:ln>
        </p:spPr>
      </p:pic>
    </p:spTree>
    <p:extLst>
      <p:ext uri="{BB962C8B-B14F-4D97-AF65-F5344CB8AC3E}">
        <p14:creationId xmlns:p14="http://schemas.microsoft.com/office/powerpoint/2010/main" val="3808187769"/>
      </p:ext>
    </p:extLst>
  </p:cSld>
  <p:clrMapOvr>
    <a:masterClrMapping/>
  </p:clrMapOvr>
  <p:transition spd="slow">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pic>
        <p:nvPicPr>
          <p:cNvPr id="2" name="Imagen 1">
            <a:extLst>
              <a:ext uri="{FF2B5EF4-FFF2-40B4-BE49-F238E27FC236}">
                <a16:creationId xmlns:a16="http://schemas.microsoft.com/office/drawing/2014/main" id="{3524A3DF-F068-4BA8-868F-25CF7740369F}"/>
              </a:ext>
            </a:extLst>
          </p:cNvPr>
          <p:cNvPicPr>
            <a:picLocks noChangeAspect="1"/>
          </p:cNvPicPr>
          <p:nvPr/>
        </p:nvPicPr>
        <p:blipFill>
          <a:blip r:embed="rId3"/>
          <a:stretch>
            <a:fillRect/>
          </a:stretch>
        </p:blipFill>
        <p:spPr>
          <a:xfrm>
            <a:off x="1573052" y="2060278"/>
            <a:ext cx="5879268" cy="2540297"/>
          </a:xfrm>
          <a:prstGeom prst="rect">
            <a:avLst/>
          </a:prstGeom>
        </p:spPr>
      </p:pic>
    </p:spTree>
    <p:extLst>
      <p:ext uri="{BB962C8B-B14F-4D97-AF65-F5344CB8AC3E}">
        <p14:creationId xmlns:p14="http://schemas.microsoft.com/office/powerpoint/2010/main" val="3853878283"/>
      </p:ext>
    </p:extLst>
  </p:cSld>
  <p:clrMapOvr>
    <a:masterClrMapping/>
  </p:clrMapOvr>
  <p:transition spd="slow">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1" name="11 CuadroTexto">
            <a:extLst>
              <a:ext uri="{FF2B5EF4-FFF2-40B4-BE49-F238E27FC236}">
                <a16:creationId xmlns:a16="http://schemas.microsoft.com/office/drawing/2014/main" id="{B888AE40-50A1-41B5-A5C4-BF8184BC8FB7}"/>
              </a:ext>
            </a:extLst>
          </p:cNvPr>
          <p:cNvSpPr txBox="1"/>
          <p:nvPr/>
        </p:nvSpPr>
        <p:spPr>
          <a:xfrm>
            <a:off x="1031842" y="373660"/>
            <a:ext cx="6858048" cy="369332"/>
          </a:xfrm>
          <a:prstGeom prst="rect">
            <a:avLst/>
          </a:prstGeom>
          <a:noFill/>
        </p:spPr>
        <p:txBody>
          <a:bodyPr wrap="square" rtlCol="0">
            <a:spAutoFit/>
          </a:bodyPr>
          <a:lstStyle/>
          <a:p>
            <a:pPr algn="ctr"/>
            <a:r>
              <a:rPr lang="es-PY" dirty="0">
                <a:latin typeface="Copperplate Gothic Bold" pitchFamily="34" charset="0"/>
              </a:rPr>
              <a:t>% De Participación Fuentes de Financiamiento</a:t>
            </a:r>
          </a:p>
        </p:txBody>
      </p:sp>
      <p:pic>
        <p:nvPicPr>
          <p:cNvPr id="2" name="Imagen 1">
            <a:extLst>
              <a:ext uri="{FF2B5EF4-FFF2-40B4-BE49-F238E27FC236}">
                <a16:creationId xmlns:a16="http://schemas.microsoft.com/office/drawing/2014/main" id="{8151B3D7-33D3-40F9-A99B-5B07C3617881}"/>
              </a:ext>
            </a:extLst>
          </p:cNvPr>
          <p:cNvPicPr>
            <a:picLocks noChangeAspect="1"/>
          </p:cNvPicPr>
          <p:nvPr/>
        </p:nvPicPr>
        <p:blipFill>
          <a:blip r:embed="rId3"/>
          <a:stretch>
            <a:fillRect/>
          </a:stretch>
        </p:blipFill>
        <p:spPr>
          <a:xfrm>
            <a:off x="1989020" y="1074696"/>
            <a:ext cx="5165960" cy="5522656"/>
          </a:xfrm>
          <a:prstGeom prst="rect">
            <a:avLst/>
          </a:prstGeom>
        </p:spPr>
      </p:pic>
    </p:spTree>
    <p:extLst>
      <p:ext uri="{BB962C8B-B14F-4D97-AF65-F5344CB8AC3E}">
        <p14:creationId xmlns:p14="http://schemas.microsoft.com/office/powerpoint/2010/main" val="1074788003"/>
      </p:ext>
    </p:extLst>
  </p:cSld>
  <p:clrMapOvr>
    <a:masterClrMapping/>
  </p:clrMapOvr>
  <p:transition spd="slow">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1" name="11 CuadroTexto">
            <a:extLst>
              <a:ext uri="{FF2B5EF4-FFF2-40B4-BE49-F238E27FC236}">
                <a16:creationId xmlns:a16="http://schemas.microsoft.com/office/drawing/2014/main" id="{B888AE40-50A1-41B5-A5C4-BF8184BC8FB7}"/>
              </a:ext>
            </a:extLst>
          </p:cNvPr>
          <p:cNvSpPr txBox="1"/>
          <p:nvPr/>
        </p:nvSpPr>
        <p:spPr>
          <a:xfrm>
            <a:off x="1031842" y="373660"/>
            <a:ext cx="6858048" cy="369332"/>
          </a:xfrm>
          <a:prstGeom prst="rect">
            <a:avLst/>
          </a:prstGeom>
          <a:noFill/>
        </p:spPr>
        <p:txBody>
          <a:bodyPr wrap="square" rtlCol="0">
            <a:spAutoFit/>
          </a:bodyPr>
          <a:lstStyle/>
          <a:p>
            <a:pPr algn="ctr"/>
            <a:r>
              <a:rPr lang="es-PY" dirty="0">
                <a:latin typeface="Copperplate Gothic Bold" pitchFamily="34" charset="0"/>
              </a:rPr>
              <a:t>PRESUPUESTO VIGENTE Vs PROYECTO MH 2020</a:t>
            </a:r>
          </a:p>
        </p:txBody>
      </p:sp>
      <p:pic>
        <p:nvPicPr>
          <p:cNvPr id="4" name="Imagen 3">
            <a:extLst>
              <a:ext uri="{FF2B5EF4-FFF2-40B4-BE49-F238E27FC236}">
                <a16:creationId xmlns:a16="http://schemas.microsoft.com/office/drawing/2014/main" id="{1BDAB035-6033-49F6-B728-3A44E71C2CF2}"/>
              </a:ext>
            </a:extLst>
          </p:cNvPr>
          <p:cNvPicPr>
            <a:picLocks noChangeAspect="1"/>
          </p:cNvPicPr>
          <p:nvPr/>
        </p:nvPicPr>
        <p:blipFill>
          <a:blip r:embed="rId3"/>
          <a:stretch>
            <a:fillRect/>
          </a:stretch>
        </p:blipFill>
        <p:spPr>
          <a:xfrm>
            <a:off x="1048073" y="941099"/>
            <a:ext cx="6910941" cy="5471391"/>
          </a:xfrm>
          <a:prstGeom prst="rect">
            <a:avLst/>
          </a:prstGeom>
          <a:ln>
            <a:solidFill>
              <a:schemeClr val="tx1"/>
            </a:solidFill>
          </a:ln>
        </p:spPr>
      </p:pic>
    </p:spTree>
    <p:extLst>
      <p:ext uri="{BB962C8B-B14F-4D97-AF65-F5344CB8AC3E}">
        <p14:creationId xmlns:p14="http://schemas.microsoft.com/office/powerpoint/2010/main" val="4085387603"/>
      </p:ext>
    </p:extLst>
  </p:cSld>
  <p:clrMapOvr>
    <a:masterClrMapping/>
  </p:clrMapOvr>
  <p:transition spd="slow">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1" name="11 CuadroTexto">
            <a:extLst>
              <a:ext uri="{FF2B5EF4-FFF2-40B4-BE49-F238E27FC236}">
                <a16:creationId xmlns:a16="http://schemas.microsoft.com/office/drawing/2014/main" id="{B888AE40-50A1-41B5-A5C4-BF8184BC8FB7}"/>
              </a:ext>
            </a:extLst>
          </p:cNvPr>
          <p:cNvSpPr txBox="1"/>
          <p:nvPr/>
        </p:nvSpPr>
        <p:spPr>
          <a:xfrm>
            <a:off x="1031842" y="373660"/>
            <a:ext cx="6858048" cy="369332"/>
          </a:xfrm>
          <a:prstGeom prst="rect">
            <a:avLst/>
          </a:prstGeom>
          <a:noFill/>
        </p:spPr>
        <p:txBody>
          <a:bodyPr wrap="square" rtlCol="0">
            <a:spAutoFit/>
          </a:bodyPr>
          <a:lstStyle/>
          <a:p>
            <a:pPr algn="ctr"/>
            <a:r>
              <a:rPr lang="es-PY" dirty="0">
                <a:latin typeface="Copperplate Gothic Bold" pitchFamily="34" charset="0"/>
              </a:rPr>
              <a:t>PRESUPUESTO VIGENTE Vs PROYECTO MH 2020</a:t>
            </a:r>
          </a:p>
        </p:txBody>
      </p:sp>
      <p:pic>
        <p:nvPicPr>
          <p:cNvPr id="3" name="Imagen 2">
            <a:extLst>
              <a:ext uri="{FF2B5EF4-FFF2-40B4-BE49-F238E27FC236}">
                <a16:creationId xmlns:a16="http://schemas.microsoft.com/office/drawing/2014/main" id="{635EE992-F7C8-46D5-9101-E31BFF650556}"/>
              </a:ext>
            </a:extLst>
          </p:cNvPr>
          <p:cNvPicPr>
            <a:picLocks noChangeAspect="1"/>
          </p:cNvPicPr>
          <p:nvPr/>
        </p:nvPicPr>
        <p:blipFill>
          <a:blip r:embed="rId3"/>
          <a:stretch>
            <a:fillRect/>
          </a:stretch>
        </p:blipFill>
        <p:spPr>
          <a:xfrm>
            <a:off x="1030127" y="1230295"/>
            <a:ext cx="7113748" cy="4754580"/>
          </a:xfrm>
          <a:prstGeom prst="rect">
            <a:avLst/>
          </a:prstGeom>
          <a:ln>
            <a:solidFill>
              <a:schemeClr val="tx1"/>
            </a:solidFill>
          </a:ln>
        </p:spPr>
      </p:pic>
    </p:spTree>
    <p:extLst>
      <p:ext uri="{BB962C8B-B14F-4D97-AF65-F5344CB8AC3E}">
        <p14:creationId xmlns:p14="http://schemas.microsoft.com/office/powerpoint/2010/main" val="2217766619"/>
      </p:ext>
    </p:extLst>
  </p:cSld>
  <p:clrMapOvr>
    <a:masterClrMapping/>
  </p:clrMapOvr>
  <p:transition spd="slow">
    <p:zo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1" name="11 CuadroTexto">
            <a:extLst>
              <a:ext uri="{FF2B5EF4-FFF2-40B4-BE49-F238E27FC236}">
                <a16:creationId xmlns:a16="http://schemas.microsoft.com/office/drawing/2014/main" id="{B888AE40-50A1-41B5-A5C4-BF8184BC8FB7}"/>
              </a:ext>
            </a:extLst>
          </p:cNvPr>
          <p:cNvSpPr txBox="1"/>
          <p:nvPr/>
        </p:nvSpPr>
        <p:spPr>
          <a:xfrm>
            <a:off x="1031842" y="373660"/>
            <a:ext cx="6858048" cy="369332"/>
          </a:xfrm>
          <a:prstGeom prst="rect">
            <a:avLst/>
          </a:prstGeom>
          <a:noFill/>
        </p:spPr>
        <p:txBody>
          <a:bodyPr wrap="square" rtlCol="0">
            <a:spAutoFit/>
          </a:bodyPr>
          <a:lstStyle/>
          <a:p>
            <a:pPr algn="ctr"/>
            <a:r>
              <a:rPr lang="es-PY" dirty="0">
                <a:latin typeface="Copperplate Gothic Bold" pitchFamily="34" charset="0"/>
              </a:rPr>
              <a:t>PRESUPUESTO VIGENTE Vs PROYECTO MH 2020</a:t>
            </a:r>
          </a:p>
        </p:txBody>
      </p:sp>
      <p:pic>
        <p:nvPicPr>
          <p:cNvPr id="5" name="Imagen 4">
            <a:extLst>
              <a:ext uri="{FF2B5EF4-FFF2-40B4-BE49-F238E27FC236}">
                <a16:creationId xmlns:a16="http://schemas.microsoft.com/office/drawing/2014/main" id="{A8B374A5-A2A3-43A7-9DDA-A27D967FC139}"/>
              </a:ext>
            </a:extLst>
          </p:cNvPr>
          <p:cNvPicPr>
            <a:picLocks noChangeAspect="1"/>
          </p:cNvPicPr>
          <p:nvPr/>
        </p:nvPicPr>
        <p:blipFill>
          <a:blip r:embed="rId3"/>
          <a:stretch>
            <a:fillRect/>
          </a:stretch>
        </p:blipFill>
        <p:spPr>
          <a:xfrm>
            <a:off x="1050083" y="1290668"/>
            <a:ext cx="7043834" cy="4657258"/>
          </a:xfrm>
          <a:prstGeom prst="rect">
            <a:avLst/>
          </a:prstGeom>
          <a:ln>
            <a:solidFill>
              <a:schemeClr val="tx1"/>
            </a:solidFill>
          </a:ln>
        </p:spPr>
      </p:pic>
    </p:spTree>
    <p:extLst>
      <p:ext uri="{BB962C8B-B14F-4D97-AF65-F5344CB8AC3E}">
        <p14:creationId xmlns:p14="http://schemas.microsoft.com/office/powerpoint/2010/main" val="185647523"/>
      </p:ext>
    </p:extLst>
  </p:cSld>
  <p:clrMapOvr>
    <a:masterClrMapping/>
  </p:clrMapOvr>
  <p:transition spd="slow">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1" name="11 CuadroTexto">
            <a:extLst>
              <a:ext uri="{FF2B5EF4-FFF2-40B4-BE49-F238E27FC236}">
                <a16:creationId xmlns:a16="http://schemas.microsoft.com/office/drawing/2014/main" id="{B888AE40-50A1-41B5-A5C4-BF8184BC8FB7}"/>
              </a:ext>
            </a:extLst>
          </p:cNvPr>
          <p:cNvSpPr txBox="1"/>
          <p:nvPr/>
        </p:nvSpPr>
        <p:spPr>
          <a:xfrm>
            <a:off x="1142976" y="372184"/>
            <a:ext cx="6858048" cy="1200329"/>
          </a:xfrm>
          <a:prstGeom prst="rect">
            <a:avLst/>
          </a:prstGeom>
          <a:noFill/>
        </p:spPr>
        <p:txBody>
          <a:bodyPr wrap="square" rtlCol="0">
            <a:spAutoFit/>
          </a:bodyPr>
          <a:lstStyle/>
          <a:p>
            <a:pPr algn="ctr"/>
            <a:r>
              <a:rPr lang="es-PY" dirty="0">
                <a:latin typeface="Copperplate Gothic Bold" pitchFamily="34" charset="0"/>
              </a:rPr>
              <a:t>PROYECTO DE PRESUPUESTO 2020</a:t>
            </a:r>
          </a:p>
          <a:p>
            <a:pPr algn="ctr"/>
            <a:endParaRPr lang="es-PY" dirty="0">
              <a:latin typeface="Copperplate Gothic Bold" pitchFamily="34" charset="0"/>
            </a:endParaRPr>
          </a:p>
          <a:p>
            <a:pPr algn="ctr"/>
            <a:r>
              <a:rPr lang="es-PY" dirty="0">
                <a:latin typeface="Copperplate Gothic Bold" pitchFamily="34" charset="0"/>
              </a:rPr>
              <a:t>PORCENTAJE DE PARTICIPACION CLASIFICACION ECONOMICA DEL GASTO</a:t>
            </a:r>
          </a:p>
        </p:txBody>
      </p:sp>
      <p:pic>
        <p:nvPicPr>
          <p:cNvPr id="2" name="Imagen 1">
            <a:extLst>
              <a:ext uri="{FF2B5EF4-FFF2-40B4-BE49-F238E27FC236}">
                <a16:creationId xmlns:a16="http://schemas.microsoft.com/office/drawing/2014/main" id="{84EDB904-85FF-4437-B401-16F6F22118E0}"/>
              </a:ext>
            </a:extLst>
          </p:cNvPr>
          <p:cNvPicPr>
            <a:picLocks noChangeAspect="1"/>
          </p:cNvPicPr>
          <p:nvPr/>
        </p:nvPicPr>
        <p:blipFill>
          <a:blip r:embed="rId3"/>
          <a:stretch>
            <a:fillRect/>
          </a:stretch>
        </p:blipFill>
        <p:spPr>
          <a:xfrm>
            <a:off x="1691680" y="1605202"/>
            <a:ext cx="5472607" cy="4992149"/>
          </a:xfrm>
          <a:prstGeom prst="rect">
            <a:avLst/>
          </a:prstGeom>
          <a:ln>
            <a:solidFill>
              <a:schemeClr val="tx1"/>
            </a:solidFill>
          </a:ln>
        </p:spPr>
      </p:pic>
    </p:spTree>
    <p:extLst>
      <p:ext uri="{BB962C8B-B14F-4D97-AF65-F5344CB8AC3E}">
        <p14:creationId xmlns:p14="http://schemas.microsoft.com/office/powerpoint/2010/main" val="1227576514"/>
      </p:ext>
    </p:extLst>
  </p:cSld>
  <p:clrMapOvr>
    <a:masterClrMapping/>
  </p:clrMapOvr>
  <p:transition spd="slow">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1" name="11 CuadroTexto">
            <a:extLst>
              <a:ext uri="{FF2B5EF4-FFF2-40B4-BE49-F238E27FC236}">
                <a16:creationId xmlns:a16="http://schemas.microsoft.com/office/drawing/2014/main" id="{B888AE40-50A1-41B5-A5C4-BF8184BC8FB7}"/>
              </a:ext>
            </a:extLst>
          </p:cNvPr>
          <p:cNvSpPr txBox="1"/>
          <p:nvPr/>
        </p:nvSpPr>
        <p:spPr>
          <a:xfrm>
            <a:off x="1000125" y="430490"/>
            <a:ext cx="7011975" cy="369332"/>
          </a:xfrm>
          <a:prstGeom prst="rect">
            <a:avLst/>
          </a:prstGeom>
          <a:noFill/>
        </p:spPr>
        <p:txBody>
          <a:bodyPr wrap="square" rtlCol="0">
            <a:spAutoFit/>
          </a:bodyPr>
          <a:lstStyle/>
          <a:p>
            <a:pPr algn="ctr"/>
            <a:r>
              <a:rPr lang="es-ES" dirty="0">
                <a:latin typeface="Copperplate Gothic Bold" pitchFamily="34" charset="0"/>
              </a:rPr>
              <a:t>F</a:t>
            </a:r>
            <a:r>
              <a:rPr lang="es-PY" dirty="0">
                <a:latin typeface="Copperplate Gothic Bold" pitchFamily="34" charset="0"/>
              </a:rPr>
              <a:t>uente de Financiamiento 10 “Recursos del Tesoro”</a:t>
            </a:r>
          </a:p>
        </p:txBody>
      </p:sp>
      <p:sp>
        <p:nvSpPr>
          <p:cNvPr id="12" name="11 CuadroTexto">
            <a:extLst>
              <a:ext uri="{FF2B5EF4-FFF2-40B4-BE49-F238E27FC236}">
                <a16:creationId xmlns:a16="http://schemas.microsoft.com/office/drawing/2014/main" id="{B6B7DE39-D75A-48CF-A3DF-16C50B0DB36A}"/>
              </a:ext>
            </a:extLst>
          </p:cNvPr>
          <p:cNvSpPr txBox="1"/>
          <p:nvPr/>
        </p:nvSpPr>
        <p:spPr>
          <a:xfrm>
            <a:off x="1219940" y="1036259"/>
            <a:ext cx="6858048" cy="369332"/>
          </a:xfrm>
          <a:prstGeom prst="rect">
            <a:avLst/>
          </a:prstGeom>
          <a:noFill/>
        </p:spPr>
        <p:txBody>
          <a:bodyPr wrap="square" rtlCol="0">
            <a:spAutoFit/>
          </a:bodyPr>
          <a:lstStyle/>
          <a:p>
            <a:pPr algn="ctr"/>
            <a:r>
              <a:rPr lang="es-PY" dirty="0">
                <a:latin typeface="Copperplate Gothic Bold" pitchFamily="34" charset="0"/>
              </a:rPr>
              <a:t>GRUPO 100 SERVICIOS PERSONALES</a:t>
            </a:r>
          </a:p>
        </p:txBody>
      </p:sp>
      <p:pic>
        <p:nvPicPr>
          <p:cNvPr id="6" name="Imagen 5">
            <a:extLst>
              <a:ext uri="{FF2B5EF4-FFF2-40B4-BE49-F238E27FC236}">
                <a16:creationId xmlns:a16="http://schemas.microsoft.com/office/drawing/2014/main" id="{6A9E4ACF-DE7D-443B-8D46-8EEE02134E24}"/>
              </a:ext>
            </a:extLst>
          </p:cNvPr>
          <p:cNvPicPr>
            <a:picLocks noChangeAspect="1"/>
          </p:cNvPicPr>
          <p:nvPr/>
        </p:nvPicPr>
        <p:blipFill>
          <a:blip r:embed="rId3"/>
          <a:stretch>
            <a:fillRect/>
          </a:stretch>
        </p:blipFill>
        <p:spPr>
          <a:xfrm>
            <a:off x="1092592" y="1476117"/>
            <a:ext cx="6858049" cy="1368152"/>
          </a:xfrm>
          <a:prstGeom prst="rect">
            <a:avLst/>
          </a:prstGeom>
          <a:ln>
            <a:solidFill>
              <a:schemeClr val="tx1"/>
            </a:solidFill>
          </a:ln>
        </p:spPr>
      </p:pic>
      <p:sp>
        <p:nvSpPr>
          <p:cNvPr id="3" name="Rectángulo 2">
            <a:extLst>
              <a:ext uri="{FF2B5EF4-FFF2-40B4-BE49-F238E27FC236}">
                <a16:creationId xmlns:a16="http://schemas.microsoft.com/office/drawing/2014/main" id="{12878800-2615-4CA1-B518-201A38EB11C3}"/>
              </a:ext>
            </a:extLst>
          </p:cNvPr>
          <p:cNvSpPr/>
          <p:nvPr/>
        </p:nvSpPr>
        <p:spPr>
          <a:xfrm>
            <a:off x="1547664" y="2944887"/>
            <a:ext cx="6192688" cy="3872920"/>
          </a:xfrm>
          <a:prstGeom prst="rect">
            <a:avLst/>
          </a:prstGeom>
        </p:spPr>
        <p:txBody>
          <a:bodyPr wrap="square">
            <a:spAutoFit/>
          </a:bodyPr>
          <a:lstStyle/>
          <a:p>
            <a:pPr marL="342900" lvl="0" indent="-342900" algn="just">
              <a:lnSpc>
                <a:spcPct val="107000"/>
              </a:lnSpc>
              <a:spcAft>
                <a:spcPts val="0"/>
              </a:spcAft>
              <a:buFont typeface="+mj-lt"/>
              <a:buAutoNum type="arabicPeriod"/>
            </a:pPr>
            <a:r>
              <a:rPr lang="es-ES" sz="1430" b="1" i="1" dirty="0">
                <a:latin typeface="Bookman Old Style" panose="02050604050505020204" pitchFamily="18" charset="0"/>
                <a:ea typeface="Calibri" panose="020F0502020204030204" pitchFamily="34" charset="0"/>
                <a:cs typeface="Times New Roman" panose="02020603050405020304" pitchFamily="18" charset="0"/>
              </a:rPr>
              <a:t>SERVICIOS PERSONALES</a:t>
            </a:r>
            <a:r>
              <a:rPr lang="es-ES" sz="1430" i="1" dirty="0">
                <a:latin typeface="Bookman Old Style" panose="02050604050505020204" pitchFamily="18" charset="0"/>
                <a:ea typeface="Calibri" panose="020F0502020204030204" pitchFamily="34" charset="0"/>
                <a:cs typeface="Times New Roman" panose="02020603050405020304" pitchFamily="18" charset="0"/>
              </a:rPr>
              <a:t>: El Proyecto de Presupuesto presenta un aumento del 6%, que implica el crecimiento vegetativo por años de servicio, el aumento de salario mínimo, egreso de 2.000.- Suboficiales Ayudantes para el mes de noviembre. En cuanto a los demás beneficios establecidos en la Ley 4493/2011;</a:t>
            </a:r>
            <a:r>
              <a:rPr lang="es-ES" sz="1430" dirty="0">
                <a:latin typeface="Calibri" panose="020F0502020204030204" pitchFamily="34" charset="0"/>
                <a:ea typeface="Calibri" panose="020F0502020204030204" pitchFamily="34" charset="0"/>
                <a:cs typeface="Times New Roman" panose="02020603050405020304" pitchFamily="18" charset="0"/>
              </a:rPr>
              <a:t> </a:t>
            </a:r>
            <a:r>
              <a:rPr lang="es-ES" sz="1430" b="1" i="1" dirty="0">
                <a:latin typeface="Bookman Old Style" panose="02050604050505020204" pitchFamily="18" charset="0"/>
                <a:ea typeface="Calibri" panose="020F0502020204030204" pitchFamily="34" charset="0"/>
                <a:cs typeface="Times New Roman" panose="02020603050405020304" pitchFamily="18" charset="0"/>
              </a:rPr>
              <a:t>Exposición al Peligro:</a:t>
            </a:r>
            <a:r>
              <a:rPr lang="es-ES" sz="1430" i="1" dirty="0">
                <a:latin typeface="Bookman Old Style" panose="02050604050505020204" pitchFamily="18" charset="0"/>
                <a:ea typeface="Calibri" panose="020F0502020204030204" pitchFamily="34" charset="0"/>
                <a:cs typeface="Times New Roman" panose="02020603050405020304" pitchFamily="18" charset="0"/>
              </a:rPr>
              <a:t> Los créditos son los mismos que los del ejercicio fiscal 2019. </a:t>
            </a:r>
            <a:r>
              <a:rPr lang="es-ES" sz="1430" b="1" i="1" dirty="0">
                <a:latin typeface="Bookman Old Style" panose="02050604050505020204" pitchFamily="18" charset="0"/>
                <a:ea typeface="Calibri" panose="020F0502020204030204" pitchFamily="34" charset="0"/>
                <a:cs typeface="Times New Roman" panose="02020603050405020304" pitchFamily="18" charset="0"/>
              </a:rPr>
              <a:t>Unidad Básica Alimentaria:</a:t>
            </a:r>
            <a:r>
              <a:rPr lang="es-ES" sz="1430" i="1" dirty="0">
                <a:latin typeface="Bookman Old Style" panose="02050604050505020204" pitchFamily="18" charset="0"/>
                <a:ea typeface="Calibri" panose="020F0502020204030204" pitchFamily="34" charset="0"/>
                <a:cs typeface="Times New Roman" panose="02020603050405020304" pitchFamily="18" charset="0"/>
              </a:rPr>
              <a:t> Registró un incremento de Gs. 12.000 millones. </a:t>
            </a:r>
            <a:r>
              <a:rPr lang="es-ES" sz="1430" b="1" i="1" dirty="0">
                <a:latin typeface="Bookman Old Style" panose="02050604050505020204" pitchFamily="18" charset="0"/>
                <a:ea typeface="Calibri" panose="020F0502020204030204" pitchFamily="34" charset="0"/>
                <a:cs typeface="Times New Roman" panose="02020603050405020304" pitchFamily="18" charset="0"/>
              </a:rPr>
              <a:t>Subsidio Anual para Equipos y Vestuarios:</a:t>
            </a:r>
            <a:r>
              <a:rPr lang="es-ES" sz="1430" i="1" dirty="0">
                <a:latin typeface="Bookman Old Style" panose="02050604050505020204" pitchFamily="18" charset="0"/>
                <a:ea typeface="Calibri" panose="020F0502020204030204" pitchFamily="34" charset="0"/>
                <a:cs typeface="Times New Roman" panose="02020603050405020304" pitchFamily="18" charset="0"/>
              </a:rPr>
              <a:t> Registró un incremento de Gs. 2.600 millones. </a:t>
            </a:r>
            <a:r>
              <a:rPr lang="es-ES" sz="1430" b="1" i="1" dirty="0">
                <a:latin typeface="Bookman Old Style" panose="02050604050505020204" pitchFamily="18" charset="0"/>
                <a:ea typeface="Calibri" panose="020F0502020204030204" pitchFamily="34" charset="0"/>
                <a:cs typeface="Times New Roman" panose="02020603050405020304" pitchFamily="18" charset="0"/>
              </a:rPr>
              <a:t>Subsidio para la Salud F.P:</a:t>
            </a:r>
            <a:r>
              <a:rPr lang="es-ES" sz="1430" i="1" dirty="0">
                <a:latin typeface="Bookman Old Style" panose="02050604050505020204" pitchFamily="18" charset="0"/>
                <a:ea typeface="Calibri" panose="020F0502020204030204" pitchFamily="34" charset="0"/>
                <a:cs typeface="Times New Roman" panose="02020603050405020304" pitchFamily="18" charset="0"/>
              </a:rPr>
              <a:t> Registró un incremento de Gs. 1.200 millones. </a:t>
            </a:r>
            <a:r>
              <a:rPr lang="es-ES" sz="1430" b="1" i="1" dirty="0">
                <a:latin typeface="Bookman Old Style" panose="02050604050505020204" pitchFamily="18" charset="0"/>
                <a:ea typeface="Calibri" panose="020F0502020204030204" pitchFamily="34" charset="0"/>
                <a:cs typeface="Times New Roman" panose="02020603050405020304" pitchFamily="18" charset="0"/>
              </a:rPr>
              <a:t>Bonificación Familiar F.P</a:t>
            </a:r>
            <a:r>
              <a:rPr lang="es-ES" sz="1430" i="1" dirty="0">
                <a:latin typeface="Bookman Old Style" panose="02050604050505020204" pitchFamily="18" charset="0"/>
                <a:ea typeface="Calibri" panose="020F0502020204030204" pitchFamily="34" charset="0"/>
                <a:cs typeface="Times New Roman" panose="02020603050405020304" pitchFamily="18" charset="0"/>
              </a:rPr>
              <a:t>: Registró un incremento de Gs. 1.900 millones. No se registraron incrementos para el pago de gratificaciones para las Fuerzas de Tarea Conjunta, pago de indemnizaciones para herederos de FTC y salarios caídos solicitados.</a:t>
            </a:r>
            <a:endParaRPr lang="es-PY" sz="1430" dirty="0">
              <a:latin typeface="Calibri" panose="020F0502020204030204" pitchFamily="34" charset="0"/>
              <a:ea typeface="Calibri" panose="020F0502020204030204" pitchFamily="34" charset="0"/>
              <a:cs typeface="Times New Roman" panose="02020603050405020304" pitchFamily="18" charset="0"/>
            </a:endParaRPr>
          </a:p>
          <a:p>
            <a:pPr lvl="0" algn="just">
              <a:lnSpc>
                <a:spcPct val="107000"/>
              </a:lnSpc>
              <a:spcAft>
                <a:spcPts val="0"/>
              </a:spcAft>
            </a:pPr>
            <a:endParaRPr lang="es-PY"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04781138"/>
      </p:ext>
    </p:extLst>
  </p:cSld>
  <p:clrMapOvr>
    <a:masterClrMapping/>
  </p:clrMapOvr>
  <p:transition spd="slow">
    <p:zo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5" name="24 Grupo"/>
          <p:cNvGrpSpPr>
            <a:grpSpLocks/>
          </p:cNvGrpSpPr>
          <p:nvPr/>
        </p:nvGrpSpPr>
        <p:grpSpPr bwMode="auto">
          <a:xfrm>
            <a:off x="0" y="0"/>
            <a:ext cx="9144000" cy="6858000"/>
            <a:chOff x="0" y="0"/>
            <a:chExt cx="9144000" cy="6858000"/>
          </a:xfrm>
        </p:grpSpPr>
        <p:sp>
          <p:nvSpPr>
            <p:cNvPr id="80" name="79 Rectángulo"/>
            <p:cNvSpPr/>
            <p:nvPr/>
          </p:nvSpPr>
          <p:spPr>
            <a:xfrm>
              <a:off x="0" y="0"/>
              <a:ext cx="1000125" cy="6858000"/>
            </a:xfrm>
            <a:prstGeom prst="rect">
              <a:avLst/>
            </a:prstGeom>
            <a:gradFill flip="none" rotWithShape="1">
              <a:gsLst>
                <a:gs pos="0">
                  <a:schemeClr val="tx2">
                    <a:lumMod val="75000"/>
                    <a:shade val="30000"/>
                    <a:satMod val="115000"/>
                  </a:schemeClr>
                </a:gs>
                <a:gs pos="50000">
                  <a:schemeClr val="tx2">
                    <a:lumMod val="75000"/>
                    <a:shade val="67500"/>
                    <a:satMod val="115000"/>
                  </a:schemeClr>
                </a:gs>
                <a:gs pos="100000">
                  <a:schemeClr val="tx2">
                    <a:lumMod val="75000"/>
                    <a:shade val="100000"/>
                    <a:satMod val="115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1" name="80 Rectángulo"/>
            <p:cNvSpPr/>
            <p:nvPr/>
          </p:nvSpPr>
          <p:spPr>
            <a:xfrm>
              <a:off x="8143875" y="0"/>
              <a:ext cx="1000125"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2" name="81 Rectángulo"/>
            <p:cNvSpPr/>
            <p:nvPr/>
          </p:nvSpPr>
          <p:spPr>
            <a:xfrm>
              <a:off x="4286250" y="0"/>
              <a:ext cx="571500" cy="35718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sp>
          <p:nvSpPr>
            <p:cNvPr id="83" name="82 Rectángulo"/>
            <p:cNvSpPr/>
            <p:nvPr/>
          </p:nvSpPr>
          <p:spPr>
            <a:xfrm>
              <a:off x="4286250" y="873125"/>
              <a:ext cx="571500" cy="71438"/>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dirty="0"/>
            </a:p>
          </p:txBody>
        </p:sp>
      </p:grpSp>
      <p:sp>
        <p:nvSpPr>
          <p:cNvPr id="18" name="17 CuadroTexto"/>
          <p:cNvSpPr txBox="1"/>
          <p:nvPr/>
        </p:nvSpPr>
        <p:spPr>
          <a:xfrm>
            <a:off x="8332839" y="142830"/>
            <a:ext cx="553998" cy="6715170"/>
          </a:xfrm>
          <a:prstGeom prst="rect">
            <a:avLst/>
          </a:prstGeom>
          <a:noFill/>
        </p:spPr>
        <p:txBody>
          <a:bodyPr vert="vert270">
            <a:spAutoFit/>
          </a:bodyPr>
          <a:lstStyle/>
          <a:p>
            <a:pPr algn="ctr" fontAlgn="auto">
              <a:spcBef>
                <a:spcPts val="0"/>
              </a:spcBef>
              <a:spcAft>
                <a:spcPts val="600"/>
              </a:spcAft>
              <a:defRPr/>
            </a:pPr>
            <a:r>
              <a:rPr lang="es-ES" sz="2400" b="1" dirty="0">
                <a:solidFill>
                  <a:schemeClr val="accent1">
                    <a:lumMod val="50000"/>
                  </a:schemeClr>
                </a:solidFill>
                <a:latin typeface="Copperplate Gothic Bold" pitchFamily="34" charset="0"/>
                <a:ea typeface="Kozuka Gothic Pro B" pitchFamily="34" charset="-128"/>
              </a:rPr>
              <a:t>Ejercicio Fiscal  2020</a:t>
            </a:r>
          </a:p>
        </p:txBody>
      </p:sp>
      <p:sp>
        <p:nvSpPr>
          <p:cNvPr id="21" name="20 CuadroTexto"/>
          <p:cNvSpPr txBox="1"/>
          <p:nvPr/>
        </p:nvSpPr>
        <p:spPr>
          <a:xfrm>
            <a:off x="153927" y="142830"/>
            <a:ext cx="553998" cy="6715170"/>
          </a:xfrm>
          <a:prstGeom prst="rect">
            <a:avLst/>
          </a:prstGeom>
          <a:noFill/>
        </p:spPr>
        <p:txBody>
          <a:bodyPr vert="vert270">
            <a:spAutoFit/>
          </a:bodyPr>
          <a:lstStyle/>
          <a:p>
            <a:pPr algn="ctr" fontAlgn="auto">
              <a:spcBef>
                <a:spcPts val="0"/>
              </a:spcBef>
              <a:spcAft>
                <a:spcPts val="600"/>
              </a:spcAft>
              <a:defRPr/>
            </a:pPr>
            <a:r>
              <a:rPr lang="es-ES" sz="2400" dirty="0">
                <a:solidFill>
                  <a:schemeClr val="bg1"/>
                </a:solidFill>
                <a:latin typeface="Copperplate Gothic Bold" pitchFamily="34" charset="0"/>
                <a:ea typeface="Kozuka Gothic Pro B" pitchFamily="34" charset="-128"/>
              </a:rPr>
              <a:t>PROYECTO DE PRESUPUESTO</a:t>
            </a:r>
          </a:p>
        </p:txBody>
      </p:sp>
      <p:sp>
        <p:nvSpPr>
          <p:cNvPr id="15" name="11 CuadroTexto">
            <a:extLst>
              <a:ext uri="{FF2B5EF4-FFF2-40B4-BE49-F238E27FC236}">
                <a16:creationId xmlns:a16="http://schemas.microsoft.com/office/drawing/2014/main" id="{9AA21AF8-CD8B-44E4-B41D-67606984AF7A}"/>
              </a:ext>
            </a:extLst>
          </p:cNvPr>
          <p:cNvSpPr txBox="1"/>
          <p:nvPr/>
        </p:nvSpPr>
        <p:spPr>
          <a:xfrm>
            <a:off x="1142976" y="1024352"/>
            <a:ext cx="6858048" cy="369332"/>
          </a:xfrm>
          <a:prstGeom prst="rect">
            <a:avLst/>
          </a:prstGeom>
          <a:noFill/>
        </p:spPr>
        <p:txBody>
          <a:bodyPr wrap="square" rtlCol="0">
            <a:spAutoFit/>
          </a:bodyPr>
          <a:lstStyle/>
          <a:p>
            <a:pPr algn="ctr"/>
            <a:r>
              <a:rPr lang="es-PY" dirty="0">
                <a:latin typeface="Copperplate Gothic Bold" pitchFamily="34" charset="0"/>
              </a:rPr>
              <a:t>GRUPO 200 SERVICIOS NO PERSONALES</a:t>
            </a:r>
          </a:p>
        </p:txBody>
      </p:sp>
      <p:pic>
        <p:nvPicPr>
          <p:cNvPr id="2" name="Imagen 1">
            <a:extLst>
              <a:ext uri="{FF2B5EF4-FFF2-40B4-BE49-F238E27FC236}">
                <a16:creationId xmlns:a16="http://schemas.microsoft.com/office/drawing/2014/main" id="{D9EEE1B6-F0F5-4EFE-A35E-7F721ABECBAC}"/>
              </a:ext>
            </a:extLst>
          </p:cNvPr>
          <p:cNvPicPr>
            <a:picLocks noChangeAspect="1"/>
          </p:cNvPicPr>
          <p:nvPr/>
        </p:nvPicPr>
        <p:blipFill>
          <a:blip r:embed="rId3"/>
          <a:stretch>
            <a:fillRect/>
          </a:stretch>
        </p:blipFill>
        <p:spPr>
          <a:xfrm>
            <a:off x="1142976" y="1473473"/>
            <a:ext cx="6858048" cy="1230905"/>
          </a:xfrm>
          <a:prstGeom prst="rect">
            <a:avLst/>
          </a:prstGeom>
          <a:ln>
            <a:solidFill>
              <a:schemeClr val="tx1"/>
            </a:solidFill>
          </a:ln>
        </p:spPr>
      </p:pic>
      <p:sp>
        <p:nvSpPr>
          <p:cNvPr id="3" name="Rectángulo 2">
            <a:extLst>
              <a:ext uri="{FF2B5EF4-FFF2-40B4-BE49-F238E27FC236}">
                <a16:creationId xmlns:a16="http://schemas.microsoft.com/office/drawing/2014/main" id="{D13D9750-4ABE-4C34-807A-E45DDD937C0D}"/>
              </a:ext>
            </a:extLst>
          </p:cNvPr>
          <p:cNvSpPr/>
          <p:nvPr/>
        </p:nvSpPr>
        <p:spPr>
          <a:xfrm>
            <a:off x="1475656" y="2934185"/>
            <a:ext cx="5976664" cy="2386744"/>
          </a:xfrm>
          <a:prstGeom prst="rect">
            <a:avLst/>
          </a:prstGeom>
        </p:spPr>
        <p:txBody>
          <a:bodyPr wrap="square">
            <a:spAutoFit/>
          </a:bodyPr>
          <a:lstStyle/>
          <a:p>
            <a:pPr marL="342900" lvl="0" indent="-342900" algn="just">
              <a:lnSpc>
                <a:spcPct val="107000"/>
              </a:lnSpc>
              <a:spcAft>
                <a:spcPts val="800"/>
              </a:spcAft>
              <a:buFont typeface="+mj-lt"/>
              <a:buAutoNum type="arabicPeriod" startAt="2"/>
            </a:pPr>
            <a:r>
              <a:rPr lang="es-ES" sz="1400" b="1" i="1" dirty="0">
                <a:latin typeface="Bookman Old Style" panose="02050604050505020204" pitchFamily="18" charset="0"/>
                <a:ea typeface="Calibri" panose="020F0502020204030204" pitchFamily="34" charset="0"/>
                <a:cs typeface="Times New Roman" panose="02020603050405020304" pitchFamily="18" charset="0"/>
              </a:rPr>
              <a:t>SERVICIOS NO PERSONALES: </a:t>
            </a:r>
            <a:r>
              <a:rPr lang="es-ES" sz="1400" i="1" dirty="0">
                <a:latin typeface="Bookman Old Style" panose="02050604050505020204" pitchFamily="18" charset="0"/>
                <a:ea typeface="Calibri" panose="020F0502020204030204" pitchFamily="34" charset="0"/>
                <a:cs typeface="Times New Roman" panose="02020603050405020304" pitchFamily="18" charset="0"/>
              </a:rPr>
              <a:t>El Proyecto de Presupuesto presenta una disminución del 10%, en Servicios Básicos, Viáticos, Alquileres y Otros Servicios en General. Se registró un aumento de  Gs. 2.300.- millones en mantenimiento en general. Con este se cubre: mantenimiento de vehículos, edificios y equipos; seguro de vida y sepelio para el personal policial, seguro de vehículos y contra terceros para el Grupo Lince. Para la actividades de: Prevención de Hechos Punibles, Investigación de Hechos Punibles, Servicio de Operaciones Especiales y de Contención y Operaciones contra Grupos Criminales.</a:t>
            </a:r>
            <a:endParaRPr lang="es-PY" sz="14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3573113"/>
      </p:ext>
    </p:extLst>
  </p:cSld>
  <p:clrMapOvr>
    <a:masterClrMapping/>
  </p:clrMapOvr>
  <p:transition spd="slow">
    <p:zoom/>
  </p:transition>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8768</TotalTime>
  <Words>805</Words>
  <Application>Microsoft Office PowerPoint</Application>
  <PresentationFormat>Presentación en pantalla (4:3)</PresentationFormat>
  <Paragraphs>93</Paragraphs>
  <Slides>21</Slides>
  <Notes>21</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21</vt:i4>
      </vt:variant>
    </vt:vector>
  </HeadingPairs>
  <TitlesOfParts>
    <vt:vector size="26" baseType="lpstr">
      <vt:lpstr>Arial</vt:lpstr>
      <vt:lpstr>Bookman Old Style</vt:lpstr>
      <vt:lpstr>Calibri</vt:lpstr>
      <vt:lpstr>Copperplate Gothic Bold</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MEC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Presupuesto</dc:title>
  <dc:creator>Lourdes Irala</dc:creator>
  <cp:lastModifiedBy>Lourdes Irala</cp:lastModifiedBy>
  <cp:revision>984</cp:revision>
  <cp:lastPrinted>2019-09-23T14:31:48Z</cp:lastPrinted>
  <dcterms:created xsi:type="dcterms:W3CDTF">2009-08-07T12:52:29Z</dcterms:created>
  <dcterms:modified xsi:type="dcterms:W3CDTF">2019-09-23T15:10:02Z</dcterms:modified>
</cp:coreProperties>
</file>