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314" r:id="rId3"/>
    <p:sldId id="294" r:id="rId4"/>
    <p:sldId id="315" r:id="rId5"/>
    <p:sldId id="295" r:id="rId6"/>
    <p:sldId id="296" r:id="rId7"/>
    <p:sldId id="308" r:id="rId8"/>
    <p:sldId id="307" r:id="rId9"/>
    <p:sldId id="309" r:id="rId10"/>
    <p:sldId id="297" r:id="rId11"/>
    <p:sldId id="310" r:id="rId12"/>
    <p:sldId id="317" r:id="rId13"/>
    <p:sldId id="311" r:id="rId14"/>
  </p:sldIdLst>
  <p:sldSz cx="9144000" cy="6858000" type="screen4x3"/>
  <p:notesSz cx="6958013" cy="110617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66FF"/>
    <a:srgbClr val="FFFF99"/>
    <a:srgbClr val="FFFF00"/>
    <a:srgbClr val="92B709"/>
    <a:srgbClr val="FFFFFF"/>
    <a:srgbClr val="582A0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08" autoAdjust="0"/>
    <p:restoredTop sz="94291" autoAdjust="0"/>
  </p:normalViewPr>
  <p:slideViewPr>
    <p:cSldViewPr>
      <p:cViewPr varScale="1">
        <p:scale>
          <a:sx n="109" d="100"/>
          <a:sy n="109" d="100"/>
        </p:scale>
        <p:origin x="223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15139" cy="553085"/>
          </a:xfrm>
          <a:prstGeom prst="rect">
            <a:avLst/>
          </a:prstGeom>
        </p:spPr>
        <p:txBody>
          <a:bodyPr vert="horz" lIns="99229" tIns="49614" rIns="99229" bIns="496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41266" y="0"/>
            <a:ext cx="3015139" cy="553085"/>
          </a:xfrm>
          <a:prstGeom prst="rect">
            <a:avLst/>
          </a:prstGeom>
        </p:spPr>
        <p:txBody>
          <a:bodyPr vert="horz" lIns="99229" tIns="49614" rIns="99229" bIns="496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281E9E93-CFA6-4B02-93D0-BEF14943F228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828675"/>
            <a:ext cx="5532437" cy="4149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229" tIns="49614" rIns="99229" bIns="49614" rtlCol="0" anchor="ctr"/>
          <a:lstStyle/>
          <a:p>
            <a:pPr lvl="0"/>
            <a:endParaRPr lang="es-ES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95802" y="5254310"/>
            <a:ext cx="5566410" cy="4977765"/>
          </a:xfrm>
          <a:prstGeom prst="rect">
            <a:avLst/>
          </a:prstGeom>
        </p:spPr>
        <p:txBody>
          <a:bodyPr vert="horz" lIns="99229" tIns="49614" rIns="99229" bIns="49614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2" y="10506695"/>
            <a:ext cx="3015139" cy="553085"/>
          </a:xfrm>
          <a:prstGeom prst="rect">
            <a:avLst/>
          </a:prstGeom>
        </p:spPr>
        <p:txBody>
          <a:bodyPr vert="horz" lIns="99229" tIns="49614" rIns="99229" bIns="496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41266" y="10506695"/>
            <a:ext cx="3015139" cy="553085"/>
          </a:xfrm>
          <a:prstGeom prst="rect">
            <a:avLst/>
          </a:prstGeom>
        </p:spPr>
        <p:txBody>
          <a:bodyPr vert="horz" lIns="99229" tIns="49614" rIns="99229" bIns="496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0677AD78-BD10-4B81-957C-4E74538A90D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650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1822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98699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dirty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87218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37415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48690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8961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15846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0758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dirty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7942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0252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0429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381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6BD0E-B6AF-4AA9-865D-D918A8EA2D02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21016-EE25-4129-81C5-278736CF299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AFD82-4689-4F42-9F86-CE100CDB38FC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E0FD-BDFC-4DD3-B555-7A5300DE579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4400C-C606-42FC-8247-CE4B698A6881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B3F57-E5CF-4D87-8D58-B3879FE2736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2B47F-995B-4F64-8446-E1DF608E39F3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6BD8F-4816-4F5C-AFCA-24C0E9C8AA0A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AB6FB-5256-4257-AB69-A4A157241E4A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3C55D-0C6C-4DFC-B65F-779A9DA80EA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68957-6A8C-425B-A7A8-A1E93308A1A6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00334-D33A-4995-B0A4-DAB7C8AEF53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52417-2ADD-4B94-9121-2A5E3D4C97AB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7D2A3-D814-43C9-B999-F488C603881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C42BA-28B5-4DC0-9B5D-9D086B92D163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E5170-6A78-4996-BC53-AF519468BF0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FEBAB-1E47-4F6F-85CD-7EE164AE894D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703D-8E69-49ED-B63F-C9B28BAB545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32CA7-1BAC-4C81-AEE6-03E257577CC8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ABE4B-34D9-44F7-8670-BB8095E41D2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38478-21FD-4840-B472-3CFD3AA18766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E596-088E-4120-96B0-FF1782108FD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47F0A1-9EA1-4F69-BDF7-543DFDE5228C}" type="datetimeFigureOut">
              <a:rPr lang="es-ES"/>
              <a:pPr>
                <a:defRPr/>
              </a:pPr>
              <a:t>23/09/2019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BAF5AB-7EB5-4ABD-AA1C-17A18765809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srgbClr val="FF0000"/>
                </a:solidFill>
              </a:endParaRPr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1919393" y="5301208"/>
            <a:ext cx="57325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b="1" kern="1600" dirty="0">
                <a:solidFill>
                  <a:schemeClr val="tx1">
                    <a:lumMod val="75000"/>
                    <a:lumOff val="25000"/>
                  </a:schemeClr>
                </a:solidFill>
                <a:latin typeface="Copperplate Gothic Bold" pitchFamily="34" charset="0"/>
                <a:ea typeface="Kozuka Gothic Pro R" pitchFamily="34" charset="-128"/>
              </a:rPr>
              <a:t>MINISTERIO DEL INTERIOR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7CC3CDD-4F9C-4C66-8652-7B2CD4023A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478" y="1854805"/>
            <a:ext cx="6360635" cy="3384376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12500"/>
          </a:effectLst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64F132C8-9F79-4FDE-BD11-430C95301F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975" y="1169556"/>
            <a:ext cx="6241377" cy="61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3" name="11 CuadroTexto">
            <a:extLst>
              <a:ext uri="{FF2B5EF4-FFF2-40B4-BE49-F238E27FC236}">
                <a16:creationId xmlns:a16="http://schemas.microsoft.com/office/drawing/2014/main" id="{AF942738-B912-428E-96B1-982FFBD10B24}"/>
              </a:ext>
            </a:extLst>
          </p:cNvPr>
          <p:cNvSpPr txBox="1"/>
          <p:nvPr/>
        </p:nvSpPr>
        <p:spPr>
          <a:xfrm>
            <a:off x="1138315" y="1144791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GRUPO 800 TRANSFERENCIAS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D8C4380-4A0E-4D39-9F01-0EF95955CACC}"/>
              </a:ext>
            </a:extLst>
          </p:cNvPr>
          <p:cNvSpPr/>
          <p:nvPr/>
        </p:nvSpPr>
        <p:spPr>
          <a:xfrm>
            <a:off x="1547664" y="3115325"/>
            <a:ext cx="5904656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4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En el nivel </a:t>
            </a:r>
            <a:r>
              <a:rPr lang="es-MX" sz="1400" b="1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800 “Transferencias”, </a:t>
            </a:r>
            <a:r>
              <a:rPr lang="es-MX" sz="14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se destinará a incorporar al personal institucional al programa de retiro voluntario.</a:t>
            </a:r>
          </a:p>
          <a:p>
            <a:pPr marL="228600" lvl="0" indent="-2286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5"/>
            </a:pPr>
            <a:endParaRPr lang="es-PY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6B9E2B63-451C-4695-9D1C-DC805F1B6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866906"/>
              </p:ext>
            </p:extLst>
          </p:nvPr>
        </p:nvGraphicFramePr>
        <p:xfrm>
          <a:off x="1142214" y="1858360"/>
          <a:ext cx="6943777" cy="9567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7059">
                  <a:extLst>
                    <a:ext uri="{9D8B030D-6E8A-4147-A177-3AD203B41FA5}">
                      <a16:colId xmlns:a16="http://schemas.microsoft.com/office/drawing/2014/main" val="1658869417"/>
                    </a:ext>
                  </a:extLst>
                </a:gridCol>
                <a:gridCol w="1386583">
                  <a:extLst>
                    <a:ext uri="{9D8B030D-6E8A-4147-A177-3AD203B41FA5}">
                      <a16:colId xmlns:a16="http://schemas.microsoft.com/office/drawing/2014/main" val="3257695615"/>
                    </a:ext>
                  </a:extLst>
                </a:gridCol>
                <a:gridCol w="1185836">
                  <a:extLst>
                    <a:ext uri="{9D8B030D-6E8A-4147-A177-3AD203B41FA5}">
                      <a16:colId xmlns:a16="http://schemas.microsoft.com/office/drawing/2014/main" val="1447618023"/>
                    </a:ext>
                  </a:extLst>
                </a:gridCol>
                <a:gridCol w="1286211">
                  <a:extLst>
                    <a:ext uri="{9D8B030D-6E8A-4147-A177-3AD203B41FA5}">
                      <a16:colId xmlns:a16="http://schemas.microsoft.com/office/drawing/2014/main" val="3610885733"/>
                    </a:ext>
                  </a:extLst>
                </a:gridCol>
                <a:gridCol w="1282683">
                  <a:extLst>
                    <a:ext uri="{9D8B030D-6E8A-4147-A177-3AD203B41FA5}">
                      <a16:colId xmlns:a16="http://schemas.microsoft.com/office/drawing/2014/main" val="2137596889"/>
                    </a:ext>
                  </a:extLst>
                </a:gridCol>
                <a:gridCol w="1055405">
                  <a:extLst>
                    <a:ext uri="{9D8B030D-6E8A-4147-A177-3AD203B41FA5}">
                      <a16:colId xmlns:a16="http://schemas.microsoft.com/office/drawing/2014/main" val="1133651627"/>
                    </a:ext>
                  </a:extLst>
                </a:gridCol>
              </a:tblGrid>
              <a:tr h="431686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GRUPO DE GASTOS 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Light" panose="020E0507020206020404" pitchFamily="34" charset="0"/>
                        </a:rPr>
                        <a:t>DESCRIPCIÓN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PRESUPUESTO VIGENTE AL 31/08/2019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PROYECTO DE LEY DEL PRESUPUESTO 2020</a:t>
                      </a:r>
                      <a:endParaRPr lang="es-MX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DIFERENCIA 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PORCENTAJE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820241"/>
                  </a:ext>
                </a:extLst>
              </a:tr>
              <a:tr h="338770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800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TRANSFERENCIAS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250.000.000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1.000.000.000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750.000.000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300%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064501"/>
                  </a:ext>
                </a:extLst>
              </a:tr>
            </a:tbl>
          </a:graphicData>
        </a:graphic>
      </p:graphicFrame>
      <p:sp>
        <p:nvSpPr>
          <p:cNvPr id="14" name="Rectángulo 13">
            <a:extLst>
              <a:ext uri="{FF2B5EF4-FFF2-40B4-BE49-F238E27FC236}">
                <a16:creationId xmlns:a16="http://schemas.microsoft.com/office/drawing/2014/main" id="{4F061563-CD96-4B6B-993B-7A379EC6AFAC}"/>
              </a:ext>
            </a:extLst>
          </p:cNvPr>
          <p:cNvSpPr/>
          <p:nvPr/>
        </p:nvSpPr>
        <p:spPr>
          <a:xfrm>
            <a:off x="1259632" y="326150"/>
            <a:ext cx="677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Y" sz="1600" dirty="0">
                <a:latin typeface="Copperplate Gothic Bold" pitchFamily="34" charset="0"/>
              </a:rPr>
              <a:t>Actividad 001 “gestión administrativa para la seguridad ciudadana”</a:t>
            </a:r>
          </a:p>
        </p:txBody>
      </p:sp>
    </p:spTree>
    <p:extLst>
      <p:ext uri="{BB962C8B-B14F-4D97-AF65-F5344CB8AC3E}">
        <p14:creationId xmlns:p14="http://schemas.microsoft.com/office/powerpoint/2010/main" val="95970919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2" name="11 CuadroTexto">
            <a:extLst>
              <a:ext uri="{FF2B5EF4-FFF2-40B4-BE49-F238E27FC236}">
                <a16:creationId xmlns:a16="http://schemas.microsoft.com/office/drawing/2014/main" id="{9647E150-2F82-4D35-B497-FC53C08FF663}"/>
              </a:ext>
            </a:extLst>
          </p:cNvPr>
          <p:cNvSpPr txBox="1"/>
          <p:nvPr/>
        </p:nvSpPr>
        <p:spPr>
          <a:xfrm>
            <a:off x="1165251" y="972027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GRUPO 900 OTROS GASTOS</a:t>
            </a:r>
          </a:p>
          <a:p>
            <a:pPr algn="ctr"/>
            <a:endParaRPr lang="es-PY" dirty="0">
              <a:latin typeface="Copperplate Gothic Bold" pitchFamily="34" charset="0"/>
            </a:endParaRPr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14974E4A-0F11-4808-BF47-C3CCFC6E5A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971743"/>
              </p:ext>
            </p:extLst>
          </p:nvPr>
        </p:nvGraphicFramePr>
        <p:xfrm>
          <a:off x="1142214" y="1858360"/>
          <a:ext cx="6943777" cy="9567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7059">
                  <a:extLst>
                    <a:ext uri="{9D8B030D-6E8A-4147-A177-3AD203B41FA5}">
                      <a16:colId xmlns:a16="http://schemas.microsoft.com/office/drawing/2014/main" val="1658869417"/>
                    </a:ext>
                  </a:extLst>
                </a:gridCol>
                <a:gridCol w="1306192">
                  <a:extLst>
                    <a:ext uri="{9D8B030D-6E8A-4147-A177-3AD203B41FA5}">
                      <a16:colId xmlns:a16="http://schemas.microsoft.com/office/drawing/2014/main" val="3257695615"/>
                    </a:ext>
                  </a:extLst>
                </a:gridCol>
                <a:gridCol w="1266227">
                  <a:extLst>
                    <a:ext uri="{9D8B030D-6E8A-4147-A177-3AD203B41FA5}">
                      <a16:colId xmlns:a16="http://schemas.microsoft.com/office/drawing/2014/main" val="1447618023"/>
                    </a:ext>
                  </a:extLst>
                </a:gridCol>
                <a:gridCol w="1286211">
                  <a:extLst>
                    <a:ext uri="{9D8B030D-6E8A-4147-A177-3AD203B41FA5}">
                      <a16:colId xmlns:a16="http://schemas.microsoft.com/office/drawing/2014/main" val="3610885733"/>
                    </a:ext>
                  </a:extLst>
                </a:gridCol>
                <a:gridCol w="1282683">
                  <a:extLst>
                    <a:ext uri="{9D8B030D-6E8A-4147-A177-3AD203B41FA5}">
                      <a16:colId xmlns:a16="http://schemas.microsoft.com/office/drawing/2014/main" val="2137596889"/>
                    </a:ext>
                  </a:extLst>
                </a:gridCol>
                <a:gridCol w="1055405">
                  <a:extLst>
                    <a:ext uri="{9D8B030D-6E8A-4147-A177-3AD203B41FA5}">
                      <a16:colId xmlns:a16="http://schemas.microsoft.com/office/drawing/2014/main" val="1133651627"/>
                    </a:ext>
                  </a:extLst>
                </a:gridCol>
              </a:tblGrid>
              <a:tr h="431686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GRUPO DE GASTOS 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Light" panose="020E0507020206020404" pitchFamily="34" charset="0"/>
                        </a:rPr>
                        <a:t>DESCRIPCIÓN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PRESUPUESTO VIGENTE AL 31/08/2019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PROYECTO DE LEY DEL PRESUPUESTO 2019 </a:t>
                      </a:r>
                      <a:endParaRPr lang="es-MX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DIFERENCIA 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PORCENTAJE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820241"/>
                  </a:ext>
                </a:extLst>
              </a:tr>
              <a:tr h="338770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900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OTROS GASTOS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3.581.046.800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3.581.046.800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0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0%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064501"/>
                  </a:ext>
                </a:extLst>
              </a:tr>
            </a:tbl>
          </a:graphicData>
        </a:graphic>
      </p:graphicFrame>
      <p:sp>
        <p:nvSpPr>
          <p:cNvPr id="14" name="Rectángulo 13">
            <a:extLst>
              <a:ext uri="{FF2B5EF4-FFF2-40B4-BE49-F238E27FC236}">
                <a16:creationId xmlns:a16="http://schemas.microsoft.com/office/drawing/2014/main" id="{EB668605-DD4E-4BA5-9B3B-2D65A18AC6F1}"/>
              </a:ext>
            </a:extLst>
          </p:cNvPr>
          <p:cNvSpPr/>
          <p:nvPr/>
        </p:nvSpPr>
        <p:spPr>
          <a:xfrm>
            <a:off x="1259632" y="326150"/>
            <a:ext cx="677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Y" sz="1600" dirty="0">
                <a:latin typeface="Copperplate Gothic Bold" pitchFamily="34" charset="0"/>
              </a:rPr>
              <a:t>Actividad 001 “gestión administrativa para la seguridad ciudadana”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0237CC8A-5192-4F84-8CC4-C8399ED5629A}"/>
              </a:ext>
            </a:extLst>
          </p:cNvPr>
          <p:cNvSpPr/>
          <p:nvPr/>
        </p:nvSpPr>
        <p:spPr>
          <a:xfrm>
            <a:off x="1547664" y="3115325"/>
            <a:ext cx="5904656" cy="958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En el nivel </a:t>
            </a:r>
            <a:r>
              <a:rPr lang="es-MX" sz="1400" b="1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900 “Otros Gastos”</a:t>
            </a:r>
            <a:r>
              <a:rPr lang="es-MX" sz="14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, se destinará a sufragar los gastos relacionados al  pago de impuestos , tasas y gastos judiciales, así también el pago de gastos reservados.</a:t>
            </a:r>
          </a:p>
          <a:p>
            <a:pPr marL="228600" lvl="0" indent="-2286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5"/>
            </a:pPr>
            <a:endParaRPr lang="es-PY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536858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1" name="11 CuadroTexto">
            <a:extLst>
              <a:ext uri="{FF2B5EF4-FFF2-40B4-BE49-F238E27FC236}">
                <a16:creationId xmlns:a16="http://schemas.microsoft.com/office/drawing/2014/main" id="{B888AE40-50A1-41B5-A5C4-BF8184BC8FB7}"/>
              </a:ext>
            </a:extLst>
          </p:cNvPr>
          <p:cNvSpPr txBox="1"/>
          <p:nvPr/>
        </p:nvSpPr>
        <p:spPr>
          <a:xfrm>
            <a:off x="1031842" y="373660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SOLICITADO 2020 VS PROYECTO M.H. 2020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D68ABEC-633A-4D3F-A4ED-CDBB36C7B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733476"/>
              </p:ext>
            </p:extLst>
          </p:nvPr>
        </p:nvGraphicFramePr>
        <p:xfrm>
          <a:off x="1105238" y="1287263"/>
          <a:ext cx="6970438" cy="366345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58650">
                  <a:extLst>
                    <a:ext uri="{9D8B030D-6E8A-4147-A177-3AD203B41FA5}">
                      <a16:colId xmlns:a16="http://schemas.microsoft.com/office/drawing/2014/main" val="316878776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411213449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270754390"/>
                    </a:ext>
                  </a:extLst>
                </a:gridCol>
                <a:gridCol w="1415444">
                  <a:extLst>
                    <a:ext uri="{9D8B030D-6E8A-4147-A177-3AD203B41FA5}">
                      <a16:colId xmlns:a16="http://schemas.microsoft.com/office/drawing/2014/main" val="3648157063"/>
                    </a:ext>
                  </a:extLst>
                </a:gridCol>
              </a:tblGrid>
              <a:tr h="557561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Bold" panose="020E0705020206020404" pitchFamily="34" charset="0"/>
                        </a:rPr>
                        <a:t>DESCRIPCIÓN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7304" marR="7304" marT="730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Bold" panose="020E0705020206020404" pitchFamily="34" charset="0"/>
                        </a:rPr>
                        <a:t>SOLICITADO</a:t>
                      </a:r>
                      <a:endParaRPr lang="es-MX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7304" marR="7304" marT="730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Y" sz="1000" b="1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Bold" panose="020E0705020206020404" pitchFamily="34" charset="0"/>
                          <a:ea typeface="+mn-ea"/>
                          <a:cs typeface="+mn-cs"/>
                        </a:rPr>
                        <a:t>PROYECTO 2020 MH</a:t>
                      </a:r>
                    </a:p>
                  </a:txBody>
                  <a:tcPr marL="7304" marR="7304" marT="730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Bold" panose="020E0705020206020404" pitchFamily="34" charset="0"/>
                        </a:rPr>
                        <a:t>DIFERENCIA</a:t>
                      </a:r>
                      <a:endParaRPr lang="es-MX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7304" marR="7304" marT="730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748860"/>
                  </a:ext>
                </a:extLst>
              </a:tr>
              <a:tr h="41590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s-PY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pperplate Gothic Bold" panose="020E0705020206020404" pitchFamily="34" charset="0"/>
                          <a:ea typeface="+mn-ea"/>
                          <a:cs typeface="+mn-cs"/>
                        </a:rPr>
                        <a:t>Grupo 100 “Servicios Personales”</a:t>
                      </a: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32.619.075.288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32.148.715.351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-470.359.937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00146145"/>
                  </a:ext>
                </a:extLst>
              </a:tr>
              <a:tr h="341074">
                <a:tc>
                  <a:txBody>
                    <a:bodyPr/>
                    <a:lstStyle/>
                    <a:p>
                      <a:pPr algn="l" fontAlgn="b"/>
                      <a:r>
                        <a:rPr lang="es-PY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Bold" panose="020E0705020206020404" pitchFamily="34" charset="0"/>
                        </a:rPr>
                        <a:t>Grupo 200 “Servicios No Personales</a:t>
                      </a: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17.560.739.678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17.486.653.887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-74.085.791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1883783"/>
                  </a:ext>
                </a:extLst>
              </a:tr>
              <a:tr h="341074">
                <a:tc>
                  <a:txBody>
                    <a:bodyPr/>
                    <a:lstStyle/>
                    <a:p>
                      <a:pPr algn="l" fontAlgn="b"/>
                      <a:r>
                        <a:rPr lang="es-PY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Bold" panose="020E0705020206020404" pitchFamily="34" charset="0"/>
                        </a:rPr>
                        <a:t>Grupo 300 “Bienes de consumo e Insumos”</a:t>
                      </a: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2.476.490.300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2.476.490.300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6337600"/>
                  </a:ext>
                </a:extLst>
              </a:tr>
              <a:tr h="341074">
                <a:tc>
                  <a:txBody>
                    <a:bodyPr/>
                    <a:lstStyle/>
                    <a:p>
                      <a:pPr algn="l" fontAlgn="b"/>
                      <a:r>
                        <a:rPr lang="es-PY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Bold" panose="020E0705020206020404" pitchFamily="34" charset="0"/>
                        </a:rPr>
                        <a:t>Grupo 400 “Bienes de Cambio”</a:t>
                      </a: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96499596"/>
                  </a:ext>
                </a:extLst>
              </a:tr>
              <a:tr h="344930">
                <a:tc>
                  <a:txBody>
                    <a:bodyPr/>
                    <a:lstStyle/>
                    <a:p>
                      <a:pPr algn="l" fontAlgn="b"/>
                      <a:r>
                        <a:rPr lang="es-PY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Bold" panose="020E0705020206020404" pitchFamily="34" charset="0"/>
                        </a:rPr>
                        <a:t>Grupo 500 “Inversión Física”</a:t>
                      </a: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199.298.333.454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27.298.333.454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-172.000.000.000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027221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es-PY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Bold" panose="020E0705020206020404" pitchFamily="34" charset="0"/>
                        </a:rPr>
                        <a:t>Grupo 800 “Transferencias”</a:t>
                      </a: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1.000.000.000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1.000.000.000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128271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s-PY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pperplate Gothic Bold" panose="020E0705020206020404" pitchFamily="34" charset="0"/>
                          <a:ea typeface="+mn-ea"/>
                          <a:cs typeface="+mn-cs"/>
                        </a:rPr>
                        <a:t>Grupo 900 “Otros Gastos”</a:t>
                      </a: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3.581.046.800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3.581.046.800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1251215"/>
                  </a:ext>
                </a:extLst>
              </a:tr>
              <a:tr h="529757">
                <a:tc>
                  <a:txBody>
                    <a:bodyPr/>
                    <a:lstStyle/>
                    <a:p>
                      <a:pPr algn="ctr" fontAlgn="b"/>
                      <a:r>
                        <a:rPr lang="es-PY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Bold" panose="020E0705020206020404" pitchFamily="34" charset="0"/>
                        </a:rPr>
                        <a:t>TOTAL</a:t>
                      </a: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256.535.685.520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83.991.239.792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-172.544.445.728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6703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A7766008-FA1D-4B40-A04A-33DE1EC5E7C5}"/>
              </a:ext>
            </a:extLst>
          </p:cNvPr>
          <p:cNvSpPr txBox="1"/>
          <p:nvPr/>
        </p:nvSpPr>
        <p:spPr>
          <a:xfrm>
            <a:off x="1078955" y="5286421"/>
            <a:ext cx="69704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Y" sz="1200" dirty="0">
                <a:solidFill>
                  <a:srgbClr val="000000"/>
                </a:solidFill>
                <a:latin typeface="Copperplate Gothic Bold" panose="020E0705020206020404" pitchFamily="34" charset="0"/>
              </a:rPr>
              <a:t>Grupo 500 “Inversión Física”, se solicitó el aumento en este subgrupo de manera a realizar las siguientes actividades: Ampliación de cámaras del sistema del 911, Renovación de equipos de comunicación, Actualización de los Sistemas AFIS, BRAVO, IBIS, Sistema para Análisis de Inteligencia utilizando diversas plataformas (web </a:t>
            </a:r>
            <a:r>
              <a:rPr lang="es-PY" sz="1200" dirty="0" err="1">
                <a:solidFill>
                  <a:srgbClr val="000000"/>
                </a:solidFill>
                <a:latin typeface="Copperplate Gothic Bold" panose="020E0705020206020404" pitchFamily="34" charset="0"/>
              </a:rPr>
              <a:t>intelligence</a:t>
            </a:r>
            <a:r>
              <a:rPr lang="es-PY" sz="1200" dirty="0">
                <a:solidFill>
                  <a:srgbClr val="000000"/>
                </a:solidFill>
                <a:latin typeface="Copperplate Gothic Bold" panose="020E07050202060204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93539320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524A3DF-F068-4BA8-868F-25CF774036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3052" y="2060278"/>
            <a:ext cx="5879268" cy="254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878283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1" name="11 CuadroTexto">
            <a:extLst>
              <a:ext uri="{FF2B5EF4-FFF2-40B4-BE49-F238E27FC236}">
                <a16:creationId xmlns:a16="http://schemas.microsoft.com/office/drawing/2014/main" id="{B888AE40-50A1-41B5-A5C4-BF8184BC8FB7}"/>
              </a:ext>
            </a:extLst>
          </p:cNvPr>
          <p:cNvSpPr txBox="1"/>
          <p:nvPr/>
        </p:nvSpPr>
        <p:spPr>
          <a:xfrm>
            <a:off x="1142976" y="372184"/>
            <a:ext cx="6858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PROYECTO DE PRESUPUESTO 2020</a:t>
            </a:r>
          </a:p>
          <a:p>
            <a:pPr algn="ctr"/>
            <a:endParaRPr lang="es-PY" dirty="0">
              <a:latin typeface="Copperplate Gothic Bold" pitchFamily="34" charset="0"/>
            </a:endParaRPr>
          </a:p>
          <a:p>
            <a:pPr algn="ctr"/>
            <a:r>
              <a:rPr lang="es-PY" dirty="0">
                <a:latin typeface="Copperplate Gothic Bold" pitchFamily="34" charset="0"/>
              </a:rPr>
              <a:t>PORCENTAJE DE PARTICIPACION ASIGNADO A LA SEGURIDAD NACIONAL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DC22FBF-2111-400E-9380-6E53503E6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721999"/>
              </p:ext>
            </p:extLst>
          </p:nvPr>
        </p:nvGraphicFramePr>
        <p:xfrm>
          <a:off x="1181196" y="2060874"/>
          <a:ext cx="6858049" cy="358952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64928">
                  <a:extLst>
                    <a:ext uri="{9D8B030D-6E8A-4147-A177-3AD203B41FA5}">
                      <a16:colId xmlns:a16="http://schemas.microsoft.com/office/drawing/2014/main" val="3318582155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947063329"/>
                    </a:ext>
                  </a:extLst>
                </a:gridCol>
                <a:gridCol w="1124769">
                  <a:extLst>
                    <a:ext uri="{9D8B030D-6E8A-4147-A177-3AD203B41FA5}">
                      <a16:colId xmlns:a16="http://schemas.microsoft.com/office/drawing/2014/main" val="4078047953"/>
                    </a:ext>
                  </a:extLst>
                </a:gridCol>
              </a:tblGrid>
              <a:tr h="105910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Y" sz="24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Bold" panose="020E0705020206020404" pitchFamily="34" charset="0"/>
                        </a:rPr>
                        <a:t>MINISTERIO DEL INTERIOR</a:t>
                      </a:r>
                    </a:p>
                    <a:p>
                      <a:pPr algn="ctr" fontAlgn="ctr"/>
                      <a:r>
                        <a:rPr lang="es-PY" sz="24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Bold" panose="020E0705020206020404" pitchFamily="34" charset="0"/>
                        </a:rPr>
                        <a:t>g. 2.929.869.338.984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PY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PY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093784"/>
                  </a:ext>
                </a:extLst>
              </a:tr>
              <a:tr h="843473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UAF 1</a:t>
                      </a:r>
                    </a:p>
                    <a:p>
                      <a:pPr algn="ctr" fontAlgn="ctr"/>
                      <a:r>
                        <a:rPr lang="es-P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MINISTERIO DEL INTERIOR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182.902.008.602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6,24%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026394"/>
                  </a:ext>
                </a:extLst>
              </a:tr>
              <a:tr h="843473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Sub-</a:t>
                      </a:r>
                      <a:r>
                        <a:rPr lang="es-PY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uaf</a:t>
                      </a:r>
                      <a:endParaRPr lang="es-PY" sz="1800" b="1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  <a:ea typeface="+mn-ea"/>
                          <a:cs typeface="+mn-cs"/>
                        </a:rPr>
                        <a:t>MIGRACIONES</a:t>
                      </a:r>
                      <a:endParaRPr lang="es-PY" sz="1800" b="1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45.481.172.841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1,55%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869321"/>
                  </a:ext>
                </a:extLst>
              </a:tr>
              <a:tr h="843473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UAF 2</a:t>
                      </a:r>
                    </a:p>
                    <a:p>
                      <a:pPr algn="ctr" fontAlgn="ctr"/>
                      <a:r>
                        <a:rPr lang="es-P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POLICIA NACIONAL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2.701.486.157.541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92,20%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1032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61556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ACACF15-3881-4D24-8EAD-B819D5C65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732428"/>
              </p:ext>
            </p:extLst>
          </p:nvPr>
        </p:nvGraphicFramePr>
        <p:xfrm>
          <a:off x="1111188" y="1245997"/>
          <a:ext cx="6921624" cy="318793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2918">
                  <a:extLst>
                    <a:ext uri="{9D8B030D-6E8A-4147-A177-3AD203B41FA5}">
                      <a16:colId xmlns:a16="http://schemas.microsoft.com/office/drawing/2014/main" val="2391517081"/>
                    </a:ext>
                  </a:extLst>
                </a:gridCol>
                <a:gridCol w="2062647">
                  <a:extLst>
                    <a:ext uri="{9D8B030D-6E8A-4147-A177-3AD203B41FA5}">
                      <a16:colId xmlns:a16="http://schemas.microsoft.com/office/drawing/2014/main" val="4179298298"/>
                    </a:ext>
                  </a:extLst>
                </a:gridCol>
                <a:gridCol w="1959148">
                  <a:extLst>
                    <a:ext uri="{9D8B030D-6E8A-4147-A177-3AD203B41FA5}">
                      <a16:colId xmlns:a16="http://schemas.microsoft.com/office/drawing/2014/main" val="333197663"/>
                    </a:ext>
                  </a:extLst>
                </a:gridCol>
                <a:gridCol w="1846911">
                  <a:extLst>
                    <a:ext uri="{9D8B030D-6E8A-4147-A177-3AD203B41FA5}">
                      <a16:colId xmlns:a16="http://schemas.microsoft.com/office/drawing/2014/main" val="2190775529"/>
                    </a:ext>
                  </a:extLst>
                </a:gridCol>
              </a:tblGrid>
              <a:tr h="71963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20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Actividad 001 “gestión administrativa para la seguridad ciudadana” -  UAF 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653029"/>
                  </a:ext>
                </a:extLst>
              </a:tr>
              <a:tr h="483091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400" b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f.f</a:t>
                      </a:r>
                      <a:r>
                        <a:rPr lang="es-PY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. -  </a:t>
                      </a:r>
                      <a:r>
                        <a:rPr lang="es-PY" sz="1400" b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o.f</a:t>
                      </a:r>
                      <a:r>
                        <a:rPr lang="es-PY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2019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diferencia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890866"/>
                  </a:ext>
                </a:extLst>
              </a:tr>
              <a:tr h="496301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10.1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79.835.685.520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76.017.079.008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-3.818.606.512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60198585"/>
                  </a:ext>
                </a:extLst>
              </a:tr>
              <a:tr h="496301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10.3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38.000.000.000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3.274.160.784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-34.725.839.216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76844041"/>
                  </a:ext>
                </a:extLst>
              </a:tr>
              <a:tr h="496301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30.1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3.700.000.000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4.700.000.000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1.000.000.000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48991714"/>
                  </a:ext>
                </a:extLst>
              </a:tr>
              <a:tr h="496301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121.535.685.520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83.991.239.792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-37.544.445.728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5880305"/>
                  </a:ext>
                </a:extLst>
              </a:tr>
            </a:tbl>
          </a:graphicData>
        </a:graphic>
      </p:graphicFrame>
      <p:sp>
        <p:nvSpPr>
          <p:cNvPr id="12" name="11 CuadroTexto">
            <a:extLst>
              <a:ext uri="{FF2B5EF4-FFF2-40B4-BE49-F238E27FC236}">
                <a16:creationId xmlns:a16="http://schemas.microsoft.com/office/drawing/2014/main" id="{B888AE40-50A1-41B5-A5C4-BF8184BC8FB7}"/>
              </a:ext>
            </a:extLst>
          </p:cNvPr>
          <p:cNvSpPr txBox="1"/>
          <p:nvPr/>
        </p:nvSpPr>
        <p:spPr>
          <a:xfrm>
            <a:off x="1031842" y="298232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sz="1600" dirty="0">
                <a:latin typeface="Copperplate Gothic Bold" pitchFamily="34" charset="0"/>
              </a:rPr>
              <a:t>POR FUENTE DE FINANCIAMIENTO Y ORGANISMO FINANCIADOR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374306"/>
              </p:ext>
            </p:extLst>
          </p:nvPr>
        </p:nvGraphicFramePr>
        <p:xfrm>
          <a:off x="1031842" y="5229200"/>
          <a:ext cx="609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7426098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PY" sz="1200" dirty="0">
                          <a:solidFill>
                            <a:schemeClr val="tx1"/>
                          </a:solidFill>
                          <a:latin typeface="Copperplate Gothic Light" panose="020E0507020206020404" pitchFamily="34" charset="0"/>
                        </a:rPr>
                        <a:t>10.1</a:t>
                      </a:r>
                      <a:r>
                        <a:rPr lang="es-PY" sz="1200" baseline="0" dirty="0">
                          <a:solidFill>
                            <a:schemeClr val="tx1"/>
                          </a:solidFill>
                          <a:latin typeface="Copperplate Gothic Light" panose="020E0507020206020404" pitchFamily="34" charset="0"/>
                        </a:rPr>
                        <a:t> - RECURSOS DEL TESORO - GENUINO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PY" sz="1200" baseline="0" dirty="0">
                          <a:solidFill>
                            <a:schemeClr val="tx1"/>
                          </a:solidFill>
                          <a:latin typeface="Copperplate Gothic Light" panose="020E0507020206020404" pitchFamily="34" charset="0"/>
                        </a:rPr>
                        <a:t>10.3 - RECURSOS DEL TESORO – FONACIDE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PY" sz="1200" baseline="0" dirty="0">
                          <a:solidFill>
                            <a:schemeClr val="tx1"/>
                          </a:solidFill>
                          <a:latin typeface="Copperplate Gothic Light" panose="020E0507020206020404" pitchFamily="34" charset="0"/>
                        </a:rPr>
                        <a:t>30.1 - RECURSOS INSTITUCIONALES – GENUINO</a:t>
                      </a:r>
                      <a:endParaRPr lang="en-US" sz="1200" dirty="0">
                        <a:solidFill>
                          <a:schemeClr val="tx1"/>
                        </a:solidFill>
                        <a:latin typeface="Copperplate Gothic Light" panose="020E05070202060204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579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654365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1" name="11 CuadroTexto">
            <a:extLst>
              <a:ext uri="{FF2B5EF4-FFF2-40B4-BE49-F238E27FC236}">
                <a16:creationId xmlns:a16="http://schemas.microsoft.com/office/drawing/2014/main" id="{B888AE40-50A1-41B5-A5C4-BF8184BC8FB7}"/>
              </a:ext>
            </a:extLst>
          </p:cNvPr>
          <p:cNvSpPr txBox="1"/>
          <p:nvPr/>
        </p:nvSpPr>
        <p:spPr>
          <a:xfrm>
            <a:off x="1031842" y="298232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sz="1600" dirty="0">
                <a:latin typeface="Copperplate Gothic Bold" pitchFamily="34" charset="0"/>
              </a:rPr>
              <a:t>POR FUENTE DE FINANCIAMIENTO Y ORGANISMO FINANCIADOR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ACACF15-3881-4D24-8EAD-B819D5C65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031753"/>
              </p:ext>
            </p:extLst>
          </p:nvPr>
        </p:nvGraphicFramePr>
        <p:xfrm>
          <a:off x="1111188" y="1245997"/>
          <a:ext cx="6921624" cy="296557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2918">
                  <a:extLst>
                    <a:ext uri="{9D8B030D-6E8A-4147-A177-3AD203B41FA5}">
                      <a16:colId xmlns:a16="http://schemas.microsoft.com/office/drawing/2014/main" val="2391517081"/>
                    </a:ext>
                  </a:extLst>
                </a:gridCol>
                <a:gridCol w="2062647">
                  <a:extLst>
                    <a:ext uri="{9D8B030D-6E8A-4147-A177-3AD203B41FA5}">
                      <a16:colId xmlns:a16="http://schemas.microsoft.com/office/drawing/2014/main" val="4179298298"/>
                    </a:ext>
                  </a:extLst>
                </a:gridCol>
                <a:gridCol w="1959148">
                  <a:extLst>
                    <a:ext uri="{9D8B030D-6E8A-4147-A177-3AD203B41FA5}">
                      <a16:colId xmlns:a16="http://schemas.microsoft.com/office/drawing/2014/main" val="333197663"/>
                    </a:ext>
                  </a:extLst>
                </a:gridCol>
                <a:gridCol w="1846911">
                  <a:extLst>
                    <a:ext uri="{9D8B030D-6E8A-4147-A177-3AD203B41FA5}">
                      <a16:colId xmlns:a16="http://schemas.microsoft.com/office/drawing/2014/main" val="2190775529"/>
                    </a:ext>
                  </a:extLst>
                </a:gridCol>
              </a:tblGrid>
              <a:tr h="71963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PROYECTOS </a:t>
                      </a:r>
                    </a:p>
                    <a:p>
                      <a:pPr algn="ctr" fontAlgn="b"/>
                      <a:r>
                        <a:rPr lang="es-MX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11 “mejoramiento para la gestión de la seguridad ciudadana”</a:t>
                      </a:r>
                    </a:p>
                    <a:p>
                      <a:pPr algn="ctr" fontAlgn="b"/>
                      <a:r>
                        <a:rPr lang="es-MX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12 “prevención</a:t>
                      </a:r>
                      <a:r>
                        <a:rPr lang="es-MX" sz="14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 integral de la violencia sobre jóvenes y mujer”</a:t>
                      </a:r>
                    </a:p>
                    <a:p>
                      <a:pPr algn="ctr" fontAlgn="b"/>
                      <a:r>
                        <a:rPr lang="es-MX" sz="14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13 “mejoramiento del sistema nacional de identificaciones”</a:t>
                      </a:r>
                      <a:endParaRPr lang="es-MX" sz="1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opperplate Gothic Bold" pitchFamily="34" charset="0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s-MX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UAF 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653029"/>
                  </a:ext>
                </a:extLst>
              </a:tr>
              <a:tr h="483091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400" b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f.f</a:t>
                      </a:r>
                      <a:r>
                        <a:rPr lang="es-PY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. -  </a:t>
                      </a:r>
                      <a:r>
                        <a:rPr lang="es-PY" sz="1400" b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o.f</a:t>
                      </a:r>
                      <a:r>
                        <a:rPr lang="es-PY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2019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diferencia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890866"/>
                  </a:ext>
                </a:extLst>
              </a:tr>
              <a:tr h="695595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20.401</a:t>
                      </a:r>
                    </a:p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s-PY" sz="1600" kern="1200" dirty="0" err="1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bid</a:t>
                      </a:r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16.874.440.072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60.910.768.810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44.036.328.738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60198585"/>
                  </a:ext>
                </a:extLst>
              </a:tr>
              <a:tr h="496301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10.3</a:t>
                      </a:r>
                    </a:p>
                    <a:p>
                      <a:pPr algn="ctr" fontAlgn="ctr"/>
                      <a:r>
                        <a:rPr lang="es-PY" sz="10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Cédulas y pasaportes electrónicos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78.007.938.786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38.000.000.000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600" kern="1200" dirty="0">
                          <a:solidFill>
                            <a:schemeClr val="tx1"/>
                          </a:solidFill>
                          <a:latin typeface="Copperplate Gothic Bold" pitchFamily="34" charset="0"/>
                          <a:ea typeface="+mn-ea"/>
                          <a:cs typeface="+mn-cs"/>
                        </a:rPr>
                        <a:t>-40.007.938.786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76844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186406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1" name="11 CuadroTexto">
            <a:extLst>
              <a:ext uri="{FF2B5EF4-FFF2-40B4-BE49-F238E27FC236}">
                <a16:creationId xmlns:a16="http://schemas.microsoft.com/office/drawing/2014/main" id="{B888AE40-50A1-41B5-A5C4-BF8184BC8FB7}"/>
              </a:ext>
            </a:extLst>
          </p:cNvPr>
          <p:cNvSpPr txBox="1"/>
          <p:nvPr/>
        </p:nvSpPr>
        <p:spPr>
          <a:xfrm>
            <a:off x="1142976" y="372184"/>
            <a:ext cx="6858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PROYECTO DE PRESUPUESTO 2020</a:t>
            </a:r>
          </a:p>
          <a:p>
            <a:pPr algn="ctr"/>
            <a:endParaRPr lang="es-PY" dirty="0">
              <a:latin typeface="Copperplate Gothic Bold" pitchFamily="34" charset="0"/>
            </a:endParaRPr>
          </a:p>
          <a:p>
            <a:pPr algn="ctr"/>
            <a:r>
              <a:rPr lang="es-PY" dirty="0">
                <a:latin typeface="Copperplate Gothic Bold" pitchFamily="34" charset="0"/>
              </a:rPr>
              <a:t>PORCENTAJE DE PARTICIPACION CLASIFICACION ECONOMICA DEL GASTO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DC22FBF-2111-400E-9380-6E53503E6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338684"/>
              </p:ext>
            </p:extLst>
          </p:nvPr>
        </p:nvGraphicFramePr>
        <p:xfrm>
          <a:off x="1142976" y="2348880"/>
          <a:ext cx="6858049" cy="338269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73157">
                  <a:extLst>
                    <a:ext uri="{9D8B030D-6E8A-4147-A177-3AD203B41FA5}">
                      <a16:colId xmlns:a16="http://schemas.microsoft.com/office/drawing/2014/main" val="3318582155"/>
                    </a:ext>
                  </a:extLst>
                </a:gridCol>
                <a:gridCol w="2460123">
                  <a:extLst>
                    <a:ext uri="{9D8B030D-6E8A-4147-A177-3AD203B41FA5}">
                      <a16:colId xmlns:a16="http://schemas.microsoft.com/office/drawing/2014/main" val="947063329"/>
                    </a:ext>
                  </a:extLst>
                </a:gridCol>
                <a:gridCol w="1124769">
                  <a:extLst>
                    <a:ext uri="{9D8B030D-6E8A-4147-A177-3AD203B41FA5}">
                      <a16:colId xmlns:a16="http://schemas.microsoft.com/office/drawing/2014/main" val="4078047953"/>
                    </a:ext>
                  </a:extLst>
                </a:gridCol>
              </a:tblGrid>
              <a:tr h="43260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Y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Bold" panose="020E0705020206020404" pitchFamily="34" charset="0"/>
                        </a:rPr>
                        <a:t>UAF 1 </a:t>
                      </a:r>
                      <a:endParaRPr lang="es-PY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093784"/>
                  </a:ext>
                </a:extLst>
              </a:tr>
              <a:tr h="43260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Y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Bold" panose="020E0705020206020404" pitchFamily="34" charset="0"/>
                        </a:rPr>
                        <a:t>PORCENTAJE DE PARTICIPACIÓN</a:t>
                      </a:r>
                      <a:endParaRPr lang="es-PY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678622"/>
                  </a:ext>
                </a:extLst>
              </a:tr>
              <a:tr h="57494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da-DK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Bold" panose="020E0705020206020404" pitchFamily="34" charset="0"/>
                        </a:rPr>
                        <a:t> F.F. 10 - F.F. 20 - F.F.30</a:t>
                      </a:r>
                      <a:endParaRPr lang="da-DK" sz="2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492918"/>
                  </a:ext>
                </a:extLst>
              </a:tr>
              <a:tr h="485634"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u="none" strike="noStrike" dirty="0">
                          <a:effectLst/>
                          <a:latin typeface="Copperplate Gothic Bold" panose="020E0705020206020404" pitchFamily="34" charset="0"/>
                        </a:rPr>
                        <a:t>SERVICIOS PERSONALES</a:t>
                      </a:r>
                      <a:endParaRPr lang="es-PY" sz="1800" b="1" i="0" u="none" strike="noStrike" dirty="0">
                        <a:solidFill>
                          <a:srgbClr val="000000"/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u="none" strike="noStrike" dirty="0">
                          <a:effectLst/>
                          <a:latin typeface="Copperplate Gothic Bold" panose="020E0705020206020404" pitchFamily="34" charset="0"/>
                        </a:rPr>
                        <a:t>32.148.715.351</a:t>
                      </a:r>
                      <a:endParaRPr lang="es-PY" sz="1800" b="1" i="0" u="none" strike="noStrike" dirty="0">
                        <a:solidFill>
                          <a:srgbClr val="000000"/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Bold" panose="020E0705020206020404" pitchFamily="34" charset="0"/>
                        </a:rPr>
                        <a:t>17,6%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03009471"/>
                  </a:ext>
                </a:extLst>
              </a:tr>
              <a:tr h="485634"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u="none" strike="noStrike" dirty="0">
                          <a:effectLst/>
                          <a:latin typeface="Copperplate Gothic Bold" panose="020E0705020206020404" pitchFamily="34" charset="0"/>
                        </a:rPr>
                        <a:t>GASTOS CORRIENTES</a:t>
                      </a:r>
                      <a:endParaRPr lang="es-PY" sz="1800" b="1" i="0" u="none" strike="noStrike" dirty="0">
                        <a:solidFill>
                          <a:srgbClr val="000000"/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u="none" strike="noStrike" kern="1200" dirty="0">
                          <a:effectLst/>
                          <a:latin typeface="Copperplate Gothic Bold" panose="020E0705020206020404" pitchFamily="34" charset="0"/>
                        </a:rPr>
                        <a:t>74.192.884.863</a:t>
                      </a:r>
                      <a:endParaRPr lang="es-PY" sz="1800" u="none" strike="noStrike" kern="1200" dirty="0">
                        <a:solidFill>
                          <a:schemeClr val="dk1"/>
                        </a:solidFill>
                        <a:effectLst/>
                        <a:latin typeface="Copperplate Gothic Bold" panose="020E07050202060204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opperplate Gothic Bold" panose="020E0705020206020404" pitchFamily="34" charset="0"/>
                          <a:ea typeface="+mn-ea"/>
                          <a:cs typeface="+mn-cs"/>
                        </a:rPr>
                        <a:t>40,6%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85730610"/>
                  </a:ext>
                </a:extLst>
              </a:tr>
              <a:tr h="485634"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u="none" strike="noStrike" dirty="0">
                          <a:effectLst/>
                          <a:latin typeface="Copperplate Gothic Bold" panose="020E0705020206020404" pitchFamily="34" charset="0"/>
                        </a:rPr>
                        <a:t>GASTOS DE CAPITAL</a:t>
                      </a:r>
                      <a:endParaRPr lang="es-PY" sz="1800" b="1" i="0" u="none" strike="noStrike" dirty="0">
                        <a:solidFill>
                          <a:srgbClr val="000000"/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u="none" strike="noStrike" dirty="0">
                          <a:effectLst/>
                          <a:latin typeface="Copperplate Gothic Bold" panose="020E0705020206020404" pitchFamily="34" charset="0"/>
                        </a:rPr>
                        <a:t>76.560.408.388</a:t>
                      </a:r>
                      <a:endParaRPr lang="es-PY" sz="1800" b="1" i="0" u="none" strike="noStrike" dirty="0">
                        <a:solidFill>
                          <a:srgbClr val="000000"/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Bold" panose="020E0705020206020404" pitchFamily="34" charset="0"/>
                        </a:rPr>
                        <a:t>41,8%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8797538"/>
                  </a:ext>
                </a:extLst>
              </a:tr>
              <a:tr h="485634"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u="none" strike="noStrike" dirty="0">
                          <a:effectLst/>
                          <a:latin typeface="Copperplate Gothic Bold" panose="020E0705020206020404" pitchFamily="34" charset="0"/>
                        </a:rPr>
                        <a:t> </a:t>
                      </a:r>
                      <a:endParaRPr lang="es-PY" sz="1800" b="1" i="0" u="none" strike="noStrike" dirty="0">
                        <a:solidFill>
                          <a:srgbClr val="000000"/>
                        </a:solidFill>
                        <a:effectLst/>
                        <a:latin typeface="Copperplate Gothic Bold" panose="020E07050202060204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PY" sz="1800" u="none" strike="noStrike" kern="1200" dirty="0">
                          <a:effectLst/>
                          <a:latin typeface="Copperplate Gothic Bold" panose="020E0705020206020404" pitchFamily="34" charset="0"/>
                        </a:rPr>
                        <a:t>182.902.008.602</a:t>
                      </a:r>
                      <a:endParaRPr lang="es-PY" sz="1800" u="none" strike="noStrike" kern="1200" dirty="0">
                        <a:solidFill>
                          <a:schemeClr val="dk1"/>
                        </a:solidFill>
                        <a:effectLst/>
                        <a:latin typeface="Copperplate Gothic Bold" panose="020E07050202060204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s-PY" sz="1800" u="none" strike="noStrike" kern="1200" dirty="0">
                        <a:solidFill>
                          <a:schemeClr val="dk1"/>
                        </a:solidFill>
                        <a:effectLst/>
                        <a:latin typeface="Copperplate Gothic Bold" panose="020E07050202060204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9111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57651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1" name="11 CuadroTexto">
            <a:extLst>
              <a:ext uri="{FF2B5EF4-FFF2-40B4-BE49-F238E27FC236}">
                <a16:creationId xmlns:a16="http://schemas.microsoft.com/office/drawing/2014/main" id="{B888AE40-50A1-41B5-A5C4-BF8184BC8FB7}"/>
              </a:ext>
            </a:extLst>
          </p:cNvPr>
          <p:cNvSpPr txBox="1"/>
          <p:nvPr/>
        </p:nvSpPr>
        <p:spPr>
          <a:xfrm>
            <a:off x="1000125" y="430490"/>
            <a:ext cx="7011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latin typeface="Copperplate Gothic Bold" pitchFamily="34" charset="0"/>
              </a:rPr>
              <a:t>F</a:t>
            </a:r>
            <a:r>
              <a:rPr lang="es-PY" dirty="0">
                <a:latin typeface="Copperplate Gothic Bold" pitchFamily="34" charset="0"/>
              </a:rPr>
              <a:t>uente de Financiamiento 10 - 30</a:t>
            </a:r>
          </a:p>
        </p:txBody>
      </p:sp>
      <p:sp>
        <p:nvSpPr>
          <p:cNvPr id="12" name="11 CuadroTexto">
            <a:extLst>
              <a:ext uri="{FF2B5EF4-FFF2-40B4-BE49-F238E27FC236}">
                <a16:creationId xmlns:a16="http://schemas.microsoft.com/office/drawing/2014/main" id="{B6B7DE39-D75A-48CF-A3DF-16C50B0DB36A}"/>
              </a:ext>
            </a:extLst>
          </p:cNvPr>
          <p:cNvSpPr txBox="1"/>
          <p:nvPr/>
        </p:nvSpPr>
        <p:spPr>
          <a:xfrm>
            <a:off x="1045640" y="1169275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Actividad 001 “gestión administrativa para la seguridad ciudadana”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2878800-2615-4CA1-B518-201A38EB11C3}"/>
              </a:ext>
            </a:extLst>
          </p:cNvPr>
          <p:cNvSpPr/>
          <p:nvPr/>
        </p:nvSpPr>
        <p:spPr>
          <a:xfrm>
            <a:off x="1331640" y="3619195"/>
            <a:ext cx="6421432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s-MX" sz="16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En el nivel </a:t>
            </a:r>
            <a:r>
              <a:rPr lang="es-MX" sz="1600" b="1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100 “Servicios Personales”, </a:t>
            </a:r>
            <a:r>
              <a:rPr lang="es-MX" sz="16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se destinará al pago de salarios al personal permanente, remuneraciones complementarias, bonificaciones, y subsidio familiar. Además de pagos de otros gastos del personal por diferencia de salario.</a:t>
            </a:r>
            <a:endParaRPr lang="es-PY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11 CuadroTexto">
            <a:extLst>
              <a:ext uri="{FF2B5EF4-FFF2-40B4-BE49-F238E27FC236}">
                <a16:creationId xmlns:a16="http://schemas.microsoft.com/office/drawing/2014/main" id="{D8C155DF-9650-43D4-B592-24397C2C9A9E}"/>
              </a:ext>
            </a:extLst>
          </p:cNvPr>
          <p:cNvSpPr txBox="1"/>
          <p:nvPr/>
        </p:nvSpPr>
        <p:spPr>
          <a:xfrm>
            <a:off x="1079179" y="1834238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GRUPO 100 SERVICIOS PERSONALES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272155CB-8763-4CE1-8D6F-506CBB37C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17096"/>
              </p:ext>
            </p:extLst>
          </p:nvPr>
        </p:nvGraphicFramePr>
        <p:xfrm>
          <a:off x="1092810" y="2393777"/>
          <a:ext cx="6943777" cy="9567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7059">
                  <a:extLst>
                    <a:ext uri="{9D8B030D-6E8A-4147-A177-3AD203B41FA5}">
                      <a16:colId xmlns:a16="http://schemas.microsoft.com/office/drawing/2014/main" val="1658869417"/>
                    </a:ext>
                  </a:extLst>
                </a:gridCol>
                <a:gridCol w="1306192">
                  <a:extLst>
                    <a:ext uri="{9D8B030D-6E8A-4147-A177-3AD203B41FA5}">
                      <a16:colId xmlns:a16="http://schemas.microsoft.com/office/drawing/2014/main" val="3257695615"/>
                    </a:ext>
                  </a:extLst>
                </a:gridCol>
                <a:gridCol w="1266227">
                  <a:extLst>
                    <a:ext uri="{9D8B030D-6E8A-4147-A177-3AD203B41FA5}">
                      <a16:colId xmlns:a16="http://schemas.microsoft.com/office/drawing/2014/main" val="1447618023"/>
                    </a:ext>
                  </a:extLst>
                </a:gridCol>
                <a:gridCol w="1286211">
                  <a:extLst>
                    <a:ext uri="{9D8B030D-6E8A-4147-A177-3AD203B41FA5}">
                      <a16:colId xmlns:a16="http://schemas.microsoft.com/office/drawing/2014/main" val="3610885733"/>
                    </a:ext>
                  </a:extLst>
                </a:gridCol>
                <a:gridCol w="1282683">
                  <a:extLst>
                    <a:ext uri="{9D8B030D-6E8A-4147-A177-3AD203B41FA5}">
                      <a16:colId xmlns:a16="http://schemas.microsoft.com/office/drawing/2014/main" val="2137596889"/>
                    </a:ext>
                  </a:extLst>
                </a:gridCol>
                <a:gridCol w="1055405">
                  <a:extLst>
                    <a:ext uri="{9D8B030D-6E8A-4147-A177-3AD203B41FA5}">
                      <a16:colId xmlns:a16="http://schemas.microsoft.com/office/drawing/2014/main" val="1133651627"/>
                    </a:ext>
                  </a:extLst>
                </a:gridCol>
              </a:tblGrid>
              <a:tr h="431686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GRUPO DE GASTOS 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Light" panose="020E0507020206020404" pitchFamily="34" charset="0"/>
                        </a:rPr>
                        <a:t>DESCRIPCIÓN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PRESUPUESTO VIGENTE AL 31/08/2019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PROYECTO DE LEY DEL PRESUPUESTO 2020 </a:t>
                      </a:r>
                      <a:endParaRPr lang="es-MX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DIFERENCIA 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PORCENTAJE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820241"/>
                  </a:ext>
                </a:extLst>
              </a:tr>
              <a:tr h="338770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>
                          <a:effectLst/>
                          <a:latin typeface="Copperplate Gothic Light" panose="020E0507020206020404" pitchFamily="34" charset="0"/>
                        </a:rPr>
                        <a:t>100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SERVICIOS PERSONALES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32.619.075.288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32.148.715.351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-470.359.937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-1%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064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781138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5" name="11 CuadroTexto">
            <a:extLst>
              <a:ext uri="{FF2B5EF4-FFF2-40B4-BE49-F238E27FC236}">
                <a16:creationId xmlns:a16="http://schemas.microsoft.com/office/drawing/2014/main" id="{9AA21AF8-CD8B-44E4-B41D-67606984AF7A}"/>
              </a:ext>
            </a:extLst>
          </p:cNvPr>
          <p:cNvSpPr txBox="1"/>
          <p:nvPr/>
        </p:nvSpPr>
        <p:spPr>
          <a:xfrm>
            <a:off x="1131900" y="1174258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GRUPO 200 SERVICIOS NO PERSONALES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13D9750-4ABE-4C34-807A-E45DDD937C0D}"/>
              </a:ext>
            </a:extLst>
          </p:cNvPr>
          <p:cNvSpPr/>
          <p:nvPr/>
        </p:nvSpPr>
        <p:spPr>
          <a:xfrm>
            <a:off x="1475656" y="3108312"/>
            <a:ext cx="5976664" cy="1464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4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Lo que corresponde al presupuesto de nivel </a:t>
            </a:r>
            <a:r>
              <a:rPr lang="es-MX" sz="1400" b="1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200 “Servicios No Personales”</a:t>
            </a:r>
            <a:r>
              <a:rPr lang="es-MX" sz="14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, será destinado al sistema de seguridad e inteligencia, mantenimiento y limpieza del edificio,  mantenimiento y reparación de los vehículos, mantenimiento de las redes, sufragar la cobertura de seguro médico y odontológico de los funcionarios del Ministerio de Interior. </a:t>
            </a:r>
            <a:endParaRPr lang="es-PY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AD2D0559-951C-495A-9C79-DA5E526662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307906"/>
              </p:ext>
            </p:extLst>
          </p:nvPr>
        </p:nvGraphicFramePr>
        <p:xfrm>
          <a:off x="1154052" y="1747783"/>
          <a:ext cx="6858048" cy="1066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7314">
                  <a:extLst>
                    <a:ext uri="{9D8B030D-6E8A-4147-A177-3AD203B41FA5}">
                      <a16:colId xmlns:a16="http://schemas.microsoft.com/office/drawing/2014/main" val="1658869417"/>
                    </a:ext>
                  </a:extLst>
                </a:gridCol>
                <a:gridCol w="1370587">
                  <a:extLst>
                    <a:ext uri="{9D8B030D-6E8A-4147-A177-3AD203B41FA5}">
                      <a16:colId xmlns:a16="http://schemas.microsoft.com/office/drawing/2014/main" val="3257695615"/>
                    </a:ext>
                  </a:extLst>
                </a:gridCol>
                <a:gridCol w="1375532">
                  <a:extLst>
                    <a:ext uri="{9D8B030D-6E8A-4147-A177-3AD203B41FA5}">
                      <a16:colId xmlns:a16="http://schemas.microsoft.com/office/drawing/2014/main" val="1447618023"/>
                    </a:ext>
                  </a:extLst>
                </a:gridCol>
                <a:gridCol w="1335949">
                  <a:extLst>
                    <a:ext uri="{9D8B030D-6E8A-4147-A177-3AD203B41FA5}">
                      <a16:colId xmlns:a16="http://schemas.microsoft.com/office/drawing/2014/main" val="3610885733"/>
                    </a:ext>
                  </a:extLst>
                </a:gridCol>
                <a:gridCol w="1054830">
                  <a:extLst>
                    <a:ext uri="{9D8B030D-6E8A-4147-A177-3AD203B41FA5}">
                      <a16:colId xmlns:a16="http://schemas.microsoft.com/office/drawing/2014/main" val="2137596889"/>
                    </a:ext>
                  </a:extLst>
                </a:gridCol>
                <a:gridCol w="1063836">
                  <a:extLst>
                    <a:ext uri="{9D8B030D-6E8A-4147-A177-3AD203B41FA5}">
                      <a16:colId xmlns:a16="http://schemas.microsoft.com/office/drawing/2014/main" val="1133651627"/>
                    </a:ext>
                  </a:extLst>
                </a:gridCol>
              </a:tblGrid>
              <a:tr h="729286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GRUPO DE GASTOS 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Light" panose="020E0507020206020404" pitchFamily="34" charset="0"/>
                        </a:rPr>
                        <a:t>DESCRIPCIÓN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PRESUPUESTO VIGENTE AL 31/08/2019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PROYECTO DE LEY DEL PRESUPUESTO 2020</a:t>
                      </a:r>
                      <a:endParaRPr lang="es-MX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DIFERENCIA 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PORCENTAJE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820241"/>
                  </a:ext>
                </a:extLst>
              </a:tr>
              <a:tr h="337034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200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SERVICIOS NO PERSONALES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16.005.088.716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17.486.653.887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1.481.565.171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9%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064501"/>
                  </a:ext>
                </a:extLst>
              </a:tr>
            </a:tbl>
          </a:graphicData>
        </a:graphic>
      </p:graphicFrame>
      <p:sp>
        <p:nvSpPr>
          <p:cNvPr id="13" name="Rectángulo 12">
            <a:extLst>
              <a:ext uri="{FF2B5EF4-FFF2-40B4-BE49-F238E27FC236}">
                <a16:creationId xmlns:a16="http://schemas.microsoft.com/office/drawing/2014/main" id="{81C81CFF-D41A-4110-BBA7-85777ED44FF7}"/>
              </a:ext>
            </a:extLst>
          </p:cNvPr>
          <p:cNvSpPr/>
          <p:nvPr/>
        </p:nvSpPr>
        <p:spPr>
          <a:xfrm>
            <a:off x="1259632" y="326150"/>
            <a:ext cx="677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Y" sz="1600" dirty="0">
                <a:latin typeface="Copperplate Gothic Bold" pitchFamily="34" charset="0"/>
              </a:rPr>
              <a:t>Actividad 001 “gestión administrativa para la seguridad ciudadana”</a:t>
            </a:r>
          </a:p>
        </p:txBody>
      </p:sp>
    </p:spTree>
    <p:extLst>
      <p:ext uri="{BB962C8B-B14F-4D97-AF65-F5344CB8AC3E}">
        <p14:creationId xmlns:p14="http://schemas.microsoft.com/office/powerpoint/2010/main" val="3043573113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2" name="11 CuadroTexto">
            <a:extLst>
              <a:ext uri="{FF2B5EF4-FFF2-40B4-BE49-F238E27FC236}">
                <a16:creationId xmlns:a16="http://schemas.microsoft.com/office/drawing/2014/main" id="{8A63596A-D80D-4229-AD78-13F311415547}"/>
              </a:ext>
            </a:extLst>
          </p:cNvPr>
          <p:cNvSpPr txBox="1"/>
          <p:nvPr/>
        </p:nvSpPr>
        <p:spPr>
          <a:xfrm>
            <a:off x="1174552" y="1091168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GRUPO 300 BIENES DE CONSUMO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228F98D-8327-496F-82E9-98AA4CD23A5B}"/>
              </a:ext>
            </a:extLst>
          </p:cNvPr>
          <p:cNvSpPr/>
          <p:nvPr/>
        </p:nvSpPr>
        <p:spPr>
          <a:xfrm>
            <a:off x="1403648" y="3212976"/>
            <a:ext cx="6264696" cy="1003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4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Lo que corresponde al presupuesto de nivel </a:t>
            </a:r>
            <a:r>
              <a:rPr lang="es-MX" sz="1400" b="1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300 “Bienes de Consumo e Insumos”</a:t>
            </a:r>
            <a:r>
              <a:rPr lang="es-MX" sz="14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, serán destinado a la adquisición de insumos, como adquisición de papelería y útiles para oficinas para el sostenimiento de la Institución. </a:t>
            </a:r>
            <a:endParaRPr lang="es-PY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37A512E2-C2A7-442C-8790-A16F80B623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916009"/>
              </p:ext>
            </p:extLst>
          </p:nvPr>
        </p:nvGraphicFramePr>
        <p:xfrm>
          <a:off x="1142214" y="1858360"/>
          <a:ext cx="6943777" cy="9567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7059">
                  <a:extLst>
                    <a:ext uri="{9D8B030D-6E8A-4147-A177-3AD203B41FA5}">
                      <a16:colId xmlns:a16="http://schemas.microsoft.com/office/drawing/2014/main" val="1658869417"/>
                    </a:ext>
                  </a:extLst>
                </a:gridCol>
                <a:gridCol w="1306192">
                  <a:extLst>
                    <a:ext uri="{9D8B030D-6E8A-4147-A177-3AD203B41FA5}">
                      <a16:colId xmlns:a16="http://schemas.microsoft.com/office/drawing/2014/main" val="3257695615"/>
                    </a:ext>
                  </a:extLst>
                </a:gridCol>
                <a:gridCol w="1266227">
                  <a:extLst>
                    <a:ext uri="{9D8B030D-6E8A-4147-A177-3AD203B41FA5}">
                      <a16:colId xmlns:a16="http://schemas.microsoft.com/office/drawing/2014/main" val="1447618023"/>
                    </a:ext>
                  </a:extLst>
                </a:gridCol>
                <a:gridCol w="1286211">
                  <a:extLst>
                    <a:ext uri="{9D8B030D-6E8A-4147-A177-3AD203B41FA5}">
                      <a16:colId xmlns:a16="http://schemas.microsoft.com/office/drawing/2014/main" val="3610885733"/>
                    </a:ext>
                  </a:extLst>
                </a:gridCol>
                <a:gridCol w="1282683">
                  <a:extLst>
                    <a:ext uri="{9D8B030D-6E8A-4147-A177-3AD203B41FA5}">
                      <a16:colId xmlns:a16="http://schemas.microsoft.com/office/drawing/2014/main" val="2137596889"/>
                    </a:ext>
                  </a:extLst>
                </a:gridCol>
                <a:gridCol w="1055405">
                  <a:extLst>
                    <a:ext uri="{9D8B030D-6E8A-4147-A177-3AD203B41FA5}">
                      <a16:colId xmlns:a16="http://schemas.microsoft.com/office/drawing/2014/main" val="1133651627"/>
                    </a:ext>
                  </a:extLst>
                </a:gridCol>
              </a:tblGrid>
              <a:tr h="431686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GRUPO DE GASTOS 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Light" panose="020E0507020206020404" pitchFamily="34" charset="0"/>
                        </a:rPr>
                        <a:t>DESCRIPCIÓN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PRESUPUESTO VIGENTE AL 31/08/2019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PROYECTO DE LEY DEL PRESUPUESTO 2020</a:t>
                      </a:r>
                      <a:endParaRPr lang="es-MX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DIFERENCIA 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PORCENTAJE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820241"/>
                  </a:ext>
                </a:extLst>
              </a:tr>
              <a:tr h="338770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300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BIENES DE CONSUMO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2.526.559.929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2.476490.300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--50.069.629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-2%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064501"/>
                  </a:ext>
                </a:extLst>
              </a:tr>
            </a:tbl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25A1CB87-5F82-4EC1-A4B0-F53B1F0193D6}"/>
              </a:ext>
            </a:extLst>
          </p:cNvPr>
          <p:cNvSpPr/>
          <p:nvPr/>
        </p:nvSpPr>
        <p:spPr>
          <a:xfrm>
            <a:off x="1259632" y="326150"/>
            <a:ext cx="677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Y" sz="1600" dirty="0">
                <a:latin typeface="Copperplate Gothic Bold" pitchFamily="34" charset="0"/>
              </a:rPr>
              <a:t>Actividad 001 “gestión administrativa para la seguridad ciudadana”</a:t>
            </a:r>
          </a:p>
        </p:txBody>
      </p:sp>
    </p:spTree>
    <p:extLst>
      <p:ext uri="{BB962C8B-B14F-4D97-AF65-F5344CB8AC3E}">
        <p14:creationId xmlns:p14="http://schemas.microsoft.com/office/powerpoint/2010/main" val="2021010159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  <a:solidFill>
            <a:schemeClr val="accent2">
              <a:lumMod val="75000"/>
            </a:schemeClr>
          </a:solidFill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Fiscal  2020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sp>
        <p:nvSpPr>
          <p:cNvPr id="12" name="11 CuadroTexto">
            <a:extLst>
              <a:ext uri="{FF2B5EF4-FFF2-40B4-BE49-F238E27FC236}">
                <a16:creationId xmlns:a16="http://schemas.microsoft.com/office/drawing/2014/main" id="{E12743EF-D1C6-4168-8A1D-356FA263E838}"/>
              </a:ext>
            </a:extLst>
          </p:cNvPr>
          <p:cNvSpPr txBox="1"/>
          <p:nvPr/>
        </p:nvSpPr>
        <p:spPr>
          <a:xfrm>
            <a:off x="1174552" y="1091168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>
                <a:latin typeface="Copperplate Gothic Bold" pitchFamily="34" charset="0"/>
              </a:rPr>
              <a:t>GRUPO 500 INVERSIÓN FÍSICA</a:t>
            </a:r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42031B20-5600-40CA-A958-C2CC02AF89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168449"/>
              </p:ext>
            </p:extLst>
          </p:nvPr>
        </p:nvGraphicFramePr>
        <p:xfrm>
          <a:off x="1142214" y="1858360"/>
          <a:ext cx="6943777" cy="9567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7059">
                  <a:extLst>
                    <a:ext uri="{9D8B030D-6E8A-4147-A177-3AD203B41FA5}">
                      <a16:colId xmlns:a16="http://schemas.microsoft.com/office/drawing/2014/main" val="1658869417"/>
                    </a:ext>
                  </a:extLst>
                </a:gridCol>
                <a:gridCol w="1306192">
                  <a:extLst>
                    <a:ext uri="{9D8B030D-6E8A-4147-A177-3AD203B41FA5}">
                      <a16:colId xmlns:a16="http://schemas.microsoft.com/office/drawing/2014/main" val="3257695615"/>
                    </a:ext>
                  </a:extLst>
                </a:gridCol>
                <a:gridCol w="1266227">
                  <a:extLst>
                    <a:ext uri="{9D8B030D-6E8A-4147-A177-3AD203B41FA5}">
                      <a16:colId xmlns:a16="http://schemas.microsoft.com/office/drawing/2014/main" val="1447618023"/>
                    </a:ext>
                  </a:extLst>
                </a:gridCol>
                <a:gridCol w="1286211">
                  <a:extLst>
                    <a:ext uri="{9D8B030D-6E8A-4147-A177-3AD203B41FA5}">
                      <a16:colId xmlns:a16="http://schemas.microsoft.com/office/drawing/2014/main" val="3610885733"/>
                    </a:ext>
                  </a:extLst>
                </a:gridCol>
                <a:gridCol w="1282683">
                  <a:extLst>
                    <a:ext uri="{9D8B030D-6E8A-4147-A177-3AD203B41FA5}">
                      <a16:colId xmlns:a16="http://schemas.microsoft.com/office/drawing/2014/main" val="2137596889"/>
                    </a:ext>
                  </a:extLst>
                </a:gridCol>
                <a:gridCol w="1055405">
                  <a:extLst>
                    <a:ext uri="{9D8B030D-6E8A-4147-A177-3AD203B41FA5}">
                      <a16:colId xmlns:a16="http://schemas.microsoft.com/office/drawing/2014/main" val="1133651627"/>
                    </a:ext>
                  </a:extLst>
                </a:gridCol>
              </a:tblGrid>
              <a:tr h="431686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GRUPO DE GASTOS 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opperplate Gothic Light" panose="020E0507020206020404" pitchFamily="34" charset="0"/>
                        </a:rPr>
                        <a:t>DESCRIPCIÓN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PRESUPUESTO VIGENTE AL 31/08/2019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PROYECTO DE LEY DEL PRESUPUESTO 2020</a:t>
                      </a:r>
                      <a:endParaRPr lang="es-MX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DIFERENCIA 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opperplate Gothic Light" panose="020E0507020206020404" pitchFamily="34" charset="0"/>
                        </a:rPr>
                        <a:t>PORCENTAJE</a:t>
                      </a:r>
                      <a:endParaRPr lang="es-PY" sz="10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820241"/>
                  </a:ext>
                </a:extLst>
              </a:tr>
              <a:tr h="338770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opperplate Gothic Light" panose="020E0507020206020404" pitchFamily="34" charset="0"/>
                        </a:rPr>
                        <a:t>500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INVERSIÓN FISICA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66.553.914.787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27.298.333.454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-39.255.581.333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0" u="none" strike="noStrike" dirty="0">
                          <a:effectLst/>
                          <a:latin typeface="Copperplate Gothic Light" panose="020E0507020206020404" pitchFamily="34" charset="0"/>
                        </a:rPr>
                        <a:t>-59%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Copperplate Gothic Light" panose="020E0507020206020404" pitchFamily="34" charset="0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064501"/>
                  </a:ext>
                </a:extLst>
              </a:tr>
            </a:tbl>
          </a:graphicData>
        </a:graphic>
      </p:graphicFrame>
      <p:sp>
        <p:nvSpPr>
          <p:cNvPr id="14" name="Rectángulo 13">
            <a:extLst>
              <a:ext uri="{FF2B5EF4-FFF2-40B4-BE49-F238E27FC236}">
                <a16:creationId xmlns:a16="http://schemas.microsoft.com/office/drawing/2014/main" id="{80933395-5390-4BA5-8750-3D97D8126842}"/>
              </a:ext>
            </a:extLst>
          </p:cNvPr>
          <p:cNvSpPr/>
          <p:nvPr/>
        </p:nvSpPr>
        <p:spPr>
          <a:xfrm>
            <a:off x="1259632" y="326150"/>
            <a:ext cx="677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Y" sz="1600" dirty="0">
                <a:latin typeface="Copperplate Gothic Bold" pitchFamily="34" charset="0"/>
              </a:rPr>
              <a:t>Actividad 001 “gestión administrativa para la seguridad ciudadana”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F39F2865-02F2-48BA-B126-E3677568BADB}"/>
              </a:ext>
            </a:extLst>
          </p:cNvPr>
          <p:cNvSpPr/>
          <p:nvPr/>
        </p:nvSpPr>
        <p:spPr>
          <a:xfrm>
            <a:off x="1475652" y="3257574"/>
            <a:ext cx="6192688" cy="882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s-MX" sz="16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En el nivel </a:t>
            </a:r>
            <a:r>
              <a:rPr lang="es-MX" sz="1600" b="1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500 “Inversión Física”, </a:t>
            </a:r>
            <a:r>
              <a:rPr lang="es-MX" sz="1600" i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será destinado a los principales compromisos como ser AFIS, IBIS, GUARDIÁN, Sistema 911 (Fibra Óptica, SIGE), SIP.</a:t>
            </a:r>
            <a:endParaRPr lang="es-PY" sz="1600" i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778550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9267</TotalTime>
  <Words>914</Words>
  <Application>Microsoft Office PowerPoint</Application>
  <PresentationFormat>Presentación en pantalla (4:3)</PresentationFormat>
  <Paragraphs>248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2" baseType="lpstr">
      <vt:lpstr>Arial</vt:lpstr>
      <vt:lpstr>Bookman Old Style</vt:lpstr>
      <vt:lpstr>Calibri</vt:lpstr>
      <vt:lpstr>Copperplate Gothic Bold</vt:lpstr>
      <vt:lpstr>Copperplate Gothic Light</vt:lpstr>
      <vt:lpstr>Kozuka Gothic Pro B</vt:lpstr>
      <vt:lpstr>Kozuka Gothic Pro R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Presupuesto</dc:title>
  <dc:creator>Lourdes Irala</dc:creator>
  <cp:lastModifiedBy>RODRIGO ROLON</cp:lastModifiedBy>
  <cp:revision>1027</cp:revision>
  <cp:lastPrinted>2019-09-23T16:07:43Z</cp:lastPrinted>
  <dcterms:created xsi:type="dcterms:W3CDTF">2009-08-07T12:52:29Z</dcterms:created>
  <dcterms:modified xsi:type="dcterms:W3CDTF">2019-09-23T16:14:17Z</dcterms:modified>
</cp:coreProperties>
</file>