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4" r:id="rId3"/>
    <p:sldId id="283" r:id="rId4"/>
    <p:sldId id="285" r:id="rId5"/>
    <p:sldId id="272" r:id="rId6"/>
    <p:sldId id="279" r:id="rId7"/>
    <p:sldId id="289" r:id="rId8"/>
    <p:sldId id="290" r:id="rId9"/>
    <p:sldId id="287" r:id="rId10"/>
    <p:sldId id="288" r:id="rId11"/>
    <p:sldId id="266" r:id="rId12"/>
    <p:sldId id="267" r:id="rId13"/>
    <p:sldId id="268" r:id="rId14"/>
    <p:sldId id="273" r:id="rId15"/>
    <p:sldId id="269" r:id="rId16"/>
    <p:sldId id="280" r:id="rId17"/>
    <p:sldId id="275" r:id="rId18"/>
  </p:sldIdLst>
  <p:sldSz cx="12192000" cy="6858000"/>
  <p:notesSz cx="7010400" cy="111252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-60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556883"/>
          </a:xfrm>
          <a:prstGeom prst="rect">
            <a:avLst/>
          </a:prstGeom>
        </p:spPr>
        <p:txBody>
          <a:bodyPr vert="horz" lIns="99131" tIns="49566" rIns="99131" bIns="49566" rtlCol="0"/>
          <a:lstStyle>
            <a:lvl1pPr algn="l">
              <a:defRPr sz="1300"/>
            </a:lvl1pPr>
          </a:lstStyle>
          <a:p>
            <a:endParaRPr lang="es-PY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159" y="0"/>
            <a:ext cx="3038604" cy="556883"/>
          </a:xfrm>
          <a:prstGeom prst="rect">
            <a:avLst/>
          </a:prstGeom>
        </p:spPr>
        <p:txBody>
          <a:bodyPr vert="horz" lIns="99131" tIns="49566" rIns="99131" bIns="49566" rtlCol="0"/>
          <a:lstStyle>
            <a:lvl1pPr algn="r">
              <a:defRPr sz="1300"/>
            </a:lvl1pPr>
          </a:lstStyle>
          <a:p>
            <a:fld id="{6E93029E-1D9C-4383-A8D1-7636610F21E1}" type="datetimeFigureOut">
              <a:rPr lang="es-PY" smtClean="0"/>
              <a:t>15/10/2018</a:t>
            </a:fld>
            <a:endParaRPr lang="es-PY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10568318"/>
            <a:ext cx="3038604" cy="556883"/>
          </a:xfrm>
          <a:prstGeom prst="rect">
            <a:avLst/>
          </a:prstGeom>
        </p:spPr>
        <p:txBody>
          <a:bodyPr vert="horz" lIns="99131" tIns="49566" rIns="99131" bIns="49566" rtlCol="0" anchor="b"/>
          <a:lstStyle>
            <a:lvl1pPr algn="l">
              <a:defRPr sz="1300"/>
            </a:lvl1pPr>
          </a:lstStyle>
          <a:p>
            <a:endParaRPr lang="es-PY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159" y="10568318"/>
            <a:ext cx="3038604" cy="556883"/>
          </a:xfrm>
          <a:prstGeom prst="rect">
            <a:avLst/>
          </a:prstGeom>
        </p:spPr>
        <p:txBody>
          <a:bodyPr vert="horz" lIns="99131" tIns="49566" rIns="99131" bIns="49566" rtlCol="0" anchor="b"/>
          <a:lstStyle>
            <a:lvl1pPr algn="r">
              <a:defRPr sz="1300"/>
            </a:lvl1pPr>
          </a:lstStyle>
          <a:p>
            <a:fld id="{D5BFDBC9-45AB-4CE2-8295-EAD40E9CDA6F}" type="slidenum">
              <a:rPr lang="es-PY" smtClean="0"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65694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558192"/>
          </a:xfrm>
          <a:prstGeom prst="rect">
            <a:avLst/>
          </a:prstGeom>
        </p:spPr>
        <p:txBody>
          <a:bodyPr vert="horz" lIns="99131" tIns="49566" rIns="99131" bIns="49566" rtlCol="0"/>
          <a:lstStyle>
            <a:lvl1pPr algn="l">
              <a:defRPr sz="1300"/>
            </a:lvl1pPr>
          </a:lstStyle>
          <a:p>
            <a:endParaRPr lang="es-PY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558192"/>
          </a:xfrm>
          <a:prstGeom prst="rect">
            <a:avLst/>
          </a:prstGeom>
        </p:spPr>
        <p:txBody>
          <a:bodyPr vert="horz" lIns="99131" tIns="49566" rIns="99131" bIns="49566" rtlCol="0"/>
          <a:lstStyle>
            <a:lvl1pPr algn="r">
              <a:defRPr sz="1300"/>
            </a:lvl1pPr>
          </a:lstStyle>
          <a:p>
            <a:fld id="{0684BE63-B640-4C28-9A64-9B140AA11F3F}" type="datetimeFigureOut">
              <a:rPr lang="es-PY" smtClean="0"/>
              <a:pPr/>
              <a:t>15/10/2018</a:t>
            </a:fld>
            <a:endParaRPr lang="es-PY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68275" y="1390650"/>
            <a:ext cx="6673850" cy="3754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131" tIns="49566" rIns="99131" bIns="49566" rtlCol="0" anchor="ctr"/>
          <a:lstStyle/>
          <a:p>
            <a:endParaRPr lang="es-PY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5354002"/>
            <a:ext cx="5608320" cy="4380548"/>
          </a:xfrm>
          <a:prstGeom prst="rect">
            <a:avLst/>
          </a:prstGeom>
        </p:spPr>
        <p:txBody>
          <a:bodyPr vert="horz" lIns="99131" tIns="49566" rIns="99131" bIns="49566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567012"/>
            <a:ext cx="3037840" cy="558191"/>
          </a:xfrm>
          <a:prstGeom prst="rect">
            <a:avLst/>
          </a:prstGeom>
        </p:spPr>
        <p:txBody>
          <a:bodyPr vert="horz" lIns="99131" tIns="49566" rIns="99131" bIns="49566" rtlCol="0" anchor="b"/>
          <a:lstStyle>
            <a:lvl1pPr algn="l">
              <a:defRPr sz="1300"/>
            </a:lvl1pPr>
          </a:lstStyle>
          <a:p>
            <a:endParaRPr lang="es-PY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10567012"/>
            <a:ext cx="3037840" cy="558191"/>
          </a:xfrm>
          <a:prstGeom prst="rect">
            <a:avLst/>
          </a:prstGeom>
        </p:spPr>
        <p:txBody>
          <a:bodyPr vert="horz" lIns="99131" tIns="49566" rIns="99131" bIns="49566" rtlCol="0" anchor="b"/>
          <a:lstStyle>
            <a:lvl1pPr algn="r">
              <a:defRPr sz="1300"/>
            </a:lvl1pPr>
          </a:lstStyle>
          <a:p>
            <a:fld id="{FEA19913-58C7-4564-BECA-5FBEDD89C61E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056206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66F2E-2213-41B9-B278-C806157AB61E}" type="datetime1">
              <a:rPr lang="es-PY" smtClean="0"/>
              <a:t>15/10/2018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573611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82F6-3AC7-4CE4-841A-80A068018AAD}" type="datetime1">
              <a:rPr lang="es-PY" smtClean="0"/>
              <a:t>15/10/2018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11495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0FEC-8147-4F4E-8D5E-92093D6D97A7}" type="datetime1">
              <a:rPr lang="es-PY" smtClean="0"/>
              <a:t>15/10/2018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3438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2D09-C072-4381-99D8-C5A73B1B4D46}" type="datetime1">
              <a:rPr lang="es-PY" smtClean="0"/>
              <a:t>15/10/2018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67092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EC7C0-24DD-463F-A8BE-CAB9450A0111}" type="datetime1">
              <a:rPr lang="es-PY" smtClean="0"/>
              <a:t>15/10/2018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69646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5D63A-F313-4845-B6A8-493422741706}" type="datetime1">
              <a:rPr lang="es-PY" smtClean="0"/>
              <a:t>15/10/2018</a:t>
            </a:fld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411365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42EE4-39AC-4C91-9E09-79EA262BD670}" type="datetime1">
              <a:rPr lang="es-PY" smtClean="0"/>
              <a:t>15/10/2018</a:t>
            </a:fld>
            <a:endParaRPr lang="es-PY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64379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F33F-E79F-4107-BE61-8C04DBA77609}" type="datetime1">
              <a:rPr lang="es-PY" smtClean="0"/>
              <a:t>15/10/2018</a:t>
            </a:fld>
            <a:endParaRPr lang="es-PY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55236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E9F5-A39A-48E8-A51F-7C1FC5A96C19}" type="datetime1">
              <a:rPr lang="es-PY" smtClean="0"/>
              <a:t>15/10/2018</a:t>
            </a:fld>
            <a:endParaRPr lang="es-PY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2867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2B432-BF5A-4992-8500-F41BD610FD6A}" type="datetime1">
              <a:rPr lang="es-PY" smtClean="0"/>
              <a:t>15/10/2018</a:t>
            </a:fld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5767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57174-C7B7-4322-AA5F-F54A22880DA3}" type="datetime1">
              <a:rPr lang="es-PY" smtClean="0"/>
              <a:t>15/10/2018</a:t>
            </a:fld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04906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74DFC-94CC-43F7-84A2-4EB3C77597F3}" type="datetime1">
              <a:rPr lang="es-PY" smtClean="0"/>
              <a:t>15/10/2018</a:t>
            </a:fld>
            <a:endParaRPr lang="es-PY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6EF1C-50AA-4C67-B861-C5D1128F3022}" type="slidenum">
              <a:rPr lang="es-PY" smtClean="0"/>
              <a:pPr/>
              <a:t>‹Nº›</a:t>
            </a:fld>
            <a:endParaRPr lang="es-PY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13" y="147074"/>
            <a:ext cx="2611432" cy="69065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821" y="159942"/>
            <a:ext cx="689906" cy="673453"/>
          </a:xfrm>
          <a:prstGeom prst="rect">
            <a:avLst/>
          </a:prstGeom>
        </p:spPr>
      </p:pic>
      <p:pic>
        <p:nvPicPr>
          <p:cNvPr id="9" name="Imagen 8"/>
          <p:cNvPicPr/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59" t="37287" r="42250" b="5085"/>
          <a:stretch/>
        </p:blipFill>
        <p:spPr bwMode="auto">
          <a:xfrm>
            <a:off x="5595937" y="6356349"/>
            <a:ext cx="1020620" cy="365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1400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20685" y="2514599"/>
            <a:ext cx="7798525" cy="1857809"/>
          </a:xfrm>
        </p:spPr>
        <p:txBody>
          <a:bodyPr>
            <a:normAutofit/>
          </a:bodyPr>
          <a:lstStyle/>
          <a:p>
            <a:r>
              <a:rPr lang="es-PY" b="1" dirty="0" smtClean="0">
                <a:solidFill>
                  <a:schemeClr val="accent2">
                    <a:lumMod val="75000"/>
                  </a:schemeClr>
                </a:solidFill>
              </a:rPr>
              <a:t>Proyecto de Presupuesto de la CGR  2019</a:t>
            </a:r>
            <a:endParaRPr lang="es-PY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21563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80195" y="901337"/>
            <a:ext cx="10402056" cy="5695406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PY" sz="2500" b="1" u="sng" dirty="0">
                <a:solidFill>
                  <a:schemeClr val="accent2">
                    <a:lumMod val="75000"/>
                  </a:schemeClr>
                </a:solidFill>
              </a:rPr>
              <a:t>113 Gastos De Representación</a:t>
            </a:r>
            <a:r>
              <a:rPr lang="es-PY" sz="25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500" dirty="0"/>
              <a:t>Se solicita el Aumento para ajustar la Estructura Orgánica y Funcional de la Contraloría General de la </a:t>
            </a:r>
            <a:r>
              <a:rPr lang="es-PY" sz="2500" dirty="0" smtClean="0"/>
              <a:t>República.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s-PY" sz="2500" dirty="0"/>
          </a:p>
          <a:p>
            <a:pPr algn="just"/>
            <a:endParaRPr lang="es-PY" sz="2000" dirty="0" smtClean="0"/>
          </a:p>
          <a:p>
            <a:pPr marL="457200" indent="-457200" algn="just">
              <a:buFont typeface="Arial" pitchFamily="34" charset="0"/>
              <a:buChar char="•"/>
            </a:pPr>
            <a:endParaRPr lang="es-PY" sz="2000" b="1" dirty="0" smtClean="0"/>
          </a:p>
          <a:p>
            <a:pPr algn="just"/>
            <a:endParaRPr lang="es-PY" sz="2000" b="1" dirty="0" smtClean="0"/>
          </a:p>
          <a:p>
            <a:pPr algn="just"/>
            <a:endParaRPr lang="es-PY" sz="2000" b="1" dirty="0" smtClean="0"/>
          </a:p>
          <a:p>
            <a:pPr algn="just"/>
            <a:endParaRPr lang="es-PY" sz="2000" b="1" dirty="0" smtClean="0"/>
          </a:p>
          <a:p>
            <a:pPr algn="just"/>
            <a:endParaRPr lang="es-PY" sz="2000" b="1" dirty="0" smtClean="0"/>
          </a:p>
          <a:p>
            <a:pPr algn="just"/>
            <a:endParaRPr lang="es-PY" sz="2000" b="1" dirty="0" smtClean="0"/>
          </a:p>
          <a:p>
            <a:pPr algn="just"/>
            <a:endParaRPr lang="es-PY" sz="2000" b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sz="2500" b="1" u="sng" dirty="0" smtClean="0">
                <a:solidFill>
                  <a:schemeClr val="accent2">
                    <a:lumMod val="75000"/>
                  </a:schemeClr>
                </a:solidFill>
              </a:rPr>
              <a:t>114 Aguinaldos</a:t>
            </a:r>
            <a:r>
              <a:rPr lang="es-PY" sz="2500" b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500" dirty="0" smtClean="0"/>
              <a:t>Proporcional al aumento del rubro 111 Sueldos</a:t>
            </a:r>
            <a:r>
              <a:rPr lang="es-PY" sz="2500" b="1" dirty="0" smtClean="0"/>
              <a:t> </a:t>
            </a:r>
            <a:r>
              <a:rPr lang="es-PY" sz="2500" dirty="0" smtClean="0"/>
              <a:t>y 113 Gastos De Representación.</a:t>
            </a:r>
          </a:p>
          <a:p>
            <a:pPr algn="just">
              <a:buFont typeface="Arial" pitchFamily="34" charset="0"/>
              <a:buChar char="•"/>
            </a:pPr>
            <a:endParaRPr lang="es-PY" sz="20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10</a:t>
            </a:fld>
            <a:endParaRPr lang="es-PY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109023"/>
              </p:ext>
            </p:extLst>
          </p:nvPr>
        </p:nvGraphicFramePr>
        <p:xfrm>
          <a:off x="1794131" y="2065140"/>
          <a:ext cx="8974183" cy="2689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1102">
                  <a:extLst>
                    <a:ext uri="{9D8B030D-6E8A-4147-A177-3AD203B41FA5}">
                      <a16:colId xmlns="" xmlns:a16="http://schemas.microsoft.com/office/drawing/2014/main" val="2466949945"/>
                    </a:ext>
                  </a:extLst>
                </a:gridCol>
                <a:gridCol w="1695989">
                  <a:extLst>
                    <a:ext uri="{9D8B030D-6E8A-4147-A177-3AD203B41FA5}">
                      <a16:colId xmlns="" xmlns:a16="http://schemas.microsoft.com/office/drawing/2014/main" val="33391794"/>
                    </a:ext>
                  </a:extLst>
                </a:gridCol>
                <a:gridCol w="2243546">
                  <a:extLst>
                    <a:ext uri="{9D8B030D-6E8A-4147-A177-3AD203B41FA5}">
                      <a16:colId xmlns="" xmlns:a16="http://schemas.microsoft.com/office/drawing/2014/main" val="102008127"/>
                    </a:ext>
                  </a:extLst>
                </a:gridCol>
                <a:gridCol w="2243546">
                  <a:extLst>
                    <a:ext uri="{9D8B030D-6E8A-4147-A177-3AD203B41FA5}">
                      <a16:colId xmlns="" xmlns:a16="http://schemas.microsoft.com/office/drawing/2014/main" val="2296414237"/>
                    </a:ext>
                  </a:extLst>
                </a:gridCol>
              </a:tblGrid>
              <a:tr h="829396">
                <a:tc>
                  <a:txBody>
                    <a:bodyPr/>
                    <a:lstStyle/>
                    <a:p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DESCRIPCIÓN</a:t>
                      </a:r>
                      <a:endParaRPr lang="es-PY" sz="23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CATEG.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NRO.</a:t>
                      </a:r>
                      <a:r>
                        <a:rPr lang="es-PY" sz="2300" b="1" baseline="0" dirty="0" smtClean="0">
                          <a:solidFill>
                            <a:schemeClr val="tx1"/>
                          </a:solidFill>
                        </a:rPr>
                        <a:t> DE CARGO</a:t>
                      </a:r>
                      <a:endParaRPr lang="es-PY" sz="23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ASIGNACIÓN</a:t>
                      </a:r>
                      <a:r>
                        <a:rPr lang="es-PY" sz="2300" b="1" baseline="0" dirty="0" smtClean="0">
                          <a:solidFill>
                            <a:schemeClr val="tx1"/>
                          </a:solidFill>
                        </a:rPr>
                        <a:t> PERSONAL</a:t>
                      </a:r>
                      <a:endParaRPr lang="es-PY" sz="23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97287338"/>
                  </a:ext>
                </a:extLst>
              </a:tr>
              <a:tr h="829396">
                <a:tc>
                  <a:txBody>
                    <a:bodyPr/>
                    <a:lstStyle/>
                    <a:p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DIRECTOR GENERAL</a:t>
                      </a:r>
                      <a:endParaRPr lang="es-PY" sz="23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S74</a:t>
                      </a:r>
                      <a:endParaRPr lang="es-PY" sz="23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s-PY" sz="23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300" b="1" dirty="0" smtClean="0">
                          <a:solidFill>
                            <a:schemeClr val="tx1"/>
                          </a:solidFill>
                        </a:rPr>
                        <a:t>2.592.000</a:t>
                      </a:r>
                      <a:endParaRPr lang="es-PY" sz="2300" b="1" dirty="0">
                        <a:solidFill>
                          <a:schemeClr val="tx1"/>
                        </a:solidFill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568075451"/>
                  </a:ext>
                </a:extLst>
              </a:tr>
              <a:tr h="480523">
                <a:tc>
                  <a:txBody>
                    <a:bodyPr/>
                    <a:lstStyle/>
                    <a:p>
                      <a:r>
                        <a:rPr lang="es-PY" sz="2300" b="1" dirty="0" smtClean="0"/>
                        <a:t>DIRECTOR</a:t>
                      </a:r>
                      <a:endParaRPr lang="es-PY" sz="23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300" b="1" dirty="0" smtClean="0"/>
                        <a:t>S36</a:t>
                      </a:r>
                      <a:endParaRPr lang="es-PY" sz="23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300" b="1" dirty="0" smtClean="0"/>
                        <a:t>32</a:t>
                      </a:r>
                      <a:endParaRPr lang="es-PY" sz="23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300" b="1" dirty="0" smtClean="0"/>
                        <a:t>2.016.000</a:t>
                      </a:r>
                      <a:endParaRPr lang="es-PY" sz="2300" b="1" dirty="0"/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4239900109"/>
                  </a:ext>
                </a:extLst>
              </a:tr>
              <a:tr h="550425">
                <a:tc>
                  <a:txBody>
                    <a:bodyPr/>
                    <a:lstStyle/>
                    <a:p>
                      <a:endParaRPr lang="es-PY" sz="23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s-PY" sz="2300" b="1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300" b="1" dirty="0" smtClean="0"/>
                        <a:t>41</a:t>
                      </a:r>
                      <a:endParaRPr lang="es-PY" sz="23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es-PY" sz="2300" b="1" dirty="0"/>
                    </a:p>
                  </a:txBody>
                  <a:tcPr anchor="b"/>
                </a:tc>
                <a:extLst>
                  <a:ext uri="{0D108BD9-81ED-4DB2-BD59-A6C34878D82A}">
                    <a16:rowId xmlns="" xmlns:a16="http://schemas.microsoft.com/office/drawing/2014/main" val="1789641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932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11</a:t>
            </a:fld>
            <a:endParaRPr lang="es-PY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60643" y="1254034"/>
            <a:ext cx="10744200" cy="4992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s-PY" sz="2300" b="1" u="sng" dirty="0" smtClean="0">
                <a:solidFill>
                  <a:schemeClr val="accent2">
                    <a:lumMod val="75000"/>
                  </a:schemeClr>
                </a:solidFill>
              </a:rPr>
              <a:t>123 </a:t>
            </a:r>
            <a:r>
              <a:rPr lang="es-PY" sz="2300" b="1" u="sng" dirty="0">
                <a:solidFill>
                  <a:schemeClr val="accent2">
                    <a:lumMod val="75000"/>
                  </a:schemeClr>
                </a:solidFill>
              </a:rPr>
              <a:t>Remuneración Extraordinaria</a:t>
            </a:r>
            <a:r>
              <a:rPr lang="es-PY" sz="2300" b="1" dirty="0">
                <a:solidFill>
                  <a:schemeClr val="accent2">
                    <a:lumMod val="75000"/>
                  </a:schemeClr>
                </a:solidFill>
              </a:rPr>
              <a:t> y </a:t>
            </a:r>
            <a:r>
              <a:rPr lang="es-PY" sz="2300" b="1" u="sng" dirty="0">
                <a:solidFill>
                  <a:schemeClr val="accent2">
                    <a:lumMod val="75000"/>
                  </a:schemeClr>
                </a:solidFill>
              </a:rPr>
              <a:t>125 Remuneración Adicional</a:t>
            </a:r>
            <a:r>
              <a:rPr lang="es-PY" sz="23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300" dirty="0"/>
              <a:t>Se solicita el aumento de los mencionados objetos del gasto, para el financiamiento de los trabajos a ser realizados en horario extraordinario y adicional por parte de 850 (ochocientos cincuenta) funcionarios entre auditores y personal de apoyo, para cubrir las necesidades del ejercicio fiscal </a:t>
            </a:r>
            <a:r>
              <a:rPr lang="es-PY" sz="2300" dirty="0" smtClean="0"/>
              <a:t>2019, </a:t>
            </a:r>
            <a:r>
              <a:rPr lang="es-PY" sz="2300" dirty="0"/>
              <a:t>cabe resaltar, que en atención al presupuesto insuficiente para el presente ejercicio fiscal, se </a:t>
            </a:r>
            <a:r>
              <a:rPr lang="es-PY" sz="2300" dirty="0" smtClean="0"/>
              <a:t>reglamentó </a:t>
            </a:r>
            <a:r>
              <a:rPr lang="es-PY" sz="2300" dirty="0"/>
              <a:t>la asignación mensual de 10 horas extraordinarias y 10 horas adicionales de lunes a </a:t>
            </a:r>
            <a:r>
              <a:rPr lang="es-PY" sz="2300" dirty="0" smtClean="0"/>
              <a:t>jueves </a:t>
            </a:r>
            <a:r>
              <a:rPr lang="es-PY" sz="2300" dirty="0"/>
              <a:t>para todos los funcionarios permanentes de la </a:t>
            </a:r>
            <a:r>
              <a:rPr lang="es-PY" sz="2300" dirty="0" smtClean="0"/>
              <a:t>CGR.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sz="2300" b="1" u="sng" dirty="0" smtClean="0">
                <a:solidFill>
                  <a:schemeClr val="accent2">
                    <a:lumMod val="75000"/>
                  </a:schemeClr>
                </a:solidFill>
              </a:rPr>
              <a:t>133 </a:t>
            </a:r>
            <a:r>
              <a:rPr lang="es-PY" sz="2300" b="1" u="sng" dirty="0">
                <a:solidFill>
                  <a:schemeClr val="accent2">
                    <a:lumMod val="75000"/>
                  </a:schemeClr>
                </a:solidFill>
              </a:rPr>
              <a:t>Bonificaciones Y Gratificaciones</a:t>
            </a:r>
            <a:r>
              <a:rPr lang="es-PY" sz="23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300" dirty="0"/>
              <a:t>Se solicita el aumento para pagar bonificaciones en concepto de Responsabilidad en el cargo a los funcionarios que ocupan cargos de confianza dentro de la estructura organizacional, asimismo, para el pago a los </a:t>
            </a:r>
            <a:r>
              <a:rPr lang="es-PY" sz="2300" dirty="0" smtClean="0"/>
              <a:t>auditores </a:t>
            </a:r>
            <a:r>
              <a:rPr lang="es-PY" sz="2300" dirty="0"/>
              <a:t>que realizan actividades de Control, en concepto de Bonificación por Responsabilidad por Gestión de Control.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s-PY" sz="2300" dirty="0" smtClean="0"/>
          </a:p>
        </p:txBody>
      </p:sp>
    </p:spTree>
    <p:extLst>
      <p:ext uri="{BB962C8B-B14F-4D97-AF65-F5344CB8AC3E}">
        <p14:creationId xmlns:p14="http://schemas.microsoft.com/office/powerpoint/2010/main" val="8924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12</a:t>
            </a:fld>
            <a:endParaRPr lang="es-PY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38200" y="836022"/>
            <a:ext cx="10744200" cy="5367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endParaRPr lang="es-PY" b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sz="2300" b="1" u="sng" dirty="0">
                <a:solidFill>
                  <a:schemeClr val="accent2">
                    <a:lumMod val="75000"/>
                  </a:schemeClr>
                </a:solidFill>
              </a:rPr>
              <a:t>144 Jornales</a:t>
            </a:r>
            <a:r>
              <a:rPr lang="es-PY" sz="23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300" dirty="0"/>
              <a:t>Se solicita </a:t>
            </a:r>
            <a:r>
              <a:rPr lang="es-PY" sz="2300" dirty="0" smtClean="0"/>
              <a:t>el Aumento </a:t>
            </a:r>
            <a:r>
              <a:rPr lang="es-PY" sz="2300" dirty="0"/>
              <a:t>en el Objeto del Gasto, con la finalidad de contratar 10 funcionarios para cumplir funciones de apoyo en las Unidades Misionales y Administrativas. </a:t>
            </a:r>
            <a:endParaRPr lang="es-PY" sz="23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sz="2300" b="1" u="sng" dirty="0" smtClean="0">
                <a:solidFill>
                  <a:schemeClr val="accent2">
                    <a:lumMod val="75000"/>
                  </a:schemeClr>
                </a:solidFill>
              </a:rPr>
              <a:t>145 </a:t>
            </a:r>
            <a:r>
              <a:rPr lang="es-PY" sz="2300" b="1" u="sng" dirty="0">
                <a:solidFill>
                  <a:schemeClr val="accent2">
                    <a:lumMod val="75000"/>
                  </a:schemeClr>
                </a:solidFill>
              </a:rPr>
              <a:t>Honorarios Profesionales</a:t>
            </a:r>
            <a:r>
              <a:rPr lang="es-PY" sz="23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300" dirty="0"/>
              <a:t>Se solicita Aumento en el presente Objeto del Gasto, para la contratación de 10 funcionarios profesionales </a:t>
            </a:r>
            <a:r>
              <a:rPr lang="es-PY" sz="2300" dirty="0" smtClean="0"/>
              <a:t>(arquitectos, ingenieros) para </a:t>
            </a:r>
            <a:r>
              <a:rPr lang="es-PY" sz="2300" dirty="0"/>
              <a:t>realizar tareas de control </a:t>
            </a:r>
            <a:r>
              <a:rPr lang="es-PY" sz="2300" dirty="0" smtClean="0"/>
              <a:t>gubernamental referentes a FONACIDE y ROYALTIES.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sz="2300" b="1" u="sng" dirty="0" smtClean="0">
                <a:solidFill>
                  <a:schemeClr val="accent2">
                    <a:lumMod val="75000"/>
                  </a:schemeClr>
                </a:solidFill>
              </a:rPr>
              <a:t>199 </a:t>
            </a:r>
            <a:r>
              <a:rPr lang="es-PY" sz="2300" b="1" u="sng" dirty="0">
                <a:solidFill>
                  <a:schemeClr val="accent2">
                    <a:lumMod val="75000"/>
                  </a:schemeClr>
                </a:solidFill>
              </a:rPr>
              <a:t>Otros Gastos del Personal:</a:t>
            </a:r>
            <a:r>
              <a:rPr lang="es-PY" sz="23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PY" sz="2300" dirty="0"/>
              <a:t> Se solicita el presente aumento para el pago de funcionarios quienes optaron por la aplicación del Programa de Retiro Voluntario, conforme la antigüedad  y los cálculos de las normativas legales vigentes</a:t>
            </a:r>
            <a:r>
              <a:rPr lang="es-PY" sz="2300" dirty="0" smtClean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sz="2300" b="1" u="sng" dirty="0">
                <a:solidFill>
                  <a:schemeClr val="accent2">
                    <a:lumMod val="75000"/>
                  </a:schemeClr>
                </a:solidFill>
              </a:rPr>
              <a:t>230 Pasajes y Viáticos</a:t>
            </a:r>
            <a:r>
              <a:rPr lang="es-PY" sz="23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300" dirty="0"/>
              <a:t>Se solicita el aumento del presente objeto del gasto para cubrir pasajes y viáticos a funcionarios de la </a:t>
            </a:r>
            <a:r>
              <a:rPr lang="es-PY" sz="2300" dirty="0" smtClean="0"/>
              <a:t>CGR, </a:t>
            </a:r>
            <a:r>
              <a:rPr lang="es-PY" sz="2300" dirty="0"/>
              <a:t>comisionados para trabajos oficiales en el Interior del </a:t>
            </a:r>
            <a:r>
              <a:rPr lang="es-PY" sz="2300" dirty="0" smtClean="0"/>
              <a:t>País</a:t>
            </a:r>
            <a:r>
              <a:rPr lang="es-PY" sz="2300" dirty="0"/>
              <a:t> </a:t>
            </a:r>
            <a:r>
              <a:rPr lang="es-PY" sz="2300" dirty="0" smtClean="0"/>
              <a:t>y los viajes de las autoridades y funcionarios al exterior del País.</a:t>
            </a:r>
            <a:endParaRPr lang="es-PY" sz="23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2200" dirty="0"/>
          </a:p>
        </p:txBody>
      </p:sp>
    </p:spTree>
    <p:extLst>
      <p:ext uri="{BB962C8B-B14F-4D97-AF65-F5344CB8AC3E}">
        <p14:creationId xmlns:p14="http://schemas.microsoft.com/office/powerpoint/2010/main" val="292806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13</a:t>
            </a:fld>
            <a:endParaRPr lang="es-PY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86968" y="1293223"/>
            <a:ext cx="10744200" cy="5056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s-PY" b="1" u="sng" dirty="0" smtClean="0">
                <a:solidFill>
                  <a:schemeClr val="accent2">
                    <a:lumMod val="75000"/>
                  </a:schemeClr>
                </a:solidFill>
              </a:rPr>
              <a:t>240 </a:t>
            </a:r>
            <a:r>
              <a:rPr lang="es-PY" b="1" u="sng" dirty="0">
                <a:solidFill>
                  <a:schemeClr val="accent2">
                    <a:lumMod val="75000"/>
                  </a:schemeClr>
                </a:solidFill>
              </a:rPr>
              <a:t>Gastos por Servicios de Aseo, Mantenimiento y Reparaciones: </a:t>
            </a:r>
            <a:r>
              <a:rPr lang="es-PY" dirty="0"/>
              <a:t>Se requiere ampliar este objeto del gasto, para </a:t>
            </a:r>
            <a:r>
              <a:rPr lang="es-PY" dirty="0" smtClean="0"/>
              <a:t>cubrir las necesidades emergentes a Diciembre 2019.</a:t>
            </a:r>
            <a:endParaRPr lang="es-PY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b="1" u="sng" dirty="0">
                <a:solidFill>
                  <a:schemeClr val="accent2">
                    <a:lumMod val="75000"/>
                  </a:schemeClr>
                </a:solidFill>
              </a:rPr>
              <a:t>250 Alquileres y Derechos: </a:t>
            </a:r>
            <a:r>
              <a:rPr lang="es-PY" dirty="0"/>
              <a:t>Se solicita el presente aumento para el alquiler de </a:t>
            </a:r>
            <a:r>
              <a:rPr lang="es-PY" dirty="0" smtClean="0"/>
              <a:t>oficinas a ser </a:t>
            </a:r>
            <a:r>
              <a:rPr lang="es-PY" dirty="0"/>
              <a:t>utilizadas por la CGR durante el ejercicio </a:t>
            </a:r>
            <a:r>
              <a:rPr lang="es-PY" dirty="0" smtClean="0"/>
              <a:t>2019 y el cual quedará sin disponibilidad de pago en sus últimos meses.</a:t>
            </a:r>
            <a:endParaRPr lang="es-PY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b="1" u="sng" dirty="0">
                <a:solidFill>
                  <a:schemeClr val="accent2">
                    <a:lumMod val="75000"/>
                  </a:schemeClr>
                </a:solidFill>
              </a:rPr>
              <a:t>260 Servicios Técnicos y Profesionales</a:t>
            </a:r>
            <a:r>
              <a:rPr lang="es-PY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dirty="0"/>
              <a:t>Se solicita el presente aumento para </a:t>
            </a:r>
            <a:r>
              <a:rPr lang="es-PY" dirty="0" smtClean="0"/>
              <a:t>cubrir los últimos meses y proceder al pago de los siguientes servicios: servicio </a:t>
            </a:r>
            <a:r>
              <a:rPr lang="es-PY" dirty="0"/>
              <a:t>de información legal, desarrollo de software y servicio de telefonía </a:t>
            </a:r>
            <a:r>
              <a:rPr lang="es-PY" dirty="0" smtClean="0"/>
              <a:t>móvil.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b="1" u="sng" dirty="0">
                <a:solidFill>
                  <a:schemeClr val="accent2">
                    <a:lumMod val="75000"/>
                  </a:schemeClr>
                </a:solidFill>
              </a:rPr>
              <a:t>270 Servicio Social</a:t>
            </a:r>
            <a:r>
              <a:rPr lang="es-PY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dirty="0"/>
              <a:t>Se solicita el presente aumento, teniendo en cuenta que el monto aprobado por la Ley de Presupuesto </a:t>
            </a:r>
            <a:r>
              <a:rPr lang="es-PY" dirty="0" smtClean="0"/>
              <a:t>2019, </a:t>
            </a:r>
            <a:r>
              <a:rPr lang="es-PY" dirty="0"/>
              <a:t>no cubre la totalidad  de los meses del servicio prestado por el seguro médico corporativo, quedando sin disponibilidad desde el mes de noviembre y </a:t>
            </a:r>
            <a:r>
              <a:rPr lang="es-PY" dirty="0" smtClean="0"/>
              <a:t>diciembre/19.</a:t>
            </a:r>
            <a:endParaRPr lang="es-PY" dirty="0"/>
          </a:p>
          <a:p>
            <a:pPr marL="457200" indent="-457200" algn="just">
              <a:buFont typeface="Arial" pitchFamily="34" charset="0"/>
              <a:buChar char="•"/>
            </a:pPr>
            <a:endParaRPr lang="es-PY" sz="2200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es-PY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es-PY" b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endParaRPr lang="es-PY" b="1" dirty="0" smtClean="0"/>
          </a:p>
          <a:p>
            <a:pPr algn="just">
              <a:buFont typeface="Arial" pitchFamily="34" charset="0"/>
              <a:buChar char="•"/>
            </a:pPr>
            <a:endParaRPr lang="es-PY" b="1" dirty="0"/>
          </a:p>
        </p:txBody>
      </p:sp>
    </p:spTree>
    <p:extLst>
      <p:ext uri="{BB962C8B-B14F-4D97-AF65-F5344CB8AC3E}">
        <p14:creationId xmlns:p14="http://schemas.microsoft.com/office/powerpoint/2010/main" val="308702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4670" y="973128"/>
            <a:ext cx="10863072" cy="5492066"/>
          </a:xfrm>
        </p:spPr>
        <p:txBody>
          <a:bodyPr>
            <a:no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s-PY" sz="2200" b="1" u="sng" dirty="0" smtClean="0">
                <a:solidFill>
                  <a:schemeClr val="accent2">
                    <a:lumMod val="75000"/>
                  </a:schemeClr>
                </a:solidFill>
              </a:rPr>
              <a:t>290 Servicios de Capacitación y Adiestramiento</a:t>
            </a:r>
            <a:r>
              <a:rPr lang="es-PY" sz="2200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200" dirty="0"/>
              <a:t>Se aumenta el presente objeto del gasto a fin de </a:t>
            </a:r>
            <a:r>
              <a:rPr lang="es-PY" sz="2200" dirty="0" smtClean="0"/>
              <a:t>cubrir los cursos de capacitación de funcionarios de la entidad y asistencia de los mismos en Seminarios y Congresos relacionados a los objetivos Institucionales.</a:t>
            </a:r>
            <a:endParaRPr lang="es-PY" sz="2200" b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sz="2200" b="1" u="sng" dirty="0" smtClean="0">
                <a:solidFill>
                  <a:schemeClr val="accent2">
                    <a:lumMod val="75000"/>
                  </a:schemeClr>
                </a:solidFill>
              </a:rPr>
              <a:t>310 </a:t>
            </a: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Productos Alimenticios</a:t>
            </a:r>
            <a:r>
              <a:rPr lang="es-PY" sz="22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200" dirty="0"/>
              <a:t>Se aumenta el presente objeto del gasto a fin de realizar compras menores a través de la modalidad de caja chica (fondo fijo) en productos alimenticios para la recepción de autoridades estatales e invitados especiales de nivel nacional e internacional.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330 Productos De Papel, Cartón E Impresos</a:t>
            </a:r>
            <a:r>
              <a:rPr lang="es-PY" sz="2200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sz="2200" dirty="0"/>
              <a:t>Se solicita </a:t>
            </a:r>
            <a:r>
              <a:rPr lang="es-PY" sz="2200" dirty="0" smtClean="0"/>
              <a:t>el aumento conforme a </a:t>
            </a:r>
            <a:r>
              <a:rPr lang="es-PY" sz="2200" dirty="0"/>
              <a:t>las necesidades institucionales que </a:t>
            </a:r>
            <a:r>
              <a:rPr lang="es-PY" sz="2200" dirty="0" smtClean="0"/>
              <a:t>se presentan a consecuencia de la realización de los trabajos inherentes a la CGR, por lo cual requiere de insumos y materia prima para la impresión de informes y dictámenes.</a:t>
            </a:r>
            <a:endParaRPr lang="es-PY" sz="2200" dirty="0"/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340 Bienes de Consumo de Oficina e Insumos</a:t>
            </a:r>
            <a:r>
              <a:rPr lang="es-PY" sz="2200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s-PY" sz="2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PY" sz="2200" dirty="0" smtClean="0"/>
              <a:t>se aumenta el presente objeto del gasto para cubrir las necesidades institucionales como</a:t>
            </a:r>
            <a:r>
              <a:rPr lang="es-PY" sz="2200" dirty="0"/>
              <a:t>: adquisición de útiles de oficina, adquisición de sellos, adquisición de materiales eléctricos, adquisición de insumos informáticos y adquisición de productos de limpieza, entre otros. 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14</a:t>
            </a:fld>
            <a:endParaRPr lang="es-PY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15</a:t>
            </a:fld>
            <a:endParaRPr lang="es-PY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25321" y="807270"/>
            <a:ext cx="10744200" cy="5529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350 Productos e Instrumentos Químicos y Medicinales: </a:t>
            </a:r>
            <a:r>
              <a:rPr lang="es-PY" sz="2200" dirty="0"/>
              <a:t>Se solicita el presente aumento para la " recarga de extintores", el cual debe certificarse para la firma del contrato, ya que los mismos requieren de una recarga periódica y no se cuenta con disponibilidad presupuestaria para el pago de los mismos </a:t>
            </a:r>
            <a:r>
              <a:rPr lang="es-PY" sz="2200" dirty="0" smtClean="0"/>
              <a:t>en la totalidad del ejercicio 2019.</a:t>
            </a:r>
            <a:endParaRPr lang="es-PY" sz="2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360 Combustibles y Lubricantes: </a:t>
            </a:r>
            <a:r>
              <a:rPr lang="es-PY" sz="2200" dirty="0"/>
              <a:t>Se solicita el incremento del presente objeto del gasto con el propósito de aumentar el monto Previsto para la </a:t>
            </a:r>
            <a:r>
              <a:rPr lang="es-PY" sz="2200" dirty="0" smtClean="0"/>
              <a:t>“Adquisición </a:t>
            </a:r>
            <a:r>
              <a:rPr lang="es-PY" sz="2200" dirty="0"/>
              <a:t>de </a:t>
            </a:r>
            <a:r>
              <a:rPr lang="es-PY" sz="2200" dirty="0" smtClean="0"/>
              <a:t>Combustibles”, </a:t>
            </a:r>
            <a:r>
              <a:rPr lang="es-PY" sz="2200" dirty="0"/>
              <a:t>teniendo en cuenta que los auditores deben ser trasladados a sus lugares de trabajo y no tendríamos disponibilidad para abastecer de combustibles para los </a:t>
            </a:r>
            <a:r>
              <a:rPr lang="es-PY" sz="2200" dirty="0" smtClean="0"/>
              <a:t>últimos meses del ejercicio fiscal 2019.</a:t>
            </a:r>
            <a:endParaRPr lang="es-PY" sz="22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390 Otros Bienes de Consumo: </a:t>
            </a:r>
            <a:r>
              <a:rPr lang="es-PY" sz="2200" dirty="0"/>
              <a:t>Se solicita el presente aumento conforme a las necesidades previstas con posterioridad a la elaboración del programa anual de contrataciones (PAC) para la realización de algunas adquisiciones que afectan a dicho objeto del gasto.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PY" sz="2200" b="1" u="sng" dirty="0" smtClean="0">
                <a:solidFill>
                  <a:schemeClr val="accent2">
                    <a:lumMod val="75000"/>
                  </a:schemeClr>
                </a:solidFill>
              </a:rPr>
              <a:t>530 </a:t>
            </a: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Adquisición de </a:t>
            </a:r>
            <a:r>
              <a:rPr lang="es-PY" sz="2200" b="1" u="sng" dirty="0" smtClean="0">
                <a:solidFill>
                  <a:schemeClr val="accent2">
                    <a:lumMod val="75000"/>
                  </a:schemeClr>
                </a:solidFill>
              </a:rPr>
              <a:t>Maquinarias, Equipos y Herramientas en Gral.: </a:t>
            </a:r>
            <a:r>
              <a:rPr lang="es-PY" sz="2200" dirty="0"/>
              <a:t>Se aumenta el presente objeto del gasto, a fin </a:t>
            </a:r>
            <a:r>
              <a:rPr lang="es-PY" sz="2200" dirty="0" smtClean="0"/>
              <a:t>de realizar la licitación para la compra de nuevos móviles para el traslado de los auditores a sus respectivas oficinas donde ejecutan las tareas de control gubernamental,  también para los viajes  de fiscalización al interior del País.</a:t>
            </a:r>
            <a:endParaRPr lang="es-PY" sz="2200" dirty="0"/>
          </a:p>
        </p:txBody>
      </p:sp>
    </p:spTree>
    <p:extLst>
      <p:ext uri="{BB962C8B-B14F-4D97-AF65-F5344CB8AC3E}">
        <p14:creationId xmlns:p14="http://schemas.microsoft.com/office/powerpoint/2010/main" val="151923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16</a:t>
            </a:fld>
            <a:endParaRPr lang="es-PY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838200" y="1039090"/>
            <a:ext cx="10744200" cy="5178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/>
            <a:endParaRPr lang="es-PY" sz="2200" b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sz="2200" b="1" u="sng" dirty="0" smtClean="0">
                <a:solidFill>
                  <a:schemeClr val="accent2">
                    <a:lumMod val="75000"/>
                  </a:schemeClr>
                </a:solidFill>
              </a:rPr>
              <a:t>540 </a:t>
            </a: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Adquisición de Equipos de Oficina y de Computación: </a:t>
            </a:r>
            <a:r>
              <a:rPr lang="es-PY" sz="2200" dirty="0"/>
              <a:t>Se aumenta el presente objeto del gasto, a fin de </a:t>
            </a:r>
            <a:r>
              <a:rPr lang="es-PY" sz="2200" dirty="0" smtClean="0"/>
              <a:t>cubrir las necesidades de equipos de computación a los auditores y mobiliarios para el desempeño de sus funciones.</a:t>
            </a:r>
            <a:endParaRPr lang="es-PY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sz="2200" b="1" u="sng" dirty="0">
                <a:solidFill>
                  <a:schemeClr val="accent2">
                    <a:lumMod val="75000"/>
                  </a:schemeClr>
                </a:solidFill>
              </a:rPr>
              <a:t>570 Adquisición de Activos Intangibles: </a:t>
            </a:r>
            <a:r>
              <a:rPr lang="es-PY" sz="2200" dirty="0"/>
              <a:t>Se aumenta a </a:t>
            </a:r>
            <a:r>
              <a:rPr lang="es-PY" sz="2200" dirty="0" smtClean="0"/>
              <a:t>el presente objeto del gasto, con el fin de proceder a la “Adquisición </a:t>
            </a:r>
            <a:r>
              <a:rPr lang="es-PY" sz="2200" dirty="0"/>
              <a:t>de </a:t>
            </a:r>
            <a:r>
              <a:rPr lang="es-PY" sz="2200" dirty="0" smtClean="0"/>
              <a:t>Softwares”, que consisten en licencia de antivirus, copia de seguridad y el pago de licencia de contrato con Microsoft, correspondiente al año 2019.</a:t>
            </a:r>
            <a:endParaRPr lang="es-PY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sz="2200" b="1" u="sng" dirty="0" smtClean="0">
                <a:solidFill>
                  <a:schemeClr val="accent2">
                    <a:lumMod val="75000"/>
                  </a:schemeClr>
                </a:solidFill>
              </a:rPr>
              <a:t>910 Pago de Impuestos, Tasas, Gastos Judiciales y Otros:</a:t>
            </a:r>
            <a:r>
              <a:rPr lang="es-PY" sz="2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PY" sz="2200" dirty="0"/>
              <a:t>Se </a:t>
            </a:r>
            <a:r>
              <a:rPr lang="es-PY" sz="2200" dirty="0" smtClean="0"/>
              <a:t>aumenta el presente objeto del gasto, </a:t>
            </a:r>
            <a:r>
              <a:rPr lang="es-PY" sz="2200" dirty="0"/>
              <a:t>a </a:t>
            </a:r>
            <a:r>
              <a:rPr lang="es-PY" sz="2200" dirty="0" smtClean="0"/>
              <a:t>los efectos de realizar los pagos de gastos de juicios y demandas presentadas en administraciones anteriores en contra de la Institución, las cuales fueron notificadas a la Contraloría General de la República con sus Sentencias Definitivas para su erogación.</a:t>
            </a:r>
            <a:endParaRPr lang="es-PY" b="1" dirty="0"/>
          </a:p>
        </p:txBody>
      </p:sp>
    </p:spTree>
    <p:extLst>
      <p:ext uri="{BB962C8B-B14F-4D97-AF65-F5344CB8AC3E}">
        <p14:creationId xmlns:p14="http://schemas.microsoft.com/office/powerpoint/2010/main" val="211773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248775" cy="3249613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es-PY" b="1" dirty="0" smtClean="0">
                <a:solidFill>
                  <a:schemeClr val="accent2"/>
                </a:solidFill>
              </a:rPr>
              <a:t/>
            </a:r>
            <a:br>
              <a:rPr lang="es-PY" b="1" dirty="0" smtClean="0">
                <a:solidFill>
                  <a:schemeClr val="accent2"/>
                </a:solidFill>
              </a:rPr>
            </a:br>
            <a:r>
              <a:rPr lang="es-PY" b="1" dirty="0">
                <a:solidFill>
                  <a:schemeClr val="accent2"/>
                </a:solidFill>
              </a:rPr>
              <a:t/>
            </a:r>
            <a:br>
              <a:rPr lang="es-PY" b="1" dirty="0">
                <a:solidFill>
                  <a:schemeClr val="accent2"/>
                </a:solidFill>
              </a:rPr>
            </a:br>
            <a:r>
              <a:rPr lang="es-PY" b="1" dirty="0" smtClean="0">
                <a:solidFill>
                  <a:schemeClr val="accent2"/>
                </a:solidFill>
              </a:rPr>
              <a:t/>
            </a:r>
            <a:br>
              <a:rPr lang="es-PY" b="1" dirty="0" smtClean="0">
                <a:solidFill>
                  <a:schemeClr val="accent2"/>
                </a:solidFill>
              </a:rPr>
            </a:br>
            <a:r>
              <a:rPr lang="es-PY" b="1" dirty="0">
                <a:solidFill>
                  <a:schemeClr val="accent2"/>
                </a:solidFill>
              </a:rPr>
              <a:t/>
            </a:r>
            <a:br>
              <a:rPr lang="es-PY" b="1" dirty="0">
                <a:solidFill>
                  <a:schemeClr val="accent2"/>
                </a:solidFill>
              </a:rPr>
            </a:br>
            <a:r>
              <a:rPr lang="es-PY" b="1" dirty="0" smtClean="0">
                <a:solidFill>
                  <a:schemeClr val="accent2"/>
                </a:solidFill>
              </a:rPr>
              <a:t/>
            </a:r>
            <a:br>
              <a:rPr lang="es-PY" b="1" dirty="0" smtClean="0">
                <a:solidFill>
                  <a:schemeClr val="accent2"/>
                </a:solidFill>
              </a:rPr>
            </a:br>
            <a:r>
              <a:rPr lang="es-PY" b="1" dirty="0" smtClean="0">
                <a:solidFill>
                  <a:schemeClr val="accent2"/>
                </a:solidFill>
              </a:rPr>
              <a:t/>
            </a:r>
            <a:br>
              <a:rPr lang="es-PY" b="1" dirty="0" smtClean="0">
                <a:solidFill>
                  <a:schemeClr val="accent2"/>
                </a:solidFill>
              </a:rPr>
            </a:br>
            <a:r>
              <a:rPr lang="es-PY" b="1" dirty="0" smtClean="0">
                <a:solidFill>
                  <a:schemeClr val="accent2"/>
                </a:solidFill>
              </a:rPr>
              <a:t/>
            </a:r>
            <a:br>
              <a:rPr lang="es-PY" b="1" dirty="0" smtClean="0">
                <a:solidFill>
                  <a:schemeClr val="accent2"/>
                </a:solidFill>
              </a:rPr>
            </a:br>
            <a:endParaRPr lang="es-PY" b="1" dirty="0">
              <a:solidFill>
                <a:schemeClr val="accent2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17</a:t>
            </a:fld>
            <a:endParaRPr lang="es-PY"/>
          </a:p>
        </p:txBody>
      </p:sp>
      <p:sp>
        <p:nvSpPr>
          <p:cNvPr id="8" name="Rectángulo 7"/>
          <p:cNvSpPr/>
          <p:nvPr/>
        </p:nvSpPr>
        <p:spPr>
          <a:xfrm>
            <a:off x="2476982" y="2652410"/>
            <a:ext cx="760040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PY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lgerian" panose="04020705040A02060702" pitchFamily="82" charset="0"/>
              </a:rPr>
              <a:t>MUCHAS</a:t>
            </a:r>
            <a:r>
              <a:rPr lang="es-PY" sz="6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lgerian" panose="04020705040A02060702" pitchFamily="82" charset="0"/>
              </a:rPr>
              <a:t> GRACIAS.</a:t>
            </a:r>
            <a:endParaRPr lang="es-PY" sz="6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9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1154" y="914400"/>
            <a:ext cx="10282646" cy="776288"/>
          </a:xfrm>
        </p:spPr>
        <p:txBody>
          <a:bodyPr/>
          <a:lstStyle/>
          <a:p>
            <a:pPr algn="ctr"/>
            <a:r>
              <a:rPr lang="es-PY" b="1" dirty="0">
                <a:solidFill>
                  <a:schemeClr val="accent2">
                    <a:lumMod val="75000"/>
                  </a:schemeClr>
                </a:solidFill>
              </a:rPr>
              <a:t>RESUMEN - COMPARATIVO</a:t>
            </a:r>
            <a:endParaRPr lang="es-PY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161536"/>
              </p:ext>
            </p:extLst>
          </p:nvPr>
        </p:nvGraphicFramePr>
        <p:xfrm>
          <a:off x="587277" y="1993162"/>
          <a:ext cx="11116491" cy="3808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8524">
                  <a:extLst>
                    <a:ext uri="{9D8B030D-6E8A-4147-A177-3AD203B41FA5}">
                      <a16:colId xmlns="" xmlns:a16="http://schemas.microsoft.com/office/drawing/2014/main" val="2864045656"/>
                    </a:ext>
                  </a:extLst>
                </a:gridCol>
                <a:gridCol w="3067967">
                  <a:extLst>
                    <a:ext uri="{9D8B030D-6E8A-4147-A177-3AD203B41FA5}">
                      <a16:colId xmlns="" xmlns:a16="http://schemas.microsoft.com/office/drawing/2014/main" val="2343893268"/>
                    </a:ext>
                  </a:extLst>
                </a:gridCol>
              </a:tblGrid>
              <a:tr h="1269471">
                <a:tc>
                  <a:txBody>
                    <a:bodyPr/>
                    <a:lstStyle/>
                    <a:p>
                      <a:r>
                        <a:rPr lang="es-PY" sz="2600" b="1" dirty="0" smtClean="0">
                          <a:solidFill>
                            <a:schemeClr val="tx1"/>
                          </a:solidFill>
                        </a:rPr>
                        <a:t>PRESUPUESTO VIGENTE DE LA CGR (EJERCICIO FISCAL 2018)</a:t>
                      </a:r>
                      <a:endParaRPr lang="es-PY" sz="2600" dirty="0">
                        <a:solidFill>
                          <a:schemeClr val="tx1"/>
                        </a:solidFill>
                      </a:endParaRPr>
                    </a:p>
                  </a:txBody>
                  <a:tcPr marL="74750" marR="7475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600" b="1" dirty="0" smtClean="0">
                          <a:solidFill>
                            <a:schemeClr val="tx1"/>
                          </a:solidFill>
                        </a:rPr>
                        <a:t>G. 146.311.906.161</a:t>
                      </a:r>
                      <a:endParaRPr lang="es-PY" sz="2600" dirty="0">
                        <a:solidFill>
                          <a:schemeClr val="tx1"/>
                        </a:solidFill>
                      </a:endParaRPr>
                    </a:p>
                  </a:txBody>
                  <a:tcPr marL="74750" marR="74750" anchor="b"/>
                </a:tc>
                <a:extLst>
                  <a:ext uri="{0D108BD9-81ED-4DB2-BD59-A6C34878D82A}">
                    <a16:rowId xmlns="" xmlns:a16="http://schemas.microsoft.com/office/drawing/2014/main" val="2277371232"/>
                  </a:ext>
                </a:extLst>
              </a:tr>
              <a:tr h="1269471">
                <a:tc>
                  <a:txBody>
                    <a:bodyPr/>
                    <a:lstStyle/>
                    <a:p>
                      <a:r>
                        <a:rPr lang="es-PY" sz="2600" b="1" dirty="0" smtClean="0"/>
                        <a:t>PROYECTO DE PRESUPUESTO 2019, REMITIDO POR EL M.H. AL CONGRESO</a:t>
                      </a:r>
                      <a:endParaRPr lang="es-PY" sz="2600" dirty="0"/>
                    </a:p>
                  </a:txBody>
                  <a:tcPr marL="74750" marR="7475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600" b="1" dirty="0" smtClean="0"/>
                        <a:t>G. 144.911.148.515</a:t>
                      </a:r>
                      <a:endParaRPr lang="es-PY" sz="2600" dirty="0"/>
                    </a:p>
                  </a:txBody>
                  <a:tcPr marL="74750" marR="74750" anchor="b"/>
                </a:tc>
                <a:extLst>
                  <a:ext uri="{0D108BD9-81ED-4DB2-BD59-A6C34878D82A}">
                    <a16:rowId xmlns="" xmlns:a16="http://schemas.microsoft.com/office/drawing/2014/main" val="3499938544"/>
                  </a:ext>
                </a:extLst>
              </a:tr>
              <a:tr h="1269471">
                <a:tc>
                  <a:txBody>
                    <a:bodyPr/>
                    <a:lstStyle/>
                    <a:p>
                      <a:r>
                        <a:rPr lang="es-PY" sz="2600" b="1" dirty="0" smtClean="0">
                          <a:solidFill>
                            <a:srgbClr val="FF0000"/>
                          </a:solidFill>
                        </a:rPr>
                        <a:t>DIFERENCIA ENTRE PRESUPUESTO VIGENTE Y PROYECTO DE PRESUPUESTO:</a:t>
                      </a:r>
                      <a:endParaRPr lang="es-PY" sz="2600" dirty="0"/>
                    </a:p>
                  </a:txBody>
                  <a:tcPr marL="74750" marR="74750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2600" b="1" dirty="0" smtClean="0">
                          <a:solidFill>
                            <a:srgbClr val="FF0000"/>
                          </a:solidFill>
                        </a:rPr>
                        <a:t>G.   -1.400.757.646 </a:t>
                      </a:r>
                    </a:p>
                  </a:txBody>
                  <a:tcPr marL="74750" marR="74750" anchor="b"/>
                </a:tc>
                <a:extLst>
                  <a:ext uri="{0D108BD9-81ED-4DB2-BD59-A6C34878D82A}">
                    <a16:rowId xmlns="" xmlns:a16="http://schemas.microsoft.com/office/drawing/2014/main" val="491355162"/>
                  </a:ext>
                </a:extLst>
              </a:tr>
            </a:tbl>
          </a:graphicData>
        </a:graphic>
      </p:graphicFrame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2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52086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01337"/>
            <a:ext cx="10515600" cy="789351"/>
          </a:xfrm>
        </p:spPr>
        <p:txBody>
          <a:bodyPr>
            <a:normAutofit/>
          </a:bodyPr>
          <a:lstStyle/>
          <a:p>
            <a:pPr algn="ctr"/>
            <a:r>
              <a:rPr lang="es-PY" b="1" dirty="0">
                <a:solidFill>
                  <a:schemeClr val="accent2">
                    <a:lumMod val="75000"/>
                  </a:schemeClr>
                </a:solidFill>
              </a:rPr>
              <a:t> RESUMEN - </a:t>
            </a:r>
            <a:r>
              <a:rPr lang="es-PY" b="1" dirty="0" smtClean="0">
                <a:solidFill>
                  <a:schemeClr val="accent2">
                    <a:lumMod val="75000"/>
                  </a:schemeClr>
                </a:solidFill>
              </a:rPr>
              <a:t>COMPARATIVO</a:t>
            </a:r>
            <a:endParaRPr lang="es-PY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4521372"/>
              </p:ext>
            </p:extLst>
          </p:nvPr>
        </p:nvGraphicFramePr>
        <p:xfrm>
          <a:off x="1162594" y="1751263"/>
          <a:ext cx="10191206" cy="3800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81160">
                  <a:extLst>
                    <a:ext uri="{9D8B030D-6E8A-4147-A177-3AD203B41FA5}">
                      <a16:colId xmlns="" xmlns:a16="http://schemas.microsoft.com/office/drawing/2014/main" val="3566713066"/>
                    </a:ext>
                  </a:extLst>
                </a:gridCol>
                <a:gridCol w="2610046">
                  <a:extLst>
                    <a:ext uri="{9D8B030D-6E8A-4147-A177-3AD203B41FA5}">
                      <a16:colId xmlns="" xmlns:a16="http://schemas.microsoft.com/office/drawing/2014/main" val="3318032417"/>
                    </a:ext>
                  </a:extLst>
                </a:gridCol>
              </a:tblGrid>
              <a:tr h="904597">
                <a:tc>
                  <a:txBody>
                    <a:bodyPr/>
                    <a:lstStyle/>
                    <a:p>
                      <a:r>
                        <a:rPr lang="es-PY" sz="2400" b="1" dirty="0" smtClean="0">
                          <a:solidFill>
                            <a:schemeClr val="tx1"/>
                          </a:solidFill>
                        </a:rPr>
                        <a:t>PRESUPUESTO VIGENTE DE LA CGR (EJERCICIO FISCAL 2018) </a:t>
                      </a:r>
                      <a:endParaRPr lang="es-PY" sz="2400" dirty="0">
                        <a:solidFill>
                          <a:schemeClr val="tx1"/>
                        </a:solidFill>
                      </a:endParaRPr>
                    </a:p>
                  </a:txBody>
                  <a:tcPr marL="83488" marR="83488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400" b="1" dirty="0" smtClean="0">
                          <a:solidFill>
                            <a:schemeClr val="tx1"/>
                          </a:solidFill>
                        </a:rPr>
                        <a:t>G. 146.311.906.161</a:t>
                      </a:r>
                      <a:endParaRPr lang="es-PY" sz="2400" dirty="0">
                        <a:solidFill>
                          <a:schemeClr val="tx1"/>
                        </a:solidFill>
                      </a:endParaRPr>
                    </a:p>
                  </a:txBody>
                  <a:tcPr marL="83488" marR="83488" anchor="b"/>
                </a:tc>
                <a:extLst>
                  <a:ext uri="{0D108BD9-81ED-4DB2-BD59-A6C34878D82A}">
                    <a16:rowId xmlns="" xmlns:a16="http://schemas.microsoft.com/office/drawing/2014/main" val="558122248"/>
                  </a:ext>
                </a:extLst>
              </a:tr>
              <a:tr h="1334497">
                <a:tc>
                  <a:txBody>
                    <a:bodyPr/>
                    <a:lstStyle/>
                    <a:p>
                      <a:r>
                        <a:rPr lang="es-PY" sz="2400" b="1" dirty="0" smtClean="0">
                          <a:solidFill>
                            <a:schemeClr val="tx1"/>
                          </a:solidFill>
                        </a:rPr>
                        <a:t>PROYECTO DE PRESUPUESTO 2019, REMITIDO POR EL M.H. AL CONGRESO: </a:t>
                      </a:r>
                      <a:endParaRPr lang="es-PY" sz="2400" dirty="0">
                        <a:solidFill>
                          <a:schemeClr val="tx1"/>
                        </a:solidFill>
                      </a:endParaRPr>
                    </a:p>
                  </a:txBody>
                  <a:tcPr marL="83488" marR="83488" anchor="b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PY" sz="2400" b="1" dirty="0" smtClean="0">
                          <a:solidFill>
                            <a:schemeClr val="tx1"/>
                          </a:solidFill>
                        </a:rPr>
                        <a:t>G. 144.911.148.515</a:t>
                      </a:r>
                      <a:endParaRPr lang="es-PY" sz="2400" dirty="0">
                        <a:solidFill>
                          <a:schemeClr val="tx1"/>
                        </a:solidFill>
                      </a:endParaRPr>
                    </a:p>
                  </a:txBody>
                  <a:tcPr marL="83488" marR="83488" anchor="b"/>
                </a:tc>
                <a:extLst>
                  <a:ext uri="{0D108BD9-81ED-4DB2-BD59-A6C34878D82A}">
                    <a16:rowId xmlns="" xmlns:a16="http://schemas.microsoft.com/office/drawing/2014/main" val="2952044029"/>
                  </a:ext>
                </a:extLst>
              </a:tr>
              <a:tr h="1561358">
                <a:tc>
                  <a:txBody>
                    <a:bodyPr/>
                    <a:lstStyle/>
                    <a:p>
                      <a:r>
                        <a:rPr lang="es-PY" sz="2400" b="1" dirty="0" smtClean="0">
                          <a:solidFill>
                            <a:srgbClr val="FF0000"/>
                          </a:solidFill>
                        </a:rPr>
                        <a:t>AUMENTO SOLICITADO A LA COMISIÓN BICAMERAL DE PRESUPUESTO, PARA AJUSTARSE AL PRESUPUESTO IDEAL DE LA C.G.R.:</a:t>
                      </a:r>
                      <a:endParaRPr lang="es-PY" sz="2400" dirty="0"/>
                    </a:p>
                  </a:txBody>
                  <a:tcPr marL="83488" marR="83488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400" b="1" dirty="0" smtClean="0">
                          <a:solidFill>
                            <a:srgbClr val="FF0000"/>
                          </a:solidFill>
                        </a:rPr>
                        <a:t>G. 35.337.951.943</a:t>
                      </a:r>
                      <a:endParaRPr lang="es-PY" sz="2400" dirty="0"/>
                    </a:p>
                  </a:txBody>
                  <a:tcPr marL="83488" marR="83488" anchor="b"/>
                </a:tc>
                <a:extLst>
                  <a:ext uri="{0D108BD9-81ED-4DB2-BD59-A6C34878D82A}">
                    <a16:rowId xmlns="" xmlns:a16="http://schemas.microsoft.com/office/drawing/2014/main" val="2163524166"/>
                  </a:ext>
                </a:extLst>
              </a:tr>
            </a:tbl>
          </a:graphicData>
        </a:graphic>
      </p:graphicFrame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3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49781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849086"/>
            <a:ext cx="10515600" cy="841602"/>
          </a:xfrm>
        </p:spPr>
        <p:txBody>
          <a:bodyPr/>
          <a:lstStyle/>
          <a:p>
            <a:pPr algn="ctr"/>
            <a:r>
              <a:rPr lang="es-PY" b="1" dirty="0">
                <a:solidFill>
                  <a:schemeClr val="accent2">
                    <a:lumMod val="75000"/>
                  </a:schemeClr>
                </a:solidFill>
              </a:rPr>
              <a:t>RESUMEN - COMPARATIVO </a:t>
            </a:r>
            <a:endParaRPr lang="es-PY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0170288"/>
              </p:ext>
            </p:extLst>
          </p:nvPr>
        </p:nvGraphicFramePr>
        <p:xfrm>
          <a:off x="1110343" y="1852068"/>
          <a:ext cx="10189028" cy="3634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92310">
                  <a:extLst>
                    <a:ext uri="{9D8B030D-6E8A-4147-A177-3AD203B41FA5}">
                      <a16:colId xmlns="" xmlns:a16="http://schemas.microsoft.com/office/drawing/2014/main" val="691803784"/>
                    </a:ext>
                  </a:extLst>
                </a:gridCol>
                <a:gridCol w="2996718">
                  <a:extLst>
                    <a:ext uri="{9D8B030D-6E8A-4147-A177-3AD203B41FA5}">
                      <a16:colId xmlns="" xmlns:a16="http://schemas.microsoft.com/office/drawing/2014/main" val="3829332551"/>
                    </a:ext>
                  </a:extLst>
                </a:gridCol>
              </a:tblGrid>
              <a:tr h="1817325">
                <a:tc>
                  <a:txBody>
                    <a:bodyPr/>
                    <a:lstStyle/>
                    <a:p>
                      <a:pPr algn="l"/>
                      <a:r>
                        <a:rPr lang="es-PY" sz="2600" b="1" dirty="0" smtClean="0">
                          <a:solidFill>
                            <a:schemeClr val="tx1"/>
                          </a:solidFill>
                        </a:rPr>
                        <a:t>PROYECTO DE PRESUPUESTO DE INGRESOS FF.30 PARA LA “C.G.R”, EJERCICIO FISCAL 2019, PRESENTADO AL M.H. Y AL CONGRESO NACIONAL:</a:t>
                      </a:r>
                      <a:endParaRPr lang="es-PY" sz="2600" dirty="0">
                        <a:solidFill>
                          <a:schemeClr val="tx1"/>
                        </a:solidFill>
                      </a:endParaRPr>
                    </a:p>
                  </a:txBody>
                  <a:tcPr marL="83488" marR="8348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600" b="1" dirty="0" smtClean="0">
                          <a:solidFill>
                            <a:schemeClr val="tx1"/>
                          </a:solidFill>
                        </a:rPr>
                        <a:t> G. 2.001.877.500</a:t>
                      </a:r>
                      <a:endParaRPr lang="es-PY" sz="2600" dirty="0">
                        <a:solidFill>
                          <a:schemeClr val="tx1"/>
                        </a:solidFill>
                      </a:endParaRPr>
                    </a:p>
                  </a:txBody>
                  <a:tcPr marL="83488" marR="83488" anchor="b"/>
                </a:tc>
                <a:extLst>
                  <a:ext uri="{0D108BD9-81ED-4DB2-BD59-A6C34878D82A}">
                    <a16:rowId xmlns="" xmlns:a16="http://schemas.microsoft.com/office/drawing/2014/main" val="3960687622"/>
                  </a:ext>
                </a:extLst>
              </a:tr>
              <a:tr h="1817325">
                <a:tc>
                  <a:txBody>
                    <a:bodyPr/>
                    <a:lstStyle/>
                    <a:p>
                      <a:pPr algn="l"/>
                      <a:r>
                        <a:rPr lang="es-PY" sz="2600" b="1" dirty="0" smtClean="0"/>
                        <a:t>PRESUPUESTO IDEAL “C.G.R” SOLICITADO PARA EL EJERCICIO FISCAL 2019, INCLUIDO PROYECTO DE INGRESOS FF. 30 (INGRESOS PROPIOS):</a:t>
                      </a:r>
                      <a:endParaRPr lang="es-PY" sz="2600" dirty="0"/>
                    </a:p>
                  </a:txBody>
                  <a:tcPr marL="83488" marR="8348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600" b="1" dirty="0" smtClean="0"/>
                        <a:t>G. 182.250.977.958</a:t>
                      </a:r>
                      <a:endParaRPr lang="es-PY" sz="2600" dirty="0"/>
                    </a:p>
                  </a:txBody>
                  <a:tcPr marL="83488" marR="83488" anchor="b"/>
                </a:tc>
                <a:extLst>
                  <a:ext uri="{0D108BD9-81ED-4DB2-BD59-A6C34878D82A}">
                    <a16:rowId xmlns="" xmlns:a16="http://schemas.microsoft.com/office/drawing/2014/main" val="762258700"/>
                  </a:ext>
                </a:extLst>
              </a:tr>
            </a:tbl>
          </a:graphicData>
        </a:graphic>
      </p:graphicFrame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4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617118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5</a:t>
            </a:fld>
            <a:endParaRPr lang="es-PY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877374" y="799127"/>
            <a:ext cx="10744199" cy="8764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PY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INCIDENCIA DEL PROYECTO</a:t>
            </a:r>
            <a:r>
              <a:rPr kumimoji="0" lang="es-PY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PRESUPUESTO DE LA CGR EN EL PROYECTO </a:t>
            </a:r>
            <a:r>
              <a:rPr kumimoji="0" lang="es-PY" sz="2600" b="1" i="0" u="none" strike="noStrike" kern="1200" cap="none" spc="0" normalizeH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 P.G.N. </a:t>
            </a:r>
            <a:r>
              <a:rPr kumimoji="0" lang="es-PY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2019 (EN GUARANIES)</a:t>
            </a:r>
            <a:endParaRPr kumimoji="0" lang="es-PY" sz="2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640483"/>
              </p:ext>
            </p:extLst>
          </p:nvPr>
        </p:nvGraphicFramePr>
        <p:xfrm>
          <a:off x="1047972" y="1522961"/>
          <a:ext cx="9836331" cy="1219200"/>
        </p:xfrm>
        <a:graphic>
          <a:graphicData uri="http://schemas.openxmlformats.org/drawingml/2006/table">
            <a:tbl>
              <a:tblPr/>
              <a:tblGrid>
                <a:gridCol w="60095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120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147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41498">
                <a:tc>
                  <a:txBody>
                    <a:bodyPr/>
                    <a:lstStyle/>
                    <a:p>
                      <a:pPr algn="l" fontAlgn="b"/>
                      <a:r>
                        <a:rPr lang="es-PY" sz="2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PROYECTO P.G.N. 2019</a:t>
                      </a:r>
                      <a:endParaRPr lang="es-PY" sz="2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</a:t>
                      </a:r>
                      <a:r>
                        <a:rPr lang="es-PY" sz="2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80.199.506.022.309  </a:t>
                      </a:r>
                      <a:endParaRPr lang="es-PY" sz="2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1498">
                <a:tc>
                  <a:txBody>
                    <a:bodyPr/>
                    <a:lstStyle/>
                    <a:p>
                      <a:pPr algn="l" fontAlgn="b"/>
                      <a:r>
                        <a:rPr lang="es-PY" sz="2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PRESUPUESTO C.G.R, REMITIDO POR M.H. 2019</a:t>
                      </a:r>
                      <a:endParaRPr lang="es-PY" sz="2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0,18%</a:t>
                      </a:r>
                      <a:endParaRPr lang="es-PY" sz="2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i="0" u="none" strike="noStrik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  </a:t>
                      </a:r>
                      <a:r>
                        <a:rPr lang="es-PY" sz="2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144.911.148.515  </a:t>
                      </a:r>
                      <a:endParaRPr lang="es-PY" sz="2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13" y="2814639"/>
            <a:ext cx="8472487" cy="3500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6</a:t>
            </a:fld>
            <a:endParaRPr lang="es-PY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877374" y="786248"/>
            <a:ext cx="10744199" cy="8764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PY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INCIDENCIA DEL PROYECTO</a:t>
            </a:r>
            <a:r>
              <a:rPr kumimoji="0" lang="es-PY" sz="2600" b="1" i="0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PRESUPUESTO DE LA CGR EN EL PROYECTO DEL P.G.N. 2019 (EN GUARANIES)</a:t>
            </a:r>
            <a:endParaRPr kumimoji="0" lang="es-PY" sz="2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259052"/>
              </p:ext>
            </p:extLst>
          </p:nvPr>
        </p:nvGraphicFramePr>
        <p:xfrm>
          <a:off x="2073501" y="1515291"/>
          <a:ext cx="8089402" cy="1319349"/>
        </p:xfrm>
        <a:graphic>
          <a:graphicData uri="http://schemas.openxmlformats.org/drawingml/2006/table">
            <a:tbl>
              <a:tblPr/>
              <a:tblGrid>
                <a:gridCol w="44125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22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406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4860">
                <a:tc>
                  <a:txBody>
                    <a:bodyPr/>
                    <a:lstStyle/>
                    <a:p>
                      <a:pPr algn="l" fontAlgn="b"/>
                      <a:r>
                        <a:rPr lang="es-PY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PROYECTO P.G.N. 2019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i="0" u="none" strike="noStrike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80.199.506.022.309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4489">
                <a:tc>
                  <a:txBody>
                    <a:bodyPr/>
                    <a:lstStyle/>
                    <a:p>
                      <a:pPr algn="l" fontAlgn="b"/>
                      <a:r>
                        <a:rPr lang="es-PY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PRESUPUESTO C.G.R. 2019 IDEAL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0,22%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PY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180.249.100.458 </a:t>
                      </a:r>
                      <a:r>
                        <a:rPr lang="es-PY" sz="20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                                  </a:t>
                      </a:r>
                      <a:endParaRPr lang="es-PY" sz="2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163" y="2871788"/>
            <a:ext cx="73152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063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7</a:t>
            </a:fld>
            <a:endParaRPr lang="es-PY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877374" y="786248"/>
            <a:ext cx="10744199" cy="759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PY" sz="2600" b="1" dirty="0" smtClean="0">
                <a:solidFill>
                  <a:schemeClr val="accent2">
                    <a:lumMod val="75000"/>
                  </a:schemeClr>
                </a:solidFill>
              </a:rPr>
              <a:t>PROYECTO DE PRESUPUESTO IDEAL CGR 2019</a:t>
            </a:r>
            <a:endParaRPr kumimoji="0" lang="es-PY" sz="2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120246"/>
              </p:ext>
            </p:extLst>
          </p:nvPr>
        </p:nvGraphicFramePr>
        <p:xfrm>
          <a:off x="2034863" y="1326523"/>
          <a:ext cx="8150896" cy="47922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9646"/>
                <a:gridCol w="619125"/>
                <a:gridCol w="3609975"/>
                <a:gridCol w="1095375"/>
                <a:gridCol w="1095375"/>
                <a:gridCol w="1041400"/>
              </a:tblGrid>
              <a:tr h="18647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s-PY" sz="1600" u="none" strike="noStrike" dirty="0">
                          <a:effectLst/>
                        </a:rPr>
                        <a:t> </a:t>
                      </a:r>
                      <a:r>
                        <a:rPr lang="es-PY" sz="1600" b="1" u="none" strike="noStrike" dirty="0">
                          <a:effectLst/>
                        </a:rPr>
                        <a:t>PROYECTO DE </a:t>
                      </a:r>
                      <a:r>
                        <a:rPr lang="es-PY" sz="1600" b="1" u="none" strike="noStrike" dirty="0" smtClean="0">
                          <a:effectLst/>
                        </a:rPr>
                        <a:t>PRESUPUESTO-2019</a:t>
                      </a:r>
                      <a:endParaRPr lang="es-PY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</a:tr>
              <a:tr h="25215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effectLst/>
                        </a:rPr>
                        <a:t> CODIGO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 dirty="0">
                          <a:effectLst/>
                        </a:rPr>
                        <a:t> DESCRIPCIÓN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>
                          <a:effectLst/>
                        </a:rPr>
                        <a:t> PROYECTO-PRESUP. 2019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>
                          <a:effectLst/>
                        </a:rPr>
                        <a:t> NECESIDADES REALES 2019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>
                          <a:effectLst/>
                        </a:rPr>
                        <a:t> TOTAL IDEAL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u="none" strike="noStrike">
                          <a:effectLst/>
                        </a:rPr>
                        <a:t> OG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b="1" u="none" strike="noStrike" dirty="0">
                          <a:effectLst/>
                        </a:rPr>
                        <a:t> FF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</a:tr>
              <a:tr h="25215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>
                          <a:effectLst/>
                        </a:rPr>
                        <a:t> TOTAL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1000" b="1" u="none" strike="noStrike" dirty="0">
                          <a:effectLst/>
                        </a:rPr>
                        <a:t> CONTRALORÍA GENERAL DE LA REPÚBLICA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 146.913.026.015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   35.337.951.943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182.250.977.958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52159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u="none" strike="noStrike">
                          <a:effectLst/>
                        </a:rPr>
                        <a:t> 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u="none" strike="noStrike">
                          <a:effectLst/>
                        </a:rPr>
                        <a:t> 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1000" u="none" strike="noStrike">
                          <a:effectLst/>
                        </a:rPr>
                        <a:t> 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s-PY" sz="1000" b="1" u="none" strike="noStrike" dirty="0">
                          <a:effectLst/>
                        </a:rPr>
                        <a:t> FUENTE DE FINANCIAMIENTO 10 - RECURSOS DEL TESORO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>
                          <a:effectLst/>
                        </a:rPr>
                        <a:t>  144.911.148.515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>
                          <a:effectLst/>
                        </a:rPr>
                        <a:t>    35.337.951.943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>
                          <a:effectLst/>
                        </a:rPr>
                        <a:t> 180.249.100.458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5215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FUENTE DE FINANCIAMIENTO 30 - RECURSOS INSTITUCIONALES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     2.001.877.500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                      -  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   2.001.877.500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52159"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>
                          <a:effectLst/>
                        </a:rPr>
                        <a:t> 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Y" sz="1000" b="1" u="none" strike="noStrike">
                          <a:effectLst/>
                        </a:rPr>
                        <a:t> 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1000" b="1" u="none" strike="noStrike">
                          <a:effectLst/>
                        </a:rPr>
                        <a:t> 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Y" sz="1000" b="1" u="none" strike="noStrike" dirty="0">
                          <a:effectLst/>
                        </a:rPr>
                        <a:t> TIPO DE PTO</a:t>
                      </a:r>
                      <a:r>
                        <a:rPr lang="es-PY" sz="1000" b="1" u="none" strike="noStrike" dirty="0" smtClean="0">
                          <a:effectLst/>
                        </a:rPr>
                        <a:t>:  1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1000" b="1" u="none" strike="noStrike" dirty="0">
                          <a:effectLst/>
                        </a:rPr>
                        <a:t> PROGRAMAS DE ADMINISTRACIÓN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>
                          <a:effectLst/>
                        </a:rPr>
                        <a:t>  120.965.572.920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>
                          <a:effectLst/>
                        </a:rPr>
                        <a:t>    17.192.920.000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138.158.492.920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521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Y" sz="1000" b="1" u="none" strike="noStrike" dirty="0">
                          <a:effectLst/>
                        </a:rPr>
                        <a:t> PROGRAMA: </a:t>
                      </a:r>
                      <a:r>
                        <a:rPr lang="es-PY" sz="1000" b="1" u="none" strike="noStrike" dirty="0" smtClean="0">
                          <a:effectLst/>
                        </a:rPr>
                        <a:t> 1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1000" b="1" u="none" strike="noStrike" dirty="0">
                          <a:effectLst/>
                        </a:rPr>
                        <a:t> ADMINISTRACIÓN GENERAL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 120.965.572.920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   17.192.920.000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b="1" u="none" strike="noStrike" dirty="0">
                          <a:effectLst/>
                        </a:rPr>
                        <a:t> 138.158.492.920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111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 dirty="0">
                          <a:effectLst/>
                        </a:rPr>
                        <a:t> SUELDOS 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91.934.908.800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9.324.000.000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101.258.908.800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113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 dirty="0">
                          <a:effectLst/>
                        </a:rPr>
                        <a:t> GASTOS DE REPRESENTACIÓN 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2.413.044.000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1.054.080.000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3.467.124.000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114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AGUINALDO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7.862.329.400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  864.840.000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8.727.169.400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123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 dirty="0">
                          <a:effectLst/>
                        </a:rPr>
                        <a:t> REMUNERACIÓN EXTRAORDINARIA </a:t>
                      </a:r>
                      <a:endParaRPr lang="es-PY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1.046.642.853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2.300.000.000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3.346.642.853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125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REMUNERACIÓN ADICIONAL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1.014.047.867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2.100.000.000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3.114.047.867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144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JORNALES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1.520.000.000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    50.000.000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1.570.000.000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270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SERVICIO SOCIAL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14.979.600.000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1.500.000.000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16.479.600.000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851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1000" u="none" strike="noStrike">
                          <a:effectLst/>
                        </a:rPr>
                        <a:t> TRANSF. CTES., AL SECTOR EXTERNO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    65.000.000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                 -  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   65.000.000 </a:t>
                      </a:r>
                      <a:endParaRPr lang="es-PY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159"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910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1000" u="none" strike="noStrike">
                          <a:effectLst/>
                        </a:rPr>
                        <a:t>          10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1000" u="none" strike="noStrike">
                          <a:effectLst/>
                        </a:rPr>
                        <a:t> PAGO DE IMP.TASAS, GASTOS JUDICIALES Y OTROS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  130.000.000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>
                          <a:effectLst/>
                        </a:rPr>
                        <a:t>                       -   </a:t>
                      </a:r>
                      <a:endParaRPr lang="es-PY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1000" u="none" strike="noStrike" dirty="0">
                          <a:effectLst/>
                        </a:rPr>
                        <a:t>       130.000.000 </a:t>
                      </a:r>
                      <a:endParaRPr lang="es-PY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602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8</a:t>
            </a:fld>
            <a:endParaRPr lang="es-PY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774343" y="528671"/>
            <a:ext cx="10744199" cy="7592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PY" sz="2600" b="1" dirty="0" smtClean="0">
                <a:solidFill>
                  <a:schemeClr val="accent2">
                    <a:lumMod val="75000"/>
                  </a:schemeClr>
                </a:solidFill>
              </a:rPr>
              <a:t>PROYECTO DE PRESUPUESTO IDEAL CGR 2019</a:t>
            </a:r>
            <a:endParaRPr kumimoji="0" lang="es-PY" sz="2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409024"/>
              </p:ext>
            </p:extLst>
          </p:nvPr>
        </p:nvGraphicFramePr>
        <p:xfrm>
          <a:off x="2125016" y="927271"/>
          <a:ext cx="7650050" cy="5795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7544"/>
                <a:gridCol w="582718"/>
                <a:gridCol w="3397700"/>
                <a:gridCol w="1030963"/>
                <a:gridCol w="1030963"/>
                <a:gridCol w="980162"/>
              </a:tblGrid>
              <a:tr h="15663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Y" sz="900" b="1" u="none" strike="noStrike" dirty="0">
                          <a:effectLst/>
                        </a:rPr>
                        <a:t> TIPO DE PTO: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b="1" u="none" strike="noStrike">
                          <a:effectLst/>
                        </a:rPr>
                        <a:t> PROGRAMAS DE ACCION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>
                          <a:effectLst/>
                        </a:rPr>
                        <a:t>    25.947.453.095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>
                          <a:effectLst/>
                        </a:rPr>
                        <a:t>    18.145.031.943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>
                          <a:effectLst/>
                        </a:rPr>
                        <a:t>  44.092.485.038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5663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Y" sz="900" b="1" u="none" strike="noStrike" dirty="0">
                          <a:effectLst/>
                        </a:rPr>
                        <a:t> PROGRAMA: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b="1" u="none" strike="noStrike" dirty="0">
                          <a:effectLst/>
                        </a:rPr>
                        <a:t> SERVICIOS SOCIALES DE CALIDAD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>
                          <a:effectLst/>
                        </a:rPr>
                        <a:t> 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>
                          <a:effectLst/>
                        </a:rPr>
                        <a:t> 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>
                          <a:effectLst/>
                        </a:rPr>
                        <a:t> 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5663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s-PY" sz="900" b="1" u="none" strike="noStrike">
                          <a:effectLst/>
                        </a:rPr>
                        <a:t> SUBPROGRAMA: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b="1" u="none" strike="noStrike" dirty="0">
                          <a:effectLst/>
                        </a:rPr>
                        <a:t> CONTROL GUBERNAMENTAL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 dirty="0">
                          <a:effectLst/>
                        </a:rPr>
                        <a:t>    25.947.453.095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 dirty="0">
                          <a:effectLst/>
                        </a:rPr>
                        <a:t>    18.145.031.943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b="1" u="none" strike="noStrike" dirty="0">
                          <a:effectLst/>
                        </a:rPr>
                        <a:t>  44.092.485.038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123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 dirty="0">
                          <a:effectLst/>
                        </a:rPr>
                        <a:t> REMUNERACIÓN EXTRAORDINARIA </a:t>
                      </a:r>
                      <a:endParaRPr lang="es-PY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2.216.253.014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3.000.000.000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5.216.253.014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123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REMUNERACIÓN EXTRAORDINARIA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158.400.000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158.400.000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125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REMUNERACIÓN ADICIONAL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2.500.000.000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3.000.000.000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5.500.000.000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125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REMUNERACIÓN ADICIONAL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158.400.000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158.400.000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131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SUBSIDIO FAMILIAR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700.000.000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300.000.000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1.000.000.000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133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BONIFICACIONES Y GRATIFICACIONES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7.469.304.267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3.495.031.943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10.964.336.210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137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GRATIFICACIONES POR SERVICIOS ESPECIALES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390.000.000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390.000.000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145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HONORARIOS PROFESIONALES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1.625.000.000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50.000.000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1.675.000.000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145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 dirty="0">
                          <a:effectLst/>
                        </a:rPr>
                        <a:t> HONORARIOS PROFESIONALES </a:t>
                      </a:r>
                      <a:endParaRPr lang="es-PY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330.000.000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330.000.000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199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 dirty="0">
                          <a:effectLst/>
                        </a:rPr>
                        <a:t> OTROS GASTOS DEL PERSONAL </a:t>
                      </a:r>
                      <a:endParaRPr lang="es-PY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1.256.018.314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1.300.000.000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2.556.018.314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u="none" strike="noStrike">
                          <a:effectLst/>
                        </a:rPr>
                        <a:t> SERVICIOS BÁSICOS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980.000.000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980.000.000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u="none" strike="noStrike">
                          <a:effectLst/>
                        </a:rPr>
                        <a:t> PASAJES Y VIÁTICOS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1.575.000.000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200.000.000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1.775.000.000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u="none" strike="noStrike">
                          <a:effectLst/>
                        </a:rPr>
                        <a:t> PASAJES Y VIÁTICOS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110.000.000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110.000.000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240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u="none" strike="noStrike">
                          <a:effectLst/>
                        </a:rPr>
                        <a:t> GASTOS POR SERV.DE ASEO, DE MANT.Y REP.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1.335.000.000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700.000.000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2.035.000.000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240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u="none" strike="noStrike">
                          <a:effectLst/>
                        </a:rPr>
                        <a:t> GASTOS POR SERV.DE ASEO, DE MANT.Y REP.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150.000.000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150.000.000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250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PY" sz="900" u="none" strike="noStrike">
                          <a:effectLst/>
                        </a:rPr>
                        <a:t> ALQUILERES Y DERECHOS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640.000.000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200.000.000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840.000.000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260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SERVICIOS TÉCNICOS Y PROFESIONALES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788.000.000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888.000.000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280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OTROS SERVICIOS EN GENERAL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100.000.000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290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SERVICIOS DE CAPACITACIÓN Y ADIESTRAMIENTO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200.000.000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290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SERVICIOS DE CAPACITACIÓN Y ADIESTRAMIENTO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95.077.500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95.077.500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PRODUCTOS ALIMENTICIOS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20.000.000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20.000.000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40.000.000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PRODUCTOS DE PAPEL,CARTÓN E IMP.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145.000.000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245.000.000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PRODUCTOS DE PAPEL,CARTÓN E IMP.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100.000.000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340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BIENES DE CONSUMO DE OF. E INSUMOS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326.500.000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200.000.000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526.500.000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340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BIENES DE CONSUMO DE OF. E INSUMOS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150.000.000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150.000.000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350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PRODUCTOS  E INST. QUÍM. Y MED.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54.000.000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50.000.000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104.000.000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360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COMBUSTIBLES Y LUBRICANTES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303.000.000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403.000.000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390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OTROS BIENES DE CONSUMO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27.500.000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30.000.000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57.500.000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530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ADQ, DE MAQ, EQUIPOS Y HERRAMIENTAS EN GENERAL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350.000.000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1.000.000.000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1.350.000.000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540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ADQ. DE EQUIPOS DE OFICINA Y COMPUTACIÓN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490.000.000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2.000.000.000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2.490.000.000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540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ADQ. DE EQUIPOS DE OFICINA Y COMPUTACIÓN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400.000.000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400.000.000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570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ADQ. DE ACTIVOS INTANGIBLES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425.000.000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200.000.000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625.000.000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570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30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ADQ. DE ACTIVOS INTANGIBLES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350.000.000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               -  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350.000.000 </a:t>
                      </a:r>
                      <a:endParaRPr lang="es-PY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  <a:tr h="156635"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910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Y" sz="900" u="none" strike="noStrike">
                          <a:effectLst/>
                        </a:rPr>
                        <a:t>          10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 dirty="0">
                          <a:effectLst/>
                        </a:rPr>
                        <a:t> PAGO DE IMP.TASAS, GASTOS JUDICIALES Y OTROS </a:t>
                      </a:r>
                      <a:endParaRPr lang="es-PY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  130.000.000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>
                          <a:effectLst/>
                        </a:rPr>
                        <a:t>      2.000.000.000 </a:t>
                      </a:r>
                      <a:endParaRPr lang="es-PY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Y" sz="900" u="none" strike="noStrike" dirty="0">
                          <a:effectLst/>
                        </a:rPr>
                        <a:t>    2.130.000.000 </a:t>
                      </a:r>
                      <a:endParaRPr lang="es-PY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00" marR="4900" marT="49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8503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6EF1C-50AA-4C67-B861-C5D1128F3022}" type="slidenum">
              <a:rPr lang="es-PY" smtClean="0"/>
              <a:pPr/>
              <a:t>9</a:t>
            </a:fld>
            <a:endParaRPr lang="es-PY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57372" y="1035201"/>
            <a:ext cx="10744200" cy="52524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Y" b="1" u="sng" dirty="0"/>
              <a:t>JUSTIFICACIÓN DETALLADA POR OBJETO DEL GASTO.</a:t>
            </a:r>
            <a:endParaRPr lang="es-PY" b="1" u="sng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s-PY" b="1" u="sng" dirty="0">
                <a:solidFill>
                  <a:schemeClr val="accent2">
                    <a:lumMod val="75000"/>
                  </a:schemeClr>
                </a:solidFill>
              </a:rPr>
              <a:t>111 Sueldos</a:t>
            </a:r>
            <a:r>
              <a:rPr lang="es-PY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s-PY" dirty="0"/>
              <a:t>Se solicita las categorías en atención a la RES. CGR N° 796/17 “Por la cual se actualiza la Estructura Orgánica y Funcional de la CGR y la RES. CGR N° 80/18 “Que modifica parcialmente la RES. CGR N° 796/17” conforme a las Políticas de Mejora Continua, Modernización e Innovación impulsadas en el Marco de sus Funciones y Atribuciones para mayor y mejor funcionamiento Institucional.</a:t>
            </a:r>
            <a:endParaRPr lang="es-PY" b="1" dirty="0" smtClean="0"/>
          </a:p>
          <a:p>
            <a:pPr marL="457200" indent="-457200" algn="l">
              <a:buFont typeface="Arial" pitchFamily="34" charset="0"/>
              <a:buChar char="•"/>
            </a:pPr>
            <a:endParaRPr lang="es-PY" b="1" dirty="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641808"/>
              </p:ext>
            </p:extLst>
          </p:nvPr>
        </p:nvGraphicFramePr>
        <p:xfrm>
          <a:off x="1488798" y="3616343"/>
          <a:ext cx="9797141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7050">
                  <a:extLst>
                    <a:ext uri="{9D8B030D-6E8A-4147-A177-3AD203B41FA5}">
                      <a16:colId xmlns="" xmlns:a16="http://schemas.microsoft.com/office/drawing/2014/main" val="1620060716"/>
                    </a:ext>
                  </a:extLst>
                </a:gridCol>
                <a:gridCol w="1319349">
                  <a:extLst>
                    <a:ext uri="{9D8B030D-6E8A-4147-A177-3AD203B41FA5}">
                      <a16:colId xmlns="" xmlns:a16="http://schemas.microsoft.com/office/drawing/2014/main" val="983539757"/>
                    </a:ext>
                  </a:extLst>
                </a:gridCol>
                <a:gridCol w="1861457">
                  <a:extLst>
                    <a:ext uri="{9D8B030D-6E8A-4147-A177-3AD203B41FA5}">
                      <a16:colId xmlns="" xmlns:a16="http://schemas.microsoft.com/office/drawing/2014/main" val="2150298216"/>
                    </a:ext>
                  </a:extLst>
                </a:gridCol>
                <a:gridCol w="2449285">
                  <a:extLst>
                    <a:ext uri="{9D8B030D-6E8A-4147-A177-3AD203B41FA5}">
                      <a16:colId xmlns="" xmlns:a16="http://schemas.microsoft.com/office/drawing/2014/main" val="6778542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DESCRIPCIÓN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CATEG.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N° DE CARGO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ASIGNACIÓN PERONAL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07184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DIRECTOR</a:t>
                      </a:r>
                      <a:r>
                        <a:rPr lang="es-PY" sz="2200" baseline="0" dirty="0" smtClean="0">
                          <a:solidFill>
                            <a:schemeClr val="tx1"/>
                          </a:solidFill>
                        </a:rPr>
                        <a:t> GENERAL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B16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13.000.000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26921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DIRECTOR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B25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12.200.000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18808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JEFE DE DEPARTAMENTO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C56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PY" sz="2200" dirty="0" smtClean="0">
                          <a:solidFill>
                            <a:schemeClr val="tx1"/>
                          </a:solidFill>
                        </a:rPr>
                        <a:t>9.100.000</a:t>
                      </a:r>
                      <a:endParaRPr lang="es-PY" sz="2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106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PY" sz="2200" b="1" dirty="0" smtClean="0">
                          <a:solidFill>
                            <a:schemeClr val="tx1"/>
                          </a:solidFill>
                        </a:rPr>
                        <a:t>TOTAL CARGOS</a:t>
                      </a:r>
                      <a:endParaRPr lang="es-PY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PY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PY" sz="2200" b="1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endParaRPr lang="es-PY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PY" sz="2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2325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466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3349</TotalTime>
  <Words>2269</Words>
  <Application>Microsoft Office PowerPoint</Application>
  <PresentationFormat>Personalizado</PresentationFormat>
  <Paragraphs>435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Proyecto de Presupuesto de la CGR  2019</vt:lpstr>
      <vt:lpstr>RESUMEN - COMPARATIVO</vt:lpstr>
      <vt:lpstr> RESUMEN - COMPARATIVO</vt:lpstr>
      <vt:lpstr>RESUMEN - COMPARATIVO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</vt:lpstr>
    </vt:vector>
  </TitlesOfParts>
  <Company>InKulpado666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Modificaciones al Presupuesto de la CGR EF 2016</dc:title>
  <dc:creator>Aristides Silva Figari</dc:creator>
  <cp:lastModifiedBy>Edith Garcia</cp:lastModifiedBy>
  <cp:revision>188</cp:revision>
  <cp:lastPrinted>2018-10-15T16:26:23Z</cp:lastPrinted>
  <dcterms:created xsi:type="dcterms:W3CDTF">2016-09-01T18:46:53Z</dcterms:created>
  <dcterms:modified xsi:type="dcterms:W3CDTF">2018-10-15T16:26:24Z</dcterms:modified>
</cp:coreProperties>
</file>