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79" r:id="rId3"/>
  </p:sldMasterIdLst>
  <p:notesMasterIdLst>
    <p:notesMasterId r:id="rId11"/>
  </p:notesMasterIdLst>
  <p:handoutMasterIdLst>
    <p:handoutMasterId r:id="rId12"/>
  </p:handoutMasterIdLst>
  <p:sldIdLst>
    <p:sldId id="628" r:id="rId4"/>
    <p:sldId id="629" r:id="rId5"/>
    <p:sldId id="636" r:id="rId6"/>
    <p:sldId id="637" r:id="rId7"/>
    <p:sldId id="646" r:id="rId8"/>
    <p:sldId id="640" r:id="rId9"/>
    <p:sldId id="647" r:id="rId10"/>
  </p:sldIdLst>
  <p:sldSz cx="12192000" cy="6858000"/>
  <p:notesSz cx="6950075" cy="92360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9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8942"/>
    <a:srgbClr val="48626F"/>
    <a:srgbClr val="FF9700"/>
    <a:srgbClr val="11660C"/>
    <a:srgbClr val="3B816A"/>
    <a:srgbClr val="2A5C4B"/>
    <a:srgbClr val="577293"/>
    <a:srgbClr val="7A3E48"/>
    <a:srgbClr val="B958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47" autoAdjust="0"/>
    <p:restoredTop sz="94151" autoAdjust="0"/>
  </p:normalViewPr>
  <p:slideViewPr>
    <p:cSldViewPr>
      <p:cViewPr>
        <p:scale>
          <a:sx n="60" d="100"/>
          <a:sy n="60" d="100"/>
        </p:scale>
        <p:origin x="1254" y="2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494" y="-84"/>
      </p:cViewPr>
      <p:guideLst>
        <p:guide orient="horz" pos="2909"/>
        <p:guide pos="21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11699" cy="461804"/>
          </a:xfrm>
          <a:prstGeom prst="rect">
            <a:avLst/>
          </a:prstGeom>
        </p:spPr>
        <p:txBody>
          <a:bodyPr vert="horz" lIns="91030" tIns="45515" rIns="91030" bIns="45515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8772658"/>
            <a:ext cx="3011699" cy="461804"/>
          </a:xfrm>
          <a:prstGeom prst="rect">
            <a:avLst/>
          </a:prstGeom>
        </p:spPr>
        <p:txBody>
          <a:bodyPr vert="horz" lIns="91030" tIns="45515" rIns="91030" bIns="45515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6770" y="8772658"/>
            <a:ext cx="3011699" cy="461804"/>
          </a:xfrm>
          <a:prstGeom prst="rect">
            <a:avLst/>
          </a:prstGeom>
        </p:spPr>
        <p:txBody>
          <a:bodyPr vert="horz" lIns="91030" tIns="45515" rIns="91030" bIns="45515" rtlCol="0" anchor="b"/>
          <a:lstStyle>
            <a:lvl1pPr algn="r">
              <a:defRPr sz="1200"/>
            </a:lvl1pPr>
          </a:lstStyle>
          <a:p>
            <a:fld id="{98D16E3F-4819-4F70-B5CF-B110EC54A8B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372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11699" cy="461804"/>
          </a:xfrm>
          <a:prstGeom prst="rect">
            <a:avLst/>
          </a:prstGeom>
        </p:spPr>
        <p:txBody>
          <a:bodyPr vert="horz" lIns="91030" tIns="45515" rIns="91030" bIns="45515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6770" y="2"/>
            <a:ext cx="3011699" cy="461804"/>
          </a:xfrm>
          <a:prstGeom prst="rect">
            <a:avLst/>
          </a:prstGeom>
        </p:spPr>
        <p:txBody>
          <a:bodyPr vert="horz" lIns="91030" tIns="45515" rIns="91030" bIns="45515" rtlCol="0"/>
          <a:lstStyle>
            <a:lvl1pPr algn="r">
              <a:defRPr sz="1200"/>
            </a:lvl1pPr>
          </a:lstStyle>
          <a:p>
            <a:fld id="{6DD57482-BCF1-4E5C-ABA7-A08BA7826F8F}" type="datetimeFigureOut">
              <a:rPr lang="es-ES" smtClean="0"/>
              <a:pPr/>
              <a:t>16/10/2018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31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30" tIns="45515" rIns="91030" bIns="45515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008" y="4387138"/>
            <a:ext cx="5560060" cy="4156234"/>
          </a:xfrm>
          <a:prstGeom prst="rect">
            <a:avLst/>
          </a:prstGeom>
        </p:spPr>
        <p:txBody>
          <a:bodyPr vert="horz" lIns="91030" tIns="45515" rIns="91030" bIns="45515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8772669"/>
            <a:ext cx="3011699" cy="461804"/>
          </a:xfrm>
          <a:prstGeom prst="rect">
            <a:avLst/>
          </a:prstGeom>
        </p:spPr>
        <p:txBody>
          <a:bodyPr vert="horz" lIns="91030" tIns="45515" rIns="91030" bIns="45515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6770" y="8772669"/>
            <a:ext cx="3011699" cy="461804"/>
          </a:xfrm>
          <a:prstGeom prst="rect">
            <a:avLst/>
          </a:prstGeom>
        </p:spPr>
        <p:txBody>
          <a:bodyPr vert="horz" lIns="91030" tIns="45515" rIns="91030" bIns="45515" rtlCol="0" anchor="b"/>
          <a:lstStyle>
            <a:lvl1pPr algn="r">
              <a:defRPr sz="1200"/>
            </a:lvl1pPr>
          </a:lstStyle>
          <a:p>
            <a:fld id="{87C16B88-BEA9-40F6-B8D6-7B2586FFE74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717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16B88-BEA9-40F6-B8D6-7B2586FFE74C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29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26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16B88-BEA9-40F6-B8D6-7B2586FFE74C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294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6D6E-CB7B-4371-BE74-8A01DBAF4530}" type="datetime1">
              <a:rPr lang="es-ES" smtClean="0"/>
              <a:t>16/10/2018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3" name="12 Imagen" descr="Asunción UH1.jpg"/>
          <p:cNvPicPr>
            <a:picLocks noChangeAspect="1"/>
          </p:cNvPicPr>
          <p:nvPr userDrawn="1"/>
        </p:nvPicPr>
        <p:blipFill>
          <a:blip r:embed="rId2" cstate="print"/>
          <a:srcRect l="3617" t="19870" r="383" b="250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15 Rectángulo"/>
          <p:cNvSpPr/>
          <p:nvPr userDrawn="1"/>
        </p:nvSpPr>
        <p:spPr>
          <a:xfrm>
            <a:off x="527381" y="3068960"/>
            <a:ext cx="6144683" cy="338437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sz="1800"/>
          </a:p>
        </p:txBody>
      </p:sp>
      <p:pic>
        <p:nvPicPr>
          <p:cNvPr id="21" name="20 Imagen" descr="GOBIERNO WHITE 448 x 20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07701" y="465100"/>
            <a:ext cx="2400267" cy="803661"/>
          </a:xfrm>
          <a:prstGeom prst="rect">
            <a:avLst/>
          </a:prstGeom>
        </p:spPr>
      </p:pic>
      <p:pic>
        <p:nvPicPr>
          <p:cNvPr id="22" name="21 Imagen" descr="MH WHITE 448 x 185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27864" y="5373216"/>
            <a:ext cx="2784309" cy="8623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E865-B83B-43B0-B26A-5132BABA5F02}" type="datetime1">
              <a:rPr lang="es-ES" smtClean="0"/>
              <a:t>16/10/2018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DD15-82B0-45D8-84FA-03EAC2688A07}" type="datetime1">
              <a:rPr lang="es-ES" smtClean="0"/>
              <a:t>16/10/2018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B981-9442-4DD7-BEC1-9B89B790B923}" type="datetime1">
              <a:rPr lang="es-ES" smtClean="0"/>
              <a:t>16/10/2018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08E3-76B5-4B59-BDA2-BC29B0379A8F}" type="datetime1">
              <a:rPr lang="es-ES" smtClean="0"/>
              <a:t>16/10/2018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A935-11C0-452C-892F-88E226A1E215}" type="datetime1">
              <a:rPr lang="es-ES" smtClean="0"/>
              <a:t>16/10/2018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 userDrawn="1"/>
        </p:nvSpPr>
        <p:spPr>
          <a:xfrm>
            <a:off x="10958622" y="1"/>
            <a:ext cx="1233377" cy="548680"/>
          </a:xfrm>
          <a:prstGeom prst="rect">
            <a:avLst/>
          </a:prstGeom>
          <a:solidFill>
            <a:srgbClr val="C3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215" y="692696"/>
            <a:ext cx="10972800" cy="576064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 smtClean="0"/>
              <a:t>Haga clic para modificar el estilo de título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3A72-F6BC-4A8E-ADBC-882CC424AB4D}" type="datetime1">
              <a:rPr lang="es-ES" smtClean="0"/>
              <a:t>16/10/2018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098565" y="146109"/>
            <a:ext cx="910795" cy="365125"/>
          </a:xfrm>
        </p:spPr>
        <p:txBody>
          <a:bodyPr/>
          <a:lstStyle>
            <a:lvl1pPr algn="r"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7 Imagen" descr="Cúpula 2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56233" y="0"/>
            <a:ext cx="857857" cy="548680"/>
          </a:xfrm>
          <a:prstGeom prst="rect">
            <a:avLst/>
          </a:prstGeom>
        </p:spPr>
      </p:pic>
      <p:sp>
        <p:nvSpPr>
          <p:cNvPr id="10" name="9 Rectángulo"/>
          <p:cNvSpPr/>
          <p:nvPr userDrawn="1"/>
        </p:nvSpPr>
        <p:spPr>
          <a:xfrm>
            <a:off x="1564850" y="0"/>
            <a:ext cx="9331685" cy="548680"/>
          </a:xfrm>
          <a:prstGeom prst="rect">
            <a:avLst/>
          </a:prstGeom>
          <a:solidFill>
            <a:srgbClr val="005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13" name="12 Imagen" descr="MH Transparente con borde mas pequeño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8973" y="1"/>
            <a:ext cx="623392" cy="7200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 userDrawn="1"/>
        </p:nvSpPr>
        <p:spPr>
          <a:xfrm>
            <a:off x="10958622" y="1"/>
            <a:ext cx="1233377" cy="548680"/>
          </a:xfrm>
          <a:prstGeom prst="rect">
            <a:avLst/>
          </a:prstGeom>
          <a:solidFill>
            <a:srgbClr val="C3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215" y="692696"/>
            <a:ext cx="10972800" cy="576064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 smtClean="0"/>
              <a:t>Haga clic para modificar el estilo de título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3C8B-AFE4-43AE-BCA0-9A956F4DAEDD}" type="datetime1">
              <a:rPr lang="es-ES" smtClean="0"/>
              <a:t>16/10/2018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098565" y="146109"/>
            <a:ext cx="910795" cy="365125"/>
          </a:xfrm>
        </p:spPr>
        <p:txBody>
          <a:bodyPr/>
          <a:lstStyle>
            <a:lvl1pPr algn="r"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7 Imagen" descr="Cúpula 2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56233" y="0"/>
            <a:ext cx="857857" cy="548680"/>
          </a:xfrm>
          <a:prstGeom prst="rect">
            <a:avLst/>
          </a:prstGeom>
        </p:spPr>
      </p:pic>
      <p:sp>
        <p:nvSpPr>
          <p:cNvPr id="10" name="9 Rectángulo"/>
          <p:cNvSpPr/>
          <p:nvPr userDrawn="1"/>
        </p:nvSpPr>
        <p:spPr>
          <a:xfrm>
            <a:off x="1564850" y="0"/>
            <a:ext cx="9331685" cy="548680"/>
          </a:xfrm>
          <a:prstGeom prst="rect">
            <a:avLst/>
          </a:prstGeom>
          <a:solidFill>
            <a:srgbClr val="005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13" name="12 Imagen" descr="MH Transparente con borde mas pequeño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8973" y="1"/>
            <a:ext cx="623392" cy="7200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 userDrawn="1"/>
        </p:nvSpPr>
        <p:spPr>
          <a:xfrm>
            <a:off x="10958622" y="1"/>
            <a:ext cx="1233377" cy="548680"/>
          </a:xfrm>
          <a:prstGeom prst="rect">
            <a:avLst/>
          </a:prstGeom>
          <a:solidFill>
            <a:srgbClr val="C3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215" y="692696"/>
            <a:ext cx="10972800" cy="576064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 smtClean="0"/>
              <a:t>Haga clic para modificar el estilo de título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C9A2-82E7-45A9-A0C6-7E3973A6BD36}" type="datetime1">
              <a:rPr lang="es-ES" smtClean="0"/>
              <a:t>16/10/2018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098565" y="146109"/>
            <a:ext cx="910795" cy="365125"/>
          </a:xfrm>
        </p:spPr>
        <p:txBody>
          <a:bodyPr/>
          <a:lstStyle>
            <a:lvl1pPr algn="r"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7 Imagen" descr="Cúpula 2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56233" y="0"/>
            <a:ext cx="857857" cy="548680"/>
          </a:xfrm>
          <a:prstGeom prst="rect">
            <a:avLst/>
          </a:prstGeom>
        </p:spPr>
      </p:pic>
      <p:sp>
        <p:nvSpPr>
          <p:cNvPr id="10" name="9 Rectángulo"/>
          <p:cNvSpPr/>
          <p:nvPr userDrawn="1"/>
        </p:nvSpPr>
        <p:spPr>
          <a:xfrm>
            <a:off x="1564850" y="0"/>
            <a:ext cx="9331685" cy="548680"/>
          </a:xfrm>
          <a:prstGeom prst="rect">
            <a:avLst/>
          </a:prstGeom>
          <a:solidFill>
            <a:srgbClr val="005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13" name="12 Imagen" descr="MH Transparente con borde mas pequeño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8973" y="1"/>
            <a:ext cx="623392" cy="7200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 userDrawn="1"/>
        </p:nvSpPr>
        <p:spPr>
          <a:xfrm>
            <a:off x="10958622" y="1"/>
            <a:ext cx="1233377" cy="548680"/>
          </a:xfrm>
          <a:prstGeom prst="rect">
            <a:avLst/>
          </a:prstGeom>
          <a:solidFill>
            <a:srgbClr val="C3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215" y="692696"/>
            <a:ext cx="10972800" cy="576064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 smtClean="0"/>
              <a:t>Haga clic para modificar el estilo de título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A4A2-7076-49F3-8C1B-D60457A1F241}" type="datetime1">
              <a:rPr lang="es-ES" smtClean="0"/>
              <a:t>16/10/2018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098565" y="146109"/>
            <a:ext cx="910795" cy="365125"/>
          </a:xfrm>
        </p:spPr>
        <p:txBody>
          <a:bodyPr/>
          <a:lstStyle>
            <a:lvl1pPr algn="r"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7 Imagen" descr="Cúpula 2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56233" y="0"/>
            <a:ext cx="857857" cy="548680"/>
          </a:xfrm>
          <a:prstGeom prst="rect">
            <a:avLst/>
          </a:prstGeom>
        </p:spPr>
      </p:pic>
      <p:sp>
        <p:nvSpPr>
          <p:cNvPr id="10" name="9 Rectángulo"/>
          <p:cNvSpPr/>
          <p:nvPr userDrawn="1"/>
        </p:nvSpPr>
        <p:spPr>
          <a:xfrm>
            <a:off x="1564850" y="0"/>
            <a:ext cx="9331685" cy="548680"/>
          </a:xfrm>
          <a:prstGeom prst="rect">
            <a:avLst/>
          </a:prstGeom>
          <a:solidFill>
            <a:srgbClr val="005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13" name="12 Imagen" descr="MH Transparente con borde mas pequeño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8973" y="1"/>
            <a:ext cx="623392" cy="7200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Cupula3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-12313" y="908721"/>
            <a:ext cx="12219069" cy="4138919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87BB-ED89-4454-84A7-46C19763F7C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16/10/2018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3A471-9E40-49C5-806F-19B553062BB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11 Rectángulo"/>
          <p:cNvSpPr/>
          <p:nvPr userDrawn="1"/>
        </p:nvSpPr>
        <p:spPr>
          <a:xfrm>
            <a:off x="0" y="4409728"/>
            <a:ext cx="12192000" cy="2448272"/>
          </a:xfrm>
          <a:prstGeom prst="rect">
            <a:avLst/>
          </a:prstGeom>
          <a:solidFill>
            <a:srgbClr val="577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sz="1800">
              <a:solidFill>
                <a:prstClr val="white"/>
              </a:solidFill>
            </a:endParaRPr>
          </a:p>
        </p:txBody>
      </p:sp>
      <p:pic>
        <p:nvPicPr>
          <p:cNvPr id="17" name="16 Imagen" descr="Ministerio de Hacienda 640 x 220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326463" y="234821"/>
            <a:ext cx="2409164" cy="621113"/>
          </a:xfrm>
          <a:prstGeom prst="rect">
            <a:avLst/>
          </a:prstGeom>
        </p:spPr>
      </p:pic>
      <p:pic>
        <p:nvPicPr>
          <p:cNvPr id="18" name="17 Imagen" descr="MARCA GOBIERNO 640 x 224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9264353" y="153902"/>
            <a:ext cx="2601185" cy="68281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95467" y="4437112"/>
            <a:ext cx="9601067" cy="1296144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15681" y="5733256"/>
            <a:ext cx="5760640" cy="93610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1394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 userDrawn="1"/>
        </p:nvSpPr>
        <p:spPr>
          <a:xfrm>
            <a:off x="11137868" y="6336704"/>
            <a:ext cx="86409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>
              <a:solidFill>
                <a:srgbClr val="11660C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95467" y="332656"/>
            <a:ext cx="10561172" cy="576064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6">
                    <a:lumMod val="75000"/>
                  </a:schemeClr>
                </a:solidFill>
                <a:effectLst/>
                <a:latin typeface="Trebuchet MS" pitchFamily="34" charset="0"/>
              </a:defRPr>
            </a:lvl1pPr>
          </a:lstStyle>
          <a:p>
            <a:r>
              <a:rPr lang="es-ES" dirty="0" smtClean="0"/>
              <a:t>Haga clic para modificar el estilo de título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5467" y="1268760"/>
            <a:ext cx="10561173" cy="5040560"/>
          </a:xfrm>
        </p:spPr>
        <p:txBody>
          <a:bodyPr/>
          <a:lstStyle>
            <a:lvl1pPr>
              <a:lnSpc>
                <a:spcPts val="3300"/>
              </a:lnSpc>
              <a:buClr>
                <a:srgbClr val="FF8942"/>
              </a:buClr>
              <a:buFont typeface="Wingdings" pitchFamily="2" charset="2"/>
              <a:buChar char="l"/>
              <a:defRPr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lnSpc>
                <a:spcPts val="2900"/>
              </a:lnSpc>
              <a:buClr>
                <a:srgbClr val="FFC000"/>
              </a:buClr>
              <a:buFont typeface="Wingdings 2" pitchFamily="18" charset="2"/>
              <a:buChar char="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lnSpc>
                <a:spcPts val="2500"/>
              </a:lnSpc>
              <a:buClr>
                <a:srgbClr val="FF0000"/>
              </a:buClr>
              <a:buFont typeface="Wingdings" pitchFamily="2" charset="2"/>
              <a:buChar char="§"/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lnSpc>
                <a:spcPts val="2100"/>
              </a:lnSpc>
              <a:buClr>
                <a:srgbClr val="00547A"/>
              </a:buClr>
              <a:buFont typeface="Wingdings 2" pitchFamily="18" charset="2"/>
              <a:buChar char=""/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lnSpc>
                <a:spcPts val="2100"/>
              </a:lnSpc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1822-1A2A-488C-A7DD-3126BC3FC09E}" type="datetime1">
              <a:rPr lang="es-ES" smtClean="0"/>
              <a:t>16/10/2018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13 Rectángulo"/>
          <p:cNvSpPr/>
          <p:nvPr userDrawn="1"/>
        </p:nvSpPr>
        <p:spPr>
          <a:xfrm>
            <a:off x="0" y="-27384"/>
            <a:ext cx="1007435" cy="688538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sz="1800"/>
          </a:p>
        </p:txBody>
      </p:sp>
      <p:pic>
        <p:nvPicPr>
          <p:cNvPr id="19" name="18 Imagen" descr="MH Guaraní White 314 x 11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-248005" y="5527251"/>
            <a:ext cx="1512168" cy="751269"/>
          </a:xfrm>
          <a:prstGeom prst="rect">
            <a:avLst/>
          </a:prstGeom>
        </p:spPr>
      </p:pic>
      <p:sp>
        <p:nvSpPr>
          <p:cNvPr id="21" name="20 CuadroTexto"/>
          <p:cNvSpPr txBox="1"/>
          <p:nvPr userDrawn="1"/>
        </p:nvSpPr>
        <p:spPr>
          <a:xfrm rot="16200000">
            <a:off x="-732511" y="3342245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rebuchet MS" pitchFamily="34" charset="0"/>
              </a:rPr>
              <a:t>PGN</a:t>
            </a:r>
            <a:r>
              <a:rPr lang="es-PY" sz="3200" b="1" baseline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rebuchet MS" pitchFamily="34" charset="0"/>
              </a:rPr>
              <a:t>  2017</a:t>
            </a:r>
            <a:endParaRPr lang="es-PY" sz="3200" b="1" dirty="0">
              <a:solidFill>
                <a:schemeClr val="accent3">
                  <a:lumMod val="60000"/>
                  <a:lumOff val="4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16200000">
            <a:off x="180602" y="225899"/>
            <a:ext cx="590780" cy="486833"/>
          </a:xfrm>
        </p:spPr>
        <p:txBody>
          <a:bodyPr/>
          <a:lstStyle>
            <a:lvl1pPr algn="l">
              <a:defRPr sz="1600" b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rebuchet MS" pitchFamily="34" charset="0"/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6" name="15 Rectángulo"/>
          <p:cNvSpPr/>
          <p:nvPr userDrawn="1"/>
        </p:nvSpPr>
        <p:spPr>
          <a:xfrm rot="16200000">
            <a:off x="208370" y="759200"/>
            <a:ext cx="5573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rebuchet MS" pitchFamily="34" charset="0"/>
              </a:rPr>
              <a:t>PAG</a:t>
            </a:r>
            <a:endParaRPr lang="es-PY" sz="1600" b="1" dirty="0">
              <a:solidFill>
                <a:schemeClr val="accent3">
                  <a:lumMod val="40000"/>
                  <a:lumOff val="60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012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339B-D5ED-4E23-B008-EC0B1CF52C32}" type="datetime1">
              <a:rPr lang="es-ES" smtClean="0"/>
              <a:t>16/10/2018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0ECB-5775-4BC3-92B7-C2101481876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C16B-D01F-47BB-B8EB-02E71E6CE566}" type="datetime1">
              <a:rPr lang="es-ES" smtClean="0"/>
              <a:t>16/10/2018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0ECB-5775-4BC3-92B7-C2101481876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28AE-B85A-4A55-8388-9DB625B173A7}" type="datetime1">
              <a:rPr lang="es-ES" smtClean="0"/>
              <a:t>16/10/2018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0ECB-5775-4BC3-92B7-C2101481876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5416-CAE5-445D-AA06-1ED3EF9D43A6}" type="datetime1">
              <a:rPr lang="es-ES" smtClean="0"/>
              <a:t>16/10/2018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0ECB-5775-4BC3-92B7-C2101481876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5920-3C0D-492C-B015-786CEB32AEFC}" type="datetime1">
              <a:rPr lang="es-ES" smtClean="0"/>
              <a:t>16/10/2018</a:t>
            </a:fld>
            <a:endParaRPr lang="es-P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0ECB-5775-4BC3-92B7-C2101481876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AB63-5D27-4A03-A66A-A1D558686946}" type="datetime1">
              <a:rPr lang="es-ES" smtClean="0"/>
              <a:t>16/10/2018</a:t>
            </a:fld>
            <a:endParaRPr lang="es-P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0ECB-5775-4BC3-92B7-C2101481876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D7B5-D1AA-4EA2-A6A4-80523C10467B}" type="datetime1">
              <a:rPr lang="es-ES" smtClean="0"/>
              <a:t>16/10/2018</a:t>
            </a:fld>
            <a:endParaRPr lang="es-P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0ECB-5775-4BC3-92B7-C2101481876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D694-52EB-495A-A7E6-57D11F56F72E}" type="datetime1">
              <a:rPr lang="es-ES" smtClean="0"/>
              <a:t>16/10/2018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0ECB-5775-4BC3-92B7-C2101481876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7F3B-6231-4493-9F8A-9AFDB128162C}" type="datetime1">
              <a:rPr lang="es-ES" smtClean="0"/>
              <a:t>16/10/2018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0ECB-5775-4BC3-92B7-C2101481876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 userDrawn="1"/>
        </p:nvSpPr>
        <p:spPr>
          <a:xfrm>
            <a:off x="11137868" y="6336704"/>
            <a:ext cx="864096" cy="404664"/>
          </a:xfrm>
          <a:prstGeom prst="rect">
            <a:avLst/>
          </a:prstGeom>
          <a:solidFill>
            <a:srgbClr val="7A3E48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5361" y="404664"/>
            <a:ext cx="11521279" cy="576064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B95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 smtClean="0"/>
              <a:t>Haga clic para modificar el estilo de título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3777" y="1268760"/>
            <a:ext cx="10972800" cy="5040560"/>
          </a:xfrm>
        </p:spPr>
        <p:txBody>
          <a:bodyPr/>
          <a:lstStyle>
            <a:lvl1pPr>
              <a:lnSpc>
                <a:spcPts val="3300"/>
              </a:lnSpc>
              <a:buClr>
                <a:srgbClr val="FF8942"/>
              </a:buClr>
              <a:buFont typeface="Wingdings" pitchFamily="2" charset="2"/>
              <a:buChar char="l"/>
              <a:defRPr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lnSpc>
                <a:spcPts val="2900"/>
              </a:lnSpc>
              <a:buClr>
                <a:srgbClr val="FFC000"/>
              </a:buClr>
              <a:buFont typeface="Wingdings 2" pitchFamily="18" charset="2"/>
              <a:buChar char="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lnSpc>
                <a:spcPts val="2500"/>
              </a:lnSpc>
              <a:buClr>
                <a:srgbClr val="FF0000"/>
              </a:buClr>
              <a:buFont typeface="Wingdings" pitchFamily="2" charset="2"/>
              <a:buChar char="§"/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lnSpc>
                <a:spcPts val="2100"/>
              </a:lnSpc>
              <a:buClr>
                <a:srgbClr val="00547A"/>
              </a:buClr>
              <a:buFont typeface="Wingdings 2" pitchFamily="18" charset="2"/>
              <a:buChar char=""/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lnSpc>
                <a:spcPts val="2100"/>
              </a:lnSpc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32B8-0FBA-4398-AFB1-802A09BE2822}" type="datetime1">
              <a:rPr lang="es-ES" smtClean="0"/>
              <a:t>16/10/2018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028001" y="6340494"/>
            <a:ext cx="910795" cy="365125"/>
          </a:xfrm>
        </p:spPr>
        <p:txBody>
          <a:bodyPr/>
          <a:lstStyle>
            <a:lvl1pPr algn="r">
              <a:defRPr sz="1800" b="1">
                <a:solidFill>
                  <a:schemeClr val="bg1"/>
                </a:solidFill>
                <a:effectLst/>
                <a:latin typeface="Trebuchet MS" pitchFamily="34" charset="0"/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2" name="11 Imagen" descr="Ministerio de Hacienda 448 x 154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9385024" y="6350884"/>
            <a:ext cx="1675821" cy="432048"/>
          </a:xfrm>
          <a:prstGeom prst="rect">
            <a:avLst/>
          </a:prstGeom>
        </p:spPr>
      </p:pic>
      <p:pic>
        <p:nvPicPr>
          <p:cNvPr id="13" name="12 Imagen" descr="Gobierno Nacional 314 x 104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5360" y="6237313"/>
            <a:ext cx="2112235" cy="5246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2FC9-147F-4EAC-B8EC-61579FC2ADE6}" type="datetime1">
              <a:rPr lang="es-ES" smtClean="0"/>
              <a:t>16/10/2018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0ECB-5775-4BC3-92B7-C2101481876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2CAF-33A2-490A-BD7F-A49FCFF2EB00}" type="datetime1">
              <a:rPr lang="es-ES" smtClean="0"/>
              <a:t>16/10/2018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0ECB-5775-4BC3-92B7-C2101481876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E1C7-ACF8-4C4F-B45A-B165C0DD09E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16/10/2018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C9F0-F597-437B-8AA9-4D70FFA054F6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651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4E39-DE53-4B19-B222-D4FCA26AF5BB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16/10/2018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C9F0-F597-437B-8AA9-4D70FFA054F6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187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AB73A-C8DE-42FE-9B4F-4AFE9E3AD126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16/10/2018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C9F0-F597-437B-8AA9-4D70FFA054F6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749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7170-4788-4298-A20D-132E0F5DFFF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16/10/2018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C9F0-F597-437B-8AA9-4D70FFA054F6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621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8BD6-CE0B-4796-B948-A0863BF6387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16/10/2018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C9F0-F597-437B-8AA9-4D70FFA054F6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021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7FEE-7873-49F9-9E48-2195E37A938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16/10/2018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C9F0-F597-437B-8AA9-4D70FFA054F6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2191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2BB1-49E1-48B7-A948-4989FBFE367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16/10/2018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C9F0-F597-437B-8AA9-4D70FFA054F6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541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06FF-5B1A-4314-965E-AAA7C0E2F619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16/10/2018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C9F0-F597-437B-8AA9-4D70FFA054F6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31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5361" y="908720"/>
            <a:ext cx="11521279" cy="576064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B95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 smtClean="0"/>
              <a:t>Haga clic para modificar el estilo de título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3777" y="1556792"/>
            <a:ext cx="10972800" cy="4896544"/>
          </a:xfrm>
        </p:spPr>
        <p:txBody>
          <a:bodyPr/>
          <a:lstStyle>
            <a:lvl1pPr>
              <a:lnSpc>
                <a:spcPts val="3300"/>
              </a:lnSpc>
              <a:buClr>
                <a:srgbClr val="FF8942"/>
              </a:buClr>
              <a:buFont typeface="Wingdings" pitchFamily="2" charset="2"/>
              <a:buChar char="l"/>
              <a:defRPr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lnSpc>
                <a:spcPts val="2900"/>
              </a:lnSpc>
              <a:buClr>
                <a:srgbClr val="FFC000"/>
              </a:buClr>
              <a:buFont typeface="Wingdings 2" pitchFamily="18" charset="2"/>
              <a:buChar char="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lnSpc>
                <a:spcPts val="2500"/>
              </a:lnSpc>
              <a:buClr>
                <a:srgbClr val="FF0000"/>
              </a:buClr>
              <a:buFont typeface="Wingdings" pitchFamily="2" charset="2"/>
              <a:buChar char="§"/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lnSpc>
                <a:spcPts val="2100"/>
              </a:lnSpc>
              <a:buClr>
                <a:srgbClr val="00547A"/>
              </a:buClr>
              <a:buFont typeface="Wingdings 2" pitchFamily="18" charset="2"/>
              <a:buChar char=""/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lnSpc>
                <a:spcPts val="2100"/>
              </a:lnSpc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C581-B7DB-46EC-BDD4-0D4DFE4DB2D5}" type="datetime1">
              <a:rPr lang="es-ES" smtClean="0"/>
              <a:t>16/10/2018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" name="11 Imagen" descr="Ministerio de Hacienda 448 x 154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9385024" y="6350884"/>
            <a:ext cx="1675821" cy="432048"/>
          </a:xfrm>
          <a:prstGeom prst="rect">
            <a:avLst/>
          </a:prstGeom>
        </p:spPr>
      </p:pic>
      <p:pic>
        <p:nvPicPr>
          <p:cNvPr id="13" name="12 Imagen" descr="Gobierno Nacional 314 x 104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9349" y="95994"/>
            <a:ext cx="2112235" cy="52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102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7A75-3042-4306-AC41-8167EC19550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16/10/2018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C9F0-F597-437B-8AA9-4D70FFA054F6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661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2F6C-09AA-4BE8-8813-8CB75D82039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16/10/2018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C9F0-F597-437B-8AA9-4D70FFA054F6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987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1133-54AA-447A-A28E-C7E78CEF3ABC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16/10/2018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C9F0-F597-437B-8AA9-4D70FFA054F6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906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Cúpula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6151" y="-27384"/>
            <a:ext cx="12224512" cy="3864407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00E3-E4FB-4794-859D-BBC82C24A92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16/10/2018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C9F0-F597-437B-8AA9-4D70FFA054F6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0" y="3789040"/>
            <a:ext cx="12192000" cy="30963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solidFill>
                <a:prstClr val="white"/>
              </a:solidFill>
            </a:endParaRPr>
          </a:p>
        </p:txBody>
      </p:sp>
      <p:pic>
        <p:nvPicPr>
          <p:cNvPr id="12" name="11 Imagen" descr="MH recortado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79509" y="4725144"/>
            <a:ext cx="1097264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2 Rectángulo"/>
          <p:cNvSpPr/>
          <p:nvPr/>
        </p:nvSpPr>
        <p:spPr>
          <a:xfrm>
            <a:off x="3215681" y="4581129"/>
            <a:ext cx="738067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8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</a:rPr>
              <a:t>PROYECTO DE PRESUPUESTO GENERAL DE LA NACIÓN</a:t>
            </a:r>
          </a:p>
          <a:p>
            <a:r>
              <a:rPr lang="es-ES" sz="28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</a:rPr>
              <a:t>2014</a:t>
            </a:r>
            <a:endParaRPr lang="es-ES" sz="28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4F81BD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</a:endParaRPr>
          </a:p>
        </p:txBody>
      </p:sp>
      <p:pic>
        <p:nvPicPr>
          <p:cNvPr id="21" name="20 Imagen" descr="MARCA GOBIERNO 800 x 28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880310" y="383062"/>
            <a:ext cx="3059460" cy="80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17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8576-E740-47EE-A586-50F30FFCF5D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16/10/2018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C9F0-F597-437B-8AA9-4D70FFA054F6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58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0958622" y="1"/>
            <a:ext cx="1233377" cy="548680"/>
          </a:xfrm>
          <a:prstGeom prst="rect">
            <a:avLst/>
          </a:prstGeom>
          <a:solidFill>
            <a:srgbClr val="C3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215" y="692696"/>
            <a:ext cx="10972800" cy="576064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A4B39-DBC2-4497-AAD8-B5D42F9D775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16/10/2018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098565" y="146109"/>
            <a:ext cx="910795" cy="365125"/>
          </a:xfrm>
        </p:spPr>
        <p:txBody>
          <a:bodyPr/>
          <a:lstStyle>
            <a:lvl1pPr algn="r"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3C2DC9F0-F597-437B-8AA9-4D70FFA054F6}" type="slidenum">
              <a:rPr lang="es-PY" smtClean="0">
                <a:solidFill>
                  <a:prstClr val="white"/>
                </a:solidFill>
              </a:rPr>
              <a:pPr/>
              <a:t>‹Nº›</a:t>
            </a:fld>
            <a:endParaRPr lang="es-PY">
              <a:solidFill>
                <a:prstClr val="white"/>
              </a:solidFill>
            </a:endParaRPr>
          </a:p>
        </p:txBody>
      </p:sp>
      <p:pic>
        <p:nvPicPr>
          <p:cNvPr id="8" name="7 Imagen" descr="Cúpula 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56233" y="0"/>
            <a:ext cx="857857" cy="54868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1564850" y="0"/>
            <a:ext cx="9331685" cy="548680"/>
          </a:xfrm>
          <a:prstGeom prst="rect">
            <a:avLst/>
          </a:prstGeom>
          <a:solidFill>
            <a:srgbClr val="005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solidFill>
                <a:prstClr val="white"/>
              </a:solidFill>
            </a:endParaRPr>
          </a:p>
        </p:txBody>
      </p:sp>
      <p:pic>
        <p:nvPicPr>
          <p:cNvPr id="13" name="12 Imagen" descr="MH Transparente con borde mas pequeño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973" y="1"/>
            <a:ext cx="623392" cy="72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104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0958622" y="1"/>
            <a:ext cx="1233377" cy="548680"/>
          </a:xfrm>
          <a:prstGeom prst="rect">
            <a:avLst/>
          </a:prstGeom>
          <a:solidFill>
            <a:srgbClr val="C3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215" y="692696"/>
            <a:ext cx="10972800" cy="576064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E272-1F25-4305-899A-05C76D54AE1C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16/10/2018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098565" y="146109"/>
            <a:ext cx="910795" cy="365125"/>
          </a:xfrm>
        </p:spPr>
        <p:txBody>
          <a:bodyPr/>
          <a:lstStyle>
            <a:lvl1pPr algn="r"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3C2DC9F0-F597-437B-8AA9-4D70FFA054F6}" type="slidenum">
              <a:rPr lang="es-PY" smtClean="0">
                <a:solidFill>
                  <a:prstClr val="white"/>
                </a:solidFill>
              </a:rPr>
              <a:pPr/>
              <a:t>‹Nº›</a:t>
            </a:fld>
            <a:endParaRPr lang="es-PY">
              <a:solidFill>
                <a:prstClr val="white"/>
              </a:solidFill>
            </a:endParaRPr>
          </a:p>
        </p:txBody>
      </p:sp>
      <p:pic>
        <p:nvPicPr>
          <p:cNvPr id="8" name="7 Imagen" descr="Cúpula 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56233" y="0"/>
            <a:ext cx="857857" cy="54868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1564850" y="0"/>
            <a:ext cx="9331685" cy="548680"/>
          </a:xfrm>
          <a:prstGeom prst="rect">
            <a:avLst/>
          </a:prstGeom>
          <a:solidFill>
            <a:srgbClr val="005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solidFill>
                <a:prstClr val="white"/>
              </a:solidFill>
            </a:endParaRPr>
          </a:p>
        </p:txBody>
      </p:sp>
      <p:pic>
        <p:nvPicPr>
          <p:cNvPr id="13" name="12 Imagen" descr="MH Transparente con borde mas pequeño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973" y="1"/>
            <a:ext cx="623392" cy="72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928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0958622" y="1"/>
            <a:ext cx="1233377" cy="548680"/>
          </a:xfrm>
          <a:prstGeom prst="rect">
            <a:avLst/>
          </a:prstGeom>
          <a:solidFill>
            <a:srgbClr val="C3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215" y="692696"/>
            <a:ext cx="10972800" cy="576064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4196-D620-40D4-A654-56DD8EF5B35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16/10/2018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098565" y="146109"/>
            <a:ext cx="910795" cy="365125"/>
          </a:xfrm>
        </p:spPr>
        <p:txBody>
          <a:bodyPr/>
          <a:lstStyle>
            <a:lvl1pPr algn="r"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3C2DC9F0-F597-437B-8AA9-4D70FFA054F6}" type="slidenum">
              <a:rPr lang="es-PY" smtClean="0">
                <a:solidFill>
                  <a:prstClr val="white"/>
                </a:solidFill>
              </a:rPr>
              <a:pPr/>
              <a:t>‹Nº›</a:t>
            </a:fld>
            <a:endParaRPr lang="es-PY">
              <a:solidFill>
                <a:prstClr val="white"/>
              </a:solidFill>
            </a:endParaRPr>
          </a:p>
        </p:txBody>
      </p:sp>
      <p:pic>
        <p:nvPicPr>
          <p:cNvPr id="8" name="7 Imagen" descr="Cúpula 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56233" y="0"/>
            <a:ext cx="857857" cy="54868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1564850" y="0"/>
            <a:ext cx="9331685" cy="548680"/>
          </a:xfrm>
          <a:prstGeom prst="rect">
            <a:avLst/>
          </a:prstGeom>
          <a:solidFill>
            <a:srgbClr val="005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solidFill>
                <a:prstClr val="white"/>
              </a:solidFill>
            </a:endParaRPr>
          </a:p>
        </p:txBody>
      </p:sp>
      <p:pic>
        <p:nvPicPr>
          <p:cNvPr id="13" name="12 Imagen" descr="MH Transparente con borde mas pequeño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973" y="1"/>
            <a:ext cx="623392" cy="72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867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0958622" y="1"/>
            <a:ext cx="1233377" cy="548680"/>
          </a:xfrm>
          <a:prstGeom prst="rect">
            <a:avLst/>
          </a:prstGeom>
          <a:solidFill>
            <a:srgbClr val="C3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215" y="692696"/>
            <a:ext cx="10972800" cy="576064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7177-BB8A-4916-B09E-5D526EC4A16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16/10/2018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098565" y="146109"/>
            <a:ext cx="910795" cy="365125"/>
          </a:xfrm>
        </p:spPr>
        <p:txBody>
          <a:bodyPr/>
          <a:lstStyle>
            <a:lvl1pPr algn="r"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3C2DC9F0-F597-437B-8AA9-4D70FFA054F6}" type="slidenum">
              <a:rPr lang="es-PY" smtClean="0">
                <a:solidFill>
                  <a:prstClr val="white"/>
                </a:solidFill>
              </a:rPr>
              <a:pPr/>
              <a:t>‹Nº›</a:t>
            </a:fld>
            <a:endParaRPr lang="es-PY">
              <a:solidFill>
                <a:prstClr val="white"/>
              </a:solidFill>
            </a:endParaRPr>
          </a:p>
        </p:txBody>
      </p:sp>
      <p:pic>
        <p:nvPicPr>
          <p:cNvPr id="8" name="7 Imagen" descr="Cúpula 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56233" y="0"/>
            <a:ext cx="857857" cy="54868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1564850" y="0"/>
            <a:ext cx="9331685" cy="548680"/>
          </a:xfrm>
          <a:prstGeom prst="rect">
            <a:avLst/>
          </a:prstGeom>
          <a:solidFill>
            <a:srgbClr val="005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solidFill>
                <a:prstClr val="white"/>
              </a:solidFill>
            </a:endParaRPr>
          </a:p>
        </p:txBody>
      </p:sp>
      <p:pic>
        <p:nvPicPr>
          <p:cNvPr id="13" name="12 Imagen" descr="MH Transparente con borde mas pequeño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973" y="1"/>
            <a:ext cx="623392" cy="72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098D-0B89-486C-8752-AE258E70269D}" type="datetime1">
              <a:rPr lang="es-ES" smtClean="0"/>
              <a:t>16/10/2018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6E81-A6B4-487B-B075-9C4827AD11D8}" type="datetime1">
              <a:rPr lang="es-ES" smtClean="0"/>
              <a:t>16/10/2018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7F71-27AA-4916-900D-2D277501E4FC}" type="datetime1">
              <a:rPr lang="es-ES" smtClean="0"/>
              <a:t>16/10/2018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53D0-4EC5-4B7A-A615-3660A3DEB249}" type="datetime1">
              <a:rPr lang="es-ES" smtClean="0"/>
              <a:t>16/10/2018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 userDrawn="1"/>
        </p:nvGraphicFramePr>
        <p:xfrm>
          <a:off x="1295467" y="2708920"/>
          <a:ext cx="9601067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4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367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endParaRPr lang="es-PY" dirty="0"/>
                    </a:p>
                  </a:txBody>
                  <a:tcPr marL="121920" marR="12192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3E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Y" dirty="0"/>
                    </a:p>
                  </a:txBody>
                  <a:tcPr marL="121920" marR="12192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4FD2-4837-434B-A43B-C3DDAC96E540}" type="datetime1">
              <a:rPr lang="es-ES" smtClean="0"/>
              <a:t>16/10/2018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4559829" y="2708920"/>
            <a:ext cx="6336704" cy="2160240"/>
          </a:xfrm>
        </p:spPr>
        <p:txBody>
          <a:bodyPr>
            <a:normAutofit/>
          </a:bodyPr>
          <a:lstStyle>
            <a:lvl1pPr>
              <a:defRPr sz="28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pic>
        <p:nvPicPr>
          <p:cNvPr id="10" name="9 Imagen" descr="MH White 640 x 2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83499" y="3439510"/>
            <a:ext cx="2592288" cy="66832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30C9E-4F7E-4D34-8D28-8235FDDD1802}" type="datetime1">
              <a:rPr lang="es-ES" smtClean="0"/>
              <a:t>16/10/2018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8" r:id="rId3"/>
    <p:sldLayoutId id="2147483697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0" r:id="rId10"/>
    <p:sldLayoutId id="2147483656" r:id="rId11"/>
    <p:sldLayoutId id="2147483657" r:id="rId12"/>
    <p:sldLayoutId id="2147483658" r:id="rId13"/>
    <p:sldLayoutId id="2147483659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99" r:id="rId2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12032-8394-4028-A8F6-7E2201C9E884}" type="datetime1">
              <a:rPr lang="es-ES" smtClean="0"/>
              <a:t>16/10/2018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70ECB-5775-4BC3-92B7-C2101481876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8F12-060F-48FB-957F-69C7E263B59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16/10/2018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DC9F0-F597-437B-8AA9-4D70FFA054F6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5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8" y="126124"/>
            <a:ext cx="11624441" cy="660231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767408" y="4509120"/>
            <a:ext cx="6542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>
                <a:solidFill>
                  <a:schemeClr val="tx2"/>
                </a:solidFill>
              </a:rPr>
              <a:t>COMISIÓN BICAMERAL DE PRESUPUESTO</a:t>
            </a:r>
          </a:p>
          <a:p>
            <a:pPr algn="ctr"/>
            <a:r>
              <a:rPr lang="es-PY" sz="2800" dirty="0">
                <a:solidFill>
                  <a:schemeClr val="tx2"/>
                </a:solidFill>
              </a:rPr>
              <a:t>OCTUBRE DE 2018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91" y="126125"/>
            <a:ext cx="1771319" cy="10510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57" y="374579"/>
            <a:ext cx="3132083" cy="634359"/>
          </a:xfrm>
          <a:prstGeom prst="rect">
            <a:avLst/>
          </a:prstGeom>
        </p:spPr>
      </p:pic>
      <p:sp>
        <p:nvSpPr>
          <p:cNvPr id="14" name="Cuadro de texto 2"/>
          <p:cNvSpPr txBox="1">
            <a:spLocks noChangeArrowheads="1"/>
          </p:cNvSpPr>
          <p:nvPr/>
        </p:nvSpPr>
        <p:spPr bwMode="auto">
          <a:xfrm>
            <a:off x="1487488" y="1268760"/>
            <a:ext cx="5976664" cy="15841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PY" sz="11500" b="1" dirty="0" smtClean="0">
                <a:solidFill>
                  <a:srgbClr val="00194B"/>
                </a:solidFill>
                <a:latin typeface="Bebas Neue Bold" panose="020B0606020202050201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PGN 2019</a:t>
            </a:r>
            <a:endParaRPr lang="es-PY" sz="8800" dirty="0">
              <a:solidFill>
                <a:srgbClr val="00194B"/>
              </a:solidFill>
              <a:latin typeface="Bebas Neue Bold" panose="020B0606020202050201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 de texto 2"/>
          <p:cNvSpPr txBox="1">
            <a:spLocks noChangeArrowheads="1"/>
          </p:cNvSpPr>
          <p:nvPr/>
        </p:nvSpPr>
        <p:spPr bwMode="auto">
          <a:xfrm>
            <a:off x="623392" y="3284984"/>
            <a:ext cx="7560840" cy="12961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s-PY" sz="5400" b="1" dirty="0" smtClean="0">
                <a:solidFill>
                  <a:srgbClr val="5D9CD5"/>
                </a:solidFill>
                <a:latin typeface="Bebas Neue Bold" panose="020B0606020202050201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MINISTERIO DE HACIENDA</a:t>
            </a:r>
            <a:endParaRPr lang="es-PY" sz="5400" b="1" dirty="0">
              <a:solidFill>
                <a:srgbClr val="5D9CD5"/>
              </a:solidFill>
              <a:latin typeface="Bebas Neue Bold" panose="020B0606020202050201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07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126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7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263352" y="1286278"/>
            <a:ext cx="115932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 sz="2800" dirty="0" smtClean="0"/>
              <a:t>Reingeniería del SIARE – 2° Etapa </a:t>
            </a:r>
            <a:r>
              <a:rPr lang="es-ES" sz="2800" b="1" dirty="0" smtClean="0"/>
              <a:t>– 12,8 mil millones</a:t>
            </a: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 sz="2800" dirty="0" smtClean="0"/>
              <a:t>Facturación electrónica </a:t>
            </a:r>
            <a:r>
              <a:rPr lang="es-ES" sz="2800" b="1" dirty="0"/>
              <a:t>– </a:t>
            </a:r>
            <a:r>
              <a:rPr lang="es-ES" sz="2800" b="1" dirty="0" smtClean="0"/>
              <a:t>4,6 </a:t>
            </a:r>
            <a:r>
              <a:rPr lang="es-ES" sz="2800" b="1" dirty="0"/>
              <a:t>mil </a:t>
            </a:r>
            <a:r>
              <a:rPr lang="es-ES" sz="2800" b="1" dirty="0" smtClean="0"/>
              <a:t>millones</a:t>
            </a:r>
            <a:endParaRPr lang="es-ES" sz="2800" dirty="0" smtClean="0"/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 sz="2800" dirty="0" smtClean="0"/>
              <a:t>Modernización del MARANGATU – </a:t>
            </a:r>
            <a:r>
              <a:rPr lang="es-ES" sz="2800" dirty="0"/>
              <a:t>SET </a:t>
            </a:r>
            <a:r>
              <a:rPr lang="es-ES" sz="2800" b="1" dirty="0"/>
              <a:t>– </a:t>
            </a:r>
            <a:r>
              <a:rPr lang="es-ES" sz="2800" b="1" dirty="0" smtClean="0"/>
              <a:t>10,7 </a:t>
            </a:r>
            <a:r>
              <a:rPr lang="es-ES" sz="2800" b="1" dirty="0"/>
              <a:t>mil </a:t>
            </a:r>
            <a:r>
              <a:rPr lang="es-ES" sz="2800" b="1" dirty="0" smtClean="0"/>
              <a:t>millones</a:t>
            </a: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 sz="2800" dirty="0" smtClean="0"/>
              <a:t>Campañas tributarias – Lotería Fiscal.– </a:t>
            </a:r>
            <a:r>
              <a:rPr lang="es-ES" sz="2800" b="1" dirty="0" smtClean="0"/>
              <a:t>14 mil millones. </a:t>
            </a:r>
            <a:r>
              <a:rPr lang="es-ES" dirty="0" smtClean="0"/>
              <a:t>Art</a:t>
            </a:r>
            <a:r>
              <a:rPr lang="es-ES" dirty="0"/>
              <a:t>. 261 de la Ley N° 2.421/04 </a:t>
            </a:r>
            <a:endParaRPr lang="es-ES" b="1" dirty="0" smtClean="0"/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 sz="2800" dirty="0" smtClean="0"/>
              <a:t>Participación por multa con una distribución más equitativa y justa. No se incluye al Viceministro de </a:t>
            </a:r>
            <a:r>
              <a:rPr lang="es-ES" sz="2800" dirty="0" smtClean="0"/>
              <a:t>Tributación</a:t>
            </a: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 sz="2800" dirty="0" smtClean="0"/>
              <a:t>Ajuste en el Anexo de la </a:t>
            </a:r>
            <a:r>
              <a:rPr lang="es-ES" sz="2800" dirty="0"/>
              <a:t>e</a:t>
            </a:r>
            <a:r>
              <a:rPr lang="es-ES" sz="2800" dirty="0" smtClean="0"/>
              <a:t>structura organizacional y su impacto en los servicios personales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7564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var/www/render_temp/1461696/1455309165/slide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336360" y="1556792"/>
            <a:ext cx="2088232" cy="107721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+ 48,7 mil millones</a:t>
            </a:r>
            <a:endParaRPr lang="es-PY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Abrir llave 3"/>
          <p:cNvSpPr/>
          <p:nvPr/>
        </p:nvSpPr>
        <p:spPr>
          <a:xfrm>
            <a:off x="4295800" y="3645024"/>
            <a:ext cx="504056" cy="2520280"/>
          </a:xfrm>
          <a:prstGeom prst="leftBrace">
            <a:avLst>
              <a:gd name="adj1" fmla="val 28815"/>
              <a:gd name="adj2" fmla="val 48893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5" name="CuadroTexto 4"/>
          <p:cNvSpPr txBox="1"/>
          <p:nvPr/>
        </p:nvSpPr>
        <p:spPr>
          <a:xfrm>
            <a:off x="9317041" y="4206559"/>
            <a:ext cx="2088232" cy="107721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+ 477,9 mil millones</a:t>
            </a:r>
            <a:endParaRPr lang="es-PY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39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1991544" y="2060848"/>
            <a:ext cx="8948397" cy="2880320"/>
            <a:chOff x="2476195" y="1988840"/>
            <a:chExt cx="8948397" cy="2880320"/>
          </a:xfrm>
        </p:grpSpPr>
        <p:sp>
          <p:nvSpPr>
            <p:cNvPr id="4" name="Más 3"/>
            <p:cNvSpPr/>
            <p:nvPr/>
          </p:nvSpPr>
          <p:spPr>
            <a:xfrm>
              <a:off x="2476195" y="3501008"/>
              <a:ext cx="1512168" cy="1368152"/>
            </a:xfrm>
            <a:prstGeom prst="mathPlus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4151784" y="3861048"/>
              <a:ext cx="56886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Y" sz="3200" dirty="0" smtClean="0"/>
                <a:t>Intereses más </a:t>
              </a:r>
              <a:r>
                <a:rPr lang="es-PY" sz="3200" b="1" dirty="0" smtClean="0"/>
                <a:t>147,8 mil millones </a:t>
              </a:r>
            </a:p>
          </p:txBody>
        </p:sp>
        <p:sp>
          <p:nvSpPr>
            <p:cNvPr id="6" name="Menos 5"/>
            <p:cNvSpPr/>
            <p:nvPr/>
          </p:nvSpPr>
          <p:spPr>
            <a:xfrm>
              <a:off x="2476195" y="1988840"/>
              <a:ext cx="1512168" cy="1152128"/>
            </a:xfrm>
            <a:prstGeom prst="mathMinus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4151784" y="2221791"/>
              <a:ext cx="727280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Y" sz="3200" dirty="0" smtClean="0"/>
                <a:t>Amortizaciones menos </a:t>
              </a:r>
              <a:r>
                <a:rPr lang="es-PY" sz="3200" b="1" dirty="0" smtClean="0"/>
                <a:t>13,1 mil millones </a:t>
              </a:r>
            </a:p>
            <a:p>
              <a:endParaRPr lang="es-PY" dirty="0"/>
            </a:p>
          </p:txBody>
        </p:sp>
      </p:grpSp>
    </p:spTree>
    <p:extLst>
      <p:ext uri="{BB962C8B-B14F-4D97-AF65-F5344CB8AC3E}">
        <p14:creationId xmlns:p14="http://schemas.microsoft.com/office/powerpoint/2010/main" val="3027101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8" y="126124"/>
            <a:ext cx="11624441" cy="660231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767408" y="4509120"/>
            <a:ext cx="6542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4000" b="1" dirty="0" smtClean="0">
                <a:solidFill>
                  <a:schemeClr val="tx2"/>
                </a:solidFill>
              </a:rPr>
              <a:t>¡MUCHAS GRACIAS!</a:t>
            </a:r>
            <a:endParaRPr lang="es-PY" sz="2800" dirty="0">
              <a:solidFill>
                <a:schemeClr val="tx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91" y="126125"/>
            <a:ext cx="1771319" cy="10510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57" y="374579"/>
            <a:ext cx="3132083" cy="634359"/>
          </a:xfrm>
          <a:prstGeom prst="rect">
            <a:avLst/>
          </a:prstGeom>
        </p:spPr>
      </p:pic>
      <p:sp>
        <p:nvSpPr>
          <p:cNvPr id="14" name="Cuadro de texto 2"/>
          <p:cNvSpPr txBox="1">
            <a:spLocks noChangeArrowheads="1"/>
          </p:cNvSpPr>
          <p:nvPr/>
        </p:nvSpPr>
        <p:spPr bwMode="auto">
          <a:xfrm>
            <a:off x="1487488" y="1268760"/>
            <a:ext cx="5976664" cy="15841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PY" sz="11500" b="1" dirty="0" smtClean="0">
                <a:solidFill>
                  <a:srgbClr val="00194B"/>
                </a:solidFill>
                <a:latin typeface="Bebas Neue Bold" panose="020B0606020202050201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PGN 2019</a:t>
            </a:r>
            <a:endParaRPr lang="es-PY" sz="8800" dirty="0">
              <a:solidFill>
                <a:srgbClr val="00194B"/>
              </a:solidFill>
              <a:latin typeface="Bebas Neue Bold" panose="020B0606020202050201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 de texto 2"/>
          <p:cNvSpPr txBox="1">
            <a:spLocks noChangeArrowheads="1"/>
          </p:cNvSpPr>
          <p:nvPr/>
        </p:nvSpPr>
        <p:spPr bwMode="auto">
          <a:xfrm>
            <a:off x="623392" y="3284984"/>
            <a:ext cx="7560840" cy="12961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s-PY" sz="5400" b="1" dirty="0" smtClean="0">
                <a:solidFill>
                  <a:srgbClr val="5D9CD5"/>
                </a:solidFill>
                <a:latin typeface="Bebas Neue Bold" panose="020B0606020202050201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MINISTERIO DE HACIENDA</a:t>
            </a:r>
            <a:endParaRPr lang="es-PY" sz="5400" b="1" dirty="0">
              <a:solidFill>
                <a:srgbClr val="5D9CD5"/>
              </a:solidFill>
              <a:latin typeface="Bebas Neue Bold" panose="020B0606020202050201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16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17309</TotalTime>
  <Words>123</Words>
  <Application>Microsoft Office PowerPoint</Application>
  <PresentationFormat>Panorámica</PresentationFormat>
  <Paragraphs>23</Paragraphs>
  <Slides>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7</vt:i4>
      </vt:variant>
    </vt:vector>
  </HeadingPairs>
  <TitlesOfParts>
    <vt:vector size="18" baseType="lpstr">
      <vt:lpstr>Arial</vt:lpstr>
      <vt:lpstr>Bebas Neue Bold</vt:lpstr>
      <vt:lpstr>Calibri</vt:lpstr>
      <vt:lpstr>Courier New</vt:lpstr>
      <vt:lpstr>Times New Roman</vt:lpstr>
      <vt:lpstr>Trebuchet MS</vt:lpstr>
      <vt:lpstr>Wingdings</vt:lpstr>
      <vt:lpstr>Wingdings 2</vt:lpstr>
      <vt:lpstr>Tema de Office</vt:lpstr>
      <vt:lpstr>Diseño personalizado</vt:lpstr>
      <vt:lpstr>1_Tema1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Asus</dc:creator>
  <cp:lastModifiedBy>Viviana Casco</cp:lastModifiedBy>
  <cp:revision>2134</cp:revision>
  <cp:lastPrinted>2018-10-10T20:48:13Z</cp:lastPrinted>
  <dcterms:modified xsi:type="dcterms:W3CDTF">2018-10-17T11:14:01Z</dcterms:modified>
</cp:coreProperties>
</file>