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8" r:id="rId5"/>
    <p:sldId id="309" r:id="rId6"/>
    <p:sldId id="287" r:id="rId7"/>
    <p:sldId id="310" r:id="rId8"/>
    <p:sldId id="311" r:id="rId9"/>
    <p:sldId id="262" r:id="rId10"/>
    <p:sldId id="267" r:id="rId11"/>
    <p:sldId id="268" r:id="rId12"/>
    <p:sldId id="304" r:id="rId13"/>
    <p:sldId id="305" r:id="rId14"/>
    <p:sldId id="306" r:id="rId15"/>
    <p:sldId id="307" r:id="rId16"/>
  </p:sldIdLst>
  <p:sldSz cx="9144000" cy="6858000" type="screen4x3"/>
  <p:notesSz cx="6934200" cy="92329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3299C78D-596D-4BBF-AA43-03F61B1C51BF}">
          <p14:sldIdLst>
            <p14:sldId id="308"/>
            <p14:sldId id="309"/>
            <p14:sldId id="287"/>
            <p14:sldId id="310"/>
            <p14:sldId id="311"/>
            <p14:sldId id="262"/>
            <p14:sldId id="267"/>
            <p14:sldId id="268"/>
            <p14:sldId id="304"/>
            <p14:sldId id="305"/>
            <p14:sldId id="306"/>
            <p14:sldId id="30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E25"/>
    <a:srgbClr val="39A8DF"/>
    <a:srgbClr val="426293"/>
    <a:srgbClr val="1432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4" autoAdjust="0"/>
    <p:restoredTop sz="94660"/>
  </p:normalViewPr>
  <p:slideViewPr>
    <p:cSldViewPr snapToGrid="0">
      <p:cViewPr varScale="1">
        <p:scale>
          <a:sx n="116" d="100"/>
          <a:sy n="116" d="100"/>
        </p:scale>
        <p:origin x="15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4DC519B-D87E-4C8A-B4B9-4685556B8615}" type="datetimeFigureOut">
              <a:rPr lang="es-PY" smtClean="0"/>
              <a:t>17/10/2018</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3705158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4DC519B-D87E-4C8A-B4B9-4685556B8615}" type="datetimeFigureOut">
              <a:rPr lang="es-PY" smtClean="0"/>
              <a:t>17/10/2018</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3323616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4DC519B-D87E-4C8A-B4B9-4685556B8615}" type="datetimeFigureOut">
              <a:rPr lang="es-PY" smtClean="0"/>
              <a:t>17/10/2018</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10266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4DC519B-D87E-4C8A-B4B9-4685556B8615}" type="datetimeFigureOut">
              <a:rPr lang="es-PY" smtClean="0"/>
              <a:t>17/10/2018</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3511768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4DC519B-D87E-4C8A-B4B9-4685556B8615}" type="datetimeFigureOut">
              <a:rPr lang="es-PY" smtClean="0"/>
              <a:t>17/10/2018</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4710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4DC519B-D87E-4C8A-B4B9-4685556B8615}" type="datetimeFigureOut">
              <a:rPr lang="es-PY" smtClean="0"/>
              <a:t>17/10/2018</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3806777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4DC519B-D87E-4C8A-B4B9-4685556B8615}" type="datetimeFigureOut">
              <a:rPr lang="es-PY" smtClean="0"/>
              <a:t>17/10/2018</a:t>
            </a:fld>
            <a:endParaRPr lang="es-PY"/>
          </a:p>
        </p:txBody>
      </p:sp>
      <p:sp>
        <p:nvSpPr>
          <p:cNvPr id="8" name="Footer Placeholder 7"/>
          <p:cNvSpPr>
            <a:spLocks noGrp="1"/>
          </p:cNvSpPr>
          <p:nvPr>
            <p:ph type="ftr" sz="quarter" idx="11"/>
          </p:nvPr>
        </p:nvSpPr>
        <p:spPr/>
        <p:txBody>
          <a:bodyPr/>
          <a:lstStyle/>
          <a:p>
            <a:endParaRPr lang="es-PY"/>
          </a:p>
        </p:txBody>
      </p:sp>
      <p:sp>
        <p:nvSpPr>
          <p:cNvPr id="9" name="Slide Number Placeholder 8"/>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1733534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4DC519B-D87E-4C8A-B4B9-4685556B8615}" type="datetimeFigureOut">
              <a:rPr lang="es-PY" smtClean="0"/>
              <a:t>17/10/2018</a:t>
            </a:fld>
            <a:endParaRPr lang="es-PY"/>
          </a:p>
        </p:txBody>
      </p:sp>
      <p:sp>
        <p:nvSpPr>
          <p:cNvPr id="4" name="Footer Placeholder 3"/>
          <p:cNvSpPr>
            <a:spLocks noGrp="1"/>
          </p:cNvSpPr>
          <p:nvPr>
            <p:ph type="ftr" sz="quarter" idx="11"/>
          </p:nvPr>
        </p:nvSpPr>
        <p:spPr/>
        <p:txBody>
          <a:bodyPr/>
          <a:lstStyle/>
          <a:p>
            <a:endParaRPr lang="es-PY"/>
          </a:p>
        </p:txBody>
      </p:sp>
      <p:sp>
        <p:nvSpPr>
          <p:cNvPr id="5" name="Slide Number Placeholder 4"/>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1849436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C519B-D87E-4C8A-B4B9-4685556B8615}" type="datetimeFigureOut">
              <a:rPr lang="es-PY" smtClean="0"/>
              <a:t>17/10/2018</a:t>
            </a:fld>
            <a:endParaRPr lang="es-PY"/>
          </a:p>
        </p:txBody>
      </p:sp>
      <p:sp>
        <p:nvSpPr>
          <p:cNvPr id="3" name="Footer Placeholder 2"/>
          <p:cNvSpPr>
            <a:spLocks noGrp="1"/>
          </p:cNvSpPr>
          <p:nvPr>
            <p:ph type="ftr" sz="quarter" idx="11"/>
          </p:nvPr>
        </p:nvSpPr>
        <p:spPr/>
        <p:txBody>
          <a:bodyPr/>
          <a:lstStyle/>
          <a:p>
            <a:endParaRPr lang="es-PY"/>
          </a:p>
        </p:txBody>
      </p:sp>
      <p:sp>
        <p:nvSpPr>
          <p:cNvPr id="4" name="Slide Number Placeholder 3"/>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53531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DC519B-D87E-4C8A-B4B9-4685556B8615}" type="datetimeFigureOut">
              <a:rPr lang="es-PY" smtClean="0"/>
              <a:t>17/10/2018</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408604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4DC519B-D87E-4C8A-B4B9-4685556B8615}" type="datetimeFigureOut">
              <a:rPr lang="es-PY" smtClean="0"/>
              <a:t>17/10/2018</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A8E53B5B-4359-4A52-8477-5DB6287D9DFD}" type="slidenum">
              <a:rPr lang="es-PY" smtClean="0"/>
              <a:t>‹Nº›</a:t>
            </a:fld>
            <a:endParaRPr lang="es-PY"/>
          </a:p>
        </p:txBody>
      </p:sp>
    </p:spTree>
    <p:extLst>
      <p:ext uri="{BB962C8B-B14F-4D97-AF65-F5344CB8AC3E}">
        <p14:creationId xmlns:p14="http://schemas.microsoft.com/office/powerpoint/2010/main" val="566006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DC519B-D87E-4C8A-B4B9-4685556B8615}" type="datetimeFigureOut">
              <a:rPr lang="es-PY" smtClean="0"/>
              <a:t>17/10/2018</a:t>
            </a:fld>
            <a:endParaRPr lang="es-PY"/>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Y"/>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E53B5B-4359-4A52-8477-5DB6287D9DFD}" type="slidenum">
              <a:rPr lang="es-PY" smtClean="0"/>
              <a:t>‹Nº›</a:t>
            </a:fld>
            <a:endParaRPr lang="es-PY"/>
          </a:p>
        </p:txBody>
      </p:sp>
    </p:spTree>
    <p:extLst>
      <p:ext uri="{BB962C8B-B14F-4D97-AF65-F5344CB8AC3E}">
        <p14:creationId xmlns:p14="http://schemas.microsoft.com/office/powerpoint/2010/main" val="3059599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935" y="424419"/>
            <a:ext cx="3385518" cy="900315"/>
          </a:xfrm>
          <a:prstGeom prst="rect">
            <a:avLst/>
          </a:prstGeom>
        </p:spPr>
      </p:pic>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19942" y="481658"/>
            <a:ext cx="2167874" cy="577161"/>
          </a:xfrm>
          <a:prstGeom prst="rect">
            <a:avLst/>
          </a:prstGeom>
        </p:spPr>
      </p:pic>
      <p:pic>
        <p:nvPicPr>
          <p:cNvPr id="9" name="Imagen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1249" y="424419"/>
            <a:ext cx="1318906" cy="695927"/>
          </a:xfrm>
          <a:prstGeom prst="rect">
            <a:avLst/>
          </a:prstGeom>
        </p:spPr>
      </p:pic>
      <p:sp>
        <p:nvSpPr>
          <p:cNvPr id="13" name="Título 1"/>
          <p:cNvSpPr txBox="1">
            <a:spLocks/>
          </p:cNvSpPr>
          <p:nvPr/>
        </p:nvSpPr>
        <p:spPr>
          <a:xfrm>
            <a:off x="378941" y="2570466"/>
            <a:ext cx="8386118" cy="209215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PY" sz="6000" b="1" dirty="0" smtClean="0">
                <a:solidFill>
                  <a:srgbClr val="C00000"/>
                </a:solidFill>
                <a:effectLst>
                  <a:outerShdw blurRad="38100" dist="38100" dir="2700000" algn="tl">
                    <a:srgbClr val="000000">
                      <a:alpha val="43137"/>
                    </a:srgbClr>
                  </a:outerShdw>
                </a:effectLst>
                <a:latin typeface="+mn-lt"/>
              </a:rPr>
              <a:t>ANTEPROYECTO DE </a:t>
            </a:r>
          </a:p>
          <a:p>
            <a:pPr algn="ctr"/>
            <a:r>
              <a:rPr lang="es-PY" sz="6000" b="1" dirty="0" smtClean="0">
                <a:solidFill>
                  <a:srgbClr val="C00000"/>
                </a:solidFill>
                <a:effectLst>
                  <a:outerShdw blurRad="38100" dist="38100" dir="2700000" algn="tl">
                    <a:srgbClr val="000000">
                      <a:alpha val="43137"/>
                    </a:srgbClr>
                  </a:outerShdw>
                </a:effectLst>
                <a:latin typeface="+mn-lt"/>
              </a:rPr>
              <a:t>PRESUPUESTO</a:t>
            </a:r>
          </a:p>
        </p:txBody>
      </p:sp>
      <p:sp>
        <p:nvSpPr>
          <p:cNvPr id="14" name="Subtítulo 1"/>
          <p:cNvSpPr txBox="1">
            <a:spLocks/>
          </p:cNvSpPr>
          <p:nvPr/>
        </p:nvSpPr>
        <p:spPr>
          <a:xfrm>
            <a:off x="1143000" y="5379308"/>
            <a:ext cx="6858000" cy="8505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PY" dirty="0" smtClean="0"/>
              <a:t>EJERCICIO FISCAL 2019</a:t>
            </a:r>
          </a:p>
          <a:p>
            <a:pPr algn="ctr"/>
            <a:endParaRPr lang="es-PY" dirty="0"/>
          </a:p>
        </p:txBody>
      </p:sp>
      <p:cxnSp>
        <p:nvCxnSpPr>
          <p:cNvPr id="15" name="Conector recto 14"/>
          <p:cNvCxnSpPr/>
          <p:nvPr/>
        </p:nvCxnSpPr>
        <p:spPr>
          <a:xfrm>
            <a:off x="378941" y="5148650"/>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a:xfrm>
            <a:off x="378941" y="198531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7849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8649" y="1644805"/>
            <a:ext cx="8039100" cy="4486274"/>
          </a:xfrm>
        </p:spPr>
        <p:txBody>
          <a:bodyPr>
            <a:noAutofit/>
          </a:bodyPr>
          <a:lstStyle/>
          <a:p>
            <a:pPr algn="just"/>
            <a:r>
              <a:rPr lang="es-PY" sz="1800" dirty="0" smtClean="0"/>
              <a:t>El </a:t>
            </a:r>
            <a:r>
              <a:rPr lang="es-PY" sz="1800" dirty="0"/>
              <a:t>objeto de gasto 230 “Pasajes y Viáticos”, será destinado a cubrir los gastos para Verificaciones Contractuales en el interior del país, capacitaciones a las UOC  por parte de funcionarios de la DNCP, y diversas capacitaciones planificadas</a:t>
            </a:r>
            <a:r>
              <a:rPr lang="es-PY" sz="1800" dirty="0" smtClean="0"/>
              <a:t>.</a:t>
            </a:r>
          </a:p>
          <a:p>
            <a:pPr algn="just"/>
            <a:endParaRPr lang="es-PY" sz="1800" dirty="0"/>
          </a:p>
          <a:p>
            <a:pPr algn="just"/>
            <a:r>
              <a:rPr lang="es-PY" sz="1800" dirty="0"/>
              <a:t>El objeto de gasto 260 “SERVICIOS TÉCNICOS Y PROFESIONALES” es utilizado principalmente para gastos derivados del Mantenimiento y Desarrollos de Sistemas de la DNCP , renovación de garantías y  licencias informáticas, reingeniería del SICP. Así también se encuentra contemplado el servicio de digitalización de archivos el cual es una necesidad por el volumen de archivos físicos que actualmente se dispone en la institución, además en prioritario para la simplificación de procesos</a:t>
            </a:r>
            <a:r>
              <a:rPr lang="es-PY" sz="1800" dirty="0" smtClean="0"/>
              <a:t>.</a:t>
            </a:r>
          </a:p>
          <a:p>
            <a:pPr algn="just"/>
            <a:endParaRPr lang="es-PY" sz="1800" dirty="0"/>
          </a:p>
          <a:p>
            <a:pPr algn="just"/>
            <a:r>
              <a:rPr lang="es-PY" sz="1800" dirty="0"/>
              <a:t>El objeto 290 “Servicio de Capacitaciones y Adestramiento” será utilizado para cumplir con el plan de capacitaciones del próximo ejercicio a las distintas UOC de todo el país y para la capacitación permanente de funcionarios de la DNCP.</a:t>
            </a:r>
          </a:p>
          <a:p>
            <a:pPr marL="0" indent="0" algn="just">
              <a:buNone/>
            </a:pPr>
            <a:endParaRPr lang="es-PY" sz="1800" dirty="0"/>
          </a:p>
        </p:txBody>
      </p:sp>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sp>
        <p:nvSpPr>
          <p:cNvPr id="7" name="Título 1"/>
          <p:cNvSpPr>
            <a:spLocks noGrp="1"/>
          </p:cNvSpPr>
          <p:nvPr>
            <p:ph type="title"/>
          </p:nvPr>
        </p:nvSpPr>
        <p:spPr>
          <a:xfrm>
            <a:off x="1086622" y="150944"/>
            <a:ext cx="7123155" cy="1117684"/>
          </a:xfrm>
        </p:spPr>
        <p:txBody>
          <a:bodyPr>
            <a:noAutofit/>
          </a:bodyPr>
          <a:lstStyle/>
          <a:p>
            <a:pPr algn="ctr"/>
            <a:r>
              <a:rPr lang="es-PY" sz="3600" dirty="0">
                <a:solidFill>
                  <a:srgbClr val="C00000"/>
                </a:solidFill>
                <a:effectLst>
                  <a:outerShdw blurRad="38100" dist="38100" dir="2700000" algn="tl">
                    <a:srgbClr val="000000">
                      <a:alpha val="43137"/>
                    </a:srgbClr>
                  </a:outerShdw>
                </a:effectLst>
                <a:latin typeface="+mn-lt"/>
              </a:rPr>
              <a:t>PRINCIPALES CONSIDERACIONES PARA PRESUPUESTO 2019</a:t>
            </a:r>
          </a:p>
        </p:txBody>
      </p:sp>
      <p:cxnSp>
        <p:nvCxnSpPr>
          <p:cNvPr id="8" name="Conector recto 7"/>
          <p:cNvCxnSpPr/>
          <p:nvPr/>
        </p:nvCxnSpPr>
        <p:spPr>
          <a:xfrm>
            <a:off x="388722" y="1268628"/>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6301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6622" y="150943"/>
            <a:ext cx="7123155" cy="746981"/>
          </a:xfrm>
        </p:spPr>
        <p:txBody>
          <a:bodyPr>
            <a:noAutofit/>
          </a:bodyPr>
          <a:lstStyle/>
          <a:p>
            <a:pPr algn="ctr"/>
            <a:r>
              <a:rPr lang="es-PY" sz="3600" dirty="0" smtClean="0">
                <a:solidFill>
                  <a:srgbClr val="C00000"/>
                </a:solidFill>
                <a:effectLst>
                  <a:outerShdw blurRad="38100" dist="38100" dir="2700000" algn="tl">
                    <a:srgbClr val="000000">
                      <a:alpha val="43137"/>
                    </a:srgbClr>
                  </a:outerShdw>
                </a:effectLst>
                <a:latin typeface="+mn-lt"/>
              </a:rPr>
              <a:t>DATOS IMPORTANTES</a:t>
            </a:r>
            <a:endParaRPr lang="es-PY" sz="3600" dirty="0">
              <a:solidFill>
                <a:srgbClr val="C00000"/>
              </a:solidFill>
              <a:effectLst>
                <a:outerShdw blurRad="38100" dist="38100" dir="2700000" algn="tl">
                  <a:srgbClr val="000000">
                    <a:alpha val="43137"/>
                  </a:srgbClr>
                </a:outerShdw>
              </a:effectLst>
              <a:latin typeface="+mn-lt"/>
            </a:endParaRPr>
          </a:p>
        </p:txBody>
      </p:sp>
      <p:sp>
        <p:nvSpPr>
          <p:cNvPr id="3" name="Marcador de contenido 2"/>
          <p:cNvSpPr>
            <a:spLocks noGrp="1"/>
          </p:cNvSpPr>
          <p:nvPr>
            <p:ph idx="1"/>
          </p:nvPr>
        </p:nvSpPr>
        <p:spPr>
          <a:xfrm>
            <a:off x="628649" y="1256120"/>
            <a:ext cx="8039100" cy="5194105"/>
          </a:xfrm>
        </p:spPr>
        <p:txBody>
          <a:bodyPr>
            <a:noAutofit/>
          </a:bodyPr>
          <a:lstStyle/>
          <a:p>
            <a:pPr algn="just"/>
            <a:r>
              <a:rPr lang="es-PY" sz="1800" dirty="0"/>
              <a:t>Cursos y Capacitaciones, al mes de septiembre se ha capacitado 4.185 personas en mas de 247 cursos realizados en temas referentes a procesos de contrataciones públicas</a:t>
            </a:r>
            <a:r>
              <a:rPr lang="es-PY" sz="1800" dirty="0" smtClean="0"/>
              <a:t>.</a:t>
            </a:r>
          </a:p>
          <a:p>
            <a:pPr algn="just"/>
            <a:endParaRPr lang="es-PY" sz="1800" dirty="0"/>
          </a:p>
          <a:p>
            <a:pPr algn="just"/>
            <a:r>
              <a:rPr lang="es-PY" sz="1800" dirty="0" smtClean="0"/>
              <a:t>Actualmente </a:t>
            </a:r>
            <a:r>
              <a:rPr lang="es-PY" sz="1800" dirty="0"/>
              <a:t>se cuenta con  24.496 proveedores del Estado registrados en el SIPE (Sistema de Información de Proveedores del Estado</a:t>
            </a:r>
            <a:r>
              <a:rPr lang="es-PY" sz="1800" dirty="0" smtClean="0"/>
              <a:t>).</a:t>
            </a:r>
          </a:p>
          <a:p>
            <a:pPr algn="just"/>
            <a:endParaRPr lang="es-PY" sz="1800" dirty="0"/>
          </a:p>
          <a:p>
            <a:pPr marL="0" indent="0" algn="just">
              <a:buNone/>
            </a:pPr>
            <a:endParaRPr lang="es-PY" sz="1800" dirty="0"/>
          </a:p>
        </p:txBody>
      </p:sp>
      <p:sp>
        <p:nvSpPr>
          <p:cNvPr id="5" name="Título 1"/>
          <p:cNvSpPr txBox="1">
            <a:spLocks/>
          </p:cNvSpPr>
          <p:nvPr/>
        </p:nvSpPr>
        <p:spPr>
          <a:xfrm>
            <a:off x="1062681" y="358498"/>
            <a:ext cx="7018638" cy="13388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PY" dirty="0">
              <a:solidFill>
                <a:srgbClr val="14323D"/>
              </a:solidFill>
              <a:latin typeface="+mn-lt"/>
            </a:endParaRPr>
          </a:p>
        </p:txBody>
      </p:sp>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7" name="Conector recto 6"/>
          <p:cNvCxnSpPr/>
          <p:nvPr/>
        </p:nvCxnSpPr>
        <p:spPr>
          <a:xfrm>
            <a:off x="388722"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3565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1062681" y="358498"/>
            <a:ext cx="7018638" cy="13388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PY" dirty="0">
              <a:solidFill>
                <a:srgbClr val="14323D"/>
              </a:solidFill>
              <a:latin typeface="+mn-lt"/>
            </a:endParaRP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076" y="3077002"/>
            <a:ext cx="3385518" cy="900315"/>
          </a:xfrm>
          <a:prstGeom prst="rect">
            <a:avLst/>
          </a:prstGeom>
        </p:spPr>
      </p:pic>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4083" y="3134241"/>
            <a:ext cx="2167874" cy="577161"/>
          </a:xfrm>
          <a:prstGeom prst="rect">
            <a:avLst/>
          </a:prstGeom>
        </p:spPr>
      </p:pic>
      <p:pic>
        <p:nvPicPr>
          <p:cNvPr id="10" name="Imagen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390" y="3077002"/>
            <a:ext cx="1318906" cy="695927"/>
          </a:xfrm>
          <a:prstGeom prst="rect">
            <a:avLst/>
          </a:prstGeom>
        </p:spPr>
      </p:pic>
    </p:spTree>
    <p:extLst>
      <p:ext uri="{BB962C8B-B14F-4D97-AF65-F5344CB8AC3E}">
        <p14:creationId xmlns:p14="http://schemas.microsoft.com/office/powerpoint/2010/main" val="586186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3278"/>
            <a:ext cx="7886700" cy="705793"/>
          </a:xfrm>
        </p:spPr>
        <p:txBody>
          <a:bodyPr>
            <a:normAutofit/>
          </a:bodyPr>
          <a:lstStyle/>
          <a:p>
            <a:pPr algn="ctr"/>
            <a:r>
              <a:rPr lang="es-PY" sz="3600" dirty="0" smtClean="0">
                <a:solidFill>
                  <a:srgbClr val="C00000"/>
                </a:solidFill>
                <a:effectLst>
                  <a:outerShdw blurRad="38100" dist="38100" dir="2700000" algn="tl">
                    <a:srgbClr val="000000">
                      <a:alpha val="43137"/>
                    </a:srgbClr>
                  </a:outerShdw>
                </a:effectLst>
                <a:latin typeface="+mn-lt"/>
              </a:rPr>
              <a:t>CONSIDERACIONES IMPORTANTES</a:t>
            </a:r>
            <a:endParaRPr lang="es-PY" sz="3600" dirty="0">
              <a:solidFill>
                <a:srgbClr val="C00000"/>
              </a:solidFill>
              <a:effectLst>
                <a:outerShdw blurRad="38100" dist="38100" dir="2700000" algn="tl">
                  <a:srgbClr val="000000">
                    <a:alpha val="43137"/>
                  </a:srgbClr>
                </a:outerShdw>
              </a:effectLst>
              <a:latin typeface="+mn-lt"/>
            </a:endParaRPr>
          </a:p>
        </p:txBody>
      </p:sp>
      <p:sp>
        <p:nvSpPr>
          <p:cNvPr id="4" name="Marcador de contenido 3"/>
          <p:cNvSpPr txBox="1">
            <a:spLocks noGrp="1"/>
          </p:cNvSpPr>
          <p:nvPr>
            <p:ph idx="1"/>
          </p:nvPr>
        </p:nvSpPr>
        <p:spPr>
          <a:xfrm>
            <a:off x="868962" y="4795494"/>
            <a:ext cx="7589881" cy="1328569"/>
          </a:xfrm>
          <a:prstGeom prst="rect">
            <a:avLst/>
          </a:prstGeom>
          <a:noFill/>
        </p:spPr>
        <p:txBody>
          <a:bodyPr wrap="square" rtlCol="0">
            <a:spAutoFit/>
          </a:bodyPr>
          <a:lstStyle/>
          <a:p>
            <a:pPr marL="0" indent="0" algn="just">
              <a:buNone/>
            </a:pPr>
            <a:r>
              <a:rPr lang="es-PY" sz="1600" dirty="0" smtClean="0"/>
              <a:t>La </a:t>
            </a:r>
            <a:r>
              <a:rPr lang="es-PY" sz="1600" dirty="0"/>
              <a:t>DNCP es una de las instituciones modelo con Sistema de Gestión de Calidad ISO 9001. La primera institución pública en certificar 100% de sus procesos en todas sus áreas.</a:t>
            </a:r>
          </a:p>
          <a:p>
            <a:pPr marL="0" indent="0" algn="just">
              <a:buNone/>
            </a:pPr>
            <a:r>
              <a:rPr lang="es-PY" sz="1600" dirty="0" smtClean="0"/>
              <a:t>Es </a:t>
            </a:r>
            <a:r>
              <a:rPr lang="es-PY" sz="1600" dirty="0"/>
              <a:t>la primera institución pública en certificación ISO 14001 de Gestión Ambiental a través de la cual se compromete a minimizar e impacto de sus actividades sobre el medio ambiente y a fomentar el buen uso de los recursos</a:t>
            </a:r>
            <a:r>
              <a:rPr lang="es-PY" sz="1600" dirty="0" smtClean="0"/>
              <a:t>.</a:t>
            </a:r>
            <a:endParaRPr lang="es-PY" sz="1500" dirty="0"/>
          </a:p>
        </p:txBody>
      </p:sp>
      <p:sp>
        <p:nvSpPr>
          <p:cNvPr id="3" name="CuadroTexto 2"/>
          <p:cNvSpPr txBox="1"/>
          <p:nvPr/>
        </p:nvSpPr>
        <p:spPr>
          <a:xfrm>
            <a:off x="628650" y="1075745"/>
            <a:ext cx="8070507" cy="3785652"/>
          </a:xfrm>
          <a:prstGeom prst="rect">
            <a:avLst/>
          </a:prstGeom>
          <a:noFill/>
        </p:spPr>
        <p:txBody>
          <a:bodyPr wrap="square" rtlCol="0">
            <a:spAutoFit/>
          </a:bodyPr>
          <a:lstStyle/>
          <a:p>
            <a:pPr algn="ctr"/>
            <a:r>
              <a:rPr lang="es-PY" sz="2400" dirty="0" smtClean="0">
                <a:solidFill>
                  <a:srgbClr val="C00000"/>
                </a:solidFill>
              </a:rPr>
              <a:t>Misión</a:t>
            </a:r>
          </a:p>
          <a:p>
            <a:pPr algn="ctr"/>
            <a:r>
              <a:rPr lang="es-PY" sz="2400" dirty="0" smtClean="0"/>
              <a:t>Regular</a:t>
            </a:r>
            <a:r>
              <a:rPr lang="es-PY" sz="2400" dirty="0"/>
              <a:t>, transparentar y optimizar el Sistema de Contrataciones Públicas y apoyar a todos los actores intervinientes, orientando la gestión a la excelencia.</a:t>
            </a:r>
          </a:p>
          <a:p>
            <a:pPr algn="ctr"/>
            <a:endParaRPr lang="es-PY" sz="2400" dirty="0"/>
          </a:p>
          <a:p>
            <a:pPr algn="ctr"/>
            <a:r>
              <a:rPr lang="es-PY" sz="2400" dirty="0" smtClean="0">
                <a:solidFill>
                  <a:srgbClr val="C00000"/>
                </a:solidFill>
              </a:rPr>
              <a:t>Visión</a:t>
            </a:r>
          </a:p>
          <a:p>
            <a:pPr algn="ctr"/>
            <a:r>
              <a:rPr lang="es-PY" sz="2400" dirty="0" smtClean="0"/>
              <a:t>Ser </a:t>
            </a:r>
            <a:r>
              <a:rPr lang="es-PY" sz="2400" dirty="0"/>
              <a:t>la institución referente en innovaciones estratégicas que generan efectos multiplicadores positivos en todos los actores que intervienen en el Sistema de Contrataciones Públicas. </a:t>
            </a:r>
          </a:p>
          <a:p>
            <a:pPr algn="ctr"/>
            <a:endParaRPr lang="es-PY" sz="2400"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6" name="Conector recto 5"/>
          <p:cNvCxnSpPr/>
          <p:nvPr/>
        </p:nvCxnSpPr>
        <p:spPr>
          <a:xfrm>
            <a:off x="378941"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3656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3278"/>
            <a:ext cx="7886700" cy="705793"/>
          </a:xfrm>
        </p:spPr>
        <p:txBody>
          <a:bodyPr>
            <a:normAutofit/>
          </a:bodyPr>
          <a:lstStyle/>
          <a:p>
            <a:pPr algn="ctr"/>
            <a:r>
              <a:rPr lang="es-PY" sz="3600" dirty="0">
                <a:solidFill>
                  <a:srgbClr val="C00000"/>
                </a:solidFill>
                <a:effectLst>
                  <a:outerShdw blurRad="38100" dist="38100" dir="2700000" algn="tl">
                    <a:srgbClr val="000000">
                      <a:alpha val="43137"/>
                    </a:srgbClr>
                  </a:outerShdw>
                </a:effectLst>
                <a:latin typeface="+mn-lt"/>
              </a:rPr>
              <a:t>TRANSPARENCIA</a:t>
            </a:r>
          </a:p>
        </p:txBody>
      </p:sp>
      <p:sp>
        <p:nvSpPr>
          <p:cNvPr id="3" name="CuadroTexto 2"/>
          <p:cNvSpPr txBox="1"/>
          <p:nvPr/>
        </p:nvSpPr>
        <p:spPr>
          <a:xfrm>
            <a:off x="628650" y="1075745"/>
            <a:ext cx="8070507" cy="4524315"/>
          </a:xfrm>
          <a:prstGeom prst="rect">
            <a:avLst/>
          </a:prstGeom>
          <a:noFill/>
        </p:spPr>
        <p:txBody>
          <a:bodyPr wrap="square" rtlCol="0">
            <a:spAutoFit/>
          </a:bodyPr>
          <a:lstStyle/>
          <a:p>
            <a:pPr algn="just"/>
            <a:r>
              <a:rPr lang="es-PY" sz="2400" dirty="0" smtClean="0"/>
              <a:t>Mantenimiento</a:t>
            </a:r>
            <a:r>
              <a:rPr lang="es-PY" sz="2400" dirty="0"/>
              <a:t>, funcionamiento e implementación de mejoras en el Sistema Jurídico de Trámite Electrónico en los procesos sustanciados en la Dirección Jurídica a modo de posibilitar trámites manera gratuita,  segura y transparente con soporte de tecnología de óptima calidad</a:t>
            </a:r>
            <a:r>
              <a:rPr lang="es-PY" sz="2400" dirty="0" smtClean="0"/>
              <a:t>.</a:t>
            </a:r>
          </a:p>
          <a:p>
            <a:pPr algn="just"/>
            <a:endParaRPr lang="es-PY" sz="2400" dirty="0"/>
          </a:p>
          <a:p>
            <a:pPr algn="just"/>
            <a:r>
              <a:rPr lang="es-PY" sz="2400" dirty="0"/>
              <a:t>La cantidad de procesos sustanciados anualmente va en constante aumento, aproximadamente 1300 Protestas, 280 reconsideraciones,  600 Investigaciones, 230 Consultas, 150 avenimientos,  240 sumarios, 140 expedientes tramitados en el poder judicial.</a:t>
            </a:r>
          </a:p>
          <a:p>
            <a:pPr algn="just"/>
            <a:endParaRPr lang="es-PY" sz="2400"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6" name="Conector recto 5"/>
          <p:cNvCxnSpPr/>
          <p:nvPr/>
        </p:nvCxnSpPr>
        <p:spPr>
          <a:xfrm>
            <a:off x="378941"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5604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3278"/>
            <a:ext cx="7886700" cy="705793"/>
          </a:xfrm>
        </p:spPr>
        <p:txBody>
          <a:bodyPr>
            <a:normAutofit/>
          </a:bodyPr>
          <a:lstStyle/>
          <a:p>
            <a:pPr algn="ctr"/>
            <a:r>
              <a:rPr lang="es-PY" sz="3600" dirty="0">
                <a:solidFill>
                  <a:srgbClr val="C00000"/>
                </a:solidFill>
                <a:effectLst>
                  <a:outerShdw blurRad="38100" dist="38100" dir="2700000" algn="tl">
                    <a:srgbClr val="000000">
                      <a:alpha val="43137"/>
                    </a:srgbClr>
                  </a:outerShdw>
                </a:effectLst>
                <a:latin typeface="+mn-lt"/>
              </a:rPr>
              <a:t>CAPACITACION Y ASISTENCIA</a:t>
            </a:r>
          </a:p>
        </p:txBody>
      </p:sp>
      <p:sp>
        <p:nvSpPr>
          <p:cNvPr id="3" name="CuadroTexto 2"/>
          <p:cNvSpPr txBox="1"/>
          <p:nvPr/>
        </p:nvSpPr>
        <p:spPr>
          <a:xfrm>
            <a:off x="628650" y="1075745"/>
            <a:ext cx="8070507" cy="4693593"/>
          </a:xfrm>
          <a:prstGeom prst="rect">
            <a:avLst/>
          </a:prstGeom>
          <a:noFill/>
        </p:spPr>
        <p:txBody>
          <a:bodyPr wrap="square" rtlCol="0">
            <a:spAutoFit/>
          </a:bodyPr>
          <a:lstStyle/>
          <a:p>
            <a:pPr algn="just"/>
            <a:r>
              <a:rPr lang="es-PY" sz="2300" dirty="0" smtClean="0"/>
              <a:t>Aumento </a:t>
            </a:r>
            <a:r>
              <a:rPr lang="es-PY" sz="2300" dirty="0"/>
              <a:t>de la presencia de actividades de capacitación en el interior del país y potenciar la capacitación virtual, de modo a llegar a más personas, que directa o indirectamente están vinculadas a las contrataciones del Estado. La profesionalización de los compradores públicos y la capacitación de los proveedores son absolutamente necesarias, para el fortalecimiento del sistema nacional de contrataciones públicas</a:t>
            </a:r>
            <a:r>
              <a:rPr lang="es-PY" sz="2300" dirty="0" smtClean="0"/>
              <a:t>.</a:t>
            </a:r>
          </a:p>
          <a:p>
            <a:pPr algn="just"/>
            <a:endParaRPr lang="es-PY" sz="2300" dirty="0"/>
          </a:p>
          <a:p>
            <a:pPr algn="just"/>
            <a:r>
              <a:rPr lang="es-PY" sz="2300" dirty="0"/>
              <a:t>Creación de un Centro de Atención a los usuarios del Sistema de Compra Pública que será montado con tecnología de información y comunicación y funcionarios técnicamente capacitados a fin de ofrecer una asistencia personalizada e integral a la Unidades de Compra de la entidades convocantes y proveedores del Estado. </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6" name="Conector recto 5"/>
          <p:cNvCxnSpPr/>
          <p:nvPr/>
        </p:nvCxnSpPr>
        <p:spPr>
          <a:xfrm>
            <a:off x="378941"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4527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93278"/>
            <a:ext cx="7886700" cy="705793"/>
          </a:xfrm>
        </p:spPr>
        <p:txBody>
          <a:bodyPr>
            <a:normAutofit/>
          </a:bodyPr>
          <a:lstStyle/>
          <a:p>
            <a:pPr algn="ctr"/>
            <a:r>
              <a:rPr lang="es-PY" sz="3600" dirty="0">
                <a:solidFill>
                  <a:srgbClr val="C00000"/>
                </a:solidFill>
                <a:effectLst>
                  <a:outerShdw blurRad="38100" dist="38100" dir="2700000" algn="tl">
                    <a:srgbClr val="000000">
                      <a:alpha val="43137"/>
                    </a:srgbClr>
                  </a:outerShdw>
                </a:effectLst>
                <a:latin typeface="+mn-lt"/>
              </a:rPr>
              <a:t>COMPRAS EFICIENTES</a:t>
            </a:r>
          </a:p>
        </p:txBody>
      </p:sp>
      <p:sp>
        <p:nvSpPr>
          <p:cNvPr id="3" name="CuadroTexto 2"/>
          <p:cNvSpPr txBox="1"/>
          <p:nvPr/>
        </p:nvSpPr>
        <p:spPr>
          <a:xfrm>
            <a:off x="628650" y="1075745"/>
            <a:ext cx="8070507" cy="1938992"/>
          </a:xfrm>
          <a:prstGeom prst="rect">
            <a:avLst/>
          </a:prstGeom>
          <a:noFill/>
        </p:spPr>
        <p:txBody>
          <a:bodyPr wrap="square" rtlCol="0">
            <a:spAutoFit/>
          </a:bodyPr>
          <a:lstStyle/>
          <a:p>
            <a:pPr algn="just"/>
            <a:r>
              <a:rPr lang="es-PY" sz="2400" dirty="0" smtClean="0"/>
              <a:t>Generación </a:t>
            </a:r>
            <a:r>
              <a:rPr lang="es-PY" sz="2400" dirty="0"/>
              <a:t>de ahorros fiscales mediante mejores estrategias de compra pública mediante la realización de análisis de inteligencia de mercado que permita conocer las especificidades de los mismos a fin de determinar mejores métodos, herramientas y políticas de compra.</a:t>
            </a: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6" name="Conector recto 5"/>
          <p:cNvCxnSpPr/>
          <p:nvPr/>
        </p:nvCxnSpPr>
        <p:spPr>
          <a:xfrm>
            <a:off x="378941"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335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8650" y="71458"/>
            <a:ext cx="7886700" cy="1325563"/>
          </a:xfrm>
        </p:spPr>
        <p:txBody>
          <a:bodyPr>
            <a:normAutofit/>
          </a:bodyPr>
          <a:lstStyle/>
          <a:p>
            <a:pPr algn="ctr"/>
            <a:r>
              <a:rPr lang="es-PY" sz="3600" dirty="0" smtClean="0">
                <a:solidFill>
                  <a:srgbClr val="C00000"/>
                </a:solidFill>
                <a:effectLst>
                  <a:outerShdw blurRad="38100" dist="38100" dir="2700000" algn="tl">
                    <a:srgbClr val="000000">
                      <a:alpha val="43137"/>
                    </a:srgbClr>
                  </a:outerShdw>
                </a:effectLst>
                <a:latin typeface="+mn-lt"/>
              </a:rPr>
              <a:t>CONSIDERACIONES PRESUPUESTARIAS Y  FINANCIERAS</a:t>
            </a:r>
            <a:endParaRPr lang="es-PY" sz="3600" dirty="0">
              <a:solidFill>
                <a:srgbClr val="C00000"/>
              </a:solidFill>
              <a:effectLst>
                <a:outerShdw blurRad="38100" dist="38100" dir="2700000" algn="tl">
                  <a:srgbClr val="000000">
                    <a:alpha val="43137"/>
                  </a:srgbClr>
                </a:outerShdw>
              </a:effectLst>
              <a:latin typeface="+mn-lt"/>
            </a:endParaRPr>
          </a:p>
        </p:txBody>
      </p:sp>
      <p:sp>
        <p:nvSpPr>
          <p:cNvPr id="3" name="Marcador de contenido 2"/>
          <p:cNvSpPr>
            <a:spLocks noGrp="1"/>
          </p:cNvSpPr>
          <p:nvPr>
            <p:ph idx="1"/>
          </p:nvPr>
        </p:nvSpPr>
        <p:spPr>
          <a:xfrm>
            <a:off x="628650" y="1540476"/>
            <a:ext cx="7886700" cy="4545871"/>
          </a:xfrm>
        </p:spPr>
        <p:txBody>
          <a:bodyPr>
            <a:noAutofit/>
          </a:bodyPr>
          <a:lstStyle/>
          <a:p>
            <a:pPr algn="just"/>
            <a:r>
              <a:rPr lang="es-PY" sz="1800" dirty="0"/>
              <a:t>Los ingresos de la institución constituyen las contribuciones sobre contratos suscriptos conforme al Artículo 41 de la Ley 2051/03 “Independientemente del procedimientos de contratación que se hubiere empleado, los organismos, las entidades o las municipalidades deberán retener el equivalente al 0.4% del importe de cada factura o certificado de obra, deducidos los impuestos correspondientes, que presenten a cobro los proveedores y contratista, con motivo de la ejecución de los contratos materia de la presente ley, a fin de que estos montos sean destinados a la implementación, operación, desarrollo, mantenimiento y actualización del Sistema de Contrataciones Públicas (SICP)”…</a:t>
            </a:r>
          </a:p>
          <a:p>
            <a:pPr algn="just"/>
            <a:endParaRPr lang="es-PY" sz="1800" dirty="0"/>
          </a:p>
          <a:p>
            <a:pPr algn="just"/>
            <a:r>
              <a:rPr lang="es-PY" sz="1800" dirty="0"/>
              <a:t>Contamos con Presupuesto de Tipo I “Administración General”  - Fuente 30 Recursos Institucionales.</a:t>
            </a:r>
          </a:p>
          <a:p>
            <a:pPr algn="just"/>
            <a:endParaRPr lang="es-PY" sz="1800" dirty="0"/>
          </a:p>
          <a:p>
            <a:pPr algn="just"/>
            <a:r>
              <a:rPr lang="es-PY" sz="1800" dirty="0"/>
              <a:t>En el ejercicio cerrado 2017 el Estado Paraguayo realizo adjudicaciones afectadas por la Ley 2051/03  por valor de aproximadamente 18 billones de guaraníes o su equivalente a 3.078 millones de dólares.</a:t>
            </a:r>
          </a:p>
        </p:txBody>
      </p:sp>
      <p:pic>
        <p:nvPicPr>
          <p:cNvPr id="4" name="Imagen 3"/>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5" name="Conector recto 4"/>
          <p:cNvCxnSpPr/>
          <p:nvPr/>
        </p:nvCxnSpPr>
        <p:spPr>
          <a:xfrm>
            <a:off x="378941" y="1282421"/>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94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2681" y="208607"/>
            <a:ext cx="7018638" cy="1325563"/>
          </a:xfrm>
        </p:spPr>
        <p:txBody>
          <a:bodyPr>
            <a:normAutofit/>
          </a:bodyPr>
          <a:lstStyle/>
          <a:p>
            <a:pPr algn="ctr"/>
            <a:r>
              <a:rPr lang="es-PY" sz="3600" dirty="0" smtClean="0">
                <a:solidFill>
                  <a:srgbClr val="C00000"/>
                </a:solidFill>
                <a:effectLst>
                  <a:outerShdw blurRad="38100" dist="38100" dir="2700000" algn="tl">
                    <a:srgbClr val="000000">
                      <a:alpha val="43137"/>
                    </a:srgbClr>
                  </a:outerShdw>
                </a:effectLst>
                <a:latin typeface="+mn-lt"/>
              </a:rPr>
              <a:t>INGRESOS PROVENIENTES DE LAS RETENCIONES 0,4% LEY 2051/03</a:t>
            </a:r>
            <a:endParaRPr lang="es-PY" sz="3600" dirty="0">
              <a:solidFill>
                <a:srgbClr val="C00000"/>
              </a:solidFill>
              <a:effectLst>
                <a:outerShdw blurRad="38100" dist="38100" dir="2700000" algn="tl">
                  <a:srgbClr val="000000">
                    <a:alpha val="43137"/>
                  </a:srgbClr>
                </a:outerShdw>
              </a:effectLst>
              <a:latin typeface="+mn-lt"/>
            </a:endParaRPr>
          </a:p>
        </p:txBody>
      </p:sp>
      <p:graphicFrame>
        <p:nvGraphicFramePr>
          <p:cNvPr id="5" name="Tabla 4"/>
          <p:cNvGraphicFramePr>
            <a:graphicFrameLocks noGrp="1"/>
          </p:cNvGraphicFramePr>
          <p:nvPr>
            <p:extLst>
              <p:ext uri="{D42A27DB-BD31-4B8C-83A1-F6EECF244321}">
                <p14:modId xmlns:p14="http://schemas.microsoft.com/office/powerpoint/2010/main" val="3978834763"/>
              </p:ext>
            </p:extLst>
          </p:nvPr>
        </p:nvGraphicFramePr>
        <p:xfrm>
          <a:off x="738808" y="2158533"/>
          <a:ext cx="2679896" cy="2616990"/>
        </p:xfrm>
        <a:graphic>
          <a:graphicData uri="http://schemas.openxmlformats.org/drawingml/2006/table">
            <a:tbl>
              <a:tblPr>
                <a:tableStyleId>{5DA37D80-6434-44D0-A028-1B22A696006F}</a:tableStyleId>
              </a:tblPr>
              <a:tblGrid>
                <a:gridCol w="1101327"/>
                <a:gridCol w="1578569"/>
              </a:tblGrid>
              <a:tr h="436165">
                <a:tc>
                  <a:txBody>
                    <a:bodyPr/>
                    <a:lstStyle/>
                    <a:p>
                      <a:pPr algn="ctr" fontAlgn="ctr"/>
                      <a:r>
                        <a:rPr lang="es-PY" sz="2000" b="1" u="none" strike="noStrike" dirty="0">
                          <a:effectLst/>
                        </a:rPr>
                        <a:t> AÑOS </a:t>
                      </a:r>
                      <a:endParaRPr lang="es-PY" sz="2000" b="1" i="0" u="none" strike="noStrike" dirty="0">
                        <a:solidFill>
                          <a:schemeClr val="tx1">
                            <a:lumMod val="95000"/>
                            <a:lumOff val="5000"/>
                          </a:schemeClr>
                        </a:solidFill>
                        <a:effectLst/>
                        <a:latin typeface="Calibri" panose="020F0502020204030204" pitchFamily="34" charset="0"/>
                      </a:endParaRPr>
                    </a:p>
                  </a:txBody>
                  <a:tcPr marL="9525" marR="9525" marT="9525" marB="0" anchor="ctr">
                    <a:solidFill>
                      <a:schemeClr val="bg2"/>
                    </a:solidFill>
                  </a:tcPr>
                </a:tc>
                <a:tc>
                  <a:txBody>
                    <a:bodyPr/>
                    <a:lstStyle/>
                    <a:p>
                      <a:pPr algn="ctr" fontAlgn="b"/>
                      <a:r>
                        <a:rPr lang="es-PY" sz="2000" b="1" u="none" strike="noStrike" dirty="0">
                          <a:effectLst/>
                        </a:rPr>
                        <a:t> GS. </a:t>
                      </a:r>
                      <a:endParaRPr lang="es-PY" sz="2000" b="1" i="0" u="none" strike="noStrike" dirty="0">
                        <a:solidFill>
                          <a:schemeClr val="tx1">
                            <a:lumMod val="95000"/>
                            <a:lumOff val="5000"/>
                          </a:schemeClr>
                        </a:solidFill>
                        <a:effectLst/>
                        <a:latin typeface="Calibri" panose="020F0502020204030204" pitchFamily="34" charset="0"/>
                      </a:endParaRPr>
                    </a:p>
                  </a:txBody>
                  <a:tcPr marL="9525" marR="9525" marT="9525" marB="0" anchor="ctr">
                    <a:solidFill>
                      <a:schemeClr val="bg2"/>
                    </a:solidFill>
                  </a:tcPr>
                </a:tc>
              </a:tr>
              <a:tr h="436165">
                <a:tc>
                  <a:txBody>
                    <a:bodyPr/>
                    <a:lstStyle/>
                    <a:p>
                      <a:pPr algn="ctr" fontAlgn="b"/>
                      <a:r>
                        <a:rPr lang="es-PY" sz="1600" u="none" strike="noStrike" dirty="0" smtClean="0">
                          <a:effectLst/>
                        </a:rPr>
                        <a:t>2.013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c>
                  <a:txBody>
                    <a:bodyPr/>
                    <a:lstStyle/>
                    <a:p>
                      <a:pPr algn="ctr" fontAlgn="b"/>
                      <a:r>
                        <a:rPr lang="es-PY" sz="1600" u="none" strike="noStrike" dirty="0">
                          <a:effectLst/>
                        </a:rPr>
                        <a:t>     37.775.269.704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r>
              <a:tr h="436165">
                <a:tc>
                  <a:txBody>
                    <a:bodyPr/>
                    <a:lstStyle/>
                    <a:p>
                      <a:pPr algn="ctr" fontAlgn="b"/>
                      <a:r>
                        <a:rPr lang="es-PY" sz="1600" u="none" strike="noStrike" dirty="0" smtClean="0">
                          <a:effectLst/>
                        </a:rPr>
                        <a:t>2.014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c>
                  <a:txBody>
                    <a:bodyPr/>
                    <a:lstStyle/>
                    <a:p>
                      <a:pPr algn="ctr" fontAlgn="b"/>
                      <a:r>
                        <a:rPr lang="es-PY" sz="1600" u="none" strike="noStrike" dirty="0">
                          <a:effectLst/>
                        </a:rPr>
                        <a:t>     37.785.934.602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r>
              <a:tr h="436165">
                <a:tc>
                  <a:txBody>
                    <a:bodyPr/>
                    <a:lstStyle/>
                    <a:p>
                      <a:pPr algn="ctr" fontAlgn="b"/>
                      <a:r>
                        <a:rPr lang="es-PY" sz="1600" u="none" strike="noStrike" dirty="0" smtClean="0">
                          <a:effectLst/>
                        </a:rPr>
                        <a:t>2.015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c>
                  <a:txBody>
                    <a:bodyPr/>
                    <a:lstStyle/>
                    <a:p>
                      <a:pPr algn="ctr" fontAlgn="b"/>
                      <a:r>
                        <a:rPr lang="es-PY" sz="1600" u="none" strike="noStrike" dirty="0">
                          <a:effectLst/>
                        </a:rPr>
                        <a:t>     36.303.919.418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r>
              <a:tr h="436165">
                <a:tc>
                  <a:txBody>
                    <a:bodyPr/>
                    <a:lstStyle/>
                    <a:p>
                      <a:pPr algn="ctr" fontAlgn="b"/>
                      <a:r>
                        <a:rPr lang="es-PY" sz="1600" u="none" strike="noStrike" dirty="0" smtClean="0">
                          <a:effectLst/>
                        </a:rPr>
                        <a:t>2.016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c>
                  <a:txBody>
                    <a:bodyPr/>
                    <a:lstStyle/>
                    <a:p>
                      <a:pPr algn="ctr" fontAlgn="b"/>
                      <a:r>
                        <a:rPr lang="es-PY" sz="1600" u="none" strike="noStrike" dirty="0">
                          <a:effectLst/>
                        </a:rPr>
                        <a:t>     39.608.077.857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r>
              <a:tr h="436165">
                <a:tc>
                  <a:txBody>
                    <a:bodyPr/>
                    <a:lstStyle/>
                    <a:p>
                      <a:pPr algn="ctr" fontAlgn="b"/>
                      <a:r>
                        <a:rPr lang="es-PY" sz="1600" u="none" strike="noStrike" dirty="0" smtClean="0">
                          <a:effectLst/>
                        </a:rPr>
                        <a:t>2.017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c>
                  <a:txBody>
                    <a:bodyPr/>
                    <a:lstStyle/>
                    <a:p>
                      <a:pPr algn="ctr" fontAlgn="b"/>
                      <a:r>
                        <a:rPr lang="es-PY" sz="1600" u="none" strike="noStrike" dirty="0">
                          <a:effectLst/>
                        </a:rPr>
                        <a:t>     44.651.000.182 </a:t>
                      </a:r>
                      <a:endParaRPr lang="es-PY" sz="1600" b="0" i="0" u="none" strike="noStrike" dirty="0">
                        <a:solidFill>
                          <a:schemeClr val="tx1">
                            <a:lumMod val="95000"/>
                            <a:lumOff val="5000"/>
                          </a:schemeClr>
                        </a:solidFill>
                        <a:effectLst/>
                        <a:latin typeface="Calibri" panose="020F0502020204030204" pitchFamily="34" charset="0"/>
                      </a:endParaRPr>
                    </a:p>
                  </a:txBody>
                  <a:tcPr marL="9525" marR="9525" marT="9525" marB="0" anchor="b"/>
                </a:tc>
              </a:tr>
            </a:tbl>
          </a:graphicData>
        </a:graphic>
      </p:graphicFrame>
      <p:sp>
        <p:nvSpPr>
          <p:cNvPr id="6" name="Rectángulo 5"/>
          <p:cNvSpPr/>
          <p:nvPr/>
        </p:nvSpPr>
        <p:spPr>
          <a:xfrm>
            <a:off x="3819260" y="2957603"/>
            <a:ext cx="5084918" cy="400110"/>
          </a:xfrm>
          <a:prstGeom prst="rect">
            <a:avLst/>
          </a:prstGeom>
          <a:solidFill>
            <a:schemeClr val="bg2"/>
          </a:solidFill>
        </p:spPr>
        <p:txBody>
          <a:bodyPr wrap="none">
            <a:spAutoFit/>
          </a:bodyPr>
          <a:lstStyle/>
          <a:p>
            <a:r>
              <a:rPr lang="it-IT" sz="1400" b="1" dirty="0" smtClean="0">
                <a:solidFill>
                  <a:srgbClr val="000000"/>
                </a:solidFill>
                <a:latin typeface="Calibri" panose="020F0502020204030204" pitchFamily="34" charset="0"/>
              </a:rPr>
              <a:t>PROMEDIO 2013/2017 </a:t>
            </a:r>
            <a:r>
              <a:rPr lang="it-IT" sz="1400" b="1" dirty="0">
                <a:solidFill>
                  <a:srgbClr val="000000"/>
                </a:solidFill>
                <a:latin typeface="Calibri" panose="020F0502020204030204" pitchFamily="34" charset="0"/>
              </a:rPr>
              <a:t>GS. 2013 -2017</a:t>
            </a:r>
            <a:r>
              <a:rPr lang="it-IT" sz="1400" b="1" dirty="0"/>
              <a:t> </a:t>
            </a:r>
            <a:r>
              <a:rPr lang="it-IT" sz="1400" b="1" dirty="0">
                <a:solidFill>
                  <a:srgbClr val="000000"/>
                </a:solidFill>
                <a:latin typeface="Calibri" panose="020F0502020204030204" pitchFamily="34" charset="0"/>
              </a:rPr>
              <a:t>        </a:t>
            </a:r>
            <a:r>
              <a:rPr lang="it-IT" sz="2000" b="1" dirty="0">
                <a:solidFill>
                  <a:srgbClr val="000000"/>
                </a:solidFill>
                <a:latin typeface="Calibri" panose="020F0502020204030204" pitchFamily="34" charset="0"/>
              </a:rPr>
              <a:t>39.300.000.000 </a:t>
            </a:r>
            <a:endParaRPr lang="es-PY" sz="2000" b="1" dirty="0"/>
          </a:p>
        </p:txBody>
      </p:sp>
      <p:sp>
        <p:nvSpPr>
          <p:cNvPr id="8" name="Rectángulo 7"/>
          <p:cNvSpPr/>
          <p:nvPr/>
        </p:nvSpPr>
        <p:spPr>
          <a:xfrm>
            <a:off x="3819260" y="3768255"/>
            <a:ext cx="5084918" cy="369332"/>
          </a:xfrm>
          <a:prstGeom prst="rect">
            <a:avLst/>
          </a:prstGeom>
          <a:solidFill>
            <a:schemeClr val="bg2"/>
          </a:solidFill>
        </p:spPr>
        <p:txBody>
          <a:bodyPr wrap="square">
            <a:spAutoFit/>
          </a:bodyPr>
          <a:lstStyle/>
          <a:p>
            <a:r>
              <a:rPr lang="es-PY" sz="1400" b="1" dirty="0">
                <a:solidFill>
                  <a:srgbClr val="000000"/>
                </a:solidFill>
                <a:latin typeface="Calibri" panose="020F0502020204030204" pitchFamily="34" charset="0"/>
              </a:rPr>
              <a:t>INGRESOS PROYECTADOS </a:t>
            </a:r>
            <a:r>
              <a:rPr lang="es-PY" sz="1400" b="1" dirty="0" smtClean="0">
                <a:solidFill>
                  <a:srgbClr val="000000"/>
                </a:solidFill>
                <a:latin typeface="Calibri" panose="020F0502020204030204" pitchFamily="34" charset="0"/>
              </a:rPr>
              <a:t>AÑO 2019                 </a:t>
            </a:r>
            <a:r>
              <a:rPr lang="es-PY" b="1" dirty="0" smtClean="0">
                <a:solidFill>
                  <a:srgbClr val="000000"/>
                </a:solidFill>
                <a:latin typeface="Calibri" panose="020F0502020204030204" pitchFamily="34" charset="0"/>
              </a:rPr>
              <a:t>40.000.000.000</a:t>
            </a:r>
            <a:endParaRPr lang="es-PY" b="1" dirty="0"/>
          </a:p>
        </p:txBody>
      </p:sp>
      <p:pic>
        <p:nvPicPr>
          <p:cNvPr id="9" name="Imagen 8"/>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10" name="Conector recto 9"/>
          <p:cNvCxnSpPr/>
          <p:nvPr/>
        </p:nvCxnSpPr>
        <p:spPr>
          <a:xfrm>
            <a:off x="378941" y="1534170"/>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2317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5536" y="8238"/>
            <a:ext cx="8292928" cy="1046204"/>
          </a:xfrm>
        </p:spPr>
        <p:txBody>
          <a:bodyPr>
            <a:noAutofit/>
          </a:bodyPr>
          <a:lstStyle/>
          <a:p>
            <a:pPr algn="ctr"/>
            <a:r>
              <a:rPr lang="es-PY" sz="3600" dirty="0">
                <a:solidFill>
                  <a:srgbClr val="C00000"/>
                </a:solidFill>
                <a:effectLst>
                  <a:outerShdw blurRad="38100" dist="38100" dir="2700000" algn="tl">
                    <a:srgbClr val="000000">
                      <a:alpha val="43137"/>
                    </a:srgbClr>
                  </a:outerShdw>
                </a:effectLst>
                <a:latin typeface="+mn-lt"/>
              </a:rPr>
              <a:t>PRESUPUESTO DE GASTOS EJERCICIO 2019</a:t>
            </a:r>
          </a:p>
        </p:txBody>
      </p:sp>
      <p:sp>
        <p:nvSpPr>
          <p:cNvPr id="5" name="Título 1"/>
          <p:cNvSpPr txBox="1">
            <a:spLocks/>
          </p:cNvSpPr>
          <p:nvPr/>
        </p:nvSpPr>
        <p:spPr>
          <a:xfrm>
            <a:off x="1062681" y="358498"/>
            <a:ext cx="7018638" cy="13388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PY" dirty="0">
              <a:solidFill>
                <a:srgbClr val="14323D"/>
              </a:solidFill>
              <a:latin typeface="+mn-lt"/>
            </a:endParaRPr>
          </a:p>
        </p:txBody>
      </p:sp>
      <p:pic>
        <p:nvPicPr>
          <p:cNvPr id="6" name="Imagen 5"/>
          <p:cNvPicPr>
            <a:picLocks noChangeAspect="1"/>
          </p:cNvPicPr>
          <p:nvPr/>
        </p:nvPicPr>
        <p:blipFill rotWithShape="1">
          <a:blip r:embed="rId2"/>
          <a:srcRect r="26386"/>
          <a:stretch/>
        </p:blipFill>
        <p:spPr>
          <a:xfrm>
            <a:off x="1847679" y="920814"/>
            <a:ext cx="5341550" cy="5383603"/>
          </a:xfrm>
          <a:prstGeom prst="rect">
            <a:avLst/>
          </a:prstGeom>
        </p:spPr>
      </p:pic>
      <p:pic>
        <p:nvPicPr>
          <p:cNvPr id="7" name="Imagen 6"/>
          <p:cNvPicPr>
            <a:picLocks noChangeAspect="1"/>
          </p:cNvPicPr>
          <p:nvPr/>
        </p:nvPicPr>
        <p:blipFill rotWithShape="1">
          <a:blip r:embed="rId3"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8" name="Conector recto 7"/>
          <p:cNvCxnSpPr/>
          <p:nvPr/>
        </p:nvCxnSpPr>
        <p:spPr>
          <a:xfrm>
            <a:off x="378941" y="807309"/>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5670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6622" y="150944"/>
            <a:ext cx="7123155" cy="1117684"/>
          </a:xfrm>
        </p:spPr>
        <p:txBody>
          <a:bodyPr>
            <a:noAutofit/>
          </a:bodyPr>
          <a:lstStyle/>
          <a:p>
            <a:pPr algn="ctr"/>
            <a:r>
              <a:rPr lang="es-PY" sz="3600" dirty="0">
                <a:solidFill>
                  <a:srgbClr val="C00000"/>
                </a:solidFill>
                <a:effectLst>
                  <a:outerShdw blurRad="38100" dist="38100" dir="2700000" algn="tl">
                    <a:srgbClr val="000000">
                      <a:alpha val="43137"/>
                    </a:srgbClr>
                  </a:outerShdw>
                </a:effectLst>
                <a:latin typeface="+mn-lt"/>
              </a:rPr>
              <a:t>PRINCIPALES CONSIDERACIONES PARA PRESUPUESTO 2019</a:t>
            </a:r>
          </a:p>
        </p:txBody>
      </p:sp>
      <p:sp>
        <p:nvSpPr>
          <p:cNvPr id="3" name="Marcador de contenido 2"/>
          <p:cNvSpPr>
            <a:spLocks noGrp="1"/>
          </p:cNvSpPr>
          <p:nvPr>
            <p:ph idx="1"/>
          </p:nvPr>
        </p:nvSpPr>
        <p:spPr>
          <a:xfrm>
            <a:off x="628649" y="1697317"/>
            <a:ext cx="8039100" cy="4486274"/>
          </a:xfrm>
        </p:spPr>
        <p:txBody>
          <a:bodyPr>
            <a:noAutofit/>
          </a:bodyPr>
          <a:lstStyle/>
          <a:p>
            <a:pPr algn="just"/>
            <a:r>
              <a:rPr lang="es-PY" sz="1800" dirty="0" smtClean="0"/>
              <a:t>El </a:t>
            </a:r>
            <a:r>
              <a:rPr lang="es-PY" sz="1800" dirty="0"/>
              <a:t>presupuesto de gastos solicitado al Ministerio de Hacienda para el ejercicio 2019 fue de </a:t>
            </a:r>
            <a:r>
              <a:rPr lang="es-PY" sz="1800" b="1" dirty="0"/>
              <a:t>Gs. 49.468.200.208 </a:t>
            </a:r>
          </a:p>
          <a:p>
            <a:pPr algn="just"/>
            <a:endParaRPr lang="es-PY" sz="1800" dirty="0"/>
          </a:p>
          <a:p>
            <a:pPr algn="just"/>
            <a:r>
              <a:rPr lang="es-PY" sz="1800" dirty="0"/>
              <a:t>El presupuesto de Gastos para la DNCP presentado al Honorable Congreso por el Ministerio de Hacienda es de </a:t>
            </a:r>
            <a:r>
              <a:rPr lang="es-PY" sz="1800" b="1" dirty="0"/>
              <a:t>Gs. 71.071.566.992 </a:t>
            </a:r>
          </a:p>
          <a:p>
            <a:pPr algn="just"/>
            <a:endParaRPr lang="es-PY" sz="1800" dirty="0"/>
          </a:p>
          <a:p>
            <a:pPr algn="just"/>
            <a:r>
              <a:rPr lang="es-PY" sz="1800" dirty="0"/>
              <a:t>La diferencia de </a:t>
            </a:r>
            <a:r>
              <a:rPr lang="es-PY" sz="1800" b="1" dirty="0"/>
              <a:t>Gs. 21.603.366.784</a:t>
            </a:r>
            <a:r>
              <a:rPr lang="es-PY" sz="1800" dirty="0"/>
              <a:t>, es debido principalmente al aumento de las transferencias programadas en el objeto de gasto 812 TRANSFERENCIAS CONSOLIDABLES DE LAS ENTIDADES DESCENTRALIZADAS  A LA TESORERÍA GENERAL</a:t>
            </a:r>
            <a:r>
              <a:rPr lang="es-PY" sz="1800" dirty="0" smtClean="0"/>
              <a:t>.</a:t>
            </a:r>
          </a:p>
          <a:p>
            <a:pPr algn="just"/>
            <a:endParaRPr lang="es-PY" sz="1800" dirty="0"/>
          </a:p>
          <a:p>
            <a:pPr algn="just"/>
            <a:r>
              <a:rPr lang="es-PY" sz="1800" dirty="0" smtClean="0"/>
              <a:t>En </a:t>
            </a:r>
            <a:r>
              <a:rPr lang="es-PY" sz="1800" b="1" dirty="0" smtClean="0"/>
              <a:t>materia de tecnología</a:t>
            </a:r>
            <a:r>
              <a:rPr lang="es-PY" sz="1800" dirty="0" smtClean="0"/>
              <a:t> el presupuesto contempla costos de servicios preventivos y correctivos para mantener el nivel de calidad de los sistemas.</a:t>
            </a:r>
            <a:endParaRPr lang="es-PY" sz="1800" dirty="0"/>
          </a:p>
          <a:p>
            <a:pPr algn="just"/>
            <a:endParaRPr lang="es-PY" sz="1800" dirty="0"/>
          </a:p>
        </p:txBody>
      </p:sp>
      <p:sp>
        <p:nvSpPr>
          <p:cNvPr id="5" name="Título 1"/>
          <p:cNvSpPr txBox="1">
            <a:spLocks/>
          </p:cNvSpPr>
          <p:nvPr/>
        </p:nvSpPr>
        <p:spPr>
          <a:xfrm>
            <a:off x="1062681" y="358498"/>
            <a:ext cx="7018638" cy="13388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PY" dirty="0">
              <a:solidFill>
                <a:srgbClr val="14323D"/>
              </a:solidFill>
              <a:latin typeface="+mn-lt"/>
            </a:endParaRPr>
          </a:p>
        </p:txBody>
      </p:sp>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892" t="14333" r="88919" b="6190"/>
          <a:stretch/>
        </p:blipFill>
        <p:spPr>
          <a:xfrm>
            <a:off x="8913076" y="568411"/>
            <a:ext cx="230924" cy="828610"/>
          </a:xfrm>
          <a:prstGeom prst="rect">
            <a:avLst/>
          </a:prstGeom>
        </p:spPr>
      </p:pic>
      <p:cxnSp>
        <p:nvCxnSpPr>
          <p:cNvPr id="7" name="Conector recto 6"/>
          <p:cNvCxnSpPr/>
          <p:nvPr/>
        </p:nvCxnSpPr>
        <p:spPr>
          <a:xfrm>
            <a:off x="388722" y="1268628"/>
            <a:ext cx="8279027"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0285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B2F86C89820B9646846EE4A3AE9F43F4" ma:contentTypeVersion="0" ma:contentTypeDescription="Crear nuevo documento." ma:contentTypeScope="" ma:versionID="b5040e1cd2d903a67be4b06608af7e5c">
  <xsd:schema xmlns:xsd="http://www.w3.org/2001/XMLSchema" xmlns:xs="http://www.w3.org/2001/XMLSchema" xmlns:p="http://schemas.microsoft.com/office/2006/metadata/properties" targetNamespace="http://schemas.microsoft.com/office/2006/metadata/properties" ma:root="true" ma:fieldsID="3f6edc329ff236629c56e3b879b320d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F4D67A-D2CA-45D4-80F6-9F8A539FB979}">
  <ds:schemaRefs>
    <ds:schemaRef ds:uri="http://schemas.microsoft.com/office/2006/documentManagement/types"/>
    <ds:schemaRef ds:uri="http://www.w3.org/XML/1998/namespace"/>
    <ds:schemaRef ds:uri="http://schemas.openxmlformats.org/package/2006/metadata/core-properties"/>
    <ds:schemaRef ds:uri="http://purl.org/dc/elements/1.1/"/>
    <ds:schemaRef ds:uri="http://schemas.microsoft.com/office/2006/metadata/properties"/>
    <ds:schemaRef ds:uri="http://purl.org/dc/terms/"/>
    <ds:schemaRef ds:uri="http://purl.org/dc/dcmitype/"/>
    <ds:schemaRef ds:uri="http://schemas.microsoft.com/office/infopath/2007/PartnerControls"/>
  </ds:schemaRefs>
</ds:datastoreItem>
</file>

<file path=customXml/itemProps2.xml><?xml version="1.0" encoding="utf-8"?>
<ds:datastoreItem xmlns:ds="http://schemas.openxmlformats.org/officeDocument/2006/customXml" ds:itemID="{C2C5BDFD-85F5-4529-B014-BCF5688FB576}">
  <ds:schemaRefs>
    <ds:schemaRef ds:uri="http://schemas.microsoft.com/sharepoint/v3/contenttype/forms"/>
  </ds:schemaRefs>
</ds:datastoreItem>
</file>

<file path=customXml/itemProps3.xml><?xml version="1.0" encoding="utf-8"?>
<ds:datastoreItem xmlns:ds="http://schemas.openxmlformats.org/officeDocument/2006/customXml" ds:itemID="{8A747236-22CE-44F3-8C60-9711EA167C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2638</TotalTime>
  <Words>898</Words>
  <Application>Microsoft Office PowerPoint</Application>
  <PresentationFormat>Presentación en pantalla (4:3)</PresentationFormat>
  <Paragraphs>61</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Presentación de PowerPoint</vt:lpstr>
      <vt:lpstr>CONSIDERACIONES IMPORTANTES</vt:lpstr>
      <vt:lpstr>TRANSPARENCIA</vt:lpstr>
      <vt:lpstr>CAPACITACION Y ASISTENCIA</vt:lpstr>
      <vt:lpstr>COMPRAS EFICIENTES</vt:lpstr>
      <vt:lpstr>CONSIDERACIONES PRESUPUESTARIAS Y  FINANCIERAS</vt:lpstr>
      <vt:lpstr>INGRESOS PROVENIENTES DE LAS RETENCIONES 0,4% LEY 2051/03</vt:lpstr>
      <vt:lpstr>PRESUPUESTO DE GASTOS EJERCICIO 2019</vt:lpstr>
      <vt:lpstr>PRINCIPALES CONSIDERACIONES PARA PRESUPUESTO 2019</vt:lpstr>
      <vt:lpstr>PRINCIPALES CONSIDERACIONES PARA PRESUPUESTO 2019</vt:lpstr>
      <vt:lpstr>DATOS IMPORTANTES</vt:lpstr>
      <vt:lpstr>Presentación de PowerPoint</vt:lpstr>
    </vt:vector>
  </TitlesOfParts>
  <Company>DNCP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Arturo Pereira Leiva</dc:creator>
  <cp:lastModifiedBy>Angel Arturo Pereira Leiva</cp:lastModifiedBy>
  <cp:revision>71</cp:revision>
  <cp:lastPrinted>2018-10-17T12:20:21Z</cp:lastPrinted>
  <dcterms:created xsi:type="dcterms:W3CDTF">2014-11-25T14:00:43Z</dcterms:created>
  <dcterms:modified xsi:type="dcterms:W3CDTF">2018-10-17T12:23:17Z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0x010100B2F86C89820B9646846EE4A3AE9F43F4</vt:lpwstr>
  </property>
</Properties>
</file>