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0"/>
  </p:notesMasterIdLst>
  <p:handoutMasterIdLst>
    <p:handoutMasterId r:id="rId21"/>
  </p:handoutMasterIdLst>
  <p:sldIdLst>
    <p:sldId id="256" r:id="rId2"/>
    <p:sldId id="284" r:id="rId3"/>
    <p:sldId id="290" r:id="rId4"/>
    <p:sldId id="294" r:id="rId5"/>
    <p:sldId id="292" r:id="rId6"/>
    <p:sldId id="261" r:id="rId7"/>
    <p:sldId id="262" r:id="rId8"/>
    <p:sldId id="268" r:id="rId9"/>
    <p:sldId id="296" r:id="rId10"/>
    <p:sldId id="297" r:id="rId11"/>
    <p:sldId id="273" r:id="rId12"/>
    <p:sldId id="275" r:id="rId13"/>
    <p:sldId id="279" r:id="rId14"/>
    <p:sldId id="286" r:id="rId15"/>
    <p:sldId id="295" r:id="rId16"/>
    <p:sldId id="293" r:id="rId17"/>
    <p:sldId id="298" r:id="rId18"/>
    <p:sldId id="282" r:id="rId19"/>
  </p:sldIdLst>
  <p:sldSz cx="9144000" cy="6858000" type="screen4x3"/>
  <p:notesSz cx="9296400" cy="7010400"/>
  <p:defaultText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59" autoAdjust="0"/>
  </p:normalViewPr>
  <p:slideViewPr>
    <p:cSldViewPr>
      <p:cViewPr varScale="1">
        <p:scale>
          <a:sx n="70" d="100"/>
          <a:sy n="70" d="100"/>
        </p:scale>
        <p:origin x="1386" y="60"/>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s-PY"/>
          </a:p>
        </p:txBody>
      </p:sp>
      <p:sp>
        <p:nvSpPr>
          <p:cNvPr id="3" name="2 Marcador de fecha"/>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D30215B4-1987-44C0-ACD1-9103BEA7370C}" type="datetimeFigureOut">
              <a:rPr lang="es-PY" smtClean="0"/>
              <a:pPr/>
              <a:t>17/10/2018</a:t>
            </a:fld>
            <a:endParaRPr lang="es-PY"/>
          </a:p>
        </p:txBody>
      </p:sp>
      <p:sp>
        <p:nvSpPr>
          <p:cNvPr id="4" name="3 Marcador de pie de página"/>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s-PY"/>
          </a:p>
        </p:txBody>
      </p:sp>
      <p:sp>
        <p:nvSpPr>
          <p:cNvPr id="5" name="4 Marcador de número de diapositiva"/>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EF95AA50-668B-4A36-9007-D6A0A6A2FEB0}" type="slidenum">
              <a:rPr lang="es-PY" smtClean="0"/>
              <a:pPr/>
              <a:t>‹Nº›</a:t>
            </a:fld>
            <a:endParaRPr lang="es-PY"/>
          </a:p>
        </p:txBody>
      </p:sp>
    </p:spTree>
    <p:extLst>
      <p:ext uri="{BB962C8B-B14F-4D97-AF65-F5344CB8AC3E}">
        <p14:creationId xmlns:p14="http://schemas.microsoft.com/office/powerpoint/2010/main" val="36155528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s-PY"/>
          </a:p>
        </p:txBody>
      </p:sp>
      <p:sp>
        <p:nvSpPr>
          <p:cNvPr id="3" name="2 Marcador de fecha"/>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EA40395D-4263-41D3-97EC-535F679B327E}" type="datetimeFigureOut">
              <a:rPr lang="es-PY" smtClean="0"/>
              <a:pPr/>
              <a:t>17/10/2018</a:t>
            </a:fld>
            <a:endParaRPr lang="es-PY"/>
          </a:p>
        </p:txBody>
      </p:sp>
      <p:sp>
        <p:nvSpPr>
          <p:cNvPr id="4" name="3 Marcador de imagen de diapositiva"/>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s-PY"/>
          </a:p>
        </p:txBody>
      </p:sp>
      <p:sp>
        <p:nvSpPr>
          <p:cNvPr id="5" name="4 Marcador de notas"/>
          <p:cNvSpPr>
            <a:spLocks noGrp="1"/>
          </p:cNvSpPr>
          <p:nvPr>
            <p:ph type="body" sz="quarter" idx="3"/>
          </p:nvPr>
        </p:nvSpPr>
        <p:spPr>
          <a:xfrm>
            <a:off x="929640" y="3329940"/>
            <a:ext cx="7437120" cy="3154680"/>
          </a:xfrm>
          <a:prstGeom prst="rect">
            <a:avLst/>
          </a:prstGeom>
        </p:spPr>
        <p:txBody>
          <a:bodyPr vert="horz" lIns="93177" tIns="46589" rIns="93177" bIns="46589"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6" name="5 Marcador de pie de página"/>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s-PY"/>
          </a:p>
        </p:txBody>
      </p:sp>
      <p:sp>
        <p:nvSpPr>
          <p:cNvPr id="7" name="6 Marcador de número de diapositiva"/>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A3F7A76D-8B56-401A-B453-EA4CB6CFAA52}" type="slidenum">
              <a:rPr lang="es-PY" smtClean="0"/>
              <a:pPr/>
              <a:t>‹Nº›</a:t>
            </a:fld>
            <a:endParaRPr lang="es-PY"/>
          </a:p>
        </p:txBody>
      </p:sp>
    </p:spTree>
    <p:extLst>
      <p:ext uri="{BB962C8B-B14F-4D97-AF65-F5344CB8AC3E}">
        <p14:creationId xmlns:p14="http://schemas.microsoft.com/office/powerpoint/2010/main" val="934846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D8C86918-A91D-4061-88AB-770161E46B31}" type="datetimeFigureOut">
              <a:rPr lang="es-PY" smtClean="0"/>
              <a:pPr/>
              <a:t>17/10/2018</a:t>
            </a:fld>
            <a:endParaRPr lang="es-PY"/>
          </a:p>
        </p:txBody>
      </p:sp>
      <p:sp>
        <p:nvSpPr>
          <p:cNvPr id="19" name="18 Marcador de pie de página"/>
          <p:cNvSpPr>
            <a:spLocks noGrp="1"/>
          </p:cNvSpPr>
          <p:nvPr>
            <p:ph type="ftr" sz="quarter" idx="11"/>
          </p:nvPr>
        </p:nvSpPr>
        <p:spPr/>
        <p:txBody>
          <a:bodyPr/>
          <a:lstStyle/>
          <a:p>
            <a:endParaRPr lang="es-PY"/>
          </a:p>
        </p:txBody>
      </p:sp>
      <p:sp>
        <p:nvSpPr>
          <p:cNvPr id="27" name="26 Marcador de número de diapositiva"/>
          <p:cNvSpPr>
            <a:spLocks noGrp="1"/>
          </p:cNvSpPr>
          <p:nvPr>
            <p:ph type="sldNum" sz="quarter" idx="12"/>
          </p:nvPr>
        </p:nvSpPr>
        <p:spPr/>
        <p:txBody>
          <a:bodyPr/>
          <a:lstStyle/>
          <a:p>
            <a:fld id="{61BE17AC-BCD3-422A-9BC0-9AC8F0688D5C}" type="slidenum">
              <a:rPr lang="es-PY" smtClean="0"/>
              <a:pPr/>
              <a:t>‹Nº›</a:t>
            </a:fld>
            <a:endParaRPr lang="es-PY"/>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8C86918-A91D-4061-88AB-770161E46B31}" type="datetimeFigureOut">
              <a:rPr lang="es-PY" smtClean="0"/>
              <a:pPr/>
              <a:t>17/10/2018</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61BE17AC-BCD3-422A-9BC0-9AC8F0688D5C}" type="slidenum">
              <a:rPr lang="es-PY" smtClean="0"/>
              <a:pPr/>
              <a:t>‹Nº›</a:t>
            </a:fld>
            <a:endParaRPr lang="es-P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8C86918-A91D-4061-88AB-770161E46B31}" type="datetimeFigureOut">
              <a:rPr lang="es-PY" smtClean="0"/>
              <a:pPr/>
              <a:t>17/10/2018</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61BE17AC-BCD3-422A-9BC0-9AC8F0688D5C}" type="slidenum">
              <a:rPr lang="es-PY" smtClean="0"/>
              <a:pPr/>
              <a:t>‹Nº›</a:t>
            </a:fld>
            <a:endParaRPr lang="es-P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8C86918-A91D-4061-88AB-770161E46B31}" type="datetimeFigureOut">
              <a:rPr lang="es-PY" smtClean="0"/>
              <a:pPr/>
              <a:t>17/10/2018</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61BE17AC-BCD3-422A-9BC0-9AC8F0688D5C}" type="slidenum">
              <a:rPr lang="es-PY" smtClean="0"/>
              <a:pPr/>
              <a:t>‹Nº›</a:t>
            </a:fld>
            <a:endParaRPr lang="es-P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D8C86918-A91D-4061-88AB-770161E46B31}" type="datetimeFigureOut">
              <a:rPr lang="es-PY" smtClean="0"/>
              <a:pPr/>
              <a:t>17/10/2018</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61BE17AC-BCD3-422A-9BC0-9AC8F0688D5C}" type="slidenum">
              <a:rPr lang="es-PY" smtClean="0"/>
              <a:pPr/>
              <a:t>‹Nº›</a:t>
            </a:fld>
            <a:endParaRPr lang="es-PY"/>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D8C86918-A91D-4061-88AB-770161E46B31}" type="datetimeFigureOut">
              <a:rPr lang="es-PY" smtClean="0"/>
              <a:pPr/>
              <a:t>17/10/2018</a:t>
            </a:fld>
            <a:endParaRPr lang="es-PY"/>
          </a:p>
        </p:txBody>
      </p:sp>
      <p:sp>
        <p:nvSpPr>
          <p:cNvPr id="6" name="5 Marcador de pie de página"/>
          <p:cNvSpPr>
            <a:spLocks noGrp="1"/>
          </p:cNvSpPr>
          <p:nvPr>
            <p:ph type="ftr" sz="quarter" idx="11"/>
          </p:nvPr>
        </p:nvSpPr>
        <p:spPr/>
        <p:txBody>
          <a:bodyPr/>
          <a:lstStyle/>
          <a:p>
            <a:endParaRPr lang="es-PY"/>
          </a:p>
        </p:txBody>
      </p:sp>
      <p:sp>
        <p:nvSpPr>
          <p:cNvPr id="7" name="6 Marcador de número de diapositiva"/>
          <p:cNvSpPr>
            <a:spLocks noGrp="1"/>
          </p:cNvSpPr>
          <p:nvPr>
            <p:ph type="sldNum" sz="quarter" idx="12"/>
          </p:nvPr>
        </p:nvSpPr>
        <p:spPr/>
        <p:txBody>
          <a:bodyPr/>
          <a:lstStyle/>
          <a:p>
            <a:fld id="{61BE17AC-BCD3-422A-9BC0-9AC8F0688D5C}" type="slidenum">
              <a:rPr lang="es-PY" smtClean="0"/>
              <a:pPr/>
              <a:t>‹Nº›</a:t>
            </a:fld>
            <a:endParaRPr lang="es-P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D8C86918-A91D-4061-88AB-770161E46B31}" type="datetimeFigureOut">
              <a:rPr lang="es-PY" smtClean="0"/>
              <a:pPr/>
              <a:t>17/10/2018</a:t>
            </a:fld>
            <a:endParaRPr lang="es-PY"/>
          </a:p>
        </p:txBody>
      </p:sp>
      <p:sp>
        <p:nvSpPr>
          <p:cNvPr id="8" name="7 Marcador de pie de página"/>
          <p:cNvSpPr>
            <a:spLocks noGrp="1"/>
          </p:cNvSpPr>
          <p:nvPr>
            <p:ph type="ftr" sz="quarter" idx="11"/>
          </p:nvPr>
        </p:nvSpPr>
        <p:spPr/>
        <p:txBody>
          <a:bodyPr/>
          <a:lstStyle/>
          <a:p>
            <a:endParaRPr lang="es-PY"/>
          </a:p>
        </p:txBody>
      </p:sp>
      <p:sp>
        <p:nvSpPr>
          <p:cNvPr id="9" name="8 Marcador de número de diapositiva"/>
          <p:cNvSpPr>
            <a:spLocks noGrp="1"/>
          </p:cNvSpPr>
          <p:nvPr>
            <p:ph type="sldNum" sz="quarter" idx="12"/>
          </p:nvPr>
        </p:nvSpPr>
        <p:spPr/>
        <p:txBody>
          <a:bodyPr/>
          <a:lstStyle/>
          <a:p>
            <a:fld id="{61BE17AC-BCD3-422A-9BC0-9AC8F0688D5C}" type="slidenum">
              <a:rPr lang="es-PY" smtClean="0"/>
              <a:pPr/>
              <a:t>‹Nº›</a:t>
            </a:fld>
            <a:endParaRPr lang="es-P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D8C86918-A91D-4061-88AB-770161E46B31}" type="datetimeFigureOut">
              <a:rPr lang="es-PY" smtClean="0"/>
              <a:pPr/>
              <a:t>17/10/2018</a:t>
            </a:fld>
            <a:endParaRPr lang="es-PY"/>
          </a:p>
        </p:txBody>
      </p:sp>
      <p:sp>
        <p:nvSpPr>
          <p:cNvPr id="4" name="3 Marcador de pie de página"/>
          <p:cNvSpPr>
            <a:spLocks noGrp="1"/>
          </p:cNvSpPr>
          <p:nvPr>
            <p:ph type="ftr" sz="quarter" idx="11"/>
          </p:nvPr>
        </p:nvSpPr>
        <p:spPr/>
        <p:txBody>
          <a:bodyPr/>
          <a:lstStyle/>
          <a:p>
            <a:endParaRPr lang="es-PY"/>
          </a:p>
        </p:txBody>
      </p:sp>
      <p:sp>
        <p:nvSpPr>
          <p:cNvPr id="5" name="4 Marcador de número de diapositiva"/>
          <p:cNvSpPr>
            <a:spLocks noGrp="1"/>
          </p:cNvSpPr>
          <p:nvPr>
            <p:ph type="sldNum" sz="quarter" idx="12"/>
          </p:nvPr>
        </p:nvSpPr>
        <p:spPr/>
        <p:txBody>
          <a:bodyPr/>
          <a:lstStyle/>
          <a:p>
            <a:fld id="{61BE17AC-BCD3-422A-9BC0-9AC8F0688D5C}" type="slidenum">
              <a:rPr lang="es-PY" smtClean="0"/>
              <a:pPr/>
              <a:t>‹Nº›</a:t>
            </a:fld>
            <a:endParaRPr lang="es-P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8C86918-A91D-4061-88AB-770161E46B31}" type="datetimeFigureOut">
              <a:rPr lang="es-PY" smtClean="0"/>
              <a:pPr/>
              <a:t>17/10/2018</a:t>
            </a:fld>
            <a:endParaRPr lang="es-PY"/>
          </a:p>
        </p:txBody>
      </p:sp>
      <p:sp>
        <p:nvSpPr>
          <p:cNvPr id="3" name="2 Marcador de pie de página"/>
          <p:cNvSpPr>
            <a:spLocks noGrp="1"/>
          </p:cNvSpPr>
          <p:nvPr>
            <p:ph type="ftr" sz="quarter" idx="11"/>
          </p:nvPr>
        </p:nvSpPr>
        <p:spPr/>
        <p:txBody>
          <a:bodyPr/>
          <a:lstStyle/>
          <a:p>
            <a:endParaRPr lang="es-PY"/>
          </a:p>
        </p:txBody>
      </p:sp>
      <p:sp>
        <p:nvSpPr>
          <p:cNvPr id="4" name="3 Marcador de número de diapositiva"/>
          <p:cNvSpPr>
            <a:spLocks noGrp="1"/>
          </p:cNvSpPr>
          <p:nvPr>
            <p:ph type="sldNum" sz="quarter" idx="12"/>
          </p:nvPr>
        </p:nvSpPr>
        <p:spPr/>
        <p:txBody>
          <a:bodyPr/>
          <a:lstStyle/>
          <a:p>
            <a:fld id="{61BE17AC-BCD3-422A-9BC0-9AC8F0688D5C}" type="slidenum">
              <a:rPr lang="es-PY" smtClean="0"/>
              <a:pPr/>
              <a:t>‹Nº›</a:t>
            </a:fld>
            <a:endParaRPr lang="es-P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D8C86918-A91D-4061-88AB-770161E46B31}" type="datetimeFigureOut">
              <a:rPr lang="es-PY" smtClean="0"/>
              <a:pPr/>
              <a:t>17/10/2018</a:t>
            </a:fld>
            <a:endParaRPr lang="es-PY"/>
          </a:p>
        </p:txBody>
      </p:sp>
      <p:sp>
        <p:nvSpPr>
          <p:cNvPr id="6" name="5 Marcador de pie de página"/>
          <p:cNvSpPr>
            <a:spLocks noGrp="1"/>
          </p:cNvSpPr>
          <p:nvPr>
            <p:ph type="ftr" sz="quarter" idx="11"/>
          </p:nvPr>
        </p:nvSpPr>
        <p:spPr/>
        <p:txBody>
          <a:bodyPr/>
          <a:lstStyle/>
          <a:p>
            <a:endParaRPr lang="es-PY"/>
          </a:p>
        </p:txBody>
      </p:sp>
      <p:sp>
        <p:nvSpPr>
          <p:cNvPr id="7" name="6 Marcador de número de diapositiva"/>
          <p:cNvSpPr>
            <a:spLocks noGrp="1"/>
          </p:cNvSpPr>
          <p:nvPr>
            <p:ph type="sldNum" sz="quarter" idx="12"/>
          </p:nvPr>
        </p:nvSpPr>
        <p:spPr/>
        <p:txBody>
          <a:bodyPr/>
          <a:lstStyle/>
          <a:p>
            <a:fld id="{61BE17AC-BCD3-422A-9BC0-9AC8F0688D5C}" type="slidenum">
              <a:rPr lang="es-PY" smtClean="0"/>
              <a:pPr/>
              <a:t>‹Nº›</a:t>
            </a:fld>
            <a:endParaRPr lang="es-P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D8C86918-A91D-4061-88AB-770161E46B31}" type="datetimeFigureOut">
              <a:rPr lang="es-PY" smtClean="0"/>
              <a:pPr/>
              <a:t>17/10/2018</a:t>
            </a:fld>
            <a:endParaRPr lang="es-PY"/>
          </a:p>
        </p:txBody>
      </p:sp>
      <p:sp>
        <p:nvSpPr>
          <p:cNvPr id="6" name="5 Marcador de pie de página"/>
          <p:cNvSpPr>
            <a:spLocks noGrp="1"/>
          </p:cNvSpPr>
          <p:nvPr>
            <p:ph type="ftr" sz="quarter" idx="11"/>
          </p:nvPr>
        </p:nvSpPr>
        <p:spPr/>
        <p:txBody>
          <a:bodyPr/>
          <a:lstStyle/>
          <a:p>
            <a:endParaRPr lang="es-PY"/>
          </a:p>
        </p:txBody>
      </p:sp>
      <p:sp>
        <p:nvSpPr>
          <p:cNvPr id="7" name="6 Marcador de número de diapositiva"/>
          <p:cNvSpPr>
            <a:spLocks noGrp="1"/>
          </p:cNvSpPr>
          <p:nvPr>
            <p:ph type="sldNum" sz="quarter" idx="12"/>
          </p:nvPr>
        </p:nvSpPr>
        <p:spPr>
          <a:xfrm>
            <a:off x="8077200" y="6356350"/>
            <a:ext cx="609600" cy="365125"/>
          </a:xfrm>
        </p:spPr>
        <p:txBody>
          <a:bodyPr/>
          <a:lstStyle/>
          <a:p>
            <a:fld id="{61BE17AC-BCD3-422A-9BC0-9AC8F0688D5C}" type="slidenum">
              <a:rPr lang="es-PY" smtClean="0"/>
              <a:pPr/>
              <a:t>‹Nº›</a:t>
            </a:fld>
            <a:endParaRPr lang="es-PY"/>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8C86918-A91D-4061-88AB-770161E46B31}" type="datetimeFigureOut">
              <a:rPr lang="es-PY" smtClean="0"/>
              <a:pPr/>
              <a:t>17/10/2018</a:t>
            </a:fld>
            <a:endParaRPr lang="es-PY"/>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PY"/>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1BE17AC-BCD3-422A-9BC0-9AC8F0688D5C}" type="slidenum">
              <a:rPr lang="es-PY" smtClean="0"/>
              <a:pPr/>
              <a:t>‹Nº›</a:t>
            </a:fld>
            <a:endParaRPr lang="es-PY"/>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2204864"/>
            <a:ext cx="7056784" cy="1152128"/>
          </a:xfrm>
        </p:spPr>
        <p:txBody>
          <a:bodyPr>
            <a:normAutofit/>
          </a:bodyPr>
          <a:lstStyle/>
          <a:p>
            <a:pPr algn="ctr"/>
            <a:r>
              <a:rPr lang="es-MX" sz="2800" dirty="0" smtClean="0">
                <a:solidFill>
                  <a:schemeClr val="bg1"/>
                </a:solidFill>
                <a:latin typeface="Arial Black" pitchFamily="34" charset="0"/>
                <a:cs typeface="Aharoni" pitchFamily="2" charset="-79"/>
              </a:rPr>
              <a:t>PROYECTO DE PRESUPUESTO </a:t>
            </a:r>
            <a:br>
              <a:rPr lang="es-MX" sz="2800" dirty="0" smtClean="0">
                <a:solidFill>
                  <a:schemeClr val="bg1"/>
                </a:solidFill>
                <a:latin typeface="Arial Black" pitchFamily="34" charset="0"/>
                <a:cs typeface="Aharoni" pitchFamily="2" charset="-79"/>
              </a:rPr>
            </a:br>
            <a:r>
              <a:rPr lang="es-MX" sz="2800" dirty="0" smtClean="0">
                <a:solidFill>
                  <a:schemeClr val="bg1"/>
                </a:solidFill>
                <a:latin typeface="Arial Black" pitchFamily="34" charset="0"/>
                <a:cs typeface="Aharoni" pitchFamily="2" charset="-79"/>
              </a:rPr>
              <a:t>PARA EL EJERCICIO FISCAL 2019</a:t>
            </a:r>
            <a:endParaRPr lang="es-PY" sz="2800" dirty="0">
              <a:solidFill>
                <a:schemeClr val="bg1"/>
              </a:solidFill>
            </a:endParaRPr>
          </a:p>
        </p:txBody>
      </p:sp>
      <p:sp>
        <p:nvSpPr>
          <p:cNvPr id="8" name="1 Título"/>
          <p:cNvSpPr txBox="1">
            <a:spLocks/>
          </p:cNvSpPr>
          <p:nvPr/>
        </p:nvSpPr>
        <p:spPr>
          <a:xfrm>
            <a:off x="899592" y="980728"/>
            <a:ext cx="7560840" cy="936104"/>
          </a:xfrm>
          <a:prstGeom prst="rect">
            <a:avLst/>
          </a:prstGeom>
        </p:spPr>
        <p:txBody>
          <a:bodyPr vert="horz" anchor="b">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2600" b="1" noProof="0" dirty="0" smtClean="0">
                <a:effectLst>
                  <a:outerShdw blurRad="31750" dist="25400" dir="5400000" algn="tl" rotWithShape="0">
                    <a:srgbClr val="000000">
                      <a:alpha val="25000"/>
                    </a:srgbClr>
                  </a:outerShdw>
                </a:effectLst>
                <a:latin typeface="Arial Black" pitchFamily="34" charset="0"/>
                <a:ea typeface="+mj-ea"/>
                <a:cs typeface="Aharoni" pitchFamily="2" charset="-79"/>
              </a:rPr>
              <a:t>DIRECCIÓN NACIONAL DE ADUANAS</a:t>
            </a:r>
            <a:endParaRPr kumimoji="0" lang="es-PY" sz="26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pic>
        <p:nvPicPr>
          <p:cNvPr id="2049" name="Picture 1"/>
          <p:cNvPicPr>
            <a:picLocks noChangeAspect="1" noChangeArrowheads="1"/>
          </p:cNvPicPr>
          <p:nvPr/>
        </p:nvPicPr>
        <p:blipFill>
          <a:blip r:embed="rId2" cstate="print"/>
          <a:srcRect/>
          <a:stretch>
            <a:fillRect/>
          </a:stretch>
        </p:blipFill>
        <p:spPr bwMode="auto">
          <a:xfrm>
            <a:off x="467544" y="4077072"/>
            <a:ext cx="8208912" cy="237981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0" y="5877272"/>
            <a:ext cx="4572000" cy="980728"/>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a:stretch>
            <a:fillRect/>
          </a:stretch>
        </p:blipFill>
        <p:spPr bwMode="auto">
          <a:xfrm>
            <a:off x="4644008" y="5877272"/>
            <a:ext cx="4499992" cy="980728"/>
          </a:xfrm>
          <a:prstGeom prst="rect">
            <a:avLst/>
          </a:prstGeom>
          <a:noFill/>
          <a:ln w="9525">
            <a:noFill/>
            <a:miter lim="800000"/>
            <a:headEnd/>
            <a:tailEnd/>
          </a:ln>
        </p:spPr>
      </p:pic>
      <p:pic>
        <p:nvPicPr>
          <p:cNvPr id="7" name="Imagen 6"/>
          <p:cNvPicPr/>
          <p:nvPr/>
        </p:nvPicPr>
        <p:blipFill rotWithShape="1">
          <a:blip r:embed="rId4"/>
          <a:srcRect l="29078" t="18179" r="25718" b="12809"/>
          <a:stretch/>
        </p:blipFill>
        <p:spPr bwMode="auto">
          <a:xfrm>
            <a:off x="107504" y="1412776"/>
            <a:ext cx="4536503" cy="4392488"/>
          </a:xfrm>
          <a:prstGeom prst="rect">
            <a:avLst/>
          </a:prstGeom>
          <a:ln>
            <a:noFill/>
          </a:ln>
          <a:extLst>
            <a:ext uri="{53640926-AAD7-44D8-BBD7-CCE9431645EC}">
              <a14:shadowObscured xmlns:a14="http://schemas.microsoft.com/office/drawing/2010/main"/>
            </a:ext>
          </a:extLst>
        </p:spPr>
      </p:pic>
      <p:pic>
        <p:nvPicPr>
          <p:cNvPr id="8" name="Imagen 7"/>
          <p:cNvPicPr/>
          <p:nvPr/>
        </p:nvPicPr>
        <p:blipFill rotWithShape="1">
          <a:blip r:embed="rId5"/>
          <a:srcRect l="29080" t="17609" r="25876" b="12255"/>
          <a:stretch/>
        </p:blipFill>
        <p:spPr bwMode="auto">
          <a:xfrm>
            <a:off x="4644008" y="1412776"/>
            <a:ext cx="4499992" cy="4464496"/>
          </a:xfrm>
          <a:prstGeom prst="rect">
            <a:avLst/>
          </a:prstGeom>
          <a:ln>
            <a:noFill/>
          </a:ln>
          <a:extLst>
            <a:ext uri="{53640926-AAD7-44D8-BBD7-CCE9431645EC}">
              <a14:shadowObscured xmlns:a14="http://schemas.microsoft.com/office/drawing/2010/main"/>
            </a:ext>
          </a:extLst>
        </p:spPr>
      </p:pic>
      <p:sp>
        <p:nvSpPr>
          <p:cNvPr id="10" name="1 Título"/>
          <p:cNvSpPr>
            <a:spLocks noGrp="1"/>
          </p:cNvSpPr>
          <p:nvPr>
            <p:ph type="title"/>
          </p:nvPr>
        </p:nvSpPr>
        <p:spPr>
          <a:xfrm>
            <a:off x="0" y="548680"/>
            <a:ext cx="4572000" cy="576064"/>
          </a:xfrm>
        </p:spPr>
        <p:txBody>
          <a:bodyPr>
            <a:noAutofit/>
          </a:bodyPr>
          <a:lstStyle/>
          <a:p>
            <a:pPr algn="ctr"/>
            <a:r>
              <a:rPr lang="es-MX" sz="24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Aduana </a:t>
            </a:r>
            <a:r>
              <a:rPr lang="es-MX" sz="2400" b="1"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Ita</a:t>
            </a:r>
            <a:r>
              <a:rPr lang="es-MX" sz="24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Enramada</a:t>
            </a:r>
            <a:endParaRPr lang="es-PY" sz="2400" b="1" dirty="0">
              <a:solidFill>
                <a:schemeClr val="tx1"/>
              </a:solidFill>
            </a:endParaRPr>
          </a:p>
        </p:txBody>
      </p:sp>
      <p:sp>
        <p:nvSpPr>
          <p:cNvPr id="11" name="1 Título"/>
          <p:cNvSpPr txBox="1">
            <a:spLocks/>
          </p:cNvSpPr>
          <p:nvPr/>
        </p:nvSpPr>
        <p:spPr>
          <a:xfrm>
            <a:off x="4644008" y="548680"/>
            <a:ext cx="4320480" cy="576064"/>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s-MX" sz="24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Aduana Falcón</a:t>
            </a:r>
          </a:p>
        </p:txBody>
      </p:sp>
    </p:spTree>
    <p:extLst>
      <p:ext uri="{BB962C8B-B14F-4D97-AF65-F5344CB8AC3E}">
        <p14:creationId xmlns:p14="http://schemas.microsoft.com/office/powerpoint/2010/main" val="1455640944"/>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692696"/>
            <a:ext cx="8280920" cy="576064"/>
          </a:xfrm>
        </p:spPr>
        <p:txBody>
          <a:bodyPr>
            <a:noAutofit/>
          </a:bodyPr>
          <a:lstStyle/>
          <a:p>
            <a:pPr algn="ctr"/>
            <a:r>
              <a:rPr lang="es-MX" sz="24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Grupo  300 “Bienes de consumo e insumos</a:t>
            </a:r>
            <a:r>
              <a:rPr lang="es-MX" sz="2400" b="1" dirty="0" smtClean="0">
                <a:solidFill>
                  <a:schemeClr val="tx1"/>
                </a:solidFill>
                <a:effectLst>
                  <a:outerShdw blurRad="38100" dist="38100" dir="2700000" algn="tl">
                    <a:srgbClr val="000000">
                      <a:alpha val="43137"/>
                    </a:srgbClr>
                  </a:outerShdw>
                </a:effectLst>
                <a:latin typeface="Arial" pitchFamily="34" charset="0"/>
              </a:rPr>
              <a:t>”</a:t>
            </a:r>
            <a:endParaRPr lang="es-PY" sz="2400" b="1" dirty="0">
              <a:solidFill>
                <a:schemeClr val="tx1"/>
              </a:solidFill>
            </a:endParaRPr>
          </a:p>
        </p:txBody>
      </p:sp>
      <p:sp>
        <p:nvSpPr>
          <p:cNvPr id="4" name="3 Rectángulo"/>
          <p:cNvSpPr/>
          <p:nvPr/>
        </p:nvSpPr>
        <p:spPr>
          <a:xfrm>
            <a:off x="467544" y="1556792"/>
            <a:ext cx="8280920" cy="4524315"/>
          </a:xfrm>
          <a:prstGeom prst="rect">
            <a:avLst/>
          </a:prstGeom>
        </p:spPr>
        <p:txBody>
          <a:bodyPr wrap="square">
            <a:spAutoFit/>
          </a:bodyPr>
          <a:lstStyle/>
          <a:p>
            <a:pPr marL="88900" indent="0" algn="just">
              <a:spcBef>
                <a:spcPct val="0"/>
              </a:spcBef>
              <a:buFont typeface="Wingdings 2" pitchFamily="18" charset="2"/>
              <a:buNone/>
            </a:pPr>
            <a:r>
              <a:rPr lang="es-PY" sz="2400" dirty="0" smtClean="0">
                <a:latin typeface="Arial" charset="0"/>
                <a:cs typeface="Arial" charset="0"/>
              </a:rPr>
              <a:t>En el </a:t>
            </a:r>
            <a:r>
              <a:rPr lang="es-PY" sz="2400" b="1" dirty="0" smtClean="0">
                <a:latin typeface="Arial" charset="0"/>
                <a:cs typeface="Arial" charset="0"/>
              </a:rPr>
              <a:t>Grupo 300 </a:t>
            </a:r>
            <a:r>
              <a:rPr lang="es-PY" sz="2400" dirty="0" smtClean="0">
                <a:latin typeface="Arial" charset="0"/>
                <a:cs typeface="Arial" charset="0"/>
              </a:rPr>
              <a:t>se observa un pequeño aumento del 6% en forma global en comparación al Presupuesto aprobado para el año 2018, para afrontar básicamente mayores gastos en combustibles (vehículos y lanchas), necesarios para alcanzar los objetivos de la lucha contra el contrabando. </a:t>
            </a:r>
          </a:p>
          <a:p>
            <a:pPr marL="88900" indent="0" algn="just">
              <a:spcBef>
                <a:spcPct val="0"/>
              </a:spcBef>
              <a:buFont typeface="Wingdings 2" pitchFamily="18" charset="2"/>
              <a:buNone/>
            </a:pPr>
            <a:endParaRPr lang="es-PY" sz="2400" dirty="0" smtClean="0">
              <a:latin typeface="Arial" charset="0"/>
              <a:cs typeface="Arial" charset="0"/>
            </a:endParaRPr>
          </a:p>
          <a:p>
            <a:pPr marL="88900" indent="0" algn="just">
              <a:spcBef>
                <a:spcPct val="0"/>
              </a:spcBef>
              <a:buFont typeface="Wingdings 2" pitchFamily="18" charset="2"/>
              <a:buNone/>
            </a:pPr>
            <a:r>
              <a:rPr lang="es-PY" sz="2400" dirty="0" smtClean="0">
                <a:latin typeface="Arial" charset="0"/>
                <a:cs typeface="Arial" charset="0"/>
              </a:rPr>
              <a:t>Adquisición de útiles de oficina para el normal funcionamiento de las </a:t>
            </a:r>
            <a:r>
              <a:rPr lang="es-PY" sz="2400" b="1" u="sng" dirty="0" smtClean="0">
                <a:latin typeface="Arial" charset="0"/>
                <a:cs typeface="Arial" charset="0"/>
              </a:rPr>
              <a:t>33 Administraciones Aduaneras y 37 Puestos de Control Aduanero </a:t>
            </a:r>
            <a:r>
              <a:rPr lang="es-PY" sz="2400" dirty="0" smtClean="0">
                <a:latin typeface="Arial" charset="0"/>
                <a:cs typeface="Arial" charset="0"/>
              </a:rPr>
              <a:t>distribuidos en territorio nacional.</a:t>
            </a:r>
          </a:p>
          <a:p>
            <a:pPr marL="88900" indent="0" algn="just">
              <a:spcBef>
                <a:spcPct val="0"/>
              </a:spcBef>
              <a:buFont typeface="Wingdings 2" pitchFamily="18" charset="2"/>
              <a:buNone/>
            </a:pPr>
            <a:endParaRPr lang="es-PY" sz="2400" dirty="0">
              <a:latin typeface="Arial" charset="0"/>
              <a:cs typeface="Arial" charset="0"/>
            </a:endParaRPr>
          </a:p>
        </p:txBody>
      </p:sp>
      <p:pic>
        <p:nvPicPr>
          <p:cNvPr id="5" name="Picture 3"/>
          <p:cNvPicPr>
            <a:picLocks noChangeAspect="1" noChangeArrowheads="1"/>
          </p:cNvPicPr>
          <p:nvPr/>
        </p:nvPicPr>
        <p:blipFill>
          <a:blip r:embed="rId2" cstate="print"/>
          <a:srcRect/>
          <a:stretch>
            <a:fillRect/>
          </a:stretch>
        </p:blipFill>
        <p:spPr bwMode="auto">
          <a:xfrm>
            <a:off x="0" y="5877272"/>
            <a:ext cx="4572000" cy="980728"/>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a:stretch>
            <a:fillRect/>
          </a:stretch>
        </p:blipFill>
        <p:spPr bwMode="auto">
          <a:xfrm>
            <a:off x="4644008" y="5877272"/>
            <a:ext cx="4499992" cy="98072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620688"/>
            <a:ext cx="6737176" cy="504056"/>
          </a:xfrm>
        </p:spPr>
        <p:txBody>
          <a:bodyPr>
            <a:normAutofit/>
          </a:bodyPr>
          <a:lstStyle/>
          <a:p>
            <a:pPr algn="ctr"/>
            <a:r>
              <a:rPr lang="es-PY" sz="2400" b="1" dirty="0" smtClean="0">
                <a:solidFill>
                  <a:schemeClr val="tx1"/>
                </a:solidFill>
                <a:effectLst>
                  <a:outerShdw blurRad="38100" dist="38100" dir="2700000" algn="tl">
                    <a:srgbClr val="000000">
                      <a:alpha val="43137"/>
                    </a:srgbClr>
                  </a:outerShdw>
                </a:effectLst>
                <a:latin typeface="Arial" charset="0"/>
                <a:cs typeface="Arial" charset="0"/>
              </a:rPr>
              <a:t>Grupo 400 “Bienes de Cambio”</a:t>
            </a:r>
            <a:endParaRPr lang="es-PY" sz="2400" dirty="0">
              <a:solidFill>
                <a:schemeClr val="tx1"/>
              </a:solidFill>
              <a:effectLst>
                <a:outerShdw blurRad="38100" dist="38100" dir="2700000" algn="tl">
                  <a:srgbClr val="000000">
                    <a:alpha val="43137"/>
                  </a:srgbClr>
                </a:outerShdw>
              </a:effectLst>
            </a:endParaRPr>
          </a:p>
        </p:txBody>
      </p:sp>
      <p:sp>
        <p:nvSpPr>
          <p:cNvPr id="5" name="4 Rectángulo"/>
          <p:cNvSpPr/>
          <p:nvPr/>
        </p:nvSpPr>
        <p:spPr>
          <a:xfrm>
            <a:off x="462434" y="1398255"/>
            <a:ext cx="8280920" cy="2554545"/>
          </a:xfrm>
          <a:prstGeom prst="rect">
            <a:avLst/>
          </a:prstGeom>
        </p:spPr>
        <p:txBody>
          <a:bodyPr wrap="square">
            <a:spAutoFit/>
          </a:bodyPr>
          <a:lstStyle/>
          <a:p>
            <a:pPr algn="just">
              <a:defRPr/>
            </a:pPr>
            <a:r>
              <a:rPr lang="es-ES_tradnl" sz="2000" dirty="0" smtClean="0">
                <a:latin typeface="Arial" pitchFamily="34" charset="0"/>
                <a:cs typeface="Arial" pitchFamily="34" charset="0"/>
              </a:rPr>
              <a:t>Este Grupo tiene incrementado 9%, destinados para la compra de precintos de seguridad a ser utilizados en el transporte terrestre (camiones en carpados, contenedores) y fluvial (barcazas), </a:t>
            </a:r>
            <a:r>
              <a:rPr lang="es-PY" sz="2000" dirty="0" smtClean="0">
                <a:latin typeface="Arial" pitchFamily="34" charset="0"/>
                <a:cs typeface="Arial" pitchFamily="34" charset="0"/>
              </a:rPr>
              <a:t>en cumplimiento a disposiciones multilaterales vigentes del comercio internacional y la demanda proyectada para el ejercicio 2019.</a:t>
            </a:r>
          </a:p>
          <a:p>
            <a:pPr algn="just">
              <a:defRPr/>
            </a:pPr>
            <a:endParaRPr lang="es-PY" sz="2000" dirty="0">
              <a:latin typeface="Arial" pitchFamily="34" charset="0"/>
              <a:cs typeface="Arial" pitchFamily="34" charset="0"/>
            </a:endParaRPr>
          </a:p>
          <a:p>
            <a:pPr algn="just">
              <a:defRPr/>
            </a:pPr>
            <a:endParaRPr lang="es-PY" sz="2000" dirty="0" smtClean="0">
              <a:latin typeface="Arial" pitchFamily="34" charset="0"/>
              <a:cs typeface="Arial" pitchFamily="34" charset="0"/>
            </a:endParaRPr>
          </a:p>
          <a:p>
            <a:pPr algn="just">
              <a:defRPr/>
            </a:pPr>
            <a:endParaRPr lang="es-PY" sz="2000" dirty="0">
              <a:latin typeface="Arial" pitchFamily="34" charset="0"/>
              <a:cs typeface="Arial" pitchFamily="34" charset="0"/>
            </a:endParaRPr>
          </a:p>
        </p:txBody>
      </p:sp>
      <p:sp>
        <p:nvSpPr>
          <p:cNvPr id="6" name="1 Título"/>
          <p:cNvSpPr txBox="1">
            <a:spLocks/>
          </p:cNvSpPr>
          <p:nvPr/>
        </p:nvSpPr>
        <p:spPr>
          <a:xfrm>
            <a:off x="739788" y="3068960"/>
            <a:ext cx="7344816" cy="432048"/>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PY" sz="24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Arial" charset="0"/>
                <a:ea typeface="+mj-ea"/>
                <a:cs typeface="Arial" charset="0"/>
              </a:rPr>
              <a:t>Grupo 500 “Inversión Física”</a:t>
            </a:r>
            <a:endParaRPr kumimoji="0" lang="es-PY" sz="24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sp>
        <p:nvSpPr>
          <p:cNvPr id="7" name="6 Rectángulo"/>
          <p:cNvSpPr/>
          <p:nvPr/>
        </p:nvSpPr>
        <p:spPr>
          <a:xfrm>
            <a:off x="462434" y="3501008"/>
            <a:ext cx="8352928" cy="2246769"/>
          </a:xfrm>
          <a:prstGeom prst="rect">
            <a:avLst/>
          </a:prstGeom>
        </p:spPr>
        <p:txBody>
          <a:bodyPr wrap="square">
            <a:spAutoFit/>
          </a:bodyPr>
          <a:lstStyle/>
          <a:p>
            <a:pPr algn="just"/>
            <a:r>
              <a:rPr lang="es-PY" sz="2000" dirty="0" smtClean="0">
                <a:latin typeface="Arial" pitchFamily="34" charset="0"/>
                <a:cs typeface="Arial" pitchFamily="34" charset="0"/>
              </a:rPr>
              <a:t>Tiene una variación negativa del - 45% en comparación al presupuesto del año 2018. Los recursos previstos de G. 19.337 en el proyecto de  presupuesto para el ejercicio 2019, se destinarán para las adquisiciones de vehículos, lanchas, muebles, equipos informáticos (software y hardware) y </a:t>
            </a:r>
            <a:r>
              <a:rPr lang="es-ES_tradnl" sz="2000" dirty="0" smtClean="0">
                <a:latin typeface="Arial" pitchFamily="34" charset="0"/>
                <a:cs typeface="Arial" pitchFamily="34" charset="0"/>
              </a:rPr>
              <a:t>para la construcción o ampliación de puestos de controles aduaneros</a:t>
            </a:r>
            <a:r>
              <a:rPr lang="es-ES_tradnl" sz="2000" dirty="0">
                <a:latin typeface="Arial" pitchFamily="34" charset="0"/>
                <a:cs typeface="Arial" pitchFamily="34" charset="0"/>
              </a:rPr>
              <a:t> </a:t>
            </a:r>
            <a:r>
              <a:rPr lang="es-ES_tradnl" sz="2000" dirty="0" smtClean="0">
                <a:latin typeface="Arial" pitchFamily="34" charset="0"/>
                <a:cs typeface="Arial" pitchFamily="34" charset="0"/>
              </a:rPr>
              <a:t>y la nueva sede de la Administración del Sistema Informático SOFIA.</a:t>
            </a:r>
            <a:endParaRPr lang="es-PY" sz="2000" dirty="0">
              <a:latin typeface="Arial" pitchFamily="34" charset="0"/>
              <a:cs typeface="Arial" pitchFamily="34" charset="0"/>
            </a:endParaRPr>
          </a:p>
        </p:txBody>
      </p:sp>
      <p:pic>
        <p:nvPicPr>
          <p:cNvPr id="8" name="Picture 3"/>
          <p:cNvPicPr>
            <a:picLocks noChangeAspect="1" noChangeArrowheads="1"/>
          </p:cNvPicPr>
          <p:nvPr/>
        </p:nvPicPr>
        <p:blipFill>
          <a:blip r:embed="rId2" cstate="print"/>
          <a:srcRect/>
          <a:stretch>
            <a:fillRect/>
          </a:stretch>
        </p:blipFill>
        <p:spPr bwMode="auto">
          <a:xfrm>
            <a:off x="0" y="5931282"/>
            <a:ext cx="4572000" cy="926718"/>
          </a:xfrm>
          <a:prstGeom prst="rect">
            <a:avLst/>
          </a:prstGeom>
          <a:noFill/>
          <a:ln w="9525">
            <a:noFill/>
            <a:miter lim="800000"/>
            <a:headEnd/>
            <a:tailEnd/>
          </a:ln>
        </p:spPr>
      </p:pic>
      <p:pic>
        <p:nvPicPr>
          <p:cNvPr id="10" name="Picture 4"/>
          <p:cNvPicPr>
            <a:picLocks noChangeAspect="1" noChangeArrowheads="1"/>
          </p:cNvPicPr>
          <p:nvPr/>
        </p:nvPicPr>
        <p:blipFill>
          <a:blip r:embed="rId3" cstate="print"/>
          <a:srcRect/>
          <a:stretch>
            <a:fillRect/>
          </a:stretch>
        </p:blipFill>
        <p:spPr bwMode="auto">
          <a:xfrm>
            <a:off x="4644008" y="5931282"/>
            <a:ext cx="4499992" cy="92671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003232" cy="576064"/>
          </a:xfrm>
        </p:spPr>
        <p:txBody>
          <a:bodyPr>
            <a:noAutofit/>
          </a:bodyPr>
          <a:lstStyle/>
          <a:p>
            <a:pPr algn="ctr"/>
            <a:r>
              <a:rPr lang="es-PY" sz="2400" b="1" dirty="0" smtClean="0">
                <a:solidFill>
                  <a:schemeClr val="tx1"/>
                </a:solidFill>
                <a:latin typeface="Arial" pitchFamily="34" charset="0"/>
                <a:cs typeface="Arial" pitchFamily="34" charset="0"/>
              </a:rPr>
              <a:t>Grupo 800 “Transferencias”</a:t>
            </a:r>
            <a:endParaRPr lang="es-PY" sz="2400" dirty="0">
              <a:solidFill>
                <a:schemeClr val="tx1"/>
              </a:solidFill>
              <a:latin typeface="Arial" pitchFamily="34" charset="0"/>
              <a:cs typeface="Arial" pitchFamily="34" charset="0"/>
            </a:endParaRPr>
          </a:p>
        </p:txBody>
      </p:sp>
      <p:sp>
        <p:nvSpPr>
          <p:cNvPr id="5" name="4 Rectángulo"/>
          <p:cNvSpPr/>
          <p:nvPr/>
        </p:nvSpPr>
        <p:spPr>
          <a:xfrm>
            <a:off x="467544" y="1052736"/>
            <a:ext cx="8136904" cy="4893647"/>
          </a:xfrm>
          <a:prstGeom prst="rect">
            <a:avLst/>
          </a:prstGeom>
        </p:spPr>
        <p:txBody>
          <a:bodyPr wrap="square">
            <a:spAutoFit/>
          </a:bodyPr>
          <a:lstStyle/>
          <a:p>
            <a:pPr algn="just">
              <a:buFont typeface="Wingdings 2" pitchFamily="18" charset="2"/>
              <a:buNone/>
            </a:pPr>
            <a:r>
              <a:rPr lang="es-ES" sz="2400" dirty="0" smtClean="0">
                <a:latin typeface="Arial" charset="0"/>
                <a:cs typeface="Arial" charset="0"/>
              </a:rPr>
              <a:t>Este grupo de gasto cuenta con un aumento del 52%, la principal variación se verifica en el Objeto del Gasto 812 que corresponde a la </a:t>
            </a:r>
            <a:r>
              <a:rPr lang="es-ES" sz="2400" b="1" dirty="0" smtClean="0">
                <a:latin typeface="Arial" charset="0"/>
                <a:cs typeface="Arial" charset="0"/>
              </a:rPr>
              <a:t>Transferencia Consolidable a la Administración Central </a:t>
            </a:r>
            <a:r>
              <a:rPr lang="es-ES" sz="2400" dirty="0" smtClean="0">
                <a:latin typeface="Arial" charset="0"/>
                <a:cs typeface="Arial" charset="0"/>
              </a:rPr>
              <a:t>con un monto de G. 120.000 millones para el Ejercicio Fiscal 2019, que representa el 35% del presupuesto total de la Dirección Nacional de Aduanas.</a:t>
            </a:r>
          </a:p>
          <a:p>
            <a:pPr algn="just">
              <a:buFont typeface="Wingdings 2" pitchFamily="18" charset="2"/>
              <a:buNone/>
            </a:pPr>
            <a:endParaRPr lang="es-ES" sz="2400" dirty="0">
              <a:latin typeface="Arial" charset="0"/>
              <a:cs typeface="Arial" charset="0"/>
            </a:endParaRPr>
          </a:p>
          <a:p>
            <a:pPr algn="just">
              <a:buFont typeface="Wingdings 2" pitchFamily="18" charset="2"/>
              <a:buNone/>
            </a:pPr>
            <a:r>
              <a:rPr lang="es-ES" sz="2400" dirty="0" smtClean="0">
                <a:latin typeface="Arial" charset="0"/>
                <a:cs typeface="Arial" charset="0"/>
              </a:rPr>
              <a:t>También se prevé una disponibilidad para el retiro voluntario de funcionarios, pago en concepto de participación de multas, tasas por servicios extraordinarios y el pago de membresía a la Organización Mundial de Aduanas (OMA). </a:t>
            </a:r>
          </a:p>
        </p:txBody>
      </p:sp>
      <p:sp>
        <p:nvSpPr>
          <p:cNvPr id="8" name="7 Rectángulo"/>
          <p:cNvSpPr/>
          <p:nvPr/>
        </p:nvSpPr>
        <p:spPr>
          <a:xfrm>
            <a:off x="611560" y="4797152"/>
            <a:ext cx="7920880" cy="461665"/>
          </a:xfrm>
          <a:prstGeom prst="rect">
            <a:avLst/>
          </a:prstGeom>
        </p:spPr>
        <p:txBody>
          <a:bodyPr wrap="square">
            <a:spAutoFit/>
          </a:bodyPr>
          <a:lstStyle/>
          <a:p>
            <a:pPr marL="85725" algn="just">
              <a:defRPr/>
            </a:pPr>
            <a:endParaRPr lang="es-PY" sz="2400" dirty="0">
              <a:latin typeface="Arial" pitchFamily="34" charset="0"/>
              <a:cs typeface="Arial" pitchFamily="34" charset="0"/>
            </a:endParaRPr>
          </a:p>
        </p:txBody>
      </p:sp>
      <p:pic>
        <p:nvPicPr>
          <p:cNvPr id="9" name="Picture 3"/>
          <p:cNvPicPr>
            <a:picLocks noChangeAspect="1" noChangeArrowheads="1"/>
          </p:cNvPicPr>
          <p:nvPr/>
        </p:nvPicPr>
        <p:blipFill>
          <a:blip r:embed="rId2" cstate="print"/>
          <a:srcRect/>
          <a:stretch>
            <a:fillRect/>
          </a:stretch>
        </p:blipFill>
        <p:spPr bwMode="auto">
          <a:xfrm>
            <a:off x="0" y="5877272"/>
            <a:ext cx="4572000" cy="980728"/>
          </a:xfrm>
          <a:prstGeom prst="rect">
            <a:avLst/>
          </a:prstGeom>
          <a:noFill/>
          <a:ln w="9525">
            <a:noFill/>
            <a:miter lim="800000"/>
            <a:headEnd/>
            <a:tailEnd/>
          </a:ln>
        </p:spPr>
      </p:pic>
      <p:pic>
        <p:nvPicPr>
          <p:cNvPr id="10" name="Picture 4"/>
          <p:cNvPicPr>
            <a:picLocks noChangeAspect="1" noChangeArrowheads="1"/>
          </p:cNvPicPr>
          <p:nvPr/>
        </p:nvPicPr>
        <p:blipFill>
          <a:blip r:embed="rId3" cstate="print"/>
          <a:srcRect/>
          <a:stretch>
            <a:fillRect/>
          </a:stretch>
        </p:blipFill>
        <p:spPr bwMode="auto">
          <a:xfrm>
            <a:off x="4644008" y="5877272"/>
            <a:ext cx="4499992" cy="98072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971600" y="1542276"/>
            <a:ext cx="7344816" cy="504056"/>
          </a:xfrm>
        </p:spPr>
        <p:txBody>
          <a:bodyPr>
            <a:normAutofit/>
          </a:bodyPr>
          <a:lstStyle/>
          <a:p>
            <a:pPr algn="ctr"/>
            <a:r>
              <a:rPr lang="es-PY" sz="2400" b="1" dirty="0" smtClean="0">
                <a:solidFill>
                  <a:schemeClr val="tx1"/>
                </a:solidFill>
                <a:effectLst/>
                <a:latin typeface="Arial" charset="0"/>
                <a:cs typeface="Arial" charset="0"/>
              </a:rPr>
              <a:t>GRUPO 900 “OTROS GASTOS”</a:t>
            </a:r>
            <a:endParaRPr lang="es-PY" sz="2400" dirty="0">
              <a:solidFill>
                <a:schemeClr val="tx1"/>
              </a:solidFill>
              <a:effectLst/>
            </a:endParaRPr>
          </a:p>
        </p:txBody>
      </p:sp>
      <p:sp>
        <p:nvSpPr>
          <p:cNvPr id="8" name="7 Rectángulo"/>
          <p:cNvSpPr/>
          <p:nvPr/>
        </p:nvSpPr>
        <p:spPr>
          <a:xfrm>
            <a:off x="611560" y="2780928"/>
            <a:ext cx="8064896" cy="1569660"/>
          </a:xfrm>
          <a:prstGeom prst="rect">
            <a:avLst/>
          </a:prstGeom>
        </p:spPr>
        <p:txBody>
          <a:bodyPr wrap="square">
            <a:spAutoFit/>
          </a:bodyPr>
          <a:lstStyle/>
          <a:p>
            <a:pPr algn="just">
              <a:buFont typeface="Wingdings 2" pitchFamily="18" charset="2"/>
              <a:buNone/>
              <a:defRPr/>
            </a:pPr>
            <a:r>
              <a:rPr lang="es-PY" sz="2400" dirty="0" smtClean="0">
                <a:latin typeface="Arial" pitchFamily="34" charset="0"/>
                <a:cs typeface="Arial" pitchFamily="34" charset="0"/>
              </a:rPr>
              <a:t>El Sub Grupo del Gasto 910, se planifica para el pago de impuestos inmobiliarios, tasas judiciales, tasas portuarias de almacenaje por mercaderías que se declaran en abandono y luego se subastan en remate. </a:t>
            </a:r>
            <a:endParaRPr lang="es-PY" sz="2400" dirty="0">
              <a:latin typeface="Arial" pitchFamily="34" charset="0"/>
              <a:cs typeface="Arial" pitchFamily="34" charset="0"/>
            </a:endParaRPr>
          </a:p>
        </p:txBody>
      </p:sp>
      <p:pic>
        <p:nvPicPr>
          <p:cNvPr id="5" name="Picture 3"/>
          <p:cNvPicPr>
            <a:picLocks noChangeAspect="1" noChangeArrowheads="1"/>
          </p:cNvPicPr>
          <p:nvPr/>
        </p:nvPicPr>
        <p:blipFill>
          <a:blip r:embed="rId2" cstate="print"/>
          <a:srcRect/>
          <a:stretch>
            <a:fillRect/>
          </a:stretch>
        </p:blipFill>
        <p:spPr bwMode="auto">
          <a:xfrm>
            <a:off x="0" y="5877272"/>
            <a:ext cx="4572000" cy="980728"/>
          </a:xfrm>
          <a:prstGeom prst="rect">
            <a:avLst/>
          </a:prstGeom>
          <a:noFill/>
          <a:ln w="9525">
            <a:noFill/>
            <a:miter lim="800000"/>
            <a:headEnd/>
            <a:tailEnd/>
          </a:ln>
        </p:spPr>
      </p:pic>
      <p:pic>
        <p:nvPicPr>
          <p:cNvPr id="9" name="Picture 4"/>
          <p:cNvPicPr>
            <a:picLocks noChangeAspect="1" noChangeArrowheads="1"/>
          </p:cNvPicPr>
          <p:nvPr/>
        </p:nvPicPr>
        <p:blipFill>
          <a:blip r:embed="rId3" cstate="print"/>
          <a:srcRect/>
          <a:stretch>
            <a:fillRect/>
          </a:stretch>
        </p:blipFill>
        <p:spPr bwMode="auto">
          <a:xfrm>
            <a:off x="4644008" y="5877272"/>
            <a:ext cx="4499992" cy="98072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srcRect l="20221" t="21795" r="18620" b="16630"/>
          <a:stretch/>
        </p:blipFill>
        <p:spPr bwMode="auto">
          <a:xfrm>
            <a:off x="287524" y="1052736"/>
            <a:ext cx="8568952" cy="4752528"/>
          </a:xfrm>
          <a:prstGeom prst="rect">
            <a:avLst/>
          </a:prstGeom>
          <a:ln>
            <a:noFill/>
          </a:ln>
          <a:extLst>
            <a:ext uri="{53640926-AAD7-44D8-BBD7-CCE9431645EC}">
              <a14:shadowObscured xmlns:a14="http://schemas.microsoft.com/office/drawing/2010/main"/>
            </a:ext>
          </a:extLst>
        </p:spPr>
      </p:pic>
      <p:pic>
        <p:nvPicPr>
          <p:cNvPr id="5" name="Picture 3"/>
          <p:cNvPicPr>
            <a:picLocks noChangeAspect="1" noChangeArrowheads="1"/>
          </p:cNvPicPr>
          <p:nvPr/>
        </p:nvPicPr>
        <p:blipFill>
          <a:blip r:embed="rId3" cstate="print"/>
          <a:srcRect/>
          <a:stretch>
            <a:fillRect/>
          </a:stretch>
        </p:blipFill>
        <p:spPr bwMode="auto">
          <a:xfrm>
            <a:off x="0" y="5877272"/>
            <a:ext cx="4572000" cy="980728"/>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4644008" y="5877272"/>
            <a:ext cx="4499992" cy="980728"/>
          </a:xfrm>
          <a:prstGeom prst="rect">
            <a:avLst/>
          </a:prstGeom>
          <a:noFill/>
          <a:ln w="9525">
            <a:noFill/>
            <a:miter lim="800000"/>
            <a:headEnd/>
            <a:tailEnd/>
          </a:ln>
        </p:spPr>
      </p:pic>
    </p:spTree>
    <p:extLst>
      <p:ext uri="{BB962C8B-B14F-4D97-AF65-F5344CB8AC3E}">
        <p14:creationId xmlns:p14="http://schemas.microsoft.com/office/powerpoint/2010/main" val="28786676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32656"/>
            <a:ext cx="8229600" cy="648072"/>
          </a:xfrm>
        </p:spPr>
        <p:txBody>
          <a:bodyPr>
            <a:normAutofit/>
          </a:bodyPr>
          <a:lstStyle/>
          <a:p>
            <a:pPr algn="ctr"/>
            <a:r>
              <a:rPr lang="es-PY" sz="2400" b="1" dirty="0" smtClean="0">
                <a:solidFill>
                  <a:schemeClr val="tx1"/>
                </a:solidFill>
                <a:latin typeface="Arial" charset="0"/>
                <a:cs typeface="Arial" charset="0"/>
              </a:rPr>
              <a:t>Administraciones de Aduana y Puestos de Control</a:t>
            </a:r>
            <a:endParaRPr lang="es-PY" sz="2400" dirty="0"/>
          </a:p>
        </p:txBody>
      </p:sp>
      <p:pic>
        <p:nvPicPr>
          <p:cNvPr id="5" name="Marcador de contenido 4"/>
          <p:cNvPicPr>
            <a:picLocks noGrp="1"/>
          </p:cNvPicPr>
          <p:nvPr>
            <p:ph idx="1"/>
          </p:nvPr>
        </p:nvPicPr>
        <p:blipFill rotWithShape="1">
          <a:blip r:embed="rId2"/>
          <a:srcRect l="19247" t="8600" r="17752" b="4613"/>
          <a:stretch/>
        </p:blipFill>
        <p:spPr bwMode="auto">
          <a:xfrm>
            <a:off x="251520" y="980728"/>
            <a:ext cx="8640960" cy="4896544"/>
          </a:xfrm>
          <a:prstGeom prst="rect">
            <a:avLst/>
          </a:prstGeom>
          <a:ln>
            <a:noFill/>
          </a:ln>
          <a:extLst>
            <a:ext uri="{53640926-AAD7-44D8-BBD7-CCE9431645EC}">
              <a14:shadowObscured xmlns:a14="http://schemas.microsoft.com/office/drawing/2010/main"/>
            </a:ext>
          </a:extLst>
        </p:spPr>
      </p:pic>
      <p:pic>
        <p:nvPicPr>
          <p:cNvPr id="6" name="Picture 3"/>
          <p:cNvPicPr>
            <a:picLocks noChangeAspect="1" noChangeArrowheads="1"/>
          </p:cNvPicPr>
          <p:nvPr/>
        </p:nvPicPr>
        <p:blipFill>
          <a:blip r:embed="rId3" cstate="print"/>
          <a:srcRect/>
          <a:stretch>
            <a:fillRect/>
          </a:stretch>
        </p:blipFill>
        <p:spPr bwMode="auto">
          <a:xfrm>
            <a:off x="0" y="5877272"/>
            <a:ext cx="4572000" cy="980728"/>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4644008" y="5877272"/>
            <a:ext cx="4499992" cy="980728"/>
          </a:xfrm>
          <a:prstGeom prst="rect">
            <a:avLst/>
          </a:prstGeom>
          <a:noFill/>
          <a:ln w="9525">
            <a:noFill/>
            <a:miter lim="800000"/>
            <a:headEnd/>
            <a:tailEnd/>
          </a:ln>
        </p:spPr>
      </p:pic>
    </p:spTree>
    <p:extLst>
      <p:ext uri="{BB962C8B-B14F-4D97-AF65-F5344CB8AC3E}">
        <p14:creationId xmlns:p14="http://schemas.microsoft.com/office/powerpoint/2010/main" val="650755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32656"/>
            <a:ext cx="8229600" cy="648072"/>
          </a:xfrm>
        </p:spPr>
        <p:txBody>
          <a:bodyPr>
            <a:normAutofit/>
          </a:bodyPr>
          <a:lstStyle/>
          <a:p>
            <a:pPr algn="ctr"/>
            <a:r>
              <a:rPr lang="es-PY" sz="2400" b="1" dirty="0" smtClean="0">
                <a:solidFill>
                  <a:schemeClr val="tx1"/>
                </a:solidFill>
                <a:latin typeface="Arial" charset="0"/>
                <a:cs typeface="Arial" charset="0"/>
              </a:rPr>
              <a:t>Prensa Argentina</a:t>
            </a:r>
            <a:endParaRPr lang="es-PY" sz="2400" dirty="0"/>
          </a:p>
        </p:txBody>
      </p:sp>
      <p:pic>
        <p:nvPicPr>
          <p:cNvPr id="6" name="Picture 3"/>
          <p:cNvPicPr>
            <a:picLocks noChangeAspect="1" noChangeArrowheads="1"/>
          </p:cNvPicPr>
          <p:nvPr/>
        </p:nvPicPr>
        <p:blipFill>
          <a:blip r:embed="rId2" cstate="print"/>
          <a:srcRect/>
          <a:stretch>
            <a:fillRect/>
          </a:stretch>
        </p:blipFill>
        <p:spPr bwMode="auto">
          <a:xfrm>
            <a:off x="0" y="5877272"/>
            <a:ext cx="4572000" cy="980728"/>
          </a:xfrm>
          <a:prstGeom prst="rect">
            <a:avLst/>
          </a:prstGeom>
          <a:noFill/>
          <a:ln w="9525">
            <a:noFill/>
            <a:miter lim="800000"/>
            <a:headEnd/>
            <a:tailEnd/>
          </a:ln>
        </p:spPr>
      </p:pic>
      <p:pic>
        <p:nvPicPr>
          <p:cNvPr id="7" name="Picture 4"/>
          <p:cNvPicPr>
            <a:picLocks noChangeAspect="1" noChangeArrowheads="1"/>
          </p:cNvPicPr>
          <p:nvPr/>
        </p:nvPicPr>
        <p:blipFill>
          <a:blip r:embed="rId3" cstate="print"/>
          <a:srcRect/>
          <a:stretch>
            <a:fillRect/>
          </a:stretch>
        </p:blipFill>
        <p:spPr bwMode="auto">
          <a:xfrm>
            <a:off x="4644008" y="5877272"/>
            <a:ext cx="4499992" cy="980728"/>
          </a:xfrm>
          <a:prstGeom prst="rect">
            <a:avLst/>
          </a:prstGeom>
          <a:noFill/>
          <a:ln w="9525">
            <a:noFill/>
            <a:miter lim="800000"/>
            <a:headEnd/>
            <a:tailEnd/>
          </a:ln>
        </p:spPr>
      </p:pic>
      <p:pic>
        <p:nvPicPr>
          <p:cNvPr id="4" name="Imagen 3"/>
          <p:cNvPicPr>
            <a:picLocks noChangeAspect="1"/>
          </p:cNvPicPr>
          <p:nvPr/>
        </p:nvPicPr>
        <p:blipFill>
          <a:blip r:embed="rId4"/>
          <a:stretch>
            <a:fillRect/>
          </a:stretch>
        </p:blipFill>
        <p:spPr>
          <a:xfrm>
            <a:off x="238506" y="1099429"/>
            <a:ext cx="8666988" cy="4659141"/>
          </a:xfrm>
          <a:prstGeom prst="rect">
            <a:avLst/>
          </a:prstGeom>
        </p:spPr>
      </p:pic>
    </p:spTree>
    <p:extLst>
      <p:ext uri="{BB962C8B-B14F-4D97-AF65-F5344CB8AC3E}">
        <p14:creationId xmlns:p14="http://schemas.microsoft.com/office/powerpoint/2010/main" val="2681720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bwMode="auto">
          <a:xfrm>
            <a:off x="1187623" y="2708920"/>
            <a:ext cx="7470601" cy="1214437"/>
          </a:xfrm>
          <a:noFill/>
          <a:ln>
            <a:miter lim="800000"/>
            <a:headEnd/>
            <a:tailEnd/>
          </a:ln>
        </p:spPr>
        <p:txBody>
          <a:bodyPr vert="horz" wrap="square" lIns="91440" tIns="45720" rIns="91440" bIns="45720" numCol="1" anchor="t" anchorCtr="0" compatLnSpc="1">
            <a:prstTxWarp prst="textNoShape">
              <a:avLst/>
            </a:prstTxWarp>
            <a:normAutofit/>
          </a:bodyPr>
          <a:lstStyle/>
          <a:p>
            <a:pPr algn="ctr"/>
            <a:r>
              <a:rPr lang="es-PY" sz="5000" b="1" dirty="0" smtClean="0"/>
              <a:t>MUCHAS GRACIAS</a:t>
            </a:r>
          </a:p>
        </p:txBody>
      </p:sp>
      <p:pic>
        <p:nvPicPr>
          <p:cNvPr id="3" name="Picture 3"/>
          <p:cNvPicPr>
            <a:picLocks noChangeAspect="1" noChangeArrowheads="1"/>
          </p:cNvPicPr>
          <p:nvPr/>
        </p:nvPicPr>
        <p:blipFill>
          <a:blip r:embed="rId2" cstate="print"/>
          <a:srcRect/>
          <a:stretch>
            <a:fillRect/>
          </a:stretch>
        </p:blipFill>
        <p:spPr bwMode="auto">
          <a:xfrm>
            <a:off x="0" y="5877272"/>
            <a:ext cx="4572000" cy="980728"/>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4644008" y="5877272"/>
            <a:ext cx="4499992" cy="980728"/>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rot="16200000">
            <a:off x="-108519" y="1700807"/>
            <a:ext cx="1656184" cy="648074"/>
          </a:xfrm>
          <a:solidFill>
            <a:schemeClr val="bg2">
              <a:lumMod val="75000"/>
            </a:schemeClr>
          </a:solidFill>
          <a:ln>
            <a:solidFill>
              <a:srgbClr val="00B0F0"/>
            </a:solidFill>
          </a:ln>
        </p:spPr>
        <p:txBody>
          <a:bodyPr>
            <a:normAutofit/>
          </a:bodyPr>
          <a:lstStyle/>
          <a:p>
            <a:pPr algn="ctr"/>
            <a:r>
              <a:rPr lang="es-PY" sz="3200" b="1" dirty="0" smtClean="0">
                <a:latin typeface="Arial" pitchFamily="34" charset="0"/>
                <a:cs typeface="Arial" pitchFamily="34" charset="0"/>
              </a:rPr>
              <a:t>Misión</a:t>
            </a:r>
            <a:r>
              <a:rPr lang="es-PY" sz="3200" dirty="0" smtClean="0">
                <a:latin typeface="Arial" pitchFamily="34" charset="0"/>
                <a:cs typeface="Arial" pitchFamily="34" charset="0"/>
              </a:rPr>
              <a:t>:</a:t>
            </a:r>
            <a:endParaRPr lang="es-PY" sz="3200" dirty="0">
              <a:latin typeface="Arial" pitchFamily="34" charset="0"/>
              <a:cs typeface="Arial" pitchFamily="34" charset="0"/>
            </a:endParaRPr>
          </a:p>
        </p:txBody>
      </p:sp>
      <p:sp>
        <p:nvSpPr>
          <p:cNvPr id="2" name="1 Marcador de contenido"/>
          <p:cNvSpPr>
            <a:spLocks noGrp="1"/>
          </p:cNvSpPr>
          <p:nvPr>
            <p:ph idx="1"/>
          </p:nvPr>
        </p:nvSpPr>
        <p:spPr>
          <a:xfrm>
            <a:off x="1331640" y="3717032"/>
            <a:ext cx="7139136" cy="1656183"/>
          </a:xfrm>
          <a:ln>
            <a:solidFill>
              <a:srgbClr val="00B0F0"/>
            </a:solidFill>
          </a:ln>
        </p:spPr>
        <p:txBody>
          <a:bodyPr>
            <a:normAutofit lnSpcReduction="10000"/>
          </a:bodyPr>
          <a:lstStyle/>
          <a:p>
            <a:pPr algn="just">
              <a:buFont typeface="Wingdings" pitchFamily="2" charset="2"/>
              <a:buChar char="q"/>
            </a:pPr>
            <a:endParaRPr lang="es-PY" sz="2000" dirty="0" smtClean="0">
              <a:latin typeface="Arial" pitchFamily="34" charset="0"/>
              <a:cs typeface="Arial" pitchFamily="34" charset="0"/>
            </a:endParaRPr>
          </a:p>
          <a:p>
            <a:pPr algn="just">
              <a:buFont typeface="Wingdings" pitchFamily="2" charset="2"/>
              <a:buChar char="q"/>
            </a:pPr>
            <a:r>
              <a:rPr lang="es-PY" sz="2000" dirty="0" smtClean="0">
                <a:latin typeface="Arial" pitchFamily="34" charset="0"/>
                <a:cs typeface="Arial" pitchFamily="34" charset="0"/>
              </a:rPr>
              <a:t>Ser una institución líder reconocida nacional e internacionalmente por su modelo de gestión, sustentado en infraestructura, tecnología de vanguardia, talento humano competente y comprometido.</a:t>
            </a:r>
            <a:endParaRPr lang="es-PY" sz="2000" dirty="0">
              <a:latin typeface="Arial" pitchFamily="34" charset="0"/>
              <a:cs typeface="Arial" pitchFamily="34" charset="0"/>
            </a:endParaRPr>
          </a:p>
        </p:txBody>
      </p:sp>
      <p:sp>
        <p:nvSpPr>
          <p:cNvPr id="4" name="2 Título"/>
          <p:cNvSpPr txBox="1">
            <a:spLocks/>
          </p:cNvSpPr>
          <p:nvPr/>
        </p:nvSpPr>
        <p:spPr>
          <a:xfrm rot="16200000">
            <a:off x="-72516" y="4185084"/>
            <a:ext cx="1656186" cy="720082"/>
          </a:xfrm>
          <a:prstGeom prst="rect">
            <a:avLst/>
          </a:prstGeom>
          <a:solidFill>
            <a:schemeClr val="bg2">
              <a:lumMod val="75000"/>
            </a:schemeClr>
          </a:solidFill>
          <a:ln>
            <a:solidFill>
              <a:srgbClr val="00B0F0"/>
            </a:solidFill>
          </a:ln>
        </p:spPr>
        <p:txBody>
          <a:bodyPr vert="horz"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PY" sz="3200" b="1" dirty="0" smtClean="0">
                <a:solidFill>
                  <a:schemeClr val="tx2"/>
                </a:solidFill>
                <a:effectLst>
                  <a:outerShdw blurRad="31750" dist="25400" dir="5400000" algn="tl" rotWithShape="0">
                    <a:srgbClr val="000000">
                      <a:alpha val="25000"/>
                    </a:srgbClr>
                  </a:outerShdw>
                </a:effectLst>
                <a:latin typeface="Arial" pitchFamily="34" charset="0"/>
                <a:ea typeface="+mj-ea"/>
                <a:cs typeface="Arial" pitchFamily="34" charset="0"/>
              </a:rPr>
              <a:t>V</a:t>
            </a:r>
            <a:r>
              <a:rPr kumimoji="0" lang="es-PY" sz="3200" b="1" i="0" u="none" strike="noStrike" kern="1200" cap="none" spc="0" normalizeH="0" baseline="0" noProof="0" dirty="0" err="1" smtClean="0">
                <a:ln>
                  <a:noFill/>
                </a:ln>
                <a:solidFill>
                  <a:schemeClr val="tx2"/>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isión</a:t>
            </a:r>
            <a:r>
              <a:rPr kumimoji="0" lang="es-PY" sz="32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a:t>
            </a:r>
            <a:endParaRPr kumimoji="0" lang="es-PY"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
        <p:nvSpPr>
          <p:cNvPr id="5" name="1 Marcador de contenido"/>
          <p:cNvSpPr txBox="1">
            <a:spLocks/>
          </p:cNvSpPr>
          <p:nvPr/>
        </p:nvSpPr>
        <p:spPr>
          <a:xfrm>
            <a:off x="1331640" y="1196752"/>
            <a:ext cx="7139136" cy="1656184"/>
          </a:xfrm>
          <a:prstGeom prst="rect">
            <a:avLst/>
          </a:prstGeom>
          <a:ln>
            <a:solidFill>
              <a:srgbClr val="00B0F0"/>
            </a:solidFill>
          </a:ln>
        </p:spPr>
        <p:txBody>
          <a:bodyPr vert="horz">
            <a:normAutofit/>
          </a:bodyPr>
          <a:lstStyle/>
          <a:p>
            <a:pPr marL="365760" lvl="0" indent="-256032" algn="just">
              <a:spcBef>
                <a:spcPts val="400"/>
              </a:spcBef>
              <a:buClr>
                <a:schemeClr val="accent1"/>
              </a:buClr>
              <a:buSzPct val="68000"/>
              <a:buFont typeface="Wingdings" pitchFamily="2" charset="2"/>
              <a:buChar char="q"/>
            </a:pPr>
            <a:endParaRPr lang="es-PY" sz="2000" dirty="0" smtClean="0">
              <a:latin typeface="Arial" pitchFamily="34" charset="0"/>
              <a:cs typeface="Arial" pitchFamily="34" charset="0"/>
            </a:endParaRPr>
          </a:p>
          <a:p>
            <a:pPr marL="365760" lvl="0" indent="-256032" algn="just">
              <a:spcBef>
                <a:spcPts val="400"/>
              </a:spcBef>
              <a:buClr>
                <a:schemeClr val="accent1"/>
              </a:buClr>
              <a:buSzPct val="68000"/>
              <a:buFont typeface="Wingdings" pitchFamily="2" charset="2"/>
              <a:buChar char="q"/>
            </a:pPr>
            <a:r>
              <a:rPr lang="es-PY" sz="2000" dirty="0" smtClean="0">
                <a:latin typeface="Arial" pitchFamily="34" charset="0"/>
                <a:cs typeface="Arial" pitchFamily="34" charset="0"/>
              </a:rPr>
              <a:t>Somos una institución autónoma, facilitadora del comercio internacional, responsable de una eficiente recaudación de los tributos y fiscalizador del tráfico de mercaderías.</a:t>
            </a:r>
            <a:endParaRPr kumimoji="0" lang="es-PY"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6146" name="AutoShape 2" descr="Resultado de imagen para barco con contain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PY"/>
          </a:p>
        </p:txBody>
      </p:sp>
      <p:pic>
        <p:nvPicPr>
          <p:cNvPr id="6147" name="Picture 3"/>
          <p:cNvPicPr>
            <a:picLocks noChangeAspect="1" noChangeArrowheads="1"/>
          </p:cNvPicPr>
          <p:nvPr/>
        </p:nvPicPr>
        <p:blipFill>
          <a:blip r:embed="rId2" cstate="print"/>
          <a:srcRect/>
          <a:stretch>
            <a:fillRect/>
          </a:stretch>
        </p:blipFill>
        <p:spPr bwMode="auto">
          <a:xfrm>
            <a:off x="0" y="5877272"/>
            <a:ext cx="4572000" cy="980728"/>
          </a:xfrm>
          <a:prstGeom prst="rect">
            <a:avLst/>
          </a:prstGeom>
          <a:noFill/>
          <a:ln w="9525">
            <a:noFill/>
            <a:miter lim="800000"/>
            <a:headEnd/>
            <a:tailEnd/>
          </a:ln>
        </p:spPr>
      </p:pic>
      <p:pic>
        <p:nvPicPr>
          <p:cNvPr id="6148" name="Picture 4"/>
          <p:cNvPicPr>
            <a:picLocks noChangeAspect="1" noChangeArrowheads="1"/>
          </p:cNvPicPr>
          <p:nvPr/>
        </p:nvPicPr>
        <p:blipFill>
          <a:blip r:embed="rId3" cstate="print"/>
          <a:srcRect/>
          <a:stretch>
            <a:fillRect/>
          </a:stretch>
        </p:blipFill>
        <p:spPr bwMode="auto">
          <a:xfrm>
            <a:off x="4644008" y="5877272"/>
            <a:ext cx="4499992"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791580" y="980728"/>
            <a:ext cx="7560840" cy="576064"/>
          </a:xfrm>
          <a:solidFill>
            <a:schemeClr val="bg2">
              <a:lumMod val="75000"/>
            </a:schemeClr>
          </a:solidFill>
          <a:ln>
            <a:solidFill>
              <a:srgbClr val="0070C0"/>
            </a:solidFill>
          </a:ln>
        </p:spPr>
        <p:txBody>
          <a:bodyPr>
            <a:normAutofit/>
          </a:bodyPr>
          <a:lstStyle/>
          <a:p>
            <a:pPr indent="457200" algn="ctr">
              <a:lnSpc>
                <a:spcPts val="2880"/>
              </a:lnSpc>
            </a:pPr>
            <a:r>
              <a:rPr lang="es-PY" sz="2700" b="1" dirty="0" smtClean="0">
                <a:solidFill>
                  <a:schemeClr val="tx1"/>
                </a:solidFill>
                <a:latin typeface="Arial" pitchFamily="34" charset="0"/>
                <a:cs typeface="Arial" pitchFamily="34" charset="0"/>
              </a:rPr>
              <a:t>PLAN ESTRATEGICO INSTITUCIONAL</a:t>
            </a:r>
            <a:endParaRPr lang="es-PY" sz="3200" b="1" dirty="0">
              <a:latin typeface="Arial" pitchFamily="34" charset="0"/>
              <a:cs typeface="Arial" pitchFamily="34" charset="0"/>
            </a:endParaRPr>
          </a:p>
        </p:txBody>
      </p:sp>
      <p:sp>
        <p:nvSpPr>
          <p:cNvPr id="2" name="1 Marcador de contenido"/>
          <p:cNvSpPr>
            <a:spLocks noGrp="1"/>
          </p:cNvSpPr>
          <p:nvPr>
            <p:ph idx="1"/>
          </p:nvPr>
        </p:nvSpPr>
        <p:spPr>
          <a:xfrm>
            <a:off x="457200" y="1700808"/>
            <a:ext cx="8229600" cy="3744416"/>
          </a:xfrm>
        </p:spPr>
        <p:txBody>
          <a:bodyPr>
            <a:normAutofit lnSpcReduction="10000"/>
          </a:bodyPr>
          <a:lstStyle/>
          <a:p>
            <a:pPr>
              <a:spcBef>
                <a:spcPts val="0"/>
              </a:spcBef>
              <a:buNone/>
            </a:pPr>
            <a:endParaRPr lang="es-PY" sz="2000" b="1" dirty="0" smtClean="0">
              <a:latin typeface="Arial" pitchFamily="34" charset="0"/>
              <a:cs typeface="Arial" pitchFamily="34" charset="0"/>
            </a:endParaRPr>
          </a:p>
          <a:p>
            <a:pPr>
              <a:spcBef>
                <a:spcPts val="0"/>
              </a:spcBef>
              <a:buNone/>
            </a:pPr>
            <a:r>
              <a:rPr lang="es-PY" sz="2000" b="1" i="1" dirty="0" smtClean="0">
                <a:latin typeface="Arial" pitchFamily="34" charset="0"/>
                <a:cs typeface="Arial" pitchFamily="34" charset="0"/>
              </a:rPr>
              <a:t>OBJETIVOS GENERALES DEL PEI</a:t>
            </a:r>
          </a:p>
          <a:p>
            <a:pPr>
              <a:spcBef>
                <a:spcPts val="0"/>
              </a:spcBef>
              <a:buNone/>
            </a:pPr>
            <a:endParaRPr lang="es-PY" sz="2000" dirty="0" smtClean="0">
              <a:latin typeface="Arial" pitchFamily="34" charset="0"/>
              <a:cs typeface="Arial" pitchFamily="34" charset="0"/>
            </a:endParaRPr>
          </a:p>
          <a:p>
            <a:pPr algn="just">
              <a:spcBef>
                <a:spcPts val="0"/>
              </a:spcBef>
              <a:buFont typeface="Wingdings" pitchFamily="2" charset="2"/>
              <a:buChar char="q"/>
            </a:pPr>
            <a:r>
              <a:rPr lang="es-PY" sz="2000" dirty="0" smtClean="0">
                <a:latin typeface="Arial" pitchFamily="34" charset="0"/>
                <a:cs typeface="Arial" pitchFamily="34" charset="0"/>
              </a:rPr>
              <a:t>Orientar el curso de las acciones institucionales dentro del periodo de alcance establecido, en concordancia con el Plan Nacional de Desarrollo Paraguay 2030 que plasma la visión de la República del Paraguay como un país de oportunidades, en base a las mejores prácticas aduaneras, los acuerdos, convenciones internacionales, marco normativo vigente. </a:t>
            </a:r>
          </a:p>
          <a:p>
            <a:pPr algn="just">
              <a:spcBef>
                <a:spcPts val="0"/>
              </a:spcBef>
              <a:buNone/>
            </a:pPr>
            <a:endParaRPr lang="es-PY" sz="2000" dirty="0" smtClean="0">
              <a:latin typeface="Arial" pitchFamily="34" charset="0"/>
              <a:cs typeface="Arial" pitchFamily="34" charset="0"/>
            </a:endParaRPr>
          </a:p>
          <a:p>
            <a:pPr algn="just">
              <a:spcBef>
                <a:spcPts val="0"/>
              </a:spcBef>
              <a:buFont typeface="Wingdings" pitchFamily="2" charset="2"/>
              <a:buChar char="q"/>
            </a:pPr>
            <a:r>
              <a:rPr lang="es-PY" sz="2000" dirty="0" smtClean="0">
                <a:latin typeface="Arial" pitchFamily="34" charset="0"/>
                <a:cs typeface="Arial" pitchFamily="34" charset="0"/>
              </a:rPr>
              <a:t>Velar por el cumplimiento de la misión, visión, los ejes y objetivos estratégicos establecidos. </a:t>
            </a:r>
          </a:p>
          <a:p>
            <a:pPr algn="just">
              <a:buFont typeface="Wingdings" pitchFamily="2" charset="2"/>
              <a:buChar char="q"/>
            </a:pPr>
            <a:endParaRPr lang="es-PY" sz="2200" dirty="0">
              <a:latin typeface="Arial" pitchFamily="34" charset="0"/>
              <a:cs typeface="Arial" pitchFamily="34" charset="0"/>
            </a:endParaRPr>
          </a:p>
        </p:txBody>
      </p:sp>
      <p:pic>
        <p:nvPicPr>
          <p:cNvPr id="4" name="Picture 3"/>
          <p:cNvPicPr>
            <a:picLocks noChangeAspect="1" noChangeArrowheads="1"/>
          </p:cNvPicPr>
          <p:nvPr/>
        </p:nvPicPr>
        <p:blipFill>
          <a:blip r:embed="rId2" cstate="print"/>
          <a:srcRect/>
          <a:stretch>
            <a:fillRect/>
          </a:stretch>
        </p:blipFill>
        <p:spPr bwMode="auto">
          <a:xfrm>
            <a:off x="0" y="5877272"/>
            <a:ext cx="4572000" cy="980728"/>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4644008" y="5877272"/>
            <a:ext cx="4499992"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39552" y="1124744"/>
            <a:ext cx="8229600" cy="4824536"/>
          </a:xfrm>
        </p:spPr>
        <p:txBody>
          <a:bodyPr>
            <a:normAutofit fontScale="85000" lnSpcReduction="10000"/>
          </a:bodyPr>
          <a:lstStyle/>
          <a:p>
            <a:pPr algn="just">
              <a:buFont typeface="Wingdings" pitchFamily="2" charset="2"/>
              <a:buChar char="q"/>
            </a:pPr>
            <a:r>
              <a:rPr lang="es-PY" sz="2700" b="1" dirty="0" smtClean="0">
                <a:latin typeface="Arial" pitchFamily="34" charset="0"/>
                <a:cs typeface="Arial" pitchFamily="34" charset="0"/>
              </a:rPr>
              <a:t>PRINCIPALES </a:t>
            </a:r>
            <a:r>
              <a:rPr lang="es-PY" sz="2700" b="1" dirty="0">
                <a:latin typeface="Arial" pitchFamily="34" charset="0"/>
                <a:cs typeface="Arial" pitchFamily="34" charset="0"/>
              </a:rPr>
              <a:t>LINEAS DE ACCION 2019</a:t>
            </a:r>
            <a:endParaRPr lang="es-PY" sz="2700" b="1" dirty="0" smtClean="0">
              <a:latin typeface="Arial" pitchFamily="34" charset="0"/>
              <a:cs typeface="Arial" pitchFamily="34" charset="0"/>
            </a:endParaRPr>
          </a:p>
          <a:p>
            <a:pPr algn="just"/>
            <a:r>
              <a:rPr lang="es-PY" sz="2400" dirty="0">
                <a:latin typeface="Arial" pitchFamily="34" charset="0"/>
                <a:cs typeface="Arial" pitchFamily="34" charset="0"/>
              </a:rPr>
              <a:t>Lucha contra el </a:t>
            </a:r>
            <a:r>
              <a:rPr lang="es-PY" sz="2400" dirty="0" smtClean="0">
                <a:latin typeface="Arial" pitchFamily="34" charset="0"/>
                <a:cs typeface="Arial" pitchFamily="34" charset="0"/>
              </a:rPr>
              <a:t>contrabando y la formalización de los actos administrativos aduaneros.</a:t>
            </a:r>
            <a:endParaRPr lang="es-PY" sz="2400" dirty="0">
              <a:latin typeface="Arial" pitchFamily="34" charset="0"/>
              <a:cs typeface="Arial" pitchFamily="34" charset="0"/>
            </a:endParaRPr>
          </a:p>
          <a:p>
            <a:pPr algn="just"/>
            <a:r>
              <a:rPr lang="es-PY" sz="2400" dirty="0">
                <a:latin typeface="Arial" pitchFamily="34" charset="0"/>
                <a:cs typeface="Arial" pitchFamily="34" charset="0"/>
              </a:rPr>
              <a:t>Mejorar los controles en las administraciones </a:t>
            </a:r>
            <a:r>
              <a:rPr lang="es-PY" sz="2400" dirty="0" smtClean="0">
                <a:latin typeface="Arial" pitchFamily="34" charset="0"/>
                <a:cs typeface="Arial" pitchFamily="34" charset="0"/>
              </a:rPr>
              <a:t>aduaneras con el uso de la tecnología.</a:t>
            </a:r>
          </a:p>
          <a:p>
            <a:pPr algn="just"/>
            <a:r>
              <a:rPr lang="es-PY" sz="2400" dirty="0" smtClean="0">
                <a:latin typeface="Arial" pitchFamily="34" charset="0"/>
                <a:cs typeface="Arial" pitchFamily="34" charset="0"/>
              </a:rPr>
              <a:t>Mejorar los procedimientos aduaneros.</a:t>
            </a:r>
            <a:endParaRPr lang="es-PY" sz="2400" dirty="0">
              <a:latin typeface="Arial" pitchFamily="34" charset="0"/>
              <a:cs typeface="Arial" pitchFamily="34" charset="0"/>
            </a:endParaRPr>
          </a:p>
          <a:p>
            <a:pPr algn="just"/>
            <a:r>
              <a:rPr lang="es-PY" sz="2400" dirty="0">
                <a:latin typeface="Arial" pitchFamily="34" charset="0"/>
                <a:cs typeface="Arial" pitchFamily="34" charset="0"/>
              </a:rPr>
              <a:t>Modernizar la infraestructura y </a:t>
            </a:r>
            <a:r>
              <a:rPr lang="es-PY" sz="2400" dirty="0" smtClean="0">
                <a:latin typeface="Arial" pitchFamily="34" charset="0"/>
                <a:cs typeface="Arial" pitchFamily="34" charset="0"/>
              </a:rPr>
              <a:t>equipamientos </a:t>
            </a:r>
            <a:r>
              <a:rPr lang="es-PY" sz="2400" dirty="0">
                <a:latin typeface="Arial" pitchFamily="34" charset="0"/>
                <a:cs typeface="Arial" pitchFamily="34" charset="0"/>
              </a:rPr>
              <a:t>en las administraciones </a:t>
            </a:r>
            <a:r>
              <a:rPr lang="es-PY" sz="2400" dirty="0" smtClean="0">
                <a:latin typeface="Arial" pitchFamily="34" charset="0"/>
                <a:cs typeface="Arial" pitchFamily="34" charset="0"/>
              </a:rPr>
              <a:t>aduaneras y puestos de contrales de todo el país.</a:t>
            </a:r>
          </a:p>
          <a:p>
            <a:pPr algn="just"/>
            <a:r>
              <a:rPr lang="es-PY" sz="2400" dirty="0" smtClean="0">
                <a:latin typeface="Arial" pitchFamily="34" charset="0"/>
                <a:cs typeface="Arial" pitchFamily="34" charset="0"/>
              </a:rPr>
              <a:t>Aumentar los puestos de controles en zonas fronteriza y lugares estratégicos .</a:t>
            </a:r>
            <a:endParaRPr lang="es-PY" sz="2400" dirty="0">
              <a:latin typeface="Arial" pitchFamily="34" charset="0"/>
              <a:cs typeface="Arial" pitchFamily="34" charset="0"/>
            </a:endParaRPr>
          </a:p>
          <a:p>
            <a:pPr algn="just"/>
            <a:r>
              <a:rPr lang="es-PY" sz="2400" dirty="0" smtClean="0">
                <a:latin typeface="Arial" pitchFamily="34" charset="0"/>
                <a:cs typeface="Arial" pitchFamily="34" charset="0"/>
              </a:rPr>
              <a:t>Fortalecer la coordinación </a:t>
            </a:r>
            <a:r>
              <a:rPr lang="es-PY" sz="2400" dirty="0">
                <a:latin typeface="Arial" pitchFamily="34" charset="0"/>
                <a:cs typeface="Arial" pitchFamily="34" charset="0"/>
              </a:rPr>
              <a:t>con </a:t>
            </a:r>
            <a:r>
              <a:rPr lang="es-PY" sz="2400" dirty="0" smtClean="0">
                <a:latin typeface="Arial" pitchFamily="34" charset="0"/>
                <a:cs typeface="Arial" pitchFamily="34" charset="0"/>
              </a:rPr>
              <a:t>entes involucrados en la gestión aduanera. (MIC, SET, DINAC</a:t>
            </a:r>
            <a:r>
              <a:rPr lang="es-PY" sz="2400" dirty="0">
                <a:latin typeface="Arial" pitchFamily="34" charset="0"/>
                <a:cs typeface="Arial" pitchFamily="34" charset="0"/>
              </a:rPr>
              <a:t> </a:t>
            </a:r>
            <a:r>
              <a:rPr lang="es-PY" sz="2400" dirty="0" smtClean="0">
                <a:latin typeface="Arial" pitchFamily="34" charset="0"/>
                <a:cs typeface="Arial" pitchFamily="34" charset="0"/>
              </a:rPr>
              <a:t>y otras.)</a:t>
            </a:r>
            <a:endParaRPr lang="es-PY" sz="2400" dirty="0">
              <a:latin typeface="Arial" pitchFamily="34" charset="0"/>
              <a:cs typeface="Arial" pitchFamily="34" charset="0"/>
            </a:endParaRPr>
          </a:p>
          <a:p>
            <a:pPr algn="just"/>
            <a:r>
              <a:rPr lang="es-PY" sz="2400" dirty="0">
                <a:latin typeface="Arial" pitchFamily="34" charset="0"/>
                <a:cs typeface="Arial" pitchFamily="34" charset="0"/>
              </a:rPr>
              <a:t>Potenciar los niveles de recaudación </a:t>
            </a:r>
            <a:r>
              <a:rPr lang="es-PY" sz="2400" dirty="0" smtClean="0">
                <a:latin typeface="Arial" pitchFamily="34" charset="0"/>
                <a:cs typeface="Arial" pitchFamily="34" charset="0"/>
              </a:rPr>
              <a:t>ante el desafío de que los beneficios del crecimiento económico alcancen a todos los sectores de la población, especialmente a aquellos mas vulnerables</a:t>
            </a:r>
            <a:r>
              <a:rPr lang="es-PY" sz="2800" dirty="0" smtClean="0">
                <a:latin typeface="Arial" pitchFamily="34" charset="0"/>
                <a:cs typeface="Arial" pitchFamily="34" charset="0"/>
              </a:rPr>
              <a:t>. </a:t>
            </a:r>
            <a:endParaRPr lang="es-PY" sz="2800" dirty="0">
              <a:latin typeface="Arial" pitchFamily="34" charset="0"/>
              <a:cs typeface="Arial" pitchFamily="34" charset="0"/>
            </a:endParaRPr>
          </a:p>
          <a:p>
            <a:pPr>
              <a:buNone/>
            </a:pPr>
            <a:endParaRPr lang="es-PY" dirty="0"/>
          </a:p>
        </p:txBody>
      </p:sp>
      <p:pic>
        <p:nvPicPr>
          <p:cNvPr id="3" name="Picture 3"/>
          <p:cNvPicPr>
            <a:picLocks noChangeAspect="1" noChangeArrowheads="1"/>
          </p:cNvPicPr>
          <p:nvPr/>
        </p:nvPicPr>
        <p:blipFill>
          <a:blip r:embed="rId2" cstate="print"/>
          <a:srcRect/>
          <a:stretch>
            <a:fillRect/>
          </a:stretch>
        </p:blipFill>
        <p:spPr bwMode="auto">
          <a:xfrm>
            <a:off x="0" y="5949280"/>
            <a:ext cx="4572000" cy="908720"/>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4644008" y="5949280"/>
            <a:ext cx="4499992" cy="908720"/>
          </a:xfrm>
          <a:prstGeom prst="rect">
            <a:avLst/>
          </a:prstGeom>
          <a:noFill/>
          <a:ln w="9525">
            <a:noFill/>
            <a:miter lim="800000"/>
            <a:headEnd/>
            <a:tailEnd/>
          </a:ln>
        </p:spPr>
      </p:pic>
    </p:spTree>
    <p:extLst>
      <p:ext uri="{BB962C8B-B14F-4D97-AF65-F5344CB8AC3E}">
        <p14:creationId xmlns:p14="http://schemas.microsoft.com/office/powerpoint/2010/main" val="3831082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0688"/>
            <a:ext cx="8229600" cy="936104"/>
          </a:xfrm>
        </p:spPr>
        <p:txBody>
          <a:bodyPr>
            <a:normAutofit/>
          </a:bodyPr>
          <a:lstStyle/>
          <a:p>
            <a:pPr algn="ctr"/>
            <a:r>
              <a:rPr lang="es-PY" sz="2400" b="1" dirty="0" smtClean="0">
                <a:solidFill>
                  <a:schemeClr val="tx1"/>
                </a:solidFill>
                <a:latin typeface="Arial" pitchFamily="34" charset="0"/>
                <a:cs typeface="Arial" pitchFamily="34" charset="0"/>
              </a:rPr>
              <a:t>PRESUPUESTO POR GRUPO DE GASTOS APROBADO 2018 - PROYECTO DE LEY 2019</a:t>
            </a:r>
            <a:endParaRPr lang="es-PY" sz="2400" dirty="0"/>
          </a:p>
        </p:txBody>
      </p:sp>
      <p:graphicFrame>
        <p:nvGraphicFramePr>
          <p:cNvPr id="48130" name="Object 2"/>
          <p:cNvGraphicFramePr>
            <a:graphicFrameLocks noChangeAspect="1"/>
          </p:cNvGraphicFramePr>
          <p:nvPr>
            <p:extLst>
              <p:ext uri="{D42A27DB-BD31-4B8C-83A1-F6EECF244321}">
                <p14:modId xmlns:p14="http://schemas.microsoft.com/office/powerpoint/2010/main" val="3176360213"/>
              </p:ext>
            </p:extLst>
          </p:nvPr>
        </p:nvGraphicFramePr>
        <p:xfrm>
          <a:off x="468313" y="1700213"/>
          <a:ext cx="8568183" cy="3961035"/>
        </p:xfrm>
        <a:graphic>
          <a:graphicData uri="http://schemas.openxmlformats.org/presentationml/2006/ole">
            <mc:AlternateContent xmlns:mc="http://schemas.openxmlformats.org/markup-compatibility/2006">
              <mc:Choice xmlns:v="urn:schemas-microsoft-com:vml" Requires="v">
                <p:oleObj spid="_x0000_s48147" name="Hoja de cálculo" r:id="rId3" imgW="8410659" imgH="2209945" progId="Excel.Sheet.12">
                  <p:embed/>
                </p:oleObj>
              </mc:Choice>
              <mc:Fallback>
                <p:oleObj name="Hoja de cálculo" r:id="rId3" imgW="8410659" imgH="2209945" progId="Excel.Sheet.12">
                  <p:embed/>
                  <p:pic>
                    <p:nvPicPr>
                      <p:cNvPr id="0" name="Picture 2"/>
                      <p:cNvPicPr>
                        <a:picLocks noChangeAspect="1" noChangeArrowheads="1"/>
                      </p:cNvPicPr>
                      <p:nvPr/>
                    </p:nvPicPr>
                    <p:blipFill>
                      <a:blip r:embed="rId4"/>
                      <a:srcRect/>
                      <a:stretch>
                        <a:fillRect/>
                      </a:stretch>
                    </p:blipFill>
                    <p:spPr bwMode="auto">
                      <a:xfrm>
                        <a:off x="468313" y="1700213"/>
                        <a:ext cx="8568183" cy="3961035"/>
                      </a:xfrm>
                      <a:prstGeom prst="rect">
                        <a:avLst/>
                      </a:prstGeom>
                      <a:noFill/>
                      <a:ln>
                        <a:noFill/>
                      </a:ln>
                      <a:effectLst/>
                      <a:extLst/>
                    </p:spPr>
                  </p:pic>
                </p:oleObj>
              </mc:Fallback>
            </mc:AlternateContent>
          </a:graphicData>
        </a:graphic>
      </p:graphicFrame>
      <p:pic>
        <p:nvPicPr>
          <p:cNvPr id="5" name="Picture 3"/>
          <p:cNvPicPr>
            <a:picLocks noChangeAspect="1" noChangeArrowheads="1"/>
          </p:cNvPicPr>
          <p:nvPr/>
        </p:nvPicPr>
        <p:blipFill>
          <a:blip r:embed="rId5" cstate="print"/>
          <a:srcRect/>
          <a:stretch>
            <a:fillRect/>
          </a:stretch>
        </p:blipFill>
        <p:spPr bwMode="auto">
          <a:xfrm>
            <a:off x="0" y="5877272"/>
            <a:ext cx="4572000" cy="980728"/>
          </a:xfrm>
          <a:prstGeom prst="rect">
            <a:avLst/>
          </a:prstGeom>
          <a:noFill/>
          <a:ln w="9525">
            <a:noFill/>
            <a:miter lim="800000"/>
            <a:headEnd/>
            <a:tailEnd/>
          </a:ln>
        </p:spPr>
      </p:pic>
      <p:pic>
        <p:nvPicPr>
          <p:cNvPr id="6" name="Picture 4"/>
          <p:cNvPicPr>
            <a:picLocks noChangeAspect="1" noChangeArrowheads="1"/>
          </p:cNvPicPr>
          <p:nvPr/>
        </p:nvPicPr>
        <p:blipFill>
          <a:blip r:embed="rId6" cstate="print"/>
          <a:srcRect/>
          <a:stretch>
            <a:fillRect/>
          </a:stretch>
        </p:blipFill>
        <p:spPr bwMode="auto">
          <a:xfrm>
            <a:off x="4644008" y="5877272"/>
            <a:ext cx="4499992"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980728"/>
            <a:ext cx="7416824" cy="1872208"/>
          </a:xfrm>
        </p:spPr>
        <p:txBody>
          <a:bodyPr>
            <a:normAutofit/>
          </a:bodyPr>
          <a:lstStyle/>
          <a:p>
            <a:pPr algn="ctr"/>
            <a:r>
              <a:rPr lang="es-PY" sz="2800" b="1" dirty="0" smtClean="0">
                <a:solidFill>
                  <a:schemeClr val="tx1"/>
                </a:solidFill>
                <a:latin typeface="Arial" panose="020B0604020202020204" pitchFamily="34" charset="0"/>
                <a:cs typeface="Arial" panose="020B0604020202020204" pitchFamily="34" charset="0"/>
              </a:rPr>
              <a:t>JUSTIFICACIÓN DE LOS MONTOS SOLICITADOS</a:t>
            </a:r>
            <a:br>
              <a:rPr lang="es-PY" sz="2800" b="1" dirty="0" smtClean="0">
                <a:solidFill>
                  <a:schemeClr val="tx1"/>
                </a:solidFill>
                <a:latin typeface="Arial" panose="020B0604020202020204" pitchFamily="34" charset="0"/>
                <a:cs typeface="Arial" panose="020B0604020202020204" pitchFamily="34" charset="0"/>
              </a:rPr>
            </a:br>
            <a:endParaRPr lang="es-PY" sz="2800" dirty="0">
              <a:latin typeface="Arial" panose="020B0604020202020204" pitchFamily="34" charset="0"/>
              <a:cs typeface="Arial" panose="020B0604020202020204" pitchFamily="34" charset="0"/>
            </a:endParaRPr>
          </a:p>
        </p:txBody>
      </p:sp>
      <p:pic>
        <p:nvPicPr>
          <p:cNvPr id="4098" name="Picture 2" descr="Resultado de imagen para dibujo de mano con calculadora"/>
          <p:cNvPicPr>
            <a:picLocks noChangeAspect="1" noChangeArrowheads="1"/>
          </p:cNvPicPr>
          <p:nvPr/>
        </p:nvPicPr>
        <p:blipFill>
          <a:blip r:embed="rId2" cstate="print"/>
          <a:srcRect/>
          <a:stretch>
            <a:fillRect/>
          </a:stretch>
        </p:blipFill>
        <p:spPr bwMode="auto">
          <a:xfrm>
            <a:off x="2483768" y="3356992"/>
            <a:ext cx="4752528" cy="2376264"/>
          </a:xfrm>
          <a:prstGeom prst="rect">
            <a:avLst/>
          </a:prstGeom>
          <a:noFill/>
        </p:spPr>
      </p:pic>
      <p:sp>
        <p:nvSpPr>
          <p:cNvPr id="52226" name="AutoShape 2" descr="Resultado de imagen para dibjo de Calculadora con presupues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PY"/>
          </a:p>
        </p:txBody>
      </p:sp>
      <p:sp>
        <p:nvSpPr>
          <p:cNvPr id="52232" name="AutoShape 8" descr="Resultado de imagen para dibjo de Calculadora con presupues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PY"/>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908720"/>
            <a:ext cx="7344816" cy="432048"/>
          </a:xfrm>
        </p:spPr>
        <p:txBody>
          <a:bodyPr>
            <a:noAutofit/>
          </a:bodyPr>
          <a:lstStyle/>
          <a:p>
            <a:pPr algn="ctr"/>
            <a:r>
              <a:rPr lang="es-MX" sz="24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Grupo 100: Servicios Personales</a:t>
            </a:r>
            <a:endParaRPr lang="es-PY" sz="2400" b="1" dirty="0">
              <a:solidFill>
                <a:schemeClr val="tx1"/>
              </a:solidFill>
            </a:endParaRPr>
          </a:p>
        </p:txBody>
      </p:sp>
      <p:sp>
        <p:nvSpPr>
          <p:cNvPr id="7" name="2 Marcador de contenido"/>
          <p:cNvSpPr>
            <a:spLocks noGrp="1"/>
          </p:cNvSpPr>
          <p:nvPr>
            <p:ph idx="1"/>
          </p:nvPr>
        </p:nvSpPr>
        <p:spPr bwMode="auto">
          <a:xfrm>
            <a:off x="407624" y="1556792"/>
            <a:ext cx="8052808" cy="818222"/>
          </a:xfrm>
          <a:ln>
            <a:miter lim="800000"/>
            <a:headEnd/>
            <a:tailEnd/>
          </a:ln>
        </p:spPr>
        <p:txBody>
          <a:bodyPr vert="horz" wrap="square" lIns="91440" tIns="45720" rIns="91440" bIns="45720" numCol="1" anchor="t" anchorCtr="0" compatLnSpc="1">
            <a:prstTxWarp prst="textNoShape">
              <a:avLst/>
            </a:prstTxWarp>
            <a:noAutofit/>
          </a:bodyPr>
          <a:lstStyle/>
          <a:p>
            <a:pPr marL="0" indent="0" algn="just">
              <a:buFont typeface="Wingdings 2" pitchFamily="18" charset="2"/>
              <a:buNone/>
              <a:defRPr/>
            </a:pPr>
            <a:r>
              <a:rPr lang="es-ES" sz="2000" dirty="0" smtClean="0">
                <a:latin typeface="Arial" charset="0"/>
                <a:cs typeface="Arial" charset="0"/>
              </a:rPr>
              <a:t>El mismo no sufre variación porcentual para el Ejercicio Fiscal 2019 en comparación con el Presupuesto Aprobado para el presente ejercicio fiscal.</a:t>
            </a:r>
            <a:endParaRPr lang="es-PY" sz="2000" dirty="0" smtClean="0">
              <a:solidFill>
                <a:srgbClr val="FF0000"/>
              </a:solidFill>
              <a:latin typeface="Arial" charset="0"/>
              <a:cs typeface="Arial" charset="0"/>
            </a:endParaRPr>
          </a:p>
        </p:txBody>
      </p:sp>
      <p:pic>
        <p:nvPicPr>
          <p:cNvPr id="4" name="Picture 3"/>
          <p:cNvPicPr>
            <a:picLocks noChangeAspect="1" noChangeArrowheads="1"/>
          </p:cNvPicPr>
          <p:nvPr/>
        </p:nvPicPr>
        <p:blipFill>
          <a:blip r:embed="rId2" cstate="print"/>
          <a:srcRect/>
          <a:stretch>
            <a:fillRect/>
          </a:stretch>
        </p:blipFill>
        <p:spPr bwMode="auto">
          <a:xfrm>
            <a:off x="0" y="5877272"/>
            <a:ext cx="4572000" cy="980728"/>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4644008" y="5877272"/>
            <a:ext cx="4499992" cy="980728"/>
          </a:xfrm>
          <a:prstGeom prst="rect">
            <a:avLst/>
          </a:prstGeom>
          <a:noFill/>
          <a:ln w="9525">
            <a:noFill/>
            <a:miter lim="800000"/>
            <a:headEnd/>
            <a:tailEnd/>
          </a:ln>
        </p:spPr>
      </p:pic>
      <p:sp>
        <p:nvSpPr>
          <p:cNvPr id="12" name="Rectángulo 11"/>
          <p:cNvSpPr/>
          <p:nvPr/>
        </p:nvSpPr>
        <p:spPr>
          <a:xfrm>
            <a:off x="1331640" y="2780928"/>
            <a:ext cx="6480719" cy="461665"/>
          </a:xfrm>
          <a:prstGeom prst="rect">
            <a:avLst/>
          </a:prstGeom>
        </p:spPr>
        <p:txBody>
          <a:bodyPr wrap="square">
            <a:spAutoFit/>
          </a:bodyPr>
          <a:lstStyle/>
          <a:p>
            <a:r>
              <a:rPr lang="es-PY" sz="2400" b="1" dirty="0">
                <a:latin typeface="Arial" pitchFamily="34" charset="0"/>
                <a:cs typeface="Arial" pitchFamily="34" charset="0"/>
              </a:rPr>
              <a:t>Grupo 200: Servicios No Personales</a:t>
            </a:r>
            <a:endParaRPr lang="es-MX" sz="2400" dirty="0"/>
          </a:p>
        </p:txBody>
      </p:sp>
      <p:sp>
        <p:nvSpPr>
          <p:cNvPr id="15" name="Rectángulo 14"/>
          <p:cNvSpPr/>
          <p:nvPr/>
        </p:nvSpPr>
        <p:spPr>
          <a:xfrm>
            <a:off x="395536" y="3346538"/>
            <a:ext cx="8064896" cy="1938992"/>
          </a:xfrm>
          <a:prstGeom prst="rect">
            <a:avLst/>
          </a:prstGeom>
        </p:spPr>
        <p:txBody>
          <a:bodyPr wrap="square">
            <a:spAutoFit/>
          </a:bodyPr>
          <a:lstStyle/>
          <a:p>
            <a:pPr algn="just"/>
            <a:r>
              <a:rPr lang="es-PY" sz="2000" dirty="0">
                <a:latin typeface="Arial" pitchFamily="34" charset="0"/>
                <a:cs typeface="Arial" pitchFamily="34" charset="0"/>
              </a:rPr>
              <a:t>El incremento del </a:t>
            </a:r>
            <a:r>
              <a:rPr lang="es-PY" sz="2000" dirty="0" smtClean="0">
                <a:latin typeface="Arial" pitchFamily="34" charset="0"/>
                <a:cs typeface="Arial" pitchFamily="34" charset="0"/>
              </a:rPr>
              <a:t>14% </a:t>
            </a:r>
            <a:r>
              <a:rPr lang="es-PY" sz="2000" dirty="0">
                <a:latin typeface="Arial" pitchFamily="34" charset="0"/>
                <a:cs typeface="Arial" pitchFamily="34" charset="0"/>
              </a:rPr>
              <a:t>en este nivel, se prevé principalmente para la modernización de las administraciones aduaneras en cuanto a la infraestructura e instalaciones, debido a que actualmente están en condiciones muy precarias, dando una imagen negativa a la institución e inclusive al país, ya que muchos de ellos están ubicados en las fronteras </a:t>
            </a:r>
            <a:r>
              <a:rPr lang="es-PY" sz="2000" dirty="0" smtClean="0">
                <a:latin typeface="Arial" pitchFamily="34" charset="0"/>
                <a:cs typeface="Arial" pitchFamily="34" charset="0"/>
              </a:rPr>
              <a:t>de </a:t>
            </a:r>
            <a:r>
              <a:rPr lang="es-PY" sz="2000" dirty="0">
                <a:latin typeface="Arial" pitchFamily="34" charset="0"/>
                <a:cs typeface="Arial" pitchFamily="34" charset="0"/>
              </a:rPr>
              <a:t>nuestro territorio.</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764704"/>
            <a:ext cx="7632848" cy="360040"/>
          </a:xfrm>
        </p:spPr>
        <p:txBody>
          <a:bodyPr>
            <a:normAutofit fontScale="90000"/>
          </a:bodyPr>
          <a:lstStyle/>
          <a:p>
            <a:pPr algn="ctr"/>
            <a:r>
              <a:rPr lang="es-MX" sz="3200" b="1" dirty="0" smtClean="0">
                <a:solidFill>
                  <a:schemeClr val="tx2">
                    <a:lumMod val="75000"/>
                  </a:schemeClr>
                </a:solidFill>
                <a:effectLst>
                  <a:outerShdw blurRad="38100" dist="38100" dir="2700000" algn="tl">
                    <a:srgbClr val="000000">
                      <a:alpha val="43137"/>
                    </a:srgbClr>
                  </a:outerShdw>
                </a:effectLst>
                <a:latin typeface="Arial" pitchFamily="34" charset="0"/>
              </a:rPr>
              <a:t/>
            </a:r>
            <a:br>
              <a:rPr lang="es-MX" sz="3200" b="1" dirty="0" smtClean="0">
                <a:solidFill>
                  <a:schemeClr val="tx2">
                    <a:lumMod val="75000"/>
                  </a:schemeClr>
                </a:solidFill>
                <a:effectLst>
                  <a:outerShdw blurRad="38100" dist="38100" dir="2700000" algn="tl">
                    <a:srgbClr val="000000">
                      <a:alpha val="43137"/>
                    </a:srgbClr>
                  </a:outerShdw>
                </a:effectLst>
                <a:latin typeface="Arial" pitchFamily="34" charset="0"/>
              </a:rPr>
            </a:br>
            <a:r>
              <a:rPr lang="es-MX" sz="3200" b="1" dirty="0" smtClean="0">
                <a:solidFill>
                  <a:schemeClr val="tx2">
                    <a:lumMod val="75000"/>
                  </a:schemeClr>
                </a:solidFill>
                <a:effectLst>
                  <a:outerShdw blurRad="38100" dist="38100" dir="2700000" algn="tl">
                    <a:srgbClr val="000000">
                      <a:alpha val="43137"/>
                    </a:srgbClr>
                  </a:outerShdw>
                </a:effectLst>
                <a:latin typeface="Arial" pitchFamily="34" charset="0"/>
              </a:rPr>
              <a:t/>
            </a:r>
            <a:br>
              <a:rPr lang="es-MX" sz="3200" b="1" dirty="0" smtClean="0">
                <a:solidFill>
                  <a:schemeClr val="tx2">
                    <a:lumMod val="75000"/>
                  </a:schemeClr>
                </a:solidFill>
                <a:effectLst>
                  <a:outerShdw blurRad="38100" dist="38100" dir="2700000" algn="tl">
                    <a:srgbClr val="000000">
                      <a:alpha val="43137"/>
                    </a:srgbClr>
                  </a:outerShdw>
                </a:effectLst>
                <a:latin typeface="Arial" pitchFamily="34" charset="0"/>
              </a:rPr>
            </a:br>
            <a:r>
              <a:rPr lang="es-MX" sz="3200" b="1" dirty="0" smtClean="0">
                <a:solidFill>
                  <a:schemeClr val="tx2">
                    <a:lumMod val="75000"/>
                  </a:schemeClr>
                </a:solidFill>
                <a:effectLst>
                  <a:outerShdw blurRad="38100" dist="38100" dir="2700000" algn="tl">
                    <a:srgbClr val="000000">
                      <a:alpha val="43137"/>
                    </a:srgbClr>
                  </a:outerShdw>
                </a:effectLst>
                <a:latin typeface="Arial" pitchFamily="34" charset="0"/>
              </a:rPr>
              <a:t/>
            </a:r>
            <a:br>
              <a:rPr lang="es-MX" sz="3200" b="1" dirty="0" smtClean="0">
                <a:solidFill>
                  <a:schemeClr val="tx2">
                    <a:lumMod val="75000"/>
                  </a:schemeClr>
                </a:solidFill>
                <a:effectLst>
                  <a:outerShdw blurRad="38100" dist="38100" dir="2700000" algn="tl">
                    <a:srgbClr val="000000">
                      <a:alpha val="43137"/>
                    </a:srgbClr>
                  </a:outerShdw>
                </a:effectLst>
                <a:latin typeface="Arial" pitchFamily="34" charset="0"/>
              </a:rPr>
            </a:br>
            <a:r>
              <a:rPr lang="es-PY" sz="2700" dirty="0" smtClean="0">
                <a:solidFill>
                  <a:schemeClr val="tx2">
                    <a:lumMod val="75000"/>
                  </a:schemeClr>
                </a:solidFill>
                <a:latin typeface="Arial" pitchFamily="34" charset="0"/>
                <a:cs typeface="Arial" pitchFamily="34" charset="0"/>
              </a:rPr>
              <a:t/>
            </a:r>
            <a:br>
              <a:rPr lang="es-PY" sz="2700" dirty="0" smtClean="0">
                <a:solidFill>
                  <a:schemeClr val="tx2">
                    <a:lumMod val="75000"/>
                  </a:schemeClr>
                </a:solidFill>
                <a:latin typeface="Arial" pitchFamily="34" charset="0"/>
                <a:cs typeface="Arial" pitchFamily="34" charset="0"/>
              </a:rPr>
            </a:br>
            <a:r>
              <a:rPr lang="es-PY" sz="2700"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 </a:t>
            </a:r>
            <a:r>
              <a:rPr lang="es-PY" sz="27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Grupo 200: Servicios No Personales</a:t>
            </a:r>
            <a:endParaRPr lang="es-PY" sz="2700" dirty="0">
              <a:solidFill>
                <a:schemeClr val="tx1"/>
              </a:solidFill>
              <a:latin typeface="Arial" pitchFamily="34" charset="0"/>
              <a:cs typeface="Arial" pitchFamily="34" charset="0"/>
            </a:endParaRPr>
          </a:p>
        </p:txBody>
      </p:sp>
      <p:sp>
        <p:nvSpPr>
          <p:cNvPr id="5" name="4 Rectángulo"/>
          <p:cNvSpPr/>
          <p:nvPr/>
        </p:nvSpPr>
        <p:spPr>
          <a:xfrm>
            <a:off x="467544" y="1279788"/>
            <a:ext cx="8136904" cy="4401205"/>
          </a:xfrm>
          <a:prstGeom prst="rect">
            <a:avLst/>
          </a:prstGeom>
        </p:spPr>
        <p:txBody>
          <a:bodyPr wrap="square">
            <a:spAutoFit/>
          </a:bodyPr>
          <a:lstStyle/>
          <a:p>
            <a:pPr algn="just"/>
            <a:endParaRPr lang="es-PY" sz="2000" dirty="0" smtClean="0">
              <a:latin typeface="Arial" pitchFamily="34" charset="0"/>
              <a:cs typeface="Arial" pitchFamily="34" charset="0"/>
            </a:endParaRPr>
          </a:p>
          <a:p>
            <a:pPr algn="just"/>
            <a:r>
              <a:rPr lang="es-PY" sz="2000" dirty="0" smtClean="0">
                <a:latin typeface="Arial" pitchFamily="34" charset="0"/>
                <a:cs typeface="Arial" pitchFamily="34" charset="0"/>
              </a:rPr>
              <a:t>También el incremento señalado servirá para afrontar mayores gastos en concepto de </a:t>
            </a:r>
            <a:r>
              <a:rPr lang="es-ES" sz="2000" dirty="0">
                <a:latin typeface="Arial" pitchFamily="34" charset="0"/>
                <a:cs typeface="Arial" pitchFamily="34" charset="0"/>
              </a:rPr>
              <a:t>arrendamiento de inmuebles debido a la evacuación del edificio principal a solicitud del </a:t>
            </a:r>
            <a:r>
              <a:rPr lang="es-ES" sz="2000" dirty="0" smtClean="0">
                <a:latin typeface="Arial" pitchFamily="34" charset="0"/>
                <a:cs typeface="Arial" pitchFamily="34" charset="0"/>
              </a:rPr>
              <a:t>MOPC, por la reconversión del Puerto de Asunción</a:t>
            </a:r>
            <a:r>
              <a:rPr lang="es-PY" sz="2000" dirty="0" smtClean="0">
                <a:latin typeface="Arial" pitchFamily="34" charset="0"/>
                <a:cs typeface="Arial" pitchFamily="34" charset="0"/>
              </a:rPr>
              <a:t>.</a:t>
            </a:r>
          </a:p>
          <a:p>
            <a:pPr algn="just"/>
            <a:endParaRPr lang="es-PY" sz="2000" dirty="0">
              <a:latin typeface="Arial" pitchFamily="34" charset="0"/>
              <a:cs typeface="Arial" pitchFamily="34" charset="0"/>
            </a:endParaRPr>
          </a:p>
          <a:p>
            <a:pPr algn="just"/>
            <a:r>
              <a:rPr lang="es-PY" sz="2000" dirty="0" smtClean="0">
                <a:latin typeface="Arial" pitchFamily="34" charset="0"/>
                <a:cs typeface="Arial" pitchFamily="34" charset="0"/>
              </a:rPr>
              <a:t> Además por el incremento de gastos en mantenimiento de vehículos y lanchas(100 móviles y 5 lanchas), generadores e instalaciones menores.</a:t>
            </a:r>
          </a:p>
          <a:p>
            <a:pPr algn="just"/>
            <a:endParaRPr lang="es-PY" sz="2000" dirty="0">
              <a:latin typeface="Arial" pitchFamily="34" charset="0"/>
              <a:cs typeface="Arial" pitchFamily="34" charset="0"/>
            </a:endParaRPr>
          </a:p>
          <a:p>
            <a:pPr algn="just"/>
            <a:r>
              <a:rPr lang="es-PY" sz="2000" dirty="0">
                <a:latin typeface="Arial" charset="0"/>
                <a:cs typeface="Arial" charset="0"/>
              </a:rPr>
              <a:t>Por otro lado, este </a:t>
            </a:r>
            <a:r>
              <a:rPr lang="es-PY" sz="2000" dirty="0" smtClean="0">
                <a:latin typeface="Arial" charset="0"/>
                <a:cs typeface="Arial" charset="0"/>
              </a:rPr>
              <a:t>grupo </a:t>
            </a:r>
            <a:r>
              <a:rPr lang="es-PY" sz="2000" dirty="0">
                <a:latin typeface="Arial" charset="0"/>
                <a:cs typeface="Arial" charset="0"/>
              </a:rPr>
              <a:t>de gasto afectará la organización del XXII Conferencia Regional de Directores Generales de Aduanas de las Américas y el Caribe</a:t>
            </a:r>
            <a:r>
              <a:rPr lang="es-PY" sz="2000" dirty="0" smtClean="0">
                <a:latin typeface="Arial" charset="0"/>
                <a:cs typeface="Arial" charset="0"/>
              </a:rPr>
              <a:t>, organizado por la OMA, </a:t>
            </a:r>
            <a:r>
              <a:rPr lang="es-PY" sz="2000" dirty="0">
                <a:latin typeface="Arial" charset="0"/>
                <a:cs typeface="Arial" charset="0"/>
              </a:rPr>
              <a:t>donde la Aduana Paraguaya será anfitriona</a:t>
            </a:r>
            <a:r>
              <a:rPr lang="es-PY" sz="2000" dirty="0" smtClean="0">
                <a:latin typeface="Arial" charset="0"/>
                <a:cs typeface="Arial" charset="0"/>
              </a:rPr>
              <a:t>.</a:t>
            </a:r>
            <a:endParaRPr lang="es-PY" sz="2000" dirty="0"/>
          </a:p>
        </p:txBody>
      </p:sp>
      <p:pic>
        <p:nvPicPr>
          <p:cNvPr id="4" name="Picture 3"/>
          <p:cNvPicPr>
            <a:picLocks noChangeAspect="1" noChangeArrowheads="1"/>
          </p:cNvPicPr>
          <p:nvPr/>
        </p:nvPicPr>
        <p:blipFill>
          <a:blip r:embed="rId2" cstate="print"/>
          <a:srcRect/>
          <a:stretch>
            <a:fillRect/>
          </a:stretch>
        </p:blipFill>
        <p:spPr bwMode="auto">
          <a:xfrm>
            <a:off x="0" y="5877272"/>
            <a:ext cx="4572000" cy="980728"/>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a:stretch>
            <a:fillRect/>
          </a:stretch>
        </p:blipFill>
        <p:spPr bwMode="auto">
          <a:xfrm>
            <a:off x="4644008" y="5877272"/>
            <a:ext cx="4499992" cy="98072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0" y="5877272"/>
            <a:ext cx="4572000" cy="980728"/>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a:stretch>
            <a:fillRect/>
          </a:stretch>
        </p:blipFill>
        <p:spPr bwMode="auto">
          <a:xfrm>
            <a:off x="4644008" y="5877272"/>
            <a:ext cx="4499992" cy="980728"/>
          </a:xfrm>
          <a:prstGeom prst="rect">
            <a:avLst/>
          </a:prstGeom>
          <a:noFill/>
          <a:ln w="9525">
            <a:noFill/>
            <a:miter lim="800000"/>
            <a:headEnd/>
            <a:tailEnd/>
          </a:ln>
        </p:spPr>
      </p:pic>
      <p:pic>
        <p:nvPicPr>
          <p:cNvPr id="9" name="Imagen 8"/>
          <p:cNvPicPr/>
          <p:nvPr/>
        </p:nvPicPr>
        <p:blipFill rotWithShape="1">
          <a:blip r:embed="rId4"/>
          <a:srcRect l="28916" t="31520" r="25877" b="6572"/>
          <a:stretch/>
        </p:blipFill>
        <p:spPr bwMode="auto">
          <a:xfrm>
            <a:off x="0" y="1340768"/>
            <a:ext cx="4572000" cy="4536504"/>
          </a:xfrm>
          <a:prstGeom prst="rect">
            <a:avLst/>
          </a:prstGeom>
          <a:ln>
            <a:noFill/>
          </a:ln>
          <a:extLst>
            <a:ext uri="{53640926-AAD7-44D8-BBD7-CCE9431645EC}">
              <a14:shadowObscured xmlns:a14="http://schemas.microsoft.com/office/drawing/2010/main"/>
            </a:ext>
          </a:extLst>
        </p:spPr>
      </p:pic>
      <p:sp>
        <p:nvSpPr>
          <p:cNvPr id="11" name="1 Título"/>
          <p:cNvSpPr>
            <a:spLocks noGrp="1"/>
          </p:cNvSpPr>
          <p:nvPr>
            <p:ph type="title"/>
          </p:nvPr>
        </p:nvSpPr>
        <p:spPr>
          <a:xfrm>
            <a:off x="0" y="548680"/>
            <a:ext cx="4572000" cy="576064"/>
          </a:xfrm>
        </p:spPr>
        <p:txBody>
          <a:bodyPr>
            <a:noAutofit/>
          </a:bodyPr>
          <a:lstStyle/>
          <a:p>
            <a:pPr algn="ctr"/>
            <a:r>
              <a:rPr lang="es-MX" sz="24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Aduana Pedro Juan Caballero</a:t>
            </a:r>
            <a:endParaRPr lang="es-PY" sz="2400" b="1" dirty="0">
              <a:solidFill>
                <a:schemeClr val="tx1"/>
              </a:solidFill>
            </a:endParaRPr>
          </a:p>
        </p:txBody>
      </p:sp>
      <p:sp>
        <p:nvSpPr>
          <p:cNvPr id="12" name="1 Título"/>
          <p:cNvSpPr txBox="1">
            <a:spLocks/>
          </p:cNvSpPr>
          <p:nvPr/>
        </p:nvSpPr>
        <p:spPr>
          <a:xfrm>
            <a:off x="4644008" y="548680"/>
            <a:ext cx="4320480" cy="576064"/>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s-MX" sz="24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Aduana Ciudad del Este</a:t>
            </a:r>
          </a:p>
        </p:txBody>
      </p:sp>
      <p:pic>
        <p:nvPicPr>
          <p:cNvPr id="13" name="Imagen 12"/>
          <p:cNvPicPr/>
          <p:nvPr/>
        </p:nvPicPr>
        <p:blipFill rotWithShape="1">
          <a:blip r:embed="rId5"/>
          <a:srcRect l="29080" t="18177" r="28753" b="13674"/>
          <a:stretch/>
        </p:blipFill>
        <p:spPr bwMode="auto">
          <a:xfrm>
            <a:off x="4572000" y="1340768"/>
            <a:ext cx="4392488" cy="45365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59532291"/>
      </p:ext>
    </p:extLst>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8934</TotalTime>
  <Words>866</Words>
  <Application>Microsoft Office PowerPoint</Application>
  <PresentationFormat>Presentación en pantalla (4:3)</PresentationFormat>
  <Paragraphs>58</Paragraphs>
  <Slides>18</Slides>
  <Notes>0</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18</vt:i4>
      </vt:variant>
    </vt:vector>
  </HeadingPairs>
  <TitlesOfParts>
    <vt:vector size="27" baseType="lpstr">
      <vt:lpstr>Aharoni</vt:lpstr>
      <vt:lpstr>Arial</vt:lpstr>
      <vt:lpstr>Arial Black</vt:lpstr>
      <vt:lpstr>Calibri</vt:lpstr>
      <vt:lpstr>Constantia</vt:lpstr>
      <vt:lpstr>Wingdings</vt:lpstr>
      <vt:lpstr>Wingdings 2</vt:lpstr>
      <vt:lpstr>Flujo</vt:lpstr>
      <vt:lpstr>Hoja de cálculo</vt:lpstr>
      <vt:lpstr>PROYECTO DE PRESUPUESTO  PARA EL EJERCICIO FISCAL 2019</vt:lpstr>
      <vt:lpstr>Misión:</vt:lpstr>
      <vt:lpstr>PLAN ESTRATEGICO INSTITUCIONAL</vt:lpstr>
      <vt:lpstr>Presentación de PowerPoint</vt:lpstr>
      <vt:lpstr>PRESUPUESTO POR GRUPO DE GASTOS APROBADO 2018 - PROYECTO DE LEY 2019</vt:lpstr>
      <vt:lpstr>JUSTIFICACIÓN DE LOS MONTOS SOLICITADOS </vt:lpstr>
      <vt:lpstr>Grupo 100: Servicios Personales</vt:lpstr>
      <vt:lpstr>     Grupo 200: Servicios No Personales</vt:lpstr>
      <vt:lpstr>Aduana Pedro Juan Caballero</vt:lpstr>
      <vt:lpstr>Aduana Ita Enramada</vt:lpstr>
      <vt:lpstr>Grupo  300 “Bienes de consumo e insumos”</vt:lpstr>
      <vt:lpstr>Grupo 400 “Bienes de Cambio”</vt:lpstr>
      <vt:lpstr>Grupo 800 “Transferencias”</vt:lpstr>
      <vt:lpstr>GRUPO 900 “OTROS GASTOS”</vt:lpstr>
      <vt:lpstr>Presentación de PowerPoint</vt:lpstr>
      <vt:lpstr>Administraciones de Aduana y Puestos de Control</vt:lpstr>
      <vt:lpstr>Prensa Argentina</vt:lpstr>
      <vt:lpstr>MUCHAS GRACIAS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PRESUPUESTO  PARA EL EJERCICIO FISCAL 2018</dc:title>
  <dc:creator>cduarte</dc:creator>
  <cp:lastModifiedBy>Usuario de Windows</cp:lastModifiedBy>
  <cp:revision>221</cp:revision>
  <cp:lastPrinted>2018-10-16T15:21:21Z</cp:lastPrinted>
  <dcterms:created xsi:type="dcterms:W3CDTF">2017-09-27T14:07:39Z</dcterms:created>
  <dcterms:modified xsi:type="dcterms:W3CDTF">2018-10-17T11:47:04Z</dcterms:modified>
</cp:coreProperties>
</file>