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66" r:id="rId4"/>
    <p:sldId id="257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80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6" autoAdjust="0"/>
  </p:normalViewPr>
  <p:slideViewPr>
    <p:cSldViewPr>
      <p:cViewPr>
        <p:scale>
          <a:sx n="68" d="100"/>
          <a:sy n="68" d="100"/>
        </p:scale>
        <p:origin x="-144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1A04DC6-EE95-4DE7-97F7-C5DBB732052F}" type="datetimeFigureOut">
              <a:rPr lang="es-PY" smtClean="0"/>
              <a:t>16/10/2018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1229F7-DA21-4B03-AF73-F4C11B2A184E}" type="slidenum">
              <a:rPr lang="es-PY" smtClean="0"/>
              <a:t>‹Nº›</a:t>
            </a:fld>
            <a:endParaRPr lang="es-P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6978" y="2852936"/>
            <a:ext cx="7772400" cy="720080"/>
          </a:xfrm>
        </p:spPr>
        <p:txBody>
          <a:bodyPr>
            <a:noAutofit/>
          </a:bodyPr>
          <a:lstStyle/>
          <a:p>
            <a:r>
              <a:rPr lang="es-PY" sz="3200" dirty="0"/>
              <a:t/>
            </a:r>
            <a:br>
              <a:rPr lang="es-PY" sz="3200" dirty="0"/>
            </a:br>
            <a:r>
              <a:rPr lang="es-PY" sz="3200" dirty="0" smtClean="0"/>
              <a:t/>
            </a:r>
            <a:br>
              <a:rPr lang="es-PY" sz="3200" dirty="0" smtClean="0"/>
            </a:br>
            <a:r>
              <a:rPr lang="es-PY" sz="3200" dirty="0" smtClean="0"/>
              <a:t/>
            </a:r>
            <a:br>
              <a:rPr lang="es-PY" sz="3200" dirty="0" smtClean="0"/>
            </a:br>
            <a:r>
              <a:rPr lang="es-PY" sz="3200" dirty="0"/>
              <a:t/>
            </a:r>
            <a:br>
              <a:rPr lang="es-PY" sz="3200" dirty="0"/>
            </a:br>
            <a:r>
              <a:rPr lang="es-PY" sz="3200" dirty="0" smtClean="0"/>
              <a:t/>
            </a:r>
            <a:br>
              <a:rPr lang="es-PY" sz="3200" dirty="0" smtClean="0"/>
            </a:br>
            <a:r>
              <a:rPr lang="es-PY" sz="3200" dirty="0"/>
              <a:t/>
            </a:r>
            <a:br>
              <a:rPr lang="es-PY" sz="3200" dirty="0"/>
            </a:br>
            <a:r>
              <a:rPr lang="es-PY" sz="3200" dirty="0" smtClean="0"/>
              <a:t/>
            </a:r>
            <a:br>
              <a:rPr lang="es-PY" sz="3200" dirty="0" smtClean="0"/>
            </a:br>
            <a:r>
              <a:rPr lang="es-PY" sz="3200" dirty="0"/>
              <a:t/>
            </a:r>
            <a:br>
              <a:rPr lang="es-PY" sz="3200" dirty="0"/>
            </a:br>
            <a:r>
              <a:rPr lang="es-PY" sz="3200" dirty="0" smtClean="0"/>
              <a:t/>
            </a:r>
            <a:br>
              <a:rPr lang="es-PY" sz="3200" dirty="0" smtClean="0"/>
            </a:br>
            <a:r>
              <a:rPr lang="es-PY" sz="3200" dirty="0"/>
              <a:t/>
            </a:r>
            <a:br>
              <a:rPr lang="es-PY" sz="3200" dirty="0"/>
            </a:br>
            <a:r>
              <a:rPr lang="es-PY" sz="3200" dirty="0" smtClean="0"/>
              <a:t/>
            </a:r>
            <a:br>
              <a:rPr lang="es-PY" sz="3200" dirty="0" smtClean="0"/>
            </a:br>
            <a:r>
              <a:rPr lang="es-PY" sz="3200" dirty="0"/>
              <a:t/>
            </a:r>
            <a:br>
              <a:rPr lang="es-PY" sz="3200" dirty="0"/>
            </a:br>
            <a:r>
              <a:rPr lang="es-PY" sz="3200" dirty="0" smtClean="0"/>
              <a:t/>
            </a:r>
            <a:br>
              <a:rPr lang="es-PY" sz="3200" dirty="0" smtClean="0"/>
            </a:br>
            <a:r>
              <a:rPr lang="es-PY" sz="3200" dirty="0"/>
              <a:t/>
            </a:r>
            <a:br>
              <a:rPr lang="es-PY" sz="3200" dirty="0"/>
            </a:br>
            <a:r>
              <a:rPr lang="es-PY" sz="3200" dirty="0"/>
              <a:t/>
            </a:r>
            <a:br>
              <a:rPr lang="es-PY" sz="3200" dirty="0"/>
            </a:br>
            <a:endParaRPr lang="es-PY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2797" y="3256689"/>
            <a:ext cx="6840760" cy="1728192"/>
          </a:xfrm>
        </p:spPr>
        <p:txBody>
          <a:bodyPr>
            <a:noAutofit/>
          </a:bodyPr>
          <a:lstStyle/>
          <a:p>
            <a:r>
              <a:rPr lang="es-PY" sz="3600" b="1" dirty="0" smtClean="0">
                <a:solidFill>
                  <a:schemeClr val="tx1"/>
                </a:solidFill>
              </a:rPr>
              <a:t>GOBERNACION DE PDTE. HAYES</a:t>
            </a:r>
          </a:p>
          <a:p>
            <a:r>
              <a:rPr lang="es-PY" sz="3600" b="1" dirty="0" smtClean="0">
                <a:solidFill>
                  <a:schemeClr val="tx1"/>
                </a:solidFill>
              </a:rPr>
              <a:t>Administración 2018-2023</a:t>
            </a:r>
          </a:p>
          <a:p>
            <a:endParaRPr lang="es-PY" sz="3600" b="1" dirty="0" smtClean="0">
              <a:solidFill>
                <a:schemeClr val="tx1"/>
              </a:solidFill>
            </a:endParaRPr>
          </a:p>
          <a:p>
            <a:endParaRPr lang="es-PY" sz="3600" b="1" dirty="0" smtClean="0">
              <a:solidFill>
                <a:schemeClr val="tx1"/>
              </a:solidFill>
            </a:endParaRPr>
          </a:p>
          <a:p>
            <a:endParaRPr lang="es-PY" sz="3600" b="1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6977" y="3861048"/>
            <a:ext cx="7772400" cy="1148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Y" sz="2800" b="1" dirty="0"/>
          </a:p>
        </p:txBody>
      </p:sp>
      <p:pic>
        <p:nvPicPr>
          <p:cNvPr id="6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15" y="1377067"/>
            <a:ext cx="622935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6726475"/>
            <a:ext cx="5715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l="10068" t="43462" r="34500" b="11669"/>
          <a:stretch/>
        </p:blipFill>
        <p:spPr bwMode="auto">
          <a:xfrm>
            <a:off x="755576" y="764704"/>
            <a:ext cx="756084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315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16040"/>
            <a:ext cx="7416824" cy="492127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PY" b="1" u="sng" dirty="0" smtClean="0"/>
              <a:t>Gestión Legislativa</a:t>
            </a:r>
          </a:p>
          <a:p>
            <a:pPr marL="0" indent="0">
              <a:buNone/>
            </a:pPr>
            <a:r>
              <a:rPr lang="es-PY" dirty="0" smtClean="0"/>
              <a:t>-Aumento en Contratación de Rubro 141 Personal Técnico- 10 personas (+260</a:t>
            </a:r>
            <a:r>
              <a:rPr lang="es-PY" dirty="0" smtClean="0"/>
              <a:t>) </a:t>
            </a:r>
          </a:p>
          <a:p>
            <a:pPr marL="0" indent="0">
              <a:buNone/>
            </a:pPr>
            <a:r>
              <a:rPr lang="es-PY" dirty="0" smtClean="0"/>
              <a:t>-</a:t>
            </a:r>
            <a:r>
              <a:rPr lang="es-PY" dirty="0" smtClean="0"/>
              <a:t>Aumento de Rubro 145 Honorarios Profesionales – 2 personas (+78</a:t>
            </a:r>
            <a:r>
              <a:rPr lang="es-PY" dirty="0" smtClean="0"/>
              <a:t>)</a:t>
            </a:r>
          </a:p>
          <a:p>
            <a:pPr marL="0" indent="0">
              <a:buNone/>
            </a:pPr>
            <a:r>
              <a:rPr lang="es-PY" dirty="0" smtClean="0"/>
              <a:t> « </a:t>
            </a:r>
            <a:r>
              <a:rPr lang="es-PY" i="1" dirty="0" smtClean="0">
                <a:latin typeface="Brush Script MT" pitchFamily="66" charset="0"/>
              </a:rPr>
              <a:t>Solventado </a:t>
            </a:r>
            <a:r>
              <a:rPr lang="es-PY" i="1" dirty="0">
                <a:latin typeface="Brush Script MT" pitchFamily="66" charset="0"/>
              </a:rPr>
              <a:t>por Inmobiliario»</a:t>
            </a:r>
          </a:p>
          <a:p>
            <a:pPr>
              <a:buFont typeface="Wingdings" pitchFamily="2" charset="2"/>
              <a:buChar char="Ø"/>
            </a:pPr>
            <a:r>
              <a:rPr lang="es-PY" b="1" u="sng" dirty="0" smtClean="0"/>
              <a:t>Administración </a:t>
            </a:r>
            <a:r>
              <a:rPr lang="es-PY" b="1" u="sng" dirty="0" smtClean="0"/>
              <a:t>Ejecutiva Departamental.</a:t>
            </a:r>
          </a:p>
          <a:p>
            <a:pPr marL="0" indent="0">
              <a:buNone/>
            </a:pPr>
            <a:r>
              <a:rPr lang="es-PY" b="1" dirty="0" smtClean="0"/>
              <a:t>-</a:t>
            </a:r>
            <a:r>
              <a:rPr lang="es-PY" dirty="0" smtClean="0"/>
              <a:t>Aumento de Rubro 111 Sueldos, Creación de Cargos de Secretarias (+990</a:t>
            </a:r>
            <a:r>
              <a:rPr lang="es-PY" dirty="0"/>
              <a:t>) </a:t>
            </a:r>
            <a:r>
              <a:rPr lang="es-PY" dirty="0" smtClean="0"/>
              <a:t>«</a:t>
            </a:r>
            <a:r>
              <a:rPr lang="es-PY" i="1" dirty="0" smtClean="0">
                <a:latin typeface="Brush Script MT" pitchFamily="66" charset="0"/>
              </a:rPr>
              <a:t>FF 10 Tesoro»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-</a:t>
            </a:r>
            <a:r>
              <a:rPr lang="es-PY" dirty="0"/>
              <a:t>-Aumento en Contratación de Rubro 141 Personal Técnico- 10 personas (+260</a:t>
            </a:r>
            <a:r>
              <a:rPr lang="es-PY" dirty="0"/>
              <a:t>) «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  <a:endParaRPr lang="es-PY" dirty="0"/>
          </a:p>
          <a:p>
            <a:pPr marL="0" indent="0">
              <a:buNone/>
            </a:pPr>
            <a:r>
              <a:rPr lang="es-PY" dirty="0"/>
              <a:t>-Aumento de Rubro 145 Honorarios Profesionales – </a:t>
            </a:r>
            <a:r>
              <a:rPr lang="es-PY" dirty="0" smtClean="0"/>
              <a:t> 5 personas (+230</a:t>
            </a:r>
            <a:r>
              <a:rPr lang="es-PY" dirty="0"/>
              <a:t>) «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  <a:endParaRPr lang="es-PY" dirty="0"/>
          </a:p>
          <a:p>
            <a:pPr marL="0" indent="0">
              <a:buNone/>
            </a:pPr>
            <a:endParaRPr lang="es-PY" dirty="0"/>
          </a:p>
        </p:txBody>
      </p:sp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7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2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7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55576" y="1370148"/>
            <a:ext cx="345638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Y" sz="2200" b="1" u="sng" dirty="0" smtClean="0"/>
              <a:t>Secretarias Existentes</a:t>
            </a:r>
            <a:endParaRPr lang="es-PY" sz="2200" b="1" u="sng" dirty="0"/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General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/>
              <a:t>Secretaria </a:t>
            </a:r>
            <a:r>
              <a:rPr lang="es-PY" dirty="0" smtClean="0"/>
              <a:t>Administrativa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 de Salud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de Educación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de Desarrollo social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de Planificación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de Obras</a:t>
            </a:r>
            <a:endParaRPr lang="es-PY" dirty="0"/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endParaRPr lang="es-PY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64646" y="1358073"/>
            <a:ext cx="3456384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s-PY" sz="2200" b="1" u="sng" dirty="0" smtClean="0"/>
              <a:t>Secretarias  Faltantes.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Mujer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Niñez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Indígena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de Agricultura y </a:t>
            </a:r>
            <a:r>
              <a:rPr lang="es-PY" dirty="0" err="1" smtClean="0"/>
              <a:t>Gan</a:t>
            </a:r>
            <a:r>
              <a:rPr lang="es-PY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de Medio Ambiente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de Turismo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Secretaria de Deportes</a:t>
            </a:r>
          </a:p>
          <a:p>
            <a:pPr marL="457200" indent="-457200">
              <a:buFont typeface="+mj-lt"/>
              <a:buAutoNum type="arabicPeriod"/>
            </a:pPr>
            <a:r>
              <a:rPr lang="es-PY" dirty="0" smtClean="0"/>
              <a:t>Secretaría de Industria y Comercio</a:t>
            </a:r>
          </a:p>
          <a:p>
            <a:pPr marL="0" indent="0">
              <a:buFont typeface="Brush Script MT" pitchFamily="66" charset="0"/>
              <a:buNone/>
            </a:pPr>
            <a:endParaRPr lang="es-PY" dirty="0" smtClean="0"/>
          </a:p>
          <a:p>
            <a:pPr marL="0" indent="0">
              <a:buFont typeface="Brush Script MT" pitchFamily="66" charset="0"/>
              <a:buNone/>
            </a:pPr>
            <a:endParaRPr lang="es-PY" dirty="0" smtClean="0"/>
          </a:p>
          <a:p>
            <a:pPr marL="0" indent="0">
              <a:buFont typeface="Brush Script MT" pitchFamily="66" charset="0"/>
              <a:buNone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50853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83568" y="988124"/>
            <a:ext cx="7848872" cy="53211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PY" b="1" u="sng" dirty="0" smtClean="0"/>
              <a:t>SECTOR EDUCATIVO Y DEPORTES</a:t>
            </a:r>
          </a:p>
          <a:p>
            <a:pPr marL="0" indent="0">
              <a:buNone/>
            </a:pPr>
            <a:r>
              <a:rPr lang="es-PY" dirty="0" smtClean="0"/>
              <a:t>-Aumento en Rubro 133 Bonificaciones (+150)</a:t>
            </a:r>
          </a:p>
          <a:p>
            <a:pPr marL="0" indent="0">
              <a:buNone/>
            </a:pPr>
            <a:r>
              <a:rPr lang="es-PY" dirty="0" smtClean="0"/>
              <a:t>-Rubro 520 .</a:t>
            </a:r>
            <a:r>
              <a:rPr lang="es-PY" i="1" dirty="0" smtClean="0">
                <a:latin typeface="Brush Script MT" pitchFamily="66" charset="0"/>
              </a:rPr>
              <a:t>Se </a:t>
            </a:r>
            <a:r>
              <a:rPr lang="es-PY" i="1" dirty="0">
                <a:latin typeface="Brush Script MT" pitchFamily="66" charset="0"/>
              </a:rPr>
              <a:t>solicita en base a reposición del recorte que supero el monto </a:t>
            </a:r>
            <a:r>
              <a:rPr lang="es-PY" i="1" dirty="0" smtClean="0">
                <a:latin typeface="Brush Script MT" pitchFamily="66" charset="0"/>
              </a:rPr>
              <a:t>3,500.</a:t>
            </a:r>
          </a:p>
          <a:p>
            <a:pPr marL="0" indent="0">
              <a:buNone/>
            </a:pPr>
            <a:r>
              <a:rPr lang="es-PY" sz="2000" u="sng" dirty="0" err="1" smtClean="0"/>
              <a:t>Microplanificación</a:t>
            </a:r>
            <a:r>
              <a:rPr lang="es-PY" sz="2000" u="sng" dirty="0" smtClean="0"/>
              <a:t> (MEC):</a:t>
            </a:r>
            <a:endParaRPr lang="es-PY" sz="2000" u="sng" dirty="0"/>
          </a:p>
          <a:p>
            <a:pPr>
              <a:buFont typeface="Wingdings" pitchFamily="2" charset="2"/>
              <a:buChar char="§"/>
            </a:pPr>
            <a:r>
              <a:rPr lang="es-PY" sz="2000" dirty="0"/>
              <a:t>78 </a:t>
            </a:r>
            <a:r>
              <a:rPr lang="es-PY" sz="2000" dirty="0" smtClean="0"/>
              <a:t>aulas</a:t>
            </a:r>
          </a:p>
          <a:p>
            <a:pPr>
              <a:buFont typeface="Wingdings" pitchFamily="2" charset="2"/>
              <a:buChar char="§"/>
            </a:pPr>
            <a:r>
              <a:rPr lang="es-PY" sz="2000" dirty="0" smtClean="0"/>
              <a:t>36 Cocinas comedor de los cuales 7 no se pueden dejar de atender porque son escuelas focalizadas para doble escolaridad </a:t>
            </a:r>
          </a:p>
          <a:p>
            <a:pPr>
              <a:buFont typeface="Wingdings" pitchFamily="2" charset="2"/>
              <a:buChar char="§"/>
            </a:pPr>
            <a:r>
              <a:rPr lang="es-PY" sz="2000" dirty="0" smtClean="0"/>
              <a:t>4 tinglados</a:t>
            </a:r>
          </a:p>
          <a:p>
            <a:pPr>
              <a:buFont typeface="Wingdings" pitchFamily="2" charset="2"/>
              <a:buChar char="§"/>
            </a:pPr>
            <a:r>
              <a:rPr lang="es-PY" sz="2000" dirty="0" smtClean="0"/>
              <a:t>9 bibliotecas</a:t>
            </a:r>
          </a:p>
          <a:p>
            <a:pPr>
              <a:buFont typeface="Wingdings" pitchFamily="2" charset="2"/>
              <a:buChar char="§"/>
            </a:pPr>
            <a:r>
              <a:rPr lang="es-PY" sz="2000" dirty="0" smtClean="0"/>
              <a:t>4 cercados perimetrales</a:t>
            </a:r>
          </a:p>
          <a:p>
            <a:pPr>
              <a:buFont typeface="Wingdings" pitchFamily="2" charset="2"/>
              <a:buChar char="§"/>
            </a:pPr>
            <a:r>
              <a:rPr lang="es-PY" sz="2000" dirty="0" smtClean="0"/>
              <a:t>20 aljibes escolares</a:t>
            </a:r>
          </a:p>
          <a:p>
            <a:pPr>
              <a:buFont typeface="Wingdings" pitchFamily="2" charset="2"/>
              <a:buChar char="§"/>
            </a:pPr>
            <a:r>
              <a:rPr lang="es-PY" sz="2000" dirty="0" smtClean="0"/>
              <a:t>64 reparaciones de centros educativos</a:t>
            </a:r>
          </a:p>
          <a:p>
            <a:pPr>
              <a:buFont typeface="Wingdings" pitchFamily="2" charset="2"/>
              <a:buChar char="§"/>
            </a:pPr>
            <a:r>
              <a:rPr lang="es-PY" sz="2000" dirty="0" smtClean="0"/>
              <a:t>6 refacciones de infraestructura educativa</a:t>
            </a:r>
          </a:p>
          <a:p>
            <a:pPr>
              <a:buFont typeface="Wingdings" pitchFamily="2" charset="2"/>
              <a:buChar char="§"/>
            </a:pPr>
            <a:r>
              <a:rPr lang="es-PY" sz="2000" dirty="0" smtClean="0"/>
              <a:t>1 Construcción de sala de informática</a:t>
            </a:r>
          </a:p>
          <a:p>
            <a:pPr marL="0" indent="0">
              <a:buNone/>
            </a:pPr>
            <a:endParaRPr lang="es-PY" sz="2000" dirty="0"/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endParaRPr lang="es-PY" dirty="0"/>
          </a:p>
        </p:txBody>
      </p:sp>
      <p:pic>
        <p:nvPicPr>
          <p:cNvPr id="5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36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63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53211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PY" b="1" u="sng" dirty="0" smtClean="0"/>
              <a:t>SECTOR EDUCATIVO Y </a:t>
            </a:r>
            <a:r>
              <a:rPr lang="es-PY" b="1" u="sng" dirty="0" smtClean="0"/>
              <a:t>DEPORTES.</a:t>
            </a:r>
          </a:p>
          <a:p>
            <a:pPr marL="0" indent="0">
              <a:buNone/>
            </a:pPr>
            <a:r>
              <a:rPr lang="es-PY" dirty="0" smtClean="0"/>
              <a:t>- Techado Polideportivo Municipal de Villa Hayes.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-Aumento de Rubro 841 Becas (+</a:t>
            </a:r>
            <a:r>
              <a:rPr lang="es-PY" dirty="0"/>
              <a:t>200) « </a:t>
            </a:r>
            <a:r>
              <a:rPr lang="es-PY" i="1" dirty="0">
                <a:latin typeface="Brush Script MT" pitchFamily="66" charset="0"/>
              </a:rPr>
              <a:t>Solventado por Inmobiliario</a:t>
            </a:r>
            <a:r>
              <a:rPr lang="es-PY" i="1" dirty="0" smtClean="0">
                <a:latin typeface="Brush Script MT" pitchFamily="66" charset="0"/>
              </a:rPr>
              <a:t>». </a:t>
            </a:r>
            <a:r>
              <a:rPr lang="es-PY" sz="2800" i="1" dirty="0" smtClean="0">
                <a:solidFill>
                  <a:srgbClr val="FF0000"/>
                </a:solidFill>
                <a:latin typeface="Brush Script MT" pitchFamily="66" charset="0"/>
              </a:rPr>
              <a:t>Residencia universitaria</a:t>
            </a:r>
            <a:endParaRPr lang="es-PY" sz="2800" i="1" dirty="0">
              <a:solidFill>
                <a:srgbClr val="FF0000"/>
              </a:solidFill>
              <a:latin typeface="Brush Script MT" pitchFamily="66" charset="0"/>
            </a:endParaRPr>
          </a:p>
          <a:p>
            <a:pPr marL="0" indent="0">
              <a:buNone/>
            </a:pPr>
            <a:r>
              <a:rPr lang="es-PY" dirty="0" smtClean="0"/>
              <a:t>-Rubro </a:t>
            </a:r>
            <a:r>
              <a:rPr lang="es-PY" dirty="0"/>
              <a:t>848 Transferencias para alimentación escolar.</a:t>
            </a:r>
          </a:p>
          <a:p>
            <a:pPr>
              <a:buFontTx/>
              <a:buChar char="-"/>
            </a:pPr>
            <a:r>
              <a:rPr lang="es-PY" sz="2000" u="sng" dirty="0" smtClean="0"/>
              <a:t>Almuerzo Escolar: </a:t>
            </a:r>
          </a:p>
          <a:p>
            <a:pPr>
              <a:buFontTx/>
              <a:buChar char="-"/>
            </a:pPr>
            <a:r>
              <a:rPr lang="es-PY" sz="2000" dirty="0" smtClean="0"/>
              <a:t>Chaco Central 12 instituciones</a:t>
            </a:r>
          </a:p>
          <a:p>
            <a:pPr>
              <a:buFontTx/>
              <a:buChar char="-"/>
            </a:pPr>
            <a:r>
              <a:rPr lang="es-PY" sz="2000" dirty="0" smtClean="0"/>
              <a:t>Bajo Chaco de 25 instituciones</a:t>
            </a:r>
          </a:p>
          <a:p>
            <a:pPr>
              <a:buFontTx/>
              <a:buChar char="-"/>
            </a:pPr>
            <a:r>
              <a:rPr lang="es-PY" sz="2000" dirty="0" smtClean="0"/>
              <a:t>4.186 niños beneficiados (por 3 meses)</a:t>
            </a:r>
          </a:p>
          <a:p>
            <a:pPr>
              <a:buFontTx/>
              <a:buChar char="-"/>
            </a:pPr>
            <a:r>
              <a:rPr lang="es-PY" sz="2000" dirty="0" smtClean="0"/>
              <a:t>Cobertura de 37 instituciones de un total de 317.</a:t>
            </a:r>
          </a:p>
          <a:p>
            <a:pPr>
              <a:buFontTx/>
              <a:buChar char="-"/>
            </a:pPr>
            <a:r>
              <a:rPr lang="es-PY" sz="2000" u="sng" dirty="0" smtClean="0"/>
              <a:t>Merienda Escolar</a:t>
            </a:r>
          </a:p>
          <a:p>
            <a:pPr>
              <a:buFontTx/>
              <a:buChar char="-"/>
            </a:pPr>
            <a:r>
              <a:rPr lang="es-PY" sz="2000" dirty="0" smtClean="0"/>
              <a:t>Cobertura del 100% vaso de leche</a:t>
            </a:r>
          </a:p>
          <a:p>
            <a:pPr>
              <a:buFontTx/>
              <a:buChar char="-"/>
            </a:pPr>
            <a:r>
              <a:rPr lang="es-PY" sz="2000" dirty="0" smtClean="0"/>
              <a:t>27.157 alumnos beneficiados</a:t>
            </a:r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endParaRPr lang="es-PY" dirty="0"/>
          </a:p>
        </p:txBody>
      </p:sp>
      <p:pic>
        <p:nvPicPr>
          <p:cNvPr id="5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5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9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PY" b="1" u="sng" dirty="0"/>
              <a:t>SECTOR </a:t>
            </a:r>
            <a:r>
              <a:rPr lang="es-PY" b="1" u="sng" dirty="0" smtClean="0"/>
              <a:t>SALUD.</a:t>
            </a:r>
            <a:endParaRPr lang="es-PY" b="1" u="sng" dirty="0"/>
          </a:p>
          <a:p>
            <a:pPr marL="0" indent="0">
              <a:buNone/>
            </a:pPr>
            <a:r>
              <a:rPr lang="es-PY" b="1" dirty="0"/>
              <a:t>-</a:t>
            </a:r>
            <a:r>
              <a:rPr lang="es-PY" dirty="0"/>
              <a:t>Aumento Rubro 142 Contratación de Personal de Salud – 5 personas (+195) 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</a:p>
          <a:p>
            <a:pPr marL="0" indent="0">
              <a:buNone/>
            </a:pPr>
            <a:r>
              <a:rPr lang="es-PY" dirty="0" smtClean="0"/>
              <a:t>-</a:t>
            </a:r>
            <a:r>
              <a:rPr lang="es-PY" dirty="0"/>
              <a:t>Aumento Rubro 350 Productos Químicos y Medicinales (+150) </a:t>
            </a:r>
            <a:r>
              <a:rPr lang="es-PY" dirty="0" smtClean="0"/>
              <a:t> «</a:t>
            </a:r>
            <a:r>
              <a:rPr lang="es-PY" i="1" dirty="0">
                <a:latin typeface="Brush Script MT" pitchFamily="66" charset="0"/>
              </a:rPr>
              <a:t>FF 3006 IVA»</a:t>
            </a:r>
            <a:endParaRPr lang="es-PY" i="1" dirty="0">
              <a:latin typeface="Brush Script MT" pitchFamily="66" charset="0"/>
            </a:endParaRPr>
          </a:p>
          <a:p>
            <a:pPr marL="0" indent="0">
              <a:buNone/>
            </a:pPr>
            <a:r>
              <a:rPr lang="es-PY" dirty="0"/>
              <a:t>-Aumento Rubro 842 Aportes a Entidades (+200). </a:t>
            </a:r>
            <a:r>
              <a:rPr lang="es-PY" i="1" dirty="0">
                <a:latin typeface="Brush Script MT" pitchFamily="66" charset="0"/>
              </a:rPr>
              <a:t>Se solicita en base a reposición del recorte (-300</a:t>
            </a:r>
            <a:r>
              <a:rPr lang="es-PY" i="1" dirty="0" smtClean="0">
                <a:latin typeface="Brush Script MT" pitchFamily="66" charset="0"/>
              </a:rPr>
              <a:t>) </a:t>
            </a:r>
            <a:r>
              <a:rPr lang="es-PY" dirty="0"/>
              <a:t>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</a:p>
          <a:p>
            <a:pPr marL="0" indent="0">
              <a:buNone/>
            </a:pPr>
            <a:r>
              <a:rPr lang="es-PY" dirty="0" smtClean="0"/>
              <a:t>-</a:t>
            </a:r>
            <a:r>
              <a:rPr lang="es-PY" dirty="0"/>
              <a:t>Aumento de Rubro 871 (+940) .</a:t>
            </a:r>
            <a:r>
              <a:rPr lang="es-PY" i="1" dirty="0">
                <a:latin typeface="Brush Script MT" pitchFamily="66" charset="0"/>
              </a:rPr>
              <a:t>Se solicita en base a reposición del recorte en 520 Construcciones (-940</a:t>
            </a:r>
            <a:r>
              <a:rPr lang="es-PY" i="1" dirty="0" smtClean="0">
                <a:latin typeface="Brush Script MT" pitchFamily="66" charset="0"/>
              </a:rPr>
              <a:t>) «FF 30 011 Royalties»</a:t>
            </a:r>
            <a:endParaRPr lang="es-PY" i="1" dirty="0">
              <a:latin typeface="Brush Script MT" pitchFamily="66" charset="0"/>
            </a:endParaRPr>
          </a:p>
          <a:p>
            <a:pPr marL="0" indent="0">
              <a:buNone/>
            </a:pPr>
            <a:endParaRPr lang="es-PY" dirty="0"/>
          </a:p>
          <a:p>
            <a:endParaRPr lang="es-PY" dirty="0"/>
          </a:p>
        </p:txBody>
      </p:sp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5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7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5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7488832" cy="48965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PY" b="1" u="sng" dirty="0"/>
              <a:t>SECTOR </a:t>
            </a:r>
            <a:r>
              <a:rPr lang="es-PY" b="1" u="sng" dirty="0" smtClean="0"/>
              <a:t>OBRAS PÚBLICAS.</a:t>
            </a:r>
            <a:endParaRPr lang="es-PY" b="1" u="sng" dirty="0"/>
          </a:p>
          <a:p>
            <a:pPr marL="0" indent="0">
              <a:buNone/>
            </a:pPr>
            <a:r>
              <a:rPr lang="es-PY" b="1" dirty="0"/>
              <a:t>-</a:t>
            </a:r>
            <a:r>
              <a:rPr lang="es-PY" dirty="0"/>
              <a:t>Aumento Rubro </a:t>
            </a:r>
            <a:r>
              <a:rPr lang="es-PY" dirty="0" smtClean="0"/>
              <a:t>250 Alquileres (+250). Convenios y Parque automotor. </a:t>
            </a:r>
            <a:r>
              <a:rPr lang="es-PY" dirty="0"/>
              <a:t>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</a:p>
          <a:p>
            <a:pPr marL="0" indent="0">
              <a:buNone/>
            </a:pPr>
            <a:r>
              <a:rPr lang="es-PY" dirty="0" smtClean="0"/>
              <a:t>-Aumento Rubro 360 Combustibles (+200) </a:t>
            </a:r>
            <a:r>
              <a:rPr lang="es-PY" i="1" dirty="0" smtClean="0">
                <a:latin typeface="Brush Script MT" pitchFamily="66" charset="0"/>
              </a:rPr>
              <a:t>Se solicita en base a reposición del recorte.</a:t>
            </a:r>
          </a:p>
          <a:p>
            <a:pPr marL="0" indent="0">
              <a:buNone/>
            </a:pPr>
            <a:r>
              <a:rPr lang="es-PY" dirty="0" smtClean="0"/>
              <a:t>-</a:t>
            </a:r>
            <a:r>
              <a:rPr lang="es-PY" dirty="0"/>
              <a:t>Aumento Rubro </a:t>
            </a:r>
            <a:r>
              <a:rPr lang="es-PY" dirty="0" smtClean="0"/>
              <a:t>520 Construcciones (+3.000) </a:t>
            </a:r>
          </a:p>
          <a:p>
            <a:pPr>
              <a:buFont typeface="Arial" pitchFamily="34" charset="0"/>
              <a:buChar char="•"/>
            </a:pPr>
            <a:r>
              <a:rPr lang="es-PY" dirty="0" smtClean="0"/>
              <a:t>Edificio de la Gobernación declarado en Emergencia</a:t>
            </a:r>
            <a:endParaRPr lang="es-PY" dirty="0"/>
          </a:p>
          <a:p>
            <a:pPr>
              <a:buFont typeface="Arial" pitchFamily="34" charset="0"/>
              <a:buChar char="•"/>
            </a:pPr>
            <a:r>
              <a:rPr lang="es-PY" dirty="0" smtClean="0"/>
              <a:t>62 KM Ceibo- </a:t>
            </a:r>
            <a:r>
              <a:rPr lang="es-PY" dirty="0" err="1" smtClean="0"/>
              <a:t>Maxkalawaya</a:t>
            </a:r>
            <a:endParaRPr lang="es-PY" dirty="0" smtClean="0"/>
          </a:p>
          <a:p>
            <a:pPr>
              <a:buFont typeface="Arial" pitchFamily="34" charset="0"/>
              <a:buChar char="•"/>
            </a:pPr>
            <a:r>
              <a:rPr lang="es-PY" dirty="0" smtClean="0"/>
              <a:t>13 KM Casado- </a:t>
            </a:r>
            <a:r>
              <a:rPr lang="es-PY" dirty="0" err="1" smtClean="0"/>
              <a:t>Pinasco</a:t>
            </a:r>
            <a:r>
              <a:rPr lang="es-PY" dirty="0" smtClean="0"/>
              <a:t> -Convenio MOPC</a:t>
            </a:r>
          </a:p>
          <a:p>
            <a:pPr>
              <a:buFont typeface="Arial" pitchFamily="34" charset="0"/>
              <a:buChar char="•"/>
            </a:pPr>
            <a:r>
              <a:rPr lang="es-PY" dirty="0" smtClean="0"/>
              <a:t>Defensa Costera de </a:t>
            </a:r>
            <a:r>
              <a:rPr lang="es-PY" dirty="0" err="1" smtClean="0"/>
              <a:t>Nanawa</a:t>
            </a:r>
            <a:endParaRPr lang="es-PY" dirty="0" smtClean="0"/>
          </a:p>
          <a:p>
            <a:pPr>
              <a:buFont typeface="Arial" pitchFamily="34" charset="0"/>
              <a:buChar char="•"/>
            </a:pPr>
            <a:r>
              <a:rPr lang="es-PY" dirty="0" smtClean="0"/>
              <a:t>Parque Costero de Villa Hayes</a:t>
            </a:r>
          </a:p>
          <a:p>
            <a:pPr>
              <a:buFont typeface="Arial" pitchFamily="34" charset="0"/>
              <a:buChar char="•"/>
            </a:pPr>
            <a:r>
              <a:rPr lang="es-PY" dirty="0" err="1" smtClean="0"/>
              <a:t>Polidideportivo</a:t>
            </a:r>
            <a:r>
              <a:rPr lang="es-PY" dirty="0" smtClean="0"/>
              <a:t> </a:t>
            </a:r>
            <a:r>
              <a:rPr lang="es-PY" dirty="0" err="1" smtClean="0"/>
              <a:t>Benjamin</a:t>
            </a:r>
            <a:r>
              <a:rPr lang="es-PY" dirty="0" smtClean="0"/>
              <a:t> </a:t>
            </a:r>
            <a:r>
              <a:rPr lang="es-PY" dirty="0" err="1" smtClean="0"/>
              <a:t>Aceval</a:t>
            </a: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207916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5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27584" y="1700808"/>
            <a:ext cx="748883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Y" dirty="0" smtClean="0"/>
              <a:t>-Aumento de Rubr</a:t>
            </a:r>
            <a:r>
              <a:rPr lang="es-PY" dirty="0" smtClean="0"/>
              <a:t>o 530. (+1.000) Adquisición de maquinarias. </a:t>
            </a:r>
          </a:p>
          <a:p>
            <a:pPr>
              <a:buFont typeface="Arial" pitchFamily="34" charset="0"/>
              <a:buChar char="•"/>
            </a:pPr>
            <a:r>
              <a:rPr lang="es-PY" dirty="0" smtClean="0"/>
              <a:t>Equipamiento de taller</a:t>
            </a:r>
          </a:p>
          <a:p>
            <a:pPr>
              <a:buFont typeface="Arial" pitchFamily="34" charset="0"/>
              <a:buChar char="•"/>
            </a:pPr>
            <a:r>
              <a:rPr lang="es-PY" dirty="0" smtClean="0"/>
              <a:t> </a:t>
            </a:r>
            <a:r>
              <a:rPr lang="es-PY" i="1" dirty="0">
                <a:latin typeface="Brush Script MT" pitchFamily="66" charset="0"/>
              </a:rPr>
              <a:t>Se solicita en base a reposición del recorte </a:t>
            </a:r>
            <a:r>
              <a:rPr lang="es-PY" i="1" dirty="0" smtClean="0">
                <a:latin typeface="Brush Script MT" pitchFamily="66" charset="0"/>
              </a:rPr>
              <a:t>(1.000</a:t>
            </a:r>
            <a:r>
              <a:rPr lang="es-PY" i="1" dirty="0">
                <a:latin typeface="Brush Script MT" pitchFamily="66" charset="0"/>
              </a:rPr>
              <a:t>) </a:t>
            </a:r>
            <a:endParaRPr lang="es-PY" i="1" dirty="0" smtClean="0">
              <a:latin typeface="Brush Script MT" pitchFamily="66" charset="0"/>
            </a:endParaRPr>
          </a:p>
          <a:p>
            <a:pPr>
              <a:buFont typeface="Arial" pitchFamily="34" charset="0"/>
              <a:buChar char="•"/>
            </a:pPr>
            <a:endParaRPr lang="es-PY" i="1" dirty="0" smtClean="0">
              <a:latin typeface="Brush Script MT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PY" sz="2800" i="1" dirty="0" smtClean="0">
                <a:latin typeface="Brush Script MT" pitchFamily="66" charset="0"/>
              </a:rPr>
              <a:t>Resaltar Convenio de Cooperación con 8 municipios del Departamento</a:t>
            </a:r>
            <a:endParaRPr lang="es-PY" sz="2800" dirty="0"/>
          </a:p>
        </p:txBody>
      </p:sp>
    </p:spTree>
    <p:extLst>
      <p:ext uri="{BB962C8B-B14F-4D97-AF65-F5344CB8AC3E}">
        <p14:creationId xmlns:p14="http://schemas.microsoft.com/office/powerpoint/2010/main" val="261205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70" y="764704"/>
            <a:ext cx="6229350" cy="5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7488832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PY" b="1" u="sng" dirty="0"/>
              <a:t>SECTOR </a:t>
            </a:r>
            <a:r>
              <a:rPr lang="es-PY" b="1" u="sng" dirty="0" smtClean="0"/>
              <a:t>DESARROLLO SOCIAL</a:t>
            </a:r>
            <a:endParaRPr lang="es-PY" b="1" u="sng" dirty="0"/>
          </a:p>
          <a:p>
            <a:pPr marL="0" indent="0">
              <a:buNone/>
            </a:pPr>
            <a:r>
              <a:rPr lang="es-PY" dirty="0" smtClean="0"/>
              <a:t>-Aumento Rubro 230 Viáticos (+150) </a:t>
            </a:r>
            <a:r>
              <a:rPr lang="es-PY" dirty="0"/>
              <a:t>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-Aumento de  Rubro 250 Alquileres y derechos (+60) </a:t>
            </a:r>
            <a:r>
              <a:rPr lang="es-PY" dirty="0"/>
              <a:t>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-Aumento de Rubro 240 ( +200) </a:t>
            </a:r>
            <a:r>
              <a:rPr lang="es-PY" dirty="0"/>
              <a:t>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  <a:endParaRPr lang="es-PY" dirty="0" smtClean="0"/>
          </a:p>
          <a:p>
            <a:pPr marL="0" indent="0">
              <a:buNone/>
            </a:pPr>
            <a:r>
              <a:rPr lang="es-PY" b="1" dirty="0"/>
              <a:t>-</a:t>
            </a:r>
            <a:r>
              <a:rPr lang="es-PY" dirty="0" smtClean="0"/>
              <a:t>Aumento </a:t>
            </a:r>
            <a:r>
              <a:rPr lang="es-PY" dirty="0"/>
              <a:t>Rubro </a:t>
            </a:r>
            <a:r>
              <a:rPr lang="es-PY" dirty="0" smtClean="0"/>
              <a:t>310 Alimentos (+300) </a:t>
            </a:r>
            <a:r>
              <a:rPr lang="es-PY" dirty="0"/>
              <a:t>) ) 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</a:p>
          <a:p>
            <a:pPr marL="0" indent="0">
              <a:buNone/>
            </a:pPr>
            <a:r>
              <a:rPr lang="es-PY" dirty="0" smtClean="0"/>
              <a:t>-Rubro </a:t>
            </a:r>
            <a:r>
              <a:rPr lang="es-PY" dirty="0"/>
              <a:t>831 Aporte a </a:t>
            </a:r>
            <a:r>
              <a:rPr lang="es-PY" dirty="0" smtClean="0"/>
              <a:t>Emergencia (+300) </a:t>
            </a:r>
            <a:r>
              <a:rPr lang="es-PY" dirty="0"/>
              <a:t>) 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</a:p>
          <a:p>
            <a:pPr marL="0" indent="0">
              <a:buNone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46569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7488832" cy="4968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PY" b="1" u="sng" dirty="0"/>
              <a:t>SECTOR </a:t>
            </a:r>
            <a:r>
              <a:rPr lang="es-PY" b="1" u="sng" dirty="0" smtClean="0"/>
              <a:t>PRODUCTIVO</a:t>
            </a:r>
            <a:endParaRPr lang="es-PY" b="1" u="sng" dirty="0"/>
          </a:p>
          <a:p>
            <a:pPr marL="0" indent="0">
              <a:buNone/>
            </a:pPr>
            <a:r>
              <a:rPr lang="es-PY" dirty="0" smtClean="0"/>
              <a:t>-Aumento Rubro 230 Viáticos (+ 140) </a:t>
            </a:r>
            <a:r>
              <a:rPr lang="es-PY" dirty="0"/>
              <a:t>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  <a:endParaRPr lang="es-PY" dirty="0" smtClean="0"/>
          </a:p>
          <a:p>
            <a:pPr marL="0" indent="0">
              <a:buNone/>
            </a:pPr>
            <a:r>
              <a:rPr lang="es-PY" dirty="0" smtClean="0"/>
              <a:t>--Aumento de Rubro 240 ( +70) </a:t>
            </a:r>
            <a:r>
              <a:rPr lang="es-PY" dirty="0"/>
              <a:t>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  <a:endParaRPr lang="es-PY" dirty="0" smtClean="0"/>
          </a:p>
          <a:p>
            <a:pPr marL="0" indent="0">
              <a:buNone/>
            </a:pPr>
            <a:r>
              <a:rPr lang="es-PY" b="1" dirty="0"/>
              <a:t>-</a:t>
            </a:r>
            <a:r>
              <a:rPr lang="es-PY" dirty="0" smtClean="0"/>
              <a:t>Aumento </a:t>
            </a:r>
            <a:r>
              <a:rPr lang="es-PY" dirty="0"/>
              <a:t>Rubro </a:t>
            </a:r>
            <a:r>
              <a:rPr lang="es-PY" dirty="0" smtClean="0"/>
              <a:t>340 Bienes de Consumo(+50) </a:t>
            </a:r>
            <a:r>
              <a:rPr lang="es-PY" dirty="0"/>
              <a:t>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</a:p>
          <a:p>
            <a:pPr marL="0" indent="0">
              <a:buNone/>
            </a:pPr>
            <a:r>
              <a:rPr lang="es-PY" dirty="0" smtClean="0"/>
              <a:t>-Rubro 360 Combustibles (+50) </a:t>
            </a:r>
            <a:r>
              <a:rPr lang="es-PY" dirty="0"/>
              <a:t>) « </a:t>
            </a:r>
            <a:r>
              <a:rPr lang="es-PY" i="1" dirty="0">
                <a:latin typeface="Brush Script MT" pitchFamily="66" charset="0"/>
              </a:rPr>
              <a:t>Solventado por Inmobiliario»</a:t>
            </a:r>
          </a:p>
          <a:p>
            <a:pPr marL="0" indent="0">
              <a:buNone/>
            </a:pPr>
            <a:r>
              <a:rPr lang="es-PY" dirty="0" smtClean="0"/>
              <a:t>-Aumento Rubro 530 Adquisición de maquinarias (+3.500)  </a:t>
            </a:r>
            <a:r>
              <a:rPr lang="es-PY" i="1" dirty="0">
                <a:latin typeface="Brush Script MT" pitchFamily="66" charset="0"/>
              </a:rPr>
              <a:t>FF </a:t>
            </a:r>
            <a:r>
              <a:rPr lang="es-PY" i="1" dirty="0" smtClean="0">
                <a:latin typeface="Brush Script MT" pitchFamily="66" charset="0"/>
              </a:rPr>
              <a:t>30 011 </a:t>
            </a:r>
            <a:r>
              <a:rPr lang="es-PY" i="1" dirty="0">
                <a:latin typeface="Brush Script MT" pitchFamily="66" charset="0"/>
              </a:rPr>
              <a:t>Royalties</a:t>
            </a:r>
            <a:r>
              <a:rPr lang="es-PY" i="1" dirty="0" smtClean="0">
                <a:latin typeface="Brush Script MT" pitchFamily="66" charset="0"/>
              </a:rPr>
              <a:t>.</a:t>
            </a:r>
          </a:p>
          <a:p>
            <a:pPr marL="0" indent="0">
              <a:buNone/>
            </a:pPr>
            <a:r>
              <a:rPr lang="es-PY" dirty="0" smtClean="0"/>
              <a:t>- Aumento Rubro 842  Aportes a entidades sin fines de lucro (+840) .« </a:t>
            </a:r>
            <a:r>
              <a:rPr lang="es-PY" i="1" dirty="0">
                <a:latin typeface="Brush Script MT" pitchFamily="66" charset="0"/>
              </a:rPr>
              <a:t>Solventado por Inmobiliario</a:t>
            </a:r>
            <a:r>
              <a:rPr lang="es-PY" i="1" dirty="0" smtClean="0">
                <a:latin typeface="Brush Script MT" pitchFamily="66" charset="0"/>
              </a:rPr>
              <a:t>» </a:t>
            </a:r>
            <a:r>
              <a:rPr lang="es-PY" i="1" dirty="0" smtClean="0">
                <a:solidFill>
                  <a:srgbClr val="FF0000"/>
                </a:solidFill>
                <a:latin typeface="Brush Script MT" pitchFamily="66" charset="0"/>
              </a:rPr>
              <a:t>Comité Productivo y Alianzas estratégicas con organizaciones de producción.</a:t>
            </a:r>
            <a:endParaRPr lang="es-PY" dirty="0">
              <a:solidFill>
                <a:srgbClr val="FF0000"/>
              </a:solidFill>
            </a:endParaRPr>
          </a:p>
        </p:txBody>
      </p:sp>
      <p:pic>
        <p:nvPicPr>
          <p:cNvPr id="5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70" y="764704"/>
            <a:ext cx="6229350" cy="5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1484784"/>
            <a:ext cx="6965245" cy="1224136"/>
          </a:xfrm>
        </p:spPr>
        <p:txBody>
          <a:bodyPr>
            <a:noAutofit/>
          </a:bodyPr>
          <a:lstStyle/>
          <a:p>
            <a:r>
              <a:rPr lang="es-PY" sz="2800" b="1" dirty="0" smtClean="0"/>
              <a:t/>
            </a:r>
            <a:br>
              <a:rPr lang="es-PY" sz="2800" b="1" dirty="0" smtClean="0"/>
            </a:br>
            <a:r>
              <a:rPr lang="es-PY" sz="2800" b="1" dirty="0"/>
              <a:t/>
            </a:r>
            <a:br>
              <a:rPr lang="es-PY" sz="2800" b="1" dirty="0"/>
            </a:br>
            <a:r>
              <a:rPr lang="es-PY" sz="2800" b="1" dirty="0" smtClean="0"/>
              <a:t/>
            </a:r>
            <a:br>
              <a:rPr lang="es-PY" sz="2800" b="1" dirty="0" smtClean="0"/>
            </a:br>
            <a:endParaRPr lang="es-PY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204865"/>
            <a:ext cx="6196405" cy="35182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Y" b="1" dirty="0" smtClean="0"/>
              <a:t>ANTEPROYECTO PRESUPUESTO 2019</a:t>
            </a:r>
          </a:p>
          <a:p>
            <a:pPr marL="0" indent="0" algn="ctr">
              <a:buNone/>
            </a:pPr>
            <a:endParaRPr lang="es-PY" b="1" dirty="0"/>
          </a:p>
          <a:p>
            <a:pPr marL="0" indent="0" algn="ctr">
              <a:buNone/>
            </a:pPr>
            <a:r>
              <a:rPr lang="es-PY" b="1" dirty="0" smtClean="0"/>
              <a:t>GOBERNACIÓN </a:t>
            </a:r>
            <a:r>
              <a:rPr lang="es-PY" b="1" dirty="0"/>
              <a:t>XV DEPARTAMENTO </a:t>
            </a:r>
          </a:p>
          <a:p>
            <a:pPr marL="0" indent="0" algn="ctr">
              <a:buNone/>
            </a:pPr>
            <a:r>
              <a:rPr lang="es-PY" b="1" dirty="0"/>
              <a:t>PRESIDENTE </a:t>
            </a:r>
            <a:r>
              <a:rPr lang="es-PY" b="1" dirty="0" smtClean="0"/>
              <a:t>HAYES</a:t>
            </a:r>
          </a:p>
          <a:p>
            <a:pPr marL="0" indent="0" algn="ctr">
              <a:buNone/>
            </a:pPr>
            <a:endParaRPr lang="es-PY" b="1" dirty="0" smtClean="0"/>
          </a:p>
          <a:p>
            <a:pPr marL="0" indent="0" algn="ctr">
              <a:buNone/>
            </a:pPr>
            <a:r>
              <a:rPr lang="es-PY" b="1" dirty="0"/>
              <a:t>Rubén Antonio Roussillón </a:t>
            </a:r>
            <a:r>
              <a:rPr lang="es-PY" b="1" dirty="0" smtClean="0"/>
              <a:t> Blaires </a:t>
            </a:r>
          </a:p>
          <a:p>
            <a:pPr marL="0" indent="0" algn="ctr">
              <a:buNone/>
            </a:pPr>
            <a:r>
              <a:rPr lang="es-PY" b="1" dirty="0" smtClean="0"/>
              <a:t>Gobernador </a:t>
            </a:r>
            <a:endParaRPr lang="es-PY" b="1" dirty="0"/>
          </a:p>
          <a:p>
            <a:pPr marL="0" indent="0" algn="ctr">
              <a:buNone/>
            </a:pPr>
            <a:endParaRPr lang="es-PY" b="1" dirty="0"/>
          </a:p>
        </p:txBody>
      </p:sp>
      <p:pic>
        <p:nvPicPr>
          <p:cNvPr id="5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2293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1" y="2119257"/>
            <a:ext cx="4117072" cy="3603812"/>
          </a:xfrm>
        </p:spPr>
        <p:txBody>
          <a:bodyPr/>
          <a:lstStyle/>
          <a:p>
            <a:r>
              <a:rPr lang="es-PY" dirty="0" smtClean="0"/>
              <a:t>GRACIAS.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5360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831" y="620688"/>
            <a:ext cx="7632848" cy="762831"/>
          </a:xfrm>
        </p:spPr>
        <p:txBody>
          <a:bodyPr>
            <a:normAutofit fontScale="90000"/>
          </a:bodyPr>
          <a:lstStyle/>
          <a:p>
            <a:r>
              <a:rPr lang="es-PY" sz="1600" b="1" dirty="0" smtClean="0"/>
              <a:t/>
            </a:r>
            <a:br>
              <a:rPr lang="es-PY" sz="1600" b="1" dirty="0" smtClean="0"/>
            </a:br>
            <a:r>
              <a:rPr lang="es-PY" sz="1600" b="1" dirty="0" smtClean="0"/>
              <a:t/>
            </a:r>
            <a:br>
              <a:rPr lang="es-PY" sz="1600" b="1" dirty="0" smtClean="0"/>
            </a:br>
            <a:r>
              <a:rPr lang="es-PY" sz="1600" b="1" dirty="0" smtClean="0"/>
              <a:t/>
            </a:r>
            <a:br>
              <a:rPr lang="es-PY" sz="1600" b="1" dirty="0" smtClean="0"/>
            </a:br>
            <a:r>
              <a:rPr lang="es-PY" sz="1600" b="1" dirty="0"/>
              <a:t/>
            </a:r>
            <a:br>
              <a:rPr lang="es-PY" sz="1600" b="1" dirty="0"/>
            </a:br>
            <a:r>
              <a:rPr lang="es-PY" sz="1800" b="1" dirty="0" smtClean="0"/>
              <a:t>Rubén Antonio Roussillón Blaires, Gobernador</a:t>
            </a:r>
            <a:endParaRPr lang="es-PY" sz="1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4855" y="1700808"/>
            <a:ext cx="720080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Y" sz="3600" dirty="0" smtClean="0">
                <a:latin typeface="Arial Black" pitchFamily="34" charset="0"/>
              </a:rPr>
              <a:t>SOMOS</a:t>
            </a:r>
            <a:endParaRPr lang="es-PY" sz="1600" dirty="0" smtClean="0"/>
          </a:p>
          <a:p>
            <a:pPr marL="0" indent="0" algn="just">
              <a:buNone/>
            </a:pPr>
            <a:r>
              <a:rPr lang="es-PY" sz="2200" dirty="0" smtClean="0"/>
              <a:t>El XV Departamento de Presidente Hayes se encuentra ubicado en el sur de la Región Occidental de la República del Paraguay, su capital es la ciudad de Villa Hayes. </a:t>
            </a:r>
          </a:p>
          <a:p>
            <a:pPr marL="0" indent="0" algn="just">
              <a:buNone/>
            </a:pPr>
            <a:r>
              <a:rPr lang="es-PY" sz="2200" dirty="0" smtClean="0"/>
              <a:t>Cuenta con 72.907  Km2 de superficie con una población total  estimada de 140.000  Habitantes, de los cuales el 25% son  nativos.  </a:t>
            </a:r>
          </a:p>
          <a:p>
            <a:pPr marL="0" indent="0" algn="just">
              <a:buNone/>
            </a:pPr>
            <a:r>
              <a:rPr lang="es-PY" sz="2200" dirty="0" smtClean="0"/>
              <a:t>El Dpto. se encuentra dividido en 8 Distritos: Villa Hayes, Nanawa, Benjamín Aceval, Falcón, Gral. Bruguez, Tte. Esteban Martínez, Tte. Irala Fernández y Pto. Pinasco.</a:t>
            </a:r>
          </a:p>
          <a:p>
            <a:pPr marL="0" indent="0" algn="just">
              <a:buNone/>
            </a:pPr>
            <a:r>
              <a:rPr lang="es-PY" sz="2200" dirty="0" smtClean="0"/>
              <a:t>La Gobernación está regida por la Ley Nº 426/94 Orgánica Departamental, modificada por la  Ley Nº 2862/06.</a:t>
            </a:r>
          </a:p>
          <a:p>
            <a:pPr algn="ctr">
              <a:buFont typeface="Arial" charset="0"/>
              <a:buChar char="•"/>
            </a:pPr>
            <a:endParaRPr lang="es-PY" dirty="0" smtClean="0"/>
          </a:p>
          <a:p>
            <a:pPr>
              <a:buFont typeface="Arial" charset="0"/>
              <a:buChar char="•"/>
            </a:pPr>
            <a:endParaRPr lang="es-PY" dirty="0" smtClean="0"/>
          </a:p>
          <a:p>
            <a:pPr marL="0" indent="0">
              <a:buNone/>
            </a:pPr>
            <a:endParaRPr lang="es-PY" dirty="0" smtClean="0"/>
          </a:p>
        </p:txBody>
      </p:sp>
      <p:pic>
        <p:nvPicPr>
          <p:cNvPr id="5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80" y="620688"/>
            <a:ext cx="6229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368152"/>
          </a:xfrm>
        </p:spPr>
        <p:txBody>
          <a:bodyPr>
            <a:normAutofit/>
          </a:bodyPr>
          <a:lstStyle/>
          <a:p>
            <a:r>
              <a:rPr lang="es-PY" sz="1600" b="1" dirty="0" smtClean="0"/>
              <a:t/>
            </a:r>
            <a:br>
              <a:rPr lang="es-PY" sz="1600" b="1" dirty="0" smtClean="0"/>
            </a:br>
            <a:r>
              <a:rPr lang="es-PY" sz="1600" b="1" dirty="0" smtClean="0"/>
              <a:t/>
            </a:r>
            <a:br>
              <a:rPr lang="es-PY" sz="1600" b="1" dirty="0" smtClean="0"/>
            </a:br>
            <a:r>
              <a:rPr lang="es-PY" sz="1600" b="1" dirty="0" smtClean="0"/>
              <a:t>Rubén Antonio Roussillón Blaires, Gobernador</a:t>
            </a:r>
            <a:endParaRPr lang="es-PY" sz="1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PY" sz="4800" dirty="0" smtClean="0">
                <a:latin typeface="Arial Black" pitchFamily="34" charset="0"/>
              </a:rPr>
              <a:t>V I S I Ó N</a:t>
            </a:r>
          </a:p>
          <a:p>
            <a:pPr marL="0" indent="0" algn="ctr">
              <a:buNone/>
            </a:pPr>
            <a:endParaRPr lang="es-PY" dirty="0" smtClean="0"/>
          </a:p>
          <a:p>
            <a:pPr marL="0" indent="0" algn="ctr">
              <a:buNone/>
            </a:pPr>
            <a:r>
              <a:rPr lang="es-PY" dirty="0" smtClean="0"/>
              <a:t>XV Departamento de Presidente Hayes:</a:t>
            </a:r>
          </a:p>
          <a:p>
            <a:pPr marL="0" indent="0" algn="ctr">
              <a:buNone/>
            </a:pPr>
            <a:endParaRPr lang="es-PY" dirty="0" smtClean="0"/>
          </a:p>
          <a:p>
            <a:pPr lvl="2">
              <a:buFont typeface="Arial" charset="0"/>
              <a:buChar char="•"/>
            </a:pPr>
            <a:r>
              <a:rPr lang="es-PY" b="1" dirty="0" smtClean="0"/>
              <a:t>PRÓSPERO</a:t>
            </a:r>
          </a:p>
          <a:p>
            <a:pPr lvl="2">
              <a:buFont typeface="Arial" charset="0"/>
              <a:buChar char="•"/>
            </a:pPr>
            <a:r>
              <a:rPr lang="es-PY" b="1" dirty="0" smtClean="0"/>
              <a:t>ATRACTIVO</a:t>
            </a:r>
          </a:p>
          <a:p>
            <a:pPr lvl="2">
              <a:buFont typeface="Arial" charset="0"/>
              <a:buChar char="•"/>
            </a:pPr>
            <a:r>
              <a:rPr lang="es-PY" b="1" dirty="0" smtClean="0"/>
              <a:t>CULTO</a:t>
            </a:r>
          </a:p>
          <a:p>
            <a:pPr lvl="2">
              <a:buFont typeface="Arial" charset="0"/>
              <a:buChar char="•"/>
            </a:pPr>
            <a:r>
              <a:rPr lang="es-PY" b="1" dirty="0" smtClean="0"/>
              <a:t>INCLUSIVO</a:t>
            </a:r>
          </a:p>
          <a:p>
            <a:pPr lvl="2">
              <a:buFont typeface="Arial" charset="0"/>
              <a:buChar char="•"/>
            </a:pPr>
            <a:r>
              <a:rPr lang="es-PY" b="1" dirty="0" smtClean="0"/>
              <a:t>SANO</a:t>
            </a:r>
          </a:p>
          <a:p>
            <a:pPr>
              <a:buFont typeface="Arial" charset="0"/>
              <a:buChar char="•"/>
            </a:pPr>
            <a:endParaRPr lang="es-PY" dirty="0" smtClean="0"/>
          </a:p>
          <a:p>
            <a:pPr>
              <a:buFont typeface="Arial" charset="0"/>
              <a:buChar char="•"/>
            </a:pPr>
            <a:endParaRPr lang="es-PY" dirty="0" smtClean="0"/>
          </a:p>
          <a:p>
            <a:pPr marL="0" indent="0">
              <a:buNone/>
            </a:pPr>
            <a:endParaRPr lang="es-PY" dirty="0" smtClean="0"/>
          </a:p>
        </p:txBody>
      </p:sp>
      <p:pic>
        <p:nvPicPr>
          <p:cNvPr id="5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66" y="620688"/>
            <a:ext cx="62293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1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60840" cy="1080120"/>
          </a:xfrm>
        </p:spPr>
        <p:txBody>
          <a:bodyPr>
            <a:normAutofit/>
          </a:bodyPr>
          <a:lstStyle/>
          <a:p>
            <a:r>
              <a:rPr lang="es-PY" sz="1600" dirty="0" smtClean="0"/>
              <a:t/>
            </a:r>
            <a:br>
              <a:rPr lang="es-PY" sz="1600" dirty="0" smtClean="0"/>
            </a:br>
            <a:r>
              <a:rPr lang="es-PY" sz="1600" dirty="0" smtClean="0"/>
              <a:t/>
            </a:r>
            <a:br>
              <a:rPr lang="es-PY" sz="1600" dirty="0" smtClean="0"/>
            </a:br>
            <a:r>
              <a:rPr lang="es-PY" sz="1600" dirty="0"/>
              <a:t/>
            </a:r>
            <a:br>
              <a:rPr lang="es-PY" sz="1600" dirty="0"/>
            </a:br>
            <a:r>
              <a:rPr lang="es-PY" sz="1600" dirty="0" smtClean="0"/>
              <a:t>Rubén Antonio Roussillón Blaires, Gobernador</a:t>
            </a:r>
            <a:endParaRPr lang="es-PY" sz="1600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PY" sz="4800" dirty="0">
                <a:latin typeface="Arial Black" pitchFamily="34" charset="0"/>
              </a:rPr>
              <a:t>M</a:t>
            </a:r>
            <a:r>
              <a:rPr lang="es-PY" sz="4800" dirty="0" smtClean="0">
                <a:latin typeface="Arial Black" pitchFamily="34" charset="0"/>
              </a:rPr>
              <a:t> I S I O N</a:t>
            </a:r>
          </a:p>
          <a:p>
            <a:pPr marL="0" indent="0" algn="ctr">
              <a:buNone/>
            </a:pPr>
            <a:endParaRPr lang="es-PY" sz="1200" dirty="0"/>
          </a:p>
          <a:p>
            <a:pPr marL="0" indent="0" algn="ctr">
              <a:buNone/>
            </a:pPr>
            <a:r>
              <a:rPr lang="es-PY" i="1" dirty="0" smtClean="0"/>
              <a:t>Generar oportunidades para solucionar las diferentes problemáticas en los sectores: </a:t>
            </a:r>
          </a:p>
          <a:p>
            <a:pPr marL="0" indent="0" algn="ctr">
              <a:buNone/>
            </a:pPr>
            <a:r>
              <a:rPr lang="es-PY" i="1" dirty="0" smtClean="0"/>
              <a:t>Social – Educativo –  Salud -  Productivo </a:t>
            </a:r>
          </a:p>
          <a:p>
            <a:pPr marL="0" indent="0" algn="ctr">
              <a:buNone/>
            </a:pPr>
            <a:r>
              <a:rPr lang="es-PY" i="1" dirty="0" smtClean="0"/>
              <a:t>Acompañados de Organizaciones Públicas, Privadas y Fuerzas Vivas;</a:t>
            </a:r>
          </a:p>
          <a:p>
            <a:pPr marL="0" indent="0" algn="ctr">
              <a:buNone/>
            </a:pPr>
            <a:r>
              <a:rPr lang="es-PY" i="1" dirty="0" smtClean="0"/>
              <a:t>Con presencia Institucional efectiva;</a:t>
            </a:r>
          </a:p>
          <a:p>
            <a:pPr marL="0" indent="0" algn="ctr">
              <a:buNone/>
            </a:pPr>
            <a:r>
              <a:rPr lang="es-PY" i="1" dirty="0" smtClean="0"/>
              <a:t>Para mejorar la calidad de vida de todos los habitantes del XV Departamento de Presidente Hayes</a:t>
            </a:r>
            <a:r>
              <a:rPr lang="es-PY" dirty="0" smtClean="0"/>
              <a:t>.</a:t>
            </a:r>
          </a:p>
          <a:p>
            <a:pPr marL="0" indent="0" algn="ctr">
              <a:buNone/>
            </a:pPr>
            <a:endParaRPr lang="es-PY" dirty="0" smtClean="0"/>
          </a:p>
          <a:p>
            <a:pPr algn="ctr">
              <a:buFont typeface="Arial" charset="0"/>
              <a:buChar char="•"/>
            </a:pPr>
            <a:endParaRPr lang="es-PY" dirty="0" smtClean="0"/>
          </a:p>
          <a:p>
            <a:pPr algn="ctr">
              <a:buFont typeface="Arial" charset="0"/>
              <a:buChar char="•"/>
            </a:pPr>
            <a:endParaRPr lang="es-PY" dirty="0" smtClean="0"/>
          </a:p>
          <a:p>
            <a:pPr marL="0" indent="0" algn="ctr">
              <a:buNone/>
            </a:pPr>
            <a:endParaRPr lang="es-PY" dirty="0" smtClean="0"/>
          </a:p>
        </p:txBody>
      </p:sp>
      <p:pic>
        <p:nvPicPr>
          <p:cNvPr id="6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692696"/>
            <a:ext cx="6229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3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78559"/>
              </p:ext>
            </p:extLst>
          </p:nvPr>
        </p:nvGraphicFramePr>
        <p:xfrm>
          <a:off x="899591" y="1268761"/>
          <a:ext cx="7416825" cy="5138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931"/>
                <a:gridCol w="273118"/>
                <a:gridCol w="273118"/>
                <a:gridCol w="273118"/>
                <a:gridCol w="469420"/>
                <a:gridCol w="452350"/>
                <a:gridCol w="247511"/>
                <a:gridCol w="1322906"/>
                <a:gridCol w="1331443"/>
                <a:gridCol w="1251784"/>
                <a:gridCol w="1172126"/>
              </a:tblGrid>
              <a:tr h="21767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PY" sz="1200" b="1" u="none" strike="noStrike" dirty="0">
                          <a:effectLst/>
                        </a:rPr>
                        <a:t>INGRESOS</a:t>
                      </a:r>
                      <a:endParaRPr lang="es-PY" sz="1200" b="1" i="1" u="none" strike="noStrike" dirty="0">
                        <a:solidFill>
                          <a:srgbClr val="000000"/>
                        </a:solidFill>
                        <a:effectLst/>
                        <a:latin typeface="Aharoni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 dirty="0">
                          <a:effectLst/>
                        </a:rPr>
                        <a:t>AÑO 2018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000" u="none" strike="noStrike">
                          <a:effectLst/>
                        </a:rPr>
                        <a:t>HACIENDA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u="none" strike="noStrike">
                          <a:effectLst/>
                        </a:rPr>
                        <a:t>AÑO 2019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ctr"/>
                </a:tc>
              </a:tr>
              <a:tr h="175349">
                <a:tc>
                  <a:txBody>
                    <a:bodyPr/>
                    <a:lstStyle/>
                    <a:p>
                      <a:pPr algn="l" fontAlgn="b"/>
                      <a:r>
                        <a:rPr lang="es-PY" sz="700" u="none" strike="noStrike">
                          <a:effectLst/>
                        </a:rPr>
                        <a:t> </a:t>
                      </a:r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700" u="none" strike="noStrike">
                          <a:effectLst/>
                        </a:rPr>
                        <a:t> </a:t>
                      </a:r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700" u="none" strike="noStrike">
                          <a:effectLst/>
                        </a:rPr>
                        <a:t> </a:t>
                      </a:r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700" u="none" strike="noStrike">
                          <a:effectLst/>
                        </a:rPr>
                        <a:t> </a:t>
                      </a:r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 </a:t>
                      </a:r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 </a:t>
                      </a:r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 </a:t>
                      </a:r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 </a:t>
                      </a:r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44.767.018.858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34.955.813.752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55.734.594.764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251919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 dirty="0">
                          <a:effectLst/>
                        </a:rPr>
                        <a:t>APORTES DEL GOBIERNO CENTRAL CON RECURSOS DEL TESORO</a:t>
                      </a:r>
                      <a:endParaRPr lang="es-PY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20.207.437.387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19.151.508.775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22.700.957.287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152</a:t>
                      </a:r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50</a:t>
                      </a:r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10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CORRIENTES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17.046.258.108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18.283.062.311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19.539.778.008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222</a:t>
                      </a:r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50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10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CAPITAL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3.161.179.279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868.446.464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3.161.179.279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APORTES DEL GOBIERNO CENTRAL CON IVA</a:t>
                      </a:r>
                      <a:endParaRPr lang="es-PY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2.817.816.084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2.737.845.441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4.954.452.941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153</a:t>
                      </a:r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60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30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CORRIENTES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1.928.428.658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1.878.428.658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2.095.036.158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223</a:t>
                      </a:r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60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30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CAPITAL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889.387.426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859.416.783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2.859.416.783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 dirty="0">
                          <a:effectLst/>
                        </a:rPr>
                        <a:t>APORTES DEL GOBIERNO CENTRAL CON FONACIDE</a:t>
                      </a:r>
                      <a:endParaRPr lang="es-PY" sz="9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6.742.667.914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>
                          <a:effectLst/>
                        </a:rPr>
                        <a:t>3.334.362.901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4.334.362.901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153</a:t>
                      </a:r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70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30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CORRIENTES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2.762.819.228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 dirty="0">
                          <a:effectLst/>
                        </a:rPr>
                        <a:t>1.667.181.450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1.667.181.450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223</a:t>
                      </a:r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70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30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CAPITAL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3.979.848.686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 dirty="0">
                          <a:effectLst/>
                        </a:rPr>
                        <a:t>1.667.181.451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2.667.181.451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APORTES DEL GOBIERNO CENTRAL CON ROYALTIES</a:t>
                      </a:r>
                      <a:endParaRPr lang="es-PY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12.520.882.227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6.948.039.094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15.637.239.094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153</a:t>
                      </a:r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70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30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CORRIENTES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1.471.849.311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1.356.274.485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1.356.274.485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223</a:t>
                      </a:r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70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30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CAPITAL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 dirty="0">
                          <a:effectLst/>
                        </a:rPr>
                        <a:t>11.049.032.916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5.591.764.609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14.280.964.609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251919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APORTES DEL GOBIERNO CENTRAL CON CANON FISCAL (J.AZAR)</a:t>
                      </a:r>
                      <a:endParaRPr lang="es-PY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1.933.956.503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1.933.314.891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1.933.314.891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153</a:t>
                      </a:r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80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30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CORRIENTES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1.600.236.231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 dirty="0">
                          <a:effectLst/>
                        </a:rPr>
                        <a:t>1.600.236.231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1.600.236.231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223</a:t>
                      </a:r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80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30</a:t>
                      </a:r>
                      <a:endParaRPr lang="es-PY" sz="7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CAPITAL</a:t>
                      </a:r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333.720.272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333.078.660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333.078.660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l" fontAlgn="b"/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PY" sz="900" u="none" strike="noStrike">
                          <a:effectLst/>
                        </a:rPr>
                        <a:t>INMOBILIARIO</a:t>
                      </a:r>
                      <a:endParaRPr lang="es-PY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544.258.743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850.742.650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b="1" u="none" strike="noStrike" dirty="0">
                          <a:effectLst/>
                        </a:rPr>
                        <a:t>6.174.267.650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54022"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191</a:t>
                      </a:r>
                      <a:endParaRPr lang="es-PY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9</a:t>
                      </a:r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700" u="none" strike="noStrike">
                          <a:effectLst/>
                        </a:rPr>
                        <a:t>30</a:t>
                      </a:r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544.258.743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>
                          <a:effectLst/>
                        </a:rPr>
                        <a:t>850.742.650</a:t>
                      </a:r>
                      <a:endParaRPr lang="es-PY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000" u="none" strike="noStrike" dirty="0">
                          <a:effectLst/>
                        </a:rPr>
                        <a:t>6.174.267.650</a:t>
                      </a:r>
                      <a:endParaRPr lang="es-PY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  <a:tr h="139132">
                <a:tc>
                  <a:txBody>
                    <a:bodyPr/>
                    <a:lstStyle/>
                    <a:p>
                      <a:pPr algn="l" fontAlgn="b"/>
                      <a:endParaRPr lang="es-PY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47" marR="5247" marT="524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9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56792"/>
            <a:ext cx="7272808" cy="4536504"/>
          </a:xfrm>
        </p:spPr>
        <p:txBody>
          <a:bodyPr/>
          <a:lstStyle/>
          <a:p>
            <a:r>
              <a:rPr lang="es-PY" b="1" u="sng" dirty="0" smtClean="0"/>
              <a:t>FF 10 001 Recursos del Tesoro</a:t>
            </a:r>
          </a:p>
          <a:p>
            <a:pPr marL="0" indent="0">
              <a:buNone/>
            </a:pPr>
            <a:r>
              <a:rPr lang="es-PY" dirty="0" smtClean="0"/>
              <a:t>- Aumento en Servicios Personales. (1.000)</a:t>
            </a:r>
          </a:p>
          <a:p>
            <a:pPr>
              <a:buFontTx/>
              <a:buChar char="-"/>
            </a:pPr>
            <a:r>
              <a:rPr lang="es-PY" dirty="0" smtClean="0"/>
              <a:t>Recorte de Construcciones y Combustibles (2.200)</a:t>
            </a:r>
          </a:p>
          <a:p>
            <a:pPr>
              <a:buFontTx/>
              <a:buChar char="-"/>
            </a:pPr>
            <a:r>
              <a:rPr lang="es-PY" sz="2800" i="1" dirty="0" smtClean="0">
                <a:latin typeface="Brush Script MT" pitchFamily="66" charset="0"/>
              </a:rPr>
              <a:t>Se solicita reposición de recorte</a:t>
            </a:r>
          </a:p>
          <a:p>
            <a:r>
              <a:rPr lang="es-PY" b="1" u="sng" dirty="0" smtClean="0"/>
              <a:t>FF 30 006 IVA</a:t>
            </a:r>
          </a:p>
          <a:p>
            <a:pPr marL="0" indent="0">
              <a:buNone/>
            </a:pPr>
            <a:r>
              <a:rPr lang="es-PY" dirty="0" smtClean="0"/>
              <a:t>- Aumento en Productos Químicos y Medicinales. (150)</a:t>
            </a:r>
          </a:p>
          <a:p>
            <a:pPr marL="0" indent="0">
              <a:buNone/>
            </a:pPr>
            <a:r>
              <a:rPr lang="es-PY" dirty="0" smtClean="0"/>
              <a:t>- Aumento en Construcciones (2.000)</a:t>
            </a:r>
            <a:endParaRPr lang="es-PY" dirty="0"/>
          </a:p>
          <a:p>
            <a:pPr marL="0" indent="0">
              <a:buNone/>
            </a:pPr>
            <a:r>
              <a:rPr lang="es-PY" i="1" dirty="0" smtClean="0">
                <a:latin typeface="Brush Script MT" pitchFamily="66" charset="0"/>
              </a:rPr>
              <a:t>-Se </a:t>
            </a:r>
            <a:r>
              <a:rPr lang="es-PY" i="1" dirty="0">
                <a:latin typeface="Brush Script MT" pitchFamily="66" charset="0"/>
              </a:rPr>
              <a:t>solicita </a:t>
            </a:r>
            <a:r>
              <a:rPr lang="es-PY" i="1" dirty="0" smtClean="0">
                <a:latin typeface="Brush Script MT" pitchFamily="66" charset="0"/>
              </a:rPr>
              <a:t>asignación superior de recursos, considerando el alto porcentaje de recaudación en el departamento.</a:t>
            </a:r>
            <a:endParaRPr lang="es-PY" i="1" dirty="0">
              <a:latin typeface="Brush Script MT" pitchFamily="66" charset="0"/>
            </a:endParaRPr>
          </a:p>
          <a:p>
            <a:pPr marL="0" indent="0">
              <a:buNone/>
            </a:pPr>
            <a:endParaRPr lang="es-PY" dirty="0" smtClean="0"/>
          </a:p>
        </p:txBody>
      </p:sp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7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8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7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944669" y="1556792"/>
            <a:ext cx="7272808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Y" b="1" u="sng" dirty="0" smtClean="0"/>
              <a:t>FF 30 003 FONACIDE</a:t>
            </a:r>
          </a:p>
          <a:p>
            <a:pPr>
              <a:buFontTx/>
              <a:buChar char="-"/>
            </a:pPr>
            <a:r>
              <a:rPr lang="es-PY" dirty="0" smtClean="0"/>
              <a:t>Respetamos el recorte en Gastos Corrientes (-1.100 en 848 y pasaron a FF 10)</a:t>
            </a:r>
          </a:p>
          <a:p>
            <a:pPr>
              <a:buFontTx/>
              <a:buChar char="-"/>
            </a:pPr>
            <a:r>
              <a:rPr lang="es-PY" dirty="0" smtClean="0"/>
              <a:t>Solicitamos Aumento en Construcciones (+1.000)</a:t>
            </a:r>
          </a:p>
          <a:p>
            <a:pPr>
              <a:buFontTx/>
              <a:buChar char="-"/>
            </a:pPr>
            <a:r>
              <a:rPr lang="es-PY" sz="2800" i="1" dirty="0" smtClean="0">
                <a:latin typeface="Brush Script MT" pitchFamily="66" charset="0"/>
              </a:rPr>
              <a:t>Se solicita en base a reposición del recorte que supero el monto 2.300 (520 =1.900  : 980 =400)</a:t>
            </a:r>
          </a:p>
          <a:p>
            <a:r>
              <a:rPr lang="es-PY" b="1" u="sng" dirty="0" smtClean="0"/>
              <a:t>FF 30 011  ROYALTIES</a:t>
            </a:r>
          </a:p>
          <a:p>
            <a:pPr>
              <a:buFontTx/>
              <a:buChar char="-"/>
            </a:pPr>
            <a:r>
              <a:rPr lang="es-PY" dirty="0" smtClean="0"/>
              <a:t>- </a:t>
            </a:r>
            <a:r>
              <a:rPr lang="es-PY" dirty="0"/>
              <a:t>Solicitamos Aumento en Construcciones </a:t>
            </a:r>
            <a:r>
              <a:rPr lang="es-PY" dirty="0" smtClean="0"/>
              <a:t>(+4.250</a:t>
            </a:r>
            <a:r>
              <a:rPr lang="es-PY" dirty="0"/>
              <a:t>)</a:t>
            </a:r>
          </a:p>
          <a:p>
            <a:pPr>
              <a:buFontTx/>
              <a:buChar char="-"/>
            </a:pPr>
            <a:r>
              <a:rPr lang="es-PY" i="1" dirty="0">
                <a:latin typeface="Brush Script MT" pitchFamily="66" charset="0"/>
              </a:rPr>
              <a:t>Se solicita en base a reposición del recorte que supero el monto </a:t>
            </a:r>
            <a:r>
              <a:rPr lang="es-PY" i="1" dirty="0" smtClean="0">
                <a:latin typeface="Brush Script MT" pitchFamily="66" charset="0"/>
              </a:rPr>
              <a:t>5,450</a:t>
            </a:r>
          </a:p>
          <a:p>
            <a:pPr marL="0" indent="0">
              <a:buFont typeface="Brush Script MT" pitchFamily="66" charset="0"/>
              <a:buNone/>
            </a:pP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984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 descr="C:\Users\LUIS\Pictures\Encabez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010"/>
            <a:ext cx="6229350" cy="73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944669" y="1556792"/>
            <a:ext cx="7272808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Y" b="1" u="sng" dirty="0" smtClean="0"/>
              <a:t>FF 30 007 JUEGOS DE AZAR</a:t>
            </a:r>
          </a:p>
          <a:p>
            <a:pPr>
              <a:buFontTx/>
              <a:buChar char="-"/>
            </a:pPr>
            <a:r>
              <a:rPr lang="es-PY" dirty="0" smtClean="0"/>
              <a:t>Nos ratificamos a la propuesta del Ministerio de Hacienda.</a:t>
            </a:r>
          </a:p>
          <a:p>
            <a:pPr>
              <a:buFontTx/>
              <a:buChar char="-"/>
            </a:pPr>
            <a:endParaRPr lang="es-PY" dirty="0" smtClean="0"/>
          </a:p>
          <a:p>
            <a:r>
              <a:rPr lang="es-PY" b="1" u="sng" dirty="0" smtClean="0"/>
              <a:t>FF 30 008 INMOBILIARIO</a:t>
            </a:r>
          </a:p>
          <a:p>
            <a:pPr>
              <a:buFontTx/>
              <a:buChar char="-"/>
            </a:pPr>
            <a:r>
              <a:rPr lang="es-PY" dirty="0" smtClean="0"/>
              <a:t>- </a:t>
            </a:r>
            <a:r>
              <a:rPr lang="es-PY" dirty="0"/>
              <a:t>Solicitamos Aumento </a:t>
            </a:r>
            <a:r>
              <a:rPr lang="es-PY" dirty="0" smtClean="0"/>
              <a:t> (+5.300)</a:t>
            </a:r>
            <a:endParaRPr lang="es-PY" dirty="0"/>
          </a:p>
          <a:p>
            <a:pPr>
              <a:buFontTx/>
              <a:buChar char="-"/>
            </a:pPr>
            <a:r>
              <a:rPr lang="es-PY" i="1" dirty="0">
                <a:latin typeface="Brush Script MT" pitchFamily="66" charset="0"/>
              </a:rPr>
              <a:t>Se solicita en base </a:t>
            </a:r>
            <a:r>
              <a:rPr lang="es-PY" i="1" dirty="0" smtClean="0">
                <a:latin typeface="Brush Script MT" pitchFamily="66" charset="0"/>
              </a:rPr>
              <a:t>a la Ampliación aprobada por el Congreso en el Año 2018 ( +3,600)</a:t>
            </a: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434401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639</TotalTime>
  <Words>1230</Words>
  <Application>Microsoft Office PowerPoint</Application>
  <PresentationFormat>Presentación en pantalla (4:3)</PresentationFormat>
  <Paragraphs>264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Chincheta</vt:lpstr>
      <vt:lpstr>               </vt:lpstr>
      <vt:lpstr>   </vt:lpstr>
      <vt:lpstr>    Rubén Antonio Roussillón Blaires, Gobernador</vt:lpstr>
      <vt:lpstr>  Rubén Antonio Roussillón Blaires, Gobernador</vt:lpstr>
      <vt:lpstr>   Rubén Antonio Roussillón Blaires, Gobernador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Contabilidad</cp:lastModifiedBy>
  <cp:revision>112</cp:revision>
  <dcterms:created xsi:type="dcterms:W3CDTF">2018-07-05T01:27:47Z</dcterms:created>
  <dcterms:modified xsi:type="dcterms:W3CDTF">2018-10-16T16:13:24Z</dcterms:modified>
</cp:coreProperties>
</file>