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257" r:id="rId3"/>
    <p:sldId id="258" r:id="rId4"/>
    <p:sldId id="265" r:id="rId5"/>
    <p:sldId id="270" r:id="rId6"/>
    <p:sldId id="271" r:id="rId7"/>
    <p:sldId id="272" r:id="rId8"/>
    <p:sldId id="259" r:id="rId9"/>
    <p:sldId id="260" r:id="rId10"/>
    <p:sldId id="261" r:id="rId11"/>
    <p:sldId id="262" r:id="rId12"/>
    <p:sldId id="264" r:id="rId13"/>
    <p:sldId id="266" r:id="rId14"/>
    <p:sldId id="267" r:id="rId15"/>
    <p:sldId id="268" r:id="rId16"/>
    <p:sldId id="273" r:id="rId17"/>
  </p:sldIdLst>
  <p:sldSz cx="9144000" cy="6858000" type="screen4x3"/>
  <p:notesSz cx="7102475" cy="89725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80" autoAdjust="0"/>
  </p:normalViewPr>
  <p:slideViewPr>
    <p:cSldViewPr>
      <p:cViewPr>
        <p:scale>
          <a:sx n="66" d="100"/>
          <a:sy n="66" d="100"/>
        </p:scale>
        <p:origin x="-2004" y="-258"/>
      </p:cViewPr>
      <p:guideLst>
        <p:guide orient="horz" pos="2160"/>
        <p:guide pos="2880"/>
      </p:guideLst>
    </p:cSldViewPr>
  </p:slideViewPr>
  <p:outlineViewPr>
    <p:cViewPr>
      <p:scale>
        <a:sx n="33" d="100"/>
        <a:sy n="33" d="100"/>
      </p:scale>
      <p:origin x="252" y="117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26"/>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4B1C8-E97E-44DB-9224-E0C5F2A0EAB1}"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s-ES"/>
        </a:p>
      </dgm:t>
    </dgm:pt>
    <dgm:pt modelId="{4ACBCC81-9553-49EB-A50E-9FEBF4B19C9C}">
      <dgm:prSet phldrT="[Texto]" custT="1"/>
      <dgm:spPr/>
      <dgm:t>
        <a:bodyPr/>
        <a:lstStyle/>
        <a:p>
          <a:r>
            <a:rPr lang="es-PY" sz="2000" b="1" dirty="0" smtClean="0">
              <a:effectLst>
                <a:outerShdw blurRad="38100" dist="38100" dir="2700000" algn="tl">
                  <a:srgbClr val="000000">
                    <a:alpha val="43137"/>
                  </a:srgbClr>
                </a:outerShdw>
              </a:effectLst>
            </a:rPr>
            <a:t>Fortalecimiento de sectores vulnerables </a:t>
          </a:r>
          <a:endParaRPr lang="es-ES" sz="2000" dirty="0"/>
        </a:p>
      </dgm:t>
    </dgm:pt>
    <dgm:pt modelId="{D8CF01C8-F679-49BF-B8E7-7F338E49EB28}" type="parTrans" cxnId="{8914F8F5-6648-4EE9-808B-3F17EB4F6B4A}">
      <dgm:prSet/>
      <dgm:spPr/>
      <dgm:t>
        <a:bodyPr/>
        <a:lstStyle/>
        <a:p>
          <a:endParaRPr lang="es-ES"/>
        </a:p>
      </dgm:t>
    </dgm:pt>
    <dgm:pt modelId="{EAAD6EC0-6D0E-44B6-90FB-421AA428982A}" type="sibTrans" cxnId="{8914F8F5-6648-4EE9-808B-3F17EB4F6B4A}">
      <dgm:prSet/>
      <dgm:spPr/>
      <dgm:t>
        <a:bodyPr/>
        <a:lstStyle/>
        <a:p>
          <a:endParaRPr lang="es-ES"/>
        </a:p>
      </dgm:t>
    </dgm:pt>
    <dgm:pt modelId="{4E3ADBEE-A65F-463A-AAEA-DC3B1DD30FE7}">
      <dgm:prSet phldrT="[Texto]" custT="1"/>
      <dgm:spPr/>
      <dgm:t>
        <a:bodyPr/>
        <a:lstStyle/>
        <a:p>
          <a:r>
            <a:rPr lang="es-PY" sz="2000" dirty="0" smtClean="0"/>
            <a:t>Educación</a:t>
          </a:r>
          <a:endParaRPr lang="es-ES" sz="2000" dirty="0"/>
        </a:p>
      </dgm:t>
    </dgm:pt>
    <dgm:pt modelId="{7FF4FC35-3D8B-458F-86B9-0DB1956DEDE9}" type="parTrans" cxnId="{2C8924C5-82D9-4AAE-B964-ABF26AF18305}">
      <dgm:prSet/>
      <dgm:spPr/>
      <dgm:t>
        <a:bodyPr/>
        <a:lstStyle/>
        <a:p>
          <a:endParaRPr lang="es-ES"/>
        </a:p>
      </dgm:t>
    </dgm:pt>
    <dgm:pt modelId="{4E4CFB49-8A3E-46A9-9F41-EA55FA77D549}" type="sibTrans" cxnId="{2C8924C5-82D9-4AAE-B964-ABF26AF18305}">
      <dgm:prSet/>
      <dgm:spPr/>
      <dgm:t>
        <a:bodyPr/>
        <a:lstStyle/>
        <a:p>
          <a:endParaRPr lang="es-ES"/>
        </a:p>
      </dgm:t>
    </dgm:pt>
    <dgm:pt modelId="{EB26307E-26F8-4615-8959-830E9CCF5EC4}">
      <dgm:prSet phldrT="[Texto]" custT="1"/>
      <dgm:spPr/>
      <dgm:t>
        <a:bodyPr/>
        <a:lstStyle/>
        <a:p>
          <a:r>
            <a:rPr lang="es-PY" sz="2000" dirty="0" smtClean="0"/>
            <a:t>Salud</a:t>
          </a:r>
          <a:endParaRPr lang="es-ES" sz="2000" dirty="0"/>
        </a:p>
      </dgm:t>
    </dgm:pt>
    <dgm:pt modelId="{75FA4E05-23AB-4782-8C49-F1EB233C83B5}" type="parTrans" cxnId="{4E21E416-DF1C-4160-B38F-139E499063E2}">
      <dgm:prSet/>
      <dgm:spPr/>
      <dgm:t>
        <a:bodyPr/>
        <a:lstStyle/>
        <a:p>
          <a:endParaRPr lang="es-ES"/>
        </a:p>
      </dgm:t>
    </dgm:pt>
    <dgm:pt modelId="{68A00ACC-0FB5-481A-B6A3-511D1330D3B8}" type="sibTrans" cxnId="{4E21E416-DF1C-4160-B38F-139E499063E2}">
      <dgm:prSet/>
      <dgm:spPr/>
      <dgm:t>
        <a:bodyPr/>
        <a:lstStyle/>
        <a:p>
          <a:endParaRPr lang="es-ES"/>
        </a:p>
      </dgm:t>
    </dgm:pt>
    <dgm:pt modelId="{5CEF67AD-0FA2-4307-964C-BE1E9734F163}">
      <dgm:prSet phldrT="[Texto]" custT="1"/>
      <dgm:spPr/>
      <dgm:t>
        <a:bodyPr/>
        <a:lstStyle/>
        <a:p>
          <a:r>
            <a:rPr lang="es-PY" sz="2000" dirty="0" smtClean="0"/>
            <a:t>Seguridad</a:t>
          </a:r>
          <a:endParaRPr lang="es-ES" sz="2000" dirty="0"/>
        </a:p>
      </dgm:t>
    </dgm:pt>
    <dgm:pt modelId="{D925C90A-EDB8-48DD-813B-EC48916277B0}" type="parTrans" cxnId="{BF4E8487-28DA-4F6A-B589-33D7CC56FD60}">
      <dgm:prSet/>
      <dgm:spPr/>
      <dgm:t>
        <a:bodyPr/>
        <a:lstStyle/>
        <a:p>
          <a:endParaRPr lang="es-ES"/>
        </a:p>
      </dgm:t>
    </dgm:pt>
    <dgm:pt modelId="{675E0554-DE02-4FD0-A916-14744A436B39}" type="sibTrans" cxnId="{BF4E8487-28DA-4F6A-B589-33D7CC56FD60}">
      <dgm:prSet/>
      <dgm:spPr/>
      <dgm:t>
        <a:bodyPr/>
        <a:lstStyle/>
        <a:p>
          <a:endParaRPr lang="es-ES"/>
        </a:p>
      </dgm:t>
    </dgm:pt>
    <dgm:pt modelId="{5F66220D-76E3-4ADD-8101-72324A9AAC26}" type="pres">
      <dgm:prSet presAssocID="{4024B1C8-E97E-44DB-9224-E0C5F2A0EAB1}" presName="hierChild1" presStyleCnt="0">
        <dgm:presLayoutVars>
          <dgm:orgChart val="1"/>
          <dgm:chPref val="1"/>
          <dgm:dir/>
          <dgm:animOne val="branch"/>
          <dgm:animLvl val="lvl"/>
          <dgm:resizeHandles/>
        </dgm:presLayoutVars>
      </dgm:prSet>
      <dgm:spPr/>
      <dgm:t>
        <a:bodyPr/>
        <a:lstStyle/>
        <a:p>
          <a:endParaRPr lang="es-ES"/>
        </a:p>
      </dgm:t>
    </dgm:pt>
    <dgm:pt modelId="{35D91AE7-B210-4D6B-9DA6-E74293FC9D84}" type="pres">
      <dgm:prSet presAssocID="{4ACBCC81-9553-49EB-A50E-9FEBF4B19C9C}" presName="hierRoot1" presStyleCnt="0">
        <dgm:presLayoutVars>
          <dgm:hierBranch val="init"/>
        </dgm:presLayoutVars>
      </dgm:prSet>
      <dgm:spPr/>
    </dgm:pt>
    <dgm:pt modelId="{A37C7D14-3553-4596-859B-DEAEA8608FE0}" type="pres">
      <dgm:prSet presAssocID="{4ACBCC81-9553-49EB-A50E-9FEBF4B19C9C}" presName="rootComposite1" presStyleCnt="0"/>
      <dgm:spPr/>
    </dgm:pt>
    <dgm:pt modelId="{9A9BE7E0-22C3-4628-B701-9E3DF6CE61FE}" type="pres">
      <dgm:prSet presAssocID="{4ACBCC81-9553-49EB-A50E-9FEBF4B19C9C}" presName="rootText1" presStyleLbl="node0" presStyleIdx="0" presStyleCnt="1" custScaleX="245415" custLinFactNeighborX="-2271" custLinFactNeighborY="-16343">
        <dgm:presLayoutVars>
          <dgm:chPref val="3"/>
        </dgm:presLayoutVars>
      </dgm:prSet>
      <dgm:spPr/>
      <dgm:t>
        <a:bodyPr/>
        <a:lstStyle/>
        <a:p>
          <a:endParaRPr lang="es-ES"/>
        </a:p>
      </dgm:t>
    </dgm:pt>
    <dgm:pt modelId="{8D324DAC-AD24-43E6-81B2-09A93471C63D}" type="pres">
      <dgm:prSet presAssocID="{4ACBCC81-9553-49EB-A50E-9FEBF4B19C9C}" presName="rootConnector1" presStyleLbl="node1" presStyleIdx="0" presStyleCnt="0"/>
      <dgm:spPr/>
      <dgm:t>
        <a:bodyPr/>
        <a:lstStyle/>
        <a:p>
          <a:endParaRPr lang="es-ES"/>
        </a:p>
      </dgm:t>
    </dgm:pt>
    <dgm:pt modelId="{1D026269-7520-472E-AF62-EA0735A8AD8E}" type="pres">
      <dgm:prSet presAssocID="{4ACBCC81-9553-49EB-A50E-9FEBF4B19C9C}" presName="hierChild2" presStyleCnt="0"/>
      <dgm:spPr/>
    </dgm:pt>
    <dgm:pt modelId="{DD60824F-75CF-466F-81EB-804FE4CD6DBE}" type="pres">
      <dgm:prSet presAssocID="{7FF4FC35-3D8B-458F-86B9-0DB1956DEDE9}" presName="Name37" presStyleLbl="parChTrans1D2" presStyleIdx="0" presStyleCnt="3"/>
      <dgm:spPr/>
      <dgm:t>
        <a:bodyPr/>
        <a:lstStyle/>
        <a:p>
          <a:endParaRPr lang="es-ES"/>
        </a:p>
      </dgm:t>
    </dgm:pt>
    <dgm:pt modelId="{F686E15F-3C92-4CEF-B0A4-4CEC19BAA523}" type="pres">
      <dgm:prSet presAssocID="{4E3ADBEE-A65F-463A-AAEA-DC3B1DD30FE7}" presName="hierRoot2" presStyleCnt="0">
        <dgm:presLayoutVars>
          <dgm:hierBranch val="init"/>
        </dgm:presLayoutVars>
      </dgm:prSet>
      <dgm:spPr/>
    </dgm:pt>
    <dgm:pt modelId="{D65C829D-7902-4CB2-A2F2-1FAB3EF46591}" type="pres">
      <dgm:prSet presAssocID="{4E3ADBEE-A65F-463A-AAEA-DC3B1DD30FE7}" presName="rootComposite" presStyleCnt="0"/>
      <dgm:spPr/>
    </dgm:pt>
    <dgm:pt modelId="{C5B8C3E2-9A6B-411F-8192-601CE51F6912}" type="pres">
      <dgm:prSet presAssocID="{4E3ADBEE-A65F-463A-AAEA-DC3B1DD30FE7}" presName="rootText" presStyleLbl="node2" presStyleIdx="0" presStyleCnt="3">
        <dgm:presLayoutVars>
          <dgm:chPref val="3"/>
        </dgm:presLayoutVars>
      </dgm:prSet>
      <dgm:spPr/>
      <dgm:t>
        <a:bodyPr/>
        <a:lstStyle/>
        <a:p>
          <a:endParaRPr lang="es-ES"/>
        </a:p>
      </dgm:t>
    </dgm:pt>
    <dgm:pt modelId="{AACB6E87-8A51-44F4-B947-5E145018FF85}" type="pres">
      <dgm:prSet presAssocID="{4E3ADBEE-A65F-463A-AAEA-DC3B1DD30FE7}" presName="rootConnector" presStyleLbl="node2" presStyleIdx="0" presStyleCnt="3"/>
      <dgm:spPr/>
      <dgm:t>
        <a:bodyPr/>
        <a:lstStyle/>
        <a:p>
          <a:endParaRPr lang="es-ES"/>
        </a:p>
      </dgm:t>
    </dgm:pt>
    <dgm:pt modelId="{FC67EBE3-E4D7-403E-A6D4-0F70F8319A48}" type="pres">
      <dgm:prSet presAssocID="{4E3ADBEE-A65F-463A-AAEA-DC3B1DD30FE7}" presName="hierChild4" presStyleCnt="0"/>
      <dgm:spPr/>
    </dgm:pt>
    <dgm:pt modelId="{00366D15-13D5-4E80-8302-F1DD5968C147}" type="pres">
      <dgm:prSet presAssocID="{4E3ADBEE-A65F-463A-AAEA-DC3B1DD30FE7}" presName="hierChild5" presStyleCnt="0"/>
      <dgm:spPr/>
    </dgm:pt>
    <dgm:pt modelId="{1D6208BE-8CDD-4565-A75A-64EDA22822BC}" type="pres">
      <dgm:prSet presAssocID="{75FA4E05-23AB-4782-8C49-F1EB233C83B5}" presName="Name37" presStyleLbl="parChTrans1D2" presStyleIdx="1" presStyleCnt="3"/>
      <dgm:spPr/>
      <dgm:t>
        <a:bodyPr/>
        <a:lstStyle/>
        <a:p>
          <a:endParaRPr lang="es-ES"/>
        </a:p>
      </dgm:t>
    </dgm:pt>
    <dgm:pt modelId="{F3C80306-D179-4985-ACB2-B10D21480AF7}" type="pres">
      <dgm:prSet presAssocID="{EB26307E-26F8-4615-8959-830E9CCF5EC4}" presName="hierRoot2" presStyleCnt="0">
        <dgm:presLayoutVars>
          <dgm:hierBranch val="init"/>
        </dgm:presLayoutVars>
      </dgm:prSet>
      <dgm:spPr/>
    </dgm:pt>
    <dgm:pt modelId="{FB82725A-7090-4A1F-AC47-89A10139B2FC}" type="pres">
      <dgm:prSet presAssocID="{EB26307E-26F8-4615-8959-830E9CCF5EC4}" presName="rootComposite" presStyleCnt="0"/>
      <dgm:spPr/>
    </dgm:pt>
    <dgm:pt modelId="{DD974DF2-9987-412E-A009-B6CF370AB937}" type="pres">
      <dgm:prSet presAssocID="{EB26307E-26F8-4615-8959-830E9CCF5EC4}" presName="rootText" presStyleLbl="node2" presStyleIdx="1" presStyleCnt="3" custLinFactNeighborX="-2075" custLinFactNeighborY="2812">
        <dgm:presLayoutVars>
          <dgm:chPref val="3"/>
        </dgm:presLayoutVars>
      </dgm:prSet>
      <dgm:spPr/>
      <dgm:t>
        <a:bodyPr/>
        <a:lstStyle/>
        <a:p>
          <a:endParaRPr lang="es-ES"/>
        </a:p>
      </dgm:t>
    </dgm:pt>
    <dgm:pt modelId="{821B7C9B-0C2D-418E-A39E-A4C73F3394DA}" type="pres">
      <dgm:prSet presAssocID="{EB26307E-26F8-4615-8959-830E9CCF5EC4}" presName="rootConnector" presStyleLbl="node2" presStyleIdx="1" presStyleCnt="3"/>
      <dgm:spPr/>
      <dgm:t>
        <a:bodyPr/>
        <a:lstStyle/>
        <a:p>
          <a:endParaRPr lang="es-ES"/>
        </a:p>
      </dgm:t>
    </dgm:pt>
    <dgm:pt modelId="{F20FBD71-D432-4792-8EA5-B7AA5B03C528}" type="pres">
      <dgm:prSet presAssocID="{EB26307E-26F8-4615-8959-830E9CCF5EC4}" presName="hierChild4" presStyleCnt="0"/>
      <dgm:spPr/>
    </dgm:pt>
    <dgm:pt modelId="{DBFE7AC5-DCBD-428B-86EB-D038343B37C4}" type="pres">
      <dgm:prSet presAssocID="{EB26307E-26F8-4615-8959-830E9CCF5EC4}" presName="hierChild5" presStyleCnt="0"/>
      <dgm:spPr/>
    </dgm:pt>
    <dgm:pt modelId="{7226ACC2-0564-4F78-BD8F-9CD8256703B1}" type="pres">
      <dgm:prSet presAssocID="{D925C90A-EDB8-48DD-813B-EC48916277B0}" presName="Name37" presStyleLbl="parChTrans1D2" presStyleIdx="2" presStyleCnt="3"/>
      <dgm:spPr/>
      <dgm:t>
        <a:bodyPr/>
        <a:lstStyle/>
        <a:p>
          <a:endParaRPr lang="es-ES"/>
        </a:p>
      </dgm:t>
    </dgm:pt>
    <dgm:pt modelId="{9D8A528C-7009-48AC-B93F-1B065669C0A3}" type="pres">
      <dgm:prSet presAssocID="{5CEF67AD-0FA2-4307-964C-BE1E9734F163}" presName="hierRoot2" presStyleCnt="0">
        <dgm:presLayoutVars>
          <dgm:hierBranch val="init"/>
        </dgm:presLayoutVars>
      </dgm:prSet>
      <dgm:spPr/>
    </dgm:pt>
    <dgm:pt modelId="{C48C45C2-EBCF-47EB-A479-7F21D5554CE2}" type="pres">
      <dgm:prSet presAssocID="{5CEF67AD-0FA2-4307-964C-BE1E9734F163}" presName="rootComposite" presStyleCnt="0"/>
      <dgm:spPr/>
    </dgm:pt>
    <dgm:pt modelId="{540C4744-CCD5-4ED3-90AF-B1D6F2C193B2}" type="pres">
      <dgm:prSet presAssocID="{5CEF67AD-0FA2-4307-964C-BE1E9734F163}" presName="rootText" presStyleLbl="node2" presStyleIdx="2" presStyleCnt="3">
        <dgm:presLayoutVars>
          <dgm:chPref val="3"/>
        </dgm:presLayoutVars>
      </dgm:prSet>
      <dgm:spPr/>
      <dgm:t>
        <a:bodyPr/>
        <a:lstStyle/>
        <a:p>
          <a:endParaRPr lang="es-ES"/>
        </a:p>
      </dgm:t>
    </dgm:pt>
    <dgm:pt modelId="{4E674B6C-FE21-43BC-9CBD-3F1440ECBEDC}" type="pres">
      <dgm:prSet presAssocID="{5CEF67AD-0FA2-4307-964C-BE1E9734F163}" presName="rootConnector" presStyleLbl="node2" presStyleIdx="2" presStyleCnt="3"/>
      <dgm:spPr/>
      <dgm:t>
        <a:bodyPr/>
        <a:lstStyle/>
        <a:p>
          <a:endParaRPr lang="es-ES"/>
        </a:p>
      </dgm:t>
    </dgm:pt>
    <dgm:pt modelId="{0C4E750A-47A4-4E7A-AD11-26D09581A944}" type="pres">
      <dgm:prSet presAssocID="{5CEF67AD-0FA2-4307-964C-BE1E9734F163}" presName="hierChild4" presStyleCnt="0"/>
      <dgm:spPr/>
    </dgm:pt>
    <dgm:pt modelId="{DD7F1D19-64CC-4EA7-AD7B-806C854E4591}" type="pres">
      <dgm:prSet presAssocID="{5CEF67AD-0FA2-4307-964C-BE1E9734F163}" presName="hierChild5" presStyleCnt="0"/>
      <dgm:spPr/>
    </dgm:pt>
    <dgm:pt modelId="{874CEC44-9175-49B8-85E1-DEA479F1BA90}" type="pres">
      <dgm:prSet presAssocID="{4ACBCC81-9553-49EB-A50E-9FEBF4B19C9C}" presName="hierChild3" presStyleCnt="0"/>
      <dgm:spPr/>
    </dgm:pt>
  </dgm:ptLst>
  <dgm:cxnLst>
    <dgm:cxn modelId="{8914F8F5-6648-4EE9-808B-3F17EB4F6B4A}" srcId="{4024B1C8-E97E-44DB-9224-E0C5F2A0EAB1}" destId="{4ACBCC81-9553-49EB-A50E-9FEBF4B19C9C}" srcOrd="0" destOrd="0" parTransId="{D8CF01C8-F679-49BF-B8E7-7F338E49EB28}" sibTransId="{EAAD6EC0-6D0E-44B6-90FB-421AA428982A}"/>
    <dgm:cxn modelId="{FA43E18A-DD3E-4DA7-95EA-B85F2FB39173}" type="presOf" srcId="{4ACBCC81-9553-49EB-A50E-9FEBF4B19C9C}" destId="{9A9BE7E0-22C3-4628-B701-9E3DF6CE61FE}" srcOrd="0" destOrd="0" presId="urn:microsoft.com/office/officeart/2005/8/layout/orgChart1"/>
    <dgm:cxn modelId="{566E201F-FAA2-4011-94C0-CA284744D3A9}" type="presOf" srcId="{75FA4E05-23AB-4782-8C49-F1EB233C83B5}" destId="{1D6208BE-8CDD-4565-A75A-64EDA22822BC}" srcOrd="0" destOrd="0" presId="urn:microsoft.com/office/officeart/2005/8/layout/orgChart1"/>
    <dgm:cxn modelId="{BF4E8487-28DA-4F6A-B589-33D7CC56FD60}" srcId="{4ACBCC81-9553-49EB-A50E-9FEBF4B19C9C}" destId="{5CEF67AD-0FA2-4307-964C-BE1E9734F163}" srcOrd="2" destOrd="0" parTransId="{D925C90A-EDB8-48DD-813B-EC48916277B0}" sibTransId="{675E0554-DE02-4FD0-A916-14744A436B39}"/>
    <dgm:cxn modelId="{48093C7C-A90D-4969-9EEA-2A563D55EAB6}" type="presOf" srcId="{5CEF67AD-0FA2-4307-964C-BE1E9734F163}" destId="{4E674B6C-FE21-43BC-9CBD-3F1440ECBEDC}" srcOrd="1" destOrd="0" presId="urn:microsoft.com/office/officeart/2005/8/layout/orgChart1"/>
    <dgm:cxn modelId="{2C8924C5-82D9-4AAE-B964-ABF26AF18305}" srcId="{4ACBCC81-9553-49EB-A50E-9FEBF4B19C9C}" destId="{4E3ADBEE-A65F-463A-AAEA-DC3B1DD30FE7}" srcOrd="0" destOrd="0" parTransId="{7FF4FC35-3D8B-458F-86B9-0DB1956DEDE9}" sibTransId="{4E4CFB49-8A3E-46A9-9F41-EA55FA77D549}"/>
    <dgm:cxn modelId="{AB940412-554D-411C-A26D-204CE3369A31}" type="presOf" srcId="{EB26307E-26F8-4615-8959-830E9CCF5EC4}" destId="{DD974DF2-9987-412E-A009-B6CF370AB937}" srcOrd="0" destOrd="0" presId="urn:microsoft.com/office/officeart/2005/8/layout/orgChart1"/>
    <dgm:cxn modelId="{EF714F6C-0A03-424C-8B24-66A7B38EC992}" type="presOf" srcId="{D925C90A-EDB8-48DD-813B-EC48916277B0}" destId="{7226ACC2-0564-4F78-BD8F-9CD8256703B1}" srcOrd="0" destOrd="0" presId="urn:microsoft.com/office/officeart/2005/8/layout/orgChart1"/>
    <dgm:cxn modelId="{8526DBA7-6825-4C50-ABFD-B986DD5B0415}" type="presOf" srcId="{7FF4FC35-3D8B-458F-86B9-0DB1956DEDE9}" destId="{DD60824F-75CF-466F-81EB-804FE4CD6DBE}" srcOrd="0" destOrd="0" presId="urn:microsoft.com/office/officeart/2005/8/layout/orgChart1"/>
    <dgm:cxn modelId="{12AB8B59-4AC8-455D-8F5B-F5A384CF9583}" type="presOf" srcId="{4E3ADBEE-A65F-463A-AAEA-DC3B1DD30FE7}" destId="{AACB6E87-8A51-44F4-B947-5E145018FF85}" srcOrd="1" destOrd="0" presId="urn:microsoft.com/office/officeart/2005/8/layout/orgChart1"/>
    <dgm:cxn modelId="{82F65EA9-BA0D-47D2-A71C-EE1C1AE4AFAB}" type="presOf" srcId="{4E3ADBEE-A65F-463A-AAEA-DC3B1DD30FE7}" destId="{C5B8C3E2-9A6B-411F-8192-601CE51F6912}" srcOrd="0" destOrd="0" presId="urn:microsoft.com/office/officeart/2005/8/layout/orgChart1"/>
    <dgm:cxn modelId="{4E21E416-DF1C-4160-B38F-139E499063E2}" srcId="{4ACBCC81-9553-49EB-A50E-9FEBF4B19C9C}" destId="{EB26307E-26F8-4615-8959-830E9CCF5EC4}" srcOrd="1" destOrd="0" parTransId="{75FA4E05-23AB-4782-8C49-F1EB233C83B5}" sibTransId="{68A00ACC-0FB5-481A-B6A3-511D1330D3B8}"/>
    <dgm:cxn modelId="{7A5F5C03-FD33-456A-9CE3-9771AEFEBB04}" type="presOf" srcId="{4ACBCC81-9553-49EB-A50E-9FEBF4B19C9C}" destId="{8D324DAC-AD24-43E6-81B2-09A93471C63D}" srcOrd="1" destOrd="0" presId="urn:microsoft.com/office/officeart/2005/8/layout/orgChart1"/>
    <dgm:cxn modelId="{BCF85A89-B075-4639-9BD5-64C0F5F6602F}" type="presOf" srcId="{4024B1C8-E97E-44DB-9224-E0C5F2A0EAB1}" destId="{5F66220D-76E3-4ADD-8101-72324A9AAC26}" srcOrd="0" destOrd="0" presId="urn:microsoft.com/office/officeart/2005/8/layout/orgChart1"/>
    <dgm:cxn modelId="{D00BE283-1971-4489-880C-119FB46D2193}" type="presOf" srcId="{5CEF67AD-0FA2-4307-964C-BE1E9734F163}" destId="{540C4744-CCD5-4ED3-90AF-B1D6F2C193B2}" srcOrd="0" destOrd="0" presId="urn:microsoft.com/office/officeart/2005/8/layout/orgChart1"/>
    <dgm:cxn modelId="{528DC737-D70D-4096-B7D2-C52356FBD075}" type="presOf" srcId="{EB26307E-26F8-4615-8959-830E9CCF5EC4}" destId="{821B7C9B-0C2D-418E-A39E-A4C73F3394DA}" srcOrd="1" destOrd="0" presId="urn:microsoft.com/office/officeart/2005/8/layout/orgChart1"/>
    <dgm:cxn modelId="{2E96C3FD-D300-44F1-95D7-4D10660E2153}" type="presParOf" srcId="{5F66220D-76E3-4ADD-8101-72324A9AAC26}" destId="{35D91AE7-B210-4D6B-9DA6-E74293FC9D84}" srcOrd="0" destOrd="0" presId="urn:microsoft.com/office/officeart/2005/8/layout/orgChart1"/>
    <dgm:cxn modelId="{54C0FAF7-C1C6-4EE1-B8FD-142138E25388}" type="presParOf" srcId="{35D91AE7-B210-4D6B-9DA6-E74293FC9D84}" destId="{A37C7D14-3553-4596-859B-DEAEA8608FE0}" srcOrd="0" destOrd="0" presId="urn:microsoft.com/office/officeart/2005/8/layout/orgChart1"/>
    <dgm:cxn modelId="{559575A0-CF3E-4B20-B1EB-45DE7DAC23C6}" type="presParOf" srcId="{A37C7D14-3553-4596-859B-DEAEA8608FE0}" destId="{9A9BE7E0-22C3-4628-B701-9E3DF6CE61FE}" srcOrd="0" destOrd="0" presId="urn:microsoft.com/office/officeart/2005/8/layout/orgChart1"/>
    <dgm:cxn modelId="{25B291EB-293C-4FDA-9A8B-A8F936A4ADB0}" type="presParOf" srcId="{A37C7D14-3553-4596-859B-DEAEA8608FE0}" destId="{8D324DAC-AD24-43E6-81B2-09A93471C63D}" srcOrd="1" destOrd="0" presId="urn:microsoft.com/office/officeart/2005/8/layout/orgChart1"/>
    <dgm:cxn modelId="{CEC85CA9-B682-425F-9083-220D7E6F8D33}" type="presParOf" srcId="{35D91AE7-B210-4D6B-9DA6-E74293FC9D84}" destId="{1D026269-7520-472E-AF62-EA0735A8AD8E}" srcOrd="1" destOrd="0" presId="urn:microsoft.com/office/officeart/2005/8/layout/orgChart1"/>
    <dgm:cxn modelId="{76A062B3-A7C6-49C2-A9BB-4417D685C384}" type="presParOf" srcId="{1D026269-7520-472E-AF62-EA0735A8AD8E}" destId="{DD60824F-75CF-466F-81EB-804FE4CD6DBE}" srcOrd="0" destOrd="0" presId="urn:microsoft.com/office/officeart/2005/8/layout/orgChart1"/>
    <dgm:cxn modelId="{D0A127DB-9219-42E9-84B7-E8141D602135}" type="presParOf" srcId="{1D026269-7520-472E-AF62-EA0735A8AD8E}" destId="{F686E15F-3C92-4CEF-B0A4-4CEC19BAA523}" srcOrd="1" destOrd="0" presId="urn:microsoft.com/office/officeart/2005/8/layout/orgChart1"/>
    <dgm:cxn modelId="{CABA52BF-AD9E-4091-BCF1-AA922548CFCC}" type="presParOf" srcId="{F686E15F-3C92-4CEF-B0A4-4CEC19BAA523}" destId="{D65C829D-7902-4CB2-A2F2-1FAB3EF46591}" srcOrd="0" destOrd="0" presId="urn:microsoft.com/office/officeart/2005/8/layout/orgChart1"/>
    <dgm:cxn modelId="{DD125798-BFDE-45D5-A737-58CFB4A474C4}" type="presParOf" srcId="{D65C829D-7902-4CB2-A2F2-1FAB3EF46591}" destId="{C5B8C3E2-9A6B-411F-8192-601CE51F6912}" srcOrd="0" destOrd="0" presId="urn:microsoft.com/office/officeart/2005/8/layout/orgChart1"/>
    <dgm:cxn modelId="{FDFB386C-93C7-473A-A4C9-ABE1C0462D5C}" type="presParOf" srcId="{D65C829D-7902-4CB2-A2F2-1FAB3EF46591}" destId="{AACB6E87-8A51-44F4-B947-5E145018FF85}" srcOrd="1" destOrd="0" presId="urn:microsoft.com/office/officeart/2005/8/layout/orgChart1"/>
    <dgm:cxn modelId="{26AAB7A1-4C04-46F5-A344-6308D9337EE3}" type="presParOf" srcId="{F686E15F-3C92-4CEF-B0A4-4CEC19BAA523}" destId="{FC67EBE3-E4D7-403E-A6D4-0F70F8319A48}" srcOrd="1" destOrd="0" presId="urn:microsoft.com/office/officeart/2005/8/layout/orgChart1"/>
    <dgm:cxn modelId="{A0044933-01E8-44EA-9291-5E10EF2DF60B}" type="presParOf" srcId="{F686E15F-3C92-4CEF-B0A4-4CEC19BAA523}" destId="{00366D15-13D5-4E80-8302-F1DD5968C147}" srcOrd="2" destOrd="0" presId="urn:microsoft.com/office/officeart/2005/8/layout/orgChart1"/>
    <dgm:cxn modelId="{5771B1B8-5D54-424F-949A-E4C3F99818AA}" type="presParOf" srcId="{1D026269-7520-472E-AF62-EA0735A8AD8E}" destId="{1D6208BE-8CDD-4565-A75A-64EDA22822BC}" srcOrd="2" destOrd="0" presId="urn:microsoft.com/office/officeart/2005/8/layout/orgChart1"/>
    <dgm:cxn modelId="{589642A8-2BDD-4132-9B76-581512CB31E8}" type="presParOf" srcId="{1D026269-7520-472E-AF62-EA0735A8AD8E}" destId="{F3C80306-D179-4985-ACB2-B10D21480AF7}" srcOrd="3" destOrd="0" presId="urn:microsoft.com/office/officeart/2005/8/layout/orgChart1"/>
    <dgm:cxn modelId="{5707321B-DCBA-49DF-9A2C-058C5DC7F447}" type="presParOf" srcId="{F3C80306-D179-4985-ACB2-B10D21480AF7}" destId="{FB82725A-7090-4A1F-AC47-89A10139B2FC}" srcOrd="0" destOrd="0" presId="urn:microsoft.com/office/officeart/2005/8/layout/orgChart1"/>
    <dgm:cxn modelId="{54D374B7-F0D2-45C2-8D9D-142E04C85F53}" type="presParOf" srcId="{FB82725A-7090-4A1F-AC47-89A10139B2FC}" destId="{DD974DF2-9987-412E-A009-B6CF370AB937}" srcOrd="0" destOrd="0" presId="urn:microsoft.com/office/officeart/2005/8/layout/orgChart1"/>
    <dgm:cxn modelId="{9836219E-7C94-4EDF-A2FE-3B0E5EF3F6CB}" type="presParOf" srcId="{FB82725A-7090-4A1F-AC47-89A10139B2FC}" destId="{821B7C9B-0C2D-418E-A39E-A4C73F3394DA}" srcOrd="1" destOrd="0" presId="urn:microsoft.com/office/officeart/2005/8/layout/orgChart1"/>
    <dgm:cxn modelId="{E0285CF5-B0DD-429F-91BD-6A2E55270FCE}" type="presParOf" srcId="{F3C80306-D179-4985-ACB2-B10D21480AF7}" destId="{F20FBD71-D432-4792-8EA5-B7AA5B03C528}" srcOrd="1" destOrd="0" presId="urn:microsoft.com/office/officeart/2005/8/layout/orgChart1"/>
    <dgm:cxn modelId="{4BF7D5AE-B03C-4F7C-8EBA-9D1847F7B56C}" type="presParOf" srcId="{F3C80306-D179-4985-ACB2-B10D21480AF7}" destId="{DBFE7AC5-DCBD-428B-86EB-D038343B37C4}" srcOrd="2" destOrd="0" presId="urn:microsoft.com/office/officeart/2005/8/layout/orgChart1"/>
    <dgm:cxn modelId="{6F4685C0-33A7-44C1-BC7B-837E97537B98}" type="presParOf" srcId="{1D026269-7520-472E-AF62-EA0735A8AD8E}" destId="{7226ACC2-0564-4F78-BD8F-9CD8256703B1}" srcOrd="4" destOrd="0" presId="urn:microsoft.com/office/officeart/2005/8/layout/orgChart1"/>
    <dgm:cxn modelId="{F9340E7A-4DC4-4795-96F2-7F17E82EA015}" type="presParOf" srcId="{1D026269-7520-472E-AF62-EA0735A8AD8E}" destId="{9D8A528C-7009-48AC-B93F-1B065669C0A3}" srcOrd="5" destOrd="0" presId="urn:microsoft.com/office/officeart/2005/8/layout/orgChart1"/>
    <dgm:cxn modelId="{1B9ED96A-229F-4C74-8788-243BBBF65003}" type="presParOf" srcId="{9D8A528C-7009-48AC-B93F-1B065669C0A3}" destId="{C48C45C2-EBCF-47EB-A479-7F21D5554CE2}" srcOrd="0" destOrd="0" presId="urn:microsoft.com/office/officeart/2005/8/layout/orgChart1"/>
    <dgm:cxn modelId="{F8A40DB4-4378-4B22-92D8-73D122B7772F}" type="presParOf" srcId="{C48C45C2-EBCF-47EB-A479-7F21D5554CE2}" destId="{540C4744-CCD5-4ED3-90AF-B1D6F2C193B2}" srcOrd="0" destOrd="0" presId="urn:microsoft.com/office/officeart/2005/8/layout/orgChart1"/>
    <dgm:cxn modelId="{360E2F40-6F5E-45EA-8CC7-C9725A6DB013}" type="presParOf" srcId="{C48C45C2-EBCF-47EB-A479-7F21D5554CE2}" destId="{4E674B6C-FE21-43BC-9CBD-3F1440ECBEDC}" srcOrd="1" destOrd="0" presId="urn:microsoft.com/office/officeart/2005/8/layout/orgChart1"/>
    <dgm:cxn modelId="{04DF5D5D-8604-4430-B22D-4EC1101ED3DE}" type="presParOf" srcId="{9D8A528C-7009-48AC-B93F-1B065669C0A3}" destId="{0C4E750A-47A4-4E7A-AD11-26D09581A944}" srcOrd="1" destOrd="0" presId="urn:microsoft.com/office/officeart/2005/8/layout/orgChart1"/>
    <dgm:cxn modelId="{F330DEEE-1A99-41A3-AB3D-435DDAE10DD3}" type="presParOf" srcId="{9D8A528C-7009-48AC-B93F-1B065669C0A3}" destId="{DD7F1D19-64CC-4EA7-AD7B-806C854E4591}" srcOrd="2" destOrd="0" presId="urn:microsoft.com/office/officeart/2005/8/layout/orgChart1"/>
    <dgm:cxn modelId="{E6EAA95A-B1F8-4827-907A-4FABBECA7336}" type="presParOf" srcId="{35D91AE7-B210-4D6B-9DA6-E74293FC9D84}" destId="{874CEC44-9175-49B8-85E1-DEA479F1BA9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4B1C8-E97E-44DB-9224-E0C5F2A0EAB1}"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s-ES"/>
        </a:p>
      </dgm:t>
    </dgm:pt>
    <dgm:pt modelId="{4ACBCC81-9553-49EB-A50E-9FEBF4B19C9C}">
      <dgm:prSet phldrT="[Texto]" custT="1"/>
      <dgm:spPr/>
      <dgm:t>
        <a:bodyPr/>
        <a:lstStyle/>
        <a:p>
          <a:r>
            <a:rPr lang="es-PY" sz="2000" b="1" dirty="0" smtClean="0">
              <a:effectLst>
                <a:outerShdw blurRad="38100" dist="38100" dir="2700000" algn="tl">
                  <a:srgbClr val="000000">
                    <a:alpha val="43137"/>
                  </a:srgbClr>
                </a:outerShdw>
              </a:effectLst>
            </a:rPr>
            <a:t>Generación de empleo con el  fortalecimiento de:</a:t>
          </a:r>
          <a:endParaRPr lang="es-ES" sz="2000" dirty="0"/>
        </a:p>
      </dgm:t>
    </dgm:pt>
    <dgm:pt modelId="{D8CF01C8-F679-49BF-B8E7-7F338E49EB28}" type="parTrans" cxnId="{8914F8F5-6648-4EE9-808B-3F17EB4F6B4A}">
      <dgm:prSet/>
      <dgm:spPr/>
      <dgm:t>
        <a:bodyPr/>
        <a:lstStyle/>
        <a:p>
          <a:endParaRPr lang="es-ES"/>
        </a:p>
      </dgm:t>
    </dgm:pt>
    <dgm:pt modelId="{EAAD6EC0-6D0E-44B6-90FB-421AA428982A}" type="sibTrans" cxnId="{8914F8F5-6648-4EE9-808B-3F17EB4F6B4A}">
      <dgm:prSet/>
      <dgm:spPr/>
      <dgm:t>
        <a:bodyPr/>
        <a:lstStyle/>
        <a:p>
          <a:endParaRPr lang="es-ES"/>
        </a:p>
      </dgm:t>
    </dgm:pt>
    <dgm:pt modelId="{4E3ADBEE-A65F-463A-AAEA-DC3B1DD30FE7}">
      <dgm:prSet phldrT="[Texto]" custT="1"/>
      <dgm:spPr/>
      <dgm:t>
        <a:bodyPr/>
        <a:lstStyle/>
        <a:p>
          <a:r>
            <a:rPr lang="es-PY" sz="2000" dirty="0" smtClean="0"/>
            <a:t>Turismo interno</a:t>
          </a:r>
          <a:endParaRPr lang="es-ES" sz="2000" dirty="0"/>
        </a:p>
      </dgm:t>
    </dgm:pt>
    <dgm:pt modelId="{7FF4FC35-3D8B-458F-86B9-0DB1956DEDE9}" type="parTrans" cxnId="{2C8924C5-82D9-4AAE-B964-ABF26AF18305}">
      <dgm:prSet/>
      <dgm:spPr/>
      <dgm:t>
        <a:bodyPr/>
        <a:lstStyle/>
        <a:p>
          <a:endParaRPr lang="es-ES"/>
        </a:p>
      </dgm:t>
    </dgm:pt>
    <dgm:pt modelId="{4E4CFB49-8A3E-46A9-9F41-EA55FA77D549}" type="sibTrans" cxnId="{2C8924C5-82D9-4AAE-B964-ABF26AF18305}">
      <dgm:prSet/>
      <dgm:spPr/>
      <dgm:t>
        <a:bodyPr/>
        <a:lstStyle/>
        <a:p>
          <a:endParaRPr lang="es-ES"/>
        </a:p>
      </dgm:t>
    </dgm:pt>
    <dgm:pt modelId="{EB26307E-26F8-4615-8959-830E9CCF5EC4}">
      <dgm:prSet phldrT="[Texto]" custT="1"/>
      <dgm:spPr/>
      <dgm:t>
        <a:bodyPr/>
        <a:lstStyle/>
        <a:p>
          <a:r>
            <a:rPr lang="es-PY" sz="2000" dirty="0" smtClean="0"/>
            <a:t>Agricultura Familiar</a:t>
          </a:r>
          <a:endParaRPr lang="es-ES" sz="2000" dirty="0"/>
        </a:p>
      </dgm:t>
    </dgm:pt>
    <dgm:pt modelId="{75FA4E05-23AB-4782-8C49-F1EB233C83B5}" type="parTrans" cxnId="{4E21E416-DF1C-4160-B38F-139E499063E2}">
      <dgm:prSet/>
      <dgm:spPr/>
      <dgm:t>
        <a:bodyPr/>
        <a:lstStyle/>
        <a:p>
          <a:endParaRPr lang="es-ES"/>
        </a:p>
      </dgm:t>
    </dgm:pt>
    <dgm:pt modelId="{68A00ACC-0FB5-481A-B6A3-511D1330D3B8}" type="sibTrans" cxnId="{4E21E416-DF1C-4160-B38F-139E499063E2}">
      <dgm:prSet/>
      <dgm:spPr/>
      <dgm:t>
        <a:bodyPr/>
        <a:lstStyle/>
        <a:p>
          <a:endParaRPr lang="es-ES"/>
        </a:p>
      </dgm:t>
    </dgm:pt>
    <dgm:pt modelId="{5CEF67AD-0FA2-4307-964C-BE1E9734F163}">
      <dgm:prSet phldrT="[Texto]" custT="1"/>
      <dgm:spPr/>
      <dgm:t>
        <a:bodyPr/>
        <a:lstStyle/>
        <a:p>
          <a:r>
            <a:rPr lang="es-PY" sz="2000" dirty="0" smtClean="0"/>
            <a:t>Promoción de industrias</a:t>
          </a:r>
          <a:endParaRPr lang="es-ES" sz="2000" dirty="0"/>
        </a:p>
      </dgm:t>
    </dgm:pt>
    <dgm:pt modelId="{D925C90A-EDB8-48DD-813B-EC48916277B0}" type="parTrans" cxnId="{BF4E8487-28DA-4F6A-B589-33D7CC56FD60}">
      <dgm:prSet/>
      <dgm:spPr/>
      <dgm:t>
        <a:bodyPr/>
        <a:lstStyle/>
        <a:p>
          <a:endParaRPr lang="es-ES"/>
        </a:p>
      </dgm:t>
    </dgm:pt>
    <dgm:pt modelId="{675E0554-DE02-4FD0-A916-14744A436B39}" type="sibTrans" cxnId="{BF4E8487-28DA-4F6A-B589-33D7CC56FD60}">
      <dgm:prSet/>
      <dgm:spPr/>
      <dgm:t>
        <a:bodyPr/>
        <a:lstStyle/>
        <a:p>
          <a:endParaRPr lang="es-ES"/>
        </a:p>
      </dgm:t>
    </dgm:pt>
    <dgm:pt modelId="{5F66220D-76E3-4ADD-8101-72324A9AAC26}" type="pres">
      <dgm:prSet presAssocID="{4024B1C8-E97E-44DB-9224-E0C5F2A0EAB1}" presName="hierChild1" presStyleCnt="0">
        <dgm:presLayoutVars>
          <dgm:orgChart val="1"/>
          <dgm:chPref val="1"/>
          <dgm:dir/>
          <dgm:animOne val="branch"/>
          <dgm:animLvl val="lvl"/>
          <dgm:resizeHandles/>
        </dgm:presLayoutVars>
      </dgm:prSet>
      <dgm:spPr/>
      <dgm:t>
        <a:bodyPr/>
        <a:lstStyle/>
        <a:p>
          <a:endParaRPr lang="es-ES"/>
        </a:p>
      </dgm:t>
    </dgm:pt>
    <dgm:pt modelId="{35D91AE7-B210-4D6B-9DA6-E74293FC9D84}" type="pres">
      <dgm:prSet presAssocID="{4ACBCC81-9553-49EB-A50E-9FEBF4B19C9C}" presName="hierRoot1" presStyleCnt="0">
        <dgm:presLayoutVars>
          <dgm:hierBranch val="init"/>
        </dgm:presLayoutVars>
      </dgm:prSet>
      <dgm:spPr/>
    </dgm:pt>
    <dgm:pt modelId="{A37C7D14-3553-4596-859B-DEAEA8608FE0}" type="pres">
      <dgm:prSet presAssocID="{4ACBCC81-9553-49EB-A50E-9FEBF4B19C9C}" presName="rootComposite1" presStyleCnt="0"/>
      <dgm:spPr/>
    </dgm:pt>
    <dgm:pt modelId="{9A9BE7E0-22C3-4628-B701-9E3DF6CE61FE}" type="pres">
      <dgm:prSet presAssocID="{4ACBCC81-9553-49EB-A50E-9FEBF4B19C9C}" presName="rootText1" presStyleLbl="node0" presStyleIdx="0" presStyleCnt="1" custScaleX="245415" custLinFactNeighborX="-2271" custLinFactNeighborY="-16343">
        <dgm:presLayoutVars>
          <dgm:chPref val="3"/>
        </dgm:presLayoutVars>
      </dgm:prSet>
      <dgm:spPr/>
      <dgm:t>
        <a:bodyPr/>
        <a:lstStyle/>
        <a:p>
          <a:endParaRPr lang="es-ES"/>
        </a:p>
      </dgm:t>
    </dgm:pt>
    <dgm:pt modelId="{8D324DAC-AD24-43E6-81B2-09A93471C63D}" type="pres">
      <dgm:prSet presAssocID="{4ACBCC81-9553-49EB-A50E-9FEBF4B19C9C}" presName="rootConnector1" presStyleLbl="node1" presStyleIdx="0" presStyleCnt="0"/>
      <dgm:spPr/>
      <dgm:t>
        <a:bodyPr/>
        <a:lstStyle/>
        <a:p>
          <a:endParaRPr lang="es-ES"/>
        </a:p>
      </dgm:t>
    </dgm:pt>
    <dgm:pt modelId="{1D026269-7520-472E-AF62-EA0735A8AD8E}" type="pres">
      <dgm:prSet presAssocID="{4ACBCC81-9553-49EB-A50E-9FEBF4B19C9C}" presName="hierChild2" presStyleCnt="0"/>
      <dgm:spPr/>
    </dgm:pt>
    <dgm:pt modelId="{DD60824F-75CF-466F-81EB-804FE4CD6DBE}" type="pres">
      <dgm:prSet presAssocID="{7FF4FC35-3D8B-458F-86B9-0DB1956DEDE9}" presName="Name37" presStyleLbl="parChTrans1D2" presStyleIdx="0" presStyleCnt="3"/>
      <dgm:spPr/>
      <dgm:t>
        <a:bodyPr/>
        <a:lstStyle/>
        <a:p>
          <a:endParaRPr lang="es-ES"/>
        </a:p>
      </dgm:t>
    </dgm:pt>
    <dgm:pt modelId="{F686E15F-3C92-4CEF-B0A4-4CEC19BAA523}" type="pres">
      <dgm:prSet presAssocID="{4E3ADBEE-A65F-463A-AAEA-DC3B1DD30FE7}" presName="hierRoot2" presStyleCnt="0">
        <dgm:presLayoutVars>
          <dgm:hierBranch val="init"/>
        </dgm:presLayoutVars>
      </dgm:prSet>
      <dgm:spPr/>
    </dgm:pt>
    <dgm:pt modelId="{D65C829D-7902-4CB2-A2F2-1FAB3EF46591}" type="pres">
      <dgm:prSet presAssocID="{4E3ADBEE-A65F-463A-AAEA-DC3B1DD30FE7}" presName="rootComposite" presStyleCnt="0"/>
      <dgm:spPr/>
    </dgm:pt>
    <dgm:pt modelId="{C5B8C3E2-9A6B-411F-8192-601CE51F6912}" type="pres">
      <dgm:prSet presAssocID="{4E3ADBEE-A65F-463A-AAEA-DC3B1DD30FE7}" presName="rootText" presStyleLbl="node2" presStyleIdx="0" presStyleCnt="3" custLinFactNeighborX="-7697" custLinFactNeighborY="-1025">
        <dgm:presLayoutVars>
          <dgm:chPref val="3"/>
        </dgm:presLayoutVars>
      </dgm:prSet>
      <dgm:spPr/>
      <dgm:t>
        <a:bodyPr/>
        <a:lstStyle/>
        <a:p>
          <a:endParaRPr lang="es-ES"/>
        </a:p>
      </dgm:t>
    </dgm:pt>
    <dgm:pt modelId="{AACB6E87-8A51-44F4-B947-5E145018FF85}" type="pres">
      <dgm:prSet presAssocID="{4E3ADBEE-A65F-463A-AAEA-DC3B1DD30FE7}" presName="rootConnector" presStyleLbl="node2" presStyleIdx="0" presStyleCnt="3"/>
      <dgm:spPr/>
      <dgm:t>
        <a:bodyPr/>
        <a:lstStyle/>
        <a:p>
          <a:endParaRPr lang="es-ES"/>
        </a:p>
      </dgm:t>
    </dgm:pt>
    <dgm:pt modelId="{FC67EBE3-E4D7-403E-A6D4-0F70F8319A48}" type="pres">
      <dgm:prSet presAssocID="{4E3ADBEE-A65F-463A-AAEA-DC3B1DD30FE7}" presName="hierChild4" presStyleCnt="0"/>
      <dgm:spPr/>
    </dgm:pt>
    <dgm:pt modelId="{00366D15-13D5-4E80-8302-F1DD5968C147}" type="pres">
      <dgm:prSet presAssocID="{4E3ADBEE-A65F-463A-AAEA-DC3B1DD30FE7}" presName="hierChild5" presStyleCnt="0"/>
      <dgm:spPr/>
    </dgm:pt>
    <dgm:pt modelId="{1D6208BE-8CDD-4565-A75A-64EDA22822BC}" type="pres">
      <dgm:prSet presAssocID="{75FA4E05-23AB-4782-8C49-F1EB233C83B5}" presName="Name37" presStyleLbl="parChTrans1D2" presStyleIdx="1" presStyleCnt="3"/>
      <dgm:spPr/>
      <dgm:t>
        <a:bodyPr/>
        <a:lstStyle/>
        <a:p>
          <a:endParaRPr lang="es-ES"/>
        </a:p>
      </dgm:t>
    </dgm:pt>
    <dgm:pt modelId="{F3C80306-D179-4985-ACB2-B10D21480AF7}" type="pres">
      <dgm:prSet presAssocID="{EB26307E-26F8-4615-8959-830E9CCF5EC4}" presName="hierRoot2" presStyleCnt="0">
        <dgm:presLayoutVars>
          <dgm:hierBranch val="init"/>
        </dgm:presLayoutVars>
      </dgm:prSet>
      <dgm:spPr/>
    </dgm:pt>
    <dgm:pt modelId="{FB82725A-7090-4A1F-AC47-89A10139B2FC}" type="pres">
      <dgm:prSet presAssocID="{EB26307E-26F8-4615-8959-830E9CCF5EC4}" presName="rootComposite" presStyleCnt="0"/>
      <dgm:spPr/>
    </dgm:pt>
    <dgm:pt modelId="{DD974DF2-9987-412E-A009-B6CF370AB937}" type="pres">
      <dgm:prSet presAssocID="{EB26307E-26F8-4615-8959-830E9CCF5EC4}" presName="rootText" presStyleLbl="node2" presStyleIdx="1" presStyleCnt="3" custLinFactNeighborX="-2075" custLinFactNeighborY="2812">
        <dgm:presLayoutVars>
          <dgm:chPref val="3"/>
        </dgm:presLayoutVars>
      </dgm:prSet>
      <dgm:spPr/>
      <dgm:t>
        <a:bodyPr/>
        <a:lstStyle/>
        <a:p>
          <a:endParaRPr lang="es-ES"/>
        </a:p>
      </dgm:t>
    </dgm:pt>
    <dgm:pt modelId="{821B7C9B-0C2D-418E-A39E-A4C73F3394DA}" type="pres">
      <dgm:prSet presAssocID="{EB26307E-26F8-4615-8959-830E9CCF5EC4}" presName="rootConnector" presStyleLbl="node2" presStyleIdx="1" presStyleCnt="3"/>
      <dgm:spPr/>
      <dgm:t>
        <a:bodyPr/>
        <a:lstStyle/>
        <a:p>
          <a:endParaRPr lang="es-ES"/>
        </a:p>
      </dgm:t>
    </dgm:pt>
    <dgm:pt modelId="{F20FBD71-D432-4792-8EA5-B7AA5B03C528}" type="pres">
      <dgm:prSet presAssocID="{EB26307E-26F8-4615-8959-830E9CCF5EC4}" presName="hierChild4" presStyleCnt="0"/>
      <dgm:spPr/>
    </dgm:pt>
    <dgm:pt modelId="{DBFE7AC5-DCBD-428B-86EB-D038343B37C4}" type="pres">
      <dgm:prSet presAssocID="{EB26307E-26F8-4615-8959-830E9CCF5EC4}" presName="hierChild5" presStyleCnt="0"/>
      <dgm:spPr/>
    </dgm:pt>
    <dgm:pt modelId="{7226ACC2-0564-4F78-BD8F-9CD8256703B1}" type="pres">
      <dgm:prSet presAssocID="{D925C90A-EDB8-48DD-813B-EC48916277B0}" presName="Name37" presStyleLbl="parChTrans1D2" presStyleIdx="2" presStyleCnt="3"/>
      <dgm:spPr/>
      <dgm:t>
        <a:bodyPr/>
        <a:lstStyle/>
        <a:p>
          <a:endParaRPr lang="es-ES"/>
        </a:p>
      </dgm:t>
    </dgm:pt>
    <dgm:pt modelId="{9D8A528C-7009-48AC-B93F-1B065669C0A3}" type="pres">
      <dgm:prSet presAssocID="{5CEF67AD-0FA2-4307-964C-BE1E9734F163}" presName="hierRoot2" presStyleCnt="0">
        <dgm:presLayoutVars>
          <dgm:hierBranch val="init"/>
        </dgm:presLayoutVars>
      </dgm:prSet>
      <dgm:spPr/>
    </dgm:pt>
    <dgm:pt modelId="{C48C45C2-EBCF-47EB-A479-7F21D5554CE2}" type="pres">
      <dgm:prSet presAssocID="{5CEF67AD-0FA2-4307-964C-BE1E9734F163}" presName="rootComposite" presStyleCnt="0"/>
      <dgm:spPr/>
    </dgm:pt>
    <dgm:pt modelId="{540C4744-CCD5-4ED3-90AF-B1D6F2C193B2}" type="pres">
      <dgm:prSet presAssocID="{5CEF67AD-0FA2-4307-964C-BE1E9734F163}" presName="rootText" presStyleLbl="node2" presStyleIdx="2" presStyleCnt="3">
        <dgm:presLayoutVars>
          <dgm:chPref val="3"/>
        </dgm:presLayoutVars>
      </dgm:prSet>
      <dgm:spPr/>
      <dgm:t>
        <a:bodyPr/>
        <a:lstStyle/>
        <a:p>
          <a:endParaRPr lang="es-ES"/>
        </a:p>
      </dgm:t>
    </dgm:pt>
    <dgm:pt modelId="{4E674B6C-FE21-43BC-9CBD-3F1440ECBEDC}" type="pres">
      <dgm:prSet presAssocID="{5CEF67AD-0FA2-4307-964C-BE1E9734F163}" presName="rootConnector" presStyleLbl="node2" presStyleIdx="2" presStyleCnt="3"/>
      <dgm:spPr/>
      <dgm:t>
        <a:bodyPr/>
        <a:lstStyle/>
        <a:p>
          <a:endParaRPr lang="es-ES"/>
        </a:p>
      </dgm:t>
    </dgm:pt>
    <dgm:pt modelId="{0C4E750A-47A4-4E7A-AD11-26D09581A944}" type="pres">
      <dgm:prSet presAssocID="{5CEF67AD-0FA2-4307-964C-BE1E9734F163}" presName="hierChild4" presStyleCnt="0"/>
      <dgm:spPr/>
    </dgm:pt>
    <dgm:pt modelId="{DD7F1D19-64CC-4EA7-AD7B-806C854E4591}" type="pres">
      <dgm:prSet presAssocID="{5CEF67AD-0FA2-4307-964C-BE1E9734F163}" presName="hierChild5" presStyleCnt="0"/>
      <dgm:spPr/>
    </dgm:pt>
    <dgm:pt modelId="{874CEC44-9175-49B8-85E1-DEA479F1BA90}" type="pres">
      <dgm:prSet presAssocID="{4ACBCC81-9553-49EB-A50E-9FEBF4B19C9C}" presName="hierChild3" presStyleCnt="0"/>
      <dgm:spPr/>
    </dgm:pt>
  </dgm:ptLst>
  <dgm:cxnLst>
    <dgm:cxn modelId="{711EC3D4-0843-458A-9626-AF323C276C34}" type="presOf" srcId="{4024B1C8-E97E-44DB-9224-E0C5F2A0EAB1}" destId="{5F66220D-76E3-4ADD-8101-72324A9AAC26}" srcOrd="0" destOrd="0" presId="urn:microsoft.com/office/officeart/2005/8/layout/orgChart1"/>
    <dgm:cxn modelId="{83E12F95-EE0E-4EB4-A286-137E11C98CD7}" type="presOf" srcId="{4E3ADBEE-A65F-463A-AAEA-DC3B1DD30FE7}" destId="{C5B8C3E2-9A6B-411F-8192-601CE51F6912}" srcOrd="0" destOrd="0" presId="urn:microsoft.com/office/officeart/2005/8/layout/orgChart1"/>
    <dgm:cxn modelId="{925543DD-99DC-4509-A9D4-6E090F701320}" type="presOf" srcId="{75FA4E05-23AB-4782-8C49-F1EB233C83B5}" destId="{1D6208BE-8CDD-4565-A75A-64EDA22822BC}" srcOrd="0" destOrd="0" presId="urn:microsoft.com/office/officeart/2005/8/layout/orgChart1"/>
    <dgm:cxn modelId="{4E21E416-DF1C-4160-B38F-139E499063E2}" srcId="{4ACBCC81-9553-49EB-A50E-9FEBF4B19C9C}" destId="{EB26307E-26F8-4615-8959-830E9CCF5EC4}" srcOrd="1" destOrd="0" parTransId="{75FA4E05-23AB-4782-8C49-F1EB233C83B5}" sibTransId="{68A00ACC-0FB5-481A-B6A3-511D1330D3B8}"/>
    <dgm:cxn modelId="{ED39022C-773D-419A-80D7-4B018764A152}" type="presOf" srcId="{4ACBCC81-9553-49EB-A50E-9FEBF4B19C9C}" destId="{9A9BE7E0-22C3-4628-B701-9E3DF6CE61FE}" srcOrd="0" destOrd="0" presId="urn:microsoft.com/office/officeart/2005/8/layout/orgChart1"/>
    <dgm:cxn modelId="{F11709C3-AF35-4E71-9D1A-28B6D7F4592E}" type="presOf" srcId="{4ACBCC81-9553-49EB-A50E-9FEBF4B19C9C}" destId="{8D324DAC-AD24-43E6-81B2-09A93471C63D}" srcOrd="1" destOrd="0" presId="urn:microsoft.com/office/officeart/2005/8/layout/orgChart1"/>
    <dgm:cxn modelId="{A135777A-C08B-4C82-909D-B72EC914BDA2}" type="presOf" srcId="{EB26307E-26F8-4615-8959-830E9CCF5EC4}" destId="{821B7C9B-0C2D-418E-A39E-A4C73F3394DA}" srcOrd="1" destOrd="0" presId="urn:microsoft.com/office/officeart/2005/8/layout/orgChart1"/>
    <dgm:cxn modelId="{BF4E8487-28DA-4F6A-B589-33D7CC56FD60}" srcId="{4ACBCC81-9553-49EB-A50E-9FEBF4B19C9C}" destId="{5CEF67AD-0FA2-4307-964C-BE1E9734F163}" srcOrd="2" destOrd="0" parTransId="{D925C90A-EDB8-48DD-813B-EC48916277B0}" sibTransId="{675E0554-DE02-4FD0-A916-14744A436B39}"/>
    <dgm:cxn modelId="{BC6E7F9C-B617-4142-997E-BBEB0FA0B3A7}" type="presOf" srcId="{7FF4FC35-3D8B-458F-86B9-0DB1956DEDE9}" destId="{DD60824F-75CF-466F-81EB-804FE4CD6DBE}" srcOrd="0" destOrd="0" presId="urn:microsoft.com/office/officeart/2005/8/layout/orgChart1"/>
    <dgm:cxn modelId="{EC5AD480-5A88-4C2D-B021-9DAB22A3D889}" type="presOf" srcId="{4E3ADBEE-A65F-463A-AAEA-DC3B1DD30FE7}" destId="{AACB6E87-8A51-44F4-B947-5E145018FF85}" srcOrd="1" destOrd="0" presId="urn:microsoft.com/office/officeart/2005/8/layout/orgChart1"/>
    <dgm:cxn modelId="{C0F379B3-45FF-486C-A586-35B86B3DC9BA}" type="presOf" srcId="{5CEF67AD-0FA2-4307-964C-BE1E9734F163}" destId="{540C4744-CCD5-4ED3-90AF-B1D6F2C193B2}" srcOrd="0" destOrd="0" presId="urn:microsoft.com/office/officeart/2005/8/layout/orgChart1"/>
    <dgm:cxn modelId="{AE244885-D7F3-4565-BD8A-A785B9EF3B04}" type="presOf" srcId="{EB26307E-26F8-4615-8959-830E9CCF5EC4}" destId="{DD974DF2-9987-412E-A009-B6CF370AB937}" srcOrd="0" destOrd="0" presId="urn:microsoft.com/office/officeart/2005/8/layout/orgChart1"/>
    <dgm:cxn modelId="{8914F8F5-6648-4EE9-808B-3F17EB4F6B4A}" srcId="{4024B1C8-E97E-44DB-9224-E0C5F2A0EAB1}" destId="{4ACBCC81-9553-49EB-A50E-9FEBF4B19C9C}" srcOrd="0" destOrd="0" parTransId="{D8CF01C8-F679-49BF-B8E7-7F338E49EB28}" sibTransId="{EAAD6EC0-6D0E-44B6-90FB-421AA428982A}"/>
    <dgm:cxn modelId="{B5D1E2D6-99DC-4013-B980-88F21C467888}" type="presOf" srcId="{5CEF67AD-0FA2-4307-964C-BE1E9734F163}" destId="{4E674B6C-FE21-43BC-9CBD-3F1440ECBEDC}" srcOrd="1" destOrd="0" presId="urn:microsoft.com/office/officeart/2005/8/layout/orgChart1"/>
    <dgm:cxn modelId="{D0EED015-DF65-403A-BEA2-FCE5A9C31794}" type="presOf" srcId="{D925C90A-EDB8-48DD-813B-EC48916277B0}" destId="{7226ACC2-0564-4F78-BD8F-9CD8256703B1}" srcOrd="0" destOrd="0" presId="urn:microsoft.com/office/officeart/2005/8/layout/orgChart1"/>
    <dgm:cxn modelId="{2C8924C5-82D9-4AAE-B964-ABF26AF18305}" srcId="{4ACBCC81-9553-49EB-A50E-9FEBF4B19C9C}" destId="{4E3ADBEE-A65F-463A-AAEA-DC3B1DD30FE7}" srcOrd="0" destOrd="0" parTransId="{7FF4FC35-3D8B-458F-86B9-0DB1956DEDE9}" sibTransId="{4E4CFB49-8A3E-46A9-9F41-EA55FA77D549}"/>
    <dgm:cxn modelId="{403942ED-D94E-4B9B-9236-CAA16FC84AE5}" type="presParOf" srcId="{5F66220D-76E3-4ADD-8101-72324A9AAC26}" destId="{35D91AE7-B210-4D6B-9DA6-E74293FC9D84}" srcOrd="0" destOrd="0" presId="urn:microsoft.com/office/officeart/2005/8/layout/orgChart1"/>
    <dgm:cxn modelId="{BFFC0FEC-593C-424A-AFA2-78BB655DCB21}" type="presParOf" srcId="{35D91AE7-B210-4D6B-9DA6-E74293FC9D84}" destId="{A37C7D14-3553-4596-859B-DEAEA8608FE0}" srcOrd="0" destOrd="0" presId="urn:microsoft.com/office/officeart/2005/8/layout/orgChart1"/>
    <dgm:cxn modelId="{E89C16BD-9FB9-44D4-918D-ED6194B95DB4}" type="presParOf" srcId="{A37C7D14-3553-4596-859B-DEAEA8608FE0}" destId="{9A9BE7E0-22C3-4628-B701-9E3DF6CE61FE}" srcOrd="0" destOrd="0" presId="urn:microsoft.com/office/officeart/2005/8/layout/orgChart1"/>
    <dgm:cxn modelId="{DC575DA2-BAAC-4CBD-967E-F8D131C312B0}" type="presParOf" srcId="{A37C7D14-3553-4596-859B-DEAEA8608FE0}" destId="{8D324DAC-AD24-43E6-81B2-09A93471C63D}" srcOrd="1" destOrd="0" presId="urn:microsoft.com/office/officeart/2005/8/layout/orgChart1"/>
    <dgm:cxn modelId="{9239FBAB-7485-4C3A-AE23-1E5B05810BC2}" type="presParOf" srcId="{35D91AE7-B210-4D6B-9DA6-E74293FC9D84}" destId="{1D026269-7520-472E-AF62-EA0735A8AD8E}" srcOrd="1" destOrd="0" presId="urn:microsoft.com/office/officeart/2005/8/layout/orgChart1"/>
    <dgm:cxn modelId="{5AF04C44-8EA8-4D56-B360-239D94193C10}" type="presParOf" srcId="{1D026269-7520-472E-AF62-EA0735A8AD8E}" destId="{DD60824F-75CF-466F-81EB-804FE4CD6DBE}" srcOrd="0" destOrd="0" presId="urn:microsoft.com/office/officeart/2005/8/layout/orgChart1"/>
    <dgm:cxn modelId="{A91EBDD6-5077-46AC-9F2E-A03B8D387D88}" type="presParOf" srcId="{1D026269-7520-472E-AF62-EA0735A8AD8E}" destId="{F686E15F-3C92-4CEF-B0A4-4CEC19BAA523}" srcOrd="1" destOrd="0" presId="urn:microsoft.com/office/officeart/2005/8/layout/orgChart1"/>
    <dgm:cxn modelId="{AFF717AC-2D13-4C1E-B78E-3CD32A15EAD9}" type="presParOf" srcId="{F686E15F-3C92-4CEF-B0A4-4CEC19BAA523}" destId="{D65C829D-7902-4CB2-A2F2-1FAB3EF46591}" srcOrd="0" destOrd="0" presId="urn:microsoft.com/office/officeart/2005/8/layout/orgChart1"/>
    <dgm:cxn modelId="{0F1DB38C-A036-44AC-9A2A-8D8CF8472F1C}" type="presParOf" srcId="{D65C829D-7902-4CB2-A2F2-1FAB3EF46591}" destId="{C5B8C3E2-9A6B-411F-8192-601CE51F6912}" srcOrd="0" destOrd="0" presId="urn:microsoft.com/office/officeart/2005/8/layout/orgChart1"/>
    <dgm:cxn modelId="{F1ABD979-159E-4B8A-AF7E-FEA3084D87BF}" type="presParOf" srcId="{D65C829D-7902-4CB2-A2F2-1FAB3EF46591}" destId="{AACB6E87-8A51-44F4-B947-5E145018FF85}" srcOrd="1" destOrd="0" presId="urn:microsoft.com/office/officeart/2005/8/layout/orgChart1"/>
    <dgm:cxn modelId="{11C270D8-1189-46A4-B970-B08F146F0C3E}" type="presParOf" srcId="{F686E15F-3C92-4CEF-B0A4-4CEC19BAA523}" destId="{FC67EBE3-E4D7-403E-A6D4-0F70F8319A48}" srcOrd="1" destOrd="0" presId="urn:microsoft.com/office/officeart/2005/8/layout/orgChart1"/>
    <dgm:cxn modelId="{71364DA4-DD15-4F6B-B925-1B1337E34FF2}" type="presParOf" srcId="{F686E15F-3C92-4CEF-B0A4-4CEC19BAA523}" destId="{00366D15-13D5-4E80-8302-F1DD5968C147}" srcOrd="2" destOrd="0" presId="urn:microsoft.com/office/officeart/2005/8/layout/orgChart1"/>
    <dgm:cxn modelId="{2F295FA1-54BC-4AC9-9CC7-6410671303E6}" type="presParOf" srcId="{1D026269-7520-472E-AF62-EA0735A8AD8E}" destId="{1D6208BE-8CDD-4565-A75A-64EDA22822BC}" srcOrd="2" destOrd="0" presId="urn:microsoft.com/office/officeart/2005/8/layout/orgChart1"/>
    <dgm:cxn modelId="{8E2136E7-68E5-470F-ACB0-E99601009D66}" type="presParOf" srcId="{1D026269-7520-472E-AF62-EA0735A8AD8E}" destId="{F3C80306-D179-4985-ACB2-B10D21480AF7}" srcOrd="3" destOrd="0" presId="urn:microsoft.com/office/officeart/2005/8/layout/orgChart1"/>
    <dgm:cxn modelId="{F20B5DF7-D015-46BF-9326-98A7663976D6}" type="presParOf" srcId="{F3C80306-D179-4985-ACB2-B10D21480AF7}" destId="{FB82725A-7090-4A1F-AC47-89A10139B2FC}" srcOrd="0" destOrd="0" presId="urn:microsoft.com/office/officeart/2005/8/layout/orgChart1"/>
    <dgm:cxn modelId="{077A28AD-56DE-4172-A946-66EE10BA3AF9}" type="presParOf" srcId="{FB82725A-7090-4A1F-AC47-89A10139B2FC}" destId="{DD974DF2-9987-412E-A009-B6CF370AB937}" srcOrd="0" destOrd="0" presId="urn:microsoft.com/office/officeart/2005/8/layout/orgChart1"/>
    <dgm:cxn modelId="{B9BEEC6E-4998-4B61-882D-2486B4D197DC}" type="presParOf" srcId="{FB82725A-7090-4A1F-AC47-89A10139B2FC}" destId="{821B7C9B-0C2D-418E-A39E-A4C73F3394DA}" srcOrd="1" destOrd="0" presId="urn:microsoft.com/office/officeart/2005/8/layout/orgChart1"/>
    <dgm:cxn modelId="{2BE1F4D4-6550-4607-A6CA-FCB9D95539A4}" type="presParOf" srcId="{F3C80306-D179-4985-ACB2-B10D21480AF7}" destId="{F20FBD71-D432-4792-8EA5-B7AA5B03C528}" srcOrd="1" destOrd="0" presId="urn:microsoft.com/office/officeart/2005/8/layout/orgChart1"/>
    <dgm:cxn modelId="{4840E2BC-E426-4A7E-A5CD-092A58A5C7E8}" type="presParOf" srcId="{F3C80306-D179-4985-ACB2-B10D21480AF7}" destId="{DBFE7AC5-DCBD-428B-86EB-D038343B37C4}" srcOrd="2" destOrd="0" presId="urn:microsoft.com/office/officeart/2005/8/layout/orgChart1"/>
    <dgm:cxn modelId="{E8B3EA43-5B02-498E-A9B9-6367A517ED9C}" type="presParOf" srcId="{1D026269-7520-472E-AF62-EA0735A8AD8E}" destId="{7226ACC2-0564-4F78-BD8F-9CD8256703B1}" srcOrd="4" destOrd="0" presId="urn:microsoft.com/office/officeart/2005/8/layout/orgChart1"/>
    <dgm:cxn modelId="{73DCB092-3D6F-4AD3-BECC-3864000402E9}" type="presParOf" srcId="{1D026269-7520-472E-AF62-EA0735A8AD8E}" destId="{9D8A528C-7009-48AC-B93F-1B065669C0A3}" srcOrd="5" destOrd="0" presId="urn:microsoft.com/office/officeart/2005/8/layout/orgChart1"/>
    <dgm:cxn modelId="{E4BA660A-8609-4888-8495-9EC260210AA1}" type="presParOf" srcId="{9D8A528C-7009-48AC-B93F-1B065669C0A3}" destId="{C48C45C2-EBCF-47EB-A479-7F21D5554CE2}" srcOrd="0" destOrd="0" presId="urn:microsoft.com/office/officeart/2005/8/layout/orgChart1"/>
    <dgm:cxn modelId="{F9F246EE-2C72-4DCC-9E52-07C513665E20}" type="presParOf" srcId="{C48C45C2-EBCF-47EB-A479-7F21D5554CE2}" destId="{540C4744-CCD5-4ED3-90AF-B1D6F2C193B2}" srcOrd="0" destOrd="0" presId="urn:microsoft.com/office/officeart/2005/8/layout/orgChart1"/>
    <dgm:cxn modelId="{35F4A6D0-CD33-42E0-BFBA-8FA158828C8C}" type="presParOf" srcId="{C48C45C2-EBCF-47EB-A479-7F21D5554CE2}" destId="{4E674B6C-FE21-43BC-9CBD-3F1440ECBEDC}" srcOrd="1" destOrd="0" presId="urn:microsoft.com/office/officeart/2005/8/layout/orgChart1"/>
    <dgm:cxn modelId="{6883070A-AEF0-448E-9658-BCBDEFAB2E4E}" type="presParOf" srcId="{9D8A528C-7009-48AC-B93F-1B065669C0A3}" destId="{0C4E750A-47A4-4E7A-AD11-26D09581A944}" srcOrd="1" destOrd="0" presId="urn:microsoft.com/office/officeart/2005/8/layout/orgChart1"/>
    <dgm:cxn modelId="{82AE850A-A053-4A4C-9F84-3D95A183FC85}" type="presParOf" srcId="{9D8A528C-7009-48AC-B93F-1B065669C0A3}" destId="{DD7F1D19-64CC-4EA7-AD7B-806C854E4591}" srcOrd="2" destOrd="0" presId="urn:microsoft.com/office/officeart/2005/8/layout/orgChart1"/>
    <dgm:cxn modelId="{3EDF3A10-10C6-48AA-9515-4B3977BEF21F}" type="presParOf" srcId="{35D91AE7-B210-4D6B-9DA6-E74293FC9D84}" destId="{874CEC44-9175-49B8-85E1-DEA479F1BA90}"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26ACC2-0564-4F78-BD8F-9CD8256703B1}">
      <dsp:nvSpPr>
        <dsp:cNvPr id="0" name=""/>
        <dsp:cNvSpPr/>
      </dsp:nvSpPr>
      <dsp:spPr>
        <a:xfrm>
          <a:off x="3166908" y="1514393"/>
          <a:ext cx="2313383" cy="547451"/>
        </a:xfrm>
        <a:custGeom>
          <a:avLst/>
          <a:gdLst/>
          <a:ahLst/>
          <a:cxnLst/>
          <a:rect l="0" t="0" r="0" b="0"/>
          <a:pathLst>
            <a:path>
              <a:moveTo>
                <a:pt x="0" y="0"/>
              </a:moveTo>
              <a:lnTo>
                <a:pt x="0" y="350401"/>
              </a:lnTo>
              <a:lnTo>
                <a:pt x="2313383" y="350401"/>
              </a:lnTo>
              <a:lnTo>
                <a:pt x="2313383" y="54745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208BE-8CDD-4565-A75A-64EDA22822BC}">
      <dsp:nvSpPr>
        <dsp:cNvPr id="0" name=""/>
        <dsp:cNvSpPr/>
      </dsp:nvSpPr>
      <dsp:spPr>
        <a:xfrm>
          <a:off x="3121188" y="1514393"/>
          <a:ext cx="91440" cy="573837"/>
        </a:xfrm>
        <a:custGeom>
          <a:avLst/>
          <a:gdLst/>
          <a:ahLst/>
          <a:cxnLst/>
          <a:rect l="0" t="0" r="0" b="0"/>
          <a:pathLst>
            <a:path>
              <a:moveTo>
                <a:pt x="45720" y="0"/>
              </a:moveTo>
              <a:lnTo>
                <a:pt x="45720" y="376787"/>
              </a:lnTo>
              <a:lnTo>
                <a:pt x="49398" y="376787"/>
              </a:lnTo>
              <a:lnTo>
                <a:pt x="49398" y="57383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0824F-75CF-466F-81EB-804FE4CD6DBE}">
      <dsp:nvSpPr>
        <dsp:cNvPr id="0" name=""/>
        <dsp:cNvSpPr/>
      </dsp:nvSpPr>
      <dsp:spPr>
        <a:xfrm>
          <a:off x="938763" y="1514393"/>
          <a:ext cx="2228145" cy="547451"/>
        </a:xfrm>
        <a:custGeom>
          <a:avLst/>
          <a:gdLst/>
          <a:ahLst/>
          <a:cxnLst/>
          <a:rect l="0" t="0" r="0" b="0"/>
          <a:pathLst>
            <a:path>
              <a:moveTo>
                <a:pt x="2228145" y="0"/>
              </a:moveTo>
              <a:lnTo>
                <a:pt x="2228145" y="350401"/>
              </a:lnTo>
              <a:lnTo>
                <a:pt x="0" y="350401"/>
              </a:lnTo>
              <a:lnTo>
                <a:pt x="0" y="54745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BE7E0-22C3-4628-B701-9E3DF6CE61FE}">
      <dsp:nvSpPr>
        <dsp:cNvPr id="0" name=""/>
        <dsp:cNvSpPr/>
      </dsp:nvSpPr>
      <dsp:spPr>
        <a:xfrm>
          <a:off x="864100" y="576061"/>
          <a:ext cx="4605617" cy="938332"/>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b="1" kern="1200" dirty="0" smtClean="0">
              <a:effectLst>
                <a:outerShdw blurRad="38100" dist="38100" dir="2700000" algn="tl">
                  <a:srgbClr val="000000">
                    <a:alpha val="43137"/>
                  </a:srgbClr>
                </a:outerShdw>
              </a:effectLst>
            </a:rPr>
            <a:t>Fortalecimiento de sectores vulnerables </a:t>
          </a:r>
          <a:endParaRPr lang="es-ES" sz="2000" kern="1200" dirty="0"/>
        </a:p>
      </dsp:txBody>
      <dsp:txXfrm>
        <a:off x="864100" y="576061"/>
        <a:ext cx="4605617" cy="938332"/>
      </dsp:txXfrm>
    </dsp:sp>
    <dsp:sp modelId="{C5B8C3E2-9A6B-411F-8192-601CE51F6912}">
      <dsp:nvSpPr>
        <dsp:cNvPr id="0" name=""/>
        <dsp:cNvSpPr/>
      </dsp:nvSpPr>
      <dsp:spPr>
        <a:xfrm>
          <a:off x="430" y="2061844"/>
          <a:ext cx="1876664" cy="93833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Educación</a:t>
          </a:r>
          <a:endParaRPr lang="es-ES" sz="2000" kern="1200" dirty="0"/>
        </a:p>
      </dsp:txBody>
      <dsp:txXfrm>
        <a:off x="430" y="2061844"/>
        <a:ext cx="1876664" cy="938332"/>
      </dsp:txXfrm>
    </dsp:sp>
    <dsp:sp modelId="{DD974DF2-9987-412E-A009-B6CF370AB937}">
      <dsp:nvSpPr>
        <dsp:cNvPr id="0" name=""/>
        <dsp:cNvSpPr/>
      </dsp:nvSpPr>
      <dsp:spPr>
        <a:xfrm>
          <a:off x="2232254" y="2088230"/>
          <a:ext cx="1876664" cy="93833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Salud</a:t>
          </a:r>
          <a:endParaRPr lang="es-ES" sz="2000" kern="1200" dirty="0"/>
        </a:p>
      </dsp:txBody>
      <dsp:txXfrm>
        <a:off x="2232254" y="2088230"/>
        <a:ext cx="1876664" cy="938332"/>
      </dsp:txXfrm>
    </dsp:sp>
    <dsp:sp modelId="{540C4744-CCD5-4ED3-90AF-B1D6F2C193B2}">
      <dsp:nvSpPr>
        <dsp:cNvPr id="0" name=""/>
        <dsp:cNvSpPr/>
      </dsp:nvSpPr>
      <dsp:spPr>
        <a:xfrm>
          <a:off x="4541960" y="2061844"/>
          <a:ext cx="1876664" cy="93833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Seguridad</a:t>
          </a:r>
          <a:endParaRPr lang="es-ES" sz="2000" kern="1200" dirty="0"/>
        </a:p>
      </dsp:txBody>
      <dsp:txXfrm>
        <a:off x="4541960" y="2061844"/>
        <a:ext cx="1876664" cy="9383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26ACC2-0564-4F78-BD8F-9CD8256703B1}">
      <dsp:nvSpPr>
        <dsp:cNvPr id="0" name=""/>
        <dsp:cNvSpPr/>
      </dsp:nvSpPr>
      <dsp:spPr>
        <a:xfrm>
          <a:off x="3166908" y="1406381"/>
          <a:ext cx="2313383" cy="547451"/>
        </a:xfrm>
        <a:custGeom>
          <a:avLst/>
          <a:gdLst/>
          <a:ahLst/>
          <a:cxnLst/>
          <a:rect l="0" t="0" r="0" b="0"/>
          <a:pathLst>
            <a:path>
              <a:moveTo>
                <a:pt x="0" y="0"/>
              </a:moveTo>
              <a:lnTo>
                <a:pt x="0" y="350401"/>
              </a:lnTo>
              <a:lnTo>
                <a:pt x="2313383" y="350401"/>
              </a:lnTo>
              <a:lnTo>
                <a:pt x="2313383" y="54745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208BE-8CDD-4565-A75A-64EDA22822BC}">
      <dsp:nvSpPr>
        <dsp:cNvPr id="0" name=""/>
        <dsp:cNvSpPr/>
      </dsp:nvSpPr>
      <dsp:spPr>
        <a:xfrm>
          <a:off x="3121188" y="1406381"/>
          <a:ext cx="91440" cy="573837"/>
        </a:xfrm>
        <a:custGeom>
          <a:avLst/>
          <a:gdLst/>
          <a:ahLst/>
          <a:cxnLst/>
          <a:rect l="0" t="0" r="0" b="0"/>
          <a:pathLst>
            <a:path>
              <a:moveTo>
                <a:pt x="45720" y="0"/>
              </a:moveTo>
              <a:lnTo>
                <a:pt x="45720" y="376787"/>
              </a:lnTo>
              <a:lnTo>
                <a:pt x="49398" y="376787"/>
              </a:lnTo>
              <a:lnTo>
                <a:pt x="49398" y="57383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0824F-75CF-466F-81EB-804FE4CD6DBE}">
      <dsp:nvSpPr>
        <dsp:cNvPr id="0" name=""/>
        <dsp:cNvSpPr/>
      </dsp:nvSpPr>
      <dsp:spPr>
        <a:xfrm>
          <a:off x="938332" y="1406381"/>
          <a:ext cx="2228576" cy="537833"/>
        </a:xfrm>
        <a:custGeom>
          <a:avLst/>
          <a:gdLst/>
          <a:ahLst/>
          <a:cxnLst/>
          <a:rect l="0" t="0" r="0" b="0"/>
          <a:pathLst>
            <a:path>
              <a:moveTo>
                <a:pt x="2228576" y="0"/>
              </a:moveTo>
              <a:lnTo>
                <a:pt x="2228576" y="340783"/>
              </a:lnTo>
              <a:lnTo>
                <a:pt x="0" y="340783"/>
              </a:lnTo>
              <a:lnTo>
                <a:pt x="0" y="537833"/>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BE7E0-22C3-4628-B701-9E3DF6CE61FE}">
      <dsp:nvSpPr>
        <dsp:cNvPr id="0" name=""/>
        <dsp:cNvSpPr/>
      </dsp:nvSpPr>
      <dsp:spPr>
        <a:xfrm>
          <a:off x="864100" y="468049"/>
          <a:ext cx="4605617" cy="938332"/>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b="1" kern="1200" dirty="0" smtClean="0">
              <a:effectLst>
                <a:outerShdw blurRad="38100" dist="38100" dir="2700000" algn="tl">
                  <a:srgbClr val="000000">
                    <a:alpha val="43137"/>
                  </a:srgbClr>
                </a:outerShdw>
              </a:effectLst>
            </a:rPr>
            <a:t>Generación de empleo con el  fortalecimiento de:</a:t>
          </a:r>
          <a:endParaRPr lang="es-ES" sz="2000" kern="1200" dirty="0"/>
        </a:p>
      </dsp:txBody>
      <dsp:txXfrm>
        <a:off x="864100" y="468049"/>
        <a:ext cx="4605617" cy="938332"/>
      </dsp:txXfrm>
    </dsp:sp>
    <dsp:sp modelId="{C5B8C3E2-9A6B-411F-8192-601CE51F6912}">
      <dsp:nvSpPr>
        <dsp:cNvPr id="0" name=""/>
        <dsp:cNvSpPr/>
      </dsp:nvSpPr>
      <dsp:spPr>
        <a:xfrm>
          <a:off x="0" y="1944214"/>
          <a:ext cx="1876664" cy="93833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Turismo interno</a:t>
          </a:r>
          <a:endParaRPr lang="es-ES" sz="2000" kern="1200" dirty="0"/>
        </a:p>
      </dsp:txBody>
      <dsp:txXfrm>
        <a:off x="0" y="1944214"/>
        <a:ext cx="1876664" cy="938332"/>
      </dsp:txXfrm>
    </dsp:sp>
    <dsp:sp modelId="{DD974DF2-9987-412E-A009-B6CF370AB937}">
      <dsp:nvSpPr>
        <dsp:cNvPr id="0" name=""/>
        <dsp:cNvSpPr/>
      </dsp:nvSpPr>
      <dsp:spPr>
        <a:xfrm>
          <a:off x="2232254" y="1980218"/>
          <a:ext cx="1876664" cy="93833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Agricultura Familiar</a:t>
          </a:r>
          <a:endParaRPr lang="es-ES" sz="2000" kern="1200" dirty="0"/>
        </a:p>
      </dsp:txBody>
      <dsp:txXfrm>
        <a:off x="2232254" y="1980218"/>
        <a:ext cx="1876664" cy="938332"/>
      </dsp:txXfrm>
    </dsp:sp>
    <dsp:sp modelId="{540C4744-CCD5-4ED3-90AF-B1D6F2C193B2}">
      <dsp:nvSpPr>
        <dsp:cNvPr id="0" name=""/>
        <dsp:cNvSpPr/>
      </dsp:nvSpPr>
      <dsp:spPr>
        <a:xfrm>
          <a:off x="4541960" y="1953832"/>
          <a:ext cx="1876664" cy="938332"/>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Y" sz="2000" kern="1200" dirty="0" smtClean="0"/>
            <a:t>Promoción de industrias</a:t>
          </a:r>
          <a:endParaRPr lang="es-ES" sz="2000" kern="1200" dirty="0"/>
        </a:p>
      </dsp:txBody>
      <dsp:txXfrm>
        <a:off x="4541960" y="1953832"/>
        <a:ext cx="1876664" cy="9383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44862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3092" y="0"/>
            <a:ext cx="3077739" cy="448628"/>
          </a:xfrm>
          <a:prstGeom prst="rect">
            <a:avLst/>
          </a:prstGeom>
        </p:spPr>
        <p:txBody>
          <a:bodyPr vert="horz" lIns="91440" tIns="45720" rIns="91440" bIns="45720" rtlCol="0"/>
          <a:lstStyle>
            <a:lvl1pPr algn="r">
              <a:defRPr sz="1200"/>
            </a:lvl1pPr>
          </a:lstStyle>
          <a:p>
            <a:fld id="{CE0B4CB3-8876-49DF-849D-E951D6282D8E}" type="datetimeFigureOut">
              <a:rPr lang="es-ES" smtClean="0"/>
              <a:t>16/10/2018</a:t>
            </a:fld>
            <a:endParaRPr lang="es-ES"/>
          </a:p>
        </p:txBody>
      </p:sp>
      <p:sp>
        <p:nvSpPr>
          <p:cNvPr id="4" name="3 Marcador de pie de página"/>
          <p:cNvSpPr>
            <a:spLocks noGrp="1"/>
          </p:cNvSpPr>
          <p:nvPr>
            <p:ph type="ftr" sz="quarter" idx="2"/>
          </p:nvPr>
        </p:nvSpPr>
        <p:spPr>
          <a:xfrm>
            <a:off x="0" y="8522365"/>
            <a:ext cx="3077739" cy="448628"/>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092" y="8522365"/>
            <a:ext cx="3077739" cy="448628"/>
          </a:xfrm>
          <a:prstGeom prst="rect">
            <a:avLst/>
          </a:prstGeom>
        </p:spPr>
        <p:txBody>
          <a:bodyPr vert="horz" lIns="91440" tIns="45720" rIns="91440" bIns="45720" rtlCol="0" anchor="b"/>
          <a:lstStyle>
            <a:lvl1pPr algn="r">
              <a:defRPr sz="1200"/>
            </a:lvl1pPr>
          </a:lstStyle>
          <a:p>
            <a:fld id="{B0A22D1E-454F-4AB0-B2E5-4AC1A91DEB51}" type="slidenum">
              <a:rPr lang="es-ES" smtClean="0"/>
              <a:t>‹Nº›</a:t>
            </a:fld>
            <a:endParaRPr lang="es-E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44862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4023092" y="0"/>
            <a:ext cx="3077739" cy="448628"/>
          </a:xfrm>
          <a:prstGeom prst="rect">
            <a:avLst/>
          </a:prstGeom>
        </p:spPr>
        <p:txBody>
          <a:bodyPr vert="horz" lIns="91440" tIns="45720" rIns="91440" bIns="45720" rtlCol="0"/>
          <a:lstStyle>
            <a:lvl1pPr algn="r">
              <a:defRPr sz="1200"/>
            </a:lvl1pPr>
          </a:lstStyle>
          <a:p>
            <a:fld id="{C977B26E-8703-4B36-A138-AAE18F97A2E1}" type="datetimeFigureOut">
              <a:rPr lang="es-ES" smtClean="0"/>
              <a:t>16/10/2018</a:t>
            </a:fld>
            <a:endParaRPr lang="es-ES"/>
          </a:p>
        </p:txBody>
      </p:sp>
      <p:sp>
        <p:nvSpPr>
          <p:cNvPr id="4" name="3 Marcador de imagen de diapositiva"/>
          <p:cNvSpPr>
            <a:spLocks noGrp="1" noRot="1" noChangeAspect="1"/>
          </p:cNvSpPr>
          <p:nvPr>
            <p:ph type="sldImg" idx="2"/>
          </p:nvPr>
        </p:nvSpPr>
        <p:spPr>
          <a:xfrm>
            <a:off x="1308100" y="673100"/>
            <a:ext cx="4486275" cy="3363913"/>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710248" y="4261961"/>
            <a:ext cx="5681980" cy="403764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522365"/>
            <a:ext cx="3077739" cy="448628"/>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3092" y="8522365"/>
            <a:ext cx="3077739" cy="448628"/>
          </a:xfrm>
          <a:prstGeom prst="rect">
            <a:avLst/>
          </a:prstGeom>
        </p:spPr>
        <p:txBody>
          <a:bodyPr vert="horz" lIns="91440" tIns="45720" rIns="91440" bIns="45720" rtlCol="0" anchor="b"/>
          <a:lstStyle>
            <a:lvl1pPr algn="r">
              <a:defRPr sz="1200"/>
            </a:lvl1pPr>
          </a:lstStyle>
          <a:p>
            <a:fld id="{1F790550-77FC-4311-B0DE-4CF3ADA092A1}" type="slidenum">
              <a:rPr lang="es-ES" smtClean="0"/>
              <a:t>‹Nº›</a:t>
            </a:fld>
            <a:endParaRPr lang="es-E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4F51179F-6101-4C18-B1F4-EDF2A3040EEC}" type="datetime1">
              <a:rPr lang="es-ES" smtClean="0"/>
              <a:t>16/10/2018</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A4FEA8E-74FF-4A8D-8A38-BBF78B07AEE8}"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D446BA-FE2A-47A0-BF19-37A03B103CD4}" type="datetime1">
              <a:rPr lang="es-ES" smtClean="0"/>
              <a:t>16/10/2018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CD2B500-E761-4890-BBAC-3DDD0B780DC0}" type="datetime1">
              <a:rPr lang="es-ES" smtClean="0"/>
              <a:t>16/10/2018</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03587507-B271-4368-9A7B-1676F2E3D590}" type="datetime1">
              <a:rPr lang="es-ES" smtClean="0"/>
              <a:t>16/10/2018</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7159D412-2EF4-42DC-9253-7C4B74354836}"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60CF8C9A-EE84-453D-91F3-8CFBC012CB25}" type="datetime1">
              <a:rPr lang="es-ES" smtClean="0"/>
              <a:t>16/10/2018</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EF7924A8-DE5E-4462-881E-7785681DA1EF}" type="datetime1">
              <a:rPr lang="es-ES" smtClean="0"/>
              <a:t>16/10/2018</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7159D412-2EF4-42DC-9253-7C4B7435483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3FBFC81-597A-4382-B86F-5E34F44268FE}" type="datetime1">
              <a:rPr lang="es-ES" smtClean="0"/>
              <a:t>16/10/2018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11AA1D43-5BCB-4620-8E76-47FA3099F7EC}" type="datetime1">
              <a:rPr lang="es-ES" smtClean="0"/>
              <a:t>16/10/2018</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7159D412-2EF4-42DC-9253-7C4B74354836}" type="slidenum">
              <a:rPr lang="es-ES" smtClean="0"/>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CA8C7DE8-C9D0-4D56-B57A-314772914D39}" type="datetime1">
              <a:rPr lang="es-ES" smtClean="0"/>
              <a:t>16/10/2018</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7159D412-2EF4-42DC-9253-7C4B7435483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FC96BE1A-1CB8-4193-BCBF-2113FF992F7F}" type="datetime1">
              <a:rPr lang="es-ES" smtClean="0"/>
              <a:t>16/10/2018</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7159D412-2EF4-42DC-9253-7C4B7435483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2315B48-D9E4-41A0-A401-7A15D91A689E}" type="datetime1">
              <a:rPr lang="es-ES" smtClean="0"/>
              <a:t>16/10/2018</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159D412-2EF4-42DC-9253-7C4B74354836}"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sldNum="0"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portada2.jpg"/>
          <p:cNvPicPr>
            <a:picLocks noChangeAspect="1"/>
          </p:cNvPicPr>
          <p:nvPr/>
        </p:nvPicPr>
        <p:blipFill>
          <a:blip r:embed="rId3" cstate="print"/>
          <a:srcRect r="11499"/>
          <a:stretch>
            <a:fillRect/>
          </a:stretch>
        </p:blipFill>
        <p:spPr>
          <a:xfrm>
            <a:off x="0" y="0"/>
            <a:ext cx="9144000" cy="6885384"/>
          </a:xfrm>
          <a:prstGeom prst="rect">
            <a:avLst/>
          </a:prstGeom>
        </p:spPr>
      </p:pic>
      <p:sp>
        <p:nvSpPr>
          <p:cNvPr id="9" name="8 Título"/>
          <p:cNvSpPr>
            <a:spLocks noGrp="1"/>
          </p:cNvSpPr>
          <p:nvPr>
            <p:ph type="ctrTitle"/>
          </p:nvPr>
        </p:nvSpPr>
        <p:spPr>
          <a:xfrm>
            <a:off x="755576" y="950863"/>
            <a:ext cx="8062912" cy="1470025"/>
          </a:xfrm>
        </p:spPr>
        <p:txBody>
          <a:bodyPr>
            <a:normAutofit/>
          </a:bodyPr>
          <a:lstStyle/>
          <a:p>
            <a:r>
              <a:rPr lang="es-PY" sz="3000" dirty="0" smtClean="0">
                <a:ln w="19050"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PROYECTO DE LEY DE PRESUPUESTO</a:t>
            </a:r>
            <a:br>
              <a:rPr lang="es-PY" sz="3000" dirty="0" smtClean="0">
                <a:ln w="19050"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br>
            <a:r>
              <a:rPr lang="es-PY" sz="3000" dirty="0" smtClean="0">
                <a:ln w="19050"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EJERCICIO FISCAL 2019</a:t>
            </a:r>
            <a:endParaRPr lang="es-ES" sz="3000" dirty="0">
              <a:ln w="19050"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
        <p:nvSpPr>
          <p:cNvPr id="12" name="8 Título"/>
          <p:cNvSpPr txBox="1">
            <a:spLocks/>
          </p:cNvSpPr>
          <p:nvPr/>
        </p:nvSpPr>
        <p:spPr>
          <a:xfrm>
            <a:off x="755576" y="764704"/>
            <a:ext cx="8062912" cy="677937"/>
          </a:xfrm>
          <a:prstGeom prst="rect">
            <a:avLst/>
          </a:prstGeom>
        </p:spPr>
        <p:txBody>
          <a:bodyPr vert="horz" anchor="b">
            <a:normAutofit/>
          </a:bodyPr>
          <a:lstStyle/>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es-PY" sz="3000" b="1" i="0" u="none" strike="noStrike" kern="1200" cap="none"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GOBERNACIÓN</a:t>
            </a:r>
            <a:r>
              <a:rPr kumimoji="0" lang="es-PY" sz="3000" b="1" i="0" u="none" strike="noStrike" kern="1200" cap="none" spc="50" normalizeH="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9º DPTO. PARAGUARI</a:t>
            </a:r>
            <a:endParaRPr kumimoji="0" lang="es-ES" sz="3000" b="1" i="0" u="none" strike="noStrike" kern="1200" cap="none"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4572000"/>
          </a:xfrm>
        </p:spPr>
        <p:txBody>
          <a:bodyPr>
            <a:normAutofit/>
          </a:bodyPr>
          <a:lstStyle/>
          <a:p>
            <a:pPr marL="0" indent="0" algn="just">
              <a:spcBef>
                <a:spcPts val="0"/>
              </a:spcBef>
              <a:buNone/>
            </a:pPr>
            <a:r>
              <a:rPr lang="es-PY" sz="2200" u="sng" dirty="0" smtClean="0">
                <a:effectLst>
                  <a:outerShdw blurRad="38100" dist="38100" dir="2700000" algn="tl">
                    <a:srgbClr val="000000">
                      <a:alpha val="43137"/>
                    </a:srgbClr>
                  </a:outerShdw>
                </a:effectLst>
              </a:rPr>
              <a:t>Promoción de industrias y empresas</a:t>
            </a:r>
            <a:r>
              <a:rPr lang="es-PY" sz="2200" dirty="0" smtClean="0">
                <a:effectLst>
                  <a:outerShdw blurRad="38100" dist="38100" dir="2700000" algn="tl">
                    <a:srgbClr val="000000">
                      <a:alpha val="43137"/>
                    </a:srgbClr>
                  </a:outerShdw>
                </a:effectLst>
              </a:rPr>
              <a:t>: Propiciar la instalación de industrias que generen empleo respetando el medio ambiente.</a:t>
            </a:r>
          </a:p>
        </p:txBody>
      </p:sp>
      <p:pic>
        <p:nvPicPr>
          <p:cNvPr id="5" name="4 Imagen" descr="cocos-roque.jpg"/>
          <p:cNvPicPr>
            <a:picLocks noChangeAspect="1"/>
          </p:cNvPicPr>
          <p:nvPr/>
        </p:nvPicPr>
        <p:blipFill>
          <a:blip r:embed="rId2" cstate="print"/>
          <a:srcRect t="10688"/>
          <a:stretch>
            <a:fillRect/>
          </a:stretch>
        </p:blipFill>
        <p:spPr>
          <a:xfrm>
            <a:off x="683568" y="1844824"/>
            <a:ext cx="3168352" cy="2121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rtiembre.jpg"/>
          <p:cNvPicPr>
            <a:picLocks noChangeAspect="1"/>
          </p:cNvPicPr>
          <p:nvPr/>
        </p:nvPicPr>
        <p:blipFill>
          <a:blip r:embed="rId3" cstate="print"/>
          <a:srcRect t="9174" b="5207"/>
          <a:stretch>
            <a:fillRect/>
          </a:stretch>
        </p:blipFill>
        <p:spPr>
          <a:xfrm>
            <a:off x="5220072" y="1700808"/>
            <a:ext cx="3441002" cy="2209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plaspasa.jpg"/>
          <p:cNvPicPr>
            <a:picLocks noChangeAspect="1"/>
          </p:cNvPicPr>
          <p:nvPr/>
        </p:nvPicPr>
        <p:blipFill>
          <a:blip r:embed="rId4" cstate="print"/>
          <a:srcRect l="8083"/>
          <a:stretch>
            <a:fillRect/>
          </a:stretch>
        </p:blipFill>
        <p:spPr>
          <a:xfrm>
            <a:off x="2738203" y="4653136"/>
            <a:ext cx="3273957" cy="1888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2 Marcador de contenido"/>
          <p:cNvSpPr txBox="1">
            <a:spLocks/>
          </p:cNvSpPr>
          <p:nvPr/>
        </p:nvSpPr>
        <p:spPr>
          <a:xfrm>
            <a:off x="539552" y="3959481"/>
            <a:ext cx="2952328" cy="531440"/>
          </a:xfrm>
          <a:prstGeom prst="rect">
            <a:avLst/>
          </a:prstGeom>
        </p:spPr>
        <p:txBody>
          <a:bodyPr vert="horz" anchor="t">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PY"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Fábrica</a:t>
            </a:r>
            <a:r>
              <a:rPr kumimoji="0" lang="es-PY" sz="1400" b="0" i="0"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de aceites de coco (San Roque González)</a:t>
            </a:r>
            <a:endParaRPr kumimoji="0" lang="es-ES" sz="14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2 Marcador de contenido"/>
          <p:cNvSpPr txBox="1">
            <a:spLocks/>
          </p:cNvSpPr>
          <p:nvPr/>
        </p:nvSpPr>
        <p:spPr>
          <a:xfrm>
            <a:off x="2627784" y="6525344"/>
            <a:ext cx="2952328" cy="531440"/>
          </a:xfrm>
          <a:prstGeom prst="rect">
            <a:avLst/>
          </a:prstGeom>
        </p:spPr>
        <p:txBody>
          <a:bodyPr vert="horz" anchor="t">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s-PY" sz="1400" dirty="0" err="1" smtClean="0">
                <a:effectLst>
                  <a:outerShdw blurRad="38100" dist="38100" dir="2700000" algn="tl">
                    <a:srgbClr val="000000">
                      <a:alpha val="43137"/>
                    </a:srgbClr>
                  </a:outerShdw>
                </a:effectLst>
              </a:rPr>
              <a:t>Plaspasa</a:t>
            </a:r>
            <a:r>
              <a:rPr lang="es-PY" sz="1400" dirty="0" smtClean="0">
                <a:effectLst>
                  <a:outerShdw blurRad="38100" dist="38100" dir="2700000" algn="tl">
                    <a:srgbClr val="000000">
                      <a:alpha val="43137"/>
                    </a:srgbClr>
                  </a:outerShdw>
                </a:effectLst>
              </a:rPr>
              <a:t> </a:t>
            </a:r>
            <a:r>
              <a:rPr kumimoji="0" lang="es-PY" sz="1400" b="0" i="0"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(Paraguarí)</a:t>
            </a:r>
            <a:endParaRPr kumimoji="0" lang="es-ES" sz="14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0" name="2 Marcador de contenido"/>
          <p:cNvSpPr txBox="1">
            <a:spLocks/>
          </p:cNvSpPr>
          <p:nvPr/>
        </p:nvSpPr>
        <p:spPr>
          <a:xfrm>
            <a:off x="5076056" y="3933056"/>
            <a:ext cx="3384376" cy="531440"/>
          </a:xfrm>
          <a:prstGeom prst="rect">
            <a:avLst/>
          </a:prstGeom>
        </p:spPr>
        <p:txBody>
          <a:bodyPr vert="horz" anchor="t">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PY"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Fabricación</a:t>
            </a:r>
            <a:r>
              <a:rPr kumimoji="0" lang="es-PY" sz="1400" b="0" i="0"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de cueros (Carapeguá)</a:t>
            </a:r>
            <a:endParaRPr kumimoji="0" lang="es-ES" sz="14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399032"/>
          </a:xfrm>
        </p:spPr>
        <p:txBody>
          <a:bodyPr/>
          <a:lstStyle/>
          <a:p>
            <a:pPr marL="0" algn="ctr"/>
            <a:r>
              <a:rPr lang="es-PY" dirty="0" smtClean="0"/>
              <a:t>PROYECTO</a:t>
            </a:r>
            <a:endParaRPr lang="es-ES" dirty="0"/>
          </a:p>
        </p:txBody>
      </p:sp>
      <p:sp>
        <p:nvSpPr>
          <p:cNvPr id="3" name="2 Marcador de contenido"/>
          <p:cNvSpPr>
            <a:spLocks noGrp="1"/>
          </p:cNvSpPr>
          <p:nvPr>
            <p:ph idx="1"/>
          </p:nvPr>
        </p:nvSpPr>
        <p:spPr>
          <a:xfrm>
            <a:off x="457200" y="1196752"/>
            <a:ext cx="8229600" cy="5184576"/>
          </a:xfrm>
        </p:spPr>
        <p:txBody>
          <a:bodyPr>
            <a:normAutofit/>
          </a:bodyPr>
          <a:lstStyle/>
          <a:p>
            <a:pPr algn="ctr">
              <a:buNone/>
            </a:pPr>
            <a:r>
              <a:rPr lang="es-PY" sz="2500" dirty="0" smtClean="0"/>
              <a:t>ADQUISICIÓN DE PLANTA ASFÁLTICA MOVIL</a:t>
            </a:r>
          </a:p>
          <a:p>
            <a:pPr algn="ctr">
              <a:buNone/>
            </a:pPr>
            <a:endParaRPr lang="es-PY" sz="2500" dirty="0"/>
          </a:p>
          <a:p>
            <a:pPr algn="ctr">
              <a:buNone/>
            </a:pPr>
            <a:endParaRPr lang="es-PY" sz="2500" dirty="0" smtClean="0"/>
          </a:p>
          <a:p>
            <a:pPr algn="ctr">
              <a:buNone/>
            </a:pPr>
            <a:endParaRPr lang="es-PY" sz="2500" dirty="0"/>
          </a:p>
          <a:p>
            <a:pPr algn="ctr">
              <a:buNone/>
            </a:pPr>
            <a:endParaRPr lang="es-PY" sz="2500" dirty="0" smtClean="0"/>
          </a:p>
          <a:p>
            <a:pPr algn="ctr">
              <a:buNone/>
            </a:pPr>
            <a:endParaRPr lang="es-PY" sz="2500" dirty="0"/>
          </a:p>
          <a:p>
            <a:pPr algn="ctr">
              <a:buNone/>
            </a:pPr>
            <a:endParaRPr lang="es-PY" sz="2500" dirty="0" smtClean="0"/>
          </a:p>
          <a:p>
            <a:pPr algn="ctr">
              <a:buNone/>
            </a:pPr>
            <a:endParaRPr lang="es-PY" sz="2500" dirty="0"/>
          </a:p>
          <a:p>
            <a:pPr algn="ctr">
              <a:buNone/>
            </a:pPr>
            <a:endParaRPr lang="es-PY" sz="2500" dirty="0" smtClean="0"/>
          </a:p>
          <a:p>
            <a:pPr algn="ctr">
              <a:buNone/>
            </a:pPr>
            <a:endParaRPr lang="es-PY" sz="2500" dirty="0" smtClean="0"/>
          </a:p>
          <a:p>
            <a:pPr algn="ctr">
              <a:buNone/>
            </a:pPr>
            <a:r>
              <a:rPr lang="es-PY" sz="2500" dirty="0" smtClean="0"/>
              <a:t>COSTO APROXIMADO: G. 10.000.000.000.-</a:t>
            </a:r>
          </a:p>
        </p:txBody>
      </p:sp>
      <p:pic>
        <p:nvPicPr>
          <p:cNvPr id="6" name="5 Imagen" descr="planta-asfaltica.jpg"/>
          <p:cNvPicPr>
            <a:picLocks noChangeAspect="1"/>
          </p:cNvPicPr>
          <p:nvPr/>
        </p:nvPicPr>
        <p:blipFill>
          <a:blip r:embed="rId2" cstate="print"/>
          <a:srcRect t="16454" b="14057"/>
          <a:stretch>
            <a:fillRect/>
          </a:stretch>
        </p:blipFill>
        <p:spPr>
          <a:xfrm>
            <a:off x="395536" y="1772816"/>
            <a:ext cx="8365753" cy="3965583"/>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744"/>
            <a:ext cx="8229600" cy="1399032"/>
          </a:xfrm>
        </p:spPr>
        <p:txBody>
          <a:bodyPr/>
          <a:lstStyle/>
          <a:p>
            <a:pPr marL="0" algn="ctr"/>
            <a:r>
              <a:rPr lang="es-PY" dirty="0" smtClean="0"/>
              <a:t>ALCANCE DEL PROYECTO</a:t>
            </a:r>
            <a:endParaRPr lang="es-ES" dirty="0"/>
          </a:p>
        </p:txBody>
      </p:sp>
      <p:sp>
        <p:nvSpPr>
          <p:cNvPr id="3" name="2 Marcador de contenido"/>
          <p:cNvSpPr>
            <a:spLocks noGrp="1"/>
          </p:cNvSpPr>
          <p:nvPr>
            <p:ph idx="1"/>
          </p:nvPr>
        </p:nvSpPr>
        <p:spPr>
          <a:xfrm>
            <a:off x="467544" y="1528192"/>
            <a:ext cx="8229600" cy="4781128"/>
          </a:xfrm>
        </p:spPr>
        <p:txBody>
          <a:bodyPr>
            <a:normAutofit/>
          </a:bodyPr>
          <a:lstStyle/>
          <a:p>
            <a:pPr marL="0" indent="457200" algn="just">
              <a:spcBef>
                <a:spcPts val="0"/>
              </a:spcBef>
              <a:buFont typeface="Arial" charset="0"/>
              <a:buChar char="•"/>
            </a:pPr>
            <a:r>
              <a:rPr lang="es-MX" sz="2300" dirty="0" smtClean="0">
                <a:effectLst>
                  <a:outerShdw blurRad="38100" dist="38100" dir="2700000" algn="tl">
                    <a:srgbClr val="000000">
                      <a:alpha val="43137"/>
                    </a:srgbClr>
                  </a:outerShdw>
                </a:effectLst>
              </a:rPr>
              <a:t>Mejorar la conectividad de los caminos de la región.</a:t>
            </a:r>
          </a:p>
          <a:p>
            <a:pPr marL="0" indent="457200" algn="just">
              <a:spcBef>
                <a:spcPts val="0"/>
              </a:spcBef>
              <a:buFont typeface="Arial" charset="0"/>
              <a:buChar char="•"/>
            </a:pPr>
            <a:endParaRPr lang="es-MX" sz="2300" dirty="0" smtClean="0">
              <a:effectLst>
                <a:outerShdw blurRad="38100" dist="38100" dir="2700000" algn="tl">
                  <a:srgbClr val="000000">
                    <a:alpha val="43137"/>
                  </a:srgbClr>
                </a:outerShdw>
              </a:effectLst>
            </a:endParaRPr>
          </a:p>
          <a:p>
            <a:pPr marL="457200" indent="-457200" algn="just">
              <a:spcBef>
                <a:spcPts val="0"/>
              </a:spcBef>
              <a:buFont typeface="Arial" charset="0"/>
              <a:buChar char="•"/>
            </a:pPr>
            <a:r>
              <a:rPr lang="es-MX" sz="2300" dirty="0" smtClean="0">
                <a:effectLst>
                  <a:outerShdw blurRad="38100" dist="38100" dir="2700000" algn="tl">
                    <a:srgbClr val="000000">
                      <a:alpha val="43137"/>
                    </a:srgbClr>
                  </a:outerShdw>
                </a:effectLst>
              </a:rPr>
              <a:t>Reducción de hasta un 50% del costo de pavimentación.</a:t>
            </a:r>
          </a:p>
          <a:p>
            <a:pPr marL="0" indent="-457200" algn="just">
              <a:spcBef>
                <a:spcPts val="0"/>
              </a:spcBef>
              <a:buFont typeface="Arial" charset="0"/>
              <a:buChar char="•"/>
            </a:pPr>
            <a:endParaRPr lang="es-MX" sz="2300" dirty="0" smtClean="0">
              <a:effectLst>
                <a:outerShdw blurRad="38100" dist="38100" dir="2700000" algn="tl">
                  <a:srgbClr val="000000">
                    <a:alpha val="43137"/>
                  </a:srgbClr>
                </a:outerShdw>
              </a:effectLst>
            </a:endParaRPr>
          </a:p>
          <a:p>
            <a:pPr marL="457200" indent="-457200" algn="just">
              <a:spcBef>
                <a:spcPts val="0"/>
              </a:spcBef>
              <a:buFont typeface="Arial" charset="0"/>
              <a:buChar char="•"/>
            </a:pPr>
            <a:r>
              <a:rPr lang="es-MX" sz="2300" dirty="0" smtClean="0">
                <a:effectLst>
                  <a:outerShdw blurRad="38100" dist="38100" dir="2700000" algn="tl">
                    <a:srgbClr val="000000">
                      <a:alpha val="43137"/>
                    </a:srgbClr>
                  </a:outerShdw>
                </a:effectLst>
              </a:rPr>
              <a:t>Accesibilidad para productores de la agricultura familiar hacia los lugares de concentración económica.</a:t>
            </a:r>
          </a:p>
          <a:p>
            <a:pPr marL="0" indent="-457200" algn="just">
              <a:spcBef>
                <a:spcPts val="0"/>
              </a:spcBef>
              <a:buFont typeface="Arial" charset="0"/>
              <a:buChar char="•"/>
            </a:pPr>
            <a:endParaRPr lang="es-MX" sz="2300" dirty="0" smtClean="0">
              <a:effectLst>
                <a:outerShdw blurRad="38100" dist="38100" dir="2700000" algn="tl">
                  <a:srgbClr val="000000">
                    <a:alpha val="43137"/>
                  </a:srgbClr>
                </a:outerShdw>
              </a:effectLst>
            </a:endParaRPr>
          </a:p>
          <a:p>
            <a:pPr marL="0" indent="-457200" algn="just">
              <a:spcBef>
                <a:spcPts val="0"/>
              </a:spcBef>
              <a:buFont typeface="Arial" charset="0"/>
              <a:buChar char="•"/>
            </a:pPr>
            <a:endParaRPr lang="es-MX" sz="2300" dirty="0" smtClean="0">
              <a:effectLst>
                <a:outerShdw blurRad="38100" dist="38100" dir="2700000" algn="tl">
                  <a:srgbClr val="000000">
                    <a:alpha val="43137"/>
                  </a:srgbClr>
                </a:outerShdw>
              </a:effectLst>
            </a:endParaRPr>
          </a:p>
          <a:p>
            <a:pPr marL="0" indent="0" algn="just">
              <a:spcBef>
                <a:spcPts val="0"/>
              </a:spcBef>
              <a:buFont typeface="Arial" charset="0"/>
              <a:buChar char="•"/>
            </a:pPr>
            <a:endParaRPr lang="es-MX" sz="2300" dirty="0" smtClean="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64904"/>
            <a:ext cx="8229600" cy="1399032"/>
          </a:xfrm>
        </p:spPr>
        <p:txBody>
          <a:bodyPr/>
          <a:lstStyle/>
          <a:p>
            <a:pPr marL="0" algn="ctr"/>
            <a:r>
              <a:rPr lang="es-PY" dirty="0" smtClean="0"/>
              <a:t>DEUDAS PENDIENTES DE EJERCICIOS ANTERIORES</a:t>
            </a:r>
            <a:endParaRPr lang="es-E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692696"/>
          <a:ext cx="8229600" cy="936104"/>
        </p:xfrm>
        <a:graphic>
          <a:graphicData uri="http://schemas.openxmlformats.org/drawingml/2006/table">
            <a:tbl>
              <a:tblPr firstRow="1" bandRow="1">
                <a:tableStyleId>{21E4AEA4-8DFA-4A89-87EB-49C32662AFE0}</a:tableStyleId>
              </a:tblPr>
              <a:tblGrid>
                <a:gridCol w="1512168"/>
                <a:gridCol w="4104456"/>
                <a:gridCol w="2612976"/>
              </a:tblGrid>
              <a:tr h="411506">
                <a:tc>
                  <a:txBody>
                    <a:bodyPr/>
                    <a:lstStyle/>
                    <a:p>
                      <a:pPr algn="ctr"/>
                      <a:r>
                        <a:rPr lang="es-PY" sz="1400" dirty="0" smtClean="0"/>
                        <a:t>O. GASTO</a:t>
                      </a:r>
                      <a:endParaRPr lang="es-ES" sz="1400" dirty="0"/>
                    </a:p>
                  </a:txBody>
                  <a:tcPr anchor="ctr"/>
                </a:tc>
                <a:tc>
                  <a:txBody>
                    <a:bodyPr/>
                    <a:lstStyle/>
                    <a:p>
                      <a:pPr algn="ctr"/>
                      <a:r>
                        <a:rPr lang="es-PY" sz="1400" dirty="0" smtClean="0"/>
                        <a:t>DESCRIPCION</a:t>
                      </a:r>
                      <a:endParaRPr lang="es-ES" sz="1400" dirty="0"/>
                    </a:p>
                  </a:txBody>
                  <a:tcPr anchor="ctr"/>
                </a:tc>
                <a:tc>
                  <a:txBody>
                    <a:bodyPr/>
                    <a:lstStyle/>
                    <a:p>
                      <a:pPr algn="ctr"/>
                      <a:r>
                        <a:rPr lang="es-PY" sz="1400" dirty="0" smtClean="0"/>
                        <a:t>MONTO ADEUDADO</a:t>
                      </a:r>
                      <a:endParaRPr lang="es-ES" sz="1400" dirty="0"/>
                    </a:p>
                  </a:txBody>
                  <a:tcPr anchor="ctr"/>
                </a:tc>
              </a:tr>
              <a:tr h="524598">
                <a:tc>
                  <a:txBody>
                    <a:bodyPr/>
                    <a:lstStyle/>
                    <a:p>
                      <a:pPr algn="ctr"/>
                      <a:r>
                        <a:rPr lang="es-PY" sz="1400" dirty="0" smtClean="0"/>
                        <a:t>848</a:t>
                      </a:r>
                      <a:endParaRPr lang="es-ES" sz="1400" dirty="0"/>
                    </a:p>
                  </a:txBody>
                  <a:tcPr anchor="ctr"/>
                </a:tc>
                <a:tc>
                  <a:txBody>
                    <a:bodyPr/>
                    <a:lstStyle/>
                    <a:p>
                      <a:pPr algn="just"/>
                      <a:r>
                        <a:rPr lang="es-PY" sz="1400" dirty="0" smtClean="0"/>
                        <a:t>ALIMENTACION ESCOLAR</a:t>
                      </a:r>
                      <a:endParaRPr lang="es-ES" sz="1400" dirty="0"/>
                    </a:p>
                  </a:txBody>
                  <a:tcPr anchor="ctr"/>
                </a:tc>
                <a:tc>
                  <a:txBody>
                    <a:bodyPr/>
                    <a:lstStyle/>
                    <a:p>
                      <a:pPr algn="r"/>
                      <a:r>
                        <a:rPr lang="es-PY" sz="1400" dirty="0" smtClean="0"/>
                        <a:t>895.808.225</a:t>
                      </a:r>
                      <a:endParaRPr lang="es-ES" sz="1400" dirty="0"/>
                    </a:p>
                  </a:txBody>
                  <a:tcPr anchor="ctr"/>
                </a:tc>
              </a:tr>
            </a:tbl>
          </a:graphicData>
        </a:graphic>
      </p:graphicFrame>
      <p:sp>
        <p:nvSpPr>
          <p:cNvPr id="5" name="2 Marcador de contenido"/>
          <p:cNvSpPr txBox="1">
            <a:spLocks/>
          </p:cNvSpPr>
          <p:nvPr/>
        </p:nvSpPr>
        <p:spPr>
          <a:xfrm>
            <a:off x="457200" y="260648"/>
            <a:ext cx="8229600" cy="604664"/>
          </a:xfrm>
          <a:prstGeom prst="rect">
            <a:avLst/>
          </a:prstGeom>
        </p:spPr>
        <p:txBody>
          <a:bodyPr vert="horz" lIns="91440" tIns="45720" rIns="91440" bIns="45720" rtlCol="0">
            <a:normAutofit/>
          </a:bodyPr>
          <a:lstStyle/>
          <a:p>
            <a:pPr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Y" sz="2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EJERCICIO FISCAL 2016</a:t>
            </a:r>
          </a:p>
        </p:txBody>
      </p:sp>
      <p:graphicFrame>
        <p:nvGraphicFramePr>
          <p:cNvPr id="8" name="3 Marcador de contenido"/>
          <p:cNvGraphicFramePr>
            <a:graphicFrameLocks/>
          </p:cNvGraphicFramePr>
          <p:nvPr/>
        </p:nvGraphicFramePr>
        <p:xfrm>
          <a:off x="477888" y="2420888"/>
          <a:ext cx="8229600" cy="1584174"/>
        </p:xfrm>
        <a:graphic>
          <a:graphicData uri="http://schemas.openxmlformats.org/drawingml/2006/table">
            <a:tbl>
              <a:tblPr firstRow="1" bandRow="1">
                <a:tableStyleId>{21E4AEA4-8DFA-4A89-87EB-49C32662AFE0}</a:tableStyleId>
              </a:tblPr>
              <a:tblGrid>
                <a:gridCol w="1512168"/>
                <a:gridCol w="4104456"/>
                <a:gridCol w="2612976"/>
              </a:tblGrid>
              <a:tr h="446290">
                <a:tc>
                  <a:txBody>
                    <a:bodyPr/>
                    <a:lstStyle/>
                    <a:p>
                      <a:pPr algn="ctr"/>
                      <a:r>
                        <a:rPr lang="es-PY" sz="1400" dirty="0" smtClean="0"/>
                        <a:t>O. GASTO</a:t>
                      </a:r>
                      <a:endParaRPr lang="es-ES" sz="1400" dirty="0"/>
                    </a:p>
                  </a:txBody>
                  <a:tcPr anchor="ctr"/>
                </a:tc>
                <a:tc>
                  <a:txBody>
                    <a:bodyPr/>
                    <a:lstStyle/>
                    <a:p>
                      <a:pPr algn="ctr"/>
                      <a:r>
                        <a:rPr lang="es-PY" sz="1400" dirty="0" smtClean="0"/>
                        <a:t>DESCRIPCION</a:t>
                      </a:r>
                      <a:endParaRPr lang="es-ES" sz="1400" dirty="0"/>
                    </a:p>
                  </a:txBody>
                  <a:tcPr anchor="ctr"/>
                </a:tc>
                <a:tc>
                  <a:txBody>
                    <a:bodyPr/>
                    <a:lstStyle/>
                    <a:p>
                      <a:pPr algn="ctr"/>
                      <a:r>
                        <a:rPr lang="es-PY" sz="1400" dirty="0" smtClean="0"/>
                        <a:t>MONTO ADEUDADO</a:t>
                      </a:r>
                      <a:endParaRPr lang="es-ES" sz="1400" dirty="0"/>
                    </a:p>
                  </a:txBody>
                  <a:tcPr anchor="ctr"/>
                </a:tc>
              </a:tr>
              <a:tr h="568942">
                <a:tc>
                  <a:txBody>
                    <a:bodyPr/>
                    <a:lstStyle/>
                    <a:p>
                      <a:pPr algn="ctr"/>
                      <a:r>
                        <a:rPr lang="es-PY" sz="1400" dirty="0" smtClean="0"/>
                        <a:t>520</a:t>
                      </a:r>
                      <a:endParaRPr lang="es-ES" sz="1400" dirty="0"/>
                    </a:p>
                  </a:txBody>
                  <a:tcPr anchor="ctr"/>
                </a:tc>
                <a:tc>
                  <a:txBody>
                    <a:bodyPr/>
                    <a:lstStyle/>
                    <a:p>
                      <a:pPr algn="just"/>
                      <a:r>
                        <a:rPr lang="es-PY" sz="1400" dirty="0" smtClean="0"/>
                        <a:t>CONSTRUCCIONES</a:t>
                      </a:r>
                      <a:endParaRPr lang="es-ES" sz="1400" dirty="0"/>
                    </a:p>
                  </a:txBody>
                  <a:tcPr anchor="ctr"/>
                </a:tc>
                <a:tc>
                  <a:txBody>
                    <a:bodyPr/>
                    <a:lstStyle/>
                    <a:p>
                      <a:pPr algn="r"/>
                      <a:r>
                        <a:rPr lang="es-PY" sz="1400" dirty="0" smtClean="0"/>
                        <a:t>67.962.606</a:t>
                      </a:r>
                      <a:endParaRPr lang="es-ES" sz="1400" dirty="0"/>
                    </a:p>
                  </a:txBody>
                  <a:tcPr anchor="ctr"/>
                </a:tc>
              </a:tr>
              <a:tr h="568942">
                <a:tc>
                  <a:txBody>
                    <a:bodyPr/>
                    <a:lstStyle/>
                    <a:p>
                      <a:pPr algn="ctr"/>
                      <a:r>
                        <a:rPr lang="es-PY" sz="1400" dirty="0" smtClean="0"/>
                        <a:t>848</a:t>
                      </a:r>
                      <a:endParaRPr lang="es-ES" sz="1400" dirty="0"/>
                    </a:p>
                  </a:txBody>
                  <a:tcPr anchor="ctr"/>
                </a:tc>
                <a:tc>
                  <a:txBody>
                    <a:bodyPr/>
                    <a:lstStyle/>
                    <a:p>
                      <a:pPr algn="just"/>
                      <a:r>
                        <a:rPr lang="es-PY" sz="1400" dirty="0" smtClean="0"/>
                        <a:t>ALIMENTACION ESCOLAR</a:t>
                      </a:r>
                      <a:endParaRPr lang="es-ES" sz="1400" dirty="0"/>
                    </a:p>
                  </a:txBody>
                  <a:tcPr anchor="ctr"/>
                </a:tc>
                <a:tc>
                  <a:txBody>
                    <a:bodyPr/>
                    <a:lstStyle/>
                    <a:p>
                      <a:pPr algn="r"/>
                      <a:r>
                        <a:rPr lang="es-PY" sz="1400" dirty="0" smtClean="0"/>
                        <a:t>9.640.786.792</a:t>
                      </a:r>
                      <a:endParaRPr lang="es-ES" sz="1400" dirty="0"/>
                    </a:p>
                  </a:txBody>
                  <a:tcPr anchor="ctr"/>
                </a:tc>
              </a:tr>
            </a:tbl>
          </a:graphicData>
        </a:graphic>
      </p:graphicFrame>
      <p:sp>
        <p:nvSpPr>
          <p:cNvPr id="9" name="2 Marcador de contenido"/>
          <p:cNvSpPr txBox="1">
            <a:spLocks/>
          </p:cNvSpPr>
          <p:nvPr/>
        </p:nvSpPr>
        <p:spPr>
          <a:xfrm>
            <a:off x="467544" y="1988840"/>
            <a:ext cx="8229600" cy="604664"/>
          </a:xfrm>
          <a:prstGeom prst="rect">
            <a:avLst/>
          </a:prstGeom>
        </p:spPr>
        <p:txBody>
          <a:bodyPr vert="horz" lIns="91440" tIns="45720" rIns="91440" bIns="45720" rtlCol="0">
            <a:normAutofit/>
          </a:bodyPr>
          <a:lstStyle/>
          <a:p>
            <a:pPr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Y" sz="2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EJERCICIO FISCAL 2017</a:t>
            </a:r>
          </a:p>
        </p:txBody>
      </p:sp>
      <p:sp>
        <p:nvSpPr>
          <p:cNvPr id="10" name="2 Marcador de contenido"/>
          <p:cNvSpPr txBox="1">
            <a:spLocks/>
          </p:cNvSpPr>
          <p:nvPr/>
        </p:nvSpPr>
        <p:spPr>
          <a:xfrm>
            <a:off x="539552" y="6136704"/>
            <a:ext cx="8229600" cy="604664"/>
          </a:xfrm>
          <a:prstGeom prst="rect">
            <a:avLst/>
          </a:prstGeom>
        </p:spPr>
        <p:txBody>
          <a:bodyPr vert="horz" lIns="91440" tIns="45720" rIns="91440" bIns="45720" rtlCol="0">
            <a:normAutofit/>
          </a:bodyPr>
          <a:lstStyle/>
          <a:p>
            <a:pPr lvl="0" indent="-342900" algn="ctr">
              <a:spcBef>
                <a:spcPct val="20000"/>
              </a:spcBef>
            </a:pPr>
            <a:r>
              <a:rPr kumimoji="0" lang="es-PY" sz="25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TOTAL DEUDA PENDIENTE</a:t>
            </a:r>
            <a:r>
              <a:rPr lang="es-PY" sz="2500" dirty="0" smtClean="0">
                <a:effectLst>
                  <a:outerShdw blurRad="38100" dist="38100" dir="2700000" algn="tl">
                    <a:srgbClr val="000000">
                      <a:alpha val="43137"/>
                    </a:srgbClr>
                  </a:outerShdw>
                </a:effectLst>
              </a:rPr>
              <a:t>:    </a:t>
            </a:r>
            <a:r>
              <a:rPr lang="es-PY" sz="2500" b="1" dirty="0" smtClean="0">
                <a:effectLst>
                  <a:outerShdw blurRad="38100" dist="38100" dir="2700000" algn="tl">
                    <a:srgbClr val="000000">
                      <a:alpha val="43137"/>
                    </a:srgbClr>
                  </a:outerShdw>
                </a:effectLst>
              </a:rPr>
              <a:t>G. 10.774.557.623</a:t>
            </a:r>
            <a:endParaRPr kumimoji="0" lang="es-PY" sz="25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2" name="3 Marcador de contenido"/>
          <p:cNvGraphicFramePr>
            <a:graphicFrameLocks/>
          </p:cNvGraphicFramePr>
          <p:nvPr/>
        </p:nvGraphicFramePr>
        <p:xfrm>
          <a:off x="539552" y="4797154"/>
          <a:ext cx="8136904" cy="1015232"/>
        </p:xfrm>
        <a:graphic>
          <a:graphicData uri="http://schemas.openxmlformats.org/drawingml/2006/table">
            <a:tbl>
              <a:tblPr firstRow="1" bandRow="1">
                <a:tableStyleId>{21E4AEA4-8DFA-4A89-87EB-49C32662AFE0}</a:tableStyleId>
              </a:tblPr>
              <a:tblGrid>
                <a:gridCol w="5616624"/>
                <a:gridCol w="2520280"/>
              </a:tblGrid>
              <a:tr h="446290">
                <a:tc>
                  <a:txBody>
                    <a:bodyPr/>
                    <a:lstStyle/>
                    <a:p>
                      <a:pPr algn="ctr"/>
                      <a:r>
                        <a:rPr lang="es-PY" sz="1400" dirty="0" smtClean="0"/>
                        <a:t>DESCRIPCION</a:t>
                      </a:r>
                      <a:endParaRPr lang="es-ES" sz="1400" dirty="0"/>
                    </a:p>
                  </a:txBody>
                  <a:tcPr anchor="ctr"/>
                </a:tc>
                <a:tc>
                  <a:txBody>
                    <a:bodyPr/>
                    <a:lstStyle/>
                    <a:p>
                      <a:pPr algn="ctr"/>
                      <a:r>
                        <a:rPr lang="es-PY" sz="1400" dirty="0" smtClean="0"/>
                        <a:t>MONTO ADEUDADO</a:t>
                      </a:r>
                      <a:endParaRPr lang="es-ES" sz="1400" dirty="0"/>
                    </a:p>
                  </a:txBody>
                  <a:tcPr anchor="ctr"/>
                </a:tc>
              </a:tr>
              <a:tr h="568942">
                <a:tc>
                  <a:txBody>
                    <a:bodyPr/>
                    <a:lstStyle/>
                    <a:p>
                      <a:pPr algn="just"/>
                      <a:r>
                        <a:rPr lang="es-PY" sz="1400" dirty="0" smtClean="0"/>
                        <a:t>AC 44/14 – FUNCIONARIOS</a:t>
                      </a:r>
                      <a:r>
                        <a:rPr lang="es-PY" sz="1400" baseline="0" dirty="0" smtClean="0"/>
                        <a:t> DE LA GOBERNACIÓN</a:t>
                      </a:r>
                      <a:endParaRPr lang="es-ES" sz="1400" dirty="0"/>
                    </a:p>
                  </a:txBody>
                  <a:tcPr anchor="ctr"/>
                </a:tc>
                <a:tc>
                  <a:txBody>
                    <a:bodyPr/>
                    <a:lstStyle/>
                    <a:p>
                      <a:pPr algn="r"/>
                      <a:r>
                        <a:rPr lang="es-PY" sz="1400" dirty="0" smtClean="0"/>
                        <a:t>170.000.000</a:t>
                      </a:r>
                      <a:endParaRPr lang="es-ES" sz="1400" dirty="0"/>
                    </a:p>
                  </a:txBody>
                  <a:tcPr anchor="ctr"/>
                </a:tc>
              </a:tr>
            </a:tbl>
          </a:graphicData>
        </a:graphic>
      </p:graphicFrame>
      <p:sp>
        <p:nvSpPr>
          <p:cNvPr id="13" name="2 Marcador de contenido"/>
          <p:cNvSpPr txBox="1">
            <a:spLocks/>
          </p:cNvSpPr>
          <p:nvPr/>
        </p:nvSpPr>
        <p:spPr>
          <a:xfrm>
            <a:off x="529208" y="4365106"/>
            <a:ext cx="8229600" cy="604664"/>
          </a:xfrm>
          <a:prstGeom prst="rect">
            <a:avLst/>
          </a:prstGeom>
        </p:spPr>
        <p:txBody>
          <a:bodyPr vert="horz" lIns="91440" tIns="45720" rIns="91440" bIns="45720" rtlCol="0">
            <a:normAutofit/>
          </a:bodyPr>
          <a:lstStyle/>
          <a:p>
            <a:pPr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PY" sz="2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SENTENCIAS JUDICIALES</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744"/>
            <a:ext cx="8229600" cy="1399032"/>
          </a:xfrm>
        </p:spPr>
        <p:txBody>
          <a:bodyPr>
            <a:normAutofit/>
          </a:bodyPr>
          <a:lstStyle/>
          <a:p>
            <a:pPr marL="0" algn="ctr"/>
            <a:r>
              <a:rPr lang="es-PY" sz="3200" dirty="0" smtClean="0"/>
              <a:t>JUSTIFICACION DE AMPLIACION PRESUPUESTARIA</a:t>
            </a:r>
            <a:endParaRPr lang="es-ES" sz="3200" dirty="0"/>
          </a:p>
        </p:txBody>
      </p:sp>
      <p:sp>
        <p:nvSpPr>
          <p:cNvPr id="3" name="2 Marcador de contenido"/>
          <p:cNvSpPr>
            <a:spLocks noGrp="1"/>
          </p:cNvSpPr>
          <p:nvPr>
            <p:ph idx="1"/>
          </p:nvPr>
        </p:nvSpPr>
        <p:spPr>
          <a:xfrm>
            <a:off x="467544" y="1528192"/>
            <a:ext cx="8229600" cy="4781128"/>
          </a:xfrm>
        </p:spPr>
        <p:txBody>
          <a:bodyPr>
            <a:normAutofit/>
          </a:bodyPr>
          <a:lstStyle/>
          <a:p>
            <a:pPr marL="0" indent="0" algn="just">
              <a:spcBef>
                <a:spcPts val="0"/>
              </a:spcBef>
              <a:buNone/>
            </a:pPr>
            <a:r>
              <a:rPr lang="es-MX" sz="2300" dirty="0" smtClean="0">
                <a:effectLst>
                  <a:outerShdw blurRad="38100" dist="38100" dir="2700000" algn="tl">
                    <a:srgbClr val="000000">
                      <a:alpha val="43137"/>
                    </a:srgbClr>
                  </a:outerShdw>
                </a:effectLst>
              </a:rPr>
              <a:t>La problemática principal radica en el hecho de que se tratan de deudas de ejercicios anteriores quienes han recurrido a instancias gubernamentales para el cobro por los servicios prestados.</a:t>
            </a:r>
          </a:p>
          <a:p>
            <a:pPr marL="0" indent="0" algn="just">
              <a:spcBef>
                <a:spcPts val="0"/>
              </a:spcBef>
              <a:buNone/>
            </a:pPr>
            <a:endParaRPr lang="es-MX" sz="2300" dirty="0" smtClean="0">
              <a:effectLst>
                <a:outerShdw blurRad="38100" dist="38100" dir="2700000" algn="tl">
                  <a:srgbClr val="000000">
                    <a:alpha val="43137"/>
                  </a:srgbClr>
                </a:outerShdw>
              </a:effectLst>
            </a:endParaRPr>
          </a:p>
          <a:p>
            <a:pPr marL="0" indent="0" algn="just">
              <a:spcBef>
                <a:spcPts val="0"/>
              </a:spcBef>
              <a:buNone/>
            </a:pPr>
            <a:r>
              <a:rPr lang="es-MX" sz="2300" dirty="0" smtClean="0">
                <a:effectLst>
                  <a:outerShdw blurRad="38100" dist="38100" dir="2700000" algn="tl">
                    <a:srgbClr val="000000">
                      <a:alpha val="43137"/>
                    </a:srgbClr>
                  </a:outerShdw>
                </a:effectLst>
              </a:rPr>
              <a:t>El incumplimiento de estas obligaciones generaría demandas judiciales con intereses moratorios elevados, lo cual resulta una erogación innecesaria para el Estado, por lo que la ampliación permitirá amortizar dichas obligaciones pendientes de pago dentro del ejercicio 2019.</a:t>
            </a:r>
          </a:p>
          <a:p>
            <a:pPr marL="0" indent="0" algn="just">
              <a:spcBef>
                <a:spcPts val="0"/>
              </a:spcBef>
              <a:buFont typeface="Arial" charset="0"/>
              <a:buChar char="•"/>
            </a:pPr>
            <a:endParaRPr lang="es-MX" sz="2300" dirty="0" smtClean="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7760"/>
            <a:ext cx="8229600" cy="750960"/>
          </a:xfrm>
        </p:spPr>
        <p:txBody>
          <a:bodyPr>
            <a:normAutofit/>
          </a:bodyPr>
          <a:lstStyle/>
          <a:p>
            <a:pPr marL="0" algn="ctr"/>
            <a:r>
              <a:rPr lang="es-PY" sz="3200" dirty="0" smtClean="0"/>
              <a:t>AMPLIACIONES SOLICITADAS</a:t>
            </a:r>
            <a:endParaRPr lang="es-ES" sz="3200" dirty="0"/>
          </a:p>
        </p:txBody>
      </p:sp>
      <p:graphicFrame>
        <p:nvGraphicFramePr>
          <p:cNvPr id="5" name="3 Marcador de contenido"/>
          <p:cNvGraphicFramePr>
            <a:graphicFrameLocks/>
          </p:cNvGraphicFramePr>
          <p:nvPr/>
        </p:nvGraphicFramePr>
        <p:xfrm>
          <a:off x="467544" y="1556792"/>
          <a:ext cx="8229600" cy="3010090"/>
        </p:xfrm>
        <a:graphic>
          <a:graphicData uri="http://schemas.openxmlformats.org/drawingml/2006/table">
            <a:tbl>
              <a:tblPr firstRow="1" bandRow="1">
                <a:tableStyleId>{21E4AEA4-8DFA-4A89-87EB-49C32662AFE0}</a:tableStyleId>
              </a:tblPr>
              <a:tblGrid>
                <a:gridCol w="1512168"/>
                <a:gridCol w="4104456"/>
                <a:gridCol w="2612976"/>
              </a:tblGrid>
              <a:tr h="493514">
                <a:tc>
                  <a:txBody>
                    <a:bodyPr/>
                    <a:lstStyle/>
                    <a:p>
                      <a:pPr algn="ctr"/>
                      <a:r>
                        <a:rPr lang="es-PY" sz="1400" dirty="0" smtClean="0"/>
                        <a:t>O. GASTO</a:t>
                      </a:r>
                      <a:endParaRPr lang="es-ES" sz="1400" dirty="0"/>
                    </a:p>
                  </a:txBody>
                  <a:tcPr anchor="ctr"/>
                </a:tc>
                <a:tc>
                  <a:txBody>
                    <a:bodyPr/>
                    <a:lstStyle/>
                    <a:p>
                      <a:pPr algn="ctr"/>
                      <a:r>
                        <a:rPr lang="es-PY" sz="1400" dirty="0" smtClean="0"/>
                        <a:t>DESCRIPCION</a:t>
                      </a:r>
                      <a:endParaRPr lang="es-ES" sz="1400" dirty="0"/>
                    </a:p>
                  </a:txBody>
                  <a:tcPr anchor="ctr"/>
                </a:tc>
                <a:tc>
                  <a:txBody>
                    <a:bodyPr/>
                    <a:lstStyle/>
                    <a:p>
                      <a:pPr algn="ctr"/>
                      <a:r>
                        <a:rPr lang="es-PY" sz="1400" dirty="0" smtClean="0"/>
                        <a:t>MONTO</a:t>
                      </a:r>
                      <a:endParaRPr lang="es-ES" sz="1400" dirty="0"/>
                    </a:p>
                  </a:txBody>
                  <a:tcPr anchor="ctr"/>
                </a:tc>
              </a:tr>
              <a:tr h="629144">
                <a:tc>
                  <a:txBody>
                    <a:bodyPr/>
                    <a:lstStyle/>
                    <a:p>
                      <a:pPr algn="ctr"/>
                      <a:r>
                        <a:rPr lang="es-ES" sz="1400" dirty="0" smtClean="0"/>
                        <a:t>199</a:t>
                      </a:r>
                      <a:endParaRPr lang="es-ES" sz="1400" dirty="0"/>
                    </a:p>
                  </a:txBody>
                  <a:tcPr anchor="ctr"/>
                </a:tc>
                <a:tc>
                  <a:txBody>
                    <a:bodyPr/>
                    <a:lstStyle/>
                    <a:p>
                      <a:pPr algn="just"/>
                      <a:r>
                        <a:rPr lang="es-ES" sz="1400" dirty="0" smtClean="0"/>
                        <a:t>OTROS GASTOS DEL PERSONAL</a:t>
                      </a:r>
                      <a:endParaRPr lang="es-ES" sz="1400" dirty="0"/>
                    </a:p>
                  </a:txBody>
                  <a:tcPr anchor="ctr"/>
                </a:tc>
                <a:tc>
                  <a:txBody>
                    <a:bodyPr/>
                    <a:lstStyle/>
                    <a:p>
                      <a:pPr algn="r"/>
                      <a:r>
                        <a:rPr lang="es-ES" sz="1400" dirty="0" smtClean="0"/>
                        <a:t>170.000.000</a:t>
                      </a:r>
                      <a:endParaRPr lang="es-ES" sz="1400" dirty="0"/>
                    </a:p>
                  </a:txBody>
                  <a:tcPr anchor="ctr"/>
                </a:tc>
              </a:tr>
              <a:tr h="629144">
                <a:tc>
                  <a:txBody>
                    <a:bodyPr/>
                    <a:lstStyle/>
                    <a:p>
                      <a:pPr algn="ctr"/>
                      <a:r>
                        <a:rPr lang="es-PY" sz="1400" dirty="0" smtClean="0"/>
                        <a:t>520</a:t>
                      </a:r>
                      <a:endParaRPr lang="es-ES" sz="1400" dirty="0"/>
                    </a:p>
                  </a:txBody>
                  <a:tcPr anchor="ctr"/>
                </a:tc>
                <a:tc>
                  <a:txBody>
                    <a:bodyPr/>
                    <a:lstStyle/>
                    <a:p>
                      <a:pPr algn="just"/>
                      <a:r>
                        <a:rPr lang="es-PY" sz="1400" dirty="0" smtClean="0"/>
                        <a:t>CONSTRUCCIONES</a:t>
                      </a:r>
                      <a:endParaRPr lang="es-ES" sz="1400" dirty="0"/>
                    </a:p>
                  </a:txBody>
                  <a:tcPr anchor="ctr"/>
                </a:tc>
                <a:tc>
                  <a:txBody>
                    <a:bodyPr/>
                    <a:lstStyle/>
                    <a:p>
                      <a:pPr algn="r"/>
                      <a:r>
                        <a:rPr lang="es-PY" sz="1400" dirty="0" smtClean="0"/>
                        <a:t>67.962.606</a:t>
                      </a:r>
                      <a:endParaRPr lang="es-ES" sz="1400" dirty="0"/>
                    </a:p>
                  </a:txBody>
                  <a:tcPr anchor="ctr"/>
                </a:tc>
              </a:tr>
              <a:tr h="629144">
                <a:tc>
                  <a:txBody>
                    <a:bodyPr/>
                    <a:lstStyle/>
                    <a:p>
                      <a:pPr algn="ctr"/>
                      <a:r>
                        <a:rPr lang="es-ES" sz="1400" dirty="0" smtClean="0"/>
                        <a:t>530</a:t>
                      </a:r>
                      <a:endParaRPr lang="es-ES" sz="1400" dirty="0"/>
                    </a:p>
                  </a:txBody>
                  <a:tcPr anchor="ctr"/>
                </a:tc>
                <a:tc>
                  <a:txBody>
                    <a:bodyPr/>
                    <a:lstStyle/>
                    <a:p>
                      <a:pPr algn="just"/>
                      <a:r>
                        <a:rPr lang="es-ES" sz="1400" dirty="0" smtClean="0"/>
                        <a:t>ADQ.</a:t>
                      </a:r>
                      <a:r>
                        <a:rPr lang="es-ES" sz="1400" baseline="0" dirty="0" smtClean="0"/>
                        <a:t> MAQ., EQUIPOS Y HERRAMIENTAS MAY.</a:t>
                      </a:r>
                      <a:endParaRPr lang="es-ES" sz="1400" dirty="0"/>
                    </a:p>
                  </a:txBody>
                  <a:tcPr anchor="ctr"/>
                </a:tc>
                <a:tc>
                  <a:txBody>
                    <a:bodyPr/>
                    <a:lstStyle/>
                    <a:p>
                      <a:pPr algn="r"/>
                      <a:r>
                        <a:rPr lang="es-ES" sz="1400" dirty="0" smtClean="0"/>
                        <a:t>10.000.000.000</a:t>
                      </a:r>
                      <a:endParaRPr lang="es-ES" sz="1400" dirty="0"/>
                    </a:p>
                  </a:txBody>
                  <a:tcPr anchor="ctr"/>
                </a:tc>
              </a:tr>
              <a:tr h="629144">
                <a:tc>
                  <a:txBody>
                    <a:bodyPr/>
                    <a:lstStyle/>
                    <a:p>
                      <a:pPr algn="ctr"/>
                      <a:r>
                        <a:rPr lang="es-PY" sz="1400" dirty="0" smtClean="0"/>
                        <a:t>848</a:t>
                      </a:r>
                      <a:endParaRPr lang="es-ES" sz="1400" dirty="0"/>
                    </a:p>
                  </a:txBody>
                  <a:tcPr anchor="ctr"/>
                </a:tc>
                <a:tc>
                  <a:txBody>
                    <a:bodyPr/>
                    <a:lstStyle/>
                    <a:p>
                      <a:pPr algn="just"/>
                      <a:r>
                        <a:rPr lang="es-PY" sz="1400" dirty="0" smtClean="0"/>
                        <a:t>ALIMENTACION ESCOLAR</a:t>
                      </a:r>
                      <a:endParaRPr lang="es-ES" sz="1400" dirty="0"/>
                    </a:p>
                  </a:txBody>
                  <a:tcPr anchor="ctr"/>
                </a:tc>
                <a:tc>
                  <a:txBody>
                    <a:bodyPr/>
                    <a:lstStyle/>
                    <a:p>
                      <a:pPr algn="r"/>
                      <a:r>
                        <a:rPr lang="es-PY" sz="1400" dirty="0" smtClean="0"/>
                        <a:t>10.536.595.017</a:t>
                      </a:r>
                      <a:endParaRPr lang="es-ES" sz="1400" dirty="0"/>
                    </a:p>
                  </a:txBody>
                  <a:tcPr anchor="ctr"/>
                </a:tc>
              </a:tr>
            </a:tbl>
          </a:graphicData>
        </a:graphic>
      </p:graphicFrame>
      <p:sp>
        <p:nvSpPr>
          <p:cNvPr id="6" name="2 Marcador de contenido"/>
          <p:cNvSpPr txBox="1">
            <a:spLocks/>
          </p:cNvSpPr>
          <p:nvPr/>
        </p:nvSpPr>
        <p:spPr>
          <a:xfrm>
            <a:off x="539552" y="4941168"/>
            <a:ext cx="8229600" cy="604664"/>
          </a:xfrm>
          <a:prstGeom prst="rect">
            <a:avLst/>
          </a:prstGeom>
        </p:spPr>
        <p:txBody>
          <a:bodyPr vert="horz" lIns="91440" tIns="45720" rIns="91440" bIns="45720" rtlCol="0">
            <a:normAutofit/>
          </a:bodyPr>
          <a:lstStyle/>
          <a:p>
            <a:pPr lvl="0" indent="-342900" algn="ctr">
              <a:spcBef>
                <a:spcPct val="20000"/>
              </a:spcBef>
            </a:pPr>
            <a:r>
              <a:rPr kumimoji="0" lang="es-PY" sz="25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TOTAL SOLICITADO</a:t>
            </a:r>
            <a:r>
              <a:rPr lang="es-PY" sz="2500" dirty="0" smtClean="0">
                <a:effectLst>
                  <a:outerShdw blurRad="38100" dist="38100" dir="2700000" algn="tl">
                    <a:srgbClr val="000000">
                      <a:alpha val="43137"/>
                    </a:srgbClr>
                  </a:outerShdw>
                </a:effectLst>
              </a:rPr>
              <a:t>:    </a:t>
            </a:r>
            <a:r>
              <a:rPr lang="es-PY" sz="2500" b="1" dirty="0" smtClean="0">
                <a:effectLst>
                  <a:outerShdw blurRad="38100" dist="38100" dir="2700000" algn="tl">
                    <a:srgbClr val="000000">
                      <a:alpha val="43137"/>
                    </a:srgbClr>
                  </a:outerShdw>
                </a:effectLst>
              </a:rPr>
              <a:t>G. 20.774.557.623</a:t>
            </a:r>
            <a:endParaRPr kumimoji="0" lang="es-PY" sz="25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399032"/>
          </a:xfrm>
        </p:spPr>
        <p:txBody>
          <a:bodyPr/>
          <a:lstStyle/>
          <a:p>
            <a:pPr marL="0" algn="ctr"/>
            <a:r>
              <a:rPr lang="es-PY" dirty="0" smtClean="0"/>
              <a:t>MISION</a:t>
            </a:r>
            <a:endParaRPr lang="es-ES" dirty="0"/>
          </a:p>
        </p:txBody>
      </p:sp>
      <p:sp>
        <p:nvSpPr>
          <p:cNvPr id="4" name="3 Marcador de contenido"/>
          <p:cNvSpPr>
            <a:spLocks noGrp="1"/>
          </p:cNvSpPr>
          <p:nvPr>
            <p:ph idx="1"/>
          </p:nvPr>
        </p:nvSpPr>
        <p:spPr/>
        <p:txBody>
          <a:bodyPr>
            <a:normAutofit/>
          </a:bodyPr>
          <a:lstStyle/>
          <a:p>
            <a:pPr marL="0" algn="just">
              <a:buNone/>
            </a:pPr>
            <a:r>
              <a:rPr lang="es-PY" sz="2500" dirty="0">
                <a:effectLst>
                  <a:outerShdw blurRad="38100" dist="38100" dir="2700000" algn="tl">
                    <a:srgbClr val="000000">
                      <a:alpha val="43137"/>
                    </a:srgbClr>
                  </a:outerShdw>
                </a:effectLst>
              </a:rPr>
              <a:t>Promover el desarrollo integral de los habitantes del Departamento mediante el uso racional de los </a:t>
            </a:r>
            <a:r>
              <a:rPr lang="es-PY" sz="2500" dirty="0" smtClean="0">
                <a:effectLst>
                  <a:outerShdw blurRad="38100" dist="38100" dir="2700000" algn="tl">
                    <a:srgbClr val="000000">
                      <a:alpha val="43137"/>
                    </a:srgbClr>
                  </a:outerShdw>
                </a:effectLst>
              </a:rPr>
              <a:t>recursos </a:t>
            </a:r>
            <a:r>
              <a:rPr lang="es-PY" sz="2500" dirty="0">
                <a:effectLst>
                  <a:outerShdw blurRad="38100" dist="38100" dir="2700000" algn="tl">
                    <a:srgbClr val="000000">
                      <a:alpha val="43137"/>
                    </a:srgbClr>
                  </a:outerShdw>
                </a:effectLst>
              </a:rPr>
              <a:t>existentes, apoyado por una administración eficiente y transparente en el manejo de los bienes públicos.</a:t>
            </a:r>
            <a:endParaRPr lang="es-ES" sz="2500"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399032"/>
          </a:xfrm>
        </p:spPr>
        <p:txBody>
          <a:bodyPr/>
          <a:lstStyle/>
          <a:p>
            <a:pPr marL="0" algn="ctr"/>
            <a:r>
              <a:rPr lang="es-PY" dirty="0" smtClean="0"/>
              <a:t>VISION</a:t>
            </a:r>
            <a:endParaRPr lang="es-ES" dirty="0"/>
          </a:p>
        </p:txBody>
      </p:sp>
      <p:sp>
        <p:nvSpPr>
          <p:cNvPr id="3" name="2 Marcador de contenido"/>
          <p:cNvSpPr>
            <a:spLocks noGrp="1"/>
          </p:cNvSpPr>
          <p:nvPr>
            <p:ph idx="1"/>
          </p:nvPr>
        </p:nvSpPr>
        <p:spPr/>
        <p:txBody>
          <a:bodyPr>
            <a:normAutofit/>
          </a:bodyPr>
          <a:lstStyle/>
          <a:p>
            <a:pPr marL="0" indent="0" algn="just">
              <a:buNone/>
            </a:pPr>
            <a:r>
              <a:rPr lang="es-MX" sz="2500" dirty="0" smtClean="0">
                <a:effectLst>
                  <a:outerShdw blurRad="38100" dist="38100" dir="2700000" algn="tl">
                    <a:srgbClr val="000000">
                      <a:alpha val="43137"/>
                    </a:srgbClr>
                  </a:outerShdw>
                </a:effectLst>
              </a:rPr>
              <a:t>Departamento con salud, educación y oportunidades, con un gobierno regional moderno, promotor, descentralizado, eficiente, participativo y ético, al servicio de la ciudadanía, con respeto al medio ambiente.</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465312" y="548680"/>
          <a:ext cx="6419056" cy="3729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57200" y="13744"/>
            <a:ext cx="8229600" cy="1399032"/>
          </a:xfrm>
        </p:spPr>
        <p:txBody>
          <a:bodyPr/>
          <a:lstStyle/>
          <a:p>
            <a:pPr marL="0" algn="ctr"/>
            <a:r>
              <a:rPr lang="es-PY" dirty="0" smtClean="0"/>
              <a:t>OBJETIVOS GENERALES</a:t>
            </a:r>
            <a:endParaRPr lang="es-ES" dirty="0"/>
          </a:p>
        </p:txBody>
      </p:sp>
      <p:graphicFrame>
        <p:nvGraphicFramePr>
          <p:cNvPr id="7" name="4 Marcador de contenido"/>
          <p:cNvGraphicFramePr>
            <a:graphicFrameLocks/>
          </p:cNvGraphicFramePr>
          <p:nvPr/>
        </p:nvGraphicFramePr>
        <p:xfrm>
          <a:off x="1465312" y="3803866"/>
          <a:ext cx="6419056" cy="3513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3168352"/>
          </a:xfrm>
        </p:spPr>
        <p:txBody>
          <a:bodyPr>
            <a:noAutofit/>
          </a:bodyPr>
          <a:lstStyle/>
          <a:p>
            <a:pPr marL="0" indent="0" algn="just">
              <a:spcBef>
                <a:spcPts val="0"/>
              </a:spcBef>
              <a:buNone/>
            </a:pPr>
            <a:r>
              <a:rPr lang="es-PY" sz="1800" u="sng" dirty="0" smtClean="0">
                <a:effectLst>
                  <a:outerShdw blurRad="38100" dist="38100" dir="2700000" algn="tl">
                    <a:srgbClr val="000000">
                      <a:alpha val="43137"/>
                    </a:srgbClr>
                  </a:outerShdw>
                </a:effectLst>
              </a:rPr>
              <a:t>Educación</a:t>
            </a:r>
            <a:r>
              <a:rPr lang="es-PY" sz="1800" dirty="0" smtClean="0">
                <a:effectLst>
                  <a:outerShdw blurRad="38100" dist="38100" dir="2700000" algn="tl">
                    <a:srgbClr val="000000">
                      <a:alpha val="43137"/>
                    </a:srgbClr>
                  </a:outerShdw>
                </a:effectLst>
              </a:rPr>
              <a:t>: </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Lucha contra la deserción escolar en los tres niveles (inicial, escolar básica, y media), a través del apoyo y fortalecimiento de los programas en coordinación con los lineamientos del Gobierno Central.</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Inversión en infraestructura (aulas, cocina-comedor, sanitarios), equipamientos y mobiliarios.</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Ampliación del programa de alimentación escolar, para lograr abarcar un 100% de las escuelas del Departamento.</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Becas completas a estudiantes de escasos recursos económicos.</a:t>
            </a:r>
          </a:p>
          <a:p>
            <a:pPr marL="0" indent="205200" algn="just">
              <a:spcBef>
                <a:spcPts val="0"/>
              </a:spcBef>
              <a:buFont typeface="Arial" charset="0"/>
              <a:buChar char="•"/>
            </a:pPr>
            <a:endParaRPr lang="es-PY" sz="1800" dirty="0" smtClean="0">
              <a:effectLst>
                <a:outerShdw blurRad="38100" dist="38100" dir="2700000" algn="tl">
                  <a:srgbClr val="000000">
                    <a:alpha val="43137"/>
                  </a:srgbClr>
                </a:outerShdw>
              </a:effectLst>
            </a:endParaRPr>
          </a:p>
          <a:p>
            <a:pPr marL="0" indent="0" algn="just">
              <a:spcBef>
                <a:spcPts val="0"/>
              </a:spcBef>
              <a:buFont typeface="Arial" charset="0"/>
              <a:buChar char="•"/>
            </a:pPr>
            <a:endParaRPr lang="es-PY" sz="1800" dirty="0" smtClean="0">
              <a:effectLst>
                <a:outerShdw blurRad="38100" dist="38100" dir="2700000" algn="tl">
                  <a:srgbClr val="000000">
                    <a:alpha val="43137"/>
                  </a:srgbClr>
                </a:outerShdw>
              </a:effectLst>
            </a:endParaRPr>
          </a:p>
          <a:p>
            <a:pPr marL="514350" indent="-514350">
              <a:buAutoNum type="alphaLcPeriod"/>
            </a:pPr>
            <a:endParaRPr lang="es-ES" sz="1800" dirty="0">
              <a:effectLst>
                <a:outerShdw blurRad="38100" dist="38100" dir="2700000" algn="tl">
                  <a:srgbClr val="000000">
                    <a:alpha val="43137"/>
                  </a:srgbClr>
                </a:outerShdw>
              </a:effectLst>
            </a:endParaRPr>
          </a:p>
        </p:txBody>
      </p:sp>
      <p:pic>
        <p:nvPicPr>
          <p:cNvPr id="5" name="4 Imagen" descr="salto-cristal-la-colmena.jpg"/>
          <p:cNvPicPr>
            <a:picLocks noChangeAspect="1"/>
          </p:cNvPicPr>
          <p:nvPr/>
        </p:nvPicPr>
        <p:blipFill>
          <a:blip r:embed="rId2" cstate="print"/>
          <a:stretch>
            <a:fillRect/>
          </a:stretch>
        </p:blipFill>
        <p:spPr>
          <a:xfrm rot="214576">
            <a:off x="6074179" y="3223397"/>
            <a:ext cx="2707622" cy="2073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erro-hu-santo-tomas.jpg"/>
          <p:cNvPicPr>
            <a:picLocks noChangeAspect="1"/>
          </p:cNvPicPr>
          <p:nvPr/>
        </p:nvPicPr>
        <p:blipFill>
          <a:blip r:embed="rId3" cstate="print"/>
          <a:stretch>
            <a:fillRect/>
          </a:stretch>
        </p:blipFill>
        <p:spPr>
          <a:xfrm>
            <a:off x="507446" y="3429000"/>
            <a:ext cx="2768410" cy="2263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erro-hu-santo-tomas.jpg"/>
          <p:cNvPicPr>
            <a:picLocks noChangeAspect="1"/>
          </p:cNvPicPr>
          <p:nvPr/>
        </p:nvPicPr>
        <p:blipFill>
          <a:blip r:embed="rId4" cstate="print"/>
          <a:stretch>
            <a:fillRect/>
          </a:stretch>
        </p:blipFill>
        <p:spPr>
          <a:xfrm rot="21399410">
            <a:off x="3333417" y="4433857"/>
            <a:ext cx="2766655" cy="2054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3168352"/>
          </a:xfrm>
        </p:spPr>
        <p:txBody>
          <a:bodyPr>
            <a:noAutofit/>
          </a:bodyPr>
          <a:lstStyle/>
          <a:p>
            <a:pPr marL="0" indent="0" algn="just">
              <a:spcBef>
                <a:spcPts val="0"/>
              </a:spcBef>
              <a:buNone/>
            </a:pPr>
            <a:r>
              <a:rPr lang="es-PY" sz="1800" u="sng" dirty="0" smtClean="0">
                <a:effectLst>
                  <a:outerShdw blurRad="38100" dist="38100" dir="2700000" algn="tl">
                    <a:srgbClr val="000000">
                      <a:alpha val="43137"/>
                    </a:srgbClr>
                  </a:outerShdw>
                </a:effectLst>
              </a:rPr>
              <a:t>Salud</a:t>
            </a:r>
            <a:r>
              <a:rPr lang="es-PY" sz="1800" dirty="0" smtClean="0">
                <a:effectLst>
                  <a:outerShdw blurRad="38100" dist="38100" dir="2700000" algn="tl">
                    <a:srgbClr val="000000">
                      <a:alpha val="43137"/>
                    </a:srgbClr>
                  </a:outerShdw>
                </a:effectLst>
              </a:rPr>
              <a:t>: </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Fortalecimiento de la atención primaria de la salud.</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Apoyo a los centros de salud y hospitales distritales mediante la inversión en infraestructura, equipamientos y entrega de lotes de medicamentos.</a:t>
            </a:r>
          </a:p>
          <a:p>
            <a:pPr marL="0" indent="0" algn="just">
              <a:spcBef>
                <a:spcPts val="0"/>
              </a:spcBef>
              <a:buFont typeface="Arial" charset="0"/>
              <a:buChar char="•"/>
            </a:pPr>
            <a:endParaRPr lang="es-PY" sz="1800" dirty="0" smtClean="0">
              <a:effectLst>
                <a:outerShdw blurRad="38100" dist="38100" dir="2700000" algn="tl">
                  <a:srgbClr val="000000">
                    <a:alpha val="43137"/>
                  </a:srgbClr>
                </a:outerShdw>
              </a:effectLst>
            </a:endParaRPr>
          </a:p>
          <a:p>
            <a:pPr marL="514350" indent="-514350">
              <a:buAutoNum type="alphaLcPeriod"/>
            </a:pPr>
            <a:endParaRPr lang="es-ES" sz="1800" dirty="0">
              <a:effectLst>
                <a:outerShdw blurRad="38100" dist="38100" dir="2700000" algn="tl">
                  <a:srgbClr val="000000">
                    <a:alpha val="43137"/>
                  </a:srgbClr>
                </a:outerShdw>
              </a:effectLst>
            </a:endParaRPr>
          </a:p>
        </p:txBody>
      </p:sp>
      <p:pic>
        <p:nvPicPr>
          <p:cNvPr id="5" name="4 Imagen" descr="salto-cristal-la-colmena.jpg"/>
          <p:cNvPicPr>
            <a:picLocks noChangeAspect="1"/>
          </p:cNvPicPr>
          <p:nvPr/>
        </p:nvPicPr>
        <p:blipFill>
          <a:blip r:embed="rId2" cstate="print"/>
          <a:stretch>
            <a:fillRect/>
          </a:stretch>
        </p:blipFill>
        <p:spPr>
          <a:xfrm rot="245787">
            <a:off x="5432234" y="2238472"/>
            <a:ext cx="3029068"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erro-hu-santo-tomas.jpg"/>
          <p:cNvPicPr>
            <a:picLocks noChangeAspect="1"/>
          </p:cNvPicPr>
          <p:nvPr/>
        </p:nvPicPr>
        <p:blipFill>
          <a:blip r:embed="rId3" cstate="print"/>
          <a:stretch>
            <a:fillRect/>
          </a:stretch>
        </p:blipFill>
        <p:spPr>
          <a:xfrm rot="21374693">
            <a:off x="387046" y="2379744"/>
            <a:ext cx="3208524" cy="2044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erro-hu-santo-tomas.jpg"/>
          <p:cNvPicPr>
            <a:picLocks noChangeAspect="1"/>
          </p:cNvPicPr>
          <p:nvPr/>
        </p:nvPicPr>
        <p:blipFill>
          <a:blip r:embed="rId4" cstate="print"/>
          <a:stretch>
            <a:fillRect/>
          </a:stretch>
        </p:blipFill>
        <p:spPr>
          <a:xfrm>
            <a:off x="3275856" y="4484816"/>
            <a:ext cx="3153476" cy="2099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3168352"/>
          </a:xfrm>
        </p:spPr>
        <p:txBody>
          <a:bodyPr>
            <a:noAutofit/>
          </a:bodyPr>
          <a:lstStyle/>
          <a:p>
            <a:pPr marL="0" indent="0" algn="just">
              <a:spcBef>
                <a:spcPts val="0"/>
              </a:spcBef>
              <a:buNone/>
            </a:pPr>
            <a:r>
              <a:rPr lang="es-PY" sz="1800" u="sng" dirty="0" smtClean="0">
                <a:effectLst>
                  <a:outerShdw blurRad="38100" dist="38100" dir="2700000" algn="tl">
                    <a:srgbClr val="000000">
                      <a:alpha val="43137"/>
                    </a:srgbClr>
                  </a:outerShdw>
                </a:effectLst>
              </a:rPr>
              <a:t>Seguridad</a:t>
            </a:r>
            <a:r>
              <a:rPr lang="es-PY" sz="1800" dirty="0" smtClean="0">
                <a:effectLst>
                  <a:outerShdw blurRad="38100" dist="38100" dir="2700000" algn="tl">
                    <a:srgbClr val="000000">
                      <a:alpha val="43137"/>
                    </a:srgbClr>
                  </a:outerShdw>
                </a:effectLst>
              </a:rPr>
              <a:t>: </a:t>
            </a:r>
          </a:p>
          <a:p>
            <a:pPr marL="205200" indent="-205200" algn="just">
              <a:spcBef>
                <a:spcPts val="0"/>
              </a:spcBef>
              <a:buFont typeface="Arial" charset="0"/>
              <a:buChar char="•"/>
            </a:pPr>
            <a:r>
              <a:rPr lang="es-PY" sz="1800" dirty="0" smtClean="0">
                <a:effectLst>
                  <a:outerShdw blurRad="38100" dist="38100" dir="2700000" algn="tl">
                    <a:srgbClr val="000000">
                      <a:alpha val="43137"/>
                    </a:srgbClr>
                  </a:outerShdw>
                </a:effectLst>
              </a:rPr>
              <a:t>Fortalecimiento de la seguridad mediante el apoyo a las comisarías del Departamento con infraestructura </a:t>
            </a:r>
            <a:r>
              <a:rPr lang="es-MX" sz="1800" dirty="0" smtClean="0">
                <a:effectLst>
                  <a:outerShdw blurRad="38100" dist="38100" dir="2700000" algn="tl">
                    <a:srgbClr val="000000">
                      <a:alpha val="43137"/>
                    </a:srgbClr>
                  </a:outerShdw>
                </a:effectLst>
              </a:rPr>
              <a:t>y equipamientos que garanticen un mejor desempeño.</a:t>
            </a:r>
            <a:endParaRPr lang="es-PY" sz="1800" dirty="0" smtClean="0">
              <a:effectLst>
                <a:outerShdw blurRad="38100" dist="38100" dir="2700000" algn="tl">
                  <a:srgbClr val="000000">
                    <a:alpha val="43137"/>
                  </a:srgbClr>
                </a:outerShdw>
              </a:effectLst>
            </a:endParaRPr>
          </a:p>
          <a:p>
            <a:pPr marL="514350" indent="-514350">
              <a:buAutoNum type="alphaLcPeriod"/>
            </a:pPr>
            <a:endParaRPr lang="es-ES" sz="1800" dirty="0">
              <a:effectLst>
                <a:outerShdw blurRad="38100" dist="38100" dir="2700000" algn="tl">
                  <a:srgbClr val="000000">
                    <a:alpha val="43137"/>
                  </a:srgbClr>
                </a:outerShdw>
              </a:effectLst>
            </a:endParaRPr>
          </a:p>
        </p:txBody>
      </p:sp>
      <p:pic>
        <p:nvPicPr>
          <p:cNvPr id="5" name="4 Imagen" descr="salto-cristal-la-colmena.jpg"/>
          <p:cNvPicPr>
            <a:picLocks noChangeAspect="1"/>
          </p:cNvPicPr>
          <p:nvPr/>
        </p:nvPicPr>
        <p:blipFill>
          <a:blip r:embed="rId2" cstate="print"/>
          <a:stretch>
            <a:fillRect/>
          </a:stretch>
        </p:blipFill>
        <p:spPr>
          <a:xfrm rot="21374187">
            <a:off x="4871300" y="1968702"/>
            <a:ext cx="3862050"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erro-hu-santo-tomas.jpg"/>
          <p:cNvPicPr>
            <a:picLocks noChangeAspect="1"/>
          </p:cNvPicPr>
          <p:nvPr/>
        </p:nvPicPr>
        <p:blipFill>
          <a:blip r:embed="rId3" cstate="print"/>
          <a:stretch>
            <a:fillRect/>
          </a:stretch>
        </p:blipFill>
        <p:spPr>
          <a:xfrm rot="173180">
            <a:off x="532159" y="2664738"/>
            <a:ext cx="4032448" cy="266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3168352"/>
          </a:xfrm>
        </p:spPr>
        <p:txBody>
          <a:bodyPr>
            <a:noAutofit/>
          </a:bodyPr>
          <a:lstStyle/>
          <a:p>
            <a:pPr marL="0" indent="0" algn="just">
              <a:spcBef>
                <a:spcPts val="0"/>
              </a:spcBef>
              <a:buNone/>
            </a:pPr>
            <a:r>
              <a:rPr lang="es-PY" sz="2200" u="sng" dirty="0" smtClean="0">
                <a:effectLst>
                  <a:outerShdw blurRad="38100" dist="38100" dir="2700000" algn="tl">
                    <a:srgbClr val="000000">
                      <a:alpha val="43137"/>
                    </a:srgbClr>
                  </a:outerShdw>
                </a:effectLst>
              </a:rPr>
              <a:t>Turismo interno</a:t>
            </a:r>
            <a:r>
              <a:rPr lang="es-PY" sz="2200" dirty="0" smtClean="0">
                <a:effectLst>
                  <a:outerShdw blurRad="38100" dist="38100" dir="2700000" algn="tl">
                    <a:srgbClr val="000000">
                      <a:alpha val="43137"/>
                    </a:srgbClr>
                  </a:outerShdw>
                </a:effectLst>
              </a:rPr>
              <a:t>: Su desarrollo permitirá la generación </a:t>
            </a:r>
            <a:r>
              <a:rPr lang="es-PY" sz="2200" dirty="0">
                <a:effectLst>
                  <a:outerShdw blurRad="38100" dist="38100" dir="2700000" algn="tl">
                    <a:srgbClr val="000000">
                      <a:alpha val="43137"/>
                    </a:srgbClr>
                  </a:outerShdw>
                </a:effectLst>
              </a:rPr>
              <a:t>de </a:t>
            </a:r>
            <a:r>
              <a:rPr lang="es-PY" sz="2200" dirty="0" smtClean="0">
                <a:effectLst>
                  <a:outerShdw blurRad="38100" dist="38100" dir="2700000" algn="tl">
                    <a:srgbClr val="000000">
                      <a:alpha val="43137"/>
                    </a:srgbClr>
                  </a:outerShdw>
                </a:effectLst>
              </a:rPr>
              <a:t>empleo y nuevas </a:t>
            </a:r>
            <a:r>
              <a:rPr lang="es-PY" sz="2200" dirty="0">
                <a:effectLst>
                  <a:outerShdw blurRad="38100" dist="38100" dir="2700000" algn="tl">
                    <a:srgbClr val="000000">
                      <a:alpha val="43137"/>
                    </a:srgbClr>
                  </a:outerShdw>
                </a:effectLst>
              </a:rPr>
              <a:t>inversiones en </a:t>
            </a:r>
            <a:r>
              <a:rPr lang="es-PY" sz="2200" dirty="0" smtClean="0">
                <a:effectLst>
                  <a:outerShdw blurRad="38100" dist="38100" dir="2700000" algn="tl">
                    <a:srgbClr val="000000">
                      <a:alpha val="43137"/>
                    </a:srgbClr>
                  </a:outerShdw>
                </a:effectLst>
              </a:rPr>
              <a:t>infraestructura.</a:t>
            </a:r>
          </a:p>
          <a:p>
            <a:pPr marL="514350" indent="-514350">
              <a:buAutoNum type="alphaLcPeriod"/>
            </a:pPr>
            <a:endParaRPr lang="es-ES" sz="2200" dirty="0">
              <a:effectLst>
                <a:outerShdw blurRad="38100" dist="38100" dir="2700000" algn="tl">
                  <a:srgbClr val="000000">
                    <a:alpha val="43137"/>
                  </a:srgbClr>
                </a:outerShdw>
              </a:effectLst>
            </a:endParaRPr>
          </a:p>
        </p:txBody>
      </p:sp>
      <p:pic>
        <p:nvPicPr>
          <p:cNvPr id="5" name="4 Imagen" descr="salto-cristal-la-colmena.jpg"/>
          <p:cNvPicPr>
            <a:picLocks noChangeAspect="1"/>
          </p:cNvPicPr>
          <p:nvPr/>
        </p:nvPicPr>
        <p:blipFill>
          <a:blip r:embed="rId2" cstate="print"/>
          <a:srcRect l="11633" r="11300" b="14139"/>
          <a:stretch>
            <a:fillRect/>
          </a:stretch>
        </p:blipFill>
        <p:spPr>
          <a:xfrm>
            <a:off x="5106253" y="1700808"/>
            <a:ext cx="3570203"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erro-hu-santo-tomas.jpg"/>
          <p:cNvPicPr>
            <a:picLocks noChangeAspect="1"/>
          </p:cNvPicPr>
          <p:nvPr/>
        </p:nvPicPr>
        <p:blipFill>
          <a:blip r:embed="rId3" cstate="print"/>
          <a:stretch>
            <a:fillRect/>
          </a:stretch>
        </p:blipFill>
        <p:spPr>
          <a:xfrm>
            <a:off x="539552" y="1412776"/>
            <a:ext cx="3816424" cy="2146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2 Marcador de contenido"/>
          <p:cNvSpPr txBox="1">
            <a:spLocks/>
          </p:cNvSpPr>
          <p:nvPr/>
        </p:nvSpPr>
        <p:spPr>
          <a:xfrm>
            <a:off x="467544" y="3545632"/>
            <a:ext cx="3168352" cy="531440"/>
          </a:xfrm>
          <a:prstGeom prst="rect">
            <a:avLst/>
          </a:prstGeom>
        </p:spPr>
        <p:txBody>
          <a:bodyPr vert="horz" anchor="t">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PY" sz="15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Cerros</a:t>
            </a:r>
            <a:r>
              <a:rPr kumimoji="0" lang="es-PY" sz="1500" b="0" i="0"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de Paraguarí</a:t>
            </a:r>
            <a:endParaRPr kumimoji="0" lang="es-ES" sz="15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2 Marcador de contenido"/>
          <p:cNvSpPr txBox="1">
            <a:spLocks/>
          </p:cNvSpPr>
          <p:nvPr/>
        </p:nvSpPr>
        <p:spPr>
          <a:xfrm>
            <a:off x="5034245" y="3833664"/>
            <a:ext cx="3168352" cy="531440"/>
          </a:xfrm>
          <a:prstGeom prst="rect">
            <a:avLst/>
          </a:prstGeom>
        </p:spPr>
        <p:txBody>
          <a:bodyPr vert="horz" anchor="t">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PY" sz="15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Salto Cristal – La Colmena</a:t>
            </a:r>
            <a:endParaRPr kumimoji="0" lang="es-ES" sz="15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8" name="7 Imagen" descr="parque-ybycui.jpg"/>
          <p:cNvPicPr>
            <a:picLocks noChangeAspect="1"/>
          </p:cNvPicPr>
          <p:nvPr/>
        </p:nvPicPr>
        <p:blipFill>
          <a:blip r:embed="rId4" cstate="print"/>
          <a:stretch>
            <a:fillRect/>
          </a:stretch>
        </p:blipFill>
        <p:spPr>
          <a:xfrm>
            <a:off x="1643675" y="4193704"/>
            <a:ext cx="3072341"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2 Marcador de contenido"/>
          <p:cNvSpPr txBox="1">
            <a:spLocks/>
          </p:cNvSpPr>
          <p:nvPr/>
        </p:nvSpPr>
        <p:spPr>
          <a:xfrm>
            <a:off x="1475656" y="6497960"/>
            <a:ext cx="3168352" cy="531440"/>
          </a:xfrm>
          <a:prstGeom prst="rect">
            <a:avLst/>
          </a:prstGeom>
        </p:spPr>
        <p:txBody>
          <a:bodyPr vert="horz" anchor="t">
            <a:noAutofit/>
          </a:bodyPr>
          <a:lstStyle/>
          <a:p>
            <a:pPr marL="0" marR="0" lvl="0" indent="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PY" sz="15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Parque Nacional </a:t>
            </a:r>
            <a:r>
              <a:rPr kumimoji="0" lang="es-PY" sz="1500" b="0" i="0"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Ybycuí</a:t>
            </a:r>
            <a:endParaRPr kumimoji="0" lang="es-ES" sz="1500" b="0"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4572000"/>
          </a:xfrm>
        </p:spPr>
        <p:txBody>
          <a:bodyPr>
            <a:normAutofit/>
          </a:bodyPr>
          <a:lstStyle/>
          <a:p>
            <a:pPr marL="0" indent="0" algn="just">
              <a:spcBef>
                <a:spcPts val="0"/>
              </a:spcBef>
              <a:buNone/>
            </a:pPr>
            <a:r>
              <a:rPr lang="es-PY" sz="2200" u="sng" dirty="0" smtClean="0">
                <a:effectLst>
                  <a:outerShdw blurRad="38100" dist="38100" dir="2700000" algn="tl">
                    <a:srgbClr val="000000">
                      <a:alpha val="43137"/>
                    </a:srgbClr>
                  </a:outerShdw>
                </a:effectLst>
              </a:rPr>
              <a:t>Agricultura familiar</a:t>
            </a:r>
            <a:r>
              <a:rPr lang="es-PY" sz="2200" dirty="0" smtClean="0">
                <a:effectLst>
                  <a:outerShdw blurRad="38100" dist="38100" dir="2700000" algn="tl">
                    <a:srgbClr val="000000">
                      <a:alpha val="43137"/>
                    </a:srgbClr>
                  </a:outerShdw>
                </a:effectLst>
              </a:rPr>
              <a:t>: Fortalecimiento a la agricultura mediante el uso de tecnología a pequeños productores y apoyo para la comercialización de sus productos.</a:t>
            </a:r>
          </a:p>
        </p:txBody>
      </p:sp>
      <p:pic>
        <p:nvPicPr>
          <p:cNvPr id="5" name="4 Imagen" descr="agricultura1.jpg"/>
          <p:cNvPicPr>
            <a:picLocks noChangeAspect="1"/>
          </p:cNvPicPr>
          <p:nvPr/>
        </p:nvPicPr>
        <p:blipFill>
          <a:blip r:embed="rId2" cstate="print"/>
          <a:stretch>
            <a:fillRect/>
          </a:stretch>
        </p:blipFill>
        <p:spPr>
          <a:xfrm rot="21398849">
            <a:off x="883862" y="2153866"/>
            <a:ext cx="3240360" cy="2019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agricultura2.jpg"/>
          <p:cNvPicPr>
            <a:picLocks noChangeAspect="1"/>
          </p:cNvPicPr>
          <p:nvPr/>
        </p:nvPicPr>
        <p:blipFill>
          <a:blip r:embed="rId3" cstate="print"/>
          <a:stretch>
            <a:fillRect/>
          </a:stretch>
        </p:blipFill>
        <p:spPr>
          <a:xfrm rot="179162">
            <a:off x="4986596" y="1927566"/>
            <a:ext cx="3233550" cy="2178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agricultura3.jpg"/>
          <p:cNvPicPr>
            <a:picLocks noChangeAspect="1"/>
          </p:cNvPicPr>
          <p:nvPr/>
        </p:nvPicPr>
        <p:blipFill>
          <a:blip r:embed="rId4" cstate="print"/>
          <a:srcRect l="12500" r="6250"/>
          <a:stretch>
            <a:fillRect/>
          </a:stretch>
        </p:blipFill>
        <p:spPr>
          <a:xfrm>
            <a:off x="2915816" y="4653136"/>
            <a:ext cx="3865609"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607</TotalTime>
  <Words>549</Words>
  <Application>Microsoft Office PowerPoint</Application>
  <PresentationFormat>Presentación en pantalla (4:3)</PresentationFormat>
  <Paragraphs>99</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Brío</vt:lpstr>
      <vt:lpstr>PROYECTO DE LEY DE PRESUPUESTO EJERCICIO FISCAL 2019</vt:lpstr>
      <vt:lpstr>MISION</vt:lpstr>
      <vt:lpstr>VISION</vt:lpstr>
      <vt:lpstr>OBJETIVOS GENERALES</vt:lpstr>
      <vt:lpstr>Diapositiva 5</vt:lpstr>
      <vt:lpstr>Diapositiva 6</vt:lpstr>
      <vt:lpstr>Diapositiva 7</vt:lpstr>
      <vt:lpstr>Diapositiva 8</vt:lpstr>
      <vt:lpstr>Diapositiva 9</vt:lpstr>
      <vt:lpstr>Diapositiva 10</vt:lpstr>
      <vt:lpstr>PROYECTO</vt:lpstr>
      <vt:lpstr>ALCANCE DEL PROYECTO</vt:lpstr>
      <vt:lpstr>DEUDAS PENDIENTES DE EJERCICIOS ANTERIORES</vt:lpstr>
      <vt:lpstr>Diapositiva 14</vt:lpstr>
      <vt:lpstr>JUSTIFICACION DE AMPLIACION PRESUPUESTARIA</vt:lpstr>
      <vt:lpstr>AMPLIACIONES SOLICITADAS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MEZA ZARACHO</dc:creator>
  <cp:lastModifiedBy>DAVID MEZA ZARACHO</cp:lastModifiedBy>
  <cp:revision>61</cp:revision>
  <dcterms:created xsi:type="dcterms:W3CDTF">2018-10-15T09:37:16Z</dcterms:created>
  <dcterms:modified xsi:type="dcterms:W3CDTF">2018-10-16T13:11:55Z</dcterms:modified>
</cp:coreProperties>
</file>