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65" r:id="rId4"/>
    <p:sldId id="258" r:id="rId5"/>
    <p:sldId id="259" r:id="rId6"/>
    <p:sldId id="270" r:id="rId7"/>
    <p:sldId id="260" r:id="rId8"/>
    <p:sldId id="261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455" autoAdjust="0"/>
  </p:normalViewPr>
  <p:slideViewPr>
    <p:cSldViewPr>
      <p:cViewPr>
        <p:scale>
          <a:sx n="80" d="100"/>
          <a:sy n="80" d="100"/>
        </p:scale>
        <p:origin x="-86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3814D-0493-4C8F-9E1E-ED34FA1AEBA2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17A01-122F-4341-9F5E-BDBD945888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667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17A01-122F-4341-9F5E-BDBD945888AB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526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EL OBJETO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17A01-122F-4341-9F5E-BDBD945888AB}" type="slidenum">
              <a:rPr lang="es-ES" smtClean="0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1292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El</a:t>
            </a:r>
            <a:r>
              <a:rPr lang="es-ES" baseline="0" dirty="0" smtClean="0"/>
              <a:t> objeto de gasto 310 Productos alimenticios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17A01-122F-4341-9F5E-BDBD945888AB}" type="slidenum">
              <a:rPr lang="es-ES" smtClean="0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28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17A01-122F-4341-9F5E-BDBD945888AB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395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17A01-122F-4341-9F5E-BDBD945888AB}" type="slidenum">
              <a:rPr lang="es-ES" smtClean="0"/>
              <a:pPr/>
              <a:t>12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8E-6736-49A8-8DDB-D8F0DA1023AE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91A8-3EA6-46E4-9F5C-177F126A41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0510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8E-6736-49A8-8DDB-D8F0DA1023AE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91A8-3EA6-46E4-9F5C-177F126A41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195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8E-6736-49A8-8DDB-D8F0DA1023AE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91A8-3EA6-46E4-9F5C-177F126A41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497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8E-6736-49A8-8DDB-D8F0DA1023AE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91A8-3EA6-46E4-9F5C-177F126A41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97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8E-6736-49A8-8DDB-D8F0DA1023AE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91A8-3EA6-46E4-9F5C-177F126A41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1021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8E-6736-49A8-8DDB-D8F0DA1023AE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91A8-3EA6-46E4-9F5C-177F126A41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0282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8E-6736-49A8-8DDB-D8F0DA1023AE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91A8-3EA6-46E4-9F5C-177F126A41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017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8E-6736-49A8-8DDB-D8F0DA1023AE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91A8-3EA6-46E4-9F5C-177F126A41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821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8E-6736-49A8-8DDB-D8F0DA1023AE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91A8-3EA6-46E4-9F5C-177F126A41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1160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8E-6736-49A8-8DDB-D8F0DA1023AE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91A8-3EA6-46E4-9F5C-177F126A41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5206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8E-6736-49A8-8DDB-D8F0DA1023AE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691A8-3EA6-46E4-9F5C-177F126A41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354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5258E-6736-49A8-8DDB-D8F0DA1023AE}" type="datetimeFigureOut">
              <a:rPr lang="es-ES" smtClean="0"/>
              <a:pPr/>
              <a:t>16/10/2018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691A8-3EA6-46E4-9F5C-177F126A410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7659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dondear rectángulo de esquina sencilla"/>
          <p:cNvSpPr/>
          <p:nvPr/>
        </p:nvSpPr>
        <p:spPr>
          <a:xfrm>
            <a:off x="971600" y="3140968"/>
            <a:ext cx="8172400" cy="1850504"/>
          </a:xfrm>
          <a:prstGeom prst="round1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 </a:t>
            </a:r>
            <a:r>
              <a:rPr lang="es-ES" sz="4800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GOBIERNO DEPARTAMENTAL </a:t>
            </a:r>
          </a:p>
          <a:p>
            <a:pPr algn="ctr"/>
            <a:r>
              <a:rPr lang="es-ES" sz="4800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DEL XIII DPTO. </a:t>
            </a:r>
            <a:endParaRPr lang="es-ES" sz="4800" dirty="0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  <a:p>
            <a:pPr algn="ctr"/>
            <a:r>
              <a:rPr lang="es-ES" sz="4800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AMAMBAY</a:t>
            </a:r>
          </a:p>
          <a:p>
            <a:pPr algn="ctr"/>
            <a:r>
              <a:rPr lang="es-ES" sz="4800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2019</a:t>
            </a:r>
            <a:endParaRPr lang="es-ES" sz="4800" dirty="0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30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475587"/>
              </p:ext>
            </p:extLst>
          </p:nvPr>
        </p:nvGraphicFramePr>
        <p:xfrm>
          <a:off x="696734" y="188640"/>
          <a:ext cx="7518400" cy="20458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9775"/>
                <a:gridCol w="1893875"/>
                <a:gridCol w="1332375"/>
                <a:gridCol w="1332375"/>
              </a:tblGrid>
              <a:tr h="998002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SECTOR SALUD </a:t>
                      </a:r>
                      <a:endParaRPr lang="es-ES" sz="1800" b="1" i="0" u="none" strike="noStrike" dirty="0">
                        <a:solidFill>
                          <a:srgbClr val="FF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PRESUPUESTO 2018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PRESUPUESTO 2019 CARGADO 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MONTOS A SER CONSIDERADOS A LA BICAMERAL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51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310- 30-006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409.519.242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>
                          <a:effectLst/>
                        </a:rPr>
                        <a:t>409.519.242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1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</a:rPr>
                        <a:t>520-10-001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781.152.212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581.152.212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 dirty="0">
                          <a:effectLst/>
                        </a:rPr>
                        <a:t>200.000.000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143">
                <a:tc>
                  <a:txBody>
                    <a:bodyPr/>
                    <a:lstStyle/>
                    <a:p>
                      <a:pPr algn="l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514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TOTAL</a:t>
                      </a:r>
                      <a:endParaRPr lang="es-ES" sz="12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1.190.671.454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581.152.212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 dirty="0">
                          <a:effectLst/>
                        </a:rPr>
                        <a:t>609.519.242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683568" y="2276872"/>
            <a:ext cx="80648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400" b="1" dirty="0" smtClean="0">
                <a:solidFill>
                  <a:srgbClr val="FF0000"/>
                </a:solidFill>
              </a:rPr>
              <a:t>Solicito la reposición del </a:t>
            </a:r>
            <a:r>
              <a:rPr lang="es-ES" sz="1400" b="1" dirty="0">
                <a:solidFill>
                  <a:srgbClr val="FF0000"/>
                </a:solidFill>
              </a:rPr>
              <a:t>objeto de gasto 310 Productos </a:t>
            </a:r>
            <a:r>
              <a:rPr lang="es-ES" sz="1400" b="1" dirty="0" smtClean="0">
                <a:solidFill>
                  <a:srgbClr val="FF0000"/>
                </a:solidFill>
              </a:rPr>
              <a:t>alimenticios</a:t>
            </a:r>
            <a:r>
              <a:rPr lang="es-ES" sz="1400" dirty="0" smtClean="0"/>
              <a:t>, Teniendo en </a:t>
            </a:r>
            <a:r>
              <a:rPr lang="es-ES" sz="1400" dirty="0" smtClean="0"/>
              <a:t> cuenta </a:t>
            </a:r>
            <a:r>
              <a:rPr lang="es-ES" sz="1400" dirty="0" smtClean="0"/>
              <a:t>nuestra previsión de atención medica para el año 2019 de </a:t>
            </a:r>
            <a:r>
              <a:rPr lang="es-ES" sz="1400" dirty="0" smtClean="0"/>
              <a:t>aproximadamente 8.000 </a:t>
            </a:r>
            <a:r>
              <a:rPr lang="es-ES" sz="1400" dirty="0" smtClean="0"/>
              <a:t>personas, en forma mensual y así poder brindarle una atención acorde a cada </a:t>
            </a:r>
            <a:r>
              <a:rPr lang="es-ES" sz="1400" dirty="0" smtClean="0"/>
              <a:t>necesidades</a:t>
            </a:r>
            <a:r>
              <a:rPr lang="es-ES" sz="1400" dirty="0" smtClean="0"/>
              <a:t>.</a:t>
            </a:r>
          </a:p>
          <a:p>
            <a:endParaRPr lang="es-ES" sz="1400" dirty="0"/>
          </a:p>
          <a:p>
            <a:r>
              <a:rPr lang="es-ES" sz="1400" b="1" dirty="0" smtClean="0">
                <a:solidFill>
                  <a:srgbClr val="FF0000"/>
                </a:solidFill>
              </a:rPr>
              <a:t>La Reposición del objeto de gasto 520 Construcciones</a:t>
            </a:r>
            <a:r>
              <a:rPr lang="es-ES" sz="1400" dirty="0" smtClean="0"/>
              <a:t>   que fue disminuido en un 25,60 %, es necesario en mi departamento para continuar los programas de construcción y refacción en el Puesto de Salud. </a:t>
            </a:r>
          </a:p>
          <a:p>
            <a:endParaRPr lang="es-ES" sz="1400" dirty="0" smtClean="0"/>
          </a:p>
          <a:p>
            <a:r>
              <a:rPr lang="es-ES" sz="1400" dirty="0"/>
              <a:t> </a:t>
            </a:r>
            <a:r>
              <a:rPr lang="es-ES" sz="1400" dirty="0" smtClean="0"/>
              <a:t>Debemos tener en cuenta que Amambay fue el mas afectado por las epidemias del </a:t>
            </a:r>
            <a:r>
              <a:rPr lang="es-ES" sz="1400" dirty="0" err="1" smtClean="0"/>
              <a:t>Chikungunya</a:t>
            </a:r>
            <a:r>
              <a:rPr lang="es-ES" sz="1400" dirty="0" smtClean="0"/>
              <a:t> y Dengue en el año 2018 que por los problemas medio ambientales tremendo y la condición de Frontera favorecen que esto se repita.</a:t>
            </a:r>
          </a:p>
          <a:p>
            <a:endParaRPr lang="es-ES" sz="1400" dirty="0"/>
          </a:p>
          <a:p>
            <a:r>
              <a:rPr lang="es-ES" sz="1400" dirty="0" smtClean="0"/>
              <a:t>Recordar que en la región solo contamos con el Hospital Regional y Hoy día esta colapsado  pues atiende a los 5 distritos, en esa situación, el Puesto de Salud Departamental  cumple un rol de atención significativo para la Salud de los Amambayense.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250220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278429"/>
              </p:ext>
            </p:extLst>
          </p:nvPr>
        </p:nvGraphicFramePr>
        <p:xfrm>
          <a:off x="683568" y="332656"/>
          <a:ext cx="7518400" cy="1847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280"/>
                <a:gridCol w="2016224"/>
                <a:gridCol w="1649521"/>
                <a:gridCol w="1332375"/>
              </a:tblGrid>
              <a:tr h="70485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SECTOR INFRAESTRUCTURA </a:t>
                      </a:r>
                      <a:endParaRPr lang="es-ES" sz="1800" b="1" i="0" u="none" strike="noStrike" dirty="0">
                        <a:solidFill>
                          <a:srgbClr val="FF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PRESUPUESTO 2018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PRESUPUESTO 2019 CARGADO 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MONTOS A SER CONSIDERADOS A LA BICAMERAL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</a:rPr>
                        <a:t>520-30-006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176.927.316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56.075.700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>
                          <a:effectLst/>
                        </a:rPr>
                        <a:t>120.851.616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</a:rPr>
                        <a:t>520.30-007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</a:rPr>
                        <a:t>155.522.980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</a:rPr>
                        <a:t>15.000.000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>
                          <a:effectLst/>
                        </a:rPr>
                        <a:t>140.522.980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</a:rPr>
                        <a:t>520-30-011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</a:rPr>
                        <a:t>3.582.126.767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</a:rPr>
                        <a:t>931.960.768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>
                          <a:effectLst/>
                        </a:rPr>
                        <a:t>2.650.165.999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</a:rPr>
                        <a:t>530-30-011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3.198.255.479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</a:rPr>
                        <a:t>931.960.768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>
                          <a:effectLst/>
                        </a:rPr>
                        <a:t>2.266.294.711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</a:rPr>
                        <a:t>TOTAL 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</a:rPr>
                        <a:t>7.112.832.542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</a:rPr>
                        <a:t>1.934.997.236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u="none" strike="noStrike" dirty="0">
                          <a:effectLst/>
                        </a:rPr>
                        <a:t>5.177.835.306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683568" y="2348880"/>
            <a:ext cx="7560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En este </a:t>
            </a:r>
            <a:r>
              <a:rPr lang="es-ES" dirty="0" smtClean="0"/>
              <a:t>Sector </a:t>
            </a:r>
            <a:r>
              <a:rPr lang="es-ES" dirty="0"/>
              <a:t>el departamento de Amambay en este momento esta con 98 % de los caminos vecinales en pésimo estado, así también la reparación de puente en varias colonias debido a las intensas lluvia que mantuvo en zozobra  al departamento de Amambay</a:t>
            </a:r>
            <a:r>
              <a:rPr lang="es-ES" dirty="0" smtClean="0"/>
              <a:t>.</a:t>
            </a:r>
            <a:endParaRPr lang="es-ES" dirty="0"/>
          </a:p>
          <a:p>
            <a:endParaRPr lang="es-ES" dirty="0"/>
          </a:p>
          <a:p>
            <a:pPr algn="just"/>
            <a:r>
              <a:rPr lang="es-ES" dirty="0"/>
              <a:t>Se requiere la construcción y reparación de Infraestructuras edilicia en 80% de las 152 instituciones publicas en todo el Dpto</a:t>
            </a:r>
            <a:r>
              <a:rPr lang="es-ES" dirty="0" smtClean="0"/>
              <a:t>.</a:t>
            </a:r>
          </a:p>
          <a:p>
            <a:pPr algn="just"/>
            <a:endParaRPr lang="es-ES" dirty="0" smtClean="0"/>
          </a:p>
          <a:p>
            <a:pPr algn="just"/>
            <a:r>
              <a:rPr lang="es-ES" dirty="0" smtClean="0"/>
              <a:t>Con el Proyecto del presupuesto 2019, tenemos una disminución de 44,80 %, en el programa de administración en comparación con el Presupuesto </a:t>
            </a:r>
            <a:r>
              <a:rPr lang="es-ES" dirty="0" smtClean="0"/>
              <a:t>2018. </a:t>
            </a:r>
            <a:r>
              <a:rPr lang="es-ES" dirty="0" smtClean="0"/>
              <a:t>EL MAYOR DE TODOS.</a:t>
            </a:r>
          </a:p>
          <a:p>
            <a:pPr algn="just"/>
            <a:endParaRPr lang="es-ES" dirty="0"/>
          </a:p>
          <a:p>
            <a:pPr algn="just"/>
            <a:r>
              <a:rPr lang="es-ES" dirty="0" smtClean="0"/>
              <a:t>Se requiere de mas recursos para el desarrollo del departamento en distintas áreas, para la construcción de puentes, empedrados, arreglo de caminos en los diferentes distritos del departamento, y así poder cumplir con las necesidades de la población amambayense .-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258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059561"/>
              </p:ext>
            </p:extLst>
          </p:nvPr>
        </p:nvGraphicFramePr>
        <p:xfrm>
          <a:off x="304801" y="3344047"/>
          <a:ext cx="7772399" cy="685800"/>
        </p:xfrm>
        <a:graphic>
          <a:graphicData uri="http://schemas.openxmlformats.org/drawingml/2006/table">
            <a:tbl>
              <a:tblPr/>
              <a:tblGrid>
                <a:gridCol w="1384670"/>
                <a:gridCol w="2653773"/>
                <a:gridCol w="1866978"/>
                <a:gridCol w="1866978"/>
              </a:tblGrid>
              <a:tr h="8495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TOTAL GENERAL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200000"/>
                        </a:lnSpc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16,901,699,035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200000"/>
                        </a:lnSpc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6,079,399,238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300000"/>
                        </a:lnSpc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Arial Narrow"/>
                        </a:rPr>
                        <a:t>10,922,335,920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37570"/>
              </p:ext>
            </p:extLst>
          </p:nvPr>
        </p:nvGraphicFramePr>
        <p:xfrm>
          <a:off x="1752600" y="2514600"/>
          <a:ext cx="6324599" cy="677069"/>
        </p:xfrm>
        <a:graphic>
          <a:graphicData uri="http://schemas.openxmlformats.org/drawingml/2006/table">
            <a:tbl>
              <a:tblPr/>
              <a:tblGrid>
                <a:gridCol w="2627549"/>
                <a:gridCol w="1848525"/>
                <a:gridCol w="1848525"/>
              </a:tblGrid>
              <a:tr h="677069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PRESUPUESTO 2018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PRESUPUESTO 2019 CARGADO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/>
                        </a:rPr>
                        <a:t>MONTOS A SER CONSIDERADOS A LA BICAMERAL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</a:tr>
            </a:tbl>
          </a:graphicData>
        </a:graphic>
      </p:graphicFrame>
      <p:sp>
        <p:nvSpPr>
          <p:cNvPr id="6" name="5 Título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772400" cy="1470025"/>
          </a:xfrm>
        </p:spPr>
        <p:txBody>
          <a:bodyPr>
            <a:normAutofit/>
          </a:bodyPr>
          <a:lstStyle/>
          <a:p>
            <a:r>
              <a:rPr lang="es-PY" sz="3000" b="1" dirty="0" smtClean="0"/>
              <a:t>CONCLUSION </a:t>
            </a:r>
            <a:endParaRPr lang="es-PY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117693"/>
            <a:ext cx="756084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AMAM</a:t>
            </a:r>
            <a:r>
              <a:rPr lang="es-E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BAY </a:t>
            </a:r>
          </a:p>
          <a:p>
            <a:pPr algn="ctr"/>
            <a:r>
              <a:rPr lang="es-E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TERRITORIO Y SU GENTE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es-E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Habitantes(datos 2013),. 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125,746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Cubre un área de 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12.933 km2,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Densidad de 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habitantes por km2.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Distritos:  Pedro Juan Caballero </a:t>
            </a:r>
          </a:p>
          <a:p>
            <a:pPr>
              <a:lnSpc>
                <a:spcPct val="150000"/>
              </a:lnSpc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                   Bella Vista, </a:t>
            </a:r>
          </a:p>
          <a:p>
            <a:pPr>
              <a:lnSpc>
                <a:spcPct val="150000"/>
              </a:lnSpc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                   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Sanja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Pyta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                    Capitán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Bado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                    </a:t>
            </a:r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Karapa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-i</a:t>
            </a:r>
          </a:p>
        </p:txBody>
      </p:sp>
    </p:spTree>
    <p:extLst>
      <p:ext uri="{BB962C8B-B14F-4D97-AF65-F5344CB8AC3E}">
        <p14:creationId xmlns:p14="http://schemas.microsoft.com/office/powerpoint/2010/main" val="295400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404664"/>
            <a:ext cx="756084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DISTRIBUCIÓN DE LA POBLACIÓN</a:t>
            </a:r>
          </a:p>
          <a:p>
            <a:pPr algn="just">
              <a:lnSpc>
                <a:spcPct val="150000"/>
              </a:lnSpc>
            </a:pPr>
            <a:endParaRPr lang="es-ES" sz="24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40 %: …..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tiene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menos de </a:t>
            </a:r>
            <a:r>
              <a:rPr lang="es-ES" sz="2800" b="1" dirty="0">
                <a:latin typeface="Arial" pitchFamily="34" charset="0"/>
                <a:cs typeface="Arial" pitchFamily="34" charset="0"/>
              </a:rPr>
              <a:t>15 años,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55 %: ….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s-ES" sz="2800" b="1" dirty="0">
                <a:latin typeface="Arial" pitchFamily="34" charset="0"/>
                <a:cs typeface="Arial" pitchFamily="34" charset="0"/>
              </a:rPr>
              <a:t>15 a 59 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años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.</a:t>
            </a:r>
            <a:endParaRPr lang="es-ES" sz="32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05 %: … </a:t>
            </a:r>
            <a:r>
              <a:rPr lang="es-ES" sz="3200" dirty="0">
                <a:latin typeface="Arial" pitchFamily="34" charset="0"/>
                <a:cs typeface="Arial" pitchFamily="34" charset="0"/>
              </a:rPr>
              <a:t>mas de </a:t>
            </a:r>
            <a:r>
              <a:rPr lang="es-ES" sz="3200" b="1" dirty="0">
                <a:latin typeface="Arial" pitchFamily="34" charset="0"/>
                <a:cs typeface="Arial" pitchFamily="34" charset="0"/>
              </a:rPr>
              <a:t>6</a:t>
            </a:r>
            <a:r>
              <a:rPr lang="es-ES" sz="2800" b="1" dirty="0">
                <a:latin typeface="Arial" pitchFamily="34" charset="0"/>
                <a:cs typeface="Arial" pitchFamily="34" charset="0"/>
              </a:rPr>
              <a:t>0 años. </a:t>
            </a:r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28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11.000</a:t>
            </a:r>
            <a:r>
              <a:rPr lang="es-E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200" dirty="0">
                <a:latin typeface="Arial" pitchFamily="34" charset="0"/>
                <a:cs typeface="Arial" pitchFamily="34" charset="0"/>
              </a:rPr>
              <a:t>indígenas residen en la zona. En </a:t>
            </a:r>
            <a:r>
              <a:rPr lang="es-ES" sz="3200" b="1" dirty="0">
                <a:latin typeface="Arial" pitchFamily="34" charset="0"/>
                <a:cs typeface="Arial" pitchFamily="34" charset="0"/>
              </a:rPr>
              <a:t>51</a:t>
            </a:r>
            <a:r>
              <a:rPr lang="es-ES" sz="3200" dirty="0">
                <a:latin typeface="Arial" pitchFamily="34" charset="0"/>
                <a:cs typeface="Arial" pitchFamily="34" charset="0"/>
              </a:rPr>
              <a:t> comunidades.</a:t>
            </a:r>
          </a:p>
        </p:txBody>
      </p:sp>
    </p:spTree>
    <p:extLst>
      <p:ext uri="{BB962C8B-B14F-4D97-AF65-F5344CB8AC3E}">
        <p14:creationId xmlns:p14="http://schemas.microsoft.com/office/powerpoint/2010/main" val="398832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476672"/>
            <a:ext cx="80648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FF0000"/>
                </a:solidFill>
              </a:rPr>
              <a:t>DE 24.000 VIVIENDAS PARTICULARES OCUPADAS EN EL DEPARTAMENTO</a:t>
            </a:r>
            <a:r>
              <a:rPr lang="es-ES" sz="3200" dirty="0" smtClean="0">
                <a:solidFill>
                  <a:srgbClr val="FF0000"/>
                </a:solidFill>
              </a:rPr>
              <a:t>, </a:t>
            </a:r>
          </a:p>
          <a:p>
            <a:pPr algn="ctr"/>
            <a:endParaRPr lang="es-ES" sz="3200" dirty="0" smtClean="0"/>
          </a:p>
          <a:p>
            <a:pPr algn="ctr"/>
            <a:r>
              <a:rPr lang="es-ES" sz="3200" b="1" dirty="0" smtClean="0"/>
              <a:t>Servicios básicos que poseen  las viviendas, tenencia de: </a:t>
            </a:r>
          </a:p>
          <a:p>
            <a:pPr algn="ctr"/>
            <a:endParaRPr lang="es-ES" sz="3200" b="1" dirty="0" smtClean="0"/>
          </a:p>
          <a:p>
            <a:pPr marL="457200" indent="-457200" algn="just">
              <a:buFont typeface="Wingdings" pitchFamily="2" charset="2"/>
              <a:buChar char="v"/>
            </a:pPr>
            <a:r>
              <a:rPr lang="es-ES" sz="3200" b="1" dirty="0"/>
              <a:t>55,2%, </a:t>
            </a:r>
            <a:r>
              <a:rPr lang="es-ES" sz="3200" dirty="0" smtClean="0"/>
              <a:t>con baño conectado a pozo ciego,  o a una red cloacales</a:t>
            </a:r>
            <a:endParaRPr lang="es-ES" sz="3200" b="1" dirty="0" smtClean="0"/>
          </a:p>
          <a:p>
            <a:pPr marL="457200" indent="-457200" algn="just">
              <a:buFont typeface="Wingdings" pitchFamily="2" charset="2"/>
              <a:buChar char="v"/>
            </a:pPr>
            <a:r>
              <a:rPr lang="es-ES" sz="3200" b="1" dirty="0"/>
              <a:t>42,6%, </a:t>
            </a:r>
            <a:r>
              <a:rPr lang="es-ES" sz="3200" dirty="0" smtClean="0"/>
              <a:t>con accesos a agua corriente,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es-ES" sz="3200" b="1" dirty="0"/>
              <a:t>el 79,4% </a:t>
            </a:r>
            <a:r>
              <a:rPr lang="es-ES" sz="3200" dirty="0" smtClean="0"/>
              <a:t>con acceso a luz eléctrica,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es-ES" sz="3200" dirty="0"/>
              <a:t>el </a:t>
            </a:r>
            <a:r>
              <a:rPr lang="es-ES" sz="3200" b="1" dirty="0"/>
              <a:t>51,7% </a:t>
            </a:r>
            <a:r>
              <a:rPr lang="es-ES" sz="3200" dirty="0"/>
              <a:t>de las </a:t>
            </a:r>
            <a:r>
              <a:rPr lang="es-ES" sz="3200" dirty="0" smtClean="0"/>
              <a:t>viviendas con acceso a sistemas de recolección de basura,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57628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60648"/>
            <a:ext cx="820891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i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INDICADORES DE NBI  </a:t>
            </a:r>
          </a:p>
          <a:p>
            <a:pPr algn="ctr"/>
            <a:r>
              <a:rPr lang="es-ES" sz="3200" i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(NECESIDADES BASICAS INSATISFECHA)</a:t>
            </a:r>
          </a:p>
          <a:p>
            <a:pPr algn="ctr"/>
            <a:endParaRPr lang="es-ES" sz="3200" i="1" dirty="0" smtClean="0"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s-ES" sz="2800" i="1" dirty="0" smtClean="0">
                <a:latin typeface="Aharoni" pitchFamily="2" charset="-79"/>
                <a:cs typeface="Aharoni" pitchFamily="2" charset="-79"/>
              </a:rPr>
              <a:t>Familias que no acceden a los Servicios Básicos</a:t>
            </a:r>
          </a:p>
          <a:p>
            <a:endParaRPr lang="es-ES" sz="2800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s-ES" sz="3200" dirty="0" smtClean="0"/>
              <a:t>Bella Vista, con </a:t>
            </a:r>
            <a:r>
              <a:rPr lang="es-ES" sz="3200" b="1" dirty="0" smtClean="0"/>
              <a:t>22,3 % </a:t>
            </a:r>
            <a:r>
              <a:rPr lang="es-ES" sz="3200" dirty="0" smtClean="0"/>
              <a:t>de sus hogares.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ES" sz="3600" dirty="0" smtClean="0"/>
              <a:t>Capitán </a:t>
            </a:r>
            <a:r>
              <a:rPr lang="es-ES" sz="3600" dirty="0" err="1" smtClean="0"/>
              <a:t>Bado</a:t>
            </a:r>
            <a:r>
              <a:rPr lang="es-ES" sz="3600" dirty="0" smtClean="0"/>
              <a:t>, con </a:t>
            </a:r>
            <a:r>
              <a:rPr lang="es-ES" sz="3600" b="1" dirty="0" smtClean="0"/>
              <a:t>21 %,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ES" sz="3600" dirty="0" smtClean="0"/>
              <a:t>La Ciudad de </a:t>
            </a:r>
            <a:r>
              <a:rPr lang="es-ES" sz="3600" dirty="0" err="1" smtClean="0"/>
              <a:t>Sanja</a:t>
            </a:r>
            <a:r>
              <a:rPr lang="es-ES" sz="3600" dirty="0" smtClean="0"/>
              <a:t> </a:t>
            </a:r>
            <a:r>
              <a:rPr lang="es-ES" sz="3600" dirty="0" err="1" smtClean="0"/>
              <a:t>Pyta</a:t>
            </a:r>
            <a:r>
              <a:rPr lang="es-ES" sz="3600" dirty="0" smtClean="0"/>
              <a:t>  de </a:t>
            </a:r>
            <a:r>
              <a:rPr lang="es-ES" sz="3600" b="1" dirty="0" smtClean="0"/>
              <a:t>37 %,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ES" sz="3600" dirty="0" smtClean="0"/>
              <a:t>la Ciudad de </a:t>
            </a:r>
            <a:r>
              <a:rPr lang="es-ES" sz="3600" dirty="0" err="1" smtClean="0"/>
              <a:t>Karapa</a:t>
            </a:r>
            <a:r>
              <a:rPr lang="es-ES" sz="3600" dirty="0" smtClean="0"/>
              <a:t>-i el </a:t>
            </a:r>
            <a:r>
              <a:rPr lang="es-ES" sz="3600" b="1" dirty="0" smtClean="0"/>
              <a:t>57 % </a:t>
            </a:r>
            <a:r>
              <a:rPr lang="es-ES" sz="3600" dirty="0" smtClean="0"/>
              <a:t>y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ES" sz="3600" dirty="0" smtClean="0"/>
              <a:t>Pedro Juan Caballero, el </a:t>
            </a:r>
            <a:r>
              <a:rPr lang="es-ES" sz="3600" b="1" dirty="0" smtClean="0"/>
              <a:t>14,1 %</a:t>
            </a:r>
            <a:r>
              <a:rPr lang="es-ES" sz="3600" dirty="0" smtClean="0"/>
              <a:t>. 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360533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219200"/>
          </a:xfrm>
        </p:spPr>
        <p:txBody>
          <a:bodyPr/>
          <a:lstStyle/>
          <a:p>
            <a:r>
              <a:rPr lang="es-PY" b="1" dirty="0" smtClean="0"/>
              <a:t>SALUD</a:t>
            </a:r>
            <a:endParaRPr lang="es-PY" b="1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297470"/>
              </p:ext>
            </p:extLst>
          </p:nvPr>
        </p:nvGraphicFramePr>
        <p:xfrm>
          <a:off x="304800" y="1295398"/>
          <a:ext cx="8686801" cy="5334000"/>
        </p:xfrm>
        <a:graphic>
          <a:graphicData uri="http://schemas.openxmlformats.org/drawingml/2006/table">
            <a:tbl>
              <a:tblPr firstRow="1" firstCol="1" bandRow="1"/>
              <a:tblGrid>
                <a:gridCol w="2821938"/>
                <a:gridCol w="2931922"/>
                <a:gridCol w="2932941"/>
              </a:tblGrid>
              <a:tr h="6663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Nro. Total de Establecimientos del MSP y BS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 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24 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Igual a Alto Paraguay, los más bajos a nivel país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4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Nro total de Establecimientos con Internación del MSP y BS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 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3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 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Sólo superado por Boquerón con 1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3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Atenciones ambulatorias de todo tipo por habitante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  <a:latin typeface="Cambria"/>
                          <a:ea typeface="MS Mincho"/>
                          <a:cs typeface="Times New Roman"/>
                        </a:rPr>
                        <a:t>0.6</a:t>
                      </a:r>
                      <a:endParaRPr lang="es-PY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El segundo más bajo del País.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13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 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</a:tr>
              <a:tr h="6663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Tasa de Mortalidad infantil x 1000 nacidos vivos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16,7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Segundo a nivel país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53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Tasa de Mortalidad de 1 a 4 años por 100.000 hab. De 1 a 4 años.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84,7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Segundo a nivel país luego de Boquerón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53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Tasa de mortalidad de menores de 5 años x 1000 nacidos vivos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20,6 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Quinto a nivel país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3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Tasa de mortalidad materna x 100.000 nacidos vivos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98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  <a:latin typeface="Cambria"/>
                          <a:ea typeface="MS Mincho"/>
                          <a:cs typeface="Times New Roman"/>
                        </a:rPr>
                        <a:t>Séptimo a nivel país</a:t>
                      </a:r>
                      <a:endParaRPr lang="es-PY" sz="12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513"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_tradnl" sz="1200" dirty="0">
                          <a:effectLst/>
                          <a:latin typeface="Cambria"/>
                          <a:ea typeface="MS Mincho"/>
                          <a:cs typeface="Times New Roman"/>
                        </a:rPr>
                        <a:t> </a:t>
                      </a:r>
                      <a:endParaRPr lang="es-PY" sz="12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07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548680"/>
            <a:ext cx="806489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sz="3200" b="1" dirty="0" smtClean="0"/>
          </a:p>
          <a:p>
            <a:pPr algn="ctr"/>
            <a:r>
              <a:rPr lang="es-ES" sz="3200" b="1" dirty="0" smtClean="0"/>
              <a:t>OBRAS PUBLICAS</a:t>
            </a:r>
          </a:p>
          <a:p>
            <a:pPr algn="ctr"/>
            <a:endParaRPr lang="es-ES" sz="3200" b="1" dirty="0" smtClean="0"/>
          </a:p>
          <a:p>
            <a:pPr algn="just"/>
            <a:r>
              <a:rPr lang="es-ES" sz="28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este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ector, actualmente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el departamento de Amambay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esta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con 98 % de los caminos vecinales en pésimo estado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también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urge la 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reparación de puente en varias colonias debido a las intensas lluvia que mantuvo en zozobra  al departamento de Amambay.</a:t>
            </a:r>
          </a:p>
          <a:p>
            <a:pPr algn="just"/>
            <a:endParaRPr lang="es-E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800" dirty="0" smtClean="0">
                <a:latin typeface="Arial" pitchFamily="34" charset="0"/>
                <a:cs typeface="Arial" pitchFamily="34" charset="0"/>
              </a:rPr>
              <a:t>Se requiere la construcción y reparación de Infraestructuras edilicia en 80% de las 152 instituciones publicas en todo el Dpto.</a:t>
            </a:r>
          </a:p>
          <a:p>
            <a:pPr algn="just"/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56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026322"/>
              </p:ext>
            </p:extLst>
          </p:nvPr>
        </p:nvGraphicFramePr>
        <p:xfrm>
          <a:off x="1165225" y="548683"/>
          <a:ext cx="7511231" cy="5494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6953"/>
                <a:gridCol w="1745966"/>
                <a:gridCol w="1477207"/>
                <a:gridCol w="106969"/>
                <a:gridCol w="1224136"/>
              </a:tblGrid>
              <a:tr h="3820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 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GOBIERNO DEPARTAMENTAL DE AMAMBAY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PRESUPUESTO 2018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PRESUPUESTO 2019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DIFERENCIA 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19979">
                <a:tc vMerge="1"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49.810.102.300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42.560.534.421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6.906.707.395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1672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REEMPLANTEAMIENTO DEL ANTEPROYECTO </a:t>
                      </a:r>
                      <a:r>
                        <a:rPr lang="es-ES" sz="1600" u="none" strike="noStrike" dirty="0" smtClean="0">
                          <a:effectLst/>
                        </a:rPr>
                        <a:t>2019</a:t>
                      </a:r>
                    </a:p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10992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RUBROS 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PRESUPUESTO 2018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PRESUPUESTO 2019 CARGADO 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MONTOS A SER CONSIDERADOS A LA BICAMERAL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77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ADMINISTRACION EJECUTIVA DEPARTAMENTAL </a:t>
                      </a:r>
                      <a:endParaRPr lang="es-ES" sz="12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 </a:t>
                      </a:r>
                      <a:endParaRPr lang="es-ES" sz="12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 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 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77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123-10-001      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52.870.744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52.870.744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77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133-10-001     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323.105.380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362.105.380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77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141-10-001      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830.185.335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600.000.000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230.185.335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77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144-10-001      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1.422.076.726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1.415.576.726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6.500.000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77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145-10-001      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935.364.028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500.000.000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435.364.028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77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137-10-001     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39.000.000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77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199-10-001       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90.000.000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90.036.123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77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230-10-001      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104.081.612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54.081.612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200.000.000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77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>
                          <a:effectLst/>
                        </a:rPr>
                        <a:t>360-10-001       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565.573.442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215.573.442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300.000.000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7743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TOTAL 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4.362.257.267</a:t>
                      </a:r>
                      <a:endParaRPr lang="es-ES" sz="12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>
                          <a:effectLst/>
                        </a:rPr>
                        <a:t>2.785.231.780</a:t>
                      </a:r>
                      <a:endParaRPr lang="es-ES" sz="12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</a:rPr>
                        <a:t>1.677.061.610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8631" marR="8631" marT="86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36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485442"/>
              </p:ext>
            </p:extLst>
          </p:nvPr>
        </p:nvGraphicFramePr>
        <p:xfrm>
          <a:off x="755576" y="359708"/>
          <a:ext cx="7518400" cy="2489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8272"/>
                <a:gridCol w="511503"/>
                <a:gridCol w="1504721"/>
                <a:gridCol w="389154"/>
                <a:gridCol w="1332375"/>
                <a:gridCol w="1332375"/>
              </a:tblGrid>
              <a:tr h="126852">
                <a:tc gridSpan="2">
                  <a:txBody>
                    <a:bodyPr/>
                    <a:lstStyle/>
                    <a:p>
                      <a:pPr algn="l" fontAlgn="ctr"/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ES" sz="11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323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</a:rPr>
                        <a:t>RECONSIDERACION PARA EQUIPARAR AL PRESUPUESTO 2018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03235">
                <a:tc>
                  <a:txBody>
                    <a:bodyPr/>
                    <a:lstStyle/>
                    <a:p>
                      <a:pPr algn="l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</a:rPr>
                        <a:t> 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endParaRPr lang="es-ES" dirty="0"/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0518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SECTOR EDUCATIVO </a:t>
                      </a:r>
                      <a:endParaRPr lang="es-ES" sz="1800" b="1" i="0" u="none" strike="noStrike" dirty="0">
                        <a:solidFill>
                          <a:srgbClr val="FF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PRESUPUESTO 2018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PRESUPUESTO 2019 CARGADO 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MONTOS A SER CONSIDERADOS A LA BICAMERAL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141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</a:rPr>
                        <a:t>147-10-001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>
                          <a:effectLst/>
                        </a:rPr>
                        <a:t>997.750.000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997.750.000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41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 dirty="0">
                          <a:effectLst/>
                        </a:rPr>
                        <a:t>520-30-003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3.238.187.772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778.018.010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2.460.169.762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41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600" u="none" strike="noStrike">
                          <a:effectLst/>
                        </a:rPr>
                        <a:t>TOTAL</a:t>
                      </a:r>
                      <a:endParaRPr lang="es-ES" sz="1600" b="1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4.235.937.772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600" u="none" strike="noStrike" dirty="0">
                          <a:effectLst/>
                        </a:rPr>
                        <a:t>778.018.010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u="none" strike="noStrike" dirty="0">
                          <a:effectLst/>
                        </a:rPr>
                        <a:t>3.457.919.762</a:t>
                      </a:r>
                      <a:endParaRPr lang="es-ES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755576" y="2996952"/>
            <a:ext cx="75608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EL </a:t>
            </a:r>
            <a:r>
              <a:rPr lang="es-ES" dirty="0" smtClean="0"/>
              <a:t>objeto del </a:t>
            </a:r>
            <a:r>
              <a:rPr lang="es-ES" b="1" dirty="0" smtClean="0"/>
              <a:t>gasto 147 </a:t>
            </a:r>
            <a:r>
              <a:rPr lang="es-ES" dirty="0" smtClean="0"/>
              <a:t>es de apoyo al Programa de </a:t>
            </a:r>
            <a:r>
              <a:rPr lang="es-ES" b="1" dirty="0" smtClean="0"/>
              <a:t>Alimentación Escolar y </a:t>
            </a:r>
          </a:p>
          <a:p>
            <a:pPr algn="just"/>
            <a:r>
              <a:rPr lang="es-ES" b="1" dirty="0" smtClean="0"/>
              <a:t>Control Sanitario</a:t>
            </a:r>
            <a:r>
              <a:rPr lang="es-ES" dirty="0" smtClean="0"/>
              <a:t>, no esta incluido en mi presupuesto. Es recomendación del MEC (Res Nº 15866/16). Tener:</a:t>
            </a:r>
          </a:p>
          <a:p>
            <a:pPr algn="just"/>
            <a:r>
              <a:rPr lang="es-ES" dirty="0" smtClean="0"/>
              <a:t>01 cocinero/a, y   </a:t>
            </a:r>
            <a:r>
              <a:rPr lang="es-ES" dirty="0"/>
              <a:t>01 auxiliar </a:t>
            </a:r>
            <a:r>
              <a:rPr lang="es-ES" dirty="0" smtClean="0"/>
              <a:t> por   cada 100 alumnos; 01 Técnico  p/c, 3.000 Al..</a:t>
            </a:r>
          </a:p>
          <a:p>
            <a:pPr algn="just"/>
            <a:endParaRPr lang="es-ES" dirty="0" smtClean="0"/>
          </a:p>
          <a:p>
            <a:pPr algn="just"/>
            <a:r>
              <a:rPr lang="es-ES" b="1" dirty="0" smtClean="0">
                <a:solidFill>
                  <a:srgbClr val="FF0000"/>
                </a:solidFill>
              </a:rPr>
              <a:t>La necesidad de construcción según la Micro planificación solicitada por las distintas instituciones Educativas</a:t>
            </a:r>
            <a:r>
              <a:rPr lang="es-ES" dirty="0" smtClean="0"/>
              <a:t> refleja </a:t>
            </a:r>
            <a:r>
              <a:rPr lang="es-ES" dirty="0" smtClean="0"/>
              <a:t>las </a:t>
            </a:r>
            <a:r>
              <a:rPr lang="es-ES" dirty="0" smtClean="0"/>
              <a:t>siguientes  cifras: Aulas 84; Reparaciones 111 aulas; Baños diferenciados 48; Reparaciones de Baños 14; Bibliotecas 05; Cocina Comedor26; Tinglados 06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(el costo de construcción de una sala de aula aprox. Gs  90,000,000)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997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</TotalTime>
  <Words>1003</Words>
  <Application>Microsoft Office PowerPoint</Application>
  <PresentationFormat>Presentación en pantalla (4:3)</PresentationFormat>
  <Paragraphs>223</Paragraphs>
  <Slides>12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SALUD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</dc:creator>
  <cp:lastModifiedBy>DELL</cp:lastModifiedBy>
  <cp:revision>49</cp:revision>
  <cp:lastPrinted>2018-10-16T12:37:18Z</cp:lastPrinted>
  <dcterms:created xsi:type="dcterms:W3CDTF">2018-10-15T12:27:13Z</dcterms:created>
  <dcterms:modified xsi:type="dcterms:W3CDTF">2018-10-16T13:09:23Z</dcterms:modified>
</cp:coreProperties>
</file>