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256" r:id="rId2"/>
    <p:sldId id="259" r:id="rId3"/>
    <p:sldId id="333" r:id="rId4"/>
    <p:sldId id="304" r:id="rId5"/>
    <p:sldId id="319" r:id="rId6"/>
    <p:sldId id="336" r:id="rId7"/>
    <p:sldId id="328" r:id="rId8"/>
    <p:sldId id="349" r:id="rId9"/>
    <p:sldId id="330" r:id="rId10"/>
  </p:sldIdLst>
  <p:sldSz cx="9144000" cy="6858000" type="screen4x3"/>
  <p:notesSz cx="7010400" cy="92964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96009"/>
    <a:srgbClr val="C75F09"/>
    <a:srgbClr val="003366"/>
    <a:srgbClr val="000066"/>
    <a:srgbClr val="001D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75DCB02-9BB8-47FD-8907-85C794F793BA}" styleName="Estilo temático 1 - Énfasis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65" autoAdjust="0"/>
    <p:restoredTop sz="94660"/>
  </p:normalViewPr>
  <p:slideViewPr>
    <p:cSldViewPr>
      <p:cViewPr varScale="1">
        <p:scale>
          <a:sx n="87" d="100"/>
          <a:sy n="87" d="100"/>
        </p:scale>
        <p:origin x="-153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256" cy="464820"/>
          </a:xfrm>
          <a:prstGeom prst="rect">
            <a:avLst/>
          </a:prstGeom>
        </p:spPr>
        <p:txBody>
          <a:bodyPr vert="horz" lIns="92473" tIns="46237" rIns="92473" bIns="46237" rtlCol="0"/>
          <a:lstStyle>
            <a:lvl1pPr algn="l">
              <a:defRPr sz="1200"/>
            </a:lvl1pPr>
          </a:lstStyle>
          <a:p>
            <a:endParaRPr lang="es-PY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971551" y="0"/>
            <a:ext cx="3037255" cy="464820"/>
          </a:xfrm>
          <a:prstGeom prst="rect">
            <a:avLst/>
          </a:prstGeom>
        </p:spPr>
        <p:txBody>
          <a:bodyPr vert="horz" lIns="92473" tIns="46237" rIns="92473" bIns="46237" rtlCol="0"/>
          <a:lstStyle>
            <a:lvl1pPr algn="r">
              <a:defRPr sz="1200"/>
            </a:lvl1pPr>
          </a:lstStyle>
          <a:p>
            <a:fld id="{D0B10C26-880C-4D03-A226-E131032FECC7}" type="datetimeFigureOut">
              <a:rPr lang="es-PY" smtClean="0"/>
              <a:t>15/10/2018</a:t>
            </a:fld>
            <a:endParaRPr lang="es-PY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73" tIns="46237" rIns="92473" bIns="46237" rtlCol="0" anchor="ctr"/>
          <a:lstStyle/>
          <a:p>
            <a:endParaRPr lang="es-PY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01519" y="4415790"/>
            <a:ext cx="5607363" cy="4183380"/>
          </a:xfrm>
          <a:prstGeom prst="rect">
            <a:avLst/>
          </a:prstGeom>
        </p:spPr>
        <p:txBody>
          <a:bodyPr vert="horz" lIns="92473" tIns="46237" rIns="92473" bIns="46237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Y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256" cy="464820"/>
          </a:xfrm>
          <a:prstGeom prst="rect">
            <a:avLst/>
          </a:prstGeom>
        </p:spPr>
        <p:txBody>
          <a:bodyPr vert="horz" lIns="92473" tIns="46237" rIns="92473" bIns="46237" rtlCol="0" anchor="b"/>
          <a:lstStyle>
            <a:lvl1pPr algn="l">
              <a:defRPr sz="1200"/>
            </a:lvl1pPr>
          </a:lstStyle>
          <a:p>
            <a:endParaRPr lang="es-PY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971551" y="8829967"/>
            <a:ext cx="3037255" cy="464820"/>
          </a:xfrm>
          <a:prstGeom prst="rect">
            <a:avLst/>
          </a:prstGeom>
        </p:spPr>
        <p:txBody>
          <a:bodyPr vert="horz" lIns="92473" tIns="46237" rIns="92473" bIns="46237" rtlCol="0" anchor="b"/>
          <a:lstStyle>
            <a:lvl1pPr algn="r">
              <a:defRPr sz="1200"/>
            </a:lvl1pPr>
          </a:lstStyle>
          <a:p>
            <a:fld id="{8C521B42-1E5B-4887-8AFB-D1BC42C54A81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41681308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43" y="0"/>
            <a:ext cx="9100457" cy="68797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590800" y="2286000"/>
            <a:ext cx="6180224" cy="1470025"/>
          </a:xfrm>
        </p:spPr>
        <p:txBody>
          <a:bodyPr anchor="t"/>
          <a:lstStyle>
            <a:lvl1pPr algn="r">
              <a:defRPr b="1" cap="small" baseline="0">
                <a:solidFill>
                  <a:srgbClr val="0033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400" y="4038600"/>
            <a:ext cx="4772528" cy="990600"/>
          </a:xfrm>
        </p:spPr>
        <p:txBody>
          <a:bodyPr>
            <a:normAutofit/>
          </a:bodyPr>
          <a:lstStyle>
            <a:lvl1pPr marL="0" indent="0" algn="r">
              <a:buNone/>
              <a:defRPr sz="2000" b="0">
                <a:solidFill>
                  <a:schemeClr val="tx1"/>
                </a:solidFill>
                <a:latin typeface="Georgia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51"/>
            <a:ext cx="3721618" cy="6858000"/>
          </a:xfrm>
          <a:prstGeom prst="rect">
            <a:avLst/>
          </a:prstGeom>
        </p:spPr>
      </p:pic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6858000" y="5105400"/>
            <a:ext cx="1828800" cy="990600"/>
          </a:xfrm>
        </p:spPr>
        <p:txBody>
          <a:bodyPr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r>
              <a:rPr lang="en-US" dirty="0" smtClean="0"/>
              <a:t>Company Logo</a:t>
            </a:r>
            <a:endParaRPr lang="en-US" dirty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15/10/2018</a:t>
            </a:fld>
            <a:endParaRPr lang="es-E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1EC85-3918-4ED3-BE49-800306A15166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15/10/2018</a:t>
            </a:fld>
            <a:endParaRPr lang="es-E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1EC85-3918-4ED3-BE49-800306A15166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ckground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43" y="0"/>
            <a:ext cx="9100457" cy="6879771"/>
          </a:xfrm>
          <a:prstGeom prst="rect">
            <a:avLst/>
          </a:prstGeom>
        </p:spPr>
      </p:pic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762000" y="6356350"/>
            <a:ext cx="2133600" cy="365125"/>
          </a:xfrm>
        </p:spPr>
        <p:txBody>
          <a:bodyPr/>
          <a:lstStyle/>
          <a:p>
            <a:fld id="{7A847CFC-816F-41D0-AAC0-9BF4FEBC753E}" type="datetimeFigureOut">
              <a:rPr lang="es-ES" smtClean="0"/>
              <a:pPr/>
              <a:t>15/10/2018</a:t>
            </a:fld>
            <a:endParaRPr lang="es-E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52800" y="6356350"/>
            <a:ext cx="2895600" cy="365125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05600" y="6356350"/>
            <a:ext cx="2133600" cy="365125"/>
          </a:xfrm>
        </p:spPr>
        <p:txBody>
          <a:bodyPr/>
          <a:lstStyle/>
          <a:p>
            <a:fld id="{E3D1EC85-3918-4ED3-BE49-800306A15166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3568" y="1196752"/>
            <a:ext cx="6120680" cy="1656184"/>
          </a:xfrm>
        </p:spPr>
        <p:txBody>
          <a:bodyPr anchor="t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683568" y="2852936"/>
            <a:ext cx="6120680" cy="18002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 dirty="0"/>
          </a:p>
        </p:txBody>
      </p:sp>
      <p:sp>
        <p:nvSpPr>
          <p:cNvPr id="11" name="10 Marcador de texto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6453336"/>
            <a:ext cx="4392488" cy="288032"/>
          </a:xfrm>
        </p:spPr>
        <p:txBody>
          <a:bodyPr>
            <a:normAutofit/>
          </a:bodyPr>
          <a:lstStyle>
            <a:lvl1pPr marL="0" indent="0">
              <a:buNone/>
              <a:defRPr sz="1050">
                <a:solidFill>
                  <a:schemeClr val="bg1"/>
                </a:solidFill>
              </a:defRPr>
            </a:lvl1pPr>
          </a:lstStyle>
          <a:p>
            <a:pPr lvl="0"/>
            <a:r>
              <a:rPr lang="es-ES_tradnl" sz="1050" dirty="0" smtClean="0"/>
              <a:t>Facultad</a:t>
            </a:r>
            <a:endParaRPr lang="es-ES" dirty="0"/>
          </a:p>
        </p:txBody>
      </p:sp>
      <p:sp>
        <p:nvSpPr>
          <p:cNvPr id="13" name="12 Marcador de texto"/>
          <p:cNvSpPr>
            <a:spLocks noGrp="1"/>
          </p:cNvSpPr>
          <p:nvPr>
            <p:ph type="body" sz="quarter" idx="11" hasCustomPrompt="1"/>
          </p:nvPr>
        </p:nvSpPr>
        <p:spPr>
          <a:xfrm>
            <a:off x="4716017" y="6453189"/>
            <a:ext cx="4032447" cy="288179"/>
          </a:xfrm>
        </p:spPr>
        <p:txBody>
          <a:bodyPr>
            <a:normAutofit/>
          </a:bodyPr>
          <a:lstStyle>
            <a:lvl1pPr marL="0" indent="0" algn="r">
              <a:buNone/>
              <a:defRPr sz="1050">
                <a:solidFill>
                  <a:schemeClr val="bg1"/>
                </a:solidFill>
              </a:defRPr>
            </a:lvl1pPr>
          </a:lstStyle>
          <a:p>
            <a:pPr lvl="0"/>
            <a:r>
              <a:rPr lang="es-ES_tradnl" sz="1050" dirty="0" smtClean="0"/>
              <a:t>Carrera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01768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Diapositiva de título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3568" y="1196752"/>
            <a:ext cx="6120680" cy="1656184"/>
          </a:xfrm>
        </p:spPr>
        <p:txBody>
          <a:bodyPr anchor="t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683568" y="2852936"/>
            <a:ext cx="6120680" cy="18002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 dirty="0"/>
          </a:p>
        </p:txBody>
      </p:sp>
      <p:sp>
        <p:nvSpPr>
          <p:cNvPr id="11" name="10 Marcador de texto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6453336"/>
            <a:ext cx="4392488" cy="288032"/>
          </a:xfrm>
        </p:spPr>
        <p:txBody>
          <a:bodyPr>
            <a:normAutofit/>
          </a:bodyPr>
          <a:lstStyle>
            <a:lvl1pPr marL="0" indent="0">
              <a:buNone/>
              <a:defRPr sz="1050">
                <a:solidFill>
                  <a:schemeClr val="bg1"/>
                </a:solidFill>
              </a:defRPr>
            </a:lvl1pPr>
          </a:lstStyle>
          <a:p>
            <a:pPr lvl="0"/>
            <a:r>
              <a:rPr lang="es-ES_tradnl" sz="1050" dirty="0" smtClean="0"/>
              <a:t>Facultad</a:t>
            </a:r>
            <a:endParaRPr lang="es-ES" dirty="0"/>
          </a:p>
        </p:txBody>
      </p:sp>
      <p:sp>
        <p:nvSpPr>
          <p:cNvPr id="13" name="12 Marcador de texto"/>
          <p:cNvSpPr>
            <a:spLocks noGrp="1"/>
          </p:cNvSpPr>
          <p:nvPr>
            <p:ph type="body" sz="quarter" idx="11" hasCustomPrompt="1"/>
          </p:nvPr>
        </p:nvSpPr>
        <p:spPr>
          <a:xfrm>
            <a:off x="4716017" y="6453189"/>
            <a:ext cx="4032447" cy="288179"/>
          </a:xfrm>
        </p:spPr>
        <p:txBody>
          <a:bodyPr>
            <a:normAutofit/>
          </a:bodyPr>
          <a:lstStyle>
            <a:lvl1pPr marL="0" indent="0" algn="r">
              <a:buNone/>
              <a:defRPr sz="1050">
                <a:solidFill>
                  <a:schemeClr val="bg1"/>
                </a:solidFill>
              </a:defRPr>
            </a:lvl1pPr>
          </a:lstStyle>
          <a:p>
            <a:pPr lvl="0"/>
            <a:r>
              <a:rPr lang="es-ES_tradnl" sz="1050" dirty="0" smtClean="0"/>
              <a:t>Carrera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01768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75476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427984" y="1600200"/>
            <a:ext cx="374441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467544" y="188640"/>
            <a:ext cx="7787208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 dirty="0"/>
          </a:p>
        </p:txBody>
      </p:sp>
      <p:sp>
        <p:nvSpPr>
          <p:cNvPr id="10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771800" y="6356350"/>
            <a:ext cx="4968552" cy="365125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11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740352" y="6381328"/>
            <a:ext cx="504056" cy="365125"/>
          </a:xfrm>
        </p:spPr>
        <p:txBody>
          <a:bodyPr/>
          <a:lstStyle/>
          <a:p>
            <a:fld id="{E3D1EC85-3918-4ED3-BE49-800306A15166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4751682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8275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8275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355976" y="1535113"/>
            <a:ext cx="38884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355976" y="2174875"/>
            <a:ext cx="38884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  <p:sp>
        <p:nvSpPr>
          <p:cNvPr id="10" name="1 Título"/>
          <p:cNvSpPr>
            <a:spLocks noGrp="1"/>
          </p:cNvSpPr>
          <p:nvPr>
            <p:ph type="title"/>
          </p:nvPr>
        </p:nvSpPr>
        <p:spPr>
          <a:xfrm>
            <a:off x="467544" y="188640"/>
            <a:ext cx="7787208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 dirty="0"/>
          </a:p>
        </p:txBody>
      </p:sp>
      <p:sp>
        <p:nvSpPr>
          <p:cNvPr id="11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771800" y="6356350"/>
            <a:ext cx="4968552" cy="365125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12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740352" y="6381328"/>
            <a:ext cx="504056" cy="365125"/>
          </a:xfrm>
        </p:spPr>
        <p:txBody>
          <a:bodyPr/>
          <a:lstStyle/>
          <a:p>
            <a:fld id="{E3D1EC85-3918-4ED3-BE49-800306A15166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10683419"/>
      </p:ext>
    </p:extLst>
  </p:cSld>
  <p:clrMapOvr>
    <a:masterClrMapping/>
  </p:clrMapOvr>
  <p:transition spd="slow">
    <p:wipe dir="d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467544" y="188640"/>
            <a:ext cx="7787208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 dirty="0"/>
          </a:p>
        </p:txBody>
      </p:sp>
      <p:sp>
        <p:nvSpPr>
          <p:cNvPr id="7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771800" y="6356350"/>
            <a:ext cx="4968552" cy="365125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8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740352" y="6381328"/>
            <a:ext cx="504056" cy="365125"/>
          </a:xfrm>
        </p:spPr>
        <p:txBody>
          <a:bodyPr/>
          <a:lstStyle/>
          <a:p>
            <a:fld id="{E3D1EC85-3918-4ED3-BE49-800306A15166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92168145"/>
      </p:ext>
    </p:extLst>
  </p:cSld>
  <p:clrMapOvr>
    <a:masterClrMapping/>
  </p:clrMapOvr>
  <p:transition spd="slow">
    <p:wipe dir="d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9976194"/>
      </p:ext>
    </p:extLst>
  </p:cSld>
  <p:clrMapOvr>
    <a:masterClrMapping/>
  </p:clrMapOvr>
  <p:transition spd="slow">
    <p:wipe dir="d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7787208" cy="4525963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467544" y="188640"/>
            <a:ext cx="7787208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 dirty="0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771800" y="6356350"/>
            <a:ext cx="4968552" cy="365125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740352" y="6381328"/>
            <a:ext cx="504056" cy="365125"/>
          </a:xfrm>
        </p:spPr>
        <p:txBody>
          <a:bodyPr/>
          <a:lstStyle/>
          <a:p>
            <a:fld id="{E3D1EC85-3918-4ED3-BE49-800306A15166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85404385"/>
      </p:ext>
    </p:extLst>
  </p:cSld>
  <p:clrMapOvr>
    <a:masterClrMapping/>
  </p:clrMapOvr>
  <p:transition spd="slow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43" y="0"/>
            <a:ext cx="9100457" cy="68797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161049" y="-3176815"/>
            <a:ext cx="2819400" cy="91730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0" y="3048000"/>
            <a:ext cx="4343400" cy="1362075"/>
          </a:xfrm>
        </p:spPr>
        <p:txBody>
          <a:bodyPr anchor="b" anchorCtr="0"/>
          <a:lstStyle>
            <a:lvl1pPr algn="l">
              <a:defRPr sz="4000" b="1" cap="small" baseline="0">
                <a:solidFill>
                  <a:srgbClr val="0033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15/10/2018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1EC85-3918-4ED3-BE49-800306A15166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6781800" y="5334000"/>
            <a:ext cx="2133600" cy="9906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Company Logo</a:t>
            </a:r>
            <a:endParaRPr lang="en-US" dirty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PY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smtClean="0"/>
              <a:t>Haga clic para modificar el estilo de subtítulo del patrón</a:t>
            </a:r>
            <a:endParaRPr lang="es-PY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07DE5-972B-410B-A209-E8E8229C97A1}" type="datetimeFigureOut">
              <a:rPr lang="es-PY" smtClean="0"/>
              <a:t>15/10/2018</a:t>
            </a:fld>
            <a:endParaRPr lang="es-PY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9998D-9B6C-48A5-A85C-7437EE88E6B5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36666659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Diapositiva de título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3568" y="1196752"/>
            <a:ext cx="6120680" cy="1656184"/>
          </a:xfrm>
        </p:spPr>
        <p:txBody>
          <a:bodyPr anchor="t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683568" y="2852936"/>
            <a:ext cx="6120680" cy="18002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 dirty="0"/>
          </a:p>
        </p:txBody>
      </p:sp>
      <p:sp>
        <p:nvSpPr>
          <p:cNvPr id="11" name="10 Marcador de texto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6453336"/>
            <a:ext cx="4392488" cy="288032"/>
          </a:xfrm>
        </p:spPr>
        <p:txBody>
          <a:bodyPr>
            <a:normAutofit/>
          </a:bodyPr>
          <a:lstStyle>
            <a:lvl1pPr marL="0" indent="0">
              <a:buNone/>
              <a:defRPr sz="1050">
                <a:solidFill>
                  <a:schemeClr val="bg1"/>
                </a:solidFill>
              </a:defRPr>
            </a:lvl1pPr>
          </a:lstStyle>
          <a:p>
            <a:pPr lvl="0"/>
            <a:r>
              <a:rPr lang="es-ES_tradnl" sz="1050" dirty="0" smtClean="0"/>
              <a:t>Facultad</a:t>
            </a:r>
            <a:endParaRPr lang="es-ES" dirty="0"/>
          </a:p>
        </p:txBody>
      </p:sp>
      <p:sp>
        <p:nvSpPr>
          <p:cNvPr id="13" name="12 Marcador de texto"/>
          <p:cNvSpPr>
            <a:spLocks noGrp="1"/>
          </p:cNvSpPr>
          <p:nvPr>
            <p:ph type="body" sz="quarter" idx="11" hasCustomPrompt="1"/>
          </p:nvPr>
        </p:nvSpPr>
        <p:spPr>
          <a:xfrm>
            <a:off x="4716017" y="6453189"/>
            <a:ext cx="4032447" cy="288179"/>
          </a:xfrm>
        </p:spPr>
        <p:txBody>
          <a:bodyPr>
            <a:normAutofit/>
          </a:bodyPr>
          <a:lstStyle>
            <a:lvl1pPr marL="0" indent="0" algn="r">
              <a:buNone/>
              <a:defRPr sz="1050">
                <a:solidFill>
                  <a:schemeClr val="bg1"/>
                </a:solidFill>
              </a:defRPr>
            </a:lvl1pPr>
          </a:lstStyle>
          <a:p>
            <a:pPr lvl="0"/>
            <a:r>
              <a:rPr lang="es-ES_tradnl" sz="1050" dirty="0" smtClean="0"/>
              <a:t>Carrera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767400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objetos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8000" y="998728"/>
            <a:ext cx="8352000" cy="5328000"/>
          </a:xfrm>
        </p:spPr>
        <p:txBody>
          <a:bodyPr>
            <a:normAutofit/>
          </a:bodyPr>
          <a:lstStyle>
            <a:lvl1pPr marL="0" indent="360000">
              <a:spcBef>
                <a:spcPts val="0"/>
              </a:spcBef>
              <a:buNone/>
              <a:defRPr sz="1800">
                <a:latin typeface="+mn-lt"/>
              </a:defRPr>
            </a:lvl1pPr>
            <a:lvl2pPr>
              <a:buNone/>
              <a:defRPr sz="1600">
                <a:latin typeface="+mn-lt"/>
              </a:defRPr>
            </a:lvl2pPr>
            <a:lvl3pPr>
              <a:buNone/>
              <a:defRPr sz="1600">
                <a:latin typeface="+mn-lt"/>
              </a:defRPr>
            </a:lvl3pPr>
            <a:lvl4pPr>
              <a:buNone/>
              <a:defRPr sz="1600">
                <a:latin typeface="+mn-lt"/>
              </a:defRPr>
            </a:lvl4pPr>
            <a:lvl5pPr>
              <a:buNone/>
              <a:defRPr sz="1600">
                <a:latin typeface="+mn-lt"/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48000" y="6444000"/>
            <a:ext cx="7029345" cy="360000"/>
          </a:xfrm>
        </p:spPr>
        <p:txBody>
          <a:bodyPr anchor="b"/>
          <a:lstStyle>
            <a:lvl1pPr algn="l">
              <a:defRPr sz="14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39355" y="6438875"/>
            <a:ext cx="1160645" cy="365125"/>
          </a:xfrm>
        </p:spPr>
        <p:txBody>
          <a:bodyPr/>
          <a:lstStyle/>
          <a:p>
            <a:fld id="{E3D1EC85-3918-4ED3-BE49-800306A15166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9" name="8 Título"/>
          <p:cNvSpPr>
            <a:spLocks noGrp="1"/>
          </p:cNvSpPr>
          <p:nvPr>
            <p:ph type="title" hasCustomPrompt="1"/>
          </p:nvPr>
        </p:nvSpPr>
        <p:spPr>
          <a:xfrm>
            <a:off x="648000" y="72000"/>
            <a:ext cx="8352000" cy="792000"/>
          </a:xfrm>
        </p:spPr>
        <p:txBody>
          <a:bodyPr vert="horz" lIns="72000" tIns="36000" rIns="72000" bIns="0" rtlCol="0" anchor="ctr" anchorCtr="0"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lang="es-PY" sz="2900" b="1" kern="1200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PY" dirty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15/10/2018</a:t>
            </a:fld>
            <a:endParaRPr lang="es-E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1EC85-3918-4ED3-BE49-800306A15166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36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36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15/10/2018</a:t>
            </a:fld>
            <a:endParaRPr lang="es-E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1EC85-3918-4ED3-BE49-800306A15166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masterClrMapping/>
  </p:clrMapOvr>
  <p:transition spd="slow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36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15/10/2018</a:t>
            </a:fld>
            <a:endParaRPr lang="es-E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1EC85-3918-4ED3-BE49-800306A15166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dirty="0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15/10/2018</a:t>
            </a:fld>
            <a:endParaRPr lang="es-E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1EC85-3918-4ED3-BE49-800306A15166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8" name="1 Título"/>
          <p:cNvSpPr txBox="1">
            <a:spLocks/>
          </p:cNvSpPr>
          <p:nvPr userDrawn="1"/>
        </p:nvSpPr>
        <p:spPr>
          <a:xfrm>
            <a:off x="467544" y="188640"/>
            <a:ext cx="778720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</p:spTree>
  </p:cSld>
  <p:clrMapOvr>
    <a:masterClrMapping/>
  </p:clrMapOvr>
  <p:transition spd="slow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15/10/2018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1EC85-3918-4ED3-BE49-800306A15166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masterClrMapping/>
  </p:clrMapOvr>
  <p:transition spd="slow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274638"/>
            <a:ext cx="58674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15/10/2018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1EC85-3918-4ED3-BE49-800306A15166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7" name="1 Título"/>
          <p:cNvSpPr txBox="1">
            <a:spLocks/>
          </p:cNvSpPr>
          <p:nvPr userDrawn="1"/>
        </p:nvSpPr>
        <p:spPr>
          <a:xfrm>
            <a:off x="467544" y="188640"/>
            <a:ext cx="778720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</p:spTree>
  </p:cSld>
  <p:clrMapOvr>
    <a:masterClrMapping/>
  </p:clrMapOvr>
  <p:transition spd="slow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43" y="0"/>
            <a:ext cx="9100457" cy="687977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0000" y="72000"/>
            <a:ext cx="8280000" cy="792000"/>
          </a:xfrm>
          <a:prstGeom prst="rect">
            <a:avLst/>
          </a:prstGeom>
        </p:spPr>
        <p:txBody>
          <a:bodyPr vert="horz" lIns="72000" tIns="36000" rIns="72000" bIns="0" rtlCol="0" anchor="ctr" anchorCtr="0">
            <a:normAutofit/>
          </a:bodyPr>
          <a:lstStyle/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1600200"/>
            <a:ext cx="8077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47CFC-816F-41D0-AAC0-9BF4FEBC753E}" type="datetimeFigureOut">
              <a:rPr lang="es-ES" smtClean="0"/>
              <a:pPr/>
              <a:t>15/10/2018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528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56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D1EC85-3918-4ED3-BE49-800306A15166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2400" y="-109183"/>
            <a:ext cx="818707" cy="708318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7" r:id="rId14"/>
    <p:sldLayoutId id="2147483652" r:id="rId15"/>
    <p:sldLayoutId id="2147483653" r:id="rId16"/>
    <p:sldLayoutId id="2147483654" r:id="rId17"/>
    <p:sldLayoutId id="2147483656" r:id="rId18"/>
    <p:sldLayoutId id="2147483658" r:id="rId19"/>
    <p:sldLayoutId id="2147483692" r:id="rId20"/>
    <p:sldLayoutId id="2147483693" r:id="rId21"/>
  </p:sldLayoutIdLst>
  <p:transition spd="slow">
    <p:wipe dir="d"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ts val="3000"/>
        </a:lnSpc>
        <a:spcBef>
          <a:spcPct val="0"/>
        </a:spcBef>
        <a:buNone/>
        <a:defRPr lang="en-US" sz="3200" b="1" kern="1200" dirty="0" smtClean="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683568" y="2902171"/>
            <a:ext cx="806489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" sz="1200" dirty="0" smtClean="0">
              <a:solidFill>
                <a:schemeClr val="tx2">
                  <a:lumMod val="60000"/>
                  <a:lumOff val="40000"/>
                </a:schemeClr>
              </a:solidFill>
              <a:latin typeface="Arial Black" pitchFamily="34" charset="0"/>
            </a:endParaRPr>
          </a:p>
          <a:p>
            <a:pPr algn="ctr"/>
            <a:r>
              <a:rPr lang="es-ES" sz="4500" dirty="0">
                <a:latin typeface="Arial Black" pitchFamily="34" charset="0"/>
              </a:rPr>
              <a:t>PROYECTO DE PRESUPUESTO</a:t>
            </a:r>
            <a:endParaRPr lang="es-ES" sz="4500" dirty="0">
              <a:solidFill>
                <a:schemeClr val="tx2">
                  <a:lumMod val="60000"/>
                  <a:lumOff val="40000"/>
                </a:schemeClr>
              </a:solidFill>
              <a:latin typeface="Arial Black" pitchFamily="34" charset="0"/>
            </a:endParaRPr>
          </a:p>
          <a:p>
            <a:pPr algn="ctr"/>
            <a:endParaRPr lang="es-ES" sz="4500" dirty="0" smtClean="0">
              <a:solidFill>
                <a:schemeClr val="tx2">
                  <a:lumMod val="60000"/>
                  <a:lumOff val="40000"/>
                </a:schemeClr>
              </a:solidFill>
              <a:latin typeface="Arial Black" pitchFamily="34" charset="0"/>
            </a:endParaRPr>
          </a:p>
          <a:p>
            <a:pPr algn="ctr"/>
            <a:r>
              <a:rPr lang="es-ES" sz="4500" dirty="0" smtClean="0">
                <a:latin typeface="Arial Black" pitchFamily="34" charset="0"/>
              </a:rPr>
              <a:t>Ejercicio Fiscal 2019</a:t>
            </a:r>
            <a:endParaRPr lang="es-ES" sz="4500" dirty="0">
              <a:latin typeface="Arial Black" pitchFamily="34" charset="0"/>
            </a:endParaRPr>
          </a:p>
        </p:txBody>
      </p:sp>
      <p:pic>
        <p:nvPicPr>
          <p:cNvPr id="5" name="Imagen 4" descr="C:\Users\Secretaria_2\Downloads\07_Logo-Subtitulo_A4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" t="22252" r="7414" b="23593"/>
          <a:stretch/>
        </p:blipFill>
        <p:spPr bwMode="auto">
          <a:xfrm>
            <a:off x="683568" y="476672"/>
            <a:ext cx="4104456" cy="19442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 descr="C:\Users\Secretaria_2\Desktop\LOGO OFICIAL APROBADO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293" y="188639"/>
            <a:ext cx="2736304" cy="27135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20054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131840" y="168982"/>
            <a:ext cx="33987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 smtClean="0">
                <a:solidFill>
                  <a:srgbClr val="003366"/>
                </a:solidFill>
                <a:latin typeface="Arial Black" pitchFamily="34" charset="0"/>
              </a:rPr>
              <a:t>UNIDADES ACADEMICAS</a:t>
            </a:r>
            <a:endParaRPr lang="es-ES" dirty="0" smtClean="0">
              <a:solidFill>
                <a:srgbClr val="003366"/>
              </a:solidFill>
              <a:latin typeface="Arial Black" pitchFamily="34" charset="0"/>
            </a:endParaRPr>
          </a:p>
        </p:txBody>
      </p:sp>
      <p:sp>
        <p:nvSpPr>
          <p:cNvPr id="26" name="25 CuadroTexto"/>
          <p:cNvSpPr txBox="1"/>
          <p:nvPr/>
        </p:nvSpPr>
        <p:spPr>
          <a:xfrm>
            <a:off x="1403648" y="1485906"/>
            <a:ext cx="65527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6713" lvl="1"/>
            <a:r>
              <a:rPr lang="es-ES" b="1" u="sng" dirty="0" smtClean="0">
                <a:solidFill>
                  <a:srgbClr val="003366"/>
                </a:solidFill>
                <a:latin typeface="Arial Black" pitchFamily="34" charset="0"/>
              </a:rPr>
              <a:t>FACULTADES DE VILLARRICA</a:t>
            </a:r>
          </a:p>
          <a:p>
            <a:pPr marL="366713" lvl="1"/>
            <a:endParaRPr lang="es-ES" dirty="0" smtClean="0">
              <a:solidFill>
                <a:srgbClr val="003366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AutoNum type="arabicPeriod"/>
            </a:pPr>
            <a:r>
              <a:rPr lang="es-ES" dirty="0" smtClean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Facultad de Ciencias Económicas</a:t>
            </a:r>
          </a:p>
          <a:p>
            <a:pPr marL="342900" indent="-342900">
              <a:buAutoNum type="arabicPeriod"/>
            </a:pPr>
            <a:r>
              <a:rPr lang="es-ES" dirty="0" smtClean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Facultad de Filosofía y Ciencias Humanas</a:t>
            </a:r>
          </a:p>
          <a:p>
            <a:pPr marL="342900" indent="-342900">
              <a:buAutoNum type="arabicPeriod"/>
            </a:pPr>
            <a:r>
              <a:rPr lang="es-ES" dirty="0" smtClean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Facultad Politécnica</a:t>
            </a:r>
          </a:p>
          <a:p>
            <a:pPr marL="342900" indent="-342900">
              <a:buAutoNum type="arabicPeriod"/>
            </a:pPr>
            <a:r>
              <a:rPr lang="es-ES" dirty="0" smtClean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Facultad de Ciencias de la Salud</a:t>
            </a:r>
          </a:p>
          <a:p>
            <a:pPr marL="342900" indent="-342900">
              <a:buAutoNum type="arabicPeriod"/>
            </a:pPr>
            <a:r>
              <a:rPr lang="es-ES" dirty="0" smtClean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Facultad de Ciencias Agrarias</a:t>
            </a:r>
          </a:p>
          <a:p>
            <a:pPr marL="342900" indent="-342900">
              <a:buAutoNum type="arabicPeriod"/>
            </a:pPr>
            <a:r>
              <a:rPr lang="es-ES" dirty="0" smtClean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Facultad de Físicas, Químicas y Matemáticas</a:t>
            </a:r>
          </a:p>
          <a:p>
            <a:pPr marL="342900" indent="-342900">
              <a:buAutoNum type="arabicPeriod"/>
            </a:pPr>
            <a:r>
              <a:rPr lang="es-ES" dirty="0" smtClean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Facultad Ciencias Jurídicas, Políticas y Sociales</a:t>
            </a:r>
          </a:p>
          <a:p>
            <a:pPr marL="342900" indent="-342900">
              <a:buAutoNum type="arabicPeriod"/>
            </a:pPr>
            <a:r>
              <a:rPr lang="es-ES" dirty="0" smtClean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Facultad de Ingeniería y Arquitectura</a:t>
            </a:r>
            <a:endParaRPr lang="es-ES" b="1" u="sng" dirty="0" smtClean="0">
              <a:solidFill>
                <a:srgbClr val="003366"/>
              </a:solidFill>
              <a:latin typeface="Cambria" pitchFamily="18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539552" y="4672002"/>
            <a:ext cx="45618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6713" lvl="1"/>
            <a:r>
              <a:rPr lang="es-ES" sz="1600" b="1" u="sng" dirty="0" smtClean="0">
                <a:solidFill>
                  <a:srgbClr val="003366"/>
                </a:solidFill>
                <a:latin typeface="Arial Black" pitchFamily="34" charset="0"/>
              </a:rPr>
              <a:t>ESCUELAS DE VILLARRICA</a:t>
            </a:r>
          </a:p>
          <a:p>
            <a:pPr marL="342900" indent="-342900">
              <a:buAutoNum type="arabicPeriod"/>
            </a:pPr>
            <a:endParaRPr lang="es-ES" sz="1600" dirty="0" smtClean="0">
              <a:solidFill>
                <a:srgbClr val="003366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AutoNum type="arabicPeriod"/>
            </a:pPr>
            <a:r>
              <a:rPr lang="es-ES" sz="1600" dirty="0" smtClean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Escuela de Postgrado</a:t>
            </a:r>
          </a:p>
          <a:p>
            <a:pPr marL="342900" indent="-342900">
              <a:buAutoNum type="arabicPeriod"/>
            </a:pPr>
            <a:r>
              <a:rPr lang="es-ES" sz="1600" dirty="0" smtClean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Escuela de Arte y Cultura</a:t>
            </a:r>
          </a:p>
          <a:p>
            <a:pPr marL="342900" indent="-342900">
              <a:buFontTx/>
              <a:buAutoNum type="arabicPeriod"/>
            </a:pPr>
            <a:r>
              <a:rPr lang="es-ES" sz="1600" dirty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Escuela </a:t>
            </a:r>
            <a:r>
              <a:rPr lang="es-ES" sz="1600" dirty="0" smtClean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de Gastronomía, Hotelería </a:t>
            </a:r>
            <a:r>
              <a:rPr lang="es-ES" sz="1600" dirty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y </a:t>
            </a:r>
            <a:r>
              <a:rPr lang="es-ES" sz="1600" dirty="0" smtClean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Turismo</a:t>
            </a:r>
          </a:p>
          <a:p>
            <a:endParaRPr lang="es-ES" sz="1600" b="1" u="sng" dirty="0" smtClean="0">
              <a:solidFill>
                <a:srgbClr val="003366"/>
              </a:solidFill>
              <a:latin typeface="Cambria" pitchFamily="18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4831207" y="4697101"/>
            <a:ext cx="44201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6713" lvl="1"/>
            <a:r>
              <a:rPr lang="es-ES" sz="1600" b="1" u="sng" dirty="0" smtClean="0">
                <a:solidFill>
                  <a:srgbClr val="003366"/>
                </a:solidFill>
                <a:latin typeface="Arial Black" pitchFamily="34" charset="0"/>
              </a:rPr>
              <a:t>SEDES EN OTRAS CIUDADES</a:t>
            </a:r>
          </a:p>
          <a:p>
            <a:pPr marL="342900" indent="-342900">
              <a:buAutoNum type="arabicPeriod"/>
            </a:pPr>
            <a:endParaRPr lang="es-ES" sz="1600" dirty="0" smtClean="0">
              <a:solidFill>
                <a:srgbClr val="003366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AutoNum type="arabicPeriod"/>
            </a:pPr>
            <a:r>
              <a:rPr lang="es-ES" sz="1600" dirty="0" smtClean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Sede Carapeguá</a:t>
            </a:r>
          </a:p>
          <a:p>
            <a:pPr marL="342900" indent="-342900">
              <a:buAutoNum type="arabicPeriod"/>
            </a:pPr>
            <a:r>
              <a:rPr lang="es-ES" sz="1600" dirty="0" smtClean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Sede Caazapá – San Juan Nepomuceno</a:t>
            </a:r>
          </a:p>
          <a:p>
            <a:pPr marL="342900" indent="-342900">
              <a:buFontTx/>
              <a:buAutoNum type="arabicPeriod"/>
            </a:pPr>
            <a:r>
              <a:rPr lang="es-ES" sz="1600" dirty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Sede Paraguarí</a:t>
            </a:r>
          </a:p>
          <a:p>
            <a:pPr marL="342900" indent="-342900">
              <a:buAutoNum type="arabicPeriod"/>
            </a:pPr>
            <a:r>
              <a:rPr lang="es-ES" sz="1600" dirty="0" smtClean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Sede Pedro Juan Caballero </a:t>
            </a:r>
          </a:p>
          <a:p>
            <a:pPr marL="342900" indent="-342900">
              <a:buFontTx/>
              <a:buAutoNum type="arabicPeriod"/>
            </a:pPr>
            <a:r>
              <a:rPr lang="es-ES" sz="1600" dirty="0" smtClean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Sede Yuty</a:t>
            </a:r>
          </a:p>
          <a:p>
            <a:endParaRPr lang="es-ES" sz="1400" b="1" u="sng" dirty="0" smtClean="0">
              <a:solidFill>
                <a:srgbClr val="003366"/>
              </a:solidFill>
              <a:latin typeface="Cambria" pitchFamily="18" charset="0"/>
            </a:endParaRPr>
          </a:p>
        </p:txBody>
      </p:sp>
      <p:sp>
        <p:nvSpPr>
          <p:cNvPr id="2" name="Marcador de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s-PY"/>
          </a:p>
        </p:txBody>
      </p:sp>
      <p:pic>
        <p:nvPicPr>
          <p:cNvPr id="9" name="Imagen 8" descr="C:\Users\Secretaria_2\Downloads\07_Logo-Subtitulo_A4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" t="22252" r="7414" b="23593"/>
          <a:stretch/>
        </p:blipFill>
        <p:spPr bwMode="auto">
          <a:xfrm>
            <a:off x="665510" y="7400"/>
            <a:ext cx="2394322" cy="10805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agen 9" descr="C:\Users\Secretaria_2\Desktop\LOGO OFICIAL APROBADO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7401"/>
            <a:ext cx="1475656" cy="14785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8983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47625"/>
            <a:ext cx="1293019" cy="935831"/>
          </a:xfrm>
          <a:prstGeom prst="rect">
            <a:avLst/>
          </a:prstGeom>
        </p:spPr>
      </p:pic>
      <p:sp>
        <p:nvSpPr>
          <p:cNvPr id="2" name="AutoShape 2" descr="https://s3-sa-east-1.amazonaws.com/assets.abc.com.py/2017/06/01/esperan-la-reparacion-del-instituto-de-formacion-docente-de-horqueta_783_573_1498592.jpg"/>
          <p:cNvSpPr>
            <a:spLocks noChangeAspect="1" noChangeArrowheads="1"/>
          </p:cNvSpPr>
          <p:nvPr/>
        </p:nvSpPr>
        <p:spPr bwMode="auto">
          <a:xfrm>
            <a:off x="47625" y="754856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s-PY" sz="135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88640"/>
            <a:ext cx="3429000" cy="51435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39552" y="5517232"/>
            <a:ext cx="86044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Y" sz="3000" dirty="0" smtClean="0">
                <a:latin typeface="Arial Black" panose="020B0A04020102020204" pitchFamily="34" charset="0"/>
              </a:rPr>
              <a:t>Inauguración del Local del Rectorado en mayo del año 2017</a:t>
            </a:r>
            <a:endParaRPr lang="es-PY" sz="3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018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C:\Users\Secretaria_2\Downloads\07_Logo-Subtitulo_A4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" t="22252" r="7414" b="23593"/>
          <a:stretch/>
        </p:blipFill>
        <p:spPr bwMode="auto">
          <a:xfrm>
            <a:off x="539552" y="0"/>
            <a:ext cx="2016224" cy="7647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542178" y="5703838"/>
            <a:ext cx="8584472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Y" sz="2300" b="1" dirty="0" smtClean="0"/>
              <a:t>INAUGURACION DEL PRIMER PABELLON DE LABORATORIO DE LA </a:t>
            </a:r>
            <a:r>
              <a:rPr lang="es-PY" sz="2300" b="1" dirty="0"/>
              <a:t>UNVES </a:t>
            </a:r>
            <a:endParaRPr lang="es-PY" sz="2300" b="1" dirty="0" smtClean="0"/>
          </a:p>
          <a:p>
            <a:pPr algn="ctr"/>
            <a:r>
              <a:rPr lang="es-PY" sz="2300" b="1" dirty="0" smtClean="0"/>
              <a:t>EN SETIEMBRE DEL AÑO  2017</a:t>
            </a:r>
            <a:endParaRPr lang="es-PY" sz="2300" b="1" dirty="0"/>
          </a:p>
        </p:txBody>
      </p:sp>
      <p:sp>
        <p:nvSpPr>
          <p:cNvPr id="5" name="AutoShape 2" descr="http://www.cones.gov.py/wp-content/uploads/2017/09/20170925_180559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Y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1" y="764704"/>
            <a:ext cx="8587099" cy="4830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676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1" y="28916"/>
            <a:ext cx="1293019" cy="935831"/>
          </a:xfrm>
          <a:prstGeom prst="rect">
            <a:avLst/>
          </a:prstGeom>
        </p:spPr>
      </p:pic>
      <p:sp>
        <p:nvSpPr>
          <p:cNvPr id="2" name="AutoShape 2" descr="https://s3-sa-east-1.amazonaws.com/assets.abc.com.py/2017/06/01/esperan-la-reparacion-del-instituto-de-formacion-docente-de-horqueta_783_573_1498592.jpg"/>
          <p:cNvSpPr>
            <a:spLocks noChangeAspect="1" noChangeArrowheads="1"/>
          </p:cNvSpPr>
          <p:nvPr/>
        </p:nvSpPr>
        <p:spPr bwMode="auto">
          <a:xfrm>
            <a:off x="47625" y="754856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s-PY" sz="1350"/>
          </a:p>
        </p:txBody>
      </p:sp>
      <p:sp>
        <p:nvSpPr>
          <p:cNvPr id="4" name="CuadroTexto 3"/>
          <p:cNvSpPr txBox="1"/>
          <p:nvPr/>
        </p:nvSpPr>
        <p:spPr>
          <a:xfrm>
            <a:off x="683567" y="5847722"/>
            <a:ext cx="82809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Y" sz="2500" b="1" dirty="0" smtClean="0">
                <a:latin typeface="Arial Black" panose="020B0A04020102020204" pitchFamily="34" charset="0"/>
              </a:rPr>
              <a:t>SEGUNDO PABELLON ACADEMICO EN CONSTRUCCIÓN – AÑO 2018</a:t>
            </a:r>
            <a:endParaRPr lang="es-PY" sz="25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04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-64544"/>
            <a:ext cx="1293019" cy="935831"/>
          </a:xfrm>
          <a:prstGeom prst="rect">
            <a:avLst/>
          </a:prstGeom>
        </p:spPr>
      </p:pic>
      <p:sp>
        <p:nvSpPr>
          <p:cNvPr id="2" name="AutoShape 2" descr="https://s3-sa-east-1.amazonaws.com/assets.abc.com.py/2017/06/01/esperan-la-reparacion-del-instituto-de-formacion-docente-de-horqueta_783_573_1498592.jpg"/>
          <p:cNvSpPr>
            <a:spLocks noChangeAspect="1" noChangeArrowheads="1"/>
          </p:cNvSpPr>
          <p:nvPr/>
        </p:nvSpPr>
        <p:spPr bwMode="auto">
          <a:xfrm>
            <a:off x="47625" y="754856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s-PY" sz="135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95" y="869156"/>
            <a:ext cx="8408865" cy="4729987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683568" y="5805264"/>
            <a:ext cx="82809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Y" sz="2500" b="1" dirty="0" smtClean="0">
                <a:latin typeface="Arial Black" panose="020B0A04020102020204" pitchFamily="34" charset="0"/>
              </a:rPr>
              <a:t>TERMINACION DEL SEGUNDO PABELLON ACADEMICO EN CONSTRUCCIÓN</a:t>
            </a:r>
            <a:endParaRPr lang="es-PY" sz="25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4062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547" y="394448"/>
            <a:ext cx="2747941" cy="1988840"/>
          </a:xfrm>
          <a:prstGeom prst="rect">
            <a:avLst/>
          </a:prstGeom>
        </p:spPr>
      </p:pic>
      <p:sp>
        <p:nvSpPr>
          <p:cNvPr id="2" name="AutoShape 2" descr="https://s3-sa-east-1.amazonaws.com/assets.abc.com.py/2017/06/01/esperan-la-reparacion-del-instituto-de-formacion-docente-de-horqueta_783_573_1498592.jpg"/>
          <p:cNvSpPr>
            <a:spLocks noChangeAspect="1" noChangeArrowheads="1"/>
          </p:cNvSpPr>
          <p:nvPr/>
        </p:nvSpPr>
        <p:spPr bwMode="auto">
          <a:xfrm>
            <a:off x="47625" y="754856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s-PY" sz="135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639" y="116633"/>
            <a:ext cx="4428492" cy="2952328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39551" y="5633281"/>
            <a:ext cx="8495579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Y" sz="2400" b="1" dirty="0" smtClean="0">
                <a:latin typeface="Arial Black" panose="020B0A04020102020204" pitchFamily="34" charset="0"/>
              </a:rPr>
              <a:t>La inauguración de la Biblioteca, que funciona actualmente en un aula, se tiene previsto para el año 2019 en el nuevo Pabellón.</a:t>
            </a:r>
            <a:endParaRPr lang="es-PY" sz="2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664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0"/>
            <a:ext cx="8208912" cy="6842498"/>
          </a:xfrm>
          <a:prstGeom prst="rect">
            <a:avLst/>
          </a:prstGeom>
        </p:spPr>
      </p:pic>
      <p:pic>
        <p:nvPicPr>
          <p:cNvPr id="10" name="Imagen 9" descr="C:\Users\Secretaria_2\Downloads\07_Logo-Subtitulo_A4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" t="22252" r="7414" b="23593"/>
          <a:stretch/>
        </p:blipFill>
        <p:spPr bwMode="auto">
          <a:xfrm>
            <a:off x="7020272" y="5949280"/>
            <a:ext cx="1944216" cy="7920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6298462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445907" y="22957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>
                <a:solidFill>
                  <a:srgbClr val="003366"/>
                </a:solidFill>
                <a:latin typeface="Arial Black" pitchFamily="34" charset="0"/>
              </a:rPr>
              <a:t>FUTURO CAMPUS UNIVERSITARIO </a:t>
            </a:r>
            <a:r>
              <a:rPr lang="es-ES" sz="1600" dirty="0" smtClean="0">
                <a:solidFill>
                  <a:srgbClr val="003366"/>
                </a:solidFill>
                <a:latin typeface="Arial Black" pitchFamily="34" charset="0"/>
              </a:rPr>
              <a:t>(20 Hectáreas)</a:t>
            </a:r>
            <a:endParaRPr lang="es-ES" sz="2400" dirty="0" smtClean="0">
              <a:solidFill>
                <a:srgbClr val="003366"/>
              </a:solidFill>
              <a:latin typeface="Arial Black" pitchFamily="34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476855" y="1141251"/>
            <a:ext cx="6786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es-ES" sz="2800" b="1" dirty="0" smtClean="0">
                <a:solidFill>
                  <a:srgbClr val="003366"/>
                </a:solidFill>
                <a:latin typeface="Calibri" pitchFamily="34" charset="0"/>
                <a:cs typeface="Calibri" pitchFamily="34" charset="0"/>
              </a:rPr>
              <a:t>AÑO 2010  - </a:t>
            </a:r>
            <a:r>
              <a:rPr lang="es-ES" sz="2400" b="1" dirty="0" smtClean="0">
                <a:solidFill>
                  <a:srgbClr val="003366"/>
                </a:solidFill>
                <a:latin typeface="Calibri" pitchFamily="34" charset="0"/>
                <a:cs typeface="Calibri" pitchFamily="34" charset="0"/>
              </a:rPr>
              <a:t> Adquisición de predio 20 Ha</a:t>
            </a:r>
            <a:r>
              <a:rPr lang="es-ES" sz="2000" dirty="0" smtClean="0">
                <a:solidFill>
                  <a:srgbClr val="003366"/>
                </a:solidFill>
                <a:latin typeface="Calibri" pitchFamily="34" charset="0"/>
                <a:cs typeface="Calibri" pitchFamily="34" charset="0"/>
              </a:rPr>
              <a:t>. </a:t>
            </a:r>
            <a:endParaRPr lang="es-ES" sz="1600" dirty="0">
              <a:solidFill>
                <a:srgbClr val="003366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480639" y="1565724"/>
            <a:ext cx="80387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0850" indent="-450850">
              <a:buFont typeface="Wingdings" pitchFamily="2" charset="2"/>
              <a:buChar char="§"/>
              <a:tabLst>
                <a:tab pos="1885950" algn="l"/>
              </a:tabLst>
            </a:pPr>
            <a:r>
              <a:rPr lang="es-AR" sz="2400" b="1" dirty="0" smtClean="0">
                <a:solidFill>
                  <a:srgbClr val="003366"/>
                </a:solidFill>
              </a:rPr>
              <a:t>AÑO 2012   - </a:t>
            </a:r>
            <a:r>
              <a:rPr lang="es-AR" sz="1600" b="1" dirty="0" smtClean="0">
                <a:solidFill>
                  <a:srgbClr val="003366"/>
                </a:solidFill>
              </a:rPr>
              <a:t>Anteproyecto </a:t>
            </a:r>
            <a:r>
              <a:rPr lang="es-AR" sz="1600" b="1" dirty="0">
                <a:solidFill>
                  <a:srgbClr val="003366"/>
                </a:solidFill>
              </a:rPr>
              <a:t>y Zonificación </a:t>
            </a:r>
            <a:r>
              <a:rPr lang="es-AR" sz="1600" b="1" dirty="0" smtClean="0">
                <a:solidFill>
                  <a:srgbClr val="003366"/>
                </a:solidFill>
              </a:rPr>
              <a:t>del  Campus Universitario</a:t>
            </a:r>
          </a:p>
          <a:p>
            <a:pPr>
              <a:tabLst>
                <a:tab pos="1885950" algn="l"/>
              </a:tabLst>
            </a:pPr>
            <a:r>
              <a:rPr lang="es-AR" b="1" dirty="0" smtClean="0">
                <a:solidFill>
                  <a:srgbClr val="003366"/>
                </a:solidFill>
              </a:rPr>
              <a:t>                                  </a:t>
            </a:r>
            <a:r>
              <a:rPr lang="es-AR" b="1" dirty="0">
                <a:solidFill>
                  <a:srgbClr val="003366"/>
                </a:solidFill>
              </a:rPr>
              <a:t>de la </a:t>
            </a:r>
            <a:r>
              <a:rPr lang="es-AR" b="1" dirty="0" smtClean="0">
                <a:solidFill>
                  <a:srgbClr val="003366"/>
                </a:solidFill>
              </a:rPr>
              <a:t>UNVES - UNSAM</a:t>
            </a:r>
            <a:endParaRPr lang="es-ES" dirty="0">
              <a:solidFill>
                <a:srgbClr val="003366"/>
              </a:solidFill>
              <a:latin typeface="Arial Black" pitchFamily="34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1286879" y="737571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solidFill>
                  <a:srgbClr val="003366"/>
                </a:solidFill>
                <a:latin typeface="Calibri" pitchFamily="34" charset="0"/>
                <a:cs typeface="Calibri" pitchFamily="34" charset="0"/>
              </a:rPr>
              <a:t>Estimado para 10.000 alumnos por turno </a:t>
            </a:r>
            <a:endParaRPr lang="es-ES" dirty="0">
              <a:solidFill>
                <a:srgbClr val="003366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109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S101674557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re2011">
      <a:majorFont>
        <a:latin typeface="Myriad Pro Black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2895</TotalTime>
  <Words>191</Words>
  <Application>Microsoft Office PowerPoint</Application>
  <PresentationFormat>Presentación en pantalla (4:3)</PresentationFormat>
  <Paragraphs>38</Paragraphs>
  <Slides>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0" baseType="lpstr">
      <vt:lpstr>TS101674557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Unves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Carlos</dc:creator>
  <cp:lastModifiedBy>arps</cp:lastModifiedBy>
  <cp:revision>231</cp:revision>
  <cp:lastPrinted>2016-10-17T19:52:58Z</cp:lastPrinted>
  <dcterms:created xsi:type="dcterms:W3CDTF">2013-08-07T07:41:13Z</dcterms:created>
  <dcterms:modified xsi:type="dcterms:W3CDTF">2018-10-15T17:00:59Z</dcterms:modified>
</cp:coreProperties>
</file>