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</p:sldMasterIdLst>
  <p:notesMasterIdLst>
    <p:notesMasterId r:id="rId29"/>
  </p:notesMasterIdLst>
  <p:handoutMasterIdLst>
    <p:handoutMasterId r:id="rId30"/>
  </p:handoutMasterIdLst>
  <p:sldIdLst>
    <p:sldId id="356" r:id="rId4"/>
    <p:sldId id="513" r:id="rId5"/>
    <p:sldId id="516" r:id="rId6"/>
    <p:sldId id="517" r:id="rId7"/>
    <p:sldId id="359" r:id="rId8"/>
    <p:sldId id="502" r:id="rId9"/>
    <p:sldId id="361" r:id="rId10"/>
    <p:sldId id="365" r:id="rId11"/>
    <p:sldId id="495" r:id="rId12"/>
    <p:sldId id="496" r:id="rId13"/>
    <p:sldId id="497" r:id="rId14"/>
    <p:sldId id="498" r:id="rId15"/>
    <p:sldId id="499" r:id="rId16"/>
    <p:sldId id="509" r:id="rId17"/>
    <p:sldId id="511" r:id="rId18"/>
    <p:sldId id="510" r:id="rId19"/>
    <p:sldId id="512" r:id="rId20"/>
    <p:sldId id="501" r:id="rId21"/>
    <p:sldId id="474" r:id="rId22"/>
    <p:sldId id="504" r:id="rId23"/>
    <p:sldId id="506" r:id="rId24"/>
    <p:sldId id="518" r:id="rId25"/>
    <p:sldId id="519" r:id="rId26"/>
    <p:sldId id="503" r:id="rId27"/>
    <p:sldId id="477" r:id="rId28"/>
  </p:sldIdLst>
  <p:sldSz cx="9144000" cy="6858000" type="screen4x3"/>
  <p:notesSz cx="6797675" cy="9928225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01A"/>
    <a:srgbClr val="92D7FA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5" autoAdjust="0"/>
    <p:restoredTop sz="94629" autoAdjust="0"/>
  </p:normalViewPr>
  <p:slideViewPr>
    <p:cSldViewPr>
      <p:cViewPr varScale="1">
        <p:scale>
          <a:sx n="83" d="100"/>
          <a:sy n="83" d="100"/>
        </p:scale>
        <p:origin x="12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OFERTAS ACADÉMICAS</a:t>
            </a:r>
            <a:r>
              <a:rPr lang="es-E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grado de la </a:t>
            </a:r>
            <a:r>
              <a:rPr lang="es-E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</a:p>
          <a:p>
            <a:pPr>
              <a:defRPr sz="11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</a:t>
            </a:r>
            <a:r>
              <a:rPr lang="es-E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y Modalidad</a:t>
            </a:r>
            <a:endParaRPr lang="es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113265192756361"/>
          <c:y val="3.527385846017109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4468750279936"/>
          <c:y val="0.32197202491611709"/>
          <c:w val="0.63836750781578921"/>
          <c:h val="0.523128499620257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DC6-46B6-B266-0B2A580239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DC6-46B6-B266-0B2A580239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DC6-46B6-B266-0B2A580239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DC6-46B6-B266-0B2A5802390B}"/>
              </c:ext>
            </c:extLst>
          </c:dPt>
          <c:dLbls>
            <c:dLbl>
              <c:idx val="0"/>
              <c:layout>
                <c:manualLayout>
                  <c:x val="-2.4691700922119763E-2"/>
                  <c:y val="0.253600477139966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C6-46B6-B266-0B2A5802390B}"/>
                </c:ext>
              </c:extLst>
            </c:dLbl>
            <c:dLbl>
              <c:idx val="1"/>
              <c:layout>
                <c:manualLayout>
                  <c:x val="-0.17954699477835795"/>
                  <c:y val="-4.177167449230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C6-46B6-B266-0B2A5802390B}"/>
                </c:ext>
              </c:extLst>
            </c:dLbl>
            <c:dLbl>
              <c:idx val="2"/>
              <c:layout>
                <c:manualLayout>
                  <c:x val="-2.5257193645150538E-2"/>
                  <c:y val="-0.147686075816137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C6-46B6-B266-0B2A5802390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C6-46B6-B266-0B2A58023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Hoja3!$D$20:$D$23</c:f>
              <c:strCache>
                <c:ptCount val="4"/>
                <c:pt idx="0">
                  <c:v>Sede Central - Modalidad Presencial</c:v>
                </c:pt>
                <c:pt idx="1">
                  <c:v>Sede Central. Modalidad Semipresencial</c:v>
                </c:pt>
                <c:pt idx="2">
                  <c:v>Filiales - Modalidad Presencial</c:v>
                </c:pt>
                <c:pt idx="3">
                  <c:v>Filiales - Modalidad Semipresencial</c:v>
                </c:pt>
              </c:strCache>
            </c:strRef>
          </c:cat>
          <c:val>
            <c:numRef>
              <c:f>Hoja3!$E$20:$E$23</c:f>
              <c:numCache>
                <c:formatCode>General</c:formatCode>
                <c:ptCount val="4"/>
                <c:pt idx="0">
                  <c:v>78</c:v>
                </c:pt>
                <c:pt idx="1">
                  <c:v>4</c:v>
                </c:pt>
                <c:pt idx="2">
                  <c:v>64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C6-46B6-B266-0B2A5802390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PY" sz="20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es-PY" sz="20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Postgrado de </a:t>
            </a:r>
            <a:r>
              <a:rPr lang="es-PY" sz="20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Y" sz="2000" b="1" i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endParaRPr lang="es-PY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510931234913293"/>
          <c:y val="0.44470309620994874"/>
          <c:w val="0.63528294835927324"/>
          <c:h val="0.51943452415855007"/>
        </c:manualLayout>
      </c:layout>
      <c:pie3DChart>
        <c:varyColors val="1"/>
        <c:ser>
          <c:idx val="0"/>
          <c:order val="0"/>
          <c:explosion val="1"/>
          <c:dPt>
            <c:idx val="2"/>
            <c:bubble3D val="0"/>
            <c:spPr>
              <a:solidFill>
                <a:srgbClr val="64A73B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ED5D-4502-97EA-D9A9DF4096E3}"/>
              </c:ext>
            </c:extLst>
          </c:dPt>
          <c:dLbls>
            <c:dLbl>
              <c:idx val="0"/>
              <c:layout>
                <c:manualLayout>
                  <c:x val="0.12983784629990608"/>
                  <c:y val="-2.856464068863493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Arial Black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5D-4502-97EA-D9A9DF4096E3}"/>
                </c:ext>
              </c:extLst>
            </c:dLbl>
            <c:dLbl>
              <c:idx val="1"/>
              <c:layout>
                <c:manualLayout>
                  <c:x val="6.1854554039450164E-2"/>
                  <c:y val="1.33219945334541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Arial Black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5D-4502-97EA-D9A9DF4096E3}"/>
                </c:ext>
              </c:extLst>
            </c:dLbl>
            <c:dLbl>
              <c:idx val="2"/>
              <c:layout>
                <c:manualLayout>
                  <c:x val="-8.2349199205138821E-2"/>
                  <c:y val="-0.197067728518111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 smtClean="0">
                        <a:latin typeface="Arial Black" pitchFamily="34" charset="0"/>
                        <a:cs typeface="Arial" panose="020B0604020202020204" pitchFamily="34" charset="0"/>
                      </a:rPr>
                      <a:t>Especialización</a:t>
                    </a:r>
                    <a:r>
                      <a:rPr lang="en-US" b="1" dirty="0">
                        <a:latin typeface="Arial Black" pitchFamily="34" charset="0"/>
                        <a:cs typeface="Arial" panose="020B0604020202020204" pitchFamily="34" charset="0"/>
                      </a:rPr>
                      <a:t>
51%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5D-4502-97EA-D9A9DF4096E3}"/>
                </c:ext>
              </c:extLst>
            </c:dLbl>
            <c:dLbl>
              <c:idx val="3"/>
              <c:layout>
                <c:manualLayout>
                  <c:x val="-0.1376449018290897"/>
                  <c:y val="-2.295712658687884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Arial Black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5D-4502-97EA-D9A9DF4096E3}"/>
                </c:ext>
              </c:extLst>
            </c:dLbl>
            <c:dLbl>
              <c:idx val="4"/>
              <c:layout>
                <c:manualLayout>
                  <c:x val="4.1076559675187606E-2"/>
                  <c:y val="-6.631094906149305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Arial Black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5D-4502-97EA-D9A9DF409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Hoja2!$D$46:$D$50</c:f>
              <c:strCache>
                <c:ptCount val="5"/>
                <c:pt idx="0">
                  <c:v>Doctorado</c:v>
                </c:pt>
                <c:pt idx="1">
                  <c:v>Maestría</c:v>
                </c:pt>
                <c:pt idx="2">
                  <c:v>Especialización</c:v>
                </c:pt>
                <c:pt idx="3">
                  <c:v>Capacitación</c:v>
                </c:pt>
                <c:pt idx="4">
                  <c:v>Capacitación en Filiales</c:v>
                </c:pt>
              </c:strCache>
            </c:strRef>
          </c:cat>
          <c:val>
            <c:numRef>
              <c:f>Hoja2!$E$46:$E$50</c:f>
              <c:numCache>
                <c:formatCode>General</c:formatCode>
                <c:ptCount val="5"/>
                <c:pt idx="0">
                  <c:v>8</c:v>
                </c:pt>
                <c:pt idx="1">
                  <c:v>83</c:v>
                </c:pt>
                <c:pt idx="2">
                  <c:v>124</c:v>
                </c:pt>
                <c:pt idx="3">
                  <c:v>21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5D-4502-97EA-D9A9DF4096E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B9CA1A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Hoja2!$B$5:$B$18</c:f>
              <c:strCache>
                <c:ptCount val="14"/>
                <c:pt idx="0">
                  <c:v>MUSEO NACIONAL DE HISTORIA NATURAL</c:v>
                </c:pt>
                <c:pt idx="1">
                  <c:v>CENTRO MÉDICO LA COSTA</c:v>
                </c:pt>
                <c:pt idx="2">
                  <c:v>FUNDACIÓN VISIÓN</c:v>
                </c:pt>
                <c:pt idx="3">
                  <c:v>GUYRA PARAGUAY</c:v>
                </c:pt>
                <c:pt idx="4">
                  <c:v>FUNDACIÓN MOISÉS BERTONI</c:v>
                </c:pt>
                <c:pt idx="5">
                  <c:v>INSTITUTO DE PREVISIÓN SOCIAL - IPS</c:v>
                </c:pt>
                <c:pt idx="6">
                  <c:v>INSTITUTO DE INVESTIGACIÓN BIOLÓGICA DEL PARAGUAY - IIBP</c:v>
                </c:pt>
                <c:pt idx="7">
                  <c:v>INSTITUTO DE PATOLOGIA E INVESTIGACION - IPI</c:v>
                </c:pt>
                <c:pt idx="8">
                  <c:v>UNIVERSIDAD AUTONOMA DE ASUNCION - UAA</c:v>
                </c:pt>
                <c:pt idx="9">
                  <c:v>UNIVESIDAD DEL NORTE</c:v>
                </c:pt>
                <c:pt idx="10">
                  <c:v>MINISTERIO DE SALUD PUBLICA Y BIENESTAR SOCIAL - MSPYBS**</c:v>
                </c:pt>
                <c:pt idx="11">
                  <c:v>CENTRO PARA EL DESARROLLO DE LA INVESTIGACIÓN CIENTIFICA - CEDIC</c:v>
                </c:pt>
                <c:pt idx="12">
                  <c:v>UNIVESIDAD CATÓLICA ASUNCIÓN - UCA</c:v>
                </c:pt>
                <c:pt idx="13">
                  <c:v>UNIVERSIDAD NACIONAL DE ASUNCIÓN - UNA*</c:v>
                </c:pt>
              </c:strCache>
            </c:strRef>
          </c:cat>
          <c:val>
            <c:numRef>
              <c:f>Hoja2!$C$5:$C$18</c:f>
              <c:numCache>
                <c:formatCode>General</c:formatCode>
                <c:ptCount val="14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12</c:v>
                </c:pt>
                <c:pt idx="4">
                  <c:v>17</c:v>
                </c:pt>
                <c:pt idx="5">
                  <c:v>19</c:v>
                </c:pt>
                <c:pt idx="6">
                  <c:v>19</c:v>
                </c:pt>
                <c:pt idx="7">
                  <c:v>20</c:v>
                </c:pt>
                <c:pt idx="8">
                  <c:v>20</c:v>
                </c:pt>
                <c:pt idx="9">
                  <c:v>22</c:v>
                </c:pt>
                <c:pt idx="10">
                  <c:v>23</c:v>
                </c:pt>
                <c:pt idx="11">
                  <c:v>25</c:v>
                </c:pt>
                <c:pt idx="12">
                  <c:v>30</c:v>
                </c:pt>
                <c:pt idx="13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4-495F-A2C3-A764940BA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66634240"/>
        <c:axId val="166635776"/>
      </c:barChart>
      <c:catAx>
        <c:axId val="16663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635776"/>
        <c:crosses val="autoZero"/>
        <c:auto val="1"/>
        <c:lblAlgn val="ctr"/>
        <c:lblOffset val="100"/>
        <c:noMultiLvlLbl val="0"/>
      </c:catAx>
      <c:valAx>
        <c:axId val="166635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634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ANTEPROYECTO 2019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7512683775876756"/>
          <c:y val="6.4815036988910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802077865266843"/>
          <c:y val="0.18142351997666958"/>
          <c:w val="0.452847331583552"/>
          <c:h val="0.75474555263925336"/>
        </c:manualLayout>
      </c:layout>
      <c:pieChart>
        <c:varyColors val="1"/>
        <c:ser>
          <c:idx val="0"/>
          <c:order val="0"/>
          <c:tx>
            <c:strRef>
              <c:f>Hoja1!$D$7</c:f>
              <c:strCache>
                <c:ptCount val="1"/>
                <c:pt idx="0">
                  <c:v>PROYECTO 2018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07E-49DC-994E-62A5D10AD99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FF10
</a:t>
                    </a:r>
                    <a:r>
                      <a:rPr lang="en-US" smtClean="0"/>
                      <a:t>77%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7E-49DC-994E-62A5D10AD99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FF30
</a:t>
                    </a:r>
                    <a:r>
                      <a:rPr lang="en-US" smtClean="0"/>
                      <a:t>23%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E6-4A30-BB07-98123FD13B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Hoja1!$B$8:$B$9</c:f>
              <c:strCache>
                <c:ptCount val="2"/>
                <c:pt idx="0">
                  <c:v>FF10</c:v>
                </c:pt>
                <c:pt idx="1">
                  <c:v>FF30</c:v>
                </c:pt>
              </c:strCache>
            </c:strRef>
          </c:cat>
          <c:val>
            <c:numRef>
              <c:f>Hoja1!$D$8:$D$9</c:f>
              <c:numCache>
                <c:formatCode>#,##0</c:formatCode>
                <c:ptCount val="2"/>
                <c:pt idx="0">
                  <c:v>969730289467</c:v>
                </c:pt>
                <c:pt idx="1">
                  <c:v>278322726770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E-49DC-994E-62A5D10AD99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2019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7512683775876756"/>
          <c:y val="6.4815036988910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802077865266843"/>
          <c:y val="0.18142351997666958"/>
          <c:w val="0.452847331583552"/>
          <c:h val="0.75474555263925336"/>
        </c:manualLayout>
      </c:layout>
      <c:pieChart>
        <c:varyColors val="1"/>
        <c:ser>
          <c:idx val="0"/>
          <c:order val="0"/>
          <c:tx>
            <c:strRef>
              <c:f>Hoja1!$D$7</c:f>
              <c:strCache>
                <c:ptCount val="1"/>
                <c:pt idx="0">
                  <c:v>PROYECTO 2018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07E-49DC-994E-62A5D10AD99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FF10
</a:t>
                    </a:r>
                    <a:r>
                      <a:rPr lang="en-US" smtClean="0"/>
                      <a:t>77%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7E-49DC-994E-62A5D10AD99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FF30
</a:t>
                    </a:r>
                    <a:r>
                      <a:rPr lang="en-US" smtClean="0"/>
                      <a:t>23%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E6-4A30-BB07-98123FD13B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Hoja1!$B$8:$B$9</c:f>
              <c:strCache>
                <c:ptCount val="2"/>
                <c:pt idx="0">
                  <c:v>FF10</c:v>
                </c:pt>
                <c:pt idx="1">
                  <c:v>FF30</c:v>
                </c:pt>
              </c:strCache>
            </c:strRef>
          </c:cat>
          <c:val>
            <c:numRef>
              <c:f>Hoja1!$D$8:$D$9</c:f>
              <c:numCache>
                <c:formatCode>#,##0</c:formatCode>
                <c:ptCount val="2"/>
                <c:pt idx="0">
                  <c:v>969730289467</c:v>
                </c:pt>
                <c:pt idx="1">
                  <c:v>278322726770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7E-49DC-994E-62A5D10AD99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</a:t>
            </a:r>
            <a:r>
              <a:rPr lang="es-PY" sz="12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</a:p>
          <a:p>
            <a: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PY" sz="12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Ciencias</a:t>
            </a:r>
            <a:r>
              <a:rPr lang="es-PY" sz="1200" baseline="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/Unidades Académicas</a:t>
            </a:r>
            <a:r>
              <a:rPr lang="es-PY" sz="12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Año 2018</a:t>
            </a:r>
            <a:endParaRPr lang="es-PY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290645301706003"/>
          <c:y val="4.1021522265510731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25064946651627"/>
          <c:y val="0.23461660825564837"/>
          <c:w val="0.47032725932784902"/>
          <c:h val="0.722627199671416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76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38100" dir="4800000" sx="98000" sy="98000" rotWithShape="0">
                  <a:srgbClr val="000000">
                    <a:alpha val="3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FE-4448-B47C-CA3F11FBFB2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shade val="76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38100" dir="4800000" sx="98000" sy="98000" rotWithShape="0">
                  <a:srgbClr val="000000">
                    <a:alpha val="3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FE-4448-B47C-CA3F11FBFB2F}"/>
              </c:ext>
            </c:extLst>
          </c:dPt>
          <c:dLbls>
            <c:dLbl>
              <c:idx val="0"/>
              <c:layout>
                <c:manualLayout>
                  <c:x val="1.1875957316217945E-2"/>
                  <c:y val="-5.64349994188617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58%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 </a:t>
                    </a:r>
                    <a:r>
                      <a:rPr lang="en-US" sz="14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Acad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04981082192555"/>
                      <c:h val="0.1154686516313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EFE-4448-B47C-CA3F11FBFB2F}"/>
                </c:ext>
              </c:extLst>
            </c:dLbl>
            <c:dLbl>
              <c:idx val="1"/>
              <c:layout>
                <c:manualLayout>
                  <c:x val="2.5079635960303135E-2"/>
                  <c:y val="-1.52117880022122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42%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FCM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23959283029087"/>
                      <c:h val="9.39032868401827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EFE-4448-B47C-CA3F11FBF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UNA</c:v>
                </c:pt>
                <c:pt idx="1">
                  <c:v>MEDICINA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 formatCode="#,##0">
                  <c:v>1002440998446</c:v>
                </c:pt>
                <c:pt idx="1">
                  <c:v>420125670988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FE-4448-B47C-CA3F11FBFB2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76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38100" dir="4800000" sx="98000" sy="98000" rotWithShape="0">
                  <a:srgbClr val="000000">
                    <a:alpha val="3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EFE-4448-B47C-CA3F11FBFB2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shade val="76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38100" dir="4800000" sx="98000" sy="98000" rotWithShape="0">
                  <a:srgbClr val="000000">
                    <a:alpha val="3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EFE-4448-B47C-CA3F11FBFB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UNA</c:v>
                </c:pt>
                <c:pt idx="1">
                  <c:v>MEDICINA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0">
                  <c:v>0.58000000000000007</c:v>
                </c:pt>
                <c:pt idx="1">
                  <c:v>0.42000000000000004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FE-4448-B47C-CA3F11FBFB2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EDB54-675D-4790-A1F2-189ED16C806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FCC846-2BD1-41DD-981C-33A0424CCB73}">
      <dgm:prSet phldrT="[Texto]" phldr="1"/>
      <dgm:spPr/>
      <dgm:t>
        <a:bodyPr/>
        <a:lstStyle/>
        <a:p>
          <a:endParaRPr lang="es-ES" dirty="0"/>
        </a:p>
      </dgm:t>
    </dgm:pt>
    <dgm:pt modelId="{83AB2B8F-DDF9-4883-8F76-E7A8C108E605}" type="sibTrans" cxnId="{C31F8DA3-610C-40A4-85A5-EF61B2D17B5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S" dirty="0"/>
        </a:p>
      </dgm:t>
    </dgm:pt>
    <dgm:pt modelId="{EF565578-0274-4EE5-A154-EBBBBEA8C335}" type="parTrans" cxnId="{C31F8DA3-610C-40A4-85A5-EF61B2D17B55}">
      <dgm:prSet/>
      <dgm:spPr/>
      <dgm:t>
        <a:bodyPr/>
        <a:lstStyle/>
        <a:p>
          <a:endParaRPr lang="es-ES"/>
        </a:p>
      </dgm:t>
    </dgm:pt>
    <dgm:pt modelId="{B88BB00B-AE1E-49B0-ABA1-40B29C9328A1}" type="pres">
      <dgm:prSet presAssocID="{043EDB54-675D-4790-A1F2-189ED16C8063}" presName="Name0" presStyleCnt="0">
        <dgm:presLayoutVars>
          <dgm:chMax val="7"/>
          <dgm:chPref val="7"/>
          <dgm:dir/>
        </dgm:presLayoutVars>
      </dgm:prSet>
      <dgm:spPr/>
    </dgm:pt>
    <dgm:pt modelId="{9CFE0702-854B-4E86-BC91-01C7731B54C1}" type="pres">
      <dgm:prSet presAssocID="{043EDB54-675D-4790-A1F2-189ED16C8063}" presName="Name1" presStyleCnt="0"/>
      <dgm:spPr/>
    </dgm:pt>
    <dgm:pt modelId="{F7BC408E-6D23-4438-BDFB-3223BC94BB24}" type="pres">
      <dgm:prSet presAssocID="{83AB2B8F-DDF9-4883-8F76-E7A8C108E605}" presName="picture_1" presStyleCnt="0"/>
      <dgm:spPr/>
    </dgm:pt>
    <dgm:pt modelId="{D40617C4-C3A0-467C-84C8-DC1850A16808}" type="pres">
      <dgm:prSet presAssocID="{83AB2B8F-DDF9-4883-8F76-E7A8C108E605}" presName="pictureRepeatNode" presStyleLbl="alignImgPlace1" presStyleIdx="0" presStyleCnt="1" custScaleX="200000" custScaleY="196254" custLinFactNeighborX="27912" custLinFactNeighborY="8868"/>
      <dgm:spPr/>
      <dgm:t>
        <a:bodyPr/>
        <a:lstStyle/>
        <a:p>
          <a:endParaRPr lang="es-PY"/>
        </a:p>
      </dgm:t>
    </dgm:pt>
    <dgm:pt modelId="{8DF6A914-AA01-422E-A38A-9F564F4BF629}" type="pres">
      <dgm:prSet presAssocID="{25FCC846-2BD1-41DD-981C-33A0424CCB73}" presName="text_1" presStyleLbl="node1" presStyleIdx="0" presStyleCnt="0" custFlipVert="1" custFlipHor="1" custScaleX="24518" custScaleY="54254" custLinFactY="156580" custLinFactNeighborX="80097" custLinFactNeighborY="20000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3A206672-5B18-4FAC-B348-76E3061AA5C6}" type="presOf" srcId="{83AB2B8F-DDF9-4883-8F76-E7A8C108E605}" destId="{D40617C4-C3A0-467C-84C8-DC1850A16808}" srcOrd="0" destOrd="0" presId="urn:microsoft.com/office/officeart/2008/layout/CircularPictureCallout"/>
    <dgm:cxn modelId="{C31F8DA3-610C-40A4-85A5-EF61B2D17B55}" srcId="{043EDB54-675D-4790-A1F2-189ED16C8063}" destId="{25FCC846-2BD1-41DD-981C-33A0424CCB73}" srcOrd="0" destOrd="0" parTransId="{EF565578-0274-4EE5-A154-EBBBBEA8C335}" sibTransId="{83AB2B8F-DDF9-4883-8F76-E7A8C108E605}"/>
    <dgm:cxn modelId="{84EEA8E0-6DD1-4332-925B-BA1E5DDA59B7}" type="presOf" srcId="{25FCC846-2BD1-41DD-981C-33A0424CCB73}" destId="{8DF6A914-AA01-422E-A38A-9F564F4BF629}" srcOrd="0" destOrd="0" presId="urn:microsoft.com/office/officeart/2008/layout/CircularPictureCallout"/>
    <dgm:cxn modelId="{9352E7B9-B627-4E9A-818B-CA3177A8B034}" type="presOf" srcId="{043EDB54-675D-4790-A1F2-189ED16C8063}" destId="{B88BB00B-AE1E-49B0-ABA1-40B29C9328A1}" srcOrd="0" destOrd="0" presId="urn:microsoft.com/office/officeart/2008/layout/CircularPictureCallout"/>
    <dgm:cxn modelId="{D21A7289-29B9-4524-92BB-4744044F54FF}" type="presParOf" srcId="{B88BB00B-AE1E-49B0-ABA1-40B29C9328A1}" destId="{9CFE0702-854B-4E86-BC91-01C7731B54C1}" srcOrd="0" destOrd="0" presId="urn:microsoft.com/office/officeart/2008/layout/CircularPictureCallout"/>
    <dgm:cxn modelId="{6409DE70-B18A-4703-88CE-800BD29EC8F2}" type="presParOf" srcId="{9CFE0702-854B-4E86-BC91-01C7731B54C1}" destId="{F7BC408E-6D23-4438-BDFB-3223BC94BB24}" srcOrd="0" destOrd="0" presId="urn:microsoft.com/office/officeart/2008/layout/CircularPictureCallout"/>
    <dgm:cxn modelId="{5248E8F7-68C4-4908-B7DA-EE79FEE677E2}" type="presParOf" srcId="{F7BC408E-6D23-4438-BDFB-3223BC94BB24}" destId="{D40617C4-C3A0-467C-84C8-DC1850A16808}" srcOrd="0" destOrd="0" presId="urn:microsoft.com/office/officeart/2008/layout/CircularPictureCallout"/>
    <dgm:cxn modelId="{20D1C957-97D6-4DEB-BFB2-97368A5D8EA1}" type="presParOf" srcId="{9CFE0702-854B-4E86-BC91-01C7731B54C1}" destId="{8DF6A914-AA01-422E-A38A-9F564F4BF6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EDB54-675D-4790-A1F2-189ED16C806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FCC846-2BD1-41DD-981C-33A0424CCB73}">
      <dgm:prSet phldrT="[Texto]" phldr="1"/>
      <dgm:spPr/>
      <dgm:t>
        <a:bodyPr/>
        <a:lstStyle/>
        <a:p>
          <a:endParaRPr lang="es-ES" dirty="0"/>
        </a:p>
      </dgm:t>
    </dgm:pt>
    <dgm:pt modelId="{83AB2B8F-DDF9-4883-8F76-E7A8C108E605}" type="sibTrans" cxnId="{C31F8DA3-610C-40A4-85A5-EF61B2D17B5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S" dirty="0"/>
        </a:p>
      </dgm:t>
    </dgm:pt>
    <dgm:pt modelId="{EF565578-0274-4EE5-A154-EBBBBEA8C335}" type="parTrans" cxnId="{C31F8DA3-610C-40A4-85A5-EF61B2D17B55}">
      <dgm:prSet/>
      <dgm:spPr/>
      <dgm:t>
        <a:bodyPr/>
        <a:lstStyle/>
        <a:p>
          <a:endParaRPr lang="es-ES"/>
        </a:p>
      </dgm:t>
    </dgm:pt>
    <dgm:pt modelId="{B88BB00B-AE1E-49B0-ABA1-40B29C9328A1}" type="pres">
      <dgm:prSet presAssocID="{043EDB54-675D-4790-A1F2-189ED16C8063}" presName="Name0" presStyleCnt="0">
        <dgm:presLayoutVars>
          <dgm:chMax val="7"/>
          <dgm:chPref val="7"/>
          <dgm:dir/>
        </dgm:presLayoutVars>
      </dgm:prSet>
      <dgm:spPr/>
    </dgm:pt>
    <dgm:pt modelId="{9CFE0702-854B-4E86-BC91-01C7731B54C1}" type="pres">
      <dgm:prSet presAssocID="{043EDB54-675D-4790-A1F2-189ED16C8063}" presName="Name1" presStyleCnt="0"/>
      <dgm:spPr/>
    </dgm:pt>
    <dgm:pt modelId="{F7BC408E-6D23-4438-BDFB-3223BC94BB24}" type="pres">
      <dgm:prSet presAssocID="{83AB2B8F-DDF9-4883-8F76-E7A8C108E605}" presName="picture_1" presStyleCnt="0"/>
      <dgm:spPr/>
    </dgm:pt>
    <dgm:pt modelId="{D40617C4-C3A0-467C-84C8-DC1850A16808}" type="pres">
      <dgm:prSet presAssocID="{83AB2B8F-DDF9-4883-8F76-E7A8C108E605}" presName="pictureRepeatNode" presStyleLbl="alignImgPlace1" presStyleIdx="0" presStyleCnt="1" custScaleX="200000" custScaleY="196254" custLinFactNeighborY="-15096"/>
      <dgm:spPr/>
      <dgm:t>
        <a:bodyPr/>
        <a:lstStyle/>
        <a:p>
          <a:endParaRPr lang="es-PY"/>
        </a:p>
      </dgm:t>
    </dgm:pt>
    <dgm:pt modelId="{8DF6A914-AA01-422E-A38A-9F564F4BF629}" type="pres">
      <dgm:prSet presAssocID="{25FCC846-2BD1-41DD-981C-33A0424CCB73}" presName="text_1" presStyleLbl="node1" presStyleIdx="0" presStyleCnt="0" custFlipVert="1" custFlipHor="1" custScaleX="24518" custScaleY="54254" custLinFactY="156580" custLinFactNeighborX="80097" custLinFactNeighborY="20000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9217F8F7-7834-44B3-8508-8E94BACD9524}" type="presOf" srcId="{25FCC846-2BD1-41DD-981C-33A0424CCB73}" destId="{8DF6A914-AA01-422E-A38A-9F564F4BF629}" srcOrd="0" destOrd="0" presId="urn:microsoft.com/office/officeart/2008/layout/CircularPictureCallout"/>
    <dgm:cxn modelId="{C31F8DA3-610C-40A4-85A5-EF61B2D17B55}" srcId="{043EDB54-675D-4790-A1F2-189ED16C8063}" destId="{25FCC846-2BD1-41DD-981C-33A0424CCB73}" srcOrd="0" destOrd="0" parTransId="{EF565578-0274-4EE5-A154-EBBBBEA8C335}" sibTransId="{83AB2B8F-DDF9-4883-8F76-E7A8C108E605}"/>
    <dgm:cxn modelId="{C484C0F6-00B9-4A9A-A1D8-51A76E0A8A6A}" type="presOf" srcId="{043EDB54-675D-4790-A1F2-189ED16C8063}" destId="{B88BB00B-AE1E-49B0-ABA1-40B29C9328A1}" srcOrd="0" destOrd="0" presId="urn:microsoft.com/office/officeart/2008/layout/CircularPictureCallout"/>
    <dgm:cxn modelId="{C7058927-C165-4D2B-9E21-9E76E991784D}" type="presOf" srcId="{83AB2B8F-DDF9-4883-8F76-E7A8C108E605}" destId="{D40617C4-C3A0-467C-84C8-DC1850A16808}" srcOrd="0" destOrd="0" presId="urn:microsoft.com/office/officeart/2008/layout/CircularPictureCallout"/>
    <dgm:cxn modelId="{F35AA3DE-0A67-46B9-924F-969AE3BA013A}" type="presParOf" srcId="{B88BB00B-AE1E-49B0-ABA1-40B29C9328A1}" destId="{9CFE0702-854B-4E86-BC91-01C7731B54C1}" srcOrd="0" destOrd="0" presId="urn:microsoft.com/office/officeart/2008/layout/CircularPictureCallout"/>
    <dgm:cxn modelId="{5F0DD4F6-00F2-4DD0-9D81-AD2ED797CDCC}" type="presParOf" srcId="{9CFE0702-854B-4E86-BC91-01C7731B54C1}" destId="{F7BC408E-6D23-4438-BDFB-3223BC94BB24}" srcOrd="0" destOrd="0" presId="urn:microsoft.com/office/officeart/2008/layout/CircularPictureCallout"/>
    <dgm:cxn modelId="{B3A0A242-C208-4652-B176-CE27EC90FCF1}" type="presParOf" srcId="{F7BC408E-6D23-4438-BDFB-3223BC94BB24}" destId="{D40617C4-C3A0-467C-84C8-DC1850A16808}" srcOrd="0" destOrd="0" presId="urn:microsoft.com/office/officeart/2008/layout/CircularPictureCallout"/>
    <dgm:cxn modelId="{CF10B2D4-1DBA-44FF-A0C1-248EDB118F35}" type="presParOf" srcId="{9CFE0702-854B-4E86-BC91-01C7731B54C1}" destId="{8DF6A914-AA01-422E-A38A-9F564F4BF6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617C4-C3A0-467C-84C8-DC1850A16808}">
      <dsp:nvSpPr>
        <dsp:cNvPr id="0" name=""/>
        <dsp:cNvSpPr/>
      </dsp:nvSpPr>
      <dsp:spPr>
        <a:xfrm>
          <a:off x="0" y="65259"/>
          <a:ext cx="1547909" cy="15189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6A914-AA01-422E-A38A-9F564F4BF629}">
      <dsp:nvSpPr>
        <dsp:cNvPr id="0" name=""/>
        <dsp:cNvSpPr/>
      </dsp:nvSpPr>
      <dsp:spPr>
        <a:xfrm flipH="1" flipV="1">
          <a:off x="1109977" y="1445608"/>
          <a:ext cx="121445" cy="13856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1109977" y="1445608"/>
        <a:ext cx="121445" cy="138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617C4-C3A0-467C-84C8-DC1850A16808}">
      <dsp:nvSpPr>
        <dsp:cNvPr id="0" name=""/>
        <dsp:cNvSpPr/>
      </dsp:nvSpPr>
      <dsp:spPr>
        <a:xfrm>
          <a:off x="0" y="0"/>
          <a:ext cx="1907949" cy="18722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6A914-AA01-422E-A38A-9F564F4BF629}">
      <dsp:nvSpPr>
        <dsp:cNvPr id="0" name=""/>
        <dsp:cNvSpPr/>
      </dsp:nvSpPr>
      <dsp:spPr>
        <a:xfrm flipH="1" flipV="1">
          <a:off x="1368155" y="1845426"/>
          <a:ext cx="149693" cy="17079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1368155" y="1845426"/>
        <a:ext cx="149693" cy="170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866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DE2F0-1312-404B-8406-3BC447704860}" type="datetimeFigureOut">
              <a:rPr lang="es-PY" smtClean="0"/>
              <a:t>15/10/2018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29781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866" y="9429781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FDBD-BC0F-4F00-889E-23AB11A72DD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6435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60" cy="496411"/>
          </a:xfrm>
          <a:prstGeom prst="rect">
            <a:avLst/>
          </a:prstGeom>
        </p:spPr>
        <p:txBody>
          <a:bodyPr vert="horz" lIns="96107" tIns="48054" rIns="96107" bIns="48054" rtlCol="0"/>
          <a:lstStyle>
            <a:lvl1pPr algn="l">
              <a:defRPr sz="13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6107" tIns="48054" rIns="96107" bIns="48054" rtlCol="0"/>
          <a:lstStyle>
            <a:lvl1pPr algn="r">
              <a:defRPr sz="1300"/>
            </a:lvl1pPr>
          </a:lstStyle>
          <a:p>
            <a:fld id="{9F719DAB-ADFA-4FD1-9F8F-A2E5ECE4256C}" type="datetimeFigureOut">
              <a:rPr lang="es-PY" smtClean="0"/>
              <a:pPr/>
              <a:t>15/10/2018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07" tIns="48054" rIns="96107" bIns="48054" rtlCol="0" anchor="ctr"/>
          <a:lstStyle/>
          <a:p>
            <a:endParaRPr lang="es-P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6107" tIns="48054" rIns="96107" bIns="4805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430094"/>
            <a:ext cx="2945660" cy="496411"/>
          </a:xfrm>
          <a:prstGeom prst="rect">
            <a:avLst/>
          </a:prstGeom>
        </p:spPr>
        <p:txBody>
          <a:bodyPr vert="horz" lIns="96107" tIns="48054" rIns="96107" bIns="48054" rtlCol="0" anchor="b"/>
          <a:lstStyle>
            <a:lvl1pPr algn="l">
              <a:defRPr sz="1300"/>
            </a:lvl1pPr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30094"/>
            <a:ext cx="2945660" cy="496411"/>
          </a:xfrm>
          <a:prstGeom prst="rect">
            <a:avLst/>
          </a:prstGeom>
        </p:spPr>
        <p:txBody>
          <a:bodyPr vert="horz" lIns="96107" tIns="48054" rIns="96107" bIns="48054" rtlCol="0" anchor="b"/>
          <a:lstStyle>
            <a:lvl1pPr algn="r">
              <a:defRPr sz="1300"/>
            </a:lvl1pPr>
          </a:lstStyle>
          <a:p>
            <a:fld id="{4A57B050-8C0B-4C81-83AB-284940F61806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1936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35A4-C469-46BB-B8ED-A94E3B64A4BA}" type="slidenum">
              <a:rPr lang="es-PY" smtClean="0"/>
              <a:pPr/>
              <a:t>2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693389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35A4-C469-46BB-B8ED-A94E3B64A4BA}" type="slidenum">
              <a:rPr lang="es-PY" smtClean="0"/>
              <a:pPr/>
              <a:t>21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67882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35A4-C469-46BB-B8ED-A94E3B64A4BA}" type="slidenum">
              <a:rPr lang="es-PY" smtClean="0">
                <a:solidFill>
                  <a:prstClr val="black"/>
                </a:solidFill>
              </a:rPr>
              <a:pPr/>
              <a:t>22</a:t>
            </a:fld>
            <a:endParaRPr lang="es-P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82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35A4-C469-46BB-B8ED-A94E3B64A4BA}" type="slidenum">
              <a:rPr lang="es-PY" smtClean="0">
                <a:solidFill>
                  <a:prstClr val="black"/>
                </a:solidFill>
              </a:rPr>
              <a:pPr/>
              <a:t>23</a:t>
            </a:fld>
            <a:endParaRPr lang="es-P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82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35A4-C469-46BB-B8ED-A94E3B64A4BA}" type="slidenum">
              <a:rPr lang="es-PY" smtClean="0"/>
              <a:pPr/>
              <a:t>24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2333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35A4-C469-46BB-B8ED-A94E3B64A4BA}" type="slidenum">
              <a:rPr lang="es-PY" smtClean="0">
                <a:solidFill>
                  <a:prstClr val="black"/>
                </a:solidFill>
              </a:rPr>
              <a:pPr/>
              <a:t>3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8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935A4-C469-46BB-B8ED-A94E3B64A4BA}" type="slidenum">
              <a:rPr lang="es-PY" smtClean="0">
                <a:solidFill>
                  <a:prstClr val="black"/>
                </a:solidFill>
              </a:rPr>
              <a:pPr/>
              <a:t>4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8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82832-2118-4FFD-91B9-B87A5E09F248}" type="slidenum">
              <a:rPr lang="es-PY" smtClean="0"/>
              <a:t>11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4663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C77475-3960-4EB6-8ED1-3014BEE3E1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9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7B050-8C0B-4C81-83AB-284940F61806}" type="slidenum">
              <a:rPr lang="es-PY" smtClean="0"/>
              <a:pPr/>
              <a:t>15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2734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7B050-8C0B-4C81-83AB-284940F61806}" type="slidenum">
              <a:rPr lang="es-PY" smtClean="0">
                <a:solidFill>
                  <a:prstClr val="black"/>
                </a:solidFill>
              </a:rPr>
              <a:pPr/>
              <a:t>16</a:t>
            </a:fld>
            <a:endParaRPr lang="es-P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15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7B050-8C0B-4C81-83AB-284940F61806}" type="slidenum">
              <a:rPr lang="es-PY" smtClean="0">
                <a:solidFill>
                  <a:prstClr val="black"/>
                </a:solidFill>
              </a:rPr>
              <a:pPr/>
              <a:t>17</a:t>
            </a:fld>
            <a:endParaRPr lang="es-P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23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7B050-8C0B-4C81-83AB-284940F61806}" type="slidenum">
              <a:rPr lang="es-PY" smtClean="0"/>
              <a:pPr/>
              <a:t>19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7397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FD5A5C-95A1-4979-B89D-74DC42419B6E}" type="datetime1">
              <a:rPr lang="es-PY" smtClean="0"/>
              <a:t>15/10/2018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4D34-C452-41A2-BB37-5C825CB5839C}" type="datetime1">
              <a:rPr lang="es-PY" smtClean="0"/>
              <a:t>15/10/2018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D619-EE19-4BE1-88F2-97E9A6303DB0}" type="datetime1">
              <a:rPr lang="es-PY" smtClean="0"/>
              <a:t>15/10/2018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FD5A5C-95A1-4979-B89D-74DC42419B6E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E4D7-6D68-428C-B12A-881A7E2E5638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0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9CF-89C0-47DC-BCE6-A306CEEE85EC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77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36C-42E4-402A-86AC-D430D21D4D70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2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1AA4-E66C-44BB-8FF8-B477E35FA788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74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7913-7396-421F-82EB-89A9452E7706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44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EE32-FF94-430B-A2F5-9F4E282336EF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7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F3E1A4-40F1-472C-9E14-F22F9B6F4C75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6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E4D7-6D68-428C-B12A-881A7E2E5638}" type="datetime1">
              <a:rPr lang="es-PY" smtClean="0"/>
              <a:t>15/10/2018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7C2699-FEB4-476D-BDE0-1C5055767F25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05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4D34-C452-41A2-BB37-5C825CB5839C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6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D619-EE19-4BE1-88F2-97E9A6303DB0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24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FD5A5C-95A1-4979-B89D-74DC42419B6E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74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E4D7-6D68-428C-B12A-881A7E2E5638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33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9CF-89C0-47DC-BCE6-A306CEEE85EC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64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36C-42E4-402A-86AC-D430D21D4D70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25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1AA4-E66C-44BB-8FF8-B477E35FA788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1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7913-7396-421F-82EB-89A9452E7706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3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EE32-FF94-430B-A2F5-9F4E282336EF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7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9CF-89C0-47DC-BCE6-A306CEEE85EC}" type="datetime1">
              <a:rPr lang="es-PY" smtClean="0"/>
              <a:t>15/10/2018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F3E1A4-40F1-472C-9E14-F22F9B6F4C75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3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7C2699-FEB4-476D-BDE0-1C5055767F25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22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4D34-C452-41A2-BB37-5C825CB5839C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83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D619-EE19-4BE1-88F2-97E9A6303DB0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536C-42E4-402A-86AC-D430D21D4D70}" type="datetime1">
              <a:rPr lang="es-PY" smtClean="0"/>
              <a:t>15/10/2018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1AA4-E66C-44BB-8FF8-B477E35FA788}" type="datetime1">
              <a:rPr lang="es-PY" smtClean="0"/>
              <a:t>15/10/2018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7913-7396-421F-82EB-89A9452E7706}" type="datetime1">
              <a:rPr lang="es-PY" smtClean="0"/>
              <a:t>15/10/2018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EE32-FF94-430B-A2F5-9F4E282336EF}" type="datetime1">
              <a:rPr lang="es-PY" smtClean="0"/>
              <a:t>15/10/2018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F3E1A4-40F1-472C-9E14-F22F9B6F4C75}" type="datetime1">
              <a:rPr lang="es-PY" smtClean="0"/>
              <a:t>15/10/2018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7C2699-FEB4-476D-BDE0-1C5055767F25}" type="datetime1">
              <a:rPr lang="es-PY" smtClean="0"/>
              <a:t>15/10/2018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3CF3E6C-CBBA-4BDE-88BC-6F132F607458}" type="datetime1">
              <a:rPr lang="es-PY" smtClean="0"/>
              <a:t>15/10/2018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E3EEB37-4E8A-4691-BA28-5C4ED918144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3CF3E6C-CBBA-4BDE-88BC-6F132F607458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6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3CF3E6C-CBBA-4BDE-88BC-6F132F607458}" type="datetime1">
              <a:rPr lang="es-PY" smtClean="0">
                <a:solidFill>
                  <a:srgbClr val="465E9C"/>
                </a:solidFill>
              </a:rPr>
              <a:pPr/>
              <a:t>15/10/2018</a:t>
            </a:fld>
            <a:endParaRPr lang="es-PY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PY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E3EEB37-4E8A-4691-BA28-5C4ED9181448}" type="slidenum">
              <a:rPr lang="es-PY" smtClean="0">
                <a:solidFill>
                  <a:srgbClr val="465E9C"/>
                </a:solidFill>
              </a:rPr>
              <a:pPr/>
              <a:t>‹Nº›</a:t>
            </a:fld>
            <a:endParaRPr lang="es-PY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79" y="3140968"/>
            <a:ext cx="6192689" cy="1584176"/>
          </a:xfrm>
        </p:spPr>
        <p:txBody>
          <a:bodyPr>
            <a:normAutofit fontScale="90000"/>
          </a:bodyPr>
          <a:lstStyle/>
          <a:p>
            <a:r>
              <a:rPr lang="es-PY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Presupuesto  UNA  </a:t>
            </a:r>
            <a:br>
              <a:rPr lang="es-PY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PY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Defensa Bicameral - </a:t>
            </a:r>
            <a:r>
              <a:rPr lang="es-PY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2019</a:t>
            </a:r>
            <a:r>
              <a:rPr lang="es-PY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s-PY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s-PY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74282094"/>
              </p:ext>
            </p:extLst>
          </p:nvPr>
        </p:nvGraphicFramePr>
        <p:xfrm>
          <a:off x="3707904" y="476672"/>
          <a:ext cx="1547909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112167" y="4077072"/>
            <a:ext cx="160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/>
              <a:t>Octubre, </a:t>
            </a:r>
            <a:r>
              <a:rPr lang="es-PY" b="1" dirty="0" smtClean="0"/>
              <a:t>2018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25056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AF94834-B990-4BF2-8360-D15BBC5FFBD4}"/>
              </a:ext>
            </a:extLst>
          </p:cNvPr>
          <p:cNvSpPr txBox="1"/>
          <p:nvPr/>
        </p:nvSpPr>
        <p:spPr>
          <a:xfrm>
            <a:off x="128929" y="633666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*</a:t>
            </a:r>
            <a:r>
              <a:rPr lang="es-PY" sz="1000" b="1" dirty="0" smtClean="0"/>
              <a:t>Scopus  Periodo: 2012-2016</a:t>
            </a:r>
            <a:endParaRPr lang="es-PY" sz="1000" b="1" dirty="0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313863"/>
              </p:ext>
            </p:extLst>
          </p:nvPr>
        </p:nvGraphicFramePr>
        <p:xfrm>
          <a:off x="1115616" y="1268760"/>
          <a:ext cx="69847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-45387"/>
            <a:ext cx="91440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Artículos Científicos de Alto Impacto </a:t>
            </a:r>
          </a:p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por Institución Paraguaya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1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3649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2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DSC021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63" y="1125538"/>
            <a:ext cx="7297737" cy="547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5" name="Picture 3" descr="C:\Users\User\Desktop\SantaFe\P10308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3378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SC02129"/>
          <p:cNvPicPr>
            <a:picLocks noChangeAspect="1" noChangeArrowheads="1"/>
          </p:cNvPicPr>
          <p:nvPr/>
        </p:nvPicPr>
        <p:blipFill>
          <a:blip r:embed="rId5" cstate="print"/>
          <a:srcRect r="10939"/>
          <a:stretch>
            <a:fillRect/>
          </a:stretch>
        </p:blipFill>
        <p:spPr bwMode="auto">
          <a:xfrm>
            <a:off x="4214810" y="207715"/>
            <a:ext cx="3929063" cy="294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1 Rectángulo"/>
          <p:cNvSpPr/>
          <p:nvPr/>
        </p:nvSpPr>
        <p:spPr>
          <a:xfrm>
            <a:off x="0" y="5808166"/>
            <a:ext cx="914400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70000"/>
              </a:spcBef>
              <a:defRPr/>
            </a:pPr>
            <a:r>
              <a:rPr lang="es-ES" sz="3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Programa Jóvenes Investigadores de la Universidad Nacional de Asunción</a:t>
            </a:r>
          </a:p>
        </p:txBody>
      </p:sp>
    </p:spTree>
    <p:extLst>
      <p:ext uri="{BB962C8B-B14F-4D97-AF65-F5344CB8AC3E}">
        <p14:creationId xmlns:p14="http://schemas.microsoft.com/office/powerpoint/2010/main" val="27029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D9FCB957-B5EE-4D38-922B-9B1DC17B5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2" r="63016" b="1291"/>
          <a:stretch/>
        </p:blipFill>
        <p:spPr bwMode="auto">
          <a:xfrm>
            <a:off x="1835696" y="971592"/>
            <a:ext cx="2829342" cy="53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7596" y="6385578"/>
            <a:ext cx="845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*</a:t>
            </a:r>
            <a:r>
              <a:rPr lang="es-ES" sz="1400" b="1" dirty="0" smtClean="0"/>
              <a:t>Este año se presentaron 202 trabajos de investigación que se encuentran en proceso de selección</a:t>
            </a:r>
            <a:endParaRPr lang="es-E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B957-B5EE-4D38-922B-9B1DC17B5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5" t="12102" r="13082"/>
          <a:stretch/>
        </p:blipFill>
        <p:spPr bwMode="auto">
          <a:xfrm>
            <a:off x="4644008" y="971592"/>
            <a:ext cx="2128193" cy="54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9FCB957-B5EE-4D38-922B-9B1DC17B5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r="14852" b="89189"/>
          <a:stretch/>
        </p:blipFill>
        <p:spPr bwMode="auto">
          <a:xfrm>
            <a:off x="107504" y="89408"/>
            <a:ext cx="9036496" cy="6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348880"/>
            <a:ext cx="9143999" cy="1800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PY" sz="4800" b="1" i="1" dirty="0" smtClean="0"/>
              <a:t>La UNA en números  - 2019</a:t>
            </a:r>
            <a:r>
              <a:rPr lang="es-PY" sz="4800" b="1" i="1" dirty="0"/>
              <a:t/>
            </a:r>
            <a:br>
              <a:rPr lang="es-PY" sz="4800" b="1" i="1" dirty="0"/>
            </a:br>
            <a:endParaRPr lang="es-PY" sz="48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8161117"/>
              </p:ext>
            </p:extLst>
          </p:nvPr>
        </p:nvGraphicFramePr>
        <p:xfrm>
          <a:off x="3347864" y="116632"/>
          <a:ext cx="1907949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347864" y="5517232"/>
            <a:ext cx="2208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/>
              <a:t>15 de octubre, 2018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32337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827581" y="1224607"/>
          <a:ext cx="7560843" cy="3356053"/>
        </p:xfrm>
        <a:graphic>
          <a:graphicData uri="http://schemas.openxmlformats.org/drawingml/2006/table">
            <a:tbl>
              <a:tblPr/>
              <a:tblGrid>
                <a:gridCol w="534332">
                  <a:extLst>
                    <a:ext uri="{9D8B030D-6E8A-4147-A177-3AD203B41FA5}">
                      <a16:colId xmlns:a16="http://schemas.microsoft.com/office/drawing/2014/main" val="1783819365"/>
                    </a:ext>
                  </a:extLst>
                </a:gridCol>
                <a:gridCol w="1761678">
                  <a:extLst>
                    <a:ext uri="{9D8B030D-6E8A-4147-A177-3AD203B41FA5}">
                      <a16:colId xmlns:a16="http://schemas.microsoft.com/office/drawing/2014/main" val="4271957336"/>
                    </a:ext>
                  </a:extLst>
                </a:gridCol>
                <a:gridCol w="944353">
                  <a:extLst>
                    <a:ext uri="{9D8B030D-6E8A-4147-A177-3AD203B41FA5}">
                      <a16:colId xmlns:a16="http://schemas.microsoft.com/office/drawing/2014/main" val="282281881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84879581"/>
                    </a:ext>
                  </a:extLst>
                </a:gridCol>
                <a:gridCol w="1149136">
                  <a:extLst>
                    <a:ext uri="{9D8B030D-6E8A-4147-A177-3AD203B41FA5}">
                      <a16:colId xmlns:a16="http://schemas.microsoft.com/office/drawing/2014/main" val="2733252683"/>
                    </a:ext>
                  </a:extLst>
                </a:gridCol>
                <a:gridCol w="1083112">
                  <a:extLst>
                    <a:ext uri="{9D8B030D-6E8A-4147-A177-3AD203B41FA5}">
                      <a16:colId xmlns:a16="http://schemas.microsoft.com/office/drawing/2014/main" val="64390233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475588196"/>
                    </a:ext>
                  </a:extLst>
                </a:gridCol>
              </a:tblGrid>
              <a:tr h="2971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Grupo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del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Gasto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Descripción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97254"/>
                  </a:ext>
                </a:extLst>
              </a:tr>
              <a:tr h="356941">
                <a:tc v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71743"/>
                  </a:ext>
                </a:extLst>
              </a:tr>
              <a:tr h="386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Personales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798.483.668.359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832.967.000.420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829.843.272.827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838.899.807.217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911.278.089.931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05217"/>
                  </a:ext>
                </a:extLst>
              </a:tr>
              <a:tr h="386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Personales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23.584.557.673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30.236.479.122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28.217.703.473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30.779.973.057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30.145.368.980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58617"/>
                  </a:ext>
                </a:extLst>
              </a:tr>
              <a:tr h="313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Bienes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Cosumo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Insumos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66.262.204.951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67.287.398.354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67.719.949.446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77.014.954.256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76.997.966.586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051388"/>
                  </a:ext>
                </a:extLst>
              </a:tr>
              <a:tr h="249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Inversión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Física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94.817.388.298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115.730.666.587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70.934.686.074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71.529.833.817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32.547.106.580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831207"/>
                  </a:ext>
                </a:extLst>
              </a:tr>
              <a:tr h="240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7.192.952.771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6.570.710.891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5.209.371.831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5.145.371.831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4.995.371.831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33962"/>
                  </a:ext>
                </a:extLst>
              </a:tr>
              <a:tr h="257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Gastos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563.086.671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538.930.000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538.930.000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609.907.017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573.707.017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17530"/>
                  </a:ext>
                </a:extLst>
              </a:tr>
              <a:tr h="4358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- UNA - FF10</a:t>
                      </a:r>
                    </a:p>
                  </a:txBody>
                  <a:tcPr marL="8658" marR="8658" marT="8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990.903.858.723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1.053.331.185.374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1.002.463.913.651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1.023.979.847.195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1.056.537.610.925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267550"/>
                  </a:ext>
                </a:extLst>
              </a:tr>
              <a:tr h="21555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8" marR="8658" marT="86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Variación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%</a:t>
                      </a:r>
                    </a:p>
                  </a:txBody>
                  <a:tcPr marL="8658" marR="8658" marT="86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8" marR="8658" marT="86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658" marR="8658" marT="86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8" marR="8658" marT="86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8" marR="8658" marT="86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8" marR="8658" marT="86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56643"/>
                  </a:ext>
                </a:extLst>
              </a:tr>
              <a:tr h="21555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8" marR="8658" marT="86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millones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de USD – TC 5800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58" marR="8658" marT="86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8" marR="8658" marT="86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8" marR="8658" marT="86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8" marR="8658" marT="86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8" marR="8658" marT="86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8" marR="8658" marT="86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752528"/>
            <a:ext cx="4367845" cy="2060848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44625"/>
            <a:ext cx="9108504" cy="864096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h="127000" prst="coolSlant"/>
          </a:sp3d>
        </p:spPr>
        <p:txBody>
          <a:bodyPr>
            <a:normAutofit/>
          </a:bodyPr>
          <a:lstStyle/>
          <a:p>
            <a:r>
              <a:rPr lang="es-PY" sz="3600" dirty="0" smtClean="0"/>
              <a:t>PRESUPUESTO UNA – 5 Últimos años</a:t>
            </a:r>
            <a:endParaRPr lang="es-PY" sz="3600" dirty="0"/>
          </a:p>
        </p:txBody>
      </p:sp>
    </p:spTree>
    <p:extLst>
      <p:ext uri="{BB962C8B-B14F-4D97-AF65-F5344CB8AC3E}">
        <p14:creationId xmlns:p14="http://schemas.microsoft.com/office/powerpoint/2010/main" val="30386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Título"/>
          <p:cNvSpPr txBox="1">
            <a:spLocks/>
          </p:cNvSpPr>
          <p:nvPr/>
        </p:nvSpPr>
        <p:spPr>
          <a:xfrm>
            <a:off x="0" y="44624"/>
            <a:ext cx="9108504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Y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PY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</a:t>
            </a:r>
            <a:r>
              <a:rPr lang="es-PY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Anteproyecto  </a:t>
            </a:r>
            <a:r>
              <a:rPr lang="es-PY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&amp; Proyecto Ejecutivo 2019 </a:t>
            </a:r>
          </a:p>
          <a:p>
            <a:r>
              <a:rPr lang="es-PY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UNA</a:t>
            </a:r>
          </a:p>
          <a:p>
            <a:r>
              <a:rPr lang="es-PY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Fuente de Financiamiento</a:t>
            </a:r>
            <a:endParaRPr lang="es-PY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826227"/>
              </p:ext>
            </p:extLst>
          </p:nvPr>
        </p:nvGraphicFramePr>
        <p:xfrm>
          <a:off x="1043608" y="4396754"/>
          <a:ext cx="3314031" cy="21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94152"/>
              </p:ext>
            </p:extLst>
          </p:nvPr>
        </p:nvGraphicFramePr>
        <p:xfrm>
          <a:off x="827584" y="1412776"/>
          <a:ext cx="7488831" cy="3024336"/>
        </p:xfrm>
        <a:graphic>
          <a:graphicData uri="http://schemas.openxmlformats.org/drawingml/2006/table">
            <a:tbl>
              <a:tblPr firstRow="1" bandRow="1"/>
              <a:tblGrid>
                <a:gridCol w="147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4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Fuente de Financiamiento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0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Carga del Anteproyecto UNA 2019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0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 Ejecutivo UNA 2019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0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 Carga del Anteproyecto 2019 &amp; Presupuesto Vigente 2018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0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Variación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0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FF10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1.059.138.935.702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1.081.431.798.842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22.292.863.140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FF30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302.104.940.603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286.268.414.106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-15.836.526.497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-5,24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023"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Totales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1.361.243.876.305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1.367.700.212.948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6.456.336.643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0,47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022079"/>
              </p:ext>
            </p:extLst>
          </p:nvPr>
        </p:nvGraphicFramePr>
        <p:xfrm>
          <a:off x="5028297" y="4407152"/>
          <a:ext cx="3314031" cy="21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15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Título"/>
          <p:cNvSpPr txBox="1">
            <a:spLocks/>
          </p:cNvSpPr>
          <p:nvPr/>
        </p:nvSpPr>
        <p:spPr>
          <a:xfrm>
            <a:off x="35495" y="116632"/>
            <a:ext cx="8908809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Y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</a:t>
            </a:r>
            <a:r>
              <a:rPr lang="es-PY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Presupuesto</a:t>
            </a:r>
          </a:p>
          <a:p>
            <a:r>
              <a:rPr lang="es-PY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Y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Unidad Académica- </a:t>
            </a:r>
            <a:r>
              <a:rPr lang="es-PY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FF10 </a:t>
            </a:r>
            <a:r>
              <a:rPr lang="es-PY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AÑO </a:t>
            </a:r>
            <a:r>
              <a:rPr lang="es-PY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s-PY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4045383178"/>
              </p:ext>
            </p:extLst>
          </p:nvPr>
        </p:nvGraphicFramePr>
        <p:xfrm>
          <a:off x="1691680" y="3140968"/>
          <a:ext cx="51845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09847"/>
              </p:ext>
            </p:extLst>
          </p:nvPr>
        </p:nvGraphicFramePr>
        <p:xfrm>
          <a:off x="1046613" y="1124744"/>
          <a:ext cx="7128790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7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PY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1" marR="4461" marT="59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total             UNA</a:t>
                      </a:r>
                      <a:endParaRPr lang="es-PY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1" marR="4461" marT="59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</a:t>
                      </a:r>
                      <a:r>
                        <a:rPr lang="es-PY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Facultad de Ciencias Médicas </a:t>
                      </a:r>
                      <a:endParaRPr lang="es-PY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1" marR="4461" marT="59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s-PY" sz="11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</a:t>
                      </a:r>
                      <a:r>
                        <a:rPr lang="es-PY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PY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Facultad de Ciencias Médicas</a:t>
                      </a:r>
                      <a:endParaRPr lang="es-PY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1" marR="4461" marT="59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              </a:t>
                      </a:r>
                      <a:r>
                        <a:rPr lang="es-PY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Unidades Académicas </a:t>
                      </a:r>
                      <a:endParaRPr lang="es-PY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1" marR="4461" marT="59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s-PY" sz="11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</a:t>
                      </a:r>
                      <a:r>
                        <a:rPr lang="es-PY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s-PY" sz="110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s-PY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Académicas</a:t>
                      </a:r>
                      <a:endParaRPr lang="es-PY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1" marR="4461" marT="594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1" marR="4461" marT="59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1.056.537.610.925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1" marR="4461" marT="5948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440.329.517.668</a:t>
                      </a:r>
                      <a:endParaRPr lang="es-PY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61" marR="53534" marT="59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Y" sz="1200" b="1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PY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61" marR="4461" marT="5948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Y" sz="12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616.208.093.257</a:t>
                      </a:r>
                      <a:endParaRPr lang="es-PY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61" marR="4461" marT="59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PY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61" marR="4461" marT="59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498" y="1556793"/>
            <a:ext cx="8171941" cy="2736304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h="127000" prst="coolSlant"/>
          </a:sp3d>
        </p:spPr>
        <p:txBody>
          <a:bodyPr>
            <a:normAutofit/>
          </a:bodyPr>
          <a:lstStyle/>
          <a:p>
            <a:r>
              <a:rPr lang="es-PY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Necesidades de la Universidad Nacional de Asunción </a:t>
            </a:r>
            <a:br>
              <a:rPr lang="es-PY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Y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AÑO: 2019</a:t>
            </a:r>
            <a:endParaRPr lang="es-PY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100000">
              <a:srgbClr val="009999">
                <a:tint val="23500"/>
                <a:satMod val="16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773496"/>
              </p:ext>
            </p:extLst>
          </p:nvPr>
        </p:nvGraphicFramePr>
        <p:xfrm>
          <a:off x="179512" y="836712"/>
          <a:ext cx="8712968" cy="586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709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  <a:endParaRPr lang="es-PY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PY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123">
                <a:tc>
                  <a:txBody>
                    <a:bodyPr/>
                    <a:lstStyle/>
                    <a:p>
                      <a:r>
                        <a:rPr lang="es-P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 Crecimiento</a:t>
                      </a:r>
                      <a:r>
                        <a:rPr lang="es-PY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Vegetativo y Escalafón Docente</a:t>
                      </a:r>
                      <a:endParaRPr lang="es-P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40.395.937.825</a:t>
                      </a:r>
                      <a:endParaRPr lang="es-PY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 Contrato</a:t>
                      </a:r>
                      <a:r>
                        <a:rPr lang="es-PY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Colectivo </a:t>
                      </a:r>
                      <a:endParaRPr lang="es-P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38.170.995.198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3- Nivelación Salarial Año</a:t>
                      </a:r>
                      <a:r>
                        <a:rPr lang="es-PY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2-Cargos Administrativos</a:t>
                      </a:r>
                      <a:endParaRPr lang="es-PY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47.016.841.586</a:t>
                      </a:r>
                      <a:endParaRPr lang="es-PY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23">
                <a:tc>
                  <a:txBody>
                    <a:bodyPr/>
                    <a:lstStyle/>
                    <a:p>
                      <a:r>
                        <a:rPr lang="es-P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4-  Nivelación Salarial Año</a:t>
                      </a:r>
                      <a:r>
                        <a:rPr lang="es-PY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1-Cargos Docentes de Gestión</a:t>
                      </a:r>
                    </a:p>
                    <a:p>
                      <a:r>
                        <a:rPr lang="es-PY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Académica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80.098.052.424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032">
                <a:tc>
                  <a:txBody>
                    <a:bodyPr/>
                    <a:lstStyle/>
                    <a:p>
                      <a:r>
                        <a:rPr lang="es-P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5-  Nivelación Salarial Año</a:t>
                      </a:r>
                      <a:r>
                        <a:rPr lang="es-PY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1-Cargos Docentes de Aula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66.100.939.330</a:t>
                      </a:r>
                      <a:endParaRPr lang="es-PY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6- Gastos Corrientes y Capital</a:t>
                      </a:r>
                      <a:r>
                        <a:rPr lang="es-PY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PY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(libros, equipos de laboratorio,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construcciones)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74.440.402.238</a:t>
                      </a:r>
                      <a:endParaRPr lang="es-PY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7236">
                <a:tc>
                  <a:txBody>
                    <a:bodyPr/>
                    <a:lstStyle/>
                    <a:p>
                      <a:pPr algn="ctr"/>
                      <a:r>
                        <a:rPr lang="es-PY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NIVEL</a:t>
                      </a:r>
                      <a:r>
                        <a:rPr lang="es-PY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UNA – FF10</a:t>
                      </a:r>
                      <a:endParaRPr lang="es-PY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346.223.168.601</a:t>
                      </a:r>
                      <a:endParaRPr lang="es-PY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90821"/>
              </p:ext>
            </p:extLst>
          </p:nvPr>
        </p:nvGraphicFramePr>
        <p:xfrm>
          <a:off x="251518" y="-27384"/>
          <a:ext cx="8784978" cy="720080"/>
        </p:xfrm>
        <a:graphic>
          <a:graphicData uri="http://schemas.openxmlformats.org/drawingml/2006/table">
            <a:tbl>
              <a:tblPr/>
              <a:tblGrid>
                <a:gridCol w="77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3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03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03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61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61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33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898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PY" sz="2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NECESIDADES DE LA UNA</a:t>
                      </a:r>
                      <a:endParaRPr lang="es-PY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91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</a:t>
                      </a:r>
                      <a:r>
                        <a:rPr lang="es-PY" sz="18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CONCEPTO</a:t>
                      </a:r>
                      <a:endParaRPr lang="es-PY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1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1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71092" y="1652064"/>
            <a:ext cx="7353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2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rcador de número de diapositiva 11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1059937" cy="365125"/>
          </a:xfrm>
        </p:spPr>
        <p:txBody>
          <a:bodyPr/>
          <a:lstStyle/>
          <a:p>
            <a:r>
              <a:rPr lang="es-PY" dirty="0" smtClean="0">
                <a:solidFill>
                  <a:schemeClr val="tx1"/>
                </a:solidFill>
                <a:latin typeface="Stencil" panose="040409050D0802020404" pitchFamily="82" charset="0"/>
              </a:rPr>
              <a:t>Página 2</a:t>
            </a:r>
            <a:endParaRPr lang="es-PY" dirty="0">
              <a:solidFill>
                <a:schemeClr val="tx1"/>
              </a:solidFill>
              <a:latin typeface="Stencil" panose="040409050D0802020404" pitchFamily="82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2879" y="8699"/>
            <a:ext cx="9141121" cy="756005"/>
          </a:xfrm>
          <a:prstGeom prst="rect">
            <a:avLst/>
          </a:prstGeom>
          <a:solidFill>
            <a:srgbClr val="F79646">
              <a:lumMod val="7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h="133350" prst="coolSlant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UNIVERSIDAD NACIONAL DE ASUNCIÓN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496" y="1772816"/>
            <a:ext cx="1872208" cy="3600400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Programas </a:t>
            </a:r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dependientes de la UNA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derecha"/>
          <p:cNvSpPr/>
          <p:nvPr/>
        </p:nvSpPr>
        <p:spPr bwMode="auto">
          <a:xfrm>
            <a:off x="1907704" y="2780928"/>
            <a:ext cx="288032" cy="1595717"/>
          </a:xfrm>
          <a:prstGeom prst="rightArrow">
            <a:avLst/>
          </a:prstGeom>
          <a:solidFill>
            <a:srgbClr val="FFFF99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Y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339752" y="908720"/>
            <a:ext cx="6624736" cy="5832648"/>
          </a:xfrm>
          <a:prstGeom prst="rect">
            <a:avLst/>
          </a:prstGeom>
          <a:gradFill>
            <a:gsLst>
              <a:gs pos="22000">
                <a:srgbClr val="CEE8C2"/>
              </a:gs>
              <a:gs pos="0">
                <a:srgbClr val="FFFF66"/>
              </a:gs>
              <a:gs pos="100000">
                <a:srgbClr val="009999">
                  <a:tint val="44500"/>
                  <a:satMod val="160000"/>
                </a:srgbClr>
              </a:gs>
              <a:gs pos="18000">
                <a:srgbClr val="D3EAB9"/>
              </a:gs>
              <a:gs pos="95000">
                <a:srgbClr val="009999">
                  <a:tint val="23500"/>
                  <a:satMod val="160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2075" tIns="46038" rIns="92075" bIns="46038" anchor="ctr"/>
          <a:lstStyle/>
          <a:p>
            <a:pPr marL="285750" lvl="0" indent="-285750" algn="just">
              <a:lnSpc>
                <a:spcPct val="20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13 FACULTADES, </a:t>
            </a:r>
          </a:p>
          <a:p>
            <a:pPr marL="285750" lvl="0" indent="-285750" algn="just">
              <a:lnSpc>
                <a:spcPct val="20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 INSTITUTO DE EDUCACIÓN SUPERIOR (Instituto Trabajo Social), </a:t>
            </a:r>
          </a:p>
          <a:p>
            <a:pPr marL="285750" lvl="0" indent="-285750" algn="just">
              <a:lnSpc>
                <a:spcPct val="20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 INSTITUTO DE INVESTIGACIONES EN CIENCIAS DE LA SALUD, </a:t>
            </a:r>
          </a:p>
          <a:p>
            <a:pPr marL="285750" lvl="0" indent="-285750" algn="just">
              <a:lnSpc>
                <a:spcPct val="20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3 CENTROS (Centro </a:t>
            </a:r>
            <a:r>
              <a:rPr lang="es-PY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Multidisciplinario de Investigaciones Tecnológicas, Centro Nacional de Computación y Centro de Estudios Tecnológicos), </a:t>
            </a:r>
          </a:p>
          <a:p>
            <a:pPr marL="285750" lvl="0" indent="-285750" algn="just">
              <a:lnSpc>
                <a:spcPct val="20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s-PY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 COMISIÓN NACIONAL DE ENERGÍA ATÓMICA, </a:t>
            </a:r>
            <a:r>
              <a:rPr lang="es-E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 </a:t>
            </a:r>
          </a:p>
          <a:p>
            <a:pPr marL="285750" lvl="0" indent="-285750" algn="just">
              <a:lnSpc>
                <a:spcPct val="200000"/>
              </a:lnSpc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 COLEGIOS SECUNDARIOS (IPT – CEPB)</a:t>
            </a:r>
            <a:endParaRPr lang="es-PY" sz="16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4554"/>
            <a:ext cx="914399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h="1270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PY" sz="2000" b="1" dirty="0" smtClean="0">
                <a:solidFill>
                  <a:prstClr val="black"/>
                </a:solidFill>
              </a:rPr>
              <a:t>NECESIDADES  PRESUPUESTARIAS DE LA UNA – AÑO 2019 </a:t>
            </a:r>
            <a:endParaRPr lang="es-PY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57669"/>
              </p:ext>
            </p:extLst>
          </p:nvPr>
        </p:nvGraphicFramePr>
        <p:xfrm>
          <a:off x="107505" y="620681"/>
          <a:ext cx="8856983" cy="5832655"/>
        </p:xfrm>
        <a:graphic>
          <a:graphicData uri="http://schemas.openxmlformats.org/drawingml/2006/table">
            <a:tbl>
              <a:tblPr/>
              <a:tblGrid>
                <a:gridCol w="1107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5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3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ACADÉMICA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CRECIMIENTO VEGETATIVO + ESCALAFON DOCENTE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CONTRATO COLECTIVO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NIVELACIÓN SALARIAL AÑO 2 - CARGOS ADMINISTRATIVOS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NIVELACION SALARIAL AÑO 1 CARGOS DOCENTES DE GESTIÓN ACADÉMICA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NIVELACION SALARIAL AÑO 1 CARGOS DOCENTES DE AULA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CORRIENTES Y DE CAPITAL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GASTOS SOLICITADOS POR FUERA DE LA CARGA DEL SIPP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RECTORADO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2.145.440.960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5.481.758.620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5.112.394.677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6.959.666.032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22.699.260.289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ITS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906.972.625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81.201.302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458.125.512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349.426.311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1.795.725.750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IAB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4.945.768.447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2.323.351.837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1.890.485.740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5.106.237.890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80.722.018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4.866.743.662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19.213.309.594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IICS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1.993.552.523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862.864.600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50.947.000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4.820.000.000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7.727.364.123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CEPB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368.095.000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1.305.742.200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862.050.800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1.349.501.400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2.093.026.000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5.978.415.400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4.703.070.875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2.853.697.529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3.682.510.481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3.560.869.000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1.431.102.478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21.231.250.363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4.998.487.000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7.433.767.380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1.768.022.100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4.060.879.680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26.261.156.160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INGENIERIA 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3.142.464.971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551.709.887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2.865.277.220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4.820.884.354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5.474.947.668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4.081.780.000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20.937.064.100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ECONOMIA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703.872.000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2.999.989.267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3.043.017.302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5.490.690.413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6.207.763.161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23.445.332.143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ODONTOLOGÍA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1.625.231.400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1.759.847.700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1.895.647.650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13.280.726.750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QUIMICA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4.380.010.516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709.487.896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1.364.392.900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3.176.830.098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4.525.422.798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3.712.212.544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17.868.356.752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FILOSOFIA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613.857.400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1.352.262.757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2.336.772.867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4.935.826.532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6.907.531.215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21.146.250.771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VETERINARIA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5.817.482.749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11.824.100.600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2.762.909.292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28.404.492.641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AGRARIAS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3.880.562.634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6.893.789.500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9.464.186.732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28.238.538.866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FACEN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4.988.877.400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1.428.707.540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7.793.791.200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7.361.106.623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29.572.482.763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4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ARQUITECTURA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4.998.603.690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1.491.486.360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4.733.810.549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6.811.277.707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26.035.178.306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POLITECNICA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3.500.416.942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2.492.347.481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11.371.083.100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7.024.416.308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5.000.000.000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32.388.263.831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4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NIVEL UNA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40.395.937.825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38.170.995.198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47.016.841.586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80.098.052.424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66.100.939.330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74.440.402.238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346.223.168.601</a:t>
                      </a:r>
                    </a:p>
                  </a:txBody>
                  <a:tcPr marL="7868" marR="7868" marT="7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3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4562" y="980728"/>
            <a:ext cx="660783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h="1270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/>
              <a:t>Nivelación salarial cargos de  Gestión Académica</a:t>
            </a:r>
            <a:endParaRPr lang="es-PY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879" y="8699"/>
            <a:ext cx="9141121" cy="828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h="133350" prst="coolSlant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Y" sz="2000" b="1" kern="0" dirty="0" smtClean="0">
                <a:solidFill>
                  <a:sysClr val="windowText" lastClr="000000"/>
                </a:solidFill>
                <a:latin typeface="Arial" charset="0"/>
              </a:rPr>
              <a:t>NIVELACIÓN SALARIAL GESTIÓN ACADÉMICA, DOCENTE Y ADMINISTRATIVO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62" y="1340768"/>
            <a:ext cx="6607838" cy="524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0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1600" y="836712"/>
            <a:ext cx="7200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h="1270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>
                <a:solidFill>
                  <a:prstClr val="black"/>
                </a:solidFill>
              </a:rPr>
              <a:t>Nivelación salarial Docentes de Aula</a:t>
            </a:r>
            <a:endParaRPr lang="es-PY" b="1" dirty="0">
              <a:solidFill>
                <a:prstClr val="black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879" y="-27384"/>
            <a:ext cx="9141121" cy="828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h="133350" prst="coolSlant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Y" sz="2000" b="1" kern="0" dirty="0" smtClean="0">
                <a:solidFill>
                  <a:sysClr val="windowText" lastClr="000000"/>
                </a:solidFill>
                <a:latin typeface="Arial" charset="0"/>
              </a:rPr>
              <a:t>NIVELACIÓN SALARIAL GESTIÓN ACADÉMICA, DOCENTE Y ADMINISTRATIVO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8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9632" y="971436"/>
            <a:ext cx="69127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h="1270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>
                <a:solidFill>
                  <a:prstClr val="black"/>
                </a:solidFill>
              </a:rPr>
              <a:t>Nivelación salarial Cargos Administrativos</a:t>
            </a:r>
            <a:endParaRPr lang="es-PY" b="1" dirty="0">
              <a:solidFill>
                <a:prstClr val="black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879" y="8699"/>
            <a:ext cx="9141121" cy="828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h="133350" prst="coolSlant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Y" sz="2000" b="1" kern="0" dirty="0" smtClean="0">
                <a:solidFill>
                  <a:sysClr val="windowText" lastClr="000000"/>
                </a:solidFill>
                <a:latin typeface="Arial" charset="0"/>
              </a:rPr>
              <a:t>NIVELACIÓN SALARIAL GESTIÓN ACADÉMICA, DOCENTE Y ADMINISTRATIVO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78666"/>
            <a:ext cx="6912768" cy="529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6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Título"/>
          <p:cNvSpPr txBox="1">
            <a:spLocks/>
          </p:cNvSpPr>
          <p:nvPr/>
        </p:nvSpPr>
        <p:spPr>
          <a:xfrm>
            <a:off x="539552" y="1412776"/>
            <a:ext cx="7972705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s-ES_tradnl" sz="1600" b="1" noProof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Anteproyecto de Presupuesto 2019, </a:t>
            </a:r>
            <a:r>
              <a:rPr lang="es-ES_tradnl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incluyendo </a:t>
            </a:r>
            <a:r>
              <a:rPr lang="es-ES_tradnl" sz="1600" b="1" noProof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los pedidos adicionales (SIME N° 51.904/2018).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_tradnl" sz="1600" b="1" noProof="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s-ES_tradnl" sz="1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Adenda al MH solicitando corrección de inconsistencias en el Anexo de Personal 2019 y reposición de gastos con FF30 (SIME N° 78.569/2018).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_tradnl" sz="1600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s-ES_tradnl" sz="1600" b="1" noProof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Adenda al MH solicitando la nivelación de las Categorías S de la Facultad de Ciencias Médicas (SIME N° 82.681/2018).</a:t>
            </a:r>
            <a:endParaRPr lang="es-ES_tradnl" sz="1600" b="1" noProof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20136"/>
              </p:ext>
            </p:extLst>
          </p:nvPr>
        </p:nvGraphicFramePr>
        <p:xfrm>
          <a:off x="179512" y="116632"/>
          <a:ext cx="8764793" cy="644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4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4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PRESENTACIONES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ANTE EL MINISTERIO DE HACIENDA </a:t>
                      </a:r>
                      <a:endParaRPr lang="es-PY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5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6965245" cy="1584176"/>
          </a:xfrm>
        </p:spPr>
        <p:txBody>
          <a:bodyPr>
            <a:normAutofit/>
          </a:bodyPr>
          <a:lstStyle/>
          <a:p>
            <a:r>
              <a:rPr lang="es-PY" i="1" dirty="0" smtClean="0"/>
              <a:t>Presupuesto  UNA  </a:t>
            </a:r>
            <a:br>
              <a:rPr lang="es-PY" i="1" dirty="0" smtClean="0"/>
            </a:br>
            <a:r>
              <a:rPr lang="es-PY" i="1" dirty="0" smtClean="0"/>
              <a:t>AÑO: 2019</a:t>
            </a:r>
            <a:endParaRPr lang="es-PY" dirty="0"/>
          </a:p>
        </p:txBody>
      </p:sp>
      <p:sp>
        <p:nvSpPr>
          <p:cNvPr id="4" name="3 CuadroTexto"/>
          <p:cNvSpPr txBox="1"/>
          <p:nvPr/>
        </p:nvSpPr>
        <p:spPr>
          <a:xfrm>
            <a:off x="4355976" y="5013176"/>
            <a:ext cx="160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/>
              <a:t>Octubre, </a:t>
            </a:r>
            <a:r>
              <a:rPr lang="es-PY" b="1" dirty="0" smtClean="0"/>
              <a:t>2018</a:t>
            </a:r>
            <a:endParaRPr lang="es-PY" b="1" dirty="0"/>
          </a:p>
        </p:txBody>
      </p:sp>
      <p:sp>
        <p:nvSpPr>
          <p:cNvPr id="6" name="5 Rectángulo"/>
          <p:cNvSpPr/>
          <p:nvPr/>
        </p:nvSpPr>
        <p:spPr>
          <a:xfrm>
            <a:off x="2555776" y="3296307"/>
            <a:ext cx="45323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MUCHAS GRACIAS</a:t>
            </a:r>
            <a:endParaRPr lang="es-ES" sz="44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1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1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71092" y="1652064"/>
            <a:ext cx="7353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2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rcador de número de diapositiva 11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1059937" cy="365125"/>
          </a:xfrm>
        </p:spPr>
        <p:txBody>
          <a:bodyPr/>
          <a:lstStyle/>
          <a:p>
            <a:r>
              <a:rPr lang="es-PY" dirty="0" smtClean="0">
                <a:solidFill>
                  <a:prstClr val="black"/>
                </a:solidFill>
                <a:latin typeface="Stencil" panose="040409050D0802020404" pitchFamily="82" charset="0"/>
              </a:rPr>
              <a:t>Página 2</a:t>
            </a:r>
            <a:endParaRPr lang="es-PY" dirty="0"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2879" y="8699"/>
            <a:ext cx="9141121" cy="756005"/>
          </a:xfrm>
          <a:prstGeom prst="rect">
            <a:avLst/>
          </a:prstGeom>
          <a:solidFill>
            <a:srgbClr val="F79646">
              <a:lumMod val="7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h="133350" prst="coolSlant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Y" sz="2800" b="1" kern="0" dirty="0" smtClean="0">
                <a:solidFill>
                  <a:sysClr val="windowText" lastClr="000000"/>
                </a:solidFill>
                <a:latin typeface="Arial" charset="0"/>
              </a:rPr>
              <a:t>UNIVERSIDAD NACIONAL DE ASUNCIÓN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496" y="1772816"/>
            <a:ext cx="1872208" cy="3600400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Programas Acreditados </a:t>
            </a:r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la UNA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derecha"/>
          <p:cNvSpPr/>
          <p:nvPr/>
        </p:nvSpPr>
        <p:spPr bwMode="auto">
          <a:xfrm>
            <a:off x="1907704" y="2780928"/>
            <a:ext cx="288032" cy="1595717"/>
          </a:xfrm>
          <a:prstGeom prst="rightArrow">
            <a:avLst/>
          </a:prstGeom>
          <a:solidFill>
            <a:srgbClr val="FFFF99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Y" kern="0" smtClean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339752" y="908720"/>
            <a:ext cx="6624736" cy="5832648"/>
          </a:xfrm>
          <a:prstGeom prst="rect">
            <a:avLst/>
          </a:prstGeom>
          <a:gradFill>
            <a:gsLst>
              <a:gs pos="22000">
                <a:srgbClr val="CEE8C2"/>
              </a:gs>
              <a:gs pos="0">
                <a:srgbClr val="FFFF66"/>
              </a:gs>
              <a:gs pos="100000">
                <a:srgbClr val="009999">
                  <a:tint val="44500"/>
                  <a:satMod val="160000"/>
                </a:srgbClr>
              </a:gs>
              <a:gs pos="18000">
                <a:srgbClr val="D3EAB9"/>
              </a:gs>
              <a:gs pos="95000">
                <a:srgbClr val="009999">
                  <a:tint val="23500"/>
                  <a:satMod val="160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2075" tIns="46038" rIns="92075" bIns="46038" anchor="ctr"/>
          <a:lstStyle/>
          <a:p>
            <a:pPr marL="274320" lvl="0" indent="-274320" algn="just">
              <a:lnSpc>
                <a:spcPct val="2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37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programas acreditados:</a:t>
            </a:r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66725" lvl="1" indent="-285750" algn="just">
              <a:lnSpc>
                <a:spcPct val="2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§"/>
              <a:tabLst>
                <a:tab pos="452438" algn="l"/>
              </a:tabLst>
            </a:pPr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Modelo ARCUSUR: 4 </a:t>
            </a:r>
          </a:p>
          <a:p>
            <a:pPr marL="466725" lvl="1" indent="-285750" algn="just">
              <a:lnSpc>
                <a:spcPct val="2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§"/>
              <a:tabLst>
                <a:tab pos="452438" algn="l"/>
              </a:tabLst>
            </a:pPr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Modelo Nacional: 33</a:t>
            </a:r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66725" lvl="1" indent="-285750" algn="just">
              <a:lnSpc>
                <a:spcPct val="2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§"/>
              <a:tabLst>
                <a:tab pos="452438" algn="l"/>
              </a:tabLst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proceso de acreditación – </a:t>
            </a:r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 Carreras de Grado</a:t>
            </a:r>
          </a:p>
          <a:p>
            <a:pPr marL="466725" lvl="1" indent="-285750" algn="just">
              <a:lnSpc>
                <a:spcPct val="2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§"/>
              <a:tabLst>
                <a:tab pos="452438" algn="l"/>
              </a:tabLst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 de Postgrado Acreditado - Modelo Nacional: </a:t>
            </a:r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(Especialización en Pediatría Clínica FCM)</a:t>
            </a:r>
          </a:p>
        </p:txBody>
      </p:sp>
    </p:spTree>
    <p:extLst>
      <p:ext uri="{BB962C8B-B14F-4D97-AF65-F5344CB8AC3E}">
        <p14:creationId xmlns:p14="http://schemas.microsoft.com/office/powerpoint/2010/main" val="8102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1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71092" y="1652064"/>
            <a:ext cx="7353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2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rcador de número de diapositiva 11"/>
          <p:cNvSpPr>
            <a:spLocks noGrp="1"/>
          </p:cNvSpPr>
          <p:nvPr>
            <p:ph type="sldNum" sz="quarter" idx="12"/>
          </p:nvPr>
        </p:nvSpPr>
        <p:spPr>
          <a:xfrm>
            <a:off x="7884368" y="6381328"/>
            <a:ext cx="1059937" cy="365125"/>
          </a:xfrm>
        </p:spPr>
        <p:txBody>
          <a:bodyPr/>
          <a:lstStyle/>
          <a:p>
            <a:r>
              <a:rPr lang="es-PY" dirty="0" smtClean="0">
                <a:solidFill>
                  <a:prstClr val="black"/>
                </a:solidFill>
                <a:latin typeface="Stencil" panose="040409050D0802020404" pitchFamily="82" charset="0"/>
              </a:rPr>
              <a:t>Página 2</a:t>
            </a:r>
            <a:endParaRPr lang="es-PY" dirty="0"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496" y="1916832"/>
            <a:ext cx="1800200" cy="3600400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Datos Estadísticos de </a:t>
            </a:r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UNA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endParaRPr lang="es-E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derecha"/>
          <p:cNvSpPr/>
          <p:nvPr/>
        </p:nvSpPr>
        <p:spPr bwMode="auto">
          <a:xfrm>
            <a:off x="1763688" y="2924944"/>
            <a:ext cx="288032" cy="1595717"/>
          </a:xfrm>
          <a:prstGeom prst="rightArrow">
            <a:avLst/>
          </a:prstGeom>
          <a:solidFill>
            <a:srgbClr val="FFFF99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Y" kern="0" smtClean="0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32248" y="836712"/>
            <a:ext cx="6804248" cy="5832648"/>
          </a:xfrm>
          <a:prstGeom prst="rect">
            <a:avLst/>
          </a:prstGeom>
          <a:gradFill>
            <a:gsLst>
              <a:gs pos="22000">
                <a:srgbClr val="CEE8C2"/>
              </a:gs>
              <a:gs pos="0">
                <a:srgbClr val="FFFF66"/>
              </a:gs>
              <a:gs pos="100000">
                <a:srgbClr val="009999">
                  <a:tint val="44500"/>
                  <a:satMod val="160000"/>
                </a:srgbClr>
              </a:gs>
              <a:gs pos="18000">
                <a:srgbClr val="D3EAB9"/>
              </a:gs>
              <a:gs pos="95000">
                <a:srgbClr val="009999">
                  <a:tint val="23500"/>
                  <a:satMod val="160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2075" tIns="46038" rIns="92075" bIns="46038" anchor="ctr"/>
          <a:lstStyle/>
          <a:p>
            <a:pPr marL="274320" lvl="0" indent="-274320" algn="just"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53.131</a:t>
            </a:r>
            <a:r>
              <a:rPr lang="es-ES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matriculados</a:t>
            </a:r>
            <a:r>
              <a:rPr lang="es-E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en el 2017, en los siguientes niveles:</a:t>
            </a:r>
          </a:p>
          <a:p>
            <a:pPr marL="274320" lvl="0" indent="-274320" algn="just"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ü"/>
            </a:pPr>
            <a:endParaRPr lang="es-E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640080" lvl="1" indent="-274320" algn="just"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47.308</a:t>
            </a:r>
            <a:r>
              <a:rPr lang="es-E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estudiantes en Carreras de Grado</a:t>
            </a:r>
          </a:p>
          <a:p>
            <a:pPr marL="274320" lvl="0" indent="-274320" algn="just"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§"/>
            </a:pPr>
            <a:endParaRPr lang="es-E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640080" lvl="1" indent="-274320" algn="just"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4.339</a:t>
            </a:r>
            <a:r>
              <a:rPr lang="es-E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profesionales matriculados en Cursos de Postgrado.</a:t>
            </a:r>
          </a:p>
          <a:p>
            <a:pPr marL="274320" lvl="0" indent="-274320" algn="just"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§"/>
            </a:pPr>
            <a:endParaRPr lang="es-ES" sz="20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640080" lvl="1" indent="-274320" algn="just">
              <a:spcBef>
                <a:spcPct val="2000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1.484</a:t>
            </a:r>
            <a:r>
              <a:rPr lang="es-E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estudiantes en educación media, inicial y escolar básica.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879" y="8699"/>
            <a:ext cx="9141121" cy="756005"/>
          </a:xfrm>
          <a:prstGeom prst="rect">
            <a:avLst/>
          </a:prstGeom>
          <a:solidFill>
            <a:srgbClr val="F79646">
              <a:lumMod val="7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h="133350" prst="coolSlant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Y" sz="2800" b="1" kern="0" dirty="0" smtClean="0">
                <a:solidFill>
                  <a:sysClr val="windowText" lastClr="000000"/>
                </a:solidFill>
                <a:latin typeface="Arial" charset="0"/>
              </a:rPr>
              <a:t>UNIVERSIDAD NACIONAL DE ASUNCIÓN</a:t>
            </a:r>
          </a:p>
        </p:txBody>
      </p:sp>
    </p:spTree>
    <p:extLst>
      <p:ext uri="{BB962C8B-B14F-4D97-AF65-F5344CB8AC3E}">
        <p14:creationId xmlns:p14="http://schemas.microsoft.com/office/powerpoint/2010/main" val="4391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13041"/>
              </p:ext>
            </p:extLst>
          </p:nvPr>
        </p:nvGraphicFramePr>
        <p:xfrm>
          <a:off x="179512" y="1340768"/>
          <a:ext cx="2880321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814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OFERTAS  ACADÉMICAS DE LA UNA SEGÚN SEDE Y MODALIDAD.  </a:t>
                      </a:r>
                      <a:endParaRPr lang="es-PY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0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Sede Central</a:t>
                      </a:r>
                      <a:endParaRPr lang="es-P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 Presencial</a:t>
                      </a:r>
                      <a:endParaRPr lang="es-PY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s-PY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095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B-Learning</a:t>
                      </a:r>
                      <a:endParaRPr lang="en-US" sz="12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PY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0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Filiales 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PY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 Presencial</a:t>
                      </a:r>
                      <a:endParaRPr lang="es-PY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s-PY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095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2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-Learning</a:t>
                      </a:r>
                      <a:endParaRPr lang="en-US" sz="1200" b="1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PY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PY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s-PY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804375757"/>
              </p:ext>
            </p:extLst>
          </p:nvPr>
        </p:nvGraphicFramePr>
        <p:xfrm>
          <a:off x="3275856" y="1340768"/>
          <a:ext cx="56886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2879" y="8699"/>
            <a:ext cx="9141121" cy="7560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h="133350" prst="coolSlant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Y" sz="2800" b="1" kern="0" dirty="0" smtClean="0">
                <a:solidFill>
                  <a:sysClr val="windowText" lastClr="000000"/>
                </a:solidFill>
                <a:latin typeface="Arial" charset="0"/>
              </a:rPr>
              <a:t>Oferta académica de la UNA</a:t>
            </a:r>
          </a:p>
        </p:txBody>
      </p:sp>
    </p:spTree>
    <p:extLst>
      <p:ext uri="{BB962C8B-B14F-4D97-AF65-F5344CB8AC3E}">
        <p14:creationId xmlns:p14="http://schemas.microsoft.com/office/powerpoint/2010/main" val="30305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9444"/>
              </p:ext>
            </p:extLst>
          </p:nvPr>
        </p:nvGraphicFramePr>
        <p:xfrm>
          <a:off x="1441091" y="1628802"/>
          <a:ext cx="6264696" cy="2027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Doctorado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Maestría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Especialización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Capacitación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Capacitación en Filiales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es-PY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82750" y="6192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Y" altLang="es-P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288405"/>
              </p:ext>
            </p:extLst>
          </p:nvPr>
        </p:nvGraphicFramePr>
        <p:xfrm>
          <a:off x="1403648" y="3789040"/>
          <a:ext cx="6336704" cy="289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2879" y="8699"/>
            <a:ext cx="9141121" cy="7560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h="133350" prst="coolSlant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Y" sz="2800" b="1" kern="0" dirty="0" smtClean="0">
                <a:solidFill>
                  <a:sysClr val="windowText" lastClr="000000"/>
                </a:solidFill>
                <a:latin typeface="Arial" charset="0"/>
              </a:rPr>
              <a:t>Programas de Postgrado de la UNA</a:t>
            </a:r>
          </a:p>
        </p:txBody>
      </p:sp>
      <p:sp>
        <p:nvSpPr>
          <p:cNvPr id="10" name="9 Elipse"/>
          <p:cNvSpPr/>
          <p:nvPr/>
        </p:nvSpPr>
        <p:spPr bwMode="auto">
          <a:xfrm>
            <a:off x="-36512" y="764704"/>
            <a:ext cx="3024336" cy="72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Por niveles</a:t>
            </a:r>
            <a:r>
              <a:rPr lang="es-PY" sz="1600" b="1" kern="0" dirty="0" smtClean="0"/>
              <a:t>: Año 2018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Y" sz="2400" b="1" i="0" u="none" strike="noStrike" kern="0" cap="none" spc="0" normalizeH="0" baseline="0" noProof="0" dirty="0" smtClean="0">
              <a:ln>
                <a:noFill/>
              </a:ln>
              <a:solidFill>
                <a:srgbClr val="6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88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59" y="1518805"/>
            <a:ext cx="4290251" cy="37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59" y="1538189"/>
            <a:ext cx="4290251" cy="37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827584" y="836712"/>
            <a:ext cx="1224136" cy="4320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Benjamín Aceval </a:t>
            </a:r>
            <a:endParaRPr lang="es-PY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Y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Derecho</a:t>
            </a:r>
            <a:endParaRPr lang="es-PY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21360" y="1340768"/>
            <a:ext cx="1230360" cy="4803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Villa Hayes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Contaduría Pública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Administración</a:t>
            </a:r>
            <a:endParaRPr lang="es-PY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827584" y="4284712"/>
            <a:ext cx="1590399" cy="7284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Paraguarí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Contaduría Pública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s-MX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Psicología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de la Educación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827584" y="1916832"/>
            <a:ext cx="1641042" cy="100777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Caacupé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Contaduría Pública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Derecho,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de la Educación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Letras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Psicología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6660232" y="4454595"/>
            <a:ext cx="1662408" cy="84442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Coronel Oviedo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Contaduría Pública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Derecho,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Informáticas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Enfermería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6588224" y="3501008"/>
            <a:ext cx="1728191" cy="86409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Caaguazú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Contaduría Pública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Administración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Derecho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de la Educación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Psicología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76" y="44624"/>
            <a:ext cx="7508764" cy="523185"/>
          </a:xfr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h="127000" prst="coolSlant"/>
          </a:sp3d>
        </p:spPr>
        <p:txBody>
          <a:bodyPr>
            <a:no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Sedes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de la UNA</a:t>
            </a:r>
            <a:endParaRPr lang="es-PY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2339752" y="801277"/>
            <a:ext cx="1224136" cy="43687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Cruce Los Pioneros</a:t>
            </a:r>
          </a:p>
          <a:p>
            <a:pPr marL="171450" indent="-171450">
              <a:buFontTx/>
              <a:buChar char="-"/>
            </a:pPr>
            <a:r>
              <a:rPr lang="es-PY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Administración Agropecuaria</a:t>
            </a:r>
            <a:endParaRPr lang="es-PY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59 Rectángulo redondeado"/>
          <p:cNvSpPr/>
          <p:nvPr/>
        </p:nvSpPr>
        <p:spPr>
          <a:xfrm>
            <a:off x="5220072" y="764704"/>
            <a:ext cx="1255133" cy="10187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Pedro Juan Caballero</a:t>
            </a:r>
          </a:p>
          <a:p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Derecho</a:t>
            </a:r>
          </a:p>
          <a:p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Ingeniería Agronómica</a:t>
            </a:r>
          </a:p>
          <a:p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Administración Agropecuaria</a:t>
            </a:r>
          </a:p>
        </p:txBody>
      </p:sp>
      <p:sp>
        <p:nvSpPr>
          <p:cNvPr id="62" name="61 Rectángulo redondeado"/>
          <p:cNvSpPr/>
          <p:nvPr/>
        </p:nvSpPr>
        <p:spPr>
          <a:xfrm>
            <a:off x="6564770" y="789814"/>
            <a:ext cx="1751646" cy="98300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 Pedro del </a:t>
            </a:r>
            <a:r>
              <a:rPr lang="es-MX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Ykuamandyyú</a:t>
            </a:r>
            <a:endParaRPr lang="es-MX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Derecho</a:t>
            </a:r>
          </a:p>
          <a:p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Contaduría Pública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de la Educación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Psicología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Ingeniería Agronómica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Administración Agropecuaria</a:t>
            </a:r>
          </a:p>
        </p:txBody>
      </p:sp>
      <p:sp>
        <p:nvSpPr>
          <p:cNvPr id="65" name="64 Rectángulo redondeado"/>
          <p:cNvSpPr/>
          <p:nvPr/>
        </p:nvSpPr>
        <p:spPr>
          <a:xfrm>
            <a:off x="813876" y="2996952"/>
            <a:ext cx="1654750" cy="11701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Villarrica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Contaduría Pública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de la Educación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Psicología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Informáticas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la Hospitalidad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Electricidad</a:t>
            </a:r>
          </a:p>
        </p:txBody>
      </p:sp>
      <p:sp>
        <p:nvSpPr>
          <p:cNvPr id="67" name="66 Rectángulo redondeado"/>
          <p:cNvSpPr/>
          <p:nvPr/>
        </p:nvSpPr>
        <p:spPr>
          <a:xfrm>
            <a:off x="2699792" y="5684052"/>
            <a:ext cx="1152128" cy="48125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Quiindy</a:t>
            </a:r>
            <a:endParaRPr lang="es-MX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Enfermería</a:t>
            </a:r>
          </a:p>
        </p:txBody>
      </p:sp>
      <p:sp>
        <p:nvSpPr>
          <p:cNvPr id="68" name="67 Rectángulo redondeado"/>
          <p:cNvSpPr/>
          <p:nvPr/>
        </p:nvSpPr>
        <p:spPr>
          <a:xfrm>
            <a:off x="827584" y="5085184"/>
            <a:ext cx="1720174" cy="10801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 Juan Bautista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de la Educación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de la Comunicación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Veterinaria</a:t>
            </a:r>
          </a:p>
        </p:txBody>
      </p:sp>
      <p:sp>
        <p:nvSpPr>
          <p:cNvPr id="69" name="68 Rectángulo redondeado"/>
          <p:cNvSpPr/>
          <p:nvPr/>
        </p:nvSpPr>
        <p:spPr>
          <a:xfrm>
            <a:off x="5292080" y="5301208"/>
            <a:ext cx="1249391" cy="89675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Santa Rosa Misiones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Ingeniería Agronómica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Administración Agropecuaria</a:t>
            </a:r>
          </a:p>
        </p:txBody>
      </p:sp>
      <p:sp>
        <p:nvSpPr>
          <p:cNvPr id="70" name="69 Rectángulo redondeado"/>
          <p:cNvSpPr/>
          <p:nvPr/>
        </p:nvSpPr>
        <p:spPr>
          <a:xfrm>
            <a:off x="6668102" y="5434992"/>
            <a:ext cx="1568436" cy="72488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Caazapá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Ingeniería Agronómica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Administración Agropecuaria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Veterinarias</a:t>
            </a:r>
          </a:p>
        </p:txBody>
      </p:sp>
      <p:sp>
        <p:nvSpPr>
          <p:cNvPr id="71" name="70 Rectángulo redondeado"/>
          <p:cNvSpPr/>
          <p:nvPr/>
        </p:nvSpPr>
        <p:spPr>
          <a:xfrm>
            <a:off x="3779913" y="782090"/>
            <a:ext cx="1224136" cy="70269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Enfermería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Obstetricia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Veterinarias</a:t>
            </a:r>
          </a:p>
        </p:txBody>
      </p:sp>
      <p:sp>
        <p:nvSpPr>
          <p:cNvPr id="73" name="72 Rectángulo redondeado"/>
          <p:cNvSpPr/>
          <p:nvPr/>
        </p:nvSpPr>
        <p:spPr>
          <a:xfrm>
            <a:off x="3995936" y="5789663"/>
            <a:ext cx="1225493" cy="37564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Ayolas</a:t>
            </a:r>
            <a:endParaRPr lang="es-MX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Ingeniería Civil</a:t>
            </a:r>
          </a:p>
        </p:txBody>
      </p:sp>
      <p:sp>
        <p:nvSpPr>
          <p:cNvPr id="74" name="73 Rectángulo redondeado"/>
          <p:cNvSpPr/>
          <p:nvPr/>
        </p:nvSpPr>
        <p:spPr>
          <a:xfrm>
            <a:off x="6564770" y="1844824"/>
            <a:ext cx="1751646" cy="108012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 Estanislao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Contaduría Pública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Administración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Derecho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de la Educación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Psicología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Veterinarias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Enfermería</a:t>
            </a:r>
          </a:p>
        </p:txBody>
      </p:sp>
      <p:sp>
        <p:nvSpPr>
          <p:cNvPr id="75" name="74 Rectángulo redondeado"/>
          <p:cNvSpPr/>
          <p:nvPr/>
        </p:nvSpPr>
        <p:spPr>
          <a:xfrm>
            <a:off x="6660232" y="2996952"/>
            <a:ext cx="1584176" cy="4320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Santa Rosa del Aguaray</a:t>
            </a:r>
          </a:p>
          <a:p>
            <a:r>
              <a:rPr lang="es-PY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Medicina y Cirugía</a:t>
            </a:r>
            <a:endParaRPr lang="es-PY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108 Conector recto de flecha"/>
          <p:cNvCxnSpPr/>
          <p:nvPr/>
        </p:nvCxnSpPr>
        <p:spPr>
          <a:xfrm flipH="1" flipV="1">
            <a:off x="5616117" y="4648944"/>
            <a:ext cx="1116123" cy="78604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134 Conector recto de flecha"/>
          <p:cNvCxnSpPr/>
          <p:nvPr/>
        </p:nvCxnSpPr>
        <p:spPr>
          <a:xfrm>
            <a:off x="4852157" y="1370641"/>
            <a:ext cx="295907" cy="1842335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143 Rectángulo redondeado"/>
          <p:cNvSpPr/>
          <p:nvPr/>
        </p:nvSpPr>
        <p:spPr>
          <a:xfrm>
            <a:off x="827584" y="872595"/>
            <a:ext cx="1224136" cy="4320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Benjamín Aceval </a:t>
            </a:r>
            <a:endParaRPr lang="es-PY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Y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Derecho</a:t>
            </a:r>
            <a:endParaRPr lang="es-PY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144 Rectángulo redondeado"/>
          <p:cNvSpPr/>
          <p:nvPr/>
        </p:nvSpPr>
        <p:spPr>
          <a:xfrm>
            <a:off x="821360" y="1376651"/>
            <a:ext cx="1230360" cy="4803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Villa Hayes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Contaduría Pública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Administración</a:t>
            </a:r>
            <a:endParaRPr lang="es-PY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145 Rectángulo redondeado"/>
          <p:cNvSpPr/>
          <p:nvPr/>
        </p:nvSpPr>
        <p:spPr>
          <a:xfrm>
            <a:off x="827584" y="1952715"/>
            <a:ext cx="1641042" cy="100777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Caacupé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Contaduría Pública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Derecho,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de la Educación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Letras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Psicología</a:t>
            </a:r>
          </a:p>
        </p:txBody>
      </p:sp>
      <p:sp>
        <p:nvSpPr>
          <p:cNvPr id="147" name="146 Rectángulo redondeado"/>
          <p:cNvSpPr/>
          <p:nvPr/>
        </p:nvSpPr>
        <p:spPr>
          <a:xfrm>
            <a:off x="813876" y="3032835"/>
            <a:ext cx="1654750" cy="11701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Villarrica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Contaduría Pública 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de la Educación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Psicología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Ciencias Informáticas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de la Hospitalidad</a:t>
            </a:r>
          </a:p>
          <a:p>
            <a:pPr marL="171450" indent="-171450">
              <a:buFontTx/>
              <a:buChar char="-"/>
            </a:pPr>
            <a:r>
              <a:rPr lang="es-MX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Electricidad</a:t>
            </a:r>
          </a:p>
        </p:txBody>
      </p:sp>
      <p:grpSp>
        <p:nvGrpSpPr>
          <p:cNvPr id="107" name="106 Grupo"/>
          <p:cNvGrpSpPr/>
          <p:nvPr/>
        </p:nvGrpSpPr>
        <p:grpSpPr>
          <a:xfrm>
            <a:off x="813876" y="1052736"/>
            <a:ext cx="7508764" cy="5433255"/>
            <a:chOff x="813876" y="745320"/>
            <a:chExt cx="7508764" cy="5433255"/>
          </a:xfrm>
        </p:grpSpPr>
        <p:grpSp>
          <p:nvGrpSpPr>
            <p:cNvPr id="104" name="103 Grupo"/>
            <p:cNvGrpSpPr/>
            <p:nvPr/>
          </p:nvGrpSpPr>
          <p:grpSpPr>
            <a:xfrm>
              <a:off x="2051720" y="1133437"/>
              <a:ext cx="4818952" cy="4656226"/>
              <a:chOff x="2051720" y="1133437"/>
              <a:chExt cx="4818952" cy="4656226"/>
            </a:xfrm>
          </p:grpSpPr>
          <p:cxnSp>
            <p:nvCxnSpPr>
              <p:cNvPr id="4099" name="4098 Conector recto de flecha"/>
              <p:cNvCxnSpPr>
                <a:stCxn id="48" idx="2"/>
              </p:cNvCxnSpPr>
              <p:nvPr/>
            </p:nvCxnSpPr>
            <p:spPr>
              <a:xfrm>
                <a:off x="2951820" y="1238156"/>
                <a:ext cx="1116124" cy="197482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77 Conector recto de flecha"/>
              <p:cNvCxnSpPr/>
              <p:nvPr/>
            </p:nvCxnSpPr>
            <p:spPr>
              <a:xfrm>
                <a:off x="2051720" y="1133437"/>
                <a:ext cx="2808312" cy="3033644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80 Conector recto de flecha"/>
              <p:cNvCxnSpPr>
                <a:stCxn id="16" idx="3"/>
              </p:cNvCxnSpPr>
              <p:nvPr/>
            </p:nvCxnSpPr>
            <p:spPr>
              <a:xfrm>
                <a:off x="2051720" y="1580920"/>
                <a:ext cx="2808312" cy="2642425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86 Conector recto de flecha"/>
              <p:cNvCxnSpPr>
                <a:stCxn id="33" idx="3"/>
              </p:cNvCxnSpPr>
              <p:nvPr/>
            </p:nvCxnSpPr>
            <p:spPr>
              <a:xfrm>
                <a:off x="2468626" y="2420719"/>
                <a:ext cx="2679438" cy="1863993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89 Conector recto de flecha"/>
              <p:cNvCxnSpPr>
                <a:stCxn id="65" idx="3"/>
              </p:cNvCxnSpPr>
              <p:nvPr/>
            </p:nvCxnSpPr>
            <p:spPr>
              <a:xfrm>
                <a:off x="2468626" y="3582017"/>
                <a:ext cx="2967470" cy="927103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92 Conector recto de flecha"/>
              <p:cNvCxnSpPr/>
              <p:nvPr/>
            </p:nvCxnSpPr>
            <p:spPr>
              <a:xfrm>
                <a:off x="2195736" y="4509120"/>
                <a:ext cx="2952328" cy="40196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95 Conector recto de flecha"/>
              <p:cNvCxnSpPr/>
              <p:nvPr/>
            </p:nvCxnSpPr>
            <p:spPr>
              <a:xfrm flipV="1">
                <a:off x="2083532" y="5013176"/>
                <a:ext cx="3064532" cy="612068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98 Conector recto de flecha"/>
              <p:cNvCxnSpPr>
                <a:stCxn id="67" idx="0"/>
              </p:cNvCxnSpPr>
              <p:nvPr/>
            </p:nvCxnSpPr>
            <p:spPr>
              <a:xfrm flipV="1">
                <a:off x="3275856" y="4648944"/>
                <a:ext cx="1872208" cy="1035108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101 Conector recto de flecha"/>
              <p:cNvCxnSpPr>
                <a:stCxn id="73" idx="0"/>
              </p:cNvCxnSpPr>
              <p:nvPr/>
            </p:nvCxnSpPr>
            <p:spPr>
              <a:xfrm flipV="1">
                <a:off x="4608683" y="5166498"/>
                <a:ext cx="611389" cy="623165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105 Conector recto de flecha"/>
              <p:cNvCxnSpPr/>
              <p:nvPr/>
            </p:nvCxnSpPr>
            <p:spPr>
              <a:xfrm flipH="1" flipV="1">
                <a:off x="5148064" y="5085184"/>
                <a:ext cx="936104" cy="216024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116 Conector recto de flecha"/>
              <p:cNvCxnSpPr/>
              <p:nvPr/>
            </p:nvCxnSpPr>
            <p:spPr>
              <a:xfrm flipH="1" flipV="1">
                <a:off x="5436096" y="4365104"/>
                <a:ext cx="1296144" cy="28384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119 Conector recto de flecha"/>
              <p:cNvCxnSpPr/>
              <p:nvPr/>
            </p:nvCxnSpPr>
            <p:spPr>
              <a:xfrm flipH="1">
                <a:off x="5616117" y="4074976"/>
                <a:ext cx="1206133" cy="209736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121 Conector recto de flecha"/>
              <p:cNvCxnSpPr/>
              <p:nvPr/>
            </p:nvCxnSpPr>
            <p:spPr>
              <a:xfrm flipH="1">
                <a:off x="5436096" y="3197507"/>
                <a:ext cx="1434576" cy="735549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124 Conector recto de flecha"/>
              <p:cNvCxnSpPr/>
              <p:nvPr/>
            </p:nvCxnSpPr>
            <p:spPr>
              <a:xfrm flipH="1">
                <a:off x="5221429" y="2549435"/>
                <a:ext cx="1514857" cy="1496133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128 Conector recto de flecha"/>
              <p:cNvCxnSpPr/>
              <p:nvPr/>
            </p:nvCxnSpPr>
            <p:spPr>
              <a:xfrm flipH="1">
                <a:off x="5148064" y="1672652"/>
                <a:ext cx="1512170" cy="2044380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130 Conector recto de flecha"/>
              <p:cNvCxnSpPr>
                <a:stCxn id="60" idx="2"/>
              </p:cNvCxnSpPr>
              <p:nvPr/>
            </p:nvCxnSpPr>
            <p:spPr>
              <a:xfrm flipH="1">
                <a:off x="5764325" y="1783450"/>
                <a:ext cx="83314" cy="1414057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185 Conector recto de flecha"/>
              <p:cNvCxnSpPr/>
              <p:nvPr/>
            </p:nvCxnSpPr>
            <p:spPr>
              <a:xfrm flipH="1" flipV="1">
                <a:off x="5616117" y="4629560"/>
                <a:ext cx="1116123" cy="786048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192 Conector recto de flecha"/>
              <p:cNvCxnSpPr/>
              <p:nvPr/>
            </p:nvCxnSpPr>
            <p:spPr>
              <a:xfrm>
                <a:off x="4852157" y="1351257"/>
                <a:ext cx="295907" cy="1842335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104 Grupo"/>
            <p:cNvGrpSpPr/>
            <p:nvPr/>
          </p:nvGrpSpPr>
          <p:grpSpPr>
            <a:xfrm>
              <a:off x="813876" y="745320"/>
              <a:ext cx="7508764" cy="5433255"/>
              <a:chOff x="813876" y="745320"/>
              <a:chExt cx="7508764" cy="5433255"/>
            </a:xfrm>
          </p:grpSpPr>
          <p:sp>
            <p:nvSpPr>
              <p:cNvPr id="167" name="166 Rectángulo redondeado"/>
              <p:cNvSpPr/>
              <p:nvPr/>
            </p:nvSpPr>
            <p:spPr>
              <a:xfrm>
                <a:off x="827584" y="4291735"/>
                <a:ext cx="1590399" cy="72846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Paraguarí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Contaduría Pública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Administración</a:t>
                </a:r>
                <a:endParaRPr lang="es-MX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Psicología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de la Educación</a:t>
                </a:r>
              </a:p>
            </p:txBody>
          </p:sp>
          <p:sp>
            <p:nvSpPr>
              <p:cNvPr id="168" name="167 Rectángulo redondeado"/>
              <p:cNvSpPr/>
              <p:nvPr/>
            </p:nvSpPr>
            <p:spPr>
              <a:xfrm>
                <a:off x="6660232" y="4435211"/>
                <a:ext cx="1662408" cy="84442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Coronel Oviedo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Contaduría Pública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Administración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Derecho, 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Informáticas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Enfermería</a:t>
                </a:r>
              </a:p>
            </p:txBody>
          </p:sp>
          <p:sp>
            <p:nvSpPr>
              <p:cNvPr id="169" name="168 Rectángulo redondeado"/>
              <p:cNvSpPr/>
              <p:nvPr/>
            </p:nvSpPr>
            <p:spPr>
              <a:xfrm>
                <a:off x="6588224" y="3481624"/>
                <a:ext cx="1728191" cy="86409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Caaguazú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Contaduría Pública 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Administración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Derecho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de la Educación 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Psicología</a:t>
                </a:r>
              </a:p>
            </p:txBody>
          </p:sp>
          <p:sp>
            <p:nvSpPr>
              <p:cNvPr id="170" name="169 Rectángulo redondeado"/>
              <p:cNvSpPr/>
              <p:nvPr/>
            </p:nvSpPr>
            <p:spPr>
              <a:xfrm>
                <a:off x="2339752" y="808300"/>
                <a:ext cx="1224136" cy="43687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Cruce Los Pioneros</a:t>
                </a:r>
              </a:p>
              <a:p>
                <a:pPr marL="171450" indent="-171450">
                  <a:buFontTx/>
                  <a:buChar char="-"/>
                </a:pPr>
                <a:r>
                  <a:rPr lang="es-PY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Administración Agropecuaria</a:t>
                </a:r>
                <a:endParaRPr lang="es-PY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170 Rectángulo redondeado"/>
              <p:cNvSpPr/>
              <p:nvPr/>
            </p:nvSpPr>
            <p:spPr>
              <a:xfrm>
                <a:off x="5220072" y="745320"/>
                <a:ext cx="1255133" cy="101874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Pedro Juan Caballero</a:t>
                </a:r>
              </a:p>
              <a:p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Derecho</a:t>
                </a:r>
              </a:p>
              <a:p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 Ingeniería Agronómica</a:t>
                </a:r>
              </a:p>
              <a:p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 Administración Agropecuaria</a:t>
                </a:r>
              </a:p>
            </p:txBody>
          </p:sp>
          <p:sp>
            <p:nvSpPr>
              <p:cNvPr id="172" name="171 Rectángulo redondeado"/>
              <p:cNvSpPr/>
              <p:nvPr/>
            </p:nvSpPr>
            <p:spPr>
              <a:xfrm>
                <a:off x="6564770" y="770430"/>
                <a:ext cx="1751646" cy="98300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San Pedro del </a:t>
                </a:r>
                <a:r>
                  <a:rPr lang="es-MX" sz="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Ykuamandyyú</a:t>
                </a:r>
                <a:endParaRPr lang="es-MX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Derecho</a:t>
                </a:r>
              </a:p>
              <a:p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 Contaduría Pública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de la Educación 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Psicología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Ingeniería Agronómica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Administración Agropecuaria</a:t>
                </a:r>
              </a:p>
            </p:txBody>
          </p:sp>
          <p:sp>
            <p:nvSpPr>
              <p:cNvPr id="173" name="172 Rectángulo redondeado"/>
              <p:cNvSpPr/>
              <p:nvPr/>
            </p:nvSpPr>
            <p:spPr>
              <a:xfrm>
                <a:off x="2699792" y="5664668"/>
                <a:ext cx="1152128" cy="48125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Quiindy</a:t>
                </a:r>
                <a:endParaRPr lang="es-MX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Derecho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Enfermería</a:t>
                </a:r>
              </a:p>
            </p:txBody>
          </p:sp>
          <p:sp>
            <p:nvSpPr>
              <p:cNvPr id="174" name="173 Rectángulo redondeado"/>
              <p:cNvSpPr/>
              <p:nvPr/>
            </p:nvSpPr>
            <p:spPr>
              <a:xfrm>
                <a:off x="827584" y="5065800"/>
                <a:ext cx="1720174" cy="108012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San Juan Bautista 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Derecho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de la Educación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de la Comunicación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Veterinaria</a:t>
                </a:r>
              </a:p>
            </p:txBody>
          </p:sp>
          <p:sp>
            <p:nvSpPr>
              <p:cNvPr id="175" name="174 Rectángulo redondeado"/>
              <p:cNvSpPr/>
              <p:nvPr/>
            </p:nvSpPr>
            <p:spPr>
              <a:xfrm>
                <a:off x="5292080" y="5281824"/>
                <a:ext cx="1249391" cy="89675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Santa Rosa Misiones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Ingeniería Agronómica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Administración Agropecuaria</a:t>
                </a:r>
              </a:p>
            </p:txBody>
          </p:sp>
          <p:sp>
            <p:nvSpPr>
              <p:cNvPr id="176" name="175 Rectángulo redondeado"/>
              <p:cNvSpPr/>
              <p:nvPr/>
            </p:nvSpPr>
            <p:spPr>
              <a:xfrm>
                <a:off x="6668102" y="5415608"/>
                <a:ext cx="1568436" cy="72488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Caazapá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Ingeniería Agronómica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Administración Agropecuaria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Veterinarias</a:t>
                </a:r>
              </a:p>
            </p:txBody>
          </p:sp>
          <p:sp>
            <p:nvSpPr>
              <p:cNvPr id="177" name="176 Rectángulo redondeado"/>
              <p:cNvSpPr/>
              <p:nvPr/>
            </p:nvSpPr>
            <p:spPr>
              <a:xfrm>
                <a:off x="3779913" y="762706"/>
                <a:ext cx="1224136" cy="70269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Concepción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Enfermería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Obstetricia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Veterinarias</a:t>
                </a:r>
              </a:p>
            </p:txBody>
          </p:sp>
          <p:sp>
            <p:nvSpPr>
              <p:cNvPr id="178" name="177 Rectángulo redondeado"/>
              <p:cNvSpPr/>
              <p:nvPr/>
            </p:nvSpPr>
            <p:spPr>
              <a:xfrm>
                <a:off x="3995936" y="5770279"/>
                <a:ext cx="1225493" cy="37564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Ayolas</a:t>
                </a:r>
                <a:endParaRPr lang="es-MX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Ingeniería Civil</a:t>
                </a:r>
              </a:p>
            </p:txBody>
          </p:sp>
          <p:sp>
            <p:nvSpPr>
              <p:cNvPr id="179" name="178 Rectángulo redondeado"/>
              <p:cNvSpPr/>
              <p:nvPr/>
            </p:nvSpPr>
            <p:spPr>
              <a:xfrm>
                <a:off x="6564770" y="1825440"/>
                <a:ext cx="1751646" cy="108012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San Estanislao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Contaduría Pública 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Administración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Derecho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de la Educación 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Psicología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Veterinarias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Enfermería</a:t>
                </a:r>
              </a:p>
            </p:txBody>
          </p:sp>
          <p:sp>
            <p:nvSpPr>
              <p:cNvPr id="180" name="179 Rectángulo redondeado"/>
              <p:cNvSpPr/>
              <p:nvPr/>
            </p:nvSpPr>
            <p:spPr>
              <a:xfrm>
                <a:off x="6660232" y="2977568"/>
                <a:ext cx="1584176" cy="43204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Santa Rosa del Aguaray</a:t>
                </a:r>
              </a:p>
              <a:p>
                <a:r>
                  <a:rPr lang="es-PY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 Medicina y Cirugía</a:t>
                </a:r>
                <a:endParaRPr lang="es-PY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193 Rectángulo redondeado"/>
              <p:cNvSpPr/>
              <p:nvPr/>
            </p:nvSpPr>
            <p:spPr>
              <a:xfrm>
                <a:off x="827584" y="879618"/>
                <a:ext cx="1224136" cy="43204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Benjamín Aceval </a:t>
                </a:r>
                <a:endParaRPr lang="es-PY" sz="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PY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 Derecho</a:t>
                </a:r>
                <a:endParaRPr lang="es-PY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194 Rectángulo redondeado"/>
              <p:cNvSpPr/>
              <p:nvPr/>
            </p:nvSpPr>
            <p:spPr>
              <a:xfrm>
                <a:off x="821360" y="1383674"/>
                <a:ext cx="1230360" cy="48030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Villa Hayes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Contaduría Pública 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- Administración</a:t>
                </a:r>
                <a:endParaRPr lang="es-PY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195 Rectángulo redondeado"/>
              <p:cNvSpPr/>
              <p:nvPr/>
            </p:nvSpPr>
            <p:spPr>
              <a:xfrm>
                <a:off x="827584" y="1959738"/>
                <a:ext cx="1641042" cy="1007773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Caacupé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Contaduría Pública 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Administración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Derecho, 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de la Educación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Letras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Psicología</a:t>
                </a:r>
              </a:p>
            </p:txBody>
          </p:sp>
          <p:sp>
            <p:nvSpPr>
              <p:cNvPr id="197" name="196 Rectángulo redondeado"/>
              <p:cNvSpPr/>
              <p:nvPr/>
            </p:nvSpPr>
            <p:spPr>
              <a:xfrm>
                <a:off x="813876" y="3039858"/>
                <a:ext cx="1654750" cy="117012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Villarrica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Contaduría Pública 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Administración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de la Educación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Psicología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Ciencias Informáticas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Gestión de la Hospitalidad</a:t>
                </a:r>
              </a:p>
              <a:p>
                <a:pPr marL="171450" indent="-171450">
                  <a:buFontTx/>
                  <a:buChar char="-"/>
                </a:pPr>
                <a:r>
                  <a:rPr lang="es-MX" sz="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Electricidad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04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20080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UNA en la Investigación Científica y Tecnológica</a:t>
            </a:r>
            <a:endParaRPr lang="es-PY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560" y="980728"/>
            <a:ext cx="7848872" cy="52565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UNA realiza trabajos de investigación, científica y tecnológica,  en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Agricultura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Ganadería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PY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PY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s-PY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PY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PY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Ambiente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PY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Ciencias </a:t>
            </a:r>
            <a:r>
              <a:rPr lang="es-PY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Exactas y </a:t>
            </a:r>
            <a:r>
              <a:rPr lang="es-PY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Alimentación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Nutrición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Ciencias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Sociales,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otros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Y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1202485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h="127000" prst="coolSlant"/>
          </a:sp3d>
        </p:spPr>
        <p:txBody>
          <a:bodyPr>
            <a:normAutofit/>
          </a:bodyPr>
          <a:lstStyle/>
          <a:p>
            <a:r>
              <a:rPr lang="es-PY" sz="3600" dirty="0" smtClean="0"/>
              <a:t>Números de la UNA</a:t>
            </a:r>
            <a:br>
              <a:rPr lang="es-PY" sz="3600" dirty="0" smtClean="0"/>
            </a:br>
            <a:r>
              <a:rPr lang="es-PY" sz="3600" dirty="0" smtClean="0"/>
              <a:t>CONACYT</a:t>
            </a:r>
            <a:endParaRPr lang="es-PY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87209"/>
            <a:ext cx="7704856" cy="426207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PY" b="1" dirty="0" smtClean="0"/>
              <a:t>720 investigadores PRONII -78% UNA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PY" b="1" dirty="0" smtClean="0"/>
              <a:t>580 Proyectos – 74% UNA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PY" b="1" dirty="0" smtClean="0"/>
              <a:t>92% de los proyectos de UP corresponde a la UNA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PY" b="1" dirty="0" smtClean="0"/>
              <a:t>Posgrados 95 % son de la UNA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PY" b="1" dirty="0" smtClean="0"/>
              <a:t>Convocatoria a posgrados 2015: 100% UNA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PY" b="1" dirty="0"/>
              <a:t>8</a:t>
            </a:r>
            <a:r>
              <a:rPr lang="es-PY" b="1" dirty="0" smtClean="0"/>
              <a:t>0 % de publicaciones científicas son de la UNA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24276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10007</TotalTime>
  <Words>1405</Words>
  <Application>Microsoft Office PowerPoint</Application>
  <PresentationFormat>Presentación en pantalla (4:3)</PresentationFormat>
  <Paragraphs>610</Paragraphs>
  <Slides>25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39" baseType="lpstr">
      <vt:lpstr>Arial</vt:lpstr>
      <vt:lpstr>Arial Black</vt:lpstr>
      <vt:lpstr>Brush Script MT</vt:lpstr>
      <vt:lpstr>Calibri</vt:lpstr>
      <vt:lpstr>Constantia</vt:lpstr>
      <vt:lpstr>Franklin Gothic Book</vt:lpstr>
      <vt:lpstr>Rage Italic</vt:lpstr>
      <vt:lpstr>Stencil</vt:lpstr>
      <vt:lpstr>Tahoma</vt:lpstr>
      <vt:lpstr>Times New Roman</vt:lpstr>
      <vt:lpstr>Wingdings</vt:lpstr>
      <vt:lpstr>Chincheta</vt:lpstr>
      <vt:lpstr>1_Chincheta</vt:lpstr>
      <vt:lpstr>2_Chincheta</vt:lpstr>
      <vt:lpstr>Presupuesto  UNA   Defensa Bicameral - 2019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Sedes de la UNA</vt:lpstr>
      <vt:lpstr>La UNA en la Investigación Científica y Tecnológica</vt:lpstr>
      <vt:lpstr>Números de la UNA CONACYT</vt:lpstr>
      <vt:lpstr>Presentación de PowerPoint</vt:lpstr>
      <vt:lpstr>Presentación de PowerPoint</vt:lpstr>
      <vt:lpstr>Presentación de PowerPoint</vt:lpstr>
      <vt:lpstr>Presentación de PowerPoint</vt:lpstr>
      <vt:lpstr>La UNA en números  - 2019 </vt:lpstr>
      <vt:lpstr>PRESUPUESTO UNA – 5 Últimos años</vt:lpstr>
      <vt:lpstr>Presentación de PowerPoint</vt:lpstr>
      <vt:lpstr>Presentación de PowerPoint</vt:lpstr>
      <vt:lpstr>Necesidades de la Universidad Nacional de Asunción  AÑO: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Presupuesto  UNA   AÑO: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Asunción</dc:title>
  <dc:creator>LAB</dc:creator>
  <cp:lastModifiedBy>Hewlett-Packard Company</cp:lastModifiedBy>
  <cp:revision>528</cp:revision>
  <cp:lastPrinted>2018-10-15T15:02:23Z</cp:lastPrinted>
  <dcterms:created xsi:type="dcterms:W3CDTF">2016-09-21T13:27:32Z</dcterms:created>
  <dcterms:modified xsi:type="dcterms:W3CDTF">2018-10-15T15:06:30Z</dcterms:modified>
</cp:coreProperties>
</file>