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7"/>
  </p:notesMasterIdLst>
  <p:sldIdLst>
    <p:sldId id="256" r:id="rId2"/>
    <p:sldId id="258" r:id="rId3"/>
    <p:sldId id="257" r:id="rId4"/>
    <p:sldId id="285" r:id="rId5"/>
    <p:sldId id="286" r:id="rId6"/>
  </p:sldIdLst>
  <p:sldSz cx="9144000" cy="5143500" type="screen16x9"/>
  <p:notesSz cx="6858000" cy="9144000"/>
  <p:embeddedFontLst>
    <p:embeddedFont>
      <p:font typeface="Roboto Condensed" panose="020B0604020202020204" charset="0"/>
      <p:regular r:id="rId8"/>
      <p:bold r:id="rId9"/>
      <p:italic r:id="rId10"/>
      <p:boldItalic r:id="rId11"/>
    </p:embeddedFont>
    <p:embeddedFont>
      <p:font typeface="Roboto Condensed Light" panose="020B0604020202020204" charset="0"/>
      <p:regular r:id="rId12"/>
      <p:bold r:id="rId13"/>
      <p:italic r:id="rId14"/>
      <p:boldItalic r:id="rId15"/>
    </p:embeddedFont>
    <p:embeddedFont>
      <p:font typeface="Arvo" panose="020B0604020202020204" charset="0"/>
      <p:regular r:id="rId16"/>
      <p:bold r:id="rId17"/>
      <p:italic r:id="rId18"/>
      <p:bold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C9469A0-CBE7-4276-8033-5A28393F8F02}">
  <a:tblStyle styleId="{DC9469A0-CBE7-4276-8033-5A28393F8F0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72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9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23" Type="http://schemas.openxmlformats.org/officeDocument/2006/relationships/tableStyles" Target="tableStyles.xml"/><Relationship Id="rId10" Type="http://schemas.openxmlformats.org/officeDocument/2006/relationships/font" Target="fonts/font3.fntdata"/><Relationship Id="rId19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do-\Downloads\Recortes%202010-2018_UNP%20(1)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'[Recortes 2010-2018_UNP (1).xlsx]2010-2018'!$D$5:$D$12</c:f>
              <c:strCache>
                <c:ptCount val="8"/>
                <c:pt idx="0">
                  <c:v>25,216</c:v>
                </c:pt>
                <c:pt idx="1">
                  <c:v>5,456</c:v>
                </c:pt>
                <c:pt idx="2">
                  <c:v>15,520</c:v>
                </c:pt>
                <c:pt idx="3">
                  <c:v>-17,232</c:v>
                </c:pt>
                <c:pt idx="4">
                  <c:v>3,927</c:v>
                </c:pt>
                <c:pt idx="5">
                  <c:v>1,316</c:v>
                </c:pt>
                <c:pt idx="6">
                  <c:v>0,000</c:v>
                </c:pt>
                <c:pt idx="7">
                  <c:v>6,8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25400">
                <a:noFill/>
              </a:ln>
              <a:effectLst/>
            </c:spPr>
          </c:marker>
          <c:cat>
            <c:numRef>
              <c:f>'[Recortes 2010-2018_UNP (1).xlsx]2010-2018'!$A$5:$A$12</c:f>
              <c:numCache>
                <c:formatCode>General</c:formatCode>
                <c:ptCount val="8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</c:numCache>
            </c:numRef>
          </c:cat>
          <c:val>
            <c:numRef>
              <c:f>'[Recortes 2010-2018_UNP (1).xlsx]2010-2018'!$C$5:$C$12</c:f>
              <c:numCache>
                <c:formatCode>#,##0</c:formatCode>
                <c:ptCount val="8"/>
                <c:pt idx="0">
                  <c:v>9199432444</c:v>
                </c:pt>
                <c:pt idx="1">
                  <c:v>2492514132</c:v>
                </c:pt>
                <c:pt idx="2">
                  <c:v>7476661067</c:v>
                </c:pt>
                <c:pt idx="3">
                  <c:v>-9589476269</c:v>
                </c:pt>
                <c:pt idx="4">
                  <c:v>1808789828</c:v>
                </c:pt>
                <c:pt idx="5">
                  <c:v>630120640</c:v>
                </c:pt>
                <c:pt idx="6">
                  <c:v>0</c:v>
                </c:pt>
                <c:pt idx="7">
                  <c:v>3307690193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1327276800"/>
        <c:axId val="-1327280608"/>
      </c:lineChart>
      <c:catAx>
        <c:axId val="-1327276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Y"/>
          </a:p>
        </c:txPr>
        <c:crossAx val="-1327280608"/>
        <c:crosses val="autoZero"/>
        <c:auto val="1"/>
        <c:lblAlgn val="ctr"/>
        <c:lblOffset val="100"/>
        <c:noMultiLvlLbl val="0"/>
      </c:catAx>
      <c:valAx>
        <c:axId val="-13272806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Y"/>
          </a:p>
        </c:txPr>
        <c:crossAx val="-13272768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Y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0.14848</cdr:x>
      <cdr:y>0.11457</cdr:y>
    </cdr:from>
    <cdr:to>
      <cdr:x>0.2531</cdr:x>
      <cdr:y>0.23766</cdr:y>
    </cdr:to>
    <cdr:sp macro="" textlink="">
      <cdr:nvSpPr>
        <cdr:cNvPr id="2" name="Rectángulo 1"/>
        <cdr:cNvSpPr/>
      </cdr:nvSpPr>
      <cdr:spPr>
        <a:xfrm xmlns:a="http://schemas.openxmlformats.org/drawingml/2006/main">
          <a:off x="1138060" y="429693"/>
          <a:ext cx="801823" cy="46166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lIns="91440" tIns="45720" rIns="91440" bIns="45720">
          <a:spAutoFit/>
        </a:bodyPr>
        <a:lstStyle xmlns:a="http://schemas.openxmlformats.org/drawingml/2006/main"/>
        <a:p xmlns:a="http://schemas.openxmlformats.org/drawingml/2006/main">
          <a:pPr algn="ctr"/>
          <a:r>
            <a:rPr lang="es-ES" sz="2400" b="1" cap="none" spc="0" dirty="0" smtClean="0">
              <a:ln w="9525">
                <a:noFill/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rPr>
            <a:t>25%</a:t>
          </a:r>
          <a:endParaRPr lang="es-ES" sz="2400" b="1" cap="none" spc="0" dirty="0">
            <a:ln w="9525">
              <a:noFill/>
              <a:prstDash val="solid"/>
            </a:ln>
            <a:solidFill>
              <a:srgbClr val="FF0000"/>
            </a:solidFill>
            <a:effectLst>
              <a:outerShdw blurRad="12700" dist="38100" dir="2700000" algn="tl" rotWithShape="0">
                <a:schemeClr val="bg1">
                  <a:lumMod val="50000"/>
                </a:schemeClr>
              </a:outerShdw>
            </a:effectLst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4385740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227250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53179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359852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490650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7544483" y="657775"/>
            <a:ext cx="1299300" cy="432900"/>
          </a:xfrm>
          <a:prstGeom prst="triangle">
            <a:avLst>
              <a:gd name="adj" fmla="val 32425"/>
            </a:avLst>
          </a:prstGeom>
          <a:solidFill>
            <a:srgbClr val="2632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0" y="-7088"/>
            <a:ext cx="8661398" cy="5150588"/>
            <a:chOff x="0" y="-7088"/>
            <a:chExt cx="8661398" cy="5150588"/>
          </a:xfrm>
        </p:grpSpPr>
        <p:sp>
          <p:nvSpPr>
            <p:cNvPr id="12" name="Google Shape;12;p2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4" name="Google Shape;14;p2"/>
          <p:cNvGrpSpPr/>
          <p:nvPr/>
        </p:nvGrpSpPr>
        <p:grpSpPr>
          <a:xfrm rot="10800000" flipH="1">
            <a:off x="1" y="1090763"/>
            <a:ext cx="8847502" cy="2961975"/>
            <a:chOff x="-8178042" y="-4493254"/>
            <a:chExt cx="19483598" cy="6522736"/>
          </a:xfrm>
        </p:grpSpPr>
        <p:sp>
          <p:nvSpPr>
            <p:cNvPr id="15" name="Google Shape;15;p2"/>
            <p:cNvSpPr/>
            <p:nvPr/>
          </p:nvSpPr>
          <p:spPr>
            <a:xfrm>
              <a:off x="-8178042" y="-4493118"/>
              <a:ext cx="12968400" cy="6522600"/>
            </a:xfrm>
            <a:prstGeom prst="rect">
              <a:avLst/>
            </a:prstGeom>
            <a:solidFill>
              <a:srgbClr val="3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rgbClr val="3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7" name="Google Shape;17;p2"/>
          <p:cNvGrpSpPr/>
          <p:nvPr/>
        </p:nvGrpSpPr>
        <p:grpSpPr>
          <a:xfrm>
            <a:off x="3677236" y="4278349"/>
            <a:ext cx="5480829" cy="432996"/>
            <a:chOff x="5582265" y="4646738"/>
            <a:chExt cx="5480829" cy="432996"/>
          </a:xfrm>
        </p:grpSpPr>
        <p:sp>
          <p:nvSpPr>
            <p:cNvPr id="18" name="Google Shape;18;p2"/>
            <p:cNvSpPr/>
            <p:nvPr/>
          </p:nvSpPr>
          <p:spPr>
            <a:xfrm rot="10800000">
              <a:off x="5582265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" name="Google Shape;19;p2"/>
            <p:cNvGrpSpPr/>
            <p:nvPr/>
          </p:nvGrpSpPr>
          <p:grpSpPr>
            <a:xfrm flipH="1">
              <a:off x="5585232" y="4646738"/>
              <a:ext cx="5477861" cy="304551"/>
              <a:chOff x="-24158748" y="330075"/>
              <a:chExt cx="30568423" cy="1699506"/>
            </a:xfrm>
          </p:grpSpPr>
          <p:sp>
            <p:nvSpPr>
              <p:cNvPr id="20" name="Google Shape;20;p2"/>
              <p:cNvSpPr/>
              <p:nvPr/>
            </p:nvSpPr>
            <p:spPr>
              <a:xfrm>
                <a:off x="-24158748" y="330081"/>
                <a:ext cx="289080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4710175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2" name="Google Shape;22;p2"/>
          <p:cNvSpPr txBox="1">
            <a:spLocks noGrp="1"/>
          </p:cNvSpPr>
          <p:nvPr>
            <p:ph type="ctrTitle"/>
          </p:nvPr>
        </p:nvSpPr>
        <p:spPr>
          <a:xfrm>
            <a:off x="685800" y="1090750"/>
            <a:ext cx="5367900" cy="296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Google Shape;82;p6"/>
          <p:cNvGrpSpPr/>
          <p:nvPr/>
        </p:nvGrpSpPr>
        <p:grpSpPr>
          <a:xfrm>
            <a:off x="-4" y="40"/>
            <a:ext cx="7072430" cy="1327315"/>
            <a:chOff x="-4" y="40"/>
            <a:chExt cx="7072430" cy="1327315"/>
          </a:xfrm>
        </p:grpSpPr>
        <p:sp>
          <p:nvSpPr>
            <p:cNvPr id="83" name="Google Shape;83;p6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84" name="Google Shape;84;p6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85" name="Google Shape;85;p6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6" name="Google Shape;86;p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87" name="Google Shape;87;p6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88" name="Google Shape;88;p6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9" name="Google Shape;89;p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90" name="Google Shape;90;p6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91" name="Google Shape;91;p6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2" name="Google Shape;92;p6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93" name="Google Shape;93;p6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94;p6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5" name="Google Shape;95;p6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96" name="Google Shape;96;p6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97;p6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98" name="Google Shape;98;p6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6"/>
          <p:cNvSpPr txBox="1">
            <a:spLocks noGrp="1"/>
          </p:cNvSpPr>
          <p:nvPr>
            <p:ph type="body" idx="1"/>
          </p:nvPr>
        </p:nvSpPr>
        <p:spPr>
          <a:xfrm>
            <a:off x="814275" y="1537988"/>
            <a:ext cx="3378300" cy="27243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▰"/>
              <a:defRPr sz="2000"/>
            </a:lvl1pPr>
            <a:lvl2pPr marL="914400" lvl="1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2pPr>
            <a:lvl3pPr marL="1371600" lvl="2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3pPr>
            <a:lvl4pPr marL="1828800" lvl="3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4pPr>
            <a:lvl5pPr marL="2286000" lvl="4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5pPr>
            <a:lvl6pPr marL="2743200" lvl="5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6pPr>
            <a:lvl7pPr marL="3200400" lvl="6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7pPr>
            <a:lvl8pPr marL="3657600" lvl="7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8pPr>
            <a:lvl9pPr marL="4114800" lvl="8" indent="-355600">
              <a:spcBef>
                <a:spcPts val="1000"/>
              </a:spcBef>
              <a:spcAft>
                <a:spcPts val="1000"/>
              </a:spcAft>
              <a:buSzPts val="2000"/>
              <a:buChar char="▻"/>
              <a:defRPr sz="2000"/>
            </a:lvl9pPr>
          </a:lstStyle>
          <a:p>
            <a:endParaRPr/>
          </a:p>
        </p:txBody>
      </p:sp>
      <p:sp>
        <p:nvSpPr>
          <p:cNvPr id="100" name="Google Shape;100;p6"/>
          <p:cNvSpPr txBox="1">
            <a:spLocks noGrp="1"/>
          </p:cNvSpPr>
          <p:nvPr>
            <p:ph type="body" idx="2"/>
          </p:nvPr>
        </p:nvSpPr>
        <p:spPr>
          <a:xfrm>
            <a:off x="4396123" y="1537988"/>
            <a:ext cx="3378300" cy="27243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▰"/>
              <a:defRPr sz="2000"/>
            </a:lvl1pPr>
            <a:lvl2pPr marL="914400" lvl="1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2pPr>
            <a:lvl3pPr marL="1371600" lvl="2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3pPr>
            <a:lvl4pPr marL="1828800" lvl="3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4pPr>
            <a:lvl5pPr marL="2286000" lvl="4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5pPr>
            <a:lvl6pPr marL="2743200" lvl="5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6pPr>
            <a:lvl7pPr marL="3200400" lvl="6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7pPr>
            <a:lvl8pPr marL="3657600" lvl="7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8pPr>
            <a:lvl9pPr marL="4114800" lvl="8" indent="-355600">
              <a:spcBef>
                <a:spcPts val="1000"/>
              </a:spcBef>
              <a:spcAft>
                <a:spcPts val="1000"/>
              </a:spcAft>
              <a:buSzPts val="2000"/>
              <a:buChar char="▻"/>
              <a:defRPr sz="2000"/>
            </a:lvl9pPr>
          </a:lstStyle>
          <a:p>
            <a:endParaRPr/>
          </a:p>
        </p:txBody>
      </p:sp>
      <p:sp>
        <p:nvSpPr>
          <p:cNvPr id="101" name="Google Shape;101;p6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0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grpSp>
        <p:nvGrpSpPr>
          <p:cNvPr id="164" name="Google Shape;164;p10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165" name="Google Shape;165;p10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6" name="Google Shape;166;p10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67" name="Google Shape;167;p10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168;p10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9" name="Google Shape;169;p10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70" name="Google Shape;170;p10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171;p10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72" name="Google Shape;172;p10"/>
          <p:cNvGrpSpPr/>
          <p:nvPr/>
        </p:nvGrpSpPr>
        <p:grpSpPr>
          <a:xfrm rot="10800000">
            <a:off x="-8" y="-2"/>
            <a:ext cx="2202830" cy="670795"/>
            <a:chOff x="5575242" y="4472723"/>
            <a:chExt cx="2202830" cy="670795"/>
          </a:xfrm>
        </p:grpSpPr>
        <p:sp>
          <p:nvSpPr>
            <p:cNvPr id="173" name="Google Shape;173;p10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4" name="Google Shape;174;p10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75" name="Google Shape;175;p10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76;p10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7" name="Google Shape;177;p10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78" name="Google Shape;178;p10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Google Shape;179;p10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14275" y="1327350"/>
            <a:ext cx="6132600" cy="31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▰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  <p:sldLayoutId id="2147483656" r:id="rId3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1"/>
          <p:cNvSpPr txBox="1">
            <a:spLocks noGrp="1"/>
          </p:cNvSpPr>
          <p:nvPr>
            <p:ph type="ctrTitle"/>
          </p:nvPr>
        </p:nvSpPr>
        <p:spPr>
          <a:xfrm>
            <a:off x="2915293" y="1101024"/>
            <a:ext cx="5367900" cy="296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Universidad </a:t>
            </a:r>
            <a:br>
              <a:rPr lang="en" dirty="0" smtClean="0"/>
            </a:br>
            <a:r>
              <a:rPr lang="en" dirty="0" smtClean="0"/>
              <a:t>Nacional</a:t>
            </a:r>
            <a:br>
              <a:rPr lang="en" dirty="0" smtClean="0"/>
            </a:br>
            <a:r>
              <a:rPr lang="en" dirty="0" smtClean="0"/>
              <a:t>de Pilar</a:t>
            </a:r>
            <a:endParaRPr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201" y="1428523"/>
            <a:ext cx="2339199" cy="230690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3"/>
          <p:cNvSpPr txBox="1">
            <a:spLocks noGrp="1"/>
          </p:cNvSpPr>
          <p:nvPr>
            <p:ph type="ctrTitle" idx="4294967295"/>
          </p:nvPr>
        </p:nvSpPr>
        <p:spPr>
          <a:xfrm>
            <a:off x="1275150" y="813002"/>
            <a:ext cx="65937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 smtClean="0">
                <a:solidFill>
                  <a:srgbClr val="FF9800"/>
                </a:solidFill>
              </a:rPr>
              <a:t>Top 5 del Paraguay</a:t>
            </a:r>
            <a:endParaRPr sz="6000" dirty="0">
              <a:solidFill>
                <a:srgbClr val="FF9800"/>
              </a:solidFill>
            </a:endParaRPr>
          </a:p>
        </p:txBody>
      </p:sp>
      <p:sp>
        <p:nvSpPr>
          <p:cNvPr id="214" name="Google Shape;214;p13"/>
          <p:cNvSpPr txBox="1">
            <a:spLocks noGrp="1"/>
          </p:cNvSpPr>
          <p:nvPr>
            <p:ph type="subTitle" idx="4294967295"/>
          </p:nvPr>
        </p:nvSpPr>
        <p:spPr>
          <a:xfrm>
            <a:off x="1275150" y="1781344"/>
            <a:ext cx="6593700" cy="134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buNone/>
            </a:pPr>
            <a:r>
              <a:rPr lang="es-MX" sz="2000" b="1" dirty="0"/>
              <a:t>Por cuarto año consecutivo la </a:t>
            </a:r>
            <a:r>
              <a:rPr lang="es-MX" sz="2000" b="1" dirty="0" smtClean="0"/>
              <a:t>UNP </a:t>
            </a:r>
            <a:r>
              <a:rPr lang="es-MX" sz="2000" b="1" dirty="0"/>
              <a:t>se mantiene como una de las mejores Universidades de </a:t>
            </a:r>
            <a:r>
              <a:rPr lang="es-MX" sz="2000" b="1" dirty="0" smtClean="0"/>
              <a:t>Latinoamérica.</a:t>
            </a:r>
            <a:endParaRPr sz="2000" b="1" dirty="0"/>
          </a:p>
        </p:txBody>
      </p:sp>
      <p:sp>
        <p:nvSpPr>
          <p:cNvPr id="216" name="Google Shape;216;p13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256396"/>
            <a:ext cx="6858001" cy="88710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2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s-MX" dirty="0">
                <a:solidFill>
                  <a:schemeClr val="bg1"/>
                </a:solidFill>
              </a:rPr>
              <a:t>PRESUPUESTO vs PLAN FINANCIERO </a:t>
            </a: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r>
              <a:rPr lang="es-MX" dirty="0" smtClean="0">
                <a:solidFill>
                  <a:schemeClr val="bg1"/>
                </a:solidFill>
              </a:rPr>
              <a:t>RECORTES</a:t>
            </a:r>
            <a:endParaRPr lang="es-PY" dirty="0">
              <a:solidFill>
                <a:schemeClr val="bg1"/>
              </a:solidFill>
            </a:endParaRPr>
          </a:p>
        </p:txBody>
      </p:sp>
      <p:sp>
        <p:nvSpPr>
          <p:cNvPr id="191" name="Google Shape;191;p12"/>
          <p:cNvSpPr txBox="1">
            <a:spLocks noGrp="1"/>
          </p:cNvSpPr>
          <p:nvPr>
            <p:ph type="body" idx="2"/>
          </p:nvPr>
        </p:nvSpPr>
        <p:spPr>
          <a:xfrm>
            <a:off x="814275" y="4286925"/>
            <a:ext cx="5168400" cy="8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i="1" dirty="0">
              <a:solidFill>
                <a:srgbClr val="3F5378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i="1" dirty="0">
              <a:solidFill>
                <a:srgbClr val="3F5378"/>
              </a:solidFill>
            </a:endParaRPr>
          </a:p>
        </p:txBody>
      </p:sp>
      <p:sp>
        <p:nvSpPr>
          <p:cNvPr id="192" name="Google Shape;192;p12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graphicFrame>
        <p:nvGraphicFramePr>
          <p:cNvPr id="24" name="Tabla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8672623"/>
              </p:ext>
            </p:extLst>
          </p:nvPr>
        </p:nvGraphicFramePr>
        <p:xfrm>
          <a:off x="184936" y="1325365"/>
          <a:ext cx="8176764" cy="3677252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708858"/>
                <a:gridCol w="1592552"/>
                <a:gridCol w="932487"/>
                <a:gridCol w="1633095"/>
                <a:gridCol w="2031867"/>
                <a:gridCol w="1277905"/>
              </a:tblGrid>
              <a:tr h="542823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600" b="1" i="0" u="none" strike="noStrike" cap="non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boto Condensed"/>
                          <a:ea typeface="Roboto Condensed"/>
                          <a:cs typeface="Roboto Condensed"/>
                          <a:sym typeface="Roboto Condensed"/>
                        </a:rPr>
                        <a:t>Año</a:t>
                      </a:r>
                    </a:p>
                  </a:txBody>
                  <a:tcPr marL="8496" marR="8496" marT="8496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600" b="1" i="0" u="none" strike="noStrike" cap="non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boto Condensed"/>
                          <a:ea typeface="Roboto Condensed"/>
                          <a:cs typeface="Roboto Condensed"/>
                          <a:sym typeface="Roboto Condensed"/>
                        </a:rPr>
                        <a:t>Presupuesto Aprobado</a:t>
                      </a:r>
                    </a:p>
                  </a:txBody>
                  <a:tcPr marL="8496" marR="8496" marT="8496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Y"/>
                    </a:p>
                  </a:txBody>
                  <a:tcPr marL="8496" marR="8496" marT="8496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600" b="1" i="0" u="none" strike="noStrike" cap="none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boto Condensed"/>
                          <a:ea typeface="Roboto Condensed"/>
                          <a:cs typeface="Roboto Condensed"/>
                          <a:sym typeface="Roboto Condensed"/>
                        </a:rPr>
                        <a:t>Plan Financiero</a:t>
                      </a:r>
                      <a:endParaRPr lang="es-PY" sz="1600" b="1" i="0" u="none" strike="noStrike" cap="non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boto Condensed"/>
                        <a:ea typeface="Roboto Condensed"/>
                        <a:cs typeface="Roboto Condensed"/>
                        <a:sym typeface="Roboto Condensed"/>
                      </a:endParaRPr>
                    </a:p>
                  </a:txBody>
                  <a:tcPr marL="8496" marR="8496" marT="8496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600" b="1" i="0" u="none" strike="noStrike" cap="none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boto Condensed"/>
                          <a:ea typeface="Roboto Condensed"/>
                          <a:cs typeface="Roboto Condensed"/>
                          <a:sym typeface="Roboto Condensed"/>
                        </a:rPr>
                        <a:t>Recorte</a:t>
                      </a:r>
                      <a:endParaRPr lang="es-PY" sz="1600" b="1" i="0" u="none" strike="noStrike" cap="non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Roboto Condensed"/>
                        <a:ea typeface="Roboto Condensed"/>
                        <a:cs typeface="Roboto Condensed"/>
                        <a:sym typeface="Roboto Condensed"/>
                      </a:endParaRPr>
                    </a:p>
                  </a:txBody>
                  <a:tcPr marL="8496" marR="8496" marT="8496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600" b="1" i="0" u="none" strike="noStrike" cap="non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Roboto Condensed"/>
                          <a:ea typeface="Roboto Condensed"/>
                          <a:cs typeface="Roboto Condensed"/>
                          <a:sym typeface="Roboto Condensed"/>
                        </a:rPr>
                        <a:t>Porcentaje del Recorte</a:t>
                      </a:r>
                    </a:p>
                  </a:txBody>
                  <a:tcPr marL="8496" marR="8496" marT="8496" marB="0" anchor="ctr">
                    <a:solidFill>
                      <a:srgbClr val="0070C0"/>
                    </a:solidFill>
                  </a:tcPr>
                </a:tc>
              </a:tr>
              <a:tr h="431664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2011</a:t>
                      </a:r>
                      <a:endParaRPr lang="es-PY" sz="11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L="8496" marR="8496" marT="84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45.681.251.345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dirty="0" smtClean="0"/>
                        <a:t>+25,2</a:t>
                      </a:r>
                      <a:endParaRPr lang="es-PY" dirty="0"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39.268.640.576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PY" sz="1600" b="1" i="0" u="none" strike="noStrike" cap="none" spc="0" dirty="0" smtClean="0">
                          <a:ln w="13462">
                            <a:noFill/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outerShdw dist="38100" dir="2700000" algn="bl" rotWithShape="0">
                              <a:schemeClr val="accent5"/>
                            </a:outerShdw>
                          </a:effectLst>
                          <a:latin typeface="+mn-lt"/>
                          <a:ea typeface="+mn-ea"/>
                          <a:cs typeface="+mn-cs"/>
                          <a:sym typeface="Arial"/>
                        </a:rPr>
                        <a:t>6.412.610.769</a:t>
                      </a:r>
                      <a:endParaRPr lang="es-PY" sz="1600" b="1" i="0" u="none" strike="noStrike" cap="none" spc="0" dirty="0">
                        <a:ln w="13462">
                          <a:noFill/>
                          <a:prstDash val="solid"/>
                        </a:ln>
                        <a:solidFill>
                          <a:srgbClr val="FF0000"/>
                        </a:solidFill>
                        <a:effectLst>
                          <a:outerShdw dist="38100" dir="2700000" algn="bl" rotWithShape="0">
                            <a:schemeClr val="accent5"/>
                          </a:outerShdw>
                        </a:effectLst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PY" sz="1800" b="0" i="0" u="none" strike="noStrike" cap="non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  <a:sym typeface="Arial"/>
                        </a:rPr>
                        <a:t>14,04%</a:t>
                      </a:r>
                      <a:endParaRPr lang="es-PY" sz="1800" b="0" i="0" u="none" strike="noStrike" cap="non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8496" marR="8496" marT="8496" marB="0" anchor="ctr"/>
                </a:tc>
              </a:tr>
              <a:tr h="363082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2012</a:t>
                      </a:r>
                      <a:endParaRPr lang="es-PY" sz="11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L="8496" marR="8496" marT="84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48.173.765.477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dirty="0" smtClean="0"/>
                        <a:t>+5,2</a:t>
                      </a:r>
                      <a:endParaRPr lang="es-PY" dirty="0"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43.863.379.664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PY" sz="1600" b="1" i="0" u="none" strike="noStrike" cap="none" spc="0" smtClean="0">
                          <a:ln w="13462">
                            <a:noFill/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outerShdw dist="38100" dir="2700000" algn="bl" rotWithShape="0">
                              <a:schemeClr val="accent5"/>
                            </a:outerShdw>
                          </a:effectLst>
                          <a:latin typeface="+mn-lt"/>
                          <a:ea typeface="+mn-ea"/>
                          <a:cs typeface="+mn-cs"/>
                          <a:sym typeface="Arial"/>
                        </a:rPr>
                        <a:t>4.310.385.813</a:t>
                      </a:r>
                      <a:endParaRPr lang="es-PY" sz="1600" b="1" i="0" u="none" strike="noStrike" cap="none" spc="0" dirty="0">
                        <a:ln w="13462">
                          <a:noFill/>
                          <a:prstDash val="solid"/>
                        </a:ln>
                        <a:solidFill>
                          <a:srgbClr val="FF0000"/>
                        </a:solidFill>
                        <a:effectLst>
                          <a:outerShdw dist="38100" dir="2700000" algn="bl" rotWithShape="0">
                            <a:schemeClr val="accent5"/>
                          </a:outerShdw>
                        </a:effectLst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PY" sz="18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  <a:sym typeface="Arial"/>
                        </a:rPr>
                        <a:t>8,95%</a:t>
                      </a:r>
                      <a:endParaRPr lang="es-PY" sz="1800" b="0" i="0" u="none" strike="noStrike" cap="non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8496" marR="8496" marT="8496" marB="0" anchor="ctr"/>
                </a:tc>
              </a:tr>
              <a:tr h="309404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2013</a:t>
                      </a:r>
                      <a:endParaRPr lang="es-PY" sz="11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L="8496" marR="8496" marT="84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55.650.426.544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dirty="0" smtClean="0"/>
                        <a:t>+15,5</a:t>
                      </a:r>
                      <a:endParaRPr lang="es-PY" dirty="0"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51.250.125.288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PY" sz="1600" b="1" i="0" u="none" strike="noStrike" cap="none" spc="0" smtClean="0">
                          <a:ln w="13462">
                            <a:noFill/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outerShdw dist="38100" dir="2700000" algn="bl" rotWithShape="0">
                              <a:schemeClr val="accent5"/>
                            </a:outerShdw>
                          </a:effectLst>
                          <a:latin typeface="+mn-lt"/>
                          <a:ea typeface="+mn-ea"/>
                          <a:cs typeface="+mn-cs"/>
                          <a:sym typeface="Arial"/>
                        </a:rPr>
                        <a:t>4.400.301.256</a:t>
                      </a:r>
                      <a:endParaRPr lang="es-PY" sz="1600" b="1" i="0" u="none" strike="noStrike" cap="none" spc="0" dirty="0">
                        <a:ln w="13462">
                          <a:noFill/>
                          <a:prstDash val="solid"/>
                        </a:ln>
                        <a:solidFill>
                          <a:srgbClr val="FF0000"/>
                        </a:solidFill>
                        <a:effectLst>
                          <a:outerShdw dist="38100" dir="2700000" algn="bl" rotWithShape="0">
                            <a:schemeClr val="accent5"/>
                          </a:outerShdw>
                        </a:effectLst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PY" sz="18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  <a:sym typeface="Arial"/>
                        </a:rPr>
                        <a:t>7,91%</a:t>
                      </a:r>
                      <a:endParaRPr lang="es-PY" sz="1800" b="0" i="0" u="none" strike="noStrike" cap="non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8496" marR="8496" marT="8496" marB="0" anchor="ctr"/>
                </a:tc>
              </a:tr>
              <a:tr h="309404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1" i="0" u="none" strike="noStrike" cap="non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+mn-cs"/>
                          <a:sym typeface="Arial"/>
                        </a:rPr>
                        <a:t>2014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400" b="0" i="0" u="none" strike="noStrike" cap="non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  <a:sym typeface="Arial"/>
                        </a:rPr>
                        <a:t>46.060.950.275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dirty="0" smtClean="0">
                          <a:solidFill>
                            <a:srgbClr val="FF0000"/>
                          </a:solidFill>
                        </a:rPr>
                        <a:t>-17,2</a:t>
                      </a:r>
                      <a:endParaRPr lang="es-PY" dirty="0">
                        <a:solidFill>
                          <a:srgbClr val="FF0000"/>
                        </a:solidFill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400" b="0" i="0" u="none" strike="noStrike" cap="non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  <a:sym typeface="Arial"/>
                        </a:rPr>
                        <a:t>46.060.950.275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PY" sz="1600" b="1" i="0" u="none" strike="noStrike" cap="none" spc="0" smtClean="0">
                          <a:ln w="13462">
                            <a:noFill/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outerShdw dist="38100" dir="2700000" algn="bl" rotWithShape="0">
                              <a:schemeClr val="accent5"/>
                            </a:outerShdw>
                          </a:effectLst>
                          <a:latin typeface="+mn-lt"/>
                          <a:ea typeface="+mn-ea"/>
                          <a:cs typeface="+mn-cs"/>
                          <a:sym typeface="Arial"/>
                        </a:rPr>
                        <a:t>0</a:t>
                      </a:r>
                      <a:endParaRPr lang="es-PY" sz="1600" b="1" i="0" u="none" strike="noStrike" cap="none" spc="0" dirty="0" smtClean="0">
                        <a:ln w="13462">
                          <a:noFill/>
                          <a:prstDash val="solid"/>
                        </a:ln>
                        <a:solidFill>
                          <a:srgbClr val="FF0000"/>
                        </a:solidFill>
                        <a:effectLst>
                          <a:outerShdw dist="38100" dir="2700000" algn="bl" rotWithShape="0">
                            <a:schemeClr val="accent5"/>
                          </a:outerShdw>
                        </a:effectLst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PY" sz="18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  <a:sym typeface="Arial"/>
                        </a:rPr>
                        <a:t>0%</a:t>
                      </a:r>
                      <a:endParaRPr lang="es-PY" sz="1800" b="0" i="0" u="none" strike="noStrike" cap="non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8496" marR="8496" marT="8496" marB="0" anchor="ctr"/>
                </a:tc>
              </a:tr>
              <a:tr h="375858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2015</a:t>
                      </a:r>
                      <a:endParaRPr lang="es-PY" sz="11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L="8496" marR="8496" marT="84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47.869.740.103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dirty="0" smtClean="0"/>
                        <a:t>+3,9</a:t>
                      </a:r>
                      <a:endParaRPr lang="es-PY" dirty="0"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45.899.488.237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PY" sz="1600" b="1" i="0" u="none" strike="noStrike" cap="none" spc="0" smtClean="0">
                          <a:ln w="13462">
                            <a:noFill/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outerShdw dist="38100" dir="2700000" algn="bl" rotWithShape="0">
                              <a:schemeClr val="accent5"/>
                            </a:outerShdw>
                          </a:effectLst>
                          <a:latin typeface="+mn-lt"/>
                          <a:ea typeface="+mn-ea"/>
                          <a:cs typeface="+mn-cs"/>
                          <a:sym typeface="Arial"/>
                        </a:rPr>
                        <a:t>1.970.251.866</a:t>
                      </a:r>
                      <a:endParaRPr lang="es-PY" sz="1600" b="1" i="0" u="none" strike="noStrike" cap="none" spc="0" dirty="0">
                        <a:ln w="13462">
                          <a:noFill/>
                          <a:prstDash val="solid"/>
                        </a:ln>
                        <a:solidFill>
                          <a:srgbClr val="FF0000"/>
                        </a:solidFill>
                        <a:effectLst>
                          <a:outerShdw dist="38100" dir="2700000" algn="bl" rotWithShape="0">
                            <a:schemeClr val="accent5"/>
                          </a:outerShdw>
                        </a:effectLst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PY" sz="18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  <a:sym typeface="Arial"/>
                        </a:rPr>
                        <a:t>4,12%</a:t>
                      </a:r>
                      <a:endParaRPr lang="es-PY" sz="1800" b="0" i="0" u="none" strike="noStrike" cap="non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8496" marR="8496" marT="8496" marB="0" anchor="ctr"/>
                </a:tc>
              </a:tr>
              <a:tr h="332055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2016</a:t>
                      </a:r>
                      <a:endParaRPr lang="es-PY" sz="11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L="8496" marR="8496" marT="84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48.499.860.743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dirty="0" smtClean="0"/>
                        <a:t>+1,3</a:t>
                      </a:r>
                      <a:endParaRPr lang="es-PY" dirty="0"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45.064.085.134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PY" sz="1600" b="1" i="0" u="none" strike="noStrike" cap="none" spc="0" smtClean="0">
                          <a:ln w="13462">
                            <a:noFill/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outerShdw dist="38100" dir="2700000" algn="bl" rotWithShape="0">
                              <a:schemeClr val="accent5"/>
                            </a:outerShdw>
                          </a:effectLst>
                          <a:latin typeface="+mn-lt"/>
                          <a:ea typeface="+mn-ea"/>
                          <a:cs typeface="+mn-cs"/>
                          <a:sym typeface="Arial"/>
                        </a:rPr>
                        <a:t>3.435.775.609</a:t>
                      </a:r>
                      <a:endParaRPr lang="es-PY" sz="1600" b="1" i="0" u="none" strike="noStrike" cap="none" spc="0" dirty="0">
                        <a:ln w="13462">
                          <a:noFill/>
                          <a:prstDash val="solid"/>
                        </a:ln>
                        <a:solidFill>
                          <a:srgbClr val="FF0000"/>
                        </a:solidFill>
                        <a:effectLst>
                          <a:outerShdw dist="38100" dir="2700000" algn="bl" rotWithShape="0">
                            <a:schemeClr val="accent5"/>
                          </a:outerShdw>
                        </a:effectLst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PY" sz="18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  <a:sym typeface="Arial"/>
                        </a:rPr>
                        <a:t>7,08%</a:t>
                      </a:r>
                      <a:endParaRPr lang="es-PY" sz="1800" b="0" i="0" u="none" strike="noStrike" cap="non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8496" marR="8496" marT="8496" marB="0" anchor="ctr"/>
                </a:tc>
              </a:tr>
              <a:tr h="359682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PY" sz="1100" b="1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2017</a:t>
                      </a:r>
                      <a:endParaRPr lang="es-PY" sz="1100" b="1" i="0" u="none" strike="noStrike" dirty="0" smtClean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L="8496" marR="8496" marT="8496" marB="0" anchor="ctr"/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PY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  <a:sym typeface="Arial"/>
                        </a:rPr>
                        <a:t>48.499.860.743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PY" sz="14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  <a:sym typeface="Arial"/>
                        </a:rPr>
                        <a:t>0</a:t>
                      </a:r>
                      <a:endParaRPr lang="es-PY" sz="1400" b="0" i="0" u="none" strike="noStrike" cap="non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  <a:sym typeface="Arial"/>
                        </a:rPr>
                        <a:t>48.499.860.743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PY" sz="1600" b="1" i="0" u="none" strike="noStrike" cap="none" spc="0" smtClean="0">
                          <a:ln w="13462">
                            <a:noFill/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outerShdw dist="38100" dir="2700000" algn="bl" rotWithShape="0">
                              <a:schemeClr val="accent5"/>
                            </a:outerShdw>
                          </a:effectLst>
                          <a:latin typeface="+mn-lt"/>
                          <a:ea typeface="+mn-ea"/>
                          <a:cs typeface="+mn-cs"/>
                          <a:sym typeface="Arial"/>
                        </a:rPr>
                        <a:t>0</a:t>
                      </a:r>
                      <a:endParaRPr lang="es-PY" sz="1600" b="1" i="0" u="none" strike="noStrike" cap="none" spc="0" dirty="0" smtClean="0">
                        <a:ln w="13462">
                          <a:noFill/>
                          <a:prstDash val="solid"/>
                        </a:ln>
                        <a:solidFill>
                          <a:srgbClr val="FF0000"/>
                        </a:solidFill>
                        <a:effectLst>
                          <a:outerShdw dist="38100" dir="2700000" algn="bl" rotWithShape="0">
                            <a:schemeClr val="accent5"/>
                          </a:outerShdw>
                        </a:effectLst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PY" sz="18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  <a:sym typeface="Arial"/>
                        </a:rPr>
                        <a:t>0%</a:t>
                      </a:r>
                    </a:p>
                  </a:txBody>
                  <a:tcPr marL="8496" marR="8496" marT="8496" marB="0" anchor="ctr"/>
                </a:tc>
              </a:tr>
              <a:tr h="309404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2018</a:t>
                      </a:r>
                      <a:endParaRPr lang="es-PY" sz="11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L="8496" marR="8496" marT="84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51.807.550.936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dirty="0" smtClean="0"/>
                        <a:t>+6,8</a:t>
                      </a:r>
                      <a:endParaRPr lang="es-PY" dirty="0"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  <a:sym typeface="Arial"/>
                        </a:rPr>
                        <a:t>51.797.632.936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PY" sz="1600" b="1" i="0" u="none" strike="noStrike" cap="none" spc="0" smtClean="0">
                          <a:ln w="13462">
                            <a:noFill/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outerShdw dist="38100" dir="2700000" algn="bl" rotWithShape="0">
                              <a:schemeClr val="accent5"/>
                            </a:outerShdw>
                          </a:effectLst>
                          <a:latin typeface="+mn-lt"/>
                          <a:ea typeface="+mn-ea"/>
                          <a:cs typeface="+mn-cs"/>
                          <a:sym typeface="Arial"/>
                        </a:rPr>
                        <a:t>9.918.000</a:t>
                      </a:r>
                      <a:endParaRPr lang="es-PY" sz="1600" b="1" i="0" u="none" strike="noStrike" cap="none" spc="0" dirty="0">
                        <a:ln w="13462">
                          <a:noFill/>
                          <a:prstDash val="solid"/>
                        </a:ln>
                        <a:solidFill>
                          <a:srgbClr val="FF0000"/>
                        </a:solidFill>
                        <a:effectLst>
                          <a:outerShdw dist="38100" dir="2700000" algn="bl" rotWithShape="0">
                            <a:schemeClr val="accent5"/>
                          </a:outerShdw>
                        </a:effectLst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PY" sz="18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  <a:sym typeface="Arial"/>
                        </a:rPr>
                        <a:t>0,02%</a:t>
                      </a:r>
                      <a:endParaRPr lang="es-PY" sz="1800" b="0" i="0" u="none" strike="noStrike" cap="non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8496" marR="8496" marT="8496" marB="0" anchor="ctr"/>
                </a:tc>
              </a:tr>
              <a:tr h="343876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1" i="0" u="none" strike="noStrike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</a:rPr>
                        <a:t>Total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L="8496" marR="8496" marT="8496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s-PY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PY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s-PY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2000" b="1" i="0" u="none" strike="noStrike" cap="none" spc="0" dirty="0" smtClean="0">
                          <a:ln w="13462">
                            <a:noFill/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outerShdw dist="38100" dir="2700000" algn="bl" rotWithShape="0">
                              <a:schemeClr val="accent5"/>
                            </a:outerShdw>
                          </a:effectLst>
                          <a:latin typeface="+mn-lt"/>
                          <a:ea typeface="+mn-ea"/>
                          <a:cs typeface="+mn-cs"/>
                          <a:sym typeface="Arial"/>
                        </a:rPr>
                        <a:t>20.539.243.313</a:t>
                      </a:r>
                      <a:endParaRPr lang="es-PY" sz="2000" b="1" i="0" u="none" strike="noStrike" cap="none" spc="0" dirty="0">
                        <a:ln w="13462">
                          <a:noFill/>
                          <a:prstDash val="solid"/>
                        </a:ln>
                        <a:solidFill>
                          <a:srgbClr val="FF0000"/>
                        </a:solidFill>
                        <a:effectLst>
                          <a:outerShdw dist="38100" dir="2700000" algn="bl" rotWithShape="0">
                            <a:schemeClr val="accent5"/>
                          </a:outerShdw>
                        </a:effectLst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 lang="es-PY" sz="1100" b="0" i="0" u="none" strike="noStrike" cap="non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8496" marR="8496" marT="8496" marB="0" anchor="ctr"/>
                </a:tc>
              </a:tr>
            </a:tbl>
          </a:graphicData>
        </a:graphic>
      </p:graphicFrame>
      <p:sp>
        <p:nvSpPr>
          <p:cNvPr id="3" name="Flecha arriba 2"/>
          <p:cNvSpPr/>
          <p:nvPr/>
        </p:nvSpPr>
        <p:spPr>
          <a:xfrm>
            <a:off x="3703831" y="2010498"/>
            <a:ext cx="174660" cy="184935"/>
          </a:xfrm>
          <a:prstGeom prst="up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2" name="Flecha arriba 11"/>
          <p:cNvSpPr/>
          <p:nvPr/>
        </p:nvSpPr>
        <p:spPr>
          <a:xfrm>
            <a:off x="3719244" y="2711637"/>
            <a:ext cx="174660" cy="184935"/>
          </a:xfrm>
          <a:prstGeom prst="up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3" name="Flecha arriba 12"/>
          <p:cNvSpPr/>
          <p:nvPr/>
        </p:nvSpPr>
        <p:spPr>
          <a:xfrm flipH="1" flipV="1">
            <a:off x="3719244" y="3029006"/>
            <a:ext cx="174660" cy="184935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4" name="Flecha arriba 13"/>
          <p:cNvSpPr/>
          <p:nvPr/>
        </p:nvSpPr>
        <p:spPr>
          <a:xfrm>
            <a:off x="3719244" y="2360459"/>
            <a:ext cx="174660" cy="184935"/>
          </a:xfrm>
          <a:prstGeom prst="up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5" name="Flecha arriba 14"/>
          <p:cNvSpPr/>
          <p:nvPr/>
        </p:nvSpPr>
        <p:spPr>
          <a:xfrm flipH="1" flipV="1">
            <a:off x="3703831" y="3359509"/>
            <a:ext cx="174660" cy="184935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6" name="Flecha arriba 15"/>
          <p:cNvSpPr/>
          <p:nvPr/>
        </p:nvSpPr>
        <p:spPr>
          <a:xfrm flipH="1" flipV="1">
            <a:off x="3693553" y="3770439"/>
            <a:ext cx="174660" cy="184935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7" name="Flecha arriba 16"/>
          <p:cNvSpPr/>
          <p:nvPr/>
        </p:nvSpPr>
        <p:spPr>
          <a:xfrm>
            <a:off x="3698692" y="4458438"/>
            <a:ext cx="174660" cy="184935"/>
          </a:xfrm>
          <a:prstGeom prst="up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26" name="Igual que 25"/>
          <p:cNvSpPr/>
          <p:nvPr/>
        </p:nvSpPr>
        <p:spPr>
          <a:xfrm>
            <a:off x="3693553" y="4074503"/>
            <a:ext cx="184938" cy="236383"/>
          </a:xfrm>
          <a:prstGeom prst="mathEqual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>
              <a:solidFill>
                <a:schemeClr val="tx1"/>
              </a:solidFill>
            </a:endParaRPr>
          </a:p>
        </p:txBody>
      </p:sp>
      <p:sp>
        <p:nvSpPr>
          <p:cNvPr id="36" name="Flecha arriba 35"/>
          <p:cNvSpPr/>
          <p:nvPr/>
        </p:nvSpPr>
        <p:spPr>
          <a:xfrm>
            <a:off x="1029425" y="1991567"/>
            <a:ext cx="174660" cy="184935"/>
          </a:xfrm>
          <a:prstGeom prst="up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7" name="Flecha arriba 36"/>
          <p:cNvSpPr/>
          <p:nvPr/>
        </p:nvSpPr>
        <p:spPr>
          <a:xfrm>
            <a:off x="1044838" y="2692706"/>
            <a:ext cx="174660" cy="184935"/>
          </a:xfrm>
          <a:prstGeom prst="up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8" name="Flecha arriba 37"/>
          <p:cNvSpPr/>
          <p:nvPr/>
        </p:nvSpPr>
        <p:spPr>
          <a:xfrm flipH="1" flipV="1">
            <a:off x="1044838" y="3010075"/>
            <a:ext cx="174660" cy="184935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9" name="Flecha arriba 38"/>
          <p:cNvSpPr/>
          <p:nvPr/>
        </p:nvSpPr>
        <p:spPr>
          <a:xfrm>
            <a:off x="1044838" y="2341528"/>
            <a:ext cx="174660" cy="184935"/>
          </a:xfrm>
          <a:prstGeom prst="up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40" name="Flecha arriba 39"/>
          <p:cNvSpPr/>
          <p:nvPr/>
        </p:nvSpPr>
        <p:spPr>
          <a:xfrm flipH="1" flipV="1">
            <a:off x="1029425" y="3340578"/>
            <a:ext cx="174660" cy="184935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41" name="Flecha arriba 40"/>
          <p:cNvSpPr/>
          <p:nvPr/>
        </p:nvSpPr>
        <p:spPr>
          <a:xfrm flipH="1" flipV="1">
            <a:off x="1019147" y="3751508"/>
            <a:ext cx="174660" cy="184935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42" name="Flecha arriba 41"/>
          <p:cNvSpPr/>
          <p:nvPr/>
        </p:nvSpPr>
        <p:spPr>
          <a:xfrm>
            <a:off x="1024286" y="4439507"/>
            <a:ext cx="174660" cy="184935"/>
          </a:xfrm>
          <a:prstGeom prst="up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43" name="Igual que 42"/>
          <p:cNvSpPr/>
          <p:nvPr/>
        </p:nvSpPr>
        <p:spPr>
          <a:xfrm>
            <a:off x="1019147" y="4055572"/>
            <a:ext cx="184938" cy="236383"/>
          </a:xfrm>
          <a:prstGeom prst="mathEqual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Y" sz="2400" dirty="0" smtClean="0"/>
              <a:t>Recortes</a:t>
            </a:r>
            <a:r>
              <a:rPr lang="es-PY" dirty="0" smtClean="0"/>
              <a:t> anuales desde el 2010</a:t>
            </a:r>
            <a:endParaRPr lang="es-PY" dirty="0"/>
          </a:p>
        </p:txBody>
      </p:sp>
      <p:sp>
        <p:nvSpPr>
          <p:cNvPr id="191" name="Google Shape;191;p1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i="1" dirty="0">
              <a:solidFill>
                <a:srgbClr val="3F5378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i="1" dirty="0">
              <a:solidFill>
                <a:srgbClr val="3F5378"/>
              </a:solidFill>
            </a:endParaRPr>
          </a:p>
        </p:txBody>
      </p:sp>
      <p:sp>
        <p:nvSpPr>
          <p:cNvPr id="3" name="Marcador de texto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192" name="Google Shape;192;p1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pic>
        <p:nvPicPr>
          <p:cNvPr id="21" name="Imagen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275" y="1301130"/>
            <a:ext cx="7358915" cy="3920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4084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Y" smtClean="0"/>
              <a:t>5</a:t>
            </a:fld>
            <a:endParaRPr lang="es-PY"/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94130489"/>
              </p:ext>
            </p:extLst>
          </p:nvPr>
        </p:nvGraphicFramePr>
        <p:xfrm>
          <a:off x="400692" y="1392865"/>
          <a:ext cx="7664521" cy="37506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ctángulo 6"/>
          <p:cNvSpPr/>
          <p:nvPr/>
        </p:nvSpPr>
        <p:spPr>
          <a:xfrm>
            <a:off x="2555640" y="2381208"/>
            <a:ext cx="63030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2400" b="1" cap="none" spc="0" dirty="0" smtClean="0">
                <a:ln w="9525">
                  <a:noFill/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5%</a:t>
            </a:r>
            <a:endParaRPr lang="es-ES" sz="2400" b="1" cap="none" spc="0" dirty="0">
              <a:ln w="9525">
                <a:noFill/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3249600" y="1916919"/>
            <a:ext cx="80182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2400" b="1" cap="none" spc="0" dirty="0" smtClean="0">
                <a:ln w="9525">
                  <a:noFill/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15%</a:t>
            </a:r>
            <a:endParaRPr lang="es-ES" sz="2400" b="1" cap="none" spc="0" dirty="0">
              <a:ln w="9525">
                <a:noFill/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3903598" y="4321426"/>
            <a:ext cx="90441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2400" b="1" cap="none" spc="0" dirty="0" smtClean="0">
                <a:ln w="9525">
                  <a:noFill/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-17%</a:t>
            </a:r>
            <a:endParaRPr lang="es-ES" sz="2400" b="1" cap="none" spc="0" dirty="0">
              <a:ln w="9525">
                <a:noFill/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4841640" y="2564881"/>
            <a:ext cx="63030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2400" b="1" cap="none" spc="0" dirty="0" smtClean="0">
                <a:ln w="9525">
                  <a:noFill/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4%</a:t>
            </a:r>
            <a:endParaRPr lang="es-ES" sz="2400" b="1" cap="none" spc="0" dirty="0">
              <a:ln w="9525">
                <a:noFill/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5623228" y="2731985"/>
            <a:ext cx="73289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2400" b="1" cap="none" spc="0" dirty="0" smtClean="0">
                <a:ln w="9525">
                  <a:noFill/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-1%</a:t>
            </a:r>
            <a:endParaRPr lang="es-ES" sz="2400" b="1" cap="none" spc="0" dirty="0">
              <a:ln w="9525">
                <a:noFill/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6464000" y="2731985"/>
            <a:ext cx="63030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2400" b="1" cap="none" spc="0" dirty="0" smtClean="0">
                <a:ln w="9525">
                  <a:noFill/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0%</a:t>
            </a:r>
            <a:endParaRPr lang="es-ES" sz="2400" b="1" cap="none" spc="0" dirty="0">
              <a:ln w="9525">
                <a:noFill/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7085161" y="2393431"/>
            <a:ext cx="88678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2400" b="1" cap="none" spc="0" dirty="0" smtClean="0">
                <a:ln w="9525">
                  <a:noFill/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6,8%</a:t>
            </a:r>
            <a:endParaRPr lang="es-ES" sz="2400" b="1" cap="none" spc="0" dirty="0">
              <a:ln w="9525">
                <a:noFill/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5" name="Título 1"/>
          <p:cNvSpPr>
            <a:spLocks noGrp="1"/>
          </p:cNvSpPr>
          <p:nvPr>
            <p:ph type="title"/>
          </p:nvPr>
        </p:nvSpPr>
        <p:spPr>
          <a:xfrm>
            <a:off x="814274" y="392575"/>
            <a:ext cx="5968911" cy="766200"/>
          </a:xfrm>
        </p:spPr>
        <p:txBody>
          <a:bodyPr/>
          <a:lstStyle/>
          <a:p>
            <a:r>
              <a:rPr lang="es-PY" sz="2400" dirty="0"/>
              <a:t>Diferencia del presupuesto </a:t>
            </a:r>
            <a:r>
              <a:rPr lang="es-PY" dirty="0" smtClean="0"/>
              <a:t>anual desde el 2011</a:t>
            </a:r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1325381289"/>
      </p:ext>
    </p:extLst>
  </p:cSld>
  <p:clrMapOvr>
    <a:masterClrMapping/>
  </p:clrMapOvr>
</p:sld>
</file>

<file path=ppt/theme/theme1.xml><?xml version="1.0" encoding="utf-8"?>
<a:theme xmlns:a="http://schemas.openxmlformats.org/drawingml/2006/main" name="Salerio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134</Words>
  <Application>Microsoft Office PowerPoint</Application>
  <PresentationFormat>Presentación en pantalla (16:9)</PresentationFormat>
  <Paragraphs>73</Paragraphs>
  <Slides>5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1" baseType="lpstr">
      <vt:lpstr>Times New Roman</vt:lpstr>
      <vt:lpstr>Roboto Condensed</vt:lpstr>
      <vt:lpstr>Roboto Condensed Light</vt:lpstr>
      <vt:lpstr>Arial</vt:lpstr>
      <vt:lpstr>Arvo</vt:lpstr>
      <vt:lpstr>Salerio template</vt:lpstr>
      <vt:lpstr>Universidad  Nacional de Pilar</vt:lpstr>
      <vt:lpstr>Top 5 del Paraguay</vt:lpstr>
      <vt:lpstr>PRESUPUESTO vs PLAN FINANCIERO  RECORTES</vt:lpstr>
      <vt:lpstr>Recortes anuales desde el 2010</vt:lpstr>
      <vt:lpstr>Diferencia del presupuesto anual desde el 2011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INFORME DE PRESUPUESTO</dc:title>
  <dc:creator>Rodrigo Ruiz Diaz</dc:creator>
  <cp:lastModifiedBy>Rodrigo Ruiz Diaz</cp:lastModifiedBy>
  <cp:revision>13</cp:revision>
  <dcterms:modified xsi:type="dcterms:W3CDTF">2018-10-14T13:08:10Z</dcterms:modified>
</cp:coreProperties>
</file>