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7"/>
  </p:notesMasterIdLst>
  <p:sldIdLst>
    <p:sldId id="256" r:id="rId2"/>
    <p:sldId id="258" r:id="rId3"/>
    <p:sldId id="257" r:id="rId4"/>
    <p:sldId id="285" r:id="rId5"/>
    <p:sldId id="286" r:id="rId6"/>
  </p:sldIdLst>
  <p:sldSz cx="9144000" cy="5143500" type="screen16x9"/>
  <p:notesSz cx="6858000" cy="9144000"/>
  <p:embeddedFontLst>
    <p:embeddedFont>
      <p:font typeface="Roboto Condensed" panose="020B0604020202020204" charset="0"/>
      <p:regular r:id="rId8"/>
      <p:bold r:id="rId9"/>
      <p:italic r:id="rId10"/>
      <p:boldItalic r:id="rId11"/>
    </p:embeddedFont>
    <p:embeddedFont>
      <p:font typeface="Roboto Condensed Light" panose="020B0604020202020204" charset="0"/>
      <p:regular r:id="rId12"/>
      <p:bold r:id="rId13"/>
      <p:italic r:id="rId14"/>
      <p:boldItalic r:id="rId15"/>
    </p:embeddedFont>
    <p:embeddedFont>
      <p:font typeface="Arv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C9469A0-CBE7-4276-8033-5A28393F8F02}">
  <a:tblStyle styleId="{DC9469A0-CBE7-4276-8033-5A28393F8F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do-\Downloads\Recortes%202010-2018_UNP%20(1)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'[Recortes 2010-2018_UNP (1).xlsx]2010-2018'!$D$5:$D$12</c:f>
              <c:strCache>
                <c:ptCount val="8"/>
                <c:pt idx="0">
                  <c:v>25,216</c:v>
                </c:pt>
                <c:pt idx="1">
                  <c:v>5,456</c:v>
                </c:pt>
                <c:pt idx="2">
                  <c:v>15,520</c:v>
                </c:pt>
                <c:pt idx="3">
                  <c:v>-17,232</c:v>
                </c:pt>
                <c:pt idx="4">
                  <c:v>3,927</c:v>
                </c:pt>
                <c:pt idx="5">
                  <c:v>1,316</c:v>
                </c:pt>
                <c:pt idx="6">
                  <c:v>0,000</c:v>
                </c:pt>
                <c:pt idx="7">
                  <c:v>6,8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noFill/>
              </a:ln>
              <a:effectLst/>
            </c:spPr>
          </c:marker>
          <c:cat>
            <c:numRef>
              <c:f>'[Recortes 2010-2018_UNP (1).xlsx]2010-2018'!$A$5:$A$12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'[Recortes 2010-2018_UNP (1).xlsx]2010-2018'!$C$5:$C$12</c:f>
              <c:numCache>
                <c:formatCode>#,##0</c:formatCode>
                <c:ptCount val="8"/>
                <c:pt idx="0">
                  <c:v>9199432444</c:v>
                </c:pt>
                <c:pt idx="1">
                  <c:v>2492514132</c:v>
                </c:pt>
                <c:pt idx="2">
                  <c:v>7476661067</c:v>
                </c:pt>
                <c:pt idx="3">
                  <c:v>-9589476269</c:v>
                </c:pt>
                <c:pt idx="4">
                  <c:v>1808789828</c:v>
                </c:pt>
                <c:pt idx="5">
                  <c:v>630120640</c:v>
                </c:pt>
                <c:pt idx="6">
                  <c:v>0</c:v>
                </c:pt>
                <c:pt idx="7">
                  <c:v>3307690193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327276800"/>
        <c:axId val="-1327280608"/>
      </c:lineChart>
      <c:catAx>
        <c:axId val="-132727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Y"/>
          </a:p>
        </c:txPr>
        <c:crossAx val="-1327280608"/>
        <c:crosses val="autoZero"/>
        <c:auto val="1"/>
        <c:lblAlgn val="ctr"/>
        <c:lblOffset val="100"/>
        <c:noMultiLvlLbl val="0"/>
      </c:catAx>
      <c:valAx>
        <c:axId val="-1327280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Y"/>
          </a:p>
        </c:txPr>
        <c:crossAx val="-1327276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Y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0.14848</cdr:x>
      <cdr:y>0.11457</cdr:y>
    </cdr:from>
    <cdr:to>
      <cdr:x>0.2531</cdr:x>
      <cdr:y>0.23766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1138060" y="429693"/>
          <a:ext cx="80182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s-ES" sz="2400" b="1" cap="none" spc="0" dirty="0" smtClean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25%</a:t>
          </a:r>
          <a:endParaRPr lang="es-ES" sz="2400" b="1" cap="none" spc="0" dirty="0">
            <a:ln w="9525">
              <a:noFill/>
              <a:prstDash val="solid"/>
            </a:ln>
            <a:solidFill>
              <a:srgbClr val="FF0000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385740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272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317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5985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906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64" name="Google Shape;164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65" name="Google Shape;165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" name="Google Shape;166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7" name="Google Shape;167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0" name="Google Shape;170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2" name="Google Shape;172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73" name="Google Shape;173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" name="Google Shape;174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5" name="Google Shape;175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7" name="Google Shape;177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8" name="Google Shape;178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2915293" y="1101024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Universidad </a:t>
            </a:r>
            <a:br>
              <a:rPr lang="en" dirty="0" smtClean="0"/>
            </a:br>
            <a:r>
              <a:rPr lang="en" dirty="0" smtClean="0"/>
              <a:t>Nacional</a:t>
            </a:r>
            <a:br>
              <a:rPr lang="en" dirty="0" smtClean="0"/>
            </a:br>
            <a:r>
              <a:rPr lang="en" dirty="0" smtClean="0"/>
              <a:t>de Pilar</a:t>
            </a:r>
            <a:endParaRPr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01" y="1428523"/>
            <a:ext cx="2339199" cy="23069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1275150" y="813002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 smtClean="0">
                <a:solidFill>
                  <a:srgbClr val="FF9800"/>
                </a:solidFill>
              </a:rPr>
              <a:t>Top 5 del Paraguay</a:t>
            </a:r>
            <a:endParaRPr sz="6000" dirty="0">
              <a:solidFill>
                <a:srgbClr val="FF9800"/>
              </a:solidFill>
            </a:endParaRPr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1275150" y="1781344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s-MX" sz="2000" b="1" dirty="0"/>
              <a:t>Por cuarto año consecutivo la </a:t>
            </a:r>
            <a:r>
              <a:rPr lang="es-MX" sz="2000" b="1" dirty="0" smtClean="0"/>
              <a:t>UNP </a:t>
            </a:r>
            <a:r>
              <a:rPr lang="es-MX" sz="2000" b="1" dirty="0"/>
              <a:t>se mantiene como una de las mejores Universidades de </a:t>
            </a:r>
            <a:r>
              <a:rPr lang="es-MX" sz="2000" b="1" dirty="0" smtClean="0"/>
              <a:t>Latinoamérica.</a:t>
            </a:r>
            <a:endParaRPr sz="2000" b="1" dirty="0"/>
          </a:p>
        </p:txBody>
      </p:sp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56396"/>
            <a:ext cx="6858001" cy="8871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PRESUPUESTO vs PLAN FINANCIERO 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RECORTES</a:t>
            </a:r>
            <a:endParaRPr lang="es-PY" dirty="0">
              <a:solidFill>
                <a:schemeClr val="bg1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2"/>
          </p:nvPr>
        </p:nvSpPr>
        <p:spPr>
          <a:xfrm>
            <a:off x="814275" y="4286925"/>
            <a:ext cx="5168400" cy="8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i="1" dirty="0">
              <a:solidFill>
                <a:srgbClr val="3F5378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 dirty="0">
              <a:solidFill>
                <a:srgbClr val="3F5378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672623"/>
              </p:ext>
            </p:extLst>
          </p:nvPr>
        </p:nvGraphicFramePr>
        <p:xfrm>
          <a:off x="184936" y="1325365"/>
          <a:ext cx="8176764" cy="367725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708858"/>
                <a:gridCol w="1592552"/>
                <a:gridCol w="932487"/>
                <a:gridCol w="1633095"/>
                <a:gridCol w="2031867"/>
                <a:gridCol w="1277905"/>
              </a:tblGrid>
              <a:tr h="542823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cap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Año</a:t>
                      </a:r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cap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Presupuesto Aprobado</a:t>
                      </a:r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PY"/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cap="none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Plan Financiero</a:t>
                      </a:r>
                      <a:endParaRPr lang="es-PY" sz="1600" b="1" i="0" u="none" strike="noStrike" cap="non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cap="none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Recorte</a:t>
                      </a:r>
                      <a:endParaRPr lang="es-PY" sz="1600" b="1" i="0" u="none" strike="noStrike" cap="non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cap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Porcentaje del Recorte</a:t>
                      </a:r>
                    </a:p>
                  </a:txBody>
                  <a:tcPr marL="8496" marR="8496" marT="8496" marB="0" anchor="ctr">
                    <a:solidFill>
                      <a:srgbClr val="0070C0"/>
                    </a:solidFill>
                  </a:tcPr>
                </a:tc>
              </a:tr>
              <a:tr h="431664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2011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45.681.251.345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+25,2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39.268.640.576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dirty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6.412.610.769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14,04%</a:t>
                      </a:r>
                      <a:endParaRPr lang="es-PY" sz="1800" b="0" i="0" u="none" strike="noStrike" cap="non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63082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2012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48.173.765.477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+5,2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43.863.379.664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4.310.385.813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8,95%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09404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2013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55.650.426.544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+15,5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51.250.125.288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4.400.301.256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7,91%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09404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i="0" u="none" strike="noStrike" cap="non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46.060.950.275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>
                          <a:solidFill>
                            <a:srgbClr val="FF0000"/>
                          </a:solidFill>
                        </a:rPr>
                        <a:t>-17,2</a:t>
                      </a:r>
                      <a:endParaRPr lang="es-PY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46.060.950.275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0</a:t>
                      </a:r>
                      <a:endParaRPr lang="es-PY" sz="1600" b="1" i="0" u="none" strike="noStrike" cap="none" spc="0" dirty="0" smtClean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0%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75858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2015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47.869.740.103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+3,9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45.899.488.237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1.970.251.866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4,12%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32055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2016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48.499.860.743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+1,3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45.064.085.134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3.435.775.609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7,08%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5968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PY" sz="11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2017</a:t>
                      </a:r>
                      <a:endParaRPr lang="es-PY" sz="1100" b="1" i="0" u="none" strike="noStrike" dirty="0" smtClean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48.499.860.743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0</a:t>
                      </a:r>
                      <a:endParaRPr lang="es-P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48.499.860.743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0</a:t>
                      </a:r>
                      <a:endParaRPr lang="es-PY" sz="1600" b="1" i="0" u="none" strike="noStrike" cap="none" spc="0" dirty="0" smtClean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0%</a:t>
                      </a:r>
                    </a:p>
                  </a:txBody>
                  <a:tcPr marL="8496" marR="8496" marT="8496" marB="0" anchor="ctr"/>
                </a:tc>
              </a:tr>
              <a:tr h="309404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</a:t>
                      </a:r>
                      <a:endParaRPr lang="es-PY" sz="11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51.807.550.936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dirty="0" smtClean="0"/>
                        <a:t>+6,8</a:t>
                      </a:r>
                      <a:endParaRPr lang="es-PY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Y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51.797.632.936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600" b="1" i="0" u="none" strike="noStrike" cap="none" spc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9.918.000</a:t>
                      </a:r>
                      <a:endParaRPr lang="es-PY" sz="16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Y" sz="18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  <a:sym typeface="Arial"/>
                        </a:rPr>
                        <a:t>0,02%</a:t>
                      </a:r>
                      <a:endParaRPr lang="es-PY" sz="18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  <a:tr h="34387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</a:rPr>
                        <a:t>Total</a:t>
                      </a:r>
                      <a:endParaRPr lang="es-PY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8496" marR="8496" marT="849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s-PY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PY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s-PY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2000" b="1" i="0" u="none" strike="noStrike" cap="none" spc="0" dirty="0" smtClean="0">
                          <a:ln w="13462">
                            <a:noFill/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Arial"/>
                        </a:rPr>
                        <a:t>20.539.243.313</a:t>
                      </a:r>
                      <a:endParaRPr lang="es-PY" sz="2000" b="1" i="0" u="none" strike="noStrike" cap="none" spc="0" dirty="0">
                        <a:ln w="13462">
                          <a:noFill/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dist="38100" dir="2700000" algn="bl" rotWithShape="0">
                            <a:schemeClr val="accent5"/>
                          </a:outerShdw>
                        </a:effectLs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s-PY" sz="11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496" marR="8496" marT="8496" marB="0" anchor="ctr"/>
                </a:tc>
              </a:tr>
            </a:tbl>
          </a:graphicData>
        </a:graphic>
      </p:graphicFrame>
      <p:sp>
        <p:nvSpPr>
          <p:cNvPr id="3" name="Flecha arriba 2"/>
          <p:cNvSpPr/>
          <p:nvPr/>
        </p:nvSpPr>
        <p:spPr>
          <a:xfrm>
            <a:off x="3703831" y="2010498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2" name="Flecha arriba 11"/>
          <p:cNvSpPr/>
          <p:nvPr/>
        </p:nvSpPr>
        <p:spPr>
          <a:xfrm>
            <a:off x="3719244" y="2711637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3" name="Flecha arriba 12"/>
          <p:cNvSpPr/>
          <p:nvPr/>
        </p:nvSpPr>
        <p:spPr>
          <a:xfrm flipH="1" flipV="1">
            <a:off x="3719244" y="3029006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4" name="Flecha arriba 13"/>
          <p:cNvSpPr/>
          <p:nvPr/>
        </p:nvSpPr>
        <p:spPr>
          <a:xfrm>
            <a:off x="3719244" y="2360459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5" name="Flecha arriba 14"/>
          <p:cNvSpPr/>
          <p:nvPr/>
        </p:nvSpPr>
        <p:spPr>
          <a:xfrm flipH="1" flipV="1">
            <a:off x="3703831" y="3359509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6" name="Flecha arriba 15"/>
          <p:cNvSpPr/>
          <p:nvPr/>
        </p:nvSpPr>
        <p:spPr>
          <a:xfrm flipH="1" flipV="1">
            <a:off x="3693553" y="3770439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7" name="Flecha arriba 16"/>
          <p:cNvSpPr/>
          <p:nvPr/>
        </p:nvSpPr>
        <p:spPr>
          <a:xfrm>
            <a:off x="3698692" y="4458438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26" name="Igual que 25"/>
          <p:cNvSpPr/>
          <p:nvPr/>
        </p:nvSpPr>
        <p:spPr>
          <a:xfrm>
            <a:off x="3693553" y="4074503"/>
            <a:ext cx="184938" cy="236383"/>
          </a:xfrm>
          <a:prstGeom prst="mathEqual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>
              <a:solidFill>
                <a:schemeClr val="tx1"/>
              </a:solidFill>
            </a:endParaRPr>
          </a:p>
        </p:txBody>
      </p:sp>
      <p:sp>
        <p:nvSpPr>
          <p:cNvPr id="36" name="Flecha arriba 35"/>
          <p:cNvSpPr/>
          <p:nvPr/>
        </p:nvSpPr>
        <p:spPr>
          <a:xfrm>
            <a:off x="1029425" y="1991567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37" name="Flecha arriba 36"/>
          <p:cNvSpPr/>
          <p:nvPr/>
        </p:nvSpPr>
        <p:spPr>
          <a:xfrm>
            <a:off x="1044838" y="2692706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38" name="Flecha arriba 37"/>
          <p:cNvSpPr/>
          <p:nvPr/>
        </p:nvSpPr>
        <p:spPr>
          <a:xfrm flipH="1" flipV="1">
            <a:off x="1044838" y="3010075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39" name="Flecha arriba 38"/>
          <p:cNvSpPr/>
          <p:nvPr/>
        </p:nvSpPr>
        <p:spPr>
          <a:xfrm>
            <a:off x="1044838" y="2341528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40" name="Flecha arriba 39"/>
          <p:cNvSpPr/>
          <p:nvPr/>
        </p:nvSpPr>
        <p:spPr>
          <a:xfrm flipH="1" flipV="1">
            <a:off x="1029425" y="3340578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41" name="Flecha arriba 40"/>
          <p:cNvSpPr/>
          <p:nvPr/>
        </p:nvSpPr>
        <p:spPr>
          <a:xfrm flipH="1" flipV="1">
            <a:off x="1019147" y="3751508"/>
            <a:ext cx="174660" cy="18493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42" name="Flecha arriba 41"/>
          <p:cNvSpPr/>
          <p:nvPr/>
        </p:nvSpPr>
        <p:spPr>
          <a:xfrm>
            <a:off x="1024286" y="4439507"/>
            <a:ext cx="174660" cy="18493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43" name="Igual que 42"/>
          <p:cNvSpPr/>
          <p:nvPr/>
        </p:nvSpPr>
        <p:spPr>
          <a:xfrm>
            <a:off x="1019147" y="4055572"/>
            <a:ext cx="184938" cy="236383"/>
          </a:xfrm>
          <a:prstGeom prst="mathEqual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sz="2400" dirty="0" smtClean="0"/>
              <a:t>Recortes</a:t>
            </a:r>
            <a:r>
              <a:rPr lang="es-PY" dirty="0" smtClean="0"/>
              <a:t> anuales desde el 2010</a:t>
            </a:r>
            <a:endParaRPr lang="es-PY" dirty="0"/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i="1" dirty="0">
              <a:solidFill>
                <a:srgbClr val="3F5378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 dirty="0">
              <a:solidFill>
                <a:srgbClr val="3F5378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275" y="1301130"/>
            <a:ext cx="7358915" cy="392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40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 smtClean="0"/>
              <a:t>5</a:t>
            </a:fld>
            <a:endParaRPr lang="es-PY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130489"/>
              </p:ext>
            </p:extLst>
          </p:nvPr>
        </p:nvGraphicFramePr>
        <p:xfrm>
          <a:off x="400692" y="1392865"/>
          <a:ext cx="7664521" cy="3750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ángulo 6"/>
          <p:cNvSpPr/>
          <p:nvPr/>
        </p:nvSpPr>
        <p:spPr>
          <a:xfrm>
            <a:off x="2555640" y="2381208"/>
            <a:ext cx="6303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5%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249600" y="1916919"/>
            <a:ext cx="8018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15%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903598" y="4321426"/>
            <a:ext cx="9044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-17%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841640" y="2564881"/>
            <a:ext cx="6303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5623228" y="2731985"/>
            <a:ext cx="7328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-1%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6464000" y="2731985"/>
            <a:ext cx="6303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0%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7085161" y="2393431"/>
            <a:ext cx="8867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cap="none" spc="0" dirty="0" smtClean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6,8%</a:t>
            </a:r>
            <a:endParaRPr lang="es-ES" sz="2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814274" y="392575"/>
            <a:ext cx="5968911" cy="766200"/>
          </a:xfrm>
        </p:spPr>
        <p:txBody>
          <a:bodyPr/>
          <a:lstStyle/>
          <a:p>
            <a:r>
              <a:rPr lang="es-PY" sz="2400" dirty="0"/>
              <a:t>Diferencia del presupuesto </a:t>
            </a:r>
            <a:r>
              <a:rPr lang="es-PY" dirty="0" smtClean="0"/>
              <a:t>anual desde el 2011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325381289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134</Words>
  <Application>Microsoft Office PowerPoint</Application>
  <PresentationFormat>Presentación en pantalla (16:9)</PresentationFormat>
  <Paragraphs>73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Times New Roman</vt:lpstr>
      <vt:lpstr>Roboto Condensed</vt:lpstr>
      <vt:lpstr>Roboto Condensed Light</vt:lpstr>
      <vt:lpstr>Arial</vt:lpstr>
      <vt:lpstr>Arvo</vt:lpstr>
      <vt:lpstr>Salerio template</vt:lpstr>
      <vt:lpstr>Universidad  Nacional de Pilar</vt:lpstr>
      <vt:lpstr>Top 5 del Paraguay</vt:lpstr>
      <vt:lpstr>PRESUPUESTO vs PLAN FINANCIERO  RECORTES</vt:lpstr>
      <vt:lpstr>Recortes anuales desde el 2010</vt:lpstr>
      <vt:lpstr>Diferencia del presupuesto anual desde el 2011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PRESUPUESTO</dc:title>
  <dc:creator>Rodrigo Ruiz Diaz</dc:creator>
  <cp:lastModifiedBy>Rodrigo Ruiz Diaz</cp:lastModifiedBy>
  <cp:revision>13</cp:revision>
  <dcterms:modified xsi:type="dcterms:W3CDTF">2018-10-14T13:08:10Z</dcterms:modified>
</cp:coreProperties>
</file>