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2" r:id="rId1"/>
    <p:sldMasterId id="2147483744" r:id="rId2"/>
    <p:sldMasterId id="2147483855" r:id="rId3"/>
  </p:sldMasterIdLst>
  <p:notesMasterIdLst>
    <p:notesMasterId r:id="rId61"/>
  </p:notesMasterIdLst>
  <p:handoutMasterIdLst>
    <p:handoutMasterId r:id="rId62"/>
  </p:handoutMasterIdLst>
  <p:sldIdLst>
    <p:sldId id="428" r:id="rId4"/>
    <p:sldId id="256" r:id="rId5"/>
    <p:sldId id="258" r:id="rId6"/>
    <p:sldId id="266" r:id="rId7"/>
    <p:sldId id="278" r:id="rId8"/>
    <p:sldId id="417" r:id="rId9"/>
    <p:sldId id="418" r:id="rId10"/>
    <p:sldId id="419" r:id="rId11"/>
    <p:sldId id="420" r:id="rId12"/>
    <p:sldId id="260" r:id="rId13"/>
    <p:sldId id="265" r:id="rId14"/>
    <p:sldId id="271" r:id="rId15"/>
    <p:sldId id="359" r:id="rId16"/>
    <p:sldId id="367" r:id="rId17"/>
    <p:sldId id="263" r:id="rId18"/>
    <p:sldId id="282" r:id="rId19"/>
    <p:sldId id="281" r:id="rId20"/>
    <p:sldId id="372" r:id="rId21"/>
    <p:sldId id="430" r:id="rId22"/>
    <p:sldId id="431" r:id="rId23"/>
    <p:sldId id="432" r:id="rId24"/>
    <p:sldId id="433" r:id="rId25"/>
    <p:sldId id="435" r:id="rId26"/>
    <p:sldId id="365" r:id="rId27"/>
    <p:sldId id="327" r:id="rId28"/>
    <p:sldId id="273" r:id="rId29"/>
    <p:sldId id="328" r:id="rId30"/>
    <p:sldId id="295" r:id="rId31"/>
    <p:sldId id="329" r:id="rId32"/>
    <p:sldId id="346" r:id="rId33"/>
    <p:sldId id="304" r:id="rId34"/>
    <p:sldId id="345" r:id="rId35"/>
    <p:sldId id="305" r:id="rId36"/>
    <p:sldId id="427" r:id="rId37"/>
    <p:sldId id="306" r:id="rId38"/>
    <p:sldId id="411" r:id="rId39"/>
    <p:sldId id="384" r:id="rId40"/>
    <p:sldId id="307" r:id="rId41"/>
    <p:sldId id="309" r:id="rId42"/>
    <p:sldId id="408" r:id="rId43"/>
    <p:sldId id="310" r:id="rId44"/>
    <p:sldId id="353" r:id="rId45"/>
    <p:sldId id="352" r:id="rId46"/>
    <p:sldId id="347" r:id="rId47"/>
    <p:sldId id="375" r:id="rId48"/>
    <p:sldId id="298" r:id="rId49"/>
    <p:sldId id="299" r:id="rId50"/>
    <p:sldId id="300" r:id="rId51"/>
    <p:sldId id="301" r:id="rId52"/>
    <p:sldId id="302" r:id="rId53"/>
    <p:sldId id="311" r:id="rId54"/>
    <p:sldId id="400" r:id="rId55"/>
    <p:sldId id="349" r:id="rId56"/>
    <p:sldId id="422" r:id="rId57"/>
    <p:sldId id="429" r:id="rId58"/>
    <p:sldId id="426" r:id="rId59"/>
    <p:sldId id="277" r:id="rId60"/>
  </p:sldIdLst>
  <p:sldSz cx="9144000" cy="6858000" type="screen4x3"/>
  <p:notesSz cx="6797675" cy="9926638"/>
  <p:defaultTextStyle>
    <a:defPPr>
      <a:defRPr lang="es-PY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" end="5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 autoAdjust="0"/>
    <p:restoredTop sz="94622" autoAdjust="0"/>
  </p:normalViewPr>
  <p:slideViewPr>
    <p:cSldViewPr>
      <p:cViewPr>
        <p:scale>
          <a:sx n="70" d="100"/>
          <a:sy n="70" d="100"/>
        </p:scale>
        <p:origin x="-1980" y="-4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F725354-1913-472A-B852-B09C306331A0}" type="doc">
      <dgm:prSet loTypeId="urn:microsoft.com/office/officeart/2005/8/layout/cycle2" loCatId="cycle" qsTypeId="urn:microsoft.com/office/officeart/2005/8/quickstyle/simple1#1" qsCatId="simple" csTypeId="urn:microsoft.com/office/officeart/2005/8/colors/colorful1#1" csCatId="colorful" phldr="1"/>
      <dgm:spPr/>
      <dgm:t>
        <a:bodyPr/>
        <a:lstStyle/>
        <a:p>
          <a:endParaRPr lang="es-ES"/>
        </a:p>
      </dgm:t>
    </dgm:pt>
    <dgm:pt modelId="{E5AF0DF8-ED93-4A8E-87A9-47DF66AE069E}">
      <dgm:prSet phldrT="[Texto]" custT="1"/>
      <dgm:spPr/>
      <dgm:t>
        <a:bodyPr/>
        <a:lstStyle/>
        <a:p>
          <a:r>
            <a:rPr lang="es-ES" sz="2000" dirty="0" smtClean="0">
              <a:solidFill>
                <a:schemeClr val="tx1"/>
              </a:solidFill>
            </a:rPr>
            <a:t>Salud</a:t>
          </a:r>
          <a:r>
            <a:rPr lang="es-ES" sz="1300" dirty="0" smtClean="0">
              <a:solidFill>
                <a:schemeClr val="tx1"/>
              </a:solidFill>
            </a:rPr>
            <a:t> </a:t>
          </a:r>
          <a:endParaRPr lang="es-ES" sz="1300" dirty="0">
            <a:solidFill>
              <a:schemeClr val="tx1"/>
            </a:solidFill>
          </a:endParaRPr>
        </a:p>
      </dgm:t>
    </dgm:pt>
    <dgm:pt modelId="{88A97BEF-1218-4C28-B782-C05D6C9DDA0B}" type="parTrans" cxnId="{86137DDD-919A-4170-9842-2907A2EB723D}">
      <dgm:prSet/>
      <dgm:spPr/>
      <dgm:t>
        <a:bodyPr/>
        <a:lstStyle/>
        <a:p>
          <a:endParaRPr lang="es-ES"/>
        </a:p>
      </dgm:t>
    </dgm:pt>
    <dgm:pt modelId="{92A8181F-F6D7-4AB6-AAEA-CD32A6842D56}" type="sibTrans" cxnId="{86137DDD-919A-4170-9842-2907A2EB723D}">
      <dgm:prSet/>
      <dgm:spPr/>
      <dgm:t>
        <a:bodyPr/>
        <a:lstStyle/>
        <a:p>
          <a:endParaRPr lang="es-ES"/>
        </a:p>
      </dgm:t>
    </dgm:pt>
    <dgm:pt modelId="{830E1AC0-E4AE-462C-938D-003C03541B4C}">
      <dgm:prSet phldrT="[Texto]" custT="1"/>
      <dgm:spPr/>
      <dgm:t>
        <a:bodyPr/>
        <a:lstStyle/>
        <a:p>
          <a:r>
            <a:rPr lang="es-ES" sz="2000" b="1" dirty="0" smtClean="0">
              <a:solidFill>
                <a:schemeClr val="tx1"/>
              </a:solidFill>
            </a:rPr>
            <a:t>Energía</a:t>
          </a:r>
          <a:r>
            <a:rPr lang="es-ES" sz="2000" b="1" dirty="0" smtClean="0"/>
            <a:t> </a:t>
          </a:r>
          <a:endParaRPr lang="es-ES" sz="2000" b="1" dirty="0"/>
        </a:p>
      </dgm:t>
    </dgm:pt>
    <dgm:pt modelId="{3421023D-7072-4778-8A83-4F94DE809669}" type="parTrans" cxnId="{2EF0CD8A-54B0-4EB5-B37A-DA974451E118}">
      <dgm:prSet/>
      <dgm:spPr/>
      <dgm:t>
        <a:bodyPr/>
        <a:lstStyle/>
        <a:p>
          <a:endParaRPr lang="es-ES"/>
        </a:p>
      </dgm:t>
    </dgm:pt>
    <dgm:pt modelId="{AC955D49-B62D-45C1-B121-F430C793D964}" type="sibTrans" cxnId="{2EF0CD8A-54B0-4EB5-B37A-DA974451E118}">
      <dgm:prSet/>
      <dgm:spPr/>
      <dgm:t>
        <a:bodyPr/>
        <a:lstStyle/>
        <a:p>
          <a:endParaRPr lang="es-ES"/>
        </a:p>
      </dgm:t>
    </dgm:pt>
    <dgm:pt modelId="{59B92792-EC7D-4DEE-ADA3-A5C612FB652A}">
      <dgm:prSet phldrT="[Texto]" custT="1"/>
      <dgm:spPr/>
      <dgm:t>
        <a:bodyPr/>
        <a:lstStyle/>
        <a:p>
          <a:r>
            <a:rPr lang="es-ES" sz="1400" b="1" dirty="0" smtClean="0">
              <a:solidFill>
                <a:schemeClr val="tx1"/>
              </a:solidFill>
            </a:rPr>
            <a:t>Agropecuaria</a:t>
          </a:r>
          <a:endParaRPr lang="es-ES" sz="1400" b="1" dirty="0">
            <a:solidFill>
              <a:schemeClr val="tx1"/>
            </a:solidFill>
          </a:endParaRPr>
        </a:p>
      </dgm:t>
    </dgm:pt>
    <dgm:pt modelId="{4BDF6EB1-0D9D-48B4-A4D1-218C9C7FDA94}" type="parTrans" cxnId="{512FA44D-D786-4BD5-8742-75588DD79D80}">
      <dgm:prSet/>
      <dgm:spPr/>
      <dgm:t>
        <a:bodyPr/>
        <a:lstStyle/>
        <a:p>
          <a:endParaRPr lang="es-ES"/>
        </a:p>
      </dgm:t>
    </dgm:pt>
    <dgm:pt modelId="{C7C0AA3C-550D-458F-9E21-13B9D732489F}" type="sibTrans" cxnId="{512FA44D-D786-4BD5-8742-75588DD79D80}">
      <dgm:prSet/>
      <dgm:spPr/>
      <dgm:t>
        <a:bodyPr/>
        <a:lstStyle/>
        <a:p>
          <a:endParaRPr lang="es-ES"/>
        </a:p>
      </dgm:t>
    </dgm:pt>
    <dgm:pt modelId="{DF82B246-71E2-42DE-83E3-3EA897B8604A}">
      <dgm:prSet phldrT="[Texto]"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Alimentos</a:t>
          </a:r>
          <a:r>
            <a:rPr lang="es-ES" dirty="0" smtClean="0"/>
            <a:t> </a:t>
          </a:r>
          <a:endParaRPr lang="es-ES" dirty="0"/>
        </a:p>
      </dgm:t>
    </dgm:pt>
    <dgm:pt modelId="{A58A1F1C-965B-443A-BD87-9AF07908AFA2}" type="parTrans" cxnId="{18CC48EC-955A-43CE-B656-873C0CB3C573}">
      <dgm:prSet/>
      <dgm:spPr/>
      <dgm:t>
        <a:bodyPr/>
        <a:lstStyle/>
        <a:p>
          <a:endParaRPr lang="es-ES"/>
        </a:p>
      </dgm:t>
    </dgm:pt>
    <dgm:pt modelId="{7AAE2B57-46EB-44EF-88A7-4EB6CA3F7AE3}" type="sibTrans" cxnId="{18CC48EC-955A-43CE-B656-873C0CB3C573}">
      <dgm:prSet/>
      <dgm:spPr/>
      <dgm:t>
        <a:bodyPr/>
        <a:lstStyle/>
        <a:p>
          <a:endParaRPr lang="es-ES"/>
        </a:p>
      </dgm:t>
    </dgm:pt>
    <dgm:pt modelId="{70B137A7-FC67-4E89-BC8A-65172CE7ACE0}">
      <dgm:prSet phldrT="[Texto]" custT="1"/>
      <dgm:spPr/>
      <dgm:t>
        <a:bodyPr/>
        <a:lstStyle/>
        <a:p>
          <a:pPr algn="l"/>
          <a:endParaRPr lang="es-ES" sz="1100" dirty="0" smtClean="0"/>
        </a:p>
        <a:p>
          <a:pPr algn="l"/>
          <a:endParaRPr lang="es-ES" sz="1100" dirty="0" smtClean="0"/>
        </a:p>
        <a:p>
          <a:pPr algn="ctr"/>
          <a:r>
            <a:rPr lang="es-ES" sz="2000" b="1" dirty="0" smtClean="0">
              <a:solidFill>
                <a:schemeClr val="tx1"/>
              </a:solidFill>
            </a:rPr>
            <a:t>Derecho</a:t>
          </a:r>
          <a:endParaRPr lang="es-ES" sz="2000" b="1" dirty="0">
            <a:solidFill>
              <a:schemeClr val="tx1"/>
            </a:solidFill>
          </a:endParaRPr>
        </a:p>
      </dgm:t>
    </dgm:pt>
    <dgm:pt modelId="{619C2578-0726-4BBC-9492-233BB9B84C49}" type="parTrans" cxnId="{6FF72C35-E6EC-4E74-B20C-BE026D4EE839}">
      <dgm:prSet/>
      <dgm:spPr/>
      <dgm:t>
        <a:bodyPr/>
        <a:lstStyle/>
        <a:p>
          <a:endParaRPr lang="es-ES"/>
        </a:p>
      </dgm:t>
    </dgm:pt>
    <dgm:pt modelId="{A01D48EF-EE7F-4B5E-808C-2C4E4003B36C}" type="sibTrans" cxnId="{6FF72C35-E6EC-4E74-B20C-BE026D4EE839}">
      <dgm:prSet/>
      <dgm:spPr/>
      <dgm:t>
        <a:bodyPr/>
        <a:lstStyle/>
        <a:p>
          <a:endParaRPr lang="es-ES"/>
        </a:p>
      </dgm:t>
    </dgm:pt>
    <dgm:pt modelId="{9DD1F933-1837-4247-A071-AD19089F92D2}">
      <dgm:prSet/>
      <dgm:spPr/>
      <dgm:t>
        <a:bodyPr/>
        <a:lstStyle/>
        <a:p>
          <a:pPr algn="l"/>
          <a:endParaRPr lang="es-ES" sz="900" dirty="0"/>
        </a:p>
      </dgm:t>
    </dgm:pt>
    <dgm:pt modelId="{433DB197-6DBD-483A-9985-1ABDFB826121}" type="parTrans" cxnId="{4E5BF227-7A55-49BF-A9A2-0E645DF77951}">
      <dgm:prSet/>
      <dgm:spPr/>
      <dgm:t>
        <a:bodyPr/>
        <a:lstStyle/>
        <a:p>
          <a:endParaRPr lang="es-ES"/>
        </a:p>
      </dgm:t>
    </dgm:pt>
    <dgm:pt modelId="{1F0AE379-0E4F-4BE1-AC7C-FE002529DD88}" type="sibTrans" cxnId="{4E5BF227-7A55-49BF-A9A2-0E645DF77951}">
      <dgm:prSet/>
      <dgm:spPr/>
      <dgm:t>
        <a:bodyPr/>
        <a:lstStyle/>
        <a:p>
          <a:endParaRPr lang="es-ES"/>
        </a:p>
      </dgm:t>
    </dgm:pt>
    <dgm:pt modelId="{9360CAFA-EF52-47A7-A86C-DFFCE1E43460}">
      <dgm:prSet/>
      <dgm:spPr/>
      <dgm:t>
        <a:bodyPr/>
        <a:lstStyle/>
        <a:p>
          <a:pPr algn="l"/>
          <a:endParaRPr lang="es-ES" sz="900" dirty="0"/>
        </a:p>
      </dgm:t>
    </dgm:pt>
    <dgm:pt modelId="{E45334A6-33C4-4B23-A4D9-0B85F7683FEB}" type="parTrans" cxnId="{ECE79443-810A-47BF-B1B8-A2586D92F35B}">
      <dgm:prSet/>
      <dgm:spPr/>
      <dgm:t>
        <a:bodyPr/>
        <a:lstStyle/>
        <a:p>
          <a:endParaRPr lang="es-ES"/>
        </a:p>
      </dgm:t>
    </dgm:pt>
    <dgm:pt modelId="{3E45FAEC-010A-4647-84D2-9AD0AB420323}" type="sibTrans" cxnId="{ECE79443-810A-47BF-B1B8-A2586D92F35B}">
      <dgm:prSet/>
      <dgm:spPr/>
      <dgm:t>
        <a:bodyPr/>
        <a:lstStyle/>
        <a:p>
          <a:endParaRPr lang="es-ES"/>
        </a:p>
      </dgm:t>
    </dgm:pt>
    <dgm:pt modelId="{264FD8B4-D48C-49E4-A5FF-EA56E641205A}">
      <dgm:prSet/>
      <dgm:spPr/>
      <dgm:t>
        <a:bodyPr/>
        <a:lstStyle/>
        <a:p>
          <a:r>
            <a:rPr lang="es-ES" b="1" dirty="0" smtClean="0">
              <a:solidFill>
                <a:schemeClr val="tx1"/>
              </a:solidFill>
            </a:rPr>
            <a:t>Educación</a:t>
          </a:r>
          <a:r>
            <a:rPr lang="es-ES" dirty="0" smtClean="0">
              <a:solidFill>
                <a:schemeClr val="tx1"/>
              </a:solidFill>
            </a:rPr>
            <a:t> </a:t>
          </a:r>
          <a:endParaRPr lang="es-ES" dirty="0">
            <a:solidFill>
              <a:schemeClr val="tx1"/>
            </a:solidFill>
          </a:endParaRPr>
        </a:p>
      </dgm:t>
    </dgm:pt>
    <dgm:pt modelId="{C4D2374C-D419-4EED-8C10-3D0A349C3BA7}" type="parTrans" cxnId="{90AE5D3B-D914-4011-ABB3-2B43610F25C1}">
      <dgm:prSet/>
      <dgm:spPr/>
      <dgm:t>
        <a:bodyPr/>
        <a:lstStyle/>
        <a:p>
          <a:endParaRPr lang="es-ES"/>
        </a:p>
      </dgm:t>
    </dgm:pt>
    <dgm:pt modelId="{810239AF-EC08-47C1-97EF-9C4B30CE6EE2}" type="sibTrans" cxnId="{90AE5D3B-D914-4011-ABB3-2B43610F25C1}">
      <dgm:prSet/>
      <dgm:spPr/>
      <dgm:t>
        <a:bodyPr/>
        <a:lstStyle/>
        <a:p>
          <a:endParaRPr lang="es-ES"/>
        </a:p>
      </dgm:t>
    </dgm:pt>
    <dgm:pt modelId="{998DE948-DE2F-4DD9-8F03-DD4D6A77B638}">
      <dgm:prSet custT="1"/>
      <dgm:spPr/>
      <dgm:t>
        <a:bodyPr/>
        <a:lstStyle/>
        <a:p>
          <a:r>
            <a:rPr lang="es-ES" sz="1800" b="1" dirty="0" smtClean="0">
              <a:solidFill>
                <a:schemeClr val="tx1"/>
              </a:solidFill>
            </a:rPr>
            <a:t>Economía</a:t>
          </a:r>
          <a:r>
            <a:rPr lang="es-ES" sz="1700" dirty="0" smtClean="0"/>
            <a:t> </a:t>
          </a:r>
          <a:endParaRPr lang="es-ES" sz="1700" dirty="0"/>
        </a:p>
      </dgm:t>
    </dgm:pt>
    <dgm:pt modelId="{EC9691DD-11E5-44EF-82A4-062334B8AE25}" type="parTrans" cxnId="{EA1F63EB-6599-482C-9439-FAE9EACE2078}">
      <dgm:prSet/>
      <dgm:spPr/>
      <dgm:t>
        <a:bodyPr/>
        <a:lstStyle/>
        <a:p>
          <a:endParaRPr lang="es-ES"/>
        </a:p>
      </dgm:t>
    </dgm:pt>
    <dgm:pt modelId="{DF382FEB-250C-41E4-822F-611A479B2C80}" type="sibTrans" cxnId="{EA1F63EB-6599-482C-9439-FAE9EACE2078}">
      <dgm:prSet/>
      <dgm:spPr/>
      <dgm:t>
        <a:bodyPr/>
        <a:lstStyle/>
        <a:p>
          <a:endParaRPr lang="es-ES"/>
        </a:p>
      </dgm:t>
    </dgm:pt>
    <dgm:pt modelId="{7078E475-1652-4943-BD56-F59180373ECD}" type="pres">
      <dgm:prSet presAssocID="{6F725354-1913-472A-B852-B09C306331A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173A6BF-5F7C-4584-8645-96B57E307461}" type="pres">
      <dgm:prSet presAssocID="{E5AF0DF8-ED93-4A8E-87A9-47DF66AE069E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2D2266-4C23-4778-BF0C-F7C41169EF18}" type="pres">
      <dgm:prSet presAssocID="{92A8181F-F6D7-4AB6-AAEA-CD32A6842D56}" presName="sibTrans" presStyleLbl="sibTrans2D1" presStyleIdx="0" presStyleCnt="7"/>
      <dgm:spPr/>
      <dgm:t>
        <a:bodyPr/>
        <a:lstStyle/>
        <a:p>
          <a:endParaRPr lang="es-ES"/>
        </a:p>
      </dgm:t>
    </dgm:pt>
    <dgm:pt modelId="{29F3D808-64F6-4E16-A62A-AC0D21C10979}" type="pres">
      <dgm:prSet presAssocID="{92A8181F-F6D7-4AB6-AAEA-CD32A6842D56}" presName="connectorText" presStyleLbl="sibTrans2D1" presStyleIdx="0" presStyleCnt="7"/>
      <dgm:spPr/>
      <dgm:t>
        <a:bodyPr/>
        <a:lstStyle/>
        <a:p>
          <a:endParaRPr lang="es-ES"/>
        </a:p>
      </dgm:t>
    </dgm:pt>
    <dgm:pt modelId="{4DA02137-AF0F-4ACA-9071-F5F24EDFD346}" type="pres">
      <dgm:prSet presAssocID="{830E1AC0-E4AE-462C-938D-003C03541B4C}" presName="node" presStyleLbl="node1" presStyleIdx="1" presStyleCnt="7" custRadScaleRad="99867" custRadScaleInc="-429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5B6131A-5FC6-4A55-B3AF-8D6E9BA6413A}" type="pres">
      <dgm:prSet presAssocID="{AC955D49-B62D-45C1-B121-F430C793D964}" presName="sibTrans" presStyleLbl="sibTrans2D1" presStyleIdx="1" presStyleCnt="7"/>
      <dgm:spPr/>
      <dgm:t>
        <a:bodyPr/>
        <a:lstStyle/>
        <a:p>
          <a:endParaRPr lang="es-ES"/>
        </a:p>
      </dgm:t>
    </dgm:pt>
    <dgm:pt modelId="{5EABF16C-0287-420F-9225-1DF443D83655}" type="pres">
      <dgm:prSet presAssocID="{AC955D49-B62D-45C1-B121-F430C793D964}" presName="connectorText" presStyleLbl="sibTrans2D1" presStyleIdx="1" presStyleCnt="7"/>
      <dgm:spPr/>
      <dgm:t>
        <a:bodyPr/>
        <a:lstStyle/>
        <a:p>
          <a:endParaRPr lang="es-ES"/>
        </a:p>
      </dgm:t>
    </dgm:pt>
    <dgm:pt modelId="{F6C7AB57-E387-4958-87AB-A52A723942CC}" type="pres">
      <dgm:prSet presAssocID="{59B92792-EC7D-4DEE-ADA3-A5C612FB652A}" presName="node" presStyleLbl="node1" presStyleIdx="2" presStyleCnt="7" custScaleX="13185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B3AFA1-FD6E-4223-8EF5-0B754EE3DD2B}" type="pres">
      <dgm:prSet presAssocID="{C7C0AA3C-550D-458F-9E21-13B9D732489F}" presName="sibTrans" presStyleLbl="sibTrans2D1" presStyleIdx="2" presStyleCnt="7"/>
      <dgm:spPr/>
      <dgm:t>
        <a:bodyPr/>
        <a:lstStyle/>
        <a:p>
          <a:endParaRPr lang="es-ES"/>
        </a:p>
      </dgm:t>
    </dgm:pt>
    <dgm:pt modelId="{E26C4F02-5DFD-4227-8978-F702CE8786E4}" type="pres">
      <dgm:prSet presAssocID="{C7C0AA3C-550D-458F-9E21-13B9D732489F}" presName="connectorText" presStyleLbl="sibTrans2D1" presStyleIdx="2" presStyleCnt="7"/>
      <dgm:spPr/>
      <dgm:t>
        <a:bodyPr/>
        <a:lstStyle/>
        <a:p>
          <a:endParaRPr lang="es-ES"/>
        </a:p>
      </dgm:t>
    </dgm:pt>
    <dgm:pt modelId="{3462C67D-B29B-4693-9DB1-F582F331D3BC}" type="pres">
      <dgm:prSet presAssocID="{DF82B246-71E2-42DE-83E3-3EA897B8604A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E48B3C2-FEEC-46F9-BC0A-75F6ACA8D4A1}" type="pres">
      <dgm:prSet presAssocID="{7AAE2B57-46EB-44EF-88A7-4EB6CA3F7AE3}" presName="sibTrans" presStyleLbl="sibTrans2D1" presStyleIdx="3" presStyleCnt="7"/>
      <dgm:spPr/>
      <dgm:t>
        <a:bodyPr/>
        <a:lstStyle/>
        <a:p>
          <a:endParaRPr lang="es-ES"/>
        </a:p>
      </dgm:t>
    </dgm:pt>
    <dgm:pt modelId="{5A27F061-57C9-48E5-8C0E-F0F0DB176858}" type="pres">
      <dgm:prSet presAssocID="{7AAE2B57-46EB-44EF-88A7-4EB6CA3F7AE3}" presName="connectorText" presStyleLbl="sibTrans2D1" presStyleIdx="3" presStyleCnt="7"/>
      <dgm:spPr/>
      <dgm:t>
        <a:bodyPr/>
        <a:lstStyle/>
        <a:p>
          <a:endParaRPr lang="es-ES"/>
        </a:p>
      </dgm:t>
    </dgm:pt>
    <dgm:pt modelId="{89CDBA51-2DC5-4769-B30F-A60D9BF5DF5E}" type="pres">
      <dgm:prSet presAssocID="{70B137A7-FC67-4E89-BC8A-65172CE7ACE0}" presName="node" presStyleLbl="node1" presStyleIdx="4" presStyleCnt="7" custScaleX="11667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E923C4-0813-41F6-83C8-EAF67D1AA6F3}" type="pres">
      <dgm:prSet presAssocID="{A01D48EF-EE7F-4B5E-808C-2C4E4003B36C}" presName="sibTrans" presStyleLbl="sibTrans2D1" presStyleIdx="4" presStyleCnt="7"/>
      <dgm:spPr/>
      <dgm:t>
        <a:bodyPr/>
        <a:lstStyle/>
        <a:p>
          <a:endParaRPr lang="es-ES"/>
        </a:p>
      </dgm:t>
    </dgm:pt>
    <dgm:pt modelId="{F1E0C107-F84F-4398-A55D-98DC24D8331C}" type="pres">
      <dgm:prSet presAssocID="{A01D48EF-EE7F-4B5E-808C-2C4E4003B36C}" presName="connectorText" presStyleLbl="sibTrans2D1" presStyleIdx="4" presStyleCnt="7"/>
      <dgm:spPr/>
      <dgm:t>
        <a:bodyPr/>
        <a:lstStyle/>
        <a:p>
          <a:endParaRPr lang="es-ES"/>
        </a:p>
      </dgm:t>
    </dgm:pt>
    <dgm:pt modelId="{39DBC984-4FE7-4DCC-8135-2B17CAC4D3D4}" type="pres">
      <dgm:prSet presAssocID="{264FD8B4-D48C-49E4-A5FF-EA56E641205A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DA9A80C-0018-4396-A350-DB14AE33162F}" type="pres">
      <dgm:prSet presAssocID="{810239AF-EC08-47C1-97EF-9C4B30CE6EE2}" presName="sibTrans" presStyleLbl="sibTrans2D1" presStyleIdx="5" presStyleCnt="7"/>
      <dgm:spPr/>
      <dgm:t>
        <a:bodyPr/>
        <a:lstStyle/>
        <a:p>
          <a:endParaRPr lang="es-ES"/>
        </a:p>
      </dgm:t>
    </dgm:pt>
    <dgm:pt modelId="{8EEC4859-26C4-4C2C-9E20-7E9D693ED134}" type="pres">
      <dgm:prSet presAssocID="{810239AF-EC08-47C1-97EF-9C4B30CE6EE2}" presName="connectorText" presStyleLbl="sibTrans2D1" presStyleIdx="5" presStyleCnt="7"/>
      <dgm:spPr/>
      <dgm:t>
        <a:bodyPr/>
        <a:lstStyle/>
        <a:p>
          <a:endParaRPr lang="es-ES"/>
        </a:p>
      </dgm:t>
    </dgm:pt>
    <dgm:pt modelId="{36A698E0-4E6D-4575-92E9-8BA88D12ACA2}" type="pres">
      <dgm:prSet presAssocID="{998DE948-DE2F-4DD9-8F03-DD4D6A77B638}" presName="node" presStyleLbl="node1" presStyleIdx="6" presStyleCnt="7" custScaleX="11819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94EE4AA-B6C7-4913-A7DE-424696DD8410}" type="pres">
      <dgm:prSet presAssocID="{DF382FEB-250C-41E4-822F-611A479B2C80}" presName="sibTrans" presStyleLbl="sibTrans2D1" presStyleIdx="6" presStyleCnt="7"/>
      <dgm:spPr/>
      <dgm:t>
        <a:bodyPr/>
        <a:lstStyle/>
        <a:p>
          <a:endParaRPr lang="es-ES"/>
        </a:p>
      </dgm:t>
    </dgm:pt>
    <dgm:pt modelId="{C87FDA21-DC81-488B-94FC-ADD781F34C4E}" type="pres">
      <dgm:prSet presAssocID="{DF382FEB-250C-41E4-822F-611A479B2C80}" presName="connectorText" presStyleLbl="sibTrans2D1" presStyleIdx="6" presStyleCnt="7"/>
      <dgm:spPr/>
      <dgm:t>
        <a:bodyPr/>
        <a:lstStyle/>
        <a:p>
          <a:endParaRPr lang="es-ES"/>
        </a:p>
      </dgm:t>
    </dgm:pt>
  </dgm:ptLst>
  <dgm:cxnLst>
    <dgm:cxn modelId="{A9C3E283-6DC6-4214-A833-089BEF758D5F}" type="presOf" srcId="{DF382FEB-250C-41E4-822F-611A479B2C80}" destId="{694EE4AA-B6C7-4913-A7DE-424696DD8410}" srcOrd="0" destOrd="0" presId="urn:microsoft.com/office/officeart/2005/8/layout/cycle2"/>
    <dgm:cxn modelId="{2C86C4C1-F1DF-464B-B89B-9E612636C990}" type="presOf" srcId="{92A8181F-F6D7-4AB6-AAEA-CD32A6842D56}" destId="{5D2D2266-4C23-4778-BF0C-F7C41169EF18}" srcOrd="0" destOrd="0" presId="urn:microsoft.com/office/officeart/2005/8/layout/cycle2"/>
    <dgm:cxn modelId="{04CDF2B6-95AE-4EF5-A3F6-6122055D8D90}" type="presOf" srcId="{92A8181F-F6D7-4AB6-AAEA-CD32A6842D56}" destId="{29F3D808-64F6-4E16-A62A-AC0D21C10979}" srcOrd="1" destOrd="0" presId="urn:microsoft.com/office/officeart/2005/8/layout/cycle2"/>
    <dgm:cxn modelId="{86137DDD-919A-4170-9842-2907A2EB723D}" srcId="{6F725354-1913-472A-B852-B09C306331A0}" destId="{E5AF0DF8-ED93-4A8E-87A9-47DF66AE069E}" srcOrd="0" destOrd="0" parTransId="{88A97BEF-1218-4C28-B782-C05D6C9DDA0B}" sibTransId="{92A8181F-F6D7-4AB6-AAEA-CD32A6842D56}"/>
    <dgm:cxn modelId="{21A43E30-03C2-4225-92DE-58ACCC02310D}" type="presOf" srcId="{A01D48EF-EE7F-4B5E-808C-2C4E4003B36C}" destId="{F1E0C107-F84F-4398-A55D-98DC24D8331C}" srcOrd="1" destOrd="0" presId="urn:microsoft.com/office/officeart/2005/8/layout/cycle2"/>
    <dgm:cxn modelId="{ECE79443-810A-47BF-B1B8-A2586D92F35B}" srcId="{70B137A7-FC67-4E89-BC8A-65172CE7ACE0}" destId="{9360CAFA-EF52-47A7-A86C-DFFCE1E43460}" srcOrd="1" destOrd="0" parTransId="{E45334A6-33C4-4B23-A4D9-0B85F7683FEB}" sibTransId="{3E45FAEC-010A-4647-84D2-9AD0AB420323}"/>
    <dgm:cxn modelId="{90AE5D3B-D914-4011-ABB3-2B43610F25C1}" srcId="{6F725354-1913-472A-B852-B09C306331A0}" destId="{264FD8B4-D48C-49E4-A5FF-EA56E641205A}" srcOrd="5" destOrd="0" parTransId="{C4D2374C-D419-4EED-8C10-3D0A349C3BA7}" sibTransId="{810239AF-EC08-47C1-97EF-9C4B30CE6EE2}"/>
    <dgm:cxn modelId="{18CC48EC-955A-43CE-B656-873C0CB3C573}" srcId="{6F725354-1913-472A-B852-B09C306331A0}" destId="{DF82B246-71E2-42DE-83E3-3EA897B8604A}" srcOrd="3" destOrd="0" parTransId="{A58A1F1C-965B-443A-BD87-9AF07908AFA2}" sibTransId="{7AAE2B57-46EB-44EF-88A7-4EB6CA3F7AE3}"/>
    <dgm:cxn modelId="{CB5CE41B-6BB1-4739-A3AA-0F3846678983}" type="presOf" srcId="{AC955D49-B62D-45C1-B121-F430C793D964}" destId="{45B6131A-5FC6-4A55-B3AF-8D6E9BA6413A}" srcOrd="0" destOrd="0" presId="urn:microsoft.com/office/officeart/2005/8/layout/cycle2"/>
    <dgm:cxn modelId="{1A8414E7-BF96-4955-BCEF-6043A9962FC5}" type="presOf" srcId="{264FD8B4-D48C-49E4-A5FF-EA56E641205A}" destId="{39DBC984-4FE7-4DCC-8135-2B17CAC4D3D4}" srcOrd="0" destOrd="0" presId="urn:microsoft.com/office/officeart/2005/8/layout/cycle2"/>
    <dgm:cxn modelId="{5FEF2B67-093B-470F-96F2-A2A3C8004EFC}" type="presOf" srcId="{59B92792-EC7D-4DEE-ADA3-A5C612FB652A}" destId="{F6C7AB57-E387-4958-87AB-A52A723942CC}" srcOrd="0" destOrd="0" presId="urn:microsoft.com/office/officeart/2005/8/layout/cycle2"/>
    <dgm:cxn modelId="{EBEA2618-70AC-4181-B4E0-5B4884E63BFE}" type="presOf" srcId="{DF82B246-71E2-42DE-83E3-3EA897B8604A}" destId="{3462C67D-B29B-4693-9DB1-F582F331D3BC}" srcOrd="0" destOrd="0" presId="urn:microsoft.com/office/officeart/2005/8/layout/cycle2"/>
    <dgm:cxn modelId="{33D6F744-773D-4C77-9E77-209E9E79F7BC}" type="presOf" srcId="{9360CAFA-EF52-47A7-A86C-DFFCE1E43460}" destId="{89CDBA51-2DC5-4769-B30F-A60D9BF5DF5E}" srcOrd="0" destOrd="2" presId="urn:microsoft.com/office/officeart/2005/8/layout/cycle2"/>
    <dgm:cxn modelId="{1B21BF98-882C-45AF-B623-F38DF2FF0206}" type="presOf" srcId="{DF382FEB-250C-41E4-822F-611A479B2C80}" destId="{C87FDA21-DC81-488B-94FC-ADD781F34C4E}" srcOrd="1" destOrd="0" presId="urn:microsoft.com/office/officeart/2005/8/layout/cycle2"/>
    <dgm:cxn modelId="{FF923466-7C65-4936-9051-3BD86F945FC3}" type="presOf" srcId="{A01D48EF-EE7F-4B5E-808C-2C4E4003B36C}" destId="{79E923C4-0813-41F6-83C8-EAF67D1AA6F3}" srcOrd="0" destOrd="0" presId="urn:microsoft.com/office/officeart/2005/8/layout/cycle2"/>
    <dgm:cxn modelId="{80E5B070-E2DD-40F7-AC99-E74062FC641B}" type="presOf" srcId="{C7C0AA3C-550D-458F-9E21-13B9D732489F}" destId="{84B3AFA1-FD6E-4223-8EF5-0B754EE3DD2B}" srcOrd="0" destOrd="0" presId="urn:microsoft.com/office/officeart/2005/8/layout/cycle2"/>
    <dgm:cxn modelId="{9706E6B5-F9CD-459E-943B-D6694F4EBAFE}" type="presOf" srcId="{998DE948-DE2F-4DD9-8F03-DD4D6A77B638}" destId="{36A698E0-4E6D-4575-92E9-8BA88D12ACA2}" srcOrd="0" destOrd="0" presId="urn:microsoft.com/office/officeart/2005/8/layout/cycle2"/>
    <dgm:cxn modelId="{6FF72C35-E6EC-4E74-B20C-BE026D4EE839}" srcId="{6F725354-1913-472A-B852-B09C306331A0}" destId="{70B137A7-FC67-4E89-BC8A-65172CE7ACE0}" srcOrd="4" destOrd="0" parTransId="{619C2578-0726-4BBC-9492-233BB9B84C49}" sibTransId="{A01D48EF-EE7F-4B5E-808C-2C4E4003B36C}"/>
    <dgm:cxn modelId="{512FA44D-D786-4BD5-8742-75588DD79D80}" srcId="{6F725354-1913-472A-B852-B09C306331A0}" destId="{59B92792-EC7D-4DEE-ADA3-A5C612FB652A}" srcOrd="2" destOrd="0" parTransId="{4BDF6EB1-0D9D-48B4-A4D1-218C9C7FDA94}" sibTransId="{C7C0AA3C-550D-458F-9E21-13B9D732489F}"/>
    <dgm:cxn modelId="{9C86E60D-BB1D-4D6C-AE79-715D5CB5F065}" type="presOf" srcId="{E5AF0DF8-ED93-4A8E-87A9-47DF66AE069E}" destId="{B173A6BF-5F7C-4584-8645-96B57E307461}" srcOrd="0" destOrd="0" presId="urn:microsoft.com/office/officeart/2005/8/layout/cycle2"/>
    <dgm:cxn modelId="{DFD65C2E-BB24-46E8-AF0B-0257B3E2A935}" type="presOf" srcId="{7AAE2B57-46EB-44EF-88A7-4EB6CA3F7AE3}" destId="{5A27F061-57C9-48E5-8C0E-F0F0DB176858}" srcOrd="1" destOrd="0" presId="urn:microsoft.com/office/officeart/2005/8/layout/cycle2"/>
    <dgm:cxn modelId="{0E05E791-55C4-4228-BBD4-B421D04E56FA}" type="presOf" srcId="{AC955D49-B62D-45C1-B121-F430C793D964}" destId="{5EABF16C-0287-420F-9225-1DF443D83655}" srcOrd="1" destOrd="0" presId="urn:microsoft.com/office/officeart/2005/8/layout/cycle2"/>
    <dgm:cxn modelId="{43FE33A1-0C0D-4DF0-9AC1-124572C20B0E}" type="presOf" srcId="{6F725354-1913-472A-B852-B09C306331A0}" destId="{7078E475-1652-4943-BD56-F59180373ECD}" srcOrd="0" destOrd="0" presId="urn:microsoft.com/office/officeart/2005/8/layout/cycle2"/>
    <dgm:cxn modelId="{4E5BF227-7A55-49BF-A9A2-0E645DF77951}" srcId="{70B137A7-FC67-4E89-BC8A-65172CE7ACE0}" destId="{9DD1F933-1837-4247-A071-AD19089F92D2}" srcOrd="0" destOrd="0" parTransId="{433DB197-6DBD-483A-9985-1ABDFB826121}" sibTransId="{1F0AE379-0E4F-4BE1-AC7C-FE002529DD88}"/>
    <dgm:cxn modelId="{83BCB4C2-1CD9-492E-BEF3-11778394F0A3}" type="presOf" srcId="{810239AF-EC08-47C1-97EF-9C4B30CE6EE2}" destId="{8EEC4859-26C4-4C2C-9E20-7E9D693ED134}" srcOrd="1" destOrd="0" presId="urn:microsoft.com/office/officeart/2005/8/layout/cycle2"/>
    <dgm:cxn modelId="{219B413C-EFA8-4F87-A1BF-520D793B3AAE}" type="presOf" srcId="{7AAE2B57-46EB-44EF-88A7-4EB6CA3F7AE3}" destId="{DE48B3C2-FEEC-46F9-BC0A-75F6ACA8D4A1}" srcOrd="0" destOrd="0" presId="urn:microsoft.com/office/officeart/2005/8/layout/cycle2"/>
    <dgm:cxn modelId="{EA1F63EB-6599-482C-9439-FAE9EACE2078}" srcId="{6F725354-1913-472A-B852-B09C306331A0}" destId="{998DE948-DE2F-4DD9-8F03-DD4D6A77B638}" srcOrd="6" destOrd="0" parTransId="{EC9691DD-11E5-44EF-82A4-062334B8AE25}" sibTransId="{DF382FEB-250C-41E4-822F-611A479B2C80}"/>
    <dgm:cxn modelId="{03679C6B-6619-4642-9561-AFFB2C35E1A4}" type="presOf" srcId="{C7C0AA3C-550D-458F-9E21-13B9D732489F}" destId="{E26C4F02-5DFD-4227-8978-F702CE8786E4}" srcOrd="1" destOrd="0" presId="urn:microsoft.com/office/officeart/2005/8/layout/cycle2"/>
    <dgm:cxn modelId="{2EF0CD8A-54B0-4EB5-B37A-DA974451E118}" srcId="{6F725354-1913-472A-B852-B09C306331A0}" destId="{830E1AC0-E4AE-462C-938D-003C03541B4C}" srcOrd="1" destOrd="0" parTransId="{3421023D-7072-4778-8A83-4F94DE809669}" sibTransId="{AC955D49-B62D-45C1-B121-F430C793D964}"/>
    <dgm:cxn modelId="{1B82E7AC-FC09-49D5-91EC-55EB37F298DD}" type="presOf" srcId="{70B137A7-FC67-4E89-BC8A-65172CE7ACE0}" destId="{89CDBA51-2DC5-4769-B30F-A60D9BF5DF5E}" srcOrd="0" destOrd="0" presId="urn:microsoft.com/office/officeart/2005/8/layout/cycle2"/>
    <dgm:cxn modelId="{A8E8A925-B686-4C93-A8F3-25E56D68B8ED}" type="presOf" srcId="{830E1AC0-E4AE-462C-938D-003C03541B4C}" destId="{4DA02137-AF0F-4ACA-9071-F5F24EDFD346}" srcOrd="0" destOrd="0" presId="urn:microsoft.com/office/officeart/2005/8/layout/cycle2"/>
    <dgm:cxn modelId="{A193A24E-CED5-44C5-8DAA-3AB3E1CCB065}" type="presOf" srcId="{9DD1F933-1837-4247-A071-AD19089F92D2}" destId="{89CDBA51-2DC5-4769-B30F-A60D9BF5DF5E}" srcOrd="0" destOrd="1" presId="urn:microsoft.com/office/officeart/2005/8/layout/cycle2"/>
    <dgm:cxn modelId="{2980FA74-A2B1-45F3-ACCA-505697BB1540}" type="presOf" srcId="{810239AF-EC08-47C1-97EF-9C4B30CE6EE2}" destId="{EDA9A80C-0018-4396-A350-DB14AE33162F}" srcOrd="0" destOrd="0" presId="urn:microsoft.com/office/officeart/2005/8/layout/cycle2"/>
    <dgm:cxn modelId="{057DFB9D-687C-4E44-A9E3-F709BD8EF611}" type="presParOf" srcId="{7078E475-1652-4943-BD56-F59180373ECD}" destId="{B173A6BF-5F7C-4584-8645-96B57E307461}" srcOrd="0" destOrd="0" presId="urn:microsoft.com/office/officeart/2005/8/layout/cycle2"/>
    <dgm:cxn modelId="{110E3F2D-B564-41AB-9210-9AF6B399C7A6}" type="presParOf" srcId="{7078E475-1652-4943-BD56-F59180373ECD}" destId="{5D2D2266-4C23-4778-BF0C-F7C41169EF18}" srcOrd="1" destOrd="0" presId="urn:microsoft.com/office/officeart/2005/8/layout/cycle2"/>
    <dgm:cxn modelId="{76935C2F-0586-4F5B-9156-D9D19829B019}" type="presParOf" srcId="{5D2D2266-4C23-4778-BF0C-F7C41169EF18}" destId="{29F3D808-64F6-4E16-A62A-AC0D21C10979}" srcOrd="0" destOrd="0" presId="urn:microsoft.com/office/officeart/2005/8/layout/cycle2"/>
    <dgm:cxn modelId="{2B2F9207-BA28-4EDA-AC7A-432B2B7135F4}" type="presParOf" srcId="{7078E475-1652-4943-BD56-F59180373ECD}" destId="{4DA02137-AF0F-4ACA-9071-F5F24EDFD346}" srcOrd="2" destOrd="0" presId="urn:microsoft.com/office/officeart/2005/8/layout/cycle2"/>
    <dgm:cxn modelId="{8EFD45C6-F12E-4077-94FD-5E2A3F853B7B}" type="presParOf" srcId="{7078E475-1652-4943-BD56-F59180373ECD}" destId="{45B6131A-5FC6-4A55-B3AF-8D6E9BA6413A}" srcOrd="3" destOrd="0" presId="urn:microsoft.com/office/officeart/2005/8/layout/cycle2"/>
    <dgm:cxn modelId="{7C74360A-9F32-4B12-AB29-754D3197FC7A}" type="presParOf" srcId="{45B6131A-5FC6-4A55-B3AF-8D6E9BA6413A}" destId="{5EABF16C-0287-420F-9225-1DF443D83655}" srcOrd="0" destOrd="0" presId="urn:microsoft.com/office/officeart/2005/8/layout/cycle2"/>
    <dgm:cxn modelId="{7FAB389E-79D8-4660-8A0C-0FBF85D3C900}" type="presParOf" srcId="{7078E475-1652-4943-BD56-F59180373ECD}" destId="{F6C7AB57-E387-4958-87AB-A52A723942CC}" srcOrd="4" destOrd="0" presId="urn:microsoft.com/office/officeart/2005/8/layout/cycle2"/>
    <dgm:cxn modelId="{949D38E1-5AD8-42DA-B801-5119932EA122}" type="presParOf" srcId="{7078E475-1652-4943-BD56-F59180373ECD}" destId="{84B3AFA1-FD6E-4223-8EF5-0B754EE3DD2B}" srcOrd="5" destOrd="0" presId="urn:microsoft.com/office/officeart/2005/8/layout/cycle2"/>
    <dgm:cxn modelId="{8D68D767-48A7-4B38-9561-A10320687C49}" type="presParOf" srcId="{84B3AFA1-FD6E-4223-8EF5-0B754EE3DD2B}" destId="{E26C4F02-5DFD-4227-8978-F702CE8786E4}" srcOrd="0" destOrd="0" presId="urn:microsoft.com/office/officeart/2005/8/layout/cycle2"/>
    <dgm:cxn modelId="{6D235EA1-7885-408E-B9CB-7C188F715977}" type="presParOf" srcId="{7078E475-1652-4943-BD56-F59180373ECD}" destId="{3462C67D-B29B-4693-9DB1-F582F331D3BC}" srcOrd="6" destOrd="0" presId="urn:microsoft.com/office/officeart/2005/8/layout/cycle2"/>
    <dgm:cxn modelId="{4B6B6F9F-DB5B-4AAA-8511-A5C17EA74A7B}" type="presParOf" srcId="{7078E475-1652-4943-BD56-F59180373ECD}" destId="{DE48B3C2-FEEC-46F9-BC0A-75F6ACA8D4A1}" srcOrd="7" destOrd="0" presId="urn:microsoft.com/office/officeart/2005/8/layout/cycle2"/>
    <dgm:cxn modelId="{476583C0-90CB-4866-9C40-E0120699BAF6}" type="presParOf" srcId="{DE48B3C2-FEEC-46F9-BC0A-75F6ACA8D4A1}" destId="{5A27F061-57C9-48E5-8C0E-F0F0DB176858}" srcOrd="0" destOrd="0" presId="urn:microsoft.com/office/officeart/2005/8/layout/cycle2"/>
    <dgm:cxn modelId="{F1E1E69E-06FD-4723-8617-E4A573629AC7}" type="presParOf" srcId="{7078E475-1652-4943-BD56-F59180373ECD}" destId="{89CDBA51-2DC5-4769-B30F-A60D9BF5DF5E}" srcOrd="8" destOrd="0" presId="urn:microsoft.com/office/officeart/2005/8/layout/cycle2"/>
    <dgm:cxn modelId="{7B7E41EB-54BA-4FDA-B4D0-EA3CEDE0640E}" type="presParOf" srcId="{7078E475-1652-4943-BD56-F59180373ECD}" destId="{79E923C4-0813-41F6-83C8-EAF67D1AA6F3}" srcOrd="9" destOrd="0" presId="urn:microsoft.com/office/officeart/2005/8/layout/cycle2"/>
    <dgm:cxn modelId="{065BC843-27B7-48C0-B823-F0ACC5643941}" type="presParOf" srcId="{79E923C4-0813-41F6-83C8-EAF67D1AA6F3}" destId="{F1E0C107-F84F-4398-A55D-98DC24D8331C}" srcOrd="0" destOrd="0" presId="urn:microsoft.com/office/officeart/2005/8/layout/cycle2"/>
    <dgm:cxn modelId="{3F67B9B5-DC78-4EFE-A7E4-8215E7744D4C}" type="presParOf" srcId="{7078E475-1652-4943-BD56-F59180373ECD}" destId="{39DBC984-4FE7-4DCC-8135-2B17CAC4D3D4}" srcOrd="10" destOrd="0" presId="urn:microsoft.com/office/officeart/2005/8/layout/cycle2"/>
    <dgm:cxn modelId="{9DA51F91-D888-4AA1-ACA1-6BBD1747422C}" type="presParOf" srcId="{7078E475-1652-4943-BD56-F59180373ECD}" destId="{EDA9A80C-0018-4396-A350-DB14AE33162F}" srcOrd="11" destOrd="0" presId="urn:microsoft.com/office/officeart/2005/8/layout/cycle2"/>
    <dgm:cxn modelId="{B3540AA4-D671-49FA-A9B5-0340B4D959A3}" type="presParOf" srcId="{EDA9A80C-0018-4396-A350-DB14AE33162F}" destId="{8EEC4859-26C4-4C2C-9E20-7E9D693ED134}" srcOrd="0" destOrd="0" presId="urn:microsoft.com/office/officeart/2005/8/layout/cycle2"/>
    <dgm:cxn modelId="{DA393ABD-51DE-4785-96E0-4A8E0529F924}" type="presParOf" srcId="{7078E475-1652-4943-BD56-F59180373ECD}" destId="{36A698E0-4E6D-4575-92E9-8BA88D12ACA2}" srcOrd="12" destOrd="0" presId="urn:microsoft.com/office/officeart/2005/8/layout/cycle2"/>
    <dgm:cxn modelId="{5AECF02F-286A-4415-AE62-9AD500CBFAB4}" type="presParOf" srcId="{7078E475-1652-4943-BD56-F59180373ECD}" destId="{694EE4AA-B6C7-4913-A7DE-424696DD8410}" srcOrd="13" destOrd="0" presId="urn:microsoft.com/office/officeart/2005/8/layout/cycle2"/>
    <dgm:cxn modelId="{42402680-BA6B-4957-8AE8-C8608B10CD0A}" type="presParOf" srcId="{694EE4AA-B6C7-4913-A7DE-424696DD8410}" destId="{C87FDA21-DC81-488B-94FC-ADD781F34C4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1B43DB-A09E-4416-8AB0-F12461BB5668}" type="doc">
      <dgm:prSet loTypeId="urn:microsoft.com/office/officeart/2005/8/layout/orgChart1" loCatId="hierarchy" qsTypeId="urn:microsoft.com/office/officeart/2005/8/quickstyle/simple1#2" qsCatId="simple" csTypeId="urn:microsoft.com/office/officeart/2005/8/colors/accent1_2#1" csCatId="accent1" phldr="1"/>
      <dgm:spPr/>
      <dgm:t>
        <a:bodyPr/>
        <a:lstStyle/>
        <a:p>
          <a:endParaRPr lang="es-PY"/>
        </a:p>
      </dgm:t>
    </dgm:pt>
    <dgm:pt modelId="{943A6635-84EA-42F2-8C4F-BA6D72919321}">
      <dgm:prSet phldrT="[Texto]" custT="1"/>
      <dgm:spPr/>
      <dgm:t>
        <a:bodyPr/>
        <a:lstStyle/>
        <a:p>
          <a:r>
            <a:rPr lang="es-PY" sz="1500" b="1" dirty="0" smtClean="0"/>
            <a:t>Programas</a:t>
          </a:r>
          <a:endParaRPr lang="es-PY" sz="1500" b="1" dirty="0"/>
        </a:p>
      </dgm:t>
    </dgm:pt>
    <dgm:pt modelId="{23D3A340-F44C-49BF-9C7F-1459D3EDCFA8}" type="parTrans" cxnId="{322B8477-8AB2-4C89-BB95-87DA0F23D875}">
      <dgm:prSet/>
      <dgm:spPr/>
      <dgm:t>
        <a:bodyPr/>
        <a:lstStyle/>
        <a:p>
          <a:endParaRPr lang="es-PY"/>
        </a:p>
      </dgm:t>
    </dgm:pt>
    <dgm:pt modelId="{C755448F-BDBB-4B57-A81D-A901EC9B41D4}" type="sibTrans" cxnId="{322B8477-8AB2-4C89-BB95-87DA0F23D875}">
      <dgm:prSet/>
      <dgm:spPr/>
      <dgm:t>
        <a:bodyPr/>
        <a:lstStyle/>
        <a:p>
          <a:endParaRPr lang="es-PY"/>
        </a:p>
      </dgm:t>
    </dgm:pt>
    <dgm:pt modelId="{51967205-AA66-405C-B3F4-CFF489582F03}">
      <dgm:prSet phldrT="[Texto]" custT="1"/>
      <dgm:spPr/>
      <dgm:t>
        <a:bodyPr/>
        <a:lstStyle/>
        <a:p>
          <a:r>
            <a:rPr lang="es-PY" sz="1600" b="1" dirty="0" smtClean="0"/>
            <a:t>ESCALA Estudiantil</a:t>
          </a:r>
          <a:endParaRPr lang="es-PY" sz="1600" b="1" dirty="0"/>
        </a:p>
      </dgm:t>
    </dgm:pt>
    <dgm:pt modelId="{D0C3DFEF-809B-46F8-9690-047FD1715967}" type="parTrans" cxnId="{2C0B82CD-6FC7-48B5-9120-DFA2A6968A55}">
      <dgm:prSet/>
      <dgm:spPr/>
      <dgm:t>
        <a:bodyPr/>
        <a:lstStyle/>
        <a:p>
          <a:endParaRPr lang="es-PY"/>
        </a:p>
      </dgm:t>
    </dgm:pt>
    <dgm:pt modelId="{F8DD0D2F-DC3E-4457-9142-9B7E6C277B19}" type="sibTrans" cxnId="{2C0B82CD-6FC7-48B5-9120-DFA2A6968A55}">
      <dgm:prSet/>
      <dgm:spPr/>
      <dgm:t>
        <a:bodyPr/>
        <a:lstStyle/>
        <a:p>
          <a:endParaRPr lang="es-PY"/>
        </a:p>
      </dgm:t>
    </dgm:pt>
    <dgm:pt modelId="{D8EA8072-2ED3-499D-937B-5BFA20B1BD98}">
      <dgm:prSet phldrT="[Texto]" custT="1"/>
      <dgm:spPr/>
      <dgm:t>
        <a:bodyPr/>
        <a:lstStyle/>
        <a:p>
          <a:r>
            <a:rPr lang="es-PY" sz="1400" b="1" dirty="0" smtClean="0"/>
            <a:t>ESCALA Docente</a:t>
          </a:r>
          <a:endParaRPr lang="es-PY" sz="1400" b="1" dirty="0"/>
        </a:p>
      </dgm:t>
    </dgm:pt>
    <dgm:pt modelId="{8819A6B9-A9C7-45C5-A22B-962E0D8A8527}" type="parTrans" cxnId="{32A21D7E-D70A-45D2-9948-45420CB1E5A9}">
      <dgm:prSet/>
      <dgm:spPr/>
      <dgm:t>
        <a:bodyPr/>
        <a:lstStyle/>
        <a:p>
          <a:endParaRPr lang="es-PY"/>
        </a:p>
      </dgm:t>
    </dgm:pt>
    <dgm:pt modelId="{4B512C66-CDEA-40C4-9209-956AB2A2B8F5}" type="sibTrans" cxnId="{32A21D7E-D70A-45D2-9948-45420CB1E5A9}">
      <dgm:prSet/>
      <dgm:spPr/>
      <dgm:t>
        <a:bodyPr/>
        <a:lstStyle/>
        <a:p>
          <a:endParaRPr lang="es-PY"/>
        </a:p>
      </dgm:t>
    </dgm:pt>
    <dgm:pt modelId="{2391C466-6E2D-4C50-8D4B-27BEA909A2F8}">
      <dgm:prSet phldrT="[Texto]" custT="1"/>
      <dgm:spPr/>
      <dgm:t>
        <a:bodyPr/>
        <a:lstStyle/>
        <a:p>
          <a:r>
            <a:rPr lang="es-PY" sz="1400" b="1" dirty="0" smtClean="0"/>
            <a:t>Movilidad de Posgrado</a:t>
          </a:r>
          <a:endParaRPr lang="es-PY" sz="1400" b="1" dirty="0"/>
        </a:p>
      </dgm:t>
    </dgm:pt>
    <dgm:pt modelId="{86DB7BF9-9F31-4C28-8C1F-3CDEC9779F66}" type="parTrans" cxnId="{AB0D90FB-E71A-452B-994B-7F0DAC253CC4}">
      <dgm:prSet/>
      <dgm:spPr/>
      <dgm:t>
        <a:bodyPr/>
        <a:lstStyle/>
        <a:p>
          <a:endParaRPr lang="es-PY"/>
        </a:p>
      </dgm:t>
    </dgm:pt>
    <dgm:pt modelId="{302E5F56-AFF5-4C73-B9F7-65BF76FC48DA}" type="sibTrans" cxnId="{AB0D90FB-E71A-452B-994B-7F0DAC253CC4}">
      <dgm:prSet/>
      <dgm:spPr/>
      <dgm:t>
        <a:bodyPr/>
        <a:lstStyle/>
        <a:p>
          <a:endParaRPr lang="es-PY"/>
        </a:p>
      </dgm:t>
    </dgm:pt>
    <dgm:pt modelId="{EBEA6CF6-AA25-4571-A10B-283F1887B83A}">
      <dgm:prSet/>
      <dgm:spPr/>
      <dgm:t>
        <a:bodyPr/>
        <a:lstStyle/>
        <a:p>
          <a:r>
            <a:rPr lang="es-PY" b="1" dirty="0" smtClean="0"/>
            <a:t>Comité Académico</a:t>
          </a:r>
          <a:endParaRPr lang="es-PY" b="1" dirty="0"/>
        </a:p>
      </dgm:t>
    </dgm:pt>
    <dgm:pt modelId="{086BAA43-89ED-4D19-956F-D42F39D0B6E9}" type="parTrans" cxnId="{BE32D8CA-D0D1-4835-9A2B-AD59E8BCA6E0}">
      <dgm:prSet/>
      <dgm:spPr/>
      <dgm:t>
        <a:bodyPr/>
        <a:lstStyle/>
        <a:p>
          <a:endParaRPr lang="es-PY"/>
        </a:p>
      </dgm:t>
    </dgm:pt>
    <dgm:pt modelId="{450844F7-80A8-4E81-9197-7A01731DA9BA}" type="sibTrans" cxnId="{BE32D8CA-D0D1-4835-9A2B-AD59E8BCA6E0}">
      <dgm:prSet/>
      <dgm:spPr/>
      <dgm:t>
        <a:bodyPr/>
        <a:lstStyle/>
        <a:p>
          <a:endParaRPr lang="es-PY"/>
        </a:p>
      </dgm:t>
    </dgm:pt>
    <dgm:pt modelId="{CD0EC591-10AC-4E7B-8133-EB0AF5E5C747}">
      <dgm:prSet/>
      <dgm:spPr/>
      <dgm:t>
        <a:bodyPr/>
        <a:lstStyle/>
        <a:p>
          <a:r>
            <a:rPr lang="es-PY" b="1" dirty="0" smtClean="0"/>
            <a:t>Jóvenes Investigadores</a:t>
          </a:r>
          <a:endParaRPr lang="es-PY" b="1" dirty="0"/>
        </a:p>
      </dgm:t>
    </dgm:pt>
    <dgm:pt modelId="{CC933575-9076-4045-A455-DBCD86A62399}" type="parTrans" cxnId="{D342A08F-6E30-4316-822D-B0E0116216DA}">
      <dgm:prSet/>
      <dgm:spPr/>
      <dgm:t>
        <a:bodyPr/>
        <a:lstStyle/>
        <a:p>
          <a:endParaRPr lang="es-PY"/>
        </a:p>
      </dgm:t>
    </dgm:pt>
    <dgm:pt modelId="{872000EA-0C71-45E8-8270-EBBD2A748D33}" type="sibTrans" cxnId="{D342A08F-6E30-4316-822D-B0E0116216DA}">
      <dgm:prSet/>
      <dgm:spPr/>
      <dgm:t>
        <a:bodyPr/>
        <a:lstStyle/>
        <a:p>
          <a:endParaRPr lang="es-PY"/>
        </a:p>
      </dgm:t>
    </dgm:pt>
    <dgm:pt modelId="{E96E6C1B-B954-40A0-81EA-76A998F52CEF}">
      <dgm:prSet/>
      <dgm:spPr/>
      <dgm:t>
        <a:bodyPr/>
        <a:lstStyle/>
        <a:p>
          <a:r>
            <a:rPr lang="es-PY" b="1" dirty="0" smtClean="0"/>
            <a:t>Comité Permanente de Extensión</a:t>
          </a:r>
          <a:endParaRPr lang="es-PY" b="1" dirty="0"/>
        </a:p>
      </dgm:t>
    </dgm:pt>
    <dgm:pt modelId="{396A2621-465D-4833-B758-F789922468EE}" type="parTrans" cxnId="{CFA0EB71-535F-431A-B778-459A80C25171}">
      <dgm:prSet/>
      <dgm:spPr/>
      <dgm:t>
        <a:bodyPr/>
        <a:lstStyle/>
        <a:p>
          <a:endParaRPr lang="es-PY"/>
        </a:p>
      </dgm:t>
    </dgm:pt>
    <dgm:pt modelId="{01D4BAD4-315B-41BA-B495-A46A38A8C291}" type="sibTrans" cxnId="{CFA0EB71-535F-431A-B778-459A80C25171}">
      <dgm:prSet/>
      <dgm:spPr/>
      <dgm:t>
        <a:bodyPr/>
        <a:lstStyle/>
        <a:p>
          <a:endParaRPr lang="es-PY"/>
        </a:p>
      </dgm:t>
    </dgm:pt>
    <dgm:pt modelId="{51608480-F96F-428E-B7DA-DD5DEC07F863}" type="pres">
      <dgm:prSet presAssocID="{121B43DB-A09E-4416-8AB0-F12461BB566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PY"/>
        </a:p>
      </dgm:t>
    </dgm:pt>
    <dgm:pt modelId="{116D9801-B244-4A29-870A-744E783C0E47}" type="pres">
      <dgm:prSet presAssocID="{943A6635-84EA-42F2-8C4F-BA6D72919321}" presName="hierRoot1" presStyleCnt="0">
        <dgm:presLayoutVars>
          <dgm:hierBranch val="init"/>
        </dgm:presLayoutVars>
      </dgm:prSet>
      <dgm:spPr/>
    </dgm:pt>
    <dgm:pt modelId="{A57B8484-6E14-46B0-A2FD-F811911DEB43}" type="pres">
      <dgm:prSet presAssocID="{943A6635-84EA-42F2-8C4F-BA6D72919321}" presName="rootComposite1" presStyleCnt="0"/>
      <dgm:spPr/>
    </dgm:pt>
    <dgm:pt modelId="{3E180A65-043A-4F7D-A1C2-9B8D00107618}" type="pres">
      <dgm:prSet presAssocID="{943A6635-84EA-42F2-8C4F-BA6D72919321}" presName="rootText1" presStyleLbl="node0" presStyleIdx="0" presStyleCnt="1" custLinFactNeighborX="-1341" custLinFactNeighborY="-21857">
        <dgm:presLayoutVars>
          <dgm:chPref val="3"/>
        </dgm:presLayoutVars>
      </dgm:prSet>
      <dgm:spPr/>
      <dgm:t>
        <a:bodyPr/>
        <a:lstStyle/>
        <a:p>
          <a:endParaRPr lang="es-PY"/>
        </a:p>
      </dgm:t>
    </dgm:pt>
    <dgm:pt modelId="{07D3C7E7-27C1-4756-AA0D-F57898193502}" type="pres">
      <dgm:prSet presAssocID="{943A6635-84EA-42F2-8C4F-BA6D72919321}" presName="rootConnector1" presStyleLbl="node1" presStyleIdx="0" presStyleCnt="0"/>
      <dgm:spPr/>
      <dgm:t>
        <a:bodyPr/>
        <a:lstStyle/>
        <a:p>
          <a:endParaRPr lang="es-PY"/>
        </a:p>
      </dgm:t>
    </dgm:pt>
    <dgm:pt modelId="{3EEF3558-9C39-40E0-8529-E2B4B305C0E7}" type="pres">
      <dgm:prSet presAssocID="{943A6635-84EA-42F2-8C4F-BA6D72919321}" presName="hierChild2" presStyleCnt="0"/>
      <dgm:spPr/>
    </dgm:pt>
    <dgm:pt modelId="{A86AEAE7-97A0-4F60-A646-DF65EC77D9F8}" type="pres">
      <dgm:prSet presAssocID="{D0C3DFEF-809B-46F8-9690-047FD1715967}" presName="Name37" presStyleLbl="parChTrans1D2" presStyleIdx="0" presStyleCnt="6"/>
      <dgm:spPr/>
      <dgm:t>
        <a:bodyPr/>
        <a:lstStyle/>
        <a:p>
          <a:endParaRPr lang="es-PY"/>
        </a:p>
      </dgm:t>
    </dgm:pt>
    <dgm:pt modelId="{20DD7DF0-C838-4DD0-899B-C89F886ADE10}" type="pres">
      <dgm:prSet presAssocID="{51967205-AA66-405C-B3F4-CFF489582F03}" presName="hierRoot2" presStyleCnt="0">
        <dgm:presLayoutVars>
          <dgm:hierBranch val="init"/>
        </dgm:presLayoutVars>
      </dgm:prSet>
      <dgm:spPr/>
    </dgm:pt>
    <dgm:pt modelId="{8E302958-2E0A-4D32-AABA-A79BDE5A6168}" type="pres">
      <dgm:prSet presAssocID="{51967205-AA66-405C-B3F4-CFF489582F03}" presName="rootComposite" presStyleCnt="0"/>
      <dgm:spPr/>
    </dgm:pt>
    <dgm:pt modelId="{9DFD7D8F-600F-4EEA-A1CC-D976EE29235E}" type="pres">
      <dgm:prSet presAssocID="{51967205-AA66-405C-B3F4-CFF489582F03}" presName="rootText" presStyleLbl="node2" presStyleIdx="0" presStyleCnt="6" custScaleX="120038" custScaleY="103237" custLinFactNeighborX="34845" custLinFactNeighborY="38687">
        <dgm:presLayoutVars>
          <dgm:chPref val="3"/>
        </dgm:presLayoutVars>
      </dgm:prSet>
      <dgm:spPr/>
      <dgm:t>
        <a:bodyPr/>
        <a:lstStyle/>
        <a:p>
          <a:endParaRPr lang="es-PY"/>
        </a:p>
      </dgm:t>
    </dgm:pt>
    <dgm:pt modelId="{1C6CAA30-13A1-47F7-A1F1-B790852685F9}" type="pres">
      <dgm:prSet presAssocID="{51967205-AA66-405C-B3F4-CFF489582F03}" presName="rootConnector" presStyleLbl="node2" presStyleIdx="0" presStyleCnt="6"/>
      <dgm:spPr/>
      <dgm:t>
        <a:bodyPr/>
        <a:lstStyle/>
        <a:p>
          <a:endParaRPr lang="es-PY"/>
        </a:p>
      </dgm:t>
    </dgm:pt>
    <dgm:pt modelId="{7A8E669E-6F9F-4224-A61D-E99902ED9DA7}" type="pres">
      <dgm:prSet presAssocID="{51967205-AA66-405C-B3F4-CFF489582F03}" presName="hierChild4" presStyleCnt="0"/>
      <dgm:spPr/>
    </dgm:pt>
    <dgm:pt modelId="{0AF73134-1DCA-4BA3-B0E7-5CD3F565EFEC}" type="pres">
      <dgm:prSet presAssocID="{51967205-AA66-405C-B3F4-CFF489582F03}" presName="hierChild5" presStyleCnt="0"/>
      <dgm:spPr/>
    </dgm:pt>
    <dgm:pt modelId="{35BB7BA6-38AF-40BF-8E37-600FC06BC78A}" type="pres">
      <dgm:prSet presAssocID="{8819A6B9-A9C7-45C5-A22B-962E0D8A8527}" presName="Name37" presStyleLbl="parChTrans1D2" presStyleIdx="1" presStyleCnt="6"/>
      <dgm:spPr/>
      <dgm:t>
        <a:bodyPr/>
        <a:lstStyle/>
        <a:p>
          <a:endParaRPr lang="es-PY"/>
        </a:p>
      </dgm:t>
    </dgm:pt>
    <dgm:pt modelId="{D081A1B1-2D0C-4D3F-96B8-0E4226D9B1C7}" type="pres">
      <dgm:prSet presAssocID="{D8EA8072-2ED3-499D-937B-5BFA20B1BD98}" presName="hierRoot2" presStyleCnt="0">
        <dgm:presLayoutVars>
          <dgm:hierBranch val="init"/>
        </dgm:presLayoutVars>
      </dgm:prSet>
      <dgm:spPr/>
    </dgm:pt>
    <dgm:pt modelId="{CDC07B4F-ACEA-40DE-91FA-EA7AAB052F5D}" type="pres">
      <dgm:prSet presAssocID="{D8EA8072-2ED3-499D-937B-5BFA20B1BD98}" presName="rootComposite" presStyleCnt="0"/>
      <dgm:spPr/>
    </dgm:pt>
    <dgm:pt modelId="{35E9FE15-01B8-4F2A-8B6D-BAA02017FA87}" type="pres">
      <dgm:prSet presAssocID="{D8EA8072-2ED3-499D-937B-5BFA20B1BD98}" presName="rootText" presStyleLbl="node2" presStyleIdx="1" presStyleCnt="6" custScaleX="85396" custScaleY="74276" custLinFactNeighborX="45409" custLinFactNeighborY="49143">
        <dgm:presLayoutVars>
          <dgm:chPref val="3"/>
        </dgm:presLayoutVars>
      </dgm:prSet>
      <dgm:spPr/>
      <dgm:t>
        <a:bodyPr/>
        <a:lstStyle/>
        <a:p>
          <a:endParaRPr lang="es-PY"/>
        </a:p>
      </dgm:t>
    </dgm:pt>
    <dgm:pt modelId="{2C3D87E9-6B7E-4723-9ADE-53F605F68ACA}" type="pres">
      <dgm:prSet presAssocID="{D8EA8072-2ED3-499D-937B-5BFA20B1BD98}" presName="rootConnector" presStyleLbl="node2" presStyleIdx="1" presStyleCnt="6"/>
      <dgm:spPr/>
      <dgm:t>
        <a:bodyPr/>
        <a:lstStyle/>
        <a:p>
          <a:endParaRPr lang="es-PY"/>
        </a:p>
      </dgm:t>
    </dgm:pt>
    <dgm:pt modelId="{0532D706-A39C-465C-80B9-06FCEAE61328}" type="pres">
      <dgm:prSet presAssocID="{D8EA8072-2ED3-499D-937B-5BFA20B1BD98}" presName="hierChild4" presStyleCnt="0"/>
      <dgm:spPr/>
    </dgm:pt>
    <dgm:pt modelId="{7B0420CF-31F0-4103-ABEC-83A3CE7564CA}" type="pres">
      <dgm:prSet presAssocID="{D8EA8072-2ED3-499D-937B-5BFA20B1BD98}" presName="hierChild5" presStyleCnt="0"/>
      <dgm:spPr/>
    </dgm:pt>
    <dgm:pt modelId="{D2DADE3C-CFA1-4162-AACD-F150E9728475}" type="pres">
      <dgm:prSet presAssocID="{86DB7BF9-9F31-4C28-8C1F-3CDEC9779F66}" presName="Name37" presStyleLbl="parChTrans1D2" presStyleIdx="2" presStyleCnt="6"/>
      <dgm:spPr/>
      <dgm:t>
        <a:bodyPr/>
        <a:lstStyle/>
        <a:p>
          <a:endParaRPr lang="es-PY"/>
        </a:p>
      </dgm:t>
    </dgm:pt>
    <dgm:pt modelId="{C5C24B4F-3153-41E8-BC6B-A5DE56A215C0}" type="pres">
      <dgm:prSet presAssocID="{2391C466-6E2D-4C50-8D4B-27BEA909A2F8}" presName="hierRoot2" presStyleCnt="0">
        <dgm:presLayoutVars>
          <dgm:hierBranch val="init"/>
        </dgm:presLayoutVars>
      </dgm:prSet>
      <dgm:spPr/>
    </dgm:pt>
    <dgm:pt modelId="{15006147-9AE4-46DF-BC19-3E9EBDC0EE9A}" type="pres">
      <dgm:prSet presAssocID="{2391C466-6E2D-4C50-8D4B-27BEA909A2F8}" presName="rootComposite" presStyleCnt="0"/>
      <dgm:spPr/>
    </dgm:pt>
    <dgm:pt modelId="{B994E889-831A-4B5A-8815-DEF38E04CC25}" type="pres">
      <dgm:prSet presAssocID="{2391C466-6E2D-4C50-8D4B-27BEA909A2F8}" presName="rootText" presStyleLbl="node2" presStyleIdx="2" presStyleCnt="6" custScaleX="116370" custScaleY="142136" custLinFactNeighborX="39786" custLinFactNeighborY="26950">
        <dgm:presLayoutVars>
          <dgm:chPref val="3"/>
        </dgm:presLayoutVars>
      </dgm:prSet>
      <dgm:spPr/>
      <dgm:t>
        <a:bodyPr/>
        <a:lstStyle/>
        <a:p>
          <a:endParaRPr lang="es-PY"/>
        </a:p>
      </dgm:t>
    </dgm:pt>
    <dgm:pt modelId="{73DB38E4-B8D3-4034-8816-1A0F0E78F851}" type="pres">
      <dgm:prSet presAssocID="{2391C466-6E2D-4C50-8D4B-27BEA909A2F8}" presName="rootConnector" presStyleLbl="node2" presStyleIdx="2" presStyleCnt="6"/>
      <dgm:spPr/>
      <dgm:t>
        <a:bodyPr/>
        <a:lstStyle/>
        <a:p>
          <a:endParaRPr lang="es-PY"/>
        </a:p>
      </dgm:t>
    </dgm:pt>
    <dgm:pt modelId="{A824C33F-F773-4C03-BD8D-87D02AAE37EF}" type="pres">
      <dgm:prSet presAssocID="{2391C466-6E2D-4C50-8D4B-27BEA909A2F8}" presName="hierChild4" presStyleCnt="0"/>
      <dgm:spPr/>
    </dgm:pt>
    <dgm:pt modelId="{1DB0D146-D26A-4A41-BFE2-F9ED15113F37}" type="pres">
      <dgm:prSet presAssocID="{2391C466-6E2D-4C50-8D4B-27BEA909A2F8}" presName="hierChild5" presStyleCnt="0"/>
      <dgm:spPr/>
    </dgm:pt>
    <dgm:pt modelId="{A878239B-F491-413B-B9D1-DD01A70737AB}" type="pres">
      <dgm:prSet presAssocID="{086BAA43-89ED-4D19-956F-D42F39D0B6E9}" presName="Name37" presStyleLbl="parChTrans1D2" presStyleIdx="3" presStyleCnt="6"/>
      <dgm:spPr/>
      <dgm:t>
        <a:bodyPr/>
        <a:lstStyle/>
        <a:p>
          <a:endParaRPr lang="es-PY"/>
        </a:p>
      </dgm:t>
    </dgm:pt>
    <dgm:pt modelId="{655D9398-78AD-4974-BD1A-1551B2AE8C39}" type="pres">
      <dgm:prSet presAssocID="{EBEA6CF6-AA25-4571-A10B-283F1887B83A}" presName="hierRoot2" presStyleCnt="0">
        <dgm:presLayoutVars>
          <dgm:hierBranch val="init"/>
        </dgm:presLayoutVars>
      </dgm:prSet>
      <dgm:spPr/>
    </dgm:pt>
    <dgm:pt modelId="{534CE194-D925-459C-A9BD-BC9BA6917A38}" type="pres">
      <dgm:prSet presAssocID="{EBEA6CF6-AA25-4571-A10B-283F1887B83A}" presName="rootComposite" presStyleCnt="0"/>
      <dgm:spPr/>
    </dgm:pt>
    <dgm:pt modelId="{F11AFA9D-3D4E-4E7B-B134-1B9243C181E2}" type="pres">
      <dgm:prSet presAssocID="{EBEA6CF6-AA25-4571-A10B-283F1887B83A}" presName="rootText" presStyleLbl="node2" presStyleIdx="3" presStyleCnt="6" custScaleX="88612" custScaleY="68738" custLinFactNeighborX="25875" custLinFactNeighborY="26671">
        <dgm:presLayoutVars>
          <dgm:chPref val="3"/>
        </dgm:presLayoutVars>
      </dgm:prSet>
      <dgm:spPr/>
      <dgm:t>
        <a:bodyPr/>
        <a:lstStyle/>
        <a:p>
          <a:endParaRPr lang="es-PY"/>
        </a:p>
      </dgm:t>
    </dgm:pt>
    <dgm:pt modelId="{79271976-5148-4B8B-95AE-0B4D909A1AF0}" type="pres">
      <dgm:prSet presAssocID="{EBEA6CF6-AA25-4571-A10B-283F1887B83A}" presName="rootConnector" presStyleLbl="node2" presStyleIdx="3" presStyleCnt="6"/>
      <dgm:spPr/>
      <dgm:t>
        <a:bodyPr/>
        <a:lstStyle/>
        <a:p>
          <a:endParaRPr lang="es-PY"/>
        </a:p>
      </dgm:t>
    </dgm:pt>
    <dgm:pt modelId="{036B8EA1-1441-4B50-8301-7A4E7BC15095}" type="pres">
      <dgm:prSet presAssocID="{EBEA6CF6-AA25-4571-A10B-283F1887B83A}" presName="hierChild4" presStyleCnt="0"/>
      <dgm:spPr/>
    </dgm:pt>
    <dgm:pt modelId="{3CD552AD-465C-4F02-B383-45C77210471C}" type="pres">
      <dgm:prSet presAssocID="{EBEA6CF6-AA25-4571-A10B-283F1887B83A}" presName="hierChild5" presStyleCnt="0"/>
      <dgm:spPr/>
    </dgm:pt>
    <dgm:pt modelId="{A90AC35F-9DE7-4918-9593-0A3AA8B19FEC}" type="pres">
      <dgm:prSet presAssocID="{CC933575-9076-4045-A455-DBCD86A62399}" presName="Name37" presStyleLbl="parChTrans1D2" presStyleIdx="4" presStyleCnt="6"/>
      <dgm:spPr/>
      <dgm:t>
        <a:bodyPr/>
        <a:lstStyle/>
        <a:p>
          <a:endParaRPr lang="es-PY"/>
        </a:p>
      </dgm:t>
    </dgm:pt>
    <dgm:pt modelId="{C87175B3-017B-4F23-ADC8-86DD7EC2A817}" type="pres">
      <dgm:prSet presAssocID="{CD0EC591-10AC-4E7B-8133-EB0AF5E5C747}" presName="hierRoot2" presStyleCnt="0">
        <dgm:presLayoutVars>
          <dgm:hierBranch val="init"/>
        </dgm:presLayoutVars>
      </dgm:prSet>
      <dgm:spPr/>
    </dgm:pt>
    <dgm:pt modelId="{A36E99DB-2B84-4903-A7B6-9EE036DED17C}" type="pres">
      <dgm:prSet presAssocID="{CD0EC591-10AC-4E7B-8133-EB0AF5E5C747}" presName="rootComposite" presStyleCnt="0"/>
      <dgm:spPr/>
    </dgm:pt>
    <dgm:pt modelId="{901CD809-E0CA-40C9-99E4-D5167890D9A5}" type="pres">
      <dgm:prSet presAssocID="{CD0EC591-10AC-4E7B-8133-EB0AF5E5C747}" presName="rootText" presStyleLbl="node2" presStyleIdx="4" presStyleCnt="6" custScaleX="64187" custScaleY="164334" custLinFactNeighborX="10362" custLinFactNeighborY="26950">
        <dgm:presLayoutVars>
          <dgm:chPref val="3"/>
        </dgm:presLayoutVars>
      </dgm:prSet>
      <dgm:spPr/>
      <dgm:t>
        <a:bodyPr/>
        <a:lstStyle/>
        <a:p>
          <a:endParaRPr lang="es-PY"/>
        </a:p>
      </dgm:t>
    </dgm:pt>
    <dgm:pt modelId="{048B5A65-FDA7-4B2F-AF09-C9960F0DAB10}" type="pres">
      <dgm:prSet presAssocID="{CD0EC591-10AC-4E7B-8133-EB0AF5E5C747}" presName="rootConnector" presStyleLbl="node2" presStyleIdx="4" presStyleCnt="6"/>
      <dgm:spPr/>
      <dgm:t>
        <a:bodyPr/>
        <a:lstStyle/>
        <a:p>
          <a:endParaRPr lang="es-PY"/>
        </a:p>
      </dgm:t>
    </dgm:pt>
    <dgm:pt modelId="{2B149159-C8B7-450A-8478-238C6AD28BF1}" type="pres">
      <dgm:prSet presAssocID="{CD0EC591-10AC-4E7B-8133-EB0AF5E5C747}" presName="hierChild4" presStyleCnt="0"/>
      <dgm:spPr/>
    </dgm:pt>
    <dgm:pt modelId="{6205288A-8E88-4F1F-831D-453E57E14A78}" type="pres">
      <dgm:prSet presAssocID="{CD0EC591-10AC-4E7B-8133-EB0AF5E5C747}" presName="hierChild5" presStyleCnt="0"/>
      <dgm:spPr/>
    </dgm:pt>
    <dgm:pt modelId="{7FE29052-3977-4C89-84BC-6B2C837C21C5}" type="pres">
      <dgm:prSet presAssocID="{396A2621-465D-4833-B758-F789922468EE}" presName="Name37" presStyleLbl="parChTrans1D2" presStyleIdx="5" presStyleCnt="6"/>
      <dgm:spPr/>
      <dgm:t>
        <a:bodyPr/>
        <a:lstStyle/>
        <a:p>
          <a:endParaRPr lang="es-PY"/>
        </a:p>
      </dgm:t>
    </dgm:pt>
    <dgm:pt modelId="{B28BC3FA-09B4-4B14-9C14-69B02D921966}" type="pres">
      <dgm:prSet presAssocID="{E96E6C1B-B954-40A0-81EA-76A998F52CEF}" presName="hierRoot2" presStyleCnt="0">
        <dgm:presLayoutVars>
          <dgm:hierBranch val="init"/>
        </dgm:presLayoutVars>
      </dgm:prSet>
      <dgm:spPr/>
    </dgm:pt>
    <dgm:pt modelId="{C0F7FB4E-1FC9-4139-8891-259B556FD035}" type="pres">
      <dgm:prSet presAssocID="{E96E6C1B-B954-40A0-81EA-76A998F52CEF}" presName="rootComposite" presStyleCnt="0"/>
      <dgm:spPr/>
    </dgm:pt>
    <dgm:pt modelId="{76D67D18-CBD1-4915-ADC1-1437D4C01EFE}" type="pres">
      <dgm:prSet presAssocID="{E96E6C1B-B954-40A0-81EA-76A998F52CEF}" presName="rootText" presStyleLbl="node2" presStyleIdx="5" presStyleCnt="6">
        <dgm:presLayoutVars>
          <dgm:chPref val="3"/>
        </dgm:presLayoutVars>
      </dgm:prSet>
      <dgm:spPr/>
      <dgm:t>
        <a:bodyPr/>
        <a:lstStyle/>
        <a:p>
          <a:endParaRPr lang="es-PY"/>
        </a:p>
      </dgm:t>
    </dgm:pt>
    <dgm:pt modelId="{0F81F78B-4091-4613-85BF-BB1FEE49E321}" type="pres">
      <dgm:prSet presAssocID="{E96E6C1B-B954-40A0-81EA-76A998F52CEF}" presName="rootConnector" presStyleLbl="node2" presStyleIdx="5" presStyleCnt="6"/>
      <dgm:spPr/>
      <dgm:t>
        <a:bodyPr/>
        <a:lstStyle/>
        <a:p>
          <a:endParaRPr lang="es-PY"/>
        </a:p>
      </dgm:t>
    </dgm:pt>
    <dgm:pt modelId="{2B3011F7-E4F8-4811-816A-C4A6167DD81A}" type="pres">
      <dgm:prSet presAssocID="{E96E6C1B-B954-40A0-81EA-76A998F52CEF}" presName="hierChild4" presStyleCnt="0"/>
      <dgm:spPr/>
    </dgm:pt>
    <dgm:pt modelId="{248342EA-587E-40BB-89B8-2E797AD2B542}" type="pres">
      <dgm:prSet presAssocID="{E96E6C1B-B954-40A0-81EA-76A998F52CEF}" presName="hierChild5" presStyleCnt="0"/>
      <dgm:spPr/>
    </dgm:pt>
    <dgm:pt modelId="{D87CA9C3-D16B-42F1-851B-A7FD681BBA58}" type="pres">
      <dgm:prSet presAssocID="{943A6635-84EA-42F2-8C4F-BA6D72919321}" presName="hierChild3" presStyleCnt="0"/>
      <dgm:spPr/>
    </dgm:pt>
  </dgm:ptLst>
  <dgm:cxnLst>
    <dgm:cxn modelId="{D60EDB20-6C10-4FF3-8420-DFD0423C4121}" type="presOf" srcId="{121B43DB-A09E-4416-8AB0-F12461BB5668}" destId="{51608480-F96F-428E-B7DA-DD5DEC07F863}" srcOrd="0" destOrd="0" presId="urn:microsoft.com/office/officeart/2005/8/layout/orgChart1"/>
    <dgm:cxn modelId="{C3E25762-B1BE-45FC-ADE3-D3FB68512411}" type="presOf" srcId="{2391C466-6E2D-4C50-8D4B-27BEA909A2F8}" destId="{B994E889-831A-4B5A-8815-DEF38E04CC25}" srcOrd="0" destOrd="0" presId="urn:microsoft.com/office/officeart/2005/8/layout/orgChart1"/>
    <dgm:cxn modelId="{BE32D8CA-D0D1-4835-9A2B-AD59E8BCA6E0}" srcId="{943A6635-84EA-42F2-8C4F-BA6D72919321}" destId="{EBEA6CF6-AA25-4571-A10B-283F1887B83A}" srcOrd="3" destOrd="0" parTransId="{086BAA43-89ED-4D19-956F-D42F39D0B6E9}" sibTransId="{450844F7-80A8-4E81-9197-7A01731DA9BA}"/>
    <dgm:cxn modelId="{208A854B-B26A-426D-97BE-79C66E56F772}" type="presOf" srcId="{396A2621-465D-4833-B758-F789922468EE}" destId="{7FE29052-3977-4C89-84BC-6B2C837C21C5}" srcOrd="0" destOrd="0" presId="urn:microsoft.com/office/officeart/2005/8/layout/orgChart1"/>
    <dgm:cxn modelId="{386062D7-5A63-4156-8696-6AA662AC2EB9}" type="presOf" srcId="{51967205-AA66-405C-B3F4-CFF489582F03}" destId="{9DFD7D8F-600F-4EEA-A1CC-D976EE29235E}" srcOrd="0" destOrd="0" presId="urn:microsoft.com/office/officeart/2005/8/layout/orgChart1"/>
    <dgm:cxn modelId="{735C4288-1E64-4AA2-B896-00888B48CC05}" type="presOf" srcId="{EBEA6CF6-AA25-4571-A10B-283F1887B83A}" destId="{79271976-5148-4B8B-95AE-0B4D909A1AF0}" srcOrd="1" destOrd="0" presId="urn:microsoft.com/office/officeart/2005/8/layout/orgChart1"/>
    <dgm:cxn modelId="{CFA0EB71-535F-431A-B778-459A80C25171}" srcId="{943A6635-84EA-42F2-8C4F-BA6D72919321}" destId="{E96E6C1B-B954-40A0-81EA-76A998F52CEF}" srcOrd="5" destOrd="0" parTransId="{396A2621-465D-4833-B758-F789922468EE}" sibTransId="{01D4BAD4-315B-41BA-B495-A46A38A8C291}"/>
    <dgm:cxn modelId="{98F3DC85-EE4D-4E56-ADC2-22094E1342C1}" type="presOf" srcId="{D8EA8072-2ED3-499D-937B-5BFA20B1BD98}" destId="{35E9FE15-01B8-4F2A-8B6D-BAA02017FA87}" srcOrd="0" destOrd="0" presId="urn:microsoft.com/office/officeart/2005/8/layout/orgChart1"/>
    <dgm:cxn modelId="{AF0173B1-3D98-4EA9-94F8-9D6725BCE07C}" type="presOf" srcId="{51967205-AA66-405C-B3F4-CFF489582F03}" destId="{1C6CAA30-13A1-47F7-A1F1-B790852685F9}" srcOrd="1" destOrd="0" presId="urn:microsoft.com/office/officeart/2005/8/layout/orgChart1"/>
    <dgm:cxn modelId="{FF8BCC53-4F3B-4DA2-8134-22BBB40F9E73}" type="presOf" srcId="{086BAA43-89ED-4D19-956F-D42F39D0B6E9}" destId="{A878239B-F491-413B-B9D1-DD01A70737AB}" srcOrd="0" destOrd="0" presId="urn:microsoft.com/office/officeart/2005/8/layout/orgChart1"/>
    <dgm:cxn modelId="{8D87FBED-5506-4F58-9D6E-499B4F9ECD1A}" type="presOf" srcId="{2391C466-6E2D-4C50-8D4B-27BEA909A2F8}" destId="{73DB38E4-B8D3-4034-8816-1A0F0E78F851}" srcOrd="1" destOrd="0" presId="urn:microsoft.com/office/officeart/2005/8/layout/orgChart1"/>
    <dgm:cxn modelId="{6DE5D115-C7F6-4959-AEBD-C305EEE4F354}" type="presOf" srcId="{E96E6C1B-B954-40A0-81EA-76A998F52CEF}" destId="{76D67D18-CBD1-4915-ADC1-1437D4C01EFE}" srcOrd="0" destOrd="0" presId="urn:microsoft.com/office/officeart/2005/8/layout/orgChart1"/>
    <dgm:cxn modelId="{2C0B82CD-6FC7-48B5-9120-DFA2A6968A55}" srcId="{943A6635-84EA-42F2-8C4F-BA6D72919321}" destId="{51967205-AA66-405C-B3F4-CFF489582F03}" srcOrd="0" destOrd="0" parTransId="{D0C3DFEF-809B-46F8-9690-047FD1715967}" sibTransId="{F8DD0D2F-DC3E-4457-9142-9B7E6C277B19}"/>
    <dgm:cxn modelId="{322B8477-8AB2-4C89-BB95-87DA0F23D875}" srcId="{121B43DB-A09E-4416-8AB0-F12461BB5668}" destId="{943A6635-84EA-42F2-8C4F-BA6D72919321}" srcOrd="0" destOrd="0" parTransId="{23D3A340-F44C-49BF-9C7F-1459D3EDCFA8}" sibTransId="{C755448F-BDBB-4B57-A81D-A901EC9B41D4}"/>
    <dgm:cxn modelId="{DD8537F8-2C9D-4979-A4C3-DE73A212422E}" type="presOf" srcId="{8819A6B9-A9C7-45C5-A22B-962E0D8A8527}" destId="{35BB7BA6-38AF-40BF-8E37-600FC06BC78A}" srcOrd="0" destOrd="0" presId="urn:microsoft.com/office/officeart/2005/8/layout/orgChart1"/>
    <dgm:cxn modelId="{84109FD3-8298-4300-BA5F-AEB5BCEDDD58}" type="presOf" srcId="{CD0EC591-10AC-4E7B-8133-EB0AF5E5C747}" destId="{048B5A65-FDA7-4B2F-AF09-C9960F0DAB10}" srcOrd="1" destOrd="0" presId="urn:microsoft.com/office/officeart/2005/8/layout/orgChart1"/>
    <dgm:cxn modelId="{AB0D90FB-E71A-452B-994B-7F0DAC253CC4}" srcId="{943A6635-84EA-42F2-8C4F-BA6D72919321}" destId="{2391C466-6E2D-4C50-8D4B-27BEA909A2F8}" srcOrd="2" destOrd="0" parTransId="{86DB7BF9-9F31-4C28-8C1F-3CDEC9779F66}" sibTransId="{302E5F56-AFF5-4C73-B9F7-65BF76FC48DA}"/>
    <dgm:cxn modelId="{6B2FAE94-0153-4AED-8FEB-7BD4942EB529}" type="presOf" srcId="{CD0EC591-10AC-4E7B-8133-EB0AF5E5C747}" destId="{901CD809-E0CA-40C9-99E4-D5167890D9A5}" srcOrd="0" destOrd="0" presId="urn:microsoft.com/office/officeart/2005/8/layout/orgChart1"/>
    <dgm:cxn modelId="{5D461C90-A78F-4E7A-9F60-77E2D61C301F}" type="presOf" srcId="{EBEA6CF6-AA25-4571-A10B-283F1887B83A}" destId="{F11AFA9D-3D4E-4E7B-B134-1B9243C181E2}" srcOrd="0" destOrd="0" presId="urn:microsoft.com/office/officeart/2005/8/layout/orgChart1"/>
    <dgm:cxn modelId="{CF82FD6C-BBDA-4CF2-9B25-F6FA66F0BCBB}" type="presOf" srcId="{943A6635-84EA-42F2-8C4F-BA6D72919321}" destId="{07D3C7E7-27C1-4756-AA0D-F57898193502}" srcOrd="1" destOrd="0" presId="urn:microsoft.com/office/officeart/2005/8/layout/orgChart1"/>
    <dgm:cxn modelId="{55A1934E-05C1-4CB3-A1F1-0BB405D54F36}" type="presOf" srcId="{943A6635-84EA-42F2-8C4F-BA6D72919321}" destId="{3E180A65-043A-4F7D-A1C2-9B8D00107618}" srcOrd="0" destOrd="0" presId="urn:microsoft.com/office/officeart/2005/8/layout/orgChart1"/>
    <dgm:cxn modelId="{9DCE1626-BA74-4876-938D-D20C59BF2FE3}" type="presOf" srcId="{86DB7BF9-9F31-4C28-8C1F-3CDEC9779F66}" destId="{D2DADE3C-CFA1-4162-AACD-F150E9728475}" srcOrd="0" destOrd="0" presId="urn:microsoft.com/office/officeart/2005/8/layout/orgChart1"/>
    <dgm:cxn modelId="{B7B8E864-7478-4F55-9915-8D0F573C263B}" type="presOf" srcId="{CC933575-9076-4045-A455-DBCD86A62399}" destId="{A90AC35F-9DE7-4918-9593-0A3AA8B19FEC}" srcOrd="0" destOrd="0" presId="urn:microsoft.com/office/officeart/2005/8/layout/orgChart1"/>
    <dgm:cxn modelId="{C475E4C5-4E27-448C-9CF6-BD9F99D48AE4}" type="presOf" srcId="{D8EA8072-2ED3-499D-937B-5BFA20B1BD98}" destId="{2C3D87E9-6B7E-4723-9ADE-53F605F68ACA}" srcOrd="1" destOrd="0" presId="urn:microsoft.com/office/officeart/2005/8/layout/orgChart1"/>
    <dgm:cxn modelId="{32A21D7E-D70A-45D2-9948-45420CB1E5A9}" srcId="{943A6635-84EA-42F2-8C4F-BA6D72919321}" destId="{D8EA8072-2ED3-499D-937B-5BFA20B1BD98}" srcOrd="1" destOrd="0" parTransId="{8819A6B9-A9C7-45C5-A22B-962E0D8A8527}" sibTransId="{4B512C66-CDEA-40C4-9209-956AB2A2B8F5}"/>
    <dgm:cxn modelId="{EA8257FB-DBDA-43F0-A39C-6D062D3B6C4B}" type="presOf" srcId="{D0C3DFEF-809B-46F8-9690-047FD1715967}" destId="{A86AEAE7-97A0-4F60-A646-DF65EC77D9F8}" srcOrd="0" destOrd="0" presId="urn:microsoft.com/office/officeart/2005/8/layout/orgChart1"/>
    <dgm:cxn modelId="{96F09794-5F52-489A-9D94-FBDF635FD762}" type="presOf" srcId="{E96E6C1B-B954-40A0-81EA-76A998F52CEF}" destId="{0F81F78B-4091-4613-85BF-BB1FEE49E321}" srcOrd="1" destOrd="0" presId="urn:microsoft.com/office/officeart/2005/8/layout/orgChart1"/>
    <dgm:cxn modelId="{D342A08F-6E30-4316-822D-B0E0116216DA}" srcId="{943A6635-84EA-42F2-8C4F-BA6D72919321}" destId="{CD0EC591-10AC-4E7B-8133-EB0AF5E5C747}" srcOrd="4" destOrd="0" parTransId="{CC933575-9076-4045-A455-DBCD86A62399}" sibTransId="{872000EA-0C71-45E8-8270-EBBD2A748D33}"/>
    <dgm:cxn modelId="{9CF8C15C-BD0F-4E74-AB7D-FF36C9EDD902}" type="presParOf" srcId="{51608480-F96F-428E-B7DA-DD5DEC07F863}" destId="{116D9801-B244-4A29-870A-744E783C0E47}" srcOrd="0" destOrd="0" presId="urn:microsoft.com/office/officeart/2005/8/layout/orgChart1"/>
    <dgm:cxn modelId="{E6F69C70-CCB6-4221-9CE3-DC0ABF7E9B60}" type="presParOf" srcId="{116D9801-B244-4A29-870A-744E783C0E47}" destId="{A57B8484-6E14-46B0-A2FD-F811911DEB43}" srcOrd="0" destOrd="0" presId="urn:microsoft.com/office/officeart/2005/8/layout/orgChart1"/>
    <dgm:cxn modelId="{CC4B8833-352E-4A08-A17D-B24B59881A7C}" type="presParOf" srcId="{A57B8484-6E14-46B0-A2FD-F811911DEB43}" destId="{3E180A65-043A-4F7D-A1C2-9B8D00107618}" srcOrd="0" destOrd="0" presId="urn:microsoft.com/office/officeart/2005/8/layout/orgChart1"/>
    <dgm:cxn modelId="{2CD3F096-EAD8-4867-8FEE-CD42AD9A6A53}" type="presParOf" srcId="{A57B8484-6E14-46B0-A2FD-F811911DEB43}" destId="{07D3C7E7-27C1-4756-AA0D-F57898193502}" srcOrd="1" destOrd="0" presId="urn:microsoft.com/office/officeart/2005/8/layout/orgChart1"/>
    <dgm:cxn modelId="{AFB3879C-0AE9-49C6-AF99-C3AE0F922570}" type="presParOf" srcId="{116D9801-B244-4A29-870A-744E783C0E47}" destId="{3EEF3558-9C39-40E0-8529-E2B4B305C0E7}" srcOrd="1" destOrd="0" presId="urn:microsoft.com/office/officeart/2005/8/layout/orgChart1"/>
    <dgm:cxn modelId="{86C26DCC-A957-4F9A-A21C-7D88CCEB6336}" type="presParOf" srcId="{3EEF3558-9C39-40E0-8529-E2B4B305C0E7}" destId="{A86AEAE7-97A0-4F60-A646-DF65EC77D9F8}" srcOrd="0" destOrd="0" presId="urn:microsoft.com/office/officeart/2005/8/layout/orgChart1"/>
    <dgm:cxn modelId="{20D66D72-5735-4F3A-BEFD-70259CA66C9D}" type="presParOf" srcId="{3EEF3558-9C39-40E0-8529-E2B4B305C0E7}" destId="{20DD7DF0-C838-4DD0-899B-C89F886ADE10}" srcOrd="1" destOrd="0" presId="urn:microsoft.com/office/officeart/2005/8/layout/orgChart1"/>
    <dgm:cxn modelId="{B57BB535-7EE4-4F06-82B8-4711C77BD742}" type="presParOf" srcId="{20DD7DF0-C838-4DD0-899B-C89F886ADE10}" destId="{8E302958-2E0A-4D32-AABA-A79BDE5A6168}" srcOrd="0" destOrd="0" presId="urn:microsoft.com/office/officeart/2005/8/layout/orgChart1"/>
    <dgm:cxn modelId="{A2B883CF-B107-4006-82D8-30E1D58D5706}" type="presParOf" srcId="{8E302958-2E0A-4D32-AABA-A79BDE5A6168}" destId="{9DFD7D8F-600F-4EEA-A1CC-D976EE29235E}" srcOrd="0" destOrd="0" presId="urn:microsoft.com/office/officeart/2005/8/layout/orgChart1"/>
    <dgm:cxn modelId="{2AA08C45-C39E-4E60-8FA6-03CBFD2D6FAF}" type="presParOf" srcId="{8E302958-2E0A-4D32-AABA-A79BDE5A6168}" destId="{1C6CAA30-13A1-47F7-A1F1-B790852685F9}" srcOrd="1" destOrd="0" presId="urn:microsoft.com/office/officeart/2005/8/layout/orgChart1"/>
    <dgm:cxn modelId="{A453C481-3A4C-4029-8938-AA90B3DE1D18}" type="presParOf" srcId="{20DD7DF0-C838-4DD0-899B-C89F886ADE10}" destId="{7A8E669E-6F9F-4224-A61D-E99902ED9DA7}" srcOrd="1" destOrd="0" presId="urn:microsoft.com/office/officeart/2005/8/layout/orgChart1"/>
    <dgm:cxn modelId="{B6AC65E4-F5FF-4B66-A55E-62E1C9DC362B}" type="presParOf" srcId="{20DD7DF0-C838-4DD0-899B-C89F886ADE10}" destId="{0AF73134-1DCA-4BA3-B0E7-5CD3F565EFEC}" srcOrd="2" destOrd="0" presId="urn:microsoft.com/office/officeart/2005/8/layout/orgChart1"/>
    <dgm:cxn modelId="{4CB7760E-9F66-437C-8C4B-76D7A31C2F1D}" type="presParOf" srcId="{3EEF3558-9C39-40E0-8529-E2B4B305C0E7}" destId="{35BB7BA6-38AF-40BF-8E37-600FC06BC78A}" srcOrd="2" destOrd="0" presId="urn:microsoft.com/office/officeart/2005/8/layout/orgChart1"/>
    <dgm:cxn modelId="{6501A0E0-4F6B-4487-A265-DC44820EB7B4}" type="presParOf" srcId="{3EEF3558-9C39-40E0-8529-E2B4B305C0E7}" destId="{D081A1B1-2D0C-4D3F-96B8-0E4226D9B1C7}" srcOrd="3" destOrd="0" presId="urn:microsoft.com/office/officeart/2005/8/layout/orgChart1"/>
    <dgm:cxn modelId="{B505D62C-FD39-4563-A5F4-F0AFBA23301D}" type="presParOf" srcId="{D081A1B1-2D0C-4D3F-96B8-0E4226D9B1C7}" destId="{CDC07B4F-ACEA-40DE-91FA-EA7AAB052F5D}" srcOrd="0" destOrd="0" presId="urn:microsoft.com/office/officeart/2005/8/layout/orgChart1"/>
    <dgm:cxn modelId="{101387C8-1787-49D9-94E7-43A92A452508}" type="presParOf" srcId="{CDC07B4F-ACEA-40DE-91FA-EA7AAB052F5D}" destId="{35E9FE15-01B8-4F2A-8B6D-BAA02017FA87}" srcOrd="0" destOrd="0" presId="urn:microsoft.com/office/officeart/2005/8/layout/orgChart1"/>
    <dgm:cxn modelId="{D07AF22F-1FF5-4B43-B6CB-6D951A9C61A2}" type="presParOf" srcId="{CDC07B4F-ACEA-40DE-91FA-EA7AAB052F5D}" destId="{2C3D87E9-6B7E-4723-9ADE-53F605F68ACA}" srcOrd="1" destOrd="0" presId="urn:microsoft.com/office/officeart/2005/8/layout/orgChart1"/>
    <dgm:cxn modelId="{1CB5AF8D-4866-4165-9645-D28E085D8E83}" type="presParOf" srcId="{D081A1B1-2D0C-4D3F-96B8-0E4226D9B1C7}" destId="{0532D706-A39C-465C-80B9-06FCEAE61328}" srcOrd="1" destOrd="0" presId="urn:microsoft.com/office/officeart/2005/8/layout/orgChart1"/>
    <dgm:cxn modelId="{AD4147F3-57C3-4983-AA2B-7D43847B4653}" type="presParOf" srcId="{D081A1B1-2D0C-4D3F-96B8-0E4226D9B1C7}" destId="{7B0420CF-31F0-4103-ABEC-83A3CE7564CA}" srcOrd="2" destOrd="0" presId="urn:microsoft.com/office/officeart/2005/8/layout/orgChart1"/>
    <dgm:cxn modelId="{23EBA580-9AE4-43D9-8314-D42B7890E8A8}" type="presParOf" srcId="{3EEF3558-9C39-40E0-8529-E2B4B305C0E7}" destId="{D2DADE3C-CFA1-4162-AACD-F150E9728475}" srcOrd="4" destOrd="0" presId="urn:microsoft.com/office/officeart/2005/8/layout/orgChart1"/>
    <dgm:cxn modelId="{CC2C97C5-158D-489F-B85B-201152E9B1DB}" type="presParOf" srcId="{3EEF3558-9C39-40E0-8529-E2B4B305C0E7}" destId="{C5C24B4F-3153-41E8-BC6B-A5DE56A215C0}" srcOrd="5" destOrd="0" presId="urn:microsoft.com/office/officeart/2005/8/layout/orgChart1"/>
    <dgm:cxn modelId="{40DE2500-FA99-449C-A79E-074C51EE71C1}" type="presParOf" srcId="{C5C24B4F-3153-41E8-BC6B-A5DE56A215C0}" destId="{15006147-9AE4-46DF-BC19-3E9EBDC0EE9A}" srcOrd="0" destOrd="0" presId="urn:microsoft.com/office/officeart/2005/8/layout/orgChart1"/>
    <dgm:cxn modelId="{CCE2D3E6-59E4-4AFA-A1AB-0EA8CF6DAFEB}" type="presParOf" srcId="{15006147-9AE4-46DF-BC19-3E9EBDC0EE9A}" destId="{B994E889-831A-4B5A-8815-DEF38E04CC25}" srcOrd="0" destOrd="0" presId="urn:microsoft.com/office/officeart/2005/8/layout/orgChart1"/>
    <dgm:cxn modelId="{C92C11C0-8692-4152-91BF-FC7913EB5E78}" type="presParOf" srcId="{15006147-9AE4-46DF-BC19-3E9EBDC0EE9A}" destId="{73DB38E4-B8D3-4034-8816-1A0F0E78F851}" srcOrd="1" destOrd="0" presId="urn:microsoft.com/office/officeart/2005/8/layout/orgChart1"/>
    <dgm:cxn modelId="{9C665463-E04F-4A39-A7AA-4B39B3C8FB61}" type="presParOf" srcId="{C5C24B4F-3153-41E8-BC6B-A5DE56A215C0}" destId="{A824C33F-F773-4C03-BD8D-87D02AAE37EF}" srcOrd="1" destOrd="0" presId="urn:microsoft.com/office/officeart/2005/8/layout/orgChart1"/>
    <dgm:cxn modelId="{B36A3ABA-802A-48C7-90DA-C28C76044EB4}" type="presParOf" srcId="{C5C24B4F-3153-41E8-BC6B-A5DE56A215C0}" destId="{1DB0D146-D26A-4A41-BFE2-F9ED15113F37}" srcOrd="2" destOrd="0" presId="urn:microsoft.com/office/officeart/2005/8/layout/orgChart1"/>
    <dgm:cxn modelId="{80C20DB7-9ADB-447D-BDA3-74B0A5287A29}" type="presParOf" srcId="{3EEF3558-9C39-40E0-8529-E2B4B305C0E7}" destId="{A878239B-F491-413B-B9D1-DD01A70737AB}" srcOrd="6" destOrd="0" presId="urn:microsoft.com/office/officeart/2005/8/layout/orgChart1"/>
    <dgm:cxn modelId="{E2D85BA9-527F-480C-A13B-012AF5E8E2E2}" type="presParOf" srcId="{3EEF3558-9C39-40E0-8529-E2B4B305C0E7}" destId="{655D9398-78AD-4974-BD1A-1551B2AE8C39}" srcOrd="7" destOrd="0" presId="urn:microsoft.com/office/officeart/2005/8/layout/orgChart1"/>
    <dgm:cxn modelId="{5A6EB987-5A31-4E90-BFF5-C6660BFD2CC0}" type="presParOf" srcId="{655D9398-78AD-4974-BD1A-1551B2AE8C39}" destId="{534CE194-D925-459C-A9BD-BC9BA6917A38}" srcOrd="0" destOrd="0" presId="urn:microsoft.com/office/officeart/2005/8/layout/orgChart1"/>
    <dgm:cxn modelId="{72336B7D-AFC0-4508-952E-F133A7954481}" type="presParOf" srcId="{534CE194-D925-459C-A9BD-BC9BA6917A38}" destId="{F11AFA9D-3D4E-4E7B-B134-1B9243C181E2}" srcOrd="0" destOrd="0" presId="urn:microsoft.com/office/officeart/2005/8/layout/orgChart1"/>
    <dgm:cxn modelId="{980D8CE2-30B2-4E5D-8EE7-D6773CED1F2F}" type="presParOf" srcId="{534CE194-D925-459C-A9BD-BC9BA6917A38}" destId="{79271976-5148-4B8B-95AE-0B4D909A1AF0}" srcOrd="1" destOrd="0" presId="urn:microsoft.com/office/officeart/2005/8/layout/orgChart1"/>
    <dgm:cxn modelId="{7408C0F9-4E42-44FE-B13B-E7C5B9F544B1}" type="presParOf" srcId="{655D9398-78AD-4974-BD1A-1551B2AE8C39}" destId="{036B8EA1-1441-4B50-8301-7A4E7BC15095}" srcOrd="1" destOrd="0" presId="urn:microsoft.com/office/officeart/2005/8/layout/orgChart1"/>
    <dgm:cxn modelId="{A2254E22-A5D1-4B74-B8E4-A6FCFB19DABC}" type="presParOf" srcId="{655D9398-78AD-4974-BD1A-1551B2AE8C39}" destId="{3CD552AD-465C-4F02-B383-45C77210471C}" srcOrd="2" destOrd="0" presId="urn:microsoft.com/office/officeart/2005/8/layout/orgChart1"/>
    <dgm:cxn modelId="{0B6DCA5D-D570-4A98-8DF7-E1F49876BDA7}" type="presParOf" srcId="{3EEF3558-9C39-40E0-8529-E2B4B305C0E7}" destId="{A90AC35F-9DE7-4918-9593-0A3AA8B19FEC}" srcOrd="8" destOrd="0" presId="urn:microsoft.com/office/officeart/2005/8/layout/orgChart1"/>
    <dgm:cxn modelId="{A1DE3620-7EA8-42F5-A004-B2A551A3C623}" type="presParOf" srcId="{3EEF3558-9C39-40E0-8529-E2B4B305C0E7}" destId="{C87175B3-017B-4F23-ADC8-86DD7EC2A817}" srcOrd="9" destOrd="0" presId="urn:microsoft.com/office/officeart/2005/8/layout/orgChart1"/>
    <dgm:cxn modelId="{84EB2DE0-87DA-494E-BA0B-229555C8ED40}" type="presParOf" srcId="{C87175B3-017B-4F23-ADC8-86DD7EC2A817}" destId="{A36E99DB-2B84-4903-A7B6-9EE036DED17C}" srcOrd="0" destOrd="0" presId="urn:microsoft.com/office/officeart/2005/8/layout/orgChart1"/>
    <dgm:cxn modelId="{DC83FDE0-A004-4723-A60B-8D380CC7CADC}" type="presParOf" srcId="{A36E99DB-2B84-4903-A7B6-9EE036DED17C}" destId="{901CD809-E0CA-40C9-99E4-D5167890D9A5}" srcOrd="0" destOrd="0" presId="urn:microsoft.com/office/officeart/2005/8/layout/orgChart1"/>
    <dgm:cxn modelId="{C0BD6541-AF32-47C9-BCC3-148AABFE6668}" type="presParOf" srcId="{A36E99DB-2B84-4903-A7B6-9EE036DED17C}" destId="{048B5A65-FDA7-4B2F-AF09-C9960F0DAB10}" srcOrd="1" destOrd="0" presId="urn:microsoft.com/office/officeart/2005/8/layout/orgChart1"/>
    <dgm:cxn modelId="{60BAA2EE-4CA4-4F06-B35D-BA5C8A043A26}" type="presParOf" srcId="{C87175B3-017B-4F23-ADC8-86DD7EC2A817}" destId="{2B149159-C8B7-450A-8478-238C6AD28BF1}" srcOrd="1" destOrd="0" presId="urn:microsoft.com/office/officeart/2005/8/layout/orgChart1"/>
    <dgm:cxn modelId="{7A90FF23-33D8-4A30-AA35-61E30938154D}" type="presParOf" srcId="{C87175B3-017B-4F23-ADC8-86DD7EC2A817}" destId="{6205288A-8E88-4F1F-831D-453E57E14A78}" srcOrd="2" destOrd="0" presId="urn:microsoft.com/office/officeart/2005/8/layout/orgChart1"/>
    <dgm:cxn modelId="{4877045D-A377-436A-AFD5-A8BA8A427D81}" type="presParOf" srcId="{3EEF3558-9C39-40E0-8529-E2B4B305C0E7}" destId="{7FE29052-3977-4C89-84BC-6B2C837C21C5}" srcOrd="10" destOrd="0" presId="urn:microsoft.com/office/officeart/2005/8/layout/orgChart1"/>
    <dgm:cxn modelId="{3E33D135-ABEF-4DB6-95AE-D6A43906E19B}" type="presParOf" srcId="{3EEF3558-9C39-40E0-8529-E2B4B305C0E7}" destId="{B28BC3FA-09B4-4B14-9C14-69B02D921966}" srcOrd="11" destOrd="0" presId="urn:microsoft.com/office/officeart/2005/8/layout/orgChart1"/>
    <dgm:cxn modelId="{86D887FF-ECC1-4261-A69E-53270FF79EC9}" type="presParOf" srcId="{B28BC3FA-09B4-4B14-9C14-69B02D921966}" destId="{C0F7FB4E-1FC9-4139-8891-259B556FD035}" srcOrd="0" destOrd="0" presId="urn:microsoft.com/office/officeart/2005/8/layout/orgChart1"/>
    <dgm:cxn modelId="{F3C26A6F-DD51-4B4F-8FCF-4CA263922629}" type="presParOf" srcId="{C0F7FB4E-1FC9-4139-8891-259B556FD035}" destId="{76D67D18-CBD1-4915-ADC1-1437D4C01EFE}" srcOrd="0" destOrd="0" presId="urn:microsoft.com/office/officeart/2005/8/layout/orgChart1"/>
    <dgm:cxn modelId="{B4099895-7825-4F7E-9CA2-535BC2EAAB4D}" type="presParOf" srcId="{C0F7FB4E-1FC9-4139-8891-259B556FD035}" destId="{0F81F78B-4091-4613-85BF-BB1FEE49E321}" srcOrd="1" destOrd="0" presId="urn:microsoft.com/office/officeart/2005/8/layout/orgChart1"/>
    <dgm:cxn modelId="{65B6F9B6-8711-4D91-B232-4A86165F2386}" type="presParOf" srcId="{B28BC3FA-09B4-4B14-9C14-69B02D921966}" destId="{2B3011F7-E4F8-4811-816A-C4A6167DD81A}" srcOrd="1" destOrd="0" presId="urn:microsoft.com/office/officeart/2005/8/layout/orgChart1"/>
    <dgm:cxn modelId="{E40CABC2-8487-4B3E-823D-5BC93ACF1417}" type="presParOf" srcId="{B28BC3FA-09B4-4B14-9C14-69B02D921966}" destId="{248342EA-587E-40BB-89B8-2E797AD2B542}" srcOrd="2" destOrd="0" presId="urn:microsoft.com/office/officeart/2005/8/layout/orgChart1"/>
    <dgm:cxn modelId="{20CBF3CE-6CD6-4145-A736-2A87AC7C513E}" type="presParOf" srcId="{116D9801-B244-4A29-870A-744E783C0E47}" destId="{D87CA9C3-D16B-42F1-851B-A7FD681BBA5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73A6BF-5F7C-4584-8645-96B57E307461}">
      <dsp:nvSpPr>
        <dsp:cNvPr id="0" name=""/>
        <dsp:cNvSpPr/>
      </dsp:nvSpPr>
      <dsp:spPr>
        <a:xfrm>
          <a:off x="3545865" y="1605"/>
          <a:ext cx="1460588" cy="146058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solidFill>
                <a:schemeClr val="tx1"/>
              </a:solidFill>
            </a:rPr>
            <a:t>Salud</a:t>
          </a:r>
          <a:r>
            <a:rPr lang="es-ES" sz="1300" kern="1200" dirty="0" smtClean="0">
              <a:solidFill>
                <a:schemeClr val="tx1"/>
              </a:solidFill>
            </a:rPr>
            <a:t> </a:t>
          </a:r>
          <a:endParaRPr lang="es-ES" sz="1300" kern="1200" dirty="0">
            <a:solidFill>
              <a:schemeClr val="tx1"/>
            </a:solidFill>
          </a:endParaRPr>
        </a:p>
      </dsp:txBody>
      <dsp:txXfrm>
        <a:off x="3759763" y="215503"/>
        <a:ext cx="1032792" cy="1032792"/>
      </dsp:txXfrm>
    </dsp:sp>
    <dsp:sp modelId="{5D2D2266-4C23-4778-BF0C-F7C41169EF18}">
      <dsp:nvSpPr>
        <dsp:cNvPr id="0" name=""/>
        <dsp:cNvSpPr/>
      </dsp:nvSpPr>
      <dsp:spPr>
        <a:xfrm rot="1514571">
          <a:off x="5055785" y="938654"/>
          <a:ext cx="363336" cy="4929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/>
        </a:p>
      </dsp:txBody>
      <dsp:txXfrm>
        <a:off x="5060989" y="1014002"/>
        <a:ext cx="254335" cy="295768"/>
      </dsp:txXfrm>
    </dsp:sp>
    <dsp:sp modelId="{4DA02137-AF0F-4ACA-9071-F5F24EDFD346}">
      <dsp:nvSpPr>
        <dsp:cNvPr id="0" name=""/>
        <dsp:cNvSpPr/>
      </dsp:nvSpPr>
      <dsp:spPr>
        <a:xfrm>
          <a:off x="5487057" y="916834"/>
          <a:ext cx="1460588" cy="146058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tx1"/>
              </a:solidFill>
            </a:rPr>
            <a:t>Energía</a:t>
          </a:r>
          <a:r>
            <a:rPr lang="es-ES" sz="2000" b="1" kern="1200" dirty="0" smtClean="0"/>
            <a:t> </a:t>
          </a:r>
          <a:endParaRPr lang="es-ES" sz="2000" b="1" kern="1200" dirty="0"/>
        </a:p>
      </dsp:txBody>
      <dsp:txXfrm>
        <a:off x="5700955" y="1130732"/>
        <a:ext cx="1032792" cy="1032792"/>
      </dsp:txXfrm>
    </dsp:sp>
    <dsp:sp modelId="{45B6131A-5FC6-4A55-B3AF-8D6E9BA6413A}">
      <dsp:nvSpPr>
        <dsp:cNvPr id="0" name=""/>
        <dsp:cNvSpPr/>
      </dsp:nvSpPr>
      <dsp:spPr>
        <a:xfrm rot="4590780">
          <a:off x="6271530" y="2471449"/>
          <a:ext cx="405278" cy="4929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/>
        </a:p>
      </dsp:txBody>
      <dsp:txXfrm>
        <a:off x="6318143" y="2510924"/>
        <a:ext cx="283695" cy="295768"/>
      </dsp:txXfrm>
    </dsp:sp>
    <dsp:sp modelId="{F6C7AB57-E387-4958-87AB-A52A723942CC}">
      <dsp:nvSpPr>
        <dsp:cNvPr id="0" name=""/>
        <dsp:cNvSpPr/>
      </dsp:nvSpPr>
      <dsp:spPr>
        <a:xfrm>
          <a:off x="5775389" y="3089082"/>
          <a:ext cx="1925902" cy="1460588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chemeClr val="tx1"/>
              </a:solidFill>
            </a:rPr>
            <a:t>Agropecuaria</a:t>
          </a:r>
          <a:endParaRPr lang="es-ES" sz="1400" b="1" kern="1200" dirty="0">
            <a:solidFill>
              <a:schemeClr val="tx1"/>
            </a:solidFill>
          </a:endParaRPr>
        </a:p>
      </dsp:txBody>
      <dsp:txXfrm>
        <a:off x="6057431" y="3302980"/>
        <a:ext cx="1361818" cy="1032792"/>
      </dsp:txXfrm>
    </dsp:sp>
    <dsp:sp modelId="{84B3AFA1-FD6E-4223-8EF5-0B754EE3DD2B}">
      <dsp:nvSpPr>
        <dsp:cNvPr id="0" name=""/>
        <dsp:cNvSpPr/>
      </dsp:nvSpPr>
      <dsp:spPr>
        <a:xfrm rot="7714286">
          <a:off x="5864399" y="4448813"/>
          <a:ext cx="350850" cy="4929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/>
        </a:p>
      </dsp:txBody>
      <dsp:txXfrm rot="10800000">
        <a:off x="5949839" y="4506257"/>
        <a:ext cx="245595" cy="295768"/>
      </dsp:txXfrm>
    </dsp:sp>
    <dsp:sp modelId="{3462C67D-B29B-4693-9DB1-F582F331D3BC}">
      <dsp:nvSpPr>
        <dsp:cNvPr id="0" name=""/>
        <dsp:cNvSpPr/>
      </dsp:nvSpPr>
      <dsp:spPr>
        <a:xfrm>
          <a:off x="4641639" y="4802502"/>
          <a:ext cx="1460588" cy="146058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solidFill>
                <a:schemeClr val="tx1"/>
              </a:solidFill>
            </a:rPr>
            <a:t>Alimentos</a:t>
          </a:r>
          <a:r>
            <a:rPr lang="es-ES" sz="1500" kern="1200" dirty="0" smtClean="0"/>
            <a:t> </a:t>
          </a:r>
          <a:endParaRPr lang="es-ES" sz="1500" kern="1200" dirty="0"/>
        </a:p>
      </dsp:txBody>
      <dsp:txXfrm>
        <a:off x="4855537" y="5016400"/>
        <a:ext cx="1032792" cy="1032792"/>
      </dsp:txXfrm>
    </dsp:sp>
    <dsp:sp modelId="{DE48B3C2-FEEC-46F9-BC0A-75F6ACA8D4A1}">
      <dsp:nvSpPr>
        <dsp:cNvPr id="0" name=""/>
        <dsp:cNvSpPr/>
      </dsp:nvSpPr>
      <dsp:spPr>
        <a:xfrm rot="10800000">
          <a:off x="4184746" y="5286322"/>
          <a:ext cx="322870" cy="4929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/>
        </a:p>
      </dsp:txBody>
      <dsp:txXfrm rot="10800000">
        <a:off x="4281607" y="5384912"/>
        <a:ext cx="226009" cy="295768"/>
      </dsp:txXfrm>
    </dsp:sp>
    <dsp:sp modelId="{89CDBA51-2DC5-4769-B30F-A60D9BF5DF5E}">
      <dsp:nvSpPr>
        <dsp:cNvPr id="0" name=""/>
        <dsp:cNvSpPr/>
      </dsp:nvSpPr>
      <dsp:spPr>
        <a:xfrm>
          <a:off x="2328322" y="4802502"/>
          <a:ext cx="1704126" cy="1460588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 dirty="0" smtClean="0"/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tx1"/>
              </a:solidFill>
            </a:rPr>
            <a:t>Derecho</a:t>
          </a:r>
          <a:endParaRPr lang="es-ES" sz="2000" b="1" kern="1200" dirty="0">
            <a:solidFill>
              <a:schemeClr val="tx1"/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900" kern="1200" dirty="0"/>
        </a:p>
      </dsp:txBody>
      <dsp:txXfrm>
        <a:off x="2577885" y="5016400"/>
        <a:ext cx="1205000" cy="1032792"/>
      </dsp:txXfrm>
    </dsp:sp>
    <dsp:sp modelId="{79E923C4-0813-41F6-83C8-EAF67D1AA6F3}">
      <dsp:nvSpPr>
        <dsp:cNvPr id="0" name=""/>
        <dsp:cNvSpPr/>
      </dsp:nvSpPr>
      <dsp:spPr>
        <a:xfrm rot="13885714">
          <a:off x="2308021" y="4421731"/>
          <a:ext cx="365750" cy="4929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/>
        </a:p>
      </dsp:txBody>
      <dsp:txXfrm rot="10800000">
        <a:off x="2397090" y="4563214"/>
        <a:ext cx="256025" cy="295768"/>
      </dsp:txXfrm>
    </dsp:sp>
    <dsp:sp modelId="{39DBC984-4FE7-4DCC-8135-2B17CAC4D3D4}">
      <dsp:nvSpPr>
        <dsp:cNvPr id="0" name=""/>
        <dsp:cNvSpPr/>
      </dsp:nvSpPr>
      <dsp:spPr>
        <a:xfrm>
          <a:off x="1083684" y="3089082"/>
          <a:ext cx="1460588" cy="1460588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b="1" kern="1200" dirty="0" smtClean="0">
              <a:solidFill>
                <a:schemeClr val="tx1"/>
              </a:solidFill>
            </a:rPr>
            <a:t>Educación</a:t>
          </a:r>
          <a:r>
            <a:rPr lang="es-ES" sz="1500" kern="1200" dirty="0" smtClean="0">
              <a:solidFill>
                <a:schemeClr val="tx1"/>
              </a:solidFill>
            </a:rPr>
            <a:t> </a:t>
          </a:r>
          <a:endParaRPr lang="es-ES" sz="1500" kern="1200" dirty="0">
            <a:solidFill>
              <a:schemeClr val="tx1"/>
            </a:solidFill>
          </a:endParaRPr>
        </a:p>
      </dsp:txBody>
      <dsp:txXfrm>
        <a:off x="1297582" y="3302980"/>
        <a:ext cx="1032792" cy="1032792"/>
      </dsp:txXfrm>
    </dsp:sp>
    <dsp:sp modelId="{EDA9A80C-0018-4396-A350-DB14AE33162F}">
      <dsp:nvSpPr>
        <dsp:cNvPr id="0" name=""/>
        <dsp:cNvSpPr/>
      </dsp:nvSpPr>
      <dsp:spPr>
        <a:xfrm rot="16971429">
          <a:off x="1862482" y="2517746"/>
          <a:ext cx="384656" cy="4929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/>
        </a:p>
      </dsp:txBody>
      <dsp:txXfrm>
        <a:off x="1907341" y="2672588"/>
        <a:ext cx="269259" cy="295768"/>
      </dsp:txXfrm>
    </dsp:sp>
    <dsp:sp modelId="{36A698E0-4E6D-4575-92E9-8BA88D12ACA2}">
      <dsp:nvSpPr>
        <dsp:cNvPr id="0" name=""/>
        <dsp:cNvSpPr/>
      </dsp:nvSpPr>
      <dsp:spPr>
        <a:xfrm>
          <a:off x="1438494" y="952481"/>
          <a:ext cx="1726298" cy="146058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dirty="0" smtClean="0">
              <a:solidFill>
                <a:schemeClr val="tx1"/>
              </a:solidFill>
            </a:rPr>
            <a:t>Economía</a:t>
          </a:r>
          <a:r>
            <a:rPr lang="es-ES" sz="1700" kern="1200" dirty="0" smtClean="0"/>
            <a:t> </a:t>
          </a:r>
          <a:endParaRPr lang="es-ES" sz="1700" kern="1200" dirty="0"/>
        </a:p>
      </dsp:txBody>
      <dsp:txXfrm>
        <a:off x="1691304" y="1166379"/>
        <a:ext cx="1220678" cy="1032792"/>
      </dsp:txXfrm>
    </dsp:sp>
    <dsp:sp modelId="{694EE4AA-B6C7-4913-A7DE-424696DD8410}">
      <dsp:nvSpPr>
        <dsp:cNvPr id="0" name=""/>
        <dsp:cNvSpPr/>
      </dsp:nvSpPr>
      <dsp:spPr>
        <a:xfrm rot="20057143">
          <a:off x="3159900" y="942759"/>
          <a:ext cx="333185" cy="49294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200" kern="1200"/>
        </a:p>
      </dsp:txBody>
      <dsp:txXfrm>
        <a:off x="3164849" y="1063033"/>
        <a:ext cx="233230" cy="2957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E29052-3977-4C89-84BC-6B2C837C21C5}">
      <dsp:nvSpPr>
        <dsp:cNvPr id="0" name=""/>
        <dsp:cNvSpPr/>
      </dsp:nvSpPr>
      <dsp:spPr>
        <a:xfrm>
          <a:off x="4517973" y="1155213"/>
          <a:ext cx="3885018" cy="4260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5942"/>
              </a:lnTo>
              <a:lnTo>
                <a:pt x="3885018" y="285942"/>
              </a:lnTo>
              <a:lnTo>
                <a:pt x="3885018" y="426055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0AC35F-9DE7-4918-9593-0A3AA8B19FEC}">
      <dsp:nvSpPr>
        <dsp:cNvPr id="0" name=""/>
        <dsp:cNvSpPr/>
      </dsp:nvSpPr>
      <dsp:spPr>
        <a:xfrm>
          <a:off x="4517973" y="1155213"/>
          <a:ext cx="2647605" cy="6058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5753"/>
              </a:lnTo>
              <a:lnTo>
                <a:pt x="2647605" y="465753"/>
              </a:lnTo>
              <a:lnTo>
                <a:pt x="2647605" y="605866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78239B-F491-413B-B9D1-DD01A70737AB}">
      <dsp:nvSpPr>
        <dsp:cNvPr id="0" name=""/>
        <dsp:cNvSpPr/>
      </dsp:nvSpPr>
      <dsp:spPr>
        <a:xfrm>
          <a:off x="4517973" y="1155213"/>
          <a:ext cx="1554908" cy="6040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3892"/>
              </a:lnTo>
              <a:lnTo>
                <a:pt x="1554908" y="463892"/>
              </a:lnTo>
              <a:lnTo>
                <a:pt x="1554908" y="604004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DADE3C-CFA1-4162-AACD-F150E9728475}">
      <dsp:nvSpPr>
        <dsp:cNvPr id="0" name=""/>
        <dsp:cNvSpPr/>
      </dsp:nvSpPr>
      <dsp:spPr>
        <a:xfrm>
          <a:off x="4517973" y="1155213"/>
          <a:ext cx="92667" cy="6058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5753"/>
              </a:lnTo>
              <a:lnTo>
                <a:pt x="92667" y="465753"/>
              </a:lnTo>
              <a:lnTo>
                <a:pt x="92667" y="605866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BB7BA6-38AF-40BF-8E37-600FC06BC78A}">
      <dsp:nvSpPr>
        <dsp:cNvPr id="0" name=""/>
        <dsp:cNvSpPr/>
      </dsp:nvSpPr>
      <dsp:spPr>
        <a:xfrm>
          <a:off x="3059262" y="1155213"/>
          <a:ext cx="1458710" cy="753938"/>
        </a:xfrm>
        <a:custGeom>
          <a:avLst/>
          <a:gdLst/>
          <a:ahLst/>
          <a:cxnLst/>
          <a:rect l="0" t="0" r="0" b="0"/>
          <a:pathLst>
            <a:path>
              <a:moveTo>
                <a:pt x="1458710" y="0"/>
              </a:moveTo>
              <a:lnTo>
                <a:pt x="1458710" y="613826"/>
              </a:lnTo>
              <a:lnTo>
                <a:pt x="0" y="613826"/>
              </a:lnTo>
              <a:lnTo>
                <a:pt x="0" y="753938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6AEAE7-97A0-4F60-A646-DF65EC77D9F8}">
      <dsp:nvSpPr>
        <dsp:cNvPr id="0" name=""/>
        <dsp:cNvSpPr/>
      </dsp:nvSpPr>
      <dsp:spPr>
        <a:xfrm>
          <a:off x="1267410" y="1155213"/>
          <a:ext cx="3250562" cy="684175"/>
        </a:xfrm>
        <a:custGeom>
          <a:avLst/>
          <a:gdLst/>
          <a:ahLst/>
          <a:cxnLst/>
          <a:rect l="0" t="0" r="0" b="0"/>
          <a:pathLst>
            <a:path>
              <a:moveTo>
                <a:pt x="3250562" y="0"/>
              </a:moveTo>
              <a:lnTo>
                <a:pt x="3250562" y="544063"/>
              </a:lnTo>
              <a:lnTo>
                <a:pt x="0" y="544063"/>
              </a:lnTo>
              <a:lnTo>
                <a:pt x="0" y="684175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180A65-043A-4F7D-A1C2-9B8D00107618}">
      <dsp:nvSpPr>
        <dsp:cNvPr id="0" name=""/>
        <dsp:cNvSpPr/>
      </dsp:nvSpPr>
      <dsp:spPr>
        <a:xfrm>
          <a:off x="3850771" y="488010"/>
          <a:ext cx="1334404" cy="6672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1500" b="1" kern="1200" dirty="0" smtClean="0"/>
            <a:t>Programas</a:t>
          </a:r>
          <a:endParaRPr lang="es-PY" sz="1500" b="1" kern="1200" dirty="0"/>
        </a:p>
      </dsp:txBody>
      <dsp:txXfrm>
        <a:off x="3850771" y="488010"/>
        <a:ext cx="1334404" cy="667202"/>
      </dsp:txXfrm>
    </dsp:sp>
    <dsp:sp modelId="{9DFD7D8F-600F-4EEA-A1CC-D976EE29235E}">
      <dsp:nvSpPr>
        <dsp:cNvPr id="0" name=""/>
        <dsp:cNvSpPr/>
      </dsp:nvSpPr>
      <dsp:spPr>
        <a:xfrm>
          <a:off x="466514" y="1839389"/>
          <a:ext cx="1601792" cy="6887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1600" b="1" kern="1200" dirty="0" smtClean="0"/>
            <a:t>ESCALA Estudiantil</a:t>
          </a:r>
          <a:endParaRPr lang="es-PY" sz="1600" b="1" kern="1200" dirty="0"/>
        </a:p>
      </dsp:txBody>
      <dsp:txXfrm>
        <a:off x="466514" y="1839389"/>
        <a:ext cx="1601792" cy="688799"/>
      </dsp:txXfrm>
    </dsp:sp>
    <dsp:sp modelId="{35E9FE15-01B8-4F2A-8B6D-BAA02017FA87}">
      <dsp:nvSpPr>
        <dsp:cNvPr id="0" name=""/>
        <dsp:cNvSpPr/>
      </dsp:nvSpPr>
      <dsp:spPr>
        <a:xfrm>
          <a:off x="2489498" y="1909151"/>
          <a:ext cx="1139528" cy="4955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1400" b="1" kern="1200" dirty="0" smtClean="0"/>
            <a:t>ESCALA Docente</a:t>
          </a:r>
          <a:endParaRPr lang="es-PY" sz="1400" b="1" kern="1200" dirty="0"/>
        </a:p>
      </dsp:txBody>
      <dsp:txXfrm>
        <a:off x="2489498" y="1909151"/>
        <a:ext cx="1139528" cy="495571"/>
      </dsp:txXfrm>
    </dsp:sp>
    <dsp:sp modelId="{B994E889-831A-4B5A-8815-DEF38E04CC25}">
      <dsp:nvSpPr>
        <dsp:cNvPr id="0" name=""/>
        <dsp:cNvSpPr/>
      </dsp:nvSpPr>
      <dsp:spPr>
        <a:xfrm>
          <a:off x="3834218" y="1761079"/>
          <a:ext cx="1552846" cy="9483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1400" b="1" kern="1200" dirty="0" smtClean="0"/>
            <a:t>Movilidad de Posgrado</a:t>
          </a:r>
          <a:endParaRPr lang="es-PY" sz="1400" b="1" kern="1200" dirty="0"/>
        </a:p>
      </dsp:txBody>
      <dsp:txXfrm>
        <a:off x="3834218" y="1761079"/>
        <a:ext cx="1552846" cy="948334"/>
      </dsp:txXfrm>
    </dsp:sp>
    <dsp:sp modelId="{F11AFA9D-3D4E-4E7B-B134-1B9243C181E2}">
      <dsp:nvSpPr>
        <dsp:cNvPr id="0" name=""/>
        <dsp:cNvSpPr/>
      </dsp:nvSpPr>
      <dsp:spPr>
        <a:xfrm>
          <a:off x="5481660" y="1759218"/>
          <a:ext cx="1182442" cy="45862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900" b="1" kern="1200" dirty="0" smtClean="0"/>
            <a:t>Comité Académico</a:t>
          </a:r>
          <a:endParaRPr lang="es-PY" sz="900" b="1" kern="1200" dirty="0"/>
        </a:p>
      </dsp:txBody>
      <dsp:txXfrm>
        <a:off x="5481660" y="1759218"/>
        <a:ext cx="1182442" cy="458621"/>
      </dsp:txXfrm>
    </dsp:sp>
    <dsp:sp modelId="{901CD809-E0CA-40C9-99E4-D5167890D9A5}">
      <dsp:nvSpPr>
        <dsp:cNvPr id="0" name=""/>
        <dsp:cNvSpPr/>
      </dsp:nvSpPr>
      <dsp:spPr>
        <a:xfrm>
          <a:off x="6737321" y="1761079"/>
          <a:ext cx="856514" cy="10964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900" b="1" kern="1200" dirty="0" smtClean="0"/>
            <a:t>Jóvenes Investigadores</a:t>
          </a:r>
          <a:endParaRPr lang="es-PY" sz="900" b="1" kern="1200" dirty="0"/>
        </a:p>
      </dsp:txBody>
      <dsp:txXfrm>
        <a:off x="6737321" y="1761079"/>
        <a:ext cx="856514" cy="1096440"/>
      </dsp:txXfrm>
    </dsp:sp>
    <dsp:sp modelId="{76D67D18-CBD1-4915-ADC1-1437D4C01EFE}">
      <dsp:nvSpPr>
        <dsp:cNvPr id="0" name=""/>
        <dsp:cNvSpPr/>
      </dsp:nvSpPr>
      <dsp:spPr>
        <a:xfrm>
          <a:off x="7735790" y="1581268"/>
          <a:ext cx="1334404" cy="6672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PY" sz="900" b="1" kern="1200" dirty="0" smtClean="0"/>
            <a:t>Comité Permanente de Extensión</a:t>
          </a:r>
          <a:endParaRPr lang="es-PY" sz="900" b="1" kern="1200" dirty="0"/>
        </a:p>
      </dsp:txBody>
      <dsp:txXfrm>
        <a:off x="7735790" y="1581268"/>
        <a:ext cx="1334404" cy="6672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CF9750E-2303-4780-B905-47ED55B8DF0B}" type="datetimeFigureOut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D0E6576-6B32-433C-AC45-3203CCBD1A41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584284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D0C2346-B07E-4179-9056-5504E7B73A20}" type="datetimeFigureOut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PY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PY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5D050CD-AAAD-4348-8A41-36780527051B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5178987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3EDF00E-E406-4285-BEFC-624B1C6611DC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s-ES"/>
          </a:p>
        </p:txBody>
      </p:sp>
      <p:sp>
        <p:nvSpPr>
          <p:cNvPr id="5325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2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/>
          </a:p>
        </p:txBody>
      </p:sp>
      <p:sp>
        <p:nvSpPr>
          <p:cNvPr id="11366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899E617-D0D8-493B-B909-E2287679C91F}" type="slidenum">
              <a:rPr lang="es-ES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s-E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38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smtClean="0"/>
          </a:p>
        </p:txBody>
      </p:sp>
      <p:sp>
        <p:nvSpPr>
          <p:cNvPr id="116739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DC75CC9-CB69-4267-947E-73F70B1C051C}" type="slidenum">
              <a:rPr lang="es-ES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s-E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B5F6E2-62CB-4A79-8122-2C46FEFA892E}" type="slidenum">
              <a:rPr lang="es-ES"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s-E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2000" smtClean="0">
              <a:latin typeface="Gill Sans Extra Bold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205D698-A668-4038-B7EA-391D9AF693BD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s-ES"/>
          </a:p>
        </p:txBody>
      </p:sp>
      <p:sp>
        <p:nvSpPr>
          <p:cNvPr id="5529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300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0F7F4EC-A917-4A4A-9165-57B32CFD6E8A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s-ES"/>
          </a:p>
        </p:txBody>
      </p:sp>
      <p:sp>
        <p:nvSpPr>
          <p:cNvPr id="5734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59CA116-027A-428A-AD3F-77E9F9B0E8A7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s-ES"/>
          </a:p>
        </p:txBody>
      </p:sp>
      <p:sp>
        <p:nvSpPr>
          <p:cNvPr id="5939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Text Box 2"/>
          <p:cNvSpPr txBox="1">
            <a:spLocks noChangeArrowheads="1"/>
          </p:cNvSpPr>
          <p:nvPr/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654D63B-9DF8-4F2C-87C0-A4824B4C10A0}" type="slidenum">
              <a:rPr lang="es-ES"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s-E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1800" smtClean="0">
              <a:latin typeface="Gill Sans Extra Bold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4E2C5CF-661B-42D5-993E-F4044D83844D}" type="slidenum">
              <a:rPr lang="es-ES"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s-E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1027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1000" b="1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6CD117-DFBA-4109-943B-21EA729BB635}" type="slidenum">
              <a:rPr lang="es-ES">
                <a:latin typeface="Times New Roman" pitchFamily="18" charset="0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s-E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z="1000" b="1" smtClean="0">
              <a:latin typeface="Tahoma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498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06499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B8E04BB-2B93-47E5-BA36-5AD1C84E39C3}" type="slidenum">
              <a:rPr lang="es-ES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s-E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1"/>
          <p:cNvSpPr txBox="1">
            <a:spLocks noChangeArrowheads="1"/>
          </p:cNvSpPr>
          <p:nvPr/>
        </p:nvSpPr>
        <p:spPr bwMode="auto">
          <a:xfrm>
            <a:off x="1133475" y="754063"/>
            <a:ext cx="4530725" cy="3722687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10595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679450" y="4714875"/>
            <a:ext cx="5435600" cy="4464050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P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72CBA-BBD4-4D07-935B-0261D5164D17}" type="datetimeFigureOut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6DD6B-6022-47A0-886C-B782C11AC8C0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DF3F9-90CC-4492-BB3A-F7250323B42A}" type="datetimeFigureOut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815B3-A29C-40BD-83D2-6B9CC375A841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BB79A5-28C3-40DA-BC7A-F6E0C0D74517}" type="datetimeFigureOut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0583A-027D-4050-A54D-6BC2485E34D7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2 Rectángulo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23 Rectángulo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24 Rectángulo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25 Rectángulo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26 Rectángulo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1" name="29 Rectángulo redondeado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2" name="30 Rectángulo redondeado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6 Rectángulo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9 Rectángulo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10 Rectángulo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18 Rectángulo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17" name="27 Marcador de fecha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AEFD02-BD2F-4019-A049-9E0AAF4B011A}" type="datetimeFigureOut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18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1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 smtClean="0">
                <a:solidFill>
                  <a:prstClr val="white"/>
                </a:solidFill>
              </a:defRPr>
            </a:lvl1pPr>
          </a:lstStyle>
          <a:p>
            <a:pPr>
              <a:defRPr/>
            </a:pPr>
            <a:fld id="{3C3EB780-C125-4ACE-B0F5-C766AE53B78D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00B602-AF0F-49E6-B0CB-8E7FDAB1D169}" type="datetimeFigureOut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00681-FCE5-477C-A17C-3113E2B007EF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AC799-8125-452F-A039-A9CC026C0F84}" type="datetimeFigureOut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6595F-0858-460A-A763-82E87B496296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0B050-442F-4850-810E-A3B256D5E83C}" type="datetimeFigureOut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7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7806B-C88B-466D-9A7D-C7822877EFDA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25 Marcador de fech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FC511C6E-88A3-46DF-AC85-0F10A07F4FFB}" type="datetimeFigureOut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8" name="26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860FD77-D338-42D2-B693-BC06AD5B96B3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  <p:sp>
        <p:nvSpPr>
          <p:cNvPr id="9" name="27 Marcador de pie de página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D1BD5-B810-4F2D-A14D-56027504E0BA}" type="datetimeFigureOut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32674-7100-4DD6-9985-7F6D9FD85518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20E2D-7AB3-4CC1-927E-88A6D5DA6C29}" type="datetimeFigureOut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4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44287-E363-4B0C-ABBB-D3489137440C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E3847-E8F7-4E4A-9945-190AE007C4C3}" type="datetimeFigureOut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7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7B0EA-399E-439E-B290-E2D073299243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FA5D7-6AB1-404B-88B3-96B51A0FF24D}" type="datetimeFigureOut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156B9-C4B2-4D51-8FD6-50CB11C0421C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E3948-AF6F-4914-B4AF-3D5DB75B4EFD}" type="datetimeFigureOut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6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7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0F05FA-275C-4F5F-A43B-34609C875014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F92AE-B133-49A8-9674-6695C0A1D39E}" type="datetimeFigureOut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14A50-EBB7-4C30-8A22-43F695C01262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47995-A61E-4EC0-839F-EF31D4D1243D}" type="datetimeFigureOut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5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22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9E8F3-4264-4813-A4A8-25B6A822F026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11E6B-FC5F-4342-8ABF-B3BE407F1049}" type="datetime1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s-PY"/>
              <a:t>Universidad Nacional de Itapúa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382FF-8B85-448B-87A0-22D218EEC341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3402A9-5CB0-42A8-9BFB-F20B2B453DE5}" type="datetime1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s-PY"/>
              <a:t>Universidad Nacional de Itapúa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D4700-E880-48F6-B018-3AC1ED2CF78D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/>
          <a:lstStyle>
            <a:lvl1pPr algn="r">
              <a:defRPr sz="4800" b="1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829DA-408F-4CCD-AFF6-D0161A65DDB7}" type="datetime1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s-PY"/>
              <a:t>Universidad Nacional de Itapúa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6ABA0-9D22-4443-AF14-A88B3A8552D0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4A971-FB03-4B9E-83E9-0ACE513FE2A1}" type="datetime1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s-PY"/>
              <a:t>Universidad Nacional de Itapúa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4A9C3-8859-4A57-89B9-78F9EF4B3E28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CB0F3-F304-401E-B2AD-EFAB7F5F9FBD}" type="datetime1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s-PY"/>
              <a:t>Universidad Nacional de Itapúa</a:t>
            </a: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2E94D-EAA8-431F-8914-402B595F2D56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0EEA9-F66B-4FC3-90A0-AAB1A47FDD63}" type="datetimeFigureOut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92C3B-BD7C-4D54-A52E-E3C7E14B694C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71571C-CAE6-453E-8BFE-F5208E10E0B3}" type="datetime1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s-PY"/>
              <a:t>Universidad Nacional de Itapúa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11F34-BB98-41ED-BC90-6429F540EED4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2C2E8-EB9C-48CA-A66A-CC2D30A9F501}" type="datetimeFigureOut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BC734-DD5A-4AC8-9961-2CA093D3A293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F9D5A-EA3D-40CB-906D-99A93B68FF72}" type="datetime1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s-PY"/>
              <a:t>Universidad Nacional de Itapúa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E821D-3F94-4F54-9BD9-15DA46299554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4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>
          <a:xfrm>
            <a:off x="2914650" y="6042025"/>
            <a:ext cx="7318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FD82A-212B-4586-A1E1-158E5C947621}" type="datetime1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>
          <a:xfrm>
            <a:off x="442913" y="6042025"/>
            <a:ext cx="2471737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s-PY"/>
              <a:t>Universidad Nacional de Itapúa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>
          <a:xfrm>
            <a:off x="3646488" y="5916613"/>
            <a:ext cx="796925" cy="490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4380F-2D4E-4CC7-8B45-441CF9A68352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 sz="16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8C0C50-7CFD-4476-842C-775FBF408887}" type="datetimeFigureOut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B143C-4110-4A70-A0DB-372746D5AAEB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/>
          <a:lstStyle>
            <a:lvl1pPr algn="l">
              <a:defRPr sz="4200" b="1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7C57B-6EC5-4409-98A6-0AFEAF922B0D}" type="datetimeFigureOut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B9112C-88A1-45A1-A54E-346ACD7A8C7D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740CF-A2DA-478A-8340-6305B0B79AB4}" type="datetimeFigureOut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9C774-3DF7-4F26-8B6C-80B5D84CB149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1C0FB-EDAD-4318-9811-32B2D6152B02}" type="datetime1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s-PY"/>
              <a:t>Universidad Nacional de Itapúa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04A355-7BAB-4DCC-8575-AE5BFEF3E974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DE597-3878-4B6E-8A3E-C0361377F637}" type="datetime1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s-PY"/>
              <a:t>Universidad Nacional de Itapúa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47C8F-641F-42F9-814E-A066B90DAC80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3250" cy="113665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fecha"/>
          <p:cNvSpPr>
            <a:spLocks noGrp="1"/>
          </p:cNvSpPr>
          <p:nvPr>
            <p:ph type="dt" idx="10"/>
          </p:nvPr>
        </p:nvSpPr>
        <p:spPr>
          <a:xfrm>
            <a:off x="457200" y="6356350"/>
            <a:ext cx="2127250" cy="3587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idx="11"/>
          </p:nvPr>
        </p:nvSpPr>
        <p:spPr>
          <a:xfrm>
            <a:off x="6553200" y="6356350"/>
            <a:ext cx="2127250" cy="3587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57F3B-9126-4CB0-BF3E-D1B59EDE26C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3250" cy="113665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5425" cy="3970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5025" y="1600200"/>
            <a:ext cx="4035425" cy="19081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5025" y="3660775"/>
            <a:ext cx="4035425" cy="19097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6" name="5 Marcador de fecha"/>
          <p:cNvSpPr>
            <a:spLocks noGrp="1"/>
          </p:cNvSpPr>
          <p:nvPr>
            <p:ph type="dt" idx="10"/>
          </p:nvPr>
        </p:nvSpPr>
        <p:spPr>
          <a:xfrm>
            <a:off x="457200" y="6356350"/>
            <a:ext cx="2127250" cy="3587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idx="11"/>
          </p:nvPr>
        </p:nvSpPr>
        <p:spPr>
          <a:xfrm>
            <a:off x="6553200" y="6356350"/>
            <a:ext cx="2127250" cy="3587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99AC8-48B9-46FE-A5FB-1095B509C28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ítulo y 2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3250" cy="113665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5425" cy="19081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5025" y="1600200"/>
            <a:ext cx="4035425" cy="19081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3"/>
          </p:nvPr>
        </p:nvSpPr>
        <p:spPr>
          <a:xfrm>
            <a:off x="457200" y="3660775"/>
            <a:ext cx="8223250" cy="19097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6" name="5 Marcador de fecha"/>
          <p:cNvSpPr>
            <a:spLocks noGrp="1"/>
          </p:cNvSpPr>
          <p:nvPr>
            <p:ph type="dt" idx="10"/>
          </p:nvPr>
        </p:nvSpPr>
        <p:spPr>
          <a:xfrm>
            <a:off x="457200" y="6356350"/>
            <a:ext cx="2127250" cy="3587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idx="11"/>
          </p:nvPr>
        </p:nvSpPr>
        <p:spPr>
          <a:xfrm>
            <a:off x="6553200" y="6356350"/>
            <a:ext cx="2127250" cy="3587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DA4A1-C48E-4626-AFEF-9DFB13A9A03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BA137-10C2-4AA8-8020-5B7A819AD00D}" type="datetimeFigureOut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7403C-D3EE-41AA-8B7E-61748712EF1B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95106-9309-4E21-AE42-947843311D1D}" type="datetimeFigureOut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BAAC0-A0CE-4496-8868-D627E25E161D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6212F-28C6-480D-B0EB-89CEDF0C4AD9}" type="datetimeFigureOut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C828D-CDCE-4877-AF01-A29F379F45B4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2118D-72F1-45BF-B55E-640878A3FBCD}" type="datetimeFigureOut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88A7B-3996-49D0-ABF7-10753A2DEBFD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0706D-295F-4791-BDEE-E715B7DC22E8}" type="datetimeFigureOut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AB174-EBD9-4486-8F66-0C9378CB570C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PY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79ABB-1132-4DF3-937F-B3A86160804F}" type="datetimeFigureOut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C62E6-E513-4322-B887-66B6E8918D29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PY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1BE85B-D82C-46BB-89A6-0521E4AE675F}" type="datetimeFigureOut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101C02-A717-4A81-A3B4-CD5E2C023AD2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Rectángulo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29 Rectángulo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30 Rectángulo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31 Rectángulo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3" name="32 Rectángulo redondeado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34" name="33 Rectángulo redondeado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5" name="34 Rectángulo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35 Rectángulo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36 Rectángulo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37 Rectángulo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38 Rectángulo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39 Rectángulo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327" name="2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n-US" smtClean="0"/>
          </a:p>
        </p:txBody>
      </p:sp>
      <p:sp>
        <p:nvSpPr>
          <p:cNvPr id="13328" name="1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smtClean="0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rgbClr val="438086"/>
                </a:solidFill>
                <a:latin typeface="+mn-lt"/>
              </a:defRPr>
            </a:lvl1pPr>
          </a:lstStyle>
          <a:p>
            <a:pPr>
              <a:defRPr/>
            </a:pPr>
            <a:fld id="{C35B901F-3C3F-42EE-B70B-A73C7F40AC35}" type="datetimeFigureOut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rgbClr val="438086"/>
                </a:solidFill>
                <a:latin typeface="+mn-lt"/>
              </a:defRPr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883B6287-6071-4953-A117-8A8FCD0DE03D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86" r:id="rId2"/>
    <p:sldLayoutId id="2147483887" r:id="rId3"/>
    <p:sldLayoutId id="2147483888" r:id="rId4"/>
    <p:sldLayoutId id="2147483896" r:id="rId5"/>
    <p:sldLayoutId id="2147483897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625" y="447675"/>
            <a:ext cx="7524750" cy="969963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625" y="2184400"/>
            <a:ext cx="7524750" cy="3675063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913" y="6042025"/>
            <a:ext cx="628967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s-P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975" y="6042025"/>
            <a:ext cx="992188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0BD18C49-64EE-48EA-972D-E772BD0A84F3}" type="datetimeFigureOut">
              <a:rPr lang="es-PY"/>
              <a:pPr>
                <a:defRPr/>
              </a:pPr>
              <a:t>15/10/2018</a:t>
            </a:fld>
            <a:endParaRPr lang="es-P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163" y="5916613"/>
            <a:ext cx="796925" cy="490537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20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8173598C-1E6B-4AD1-976D-2072559C6812}" type="slidenum">
              <a:rPr lang="es-PY"/>
              <a:pPr>
                <a:defRPr/>
              </a:pPr>
              <a:t>‹Nº›</a:t>
            </a:fld>
            <a:endParaRPr lang="es-PY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894" r:id="rId10"/>
    <p:sldLayoutId id="2147483907" r:id="rId11"/>
    <p:sldLayoutId id="2147483908" r:id="rId12"/>
    <p:sldLayoutId id="2147483909" r:id="rId13"/>
    <p:sldLayoutId id="2147483910" r:id="rId14"/>
    <p:sldLayoutId id="2147483911" r:id="rId15"/>
    <p:sldLayoutId id="2147483912" r:id="rId16"/>
    <p:sldLayoutId id="2147483913" r:id="rId17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4000" b="1" kern="1200">
          <a:solidFill>
            <a:srgbClr val="FEFEFE"/>
          </a:solidFill>
          <a:latin typeface="+mj-lt"/>
          <a:ea typeface="Trebuchet MS" pitchFamily="34" charset="0"/>
          <a:cs typeface="Trebuchet MS"/>
        </a:defRPr>
      </a:lvl1pPr>
      <a:lvl2pPr algn="l" defTabSz="457200" rtl="0" fontAlgn="base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itchFamily="34" charset="0"/>
          <a:ea typeface="Trebuchet MS" pitchFamily="34" charset="0"/>
          <a:cs typeface="Trebuchet MS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itchFamily="34" charset="0"/>
          <a:ea typeface="Trebuchet MS" pitchFamily="34" charset="0"/>
          <a:cs typeface="Trebuchet MS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itchFamily="34" charset="0"/>
          <a:ea typeface="Trebuchet MS" pitchFamily="34" charset="0"/>
          <a:cs typeface="Trebuchet MS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pitchFamily="34" charset="0"/>
          <a:ea typeface="Trebuchet MS" pitchFamily="34" charset="0"/>
          <a:cs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Font typeface="Wingdings 2" pitchFamily="18" charset="2"/>
        <a:buChar char="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Font typeface="Wingdings 2" pitchFamily="18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Font typeface="Wingdings 2" pitchFamily="18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Font typeface="Wingdings 2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ts val="600"/>
        </a:spcAft>
        <a:buClr>
          <a:schemeClr val="accent1"/>
        </a:buClr>
        <a:buFont typeface="Wingdings 2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6.png"/><Relationship Id="rId5" Type="http://schemas.openxmlformats.org/officeDocument/2006/relationships/image" Target="../media/image45.wmf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5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5.jpeg"/><Relationship Id="rId4" Type="http://schemas.openxmlformats.org/officeDocument/2006/relationships/image" Target="../media/image54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.py/imgres?q=senatur&amp;um=1&amp;hl=es&amp;biw=1284&amp;bih=606&amp;tbm=isch&amp;tbnid=oC8QwUL7CEX7UM:&amp;imgrefurl=http://www.congresofepale.info/index.php?option=com_content&amp;view=article&amp;id=123&amp;Itemid=127&amp;lang=br&amp;docid=9lP3drYp2ZFvnM&amp;imgurl=http://www.congresofepale.info/ckfinder/userfiles/images/Logo%20con%20Senatur.JPG&amp;w=160&amp;h=127&amp;ei=CJhDT_2OCsy2twfZ89XLBQ&amp;zoom=1&amp;iact=rc&amp;dur=484&amp;sig=115425229432140534966&amp;page=5&amp;tbnh=101&amp;tbnw=128&amp;start=91&amp;ndsp=24&amp;ved=0CNgDEK0DMGA&amp;tx=62&amp;ty=61" TargetMode="External"/><Relationship Id="rId13" Type="http://schemas.openxmlformats.org/officeDocument/2006/relationships/oleObject" Target="../embeddings/oleObject3.bin"/><Relationship Id="rId18" Type="http://schemas.openxmlformats.org/officeDocument/2006/relationships/image" Target="../media/image75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12" Type="http://schemas.openxmlformats.org/officeDocument/2006/relationships/image" Target="../media/image71.png"/><Relationship Id="rId17" Type="http://schemas.openxmlformats.org/officeDocument/2006/relationships/image" Target="../media/image74.jpe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73.jpeg"/><Relationship Id="rId1" Type="http://schemas.openxmlformats.org/officeDocument/2006/relationships/vmlDrawing" Target="../drawings/vmlDrawing3.vml"/><Relationship Id="rId6" Type="http://schemas.openxmlformats.org/officeDocument/2006/relationships/image" Target="../media/image68.jpeg"/><Relationship Id="rId11" Type="http://schemas.openxmlformats.org/officeDocument/2006/relationships/image" Target="../media/image45.wmf"/><Relationship Id="rId5" Type="http://schemas.openxmlformats.org/officeDocument/2006/relationships/image" Target="../media/image67.png"/><Relationship Id="rId15" Type="http://schemas.openxmlformats.org/officeDocument/2006/relationships/image" Target="../media/image72.jpeg"/><Relationship Id="rId10" Type="http://schemas.openxmlformats.org/officeDocument/2006/relationships/image" Target="http://t0.gstatic.com/images?q=tbn:ANd9GcRchLl9qFEUe4oc6G_M0rh-LVyKUPQ4CodufUWv38hd_RIkUQLa" TargetMode="External"/><Relationship Id="rId4" Type="http://schemas.openxmlformats.org/officeDocument/2006/relationships/image" Target="../media/image66.png"/><Relationship Id="rId9" Type="http://schemas.openxmlformats.org/officeDocument/2006/relationships/image" Target="../media/image70.jpeg"/><Relationship Id="rId14" Type="http://schemas.openxmlformats.org/officeDocument/2006/relationships/image" Target="../media/image64.w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3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e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Imagen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00188" y="-1143000"/>
            <a:ext cx="11072813" cy="914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2" name="CuadroTexto 2"/>
          <p:cNvSpPr txBox="1">
            <a:spLocks noChangeArrowheads="1"/>
          </p:cNvSpPr>
          <p:nvPr/>
        </p:nvSpPr>
        <p:spPr bwMode="auto">
          <a:xfrm>
            <a:off x="590550" y="441325"/>
            <a:ext cx="8696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Y" sz="3200" b="1">
                <a:solidFill>
                  <a:schemeClr val="bg1"/>
                </a:solidFill>
                <a:latin typeface="Century Gothic" pitchFamily="34" charset="0"/>
              </a:rPr>
              <a:t>UNIVERSIDAD NACIONAL DE ITAPÚA</a:t>
            </a:r>
          </a:p>
        </p:txBody>
      </p:sp>
      <p:pic>
        <p:nvPicPr>
          <p:cNvPr id="46083" name="0 Imag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9563" y="0"/>
            <a:ext cx="121443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00125" y="3857625"/>
            <a:ext cx="7315200" cy="72072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PY" sz="6000" dirty="0" smtClean="0">
                <a:solidFill>
                  <a:schemeClr val="bg1"/>
                </a:solidFill>
                <a:ea typeface="+mj-ea"/>
              </a:rPr>
              <a:t>Marco Político Institucional</a:t>
            </a:r>
            <a:endParaRPr lang="es-PY" sz="60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60418" name="3 Marcador de fecha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PY"/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PY"/>
          </a:p>
        </p:txBody>
      </p:sp>
      <p:sp>
        <p:nvSpPr>
          <p:cNvPr id="60419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>
            <a:off x="1214438" y="500063"/>
            <a:ext cx="6357937" cy="57150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PY" sz="2400" b="1"/>
              <a:t>Universidad Nacional de Itapúa</a:t>
            </a:r>
          </a:p>
        </p:txBody>
      </p:sp>
      <p:sp>
        <p:nvSpPr>
          <p:cNvPr id="60420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579125E-6C5E-4122-A3A3-73F42C418433}" type="slidenum">
              <a:rPr lang="es-PY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s-PY"/>
          </a:p>
        </p:txBody>
      </p:sp>
      <p:pic>
        <p:nvPicPr>
          <p:cNvPr id="60421" name="0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0938" y="214313"/>
            <a:ext cx="121443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3 Marcador de fecha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F6FDBC0-6295-4CDB-80C0-E4B4AB2ADE7B}" type="datetime1">
              <a:rPr lang="es-PY"/>
              <a:pPr fontAlgn="base">
                <a:spcBef>
                  <a:spcPct val="0"/>
                </a:spcBef>
                <a:spcAft>
                  <a:spcPct val="0"/>
                </a:spcAft>
              </a:pPr>
              <a:t>15/10/2018</a:t>
            </a:fld>
            <a:endParaRPr lang="es-PY"/>
          </a:p>
        </p:txBody>
      </p:sp>
      <p:sp>
        <p:nvSpPr>
          <p:cNvPr id="61443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>
            <a:off x="541338" y="0"/>
            <a:ext cx="7362825" cy="836613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PY" sz="2000" b="1"/>
              <a:t>Universidad Nacional de Itapúa</a:t>
            </a:r>
          </a:p>
        </p:txBody>
      </p:sp>
      <p:sp>
        <p:nvSpPr>
          <p:cNvPr id="61444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85ADDBC-9090-44E6-893D-0F37EC081F13}" type="slidenum">
              <a:rPr lang="es-PY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s-PY"/>
          </a:p>
        </p:txBody>
      </p:sp>
      <p:sp>
        <p:nvSpPr>
          <p:cNvPr id="61445" name="8 CuadroTexto"/>
          <p:cNvSpPr txBox="1">
            <a:spLocks noChangeArrowheads="1"/>
          </p:cNvSpPr>
          <p:nvPr/>
        </p:nvSpPr>
        <p:spPr bwMode="auto">
          <a:xfrm>
            <a:off x="-22225" y="4079875"/>
            <a:ext cx="4860925" cy="25241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Y" sz="1400" b="1">
                <a:solidFill>
                  <a:schemeClr val="bg1"/>
                </a:solidFill>
                <a:latin typeface="Century Gothic" pitchFamily="34" charset="0"/>
              </a:rPr>
              <a:t>VISIÓN</a:t>
            </a:r>
            <a:endParaRPr lang="es-PY" sz="140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es-PY" sz="1400">
                <a:solidFill>
                  <a:schemeClr val="bg1"/>
                </a:solidFill>
                <a:latin typeface="Century Gothic" pitchFamily="34" charset="0"/>
              </a:rPr>
              <a:t> </a:t>
            </a:r>
          </a:p>
          <a:p>
            <a:pPr algn="just"/>
            <a:r>
              <a:rPr lang="es-PY" sz="1600">
                <a:solidFill>
                  <a:schemeClr val="bg1"/>
                </a:solidFill>
                <a:latin typeface="Century Gothic" pitchFamily="34" charset="0"/>
              </a:rPr>
              <a:t>Ser una universidad con calidad y pertinencia en la formación, investigación, innovación y vinculación social, reconocida a nivel nacional e internacional, comprometida con la construcción de una sociedad inclusiva y sustentable.</a:t>
            </a:r>
          </a:p>
          <a:p>
            <a:pPr algn="just"/>
            <a:endParaRPr lang="es-PY" sz="1600">
              <a:solidFill>
                <a:schemeClr val="bg1"/>
              </a:solidFill>
              <a:latin typeface="Century Gothic" pitchFamily="34" charset="0"/>
            </a:endParaRPr>
          </a:p>
          <a:p>
            <a:pPr algn="just"/>
            <a:endParaRPr lang="es-PY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1446" name="9 CuadroTexto"/>
          <p:cNvSpPr txBox="1">
            <a:spLocks noChangeArrowheads="1"/>
          </p:cNvSpPr>
          <p:nvPr/>
        </p:nvSpPr>
        <p:spPr bwMode="auto">
          <a:xfrm>
            <a:off x="4873625" y="4084638"/>
            <a:ext cx="4318000" cy="2586037"/>
          </a:xfrm>
          <a:prstGeom prst="rect">
            <a:avLst/>
          </a:prstGeom>
          <a:gradFill rotWithShape="0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Y" b="1">
                <a:solidFill>
                  <a:schemeClr val="bg1"/>
                </a:solidFill>
                <a:latin typeface="Century Gothic" pitchFamily="34" charset="0"/>
              </a:rPr>
              <a:t>MISIÓN</a:t>
            </a:r>
            <a:endParaRPr lang="es-PY">
              <a:solidFill>
                <a:schemeClr val="bg1"/>
              </a:solidFill>
              <a:latin typeface="Century Gothic" pitchFamily="34" charset="0"/>
            </a:endParaRPr>
          </a:p>
          <a:p>
            <a:pPr algn="just"/>
            <a:r>
              <a:rPr lang="es-PY" sz="1600" b="1">
                <a:solidFill>
                  <a:schemeClr val="bg1"/>
                </a:solidFill>
                <a:latin typeface="Century Gothic" pitchFamily="34" charset="0"/>
              </a:rPr>
              <a:t>Somos una universidad que promueve la formación integral de profesionales de calidad mediante la docencia, la generación y transferencia del conocimiento científico – tecnológico con compromiso social para el desarrollo sostenible, preservando la identidad nacional y fortaleciendo los procesos de internacionalización.</a:t>
            </a: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4284663" y="836613"/>
            <a:ext cx="4722812" cy="504825"/>
          </a:xfrm>
          <a:prstGeom prst="rect">
            <a:avLst/>
          </a:prstGeom>
        </p:spPr>
        <p:txBody>
          <a:bodyPr anchor="b">
            <a:normAutofit fontScale="6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s-PY" b="1" dirty="0" smtClean="0"/>
              <a:t>Marco Político Institucional</a:t>
            </a:r>
            <a:endParaRPr lang="es-PY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313" y="1071563"/>
            <a:ext cx="8712200" cy="7207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PY" sz="2800" dirty="0" smtClean="0">
                <a:ea typeface="+mj-ea"/>
              </a:rPr>
              <a:t>Marco Político Institucional – Políticas Institucionales</a:t>
            </a:r>
            <a:endParaRPr lang="es-PY" sz="2800" dirty="0">
              <a:ea typeface="+mj-ea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388" y="2133600"/>
            <a:ext cx="8856662" cy="4464050"/>
          </a:xfrm>
        </p:spPr>
        <p:txBody>
          <a:bodyPr>
            <a:normAutofit lnSpcReduction="10000"/>
          </a:bodyPr>
          <a:lstStyle/>
          <a:p>
            <a:pPr fontAlgn="auto">
              <a:buFont typeface="Wingdings 2" charset="2"/>
              <a:buChar char=""/>
              <a:defRPr/>
            </a:pPr>
            <a:r>
              <a:rPr lang="es-PE" sz="2800" dirty="0">
                <a:solidFill>
                  <a:schemeClr val="bg1"/>
                </a:solidFill>
              </a:rPr>
              <a:t>Formación </a:t>
            </a:r>
            <a:r>
              <a:rPr lang="es-PE" sz="2800" dirty="0" smtClean="0">
                <a:solidFill>
                  <a:schemeClr val="bg1"/>
                </a:solidFill>
              </a:rPr>
              <a:t>continua </a:t>
            </a:r>
            <a:r>
              <a:rPr lang="es-PE" sz="2800" dirty="0">
                <a:solidFill>
                  <a:schemeClr val="bg1"/>
                </a:solidFill>
              </a:rPr>
              <a:t>hasta el nivel máximo de postgrado (pre-grado, especialización, maestría y doctorado)</a:t>
            </a:r>
            <a:endParaRPr lang="es-PY" sz="2800" dirty="0">
              <a:solidFill>
                <a:schemeClr val="bg1"/>
              </a:solidFill>
            </a:endParaRPr>
          </a:p>
          <a:p>
            <a:pPr fontAlgn="auto">
              <a:buFont typeface="Wingdings 2" charset="2"/>
              <a:buChar char=""/>
              <a:defRPr/>
            </a:pPr>
            <a:r>
              <a:rPr lang="es-PE" sz="2800" dirty="0">
                <a:solidFill>
                  <a:schemeClr val="bg1"/>
                </a:solidFill>
              </a:rPr>
              <a:t>Preparación, nivelación y admisión de alumnos a través de la selección en base a méritos, aptitudes y conocimientos con plazas limitadas.</a:t>
            </a:r>
            <a:endParaRPr lang="es-PY" sz="2800" dirty="0">
              <a:solidFill>
                <a:schemeClr val="bg1"/>
              </a:solidFill>
            </a:endParaRPr>
          </a:p>
          <a:p>
            <a:pPr fontAlgn="auto">
              <a:buFont typeface="Wingdings 2" charset="2"/>
              <a:buChar char=""/>
              <a:defRPr/>
            </a:pPr>
            <a:r>
              <a:rPr lang="es-PE" sz="2800" dirty="0">
                <a:solidFill>
                  <a:schemeClr val="bg1"/>
                </a:solidFill>
              </a:rPr>
              <a:t>Énfasis en la calidad antes que la cantidad.</a:t>
            </a:r>
            <a:endParaRPr lang="es-PY" sz="2800" dirty="0">
              <a:solidFill>
                <a:schemeClr val="bg1"/>
              </a:solidFill>
            </a:endParaRPr>
          </a:p>
          <a:p>
            <a:pPr fontAlgn="auto">
              <a:buFont typeface="Wingdings 2" charset="2"/>
              <a:buChar char=""/>
              <a:defRPr/>
            </a:pPr>
            <a:r>
              <a:rPr lang="es-PE" sz="2800" dirty="0">
                <a:solidFill>
                  <a:schemeClr val="bg1"/>
                </a:solidFill>
              </a:rPr>
              <a:t>Actitud emprendedora y autogestión eficiente.</a:t>
            </a:r>
            <a:endParaRPr lang="es-PY" sz="2800" dirty="0">
              <a:solidFill>
                <a:schemeClr val="bg1"/>
              </a:solidFill>
            </a:endParaRPr>
          </a:p>
          <a:p>
            <a:pPr fontAlgn="auto">
              <a:buFont typeface="Wingdings 2" charset="2"/>
              <a:buChar char=""/>
              <a:defRPr/>
            </a:pPr>
            <a:r>
              <a:rPr lang="es-PE" sz="2800" dirty="0">
                <a:solidFill>
                  <a:schemeClr val="bg1"/>
                </a:solidFill>
              </a:rPr>
              <a:t>Promoción del desarrollo regional.</a:t>
            </a:r>
            <a:endParaRPr lang="es-PY" sz="2800" dirty="0">
              <a:solidFill>
                <a:schemeClr val="bg1"/>
              </a:solidFill>
            </a:endParaRPr>
          </a:p>
          <a:p>
            <a:pPr marL="45720" indent="0" fontAlgn="auto">
              <a:buFont typeface="Wingdings 2" charset="2"/>
              <a:buNone/>
              <a:defRPr/>
            </a:pPr>
            <a:endParaRPr lang="es-PY" dirty="0">
              <a:solidFill>
                <a:schemeClr val="bg1"/>
              </a:solidFill>
            </a:endParaRPr>
          </a:p>
        </p:txBody>
      </p:sp>
      <p:sp>
        <p:nvSpPr>
          <p:cNvPr id="62467" name="3 Marcador de fecha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4CC8BCA-5890-448B-8B5A-C7254ADF7421}" type="datetime1">
              <a:rPr lang="es-PY"/>
              <a:pPr fontAlgn="base">
                <a:spcBef>
                  <a:spcPct val="0"/>
                </a:spcBef>
                <a:spcAft>
                  <a:spcPct val="0"/>
                </a:spcAft>
              </a:pPr>
              <a:t>15/10/2018</a:t>
            </a:fld>
            <a:endParaRPr lang="es-PY"/>
          </a:p>
        </p:txBody>
      </p:sp>
      <p:sp>
        <p:nvSpPr>
          <p:cNvPr id="62468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>
            <a:off x="3500438" y="428625"/>
            <a:ext cx="4043362" cy="341313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PY" sz="2000"/>
              <a:t>Universidad Nacional de Itapúa</a:t>
            </a:r>
          </a:p>
        </p:txBody>
      </p:sp>
      <p:sp>
        <p:nvSpPr>
          <p:cNvPr id="62469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058DF5-CB9B-4566-A61F-C22152BEAF91}" type="slidenum">
              <a:rPr lang="es-PY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s-PY"/>
          </a:p>
        </p:txBody>
      </p:sp>
      <p:pic>
        <p:nvPicPr>
          <p:cNvPr id="62470" name="0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3813" y="214313"/>
            <a:ext cx="107156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4313" y="1214438"/>
            <a:ext cx="8712200" cy="7207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s-PY" sz="2800" dirty="0" smtClean="0">
                <a:ea typeface="+mj-ea"/>
              </a:rPr>
              <a:t>Marco Político Institucional – Políticas Institucionales</a:t>
            </a:r>
            <a:endParaRPr lang="es-PY" sz="2800" dirty="0">
              <a:ea typeface="+mj-ea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388" y="2133600"/>
            <a:ext cx="8856662" cy="4464050"/>
          </a:xfrm>
        </p:spPr>
        <p:txBody>
          <a:bodyPr>
            <a:normAutofit fontScale="92500" lnSpcReduction="10000"/>
          </a:bodyPr>
          <a:lstStyle/>
          <a:p>
            <a:pPr marL="45720" indent="0" fontAlgn="auto">
              <a:buFont typeface="Wingdings 2" charset="2"/>
              <a:buNone/>
              <a:defRPr/>
            </a:pPr>
            <a:endParaRPr lang="es-PY" dirty="0"/>
          </a:p>
          <a:p>
            <a:pPr fontAlgn="auto">
              <a:buFont typeface="Wingdings 2" charset="2"/>
              <a:buChar char=""/>
              <a:defRPr/>
            </a:pPr>
            <a:r>
              <a:rPr lang="es-PE" sz="2200" dirty="0">
                <a:solidFill>
                  <a:schemeClr val="bg1"/>
                </a:solidFill>
              </a:rPr>
              <a:t>Actualización permanente de los planes y programas de estudio.</a:t>
            </a:r>
            <a:endParaRPr lang="es-PY" sz="2200" dirty="0">
              <a:solidFill>
                <a:schemeClr val="bg1"/>
              </a:solidFill>
            </a:endParaRPr>
          </a:p>
          <a:p>
            <a:pPr fontAlgn="auto">
              <a:buFont typeface="Wingdings 2" charset="2"/>
              <a:buChar char=""/>
              <a:defRPr/>
            </a:pPr>
            <a:r>
              <a:rPr lang="es-PE" sz="2200" dirty="0">
                <a:solidFill>
                  <a:schemeClr val="bg1"/>
                </a:solidFill>
              </a:rPr>
              <a:t>Consolidación de las relaciones con instituciones educativas y organizaciones (públicas y privadas) nacionales e internacionales.</a:t>
            </a:r>
            <a:endParaRPr lang="es-PY" sz="2200" dirty="0">
              <a:solidFill>
                <a:schemeClr val="bg1"/>
              </a:solidFill>
            </a:endParaRPr>
          </a:p>
          <a:p>
            <a:pPr fontAlgn="auto">
              <a:buFont typeface="Wingdings 2" charset="2"/>
              <a:buChar char=""/>
              <a:defRPr/>
            </a:pPr>
            <a:r>
              <a:rPr lang="es-PE" sz="2200" dirty="0">
                <a:solidFill>
                  <a:schemeClr val="bg1"/>
                </a:solidFill>
              </a:rPr>
              <a:t>Desarrollo y perfeccionamiento continúo de los recursos humanos.</a:t>
            </a:r>
            <a:endParaRPr lang="es-PY" sz="2200" dirty="0">
              <a:solidFill>
                <a:schemeClr val="bg1"/>
              </a:solidFill>
            </a:endParaRPr>
          </a:p>
          <a:p>
            <a:pPr fontAlgn="auto">
              <a:buFont typeface="Wingdings 2" charset="2"/>
              <a:buChar char=""/>
              <a:defRPr/>
            </a:pPr>
            <a:r>
              <a:rPr lang="es-PE" sz="2200" dirty="0">
                <a:solidFill>
                  <a:schemeClr val="bg1"/>
                </a:solidFill>
              </a:rPr>
              <a:t>Transparencia en la gestión y la administración institucional.</a:t>
            </a:r>
            <a:endParaRPr lang="es-PY" sz="2200" dirty="0">
              <a:solidFill>
                <a:schemeClr val="bg1"/>
              </a:solidFill>
            </a:endParaRPr>
          </a:p>
          <a:p>
            <a:pPr fontAlgn="auto">
              <a:buFont typeface="Wingdings 2" charset="2"/>
              <a:buChar char=""/>
              <a:defRPr/>
            </a:pPr>
            <a:r>
              <a:rPr lang="es-PE" sz="2200" dirty="0">
                <a:solidFill>
                  <a:schemeClr val="bg1"/>
                </a:solidFill>
              </a:rPr>
              <a:t>Trabajo en equipo mediante la participación y el liderazgo democrático. </a:t>
            </a:r>
            <a:endParaRPr lang="es-PY" sz="2200" dirty="0">
              <a:solidFill>
                <a:schemeClr val="bg1"/>
              </a:solidFill>
            </a:endParaRPr>
          </a:p>
          <a:p>
            <a:pPr fontAlgn="auto">
              <a:buFont typeface="Wingdings 2" charset="2"/>
              <a:buChar char=""/>
              <a:defRPr/>
            </a:pPr>
            <a:r>
              <a:rPr lang="es-PE" sz="2200" dirty="0">
                <a:solidFill>
                  <a:schemeClr val="bg1"/>
                </a:solidFill>
              </a:rPr>
              <a:t>Auto evaluación con miras a la acreditación.</a:t>
            </a:r>
            <a:endParaRPr lang="es-PY" sz="2200" dirty="0">
              <a:solidFill>
                <a:schemeClr val="bg1"/>
              </a:solidFill>
            </a:endParaRPr>
          </a:p>
          <a:p>
            <a:pPr fontAlgn="auto">
              <a:buFont typeface="Wingdings 2" charset="2"/>
              <a:buChar char=""/>
              <a:defRPr/>
            </a:pPr>
            <a:r>
              <a:rPr lang="es-PE" sz="2200" dirty="0">
                <a:solidFill>
                  <a:schemeClr val="bg1"/>
                </a:solidFill>
              </a:rPr>
              <a:t>Fortalecer la investigación en las diferentes áreas del saber.</a:t>
            </a:r>
            <a:endParaRPr lang="es-PY" sz="2200" dirty="0">
              <a:solidFill>
                <a:schemeClr val="bg1"/>
              </a:solidFill>
            </a:endParaRPr>
          </a:p>
          <a:p>
            <a:pPr fontAlgn="auto">
              <a:buFont typeface="Wingdings 2" charset="2"/>
              <a:buChar char=""/>
              <a:defRPr/>
            </a:pPr>
            <a:r>
              <a:rPr lang="es-PE" sz="2200" dirty="0">
                <a:solidFill>
                  <a:schemeClr val="bg1"/>
                </a:solidFill>
              </a:rPr>
              <a:t>Propiciar acciones para la preservación del medio ambiente. </a:t>
            </a:r>
            <a:endParaRPr lang="es-PY" sz="2200" dirty="0">
              <a:solidFill>
                <a:schemeClr val="bg1"/>
              </a:solidFill>
            </a:endParaRPr>
          </a:p>
          <a:p>
            <a:pPr marL="45720" indent="0" fontAlgn="auto">
              <a:buFont typeface="Wingdings 2" charset="2"/>
              <a:buNone/>
              <a:defRPr/>
            </a:pPr>
            <a:endParaRPr lang="es-PY" sz="2200" dirty="0">
              <a:solidFill>
                <a:schemeClr val="bg1"/>
              </a:solidFill>
            </a:endParaRPr>
          </a:p>
        </p:txBody>
      </p:sp>
      <p:sp>
        <p:nvSpPr>
          <p:cNvPr id="63491" name="3 Marcador de fecha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05F711D-792F-4742-9ABC-ED863D316953}" type="datetime1">
              <a:rPr lang="es-PY"/>
              <a:pPr fontAlgn="base">
                <a:spcBef>
                  <a:spcPct val="0"/>
                </a:spcBef>
                <a:spcAft>
                  <a:spcPct val="0"/>
                </a:spcAft>
              </a:pPr>
              <a:t>15/10/2018</a:t>
            </a:fld>
            <a:endParaRPr lang="es-PY"/>
          </a:p>
        </p:txBody>
      </p:sp>
      <p:sp>
        <p:nvSpPr>
          <p:cNvPr id="63492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>
            <a:off x="4214813" y="714375"/>
            <a:ext cx="4043362" cy="341313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PY" sz="2000"/>
              <a:t>Universidad Nacional de Itapúa</a:t>
            </a:r>
          </a:p>
        </p:txBody>
      </p:sp>
      <p:sp>
        <p:nvSpPr>
          <p:cNvPr id="63493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6C116F-DFA1-44CF-AD9E-796BAD7C1D99}" type="slidenum">
              <a:rPr lang="es-PY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s-PY"/>
          </a:p>
        </p:txBody>
      </p:sp>
      <p:pic>
        <p:nvPicPr>
          <p:cNvPr id="63494" name="0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43813" y="285750"/>
            <a:ext cx="121443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9075" y="500063"/>
            <a:ext cx="8924925" cy="10826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PY" dirty="0" smtClean="0">
                <a:ea typeface="+mj-ea"/>
              </a:rPr>
              <a:t>Asignación del Presupuesto a la Universidad Nacional de Itapúa</a:t>
            </a:r>
            <a:endParaRPr lang="es-PY" dirty="0">
              <a:ea typeface="+mj-ea"/>
            </a:endParaRPr>
          </a:p>
        </p:txBody>
      </p:sp>
      <p:sp>
        <p:nvSpPr>
          <p:cNvPr id="64515" name="3 Marcador de fecha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8138A95-3942-4467-9E28-330087998D35}" type="datetime1">
              <a:rPr lang="es-PY"/>
              <a:pPr fontAlgn="base">
                <a:spcBef>
                  <a:spcPct val="0"/>
                </a:spcBef>
                <a:spcAft>
                  <a:spcPct val="0"/>
                </a:spcAft>
              </a:pPr>
              <a:t>15/10/2018</a:t>
            </a:fld>
            <a:endParaRPr lang="es-PY"/>
          </a:p>
        </p:txBody>
      </p:sp>
      <p:sp>
        <p:nvSpPr>
          <p:cNvPr id="6451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78A66D9-4055-453B-92EE-1500FC48D8C3}" type="slidenum">
              <a:rPr lang="es-PY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s-PY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27088" y="115888"/>
            <a:ext cx="7524750" cy="1760537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PY" sz="3800" dirty="0" smtClean="0">
                <a:ea typeface="+mj-ea"/>
              </a:rPr>
              <a:t>Asignación del Presupuesto a la Universidad Nacional de Itapúa</a:t>
            </a:r>
            <a:endParaRPr lang="es-PY" sz="3800" dirty="0">
              <a:ea typeface="+mj-ea"/>
            </a:endParaRPr>
          </a:p>
        </p:txBody>
      </p:sp>
      <p:graphicFrame>
        <p:nvGraphicFramePr>
          <p:cNvPr id="14" name="Marcador de contenido 13"/>
          <p:cNvGraphicFramePr>
            <a:graphicFrameLocks noGrp="1"/>
          </p:cNvGraphicFramePr>
          <p:nvPr>
            <p:ph idx="1"/>
          </p:nvPr>
        </p:nvGraphicFramePr>
        <p:xfrm>
          <a:off x="785813" y="1928813"/>
          <a:ext cx="7891204" cy="4176466"/>
        </p:xfrm>
        <a:graphic>
          <a:graphicData uri="http://schemas.openxmlformats.org/drawingml/2006/table">
            <a:tbl>
              <a:tblPr/>
              <a:tblGrid>
                <a:gridCol w="694823"/>
                <a:gridCol w="579019"/>
                <a:gridCol w="1153902"/>
                <a:gridCol w="740608"/>
                <a:gridCol w="682125"/>
                <a:gridCol w="1262091"/>
                <a:gridCol w="888551"/>
                <a:gridCol w="1207669"/>
                <a:gridCol w="682416"/>
              </a:tblGrid>
              <a:tr h="618303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PY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FUENTE DE FINANCIAMIENTO 10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PY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FUENTE DE FINANCIAMIENTO 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PY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GENERAL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</a:tr>
              <a:tr h="804961">
                <a:tc>
                  <a:txBody>
                    <a:bodyPr/>
                    <a:lstStyle/>
                    <a:p>
                      <a:pPr algn="ctr" fontAlgn="b"/>
                      <a:r>
                        <a:rPr lang="es-PY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AÑOS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del 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FUENTE 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 Variación interanual FF10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Del 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FUENTE 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de Variación interanual FF30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Variación año a año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  <a:tr h="396648"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2013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83%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47.816.274.253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7,70%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9.963.349.353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24,35%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57.779.623.606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10,25%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648"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44.720.516.071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-6,92%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11.653.997.200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16,97%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56.374.513.271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-2,43%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648"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48.145.673.763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7,66%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23%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14.136.588.847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21,30%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62.282.262.610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10,48%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648"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49.985.959.087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3,82%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17.027.971.679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20,45%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67.013.930.766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7,60%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648"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50.360.820.478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0,75%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26%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17.449.153.679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2,47%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67.809.974.157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1,19%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981">
                <a:tc>
                  <a:txBody>
                    <a:bodyPr/>
                    <a:lstStyle/>
                    <a:p>
                      <a:pPr algn="r" fontAlgn="b"/>
                      <a:r>
                        <a:rPr lang="es-PY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50.420.988.607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0,12%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13.736.058.992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-21,28%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64.157.047.599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-5,39%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4981">
                <a:tc>
                  <a:txBody>
                    <a:bodyPr/>
                    <a:lstStyle/>
                    <a:p>
                      <a:pPr algn="r" fontAlgn="b"/>
                      <a:r>
                        <a:rPr lang="es-PY" sz="11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9525" marR="9525" marT="9525" marB="0" anchor="b">
                    <a:lnL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79%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50.945.089.647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1,04%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21%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13.204.013.250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-3,87%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64.149.102.897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-0,01%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5634" name="3 Marcador de fecha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CA5F1D8-A074-4FE2-8701-9B1D84C69B6D}" type="datetime1">
              <a:rPr lang="es-PY"/>
              <a:pPr fontAlgn="base">
                <a:spcBef>
                  <a:spcPct val="0"/>
                </a:spcBef>
                <a:spcAft>
                  <a:spcPct val="0"/>
                </a:spcAft>
              </a:pPr>
              <a:t>15/10/2018</a:t>
            </a:fld>
            <a:endParaRPr lang="es-PY"/>
          </a:p>
        </p:txBody>
      </p:sp>
      <p:sp>
        <p:nvSpPr>
          <p:cNvPr id="65635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>
            <a:off x="395288" y="6219825"/>
            <a:ext cx="6289675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PY"/>
              <a:t>Universidad Nacional de Itapúa</a:t>
            </a:r>
          </a:p>
        </p:txBody>
      </p:sp>
      <p:sp>
        <p:nvSpPr>
          <p:cNvPr id="65636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E57473-F567-4DED-BFAB-B241896E805E}" type="slidenum">
              <a:rPr lang="es-PY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s-PY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20" y="214290"/>
            <a:ext cx="9144000" cy="889000"/>
          </a:xfrm>
          <a:effectLst>
            <a:innerShdw blurRad="63500" dist="50800" dir="13500000">
              <a:prstClr val="black">
                <a:alpha val="50000"/>
              </a:prstClr>
            </a:innerShdw>
          </a:effectLst>
          <a:extLst/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PY" sz="4800" kern="10" dirty="0" smtClean="0">
                <a:ln w="9525">
                  <a:solidFill>
                    <a:srgbClr val="FFFFCC"/>
                  </a:solidFill>
                  <a:round/>
                  <a:headEnd/>
                  <a:tailEnd/>
                </a:ln>
                <a:ea typeface="+mj-ea"/>
                <a:cs typeface="Times New Roman"/>
              </a:rPr>
              <a:t>          </a:t>
            </a:r>
            <a:br>
              <a:rPr lang="es-PY" sz="4800" kern="10" dirty="0" smtClean="0">
                <a:ln w="9525">
                  <a:solidFill>
                    <a:srgbClr val="FFFFCC"/>
                  </a:solidFill>
                  <a:round/>
                  <a:headEnd/>
                  <a:tailEnd/>
                </a:ln>
                <a:ea typeface="+mj-ea"/>
                <a:cs typeface="Times New Roman"/>
              </a:rPr>
            </a:br>
            <a:r>
              <a:rPr lang="es-PY" sz="4800" kern="10" dirty="0">
                <a:ln w="9525">
                  <a:solidFill>
                    <a:srgbClr val="FFFFCC"/>
                  </a:solidFill>
                  <a:round/>
                  <a:headEnd/>
                  <a:tailEnd/>
                </a:ln>
                <a:ea typeface="+mj-ea"/>
                <a:cs typeface="Times New Roman"/>
              </a:rPr>
              <a:t/>
            </a:r>
            <a:br>
              <a:rPr lang="es-PY" sz="4800" kern="10" dirty="0">
                <a:ln w="9525">
                  <a:solidFill>
                    <a:srgbClr val="FFFFCC"/>
                  </a:solidFill>
                  <a:round/>
                  <a:headEnd/>
                  <a:tailEnd/>
                </a:ln>
                <a:ea typeface="+mj-ea"/>
                <a:cs typeface="Times New Roman"/>
              </a:rPr>
            </a:br>
            <a:r>
              <a:rPr lang="es-PY" sz="4800" kern="10" dirty="0" smtClean="0">
                <a:ln w="9525">
                  <a:solidFill>
                    <a:srgbClr val="FFFFCC"/>
                  </a:solidFill>
                  <a:round/>
                  <a:headEnd/>
                  <a:tailEnd/>
                </a:ln>
                <a:ea typeface="+mj-ea"/>
                <a:cs typeface="Times New Roman"/>
              </a:rPr>
              <a:t/>
            </a:r>
            <a:br>
              <a:rPr lang="es-PY" sz="4800" kern="10" dirty="0" smtClean="0">
                <a:ln w="9525">
                  <a:solidFill>
                    <a:srgbClr val="FFFFCC"/>
                  </a:solidFill>
                  <a:round/>
                  <a:headEnd/>
                  <a:tailEnd/>
                </a:ln>
                <a:ea typeface="+mj-ea"/>
                <a:cs typeface="Times New Roman"/>
              </a:rPr>
            </a:br>
            <a:r>
              <a:rPr lang="es-PY" sz="4800" kern="10" dirty="0">
                <a:ln w="9525">
                  <a:solidFill>
                    <a:srgbClr val="FFFFCC"/>
                  </a:solidFill>
                  <a:round/>
                  <a:headEnd/>
                  <a:tailEnd/>
                </a:ln>
                <a:ea typeface="+mj-ea"/>
                <a:cs typeface="Times New Roman"/>
              </a:rPr>
              <a:t> </a:t>
            </a:r>
            <a:r>
              <a:rPr lang="es-PY" sz="4800" kern="10" dirty="0" smtClean="0">
                <a:ln w="9525">
                  <a:solidFill>
                    <a:srgbClr val="FFFFCC"/>
                  </a:solidFill>
                  <a:round/>
                  <a:headEnd/>
                  <a:tailEnd/>
                </a:ln>
                <a:ea typeface="+mj-ea"/>
                <a:cs typeface="Times New Roman"/>
              </a:rPr>
              <a:t>         </a:t>
            </a:r>
            <a:br>
              <a:rPr lang="es-PY" sz="4800" kern="10" dirty="0" smtClean="0">
                <a:ln w="9525">
                  <a:solidFill>
                    <a:srgbClr val="FFFFCC"/>
                  </a:solidFill>
                  <a:round/>
                  <a:headEnd/>
                  <a:tailEnd/>
                </a:ln>
                <a:ea typeface="+mj-ea"/>
                <a:cs typeface="Times New Roman"/>
              </a:rPr>
            </a:br>
            <a:r>
              <a:rPr lang="es-PY" sz="4800" kern="10" dirty="0">
                <a:ln w="9525">
                  <a:solidFill>
                    <a:srgbClr val="FFFFCC"/>
                  </a:solidFill>
                  <a:round/>
                  <a:headEnd/>
                  <a:tailEnd/>
                </a:ln>
                <a:ea typeface="+mj-ea"/>
                <a:cs typeface="Times New Roman"/>
              </a:rPr>
              <a:t/>
            </a:r>
            <a:br>
              <a:rPr lang="es-PY" sz="4800" kern="10" dirty="0">
                <a:ln w="9525">
                  <a:solidFill>
                    <a:srgbClr val="FFFFCC"/>
                  </a:solidFill>
                  <a:round/>
                  <a:headEnd/>
                  <a:tailEnd/>
                </a:ln>
                <a:ea typeface="+mj-ea"/>
                <a:cs typeface="Times New Roman"/>
              </a:rPr>
            </a:br>
            <a:r>
              <a:rPr lang="es-PY" sz="4800" kern="10" dirty="0" smtClean="0">
                <a:ln w="9525">
                  <a:solidFill>
                    <a:srgbClr val="FFFFCC"/>
                  </a:solidFill>
                  <a:round/>
                  <a:headEnd/>
                  <a:tailEnd/>
                </a:ln>
                <a:ea typeface="+mj-ea"/>
                <a:cs typeface="Times New Roman"/>
              </a:rPr>
              <a:t>        </a:t>
            </a:r>
            <a:r>
              <a:rPr lang="es-PY" sz="4800" i="1" kern="10" dirty="0" smtClean="0">
                <a:ln w="9525">
                  <a:solidFill>
                    <a:srgbClr val="FFFFCC"/>
                  </a:solidFill>
                  <a:round/>
                  <a:headEnd/>
                  <a:tailEnd/>
                </a:ln>
                <a:solidFill>
                  <a:srgbClr val="FF6600"/>
                </a:solidFill>
                <a:ea typeface="+mj-ea"/>
                <a:cs typeface="Times New Roman"/>
              </a:rPr>
              <a:t>Facultades y Carreras   </a:t>
            </a:r>
            <a:endParaRPr lang="es-PY" i="1" dirty="0">
              <a:solidFill>
                <a:srgbClr val="FF6600"/>
              </a:solidFill>
              <a:ea typeface="+mj-ea"/>
            </a:endParaRPr>
          </a:p>
        </p:txBody>
      </p:sp>
      <p:pic>
        <p:nvPicPr>
          <p:cNvPr id="3075" name="Picture 3" descr="C:\Users\DCOM\Desktop\Sin título-1.pn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251520" y="5177757"/>
            <a:ext cx="1174207" cy="134211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2700"/>
          </a:effectLst>
          <a:scene3d>
            <a:camera prst="isometricOffAxis1Right"/>
            <a:lightRig rig="threePt" dir="t"/>
          </a:scene3d>
          <a:extLst/>
        </p:spPr>
      </p:pic>
      <p:pic>
        <p:nvPicPr>
          <p:cNvPr id="3076" name="Picture 4" descr="C:\Users\DCOM\Desktop\2.pn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1691680" y="4470806"/>
            <a:ext cx="1008113" cy="13476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  <a:extLst/>
        </p:spPr>
      </p:pic>
      <p:pic>
        <p:nvPicPr>
          <p:cNvPr id="3077" name="Picture 5" descr="C:\Users\DCOM\Desktop\03.pn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2784933" y="4300095"/>
            <a:ext cx="1066488" cy="134701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isometricOffAxis1Right"/>
            <a:lightRig rig="threePt" dir="t"/>
          </a:scene3d>
          <a:extLst/>
        </p:spPr>
      </p:pic>
      <p:pic>
        <p:nvPicPr>
          <p:cNvPr id="3079" name="Picture 7" descr="C:\Users\DCOM\Desktop\023.pn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5191084" y="4267930"/>
            <a:ext cx="1389076" cy="150170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HeroicExtremeLeftFacing"/>
            <a:lightRig rig="threePt" dir="t"/>
          </a:scene3d>
          <a:extLst/>
        </p:spPr>
      </p:pic>
      <p:pic>
        <p:nvPicPr>
          <p:cNvPr id="3080" name="Picture 8" descr="C:\Users\DCOM\Desktop\147.png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7542783" y="5349189"/>
            <a:ext cx="1419744" cy="1316931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  <a:extLst/>
        </p:spPr>
      </p:pic>
      <p:pic>
        <p:nvPicPr>
          <p:cNvPr id="3081" name="Picture 9" descr="C:\Users\DCOM\Desktop\02359.png"/>
          <p:cNvPicPr>
            <a:picLocks noChangeAspect="1" noChangeArrowheads="1"/>
          </p:cNvPicPr>
          <p:nvPr/>
        </p:nvPicPr>
        <p:blipFill>
          <a:blip r:embed="rId7" cstate="print">
            <a:extLst/>
          </a:blip>
          <a:srcRect/>
          <a:stretch>
            <a:fillRect/>
          </a:stretch>
        </p:blipFill>
        <p:spPr bwMode="auto">
          <a:xfrm>
            <a:off x="6566813" y="4556848"/>
            <a:ext cx="1183597" cy="1265401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  <a:extLst/>
        </p:spPr>
      </p:pic>
      <p:pic>
        <p:nvPicPr>
          <p:cNvPr id="66568" name="Picture 10" descr="C:\Users\DCOM\Desktop\DERECHO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90988" y="4318000"/>
            <a:ext cx="1100137" cy="109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10 Imagen" descr="GRADUACION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42938" y="2000250"/>
            <a:ext cx="3357562" cy="223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0" name="11 Imagen" descr="PROMO 2017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929188" y="2000250"/>
            <a:ext cx="3571875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714348" y="214290"/>
            <a:ext cx="8032968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54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Arial" charset="0"/>
              </a:rPr>
              <a:t>Cifras de carreras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" sz="54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Arial" charset="0"/>
              </a:rPr>
              <a:t> de grado 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361833" y="4286256"/>
            <a:ext cx="8782167" cy="1877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Campus Encarnación </a:t>
            </a: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:Facultades: 7</a:t>
            </a:r>
          </a:p>
          <a:p>
            <a:pPr algn="ctr" fontAlgn="auto">
              <a:spcAft>
                <a:spcPts val="0"/>
              </a:spcAft>
              <a:defRPr/>
            </a:pPr>
            <a:endParaRPr lang="es-ES" sz="36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0800" algn="tl" rotWithShape="0">
                  <a:srgbClr val="000000"/>
                </a:outerShdw>
              </a:effectLst>
              <a:cs typeface="Arial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  </a:t>
            </a:r>
            <a:r>
              <a:rPr lang="es-E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Escuela de Posgrado</a:t>
            </a: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: 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19258" y="142852"/>
            <a:ext cx="9024742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40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Arial" charset="0"/>
              </a:rPr>
              <a:t>sedes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1857356" y="1285860"/>
            <a:ext cx="574388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3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Coronel Bogado: 3 Facultades</a:t>
            </a:r>
          </a:p>
        </p:txBody>
      </p:sp>
      <p:sp>
        <p:nvSpPr>
          <p:cNvPr id="68612" name="AutoShape 2" descr="http://archivo.uni.edu.py/2014-2017/wp-content/uploads/DSC_00071.jpg?w=66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>
              <a:latin typeface="Century Gothic" pitchFamily="34" charset="0"/>
            </a:endParaRPr>
          </a:p>
        </p:txBody>
      </p:sp>
      <p:sp>
        <p:nvSpPr>
          <p:cNvPr id="68613" name="AutoShape 4" descr="http://archivo.uni.edu.py/2014-2017/wp-content/uploads/DSC_00071.jpg?w=66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>
              <a:latin typeface="Century Gothic" pitchFamily="34" charset="0"/>
            </a:endParaRPr>
          </a:p>
        </p:txBody>
      </p:sp>
      <p:pic>
        <p:nvPicPr>
          <p:cNvPr id="68614" name="14 Imagen" descr="cneL BOGAD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4214813"/>
            <a:ext cx="400050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19258" y="142852"/>
            <a:ext cx="9024742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40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Arial" charset="0"/>
              </a:rPr>
              <a:t>sedes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0" y="1285860"/>
            <a:ext cx="9144000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3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Natalio: 4 Facultades </a:t>
            </a:r>
          </a:p>
        </p:txBody>
      </p:sp>
      <p:pic>
        <p:nvPicPr>
          <p:cNvPr id="69635" name="14 Imagen" descr="sede-natali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4500563"/>
            <a:ext cx="4929188" cy="217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57188" y="0"/>
            <a:ext cx="8382000" cy="135413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PY" sz="4000" dirty="0" smtClean="0">
                <a:ea typeface="+mj-ea"/>
              </a:rPr>
              <a:t>Universidad Nacional de Itapúa</a:t>
            </a:r>
            <a:endParaRPr lang="es-PY" sz="4000" dirty="0">
              <a:ea typeface="+mj-ea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19075" y="5445125"/>
            <a:ext cx="8924925" cy="1101725"/>
          </a:xfrm>
        </p:spPr>
        <p:txBody>
          <a:bodyPr>
            <a:noAutofit/>
          </a:bodyPr>
          <a:lstStyle/>
          <a:p>
            <a:pPr algn="ctr" fontAlgn="auto">
              <a:buFont typeface="Wingdings 2" charset="2"/>
              <a:buNone/>
              <a:defRPr/>
            </a:pPr>
            <a:r>
              <a:rPr lang="es-PY" sz="2400" b="1" dirty="0" smtClean="0">
                <a:solidFill>
                  <a:schemeClr val="bg1"/>
                </a:solidFill>
              </a:rPr>
              <a:t>Prof. Ing. Hildegardo González Irala  - Rector</a:t>
            </a:r>
          </a:p>
          <a:p>
            <a:pPr algn="ctr" fontAlgn="auto">
              <a:buFont typeface="Wingdings 2" charset="2"/>
              <a:buNone/>
              <a:defRPr/>
            </a:pPr>
            <a:r>
              <a:rPr lang="es-PY" sz="2400" b="1" dirty="0" smtClean="0">
                <a:solidFill>
                  <a:schemeClr val="bg1"/>
                </a:solidFill>
              </a:rPr>
              <a:t>Dra. Nelly Violeta Monges de Insfrán – Vice Rectora</a:t>
            </a:r>
            <a:endParaRPr lang="es-PY" sz="2400" b="1" dirty="0">
              <a:solidFill>
                <a:schemeClr val="bg1"/>
              </a:solidFill>
            </a:endParaRPr>
          </a:p>
        </p:txBody>
      </p:sp>
      <p:sp>
        <p:nvSpPr>
          <p:cNvPr id="47107" name="1 Título"/>
          <p:cNvSpPr txBox="1">
            <a:spLocks/>
          </p:cNvSpPr>
          <p:nvPr/>
        </p:nvSpPr>
        <p:spPr bwMode="auto">
          <a:xfrm>
            <a:off x="0" y="2214563"/>
            <a:ext cx="5976938" cy="172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r>
              <a:rPr lang="es-PY" sz="4800" b="1">
                <a:solidFill>
                  <a:schemeClr val="bg1"/>
                </a:solidFill>
                <a:latin typeface="Century Gothic" pitchFamily="34" charset="0"/>
              </a:rPr>
              <a:t>Proyecto de Presupuesto 2019</a:t>
            </a:r>
            <a:endParaRPr lang="es-PY" sz="3500" b="1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7" name="0 Imagen"/>
          <p:cNvPicPr/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215074" y="1785927"/>
            <a:ext cx="2143140" cy="2857520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bliqueBottomLeft"/>
            <a:lightRig rig="threePt" dir="t"/>
          </a:scene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19258" y="142852"/>
            <a:ext cx="9024742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40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Arial" charset="0"/>
              </a:rPr>
              <a:t>sedes</a:t>
            </a:r>
            <a:r>
              <a:rPr lang="es-ES" sz="40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Arial" charset="0"/>
              </a:rPr>
              <a:t> </a:t>
            </a:r>
          </a:p>
        </p:txBody>
      </p:sp>
      <p:pic>
        <p:nvPicPr>
          <p:cNvPr id="70658" name="10 Imagen" descr="MA. AUXILIADOR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2286000"/>
            <a:ext cx="4451350" cy="264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Rectángulo"/>
          <p:cNvSpPr/>
          <p:nvPr/>
        </p:nvSpPr>
        <p:spPr>
          <a:xfrm>
            <a:off x="785786" y="1071546"/>
            <a:ext cx="7572396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s-ES" sz="2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cs typeface="Arial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s-ES" sz="2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María Auxiliadora: 3  Facultades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19258" y="142852"/>
            <a:ext cx="9024742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40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Arial" charset="0"/>
              </a:rPr>
              <a:t>sedes</a:t>
            </a:r>
            <a:r>
              <a:rPr lang="es-ES" sz="40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Arial" charset="0"/>
              </a:rPr>
              <a:t> </a:t>
            </a:r>
          </a:p>
        </p:txBody>
      </p:sp>
      <p:pic>
        <p:nvPicPr>
          <p:cNvPr id="71682" name="8 Imagen" descr="GRAL ARTIGA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857500"/>
            <a:ext cx="5072062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Rectángulo"/>
          <p:cNvSpPr/>
          <p:nvPr/>
        </p:nvSpPr>
        <p:spPr>
          <a:xfrm>
            <a:off x="1357290" y="1785926"/>
            <a:ext cx="6357982" cy="7848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s-ES" sz="2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effectLst>
                <a:outerShdw blurRad="50800" algn="tl" rotWithShape="0">
                  <a:srgbClr val="000000"/>
                </a:outerShdw>
              </a:effectLst>
              <a:cs typeface="Arial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s-ES" sz="2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General Artigas: 2 Facultades</a:t>
            </a:r>
          </a:p>
        </p:txBody>
      </p:sp>
      <p:pic>
        <p:nvPicPr>
          <p:cNvPr id="71684" name="13 Imagen" descr="ARTIGA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25" y="2714625"/>
            <a:ext cx="30003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4 Imagen" descr="san-pedro-600x33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2714625"/>
            <a:ext cx="47148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119258" y="142852"/>
            <a:ext cx="9024742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40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Arial" charset="0"/>
              </a:rPr>
              <a:t>sedes</a:t>
            </a:r>
            <a:r>
              <a:rPr lang="es-ES" sz="40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Arial" charset="0"/>
              </a:rPr>
              <a:t> 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285720" y="1142984"/>
            <a:ext cx="91440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San Pedro del Paraná: 2 Facultades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19258" y="142852"/>
            <a:ext cx="9024742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40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Arial" charset="0"/>
              </a:rPr>
              <a:t>sedes</a:t>
            </a:r>
            <a:r>
              <a:rPr lang="es-ES" sz="40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cs typeface="Arial" charset="0"/>
              </a:rPr>
              <a:t> </a:t>
            </a:r>
          </a:p>
        </p:txBody>
      </p:sp>
      <p:pic>
        <p:nvPicPr>
          <p:cNvPr id="73730" name="12 Imagen" descr="maor otañ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3000375"/>
            <a:ext cx="51435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11 Rectángulo"/>
          <p:cNvSpPr/>
          <p:nvPr/>
        </p:nvSpPr>
        <p:spPr>
          <a:xfrm>
            <a:off x="0" y="2143116"/>
            <a:ext cx="9144000" cy="4770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2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Mayor Dionisio Otaño: 1 Facultad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0" y="214290"/>
            <a:ext cx="7715304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36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Arial" charset="0"/>
              </a:rPr>
              <a:t>Cifras de carreras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" sz="36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Arial" charset="0"/>
              </a:rPr>
              <a:t> de grado y POSGRADO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571472" y="3071810"/>
            <a:ext cx="7101624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Egresados 2003/2017: </a:t>
            </a:r>
            <a:r>
              <a:rPr lang="es-E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4.360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571472" y="2214554"/>
            <a:ext cx="626825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Carreras Aprobadas: 47 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571472" y="4000504"/>
            <a:ext cx="778931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Matricula estimada 2019: 7</a:t>
            </a:r>
            <a:r>
              <a:rPr lang="es-E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.436</a:t>
            </a:r>
          </a:p>
        </p:txBody>
      </p:sp>
      <p:sp>
        <p:nvSpPr>
          <p:cNvPr id="8" name="7 Rectángulo"/>
          <p:cNvSpPr/>
          <p:nvPr/>
        </p:nvSpPr>
        <p:spPr>
          <a:xfrm>
            <a:off x="642910" y="5072074"/>
            <a:ext cx="7963819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Cantidad de programas desarrollados 2003/2018 : 182</a:t>
            </a:r>
          </a:p>
        </p:txBody>
      </p:sp>
      <p:pic>
        <p:nvPicPr>
          <p:cNvPr id="74758" name="0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0938" y="214313"/>
            <a:ext cx="1214437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323528" y="260648"/>
            <a:ext cx="750718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Arial" charset="0"/>
              </a:rPr>
              <a:t>Posgrados - programas </a:t>
            </a:r>
          </a:p>
        </p:txBody>
      </p:sp>
      <p:graphicFrame>
        <p:nvGraphicFramePr>
          <p:cNvPr id="3" name="Tabla 2"/>
          <p:cNvGraphicFramePr>
            <a:graphicFrameLocks noGrp="1"/>
          </p:cNvGraphicFramePr>
          <p:nvPr/>
        </p:nvGraphicFramePr>
        <p:xfrm>
          <a:off x="0" y="1341438"/>
          <a:ext cx="4355976" cy="5095784"/>
        </p:xfrm>
        <a:graphic>
          <a:graphicData uri="http://schemas.openxmlformats.org/drawingml/2006/table">
            <a:tbl>
              <a:tblPr/>
              <a:tblGrid>
                <a:gridCol w="4355976"/>
              </a:tblGrid>
              <a:tr h="504057">
                <a:tc>
                  <a:txBody>
                    <a:bodyPr/>
                    <a:lstStyle/>
                    <a:p>
                      <a:pPr algn="ctr" rtl="0" fontAlgn="b"/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2018 -2019</a:t>
                      </a:r>
                    </a:p>
                  </a:txBody>
                  <a:tcPr marL="6634" marR="6634" marT="6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7171"/>
                    </a:solidFill>
                  </a:tcPr>
                </a:tc>
              </a:tr>
              <a:tr h="339466">
                <a:tc>
                  <a:txBody>
                    <a:bodyPr/>
                    <a:lstStyle/>
                    <a:p>
                      <a:pPr algn="l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Especialización</a:t>
                      </a:r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Docencia Universitaria</a:t>
                      </a:r>
                    </a:p>
                  </a:txBody>
                  <a:tcPr marL="6634" marR="6634" marT="6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  <a:tr h="339466">
                <a:tc>
                  <a:txBody>
                    <a:bodyPr/>
                    <a:lstStyle/>
                    <a:p>
                      <a:pPr algn="l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Especialización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Evaluación Educativa.</a:t>
                      </a:r>
                    </a:p>
                  </a:txBody>
                  <a:tcPr marL="6634" marR="6634" marT="6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  <a:tr h="339466">
                <a:tc>
                  <a:txBody>
                    <a:bodyPr/>
                    <a:lstStyle/>
                    <a:p>
                      <a:pPr algn="l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Docencia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Universitaria con Énfasis en la Salud</a:t>
                      </a:r>
                    </a:p>
                  </a:txBody>
                  <a:tcPr marL="6634" marR="6634" marT="6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  <a:tr h="339466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Maestría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Docencia e Investigación Universitaria.</a:t>
                      </a:r>
                    </a:p>
                  </a:txBody>
                  <a:tcPr marL="6634" marR="6634" marT="6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  <a:tr h="339466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Maestría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Gestión de Políticas Públicas</a:t>
                      </a:r>
                    </a:p>
                  </a:txBody>
                  <a:tcPr marL="6634" marR="6634" marT="6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  <a:tr h="339466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Doctorado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Gestión Ambiental </a:t>
                      </a:r>
                    </a:p>
                  </a:txBody>
                  <a:tcPr marL="6634" marR="6634" marT="6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  <a:tr h="339466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Maestría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Gestión de la Energía.</a:t>
                      </a:r>
                    </a:p>
                  </a:txBody>
                  <a:tcPr marL="6634" marR="6634" marT="6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  <a:tr h="339466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Maestría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Docencia e Investigación Universitaria.</a:t>
                      </a:r>
                    </a:p>
                  </a:txBody>
                  <a:tcPr marL="6634" marR="6634" marT="6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  <a:tr h="339466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Maestría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Ciencias Forenses.</a:t>
                      </a:r>
                    </a:p>
                  </a:txBody>
                  <a:tcPr marL="6634" marR="6634" marT="6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  <a:tr h="446666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Especialización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Planificación Estratégica para el Desarrollo </a:t>
                      </a:r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Nacional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marL="6634" marR="6634" marT="6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  <a:tr h="285867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Especialización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Gestión Contable impositiva.</a:t>
                      </a:r>
                    </a:p>
                  </a:txBody>
                  <a:tcPr marL="6634" marR="6634" marT="6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  <a:tr h="464534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Especialización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Administración Financiera y Gestión Pública por Resultados.</a:t>
                      </a:r>
                    </a:p>
                  </a:txBody>
                  <a:tcPr marL="6634" marR="6634" marT="6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  <a:tr h="339466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Maestría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Educación.</a:t>
                      </a:r>
                    </a:p>
                  </a:txBody>
                  <a:tcPr marL="6634" marR="6634" marT="663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/>
        </p:nvGraphicFramePr>
        <p:xfrm>
          <a:off x="4435475" y="1341438"/>
          <a:ext cx="4716016" cy="5027916"/>
        </p:xfrm>
        <a:graphic>
          <a:graphicData uri="http://schemas.openxmlformats.org/drawingml/2006/table">
            <a:tbl>
              <a:tblPr/>
              <a:tblGrid>
                <a:gridCol w="4716016"/>
              </a:tblGrid>
              <a:tr h="504056">
                <a:tc>
                  <a:txBody>
                    <a:bodyPr/>
                    <a:lstStyle/>
                    <a:p>
                      <a:pPr algn="ctr" rtl="0" fontAlgn="b"/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2018 - 2019</a:t>
                      </a:r>
                    </a:p>
                  </a:txBody>
                  <a:tcPr marL="8771" marR="8771" marT="87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7171"/>
                    </a:solidFill>
                  </a:tcPr>
                </a:tc>
              </a:tr>
              <a:tr h="411260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Especialización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</a:t>
                      </a:r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Bioquímica Química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2° Edición.</a:t>
                      </a:r>
                    </a:p>
                  </a:txBody>
                  <a:tcPr marL="8771" marR="8771" marT="87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  <a:tr h="411260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Maestría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Educación</a:t>
                      </a:r>
                    </a:p>
                  </a:txBody>
                  <a:tcPr marL="8771" marR="8771" marT="87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  <a:tr h="411260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Doctorado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Educación,</a:t>
                      </a:r>
                    </a:p>
                  </a:txBody>
                  <a:tcPr marL="8771" marR="8771" marT="87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  <a:tr h="411260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Maestría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Didáctica de las Matemáticas.</a:t>
                      </a:r>
                    </a:p>
                  </a:txBody>
                  <a:tcPr marL="8771" marR="8771" marT="87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  <a:tr h="411260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Maestría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Gestión de Residuos Sólidos Urbanos</a:t>
                      </a:r>
                    </a:p>
                  </a:txBody>
                  <a:tcPr marL="8771" marR="8771" marT="87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  <a:tr h="411260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Maestría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Producción de </a:t>
                      </a:r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Cultivo.</a:t>
                      </a:r>
                      <a:endParaRPr lang="es-PY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771" marR="8771" marT="87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  <a:tr h="411260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Maestría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Gerencia del  Servicio  de Salud Pública.</a:t>
                      </a:r>
                    </a:p>
                  </a:txBody>
                  <a:tcPr marL="8771" marR="8771" marT="87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  <a:tr h="411260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Maestría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Atención Integral de la Niñez y Adolescencia</a:t>
                      </a:r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. </a:t>
                      </a:r>
                      <a:endParaRPr lang="es-PY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771" marR="8771" marT="87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  <a:tr h="411260">
                <a:tc>
                  <a:txBody>
                    <a:bodyPr/>
                    <a:lstStyle/>
                    <a:p>
                      <a:pPr algn="just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Maestría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Producción de Cultivo.</a:t>
                      </a:r>
                    </a:p>
                  </a:txBody>
                  <a:tcPr marL="8771" marR="8771" marT="87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  <a:tr h="411260">
                <a:tc>
                  <a:txBody>
                    <a:bodyPr/>
                    <a:lstStyle/>
                    <a:p>
                      <a:pPr algn="l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Diplomado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Desarrollo </a:t>
                      </a:r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Sostenible.</a:t>
                      </a:r>
                      <a:endParaRPr lang="es-PY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771" marR="8771" marT="87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  <a:tr h="411260">
                <a:tc>
                  <a:txBody>
                    <a:bodyPr/>
                    <a:lstStyle/>
                    <a:p>
                      <a:pPr algn="l" rtl="0" fontAlgn="b"/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 Diplomado </a:t>
                      </a:r>
                      <a:r>
                        <a:rPr lang="es-PY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en Gestión </a:t>
                      </a:r>
                      <a:r>
                        <a:rPr lang="es-PY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Forestal.</a:t>
                      </a:r>
                      <a:endParaRPr lang="es-PY" sz="11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8771" marR="8771" marT="877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57188" y="928688"/>
            <a:ext cx="7072312" cy="85725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PY" sz="3600" dirty="0">
                <a:ea typeface="+mj-ea"/>
              </a:rPr>
              <a:t/>
            </a:r>
            <a:br>
              <a:rPr lang="es-PY" sz="3600" dirty="0">
                <a:ea typeface="+mj-ea"/>
              </a:rPr>
            </a:br>
            <a:r>
              <a:rPr lang="es-PY" sz="3600" dirty="0" smtClean="0">
                <a:solidFill>
                  <a:schemeClr val="bg1"/>
                </a:solidFill>
                <a:ea typeface="+mj-ea"/>
              </a:rPr>
              <a:t>INVESTIGACIÓN </a:t>
            </a:r>
            <a:r>
              <a:rPr lang="es-PY" sz="3600" dirty="0">
                <a:solidFill>
                  <a:schemeClr val="bg1"/>
                </a:solidFill>
                <a:ea typeface="+mj-ea"/>
              </a:rPr>
              <a:t>Y EXTENSIÓN </a:t>
            </a:r>
            <a:br>
              <a:rPr lang="es-PY" sz="3600" dirty="0">
                <a:solidFill>
                  <a:schemeClr val="bg1"/>
                </a:solidFill>
                <a:ea typeface="+mj-ea"/>
              </a:rPr>
            </a:br>
            <a:endParaRPr lang="es-PY" sz="3600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76802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82F8CB0-676C-4050-856E-466017CDBFA0}" type="slidenum">
              <a:rPr lang="es-PY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s-PY"/>
          </a:p>
        </p:txBody>
      </p:sp>
      <p:sp>
        <p:nvSpPr>
          <p:cNvPr id="7" name="2 Marcador de contenido"/>
          <p:cNvSpPr>
            <a:spLocks noGrp="1"/>
          </p:cNvSpPr>
          <p:nvPr>
            <p:ph idx="1"/>
          </p:nvPr>
        </p:nvSpPr>
        <p:spPr>
          <a:xfrm>
            <a:off x="71438" y="2428875"/>
            <a:ext cx="4857750" cy="3857625"/>
          </a:xfrm>
          <a:ln>
            <a:solidFill>
              <a:srgbClr val="FF0000"/>
            </a:solidFill>
          </a:ln>
        </p:spPr>
        <p:txBody>
          <a:bodyPr>
            <a:normAutofit fontScale="40000" lnSpcReduction="20000"/>
          </a:bodyPr>
          <a:lstStyle/>
          <a:p>
            <a:pPr marL="45720" indent="0" fontAlgn="auto">
              <a:buFont typeface="Wingdings 2" charset="2"/>
              <a:buNone/>
              <a:defRPr/>
            </a:pPr>
            <a:endParaRPr lang="es-PY" dirty="0"/>
          </a:p>
          <a:p>
            <a:pPr marL="45720" indent="0" algn="just" fontAlgn="auto">
              <a:buFont typeface="Wingdings 2" charset="2"/>
              <a:buNone/>
              <a:defRPr/>
            </a:pPr>
            <a:endParaRPr lang="es-PY" sz="2600" dirty="0">
              <a:solidFill>
                <a:schemeClr val="bg1"/>
              </a:solidFill>
            </a:endParaRPr>
          </a:p>
          <a:p>
            <a:pPr marL="45720" indent="0" algn="just" fontAlgn="auto">
              <a:buFont typeface="Wingdings 2" charset="2"/>
              <a:buNone/>
              <a:defRPr/>
            </a:pPr>
            <a:r>
              <a:rPr lang="es-PY" sz="2900" b="1" dirty="0" smtClean="0">
                <a:solidFill>
                  <a:schemeClr val="bg1"/>
                </a:solidFill>
              </a:rPr>
              <a:t>2.1 </a:t>
            </a:r>
            <a:r>
              <a:rPr lang="es-PY" sz="2900" b="1" dirty="0">
                <a:solidFill>
                  <a:schemeClr val="bg1"/>
                </a:solidFill>
              </a:rPr>
              <a:t>	Investigación, desarrollo tecnológico e innovación </a:t>
            </a:r>
            <a:endParaRPr lang="es-PY" sz="2900" dirty="0">
              <a:solidFill>
                <a:schemeClr val="bg1"/>
              </a:solidFill>
            </a:endParaRPr>
          </a:p>
          <a:p>
            <a:pPr marL="45720" indent="0" algn="just" fontAlgn="auto">
              <a:buFont typeface="Wingdings 2" charset="2"/>
              <a:buNone/>
              <a:defRPr/>
            </a:pPr>
            <a:r>
              <a:rPr lang="es-PY" sz="2900" b="1" dirty="0">
                <a:solidFill>
                  <a:schemeClr val="bg1"/>
                </a:solidFill>
              </a:rPr>
              <a:t> </a:t>
            </a:r>
            <a:endParaRPr lang="es-PY" sz="2900" dirty="0">
              <a:solidFill>
                <a:schemeClr val="bg1"/>
              </a:solidFill>
            </a:endParaRPr>
          </a:p>
          <a:p>
            <a:pPr marL="45720" indent="0" algn="just" fontAlgn="auto">
              <a:buFont typeface="Wingdings 2" charset="2"/>
              <a:buNone/>
              <a:defRPr/>
            </a:pPr>
            <a:r>
              <a:rPr lang="es-PY" sz="2900" dirty="0">
                <a:solidFill>
                  <a:schemeClr val="bg1"/>
                </a:solidFill>
              </a:rPr>
              <a:t>2.1.1	</a:t>
            </a:r>
            <a:r>
              <a:rPr lang="es-PY" sz="2900" dirty="0" smtClean="0">
                <a:solidFill>
                  <a:schemeClr val="bg1"/>
                </a:solidFill>
              </a:rPr>
              <a:t>Impulsamos </a:t>
            </a:r>
            <a:r>
              <a:rPr lang="es-PY" sz="2900" dirty="0">
                <a:solidFill>
                  <a:schemeClr val="bg1"/>
                </a:solidFill>
              </a:rPr>
              <a:t>la investigación a través </a:t>
            </a:r>
            <a:r>
              <a:rPr lang="es-PY" sz="2900" dirty="0" smtClean="0">
                <a:solidFill>
                  <a:schemeClr val="bg1"/>
                </a:solidFill>
              </a:rPr>
              <a:t>del apoyo </a:t>
            </a:r>
            <a:r>
              <a:rPr lang="es-PY" sz="2900" dirty="0">
                <a:solidFill>
                  <a:schemeClr val="bg1"/>
                </a:solidFill>
              </a:rPr>
              <a:t>financiero y tecnológico en coordinación con el Gobierno Nacional, Departamental y </a:t>
            </a:r>
            <a:r>
              <a:rPr lang="es-PY" sz="2900" dirty="0" smtClean="0">
                <a:solidFill>
                  <a:schemeClr val="bg1"/>
                </a:solidFill>
              </a:rPr>
              <a:t>Municipal.</a:t>
            </a:r>
          </a:p>
          <a:p>
            <a:pPr marL="45720" indent="0" algn="just" fontAlgn="auto">
              <a:buFont typeface="Wingdings 2" charset="2"/>
              <a:buNone/>
              <a:defRPr/>
            </a:pPr>
            <a:endParaRPr lang="es-PY" sz="2900" dirty="0">
              <a:solidFill>
                <a:schemeClr val="bg1"/>
              </a:solidFill>
            </a:endParaRPr>
          </a:p>
          <a:p>
            <a:pPr marL="45720" indent="0" algn="just" fontAlgn="auto">
              <a:buFont typeface="Wingdings 2" charset="2"/>
              <a:buNone/>
              <a:defRPr/>
            </a:pPr>
            <a:r>
              <a:rPr lang="es-PY" sz="2900" dirty="0">
                <a:solidFill>
                  <a:schemeClr val="bg1"/>
                </a:solidFill>
              </a:rPr>
              <a:t>2.1.2	</a:t>
            </a:r>
            <a:r>
              <a:rPr lang="es-PY" sz="2900" dirty="0" smtClean="0">
                <a:solidFill>
                  <a:schemeClr val="bg1"/>
                </a:solidFill>
              </a:rPr>
              <a:t>Promovemos, apoyamos la </a:t>
            </a:r>
            <a:r>
              <a:rPr lang="es-PY" sz="2900" dirty="0">
                <a:solidFill>
                  <a:schemeClr val="bg1"/>
                </a:solidFill>
              </a:rPr>
              <a:t>generación, apropiación y transferencia responsable del conocimiento científico y tecnológico, como soporte y referente de calidad y pertinencia de los procesos de formación y de articulación efectiva de la universidad con su entorno</a:t>
            </a:r>
            <a:r>
              <a:rPr lang="es-PY" sz="2900" dirty="0" smtClean="0">
                <a:solidFill>
                  <a:schemeClr val="bg1"/>
                </a:solidFill>
              </a:rPr>
              <a:t>.</a:t>
            </a:r>
          </a:p>
          <a:p>
            <a:pPr marL="45720" indent="0" algn="just" fontAlgn="auto">
              <a:buFont typeface="Wingdings 2" charset="2"/>
              <a:buNone/>
              <a:defRPr/>
            </a:pPr>
            <a:endParaRPr lang="es-PY" sz="2900" dirty="0">
              <a:solidFill>
                <a:schemeClr val="bg1"/>
              </a:solidFill>
            </a:endParaRPr>
          </a:p>
          <a:p>
            <a:pPr marL="45720" indent="0" algn="just" fontAlgn="auto">
              <a:buFont typeface="Wingdings 2" charset="2"/>
              <a:buNone/>
              <a:defRPr/>
            </a:pPr>
            <a:r>
              <a:rPr lang="es-PY" sz="2900" dirty="0">
                <a:solidFill>
                  <a:schemeClr val="bg1"/>
                </a:solidFill>
              </a:rPr>
              <a:t>2.1.3	</a:t>
            </a:r>
            <a:r>
              <a:rPr lang="es-PY" sz="2900" dirty="0" smtClean="0">
                <a:solidFill>
                  <a:schemeClr val="bg1"/>
                </a:solidFill>
              </a:rPr>
              <a:t>Promovemos </a:t>
            </a:r>
            <a:r>
              <a:rPr lang="es-PY" sz="2900" dirty="0">
                <a:solidFill>
                  <a:schemeClr val="bg1"/>
                </a:solidFill>
              </a:rPr>
              <a:t>la difusión,  publicación y </a:t>
            </a:r>
            <a:r>
              <a:rPr lang="es-PY" sz="2900" dirty="0" smtClean="0">
                <a:solidFill>
                  <a:schemeClr val="bg1"/>
                </a:solidFill>
              </a:rPr>
              <a:t>protección </a:t>
            </a:r>
            <a:r>
              <a:rPr lang="es-PY" sz="2900" dirty="0">
                <a:solidFill>
                  <a:schemeClr val="bg1"/>
                </a:solidFill>
              </a:rPr>
              <a:t>la propiedad intelectual de las investigaciones realizadas en la Universidad. </a:t>
            </a:r>
          </a:p>
          <a:p>
            <a:pPr marL="45720" indent="0" fontAlgn="auto">
              <a:buFont typeface="Wingdings 2" charset="2"/>
              <a:buNone/>
              <a:defRPr/>
            </a:pPr>
            <a:r>
              <a:rPr lang="es-PY" sz="2900" b="1" dirty="0">
                <a:solidFill>
                  <a:schemeClr val="bg1"/>
                </a:solidFill>
              </a:rPr>
              <a:t> </a:t>
            </a:r>
            <a:endParaRPr lang="es-PY" sz="2900" dirty="0">
              <a:solidFill>
                <a:schemeClr val="bg1"/>
              </a:solidFill>
            </a:endParaRPr>
          </a:p>
        </p:txBody>
      </p:sp>
      <p:sp>
        <p:nvSpPr>
          <p:cNvPr id="9" name="2 Marcador de contenido"/>
          <p:cNvSpPr txBox="1">
            <a:spLocks/>
          </p:cNvSpPr>
          <p:nvPr/>
        </p:nvSpPr>
        <p:spPr>
          <a:xfrm>
            <a:off x="5000625" y="2214563"/>
            <a:ext cx="4035425" cy="4286250"/>
          </a:xfrm>
          <a:prstGeom prst="rect">
            <a:avLst/>
          </a:prstGeom>
          <a:ln>
            <a:solidFill>
              <a:srgbClr val="FF0000"/>
            </a:solidFill>
          </a:ln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anchor="ctr">
            <a:normAutofit fontScale="40000" lnSpcReduction="20000"/>
          </a:bodyPr>
          <a:lstStyle/>
          <a:p>
            <a:pPr marL="45720" defTabSz="457200" fontAlgn="auto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/>
            </a:pPr>
            <a:r>
              <a:rPr lang="es-PY" b="1" i="1" dirty="0">
                <a:latin typeface="+mn-lt"/>
              </a:rPr>
              <a:t> </a:t>
            </a:r>
            <a:endParaRPr lang="es-PY" dirty="0">
              <a:latin typeface="+mn-lt"/>
            </a:endParaRPr>
          </a:p>
          <a:p>
            <a:pPr marL="45720" defTabSz="457200" fontAlgn="auto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/>
            </a:pPr>
            <a:endParaRPr lang="es-PY" sz="2200" dirty="0">
              <a:solidFill>
                <a:schemeClr val="bg1"/>
              </a:solidFill>
              <a:latin typeface="+mn-lt"/>
            </a:endParaRPr>
          </a:p>
          <a:p>
            <a:pPr marL="45720" defTabSz="457200" fontAlgn="auto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/>
            </a:pPr>
            <a:r>
              <a:rPr lang="es-PY" sz="2200" b="1" dirty="0">
                <a:solidFill>
                  <a:schemeClr val="bg1"/>
                </a:solidFill>
                <a:latin typeface="+mn-lt"/>
              </a:rPr>
              <a:t>2.2 </a:t>
            </a:r>
            <a:r>
              <a:rPr lang="es-PY" sz="2900" b="1" dirty="0">
                <a:solidFill>
                  <a:schemeClr val="bg1"/>
                </a:solidFill>
                <a:latin typeface="+mn-lt"/>
              </a:rPr>
              <a:t>	Extensión, vinculación y cooperación </a:t>
            </a:r>
            <a:endParaRPr lang="es-PY" sz="2900" dirty="0">
              <a:solidFill>
                <a:schemeClr val="bg1"/>
              </a:solidFill>
              <a:latin typeface="+mn-lt"/>
            </a:endParaRPr>
          </a:p>
          <a:p>
            <a:pPr marL="45720" defTabSz="457200" fontAlgn="auto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/>
            </a:pPr>
            <a:r>
              <a:rPr lang="es-PY" sz="2900" dirty="0">
                <a:solidFill>
                  <a:schemeClr val="bg1"/>
                </a:solidFill>
                <a:latin typeface="+mn-lt"/>
              </a:rPr>
              <a:t> </a:t>
            </a:r>
          </a:p>
          <a:p>
            <a:pPr marL="45720" defTabSz="457200" fontAlgn="auto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/>
            </a:pPr>
            <a:r>
              <a:rPr lang="es-PY" sz="2900" dirty="0">
                <a:solidFill>
                  <a:schemeClr val="bg1"/>
                </a:solidFill>
                <a:latin typeface="+mn-lt"/>
              </a:rPr>
              <a:t>2.2.1 Fortalecemos  la relación de la Universidad con Instituciones públicas y privadas a nivel nacional e internacional.</a:t>
            </a:r>
          </a:p>
          <a:p>
            <a:pPr marL="45720" defTabSz="457200" fontAlgn="auto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/>
            </a:pPr>
            <a:endParaRPr lang="es-PY" sz="2900" dirty="0">
              <a:solidFill>
                <a:schemeClr val="bg1"/>
              </a:solidFill>
              <a:latin typeface="+mn-lt"/>
            </a:endParaRPr>
          </a:p>
          <a:p>
            <a:pPr marL="45720" defTabSz="457200" fontAlgn="auto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/>
            </a:pPr>
            <a:r>
              <a:rPr lang="es-PY" sz="2900" dirty="0">
                <a:solidFill>
                  <a:schemeClr val="bg1"/>
                </a:solidFill>
                <a:latin typeface="+mn-lt"/>
              </a:rPr>
              <a:t>2.2.2 Promovemos y difundimos el patrimonio artístico y cultural en la y la sociedad.</a:t>
            </a:r>
          </a:p>
          <a:p>
            <a:pPr marL="45720" defTabSz="457200" fontAlgn="auto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/>
            </a:pPr>
            <a:endParaRPr lang="es-PY" sz="2900" dirty="0">
              <a:solidFill>
                <a:schemeClr val="bg1"/>
              </a:solidFill>
              <a:latin typeface="+mn-lt"/>
            </a:endParaRPr>
          </a:p>
          <a:p>
            <a:pPr marL="45720" defTabSz="457200" fontAlgn="auto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/>
            </a:pPr>
            <a:r>
              <a:rPr lang="es-PY" sz="2900" dirty="0">
                <a:solidFill>
                  <a:schemeClr val="bg1"/>
                </a:solidFill>
                <a:latin typeface="+mn-lt"/>
              </a:rPr>
              <a:t>2.2.3 Fortalecemos la vinculación y comunicación con el entorno social, político y económico para contribuir a la solución de problemas de la región y del país.</a:t>
            </a:r>
          </a:p>
          <a:p>
            <a:pPr marL="45720" defTabSz="457200" fontAlgn="auto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/>
            </a:pPr>
            <a:r>
              <a:rPr lang="es-PY" sz="2900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marL="45720" defTabSz="457200" fontAlgn="auto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/>
            </a:pPr>
            <a:r>
              <a:rPr lang="es-PY" sz="2900" dirty="0">
                <a:solidFill>
                  <a:schemeClr val="bg1"/>
                </a:solidFill>
                <a:latin typeface="+mn-lt"/>
              </a:rPr>
              <a:t>2.2.4 Colaboramos con la construcción de un proyecto cultural, artístico y a la preservación del patrimonio histórico y cultural de nuestro país.  </a:t>
            </a:r>
          </a:p>
          <a:p>
            <a:pPr marL="45720" defTabSz="457200" fontAlgn="auto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/>
            </a:pPr>
            <a:r>
              <a:rPr lang="es-PY" sz="2900" b="1" dirty="0">
                <a:solidFill>
                  <a:schemeClr val="bg1"/>
                </a:solidFill>
                <a:latin typeface="+mn-lt"/>
              </a:rPr>
              <a:t> </a:t>
            </a:r>
            <a:endParaRPr lang="es-PY" sz="29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6805" name="0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6688" y="214313"/>
            <a:ext cx="928687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" y="571480"/>
            <a:ext cx="7286644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Arial" charset="0"/>
              </a:rPr>
              <a:t>investigación - cifras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428596" y="2285992"/>
            <a:ext cx="8429684" cy="18774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Profesores Investigadores: 40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PY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Publicaciones</a:t>
            </a:r>
            <a:r>
              <a:rPr lang="es-PY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s-PY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Científicas</a:t>
            </a:r>
            <a:r>
              <a:rPr lang="es-PY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s-PY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arbitradas</a:t>
            </a:r>
            <a:r>
              <a:rPr lang="es-PY" sz="2000" dirty="0">
                <a:solidFill>
                  <a:schemeClr val="bg1"/>
                </a:solidFill>
                <a:latin typeface="+mn-lt"/>
              </a:rPr>
              <a:t>:  </a:t>
            </a:r>
            <a:r>
              <a:rPr lang="es-PY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35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PY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Proyectos Financiados</a:t>
            </a:r>
            <a:r>
              <a:rPr lang="es-PY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s-PY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por</a:t>
            </a:r>
            <a:r>
              <a:rPr lang="es-PY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s-PY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CONACYT</a:t>
            </a:r>
            <a:r>
              <a:rPr lang="es-PY" sz="2000" dirty="0">
                <a:solidFill>
                  <a:schemeClr val="bg1"/>
                </a:solidFill>
                <a:latin typeface="+mn-lt"/>
              </a:rPr>
              <a:t>: </a:t>
            </a:r>
            <a:r>
              <a:rPr lang="es-PY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14</a:t>
            </a:r>
          </a:p>
          <a:p>
            <a:pPr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Cantidad de líneas de investigación desarrolladas  2010/2018 : 37</a:t>
            </a:r>
            <a:r>
              <a:rPr lang="es-ES" sz="3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28596" y="4500570"/>
            <a:ext cx="8429684" cy="1477328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Jóvenes Investigadores 2011-2018: 165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Tesis de Alumnos de grado y pos grado de Investigación: 1350</a:t>
            </a:r>
            <a:r>
              <a:rPr lang="es-ES" sz="20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 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s-ES" sz="2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Revistas de Investigación 2010-2018: 10 </a:t>
            </a:r>
          </a:p>
        </p:txBody>
      </p:sp>
      <p:pic>
        <p:nvPicPr>
          <p:cNvPr id="77828" name="0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50" y="214313"/>
            <a:ext cx="10001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10 Marcador de contenido"/>
          <p:cNvGraphicFramePr>
            <a:graphicFrameLocks noGrp="1"/>
          </p:cNvGraphicFramePr>
          <p:nvPr>
            <p:ph idx="1"/>
          </p:nvPr>
        </p:nvGraphicFramePr>
        <p:xfrm>
          <a:off x="179512" y="188640"/>
          <a:ext cx="8784976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12 Rectángulo"/>
          <p:cNvSpPr/>
          <p:nvPr/>
        </p:nvSpPr>
        <p:spPr>
          <a:xfrm>
            <a:off x="2843808" y="2852936"/>
            <a:ext cx="3312368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3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ÁREAS DE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" sz="30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Investigación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>
          <a:xfrm>
            <a:off x="214282" y="2071678"/>
            <a:ext cx="4857784" cy="266226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s-ES" sz="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cs typeface="Arial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s-ES" sz="2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Cantidad de actividades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" sz="2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Desarrolladas 2010/2017: 883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" sz="2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Cantidad de beneficiarios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" sz="2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 2010/2017 : 67.616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" sz="2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Revistas de Extensión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" sz="2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 2010/2017 : 10</a:t>
            </a:r>
            <a:r>
              <a:rPr lang="es-E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 </a:t>
            </a:r>
            <a:endParaRPr lang="es-ES" sz="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714375" y="214313"/>
            <a:ext cx="8043863" cy="1574800"/>
          </a:xfrm>
          <a:prstGeom prst="rect">
            <a:avLst/>
          </a:prstGeom>
          <a:solidFill>
            <a:schemeClr val="bg1">
              <a:alpha val="72000"/>
            </a:schemeClr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charset="0"/>
              </a:rPr>
              <a:t>EXTENSIÓN</a:t>
            </a: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charset="0"/>
              </a:rPr>
              <a:t> UNIVERSITARIA - CIFRAS  </a:t>
            </a:r>
          </a:p>
        </p:txBody>
      </p:sp>
      <p:pic>
        <p:nvPicPr>
          <p:cNvPr id="79875" name="8 Imagen" descr="cor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88" y="2071688"/>
            <a:ext cx="3113087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12 Imagen" descr="MEDICIN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75" y="4929188"/>
            <a:ext cx="27146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5750" y="571500"/>
            <a:ext cx="7315200" cy="1154113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PY" sz="4800" dirty="0" smtClean="0">
                <a:ea typeface="+mj-ea"/>
              </a:rPr>
              <a:t>Introducción</a:t>
            </a:r>
            <a:endParaRPr lang="es-PY" sz="4800" dirty="0">
              <a:ea typeface="+mj-ea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5750" y="3429000"/>
            <a:ext cx="7429500" cy="2714625"/>
          </a:xfrm>
        </p:spPr>
        <p:txBody>
          <a:bodyPr/>
          <a:lstStyle/>
          <a:p>
            <a:pPr marL="45720" indent="0" fontAlgn="auto">
              <a:buFont typeface="Wingdings 2" charset="2"/>
              <a:buNone/>
              <a:defRPr/>
            </a:pPr>
            <a:r>
              <a:rPr lang="es-PY" sz="1900" b="1" dirty="0" smtClean="0">
                <a:solidFill>
                  <a:schemeClr val="bg1"/>
                </a:solidFill>
              </a:rPr>
              <a:t>El contenido de la presentación incluye lo siguiente:</a:t>
            </a:r>
          </a:p>
          <a:p>
            <a:pPr fontAlgn="auto">
              <a:buFont typeface="Wingdings 2" charset="2"/>
              <a:buChar char=""/>
              <a:defRPr/>
            </a:pPr>
            <a:r>
              <a:rPr lang="es-PY" sz="1900" b="1" dirty="0" smtClean="0">
                <a:solidFill>
                  <a:schemeClr val="bg1"/>
                </a:solidFill>
              </a:rPr>
              <a:t>El Marco Legal</a:t>
            </a:r>
          </a:p>
          <a:p>
            <a:pPr fontAlgn="auto">
              <a:buFont typeface="Wingdings 2" charset="2"/>
              <a:buChar char=""/>
              <a:defRPr/>
            </a:pPr>
            <a:r>
              <a:rPr lang="es-PY" sz="1900" b="1" dirty="0" smtClean="0">
                <a:solidFill>
                  <a:schemeClr val="bg1"/>
                </a:solidFill>
              </a:rPr>
              <a:t>Marco Político Institucional</a:t>
            </a:r>
          </a:p>
          <a:p>
            <a:pPr fontAlgn="auto">
              <a:buFont typeface="Wingdings 2" charset="2"/>
              <a:buChar char=""/>
              <a:defRPr/>
            </a:pPr>
            <a:r>
              <a:rPr lang="es-PY" sz="1900" b="1" dirty="0" smtClean="0">
                <a:solidFill>
                  <a:schemeClr val="bg1"/>
                </a:solidFill>
              </a:rPr>
              <a:t>La Asignación del Presupuesto a la Universidad</a:t>
            </a:r>
          </a:p>
          <a:p>
            <a:pPr fontAlgn="auto">
              <a:buFont typeface="Wingdings 2" charset="2"/>
              <a:buChar char=""/>
              <a:defRPr/>
            </a:pPr>
            <a:r>
              <a:rPr lang="es-PY" sz="1900" b="1" dirty="0" smtClean="0">
                <a:solidFill>
                  <a:schemeClr val="bg1"/>
                </a:solidFill>
              </a:rPr>
              <a:t>Las metas para el 2019</a:t>
            </a:r>
            <a:endParaRPr lang="es-PY" sz="1900" dirty="0" smtClean="0"/>
          </a:p>
          <a:p>
            <a:pPr fontAlgn="auto">
              <a:buFont typeface="Wingdings 2" charset="2"/>
              <a:buChar char=""/>
              <a:defRPr/>
            </a:pPr>
            <a:endParaRPr lang="es-PY" dirty="0" smtClean="0"/>
          </a:p>
          <a:p>
            <a:pPr fontAlgn="auto">
              <a:buFont typeface="Wingdings 2" charset="2"/>
              <a:buChar char=""/>
              <a:defRPr/>
            </a:pPr>
            <a:endParaRPr lang="es-PY" dirty="0"/>
          </a:p>
        </p:txBody>
      </p:sp>
      <p:sp>
        <p:nvSpPr>
          <p:cNvPr id="48132" name="3 Marcador de fecha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279AE9E-01CA-46DA-947B-5ED81C172F40}" type="datetime1">
              <a:rPr lang="es-PY"/>
              <a:pPr fontAlgn="base">
                <a:spcBef>
                  <a:spcPct val="0"/>
                </a:spcBef>
                <a:spcAft>
                  <a:spcPct val="0"/>
                </a:spcAft>
              </a:pPr>
              <a:t>15/10/2018</a:t>
            </a:fld>
            <a:endParaRPr lang="es-PY"/>
          </a:p>
        </p:txBody>
      </p:sp>
      <p:sp>
        <p:nvSpPr>
          <p:cNvPr id="48133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>
            <a:off x="4211638" y="855663"/>
            <a:ext cx="4043362" cy="3413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PY" sz="2000"/>
              <a:t>Universidad Nacional de Itapúa</a:t>
            </a:r>
          </a:p>
        </p:txBody>
      </p:sp>
      <p:sp>
        <p:nvSpPr>
          <p:cNvPr id="48134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B705D4B-F584-449B-B646-1F39A3B63400}" type="slidenum">
              <a:rPr lang="es-PY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s-PY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00125" y="0"/>
            <a:ext cx="6672263" cy="1154113"/>
          </a:xfr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36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ea typeface="+mj-ea"/>
              </a:rPr>
              <a:t>EXTENSIÓN UNIVERSITARIA	</a:t>
            </a:r>
            <a:endParaRPr lang="es-PY" dirty="0">
              <a:ea typeface="+mj-ea"/>
            </a:endParaRPr>
          </a:p>
        </p:txBody>
      </p:sp>
      <p:sp>
        <p:nvSpPr>
          <p:cNvPr id="80899" name="2 Rectángulo"/>
          <p:cNvSpPr>
            <a:spLocks noChangeArrowheads="1"/>
          </p:cNvSpPr>
          <p:nvPr/>
        </p:nvSpPr>
        <p:spPr bwMode="auto">
          <a:xfrm>
            <a:off x="214313" y="3786188"/>
            <a:ext cx="3786187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PY" sz="1500" b="1">
                <a:solidFill>
                  <a:srgbClr val="FF6600"/>
                </a:solidFill>
                <a:latin typeface="Century Gothic" pitchFamily="34" charset="0"/>
              </a:rPr>
              <a:t>FORMACIÓN DE GUIAS DE TURISMO  PARA EL DEPARTAMENTO DE  ITAPÚA  (PARAGUAY)</a:t>
            </a:r>
          </a:p>
        </p:txBody>
      </p:sp>
      <p:sp>
        <p:nvSpPr>
          <p:cNvPr id="80900" name="7 Rectángulo"/>
          <p:cNvSpPr>
            <a:spLocks noChangeArrowheads="1"/>
          </p:cNvSpPr>
          <p:nvPr/>
        </p:nvSpPr>
        <p:spPr bwMode="auto">
          <a:xfrm>
            <a:off x="5857875" y="1500188"/>
            <a:ext cx="2143125" cy="646112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Y" sz="3600" b="1">
                <a:solidFill>
                  <a:srgbClr val="FF6600"/>
                </a:solidFill>
                <a:latin typeface="Century Gothic" pitchFamily="34" charset="0"/>
              </a:rPr>
              <a:t>INCUNI</a:t>
            </a:r>
            <a:endParaRPr lang="es-PY" sz="3600">
              <a:solidFill>
                <a:srgbClr val="FF6600"/>
              </a:solidFill>
              <a:latin typeface="Century Gothic" pitchFamily="34" charset="0"/>
            </a:endParaRPr>
          </a:p>
        </p:txBody>
      </p:sp>
      <p:sp>
        <p:nvSpPr>
          <p:cNvPr id="80901" name="6 Rectángulo"/>
          <p:cNvSpPr>
            <a:spLocks noChangeArrowheads="1"/>
          </p:cNvSpPr>
          <p:nvPr/>
        </p:nvSpPr>
        <p:spPr bwMode="auto">
          <a:xfrm>
            <a:off x="428625" y="1425575"/>
            <a:ext cx="3071813" cy="64611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PY" sz="3600" b="1">
                <a:solidFill>
                  <a:srgbClr val="FF6600"/>
                </a:solidFill>
                <a:latin typeface="Century Gothic" pitchFamily="34" charset="0"/>
              </a:rPr>
              <a:t>CONGRESOS</a:t>
            </a:r>
            <a:endParaRPr lang="es-PY" sz="3600">
              <a:solidFill>
                <a:srgbClr val="FF6600"/>
              </a:solidFill>
              <a:latin typeface="Century Gothic" pitchFamily="34" charset="0"/>
            </a:endParaRPr>
          </a:p>
        </p:txBody>
      </p:sp>
      <p:pic>
        <p:nvPicPr>
          <p:cNvPr id="80902" name="12 Imagen" descr="auditorioposgrado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2071688"/>
            <a:ext cx="3429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3" name="13 Imagen" descr="uniemprende-2018-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2428875"/>
            <a:ext cx="3852863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5" name="0 Imag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9563" y="214313"/>
            <a:ext cx="928687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5 Imagen" descr="aug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2786063"/>
            <a:ext cx="1785938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Rectángulo"/>
          <p:cNvSpPr/>
          <p:nvPr/>
        </p:nvSpPr>
        <p:spPr>
          <a:xfrm>
            <a:off x="3643306" y="5214950"/>
            <a:ext cx="1647179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RED CIDIR </a:t>
            </a:r>
          </a:p>
        </p:txBody>
      </p:sp>
      <p:pic>
        <p:nvPicPr>
          <p:cNvPr id="81923" name="Imagen 2" descr="logo zicosur encabezado"/>
          <p:cNvPicPr>
            <a:picLocks noChangeAspect="1" noChangeArrowheads="1"/>
          </p:cNvPicPr>
          <p:nvPr/>
        </p:nvPicPr>
        <p:blipFill>
          <a:blip r:embed="rId3"/>
          <a:srcRect t="-15625" r="66904"/>
          <a:stretch>
            <a:fillRect/>
          </a:stretch>
        </p:blipFill>
        <p:spPr bwMode="auto">
          <a:xfrm>
            <a:off x="5857875" y="1000125"/>
            <a:ext cx="28575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>
              <a:latin typeface="Century Gothic" pitchFamily="34" charset="0"/>
            </a:endParaRPr>
          </a:p>
        </p:txBody>
      </p:sp>
      <p:sp>
        <p:nvSpPr>
          <p:cNvPr id="81925" name="7 Rectángulo"/>
          <p:cNvSpPr>
            <a:spLocks noChangeArrowheads="1"/>
          </p:cNvSpPr>
          <p:nvPr/>
        </p:nvSpPr>
        <p:spPr bwMode="auto">
          <a:xfrm>
            <a:off x="5500688" y="4857750"/>
            <a:ext cx="3357562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PY" sz="3500" b="1">
                <a:solidFill>
                  <a:srgbClr val="FF6600"/>
                </a:solidFill>
                <a:latin typeface="Century Gothic" pitchFamily="34" charset="0"/>
              </a:rPr>
              <a:t>IESALC</a:t>
            </a:r>
            <a:endParaRPr lang="es-ES" sz="3500" b="1">
              <a:solidFill>
                <a:srgbClr val="FF6600"/>
              </a:solidFill>
              <a:latin typeface="Century Gothic" pitchFamily="34" charset="0"/>
            </a:endParaRPr>
          </a:p>
        </p:txBody>
      </p:sp>
      <p:pic>
        <p:nvPicPr>
          <p:cNvPr id="81926" name="8 Imagen" descr="ERASMUS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3388" y="769938"/>
            <a:ext cx="2062162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4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73500" y="2771775"/>
            <a:ext cx="1049338" cy="13985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/>
        </p:spPr>
      </p:pic>
      <p:cxnSp>
        <p:nvCxnSpPr>
          <p:cNvPr id="12" name="11 Conector recto de flecha"/>
          <p:cNvCxnSpPr/>
          <p:nvPr/>
        </p:nvCxnSpPr>
        <p:spPr>
          <a:xfrm rot="10800000">
            <a:off x="2714625" y="1643063"/>
            <a:ext cx="1214438" cy="1000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/>
          <p:cNvCxnSpPr/>
          <p:nvPr/>
        </p:nvCxnSpPr>
        <p:spPr>
          <a:xfrm rot="10800000">
            <a:off x="2643188" y="3429000"/>
            <a:ext cx="107156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recto de flecha"/>
          <p:cNvCxnSpPr/>
          <p:nvPr/>
        </p:nvCxnSpPr>
        <p:spPr>
          <a:xfrm rot="10800000" flipV="1">
            <a:off x="2193925" y="4000500"/>
            <a:ext cx="1520825" cy="11191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18 Conector recto de flecha"/>
          <p:cNvCxnSpPr/>
          <p:nvPr/>
        </p:nvCxnSpPr>
        <p:spPr>
          <a:xfrm>
            <a:off x="5072063" y="4000500"/>
            <a:ext cx="1149350" cy="827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Conector recto de flecha"/>
          <p:cNvCxnSpPr/>
          <p:nvPr/>
        </p:nvCxnSpPr>
        <p:spPr>
          <a:xfrm rot="5400000" flipH="1" flipV="1">
            <a:off x="4775200" y="1725613"/>
            <a:ext cx="950913" cy="9286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17 Conector recto de flecha"/>
          <p:cNvCxnSpPr/>
          <p:nvPr/>
        </p:nvCxnSpPr>
        <p:spPr>
          <a:xfrm>
            <a:off x="5214938" y="3357563"/>
            <a:ext cx="1127125" cy="333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Rectángulo"/>
          <p:cNvSpPr/>
          <p:nvPr/>
        </p:nvSpPr>
        <p:spPr>
          <a:xfrm>
            <a:off x="134071" y="0"/>
            <a:ext cx="869148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Vinculación Universitaria Internacional</a:t>
            </a:r>
          </a:p>
        </p:txBody>
      </p:sp>
      <p:pic>
        <p:nvPicPr>
          <p:cNvPr id="81935" name="Picture 6" descr="Programa Paulo Freir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29375" y="3071813"/>
            <a:ext cx="19907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6" name="Imagen 23" descr="https://www.agro.unlp.edu.ar/sites/default/files/marca_2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625" y="5214938"/>
            <a:ext cx="17573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15 Conector recto de flecha"/>
          <p:cNvCxnSpPr/>
          <p:nvPr/>
        </p:nvCxnSpPr>
        <p:spPr>
          <a:xfrm rot="5400000">
            <a:off x="3969543" y="4745832"/>
            <a:ext cx="925513" cy="63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14282" y="285728"/>
            <a:ext cx="7460376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36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Arial" charset="0"/>
              </a:rPr>
              <a:t>Vinculación internacional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" sz="36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Arial" charset="0"/>
              </a:rPr>
              <a:t> - cifras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785786" y="2357430"/>
            <a:ext cx="7500990" cy="34009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s-ES" sz="35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cs typeface="Arial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s-ES" sz="3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cs typeface="Arial" charset="0"/>
              </a:rPr>
              <a:t>Cantidad de Programas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" sz="3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cs typeface="Arial" charset="0"/>
              </a:rPr>
              <a:t>Desarrollados 2009/2018: 14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" sz="3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Cantidad de participantes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" sz="35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 2009/2018 : 229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" sz="400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cs typeface="Arial" charset="0"/>
              </a:rPr>
              <a:t> </a:t>
            </a:r>
          </a:p>
        </p:txBody>
      </p:sp>
      <p:pic>
        <p:nvPicPr>
          <p:cNvPr id="82947" name="0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86688" y="214313"/>
            <a:ext cx="928687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285750" y="2205038"/>
            <a:ext cx="4168775" cy="4367212"/>
          </a:xfrm>
          <a:ln>
            <a:solidFill>
              <a:schemeClr val="accent6">
                <a:lumMod val="75000"/>
              </a:schemeClr>
            </a:solidFill>
          </a:ln>
        </p:spPr>
        <p:txBody>
          <a:bodyPr>
            <a:normAutofit fontScale="62500" lnSpcReduction="20000"/>
          </a:bodyPr>
          <a:lstStyle/>
          <a:p>
            <a:pPr marL="457200" indent="-457200" algn="just" fontAlgn="auto">
              <a:buFont typeface="+mj-lt"/>
              <a:buAutoNum type="arabicPeriod"/>
              <a:defRPr/>
            </a:pPr>
            <a:r>
              <a:rPr lang="es-PY" sz="2400" dirty="0" smtClean="0">
                <a:solidFill>
                  <a:schemeClr val="bg1"/>
                </a:solidFill>
              </a:rPr>
              <a:t>Mundus Lote 17: coordinado por la Universidad do Porto, Portugal</a:t>
            </a:r>
          </a:p>
          <a:p>
            <a:pPr marL="457200" indent="-457200" algn="just" fontAlgn="auto">
              <a:buFont typeface="+mj-lt"/>
              <a:buAutoNum type="arabicPeriod"/>
              <a:defRPr/>
            </a:pPr>
            <a:r>
              <a:rPr lang="es-PY" sz="2400" dirty="0" smtClean="0">
                <a:solidFill>
                  <a:schemeClr val="bg1"/>
                </a:solidFill>
              </a:rPr>
              <a:t>Consorcio </a:t>
            </a:r>
            <a:r>
              <a:rPr lang="es-PY" sz="2400" b="1" dirty="0" smtClean="0">
                <a:solidFill>
                  <a:schemeClr val="bg1"/>
                </a:solidFill>
              </a:rPr>
              <a:t>Mundus Lindo</a:t>
            </a:r>
            <a:r>
              <a:rPr lang="es-PY" sz="2400" dirty="0" smtClean="0">
                <a:solidFill>
                  <a:schemeClr val="bg1"/>
                </a:solidFill>
              </a:rPr>
              <a:t>: coordinado por la Universidad de Valladolid-España. </a:t>
            </a:r>
          </a:p>
          <a:p>
            <a:pPr marL="457200" indent="-457200" algn="just" fontAlgn="auto">
              <a:buFont typeface="+mj-lt"/>
              <a:buAutoNum type="arabicPeriod"/>
              <a:defRPr/>
            </a:pPr>
            <a:r>
              <a:rPr lang="es-PY" sz="2400" dirty="0" smtClean="0">
                <a:solidFill>
                  <a:schemeClr val="bg1"/>
                </a:solidFill>
              </a:rPr>
              <a:t>Consorcio B</a:t>
            </a:r>
            <a:r>
              <a:rPr lang="es-PY" sz="2400" b="1" dirty="0" smtClean="0">
                <a:solidFill>
                  <a:schemeClr val="bg1"/>
                </a:solidFill>
              </a:rPr>
              <a:t>abel</a:t>
            </a:r>
            <a:r>
              <a:rPr lang="es-PY" sz="2400" dirty="0" smtClean="0">
                <a:solidFill>
                  <a:schemeClr val="bg1"/>
                </a:solidFill>
              </a:rPr>
              <a:t>: coordinado por la Universidad do Porto, Portugal.</a:t>
            </a:r>
          </a:p>
          <a:p>
            <a:pPr marL="457200" indent="-457200" algn="just" fontAlgn="auto">
              <a:buFont typeface="+mj-lt"/>
              <a:buAutoNum type="arabicPeriod"/>
              <a:defRPr/>
            </a:pPr>
            <a:r>
              <a:rPr lang="es-PY" sz="2400" dirty="0" smtClean="0">
                <a:solidFill>
                  <a:schemeClr val="bg1"/>
                </a:solidFill>
              </a:rPr>
              <a:t>Consorcio </a:t>
            </a:r>
            <a:r>
              <a:rPr lang="es-PY" sz="2400" b="1" dirty="0">
                <a:solidFill>
                  <a:schemeClr val="bg1"/>
                </a:solidFill>
              </a:rPr>
              <a:t>P</a:t>
            </a:r>
            <a:r>
              <a:rPr lang="es-PY" sz="2400" b="1" dirty="0" smtClean="0">
                <a:solidFill>
                  <a:schemeClr val="bg1"/>
                </a:solidFill>
              </a:rPr>
              <a:t>reciosa</a:t>
            </a:r>
            <a:r>
              <a:rPr lang="es-PY" sz="2400" dirty="0" smtClean="0">
                <a:solidFill>
                  <a:schemeClr val="bg1"/>
                </a:solidFill>
              </a:rPr>
              <a:t>: coordinado por la Universidad de Padua-Italia.</a:t>
            </a:r>
          </a:p>
          <a:p>
            <a:pPr marL="457200" indent="-457200" algn="just" fontAlgn="auto">
              <a:buFont typeface="+mj-lt"/>
              <a:buAutoNum type="arabicPeriod"/>
              <a:defRPr/>
            </a:pPr>
            <a:r>
              <a:rPr lang="es-PY" sz="2400" dirty="0" smtClean="0">
                <a:solidFill>
                  <a:schemeClr val="bg1"/>
                </a:solidFill>
              </a:rPr>
              <a:t>Consorcio </a:t>
            </a:r>
            <a:r>
              <a:rPr lang="es-PY" sz="2400" b="1" dirty="0" err="1">
                <a:solidFill>
                  <a:schemeClr val="bg1"/>
                </a:solidFill>
              </a:rPr>
              <a:t>F</a:t>
            </a:r>
            <a:r>
              <a:rPr lang="es-PY" sz="2400" b="1" dirty="0" err="1" smtClean="0">
                <a:solidFill>
                  <a:schemeClr val="bg1"/>
                </a:solidFill>
              </a:rPr>
              <a:t>ellow</a:t>
            </a:r>
            <a:r>
              <a:rPr lang="es-PY" sz="2400" dirty="0" smtClean="0">
                <a:solidFill>
                  <a:schemeClr val="bg1"/>
                </a:solidFill>
              </a:rPr>
              <a:t>: coordinado por la Universidad de Nova Lisboa</a:t>
            </a:r>
          </a:p>
          <a:p>
            <a:pPr marL="457200" indent="-457200" algn="just" fontAlgn="auto">
              <a:buFont typeface="+mj-lt"/>
              <a:buAutoNum type="arabicPeriod"/>
              <a:defRPr/>
            </a:pPr>
            <a:r>
              <a:rPr lang="es-PY" sz="2400" dirty="0" err="1" smtClean="0">
                <a:solidFill>
                  <a:schemeClr val="bg1"/>
                </a:solidFill>
              </a:rPr>
              <a:t>Sustain</a:t>
            </a:r>
            <a:r>
              <a:rPr lang="es-PY" sz="2400" dirty="0" smtClean="0">
                <a:solidFill>
                  <a:schemeClr val="bg1"/>
                </a:solidFill>
              </a:rPr>
              <a:t>-t: coordinador por la Universidad Politécnica de Milano</a:t>
            </a:r>
          </a:p>
          <a:p>
            <a:pPr marL="457200" indent="-457200" algn="just" fontAlgn="auto">
              <a:buFont typeface="+mj-lt"/>
              <a:buAutoNum type="arabicPeriod"/>
              <a:defRPr/>
            </a:pPr>
            <a:r>
              <a:rPr lang="es-PY" sz="2400" dirty="0" smtClean="0">
                <a:solidFill>
                  <a:schemeClr val="bg1"/>
                </a:solidFill>
              </a:rPr>
              <a:t>ELARCH: coordinado por la Basilicata de Italia  </a:t>
            </a:r>
          </a:p>
          <a:p>
            <a:pPr marL="457200" indent="-457200" algn="just" fontAlgn="auto">
              <a:buFont typeface="+mj-lt"/>
              <a:buAutoNum type="arabicPeriod"/>
              <a:defRPr/>
            </a:pPr>
            <a:r>
              <a:rPr lang="es-PY" sz="2400" dirty="0" smtClean="0">
                <a:solidFill>
                  <a:schemeClr val="bg1"/>
                </a:solidFill>
              </a:rPr>
              <a:t>NUCIF:   </a:t>
            </a:r>
            <a:endParaRPr lang="es-PY" dirty="0" smtClean="0">
              <a:solidFill>
                <a:schemeClr val="bg1"/>
              </a:solidFill>
            </a:endParaRPr>
          </a:p>
        </p:txBody>
      </p:sp>
      <p:pic>
        <p:nvPicPr>
          <p:cNvPr id="83971" name="5 Imagen" descr="erasmu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16475" y="3571875"/>
            <a:ext cx="39814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6 Imagen" descr="erasmusMundus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428625"/>
            <a:ext cx="4214812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4294967295"/>
          </p:nvPr>
        </p:nvSpPr>
        <p:spPr>
          <a:xfrm>
            <a:off x="71438" y="2143125"/>
            <a:ext cx="5143500" cy="4503738"/>
          </a:xfrm>
          <a:ln>
            <a:solidFill>
              <a:srgbClr val="FF0000"/>
            </a:solidFill>
          </a:ln>
        </p:spPr>
        <p:txBody>
          <a:bodyPr>
            <a:normAutofit fontScale="92500"/>
          </a:bodyPr>
          <a:lstStyle/>
          <a:p>
            <a:pPr marL="0" indent="0" algn="ctr" fontAlgn="auto">
              <a:buFont typeface="Wingdings 2" charset="2"/>
              <a:buNone/>
              <a:defRPr/>
            </a:pPr>
            <a:r>
              <a:rPr lang="es-ES" b="1" dirty="0">
                <a:solidFill>
                  <a:schemeClr val="bg1"/>
                </a:solidFill>
              </a:rPr>
              <a:t>Movilidad de créditos</a:t>
            </a:r>
            <a:endParaRPr lang="es-PY" b="1" dirty="0">
              <a:solidFill>
                <a:schemeClr val="bg1"/>
              </a:solidFill>
            </a:endParaRPr>
          </a:p>
          <a:p>
            <a:pPr algn="just" fontAlgn="auto">
              <a:buFont typeface="+mj-lt"/>
              <a:buAutoNum type="arabicPeriod"/>
              <a:defRPr/>
            </a:pPr>
            <a:r>
              <a:rPr lang="es-ES" b="1" dirty="0">
                <a:solidFill>
                  <a:schemeClr val="bg1"/>
                </a:solidFill>
              </a:rPr>
              <a:t>Mobile + - Coordinado por la Universidad de Porto (Portugal)</a:t>
            </a:r>
            <a:endParaRPr lang="es-PY" dirty="0">
              <a:solidFill>
                <a:schemeClr val="bg1"/>
              </a:solidFill>
            </a:endParaRPr>
          </a:p>
          <a:p>
            <a:pPr algn="just" fontAlgn="auto">
              <a:buFont typeface="+mj-lt"/>
              <a:buAutoNum type="arabicPeriod"/>
              <a:defRPr/>
            </a:pPr>
            <a:r>
              <a:rPr lang="es-ES" b="1" dirty="0">
                <a:solidFill>
                  <a:schemeClr val="bg1"/>
                </a:solidFill>
              </a:rPr>
              <a:t>Acuerdo interinstitucional entre la UVA/UNI – Coordinado por la Universidad de Valladolid (España)</a:t>
            </a:r>
            <a:endParaRPr lang="es-PY" dirty="0">
              <a:solidFill>
                <a:schemeClr val="bg1"/>
              </a:solidFill>
            </a:endParaRPr>
          </a:p>
          <a:p>
            <a:pPr algn="just" fontAlgn="auto">
              <a:buFont typeface="+mj-lt"/>
              <a:buAutoNum type="arabicPeriod"/>
              <a:defRPr/>
            </a:pPr>
            <a:r>
              <a:rPr lang="es-ES" b="1" dirty="0">
                <a:solidFill>
                  <a:schemeClr val="bg1"/>
                </a:solidFill>
              </a:rPr>
              <a:t>Acuerdo interinstitucional entre la BUT/UNI – Coordinador por la Universidad Tecnológica de </a:t>
            </a:r>
            <a:r>
              <a:rPr lang="es-ES" b="1" dirty="0" smtClean="0">
                <a:solidFill>
                  <a:schemeClr val="bg1"/>
                </a:solidFill>
              </a:rPr>
              <a:t>Bialistok </a:t>
            </a:r>
            <a:r>
              <a:rPr lang="es-ES" b="1" dirty="0">
                <a:solidFill>
                  <a:schemeClr val="bg1"/>
                </a:solidFill>
              </a:rPr>
              <a:t>(Polonia)</a:t>
            </a:r>
            <a:endParaRPr lang="es-PY" dirty="0">
              <a:solidFill>
                <a:schemeClr val="bg1"/>
              </a:solidFill>
            </a:endParaRPr>
          </a:p>
          <a:p>
            <a:pPr marL="0" indent="0" algn="ctr" fontAlgn="auto">
              <a:buFont typeface="Wingdings 2" charset="2"/>
              <a:buNone/>
              <a:defRPr/>
            </a:pPr>
            <a:r>
              <a:rPr lang="es-ES" b="1" dirty="0">
                <a:solidFill>
                  <a:schemeClr val="bg1"/>
                </a:solidFill>
              </a:rPr>
              <a:t>Desarrollo de capacidades</a:t>
            </a:r>
            <a:endParaRPr lang="es-PY" b="1" dirty="0">
              <a:solidFill>
                <a:schemeClr val="bg1"/>
              </a:solidFill>
            </a:endParaRPr>
          </a:p>
          <a:p>
            <a:pPr algn="just" fontAlgn="auto">
              <a:buFont typeface="+mj-lt"/>
              <a:buAutoNum type="arabicPeriod"/>
              <a:defRPr/>
            </a:pPr>
            <a:r>
              <a:rPr lang="es-ES" b="1" dirty="0">
                <a:solidFill>
                  <a:schemeClr val="bg1"/>
                </a:solidFill>
              </a:rPr>
              <a:t>PONCHO – Coordinado por la Universidad de las Palmas de Gran Canaria.</a:t>
            </a:r>
            <a:endParaRPr lang="es-PY" dirty="0">
              <a:solidFill>
                <a:schemeClr val="bg1"/>
              </a:solidFill>
            </a:endParaRPr>
          </a:p>
          <a:p>
            <a:pPr algn="just" fontAlgn="auto">
              <a:buFont typeface="+mj-lt"/>
              <a:buAutoNum type="arabicPeriod"/>
              <a:defRPr/>
            </a:pPr>
            <a:r>
              <a:rPr lang="es-ES" b="1" dirty="0">
                <a:solidFill>
                  <a:schemeClr val="bg1"/>
                </a:solidFill>
              </a:rPr>
              <a:t>UMETECH – Coordinado por la Universidad de Firenze (Italia</a:t>
            </a:r>
            <a:r>
              <a:rPr lang="es-ES" b="1" dirty="0" smtClean="0">
                <a:solidFill>
                  <a:schemeClr val="bg1"/>
                </a:solidFill>
              </a:rPr>
              <a:t>)</a:t>
            </a:r>
            <a:endParaRPr lang="es-PY" dirty="0" smtClean="0"/>
          </a:p>
        </p:txBody>
      </p:sp>
      <p:pic>
        <p:nvPicPr>
          <p:cNvPr id="84995" name="5 Imagen" descr="UNI VALLADOLI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3" y="3643313"/>
            <a:ext cx="360045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6 Imagen" descr="erasmusMundusLogo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327025"/>
            <a:ext cx="4214812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/>
        </p:nvGraphicFramePr>
        <p:xfrm>
          <a:off x="-70580" y="2214554"/>
          <a:ext cx="9071736" cy="3311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6020" name="5 Rectángulo"/>
          <p:cNvSpPr>
            <a:spLocks noChangeArrowheads="1"/>
          </p:cNvSpPr>
          <p:nvPr/>
        </p:nvSpPr>
        <p:spPr bwMode="auto">
          <a:xfrm>
            <a:off x="684213" y="5732463"/>
            <a:ext cx="7993062" cy="646112"/>
          </a:xfrm>
          <a:prstGeom prst="rect">
            <a:avLst/>
          </a:prstGeom>
          <a:gradFill rotWithShape="0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PY" b="1">
                <a:solidFill>
                  <a:schemeClr val="bg1"/>
                </a:solidFill>
                <a:latin typeface="Century Gothic" pitchFamily="34" charset="0"/>
              </a:rPr>
              <a:t>Conformada por 31 Universidades Públicas de Argentina, Brasil, Uruguay, Paraguay, Bolivia y Chile. La UNI forma parte desde 2010</a:t>
            </a:r>
            <a:endParaRPr lang="es-ES" b="1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86021" name="9 Imagen" descr="augm.jpg"/>
          <p:cNvPicPr>
            <a:picLocks noChangeAspect="1"/>
          </p:cNvPicPr>
          <p:nvPr/>
        </p:nvPicPr>
        <p:blipFill>
          <a:blip r:embed="rId7"/>
          <a:srcRect l="20946" r="21284"/>
          <a:stretch>
            <a:fillRect/>
          </a:stretch>
        </p:blipFill>
        <p:spPr bwMode="auto">
          <a:xfrm>
            <a:off x="3643313" y="877888"/>
            <a:ext cx="1500187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643188" y="428625"/>
            <a:ext cx="4392612" cy="78105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PY" dirty="0" smtClean="0">
                <a:ea typeface="+mj-ea"/>
              </a:rPr>
              <a:t>Redes Regionales</a:t>
            </a:r>
            <a:endParaRPr lang="es-PY" dirty="0">
              <a:ea typeface="+mj-ea"/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0938" y="357188"/>
            <a:ext cx="1249362" cy="153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3" name="2 CuadroTexto"/>
          <p:cNvSpPr txBox="1">
            <a:spLocks noChangeArrowheads="1"/>
          </p:cNvSpPr>
          <p:nvPr/>
        </p:nvSpPr>
        <p:spPr bwMode="auto">
          <a:xfrm>
            <a:off x="2714625" y="2000250"/>
            <a:ext cx="2143125" cy="7699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PY" sz="1100" b="1">
                <a:latin typeface="Century Gothic" pitchFamily="34" charset="0"/>
              </a:rPr>
              <a:t>Reunión de </a:t>
            </a:r>
            <a:r>
              <a:rPr lang="es-ES" sz="1100" b="1">
                <a:latin typeface="Century Gothic" pitchFamily="34" charset="0"/>
              </a:rPr>
              <a:t>representantes de las Universidades del Grupo AUGM vinculados a la gestión de I+D</a:t>
            </a:r>
            <a:endParaRPr lang="es-ES" sz="1100">
              <a:latin typeface="Century Gothic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00063" y="6215063"/>
            <a:ext cx="4679950" cy="4159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Y" sz="1050" dirty="0">
                <a:latin typeface="+mn-lt"/>
              </a:rPr>
              <a:t>JORNADA DE JÓVENES INVESTIGADORES DE LA ASOCIACIÓN DE GRUPO DE UNIVERSIDADES DEL GRUPO MONTEVIDEO (AUGM)  - 2017- </a:t>
            </a:r>
            <a:endParaRPr lang="es-ES" sz="1050" dirty="0">
              <a:latin typeface="+mn-lt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795963" y="4338638"/>
            <a:ext cx="2498725" cy="25400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Y" sz="1050" dirty="0">
                <a:latin typeface="+mn-lt"/>
              </a:rPr>
              <a:t>Programa ESCALA estudiantil</a:t>
            </a:r>
            <a:endParaRPr lang="es-ES" sz="1050" dirty="0">
              <a:latin typeface="+mn-lt"/>
            </a:endParaRPr>
          </a:p>
        </p:txBody>
      </p:sp>
      <p:pic>
        <p:nvPicPr>
          <p:cNvPr id="87049" name="11 Imagen" descr="aug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3500438"/>
            <a:ext cx="4746625" cy="266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460" name="Object 124"/>
          <p:cNvGraphicFramePr>
            <a:graphicFrameLocks noChangeAspect="1"/>
          </p:cNvGraphicFramePr>
          <p:nvPr/>
        </p:nvGraphicFramePr>
        <p:xfrm>
          <a:off x="3567113" y="3752850"/>
          <a:ext cx="5576887" cy="310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68" name="Gráfico" r:id="rId3" imgW="6248321" imgH="3238393" progId="Excel.Sheet.8">
                  <p:embed/>
                </p:oleObj>
              </mc:Choice>
              <mc:Fallback>
                <p:oleObj name="Gráfico" r:id="rId3" imgW="6248321" imgH="3238393" progId="Excel.Sheet.8">
                  <p:embed/>
                  <p:pic>
                    <p:nvPicPr>
                      <p:cNvPr id="0" name="Picture 1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7113" y="3752850"/>
                        <a:ext cx="5576887" cy="31051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3 Rectángulo"/>
          <p:cNvSpPr/>
          <p:nvPr/>
        </p:nvSpPr>
        <p:spPr>
          <a:xfrm>
            <a:off x="0" y="2857496"/>
            <a:ext cx="3428992" cy="1323439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Intercambios AUGM</a:t>
            </a:r>
          </a:p>
        </p:txBody>
      </p:sp>
      <p:sp>
        <p:nvSpPr>
          <p:cNvPr id="5" name="4 Rectángulo"/>
          <p:cNvSpPr/>
          <p:nvPr/>
        </p:nvSpPr>
        <p:spPr>
          <a:xfrm>
            <a:off x="6012160" y="-233"/>
            <a:ext cx="3131840" cy="144655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98 </a:t>
            </a:r>
            <a:r>
              <a:rPr lang="es-E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PARTICIPANTES DEL PROGRAMA</a:t>
            </a:r>
          </a:p>
        </p:txBody>
      </p:sp>
      <p:pic>
        <p:nvPicPr>
          <p:cNvPr id="14465" name="Picture 17" descr="C:\Users\Susana\Downloads\P10400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11863" y="1446213"/>
            <a:ext cx="3109912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D:\Mis documentos\05_Dcom 2012\2.fotos\1.rectorado\zicosur\miembros ZICOSUR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 l="5971" r="4626"/>
          <a:stretch>
            <a:fillRect/>
          </a:stretch>
        </p:blipFill>
        <p:spPr>
          <a:xfrm>
            <a:off x="0" y="1127125"/>
            <a:ext cx="7070725" cy="2767013"/>
          </a:xfrm>
        </p:spPr>
      </p:pic>
      <p:sp>
        <p:nvSpPr>
          <p:cNvPr id="90114" name="4 CuadroTexto"/>
          <p:cNvSpPr txBox="1">
            <a:spLocks noChangeArrowheads="1"/>
          </p:cNvSpPr>
          <p:nvPr/>
        </p:nvSpPr>
        <p:spPr bwMode="auto">
          <a:xfrm>
            <a:off x="0" y="4572000"/>
            <a:ext cx="4875213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PY" sz="2000">
                <a:solidFill>
                  <a:schemeClr val="bg1"/>
                </a:solidFill>
                <a:cs typeface="Arial" charset="0"/>
              </a:rPr>
              <a:t>Plenaria de Rectores de la Red Universitaria Zona  de Integración Centro Oeste Sudamericana (ZICOSUR)</a:t>
            </a:r>
          </a:p>
          <a:p>
            <a:pPr algn="ctr"/>
            <a:r>
              <a:rPr lang="es-PY" sz="2000">
                <a:solidFill>
                  <a:schemeClr val="bg1"/>
                </a:solidFill>
                <a:cs typeface="Arial" charset="0"/>
              </a:rPr>
              <a:t>Presidente Electo Periodo 2012 - 2014: Ing. Hildegardo González Irala </a:t>
            </a:r>
          </a:p>
        </p:txBody>
      </p:sp>
      <p:pic>
        <p:nvPicPr>
          <p:cNvPr id="90115" name="Imagen 2" descr="logo zicosur encabezado"/>
          <p:cNvPicPr>
            <a:picLocks noChangeAspect="1" noChangeArrowheads="1"/>
          </p:cNvPicPr>
          <p:nvPr/>
        </p:nvPicPr>
        <p:blipFill>
          <a:blip r:embed="rId3"/>
          <a:srcRect t="-15625" r="66904"/>
          <a:stretch>
            <a:fillRect/>
          </a:stretch>
        </p:blipFill>
        <p:spPr bwMode="auto">
          <a:xfrm>
            <a:off x="34925" y="0"/>
            <a:ext cx="5472113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Picture 2" descr="C:\Users\Susana\Downloads\ZICOSUR 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10138" y="3860800"/>
            <a:ext cx="4503737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7 Rectángulo"/>
          <p:cNvSpPr/>
          <p:nvPr/>
        </p:nvSpPr>
        <p:spPr>
          <a:xfrm>
            <a:off x="7092280" y="928670"/>
            <a:ext cx="2051720" cy="286232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17 </a:t>
            </a:r>
            <a:r>
              <a:rPr lang="es-ES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DOCENTES ENVIADOS POR LA UNI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 12 DOCENTES RECIBIDOS POR LA UNI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En 2014 inicia el intercambio de alumnos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0" y="692150"/>
            <a:ext cx="5249863" cy="94773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PY" dirty="0" smtClean="0">
                <a:solidFill>
                  <a:schemeClr val="accent1">
                    <a:tint val="88000"/>
                    <a:satMod val="150000"/>
                  </a:schemeClr>
                </a:solidFill>
                <a:ea typeface="+mj-ea"/>
              </a:rPr>
              <a:t>Reunión de                  		Universidades</a:t>
            </a:r>
            <a:endParaRPr lang="es-PY" dirty="0">
              <a:solidFill>
                <a:schemeClr val="accent1">
                  <a:tint val="88000"/>
                  <a:satMod val="150000"/>
                </a:schemeClr>
              </a:solidFill>
              <a:ea typeface="+mj-ea"/>
            </a:endParaRPr>
          </a:p>
        </p:txBody>
      </p:sp>
      <p:pic>
        <p:nvPicPr>
          <p:cNvPr id="96259" name="Picture 2" descr="C:\Documents and Settings\Movil\Escritorio\unam huma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2089150"/>
            <a:ext cx="8496300" cy="3355975"/>
          </a:xfrm>
        </p:spPr>
      </p:pic>
      <p:sp>
        <p:nvSpPr>
          <p:cNvPr id="91139" name="4 CuadroTexto"/>
          <p:cNvSpPr txBox="1">
            <a:spLocks noChangeArrowheads="1"/>
          </p:cNvSpPr>
          <p:nvPr/>
        </p:nvSpPr>
        <p:spPr bwMode="auto">
          <a:xfrm>
            <a:off x="468313" y="5445125"/>
            <a:ext cx="7929562" cy="115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PY" sz="1600" b="1">
                <a:solidFill>
                  <a:schemeClr val="bg1"/>
                </a:solidFill>
                <a:cs typeface="Arial" charset="0"/>
              </a:rPr>
              <a:t>Directivos y Docentes de la Universidad Nacional de Misiones - Argentina UNAM y de la Facultad de Humanidades de la UNI en reunión de trabajo conjunto interdisciplinario. </a:t>
            </a:r>
          </a:p>
        </p:txBody>
      </p:sp>
      <p:sp>
        <p:nvSpPr>
          <p:cNvPr id="6" name="5 Rectángulo"/>
          <p:cNvSpPr/>
          <p:nvPr/>
        </p:nvSpPr>
        <p:spPr>
          <a:xfrm>
            <a:off x="7164288" y="476672"/>
            <a:ext cx="1656184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RED CIDIR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19700" y="1916113"/>
            <a:ext cx="3225800" cy="6604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PY" dirty="0" smtClean="0">
                <a:solidFill>
                  <a:schemeClr val="bg1"/>
                </a:solidFill>
                <a:ea typeface="+mj-ea"/>
              </a:rPr>
              <a:t>Marco Legal</a:t>
            </a:r>
            <a:endParaRPr lang="es-PY" dirty="0">
              <a:solidFill>
                <a:schemeClr val="bg1"/>
              </a:solidFill>
              <a:ea typeface="+mj-ea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03800" y="2457450"/>
            <a:ext cx="3744913" cy="3024188"/>
          </a:xfrm>
        </p:spPr>
        <p:txBody>
          <a:bodyPr/>
          <a:lstStyle/>
          <a:p>
            <a:pPr marL="45720" indent="0" algn="just" fontAlgn="auto">
              <a:buFont typeface="Wingdings 2" charset="2"/>
              <a:buNone/>
              <a:defRPr/>
            </a:pPr>
            <a:endParaRPr lang="es-ES" dirty="0" smtClean="0"/>
          </a:p>
          <a:p>
            <a:pPr marL="45720" indent="0" algn="ctr" fontAlgn="auto">
              <a:buFont typeface="Wingdings 2" charset="2"/>
              <a:buNone/>
              <a:defRPr/>
            </a:pPr>
            <a:r>
              <a:rPr lang="es-ES" dirty="0" smtClean="0">
                <a:solidFill>
                  <a:schemeClr val="bg1"/>
                </a:solidFill>
              </a:rPr>
              <a:t>La </a:t>
            </a:r>
            <a:r>
              <a:rPr lang="es-ES" dirty="0">
                <a:solidFill>
                  <a:schemeClr val="bg1"/>
                </a:solidFill>
              </a:rPr>
              <a:t>Universidad Nacional de Itapúa </a:t>
            </a:r>
            <a:r>
              <a:rPr lang="es-ES" dirty="0" smtClean="0">
                <a:solidFill>
                  <a:schemeClr val="bg1"/>
                </a:solidFill>
              </a:rPr>
              <a:t>fue creada por Ley 1009 del 3 de diciembre de 1996.</a:t>
            </a:r>
          </a:p>
          <a:p>
            <a:pPr marL="45720" indent="0" algn="ctr" fontAlgn="auto">
              <a:buFont typeface="Wingdings 2" charset="2"/>
              <a:buNone/>
              <a:defRPr/>
            </a:pPr>
            <a:r>
              <a:rPr lang="es-ES" dirty="0" smtClean="0">
                <a:solidFill>
                  <a:schemeClr val="bg1"/>
                </a:solidFill>
              </a:rPr>
              <a:t> </a:t>
            </a:r>
          </a:p>
          <a:p>
            <a:pPr marL="45720" indent="0" algn="just" fontAlgn="auto">
              <a:buFont typeface="Wingdings 2" charset="2"/>
              <a:buNone/>
              <a:defRPr/>
            </a:pPr>
            <a:endParaRPr lang="es-PY" dirty="0"/>
          </a:p>
        </p:txBody>
      </p:sp>
      <p:sp>
        <p:nvSpPr>
          <p:cNvPr id="49155" name="3 Marcador de fecha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A1AE72A-9152-417C-8CFB-F3D81CC0468E}" type="datetime1">
              <a:rPr lang="es-PY"/>
              <a:pPr fontAlgn="base">
                <a:spcBef>
                  <a:spcPct val="0"/>
                </a:spcBef>
                <a:spcAft>
                  <a:spcPct val="0"/>
                </a:spcAft>
              </a:pPr>
              <a:t>15/10/2018</a:t>
            </a:fld>
            <a:endParaRPr lang="es-PY"/>
          </a:p>
        </p:txBody>
      </p:sp>
      <p:sp>
        <p:nvSpPr>
          <p:cNvPr id="49156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>
            <a:off x="4846638" y="928688"/>
            <a:ext cx="3297237" cy="341312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PY" sz="2000"/>
              <a:t>Universidad Nacional de Itapúa</a:t>
            </a:r>
          </a:p>
        </p:txBody>
      </p:sp>
      <p:sp>
        <p:nvSpPr>
          <p:cNvPr id="49157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F0763C6-F44C-439C-8565-CF1A315CC558}" type="slidenum">
              <a:rPr lang="es-PY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s-PY"/>
          </a:p>
        </p:txBody>
      </p:sp>
      <p:pic>
        <p:nvPicPr>
          <p:cNvPr id="49158" name="Picture 2" descr="C:\Users\Susana\Documents\Susana\Escritorio\UNI\ley 10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57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0 Imag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2438" y="285750"/>
            <a:ext cx="10001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1 Título"/>
          <p:cNvSpPr>
            <a:spLocks noGrp="1"/>
          </p:cNvSpPr>
          <p:nvPr>
            <p:ph type="title"/>
          </p:nvPr>
        </p:nvSpPr>
        <p:spPr>
          <a:xfrm>
            <a:off x="179388" y="620713"/>
            <a:ext cx="6408737" cy="1066800"/>
          </a:xfrm>
        </p:spPr>
        <p:txBody>
          <a:bodyPr/>
          <a:lstStyle/>
          <a:p>
            <a:r>
              <a:rPr lang="es-PY" smtClean="0"/>
              <a:t>Redes Interinstitucionales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24075" y="2501900"/>
            <a:ext cx="6203950" cy="2016125"/>
          </a:xfrm>
        </p:spPr>
        <p:txBody>
          <a:bodyPr>
            <a:normAutofit fontScale="92500" lnSpcReduction="20000"/>
          </a:bodyPr>
          <a:lstStyle/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s-PY" sz="1800" dirty="0" smtClean="0"/>
              <a:t>UNESCO – IESAL</a:t>
            </a: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s-PY" sz="1800" dirty="0"/>
              <a:t>SEMINARIO IP – “Responsabilidad Territorial, </a:t>
            </a:r>
            <a:endParaRPr lang="es-PY" sz="1800" dirty="0" smtClean="0"/>
          </a:p>
          <a:p>
            <a:pPr marL="109728" indent="0" fontAlgn="auto">
              <a:spcAft>
                <a:spcPts val="0"/>
              </a:spcAft>
              <a:buClr>
                <a:schemeClr val="accent3"/>
              </a:buClr>
              <a:buFont typeface="Georgia"/>
              <a:buNone/>
              <a:defRPr/>
            </a:pPr>
            <a:r>
              <a:rPr lang="es-PY" sz="1800" dirty="0"/>
              <a:t> </a:t>
            </a:r>
            <a:r>
              <a:rPr lang="es-PY" sz="1800" dirty="0" smtClean="0"/>
              <a:t>    Educación </a:t>
            </a:r>
            <a:r>
              <a:rPr lang="es-PY" sz="1800" dirty="0"/>
              <a:t>para todos” </a:t>
            </a:r>
            <a:endParaRPr lang="es-PY" sz="1800" dirty="0" smtClean="0"/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s-PY" sz="1800" dirty="0"/>
              <a:t>ORSALC - Observatorio Regional de Responsabilidad Social América Latina y El Caribe, </a:t>
            </a: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s-PY" sz="1800" dirty="0"/>
              <a:t>IESALC - Instituto Internacional para la Educación Superior en América Latina y el Caribe </a:t>
            </a:r>
          </a:p>
          <a:p>
            <a:pPr marL="365760" indent="-256032" fontAlgn="auto">
              <a:spcAft>
                <a:spcPts val="0"/>
              </a:spcAft>
              <a:buClr>
                <a:schemeClr val="accent3"/>
              </a:buClr>
              <a:buFont typeface="Georgia"/>
              <a:buChar char="•"/>
              <a:defRPr/>
            </a:pPr>
            <a:r>
              <a:rPr lang="es-PY" sz="1800" dirty="0"/>
              <a:t>ITAIPU Binacional</a:t>
            </a:r>
          </a:p>
        </p:txBody>
      </p:sp>
      <p:pic>
        <p:nvPicPr>
          <p:cNvPr id="92163" name="1 Imagen" descr="20130905_102714.jpg"/>
          <p:cNvPicPr>
            <a:picLocks noChangeAspect="1" noChangeArrowheads="1"/>
          </p:cNvPicPr>
          <p:nvPr/>
        </p:nvPicPr>
        <p:blipFill>
          <a:blip r:embed="rId2">
            <a:lum bright="-10000" contrast="10000"/>
          </a:blip>
          <a:srcRect/>
          <a:stretch>
            <a:fillRect/>
          </a:stretch>
        </p:blipFill>
        <p:spPr bwMode="auto">
          <a:xfrm>
            <a:off x="2771775" y="4729163"/>
            <a:ext cx="2403475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0 Imagen" descr="20130905_102733.jpg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/>
          <a:stretch>
            <a:fillRect/>
          </a:stretch>
        </p:blipFill>
        <p:spPr bwMode="auto">
          <a:xfrm>
            <a:off x="6011863" y="4724400"/>
            <a:ext cx="24003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29488" y="2493963"/>
            <a:ext cx="149542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" y="2840038"/>
            <a:ext cx="1704975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7" name="Picture 4"/>
          <p:cNvPicPr>
            <a:picLocks noChangeAspect="1" noChangeArrowheads="1"/>
          </p:cNvPicPr>
          <p:nvPr/>
        </p:nvPicPr>
        <p:blipFill>
          <a:blip r:embed="rId6"/>
          <a:srcRect l="2896" t="10033"/>
          <a:stretch>
            <a:fillRect/>
          </a:stretch>
        </p:blipFill>
        <p:spPr bwMode="auto">
          <a:xfrm>
            <a:off x="468313" y="1420813"/>
            <a:ext cx="8145462" cy="85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5" name="Picture 2" descr="APR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5588" y="1103313"/>
            <a:ext cx="2073275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6" name="il_fi" descr="http://www.iasp.ws/images/488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75" y="928688"/>
            <a:ext cx="25923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7" name="Picture 4" descr="Rotar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88" y="2000250"/>
            <a:ext cx="1320800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8" name="Imagen 1" descr="Logo OMAP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00875" y="2357438"/>
            <a:ext cx="13652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9" name="Imagen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063" y="3429000"/>
            <a:ext cx="11430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50" name="Picture 7" descr="http://t0.gstatic.com/images?q=tbn:ANd9GcRchLl9qFEUe4oc6G_M0rh-LVyKUPQ4CodufUWv38hd_RIkUQLa">
            <a:hlinkClick r:id="rId8"/>
          </p:cNvPr>
          <p:cNvPicPr>
            <a:picLocks noChangeAspect="1" noChangeArrowheads="1"/>
          </p:cNvPicPr>
          <p:nvPr/>
        </p:nvPicPr>
        <p:blipFill>
          <a:blip r:embed="rId9" r:link="rId10"/>
          <a:srcRect/>
          <a:stretch>
            <a:fillRect/>
          </a:stretch>
        </p:blipFill>
        <p:spPr bwMode="auto">
          <a:xfrm>
            <a:off x="7000875" y="3571875"/>
            <a:ext cx="128587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8" name="Picture 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46538" y="2708275"/>
            <a:ext cx="1049337" cy="139858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  <a:extLst/>
        </p:spPr>
      </p:pic>
      <p:pic>
        <p:nvPicPr>
          <p:cNvPr id="3252" name="Picture 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215063" y="1285875"/>
            <a:ext cx="20955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-1280901" y="0"/>
            <a:ext cx="1018836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Vinculación Universitaria Nacional</a:t>
            </a:r>
          </a:p>
        </p:txBody>
      </p:sp>
      <p:graphicFrame>
        <p:nvGraphicFramePr>
          <p:cNvPr id="3244" name="Object 172"/>
          <p:cNvGraphicFramePr>
            <a:graphicFrameLocks noChangeAspect="1"/>
          </p:cNvGraphicFramePr>
          <p:nvPr/>
        </p:nvGraphicFramePr>
        <p:xfrm>
          <a:off x="500063" y="4500563"/>
          <a:ext cx="126047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52" r:id="rId13" imgW="4297680" imgH="4273296" progId="">
                  <p:embed/>
                </p:oleObj>
              </mc:Choice>
              <mc:Fallback>
                <p:oleObj r:id="rId13" imgW="4297680" imgH="4273296" progId="">
                  <p:embed/>
                  <p:pic>
                    <p:nvPicPr>
                      <p:cNvPr id="0" name="Picture 1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3" y="4500563"/>
                        <a:ext cx="1260475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54" name="2 Rectángulo"/>
          <p:cNvSpPr>
            <a:spLocks noChangeArrowheads="1"/>
          </p:cNvSpPr>
          <p:nvPr/>
        </p:nvSpPr>
        <p:spPr bwMode="auto">
          <a:xfrm>
            <a:off x="-214313" y="5643563"/>
            <a:ext cx="28146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PY" sz="1200" b="1">
                <a:solidFill>
                  <a:schemeClr val="bg1"/>
                </a:solidFill>
                <a:latin typeface="Century Gothic" pitchFamily="34" charset="0"/>
              </a:rPr>
              <a:t>Asociación de Universidades</a:t>
            </a:r>
          </a:p>
          <a:p>
            <a:pPr algn="ctr"/>
            <a:r>
              <a:rPr lang="es-PY" sz="1200" b="1">
                <a:solidFill>
                  <a:schemeClr val="bg1"/>
                </a:solidFill>
                <a:latin typeface="Century Gothic" pitchFamily="34" charset="0"/>
              </a:rPr>
              <a:t> Públicas del Paraguay</a:t>
            </a:r>
            <a:endParaRPr lang="es-ES" sz="1200" b="1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14" name="13 Conector recto de flecha"/>
          <p:cNvCxnSpPr/>
          <p:nvPr/>
        </p:nvCxnSpPr>
        <p:spPr>
          <a:xfrm rot="10800000">
            <a:off x="3000375" y="2357438"/>
            <a:ext cx="857250" cy="6429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 rot="10800000">
            <a:off x="1857375" y="2786063"/>
            <a:ext cx="2024063" cy="4984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 de flecha"/>
          <p:cNvCxnSpPr/>
          <p:nvPr/>
        </p:nvCxnSpPr>
        <p:spPr>
          <a:xfrm rot="10800000" flipV="1">
            <a:off x="2000250" y="3643313"/>
            <a:ext cx="1928813" cy="714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/>
          <p:nvPr/>
        </p:nvCxnSpPr>
        <p:spPr>
          <a:xfrm rot="10800000" flipV="1">
            <a:off x="1928813" y="3948113"/>
            <a:ext cx="2065337" cy="9096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/>
          <p:nvPr/>
        </p:nvCxnSpPr>
        <p:spPr>
          <a:xfrm rot="10800000" flipV="1">
            <a:off x="3286125" y="4214813"/>
            <a:ext cx="1000125" cy="1000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/>
          <p:nvPr/>
        </p:nvCxnSpPr>
        <p:spPr>
          <a:xfrm>
            <a:off x="5143500" y="4000500"/>
            <a:ext cx="1071563" cy="714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 de flecha"/>
          <p:cNvCxnSpPr/>
          <p:nvPr/>
        </p:nvCxnSpPr>
        <p:spPr>
          <a:xfrm>
            <a:off x="5292725" y="3705225"/>
            <a:ext cx="1636713" cy="2238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/>
          <p:nvPr/>
        </p:nvCxnSpPr>
        <p:spPr>
          <a:xfrm flipV="1">
            <a:off x="5292725" y="3005138"/>
            <a:ext cx="1439863" cy="2079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Conector recto de flecha"/>
          <p:cNvCxnSpPr/>
          <p:nvPr/>
        </p:nvCxnSpPr>
        <p:spPr>
          <a:xfrm flipV="1">
            <a:off x="5292725" y="2306638"/>
            <a:ext cx="1149350" cy="635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Conector recto de flecha"/>
          <p:cNvCxnSpPr/>
          <p:nvPr/>
        </p:nvCxnSpPr>
        <p:spPr>
          <a:xfrm rot="16200000" flipV="1">
            <a:off x="4393406" y="2393157"/>
            <a:ext cx="50006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65" name="2 Rectángulo"/>
          <p:cNvSpPr>
            <a:spLocks noChangeArrowheads="1"/>
          </p:cNvSpPr>
          <p:nvPr/>
        </p:nvSpPr>
        <p:spPr bwMode="auto">
          <a:xfrm>
            <a:off x="2214563" y="5286375"/>
            <a:ext cx="15001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PY" sz="2000" b="1">
                <a:solidFill>
                  <a:srgbClr val="00B050"/>
                </a:solidFill>
                <a:latin typeface="Century Gothic" pitchFamily="34" charset="0"/>
              </a:rPr>
              <a:t>Red Ñanduti </a:t>
            </a:r>
            <a:endParaRPr lang="es-ES" sz="2000" b="1">
              <a:solidFill>
                <a:srgbClr val="00B050"/>
              </a:solidFill>
              <a:latin typeface="Century Gothic" pitchFamily="34" charset="0"/>
            </a:endParaRPr>
          </a:p>
        </p:txBody>
      </p:sp>
      <p:cxnSp>
        <p:nvCxnSpPr>
          <p:cNvPr id="25" name="25 Conector recto de flecha"/>
          <p:cNvCxnSpPr/>
          <p:nvPr/>
        </p:nvCxnSpPr>
        <p:spPr>
          <a:xfrm rot="16200000" flipH="1">
            <a:off x="4822032" y="4321968"/>
            <a:ext cx="1428750" cy="13573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67" name="Picture 146" descr="Resultado de imagen para LOGO DEL bANCO CENTRAL DEL PARAGUAY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357938" y="4572000"/>
            <a:ext cx="15255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68" name="AutoShape 174" descr="Resultado de imagen para REXUNPY EXTENS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>
              <a:latin typeface="Century Gothic" pitchFamily="34" charset="0"/>
            </a:endParaRPr>
          </a:p>
        </p:txBody>
      </p:sp>
      <p:pic>
        <p:nvPicPr>
          <p:cNvPr id="3269" name="28 Imagen" descr="REXUNPY.jpg"/>
          <p:cNvPicPr>
            <a:picLocks noChangeAspect="1"/>
          </p:cNvPicPr>
          <p:nvPr/>
        </p:nvPicPr>
        <p:blipFill>
          <a:blip r:embed="rId16"/>
          <a:srcRect l="52441" t="6596" r="6055" b="69531"/>
          <a:stretch>
            <a:fillRect/>
          </a:stretch>
        </p:blipFill>
        <p:spPr bwMode="auto">
          <a:xfrm>
            <a:off x="2928938" y="6000750"/>
            <a:ext cx="1500187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0" name="29 Imagen" descr="MNP.jpg"/>
          <p:cNvPicPr>
            <a:picLocks noChangeAspect="1"/>
          </p:cNvPicPr>
          <p:nvPr/>
        </p:nvPicPr>
        <p:blipFill>
          <a:blip r:embed="rId17"/>
          <a:srcRect l="9459" t="18918" r="13515" b="20271"/>
          <a:stretch>
            <a:fillRect/>
          </a:stretch>
        </p:blipFill>
        <p:spPr bwMode="auto">
          <a:xfrm>
            <a:off x="4643438" y="5929313"/>
            <a:ext cx="14287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6" name="45 Conector recto de flecha"/>
          <p:cNvCxnSpPr/>
          <p:nvPr/>
        </p:nvCxnSpPr>
        <p:spPr>
          <a:xfrm rot="5400000">
            <a:off x="3571875" y="4643438"/>
            <a:ext cx="1285875" cy="571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2" name="46 Imagen" descr="CONACYT.png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29375" y="5572125"/>
            <a:ext cx="928688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1" name="50 Conector recto de flecha"/>
          <p:cNvCxnSpPr/>
          <p:nvPr/>
        </p:nvCxnSpPr>
        <p:spPr>
          <a:xfrm rot="16200000" flipH="1">
            <a:off x="4179093" y="4822032"/>
            <a:ext cx="1357313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1049775" y="142234"/>
            <a:ext cx="6075381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36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Arial" charset="0"/>
              </a:rPr>
              <a:t>Vinculación nacional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" sz="3600" b="1" cap="all" dirty="0">
                <a:ln w="0"/>
                <a:solidFill>
                  <a:schemeClr val="bg1"/>
                </a:solidFill>
                <a:effectLst>
                  <a:reflection blurRad="12700" stA="50000" endPos="50000" dist="5000" dir="5400000" sy="-100000" rotWithShape="0"/>
                </a:effectLst>
                <a:cs typeface="Arial" charset="0"/>
              </a:rPr>
              <a:t> - cifras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214414" y="1857364"/>
            <a:ext cx="7318029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Cantidad de actividades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Desarrolladas 2010/2017: </a:t>
            </a:r>
            <a:r>
              <a:rPr lang="es-E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65 </a:t>
            </a:r>
          </a:p>
        </p:txBody>
      </p:sp>
      <p:sp>
        <p:nvSpPr>
          <p:cNvPr id="8" name="7 Rectángulo"/>
          <p:cNvSpPr/>
          <p:nvPr/>
        </p:nvSpPr>
        <p:spPr>
          <a:xfrm>
            <a:off x="1214414" y="3357562"/>
            <a:ext cx="6812316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Cantidad de participantes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 2010/2017 : </a:t>
            </a:r>
            <a:r>
              <a:rPr lang="es-E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6.560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357290" y="5000636"/>
            <a:ext cx="6812316" cy="14465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Cantidad de convenios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 2010/2017 :</a:t>
            </a:r>
            <a:r>
              <a:rPr lang="es-E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135</a:t>
            </a:r>
          </a:p>
        </p:txBody>
      </p:sp>
      <p:pic>
        <p:nvPicPr>
          <p:cNvPr id="95237" name="0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50" y="214313"/>
            <a:ext cx="1000125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388" y="260350"/>
            <a:ext cx="5761037" cy="72072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PY" sz="3200" dirty="0" smtClean="0">
                <a:ea typeface="+mj-ea"/>
              </a:rPr>
              <a:t>Desarrollo Regional</a:t>
            </a:r>
            <a:endParaRPr lang="es-PY" sz="3200" dirty="0">
              <a:ea typeface="+mj-ea"/>
            </a:endParaRPr>
          </a:p>
        </p:txBody>
      </p:sp>
      <p:sp>
        <p:nvSpPr>
          <p:cNvPr id="96258" name="3 Marcador de fecha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31A5583-B5AB-4F62-82C5-8F8A306D11CA}" type="datetime1">
              <a:rPr lang="es-PY"/>
              <a:pPr fontAlgn="base">
                <a:spcBef>
                  <a:spcPct val="0"/>
                </a:spcBef>
                <a:spcAft>
                  <a:spcPct val="0"/>
                </a:spcAft>
              </a:pPr>
              <a:t>15/10/2018</a:t>
            </a:fld>
            <a:endParaRPr lang="es-PY"/>
          </a:p>
        </p:txBody>
      </p:sp>
      <p:sp>
        <p:nvSpPr>
          <p:cNvPr id="96259" name="4 Marcador de pie de página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PY"/>
              <a:t>Universidad Nacional de Itapúa</a:t>
            </a:r>
          </a:p>
        </p:txBody>
      </p:sp>
      <p:sp>
        <p:nvSpPr>
          <p:cNvPr id="96260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59D8B42-3764-48C6-9B7C-23E7EF59F271}" type="slidenum">
              <a:rPr lang="es-PY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s-PY"/>
          </a:p>
        </p:txBody>
      </p:sp>
      <p:sp>
        <p:nvSpPr>
          <p:cNvPr id="7" name="Rectangle 1040"/>
          <p:cNvSpPr>
            <a:spLocks noChangeArrowheads="1"/>
          </p:cNvSpPr>
          <p:nvPr/>
        </p:nvSpPr>
        <p:spPr bwMode="auto">
          <a:xfrm>
            <a:off x="171450" y="2057400"/>
            <a:ext cx="8856663" cy="440213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sz="1200" b="1" dirty="0">
              <a:latin typeface="+mn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2400" dirty="0">
                <a:solidFill>
                  <a:schemeClr val="bg1"/>
                </a:solidFill>
                <a:latin typeface="+mn-lt"/>
              </a:rPr>
              <a:t>La Universidad demostrando un apoyo decidido al Desarrollo Regional habilita sedes en diferentes ciudades del Departamento de Itapúa.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endParaRPr lang="es-ES_tradnl" sz="2400" dirty="0">
              <a:solidFill>
                <a:schemeClr val="bg1"/>
              </a:solidFill>
              <a:latin typeface="+mn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2400" dirty="0">
                <a:solidFill>
                  <a:schemeClr val="bg1"/>
                </a:solidFill>
                <a:latin typeface="+mn-lt"/>
              </a:rPr>
              <a:t>Asimismo desarrolla programas de capacitación respondiendo a necesidades de los habitantes del Departamento de Itapúa y la Región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sz="2400" dirty="0">
              <a:solidFill>
                <a:schemeClr val="bg1"/>
              </a:solidFill>
              <a:latin typeface="+mn-lt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_tradnl" sz="2400" dirty="0">
                <a:solidFill>
                  <a:schemeClr val="bg1"/>
                </a:solidFill>
                <a:latin typeface="+mn-lt"/>
              </a:rPr>
              <a:t>Realiza alianzas estratégicas con la Gobernación de Itapúa, las Municipalidades, Asociaciones gremiales  y Organizaciones no gubernamentales</a:t>
            </a:r>
            <a:r>
              <a:rPr lang="es-ES_tradnl" sz="2800" dirty="0">
                <a:solidFill>
                  <a:schemeClr val="bg1"/>
                </a:solidFill>
                <a:latin typeface="+mn-lt"/>
              </a:rPr>
              <a:t>.    </a:t>
            </a:r>
            <a:endParaRPr lang="es-ES_tradnl" sz="24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6262" name="0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50" y="214313"/>
            <a:ext cx="1000125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00113" y="836613"/>
            <a:ext cx="7800975" cy="115411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PY" sz="6600" dirty="0" smtClean="0">
                <a:ea typeface="+mj-ea"/>
              </a:rPr>
              <a:t>2. Gestión y Financiamiento</a:t>
            </a:r>
            <a:endParaRPr lang="es-PY" sz="6600" dirty="0">
              <a:ea typeface="+mj-ea"/>
            </a:endParaRPr>
          </a:p>
        </p:txBody>
      </p:sp>
      <p:sp>
        <p:nvSpPr>
          <p:cNvPr id="97283" name="3 Marcador de fecha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3FFF22B-DE20-4721-BA53-E9CAB1FCB586}" type="datetime1">
              <a:rPr lang="es-PY"/>
              <a:pPr fontAlgn="base">
                <a:spcBef>
                  <a:spcPct val="0"/>
                </a:spcBef>
                <a:spcAft>
                  <a:spcPct val="0"/>
                </a:spcAft>
              </a:pPr>
              <a:t>15/10/2018</a:t>
            </a:fld>
            <a:endParaRPr lang="es-PY"/>
          </a:p>
        </p:txBody>
      </p:sp>
      <p:sp>
        <p:nvSpPr>
          <p:cNvPr id="97284" name="4 Marcador de pie de página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PY">
                <a:solidFill>
                  <a:schemeClr val="bg1"/>
                </a:solidFill>
              </a:rPr>
              <a:t>Universidad Nacional de Itapúa</a:t>
            </a:r>
          </a:p>
        </p:txBody>
      </p:sp>
      <p:sp>
        <p:nvSpPr>
          <p:cNvPr id="97285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789787D-2625-476F-95D4-9015DC2F680A}" type="slidenum">
              <a:rPr lang="es-PY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s-PY"/>
          </a:p>
        </p:txBody>
      </p:sp>
      <p:sp>
        <p:nvSpPr>
          <p:cNvPr id="97286" name="AutoShape 2" descr="http://www.posgrado.uni.edu.py/wp-content/uploads/2017/09/auditorio2web-600x3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>
              <a:latin typeface="Century Gothic" pitchFamily="34" charset="0"/>
            </a:endParaRPr>
          </a:p>
        </p:txBody>
      </p:sp>
      <p:sp>
        <p:nvSpPr>
          <p:cNvPr id="97287" name="AutoShape 4" descr="http://www.posgrado.uni.edu.py/wp-content/uploads/2017/09/auditorio2web-600x3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>
              <a:latin typeface="Century Gothic" pitchFamily="34" charset="0"/>
            </a:endParaRPr>
          </a:p>
        </p:txBody>
      </p:sp>
      <p:sp>
        <p:nvSpPr>
          <p:cNvPr id="97288" name="AutoShape 6" descr="http://www.posgrado.uni.edu.py/wp-content/uploads/2017/09/auditorio2web-600x3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>
              <a:latin typeface="Century Gothic" pitchFamily="34" charset="0"/>
            </a:endParaRPr>
          </a:p>
        </p:txBody>
      </p:sp>
      <p:sp>
        <p:nvSpPr>
          <p:cNvPr id="97289" name="AutoShape 8" descr="http://www.posgrado.uni.edu.py/wp-content/uploads/2017/09/auditorio2web-600x3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388" y="260350"/>
            <a:ext cx="5688012" cy="1154113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PY" sz="2800" dirty="0" smtClean="0">
                <a:ea typeface="+mj-ea"/>
              </a:rPr>
              <a:t>Gestión y Financiamiento</a:t>
            </a:r>
            <a:endParaRPr lang="es-PY" sz="2800" dirty="0">
              <a:ea typeface="+mj-ea"/>
            </a:endParaRP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179388" y="2276475"/>
            <a:ext cx="8785225" cy="4392613"/>
          </a:xfrm>
        </p:spPr>
        <p:txBody>
          <a:bodyPr>
            <a:normAutofit fontScale="62500" lnSpcReduction="20000"/>
          </a:bodyPr>
          <a:lstStyle/>
          <a:p>
            <a:pPr fontAlgn="auto">
              <a:buFont typeface="Wingdings 2" charset="2"/>
              <a:buChar char=""/>
              <a:defRPr/>
            </a:pPr>
            <a:endParaRPr lang="es-ES" dirty="0" smtClean="0"/>
          </a:p>
          <a:p>
            <a:pPr fontAlgn="auto">
              <a:buFont typeface="Wingdings 2" charset="2"/>
              <a:buChar char=""/>
              <a:defRPr/>
            </a:pPr>
            <a:r>
              <a:rPr lang="es-PY" sz="2400" b="1" dirty="0" smtClean="0">
                <a:solidFill>
                  <a:schemeClr val="bg1"/>
                </a:solidFill>
              </a:rPr>
              <a:t>Programas </a:t>
            </a:r>
            <a:r>
              <a:rPr lang="es-PY" sz="2400" b="1" dirty="0">
                <a:solidFill>
                  <a:schemeClr val="bg1"/>
                </a:solidFill>
              </a:rPr>
              <a:t>de Intercambio </a:t>
            </a:r>
            <a:r>
              <a:rPr lang="es-PY" sz="2400" b="1" dirty="0" smtClean="0">
                <a:solidFill>
                  <a:schemeClr val="bg1"/>
                </a:solidFill>
              </a:rPr>
              <a:t>Internacional con Europa: 12 </a:t>
            </a:r>
            <a:r>
              <a:rPr lang="es-PY" sz="2400" b="1" dirty="0">
                <a:solidFill>
                  <a:schemeClr val="bg1"/>
                </a:solidFill>
              </a:rPr>
              <a:t>programas </a:t>
            </a:r>
            <a:r>
              <a:rPr lang="es-PY" sz="2400" b="1" dirty="0" smtClean="0">
                <a:solidFill>
                  <a:schemeClr val="bg1"/>
                </a:solidFill>
              </a:rPr>
              <a:t>sin </a:t>
            </a:r>
            <a:r>
              <a:rPr lang="es-PY" sz="2400" b="1" dirty="0">
                <a:solidFill>
                  <a:schemeClr val="bg1"/>
                </a:solidFill>
              </a:rPr>
              <a:t>costo para el Estado </a:t>
            </a:r>
            <a:r>
              <a:rPr lang="es-PY" sz="2400" b="1" dirty="0" smtClean="0">
                <a:solidFill>
                  <a:schemeClr val="bg1"/>
                </a:solidFill>
              </a:rPr>
              <a:t>Paraguayo</a:t>
            </a:r>
          </a:p>
          <a:p>
            <a:pPr fontAlgn="auto">
              <a:buFont typeface="Wingdings 2" charset="2"/>
              <a:buChar char=""/>
              <a:defRPr/>
            </a:pPr>
            <a:r>
              <a:rPr lang="es-PY" sz="2400" b="1" dirty="0" smtClean="0">
                <a:solidFill>
                  <a:schemeClr val="bg1"/>
                </a:solidFill>
              </a:rPr>
              <a:t>Programas de Intercambio Internacional AUGM, ZICOSUR: 2 programas con costo compartido</a:t>
            </a:r>
          </a:p>
          <a:p>
            <a:pPr fontAlgn="auto">
              <a:buFont typeface="Wingdings 2" charset="2"/>
              <a:buChar char=""/>
              <a:defRPr/>
            </a:pPr>
            <a:r>
              <a:rPr lang="es-PY" sz="2400" b="1" dirty="0" smtClean="0">
                <a:solidFill>
                  <a:schemeClr val="bg1"/>
                </a:solidFill>
              </a:rPr>
              <a:t>Representante de Latindex </a:t>
            </a:r>
            <a:endParaRPr lang="es-ES" sz="2400" b="1" dirty="0">
              <a:solidFill>
                <a:schemeClr val="bg1"/>
              </a:solidFill>
            </a:endParaRPr>
          </a:p>
          <a:p>
            <a:pPr fontAlgn="auto">
              <a:buFont typeface="Wingdings 2" charset="2"/>
              <a:buChar char=""/>
              <a:defRPr/>
            </a:pPr>
            <a:r>
              <a:rPr lang="es-PY" sz="2400" b="1" dirty="0">
                <a:solidFill>
                  <a:schemeClr val="bg1"/>
                </a:solidFill>
              </a:rPr>
              <a:t>Carreras Acreditadas ANEAES:  </a:t>
            </a:r>
            <a:r>
              <a:rPr lang="es-PY" sz="2400" b="1" dirty="0" smtClean="0">
                <a:solidFill>
                  <a:schemeClr val="bg1"/>
                </a:solidFill>
              </a:rPr>
              <a:t> 11 Carreras Acreditadas</a:t>
            </a:r>
          </a:p>
          <a:p>
            <a:pPr fontAlgn="auto">
              <a:buFont typeface="Wingdings 2" charset="2"/>
              <a:buChar char=""/>
              <a:defRPr/>
            </a:pPr>
            <a:r>
              <a:rPr lang="es-PY" sz="2400" b="1" dirty="0" smtClean="0">
                <a:solidFill>
                  <a:schemeClr val="bg1"/>
                </a:solidFill>
              </a:rPr>
              <a:t>Carreras Acreditadas MERCOSUR: 1 Carrera Acreditada</a:t>
            </a:r>
          </a:p>
          <a:p>
            <a:pPr fontAlgn="auto">
              <a:buFont typeface="Wingdings 2" charset="2"/>
              <a:buChar char=""/>
              <a:defRPr/>
            </a:pPr>
            <a:r>
              <a:rPr lang="es-PY" sz="2400" b="1" dirty="0" smtClean="0">
                <a:solidFill>
                  <a:schemeClr val="bg1"/>
                </a:solidFill>
              </a:rPr>
              <a:t>Ejecución del PAC 2017: 100 %</a:t>
            </a:r>
          </a:p>
          <a:p>
            <a:pPr fontAlgn="auto">
              <a:buFont typeface="Wingdings 2" charset="2"/>
              <a:buChar char=""/>
              <a:defRPr/>
            </a:pPr>
            <a:r>
              <a:rPr lang="es-PY" sz="2400" b="1" dirty="0" smtClean="0">
                <a:solidFill>
                  <a:schemeClr val="bg1"/>
                </a:solidFill>
              </a:rPr>
              <a:t>Ejecución Presupuestaria en Promedio 1996/2017: </a:t>
            </a:r>
            <a:r>
              <a:rPr lang="es-PY" sz="2400" b="1" dirty="0">
                <a:solidFill>
                  <a:schemeClr val="bg1"/>
                </a:solidFill>
              </a:rPr>
              <a:t>95 %</a:t>
            </a:r>
          </a:p>
          <a:p>
            <a:pPr fontAlgn="auto">
              <a:buFont typeface="Wingdings 2" charset="2"/>
              <a:buChar char=""/>
              <a:defRPr/>
            </a:pPr>
            <a:r>
              <a:rPr lang="es-PY" sz="2400" b="1" dirty="0" smtClean="0">
                <a:solidFill>
                  <a:schemeClr val="bg1"/>
                </a:solidFill>
              </a:rPr>
              <a:t>Egresados de Grado y Posgrado: </a:t>
            </a:r>
            <a:r>
              <a:rPr lang="es-PY" sz="2400" b="1" dirty="0">
                <a:solidFill>
                  <a:schemeClr val="bg1"/>
                </a:solidFill>
              </a:rPr>
              <a:t>7.290.-</a:t>
            </a:r>
          </a:p>
          <a:p>
            <a:pPr fontAlgn="auto">
              <a:buFont typeface="Wingdings 2" charset="2"/>
              <a:buChar char=""/>
              <a:defRPr/>
            </a:pPr>
            <a:r>
              <a:rPr lang="es-PY" sz="2400" b="1" dirty="0" smtClean="0">
                <a:solidFill>
                  <a:schemeClr val="bg1"/>
                </a:solidFill>
              </a:rPr>
              <a:t>Programas de Grado y Posgrado: </a:t>
            </a:r>
            <a:r>
              <a:rPr lang="es-PY" sz="2400" b="1" dirty="0">
                <a:solidFill>
                  <a:schemeClr val="bg1"/>
                </a:solidFill>
              </a:rPr>
              <a:t>47</a:t>
            </a:r>
          </a:p>
          <a:p>
            <a:pPr fontAlgn="auto">
              <a:buFont typeface="Wingdings 2" charset="2"/>
              <a:buChar char=""/>
              <a:defRPr/>
            </a:pPr>
            <a:r>
              <a:rPr lang="es-PY" sz="2400" b="1" dirty="0" smtClean="0">
                <a:solidFill>
                  <a:schemeClr val="bg1"/>
                </a:solidFill>
              </a:rPr>
              <a:t>Presupuesto 2018:  G. 64.157.047.599 </a:t>
            </a:r>
            <a:r>
              <a:rPr lang="es-PY" sz="2400" b="1" dirty="0">
                <a:solidFill>
                  <a:schemeClr val="bg1"/>
                </a:solidFill>
              </a:rPr>
              <a:t>-</a:t>
            </a:r>
          </a:p>
          <a:p>
            <a:pPr fontAlgn="auto">
              <a:buFont typeface="Wingdings 2" charset="2"/>
              <a:buChar char=""/>
              <a:defRPr/>
            </a:pPr>
            <a:r>
              <a:rPr lang="es-PY" sz="2400" b="1" dirty="0" smtClean="0">
                <a:solidFill>
                  <a:schemeClr val="bg1"/>
                </a:solidFill>
              </a:rPr>
              <a:t>Presupuesto MH 2019: G. </a:t>
            </a:r>
            <a:r>
              <a:rPr lang="es-PY" sz="2400" b="1" dirty="0">
                <a:solidFill>
                  <a:schemeClr val="bg1"/>
                </a:solidFill>
              </a:rPr>
              <a:t>64.149.102.897</a:t>
            </a:r>
            <a:r>
              <a:rPr lang="es-PY" sz="2400" b="1" dirty="0" smtClean="0">
                <a:solidFill>
                  <a:schemeClr val="bg1"/>
                </a:solidFill>
              </a:rPr>
              <a:t>.-</a:t>
            </a:r>
            <a:endParaRPr lang="es-ES" sz="2400" b="1" dirty="0" smtClean="0">
              <a:solidFill>
                <a:schemeClr val="bg1"/>
              </a:solidFill>
            </a:endParaRPr>
          </a:p>
          <a:p>
            <a:pPr fontAlgn="auto">
              <a:buFont typeface="Wingdings 2" charset="2"/>
              <a:buChar char=""/>
              <a:defRPr/>
            </a:pP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98307" name="3 Marcador de fecha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856825E-483E-49B3-8C7A-77B9235B4778}" type="datetime1">
              <a:rPr lang="es-PY"/>
              <a:pPr fontAlgn="base">
                <a:spcBef>
                  <a:spcPct val="0"/>
                </a:spcBef>
                <a:spcAft>
                  <a:spcPct val="0"/>
                </a:spcAft>
              </a:pPr>
              <a:t>15/10/2018</a:t>
            </a:fld>
            <a:endParaRPr lang="es-PY"/>
          </a:p>
        </p:txBody>
      </p:sp>
      <p:sp>
        <p:nvSpPr>
          <p:cNvPr id="98308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E15AD03-21BE-4AA6-9D7C-7B734AD6E955}" type="slidenum">
              <a:rPr lang="es-PY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s-PY"/>
          </a:p>
        </p:txBody>
      </p:sp>
      <p:pic>
        <p:nvPicPr>
          <p:cNvPr id="98309" name="0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50" y="214313"/>
            <a:ext cx="10001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800350-8CD8-4CE3-8A14-0C498C0259ED}" type="slidenum">
              <a:rPr lang="es-ES" sz="1200">
                <a:solidFill>
                  <a:schemeClr val="tx1"/>
                </a:solidFill>
                <a:latin typeface="Futura Md BT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s-ES" sz="1200">
              <a:solidFill>
                <a:schemeClr val="tx1"/>
              </a:solidFill>
              <a:latin typeface="Futura Md BT"/>
              <a:cs typeface="Times New Roman" pitchFamily="18" charset="0"/>
            </a:endParaRPr>
          </a:p>
        </p:txBody>
      </p:sp>
      <p:grpSp>
        <p:nvGrpSpPr>
          <p:cNvPr id="99330" name="Group 651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-17"/>
            <a:chExt cx="5760" cy="624"/>
          </a:xfrm>
        </p:grpSpPr>
        <p:sp>
          <p:nvSpPr>
            <p:cNvPr id="99339" name="Line 653"/>
            <p:cNvSpPr>
              <a:spLocks noChangeShapeType="1"/>
            </p:cNvSpPr>
            <p:nvPr/>
          </p:nvSpPr>
          <p:spPr bwMode="auto">
            <a:xfrm>
              <a:off x="3379" y="601"/>
              <a:ext cx="2381" cy="0"/>
            </a:xfrm>
            <a:prstGeom prst="line">
              <a:avLst/>
            </a:prstGeom>
            <a:noFill/>
            <a:ln w="15875">
              <a:solidFill>
                <a:srgbClr val="E65A27"/>
              </a:solidFill>
              <a:prstDash val="sysDot"/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99340" name="Rectangle 654"/>
            <p:cNvSpPr>
              <a:spLocks noChangeArrowheads="1"/>
            </p:cNvSpPr>
            <p:nvPr/>
          </p:nvSpPr>
          <p:spPr bwMode="auto">
            <a:xfrm>
              <a:off x="0" y="-17"/>
              <a:ext cx="3379" cy="624"/>
            </a:xfrm>
            <a:prstGeom prst="rect">
              <a:avLst/>
            </a:prstGeom>
            <a:solidFill>
              <a:srgbClr val="E65A2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s-ES_tradnl" sz="2400" b="1">
                  <a:solidFill>
                    <a:schemeClr val="bg1"/>
                  </a:solidFill>
                  <a:latin typeface="Futura Md BT"/>
                </a:rPr>
                <a:t>Comunidad Universitaria. Alumnos</a:t>
              </a:r>
            </a:p>
          </p:txBody>
        </p:sp>
      </p:grpSp>
      <p:sp>
        <p:nvSpPr>
          <p:cNvPr id="99331" name="Text Box 14"/>
          <p:cNvSpPr txBox="1">
            <a:spLocks noChangeArrowheads="1"/>
          </p:cNvSpPr>
          <p:nvPr/>
        </p:nvSpPr>
        <p:spPr bwMode="auto">
          <a:xfrm>
            <a:off x="5364163" y="17463"/>
            <a:ext cx="3009900" cy="8318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400" b="1">
                <a:solidFill>
                  <a:schemeClr val="tx2"/>
                </a:solidFill>
                <a:latin typeface="Garamond" pitchFamily="18" charset="0"/>
                <a:cs typeface="Times New Roman" pitchFamily="18" charset="0"/>
              </a:rPr>
              <a:t>Universidad Nacional de Itapúa </a:t>
            </a:r>
          </a:p>
        </p:txBody>
      </p:sp>
      <p:pic>
        <p:nvPicPr>
          <p:cNvPr id="99332" name="Picture 1050" descr="C:\Users\Susana\Downloads\logo UN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04225" y="61913"/>
            <a:ext cx="69532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3" name="Text Box 33"/>
          <p:cNvSpPr txBox="1">
            <a:spLocks noChangeArrowheads="1"/>
          </p:cNvSpPr>
          <p:nvPr/>
        </p:nvSpPr>
        <p:spPr bwMode="auto">
          <a:xfrm>
            <a:off x="4716463" y="3700463"/>
            <a:ext cx="2651125" cy="400050"/>
          </a:xfrm>
          <a:prstGeom prst="rect">
            <a:avLst/>
          </a:prstGeom>
          <a:solidFill>
            <a:srgbClr val="E65A27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000" b="1">
                <a:solidFill>
                  <a:schemeClr val="bg1"/>
                </a:solidFill>
                <a:latin typeface="Futura Md BT"/>
                <a:cs typeface="Times New Roman" pitchFamily="18" charset="0"/>
              </a:rPr>
              <a:t>9 Laboratorios</a:t>
            </a:r>
          </a:p>
        </p:txBody>
      </p:sp>
      <p:sp>
        <p:nvSpPr>
          <p:cNvPr id="99334" name="Text Box 33"/>
          <p:cNvSpPr txBox="1">
            <a:spLocks noChangeArrowheads="1"/>
          </p:cNvSpPr>
          <p:nvPr/>
        </p:nvSpPr>
        <p:spPr bwMode="auto">
          <a:xfrm>
            <a:off x="684213" y="1319213"/>
            <a:ext cx="3627437" cy="400050"/>
          </a:xfrm>
          <a:prstGeom prst="rect">
            <a:avLst/>
          </a:prstGeom>
          <a:solidFill>
            <a:srgbClr val="E65A27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000" b="1">
                <a:solidFill>
                  <a:schemeClr val="bg1"/>
                </a:solidFill>
                <a:latin typeface="Futura Md BT"/>
                <a:cs typeface="Times New Roman" pitchFamily="18" charset="0"/>
              </a:rPr>
              <a:t>7 Bibliotecas</a:t>
            </a:r>
          </a:p>
        </p:txBody>
      </p:sp>
      <p:pic>
        <p:nvPicPr>
          <p:cNvPr id="99335" name="13 Imagen" descr="BIBLIOTECA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" y="1785938"/>
            <a:ext cx="3767138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7" name="15 Imagen" descr="LABORATORIO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1357313"/>
            <a:ext cx="42735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8" name="16 Imagen" descr="LABORATORIO ING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29188" y="4286250"/>
            <a:ext cx="322897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06CAAB6-1BD7-4424-BABF-8E8698E09971}" type="slidenum">
              <a:rPr lang="es-ES" sz="1200">
                <a:solidFill>
                  <a:schemeClr val="tx1"/>
                </a:solidFill>
                <a:latin typeface="Futura Md BT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s-ES" sz="1200">
              <a:solidFill>
                <a:schemeClr val="tx1"/>
              </a:solidFill>
              <a:latin typeface="Futura Md BT"/>
              <a:cs typeface="Times New Roman" pitchFamily="18" charset="0"/>
            </a:endParaRPr>
          </a:p>
        </p:txBody>
      </p:sp>
      <p:sp>
        <p:nvSpPr>
          <p:cNvPr id="101378" name="Rectangle 4"/>
          <p:cNvSpPr>
            <a:spLocks noChangeArrowheads="1"/>
          </p:cNvSpPr>
          <p:nvPr/>
        </p:nvSpPr>
        <p:spPr bwMode="auto">
          <a:xfrm>
            <a:off x="0" y="-542925"/>
            <a:ext cx="91440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>
            <a:spAutoFit/>
          </a:bodyPr>
          <a:lstStyle/>
          <a:p>
            <a:pPr algn="just"/>
            <a:endParaRPr lang="es-ES" sz="1200" b="1">
              <a:solidFill>
                <a:srgbClr val="999900"/>
              </a:solidFill>
              <a:latin typeface="Century Gothic" pitchFamily="34" charset="0"/>
              <a:cs typeface="Tahoma" pitchFamily="34" charset="0"/>
            </a:endParaRPr>
          </a:p>
          <a:p>
            <a:pPr algn="just"/>
            <a:r>
              <a:rPr lang="es-ES" sz="1200" b="1">
                <a:solidFill>
                  <a:srgbClr val="999900"/>
                </a:solidFill>
                <a:latin typeface="Century Gothic" pitchFamily="34" charset="0"/>
                <a:cs typeface="Tahoma" pitchFamily="34" charset="0"/>
              </a:rPr>
              <a:t> </a:t>
            </a:r>
          </a:p>
          <a:p>
            <a:pPr eaLnBrk="0" hangingPunct="0"/>
            <a:endParaRPr lang="es-ES" sz="2400">
              <a:latin typeface="Times New Roman" pitchFamily="18" charset="0"/>
            </a:endParaRPr>
          </a:p>
        </p:txBody>
      </p:sp>
      <p:sp>
        <p:nvSpPr>
          <p:cNvPr id="101379" name="Rectangle 5"/>
          <p:cNvSpPr>
            <a:spLocks noChangeArrowheads="1"/>
          </p:cNvSpPr>
          <p:nvPr/>
        </p:nvSpPr>
        <p:spPr bwMode="auto">
          <a:xfrm>
            <a:off x="0" y="7418388"/>
            <a:ext cx="91440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900">
                <a:solidFill>
                  <a:srgbClr val="006699"/>
                </a:solidFill>
                <a:latin typeface="Century Gothic" pitchFamily="34" charset="0"/>
                <a:cs typeface="Tahoma" pitchFamily="34" charset="0"/>
              </a:rPr>
              <a:t> </a:t>
            </a:r>
            <a:endParaRPr lang="es-ES" sz="1200">
              <a:latin typeface="Times New Roman" pitchFamily="18" charset="0"/>
            </a:endParaRPr>
          </a:p>
          <a:p>
            <a:pPr eaLnBrk="0" hangingPunct="0"/>
            <a:endParaRPr lang="es-ES" sz="2400">
              <a:latin typeface="Times New Roman" pitchFamily="18" charset="0"/>
            </a:endParaRPr>
          </a:p>
        </p:txBody>
      </p:sp>
      <p:sp>
        <p:nvSpPr>
          <p:cNvPr id="101380" name="Rectangle 6"/>
          <p:cNvSpPr>
            <a:spLocks noChangeArrowheads="1"/>
          </p:cNvSpPr>
          <p:nvPr/>
        </p:nvSpPr>
        <p:spPr bwMode="auto">
          <a:xfrm>
            <a:off x="0" y="8016875"/>
            <a:ext cx="91440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ES" sz="900">
                <a:solidFill>
                  <a:srgbClr val="006699"/>
                </a:solidFill>
                <a:latin typeface="Century Gothic" pitchFamily="34" charset="0"/>
                <a:cs typeface="Tahoma" pitchFamily="34" charset="0"/>
              </a:rPr>
              <a:t> </a:t>
            </a:r>
            <a:endParaRPr lang="es-ES" sz="1200">
              <a:latin typeface="Times New Roman" pitchFamily="18" charset="0"/>
            </a:endParaRPr>
          </a:p>
          <a:p>
            <a:pPr eaLnBrk="0" hangingPunct="0"/>
            <a:endParaRPr lang="es-ES" sz="2400">
              <a:latin typeface="Times New Roman" pitchFamily="18" charset="0"/>
            </a:endParaRPr>
          </a:p>
        </p:txBody>
      </p:sp>
      <p:sp>
        <p:nvSpPr>
          <p:cNvPr id="101381" name="Rectangle 7"/>
          <p:cNvSpPr>
            <a:spLocks noChangeArrowheads="1"/>
          </p:cNvSpPr>
          <p:nvPr/>
        </p:nvSpPr>
        <p:spPr bwMode="auto">
          <a:xfrm>
            <a:off x="0" y="-8239125"/>
            <a:ext cx="91440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>
            <a:spAutoFit/>
          </a:bodyPr>
          <a:lstStyle/>
          <a:p>
            <a:pPr algn="just"/>
            <a:r>
              <a:rPr lang="es-ES" sz="1200" b="1">
                <a:solidFill>
                  <a:srgbClr val="999900"/>
                </a:solidFill>
                <a:latin typeface="Century Gothic" pitchFamily="34" charset="0"/>
                <a:cs typeface="Tahoma" pitchFamily="34" charset="0"/>
              </a:rPr>
              <a:t> </a:t>
            </a:r>
          </a:p>
          <a:p>
            <a:pPr eaLnBrk="0" hangingPunct="0"/>
            <a:endParaRPr lang="es-ES" sz="2400">
              <a:latin typeface="Times New Roman" pitchFamily="18" charset="0"/>
            </a:endParaRPr>
          </a:p>
        </p:txBody>
      </p:sp>
      <p:sp>
        <p:nvSpPr>
          <p:cNvPr id="101382" name="Rectangle 8"/>
          <p:cNvSpPr>
            <a:spLocks noChangeArrowheads="1"/>
          </p:cNvSpPr>
          <p:nvPr/>
        </p:nvSpPr>
        <p:spPr bwMode="auto">
          <a:xfrm>
            <a:off x="0" y="-7645400"/>
            <a:ext cx="91440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>
            <a:spAutoFit/>
          </a:bodyPr>
          <a:lstStyle/>
          <a:p>
            <a:pPr algn="just"/>
            <a:endParaRPr lang="es-ES" sz="1200" b="1">
              <a:solidFill>
                <a:srgbClr val="999900"/>
              </a:solidFill>
              <a:latin typeface="Century Gothic" pitchFamily="34" charset="0"/>
              <a:cs typeface="Tahoma" pitchFamily="34" charset="0"/>
            </a:endParaRPr>
          </a:p>
          <a:p>
            <a:pPr algn="just"/>
            <a:r>
              <a:rPr lang="es-ES" sz="1200" b="1">
                <a:solidFill>
                  <a:srgbClr val="999900"/>
                </a:solidFill>
                <a:latin typeface="Century Gothic" pitchFamily="34" charset="0"/>
                <a:cs typeface="Tahoma" pitchFamily="34" charset="0"/>
              </a:rPr>
              <a:t> </a:t>
            </a:r>
          </a:p>
          <a:p>
            <a:pPr eaLnBrk="0" hangingPunct="0"/>
            <a:endParaRPr lang="es-ES" sz="2400">
              <a:latin typeface="Times New Roman" pitchFamily="18" charset="0"/>
            </a:endParaRPr>
          </a:p>
        </p:txBody>
      </p:sp>
      <p:sp>
        <p:nvSpPr>
          <p:cNvPr id="101383" name="Rectangle 9"/>
          <p:cNvSpPr>
            <a:spLocks noChangeArrowheads="1"/>
          </p:cNvSpPr>
          <p:nvPr/>
        </p:nvSpPr>
        <p:spPr bwMode="auto">
          <a:xfrm>
            <a:off x="0" y="8018463"/>
            <a:ext cx="91440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>
            <a:spAutoFit/>
          </a:bodyPr>
          <a:lstStyle/>
          <a:p>
            <a:pPr algn="just"/>
            <a:endParaRPr lang="es-ES" sz="1200" b="1">
              <a:solidFill>
                <a:srgbClr val="999900"/>
              </a:solidFill>
              <a:latin typeface="Century Gothic" pitchFamily="34" charset="0"/>
              <a:cs typeface="Tahoma" pitchFamily="34" charset="0"/>
            </a:endParaRPr>
          </a:p>
          <a:p>
            <a:pPr algn="just" eaLnBrk="0" hangingPunct="0"/>
            <a:r>
              <a:rPr lang="es-ES" sz="1200" b="1">
                <a:solidFill>
                  <a:srgbClr val="999900"/>
                </a:solidFill>
                <a:latin typeface="Century Gothic" pitchFamily="34" charset="0"/>
                <a:cs typeface="Tahoma" pitchFamily="34" charset="0"/>
              </a:rPr>
              <a:t> </a:t>
            </a:r>
          </a:p>
          <a:p>
            <a:pPr eaLnBrk="0" hangingPunct="0"/>
            <a:endParaRPr lang="es-ES" sz="2400">
              <a:latin typeface="Times New Roman" pitchFamily="18" charset="0"/>
            </a:endParaRPr>
          </a:p>
        </p:txBody>
      </p:sp>
      <p:sp>
        <p:nvSpPr>
          <p:cNvPr id="101384" name="Rectangle 10"/>
          <p:cNvSpPr>
            <a:spLocks noChangeArrowheads="1"/>
          </p:cNvSpPr>
          <p:nvPr/>
        </p:nvSpPr>
        <p:spPr bwMode="auto">
          <a:xfrm>
            <a:off x="0" y="8794750"/>
            <a:ext cx="91440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>
            <a:spAutoFit/>
          </a:bodyPr>
          <a:lstStyle/>
          <a:p>
            <a:pPr algn="just"/>
            <a:endParaRPr lang="es-ES" sz="1200" b="1">
              <a:solidFill>
                <a:srgbClr val="999900"/>
              </a:solidFill>
              <a:latin typeface="Century Gothic" pitchFamily="34" charset="0"/>
              <a:cs typeface="Tahoma" pitchFamily="34" charset="0"/>
            </a:endParaRPr>
          </a:p>
          <a:p>
            <a:pPr algn="just"/>
            <a:r>
              <a:rPr lang="es-ES" sz="1200" b="1">
                <a:solidFill>
                  <a:srgbClr val="999900"/>
                </a:solidFill>
                <a:latin typeface="Century Gothic" pitchFamily="34" charset="0"/>
                <a:cs typeface="Tahoma" pitchFamily="34" charset="0"/>
              </a:rPr>
              <a:t> </a:t>
            </a:r>
          </a:p>
          <a:p>
            <a:pPr eaLnBrk="0" hangingPunct="0"/>
            <a:endParaRPr lang="es-ES" sz="2400">
              <a:latin typeface="Times New Roman" pitchFamily="18" charset="0"/>
            </a:endParaRPr>
          </a:p>
        </p:txBody>
      </p:sp>
      <p:sp>
        <p:nvSpPr>
          <p:cNvPr id="101385" name="Rectangle 11"/>
          <p:cNvSpPr>
            <a:spLocks noChangeArrowheads="1"/>
          </p:cNvSpPr>
          <p:nvPr/>
        </p:nvSpPr>
        <p:spPr bwMode="auto">
          <a:xfrm>
            <a:off x="0" y="14457363"/>
            <a:ext cx="9144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200">
                <a:latin typeface="Times New Roman" pitchFamily="18" charset="0"/>
              </a:rPr>
              <a:t> </a:t>
            </a:r>
          </a:p>
          <a:p>
            <a:pPr eaLnBrk="0" hangingPunct="0"/>
            <a:endParaRPr lang="es-ES" sz="2400">
              <a:latin typeface="Times New Roman" pitchFamily="18" charset="0"/>
            </a:endParaRPr>
          </a:p>
        </p:txBody>
      </p:sp>
      <p:sp>
        <p:nvSpPr>
          <p:cNvPr id="101386" name="Line 14"/>
          <p:cNvSpPr>
            <a:spLocks noChangeShapeType="1"/>
          </p:cNvSpPr>
          <p:nvPr/>
        </p:nvSpPr>
        <p:spPr bwMode="auto">
          <a:xfrm>
            <a:off x="4419600" y="1344613"/>
            <a:ext cx="0" cy="5513387"/>
          </a:xfrm>
          <a:prstGeom prst="line">
            <a:avLst/>
          </a:prstGeom>
          <a:noFill/>
          <a:ln w="38100">
            <a:solidFill>
              <a:srgbClr val="E65A27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5968" name="Text Box 16"/>
          <p:cNvSpPr txBox="1">
            <a:spLocks noChangeArrowheads="1"/>
          </p:cNvSpPr>
          <p:nvPr/>
        </p:nvSpPr>
        <p:spPr bwMode="auto">
          <a:xfrm>
            <a:off x="292100" y="1344613"/>
            <a:ext cx="3992563" cy="45243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just" fontAlgn="auto">
              <a:spcAft>
                <a:spcPts val="0"/>
              </a:spcAft>
              <a:buClr>
                <a:srgbClr val="E65A27"/>
              </a:buClr>
              <a:buSzPct val="110000"/>
              <a:buFont typeface="Wingdings" pitchFamily="2" charset="2"/>
              <a:buChar char="§"/>
              <a:defRPr/>
            </a:pPr>
            <a:r>
              <a:rPr lang="es-ES" sz="1200" b="1" dirty="0">
                <a:latin typeface="+mn-lt"/>
                <a:cs typeface="Tahoma" pitchFamily="34" charset="0"/>
              </a:rPr>
              <a:t> </a:t>
            </a:r>
            <a:r>
              <a:rPr lang="es-ES" sz="1200" b="1" dirty="0">
                <a:solidFill>
                  <a:srgbClr val="FF0000"/>
                </a:solidFill>
                <a:latin typeface="+mn-lt"/>
                <a:cs typeface="Tahoma" pitchFamily="34" charset="0"/>
              </a:rPr>
              <a:t>Biblioteca Universitaria</a:t>
            </a:r>
            <a:endParaRPr lang="es-ES" sz="1200" b="1" dirty="0">
              <a:solidFill>
                <a:srgbClr val="FF0000"/>
              </a:solidFill>
              <a:latin typeface="+mn-lt"/>
            </a:endParaRPr>
          </a:p>
          <a:p>
            <a:pPr lvl="1" algn="just" fontAlgn="auto">
              <a:spcAft>
                <a:spcPts val="0"/>
              </a:spcAft>
              <a:buClr>
                <a:srgbClr val="E65A27"/>
              </a:buClr>
              <a:buSzPct val="110000"/>
              <a:buFont typeface="Wingdings" pitchFamily="2" charset="2"/>
              <a:buChar char="§"/>
              <a:defRPr/>
            </a:pPr>
            <a:r>
              <a:rPr lang="es-ES" sz="1200" dirty="0">
                <a:solidFill>
                  <a:srgbClr val="FF0000"/>
                </a:solidFill>
                <a:latin typeface="+mn-lt"/>
                <a:cs typeface="Tahoma" pitchFamily="34" charset="0"/>
              </a:rPr>
              <a:t> 130 puestos de lectura</a:t>
            </a:r>
            <a:endParaRPr lang="es-ES" sz="1200" b="1" dirty="0">
              <a:solidFill>
                <a:srgbClr val="FF0000"/>
              </a:solidFill>
              <a:latin typeface="+mn-lt"/>
            </a:endParaRPr>
          </a:p>
          <a:p>
            <a:pPr lvl="1" algn="just" fontAlgn="auto">
              <a:spcAft>
                <a:spcPts val="0"/>
              </a:spcAft>
              <a:buClr>
                <a:srgbClr val="E65A27"/>
              </a:buClr>
              <a:buSzPct val="110000"/>
              <a:buFont typeface="Wingdings" pitchFamily="2" charset="2"/>
              <a:buChar char="§"/>
              <a:defRPr/>
            </a:pPr>
            <a:r>
              <a:rPr lang="es-ES" sz="1200" dirty="0">
                <a:solidFill>
                  <a:srgbClr val="FF0000"/>
                </a:solidFill>
                <a:latin typeface="+mn-lt"/>
                <a:cs typeface="Tahoma" pitchFamily="34" charset="0"/>
              </a:rPr>
              <a:t> 14.000 volúmenes</a:t>
            </a:r>
            <a:endParaRPr lang="es-ES" sz="1200" b="1" dirty="0">
              <a:solidFill>
                <a:srgbClr val="FF0000"/>
              </a:solidFill>
              <a:latin typeface="+mn-lt"/>
            </a:endParaRPr>
          </a:p>
          <a:p>
            <a:pPr lvl="1" algn="just" fontAlgn="auto">
              <a:spcAft>
                <a:spcPts val="0"/>
              </a:spcAft>
              <a:buClr>
                <a:srgbClr val="E65A27"/>
              </a:buClr>
              <a:buSzPct val="110000"/>
              <a:buFont typeface="Wingdings" pitchFamily="2" charset="2"/>
              <a:buChar char="§"/>
              <a:defRPr/>
            </a:pPr>
            <a:r>
              <a:rPr lang="es-ES" sz="1200" dirty="0">
                <a:solidFill>
                  <a:srgbClr val="FF0000"/>
                </a:solidFill>
                <a:latin typeface="+mn-lt"/>
                <a:cs typeface="Tahoma" pitchFamily="34" charset="0"/>
              </a:rPr>
              <a:t> 7 puntos de servicio</a:t>
            </a:r>
          </a:p>
          <a:p>
            <a:pPr marL="628650" lvl="1" indent="-171450" algn="just" fontAlgn="auto">
              <a:spcAft>
                <a:spcPts val="0"/>
              </a:spcAft>
              <a:buClr>
                <a:srgbClr val="E65A27"/>
              </a:buClr>
              <a:buSzPct val="110000"/>
              <a:buFont typeface="Arial" pitchFamily="34" charset="0"/>
              <a:buChar char="•"/>
              <a:defRPr/>
            </a:pPr>
            <a:r>
              <a:rPr lang="es-ES" sz="1200" dirty="0">
                <a:solidFill>
                  <a:srgbClr val="FF0000"/>
                </a:solidFill>
                <a:latin typeface="+mn-lt"/>
                <a:cs typeface="Tahoma" pitchFamily="34" charset="0"/>
              </a:rPr>
              <a:t>Biblioteca virtual EBSCO</a:t>
            </a:r>
          </a:p>
          <a:p>
            <a:pPr algn="just" fontAlgn="auto">
              <a:spcAft>
                <a:spcPts val="0"/>
              </a:spcAft>
              <a:buClr>
                <a:srgbClr val="E65A27"/>
              </a:buClr>
              <a:buSzPct val="110000"/>
              <a:buFont typeface="Wingdings" pitchFamily="2" charset="2"/>
              <a:buChar char="§"/>
              <a:defRPr/>
            </a:pPr>
            <a:r>
              <a:rPr lang="es-ES" sz="1200" b="1" dirty="0">
                <a:solidFill>
                  <a:srgbClr val="FF0000"/>
                </a:solidFill>
                <a:latin typeface="+mn-lt"/>
                <a:cs typeface="Tahoma" pitchFamily="34" charset="0"/>
              </a:rPr>
              <a:t> Archivo Universitario</a:t>
            </a:r>
            <a:endParaRPr lang="es-ES" sz="1200" b="1" dirty="0">
              <a:solidFill>
                <a:srgbClr val="FF0000"/>
              </a:solidFill>
              <a:latin typeface="+mn-lt"/>
            </a:endParaRPr>
          </a:p>
          <a:p>
            <a:pPr algn="just" fontAlgn="auto">
              <a:spcAft>
                <a:spcPts val="0"/>
              </a:spcAft>
              <a:buClr>
                <a:srgbClr val="E65A27"/>
              </a:buClr>
              <a:buSzPct val="110000"/>
              <a:buFont typeface="Wingdings" pitchFamily="2" charset="2"/>
              <a:buChar char="§"/>
              <a:defRPr/>
            </a:pPr>
            <a:endParaRPr lang="es-ES" sz="1200" b="1" dirty="0">
              <a:solidFill>
                <a:srgbClr val="FF0000"/>
              </a:solidFill>
              <a:latin typeface="+mn-lt"/>
            </a:endParaRPr>
          </a:p>
          <a:p>
            <a:pPr algn="just" fontAlgn="auto">
              <a:spcAft>
                <a:spcPts val="0"/>
              </a:spcAft>
              <a:buClr>
                <a:srgbClr val="E65A27"/>
              </a:buClr>
              <a:buSzPct val="110000"/>
              <a:buFont typeface="Wingdings" pitchFamily="2" charset="2"/>
              <a:buChar char="§"/>
              <a:defRPr/>
            </a:pPr>
            <a:r>
              <a:rPr lang="es-ES" sz="1200" b="1" dirty="0">
                <a:solidFill>
                  <a:srgbClr val="FF0000"/>
                </a:solidFill>
                <a:latin typeface="+mn-lt"/>
                <a:cs typeface="Tahoma" pitchFamily="34" charset="0"/>
              </a:rPr>
              <a:t> Centro de Servicios de Informática y  </a:t>
            </a:r>
          </a:p>
          <a:p>
            <a:pPr algn="just" fontAlgn="auto">
              <a:spcAft>
                <a:spcPts val="0"/>
              </a:spcAft>
              <a:buClr>
                <a:srgbClr val="E65A27"/>
              </a:buClr>
              <a:buSzPct val="110000"/>
              <a:buFont typeface="Wingdings" pitchFamily="2" charset="2"/>
              <a:buNone/>
              <a:defRPr/>
            </a:pPr>
            <a:r>
              <a:rPr lang="es-ES" sz="1200" b="1" dirty="0">
                <a:solidFill>
                  <a:srgbClr val="FF0000"/>
                </a:solidFill>
                <a:latin typeface="+mn-lt"/>
                <a:cs typeface="Tahoma" pitchFamily="34" charset="0"/>
              </a:rPr>
              <a:t>  Redes de Comunicaciones</a:t>
            </a:r>
          </a:p>
          <a:p>
            <a:pPr lvl="1" fontAlgn="auto">
              <a:spcAft>
                <a:spcPts val="0"/>
              </a:spcAft>
              <a:buClr>
                <a:srgbClr val="E65A27"/>
              </a:buClr>
              <a:buSzPct val="110000"/>
              <a:buFont typeface="Wingdings" pitchFamily="2" charset="2"/>
              <a:buChar char="§"/>
              <a:defRPr/>
            </a:pPr>
            <a:r>
              <a:rPr lang="es-ES" dirty="0">
                <a:solidFill>
                  <a:srgbClr val="FF0000"/>
                </a:solidFill>
                <a:latin typeface="+mn-lt"/>
              </a:rPr>
              <a:t> Campus Virtual Inalámbrico: 100% cobertura</a:t>
            </a:r>
          </a:p>
          <a:p>
            <a:pPr algn="just" fontAlgn="auto">
              <a:spcAft>
                <a:spcPts val="0"/>
              </a:spcAft>
              <a:buClr>
                <a:srgbClr val="E65A27"/>
              </a:buClr>
              <a:buSzPct val="110000"/>
              <a:buFont typeface="Wingdings" pitchFamily="2" charset="2"/>
              <a:buChar char="§"/>
              <a:defRPr/>
            </a:pPr>
            <a:r>
              <a:rPr lang="es-ES" sz="1200" b="1" dirty="0">
                <a:solidFill>
                  <a:srgbClr val="FF0000"/>
                </a:solidFill>
                <a:latin typeface="+mn-lt"/>
                <a:cs typeface="Tahoma" pitchFamily="34" charset="0"/>
              </a:rPr>
              <a:t> Servicio de Deportes</a:t>
            </a:r>
          </a:p>
          <a:p>
            <a:pPr algn="just" fontAlgn="auto">
              <a:spcAft>
                <a:spcPts val="0"/>
              </a:spcAft>
              <a:buClr>
                <a:srgbClr val="E65A27"/>
              </a:buClr>
              <a:buSzPct val="110000"/>
              <a:buFont typeface="Wingdings" pitchFamily="2" charset="2"/>
              <a:buChar char="§"/>
              <a:defRPr/>
            </a:pPr>
            <a:endParaRPr lang="es-ES" sz="1200" b="1" dirty="0">
              <a:latin typeface="+mn-lt"/>
              <a:cs typeface="Tahoma" pitchFamily="34" charset="0"/>
            </a:endParaRPr>
          </a:p>
          <a:p>
            <a:pPr indent="-171450" algn="just" fontAlgn="auto">
              <a:spcAft>
                <a:spcPts val="0"/>
              </a:spcAft>
              <a:buClr>
                <a:srgbClr val="E65A27"/>
              </a:buClr>
              <a:buSzPct val="110000"/>
              <a:buFont typeface="Wingdings" pitchFamily="2" charset="2"/>
              <a:buChar char="§"/>
              <a:defRPr/>
            </a:pPr>
            <a:r>
              <a:rPr lang="es-ES" sz="1200" b="1" dirty="0">
                <a:latin typeface="+mn-lt"/>
                <a:cs typeface="Tahoma" pitchFamily="34" charset="0"/>
              </a:rPr>
              <a:t> </a:t>
            </a:r>
            <a:r>
              <a:rPr lang="es-ES" sz="1200" b="1" dirty="0">
                <a:solidFill>
                  <a:srgbClr val="FF0000"/>
                </a:solidFill>
                <a:latin typeface="+mn-lt"/>
                <a:cs typeface="Tahoma" pitchFamily="34" charset="0"/>
              </a:rPr>
              <a:t>Oficina de Información General</a:t>
            </a:r>
          </a:p>
          <a:p>
            <a:pPr algn="just" fontAlgn="auto">
              <a:spcAft>
                <a:spcPts val="0"/>
              </a:spcAft>
              <a:buClr>
                <a:srgbClr val="E65A27"/>
              </a:buClr>
              <a:buSzPct val="110000"/>
              <a:defRPr/>
            </a:pPr>
            <a:endParaRPr lang="es-ES" sz="1200" b="1" dirty="0">
              <a:solidFill>
                <a:srgbClr val="FF0000"/>
              </a:solidFill>
              <a:latin typeface="+mn-lt"/>
              <a:cs typeface="Tahoma" pitchFamily="34" charset="0"/>
            </a:endParaRPr>
          </a:p>
          <a:p>
            <a:pPr indent="-171450" algn="just" fontAlgn="auto">
              <a:spcAft>
                <a:spcPts val="0"/>
              </a:spcAft>
              <a:buClr>
                <a:srgbClr val="E65A27"/>
              </a:buClr>
              <a:buSzPct val="110000"/>
              <a:buFont typeface="Wingdings" pitchFamily="2" charset="2"/>
              <a:buChar char="§"/>
              <a:defRPr/>
            </a:pPr>
            <a:endParaRPr lang="es-ES" sz="1200" b="1" dirty="0">
              <a:solidFill>
                <a:srgbClr val="FF0000"/>
              </a:solidFill>
              <a:latin typeface="+mn-lt"/>
              <a:cs typeface="Tahoma" pitchFamily="34" charset="0"/>
            </a:endParaRPr>
          </a:p>
          <a:p>
            <a:pPr algn="just" fontAlgn="auto">
              <a:spcAft>
                <a:spcPts val="0"/>
              </a:spcAft>
              <a:buClr>
                <a:srgbClr val="E65A27"/>
              </a:buClr>
              <a:buSzPct val="110000"/>
              <a:buFont typeface="Wingdings" pitchFamily="2" charset="2"/>
              <a:buChar char="§"/>
              <a:defRPr/>
            </a:pPr>
            <a:endParaRPr lang="es-ES" sz="1200" b="1" dirty="0">
              <a:solidFill>
                <a:srgbClr val="000000"/>
              </a:solidFill>
              <a:latin typeface="+mn-lt"/>
            </a:endParaRPr>
          </a:p>
          <a:p>
            <a:pPr algn="just" fontAlgn="auto">
              <a:spcAft>
                <a:spcPts val="0"/>
              </a:spcAft>
              <a:buClr>
                <a:srgbClr val="E65A27"/>
              </a:buClr>
              <a:buSzPct val="110000"/>
              <a:buFont typeface="Wingdings" pitchFamily="2" charset="2"/>
              <a:buChar char="§"/>
              <a:defRPr/>
            </a:pPr>
            <a:endParaRPr lang="es-ES" sz="1200" b="1" dirty="0">
              <a:latin typeface="+mn-lt"/>
            </a:endParaRPr>
          </a:p>
          <a:p>
            <a:pPr algn="just" fontAlgn="auto">
              <a:spcAft>
                <a:spcPts val="0"/>
              </a:spcAft>
              <a:buClr>
                <a:srgbClr val="E65A27"/>
              </a:buClr>
              <a:buSzPct val="110000"/>
              <a:buFont typeface="Wingdings" pitchFamily="2" charset="2"/>
              <a:buChar char="§"/>
              <a:defRPr/>
            </a:pPr>
            <a:endParaRPr lang="es-ES" sz="1200" b="1" dirty="0">
              <a:latin typeface="+mn-lt"/>
            </a:endParaRPr>
          </a:p>
          <a:p>
            <a:pPr algn="just" fontAlgn="auto">
              <a:spcAft>
                <a:spcPts val="0"/>
              </a:spcAft>
              <a:buClr>
                <a:srgbClr val="E65A27"/>
              </a:buClr>
              <a:buSzPct val="110000"/>
              <a:buFont typeface="Wingdings" pitchFamily="2" charset="2"/>
              <a:buChar char="§"/>
              <a:defRPr/>
            </a:pPr>
            <a:endParaRPr lang="es-ES" sz="1200" b="1" dirty="0">
              <a:latin typeface="+mn-lt"/>
              <a:cs typeface="Tahoma" pitchFamily="34" charset="0"/>
            </a:endParaRPr>
          </a:p>
          <a:p>
            <a:pPr algn="just" fontAlgn="auto">
              <a:spcAft>
                <a:spcPts val="0"/>
              </a:spcAft>
              <a:buClr>
                <a:srgbClr val="E65A27"/>
              </a:buClr>
              <a:buFontTx/>
              <a:buChar char="•"/>
              <a:defRPr/>
            </a:pPr>
            <a:endParaRPr lang="es-ES" sz="1200" b="1" dirty="0">
              <a:latin typeface="+mn-lt"/>
              <a:cs typeface="Tahoma" pitchFamily="34" charset="0"/>
            </a:endParaRPr>
          </a:p>
          <a:p>
            <a:pPr algn="just" fontAlgn="auto">
              <a:spcAft>
                <a:spcPts val="0"/>
              </a:spcAft>
              <a:buClr>
                <a:srgbClr val="E65A27"/>
              </a:buClr>
              <a:defRPr/>
            </a:pPr>
            <a:endParaRPr lang="es-ES" sz="1200" b="1" dirty="0">
              <a:solidFill>
                <a:srgbClr val="000000"/>
              </a:solidFill>
              <a:latin typeface="+mn-lt"/>
            </a:endParaRPr>
          </a:p>
          <a:p>
            <a:pPr algn="just" fontAlgn="auto">
              <a:spcAft>
                <a:spcPts val="0"/>
              </a:spcAft>
              <a:buClr>
                <a:srgbClr val="E65A27"/>
              </a:buClr>
              <a:defRPr/>
            </a:pPr>
            <a:endParaRPr lang="es-ES" sz="1200" b="1" dirty="0">
              <a:latin typeface="+mn-lt"/>
            </a:endParaRPr>
          </a:p>
        </p:txBody>
      </p:sp>
      <p:sp>
        <p:nvSpPr>
          <p:cNvPr id="101388" name="Text Box 17"/>
          <p:cNvSpPr txBox="1">
            <a:spLocks noChangeArrowheads="1"/>
          </p:cNvSpPr>
          <p:nvPr/>
        </p:nvSpPr>
        <p:spPr bwMode="auto">
          <a:xfrm>
            <a:off x="4713288" y="1347788"/>
            <a:ext cx="4430712" cy="335438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buClr>
                <a:srgbClr val="E65A27"/>
              </a:buClr>
              <a:buSzPct val="110000"/>
              <a:buFont typeface="Wingdings" pitchFamily="2" charset="2"/>
              <a:buChar char="§"/>
            </a:pPr>
            <a:r>
              <a:rPr lang="es-ES" sz="1200" b="1">
                <a:latin typeface="Tahoma" pitchFamily="34" charset="0"/>
                <a:cs typeface="Tahoma" pitchFamily="34" charset="0"/>
              </a:rPr>
              <a:t> </a:t>
            </a:r>
            <a:r>
              <a:rPr lang="es-ES" sz="14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Dirección de Cooperación</a:t>
            </a:r>
            <a:endParaRPr lang="es-ES" sz="1400" b="1">
              <a:solidFill>
                <a:srgbClr val="FF0000"/>
              </a:solidFill>
              <a:latin typeface="Tahoma" pitchFamily="34" charset="0"/>
              <a:cs typeface="Times New Roman" pitchFamily="18" charset="0"/>
            </a:endParaRPr>
          </a:p>
          <a:p>
            <a:pPr algn="just">
              <a:buClr>
                <a:srgbClr val="E65A27"/>
              </a:buClr>
              <a:buSzPct val="110000"/>
              <a:buFont typeface="Wingdings" pitchFamily="2" charset="2"/>
              <a:buChar char="§"/>
            </a:pPr>
            <a:endParaRPr lang="es-ES" sz="1400" b="1">
              <a:solidFill>
                <a:srgbClr val="FF0000"/>
              </a:solidFill>
              <a:latin typeface="Tahoma" pitchFamily="34" charset="0"/>
              <a:cs typeface="Times New Roman" pitchFamily="18" charset="0"/>
            </a:endParaRPr>
          </a:p>
          <a:p>
            <a:pPr algn="just">
              <a:buClr>
                <a:srgbClr val="E65A27"/>
              </a:buClr>
              <a:buSzPct val="110000"/>
              <a:buFont typeface="Wingdings" pitchFamily="2" charset="2"/>
              <a:buChar char="§"/>
            </a:pPr>
            <a:r>
              <a:rPr lang="es-ES" sz="14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Formación del Personal de Administración y Servicios</a:t>
            </a:r>
            <a:endParaRPr lang="es-ES" sz="1400" b="1">
              <a:solidFill>
                <a:srgbClr val="FF0000"/>
              </a:solidFill>
              <a:latin typeface="Tahoma" pitchFamily="34" charset="0"/>
              <a:cs typeface="Times New Roman" pitchFamily="18" charset="0"/>
            </a:endParaRPr>
          </a:p>
          <a:p>
            <a:pPr algn="just">
              <a:buClr>
                <a:srgbClr val="E65A27"/>
              </a:buClr>
              <a:buSzPct val="110000"/>
              <a:buFont typeface="Wingdings" pitchFamily="2" charset="2"/>
              <a:buNone/>
            </a:pPr>
            <a:endParaRPr lang="es-ES" sz="1400" b="1">
              <a:solidFill>
                <a:srgbClr val="FF0000"/>
              </a:solidFill>
              <a:latin typeface="Tahoma" pitchFamily="34" charset="0"/>
              <a:cs typeface="Times New Roman" pitchFamily="18" charset="0"/>
            </a:endParaRPr>
          </a:p>
          <a:p>
            <a:pPr algn="just">
              <a:buClr>
                <a:srgbClr val="E65A27"/>
              </a:buClr>
              <a:buSzPct val="110000"/>
              <a:buFont typeface="Wingdings" pitchFamily="2" charset="2"/>
              <a:buChar char="§"/>
            </a:pPr>
            <a:r>
              <a:rPr lang="es-ES" sz="14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Comunicación, Edición e Información</a:t>
            </a:r>
            <a:endParaRPr lang="es-ES" sz="1400" b="1">
              <a:solidFill>
                <a:srgbClr val="FF0000"/>
              </a:solidFill>
              <a:latin typeface="Tahoma" pitchFamily="34" charset="0"/>
              <a:cs typeface="Times New Roman" pitchFamily="18" charset="0"/>
            </a:endParaRPr>
          </a:p>
          <a:p>
            <a:pPr algn="just">
              <a:buClr>
                <a:srgbClr val="E65A27"/>
              </a:buClr>
              <a:buSzPct val="110000"/>
              <a:buFont typeface="Wingdings" pitchFamily="2" charset="2"/>
              <a:buNone/>
            </a:pPr>
            <a:r>
              <a:rPr lang="es-ES" sz="14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 </a:t>
            </a:r>
            <a:endParaRPr lang="es-ES" sz="1400" b="1">
              <a:solidFill>
                <a:srgbClr val="FF0000"/>
              </a:solidFill>
              <a:latin typeface="Tahoma" pitchFamily="34" charset="0"/>
              <a:cs typeface="Times New Roman" pitchFamily="18" charset="0"/>
            </a:endParaRPr>
          </a:p>
          <a:p>
            <a:pPr algn="just">
              <a:buClr>
                <a:srgbClr val="E65A27"/>
              </a:buClr>
              <a:buSzPct val="110000"/>
              <a:buFont typeface="Wingdings" pitchFamily="2" charset="2"/>
              <a:buChar char="§"/>
            </a:pPr>
            <a:r>
              <a:rPr lang="es-ES" sz="14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Residencias Universitarias</a:t>
            </a:r>
            <a:endParaRPr lang="es-ES" sz="1400" b="1">
              <a:solidFill>
                <a:srgbClr val="FF0000"/>
              </a:solidFill>
              <a:latin typeface="Tahoma" pitchFamily="34" charset="0"/>
              <a:cs typeface="Times New Roman" pitchFamily="18" charset="0"/>
            </a:endParaRPr>
          </a:p>
          <a:p>
            <a:pPr lvl="1" algn="just">
              <a:buClr>
                <a:srgbClr val="E65A27"/>
              </a:buClr>
            </a:pPr>
            <a:r>
              <a:rPr lang="es-ES" sz="14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“Campus General Artigas”</a:t>
            </a:r>
            <a:endParaRPr lang="es-ES" sz="1400">
              <a:solidFill>
                <a:srgbClr val="FF0000"/>
              </a:solidFill>
              <a:latin typeface="Tahoma" pitchFamily="34" charset="0"/>
              <a:cs typeface="Times New Roman" pitchFamily="18" charset="0"/>
            </a:endParaRPr>
          </a:p>
          <a:p>
            <a:pPr lvl="1" algn="just">
              <a:buClr>
                <a:srgbClr val="E65A27"/>
              </a:buClr>
            </a:pPr>
            <a:r>
              <a:rPr lang="es-ES" sz="14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“ Campus Natalio” </a:t>
            </a:r>
          </a:p>
          <a:p>
            <a:pPr lvl="1" algn="just">
              <a:buClr>
                <a:srgbClr val="E65A27"/>
              </a:buClr>
            </a:pPr>
            <a:r>
              <a:rPr lang="es-ES" sz="14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“Campus Encarnación”</a:t>
            </a:r>
            <a:endParaRPr lang="es-ES" sz="1400">
              <a:solidFill>
                <a:srgbClr val="FF0000"/>
              </a:solidFill>
              <a:latin typeface="Tahoma" pitchFamily="34" charset="0"/>
              <a:cs typeface="Times New Roman" pitchFamily="18" charset="0"/>
            </a:endParaRPr>
          </a:p>
          <a:p>
            <a:pPr>
              <a:buClr>
                <a:srgbClr val="E65A27"/>
              </a:buClr>
            </a:pPr>
            <a:r>
              <a:rPr lang="es-ES" sz="14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  Unidad de Primeros Auxilios</a:t>
            </a:r>
            <a:endParaRPr lang="es-ES" sz="1400" b="1">
              <a:solidFill>
                <a:srgbClr val="FF0000"/>
              </a:solidFill>
              <a:latin typeface="Tahoma" pitchFamily="34" charset="0"/>
              <a:cs typeface="Times New Roman" pitchFamily="18" charset="0"/>
            </a:endParaRPr>
          </a:p>
          <a:p>
            <a:pPr>
              <a:buClr>
                <a:srgbClr val="E65A27"/>
              </a:buClr>
              <a:buSzPct val="110000"/>
              <a:buFont typeface="Wingdings" pitchFamily="2" charset="2"/>
              <a:buNone/>
            </a:pPr>
            <a:r>
              <a:rPr lang="es-ES" sz="1400" b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 </a:t>
            </a:r>
            <a:endParaRPr lang="es-ES" sz="1400" b="1">
              <a:solidFill>
                <a:srgbClr val="FF0000"/>
              </a:solidFill>
              <a:latin typeface="Tahoma" pitchFamily="34" charset="0"/>
              <a:cs typeface="Times New Roman" pitchFamily="18" charset="0"/>
            </a:endParaRPr>
          </a:p>
          <a:p>
            <a:pPr>
              <a:buClr>
                <a:srgbClr val="E65A27"/>
              </a:buClr>
              <a:buSzPct val="110000"/>
              <a:buFont typeface="Wingdings" pitchFamily="2" charset="2"/>
              <a:buChar char="§"/>
            </a:pPr>
            <a:endParaRPr lang="es-ES" sz="1200" b="1">
              <a:latin typeface="Tahoma" pitchFamily="34" charset="0"/>
              <a:cs typeface="Times New Roman" pitchFamily="18" charset="0"/>
            </a:endParaRPr>
          </a:p>
          <a:p>
            <a:endParaRPr lang="es-ES" sz="900" b="1">
              <a:latin typeface="Times New Roman" pitchFamily="18" charset="0"/>
              <a:cs typeface="Times New Roman" pitchFamily="18" charset="0"/>
            </a:endParaRPr>
          </a:p>
          <a:p>
            <a:endParaRPr lang="es-ES" sz="9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1389" name="Group 91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-17"/>
            <a:chExt cx="5760" cy="624"/>
          </a:xfrm>
        </p:grpSpPr>
        <p:sp>
          <p:nvSpPr>
            <p:cNvPr id="101393" name="Line 93"/>
            <p:cNvSpPr>
              <a:spLocks noChangeShapeType="1"/>
            </p:cNvSpPr>
            <p:nvPr/>
          </p:nvSpPr>
          <p:spPr bwMode="auto">
            <a:xfrm>
              <a:off x="3379" y="601"/>
              <a:ext cx="2381" cy="0"/>
            </a:xfrm>
            <a:prstGeom prst="line">
              <a:avLst/>
            </a:prstGeom>
            <a:noFill/>
            <a:ln w="15875">
              <a:solidFill>
                <a:srgbClr val="E65A27"/>
              </a:solidFill>
              <a:prstDash val="sysDot"/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01394" name="Rectangle 94"/>
            <p:cNvSpPr>
              <a:spLocks noChangeArrowheads="1"/>
            </p:cNvSpPr>
            <p:nvPr/>
          </p:nvSpPr>
          <p:spPr bwMode="auto">
            <a:xfrm>
              <a:off x="0" y="-17"/>
              <a:ext cx="2969" cy="624"/>
            </a:xfrm>
            <a:prstGeom prst="rect">
              <a:avLst/>
            </a:prstGeom>
            <a:solidFill>
              <a:srgbClr val="E65A2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s-ES_tradnl" sz="2400" b="1">
                  <a:solidFill>
                    <a:schemeClr val="bg1"/>
                  </a:solidFill>
                  <a:latin typeface="Futura Md BT"/>
                </a:rPr>
                <a:t>Servicios para la </a:t>
              </a:r>
            </a:p>
            <a:p>
              <a:pPr algn="ctr"/>
              <a:r>
                <a:rPr lang="es-ES_tradnl" sz="2400" b="1">
                  <a:solidFill>
                    <a:schemeClr val="bg1"/>
                  </a:solidFill>
                  <a:latin typeface="Futura Md BT"/>
                </a:rPr>
                <a:t>comunicad educativa</a:t>
              </a:r>
              <a:endParaRPr lang="es-ES" sz="1200" b="1">
                <a:latin typeface="Century Gothic" pitchFamily="34" charset="0"/>
              </a:endParaRPr>
            </a:p>
          </p:txBody>
        </p:sp>
      </p:grpSp>
      <p:pic>
        <p:nvPicPr>
          <p:cNvPr id="101390" name="Picture 96" descr="D:\Documents\Mis documentos\Direccion Financiera\Dpto de Presupuesto\Presupuesto 2014\Pedido al congreso nacional\presentacion\_DSC849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100" y="4581525"/>
            <a:ext cx="41275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91" name="Text Box 14"/>
          <p:cNvSpPr txBox="1">
            <a:spLocks noChangeArrowheads="1"/>
          </p:cNvSpPr>
          <p:nvPr/>
        </p:nvSpPr>
        <p:spPr bwMode="auto">
          <a:xfrm>
            <a:off x="4713288" y="17463"/>
            <a:ext cx="3473450" cy="955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800" b="1">
                <a:solidFill>
                  <a:schemeClr val="tx2"/>
                </a:solidFill>
                <a:latin typeface="Garamond" pitchFamily="18" charset="0"/>
                <a:cs typeface="Times New Roman" pitchFamily="18" charset="0"/>
              </a:rPr>
              <a:t>Universidad Nacional de Itapúa </a:t>
            </a:r>
          </a:p>
        </p:txBody>
      </p:sp>
      <p:pic>
        <p:nvPicPr>
          <p:cNvPr id="101392" name="Picture 97" descr="D:\Documents\Mis documentos\Direccion Financiera\Dpto de Presupuesto\Presupuesto 2014\Pedido al congreso nacional\presentacion\_DSC85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105275"/>
            <a:ext cx="45720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A46666B-97D8-402A-B8C5-FA6744F1D61B}" type="slidenum">
              <a:rPr lang="es-ES" sz="1200">
                <a:solidFill>
                  <a:schemeClr val="tx1"/>
                </a:solidFill>
                <a:latin typeface="Futura Md BT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s-ES" sz="1200">
              <a:solidFill>
                <a:schemeClr val="tx1"/>
              </a:solidFill>
              <a:latin typeface="Futura Md BT"/>
              <a:cs typeface="Times New Roman" pitchFamily="18" charset="0"/>
            </a:endParaRPr>
          </a:p>
        </p:txBody>
      </p:sp>
      <p:sp>
        <p:nvSpPr>
          <p:cNvPr id="103426" name="Rectangle 4"/>
          <p:cNvSpPr>
            <a:spLocks noChangeArrowheads="1"/>
          </p:cNvSpPr>
          <p:nvPr/>
        </p:nvSpPr>
        <p:spPr bwMode="auto">
          <a:xfrm>
            <a:off x="0" y="7418388"/>
            <a:ext cx="91440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900">
                <a:solidFill>
                  <a:srgbClr val="006699"/>
                </a:solidFill>
                <a:latin typeface="Century Gothic" pitchFamily="34" charset="0"/>
                <a:cs typeface="Tahoma" pitchFamily="34" charset="0"/>
              </a:rPr>
              <a:t> </a:t>
            </a:r>
            <a:endParaRPr lang="es-ES" sz="1200">
              <a:latin typeface="Times New Roman" pitchFamily="18" charset="0"/>
            </a:endParaRPr>
          </a:p>
          <a:p>
            <a:pPr eaLnBrk="0" hangingPunct="0"/>
            <a:endParaRPr lang="es-ES" sz="2400">
              <a:latin typeface="Times New Roman" pitchFamily="18" charset="0"/>
            </a:endParaRPr>
          </a:p>
        </p:txBody>
      </p:sp>
      <p:sp>
        <p:nvSpPr>
          <p:cNvPr id="103427" name="Rectangle 5"/>
          <p:cNvSpPr>
            <a:spLocks noChangeArrowheads="1"/>
          </p:cNvSpPr>
          <p:nvPr/>
        </p:nvSpPr>
        <p:spPr bwMode="auto">
          <a:xfrm>
            <a:off x="0" y="8016875"/>
            <a:ext cx="91440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s-ES" sz="900">
                <a:solidFill>
                  <a:srgbClr val="006699"/>
                </a:solidFill>
                <a:latin typeface="Century Gothic" pitchFamily="34" charset="0"/>
                <a:cs typeface="Tahoma" pitchFamily="34" charset="0"/>
              </a:rPr>
              <a:t> </a:t>
            </a:r>
            <a:endParaRPr lang="es-ES" sz="1200">
              <a:latin typeface="Times New Roman" pitchFamily="18" charset="0"/>
            </a:endParaRPr>
          </a:p>
          <a:p>
            <a:pPr eaLnBrk="0" hangingPunct="0"/>
            <a:endParaRPr lang="es-ES" sz="2400">
              <a:latin typeface="Times New Roman" pitchFamily="18" charset="0"/>
            </a:endParaRPr>
          </a:p>
        </p:txBody>
      </p:sp>
      <p:sp>
        <p:nvSpPr>
          <p:cNvPr id="103428" name="Rectangle 6"/>
          <p:cNvSpPr>
            <a:spLocks noChangeArrowheads="1"/>
          </p:cNvSpPr>
          <p:nvPr/>
        </p:nvSpPr>
        <p:spPr bwMode="auto">
          <a:xfrm>
            <a:off x="0" y="-8239125"/>
            <a:ext cx="914400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>
            <a:spAutoFit/>
          </a:bodyPr>
          <a:lstStyle/>
          <a:p>
            <a:pPr algn="just"/>
            <a:r>
              <a:rPr lang="es-ES" sz="1200" b="1">
                <a:solidFill>
                  <a:srgbClr val="999900"/>
                </a:solidFill>
                <a:latin typeface="Century Gothic" pitchFamily="34" charset="0"/>
                <a:cs typeface="Tahoma" pitchFamily="34" charset="0"/>
              </a:rPr>
              <a:t> </a:t>
            </a:r>
          </a:p>
          <a:p>
            <a:pPr eaLnBrk="0" hangingPunct="0"/>
            <a:endParaRPr lang="es-ES" sz="2400">
              <a:latin typeface="Times New Roman" pitchFamily="18" charset="0"/>
            </a:endParaRPr>
          </a:p>
        </p:txBody>
      </p:sp>
      <p:sp>
        <p:nvSpPr>
          <p:cNvPr id="103429" name="Rectangle 7"/>
          <p:cNvSpPr>
            <a:spLocks noChangeArrowheads="1"/>
          </p:cNvSpPr>
          <p:nvPr/>
        </p:nvSpPr>
        <p:spPr bwMode="auto">
          <a:xfrm>
            <a:off x="0" y="-7645400"/>
            <a:ext cx="91440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>
            <a:spAutoFit/>
          </a:bodyPr>
          <a:lstStyle/>
          <a:p>
            <a:pPr algn="just"/>
            <a:endParaRPr lang="es-ES" sz="1200" b="1">
              <a:solidFill>
                <a:srgbClr val="999900"/>
              </a:solidFill>
              <a:latin typeface="Century Gothic" pitchFamily="34" charset="0"/>
              <a:cs typeface="Tahoma" pitchFamily="34" charset="0"/>
            </a:endParaRPr>
          </a:p>
          <a:p>
            <a:pPr algn="just"/>
            <a:r>
              <a:rPr lang="es-ES" sz="1200" b="1">
                <a:solidFill>
                  <a:srgbClr val="999900"/>
                </a:solidFill>
                <a:latin typeface="Century Gothic" pitchFamily="34" charset="0"/>
                <a:cs typeface="Tahoma" pitchFamily="34" charset="0"/>
              </a:rPr>
              <a:t> </a:t>
            </a:r>
          </a:p>
          <a:p>
            <a:pPr eaLnBrk="0" hangingPunct="0"/>
            <a:endParaRPr lang="es-ES" sz="2400">
              <a:latin typeface="Times New Roman" pitchFamily="18" charset="0"/>
            </a:endParaRPr>
          </a:p>
        </p:txBody>
      </p:sp>
      <p:sp>
        <p:nvSpPr>
          <p:cNvPr id="103430" name="Rectangle 8"/>
          <p:cNvSpPr>
            <a:spLocks noChangeArrowheads="1"/>
          </p:cNvSpPr>
          <p:nvPr/>
        </p:nvSpPr>
        <p:spPr bwMode="auto">
          <a:xfrm>
            <a:off x="0" y="8018463"/>
            <a:ext cx="9144000" cy="77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>
            <a:spAutoFit/>
          </a:bodyPr>
          <a:lstStyle/>
          <a:p>
            <a:pPr algn="just"/>
            <a:endParaRPr lang="es-ES" sz="1200" b="1">
              <a:solidFill>
                <a:srgbClr val="999900"/>
              </a:solidFill>
              <a:latin typeface="Century Gothic" pitchFamily="34" charset="0"/>
              <a:cs typeface="Tahoma" pitchFamily="34" charset="0"/>
            </a:endParaRPr>
          </a:p>
          <a:p>
            <a:pPr algn="just" eaLnBrk="0" hangingPunct="0"/>
            <a:r>
              <a:rPr lang="es-ES" sz="1200" b="1">
                <a:solidFill>
                  <a:srgbClr val="999900"/>
                </a:solidFill>
                <a:latin typeface="Century Gothic" pitchFamily="34" charset="0"/>
                <a:cs typeface="Tahoma" pitchFamily="34" charset="0"/>
              </a:rPr>
              <a:t> </a:t>
            </a:r>
          </a:p>
          <a:p>
            <a:pPr eaLnBrk="0" hangingPunct="0"/>
            <a:endParaRPr lang="es-ES" sz="2400">
              <a:latin typeface="Times New Roman" pitchFamily="18" charset="0"/>
            </a:endParaRPr>
          </a:p>
        </p:txBody>
      </p:sp>
      <p:sp>
        <p:nvSpPr>
          <p:cNvPr id="103431" name="Rectangle 9"/>
          <p:cNvSpPr>
            <a:spLocks noChangeArrowheads="1"/>
          </p:cNvSpPr>
          <p:nvPr/>
        </p:nvSpPr>
        <p:spPr bwMode="auto">
          <a:xfrm>
            <a:off x="0" y="8794750"/>
            <a:ext cx="9144000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>
            <a:spAutoFit/>
          </a:bodyPr>
          <a:lstStyle/>
          <a:p>
            <a:pPr algn="just"/>
            <a:endParaRPr lang="es-ES" sz="1200" b="1">
              <a:solidFill>
                <a:srgbClr val="999900"/>
              </a:solidFill>
              <a:latin typeface="Century Gothic" pitchFamily="34" charset="0"/>
              <a:cs typeface="Tahoma" pitchFamily="34" charset="0"/>
            </a:endParaRPr>
          </a:p>
          <a:p>
            <a:pPr algn="just"/>
            <a:r>
              <a:rPr lang="es-ES" sz="1200" b="1">
                <a:solidFill>
                  <a:srgbClr val="999900"/>
                </a:solidFill>
                <a:latin typeface="Century Gothic" pitchFamily="34" charset="0"/>
                <a:cs typeface="Tahoma" pitchFamily="34" charset="0"/>
              </a:rPr>
              <a:t> </a:t>
            </a:r>
          </a:p>
          <a:p>
            <a:pPr eaLnBrk="0" hangingPunct="0"/>
            <a:endParaRPr lang="es-ES" sz="2400">
              <a:latin typeface="Times New Roman" pitchFamily="18" charset="0"/>
            </a:endParaRPr>
          </a:p>
        </p:txBody>
      </p:sp>
      <p:sp>
        <p:nvSpPr>
          <p:cNvPr id="103432" name="Rectangle 10"/>
          <p:cNvSpPr>
            <a:spLocks noChangeArrowheads="1"/>
          </p:cNvSpPr>
          <p:nvPr/>
        </p:nvSpPr>
        <p:spPr bwMode="auto">
          <a:xfrm>
            <a:off x="0" y="14457363"/>
            <a:ext cx="9144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1200">
                <a:latin typeface="Times New Roman" pitchFamily="18" charset="0"/>
              </a:rPr>
              <a:t> </a:t>
            </a:r>
          </a:p>
          <a:p>
            <a:pPr eaLnBrk="0" hangingPunct="0"/>
            <a:endParaRPr lang="es-ES" sz="2400">
              <a:latin typeface="Times New Roman" pitchFamily="18" charset="0"/>
            </a:endParaRPr>
          </a:p>
        </p:txBody>
      </p:sp>
      <p:sp>
        <p:nvSpPr>
          <p:cNvPr id="103433" name="Rectangle 12"/>
          <p:cNvSpPr>
            <a:spLocks noChangeArrowheads="1"/>
          </p:cNvSpPr>
          <p:nvPr/>
        </p:nvSpPr>
        <p:spPr bwMode="auto">
          <a:xfrm>
            <a:off x="307975" y="1462088"/>
            <a:ext cx="2667000" cy="23082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 sz="1200" b="1">
              <a:latin typeface="Century Gothic" pitchFamily="34" charset="0"/>
              <a:cs typeface="Tahoma" pitchFamily="34" charset="0"/>
            </a:endParaRPr>
          </a:p>
          <a:p>
            <a:r>
              <a:rPr lang="es-ES" sz="1600" b="1">
                <a:solidFill>
                  <a:srgbClr val="FF0000"/>
                </a:solidFill>
                <a:latin typeface="Century Gothic" pitchFamily="34" charset="0"/>
                <a:cs typeface="Tahoma" pitchFamily="34" charset="0"/>
              </a:rPr>
              <a:t>Campus de Encarnación</a:t>
            </a:r>
            <a:endParaRPr lang="es-ES" sz="1600" b="1">
              <a:solidFill>
                <a:srgbClr val="FF0000"/>
              </a:solidFill>
              <a:latin typeface="Century Gothic" pitchFamily="34" charset="0"/>
            </a:endParaRPr>
          </a:p>
          <a:p>
            <a:pPr lvl="1" eaLnBrk="0" hangingPunct="0">
              <a:buClr>
                <a:srgbClr val="E65A27"/>
              </a:buClr>
              <a:buSzPct val="110000"/>
              <a:buFont typeface="Wingdings" pitchFamily="2" charset="2"/>
              <a:buChar char="§"/>
            </a:pPr>
            <a:r>
              <a:rPr lang="es-ES" sz="1600">
                <a:solidFill>
                  <a:srgbClr val="FF0000"/>
                </a:solidFill>
                <a:latin typeface="Century Gothic" pitchFamily="34" charset="0"/>
                <a:cs typeface="Tahoma" pitchFamily="34" charset="0"/>
              </a:rPr>
              <a:t> Campo de Fútbol</a:t>
            </a:r>
            <a:endParaRPr lang="es-ES" sz="1600">
              <a:solidFill>
                <a:srgbClr val="FF0000"/>
              </a:solidFill>
              <a:latin typeface="Century Gothic" pitchFamily="34" charset="0"/>
            </a:endParaRPr>
          </a:p>
          <a:p>
            <a:pPr lvl="1" eaLnBrk="0" hangingPunct="0">
              <a:buClr>
                <a:srgbClr val="E65A27"/>
              </a:buClr>
              <a:buSzPct val="110000"/>
              <a:buFont typeface="Wingdings" pitchFamily="2" charset="2"/>
              <a:buChar char="§"/>
            </a:pPr>
            <a:r>
              <a:rPr lang="es-ES" sz="1600">
                <a:solidFill>
                  <a:srgbClr val="FF0000"/>
                </a:solidFill>
                <a:latin typeface="Century Gothic" pitchFamily="34" charset="0"/>
                <a:cs typeface="Tahoma" pitchFamily="34" charset="0"/>
              </a:rPr>
              <a:t> Salón de Usos Múltiples</a:t>
            </a:r>
            <a:endParaRPr lang="es-ES" sz="1600">
              <a:solidFill>
                <a:srgbClr val="FF0000"/>
              </a:solidFill>
              <a:latin typeface="Century Gothic" pitchFamily="34" charset="0"/>
            </a:endParaRPr>
          </a:p>
          <a:p>
            <a:pPr lvl="1" eaLnBrk="0" hangingPunct="0">
              <a:buClr>
                <a:srgbClr val="E65A27"/>
              </a:buClr>
              <a:buSzPct val="110000"/>
              <a:buFont typeface="Wingdings" pitchFamily="2" charset="2"/>
              <a:buChar char="§"/>
            </a:pPr>
            <a:r>
              <a:rPr lang="es-ES" sz="1600">
                <a:solidFill>
                  <a:srgbClr val="FF0000"/>
                </a:solidFill>
                <a:latin typeface="Century Gothic" pitchFamily="34" charset="0"/>
                <a:cs typeface="Tahoma" pitchFamily="34" charset="0"/>
              </a:rPr>
              <a:t> Club de Ajedrez</a:t>
            </a:r>
            <a:endParaRPr lang="es-ES" sz="1600">
              <a:solidFill>
                <a:srgbClr val="FF0000"/>
              </a:solidFill>
              <a:latin typeface="Century Gothic" pitchFamily="34" charset="0"/>
            </a:endParaRPr>
          </a:p>
          <a:p>
            <a:pPr eaLnBrk="0" hangingPunct="0"/>
            <a:r>
              <a:rPr lang="es-ES" sz="1600">
                <a:solidFill>
                  <a:srgbClr val="FF0000"/>
                </a:solidFill>
                <a:latin typeface="Century Gothic" pitchFamily="34" charset="0"/>
                <a:cs typeface="Tahoma" pitchFamily="34" charset="0"/>
              </a:rPr>
              <a:t> </a:t>
            </a:r>
            <a:endParaRPr lang="es-ES" sz="1600">
              <a:solidFill>
                <a:srgbClr val="FF0000"/>
              </a:solidFill>
              <a:latin typeface="Century Gothic" pitchFamily="34" charset="0"/>
            </a:endParaRPr>
          </a:p>
          <a:p>
            <a:pPr eaLnBrk="0" hangingPunct="0"/>
            <a:endParaRPr lang="es-ES" sz="1200">
              <a:latin typeface="Century Gothic" pitchFamily="34" charset="0"/>
            </a:endParaRPr>
          </a:p>
          <a:p>
            <a:pPr algn="ctr" eaLnBrk="0" hangingPunct="0"/>
            <a:endParaRPr lang="es-ES" sz="1200">
              <a:latin typeface="Century Gothic" pitchFamily="34" charset="0"/>
            </a:endParaRPr>
          </a:p>
          <a:p>
            <a:pPr eaLnBrk="0" hangingPunct="0"/>
            <a:endParaRPr lang="es-ES" sz="1200" b="1">
              <a:latin typeface="Century Gothic" pitchFamily="34" charset="0"/>
            </a:endParaRPr>
          </a:p>
        </p:txBody>
      </p:sp>
      <p:grpSp>
        <p:nvGrpSpPr>
          <p:cNvPr id="103434" name="Group 27"/>
          <p:cNvGrpSpPr>
            <a:grpSpLocks/>
          </p:cNvGrpSpPr>
          <p:nvPr/>
        </p:nvGrpSpPr>
        <p:grpSpPr bwMode="auto">
          <a:xfrm>
            <a:off x="0" y="0"/>
            <a:ext cx="9144000" cy="990600"/>
            <a:chOff x="0" y="-17"/>
            <a:chExt cx="5760" cy="624"/>
          </a:xfrm>
        </p:grpSpPr>
        <p:sp>
          <p:nvSpPr>
            <p:cNvPr id="103442" name="Line 29"/>
            <p:cNvSpPr>
              <a:spLocks noChangeShapeType="1"/>
            </p:cNvSpPr>
            <p:nvPr/>
          </p:nvSpPr>
          <p:spPr bwMode="auto">
            <a:xfrm>
              <a:off x="3379" y="601"/>
              <a:ext cx="2381" cy="0"/>
            </a:xfrm>
            <a:prstGeom prst="line">
              <a:avLst/>
            </a:prstGeom>
            <a:noFill/>
            <a:ln w="15875">
              <a:solidFill>
                <a:srgbClr val="E65A27"/>
              </a:solidFill>
              <a:prstDash val="sysDot"/>
              <a:round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103443" name="Rectangle 30"/>
            <p:cNvSpPr>
              <a:spLocks noChangeArrowheads="1"/>
            </p:cNvSpPr>
            <p:nvPr/>
          </p:nvSpPr>
          <p:spPr bwMode="auto">
            <a:xfrm>
              <a:off x="0" y="-17"/>
              <a:ext cx="3560" cy="624"/>
            </a:xfrm>
            <a:prstGeom prst="rect">
              <a:avLst/>
            </a:prstGeom>
            <a:solidFill>
              <a:srgbClr val="E65A27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s-ES_tradnl" sz="2400" b="1">
                  <a:solidFill>
                    <a:schemeClr val="bg1"/>
                  </a:solidFill>
                  <a:latin typeface="Futura Md BT"/>
                </a:rPr>
                <a:t>Servicios - Deportes</a:t>
              </a:r>
              <a:endParaRPr lang="es-ES_tradnl" b="1" i="1">
                <a:solidFill>
                  <a:schemeClr val="bg1"/>
                </a:solidFill>
                <a:latin typeface="Futura Md BT"/>
              </a:endParaRPr>
            </a:p>
          </p:txBody>
        </p:sp>
      </p:grpSp>
      <p:sp>
        <p:nvSpPr>
          <p:cNvPr id="103435" name="Text Box 33"/>
          <p:cNvSpPr txBox="1">
            <a:spLocks noChangeArrowheads="1"/>
          </p:cNvSpPr>
          <p:nvPr/>
        </p:nvSpPr>
        <p:spPr bwMode="auto">
          <a:xfrm>
            <a:off x="295275" y="1157288"/>
            <a:ext cx="2651125" cy="304800"/>
          </a:xfrm>
          <a:prstGeom prst="rect">
            <a:avLst/>
          </a:prstGeom>
          <a:solidFill>
            <a:srgbClr val="E65A27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400" b="1">
                <a:solidFill>
                  <a:schemeClr val="bg1"/>
                </a:solidFill>
                <a:latin typeface="Futura Md BT"/>
                <a:cs typeface="Times New Roman" pitchFamily="18" charset="0"/>
              </a:rPr>
              <a:t>Instalaciones deportivas</a:t>
            </a:r>
            <a:endParaRPr lang="es-ES" sz="1200" b="1">
              <a:solidFill>
                <a:schemeClr val="bg1"/>
              </a:solidFill>
              <a:latin typeface="Futura Md BT"/>
              <a:cs typeface="Times New Roman" pitchFamily="18" charset="0"/>
            </a:endParaRPr>
          </a:p>
        </p:txBody>
      </p:sp>
      <p:sp>
        <p:nvSpPr>
          <p:cNvPr id="103436" name="Text Box 14"/>
          <p:cNvSpPr txBox="1">
            <a:spLocks noChangeArrowheads="1"/>
          </p:cNvSpPr>
          <p:nvPr/>
        </p:nvSpPr>
        <p:spPr bwMode="auto">
          <a:xfrm>
            <a:off x="4833938" y="17463"/>
            <a:ext cx="3352800" cy="9556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2800" b="1">
                <a:solidFill>
                  <a:schemeClr val="tx2"/>
                </a:solidFill>
                <a:latin typeface="Garamond" pitchFamily="18" charset="0"/>
                <a:cs typeface="Times New Roman" pitchFamily="18" charset="0"/>
              </a:rPr>
              <a:t>Universidad Nacional de Itapúa </a:t>
            </a:r>
          </a:p>
        </p:txBody>
      </p:sp>
      <p:sp>
        <p:nvSpPr>
          <p:cNvPr id="103438" name="AutoShape 2" descr="Mostrando Photo160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>
              <a:latin typeface="Century Gothic" pitchFamily="34" charset="0"/>
            </a:endParaRPr>
          </a:p>
        </p:txBody>
      </p:sp>
      <p:sp>
        <p:nvSpPr>
          <p:cNvPr id="103439" name="AutoShape 4" descr="Mostrando Photo1606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>
              <a:latin typeface="Century Gothic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792333" y="2214554"/>
            <a:ext cx="1616148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3000" b="1" cap="all" dirty="0">
                <a:ln w="9000" cmpd="sng">
                  <a:solidFill>
                    <a:srgbClr val="95A39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criuni</a:t>
            </a:r>
            <a:r>
              <a:rPr lang="es-ES" sz="3000" b="1" cap="all" dirty="0">
                <a:ln w="9000" cmpd="sng">
                  <a:solidFill>
                    <a:srgbClr val="95A39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95A39D">
                        <a:shade val="20000"/>
                        <a:satMod val="245000"/>
                      </a:srgbClr>
                    </a:gs>
                    <a:gs pos="43000">
                      <a:srgbClr val="95A39D">
                        <a:satMod val="255000"/>
                      </a:srgbClr>
                    </a:gs>
                    <a:gs pos="48000">
                      <a:srgbClr val="95A39D">
                        <a:shade val="85000"/>
                        <a:satMod val="255000"/>
                      </a:srgbClr>
                    </a:gs>
                    <a:gs pos="100000">
                      <a:srgbClr val="95A39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 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0" y="3000375"/>
            <a:ext cx="9144000" cy="121443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es-ES" sz="1600" b="1" dirty="0">
              <a:solidFill>
                <a:srgbClr val="2F2B2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  <a:cs typeface="Arial" charset="0"/>
            </a:endParaRPr>
          </a:p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sz="4000" b="1" dirty="0">
                <a:solidFill>
                  <a:srgbClr val="2F2B2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charset="0"/>
              </a:rPr>
              <a:t>Servicios que ofrece la Universidad 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6830442" y="857232"/>
            <a:ext cx="2313558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2500" b="1" cap="all" dirty="0">
                <a:ln w="9000" cmpd="sng">
                  <a:solidFill>
                    <a:srgbClr val="95A39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ALBERGUES</a:t>
            </a:r>
            <a:r>
              <a:rPr lang="es-ES" sz="2500" b="1" cap="all" dirty="0">
                <a:ln w="9000" cmpd="sng">
                  <a:solidFill>
                    <a:srgbClr val="95A39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 </a:t>
            </a:r>
            <a:r>
              <a:rPr lang="es-ES" sz="3000" b="1" cap="all" dirty="0">
                <a:ln w="9000" cmpd="sng">
                  <a:solidFill>
                    <a:srgbClr val="95A39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95A39D">
                        <a:shade val="20000"/>
                        <a:satMod val="245000"/>
                      </a:srgbClr>
                    </a:gs>
                    <a:gs pos="43000">
                      <a:srgbClr val="95A39D">
                        <a:satMod val="255000"/>
                      </a:srgbClr>
                    </a:gs>
                    <a:gs pos="48000">
                      <a:srgbClr val="95A39D">
                        <a:shade val="85000"/>
                        <a:satMod val="255000"/>
                      </a:srgbClr>
                    </a:gs>
                    <a:gs pos="100000">
                      <a:srgbClr val="95A39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 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642910" y="6072206"/>
            <a:ext cx="3592458" cy="5539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3000" b="1" cap="all" dirty="0">
                <a:ln w="9000" cmpd="sng">
                  <a:solidFill>
                    <a:srgbClr val="95A39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cs typeface="Arial" charset="0"/>
              </a:rPr>
              <a:t>Laboratorios</a:t>
            </a:r>
            <a:r>
              <a:rPr lang="es-ES" sz="3000" b="1" cap="all" dirty="0">
                <a:ln w="9000" cmpd="sng">
                  <a:solidFill>
                    <a:srgbClr val="95A39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  </a:t>
            </a:r>
            <a:r>
              <a:rPr lang="es-ES" sz="3000" b="1" cap="all" dirty="0">
                <a:ln w="9000" cmpd="sng">
                  <a:solidFill>
                    <a:srgbClr val="95A39D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95A39D">
                        <a:shade val="20000"/>
                        <a:satMod val="245000"/>
                      </a:srgbClr>
                    </a:gs>
                    <a:gs pos="43000">
                      <a:srgbClr val="95A39D">
                        <a:satMod val="255000"/>
                      </a:srgbClr>
                    </a:gs>
                    <a:gs pos="48000">
                      <a:srgbClr val="95A39D">
                        <a:shade val="85000"/>
                        <a:satMod val="255000"/>
                      </a:srgbClr>
                    </a:gs>
                    <a:gs pos="100000">
                      <a:srgbClr val="95A39D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643306" y="1071546"/>
            <a:ext cx="3024334" cy="9387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2500" b="1" cap="all" dirty="0">
                <a:ln w="9000" cmpd="sng">
                  <a:solidFill>
                    <a:srgbClr val="95A39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Salón de usos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" sz="2500" b="1" cap="all" dirty="0">
                <a:ln w="9000" cmpd="sng">
                  <a:solidFill>
                    <a:srgbClr val="95A39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múltiples</a:t>
            </a:r>
            <a:r>
              <a:rPr lang="es-ES" sz="2500" b="1" cap="all" dirty="0">
                <a:ln w="9000" cmpd="sng">
                  <a:solidFill>
                    <a:srgbClr val="95A39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 </a:t>
            </a:r>
            <a:r>
              <a:rPr lang="es-ES" sz="3000" b="1" cap="all" dirty="0">
                <a:ln w="9000" cmpd="sng">
                  <a:solidFill>
                    <a:srgbClr val="95A39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750" y="765175"/>
            <a:ext cx="3225800" cy="6604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PY" dirty="0" smtClean="0">
                <a:ea typeface="+mj-ea"/>
              </a:rPr>
              <a:t>Marco Legal</a:t>
            </a:r>
            <a:endParaRPr lang="es-PY" dirty="0">
              <a:ea typeface="+mj-ea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85750" y="2428875"/>
            <a:ext cx="8280400" cy="3741738"/>
          </a:xfrm>
        </p:spPr>
        <p:txBody>
          <a:bodyPr>
            <a:normAutofit fontScale="77500" lnSpcReduction="20000"/>
          </a:bodyPr>
          <a:lstStyle/>
          <a:p>
            <a:pPr marL="45720" indent="0" algn="just" fontAlgn="auto">
              <a:buFont typeface="Wingdings 2" charset="2"/>
              <a:buNone/>
              <a:defRPr/>
            </a:pPr>
            <a:endParaRPr lang="es-ES" sz="1500" dirty="0" smtClean="0"/>
          </a:p>
          <a:p>
            <a:pPr marL="45720" indent="0" algn="just" fontAlgn="auto">
              <a:buFont typeface="Wingdings 2" charset="2"/>
              <a:buNone/>
              <a:defRPr/>
            </a:pPr>
            <a:r>
              <a:rPr lang="es-ES" sz="1500" dirty="0" smtClean="0">
                <a:solidFill>
                  <a:schemeClr val="bg1"/>
                </a:solidFill>
              </a:rPr>
              <a:t>La </a:t>
            </a:r>
            <a:r>
              <a:rPr lang="es-ES" sz="1500" dirty="0">
                <a:solidFill>
                  <a:schemeClr val="bg1"/>
                </a:solidFill>
              </a:rPr>
              <a:t>Universidad Nacional de Itapúa </a:t>
            </a:r>
            <a:r>
              <a:rPr lang="es-ES" sz="1500" dirty="0" smtClean="0">
                <a:solidFill>
                  <a:schemeClr val="bg1"/>
                </a:solidFill>
              </a:rPr>
              <a:t>por </a:t>
            </a:r>
            <a:r>
              <a:rPr lang="es-ES" sz="1500" dirty="0">
                <a:solidFill>
                  <a:schemeClr val="bg1"/>
                </a:solidFill>
              </a:rPr>
              <a:t>resolución Nro. 002/98 </a:t>
            </a:r>
            <a:r>
              <a:rPr lang="es-ES" sz="1500" dirty="0" smtClean="0">
                <a:solidFill>
                  <a:schemeClr val="bg1"/>
                </a:solidFill>
              </a:rPr>
              <a:t>establece sus estatutos, y en </a:t>
            </a:r>
            <a:r>
              <a:rPr lang="es-ES" sz="1500" dirty="0">
                <a:solidFill>
                  <a:schemeClr val="bg1"/>
                </a:solidFill>
              </a:rPr>
              <a:t>su artículo primero, </a:t>
            </a:r>
            <a:r>
              <a:rPr lang="es-ES" sz="1500" dirty="0" smtClean="0">
                <a:solidFill>
                  <a:schemeClr val="bg1"/>
                </a:solidFill>
              </a:rPr>
              <a:t>dice que </a:t>
            </a:r>
            <a:r>
              <a:rPr lang="es-ES" sz="1500" i="1" dirty="0" smtClean="0">
                <a:solidFill>
                  <a:schemeClr val="bg1"/>
                </a:solidFill>
              </a:rPr>
              <a:t>es </a:t>
            </a:r>
            <a:r>
              <a:rPr lang="es-ES" sz="1500" i="1" dirty="0">
                <a:solidFill>
                  <a:schemeClr val="bg1"/>
                </a:solidFill>
              </a:rPr>
              <a:t>una institución  de derecho público, autónoma con personería jurídica, que se regirá por la Ley de Universidades y por este estatuto</a:t>
            </a:r>
            <a:r>
              <a:rPr lang="es-ES" sz="1500" dirty="0" smtClean="0">
                <a:solidFill>
                  <a:schemeClr val="bg1"/>
                </a:solidFill>
              </a:rPr>
              <a:t>.</a:t>
            </a:r>
          </a:p>
          <a:p>
            <a:pPr marL="45720" indent="0" algn="just" fontAlgn="auto">
              <a:buFont typeface="Wingdings 2" charset="2"/>
              <a:buNone/>
              <a:defRPr/>
            </a:pPr>
            <a:r>
              <a:rPr lang="es-ES" sz="1500" dirty="0" smtClean="0">
                <a:solidFill>
                  <a:schemeClr val="bg1"/>
                </a:solidFill>
              </a:rPr>
              <a:t> </a:t>
            </a:r>
          </a:p>
          <a:p>
            <a:pPr marL="45720" indent="0" algn="just" fontAlgn="auto">
              <a:buFont typeface="Wingdings 2" charset="2"/>
              <a:buNone/>
              <a:defRPr/>
            </a:pPr>
            <a:r>
              <a:rPr lang="es-ES" sz="1500" dirty="0" smtClean="0">
                <a:solidFill>
                  <a:schemeClr val="bg1"/>
                </a:solidFill>
              </a:rPr>
              <a:t>De </a:t>
            </a:r>
            <a:r>
              <a:rPr lang="es-ES" sz="1500" dirty="0">
                <a:solidFill>
                  <a:schemeClr val="bg1"/>
                </a:solidFill>
              </a:rPr>
              <a:t>acuerdo a la Ley 4995/2013 De Educación Superior en su </a:t>
            </a:r>
            <a:r>
              <a:rPr lang="es-ES" sz="1500" b="1" i="1" dirty="0">
                <a:solidFill>
                  <a:schemeClr val="bg1"/>
                </a:solidFill>
              </a:rPr>
              <a:t>artículo 22.- </a:t>
            </a:r>
            <a:r>
              <a:rPr lang="es-ES" sz="1500" i="1" dirty="0">
                <a:solidFill>
                  <a:schemeClr val="bg1"/>
                </a:solidFill>
              </a:rPr>
              <a:t>Son universidades las instituciones de educación superior que abarcan una multiplicidad de áreas específicas del saber en el cumplimiento de su misión de investigación, enseñanza, formación y capacitación profesional, extensión y servicio a la </a:t>
            </a:r>
            <a:r>
              <a:rPr lang="es-ES" sz="1500" i="1" dirty="0" smtClean="0">
                <a:solidFill>
                  <a:schemeClr val="bg1"/>
                </a:solidFill>
              </a:rPr>
              <a:t>comunidad. Mediante esta ley se afirma la </a:t>
            </a:r>
            <a:r>
              <a:rPr lang="es-ES" sz="1500" b="1" i="1" dirty="0" smtClean="0">
                <a:solidFill>
                  <a:schemeClr val="bg1"/>
                </a:solidFill>
              </a:rPr>
              <a:t>autonomía</a:t>
            </a:r>
            <a:r>
              <a:rPr lang="es-ES" sz="1500" i="1" dirty="0" smtClean="0">
                <a:solidFill>
                  <a:schemeClr val="bg1"/>
                </a:solidFill>
              </a:rPr>
              <a:t> de las Universidades y además se establece la </a:t>
            </a:r>
            <a:r>
              <a:rPr lang="es-ES" sz="1500" b="1" i="1" dirty="0" smtClean="0">
                <a:solidFill>
                  <a:schemeClr val="bg1"/>
                </a:solidFill>
              </a:rPr>
              <a:t>autarquía</a:t>
            </a:r>
            <a:r>
              <a:rPr lang="es-ES" sz="1500" i="1" dirty="0" smtClean="0">
                <a:solidFill>
                  <a:schemeClr val="bg1"/>
                </a:solidFill>
              </a:rPr>
              <a:t> de las mismas.</a:t>
            </a:r>
          </a:p>
          <a:p>
            <a:pPr marL="45720" indent="0" algn="just" fontAlgn="auto">
              <a:buFont typeface="Wingdings 2" charset="2"/>
              <a:buNone/>
              <a:defRPr/>
            </a:pPr>
            <a:r>
              <a:rPr lang="es-PY" sz="1500" dirty="0" smtClean="0">
                <a:solidFill>
                  <a:schemeClr val="bg1"/>
                </a:solidFill>
              </a:rPr>
              <a:t>La Ley 1535/99 De Administración Financiera del Estado, que regula la administración financiera del Estado, de acuerdo a lo establecido en su artículo 2do: establece el uso obligatorio del </a:t>
            </a:r>
            <a:r>
              <a:rPr lang="es-PY" sz="1500" b="1" i="1" dirty="0" smtClean="0">
                <a:solidFill>
                  <a:schemeClr val="bg1"/>
                </a:solidFill>
              </a:rPr>
              <a:t>Sistema Integrado de la Administración Financiera para todos los organismos y entidades del Estado y se regirá por el principio de centralización normativa y descentralización operativa. La Universidad desarrolla sus actividades en estricto cumplimiento a lo establecido en la Ley.</a:t>
            </a:r>
          </a:p>
          <a:p>
            <a:pPr marL="45720" indent="0" algn="just" fontAlgn="auto">
              <a:buFont typeface="Wingdings 2" charset="2"/>
              <a:buNone/>
              <a:defRPr/>
            </a:pPr>
            <a:endParaRPr lang="es-PY" sz="1500" b="1" i="1" dirty="0" smtClean="0">
              <a:solidFill>
                <a:schemeClr val="bg1"/>
              </a:solidFill>
            </a:endParaRPr>
          </a:p>
          <a:p>
            <a:pPr marL="45720" indent="0" algn="just" fontAlgn="auto">
              <a:buFont typeface="Wingdings 2" charset="2"/>
              <a:buNone/>
              <a:defRPr/>
            </a:pPr>
            <a:r>
              <a:rPr lang="es-PY" sz="1500" b="1" i="1" dirty="0" smtClean="0">
                <a:solidFill>
                  <a:schemeClr val="bg1"/>
                </a:solidFill>
              </a:rPr>
              <a:t>Asimismo sujeta a los organismos de supervisión y control: Contraloría  General de la República, Agencia Nacional de Acreditación de Carreras, Consejo Nacional de Educación Superior,  Ministerio de Educación y Ciencia.</a:t>
            </a:r>
          </a:p>
          <a:p>
            <a:pPr marL="45720" indent="0" algn="just" fontAlgn="auto">
              <a:buFont typeface="Wingdings 2" charset="2"/>
              <a:buNone/>
              <a:defRPr/>
            </a:pPr>
            <a:endParaRPr lang="es-ES" sz="1400" i="1" dirty="0" smtClean="0">
              <a:solidFill>
                <a:schemeClr val="bg1"/>
              </a:solidFill>
            </a:endParaRPr>
          </a:p>
          <a:p>
            <a:pPr marL="45720" indent="0" algn="just" fontAlgn="auto">
              <a:buFont typeface="Wingdings 2" charset="2"/>
              <a:buNone/>
              <a:defRPr/>
            </a:pPr>
            <a:endParaRPr lang="es-PY" sz="1400" dirty="0">
              <a:solidFill>
                <a:schemeClr val="bg1"/>
              </a:solidFill>
            </a:endParaRPr>
          </a:p>
        </p:txBody>
      </p:sp>
      <p:sp>
        <p:nvSpPr>
          <p:cNvPr id="50179" name="3 Marcador de fecha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A36A06-C4EA-4F7D-802F-12F4AE6A3410}" type="datetime1">
              <a:rPr lang="es-PY"/>
              <a:pPr fontAlgn="base">
                <a:spcBef>
                  <a:spcPct val="0"/>
                </a:spcBef>
                <a:spcAft>
                  <a:spcPct val="0"/>
                </a:spcAft>
              </a:pPr>
              <a:t>15/10/2018</a:t>
            </a:fld>
            <a:endParaRPr lang="es-PY"/>
          </a:p>
        </p:txBody>
      </p:sp>
      <p:sp>
        <p:nvSpPr>
          <p:cNvPr id="50180" name="4 Marcador de pie de página"/>
          <p:cNvSpPr>
            <a:spLocks noGrp="1"/>
          </p:cNvSpPr>
          <p:nvPr>
            <p:ph type="ftr" sz="quarter" idx="11"/>
          </p:nvPr>
        </p:nvSpPr>
        <p:spPr bwMode="auto">
          <a:xfrm>
            <a:off x="4071938" y="857250"/>
            <a:ext cx="4043362" cy="341313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PY" sz="2000"/>
              <a:t>Universidad Nacional de Itapúa</a:t>
            </a:r>
          </a:p>
        </p:txBody>
      </p:sp>
      <p:sp>
        <p:nvSpPr>
          <p:cNvPr id="50181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66E8B41-AE4F-4F0C-9AE4-9C67D903183C}" type="slidenum">
              <a:rPr lang="es-PY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s-PY"/>
          </a:p>
        </p:txBody>
      </p:sp>
      <p:pic>
        <p:nvPicPr>
          <p:cNvPr id="50182" name="0 Image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15250" y="214313"/>
            <a:ext cx="114141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-36513" y="3141663"/>
            <a:ext cx="9144001" cy="35877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es-ES" sz="1600" b="1" dirty="0">
              <a:solidFill>
                <a:srgbClr val="2F2B2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  <a:cs typeface="Arial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004752" y="2576190"/>
            <a:ext cx="4123373" cy="5539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3000" b="1" cap="all" dirty="0">
                <a:ln w="9000" cmpd="sng">
                  <a:solidFill>
                    <a:srgbClr val="95A39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Asistencia medica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0056" y="349936"/>
            <a:ext cx="1914307" cy="5539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3000" b="1" cap="all" dirty="0">
                <a:ln w="9000" cmpd="sng">
                  <a:solidFill>
                    <a:srgbClr val="95A39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Cantina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-37400" y="3501008"/>
            <a:ext cx="4587731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2400" b="1" cap="all" dirty="0">
                <a:ln w="9000" cmpd="sng">
                  <a:solidFill>
                    <a:srgbClr val="95A39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Estación meteorológica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4932040" y="6259378"/>
            <a:ext cx="4296497" cy="5539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3000" b="1" cap="all" dirty="0">
                <a:ln w="9000" cmpd="sng">
                  <a:solidFill>
                    <a:srgbClr val="95A39D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Biblioteca Virtual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57158" y="214290"/>
            <a:ext cx="368562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Difusión</a:t>
            </a:r>
            <a:r>
              <a:rPr lang="es-ES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 </a:t>
            </a:r>
          </a:p>
        </p:txBody>
      </p:sp>
      <p:pic>
        <p:nvPicPr>
          <p:cNvPr id="108546" name="Picture 2" descr="Notici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73640">
            <a:off x="509588" y="1360488"/>
            <a:ext cx="200025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8" name="Picture 5" descr="web uni"/>
          <p:cNvPicPr>
            <a:picLocks noChangeAspect="1" noChangeArrowheads="1"/>
          </p:cNvPicPr>
          <p:nvPr/>
        </p:nvPicPr>
        <p:blipFill>
          <a:blip r:embed="rId3"/>
          <a:srcRect t="19424" b="6114"/>
          <a:stretch>
            <a:fillRect/>
          </a:stretch>
        </p:blipFill>
        <p:spPr bwMode="auto">
          <a:xfrm>
            <a:off x="5357813" y="3571875"/>
            <a:ext cx="3529012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9" name="Picture 7" descr="revista cientifica Nº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0" y="3143250"/>
            <a:ext cx="2155825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0" name="9 Rectángulo"/>
          <p:cNvSpPr>
            <a:spLocks noChangeArrowheads="1"/>
          </p:cNvSpPr>
          <p:nvPr/>
        </p:nvSpPr>
        <p:spPr bwMode="auto">
          <a:xfrm>
            <a:off x="1643063" y="6175375"/>
            <a:ext cx="48006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>
              <a:lnSpc>
                <a:spcPct val="80000"/>
              </a:lnSpc>
            </a:pPr>
            <a:r>
              <a:rPr lang="es-ES" sz="2400" b="1">
                <a:solidFill>
                  <a:schemeClr val="bg1"/>
                </a:solidFill>
                <a:latin typeface="Century Gothic" pitchFamily="34" charset="0"/>
              </a:rPr>
              <a:t>Revista del Saber Científico </a:t>
            </a:r>
          </a:p>
          <a:p>
            <a:pPr lvl="1">
              <a:lnSpc>
                <a:spcPct val="80000"/>
              </a:lnSpc>
            </a:pPr>
            <a:endParaRPr lang="es-ES" sz="240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08551" name="10 Rectángulo"/>
          <p:cNvSpPr>
            <a:spLocks noChangeArrowheads="1"/>
          </p:cNvSpPr>
          <p:nvPr/>
        </p:nvSpPr>
        <p:spPr bwMode="auto">
          <a:xfrm>
            <a:off x="214313" y="4572000"/>
            <a:ext cx="24225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lvl="1" algn="ctr">
              <a:lnSpc>
                <a:spcPct val="80000"/>
              </a:lnSpc>
            </a:pPr>
            <a:r>
              <a:rPr lang="es-ES" sz="2400" b="1">
                <a:solidFill>
                  <a:schemeClr val="bg1"/>
                </a:solidFill>
                <a:latin typeface="Century Gothic" pitchFamily="34" charset="0"/>
              </a:rPr>
              <a:t>Revista </a:t>
            </a:r>
          </a:p>
          <a:p>
            <a:pPr lvl="1" algn="ctr">
              <a:lnSpc>
                <a:spcPct val="80000"/>
              </a:lnSpc>
            </a:pPr>
            <a:r>
              <a:rPr lang="es-ES" sz="2400" b="1">
                <a:solidFill>
                  <a:schemeClr val="bg1"/>
                </a:solidFill>
                <a:latin typeface="Century Gothic" pitchFamily="34" charset="0"/>
              </a:rPr>
              <a:t>Informativa </a:t>
            </a:r>
          </a:p>
        </p:txBody>
      </p:sp>
      <p:sp>
        <p:nvSpPr>
          <p:cNvPr id="108552" name="11 Rectángulo"/>
          <p:cNvSpPr>
            <a:spLocks noChangeArrowheads="1"/>
          </p:cNvSpPr>
          <p:nvPr/>
        </p:nvSpPr>
        <p:spPr bwMode="auto">
          <a:xfrm>
            <a:off x="6500813" y="5357813"/>
            <a:ext cx="19859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s-ES" b="1">
                <a:solidFill>
                  <a:schemeClr val="bg1"/>
                </a:solidFill>
                <a:latin typeface="Century Gothic" pitchFamily="34" charset="0"/>
              </a:rPr>
              <a:t>Página WEB</a:t>
            </a:r>
          </a:p>
          <a:p>
            <a:pPr algn="ctr"/>
            <a:r>
              <a:rPr lang="es-ES" b="1">
                <a:solidFill>
                  <a:schemeClr val="bg1"/>
                </a:solidFill>
                <a:latin typeface="Century Gothic" pitchFamily="34" charset="0"/>
              </a:rPr>
              <a:t>www.uni.edu.py</a:t>
            </a:r>
          </a:p>
        </p:txBody>
      </p:sp>
      <p:sp>
        <p:nvSpPr>
          <p:cNvPr id="108553" name="12 Rectángulo"/>
          <p:cNvSpPr>
            <a:spLocks noChangeArrowheads="1"/>
          </p:cNvSpPr>
          <p:nvPr/>
        </p:nvSpPr>
        <p:spPr bwMode="auto">
          <a:xfrm>
            <a:off x="5000625" y="2286000"/>
            <a:ext cx="2736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b="1">
                <a:solidFill>
                  <a:schemeClr val="bg1"/>
                </a:solidFill>
                <a:latin typeface="Century Gothic" pitchFamily="34" charset="0"/>
              </a:rPr>
              <a:t>Boletines informativos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ext Box 2"/>
          <p:cNvSpPr txBox="1">
            <a:spLocks noChangeArrowheads="1"/>
          </p:cNvSpPr>
          <p:nvPr/>
        </p:nvSpPr>
        <p:spPr bwMode="auto">
          <a:xfrm>
            <a:off x="250825" y="214313"/>
            <a:ext cx="8280400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12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PY" sz="2800">
                <a:solidFill>
                  <a:schemeClr val="bg1"/>
                </a:solidFill>
                <a:cs typeface="DejaVu Sans" pitchFamily="34" charset="0"/>
              </a:rPr>
              <a:t>Becas para estudiantes 2011/2018  otorgadas por la Universidad y proyectada para el 2019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4214813" y="2000250"/>
          <a:ext cx="4714876" cy="4537269"/>
        </p:xfrm>
        <a:graphic>
          <a:graphicData uri="http://schemas.openxmlformats.org/drawingml/2006/table">
            <a:tbl>
              <a:tblPr/>
              <a:tblGrid>
                <a:gridCol w="2192966"/>
                <a:gridCol w="2521910"/>
              </a:tblGrid>
              <a:tr h="438637">
                <a:tc>
                  <a:txBody>
                    <a:bodyPr/>
                    <a:lstStyle/>
                    <a:p>
                      <a:pPr algn="l" rtl="0" fontAlgn="t"/>
                      <a:r>
                        <a:rPr lang="es-PY" sz="1800" b="1" i="0" u="none" strike="noStrike" dirty="0">
                          <a:solidFill>
                            <a:srgbClr val="FFFFFF"/>
                          </a:solidFill>
                          <a:latin typeface="Arial"/>
                        </a:rPr>
                        <a:t>Años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A0B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t"/>
                      <a:r>
                        <a:rPr lang="es-PY" sz="1800" b="1" i="0" u="none" strike="noStrike">
                          <a:solidFill>
                            <a:srgbClr val="FFFFFF"/>
                          </a:solidFill>
                          <a:latin typeface="Arial"/>
                        </a:rPr>
                        <a:t>Monto en Guaraníes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EA0B0"/>
                    </a:solidFill>
                  </a:tcPr>
                </a:tc>
              </a:tr>
              <a:tr h="338162">
                <a:tc>
                  <a:txBody>
                    <a:bodyPr/>
                    <a:lstStyle/>
                    <a:p>
                      <a:pPr algn="l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F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310.000.000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FE4"/>
                    </a:solidFill>
                  </a:tcPr>
                </a:tc>
              </a:tr>
              <a:tr h="338162">
                <a:tc>
                  <a:txBody>
                    <a:bodyPr/>
                    <a:lstStyle/>
                    <a:p>
                      <a:pPr algn="l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500.000.000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2"/>
                    </a:solidFill>
                  </a:tcPr>
                </a:tc>
              </a:tr>
              <a:tr h="338162">
                <a:tc>
                  <a:txBody>
                    <a:bodyPr/>
                    <a:lstStyle/>
                    <a:p>
                      <a:pPr algn="l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2013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F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723.000.000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FE4"/>
                    </a:solidFill>
                  </a:tcPr>
                </a:tc>
              </a:tr>
              <a:tr h="338162">
                <a:tc>
                  <a:txBody>
                    <a:bodyPr/>
                    <a:lstStyle/>
                    <a:p>
                      <a:pPr algn="l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FE4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639.000.000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DFE4"/>
                    </a:solidFill>
                  </a:tcPr>
                </a:tc>
              </a:tr>
              <a:tr h="338162">
                <a:tc>
                  <a:txBody>
                    <a:bodyPr/>
                    <a:lstStyle/>
                    <a:p>
                      <a:pPr algn="l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2015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663.290.200</a:t>
                      </a: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2"/>
                    </a:solidFill>
                  </a:tcPr>
                </a:tc>
              </a:tr>
              <a:tr h="1318606">
                <a:tc>
                  <a:txBody>
                    <a:bodyPr/>
                    <a:lstStyle/>
                    <a:p>
                      <a:pPr algn="l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2016</a:t>
                      </a:r>
                    </a:p>
                    <a:p>
                      <a:pPr algn="l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2017</a:t>
                      </a:r>
                    </a:p>
                    <a:p>
                      <a:pPr algn="l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2018</a:t>
                      </a:r>
                    </a:p>
                    <a:p>
                      <a:pPr algn="l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2019</a:t>
                      </a:r>
                      <a:endParaRPr lang="es-PY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656.290.200</a:t>
                      </a:r>
                    </a:p>
                    <a:p>
                      <a:pPr algn="r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880.684.880</a:t>
                      </a:r>
                    </a:p>
                    <a:p>
                      <a:pPr algn="r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704.824.020</a:t>
                      </a:r>
                    </a:p>
                    <a:p>
                      <a:pPr algn="r" rtl="0" fontAlgn="t">
                        <a:lnSpc>
                          <a:spcPct val="150000"/>
                        </a:lnSpc>
                      </a:pPr>
                      <a:r>
                        <a:rPr lang="es-PY" sz="18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704.824.020</a:t>
                      </a:r>
                      <a:endParaRPr lang="es-PY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2"/>
                    </a:solidFill>
                  </a:tcPr>
                </a:tc>
              </a:tr>
              <a:tr h="338162">
                <a:tc>
                  <a:txBody>
                    <a:bodyPr/>
                    <a:lstStyle/>
                    <a:p>
                      <a:pPr algn="l" rtl="0" fontAlgn="t"/>
                      <a:endParaRPr lang="es-PY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endParaRPr lang="es-PY" sz="18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85725" marT="9525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0F2"/>
                    </a:solidFill>
                  </a:tcPr>
                </a:tc>
              </a:tr>
            </a:tbl>
          </a:graphicData>
        </a:graphic>
      </p:graphicFrame>
      <p:pic>
        <p:nvPicPr>
          <p:cNvPr id="109599" name="Picture 2" descr="D:\UNI\fotos\Académicas\Becas internacionales y Nacionales\_DSC01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084638"/>
            <a:ext cx="4214813" cy="277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28688" y="500063"/>
            <a:ext cx="7315200" cy="115411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s-PY" sz="8000" dirty="0" smtClean="0">
                <a:ea typeface="+mj-ea"/>
              </a:rPr>
              <a:t>Presupuesto </a:t>
            </a:r>
            <a:endParaRPr lang="es-PY" sz="8000" dirty="0">
              <a:ea typeface="+mj-ea"/>
            </a:endParaRPr>
          </a:p>
        </p:txBody>
      </p:sp>
      <p:sp>
        <p:nvSpPr>
          <p:cNvPr id="111618" name="3 Marcador de fecha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9265FDC-DD1E-43F5-87D2-E53757EC26C8}" type="datetime1">
              <a:rPr lang="es-PY"/>
              <a:pPr fontAlgn="base">
                <a:spcBef>
                  <a:spcPct val="0"/>
                </a:spcBef>
                <a:spcAft>
                  <a:spcPct val="0"/>
                </a:spcAft>
              </a:pPr>
              <a:t>15/10/2018</a:t>
            </a:fld>
            <a:endParaRPr lang="es-PY"/>
          </a:p>
        </p:txBody>
      </p:sp>
      <p:sp>
        <p:nvSpPr>
          <p:cNvPr id="111620" name="4 Marcador de pie de página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PY" sz="1000" b="1">
                <a:solidFill>
                  <a:schemeClr val="bg1"/>
                </a:solidFill>
              </a:rPr>
              <a:t>Universidad Nacional de Itapúa</a:t>
            </a:r>
          </a:p>
        </p:txBody>
      </p:sp>
      <p:sp>
        <p:nvSpPr>
          <p:cNvPr id="111621" name="5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A36BA83-A3B9-4331-93B5-C6E0522BC57D}" type="slidenum">
              <a:rPr lang="es-PY">
                <a:solidFill>
                  <a:schemeClr val="bg1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s-PY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175 CuadroTexto"/>
          <p:cNvSpPr txBox="1">
            <a:spLocks noChangeArrowheads="1"/>
          </p:cNvSpPr>
          <p:nvPr/>
        </p:nvSpPr>
        <p:spPr bwMode="auto">
          <a:xfrm>
            <a:off x="4500563" y="2500313"/>
            <a:ext cx="714375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12642" name="Picture 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Picture 21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lum bright="-6000"/>
          </a:blip>
          <a:srcRect/>
          <a:stretch>
            <a:fillRect/>
          </a:stretch>
        </p:blipFill>
        <p:spPr>
          <a:xfrm>
            <a:off x="4572000" y="3862388"/>
            <a:ext cx="0" cy="0"/>
          </a:xfrm>
        </p:spPr>
      </p:pic>
      <p:sp>
        <p:nvSpPr>
          <p:cNvPr id="7" name="6 Rectángulo"/>
          <p:cNvSpPr/>
          <p:nvPr/>
        </p:nvSpPr>
        <p:spPr>
          <a:xfrm>
            <a:off x="3587196" y="116632"/>
            <a:ext cx="5544616" cy="584775"/>
          </a:xfrm>
          <a:prstGeom prst="rect">
            <a:avLst/>
          </a:prstGeom>
          <a:solidFill>
            <a:srgbClr val="FF6600"/>
          </a:solidFill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32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Presupuesto 2019</a:t>
            </a:r>
            <a:endParaRPr lang="es-ES" sz="32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Arial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/>
        </p:nvGraphicFramePr>
        <p:xfrm>
          <a:off x="0" y="1214438"/>
          <a:ext cx="9144001" cy="50006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3519"/>
                <a:gridCol w="1379801"/>
                <a:gridCol w="1008315"/>
                <a:gridCol w="1008315"/>
                <a:gridCol w="1008315"/>
                <a:gridCol w="1008315"/>
                <a:gridCol w="1034850"/>
                <a:gridCol w="1008315"/>
                <a:gridCol w="1154256"/>
              </a:tblGrid>
              <a:tr h="435414"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s-PY" sz="2800" b="1" u="none" strike="noStrike" dirty="0">
                          <a:effectLst/>
                        </a:rPr>
                        <a:t>28 -04 UNIVERSIDAD NACIONAL DE ITAPÚA</a:t>
                      </a:r>
                      <a:endParaRPr lang="es-PY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</a:tr>
              <a:tr h="1055547"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b="1" u="none" strike="noStrike" dirty="0">
                          <a:effectLst/>
                        </a:rPr>
                        <a:t>GRUPO</a:t>
                      </a:r>
                      <a:endParaRPr lang="es-PY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b="1" u="none" strike="noStrike" dirty="0">
                          <a:effectLst/>
                        </a:rPr>
                        <a:t>DESCRIPCIÓN </a:t>
                      </a:r>
                      <a:endParaRPr lang="es-PY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b="1" u="none" strike="noStrike" dirty="0">
                          <a:effectLst/>
                        </a:rPr>
                        <a:t>LEY Nº  6026/2018 y sus modificaciones</a:t>
                      </a:r>
                      <a:endParaRPr lang="es-PY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b="1" u="none" strike="noStrike" dirty="0">
                          <a:effectLst/>
                        </a:rPr>
                        <a:t>PLAN FINANCIERO AL 31/08/2018</a:t>
                      </a:r>
                      <a:endParaRPr lang="es-PY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b="1" u="none" strike="noStrike" dirty="0">
                          <a:effectLst/>
                        </a:rPr>
                        <a:t>ANTEPROYECTO 2019</a:t>
                      </a:r>
                      <a:endParaRPr lang="es-PY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b="1" u="none" strike="noStrike" dirty="0">
                          <a:effectLst/>
                        </a:rPr>
                        <a:t>PROYECTO MINISTERIO DE  HACIENDA</a:t>
                      </a:r>
                      <a:endParaRPr lang="es-PY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b="1" u="none" strike="noStrike" dirty="0">
                          <a:effectLst/>
                        </a:rPr>
                        <a:t>SOLCIITUD  AL CONGRESO CRECIMIENTO VEGETATIVO 2019</a:t>
                      </a:r>
                      <a:endParaRPr lang="es-PY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b="1" u="none" strike="noStrike" dirty="0">
                          <a:effectLst/>
                        </a:rPr>
                        <a:t>SOLCIITUD ADICIONAL AL CONGRESO 2019</a:t>
                      </a:r>
                      <a:endParaRPr lang="es-PY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1200" b="1" u="none" strike="noStrike" dirty="0">
                          <a:effectLst/>
                        </a:rPr>
                        <a:t>PROYECTO CON SOLICITUD ADICIONAL AL CONGRESO 2019</a:t>
                      </a:r>
                      <a:endParaRPr lang="es-PY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gradFill flip="none" rotWithShape="1"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  <a:tileRect/>
                    </a:gradFill>
                  </a:tcPr>
                </a:tc>
              </a:tr>
              <a:tr h="501386"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u="none" strike="noStrike" dirty="0">
                          <a:effectLst/>
                        </a:rPr>
                        <a:t> 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48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TOTAL UNI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Y" sz="900" b="1" u="none" strike="noStrike" dirty="0">
                          <a:effectLst/>
                        </a:rPr>
                        <a:t>65.864.371.694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Y" sz="900" b="1" u="none" strike="noStrike" dirty="0">
                          <a:effectLst/>
                        </a:rPr>
                        <a:t>65.864.371.694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Y" sz="900" b="1" u="none" strike="noStrike" dirty="0">
                          <a:effectLst/>
                        </a:rPr>
                        <a:t>63.994.656.021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Y" sz="900" b="1" u="none" strike="noStrike">
                          <a:effectLst/>
                        </a:rPr>
                        <a:t>64.149.102.897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Y" sz="900" b="1" u="none" strike="noStrike">
                          <a:effectLst/>
                        </a:rPr>
                        <a:t>403.118.327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Y" sz="900" b="1" u="none" strike="noStrike" dirty="0" smtClean="0">
                          <a:effectLst/>
                        </a:rPr>
                        <a:t>8.002.724.632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Y" sz="900" b="1" u="none" strike="noStrike" dirty="0" smtClean="0">
                          <a:effectLst/>
                        </a:rPr>
                        <a:t>72.554.945.856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263887"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u="none" strike="noStrike">
                          <a:effectLst/>
                        </a:rPr>
                        <a:t>100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48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SERVICIOS PERSONALES</a:t>
                      </a:r>
                      <a:endParaRPr lang="es-PY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53.144.156.907</a:t>
                      </a:r>
                      <a:endParaRPr lang="es-PY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53.144.156.907</a:t>
                      </a:r>
                      <a:endParaRPr lang="es-PY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52.898.671.278</a:t>
                      </a:r>
                      <a:endParaRPr lang="es-PY" sz="9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52.695.503.630</a:t>
                      </a:r>
                      <a:endParaRPr lang="es-PY" sz="9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403.118.327</a:t>
                      </a:r>
                      <a:endParaRPr lang="es-PY" sz="9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 smtClean="0">
                          <a:effectLst/>
                        </a:rPr>
                        <a:t>6.374.624.632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59.470.546.589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461803"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u="none" strike="noStrike" dirty="0">
                          <a:effectLst/>
                        </a:rPr>
                        <a:t>200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48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SERVICIOS NO PERSONALES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5.973.948.726</a:t>
                      </a:r>
                      <a:endParaRPr lang="es-PY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5.973.948.726</a:t>
                      </a:r>
                      <a:endParaRPr lang="es-PY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5.885.008.745</a:t>
                      </a:r>
                      <a:endParaRPr lang="es-PY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5.885.008.745</a:t>
                      </a:r>
                      <a:endParaRPr lang="es-PY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 dirty="0">
                          <a:effectLst/>
                        </a:rPr>
                        <a:t> </a:t>
                      </a:r>
                      <a:endParaRPr lang="es-PY" sz="9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200.000.000</a:t>
                      </a:r>
                      <a:endParaRPr lang="es-PY" sz="9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6.085.008.745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63887"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u="none" strike="noStrike" dirty="0">
                          <a:effectLst/>
                        </a:rPr>
                        <a:t>300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48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BIENES DE CONSUMO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1.773.878.852</a:t>
                      </a:r>
                      <a:endParaRPr lang="es-PY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1.773.878.852</a:t>
                      </a:r>
                      <a:endParaRPr lang="es-PY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1.501.920.161</a:t>
                      </a:r>
                      <a:endParaRPr lang="es-PY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1.501.920.161</a:t>
                      </a:r>
                      <a:endParaRPr lang="es-PY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 </a:t>
                      </a:r>
                      <a:endParaRPr lang="es-PY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1.501.920.161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63887"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u="none" strike="noStrike" dirty="0">
                          <a:effectLst/>
                        </a:rPr>
                        <a:t>500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48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INVERSIÓN FÍSICA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3.790.458.189</a:t>
                      </a:r>
                      <a:endParaRPr lang="es-PY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3.790.458.189</a:t>
                      </a:r>
                      <a:endParaRPr lang="es-PY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2.518.626.817</a:t>
                      </a:r>
                      <a:endParaRPr lang="es-PY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2.876.241.341</a:t>
                      </a:r>
                      <a:endParaRPr lang="es-PY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 </a:t>
                      </a:r>
                      <a:endParaRPr lang="es-PY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1.228.100.000</a:t>
                      </a:r>
                      <a:endParaRPr lang="es-PY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4.104.341.341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63887"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u="none" strike="noStrike" dirty="0">
                          <a:effectLst/>
                        </a:rPr>
                        <a:t>800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48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TRANSFERENCIAS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1.004.824.020</a:t>
                      </a:r>
                      <a:endParaRPr lang="es-PY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1.004.824.020</a:t>
                      </a:r>
                      <a:endParaRPr lang="es-PY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934.824.020</a:t>
                      </a:r>
                      <a:endParaRPr lang="es-PY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934.824.020</a:t>
                      </a:r>
                      <a:endParaRPr lang="es-PY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 </a:t>
                      </a:r>
                      <a:endParaRPr lang="es-PY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200.000.000</a:t>
                      </a:r>
                      <a:endParaRPr lang="es-PY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1.134.824.020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63887"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u="none" strike="noStrike" dirty="0">
                          <a:effectLst/>
                        </a:rPr>
                        <a:t>900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48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OTROS GASTOS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177.105.000</a:t>
                      </a:r>
                      <a:endParaRPr lang="es-PY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177.105.000</a:t>
                      </a:r>
                      <a:endParaRPr lang="es-PY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255.605.000</a:t>
                      </a:r>
                      <a:endParaRPr lang="es-PY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255.605.000</a:t>
                      </a:r>
                      <a:endParaRPr lang="es-PY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 </a:t>
                      </a:r>
                      <a:endParaRPr lang="es-PY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255.605.000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63887"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u="none" strike="noStrike" dirty="0">
                          <a:effectLst/>
                        </a:rPr>
                        <a:t> 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48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FF 10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50.420.988.607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50.420.988.607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50.790.642.771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50.945.089.647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403.118.327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 smtClean="0">
                          <a:effectLst/>
                        </a:rPr>
                        <a:t>8.002.724.632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59.348.232.606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63887"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u="none" strike="noStrike" dirty="0">
                          <a:effectLst/>
                        </a:rPr>
                        <a:t> 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48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FF30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13.055.202.000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13.055.202.000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13.204.013.250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13.204.013.250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13.204.013.250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63887"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u="none" strike="noStrike" dirty="0">
                          <a:effectLst/>
                        </a:rPr>
                        <a:t> 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48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FF 30 CONACYT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2.388.181.087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2.388.181.087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435414"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u="none" strike="noStrike" dirty="0">
                          <a:effectLst/>
                        </a:rPr>
                        <a:t> 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48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1100" b="1" u="none" strike="noStrike" dirty="0">
                          <a:effectLst/>
                        </a:rPr>
                        <a:t>TOTAL</a:t>
                      </a:r>
                      <a:endParaRPr lang="es-PY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48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100" b="1" u="none" strike="noStrike" dirty="0">
                          <a:effectLst/>
                        </a:rPr>
                        <a:t>65.864.371.694</a:t>
                      </a:r>
                      <a:endParaRPr lang="es-PY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48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100" b="1" u="none" strike="noStrike" dirty="0">
                          <a:effectLst/>
                        </a:rPr>
                        <a:t>65.864.371.694</a:t>
                      </a:r>
                      <a:endParaRPr lang="es-PY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48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100" b="1" u="none" strike="noStrike" dirty="0">
                          <a:effectLst/>
                        </a:rPr>
                        <a:t>63.994.656.021</a:t>
                      </a:r>
                      <a:endParaRPr lang="es-PY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48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100" b="1" u="none" strike="noStrike" dirty="0">
                          <a:effectLst/>
                        </a:rPr>
                        <a:t>64.149.102.897</a:t>
                      </a:r>
                      <a:endParaRPr lang="es-PY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48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100" b="1" u="none" strike="noStrike" dirty="0">
                          <a:effectLst/>
                        </a:rPr>
                        <a:t>403.118.327</a:t>
                      </a:r>
                      <a:endParaRPr lang="es-PY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48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100" b="1" u="none" strike="noStrike" dirty="0" smtClean="0">
                          <a:effectLst/>
                        </a:rPr>
                        <a:t>8.002.724.632</a:t>
                      </a:r>
                      <a:endParaRPr lang="es-PY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48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100" b="1" u="none" strike="noStrike" dirty="0" smtClean="0">
                          <a:effectLst/>
                        </a:rPr>
                        <a:t>72.554.945.856</a:t>
                      </a:r>
                      <a:endParaRPr lang="es-PY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 flip="none" rotWithShape="1">
                      <a:gsLst>
                        <a:gs pos="0">
                          <a:schemeClr val="accent6">
                            <a:lumMod val="67000"/>
                          </a:schemeClr>
                        </a:gs>
                        <a:gs pos="48000">
                          <a:schemeClr val="accent6">
                            <a:lumMod val="97000"/>
                            <a:lumOff val="3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</a:schemeClr>
                        </a:gs>
                      </a:gsLst>
                      <a:lin ang="16200000" scaled="1"/>
                      <a:tileRect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6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Tabla 2"/>
          <p:cNvGraphicFramePr>
            <a:graphicFrameLocks noGrp="1"/>
          </p:cNvGraphicFramePr>
          <p:nvPr/>
        </p:nvGraphicFramePr>
        <p:xfrm>
          <a:off x="250825" y="0"/>
          <a:ext cx="8640959" cy="657441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7076"/>
                <a:gridCol w="338598"/>
                <a:gridCol w="386758"/>
                <a:gridCol w="1132032"/>
                <a:gridCol w="712149"/>
                <a:gridCol w="679193"/>
                <a:gridCol w="545771"/>
                <a:gridCol w="667055"/>
                <a:gridCol w="667055"/>
                <a:gridCol w="606413"/>
                <a:gridCol w="727697"/>
                <a:gridCol w="667055"/>
                <a:gridCol w="606413"/>
                <a:gridCol w="727694"/>
              </a:tblGrid>
              <a:tr h="548679">
                <a:tc gridSpan="14">
                  <a:txBody>
                    <a:bodyPr/>
                    <a:lstStyle/>
                    <a:p>
                      <a:pPr algn="ctr" fontAlgn="b"/>
                      <a:r>
                        <a:rPr lang="es-PY" sz="1300" u="none" strike="noStrike" dirty="0">
                          <a:effectLst/>
                        </a:rPr>
                        <a:t> </a:t>
                      </a:r>
                      <a:r>
                        <a:rPr lang="es-PY" sz="2400" b="1" u="none" strike="noStrike" dirty="0">
                          <a:effectLst/>
                        </a:rPr>
                        <a:t>28 - 4    </a:t>
                      </a:r>
                      <a:r>
                        <a:rPr lang="es-PY" sz="2400" b="1" u="none" strike="noStrike" dirty="0" smtClean="0">
                          <a:effectLst/>
                        </a:rPr>
                        <a:t>UNIVERSIDAD NACIONAL DE ITAPÚA</a:t>
                      </a:r>
                      <a:endParaRPr lang="es-PY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</a:tr>
              <a:tr h="296854">
                <a:tc gridSpan="14">
                  <a:txBody>
                    <a:bodyPr/>
                    <a:lstStyle/>
                    <a:p>
                      <a:pPr algn="ctr" fontAlgn="b"/>
                      <a:r>
                        <a:rPr lang="es-PY" sz="2000" b="1" u="none" strike="noStrike" dirty="0">
                          <a:effectLst/>
                        </a:rPr>
                        <a:t>Pedidos Adicionales Anteproyecto de Presupuesto 2019</a:t>
                      </a:r>
                      <a:endParaRPr lang="es-PY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</a:tr>
              <a:tr h="53433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PY" sz="700" u="none" strike="noStrike">
                          <a:effectLst/>
                        </a:rPr>
                        <a:t> </a:t>
                      </a:r>
                      <a:endParaRPr lang="es-PY" sz="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PY" sz="700" u="none" strike="noStrike" dirty="0">
                          <a:effectLst/>
                        </a:rPr>
                        <a:t> </a:t>
                      </a:r>
                      <a:r>
                        <a:rPr lang="es-PY" sz="600" u="none" strike="noStrike" dirty="0" smtClean="0">
                          <a:effectLst/>
                        </a:rPr>
                        <a:t>Producto</a:t>
                      </a:r>
                      <a:endParaRPr lang="es-PY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s-PY" sz="700" u="none" strike="noStrike" dirty="0">
                          <a:effectLst/>
                        </a:rPr>
                        <a:t> </a:t>
                      </a:r>
                      <a:endParaRPr lang="es-PY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Y" sz="900" b="1" u="none" strike="noStrike" dirty="0">
                          <a:effectLst/>
                        </a:rPr>
                        <a:t>Descripción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Administración  General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 dirty="0">
                          <a:effectLst/>
                        </a:rPr>
                        <a:t>Formación en </a:t>
                      </a:r>
                      <a:r>
                        <a:rPr lang="es-PY" sz="900" b="1" u="none" strike="noStrike" dirty="0" smtClean="0">
                          <a:effectLst/>
                        </a:rPr>
                        <a:t>Ingeniería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 dirty="0">
                          <a:effectLst/>
                        </a:rPr>
                        <a:t>Formación en Medicina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Formación en Ciencias Económicas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Formación en Humanidades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Formación en Ciencias Jurídicas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Formación en Ciencias Agropecuarias y Forestales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Formación en Ciencias  y Tecnologías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800" b="1" u="none" strike="noStrike" dirty="0">
                          <a:effectLst/>
                        </a:rPr>
                        <a:t>CRECIMIENTO VEGETATIVO </a:t>
                      </a:r>
                      <a:r>
                        <a:rPr lang="es-PY" sz="800" b="1" u="none" strike="noStrike" dirty="0" smtClean="0">
                          <a:effectLst/>
                        </a:rPr>
                        <a:t>C y </a:t>
                      </a:r>
                      <a:r>
                        <a:rPr lang="es-PY" sz="800" b="1" u="none" strike="noStrike" dirty="0">
                          <a:effectLst/>
                        </a:rPr>
                        <a:t>T</a:t>
                      </a:r>
                      <a:endParaRPr lang="es-PY" sz="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1200" b="1" u="none" strike="noStrike" dirty="0">
                          <a:effectLst/>
                        </a:rPr>
                        <a:t>Total</a:t>
                      </a:r>
                      <a:endParaRPr lang="es-PY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</a:tr>
              <a:tr h="109884"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700" u="none" strike="noStrike" dirty="0">
                          <a:effectLst/>
                        </a:rPr>
                        <a:t>FF 10</a:t>
                      </a:r>
                      <a:endParaRPr lang="es-PY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700" u="none" strike="noStrike" dirty="0">
                          <a:effectLst/>
                        </a:rPr>
                        <a:t>FF 10</a:t>
                      </a:r>
                      <a:endParaRPr lang="es-PY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700" u="none" strike="noStrike" dirty="0">
                          <a:effectLst/>
                        </a:rPr>
                        <a:t>FF 10</a:t>
                      </a:r>
                      <a:endParaRPr lang="es-PY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700" u="none" strike="noStrike" dirty="0">
                          <a:effectLst/>
                        </a:rPr>
                        <a:t>FF 10</a:t>
                      </a:r>
                      <a:endParaRPr lang="es-PY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700" u="none" strike="noStrike" dirty="0">
                          <a:effectLst/>
                        </a:rPr>
                        <a:t>FF 10</a:t>
                      </a:r>
                      <a:endParaRPr lang="es-PY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700" u="none" strike="noStrike" dirty="0">
                          <a:effectLst/>
                        </a:rPr>
                        <a:t>FF 10</a:t>
                      </a:r>
                      <a:endParaRPr lang="es-PY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700" u="none" strike="noStrike" dirty="0">
                          <a:effectLst/>
                        </a:rPr>
                        <a:t>FF 10</a:t>
                      </a:r>
                      <a:endParaRPr lang="es-PY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700" u="none" strike="noStrike" dirty="0">
                          <a:effectLst/>
                        </a:rPr>
                        <a:t> </a:t>
                      </a:r>
                      <a:endParaRPr lang="es-PY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700" u="none" strike="noStrike" dirty="0">
                          <a:effectLst/>
                        </a:rPr>
                        <a:t>FF 10</a:t>
                      </a:r>
                      <a:endParaRPr lang="es-PY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700" u="none" strike="noStrike" dirty="0">
                          <a:effectLst/>
                        </a:rPr>
                        <a:t>FF 10</a:t>
                      </a:r>
                      <a:endParaRPr lang="es-PY" sz="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</a:tr>
              <a:tr h="445281"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 dirty="0">
                          <a:effectLst/>
                        </a:rPr>
                        <a:t>1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1213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Gestión Administrativa para la generación de valor público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1.624.472.733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1.624.472.733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96854"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 dirty="0">
                          <a:effectLst/>
                        </a:rPr>
                        <a:t>100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Servicios Personales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974.472.733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974.472.733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96854"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 dirty="0">
                          <a:effectLst/>
                        </a:rPr>
                        <a:t>200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Servicios No  Personales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200.000.000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200.000.000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48427"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 dirty="0">
                          <a:effectLst/>
                        </a:rPr>
                        <a:t>300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Bienes de Consumo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96854"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 dirty="0">
                          <a:effectLst/>
                        </a:rPr>
                        <a:t>500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Inversión Física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250.000.000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250.000.000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96854"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 dirty="0">
                          <a:effectLst/>
                        </a:rPr>
                        <a:t>800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Transferencias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200.000.000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200.000.000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96854"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>
                          <a:effectLst/>
                        </a:rPr>
                        <a:t>2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272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 Trabajo de Investigación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48427"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 dirty="0">
                          <a:effectLst/>
                        </a:rPr>
                        <a:t>100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Servicios Personales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96854"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>
                          <a:effectLst/>
                        </a:rPr>
                        <a:t>3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61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Formación de alumnos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1.030.664.191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 smtClean="0">
                          <a:effectLst/>
                        </a:rPr>
                        <a:t>831.661.00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982.548.598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873.953.430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412.423.804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1.435.837.714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811.163.162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403.118.327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6.781.370.226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96854"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 dirty="0">
                          <a:effectLst/>
                        </a:rPr>
                        <a:t>100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Servicios Personales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844.664.191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 smtClean="0">
                          <a:effectLst/>
                        </a:rPr>
                        <a:t>639.561.00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982.548.598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873.953.430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412.423.804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835.837.714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811.163.162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403.118.327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5.803.270.226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96854"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 dirty="0">
                          <a:effectLst/>
                        </a:rPr>
                        <a:t>200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Servicios  No Personales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48427"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 dirty="0">
                          <a:effectLst/>
                        </a:rPr>
                        <a:t>300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Bienes de Consumo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96854"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 dirty="0">
                          <a:effectLst/>
                        </a:rPr>
                        <a:t>500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Inversión Física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186.000.000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 smtClean="0">
                          <a:effectLst/>
                        </a:rPr>
                        <a:t>192.100.00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600.000.000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978.100.000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96854"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>
                          <a:effectLst/>
                        </a:rPr>
                        <a:t>4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1217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Cursos de Postgrado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148427"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 dirty="0">
                          <a:effectLst/>
                        </a:rPr>
                        <a:t>100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Servicios Personales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>
                          <a:effectLst/>
                        </a:rPr>
                        <a:t> 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b="1" u="none" strike="noStrike" dirty="0">
                          <a:effectLst/>
                        </a:rPr>
                        <a:t> 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445281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PY" sz="900" b="1" u="none" strike="noStrike" dirty="0">
                          <a:effectLst/>
                        </a:rPr>
                        <a:t>TOTALES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     1.624.472.733   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1.030.664.191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 smtClean="0">
                          <a:effectLst/>
                        </a:rPr>
                        <a:t>831.661.00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982.548.598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873.953.430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412.423.804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1.435.837.714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811.163.162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403.118.327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b="1" u="none" strike="noStrike" dirty="0">
                          <a:effectLst/>
                        </a:rPr>
                        <a:t>8.405.842.959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</a:tr>
              <a:tr h="296854">
                <a:tc gridSpan="4"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Y" sz="1000" b="1" u="none" strike="noStrike" dirty="0">
                          <a:effectLst/>
                        </a:rPr>
                        <a:t> </a:t>
                      </a:r>
                      <a:r>
                        <a:rPr lang="es-PY" sz="1000" b="1" u="none" strike="noStrike" dirty="0" smtClean="0">
                          <a:effectLst/>
                        </a:rPr>
                        <a:t>TIPO 1 ACTIVIDADES CENTRALES</a:t>
                      </a:r>
                      <a:endParaRPr lang="es-PY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es-PY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s-PY" sz="1000" b="1" u="none" strike="noStrike" dirty="0">
                          <a:effectLst/>
                        </a:rPr>
                        <a:t>1.624.472.733</a:t>
                      </a:r>
                      <a:endParaRPr lang="es-PY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Y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PY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PY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PY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PY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PY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PY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PY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1000" b="1" u="none" strike="noStrike" dirty="0">
                          <a:effectLst/>
                        </a:rPr>
                        <a:t> </a:t>
                      </a:r>
                      <a:endParaRPr lang="es-PY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  <a:tr h="29685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PY" sz="1000" b="1" u="none" strike="noStrike" dirty="0" smtClean="0">
                          <a:effectLst/>
                        </a:rPr>
                        <a:t> </a:t>
                      </a:r>
                      <a:r>
                        <a:rPr lang="es-PY" sz="1000" b="1" u="none" strike="noStrike" dirty="0">
                          <a:effectLst/>
                        </a:rPr>
                        <a:t> </a:t>
                      </a:r>
                      <a:r>
                        <a:rPr lang="es-PY" sz="1000" b="1" u="none" strike="noStrike" dirty="0" smtClean="0">
                          <a:effectLst/>
                        </a:rPr>
                        <a:t>TIPO 2 ACCIÓN</a:t>
                      </a:r>
                      <a:endParaRPr lang="es-PY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s-PY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r" fontAlgn="b"/>
                      <a:r>
                        <a:rPr lang="es-PY" sz="1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6.781.370.224</a:t>
                      </a:r>
                    </a:p>
                    <a:p>
                      <a:pPr algn="l" fontAlgn="b"/>
                      <a:r>
                        <a:rPr lang="es-PY" sz="1000" b="1" u="none" strike="noStrike" dirty="0">
                          <a:effectLst/>
                        </a:rPr>
                        <a:t> </a:t>
                      </a:r>
                      <a:endParaRPr lang="es-PY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Y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1000" b="1" u="none" strike="noStrike" dirty="0">
                          <a:effectLst/>
                        </a:rPr>
                        <a:t> </a:t>
                      </a:r>
                      <a:endParaRPr lang="es-PY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1000" b="1" u="none" strike="noStrike" dirty="0">
                          <a:effectLst/>
                        </a:rPr>
                        <a:t> </a:t>
                      </a:r>
                      <a:endParaRPr lang="es-PY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1000" b="1" u="none" strike="noStrike" dirty="0">
                          <a:effectLst/>
                        </a:rPr>
                        <a:t> </a:t>
                      </a:r>
                      <a:endParaRPr lang="es-PY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1000" b="1" u="none" strike="noStrike" dirty="0">
                          <a:effectLst/>
                        </a:rPr>
                        <a:t> </a:t>
                      </a:r>
                      <a:endParaRPr lang="es-PY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1000" b="1" u="none" strike="noStrike" dirty="0">
                          <a:effectLst/>
                        </a:rPr>
                        <a:t> </a:t>
                      </a:r>
                      <a:endParaRPr lang="es-PY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1000" b="1" u="none" strike="noStrike" dirty="0">
                          <a:effectLst/>
                        </a:rPr>
                        <a:t> </a:t>
                      </a:r>
                      <a:endParaRPr lang="es-PY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1000" b="1" u="none" strike="noStrike">
                          <a:effectLst/>
                        </a:rPr>
                        <a:t> </a:t>
                      </a:r>
                      <a:endParaRPr lang="es-PY" sz="1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1000" b="1" u="none" strike="noStrike" dirty="0">
                          <a:effectLst/>
                        </a:rPr>
                        <a:t> </a:t>
                      </a:r>
                      <a:endParaRPr lang="es-PY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175 CuadroTexto"/>
          <p:cNvSpPr txBox="1">
            <a:spLocks noChangeArrowheads="1"/>
          </p:cNvSpPr>
          <p:nvPr/>
        </p:nvSpPr>
        <p:spPr bwMode="auto">
          <a:xfrm>
            <a:off x="4500563" y="2500313"/>
            <a:ext cx="714375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s-E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15714" name="Picture 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5" name="Picture 21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lum bright="-6000"/>
          </a:blip>
          <a:srcRect/>
          <a:stretch>
            <a:fillRect/>
          </a:stretch>
        </p:blipFill>
        <p:spPr>
          <a:xfrm>
            <a:off x="4572000" y="3862388"/>
            <a:ext cx="0" cy="0"/>
          </a:xfrm>
        </p:spPr>
      </p:pic>
      <p:sp>
        <p:nvSpPr>
          <p:cNvPr id="7" name="6 Rectángulo"/>
          <p:cNvSpPr/>
          <p:nvPr/>
        </p:nvSpPr>
        <p:spPr>
          <a:xfrm>
            <a:off x="0" y="116632"/>
            <a:ext cx="9144000" cy="584775"/>
          </a:xfrm>
          <a:prstGeom prst="rect">
            <a:avLst/>
          </a:prstGeom>
          <a:solidFill>
            <a:srgbClr val="FF6600"/>
          </a:solidFill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s-ES" sz="32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Presupuesto 2019 – </a:t>
            </a:r>
            <a:r>
              <a:rPr lang="es-ES" sz="2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cs typeface="Arial" charset="0"/>
              </a:rPr>
              <a:t>Solicitud adicional</a:t>
            </a:r>
            <a:endParaRPr lang="es-ES" sz="2400" b="1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cs typeface="Arial" charset="0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/>
        </p:nvGraphicFramePr>
        <p:xfrm>
          <a:off x="0" y="647700"/>
          <a:ext cx="9143999" cy="62097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2071"/>
                <a:gridCol w="312071"/>
                <a:gridCol w="2124092"/>
                <a:gridCol w="996612"/>
                <a:gridCol w="1154324"/>
                <a:gridCol w="1154324"/>
                <a:gridCol w="1167748"/>
                <a:gridCol w="916078"/>
                <a:gridCol w="1006679"/>
              </a:tblGrid>
              <a:tr h="139931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s-PY" sz="900" u="none" strike="noStrike" dirty="0">
                          <a:effectLst/>
                        </a:rPr>
                        <a:t>ENTIDAD: 28-04 UNIVERSIDAD NACIONAL DE ITAPÚA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</a:tr>
              <a:tr h="133763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es-PY" sz="900" u="none" strike="noStrike" dirty="0">
                          <a:effectLst/>
                        </a:rPr>
                        <a:t>COMPARATIVO POR PROGRAMAS Y FUENTE DE FINANCIAMIENTO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Y"/>
                    </a:p>
                  </a:txBody>
                  <a:tcPr/>
                </a:tc>
              </a:tr>
              <a:tr h="519800"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u="none" strike="noStrike" dirty="0">
                          <a:effectLst/>
                        </a:rPr>
                        <a:t>F.F.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u="none" strike="noStrike" dirty="0">
                          <a:effectLst/>
                        </a:rPr>
                        <a:t> 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Y" sz="900" u="none" strike="noStrike" dirty="0">
                          <a:effectLst/>
                        </a:rPr>
                        <a:t>PROGRAMAS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900" u="none" strike="noStrike" dirty="0">
                          <a:effectLst/>
                        </a:rPr>
                        <a:t>LEY Nº  6026/2018 Ejercicio 2018 y sus modificaciones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ctr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900" u="none" strike="noStrike" dirty="0">
                          <a:effectLst/>
                        </a:rPr>
                        <a:t>PLAN FINANCIERO  AL 31/08/2018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ctr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900" u="none" strike="noStrike" dirty="0">
                          <a:effectLst/>
                        </a:rPr>
                        <a:t>ANTEPROYECTO 2019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ctr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900" u="none" strike="noStrike" dirty="0">
                          <a:effectLst/>
                        </a:rPr>
                        <a:t>PROYECTO MINISTERIO DE  HACIENDA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ctr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900" u="none" strike="noStrike" dirty="0">
                          <a:effectLst/>
                        </a:rPr>
                        <a:t>SOLICITUD ADICIONAL CONGRESO 2019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ctr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Y" sz="900" u="none" strike="noStrike" dirty="0">
                          <a:effectLst/>
                        </a:rPr>
                        <a:t>PROYECTO CON SOLICITUD ADICIONAL CONGRESO 2019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ctr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</a:tr>
              <a:tr h="133763"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10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 dirty="0">
                          <a:effectLst/>
                        </a:rPr>
                        <a:t>001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 dirty="0">
                          <a:effectLst/>
                        </a:rPr>
                        <a:t>ADMINISTRACIÓN CENTRAL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8.621.642.959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8.621.642.959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8.491.988.568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8.695.117.404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1.624.472.733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10.319.590.137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</a:tr>
              <a:tr h="133763"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30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001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 dirty="0">
                          <a:effectLst/>
                        </a:rPr>
                        <a:t>ADMINISTRACIÓN CENTRAL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5.427.816.023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5.427.816.023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5.080.854.277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5.281.986.123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5.281.986.123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</a:tr>
              <a:tr h="219894"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001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 dirty="0">
                          <a:effectLst/>
                        </a:rPr>
                        <a:t>FORMACIÓN, INVESTIGACIÓN Y EXTENSIÓN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822.189.767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822.189.767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837.046.600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837.046.600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837.046.600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</a:tr>
              <a:tr h="219894"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30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 dirty="0">
                          <a:effectLst/>
                        </a:rPr>
                        <a:t>001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FORMACIÓN, INVESTIGACIÓN Y EXTENSIÓN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425.711.530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425.711.530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425.711.530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425.711.530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0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425.711.530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</a:tr>
              <a:tr h="133763"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 dirty="0">
                          <a:effectLst/>
                        </a:rPr>
                        <a:t>001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FORMACIÓN EN INGENIERÍA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5.451.969.983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5.451.969.983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5.578.992.484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5.585.092.032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1.030.664.191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6.615.756.223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</a:tr>
              <a:tr h="133763"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30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 dirty="0">
                          <a:effectLst/>
                        </a:rPr>
                        <a:t>001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FORMACIÓN EN INGENIERÍA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1.248.726.000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1.248.726.000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1.098.918.000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1.098.918.000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1.098.918.000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</a:tr>
              <a:tr h="133763"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30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 dirty="0">
                          <a:effectLst/>
                        </a:rPr>
                        <a:t>063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FORMACIÓN EN INGENIERÍA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268.790.966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268.790.966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</a:tr>
              <a:tr h="133763"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 dirty="0">
                          <a:effectLst/>
                        </a:rPr>
                        <a:t>001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FORMACIÓN EN MEDICINA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9.120.974.709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9.120.974.709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9.162.971.859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9.188.975.655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831.661.000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10.020.636.655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</a:tr>
              <a:tr h="133763"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30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 dirty="0">
                          <a:effectLst/>
                        </a:rPr>
                        <a:t>001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FORMACIÓN EN MEDICINA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763.990.000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763.990.000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903.519.250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903.519.250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903.519.250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</a:tr>
              <a:tr h="133763"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30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 dirty="0">
                          <a:effectLst/>
                        </a:rPr>
                        <a:t>063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FORMACIÓN EN MEDICINA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291.977.227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291.977.227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</a:tr>
              <a:tr h="133763"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 dirty="0">
                          <a:effectLst/>
                        </a:rPr>
                        <a:t>001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FACEA 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5.999.808.628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5.999.808.628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6.107.355.817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6.041.596.647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982.548.598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7.024.145.245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</a:tr>
              <a:tr h="133763"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30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 dirty="0">
                          <a:effectLst/>
                        </a:rPr>
                        <a:t>001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FACEA 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1.762.455.847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1.762.455.847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2.041.282.693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1.840.150.847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1.840.150.847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</a:tr>
              <a:tr h="133763"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 dirty="0">
                          <a:effectLst/>
                        </a:rPr>
                        <a:t>001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FORMACIÓN EN HUMANIDADES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6.585.490.147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6.585.490.147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6.611.490.147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6.621.304.523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873.953.430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7.495.257.953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</a:tr>
              <a:tr h="133763"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30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 dirty="0">
                          <a:effectLst/>
                        </a:rPr>
                        <a:t>001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FORMACIÓN EN HUMANIDADES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826.555.000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826.555.000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870.000.000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870.000.000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870.000.000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</a:tr>
              <a:tr h="133763"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30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 dirty="0">
                          <a:effectLst/>
                        </a:rPr>
                        <a:t>063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FORMACIÓN EN HUMANIDADES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96.264.831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96.264.831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</a:tr>
              <a:tr h="219894"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 dirty="0">
                          <a:effectLst/>
                        </a:rPr>
                        <a:t>001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FORMACIÓN EN CIENCIAS JURÍDICAS 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3.053.224.683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3.053.224.683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3.091.272.427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3.078.796.918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412.423.804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3.491.220.722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</a:tr>
              <a:tr h="219894"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30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 dirty="0">
                          <a:effectLst/>
                        </a:rPr>
                        <a:t>001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FORMACIÓN EN CIENCIAS JURÍDICAS 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882.328.000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882.328.000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1.026.886.000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1.026.886.000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1.026.886.000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</a:tr>
              <a:tr h="219894"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 dirty="0">
                          <a:effectLst/>
                        </a:rPr>
                        <a:t>001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FORMACIÓN EN CIENCIAS AGROPECUARIAS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3.867.962.131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3.867.962.131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3.902.778.716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3.907.053.001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1.435.837.714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5.342.890.715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</a:tr>
              <a:tr h="219894"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30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 dirty="0">
                          <a:effectLst/>
                        </a:rPr>
                        <a:t>001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FORMACIÓN EN CIENCIAS AGROPECUARIAS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589.340.000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589.340.000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552.760.000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552.760.000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552.760.000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</a:tr>
              <a:tr h="219894"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30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 dirty="0">
                          <a:effectLst/>
                        </a:rPr>
                        <a:t>063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FORMACIÓN EN CIENCIAS AGROPECUARIAS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481.574.881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481.574.881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</a:tr>
              <a:tr h="219894"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 dirty="0">
                          <a:effectLst/>
                        </a:rPr>
                        <a:t>001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FORMACIÓN EN CIENCIAS Y TECNOLOGÍA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5.708.850.584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5.708.850.584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5.810.442.720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5.792.874.727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811.163.162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6.604.037.889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</a:tr>
              <a:tr h="219894"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30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 dirty="0">
                          <a:effectLst/>
                        </a:rPr>
                        <a:t>001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FORMACIÓN EN CIENCIAS Y TECNOLOGÍA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974.141.200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974.141.200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906.141.200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906.141.200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906.141.200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</a:tr>
              <a:tr h="219894"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30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 dirty="0">
                          <a:effectLst/>
                        </a:rPr>
                        <a:t>063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FORMACIÓN EN CIENCIAS Y TECNOLOGÍA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832.073.182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832.073.182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</a:tr>
              <a:tr h="133763"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 dirty="0">
                          <a:effectLst/>
                        </a:rPr>
                        <a:t>001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FORMACIÓN EN POSGRADO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1.188.875.016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1.188.875.016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1.196.303.433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1.197.232.140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1.197.232.140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</a:tr>
              <a:tr h="133763"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30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 dirty="0">
                          <a:effectLst/>
                        </a:rPr>
                        <a:t>001</a:t>
                      </a:r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FORMACIÓN EN POSGRADO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234.138.400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234.138.400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297.940.300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297.940.300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297.940.300</a:t>
                      </a:r>
                      <a:endParaRPr lang="es-PY" sz="9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</a:tr>
              <a:tr h="133763"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30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 dirty="0">
                          <a:effectLst/>
                        </a:rPr>
                        <a:t>063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FORMACIÓN EN POSGRADO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337.500.000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337.500.000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</a:tr>
              <a:tr h="133763"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 dirty="0">
                          <a:effectLst/>
                        </a:rPr>
                        <a:t>001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RECURSOS DEL TESORO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50.420.988.607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50.420.988.607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50.790.642.771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50.945.089.647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8.002.724.632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58.947.814.279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</a:tr>
              <a:tr h="133763"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30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 dirty="0">
                          <a:effectLst/>
                        </a:rPr>
                        <a:t>001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RECURSOS PROPIOS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13.135.202.000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13.135.202.000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13.204.013.250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13.204.013.250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13.204.013.250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</a:tr>
              <a:tr h="133763"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30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 dirty="0">
                          <a:effectLst/>
                        </a:rPr>
                        <a:t>063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Y" sz="900" u="none" strike="noStrike">
                          <a:effectLst/>
                        </a:rPr>
                        <a:t>CONACYT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2.308.181.087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2.308.181.087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>
                          <a:effectLst/>
                        </a:rPr>
                        <a:t>0</a:t>
                      </a:r>
                      <a:endParaRPr lang="es-PY" sz="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900" u="none" strike="noStrike" dirty="0">
                          <a:effectLst/>
                        </a:rPr>
                        <a:t>0</a:t>
                      </a:r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/>
                </a:tc>
              </a:tr>
              <a:tr h="434014">
                <a:tc gridSpan="3">
                  <a:txBody>
                    <a:bodyPr/>
                    <a:lstStyle/>
                    <a:p>
                      <a:pPr algn="l" fontAlgn="b"/>
                      <a:r>
                        <a:rPr lang="es-PY" sz="1000" b="1" u="none" strike="noStrike" dirty="0">
                          <a:effectLst/>
                        </a:rPr>
                        <a:t> </a:t>
                      </a:r>
                      <a:endParaRPr lang="es-PY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es-PY" sz="1000" b="1" u="none" strike="noStrike" dirty="0">
                          <a:effectLst/>
                        </a:rPr>
                        <a:t> </a:t>
                      </a:r>
                      <a:endParaRPr lang="es-PY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es-PY" sz="1000" b="1" u="none" strike="noStrike" dirty="0">
                          <a:effectLst/>
                        </a:rPr>
                        <a:t>TOTAL </a:t>
                      </a:r>
                      <a:endParaRPr lang="es-PY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Y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s-PY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1" u="none" strike="noStrike" dirty="0">
                          <a:effectLst/>
                        </a:rPr>
                        <a:t>65.864.371.694</a:t>
                      </a:r>
                      <a:endParaRPr lang="es-PY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1" u="none" strike="noStrike" dirty="0">
                          <a:effectLst/>
                        </a:rPr>
                        <a:t>65.864.371.694</a:t>
                      </a:r>
                      <a:endParaRPr lang="es-PY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1" u="none" strike="noStrike" dirty="0">
                          <a:effectLst/>
                        </a:rPr>
                        <a:t>63.994.656.021</a:t>
                      </a:r>
                      <a:endParaRPr lang="es-PY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1" u="none" strike="noStrike" dirty="0">
                          <a:effectLst/>
                        </a:rPr>
                        <a:t>64.149.102.897</a:t>
                      </a:r>
                      <a:endParaRPr lang="es-PY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1" u="none" strike="noStrike" dirty="0">
                          <a:effectLst/>
                        </a:rPr>
                        <a:t>8.002.724.632</a:t>
                      </a:r>
                      <a:endParaRPr lang="es-PY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PY" sz="1000" b="1" u="none" strike="noStrike" dirty="0">
                          <a:effectLst/>
                        </a:rPr>
                        <a:t>72.151.827.530</a:t>
                      </a:r>
                      <a:endParaRPr lang="es-PY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419" marR="5419" marT="5419" marB="0" anchor="b"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46000">
                          <a:schemeClr val="accent6">
                            <a:lumMod val="95000"/>
                            <a:lumOff val="5000"/>
                          </a:schemeClr>
                        </a:gs>
                        <a:gs pos="100000">
                          <a:schemeClr val="accent6">
                            <a:lumMod val="60000"/>
                          </a:schemeClr>
                        </a:gs>
                      </a:gsLst>
                      <a:path path="circle">
                        <a:fillToRect l="50000" t="130000" r="50000" b="-30000"/>
                      </a:path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3 Marcador de número de diapositiva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7550A0D-7422-4B7B-B994-A3A21E414792}" type="slidenum">
              <a:rPr lang="es-ES" sz="1200">
                <a:solidFill>
                  <a:schemeClr val="tx1"/>
                </a:solidFill>
                <a:latin typeface="Futura Md BT"/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s-ES" sz="1200">
              <a:solidFill>
                <a:schemeClr val="tx1"/>
              </a:solidFill>
              <a:latin typeface="Futura Md BT"/>
              <a:cs typeface="Times New Roman" pitchFamily="18" charset="0"/>
            </a:endParaRPr>
          </a:p>
        </p:txBody>
      </p:sp>
      <p:sp>
        <p:nvSpPr>
          <p:cNvPr id="117762" name="Text Box 16"/>
          <p:cNvSpPr txBox="1">
            <a:spLocks noChangeArrowheads="1"/>
          </p:cNvSpPr>
          <p:nvPr/>
        </p:nvSpPr>
        <p:spPr bwMode="auto">
          <a:xfrm>
            <a:off x="6019800" y="6324600"/>
            <a:ext cx="3124200" cy="51752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s-ES" sz="1400" b="1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  <a:p>
            <a:pPr algn="ctr"/>
            <a:endParaRPr lang="es-ES" sz="1400" b="1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7763" name="Text Box 15"/>
          <p:cNvSpPr txBox="1">
            <a:spLocks noChangeArrowheads="1"/>
          </p:cNvSpPr>
          <p:nvPr/>
        </p:nvSpPr>
        <p:spPr bwMode="auto">
          <a:xfrm>
            <a:off x="0" y="6324600"/>
            <a:ext cx="3733800" cy="517525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s-ES" sz="1400" b="1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  <a:p>
            <a:pPr algn="ctr"/>
            <a:endParaRPr lang="es-ES" sz="1400" b="1">
              <a:solidFill>
                <a:schemeClr val="bg1"/>
              </a:solidFill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7764" name="Text Box 14"/>
          <p:cNvSpPr txBox="1">
            <a:spLocks noChangeArrowheads="1"/>
          </p:cNvSpPr>
          <p:nvPr/>
        </p:nvSpPr>
        <p:spPr bwMode="auto">
          <a:xfrm>
            <a:off x="160338" y="690563"/>
            <a:ext cx="7067550" cy="5857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3200" b="1">
                <a:solidFill>
                  <a:schemeClr val="tx2"/>
                </a:solidFill>
                <a:latin typeface="Garamond" pitchFamily="18" charset="0"/>
                <a:cs typeface="Times New Roman" pitchFamily="18" charset="0"/>
              </a:rPr>
              <a:t>Universidad Nacional de Itapúa</a:t>
            </a:r>
          </a:p>
        </p:txBody>
      </p:sp>
      <p:sp>
        <p:nvSpPr>
          <p:cNvPr id="117766" name="Text Box 14"/>
          <p:cNvSpPr txBox="1">
            <a:spLocks noChangeArrowheads="1"/>
          </p:cNvSpPr>
          <p:nvPr/>
        </p:nvSpPr>
        <p:spPr bwMode="auto">
          <a:xfrm>
            <a:off x="2095500" y="6318250"/>
            <a:ext cx="4953000" cy="3079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1400" b="1">
                <a:solidFill>
                  <a:srgbClr val="E65A27"/>
                </a:solidFill>
                <a:latin typeface="Garamond" pitchFamily="18" charset="0"/>
                <a:cs typeface="Times New Roman" pitchFamily="18" charset="0"/>
              </a:rPr>
              <a:t>Proyecto de Presupuesto 2019</a:t>
            </a:r>
            <a:endParaRPr lang="es-ES" sz="1400" b="1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7767" name="Text Box 14"/>
          <p:cNvSpPr txBox="1">
            <a:spLocks noChangeArrowheads="1"/>
          </p:cNvSpPr>
          <p:nvPr/>
        </p:nvSpPr>
        <p:spPr bwMode="auto">
          <a:xfrm>
            <a:off x="1116013" y="2852738"/>
            <a:ext cx="7200900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s-ES" sz="4000" b="1">
                <a:solidFill>
                  <a:srgbClr val="E65A27"/>
                </a:solidFill>
                <a:latin typeface="Garamond" pitchFamily="18" charset="0"/>
                <a:cs typeface="Times New Roman" pitchFamily="18" charset="0"/>
              </a:rPr>
              <a:t>Gracias por su atención</a:t>
            </a:r>
            <a:endParaRPr lang="es-ES" sz="4000" b="1">
              <a:latin typeface="Garamond" pitchFamily="18" charset="0"/>
              <a:cs typeface="Times New Roman" pitchFamily="18" charset="0"/>
            </a:endParaRPr>
          </a:p>
        </p:txBody>
      </p:sp>
      <p:sp>
        <p:nvSpPr>
          <p:cNvPr id="117768" name="AutoShape 2" descr="http://www.posgrado.uni.edu.py/wp-content/uploads/2017/09/auditorio2web-600x3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ES">
              <a:latin typeface="Century Gothic" pitchFamily="34" charset="0"/>
            </a:endParaRPr>
          </a:p>
        </p:txBody>
      </p:sp>
      <p:pic>
        <p:nvPicPr>
          <p:cNvPr id="117769" name="0 Imag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63" y="214313"/>
            <a:ext cx="1500187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179388" y="217488"/>
            <a:ext cx="8229600" cy="763587"/>
          </a:xfrm>
        </p:spPr>
        <p:txBody>
          <a:bodyPr/>
          <a:lstStyle/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PY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+mj-ea"/>
              </a:rPr>
              <a:t>Facultades</a:t>
            </a:r>
            <a:endParaRPr lang="es-PY" i="1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  <a:ea typeface="+mj-ea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4613275" y="188913"/>
            <a:ext cx="4279900" cy="1219200"/>
          </a:xfrm>
        </p:spPr>
        <p:txBody>
          <a:bodyPr lIns="0" tIns="0" rIns="0" bIns="0"/>
          <a:lstStyle/>
          <a:p>
            <a:pPr marL="0" indent="0" algn="just" fontAlgn="auto"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s-PY" sz="2400" dirty="0" smtClean="0">
                <a:latin typeface="Comic Sans MS" pitchFamily="66" charset="0"/>
              </a:rPr>
              <a:t>	</a:t>
            </a:r>
            <a:r>
              <a:rPr lang="es-PY" sz="1600" b="1" dirty="0" smtClean="0">
                <a:solidFill>
                  <a:schemeClr val="bg1"/>
                </a:solidFill>
                <a:latin typeface="Century" panose="02040604050505020304" pitchFamily="18" charset="0"/>
              </a:rPr>
              <a:t>El 7 de Noviembre de </a:t>
            </a:r>
            <a:r>
              <a:rPr lang="es-PY" sz="1600" b="1" dirty="0">
                <a:solidFill>
                  <a:schemeClr val="bg1"/>
                </a:solidFill>
                <a:latin typeface="Century" panose="02040604050505020304" pitchFamily="18" charset="0"/>
              </a:rPr>
              <a:t>1996, </a:t>
            </a:r>
            <a:r>
              <a:rPr lang="es-PY" sz="1600" b="1" dirty="0" smtClean="0">
                <a:solidFill>
                  <a:schemeClr val="bg1"/>
                </a:solidFill>
                <a:latin typeface="Century" panose="02040604050505020304" pitchFamily="18" charset="0"/>
              </a:rPr>
              <a:t>el Consejo de Universidades resuelve la creación de las dos primeras carreras de grado: Medicina e Ingeniería Electromecánica.</a:t>
            </a:r>
            <a:endParaRPr lang="es-PY" sz="1600" b="1" dirty="0">
              <a:solidFill>
                <a:schemeClr val="bg1"/>
              </a:solidFill>
              <a:latin typeface="Century" panose="02040604050505020304" pitchFamily="18" charset="0"/>
            </a:endParaRPr>
          </a:p>
        </p:txBody>
      </p:sp>
      <p:sp>
        <p:nvSpPr>
          <p:cNvPr id="30813" name="Text Box 4"/>
          <p:cNvSpPr txBox="1">
            <a:spLocks noChangeArrowheads="1"/>
          </p:cNvSpPr>
          <p:nvPr/>
        </p:nvSpPr>
        <p:spPr bwMode="auto">
          <a:xfrm>
            <a:off x="0" y="5643563"/>
            <a:ext cx="5000625" cy="1214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200" b="1">
                <a:solidFill>
                  <a:srgbClr val="000000"/>
                </a:solidFill>
                <a:latin typeface="Comic Sans MS" pitchFamily="66" charset="0"/>
                <a:cs typeface="DejaVu Sans" pitchFamily="34" charset="0"/>
              </a:rPr>
              <a:t>Medicina 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b="1">
                <a:solidFill>
                  <a:srgbClr val="000000"/>
                </a:solidFill>
                <a:latin typeface="Comic Sans MS" pitchFamily="66" charset="0"/>
                <a:cs typeface="DejaVu Sans" pitchFamily="34" charset="0"/>
              </a:rPr>
              <a:t>Carrera de Medicina Reacreditada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b="1">
                <a:solidFill>
                  <a:srgbClr val="000000"/>
                </a:solidFill>
                <a:latin typeface="Comic Sans MS" pitchFamily="66" charset="0"/>
                <a:cs typeface="DejaVu Sans" pitchFamily="34" charset="0"/>
              </a:rPr>
              <a:t>Especialización en pediatría Reacreditada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600" b="1">
                <a:solidFill>
                  <a:srgbClr val="000000"/>
                </a:solidFill>
                <a:latin typeface="Comic Sans MS" pitchFamily="66" charset="0"/>
                <a:cs typeface="DejaVu Sans" pitchFamily="34" charset="0"/>
              </a:rPr>
              <a:t> 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540000">
            <a:off x="4214421" y="3611978"/>
            <a:ext cx="4785204" cy="30910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815" name="Text Box 6"/>
          <p:cNvSpPr txBox="1">
            <a:spLocks noChangeArrowheads="1"/>
          </p:cNvSpPr>
          <p:nvPr/>
        </p:nvSpPr>
        <p:spPr bwMode="auto">
          <a:xfrm>
            <a:off x="4500563" y="5643563"/>
            <a:ext cx="5357812" cy="428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200" b="1">
                <a:latin typeface="Comic Sans MS" pitchFamily="66" charset="0"/>
                <a:cs typeface="DejaVu Sans" pitchFamily="34" charset="0"/>
              </a:rPr>
              <a:t>Ingeniería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 b="1">
                <a:latin typeface="Comic Sans MS" pitchFamily="66" charset="0"/>
                <a:cs typeface="DejaVu Sans" pitchFamily="34" charset="0"/>
              </a:rPr>
              <a:t>Ingeniería Civil Acreditada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 b="1">
                <a:latin typeface="Comic Sans MS" pitchFamily="66" charset="0"/>
                <a:cs typeface="DejaVu Sans" pitchFamily="34" charset="0"/>
              </a:rPr>
              <a:t>Ingeniería Electromecánica Acreditada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400" b="1">
                <a:latin typeface="Comic Sans MS" pitchFamily="66" charset="0"/>
                <a:cs typeface="DejaVu Sans" pitchFamily="34" charset="0"/>
              </a:rPr>
              <a:t>Ingeniería Electromecánica Acreditada  </a:t>
            </a:r>
          </a:p>
        </p:txBody>
      </p:sp>
      <p:graphicFrame>
        <p:nvGraphicFramePr>
          <p:cNvPr id="30808" name="Object 88"/>
          <p:cNvGraphicFramePr>
            <a:graphicFrameLocks noChangeAspect="1"/>
          </p:cNvGraphicFramePr>
          <p:nvPr/>
        </p:nvGraphicFramePr>
        <p:xfrm>
          <a:off x="323850" y="3860800"/>
          <a:ext cx="604838" cy="79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6" r:id="rId5" imgW="791603" imgH="1035004" progId="">
                  <p:embed/>
                </p:oleObj>
              </mc:Choice>
              <mc:Fallback>
                <p:oleObj r:id="rId5" imgW="791603" imgH="1035004" progId="">
                  <p:embed/>
                  <p:pic>
                    <p:nvPicPr>
                      <p:cNvPr id="0" name="Picture 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3860800"/>
                        <a:ext cx="604838" cy="796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16" name="Picture 8"/>
          <p:cNvPicPr>
            <a:picLocks noChangeAspect="1" noChangeArrowheads="1"/>
          </p:cNvPicPr>
          <p:nvPr/>
        </p:nvPicPr>
        <p:blipFill>
          <a:blip r:embed="rId7">
            <a:lum bright="-6000"/>
          </a:blip>
          <a:srcRect/>
          <a:stretch>
            <a:fillRect/>
          </a:stretch>
        </p:blipFill>
        <p:spPr bwMode="auto">
          <a:xfrm>
            <a:off x="4613275" y="3611563"/>
            <a:ext cx="1071563" cy="928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016375" cy="4525963"/>
          </a:xfrm>
        </p:spPr>
        <p:txBody>
          <a:bodyPr anchor="t"/>
          <a:lstStyle/>
          <a:p>
            <a:pPr marL="341313" indent="-336550" fontAlgn="auto">
              <a:spcBef>
                <a:spcPts val="800"/>
              </a:spcBef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s-PY" sz="3200" dirty="0"/>
              <a:t> </a:t>
            </a:r>
            <a:r>
              <a:rPr lang="es-PY" sz="3200" dirty="0" smtClean="0"/>
              <a:t>CFDF</a:t>
            </a:r>
            <a:endParaRPr lang="es-PY" sz="3200" dirty="0"/>
          </a:p>
        </p:txBody>
      </p:sp>
      <p:sp>
        <p:nvSpPr>
          <p:cNvPr id="54274" name="Text Box 3"/>
          <p:cNvSpPr txBox="1">
            <a:spLocks noChangeArrowheads="1"/>
          </p:cNvSpPr>
          <p:nvPr/>
        </p:nvSpPr>
        <p:spPr bwMode="auto">
          <a:xfrm>
            <a:off x="4673600" y="3963988"/>
            <a:ext cx="4016375" cy="215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1313" indent="-336550">
              <a:spcBef>
                <a:spcPts val="800"/>
              </a:spcBef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s-PY" sz="3200">
                <a:solidFill>
                  <a:srgbClr val="000000"/>
                </a:solidFill>
                <a:latin typeface="Calibri" pitchFamily="34" charset="0"/>
                <a:ea typeface="WenQuanYi Micro Hei"/>
                <a:cs typeface="WenQuanYi Micro Hei"/>
              </a:rPr>
              <a:t> </a:t>
            </a:r>
          </a:p>
        </p:txBody>
      </p:sp>
      <p:sp>
        <p:nvSpPr>
          <p:cNvPr id="54275" name="Text Box 5"/>
          <p:cNvSpPr txBox="1">
            <a:spLocks noChangeArrowheads="1"/>
          </p:cNvSpPr>
          <p:nvPr/>
        </p:nvSpPr>
        <p:spPr bwMode="auto">
          <a:xfrm>
            <a:off x="71438" y="2663825"/>
            <a:ext cx="5491162" cy="639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b="1">
                <a:solidFill>
                  <a:srgbClr val="000000"/>
                </a:solidFill>
                <a:latin typeface="Comic Sans MS" pitchFamily="66" charset="0"/>
                <a:cs typeface="DejaVu Sans" pitchFamily="34" charset="0"/>
              </a:rPr>
              <a:t>Ciencias Económicas y Administrativas</a:t>
            </a:r>
          </a:p>
        </p:txBody>
      </p:sp>
      <p:sp>
        <p:nvSpPr>
          <p:cNvPr id="54276" name="Text Box 6"/>
          <p:cNvSpPr txBox="1">
            <a:spLocks noChangeArrowheads="1"/>
          </p:cNvSpPr>
          <p:nvPr/>
        </p:nvSpPr>
        <p:spPr bwMode="auto">
          <a:xfrm>
            <a:off x="179388" y="3816350"/>
            <a:ext cx="3960812" cy="2735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z="2000" b="1">
              <a:latin typeface="Comic Sans MS" pitchFamily="66" charset="0"/>
              <a:ea typeface="WenQuanYi Micro Hei"/>
              <a:cs typeface="WenQuanYi Micro Hei"/>
            </a:endParaRPr>
          </a:p>
        </p:txBody>
      </p:sp>
      <p:pic>
        <p:nvPicPr>
          <p:cNvPr id="54277" name="Imagen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8" y="114300"/>
            <a:ext cx="5562600" cy="36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4278" name="Group 9"/>
          <p:cNvGrpSpPr>
            <a:grpSpLocks/>
          </p:cNvGrpSpPr>
          <p:nvPr/>
        </p:nvGrpSpPr>
        <p:grpSpPr bwMode="auto">
          <a:xfrm>
            <a:off x="214313" y="104775"/>
            <a:ext cx="636587" cy="850900"/>
            <a:chOff x="136" y="560"/>
            <a:chExt cx="401" cy="536"/>
          </a:xfrm>
        </p:grpSpPr>
        <p:sp>
          <p:nvSpPr>
            <p:cNvPr id="54283" name="Rectangle 10"/>
            <p:cNvSpPr>
              <a:spLocks noChangeArrowheads="1"/>
            </p:cNvSpPr>
            <p:nvPr/>
          </p:nvSpPr>
          <p:spPr bwMode="auto">
            <a:xfrm>
              <a:off x="136" y="560"/>
              <a:ext cx="401" cy="53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entury Gothic" pitchFamily="34" charset="0"/>
              </a:endParaRPr>
            </a:p>
          </p:txBody>
        </p:sp>
        <p:sp>
          <p:nvSpPr>
            <p:cNvPr id="54284" name="Freeform 12"/>
            <p:cNvSpPr>
              <a:spLocks noChangeArrowheads="1"/>
            </p:cNvSpPr>
            <p:nvPr/>
          </p:nvSpPr>
          <p:spPr bwMode="auto">
            <a:xfrm>
              <a:off x="205" y="562"/>
              <a:ext cx="142" cy="95"/>
            </a:xfrm>
            <a:custGeom>
              <a:avLst/>
              <a:gdLst>
                <a:gd name="T0" fmla="*/ 757 w 757"/>
                <a:gd name="T1" fmla="*/ 126 h 516"/>
                <a:gd name="T2" fmla="*/ 602 w 757"/>
                <a:gd name="T3" fmla="*/ 122 h 516"/>
                <a:gd name="T4" fmla="*/ 572 w 757"/>
                <a:gd name="T5" fmla="*/ 164 h 516"/>
                <a:gd name="T6" fmla="*/ 543 w 757"/>
                <a:gd name="T7" fmla="*/ 202 h 516"/>
                <a:gd name="T8" fmla="*/ 513 w 757"/>
                <a:gd name="T9" fmla="*/ 233 h 516"/>
                <a:gd name="T10" fmla="*/ 482 w 757"/>
                <a:gd name="T11" fmla="*/ 261 h 516"/>
                <a:gd name="T12" fmla="*/ 469 w 757"/>
                <a:gd name="T13" fmla="*/ 271 h 516"/>
                <a:gd name="T14" fmla="*/ 455 w 757"/>
                <a:gd name="T15" fmla="*/ 282 h 516"/>
                <a:gd name="T16" fmla="*/ 442 w 757"/>
                <a:gd name="T17" fmla="*/ 292 h 516"/>
                <a:gd name="T18" fmla="*/ 427 w 757"/>
                <a:gd name="T19" fmla="*/ 300 h 516"/>
                <a:gd name="T20" fmla="*/ 412 w 757"/>
                <a:gd name="T21" fmla="*/ 307 h 516"/>
                <a:gd name="T22" fmla="*/ 398 w 757"/>
                <a:gd name="T23" fmla="*/ 313 h 516"/>
                <a:gd name="T24" fmla="*/ 383 w 757"/>
                <a:gd name="T25" fmla="*/ 319 h 516"/>
                <a:gd name="T26" fmla="*/ 368 w 757"/>
                <a:gd name="T27" fmla="*/ 323 h 516"/>
                <a:gd name="T28" fmla="*/ 354 w 757"/>
                <a:gd name="T29" fmla="*/ 328 h 516"/>
                <a:gd name="T30" fmla="*/ 339 w 757"/>
                <a:gd name="T31" fmla="*/ 330 h 516"/>
                <a:gd name="T32" fmla="*/ 324 w 757"/>
                <a:gd name="T33" fmla="*/ 332 h 516"/>
                <a:gd name="T34" fmla="*/ 307 w 757"/>
                <a:gd name="T35" fmla="*/ 334 h 516"/>
                <a:gd name="T36" fmla="*/ 293 w 757"/>
                <a:gd name="T37" fmla="*/ 334 h 516"/>
                <a:gd name="T38" fmla="*/ 276 w 757"/>
                <a:gd name="T39" fmla="*/ 334 h 516"/>
                <a:gd name="T40" fmla="*/ 259 w 757"/>
                <a:gd name="T41" fmla="*/ 332 h 516"/>
                <a:gd name="T42" fmla="*/ 242 w 757"/>
                <a:gd name="T43" fmla="*/ 330 h 516"/>
                <a:gd name="T44" fmla="*/ 223 w 757"/>
                <a:gd name="T45" fmla="*/ 326 h 516"/>
                <a:gd name="T46" fmla="*/ 206 w 757"/>
                <a:gd name="T47" fmla="*/ 321 h 516"/>
                <a:gd name="T48" fmla="*/ 188 w 757"/>
                <a:gd name="T49" fmla="*/ 317 h 516"/>
                <a:gd name="T50" fmla="*/ 171 w 757"/>
                <a:gd name="T51" fmla="*/ 311 h 516"/>
                <a:gd name="T52" fmla="*/ 129 w 757"/>
                <a:gd name="T53" fmla="*/ 294 h 516"/>
                <a:gd name="T54" fmla="*/ 87 w 757"/>
                <a:gd name="T55" fmla="*/ 273 h 516"/>
                <a:gd name="T56" fmla="*/ 0 w 757"/>
                <a:gd name="T57" fmla="*/ 433 h 516"/>
                <a:gd name="T58" fmla="*/ 53 w 757"/>
                <a:gd name="T59" fmla="*/ 460 h 516"/>
                <a:gd name="T60" fmla="*/ 103 w 757"/>
                <a:gd name="T61" fmla="*/ 481 h 516"/>
                <a:gd name="T62" fmla="*/ 133 w 757"/>
                <a:gd name="T63" fmla="*/ 489 h 516"/>
                <a:gd name="T64" fmla="*/ 158 w 757"/>
                <a:gd name="T65" fmla="*/ 498 h 516"/>
                <a:gd name="T66" fmla="*/ 185 w 757"/>
                <a:gd name="T67" fmla="*/ 504 h 516"/>
                <a:gd name="T68" fmla="*/ 211 w 757"/>
                <a:gd name="T69" fmla="*/ 508 h 516"/>
                <a:gd name="T70" fmla="*/ 238 w 757"/>
                <a:gd name="T71" fmla="*/ 512 h 516"/>
                <a:gd name="T72" fmla="*/ 263 w 757"/>
                <a:gd name="T73" fmla="*/ 514 h 516"/>
                <a:gd name="T74" fmla="*/ 291 w 757"/>
                <a:gd name="T75" fmla="*/ 516 h 516"/>
                <a:gd name="T76" fmla="*/ 316 w 757"/>
                <a:gd name="T77" fmla="*/ 516 h 516"/>
                <a:gd name="T78" fmla="*/ 341 w 757"/>
                <a:gd name="T79" fmla="*/ 514 h 516"/>
                <a:gd name="T80" fmla="*/ 368 w 757"/>
                <a:gd name="T81" fmla="*/ 510 h 516"/>
                <a:gd name="T82" fmla="*/ 394 w 757"/>
                <a:gd name="T83" fmla="*/ 506 h 516"/>
                <a:gd name="T84" fmla="*/ 419 w 757"/>
                <a:gd name="T85" fmla="*/ 500 h 516"/>
                <a:gd name="T86" fmla="*/ 442 w 757"/>
                <a:gd name="T87" fmla="*/ 491 h 516"/>
                <a:gd name="T88" fmla="*/ 467 w 757"/>
                <a:gd name="T89" fmla="*/ 483 h 516"/>
                <a:gd name="T90" fmla="*/ 490 w 757"/>
                <a:gd name="T91" fmla="*/ 470 h 516"/>
                <a:gd name="T92" fmla="*/ 513 w 757"/>
                <a:gd name="T93" fmla="*/ 460 h 516"/>
                <a:gd name="T94" fmla="*/ 536 w 757"/>
                <a:gd name="T95" fmla="*/ 445 h 516"/>
                <a:gd name="T96" fmla="*/ 560 w 757"/>
                <a:gd name="T97" fmla="*/ 433 h 516"/>
                <a:gd name="T98" fmla="*/ 581 w 757"/>
                <a:gd name="T99" fmla="*/ 416 h 516"/>
                <a:gd name="T100" fmla="*/ 604 w 757"/>
                <a:gd name="T101" fmla="*/ 397 h 516"/>
                <a:gd name="T102" fmla="*/ 644 w 757"/>
                <a:gd name="T103" fmla="*/ 361 h 516"/>
                <a:gd name="T104" fmla="*/ 682 w 757"/>
                <a:gd name="T105" fmla="*/ 319 h 516"/>
                <a:gd name="T106" fmla="*/ 719 w 757"/>
                <a:gd name="T107" fmla="*/ 273 h 516"/>
                <a:gd name="T108" fmla="*/ 753 w 757"/>
                <a:gd name="T109" fmla="*/ 223 h 516"/>
                <a:gd name="T110" fmla="*/ 597 w 757"/>
                <a:gd name="T111" fmla="*/ 219 h 516"/>
                <a:gd name="T112" fmla="*/ 757 w 757"/>
                <a:gd name="T113" fmla="*/ 126 h 516"/>
                <a:gd name="T114" fmla="*/ 682 w 757"/>
                <a:gd name="T115" fmla="*/ 0 h 516"/>
                <a:gd name="T116" fmla="*/ 602 w 757"/>
                <a:gd name="T117" fmla="*/ 122 h 516"/>
                <a:gd name="T118" fmla="*/ 757 w 757"/>
                <a:gd name="T119" fmla="*/ 126 h 51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757"/>
                <a:gd name="T181" fmla="*/ 0 h 516"/>
                <a:gd name="T182" fmla="*/ 757 w 757"/>
                <a:gd name="T183" fmla="*/ 516 h 51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757" h="516">
                  <a:moveTo>
                    <a:pt x="757" y="126"/>
                  </a:moveTo>
                  <a:lnTo>
                    <a:pt x="602" y="122"/>
                  </a:lnTo>
                  <a:lnTo>
                    <a:pt x="572" y="164"/>
                  </a:lnTo>
                  <a:lnTo>
                    <a:pt x="543" y="202"/>
                  </a:lnTo>
                  <a:lnTo>
                    <a:pt x="513" y="233"/>
                  </a:lnTo>
                  <a:lnTo>
                    <a:pt x="482" y="261"/>
                  </a:lnTo>
                  <a:lnTo>
                    <a:pt x="469" y="271"/>
                  </a:lnTo>
                  <a:lnTo>
                    <a:pt x="455" y="282"/>
                  </a:lnTo>
                  <a:lnTo>
                    <a:pt x="442" y="292"/>
                  </a:lnTo>
                  <a:lnTo>
                    <a:pt x="427" y="300"/>
                  </a:lnTo>
                  <a:lnTo>
                    <a:pt x="412" y="307"/>
                  </a:lnTo>
                  <a:lnTo>
                    <a:pt x="398" y="313"/>
                  </a:lnTo>
                  <a:lnTo>
                    <a:pt x="383" y="319"/>
                  </a:lnTo>
                  <a:lnTo>
                    <a:pt x="368" y="323"/>
                  </a:lnTo>
                  <a:lnTo>
                    <a:pt x="354" y="328"/>
                  </a:lnTo>
                  <a:lnTo>
                    <a:pt x="339" y="330"/>
                  </a:lnTo>
                  <a:lnTo>
                    <a:pt x="324" y="332"/>
                  </a:lnTo>
                  <a:lnTo>
                    <a:pt x="307" y="334"/>
                  </a:lnTo>
                  <a:lnTo>
                    <a:pt x="293" y="334"/>
                  </a:lnTo>
                  <a:lnTo>
                    <a:pt x="276" y="334"/>
                  </a:lnTo>
                  <a:lnTo>
                    <a:pt x="259" y="332"/>
                  </a:lnTo>
                  <a:lnTo>
                    <a:pt x="242" y="330"/>
                  </a:lnTo>
                  <a:lnTo>
                    <a:pt x="223" y="326"/>
                  </a:lnTo>
                  <a:lnTo>
                    <a:pt x="206" y="321"/>
                  </a:lnTo>
                  <a:lnTo>
                    <a:pt x="188" y="317"/>
                  </a:lnTo>
                  <a:lnTo>
                    <a:pt x="171" y="311"/>
                  </a:lnTo>
                  <a:lnTo>
                    <a:pt x="129" y="294"/>
                  </a:lnTo>
                  <a:lnTo>
                    <a:pt x="87" y="273"/>
                  </a:lnTo>
                  <a:lnTo>
                    <a:pt x="0" y="433"/>
                  </a:lnTo>
                  <a:lnTo>
                    <a:pt x="53" y="460"/>
                  </a:lnTo>
                  <a:lnTo>
                    <a:pt x="103" y="481"/>
                  </a:lnTo>
                  <a:lnTo>
                    <a:pt x="133" y="489"/>
                  </a:lnTo>
                  <a:lnTo>
                    <a:pt x="158" y="498"/>
                  </a:lnTo>
                  <a:lnTo>
                    <a:pt x="185" y="504"/>
                  </a:lnTo>
                  <a:lnTo>
                    <a:pt x="211" y="508"/>
                  </a:lnTo>
                  <a:lnTo>
                    <a:pt x="238" y="512"/>
                  </a:lnTo>
                  <a:lnTo>
                    <a:pt x="263" y="514"/>
                  </a:lnTo>
                  <a:lnTo>
                    <a:pt x="291" y="516"/>
                  </a:lnTo>
                  <a:lnTo>
                    <a:pt x="316" y="516"/>
                  </a:lnTo>
                  <a:lnTo>
                    <a:pt x="341" y="514"/>
                  </a:lnTo>
                  <a:lnTo>
                    <a:pt x="368" y="510"/>
                  </a:lnTo>
                  <a:lnTo>
                    <a:pt x="394" y="506"/>
                  </a:lnTo>
                  <a:lnTo>
                    <a:pt x="419" y="500"/>
                  </a:lnTo>
                  <a:lnTo>
                    <a:pt x="442" y="491"/>
                  </a:lnTo>
                  <a:lnTo>
                    <a:pt x="467" y="483"/>
                  </a:lnTo>
                  <a:lnTo>
                    <a:pt x="490" y="470"/>
                  </a:lnTo>
                  <a:lnTo>
                    <a:pt x="513" y="460"/>
                  </a:lnTo>
                  <a:lnTo>
                    <a:pt x="536" y="445"/>
                  </a:lnTo>
                  <a:lnTo>
                    <a:pt x="560" y="433"/>
                  </a:lnTo>
                  <a:lnTo>
                    <a:pt x="581" y="416"/>
                  </a:lnTo>
                  <a:lnTo>
                    <a:pt x="604" y="397"/>
                  </a:lnTo>
                  <a:lnTo>
                    <a:pt x="644" y="361"/>
                  </a:lnTo>
                  <a:lnTo>
                    <a:pt x="682" y="319"/>
                  </a:lnTo>
                  <a:lnTo>
                    <a:pt x="719" y="273"/>
                  </a:lnTo>
                  <a:lnTo>
                    <a:pt x="753" y="223"/>
                  </a:lnTo>
                  <a:lnTo>
                    <a:pt x="597" y="219"/>
                  </a:lnTo>
                  <a:lnTo>
                    <a:pt x="757" y="126"/>
                  </a:lnTo>
                  <a:lnTo>
                    <a:pt x="682" y="0"/>
                  </a:lnTo>
                  <a:lnTo>
                    <a:pt x="602" y="122"/>
                  </a:lnTo>
                  <a:lnTo>
                    <a:pt x="757" y="126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5" name="Freeform 13"/>
            <p:cNvSpPr>
              <a:spLocks noChangeArrowheads="1"/>
            </p:cNvSpPr>
            <p:nvPr/>
          </p:nvSpPr>
          <p:spPr bwMode="auto">
            <a:xfrm>
              <a:off x="320" y="586"/>
              <a:ext cx="155" cy="71"/>
            </a:xfrm>
            <a:custGeom>
              <a:avLst/>
              <a:gdLst>
                <a:gd name="T0" fmla="*/ 698 w 822"/>
                <a:gd name="T1" fmla="*/ 135 h 390"/>
                <a:gd name="T2" fmla="*/ 654 w 822"/>
                <a:gd name="T3" fmla="*/ 158 h 390"/>
                <a:gd name="T4" fmla="*/ 612 w 822"/>
                <a:gd name="T5" fmla="*/ 177 h 390"/>
                <a:gd name="T6" fmla="*/ 572 w 822"/>
                <a:gd name="T7" fmla="*/ 191 h 390"/>
                <a:gd name="T8" fmla="*/ 532 w 822"/>
                <a:gd name="T9" fmla="*/ 202 h 390"/>
                <a:gd name="T10" fmla="*/ 497 w 822"/>
                <a:gd name="T11" fmla="*/ 206 h 390"/>
                <a:gd name="T12" fmla="*/ 459 w 822"/>
                <a:gd name="T13" fmla="*/ 208 h 390"/>
                <a:gd name="T14" fmla="*/ 425 w 822"/>
                <a:gd name="T15" fmla="*/ 204 h 390"/>
                <a:gd name="T16" fmla="*/ 391 w 822"/>
                <a:gd name="T17" fmla="*/ 197 h 390"/>
                <a:gd name="T18" fmla="*/ 358 w 822"/>
                <a:gd name="T19" fmla="*/ 187 h 390"/>
                <a:gd name="T20" fmla="*/ 326 w 822"/>
                <a:gd name="T21" fmla="*/ 172 h 390"/>
                <a:gd name="T22" fmla="*/ 297 w 822"/>
                <a:gd name="T23" fmla="*/ 153 h 390"/>
                <a:gd name="T24" fmla="*/ 265 w 822"/>
                <a:gd name="T25" fmla="*/ 132 h 390"/>
                <a:gd name="T26" fmla="*/ 238 w 822"/>
                <a:gd name="T27" fmla="*/ 105 h 390"/>
                <a:gd name="T28" fmla="*/ 211 w 822"/>
                <a:gd name="T29" fmla="*/ 74 h 390"/>
                <a:gd name="T30" fmla="*/ 183 w 822"/>
                <a:gd name="T31" fmla="*/ 40 h 390"/>
                <a:gd name="T32" fmla="*/ 160 w 822"/>
                <a:gd name="T33" fmla="*/ 0 h 390"/>
                <a:gd name="T34" fmla="*/ 17 w 822"/>
                <a:gd name="T35" fmla="*/ 118 h 390"/>
                <a:gd name="T36" fmla="*/ 51 w 822"/>
                <a:gd name="T37" fmla="*/ 166 h 390"/>
                <a:gd name="T38" fmla="*/ 89 w 822"/>
                <a:gd name="T39" fmla="*/ 212 h 390"/>
                <a:gd name="T40" fmla="*/ 129 w 822"/>
                <a:gd name="T41" fmla="*/ 252 h 390"/>
                <a:gd name="T42" fmla="*/ 171 w 822"/>
                <a:gd name="T43" fmla="*/ 288 h 390"/>
                <a:gd name="T44" fmla="*/ 217 w 822"/>
                <a:gd name="T45" fmla="*/ 319 h 390"/>
                <a:gd name="T46" fmla="*/ 267 w 822"/>
                <a:gd name="T47" fmla="*/ 346 h 390"/>
                <a:gd name="T48" fmla="*/ 318 w 822"/>
                <a:gd name="T49" fmla="*/ 365 h 390"/>
                <a:gd name="T50" fmla="*/ 370 w 822"/>
                <a:gd name="T51" fmla="*/ 380 h 390"/>
                <a:gd name="T52" fmla="*/ 425 w 822"/>
                <a:gd name="T53" fmla="*/ 388 h 390"/>
                <a:gd name="T54" fmla="*/ 482 w 822"/>
                <a:gd name="T55" fmla="*/ 390 h 390"/>
                <a:gd name="T56" fmla="*/ 539 w 822"/>
                <a:gd name="T57" fmla="*/ 384 h 390"/>
                <a:gd name="T58" fmla="*/ 595 w 822"/>
                <a:gd name="T59" fmla="*/ 374 h 390"/>
                <a:gd name="T60" fmla="*/ 652 w 822"/>
                <a:gd name="T61" fmla="*/ 357 h 390"/>
                <a:gd name="T62" fmla="*/ 709 w 822"/>
                <a:gd name="T63" fmla="*/ 334 h 390"/>
                <a:gd name="T64" fmla="*/ 766 w 822"/>
                <a:gd name="T65" fmla="*/ 304 h 390"/>
                <a:gd name="T66" fmla="*/ 671 w 822"/>
                <a:gd name="T67" fmla="*/ 263 h 390"/>
                <a:gd name="T68" fmla="*/ 772 w 822"/>
                <a:gd name="T69" fmla="*/ 86 h 390"/>
                <a:gd name="T70" fmla="*/ 822 w 822"/>
                <a:gd name="T71" fmla="*/ 160 h 39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822"/>
                <a:gd name="T109" fmla="*/ 0 h 390"/>
                <a:gd name="T110" fmla="*/ 822 w 822"/>
                <a:gd name="T111" fmla="*/ 390 h 39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822" h="390">
                  <a:moveTo>
                    <a:pt x="822" y="160"/>
                  </a:moveTo>
                  <a:lnTo>
                    <a:pt x="698" y="135"/>
                  </a:lnTo>
                  <a:lnTo>
                    <a:pt x="675" y="147"/>
                  </a:lnTo>
                  <a:lnTo>
                    <a:pt x="654" y="158"/>
                  </a:lnTo>
                  <a:lnTo>
                    <a:pt x="633" y="168"/>
                  </a:lnTo>
                  <a:lnTo>
                    <a:pt x="612" y="177"/>
                  </a:lnTo>
                  <a:lnTo>
                    <a:pt x="591" y="185"/>
                  </a:lnTo>
                  <a:lnTo>
                    <a:pt x="572" y="191"/>
                  </a:lnTo>
                  <a:lnTo>
                    <a:pt x="553" y="197"/>
                  </a:lnTo>
                  <a:lnTo>
                    <a:pt x="532" y="202"/>
                  </a:lnTo>
                  <a:lnTo>
                    <a:pt x="513" y="204"/>
                  </a:lnTo>
                  <a:lnTo>
                    <a:pt x="497" y="206"/>
                  </a:lnTo>
                  <a:lnTo>
                    <a:pt x="478" y="208"/>
                  </a:lnTo>
                  <a:lnTo>
                    <a:pt x="459" y="208"/>
                  </a:lnTo>
                  <a:lnTo>
                    <a:pt x="442" y="206"/>
                  </a:lnTo>
                  <a:lnTo>
                    <a:pt x="425" y="204"/>
                  </a:lnTo>
                  <a:lnTo>
                    <a:pt x="408" y="202"/>
                  </a:lnTo>
                  <a:lnTo>
                    <a:pt x="391" y="197"/>
                  </a:lnTo>
                  <a:lnTo>
                    <a:pt x="375" y="191"/>
                  </a:lnTo>
                  <a:lnTo>
                    <a:pt x="358" y="187"/>
                  </a:lnTo>
                  <a:lnTo>
                    <a:pt x="343" y="181"/>
                  </a:lnTo>
                  <a:lnTo>
                    <a:pt x="326" y="172"/>
                  </a:lnTo>
                  <a:lnTo>
                    <a:pt x="312" y="164"/>
                  </a:lnTo>
                  <a:lnTo>
                    <a:pt x="297" y="153"/>
                  </a:lnTo>
                  <a:lnTo>
                    <a:pt x="280" y="143"/>
                  </a:lnTo>
                  <a:lnTo>
                    <a:pt x="265" y="132"/>
                  </a:lnTo>
                  <a:lnTo>
                    <a:pt x="253" y="118"/>
                  </a:lnTo>
                  <a:lnTo>
                    <a:pt x="238" y="105"/>
                  </a:lnTo>
                  <a:lnTo>
                    <a:pt x="223" y="91"/>
                  </a:lnTo>
                  <a:lnTo>
                    <a:pt x="211" y="74"/>
                  </a:lnTo>
                  <a:lnTo>
                    <a:pt x="196" y="57"/>
                  </a:lnTo>
                  <a:lnTo>
                    <a:pt x="183" y="40"/>
                  </a:lnTo>
                  <a:lnTo>
                    <a:pt x="171" y="21"/>
                  </a:lnTo>
                  <a:lnTo>
                    <a:pt x="160" y="0"/>
                  </a:lnTo>
                  <a:lnTo>
                    <a:pt x="0" y="93"/>
                  </a:lnTo>
                  <a:lnTo>
                    <a:pt x="17" y="118"/>
                  </a:lnTo>
                  <a:lnTo>
                    <a:pt x="34" y="143"/>
                  </a:lnTo>
                  <a:lnTo>
                    <a:pt x="51" y="166"/>
                  </a:lnTo>
                  <a:lnTo>
                    <a:pt x="70" y="191"/>
                  </a:lnTo>
                  <a:lnTo>
                    <a:pt x="89" y="212"/>
                  </a:lnTo>
                  <a:lnTo>
                    <a:pt x="108" y="233"/>
                  </a:lnTo>
                  <a:lnTo>
                    <a:pt x="129" y="252"/>
                  </a:lnTo>
                  <a:lnTo>
                    <a:pt x="150" y="271"/>
                  </a:lnTo>
                  <a:lnTo>
                    <a:pt x="171" y="288"/>
                  </a:lnTo>
                  <a:lnTo>
                    <a:pt x="194" y="304"/>
                  </a:lnTo>
                  <a:lnTo>
                    <a:pt x="217" y="319"/>
                  </a:lnTo>
                  <a:lnTo>
                    <a:pt x="242" y="334"/>
                  </a:lnTo>
                  <a:lnTo>
                    <a:pt x="267" y="346"/>
                  </a:lnTo>
                  <a:lnTo>
                    <a:pt x="293" y="357"/>
                  </a:lnTo>
                  <a:lnTo>
                    <a:pt x="318" y="365"/>
                  </a:lnTo>
                  <a:lnTo>
                    <a:pt x="343" y="374"/>
                  </a:lnTo>
                  <a:lnTo>
                    <a:pt x="370" y="380"/>
                  </a:lnTo>
                  <a:lnTo>
                    <a:pt x="398" y="384"/>
                  </a:lnTo>
                  <a:lnTo>
                    <a:pt x="425" y="388"/>
                  </a:lnTo>
                  <a:lnTo>
                    <a:pt x="455" y="388"/>
                  </a:lnTo>
                  <a:lnTo>
                    <a:pt x="482" y="390"/>
                  </a:lnTo>
                  <a:lnTo>
                    <a:pt x="509" y="388"/>
                  </a:lnTo>
                  <a:lnTo>
                    <a:pt x="539" y="384"/>
                  </a:lnTo>
                  <a:lnTo>
                    <a:pt x="566" y="380"/>
                  </a:lnTo>
                  <a:lnTo>
                    <a:pt x="595" y="374"/>
                  </a:lnTo>
                  <a:lnTo>
                    <a:pt x="625" y="367"/>
                  </a:lnTo>
                  <a:lnTo>
                    <a:pt x="652" y="357"/>
                  </a:lnTo>
                  <a:lnTo>
                    <a:pt x="682" y="346"/>
                  </a:lnTo>
                  <a:lnTo>
                    <a:pt x="709" y="334"/>
                  </a:lnTo>
                  <a:lnTo>
                    <a:pt x="738" y="321"/>
                  </a:lnTo>
                  <a:lnTo>
                    <a:pt x="766" y="304"/>
                  </a:lnTo>
                  <a:lnTo>
                    <a:pt x="795" y="288"/>
                  </a:lnTo>
                  <a:lnTo>
                    <a:pt x="671" y="263"/>
                  </a:lnTo>
                  <a:lnTo>
                    <a:pt x="822" y="160"/>
                  </a:lnTo>
                  <a:lnTo>
                    <a:pt x="772" y="86"/>
                  </a:lnTo>
                  <a:lnTo>
                    <a:pt x="698" y="135"/>
                  </a:lnTo>
                  <a:lnTo>
                    <a:pt x="822" y="160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6" name="Freeform 14"/>
            <p:cNvSpPr>
              <a:spLocks noChangeArrowheads="1"/>
            </p:cNvSpPr>
            <p:nvPr/>
          </p:nvSpPr>
          <p:spPr bwMode="auto">
            <a:xfrm>
              <a:off x="450" y="617"/>
              <a:ext cx="85" cy="95"/>
            </a:xfrm>
            <a:custGeom>
              <a:avLst/>
              <a:gdLst>
                <a:gd name="T0" fmla="*/ 397 w 462"/>
                <a:gd name="T1" fmla="*/ 516 h 516"/>
                <a:gd name="T2" fmla="*/ 416 w 462"/>
                <a:gd name="T3" fmla="*/ 392 h 516"/>
                <a:gd name="T4" fmla="*/ 151 w 462"/>
                <a:gd name="T5" fmla="*/ 0 h 516"/>
                <a:gd name="T6" fmla="*/ 0 w 462"/>
                <a:gd name="T7" fmla="*/ 103 h 516"/>
                <a:gd name="T8" fmla="*/ 265 w 462"/>
                <a:gd name="T9" fmla="*/ 495 h 516"/>
                <a:gd name="T10" fmla="*/ 397 w 462"/>
                <a:gd name="T11" fmla="*/ 516 h 516"/>
                <a:gd name="T12" fmla="*/ 462 w 462"/>
                <a:gd name="T13" fmla="*/ 463 h 516"/>
                <a:gd name="T14" fmla="*/ 416 w 462"/>
                <a:gd name="T15" fmla="*/ 392 h 516"/>
                <a:gd name="T16" fmla="*/ 397 w 462"/>
                <a:gd name="T17" fmla="*/ 516 h 5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2"/>
                <a:gd name="T28" fmla="*/ 0 h 516"/>
                <a:gd name="T29" fmla="*/ 462 w 462"/>
                <a:gd name="T30" fmla="*/ 516 h 5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2" h="516">
                  <a:moveTo>
                    <a:pt x="397" y="516"/>
                  </a:moveTo>
                  <a:lnTo>
                    <a:pt x="416" y="392"/>
                  </a:lnTo>
                  <a:lnTo>
                    <a:pt x="151" y="0"/>
                  </a:lnTo>
                  <a:lnTo>
                    <a:pt x="0" y="103"/>
                  </a:lnTo>
                  <a:lnTo>
                    <a:pt x="265" y="495"/>
                  </a:lnTo>
                  <a:lnTo>
                    <a:pt x="397" y="516"/>
                  </a:lnTo>
                  <a:lnTo>
                    <a:pt x="462" y="463"/>
                  </a:lnTo>
                  <a:lnTo>
                    <a:pt x="416" y="392"/>
                  </a:lnTo>
                  <a:lnTo>
                    <a:pt x="397" y="516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7" name="Freeform 15"/>
            <p:cNvSpPr>
              <a:spLocks noChangeArrowheads="1"/>
            </p:cNvSpPr>
            <p:nvPr/>
          </p:nvSpPr>
          <p:spPr bwMode="auto">
            <a:xfrm>
              <a:off x="461" y="689"/>
              <a:ext cx="62" cy="65"/>
            </a:xfrm>
            <a:custGeom>
              <a:avLst/>
              <a:gdLst>
                <a:gd name="T0" fmla="*/ 183 w 342"/>
                <a:gd name="T1" fmla="*/ 340 h 359"/>
                <a:gd name="T2" fmla="*/ 180 w 342"/>
                <a:gd name="T3" fmla="*/ 359 h 359"/>
                <a:gd name="T4" fmla="*/ 187 w 342"/>
                <a:gd name="T5" fmla="*/ 336 h 359"/>
                <a:gd name="T6" fmla="*/ 193 w 342"/>
                <a:gd name="T7" fmla="*/ 315 h 359"/>
                <a:gd name="T8" fmla="*/ 199 w 342"/>
                <a:gd name="T9" fmla="*/ 298 h 359"/>
                <a:gd name="T10" fmla="*/ 206 w 342"/>
                <a:gd name="T11" fmla="*/ 283 h 359"/>
                <a:gd name="T12" fmla="*/ 214 w 342"/>
                <a:gd name="T13" fmla="*/ 269 h 359"/>
                <a:gd name="T14" fmla="*/ 220 w 342"/>
                <a:gd name="T15" fmla="*/ 256 h 359"/>
                <a:gd name="T16" fmla="*/ 229 w 342"/>
                <a:gd name="T17" fmla="*/ 245 h 359"/>
                <a:gd name="T18" fmla="*/ 235 w 342"/>
                <a:gd name="T19" fmla="*/ 237 h 359"/>
                <a:gd name="T20" fmla="*/ 254 w 342"/>
                <a:gd name="T21" fmla="*/ 216 h 359"/>
                <a:gd name="T22" fmla="*/ 277 w 342"/>
                <a:gd name="T23" fmla="*/ 193 h 359"/>
                <a:gd name="T24" fmla="*/ 307 w 342"/>
                <a:gd name="T25" fmla="*/ 170 h 359"/>
                <a:gd name="T26" fmla="*/ 342 w 342"/>
                <a:gd name="T27" fmla="*/ 143 h 359"/>
                <a:gd name="T28" fmla="*/ 229 w 342"/>
                <a:gd name="T29" fmla="*/ 0 h 359"/>
                <a:gd name="T30" fmla="*/ 193 w 342"/>
                <a:gd name="T31" fmla="*/ 27 h 359"/>
                <a:gd name="T32" fmla="*/ 157 w 342"/>
                <a:gd name="T33" fmla="*/ 57 h 359"/>
                <a:gd name="T34" fmla="*/ 126 w 342"/>
                <a:gd name="T35" fmla="*/ 86 h 359"/>
                <a:gd name="T36" fmla="*/ 96 w 342"/>
                <a:gd name="T37" fmla="*/ 120 h 359"/>
                <a:gd name="T38" fmla="*/ 80 w 342"/>
                <a:gd name="T39" fmla="*/ 138 h 359"/>
                <a:gd name="T40" fmla="*/ 67 w 342"/>
                <a:gd name="T41" fmla="*/ 159 h 359"/>
                <a:gd name="T42" fmla="*/ 54 w 342"/>
                <a:gd name="T43" fmla="*/ 180 h 359"/>
                <a:gd name="T44" fmla="*/ 42 w 342"/>
                <a:gd name="T45" fmla="*/ 204 h 359"/>
                <a:gd name="T46" fmla="*/ 31 w 342"/>
                <a:gd name="T47" fmla="*/ 229 h 359"/>
                <a:gd name="T48" fmla="*/ 21 w 342"/>
                <a:gd name="T49" fmla="*/ 254 h 359"/>
                <a:gd name="T50" fmla="*/ 12 w 342"/>
                <a:gd name="T51" fmla="*/ 281 h 359"/>
                <a:gd name="T52" fmla="*/ 4 w 342"/>
                <a:gd name="T53" fmla="*/ 310 h 359"/>
                <a:gd name="T54" fmla="*/ 0 w 342"/>
                <a:gd name="T55" fmla="*/ 329 h 359"/>
                <a:gd name="T56" fmla="*/ 183 w 342"/>
                <a:gd name="T57" fmla="*/ 340 h 35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42"/>
                <a:gd name="T88" fmla="*/ 0 h 359"/>
                <a:gd name="T89" fmla="*/ 342 w 342"/>
                <a:gd name="T90" fmla="*/ 359 h 35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42" h="359">
                  <a:moveTo>
                    <a:pt x="183" y="340"/>
                  </a:moveTo>
                  <a:lnTo>
                    <a:pt x="180" y="359"/>
                  </a:lnTo>
                  <a:lnTo>
                    <a:pt x="187" y="336"/>
                  </a:lnTo>
                  <a:lnTo>
                    <a:pt x="193" y="315"/>
                  </a:lnTo>
                  <a:lnTo>
                    <a:pt x="199" y="298"/>
                  </a:lnTo>
                  <a:lnTo>
                    <a:pt x="206" y="283"/>
                  </a:lnTo>
                  <a:lnTo>
                    <a:pt x="214" y="269"/>
                  </a:lnTo>
                  <a:lnTo>
                    <a:pt x="220" y="256"/>
                  </a:lnTo>
                  <a:lnTo>
                    <a:pt x="229" y="245"/>
                  </a:lnTo>
                  <a:lnTo>
                    <a:pt x="235" y="237"/>
                  </a:lnTo>
                  <a:lnTo>
                    <a:pt x="254" y="216"/>
                  </a:lnTo>
                  <a:lnTo>
                    <a:pt x="277" y="193"/>
                  </a:lnTo>
                  <a:lnTo>
                    <a:pt x="307" y="170"/>
                  </a:lnTo>
                  <a:lnTo>
                    <a:pt x="342" y="143"/>
                  </a:lnTo>
                  <a:lnTo>
                    <a:pt x="229" y="0"/>
                  </a:lnTo>
                  <a:lnTo>
                    <a:pt x="193" y="27"/>
                  </a:lnTo>
                  <a:lnTo>
                    <a:pt x="157" y="57"/>
                  </a:lnTo>
                  <a:lnTo>
                    <a:pt x="126" y="86"/>
                  </a:lnTo>
                  <a:lnTo>
                    <a:pt x="96" y="120"/>
                  </a:lnTo>
                  <a:lnTo>
                    <a:pt x="80" y="138"/>
                  </a:lnTo>
                  <a:lnTo>
                    <a:pt x="67" y="159"/>
                  </a:lnTo>
                  <a:lnTo>
                    <a:pt x="54" y="180"/>
                  </a:lnTo>
                  <a:lnTo>
                    <a:pt x="42" y="204"/>
                  </a:lnTo>
                  <a:lnTo>
                    <a:pt x="31" y="229"/>
                  </a:lnTo>
                  <a:lnTo>
                    <a:pt x="21" y="254"/>
                  </a:lnTo>
                  <a:lnTo>
                    <a:pt x="12" y="281"/>
                  </a:lnTo>
                  <a:lnTo>
                    <a:pt x="4" y="310"/>
                  </a:lnTo>
                  <a:lnTo>
                    <a:pt x="0" y="329"/>
                  </a:lnTo>
                  <a:lnTo>
                    <a:pt x="183" y="340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8" name="Freeform 16"/>
            <p:cNvSpPr>
              <a:spLocks noChangeArrowheads="1"/>
            </p:cNvSpPr>
            <p:nvPr/>
          </p:nvSpPr>
          <p:spPr bwMode="auto">
            <a:xfrm>
              <a:off x="329" y="752"/>
              <a:ext cx="192" cy="342"/>
            </a:xfrm>
            <a:custGeom>
              <a:avLst/>
              <a:gdLst>
                <a:gd name="T0" fmla="*/ 84 w 1017"/>
                <a:gd name="T1" fmla="*/ 1771 h 1792"/>
                <a:gd name="T2" fmla="*/ 212 w 1017"/>
                <a:gd name="T3" fmla="*/ 1706 h 1792"/>
                <a:gd name="T4" fmla="*/ 330 w 1017"/>
                <a:gd name="T5" fmla="*/ 1641 h 1792"/>
                <a:gd name="T6" fmla="*/ 435 w 1017"/>
                <a:gd name="T7" fmla="*/ 1573 h 1792"/>
                <a:gd name="T8" fmla="*/ 529 w 1017"/>
                <a:gd name="T9" fmla="*/ 1508 h 1792"/>
                <a:gd name="T10" fmla="*/ 616 w 1017"/>
                <a:gd name="T11" fmla="*/ 1443 h 1792"/>
                <a:gd name="T12" fmla="*/ 691 w 1017"/>
                <a:gd name="T13" fmla="*/ 1378 h 1792"/>
                <a:gd name="T14" fmla="*/ 758 w 1017"/>
                <a:gd name="T15" fmla="*/ 1313 h 1792"/>
                <a:gd name="T16" fmla="*/ 815 w 1017"/>
                <a:gd name="T17" fmla="*/ 1246 h 1792"/>
                <a:gd name="T18" fmla="*/ 866 w 1017"/>
                <a:gd name="T19" fmla="*/ 1181 h 1792"/>
                <a:gd name="T20" fmla="*/ 908 w 1017"/>
                <a:gd name="T21" fmla="*/ 1116 h 1792"/>
                <a:gd name="T22" fmla="*/ 943 w 1017"/>
                <a:gd name="T23" fmla="*/ 1051 h 1792"/>
                <a:gd name="T24" fmla="*/ 971 w 1017"/>
                <a:gd name="T25" fmla="*/ 986 h 1792"/>
                <a:gd name="T26" fmla="*/ 992 w 1017"/>
                <a:gd name="T27" fmla="*/ 921 h 1792"/>
                <a:gd name="T28" fmla="*/ 1004 w 1017"/>
                <a:gd name="T29" fmla="*/ 858 h 1792"/>
                <a:gd name="T30" fmla="*/ 1013 w 1017"/>
                <a:gd name="T31" fmla="*/ 795 h 1792"/>
                <a:gd name="T32" fmla="*/ 1017 w 1017"/>
                <a:gd name="T33" fmla="*/ 732 h 1792"/>
                <a:gd name="T34" fmla="*/ 1011 w 1017"/>
                <a:gd name="T35" fmla="*/ 617 h 1792"/>
                <a:gd name="T36" fmla="*/ 992 w 1017"/>
                <a:gd name="T37" fmla="*/ 506 h 1792"/>
                <a:gd name="T38" fmla="*/ 964 w 1017"/>
                <a:gd name="T39" fmla="*/ 403 h 1792"/>
                <a:gd name="T40" fmla="*/ 933 w 1017"/>
                <a:gd name="T41" fmla="*/ 307 h 1792"/>
                <a:gd name="T42" fmla="*/ 880 w 1017"/>
                <a:gd name="T43" fmla="*/ 137 h 1792"/>
                <a:gd name="T44" fmla="*/ 866 w 1017"/>
                <a:gd name="T45" fmla="*/ 70 h 1792"/>
                <a:gd name="T46" fmla="*/ 864 w 1017"/>
                <a:gd name="T47" fmla="*/ 11 h 1792"/>
                <a:gd name="T48" fmla="*/ 681 w 1017"/>
                <a:gd name="T49" fmla="*/ 46 h 1792"/>
                <a:gd name="T50" fmla="*/ 693 w 1017"/>
                <a:gd name="T51" fmla="*/ 139 h 1792"/>
                <a:gd name="T52" fmla="*/ 729 w 1017"/>
                <a:gd name="T53" fmla="*/ 273 h 1792"/>
                <a:gd name="T54" fmla="*/ 775 w 1017"/>
                <a:gd name="T55" fmla="*/ 409 h 1792"/>
                <a:gd name="T56" fmla="*/ 801 w 1017"/>
                <a:gd name="T57" fmla="*/ 500 h 1792"/>
                <a:gd name="T58" fmla="*/ 822 w 1017"/>
                <a:gd name="T59" fmla="*/ 592 h 1792"/>
                <a:gd name="T60" fmla="*/ 834 w 1017"/>
                <a:gd name="T61" fmla="*/ 684 h 1792"/>
                <a:gd name="T62" fmla="*/ 834 w 1017"/>
                <a:gd name="T63" fmla="*/ 755 h 1792"/>
                <a:gd name="T64" fmla="*/ 830 w 1017"/>
                <a:gd name="T65" fmla="*/ 804 h 1792"/>
                <a:gd name="T66" fmla="*/ 822 w 1017"/>
                <a:gd name="T67" fmla="*/ 850 h 1792"/>
                <a:gd name="T68" fmla="*/ 807 w 1017"/>
                <a:gd name="T69" fmla="*/ 898 h 1792"/>
                <a:gd name="T70" fmla="*/ 790 w 1017"/>
                <a:gd name="T71" fmla="*/ 948 h 1792"/>
                <a:gd name="T72" fmla="*/ 765 w 1017"/>
                <a:gd name="T73" fmla="*/ 999 h 1792"/>
                <a:gd name="T74" fmla="*/ 735 w 1017"/>
                <a:gd name="T75" fmla="*/ 1051 h 1792"/>
                <a:gd name="T76" fmla="*/ 697 w 1017"/>
                <a:gd name="T77" fmla="*/ 1104 h 1792"/>
                <a:gd name="T78" fmla="*/ 651 w 1017"/>
                <a:gd name="T79" fmla="*/ 1158 h 1792"/>
                <a:gd name="T80" fmla="*/ 599 w 1017"/>
                <a:gd name="T81" fmla="*/ 1215 h 1792"/>
                <a:gd name="T82" fmla="*/ 536 w 1017"/>
                <a:gd name="T83" fmla="*/ 1273 h 1792"/>
                <a:gd name="T84" fmla="*/ 462 w 1017"/>
                <a:gd name="T85" fmla="*/ 1330 h 1792"/>
                <a:gd name="T86" fmla="*/ 380 w 1017"/>
                <a:gd name="T87" fmla="*/ 1391 h 1792"/>
                <a:gd name="T88" fmla="*/ 288 w 1017"/>
                <a:gd name="T89" fmla="*/ 1452 h 1792"/>
                <a:gd name="T90" fmla="*/ 182 w 1017"/>
                <a:gd name="T91" fmla="*/ 1515 h 1792"/>
                <a:gd name="T92" fmla="*/ 65 w 1017"/>
                <a:gd name="T93" fmla="*/ 1575 h 1792"/>
                <a:gd name="T94" fmla="*/ 88 w 1017"/>
                <a:gd name="T95" fmla="*/ 1609 h 1792"/>
                <a:gd name="T96" fmla="*/ 42 w 1017"/>
                <a:gd name="T97" fmla="*/ 1792 h 1792"/>
                <a:gd name="T98" fmla="*/ 0 w 1017"/>
                <a:gd name="T99" fmla="*/ 1771 h 179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017"/>
                <a:gd name="T151" fmla="*/ 0 h 1792"/>
                <a:gd name="T152" fmla="*/ 1017 w 1017"/>
                <a:gd name="T153" fmla="*/ 1792 h 179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017" h="1792">
                  <a:moveTo>
                    <a:pt x="0" y="1771"/>
                  </a:moveTo>
                  <a:lnTo>
                    <a:pt x="84" y="1771"/>
                  </a:lnTo>
                  <a:lnTo>
                    <a:pt x="149" y="1739"/>
                  </a:lnTo>
                  <a:lnTo>
                    <a:pt x="212" y="1706"/>
                  </a:lnTo>
                  <a:lnTo>
                    <a:pt x="271" y="1672"/>
                  </a:lnTo>
                  <a:lnTo>
                    <a:pt x="330" y="1641"/>
                  </a:lnTo>
                  <a:lnTo>
                    <a:pt x="382" y="1607"/>
                  </a:lnTo>
                  <a:lnTo>
                    <a:pt x="435" y="1573"/>
                  </a:lnTo>
                  <a:lnTo>
                    <a:pt x="483" y="1542"/>
                  </a:lnTo>
                  <a:lnTo>
                    <a:pt x="529" y="1508"/>
                  </a:lnTo>
                  <a:lnTo>
                    <a:pt x="573" y="1477"/>
                  </a:lnTo>
                  <a:lnTo>
                    <a:pt x="616" y="1443"/>
                  </a:lnTo>
                  <a:lnTo>
                    <a:pt x="655" y="1410"/>
                  </a:lnTo>
                  <a:lnTo>
                    <a:pt x="691" y="1378"/>
                  </a:lnTo>
                  <a:lnTo>
                    <a:pt x="725" y="1345"/>
                  </a:lnTo>
                  <a:lnTo>
                    <a:pt x="758" y="1313"/>
                  </a:lnTo>
                  <a:lnTo>
                    <a:pt x="788" y="1280"/>
                  </a:lnTo>
                  <a:lnTo>
                    <a:pt x="815" y="1246"/>
                  </a:lnTo>
                  <a:lnTo>
                    <a:pt x="843" y="1215"/>
                  </a:lnTo>
                  <a:lnTo>
                    <a:pt x="866" y="1181"/>
                  </a:lnTo>
                  <a:lnTo>
                    <a:pt x="889" y="1150"/>
                  </a:lnTo>
                  <a:lnTo>
                    <a:pt x="908" y="1116"/>
                  </a:lnTo>
                  <a:lnTo>
                    <a:pt x="927" y="1085"/>
                  </a:lnTo>
                  <a:lnTo>
                    <a:pt x="943" y="1051"/>
                  </a:lnTo>
                  <a:lnTo>
                    <a:pt x="958" y="1020"/>
                  </a:lnTo>
                  <a:lnTo>
                    <a:pt x="971" y="986"/>
                  </a:lnTo>
                  <a:lnTo>
                    <a:pt x="981" y="955"/>
                  </a:lnTo>
                  <a:lnTo>
                    <a:pt x="992" y="921"/>
                  </a:lnTo>
                  <a:lnTo>
                    <a:pt x="998" y="890"/>
                  </a:lnTo>
                  <a:lnTo>
                    <a:pt x="1004" y="858"/>
                  </a:lnTo>
                  <a:lnTo>
                    <a:pt x="1011" y="827"/>
                  </a:lnTo>
                  <a:lnTo>
                    <a:pt x="1013" y="795"/>
                  </a:lnTo>
                  <a:lnTo>
                    <a:pt x="1015" y="766"/>
                  </a:lnTo>
                  <a:lnTo>
                    <a:pt x="1017" y="732"/>
                  </a:lnTo>
                  <a:lnTo>
                    <a:pt x="1015" y="676"/>
                  </a:lnTo>
                  <a:lnTo>
                    <a:pt x="1011" y="617"/>
                  </a:lnTo>
                  <a:lnTo>
                    <a:pt x="1002" y="560"/>
                  </a:lnTo>
                  <a:lnTo>
                    <a:pt x="992" y="506"/>
                  </a:lnTo>
                  <a:lnTo>
                    <a:pt x="977" y="453"/>
                  </a:lnTo>
                  <a:lnTo>
                    <a:pt x="964" y="403"/>
                  </a:lnTo>
                  <a:lnTo>
                    <a:pt x="950" y="353"/>
                  </a:lnTo>
                  <a:lnTo>
                    <a:pt x="933" y="307"/>
                  </a:lnTo>
                  <a:lnTo>
                    <a:pt x="904" y="218"/>
                  </a:lnTo>
                  <a:lnTo>
                    <a:pt x="880" y="137"/>
                  </a:lnTo>
                  <a:lnTo>
                    <a:pt x="872" y="101"/>
                  </a:lnTo>
                  <a:lnTo>
                    <a:pt x="866" y="70"/>
                  </a:lnTo>
                  <a:lnTo>
                    <a:pt x="864" y="38"/>
                  </a:lnTo>
                  <a:lnTo>
                    <a:pt x="864" y="11"/>
                  </a:lnTo>
                  <a:lnTo>
                    <a:pt x="681" y="0"/>
                  </a:lnTo>
                  <a:lnTo>
                    <a:pt x="681" y="46"/>
                  </a:lnTo>
                  <a:lnTo>
                    <a:pt x="685" y="93"/>
                  </a:lnTo>
                  <a:lnTo>
                    <a:pt x="693" y="139"/>
                  </a:lnTo>
                  <a:lnTo>
                    <a:pt x="704" y="185"/>
                  </a:lnTo>
                  <a:lnTo>
                    <a:pt x="729" y="273"/>
                  </a:lnTo>
                  <a:lnTo>
                    <a:pt x="761" y="363"/>
                  </a:lnTo>
                  <a:lnTo>
                    <a:pt x="775" y="409"/>
                  </a:lnTo>
                  <a:lnTo>
                    <a:pt x="788" y="453"/>
                  </a:lnTo>
                  <a:lnTo>
                    <a:pt x="801" y="500"/>
                  </a:lnTo>
                  <a:lnTo>
                    <a:pt x="813" y="546"/>
                  </a:lnTo>
                  <a:lnTo>
                    <a:pt x="822" y="592"/>
                  </a:lnTo>
                  <a:lnTo>
                    <a:pt x="830" y="638"/>
                  </a:lnTo>
                  <a:lnTo>
                    <a:pt x="834" y="684"/>
                  </a:lnTo>
                  <a:lnTo>
                    <a:pt x="834" y="732"/>
                  </a:lnTo>
                  <a:lnTo>
                    <a:pt x="834" y="755"/>
                  </a:lnTo>
                  <a:lnTo>
                    <a:pt x="832" y="778"/>
                  </a:lnTo>
                  <a:lnTo>
                    <a:pt x="830" y="804"/>
                  </a:lnTo>
                  <a:lnTo>
                    <a:pt x="826" y="827"/>
                  </a:lnTo>
                  <a:lnTo>
                    <a:pt x="822" y="850"/>
                  </a:lnTo>
                  <a:lnTo>
                    <a:pt x="815" y="875"/>
                  </a:lnTo>
                  <a:lnTo>
                    <a:pt x="807" y="898"/>
                  </a:lnTo>
                  <a:lnTo>
                    <a:pt x="798" y="923"/>
                  </a:lnTo>
                  <a:lnTo>
                    <a:pt x="790" y="948"/>
                  </a:lnTo>
                  <a:lnTo>
                    <a:pt x="777" y="974"/>
                  </a:lnTo>
                  <a:lnTo>
                    <a:pt x="765" y="999"/>
                  </a:lnTo>
                  <a:lnTo>
                    <a:pt x="750" y="1024"/>
                  </a:lnTo>
                  <a:lnTo>
                    <a:pt x="735" y="1051"/>
                  </a:lnTo>
                  <a:lnTo>
                    <a:pt x="716" y="1076"/>
                  </a:lnTo>
                  <a:lnTo>
                    <a:pt x="697" y="1104"/>
                  </a:lnTo>
                  <a:lnTo>
                    <a:pt x="674" y="1131"/>
                  </a:lnTo>
                  <a:lnTo>
                    <a:pt x="651" y="1158"/>
                  </a:lnTo>
                  <a:lnTo>
                    <a:pt x="626" y="1187"/>
                  </a:lnTo>
                  <a:lnTo>
                    <a:pt x="599" y="1215"/>
                  </a:lnTo>
                  <a:lnTo>
                    <a:pt x="567" y="1244"/>
                  </a:lnTo>
                  <a:lnTo>
                    <a:pt x="536" y="1273"/>
                  </a:lnTo>
                  <a:lnTo>
                    <a:pt x="500" y="1301"/>
                  </a:lnTo>
                  <a:lnTo>
                    <a:pt x="462" y="1330"/>
                  </a:lnTo>
                  <a:lnTo>
                    <a:pt x="422" y="1362"/>
                  </a:lnTo>
                  <a:lnTo>
                    <a:pt x="380" y="1391"/>
                  </a:lnTo>
                  <a:lnTo>
                    <a:pt x="334" y="1420"/>
                  </a:lnTo>
                  <a:lnTo>
                    <a:pt x="288" y="1452"/>
                  </a:lnTo>
                  <a:lnTo>
                    <a:pt x="235" y="1483"/>
                  </a:lnTo>
                  <a:lnTo>
                    <a:pt x="182" y="1515"/>
                  </a:lnTo>
                  <a:lnTo>
                    <a:pt x="126" y="1544"/>
                  </a:lnTo>
                  <a:lnTo>
                    <a:pt x="65" y="1575"/>
                  </a:lnTo>
                  <a:lnTo>
                    <a:pt x="4" y="1609"/>
                  </a:lnTo>
                  <a:lnTo>
                    <a:pt x="88" y="1609"/>
                  </a:lnTo>
                  <a:lnTo>
                    <a:pt x="0" y="1771"/>
                  </a:lnTo>
                  <a:lnTo>
                    <a:pt x="42" y="1792"/>
                  </a:lnTo>
                  <a:lnTo>
                    <a:pt x="84" y="1771"/>
                  </a:lnTo>
                  <a:lnTo>
                    <a:pt x="0" y="1771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9" name="Freeform 17"/>
            <p:cNvSpPr>
              <a:spLocks noChangeArrowheads="1"/>
            </p:cNvSpPr>
            <p:nvPr/>
          </p:nvSpPr>
          <p:spPr bwMode="auto">
            <a:xfrm>
              <a:off x="155" y="751"/>
              <a:ext cx="187" cy="339"/>
            </a:xfrm>
            <a:custGeom>
              <a:avLst/>
              <a:gdLst>
                <a:gd name="T0" fmla="*/ 126 w 992"/>
                <a:gd name="T1" fmla="*/ 42 h 1777"/>
                <a:gd name="T2" fmla="*/ 128 w 992"/>
                <a:gd name="T3" fmla="*/ 61 h 1777"/>
                <a:gd name="T4" fmla="*/ 128 w 992"/>
                <a:gd name="T5" fmla="*/ 82 h 1777"/>
                <a:gd name="T6" fmla="*/ 122 w 992"/>
                <a:gd name="T7" fmla="*/ 143 h 1777"/>
                <a:gd name="T8" fmla="*/ 105 w 992"/>
                <a:gd name="T9" fmla="*/ 212 h 1777"/>
                <a:gd name="T10" fmla="*/ 80 w 992"/>
                <a:gd name="T11" fmla="*/ 292 h 1777"/>
                <a:gd name="T12" fmla="*/ 27 w 992"/>
                <a:gd name="T13" fmla="*/ 478 h 1777"/>
                <a:gd name="T14" fmla="*/ 6 w 992"/>
                <a:gd name="T15" fmla="*/ 587 h 1777"/>
                <a:gd name="T16" fmla="*/ 0 w 992"/>
                <a:gd name="T17" fmla="*/ 701 h 1777"/>
                <a:gd name="T18" fmla="*/ 2 w 992"/>
                <a:gd name="T19" fmla="*/ 764 h 1777"/>
                <a:gd name="T20" fmla="*/ 8 w 992"/>
                <a:gd name="T21" fmla="*/ 824 h 1777"/>
                <a:gd name="T22" fmla="*/ 21 w 992"/>
                <a:gd name="T23" fmla="*/ 889 h 1777"/>
                <a:gd name="T24" fmla="*/ 40 w 992"/>
                <a:gd name="T25" fmla="*/ 952 h 1777"/>
                <a:gd name="T26" fmla="*/ 65 w 992"/>
                <a:gd name="T27" fmla="*/ 1017 h 1777"/>
                <a:gd name="T28" fmla="*/ 98 w 992"/>
                <a:gd name="T29" fmla="*/ 1084 h 1777"/>
                <a:gd name="T30" fmla="*/ 138 w 992"/>
                <a:gd name="T31" fmla="*/ 1152 h 1777"/>
                <a:gd name="T32" fmla="*/ 187 w 992"/>
                <a:gd name="T33" fmla="*/ 1219 h 1777"/>
                <a:gd name="T34" fmla="*/ 244 w 992"/>
                <a:gd name="T35" fmla="*/ 1286 h 1777"/>
                <a:gd name="T36" fmla="*/ 307 w 992"/>
                <a:gd name="T37" fmla="*/ 1355 h 1777"/>
                <a:gd name="T38" fmla="*/ 380 w 992"/>
                <a:gd name="T39" fmla="*/ 1424 h 1777"/>
                <a:gd name="T40" fmla="*/ 464 w 992"/>
                <a:gd name="T41" fmla="*/ 1493 h 1777"/>
                <a:gd name="T42" fmla="*/ 559 w 992"/>
                <a:gd name="T43" fmla="*/ 1563 h 1777"/>
                <a:gd name="T44" fmla="*/ 662 w 992"/>
                <a:gd name="T45" fmla="*/ 1632 h 1777"/>
                <a:gd name="T46" fmla="*/ 777 w 992"/>
                <a:gd name="T47" fmla="*/ 1703 h 1777"/>
                <a:gd name="T48" fmla="*/ 904 w 992"/>
                <a:gd name="T49" fmla="*/ 1777 h 1777"/>
                <a:gd name="T50" fmla="*/ 929 w 992"/>
                <a:gd name="T51" fmla="*/ 1581 h 1777"/>
                <a:gd name="T52" fmla="*/ 813 w 992"/>
                <a:gd name="T53" fmla="*/ 1514 h 1777"/>
                <a:gd name="T54" fmla="*/ 710 w 992"/>
                <a:gd name="T55" fmla="*/ 1447 h 1777"/>
                <a:gd name="T56" fmla="*/ 620 w 992"/>
                <a:gd name="T57" fmla="*/ 1382 h 1777"/>
                <a:gd name="T58" fmla="*/ 538 w 992"/>
                <a:gd name="T59" fmla="*/ 1317 h 1777"/>
                <a:gd name="T60" fmla="*/ 468 w 992"/>
                <a:gd name="T61" fmla="*/ 1256 h 1777"/>
                <a:gd name="T62" fmla="*/ 405 w 992"/>
                <a:gd name="T63" fmla="*/ 1196 h 1777"/>
                <a:gd name="T64" fmla="*/ 355 w 992"/>
                <a:gd name="T65" fmla="*/ 1137 h 1777"/>
                <a:gd name="T66" fmla="*/ 311 w 992"/>
                <a:gd name="T67" fmla="*/ 1080 h 1777"/>
                <a:gd name="T68" fmla="*/ 275 w 992"/>
                <a:gd name="T69" fmla="*/ 1026 h 1777"/>
                <a:gd name="T70" fmla="*/ 246 w 992"/>
                <a:gd name="T71" fmla="*/ 971 h 1777"/>
                <a:gd name="T72" fmla="*/ 223 w 992"/>
                <a:gd name="T73" fmla="*/ 921 h 1777"/>
                <a:gd name="T74" fmla="*/ 206 w 992"/>
                <a:gd name="T75" fmla="*/ 870 h 1777"/>
                <a:gd name="T76" fmla="*/ 193 w 992"/>
                <a:gd name="T77" fmla="*/ 820 h 1777"/>
                <a:gd name="T78" fmla="*/ 187 w 992"/>
                <a:gd name="T79" fmla="*/ 772 h 1777"/>
                <a:gd name="T80" fmla="*/ 183 w 992"/>
                <a:gd name="T81" fmla="*/ 726 h 1777"/>
                <a:gd name="T82" fmla="*/ 183 w 992"/>
                <a:gd name="T83" fmla="*/ 657 h 1777"/>
                <a:gd name="T84" fmla="*/ 195 w 992"/>
                <a:gd name="T85" fmla="*/ 566 h 1777"/>
                <a:gd name="T86" fmla="*/ 229 w 992"/>
                <a:gd name="T87" fmla="*/ 432 h 1777"/>
                <a:gd name="T88" fmla="*/ 267 w 992"/>
                <a:gd name="T89" fmla="*/ 304 h 1777"/>
                <a:gd name="T90" fmla="*/ 292 w 992"/>
                <a:gd name="T91" fmla="*/ 218 h 1777"/>
                <a:gd name="T92" fmla="*/ 309 w 992"/>
                <a:gd name="T93" fmla="*/ 132 h 1777"/>
                <a:gd name="T94" fmla="*/ 311 w 992"/>
                <a:gd name="T95" fmla="*/ 67 h 1777"/>
                <a:gd name="T96" fmla="*/ 307 w 992"/>
                <a:gd name="T97" fmla="*/ 23 h 1777"/>
                <a:gd name="T98" fmla="*/ 302 w 992"/>
                <a:gd name="T99" fmla="*/ 2 h 177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92"/>
                <a:gd name="T151" fmla="*/ 0 h 1777"/>
                <a:gd name="T152" fmla="*/ 992 w 992"/>
                <a:gd name="T153" fmla="*/ 1777 h 177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92" h="1777">
                  <a:moveTo>
                    <a:pt x="124" y="40"/>
                  </a:moveTo>
                  <a:lnTo>
                    <a:pt x="126" y="42"/>
                  </a:lnTo>
                  <a:lnTo>
                    <a:pt x="128" y="50"/>
                  </a:lnTo>
                  <a:lnTo>
                    <a:pt x="128" y="61"/>
                  </a:lnTo>
                  <a:lnTo>
                    <a:pt x="128" y="71"/>
                  </a:lnTo>
                  <a:lnTo>
                    <a:pt x="128" y="82"/>
                  </a:lnTo>
                  <a:lnTo>
                    <a:pt x="126" y="111"/>
                  </a:lnTo>
                  <a:lnTo>
                    <a:pt x="122" y="143"/>
                  </a:lnTo>
                  <a:lnTo>
                    <a:pt x="113" y="174"/>
                  </a:lnTo>
                  <a:lnTo>
                    <a:pt x="105" y="212"/>
                  </a:lnTo>
                  <a:lnTo>
                    <a:pt x="92" y="250"/>
                  </a:lnTo>
                  <a:lnTo>
                    <a:pt x="80" y="292"/>
                  </a:lnTo>
                  <a:lnTo>
                    <a:pt x="52" y="382"/>
                  </a:lnTo>
                  <a:lnTo>
                    <a:pt x="27" y="478"/>
                  </a:lnTo>
                  <a:lnTo>
                    <a:pt x="14" y="533"/>
                  </a:lnTo>
                  <a:lnTo>
                    <a:pt x="6" y="587"/>
                  </a:lnTo>
                  <a:lnTo>
                    <a:pt x="2" y="644"/>
                  </a:lnTo>
                  <a:lnTo>
                    <a:pt x="0" y="701"/>
                  </a:lnTo>
                  <a:lnTo>
                    <a:pt x="0" y="732"/>
                  </a:lnTo>
                  <a:lnTo>
                    <a:pt x="2" y="764"/>
                  </a:lnTo>
                  <a:lnTo>
                    <a:pt x="4" y="793"/>
                  </a:lnTo>
                  <a:lnTo>
                    <a:pt x="8" y="824"/>
                  </a:lnTo>
                  <a:lnTo>
                    <a:pt x="14" y="856"/>
                  </a:lnTo>
                  <a:lnTo>
                    <a:pt x="21" y="889"/>
                  </a:lnTo>
                  <a:lnTo>
                    <a:pt x="31" y="921"/>
                  </a:lnTo>
                  <a:lnTo>
                    <a:pt x="40" y="952"/>
                  </a:lnTo>
                  <a:lnTo>
                    <a:pt x="52" y="986"/>
                  </a:lnTo>
                  <a:lnTo>
                    <a:pt x="65" y="1017"/>
                  </a:lnTo>
                  <a:lnTo>
                    <a:pt x="82" y="1051"/>
                  </a:lnTo>
                  <a:lnTo>
                    <a:pt x="98" y="1084"/>
                  </a:lnTo>
                  <a:lnTo>
                    <a:pt x="117" y="1118"/>
                  </a:lnTo>
                  <a:lnTo>
                    <a:pt x="138" y="1152"/>
                  </a:lnTo>
                  <a:lnTo>
                    <a:pt x="162" y="1185"/>
                  </a:lnTo>
                  <a:lnTo>
                    <a:pt x="187" y="1219"/>
                  </a:lnTo>
                  <a:lnTo>
                    <a:pt x="214" y="1252"/>
                  </a:lnTo>
                  <a:lnTo>
                    <a:pt x="244" y="1286"/>
                  </a:lnTo>
                  <a:lnTo>
                    <a:pt x="273" y="1321"/>
                  </a:lnTo>
                  <a:lnTo>
                    <a:pt x="307" y="1355"/>
                  </a:lnTo>
                  <a:lnTo>
                    <a:pt x="342" y="1389"/>
                  </a:lnTo>
                  <a:lnTo>
                    <a:pt x="380" y="1424"/>
                  </a:lnTo>
                  <a:lnTo>
                    <a:pt x="422" y="1458"/>
                  </a:lnTo>
                  <a:lnTo>
                    <a:pt x="464" y="1493"/>
                  </a:lnTo>
                  <a:lnTo>
                    <a:pt x="511" y="1527"/>
                  </a:lnTo>
                  <a:lnTo>
                    <a:pt x="559" y="1563"/>
                  </a:lnTo>
                  <a:lnTo>
                    <a:pt x="609" y="1598"/>
                  </a:lnTo>
                  <a:lnTo>
                    <a:pt x="662" y="1632"/>
                  </a:lnTo>
                  <a:lnTo>
                    <a:pt x="719" y="1667"/>
                  </a:lnTo>
                  <a:lnTo>
                    <a:pt x="777" y="1703"/>
                  </a:lnTo>
                  <a:lnTo>
                    <a:pt x="838" y="1739"/>
                  </a:lnTo>
                  <a:lnTo>
                    <a:pt x="904" y="1777"/>
                  </a:lnTo>
                  <a:lnTo>
                    <a:pt x="992" y="1615"/>
                  </a:lnTo>
                  <a:lnTo>
                    <a:pt x="929" y="1581"/>
                  </a:lnTo>
                  <a:lnTo>
                    <a:pt x="870" y="1548"/>
                  </a:lnTo>
                  <a:lnTo>
                    <a:pt x="813" y="1514"/>
                  </a:lnTo>
                  <a:lnTo>
                    <a:pt x="761" y="1481"/>
                  </a:lnTo>
                  <a:lnTo>
                    <a:pt x="710" y="1447"/>
                  </a:lnTo>
                  <a:lnTo>
                    <a:pt x="664" y="1414"/>
                  </a:lnTo>
                  <a:lnTo>
                    <a:pt x="620" y="1382"/>
                  </a:lnTo>
                  <a:lnTo>
                    <a:pt x="578" y="1349"/>
                  </a:lnTo>
                  <a:lnTo>
                    <a:pt x="538" y="1317"/>
                  </a:lnTo>
                  <a:lnTo>
                    <a:pt x="502" y="1286"/>
                  </a:lnTo>
                  <a:lnTo>
                    <a:pt x="468" y="1256"/>
                  </a:lnTo>
                  <a:lnTo>
                    <a:pt x="437" y="1225"/>
                  </a:lnTo>
                  <a:lnTo>
                    <a:pt x="405" y="1196"/>
                  </a:lnTo>
                  <a:lnTo>
                    <a:pt x="380" y="1166"/>
                  </a:lnTo>
                  <a:lnTo>
                    <a:pt x="355" y="1137"/>
                  </a:lnTo>
                  <a:lnTo>
                    <a:pt x="332" y="1107"/>
                  </a:lnTo>
                  <a:lnTo>
                    <a:pt x="311" y="1080"/>
                  </a:lnTo>
                  <a:lnTo>
                    <a:pt x="292" y="1053"/>
                  </a:lnTo>
                  <a:lnTo>
                    <a:pt x="275" y="1026"/>
                  </a:lnTo>
                  <a:lnTo>
                    <a:pt x="258" y="998"/>
                  </a:lnTo>
                  <a:lnTo>
                    <a:pt x="246" y="971"/>
                  </a:lnTo>
                  <a:lnTo>
                    <a:pt x="233" y="946"/>
                  </a:lnTo>
                  <a:lnTo>
                    <a:pt x="223" y="921"/>
                  </a:lnTo>
                  <a:lnTo>
                    <a:pt x="214" y="894"/>
                  </a:lnTo>
                  <a:lnTo>
                    <a:pt x="206" y="870"/>
                  </a:lnTo>
                  <a:lnTo>
                    <a:pt x="199" y="845"/>
                  </a:lnTo>
                  <a:lnTo>
                    <a:pt x="193" y="820"/>
                  </a:lnTo>
                  <a:lnTo>
                    <a:pt x="189" y="797"/>
                  </a:lnTo>
                  <a:lnTo>
                    <a:pt x="187" y="772"/>
                  </a:lnTo>
                  <a:lnTo>
                    <a:pt x="185" y="749"/>
                  </a:lnTo>
                  <a:lnTo>
                    <a:pt x="183" y="726"/>
                  </a:lnTo>
                  <a:lnTo>
                    <a:pt x="183" y="705"/>
                  </a:lnTo>
                  <a:lnTo>
                    <a:pt x="183" y="657"/>
                  </a:lnTo>
                  <a:lnTo>
                    <a:pt x="187" y="610"/>
                  </a:lnTo>
                  <a:lnTo>
                    <a:pt x="195" y="566"/>
                  </a:lnTo>
                  <a:lnTo>
                    <a:pt x="204" y="522"/>
                  </a:lnTo>
                  <a:lnTo>
                    <a:pt x="229" y="432"/>
                  </a:lnTo>
                  <a:lnTo>
                    <a:pt x="254" y="346"/>
                  </a:lnTo>
                  <a:lnTo>
                    <a:pt x="267" y="304"/>
                  </a:lnTo>
                  <a:lnTo>
                    <a:pt x="279" y="260"/>
                  </a:lnTo>
                  <a:lnTo>
                    <a:pt x="292" y="218"/>
                  </a:lnTo>
                  <a:lnTo>
                    <a:pt x="300" y="176"/>
                  </a:lnTo>
                  <a:lnTo>
                    <a:pt x="309" y="132"/>
                  </a:lnTo>
                  <a:lnTo>
                    <a:pt x="311" y="92"/>
                  </a:lnTo>
                  <a:lnTo>
                    <a:pt x="311" y="67"/>
                  </a:lnTo>
                  <a:lnTo>
                    <a:pt x="311" y="44"/>
                  </a:lnTo>
                  <a:lnTo>
                    <a:pt x="307" y="23"/>
                  </a:lnTo>
                  <a:lnTo>
                    <a:pt x="302" y="0"/>
                  </a:lnTo>
                  <a:lnTo>
                    <a:pt x="302" y="2"/>
                  </a:lnTo>
                  <a:lnTo>
                    <a:pt x="124" y="40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0" name="Freeform 18"/>
            <p:cNvSpPr>
              <a:spLocks noChangeArrowheads="1"/>
            </p:cNvSpPr>
            <p:nvPr/>
          </p:nvSpPr>
          <p:spPr bwMode="auto">
            <a:xfrm>
              <a:off x="138" y="690"/>
              <a:ext cx="71" cy="65"/>
            </a:xfrm>
            <a:custGeom>
              <a:avLst/>
              <a:gdLst>
                <a:gd name="T0" fmla="*/ 44 w 388"/>
                <a:gd name="T1" fmla="*/ 13 h 359"/>
                <a:gd name="T2" fmla="*/ 54 w 388"/>
                <a:gd name="T3" fmla="*/ 130 h 359"/>
                <a:gd name="T4" fmla="*/ 88 w 388"/>
                <a:gd name="T5" fmla="*/ 166 h 359"/>
                <a:gd name="T6" fmla="*/ 119 w 388"/>
                <a:gd name="T7" fmla="*/ 200 h 359"/>
                <a:gd name="T8" fmla="*/ 145 w 388"/>
                <a:gd name="T9" fmla="*/ 231 h 359"/>
                <a:gd name="T10" fmla="*/ 166 w 388"/>
                <a:gd name="T11" fmla="*/ 260 h 359"/>
                <a:gd name="T12" fmla="*/ 182 w 388"/>
                <a:gd name="T13" fmla="*/ 290 h 359"/>
                <a:gd name="T14" fmla="*/ 195 w 388"/>
                <a:gd name="T15" fmla="*/ 315 h 359"/>
                <a:gd name="T16" fmla="*/ 206 w 388"/>
                <a:gd name="T17" fmla="*/ 338 h 359"/>
                <a:gd name="T18" fmla="*/ 210 w 388"/>
                <a:gd name="T19" fmla="*/ 359 h 359"/>
                <a:gd name="T20" fmla="*/ 388 w 388"/>
                <a:gd name="T21" fmla="*/ 321 h 359"/>
                <a:gd name="T22" fmla="*/ 378 w 388"/>
                <a:gd name="T23" fmla="*/ 279 h 359"/>
                <a:gd name="T24" fmla="*/ 363 w 388"/>
                <a:gd name="T25" fmla="*/ 239 h 359"/>
                <a:gd name="T26" fmla="*/ 342 w 388"/>
                <a:gd name="T27" fmla="*/ 200 h 359"/>
                <a:gd name="T28" fmla="*/ 317 w 388"/>
                <a:gd name="T29" fmla="*/ 160 h 359"/>
                <a:gd name="T30" fmla="*/ 290 w 388"/>
                <a:gd name="T31" fmla="*/ 120 h 359"/>
                <a:gd name="T32" fmla="*/ 258 w 388"/>
                <a:gd name="T33" fmla="*/ 82 h 359"/>
                <a:gd name="T34" fmla="*/ 222 w 388"/>
                <a:gd name="T35" fmla="*/ 40 h 359"/>
                <a:gd name="T36" fmla="*/ 182 w 388"/>
                <a:gd name="T37" fmla="*/ 0 h 359"/>
                <a:gd name="T38" fmla="*/ 193 w 388"/>
                <a:gd name="T39" fmla="*/ 120 h 359"/>
                <a:gd name="T40" fmla="*/ 44 w 388"/>
                <a:gd name="T41" fmla="*/ 13 h 359"/>
                <a:gd name="T42" fmla="*/ 0 w 388"/>
                <a:gd name="T43" fmla="*/ 76 h 359"/>
                <a:gd name="T44" fmla="*/ 54 w 388"/>
                <a:gd name="T45" fmla="*/ 130 h 359"/>
                <a:gd name="T46" fmla="*/ 44 w 388"/>
                <a:gd name="T47" fmla="*/ 13 h 35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88"/>
                <a:gd name="T73" fmla="*/ 0 h 359"/>
                <a:gd name="T74" fmla="*/ 388 w 388"/>
                <a:gd name="T75" fmla="*/ 359 h 35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88" h="359">
                  <a:moveTo>
                    <a:pt x="44" y="13"/>
                  </a:moveTo>
                  <a:lnTo>
                    <a:pt x="54" y="130"/>
                  </a:lnTo>
                  <a:lnTo>
                    <a:pt x="88" y="166"/>
                  </a:lnTo>
                  <a:lnTo>
                    <a:pt x="119" y="200"/>
                  </a:lnTo>
                  <a:lnTo>
                    <a:pt x="145" y="231"/>
                  </a:lnTo>
                  <a:lnTo>
                    <a:pt x="166" y="260"/>
                  </a:lnTo>
                  <a:lnTo>
                    <a:pt x="182" y="290"/>
                  </a:lnTo>
                  <a:lnTo>
                    <a:pt x="195" y="315"/>
                  </a:lnTo>
                  <a:lnTo>
                    <a:pt x="206" y="338"/>
                  </a:lnTo>
                  <a:lnTo>
                    <a:pt x="210" y="359"/>
                  </a:lnTo>
                  <a:lnTo>
                    <a:pt x="388" y="321"/>
                  </a:lnTo>
                  <a:lnTo>
                    <a:pt x="378" y="279"/>
                  </a:lnTo>
                  <a:lnTo>
                    <a:pt x="363" y="239"/>
                  </a:lnTo>
                  <a:lnTo>
                    <a:pt x="342" y="200"/>
                  </a:lnTo>
                  <a:lnTo>
                    <a:pt x="317" y="160"/>
                  </a:lnTo>
                  <a:lnTo>
                    <a:pt x="290" y="120"/>
                  </a:lnTo>
                  <a:lnTo>
                    <a:pt x="258" y="82"/>
                  </a:lnTo>
                  <a:lnTo>
                    <a:pt x="222" y="40"/>
                  </a:lnTo>
                  <a:lnTo>
                    <a:pt x="182" y="0"/>
                  </a:lnTo>
                  <a:lnTo>
                    <a:pt x="193" y="120"/>
                  </a:lnTo>
                  <a:lnTo>
                    <a:pt x="44" y="13"/>
                  </a:lnTo>
                  <a:lnTo>
                    <a:pt x="0" y="76"/>
                  </a:lnTo>
                  <a:lnTo>
                    <a:pt x="54" y="130"/>
                  </a:lnTo>
                  <a:lnTo>
                    <a:pt x="44" y="13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1" name="Freeform 19"/>
            <p:cNvSpPr>
              <a:spLocks noChangeArrowheads="1"/>
            </p:cNvSpPr>
            <p:nvPr/>
          </p:nvSpPr>
          <p:spPr bwMode="auto">
            <a:xfrm>
              <a:off x="146" y="607"/>
              <a:ext cx="77" cy="102"/>
            </a:xfrm>
            <a:custGeom>
              <a:avLst/>
              <a:gdLst>
                <a:gd name="T0" fmla="*/ 391 w 422"/>
                <a:gd name="T1" fmla="*/ 38 h 548"/>
                <a:gd name="T2" fmla="*/ 273 w 422"/>
                <a:gd name="T3" fmla="*/ 63 h 548"/>
                <a:gd name="T4" fmla="*/ 239 w 422"/>
                <a:gd name="T5" fmla="*/ 112 h 548"/>
                <a:gd name="T6" fmla="*/ 206 w 422"/>
                <a:gd name="T7" fmla="*/ 158 h 548"/>
                <a:gd name="T8" fmla="*/ 172 w 422"/>
                <a:gd name="T9" fmla="*/ 206 h 548"/>
                <a:gd name="T10" fmla="*/ 136 w 422"/>
                <a:gd name="T11" fmla="*/ 252 h 548"/>
                <a:gd name="T12" fmla="*/ 103 w 422"/>
                <a:gd name="T13" fmla="*/ 298 h 548"/>
                <a:gd name="T14" fmla="*/ 69 w 422"/>
                <a:gd name="T15" fmla="*/ 346 h 548"/>
                <a:gd name="T16" fmla="*/ 35 w 422"/>
                <a:gd name="T17" fmla="*/ 393 h 548"/>
                <a:gd name="T18" fmla="*/ 0 w 422"/>
                <a:gd name="T19" fmla="*/ 441 h 548"/>
                <a:gd name="T20" fmla="*/ 149 w 422"/>
                <a:gd name="T21" fmla="*/ 548 h 548"/>
                <a:gd name="T22" fmla="*/ 183 w 422"/>
                <a:gd name="T23" fmla="*/ 500 h 548"/>
                <a:gd name="T24" fmla="*/ 216 w 422"/>
                <a:gd name="T25" fmla="*/ 453 h 548"/>
                <a:gd name="T26" fmla="*/ 252 w 422"/>
                <a:gd name="T27" fmla="*/ 405 h 548"/>
                <a:gd name="T28" fmla="*/ 286 w 422"/>
                <a:gd name="T29" fmla="*/ 359 h 548"/>
                <a:gd name="T30" fmla="*/ 319 w 422"/>
                <a:gd name="T31" fmla="*/ 313 h 548"/>
                <a:gd name="T32" fmla="*/ 353 w 422"/>
                <a:gd name="T33" fmla="*/ 265 h 548"/>
                <a:gd name="T34" fmla="*/ 389 w 422"/>
                <a:gd name="T35" fmla="*/ 219 h 548"/>
                <a:gd name="T36" fmla="*/ 422 w 422"/>
                <a:gd name="T37" fmla="*/ 170 h 548"/>
                <a:gd name="T38" fmla="*/ 304 w 422"/>
                <a:gd name="T39" fmla="*/ 198 h 548"/>
                <a:gd name="T40" fmla="*/ 391 w 422"/>
                <a:gd name="T41" fmla="*/ 38 h 548"/>
                <a:gd name="T42" fmla="*/ 321 w 422"/>
                <a:gd name="T43" fmla="*/ 0 h 548"/>
                <a:gd name="T44" fmla="*/ 273 w 422"/>
                <a:gd name="T45" fmla="*/ 63 h 548"/>
                <a:gd name="T46" fmla="*/ 391 w 422"/>
                <a:gd name="T47" fmla="*/ 38 h 54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22"/>
                <a:gd name="T73" fmla="*/ 0 h 548"/>
                <a:gd name="T74" fmla="*/ 422 w 422"/>
                <a:gd name="T75" fmla="*/ 548 h 54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22" h="548">
                  <a:moveTo>
                    <a:pt x="391" y="38"/>
                  </a:moveTo>
                  <a:lnTo>
                    <a:pt x="273" y="63"/>
                  </a:lnTo>
                  <a:lnTo>
                    <a:pt x="239" y="112"/>
                  </a:lnTo>
                  <a:lnTo>
                    <a:pt x="206" y="158"/>
                  </a:lnTo>
                  <a:lnTo>
                    <a:pt x="172" y="206"/>
                  </a:lnTo>
                  <a:lnTo>
                    <a:pt x="136" y="252"/>
                  </a:lnTo>
                  <a:lnTo>
                    <a:pt x="103" y="298"/>
                  </a:lnTo>
                  <a:lnTo>
                    <a:pt x="69" y="346"/>
                  </a:lnTo>
                  <a:lnTo>
                    <a:pt x="35" y="393"/>
                  </a:lnTo>
                  <a:lnTo>
                    <a:pt x="0" y="441"/>
                  </a:lnTo>
                  <a:lnTo>
                    <a:pt x="149" y="548"/>
                  </a:lnTo>
                  <a:lnTo>
                    <a:pt x="183" y="500"/>
                  </a:lnTo>
                  <a:lnTo>
                    <a:pt x="216" y="453"/>
                  </a:lnTo>
                  <a:lnTo>
                    <a:pt x="252" y="405"/>
                  </a:lnTo>
                  <a:lnTo>
                    <a:pt x="286" y="359"/>
                  </a:lnTo>
                  <a:lnTo>
                    <a:pt x="319" y="313"/>
                  </a:lnTo>
                  <a:lnTo>
                    <a:pt x="353" y="265"/>
                  </a:lnTo>
                  <a:lnTo>
                    <a:pt x="389" y="219"/>
                  </a:lnTo>
                  <a:lnTo>
                    <a:pt x="422" y="170"/>
                  </a:lnTo>
                  <a:lnTo>
                    <a:pt x="304" y="198"/>
                  </a:lnTo>
                  <a:lnTo>
                    <a:pt x="391" y="38"/>
                  </a:lnTo>
                  <a:lnTo>
                    <a:pt x="321" y="0"/>
                  </a:lnTo>
                  <a:lnTo>
                    <a:pt x="273" y="63"/>
                  </a:lnTo>
                  <a:lnTo>
                    <a:pt x="391" y="38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2" name="Rectangle 20"/>
            <p:cNvSpPr>
              <a:spLocks noChangeArrowheads="1"/>
            </p:cNvSpPr>
            <p:nvPr/>
          </p:nvSpPr>
          <p:spPr bwMode="auto">
            <a:xfrm>
              <a:off x="253" y="925"/>
              <a:ext cx="0" cy="17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entury Gothic" pitchFamily="34" charset="0"/>
              </a:endParaRPr>
            </a:p>
          </p:txBody>
        </p:sp>
        <p:sp>
          <p:nvSpPr>
            <p:cNvPr id="54293" name="Freeform 21"/>
            <p:cNvSpPr>
              <a:spLocks noChangeArrowheads="1"/>
            </p:cNvSpPr>
            <p:nvPr/>
          </p:nvSpPr>
          <p:spPr bwMode="auto">
            <a:xfrm>
              <a:off x="302" y="993"/>
              <a:ext cx="22" cy="26"/>
            </a:xfrm>
            <a:custGeom>
              <a:avLst/>
              <a:gdLst>
                <a:gd name="T0" fmla="*/ 0 w 136"/>
                <a:gd name="T1" fmla="*/ 0 h 157"/>
                <a:gd name="T2" fmla="*/ 67 w 136"/>
                <a:gd name="T3" fmla="*/ 0 h 157"/>
                <a:gd name="T4" fmla="*/ 67 w 136"/>
                <a:gd name="T5" fmla="*/ 4 h 157"/>
                <a:gd name="T6" fmla="*/ 65 w 136"/>
                <a:gd name="T7" fmla="*/ 4 h 157"/>
                <a:gd name="T8" fmla="*/ 59 w 136"/>
                <a:gd name="T9" fmla="*/ 4 h 157"/>
                <a:gd name="T10" fmla="*/ 55 w 136"/>
                <a:gd name="T11" fmla="*/ 6 h 157"/>
                <a:gd name="T12" fmla="*/ 52 w 136"/>
                <a:gd name="T13" fmla="*/ 8 h 157"/>
                <a:gd name="T14" fmla="*/ 50 w 136"/>
                <a:gd name="T15" fmla="*/ 11 h 157"/>
                <a:gd name="T16" fmla="*/ 48 w 136"/>
                <a:gd name="T17" fmla="*/ 17 h 157"/>
                <a:gd name="T18" fmla="*/ 48 w 136"/>
                <a:gd name="T19" fmla="*/ 27 h 157"/>
                <a:gd name="T20" fmla="*/ 48 w 136"/>
                <a:gd name="T21" fmla="*/ 103 h 157"/>
                <a:gd name="T22" fmla="*/ 50 w 136"/>
                <a:gd name="T23" fmla="*/ 120 h 157"/>
                <a:gd name="T24" fmla="*/ 52 w 136"/>
                <a:gd name="T25" fmla="*/ 130 h 157"/>
                <a:gd name="T26" fmla="*/ 55 w 136"/>
                <a:gd name="T27" fmla="*/ 136 h 157"/>
                <a:gd name="T28" fmla="*/ 61 w 136"/>
                <a:gd name="T29" fmla="*/ 141 h 157"/>
                <a:gd name="T30" fmla="*/ 67 w 136"/>
                <a:gd name="T31" fmla="*/ 145 h 157"/>
                <a:gd name="T32" fmla="*/ 76 w 136"/>
                <a:gd name="T33" fmla="*/ 145 h 157"/>
                <a:gd name="T34" fmla="*/ 86 w 136"/>
                <a:gd name="T35" fmla="*/ 145 h 157"/>
                <a:gd name="T36" fmla="*/ 94 w 136"/>
                <a:gd name="T37" fmla="*/ 141 h 157"/>
                <a:gd name="T38" fmla="*/ 101 w 136"/>
                <a:gd name="T39" fmla="*/ 132 h 157"/>
                <a:gd name="T40" fmla="*/ 105 w 136"/>
                <a:gd name="T41" fmla="*/ 124 h 157"/>
                <a:gd name="T42" fmla="*/ 109 w 136"/>
                <a:gd name="T43" fmla="*/ 111 h 157"/>
                <a:gd name="T44" fmla="*/ 109 w 136"/>
                <a:gd name="T45" fmla="*/ 90 h 157"/>
                <a:gd name="T46" fmla="*/ 109 w 136"/>
                <a:gd name="T47" fmla="*/ 27 h 157"/>
                <a:gd name="T48" fmla="*/ 109 w 136"/>
                <a:gd name="T49" fmla="*/ 19 h 157"/>
                <a:gd name="T50" fmla="*/ 107 w 136"/>
                <a:gd name="T51" fmla="*/ 13 h 157"/>
                <a:gd name="T52" fmla="*/ 105 w 136"/>
                <a:gd name="T53" fmla="*/ 8 h 157"/>
                <a:gd name="T54" fmla="*/ 103 w 136"/>
                <a:gd name="T55" fmla="*/ 6 h 157"/>
                <a:gd name="T56" fmla="*/ 99 w 136"/>
                <a:gd name="T57" fmla="*/ 4 h 157"/>
                <a:gd name="T58" fmla="*/ 90 w 136"/>
                <a:gd name="T59" fmla="*/ 4 h 157"/>
                <a:gd name="T60" fmla="*/ 90 w 136"/>
                <a:gd name="T61" fmla="*/ 0 h 157"/>
                <a:gd name="T62" fmla="*/ 136 w 136"/>
                <a:gd name="T63" fmla="*/ 0 h 157"/>
                <a:gd name="T64" fmla="*/ 136 w 136"/>
                <a:gd name="T65" fmla="*/ 4 h 157"/>
                <a:gd name="T66" fmla="*/ 134 w 136"/>
                <a:gd name="T67" fmla="*/ 4 h 157"/>
                <a:gd name="T68" fmla="*/ 128 w 136"/>
                <a:gd name="T69" fmla="*/ 4 h 157"/>
                <a:gd name="T70" fmla="*/ 124 w 136"/>
                <a:gd name="T71" fmla="*/ 6 h 157"/>
                <a:gd name="T72" fmla="*/ 122 w 136"/>
                <a:gd name="T73" fmla="*/ 11 h 157"/>
                <a:gd name="T74" fmla="*/ 120 w 136"/>
                <a:gd name="T75" fmla="*/ 15 h 157"/>
                <a:gd name="T76" fmla="*/ 118 w 136"/>
                <a:gd name="T77" fmla="*/ 19 h 157"/>
                <a:gd name="T78" fmla="*/ 118 w 136"/>
                <a:gd name="T79" fmla="*/ 27 h 157"/>
                <a:gd name="T80" fmla="*/ 118 w 136"/>
                <a:gd name="T81" fmla="*/ 86 h 157"/>
                <a:gd name="T82" fmla="*/ 118 w 136"/>
                <a:gd name="T83" fmla="*/ 109 h 157"/>
                <a:gd name="T84" fmla="*/ 115 w 136"/>
                <a:gd name="T85" fmla="*/ 124 h 157"/>
                <a:gd name="T86" fmla="*/ 109 w 136"/>
                <a:gd name="T87" fmla="*/ 136 h 157"/>
                <a:gd name="T88" fmla="*/ 99 w 136"/>
                <a:gd name="T89" fmla="*/ 147 h 157"/>
                <a:gd name="T90" fmla="*/ 92 w 136"/>
                <a:gd name="T91" fmla="*/ 151 h 157"/>
                <a:gd name="T92" fmla="*/ 86 w 136"/>
                <a:gd name="T93" fmla="*/ 155 h 157"/>
                <a:gd name="T94" fmla="*/ 78 w 136"/>
                <a:gd name="T95" fmla="*/ 155 h 157"/>
                <a:gd name="T96" fmla="*/ 67 w 136"/>
                <a:gd name="T97" fmla="*/ 157 h 157"/>
                <a:gd name="T98" fmla="*/ 52 w 136"/>
                <a:gd name="T99" fmla="*/ 155 h 157"/>
                <a:gd name="T100" fmla="*/ 40 w 136"/>
                <a:gd name="T101" fmla="*/ 151 h 157"/>
                <a:gd name="T102" fmla="*/ 29 w 136"/>
                <a:gd name="T103" fmla="*/ 143 h 157"/>
                <a:gd name="T104" fmla="*/ 21 w 136"/>
                <a:gd name="T105" fmla="*/ 132 h 157"/>
                <a:gd name="T106" fmla="*/ 19 w 136"/>
                <a:gd name="T107" fmla="*/ 120 h 157"/>
                <a:gd name="T108" fmla="*/ 17 w 136"/>
                <a:gd name="T109" fmla="*/ 103 h 157"/>
                <a:gd name="T110" fmla="*/ 17 w 136"/>
                <a:gd name="T111" fmla="*/ 27 h 157"/>
                <a:gd name="T112" fmla="*/ 17 w 136"/>
                <a:gd name="T113" fmla="*/ 17 h 157"/>
                <a:gd name="T114" fmla="*/ 15 w 136"/>
                <a:gd name="T115" fmla="*/ 11 h 157"/>
                <a:gd name="T116" fmla="*/ 15 w 136"/>
                <a:gd name="T117" fmla="*/ 8 h 157"/>
                <a:gd name="T118" fmla="*/ 10 w 136"/>
                <a:gd name="T119" fmla="*/ 6 h 157"/>
                <a:gd name="T120" fmla="*/ 6 w 136"/>
                <a:gd name="T121" fmla="*/ 4 h 157"/>
                <a:gd name="T122" fmla="*/ 0 w 136"/>
                <a:gd name="T123" fmla="*/ 4 h 157"/>
                <a:gd name="T124" fmla="*/ 0 w 136"/>
                <a:gd name="T125" fmla="*/ 0 h 15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6"/>
                <a:gd name="T190" fmla="*/ 0 h 157"/>
                <a:gd name="T191" fmla="*/ 136 w 136"/>
                <a:gd name="T192" fmla="*/ 157 h 15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6" h="157">
                  <a:moveTo>
                    <a:pt x="0" y="0"/>
                  </a:moveTo>
                  <a:lnTo>
                    <a:pt x="67" y="0"/>
                  </a:lnTo>
                  <a:lnTo>
                    <a:pt x="67" y="4"/>
                  </a:lnTo>
                  <a:lnTo>
                    <a:pt x="65" y="4"/>
                  </a:lnTo>
                  <a:lnTo>
                    <a:pt x="59" y="4"/>
                  </a:lnTo>
                  <a:lnTo>
                    <a:pt x="55" y="6"/>
                  </a:lnTo>
                  <a:lnTo>
                    <a:pt x="52" y="8"/>
                  </a:lnTo>
                  <a:lnTo>
                    <a:pt x="50" y="11"/>
                  </a:lnTo>
                  <a:lnTo>
                    <a:pt x="48" y="17"/>
                  </a:lnTo>
                  <a:lnTo>
                    <a:pt x="48" y="27"/>
                  </a:lnTo>
                  <a:lnTo>
                    <a:pt x="48" y="103"/>
                  </a:lnTo>
                  <a:lnTo>
                    <a:pt x="50" y="120"/>
                  </a:lnTo>
                  <a:lnTo>
                    <a:pt x="52" y="130"/>
                  </a:lnTo>
                  <a:lnTo>
                    <a:pt x="55" y="136"/>
                  </a:lnTo>
                  <a:lnTo>
                    <a:pt x="61" y="141"/>
                  </a:lnTo>
                  <a:lnTo>
                    <a:pt x="67" y="145"/>
                  </a:lnTo>
                  <a:lnTo>
                    <a:pt x="76" y="145"/>
                  </a:lnTo>
                  <a:lnTo>
                    <a:pt x="86" y="145"/>
                  </a:lnTo>
                  <a:lnTo>
                    <a:pt x="94" y="141"/>
                  </a:lnTo>
                  <a:lnTo>
                    <a:pt x="101" y="132"/>
                  </a:lnTo>
                  <a:lnTo>
                    <a:pt x="105" y="124"/>
                  </a:lnTo>
                  <a:lnTo>
                    <a:pt x="109" y="111"/>
                  </a:lnTo>
                  <a:lnTo>
                    <a:pt x="109" y="90"/>
                  </a:lnTo>
                  <a:lnTo>
                    <a:pt x="109" y="27"/>
                  </a:lnTo>
                  <a:lnTo>
                    <a:pt x="109" y="19"/>
                  </a:lnTo>
                  <a:lnTo>
                    <a:pt x="107" y="13"/>
                  </a:lnTo>
                  <a:lnTo>
                    <a:pt x="105" y="8"/>
                  </a:lnTo>
                  <a:lnTo>
                    <a:pt x="103" y="6"/>
                  </a:lnTo>
                  <a:lnTo>
                    <a:pt x="99" y="4"/>
                  </a:lnTo>
                  <a:lnTo>
                    <a:pt x="90" y="4"/>
                  </a:lnTo>
                  <a:lnTo>
                    <a:pt x="90" y="0"/>
                  </a:lnTo>
                  <a:lnTo>
                    <a:pt x="136" y="0"/>
                  </a:lnTo>
                  <a:lnTo>
                    <a:pt x="136" y="4"/>
                  </a:lnTo>
                  <a:lnTo>
                    <a:pt x="134" y="4"/>
                  </a:lnTo>
                  <a:lnTo>
                    <a:pt x="128" y="4"/>
                  </a:lnTo>
                  <a:lnTo>
                    <a:pt x="124" y="6"/>
                  </a:lnTo>
                  <a:lnTo>
                    <a:pt x="122" y="11"/>
                  </a:lnTo>
                  <a:lnTo>
                    <a:pt x="120" y="15"/>
                  </a:lnTo>
                  <a:lnTo>
                    <a:pt x="118" y="19"/>
                  </a:lnTo>
                  <a:lnTo>
                    <a:pt x="118" y="27"/>
                  </a:lnTo>
                  <a:lnTo>
                    <a:pt x="118" y="86"/>
                  </a:lnTo>
                  <a:lnTo>
                    <a:pt x="118" y="109"/>
                  </a:lnTo>
                  <a:lnTo>
                    <a:pt x="115" y="124"/>
                  </a:lnTo>
                  <a:lnTo>
                    <a:pt x="109" y="136"/>
                  </a:lnTo>
                  <a:lnTo>
                    <a:pt x="99" y="147"/>
                  </a:lnTo>
                  <a:lnTo>
                    <a:pt x="92" y="151"/>
                  </a:lnTo>
                  <a:lnTo>
                    <a:pt x="86" y="155"/>
                  </a:lnTo>
                  <a:lnTo>
                    <a:pt x="78" y="155"/>
                  </a:lnTo>
                  <a:lnTo>
                    <a:pt x="67" y="157"/>
                  </a:lnTo>
                  <a:lnTo>
                    <a:pt x="52" y="155"/>
                  </a:lnTo>
                  <a:lnTo>
                    <a:pt x="40" y="151"/>
                  </a:lnTo>
                  <a:lnTo>
                    <a:pt x="29" y="143"/>
                  </a:lnTo>
                  <a:lnTo>
                    <a:pt x="21" y="132"/>
                  </a:lnTo>
                  <a:lnTo>
                    <a:pt x="19" y="120"/>
                  </a:lnTo>
                  <a:lnTo>
                    <a:pt x="17" y="103"/>
                  </a:lnTo>
                  <a:lnTo>
                    <a:pt x="17" y="27"/>
                  </a:lnTo>
                  <a:lnTo>
                    <a:pt x="17" y="17"/>
                  </a:lnTo>
                  <a:lnTo>
                    <a:pt x="15" y="11"/>
                  </a:lnTo>
                  <a:lnTo>
                    <a:pt x="15" y="8"/>
                  </a:lnTo>
                  <a:lnTo>
                    <a:pt x="10" y="6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4" name="Freeform 22"/>
            <p:cNvSpPr>
              <a:spLocks noChangeArrowheads="1"/>
            </p:cNvSpPr>
            <p:nvPr/>
          </p:nvSpPr>
          <p:spPr bwMode="auto">
            <a:xfrm>
              <a:off x="330" y="993"/>
              <a:ext cx="23" cy="26"/>
            </a:xfrm>
            <a:custGeom>
              <a:avLst/>
              <a:gdLst>
                <a:gd name="T0" fmla="*/ 48 w 139"/>
                <a:gd name="T1" fmla="*/ 0 h 157"/>
                <a:gd name="T2" fmla="*/ 113 w 139"/>
                <a:gd name="T3" fmla="*/ 94 h 157"/>
                <a:gd name="T4" fmla="*/ 113 w 139"/>
                <a:gd name="T5" fmla="*/ 29 h 157"/>
                <a:gd name="T6" fmla="*/ 113 w 139"/>
                <a:gd name="T7" fmla="*/ 17 h 157"/>
                <a:gd name="T8" fmla="*/ 109 w 139"/>
                <a:gd name="T9" fmla="*/ 11 h 157"/>
                <a:gd name="T10" fmla="*/ 107 w 139"/>
                <a:gd name="T11" fmla="*/ 8 h 157"/>
                <a:gd name="T12" fmla="*/ 103 w 139"/>
                <a:gd name="T13" fmla="*/ 6 h 157"/>
                <a:gd name="T14" fmla="*/ 99 w 139"/>
                <a:gd name="T15" fmla="*/ 4 h 157"/>
                <a:gd name="T16" fmla="*/ 94 w 139"/>
                <a:gd name="T17" fmla="*/ 4 h 157"/>
                <a:gd name="T18" fmla="*/ 94 w 139"/>
                <a:gd name="T19" fmla="*/ 0 h 157"/>
                <a:gd name="T20" fmla="*/ 139 w 139"/>
                <a:gd name="T21" fmla="*/ 0 h 157"/>
                <a:gd name="T22" fmla="*/ 139 w 139"/>
                <a:gd name="T23" fmla="*/ 4 h 157"/>
                <a:gd name="T24" fmla="*/ 130 w 139"/>
                <a:gd name="T25" fmla="*/ 6 h 157"/>
                <a:gd name="T26" fmla="*/ 126 w 139"/>
                <a:gd name="T27" fmla="*/ 8 h 157"/>
                <a:gd name="T28" fmla="*/ 124 w 139"/>
                <a:gd name="T29" fmla="*/ 11 h 157"/>
                <a:gd name="T30" fmla="*/ 122 w 139"/>
                <a:gd name="T31" fmla="*/ 15 h 157"/>
                <a:gd name="T32" fmla="*/ 122 w 139"/>
                <a:gd name="T33" fmla="*/ 21 h 157"/>
                <a:gd name="T34" fmla="*/ 120 w 139"/>
                <a:gd name="T35" fmla="*/ 29 h 157"/>
                <a:gd name="T36" fmla="*/ 120 w 139"/>
                <a:gd name="T37" fmla="*/ 157 h 157"/>
                <a:gd name="T38" fmla="*/ 118 w 139"/>
                <a:gd name="T39" fmla="*/ 157 h 157"/>
                <a:gd name="T40" fmla="*/ 27 w 139"/>
                <a:gd name="T41" fmla="*/ 29 h 157"/>
                <a:gd name="T42" fmla="*/ 27 w 139"/>
                <a:gd name="T43" fmla="*/ 126 h 157"/>
                <a:gd name="T44" fmla="*/ 27 w 139"/>
                <a:gd name="T45" fmla="*/ 139 h 157"/>
                <a:gd name="T46" fmla="*/ 31 w 139"/>
                <a:gd name="T47" fmla="*/ 145 h 157"/>
                <a:gd name="T48" fmla="*/ 38 w 139"/>
                <a:gd name="T49" fmla="*/ 147 h 157"/>
                <a:gd name="T50" fmla="*/ 44 w 139"/>
                <a:gd name="T51" fmla="*/ 149 h 157"/>
                <a:gd name="T52" fmla="*/ 48 w 139"/>
                <a:gd name="T53" fmla="*/ 149 h 157"/>
                <a:gd name="T54" fmla="*/ 48 w 139"/>
                <a:gd name="T55" fmla="*/ 153 h 157"/>
                <a:gd name="T56" fmla="*/ 0 w 139"/>
                <a:gd name="T57" fmla="*/ 153 h 157"/>
                <a:gd name="T58" fmla="*/ 0 w 139"/>
                <a:gd name="T59" fmla="*/ 149 h 157"/>
                <a:gd name="T60" fmla="*/ 10 w 139"/>
                <a:gd name="T61" fmla="*/ 147 h 157"/>
                <a:gd name="T62" fmla="*/ 15 w 139"/>
                <a:gd name="T63" fmla="*/ 145 h 157"/>
                <a:gd name="T64" fmla="*/ 19 w 139"/>
                <a:gd name="T65" fmla="*/ 136 h 157"/>
                <a:gd name="T66" fmla="*/ 19 w 139"/>
                <a:gd name="T67" fmla="*/ 126 h 157"/>
                <a:gd name="T68" fmla="*/ 19 w 139"/>
                <a:gd name="T69" fmla="*/ 19 h 157"/>
                <a:gd name="T70" fmla="*/ 17 w 139"/>
                <a:gd name="T71" fmla="*/ 15 h 157"/>
                <a:gd name="T72" fmla="*/ 12 w 139"/>
                <a:gd name="T73" fmla="*/ 8 h 157"/>
                <a:gd name="T74" fmla="*/ 10 w 139"/>
                <a:gd name="T75" fmla="*/ 6 h 157"/>
                <a:gd name="T76" fmla="*/ 6 w 139"/>
                <a:gd name="T77" fmla="*/ 4 h 157"/>
                <a:gd name="T78" fmla="*/ 0 w 139"/>
                <a:gd name="T79" fmla="*/ 4 h 157"/>
                <a:gd name="T80" fmla="*/ 0 w 139"/>
                <a:gd name="T81" fmla="*/ 0 h 157"/>
                <a:gd name="T82" fmla="*/ 48 w 139"/>
                <a:gd name="T83" fmla="*/ 0 h 15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39"/>
                <a:gd name="T127" fmla="*/ 0 h 157"/>
                <a:gd name="T128" fmla="*/ 139 w 139"/>
                <a:gd name="T129" fmla="*/ 157 h 157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39" h="157">
                  <a:moveTo>
                    <a:pt x="48" y="0"/>
                  </a:moveTo>
                  <a:lnTo>
                    <a:pt x="113" y="94"/>
                  </a:lnTo>
                  <a:lnTo>
                    <a:pt x="113" y="29"/>
                  </a:lnTo>
                  <a:lnTo>
                    <a:pt x="113" y="17"/>
                  </a:lnTo>
                  <a:lnTo>
                    <a:pt x="109" y="11"/>
                  </a:lnTo>
                  <a:lnTo>
                    <a:pt x="107" y="8"/>
                  </a:lnTo>
                  <a:lnTo>
                    <a:pt x="103" y="6"/>
                  </a:lnTo>
                  <a:lnTo>
                    <a:pt x="99" y="4"/>
                  </a:lnTo>
                  <a:lnTo>
                    <a:pt x="94" y="4"/>
                  </a:lnTo>
                  <a:lnTo>
                    <a:pt x="94" y="0"/>
                  </a:lnTo>
                  <a:lnTo>
                    <a:pt x="139" y="0"/>
                  </a:lnTo>
                  <a:lnTo>
                    <a:pt x="139" y="4"/>
                  </a:lnTo>
                  <a:lnTo>
                    <a:pt x="130" y="6"/>
                  </a:lnTo>
                  <a:lnTo>
                    <a:pt x="126" y="8"/>
                  </a:lnTo>
                  <a:lnTo>
                    <a:pt x="124" y="11"/>
                  </a:lnTo>
                  <a:lnTo>
                    <a:pt x="122" y="15"/>
                  </a:lnTo>
                  <a:lnTo>
                    <a:pt x="122" y="21"/>
                  </a:lnTo>
                  <a:lnTo>
                    <a:pt x="120" y="29"/>
                  </a:lnTo>
                  <a:lnTo>
                    <a:pt x="120" y="157"/>
                  </a:lnTo>
                  <a:lnTo>
                    <a:pt x="118" y="157"/>
                  </a:lnTo>
                  <a:lnTo>
                    <a:pt x="27" y="29"/>
                  </a:lnTo>
                  <a:lnTo>
                    <a:pt x="27" y="126"/>
                  </a:lnTo>
                  <a:lnTo>
                    <a:pt x="27" y="139"/>
                  </a:lnTo>
                  <a:lnTo>
                    <a:pt x="31" y="145"/>
                  </a:lnTo>
                  <a:lnTo>
                    <a:pt x="38" y="147"/>
                  </a:lnTo>
                  <a:lnTo>
                    <a:pt x="44" y="149"/>
                  </a:lnTo>
                  <a:lnTo>
                    <a:pt x="48" y="149"/>
                  </a:lnTo>
                  <a:lnTo>
                    <a:pt x="48" y="153"/>
                  </a:lnTo>
                  <a:lnTo>
                    <a:pt x="0" y="153"/>
                  </a:lnTo>
                  <a:lnTo>
                    <a:pt x="0" y="149"/>
                  </a:lnTo>
                  <a:lnTo>
                    <a:pt x="10" y="147"/>
                  </a:lnTo>
                  <a:lnTo>
                    <a:pt x="15" y="145"/>
                  </a:lnTo>
                  <a:lnTo>
                    <a:pt x="19" y="136"/>
                  </a:lnTo>
                  <a:lnTo>
                    <a:pt x="19" y="126"/>
                  </a:lnTo>
                  <a:lnTo>
                    <a:pt x="19" y="19"/>
                  </a:lnTo>
                  <a:lnTo>
                    <a:pt x="17" y="15"/>
                  </a:lnTo>
                  <a:lnTo>
                    <a:pt x="12" y="8"/>
                  </a:lnTo>
                  <a:lnTo>
                    <a:pt x="10" y="6"/>
                  </a:lnTo>
                  <a:lnTo>
                    <a:pt x="6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5" name="Freeform 23"/>
            <p:cNvSpPr>
              <a:spLocks noChangeArrowheads="1"/>
            </p:cNvSpPr>
            <p:nvPr/>
          </p:nvSpPr>
          <p:spPr bwMode="auto">
            <a:xfrm>
              <a:off x="358" y="993"/>
              <a:ext cx="9" cy="25"/>
            </a:xfrm>
            <a:custGeom>
              <a:avLst/>
              <a:gdLst>
                <a:gd name="T0" fmla="*/ 69 w 69"/>
                <a:gd name="T1" fmla="*/ 149 h 153"/>
                <a:gd name="T2" fmla="*/ 69 w 69"/>
                <a:gd name="T3" fmla="*/ 153 h 153"/>
                <a:gd name="T4" fmla="*/ 0 w 69"/>
                <a:gd name="T5" fmla="*/ 153 h 153"/>
                <a:gd name="T6" fmla="*/ 0 w 69"/>
                <a:gd name="T7" fmla="*/ 149 h 153"/>
                <a:gd name="T8" fmla="*/ 4 w 69"/>
                <a:gd name="T9" fmla="*/ 149 h 153"/>
                <a:gd name="T10" fmla="*/ 8 w 69"/>
                <a:gd name="T11" fmla="*/ 149 h 153"/>
                <a:gd name="T12" fmla="*/ 13 w 69"/>
                <a:gd name="T13" fmla="*/ 147 h 153"/>
                <a:gd name="T14" fmla="*/ 17 w 69"/>
                <a:gd name="T15" fmla="*/ 145 h 153"/>
                <a:gd name="T16" fmla="*/ 17 w 69"/>
                <a:gd name="T17" fmla="*/ 141 h 153"/>
                <a:gd name="T18" fmla="*/ 19 w 69"/>
                <a:gd name="T19" fmla="*/ 136 h 153"/>
                <a:gd name="T20" fmla="*/ 19 w 69"/>
                <a:gd name="T21" fmla="*/ 128 h 153"/>
                <a:gd name="T22" fmla="*/ 19 w 69"/>
                <a:gd name="T23" fmla="*/ 27 h 153"/>
                <a:gd name="T24" fmla="*/ 19 w 69"/>
                <a:gd name="T25" fmla="*/ 17 h 153"/>
                <a:gd name="T26" fmla="*/ 17 w 69"/>
                <a:gd name="T27" fmla="*/ 13 h 153"/>
                <a:gd name="T28" fmla="*/ 17 w 69"/>
                <a:gd name="T29" fmla="*/ 8 h 153"/>
                <a:gd name="T30" fmla="*/ 13 w 69"/>
                <a:gd name="T31" fmla="*/ 6 h 153"/>
                <a:gd name="T32" fmla="*/ 8 w 69"/>
                <a:gd name="T33" fmla="*/ 4 h 153"/>
                <a:gd name="T34" fmla="*/ 4 w 69"/>
                <a:gd name="T35" fmla="*/ 4 h 153"/>
                <a:gd name="T36" fmla="*/ 0 w 69"/>
                <a:gd name="T37" fmla="*/ 4 h 153"/>
                <a:gd name="T38" fmla="*/ 0 w 69"/>
                <a:gd name="T39" fmla="*/ 0 h 153"/>
                <a:gd name="T40" fmla="*/ 69 w 69"/>
                <a:gd name="T41" fmla="*/ 0 h 153"/>
                <a:gd name="T42" fmla="*/ 69 w 69"/>
                <a:gd name="T43" fmla="*/ 4 h 153"/>
                <a:gd name="T44" fmla="*/ 65 w 69"/>
                <a:gd name="T45" fmla="*/ 4 h 153"/>
                <a:gd name="T46" fmla="*/ 59 w 69"/>
                <a:gd name="T47" fmla="*/ 4 h 153"/>
                <a:gd name="T48" fmla="*/ 57 w 69"/>
                <a:gd name="T49" fmla="*/ 6 h 153"/>
                <a:gd name="T50" fmla="*/ 53 w 69"/>
                <a:gd name="T51" fmla="*/ 8 h 153"/>
                <a:gd name="T52" fmla="*/ 53 w 69"/>
                <a:gd name="T53" fmla="*/ 13 h 153"/>
                <a:gd name="T54" fmla="*/ 50 w 69"/>
                <a:gd name="T55" fmla="*/ 17 h 153"/>
                <a:gd name="T56" fmla="*/ 50 w 69"/>
                <a:gd name="T57" fmla="*/ 27 h 153"/>
                <a:gd name="T58" fmla="*/ 50 w 69"/>
                <a:gd name="T59" fmla="*/ 128 h 153"/>
                <a:gd name="T60" fmla="*/ 50 w 69"/>
                <a:gd name="T61" fmla="*/ 136 h 153"/>
                <a:gd name="T62" fmla="*/ 53 w 69"/>
                <a:gd name="T63" fmla="*/ 143 h 153"/>
                <a:gd name="T64" fmla="*/ 53 w 69"/>
                <a:gd name="T65" fmla="*/ 145 h 153"/>
                <a:gd name="T66" fmla="*/ 57 w 69"/>
                <a:gd name="T67" fmla="*/ 147 h 153"/>
                <a:gd name="T68" fmla="*/ 61 w 69"/>
                <a:gd name="T69" fmla="*/ 149 h 153"/>
                <a:gd name="T70" fmla="*/ 65 w 69"/>
                <a:gd name="T71" fmla="*/ 149 h 153"/>
                <a:gd name="T72" fmla="*/ 69 w 69"/>
                <a:gd name="T73" fmla="*/ 149 h 15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9"/>
                <a:gd name="T112" fmla="*/ 0 h 153"/>
                <a:gd name="T113" fmla="*/ 69 w 69"/>
                <a:gd name="T114" fmla="*/ 153 h 15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9" h="153">
                  <a:moveTo>
                    <a:pt x="69" y="149"/>
                  </a:moveTo>
                  <a:lnTo>
                    <a:pt x="69" y="153"/>
                  </a:lnTo>
                  <a:lnTo>
                    <a:pt x="0" y="153"/>
                  </a:lnTo>
                  <a:lnTo>
                    <a:pt x="0" y="149"/>
                  </a:lnTo>
                  <a:lnTo>
                    <a:pt x="4" y="149"/>
                  </a:lnTo>
                  <a:lnTo>
                    <a:pt x="8" y="149"/>
                  </a:lnTo>
                  <a:lnTo>
                    <a:pt x="13" y="147"/>
                  </a:lnTo>
                  <a:lnTo>
                    <a:pt x="17" y="145"/>
                  </a:lnTo>
                  <a:lnTo>
                    <a:pt x="17" y="141"/>
                  </a:lnTo>
                  <a:lnTo>
                    <a:pt x="19" y="136"/>
                  </a:lnTo>
                  <a:lnTo>
                    <a:pt x="19" y="128"/>
                  </a:lnTo>
                  <a:lnTo>
                    <a:pt x="19" y="27"/>
                  </a:lnTo>
                  <a:lnTo>
                    <a:pt x="19" y="17"/>
                  </a:lnTo>
                  <a:lnTo>
                    <a:pt x="17" y="13"/>
                  </a:lnTo>
                  <a:lnTo>
                    <a:pt x="17" y="8"/>
                  </a:lnTo>
                  <a:lnTo>
                    <a:pt x="13" y="6"/>
                  </a:lnTo>
                  <a:lnTo>
                    <a:pt x="8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69" y="0"/>
                  </a:lnTo>
                  <a:lnTo>
                    <a:pt x="69" y="4"/>
                  </a:lnTo>
                  <a:lnTo>
                    <a:pt x="65" y="4"/>
                  </a:lnTo>
                  <a:lnTo>
                    <a:pt x="59" y="4"/>
                  </a:lnTo>
                  <a:lnTo>
                    <a:pt x="57" y="6"/>
                  </a:lnTo>
                  <a:lnTo>
                    <a:pt x="53" y="8"/>
                  </a:lnTo>
                  <a:lnTo>
                    <a:pt x="53" y="13"/>
                  </a:lnTo>
                  <a:lnTo>
                    <a:pt x="50" y="17"/>
                  </a:lnTo>
                  <a:lnTo>
                    <a:pt x="50" y="27"/>
                  </a:lnTo>
                  <a:lnTo>
                    <a:pt x="50" y="128"/>
                  </a:lnTo>
                  <a:lnTo>
                    <a:pt x="50" y="136"/>
                  </a:lnTo>
                  <a:lnTo>
                    <a:pt x="53" y="143"/>
                  </a:lnTo>
                  <a:lnTo>
                    <a:pt x="53" y="145"/>
                  </a:lnTo>
                  <a:lnTo>
                    <a:pt x="57" y="147"/>
                  </a:lnTo>
                  <a:lnTo>
                    <a:pt x="61" y="149"/>
                  </a:lnTo>
                  <a:lnTo>
                    <a:pt x="65" y="149"/>
                  </a:lnTo>
                  <a:lnTo>
                    <a:pt x="69" y="149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6" name="Freeform 24"/>
            <p:cNvSpPr>
              <a:spLocks noChangeArrowheads="1"/>
            </p:cNvSpPr>
            <p:nvPr/>
          </p:nvSpPr>
          <p:spPr bwMode="auto">
            <a:xfrm>
              <a:off x="212" y="664"/>
              <a:ext cx="232" cy="255"/>
            </a:xfrm>
            <a:custGeom>
              <a:avLst/>
              <a:gdLst>
                <a:gd name="T0" fmla="*/ 500 w 1224"/>
                <a:gd name="T1" fmla="*/ 1344 h 1344"/>
                <a:gd name="T2" fmla="*/ 547 w 1224"/>
                <a:gd name="T3" fmla="*/ 1319 h 1344"/>
                <a:gd name="T4" fmla="*/ 591 w 1224"/>
                <a:gd name="T5" fmla="*/ 1296 h 1344"/>
                <a:gd name="T6" fmla="*/ 637 w 1224"/>
                <a:gd name="T7" fmla="*/ 1275 h 1344"/>
                <a:gd name="T8" fmla="*/ 681 w 1224"/>
                <a:gd name="T9" fmla="*/ 1256 h 1344"/>
                <a:gd name="T10" fmla="*/ 727 w 1224"/>
                <a:gd name="T11" fmla="*/ 1242 h 1344"/>
                <a:gd name="T12" fmla="*/ 772 w 1224"/>
                <a:gd name="T13" fmla="*/ 1227 h 1344"/>
                <a:gd name="T14" fmla="*/ 818 w 1224"/>
                <a:gd name="T15" fmla="*/ 1216 h 1344"/>
                <a:gd name="T16" fmla="*/ 862 w 1224"/>
                <a:gd name="T17" fmla="*/ 1206 h 1344"/>
                <a:gd name="T18" fmla="*/ 908 w 1224"/>
                <a:gd name="T19" fmla="*/ 1198 h 1344"/>
                <a:gd name="T20" fmla="*/ 952 w 1224"/>
                <a:gd name="T21" fmla="*/ 1191 h 1344"/>
                <a:gd name="T22" fmla="*/ 999 w 1224"/>
                <a:gd name="T23" fmla="*/ 1187 h 1344"/>
                <a:gd name="T24" fmla="*/ 1045 w 1224"/>
                <a:gd name="T25" fmla="*/ 1183 h 1344"/>
                <a:gd name="T26" fmla="*/ 1133 w 1224"/>
                <a:gd name="T27" fmla="*/ 1177 h 1344"/>
                <a:gd name="T28" fmla="*/ 1224 w 1224"/>
                <a:gd name="T29" fmla="*/ 1174 h 1344"/>
                <a:gd name="T30" fmla="*/ 1205 w 1224"/>
                <a:gd name="T31" fmla="*/ 1028 h 1344"/>
                <a:gd name="T32" fmla="*/ 1184 w 1224"/>
                <a:gd name="T33" fmla="*/ 881 h 1344"/>
                <a:gd name="T34" fmla="*/ 1165 w 1224"/>
                <a:gd name="T35" fmla="*/ 734 h 1344"/>
                <a:gd name="T36" fmla="*/ 1144 w 1224"/>
                <a:gd name="T37" fmla="*/ 587 h 1344"/>
                <a:gd name="T38" fmla="*/ 1125 w 1224"/>
                <a:gd name="T39" fmla="*/ 440 h 1344"/>
                <a:gd name="T40" fmla="*/ 1104 w 1224"/>
                <a:gd name="T41" fmla="*/ 294 h 1344"/>
                <a:gd name="T42" fmla="*/ 1083 w 1224"/>
                <a:gd name="T43" fmla="*/ 147 h 1344"/>
                <a:gd name="T44" fmla="*/ 1064 w 1224"/>
                <a:gd name="T45" fmla="*/ 0 h 1344"/>
                <a:gd name="T46" fmla="*/ 988 w 1224"/>
                <a:gd name="T47" fmla="*/ 29 h 1344"/>
                <a:gd name="T48" fmla="*/ 912 w 1224"/>
                <a:gd name="T49" fmla="*/ 63 h 1344"/>
                <a:gd name="T50" fmla="*/ 839 w 1224"/>
                <a:gd name="T51" fmla="*/ 96 h 1344"/>
                <a:gd name="T52" fmla="*/ 765 w 1224"/>
                <a:gd name="T53" fmla="*/ 132 h 1344"/>
                <a:gd name="T54" fmla="*/ 694 w 1224"/>
                <a:gd name="T55" fmla="*/ 170 h 1344"/>
                <a:gd name="T56" fmla="*/ 624 w 1224"/>
                <a:gd name="T57" fmla="*/ 210 h 1344"/>
                <a:gd name="T58" fmla="*/ 555 w 1224"/>
                <a:gd name="T59" fmla="*/ 250 h 1344"/>
                <a:gd name="T60" fmla="*/ 488 w 1224"/>
                <a:gd name="T61" fmla="*/ 294 h 1344"/>
                <a:gd name="T62" fmla="*/ 423 w 1224"/>
                <a:gd name="T63" fmla="*/ 338 h 1344"/>
                <a:gd name="T64" fmla="*/ 357 w 1224"/>
                <a:gd name="T65" fmla="*/ 386 h 1344"/>
                <a:gd name="T66" fmla="*/ 294 w 1224"/>
                <a:gd name="T67" fmla="*/ 434 h 1344"/>
                <a:gd name="T68" fmla="*/ 231 w 1224"/>
                <a:gd name="T69" fmla="*/ 484 h 1344"/>
                <a:gd name="T70" fmla="*/ 172 w 1224"/>
                <a:gd name="T71" fmla="*/ 539 h 1344"/>
                <a:gd name="T72" fmla="*/ 114 w 1224"/>
                <a:gd name="T73" fmla="*/ 593 h 1344"/>
                <a:gd name="T74" fmla="*/ 57 w 1224"/>
                <a:gd name="T75" fmla="*/ 652 h 1344"/>
                <a:gd name="T76" fmla="*/ 0 w 1224"/>
                <a:gd name="T77" fmla="*/ 711 h 1344"/>
                <a:gd name="T78" fmla="*/ 500 w 1224"/>
                <a:gd name="T79" fmla="*/ 1344 h 134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24"/>
                <a:gd name="T121" fmla="*/ 0 h 1344"/>
                <a:gd name="T122" fmla="*/ 1224 w 1224"/>
                <a:gd name="T123" fmla="*/ 1344 h 134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24" h="1344">
                  <a:moveTo>
                    <a:pt x="500" y="1344"/>
                  </a:moveTo>
                  <a:lnTo>
                    <a:pt x="547" y="1319"/>
                  </a:lnTo>
                  <a:lnTo>
                    <a:pt x="591" y="1296"/>
                  </a:lnTo>
                  <a:lnTo>
                    <a:pt x="637" y="1275"/>
                  </a:lnTo>
                  <a:lnTo>
                    <a:pt x="681" y="1256"/>
                  </a:lnTo>
                  <a:lnTo>
                    <a:pt x="727" y="1242"/>
                  </a:lnTo>
                  <a:lnTo>
                    <a:pt x="772" y="1227"/>
                  </a:lnTo>
                  <a:lnTo>
                    <a:pt x="818" y="1216"/>
                  </a:lnTo>
                  <a:lnTo>
                    <a:pt x="862" y="1206"/>
                  </a:lnTo>
                  <a:lnTo>
                    <a:pt x="908" y="1198"/>
                  </a:lnTo>
                  <a:lnTo>
                    <a:pt x="952" y="1191"/>
                  </a:lnTo>
                  <a:lnTo>
                    <a:pt x="999" y="1187"/>
                  </a:lnTo>
                  <a:lnTo>
                    <a:pt x="1045" y="1183"/>
                  </a:lnTo>
                  <a:lnTo>
                    <a:pt x="1133" y="1177"/>
                  </a:lnTo>
                  <a:lnTo>
                    <a:pt x="1224" y="1174"/>
                  </a:lnTo>
                  <a:lnTo>
                    <a:pt x="1205" y="1028"/>
                  </a:lnTo>
                  <a:lnTo>
                    <a:pt x="1184" y="881"/>
                  </a:lnTo>
                  <a:lnTo>
                    <a:pt x="1165" y="734"/>
                  </a:lnTo>
                  <a:lnTo>
                    <a:pt x="1144" y="587"/>
                  </a:lnTo>
                  <a:lnTo>
                    <a:pt x="1125" y="440"/>
                  </a:lnTo>
                  <a:lnTo>
                    <a:pt x="1104" y="294"/>
                  </a:lnTo>
                  <a:lnTo>
                    <a:pt x="1083" y="147"/>
                  </a:lnTo>
                  <a:lnTo>
                    <a:pt x="1064" y="0"/>
                  </a:lnTo>
                  <a:lnTo>
                    <a:pt x="988" y="29"/>
                  </a:lnTo>
                  <a:lnTo>
                    <a:pt x="912" y="63"/>
                  </a:lnTo>
                  <a:lnTo>
                    <a:pt x="839" y="96"/>
                  </a:lnTo>
                  <a:lnTo>
                    <a:pt x="765" y="132"/>
                  </a:lnTo>
                  <a:lnTo>
                    <a:pt x="694" y="170"/>
                  </a:lnTo>
                  <a:lnTo>
                    <a:pt x="624" y="210"/>
                  </a:lnTo>
                  <a:lnTo>
                    <a:pt x="555" y="250"/>
                  </a:lnTo>
                  <a:lnTo>
                    <a:pt x="488" y="294"/>
                  </a:lnTo>
                  <a:lnTo>
                    <a:pt x="423" y="338"/>
                  </a:lnTo>
                  <a:lnTo>
                    <a:pt x="357" y="386"/>
                  </a:lnTo>
                  <a:lnTo>
                    <a:pt x="294" y="434"/>
                  </a:lnTo>
                  <a:lnTo>
                    <a:pt x="231" y="484"/>
                  </a:lnTo>
                  <a:lnTo>
                    <a:pt x="172" y="539"/>
                  </a:lnTo>
                  <a:lnTo>
                    <a:pt x="114" y="593"/>
                  </a:lnTo>
                  <a:lnTo>
                    <a:pt x="57" y="652"/>
                  </a:lnTo>
                  <a:lnTo>
                    <a:pt x="0" y="711"/>
                  </a:lnTo>
                  <a:lnTo>
                    <a:pt x="500" y="1344"/>
                  </a:lnTo>
                  <a:close/>
                </a:path>
              </a:pathLst>
            </a:custGeom>
            <a:solidFill>
              <a:srgbClr val="29166F"/>
            </a:solidFill>
            <a:ln w="9525" cap="flat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7" name="Freeform 25"/>
            <p:cNvSpPr>
              <a:spLocks noChangeArrowheads="1"/>
            </p:cNvSpPr>
            <p:nvPr/>
          </p:nvSpPr>
          <p:spPr bwMode="auto">
            <a:xfrm>
              <a:off x="308" y="888"/>
              <a:ext cx="138" cy="32"/>
            </a:xfrm>
            <a:custGeom>
              <a:avLst/>
              <a:gdLst>
                <a:gd name="T0" fmla="*/ 719 w 738"/>
                <a:gd name="T1" fmla="*/ 11 h 187"/>
                <a:gd name="T2" fmla="*/ 728 w 738"/>
                <a:gd name="T3" fmla="*/ 0 h 187"/>
                <a:gd name="T4" fmla="*/ 637 w 738"/>
                <a:gd name="T5" fmla="*/ 2 h 187"/>
                <a:gd name="T6" fmla="*/ 547 w 738"/>
                <a:gd name="T7" fmla="*/ 8 h 187"/>
                <a:gd name="T8" fmla="*/ 503 w 738"/>
                <a:gd name="T9" fmla="*/ 13 h 187"/>
                <a:gd name="T10" fmla="*/ 456 w 738"/>
                <a:gd name="T11" fmla="*/ 17 h 187"/>
                <a:gd name="T12" fmla="*/ 410 w 738"/>
                <a:gd name="T13" fmla="*/ 23 h 187"/>
                <a:gd name="T14" fmla="*/ 366 w 738"/>
                <a:gd name="T15" fmla="*/ 32 h 187"/>
                <a:gd name="T16" fmla="*/ 320 w 738"/>
                <a:gd name="T17" fmla="*/ 42 h 187"/>
                <a:gd name="T18" fmla="*/ 273 w 738"/>
                <a:gd name="T19" fmla="*/ 53 h 187"/>
                <a:gd name="T20" fmla="*/ 227 w 738"/>
                <a:gd name="T21" fmla="*/ 67 h 187"/>
                <a:gd name="T22" fmla="*/ 183 w 738"/>
                <a:gd name="T23" fmla="*/ 82 h 187"/>
                <a:gd name="T24" fmla="*/ 137 w 738"/>
                <a:gd name="T25" fmla="*/ 101 h 187"/>
                <a:gd name="T26" fmla="*/ 91 w 738"/>
                <a:gd name="T27" fmla="*/ 122 h 187"/>
                <a:gd name="T28" fmla="*/ 46 w 738"/>
                <a:gd name="T29" fmla="*/ 145 h 187"/>
                <a:gd name="T30" fmla="*/ 0 w 738"/>
                <a:gd name="T31" fmla="*/ 170 h 187"/>
                <a:gd name="T32" fmla="*/ 9 w 738"/>
                <a:gd name="T33" fmla="*/ 187 h 187"/>
                <a:gd name="T34" fmla="*/ 55 w 738"/>
                <a:gd name="T35" fmla="*/ 159 h 187"/>
                <a:gd name="T36" fmla="*/ 99 w 738"/>
                <a:gd name="T37" fmla="*/ 136 h 187"/>
                <a:gd name="T38" fmla="*/ 143 w 738"/>
                <a:gd name="T39" fmla="*/ 118 h 187"/>
                <a:gd name="T40" fmla="*/ 189 w 738"/>
                <a:gd name="T41" fmla="*/ 99 h 187"/>
                <a:gd name="T42" fmla="*/ 234 w 738"/>
                <a:gd name="T43" fmla="*/ 84 h 187"/>
                <a:gd name="T44" fmla="*/ 278 w 738"/>
                <a:gd name="T45" fmla="*/ 69 h 187"/>
                <a:gd name="T46" fmla="*/ 324 w 738"/>
                <a:gd name="T47" fmla="*/ 59 h 187"/>
                <a:gd name="T48" fmla="*/ 368 w 738"/>
                <a:gd name="T49" fmla="*/ 48 h 187"/>
                <a:gd name="T50" fmla="*/ 414 w 738"/>
                <a:gd name="T51" fmla="*/ 40 h 187"/>
                <a:gd name="T52" fmla="*/ 458 w 738"/>
                <a:gd name="T53" fmla="*/ 34 h 187"/>
                <a:gd name="T54" fmla="*/ 503 w 738"/>
                <a:gd name="T55" fmla="*/ 29 h 187"/>
                <a:gd name="T56" fmla="*/ 549 w 738"/>
                <a:gd name="T57" fmla="*/ 25 h 187"/>
                <a:gd name="T58" fmla="*/ 639 w 738"/>
                <a:gd name="T59" fmla="*/ 19 h 187"/>
                <a:gd name="T60" fmla="*/ 728 w 738"/>
                <a:gd name="T61" fmla="*/ 17 h 187"/>
                <a:gd name="T62" fmla="*/ 736 w 738"/>
                <a:gd name="T63" fmla="*/ 8 h 187"/>
                <a:gd name="T64" fmla="*/ 728 w 738"/>
                <a:gd name="T65" fmla="*/ 17 h 187"/>
                <a:gd name="T66" fmla="*/ 738 w 738"/>
                <a:gd name="T67" fmla="*/ 17 h 187"/>
                <a:gd name="T68" fmla="*/ 736 w 738"/>
                <a:gd name="T69" fmla="*/ 8 h 187"/>
                <a:gd name="T70" fmla="*/ 719 w 738"/>
                <a:gd name="T71" fmla="*/ 11 h 18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738"/>
                <a:gd name="T109" fmla="*/ 0 h 187"/>
                <a:gd name="T110" fmla="*/ 738 w 738"/>
                <a:gd name="T111" fmla="*/ 187 h 18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738" h="187">
                  <a:moveTo>
                    <a:pt x="719" y="11"/>
                  </a:moveTo>
                  <a:lnTo>
                    <a:pt x="728" y="0"/>
                  </a:lnTo>
                  <a:lnTo>
                    <a:pt x="637" y="2"/>
                  </a:lnTo>
                  <a:lnTo>
                    <a:pt x="547" y="8"/>
                  </a:lnTo>
                  <a:lnTo>
                    <a:pt x="503" y="13"/>
                  </a:lnTo>
                  <a:lnTo>
                    <a:pt x="456" y="17"/>
                  </a:lnTo>
                  <a:lnTo>
                    <a:pt x="410" y="23"/>
                  </a:lnTo>
                  <a:lnTo>
                    <a:pt x="366" y="32"/>
                  </a:lnTo>
                  <a:lnTo>
                    <a:pt x="320" y="42"/>
                  </a:lnTo>
                  <a:lnTo>
                    <a:pt x="273" y="53"/>
                  </a:lnTo>
                  <a:lnTo>
                    <a:pt x="227" y="67"/>
                  </a:lnTo>
                  <a:lnTo>
                    <a:pt x="183" y="82"/>
                  </a:lnTo>
                  <a:lnTo>
                    <a:pt x="137" y="101"/>
                  </a:lnTo>
                  <a:lnTo>
                    <a:pt x="91" y="122"/>
                  </a:lnTo>
                  <a:lnTo>
                    <a:pt x="46" y="145"/>
                  </a:lnTo>
                  <a:lnTo>
                    <a:pt x="0" y="170"/>
                  </a:lnTo>
                  <a:lnTo>
                    <a:pt x="9" y="187"/>
                  </a:lnTo>
                  <a:lnTo>
                    <a:pt x="55" y="159"/>
                  </a:lnTo>
                  <a:lnTo>
                    <a:pt x="99" y="136"/>
                  </a:lnTo>
                  <a:lnTo>
                    <a:pt x="143" y="118"/>
                  </a:lnTo>
                  <a:lnTo>
                    <a:pt x="189" y="99"/>
                  </a:lnTo>
                  <a:lnTo>
                    <a:pt x="234" y="84"/>
                  </a:lnTo>
                  <a:lnTo>
                    <a:pt x="278" y="69"/>
                  </a:lnTo>
                  <a:lnTo>
                    <a:pt x="324" y="59"/>
                  </a:lnTo>
                  <a:lnTo>
                    <a:pt x="368" y="48"/>
                  </a:lnTo>
                  <a:lnTo>
                    <a:pt x="414" y="40"/>
                  </a:lnTo>
                  <a:lnTo>
                    <a:pt x="458" y="34"/>
                  </a:lnTo>
                  <a:lnTo>
                    <a:pt x="503" y="29"/>
                  </a:lnTo>
                  <a:lnTo>
                    <a:pt x="549" y="25"/>
                  </a:lnTo>
                  <a:lnTo>
                    <a:pt x="639" y="19"/>
                  </a:lnTo>
                  <a:lnTo>
                    <a:pt x="728" y="17"/>
                  </a:lnTo>
                  <a:lnTo>
                    <a:pt x="736" y="8"/>
                  </a:lnTo>
                  <a:lnTo>
                    <a:pt x="728" y="17"/>
                  </a:lnTo>
                  <a:lnTo>
                    <a:pt x="738" y="17"/>
                  </a:lnTo>
                  <a:lnTo>
                    <a:pt x="736" y="8"/>
                  </a:lnTo>
                  <a:lnTo>
                    <a:pt x="719" y="11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8" name="Freeform 26"/>
            <p:cNvSpPr>
              <a:spLocks noChangeArrowheads="1"/>
            </p:cNvSpPr>
            <p:nvPr/>
          </p:nvSpPr>
          <p:spPr bwMode="auto">
            <a:xfrm>
              <a:off x="415" y="661"/>
              <a:ext cx="30" cy="225"/>
            </a:xfrm>
            <a:custGeom>
              <a:avLst/>
              <a:gdLst>
                <a:gd name="T0" fmla="*/ 11 w 177"/>
                <a:gd name="T1" fmla="*/ 19 h 1190"/>
                <a:gd name="T2" fmla="*/ 0 w 177"/>
                <a:gd name="T3" fmla="*/ 13 h 1190"/>
                <a:gd name="T4" fmla="*/ 19 w 177"/>
                <a:gd name="T5" fmla="*/ 160 h 1190"/>
                <a:gd name="T6" fmla="*/ 40 w 177"/>
                <a:gd name="T7" fmla="*/ 307 h 1190"/>
                <a:gd name="T8" fmla="*/ 59 w 177"/>
                <a:gd name="T9" fmla="*/ 453 h 1190"/>
                <a:gd name="T10" fmla="*/ 80 w 177"/>
                <a:gd name="T11" fmla="*/ 602 h 1190"/>
                <a:gd name="T12" fmla="*/ 101 w 177"/>
                <a:gd name="T13" fmla="*/ 749 h 1190"/>
                <a:gd name="T14" fmla="*/ 120 w 177"/>
                <a:gd name="T15" fmla="*/ 896 h 1190"/>
                <a:gd name="T16" fmla="*/ 141 w 177"/>
                <a:gd name="T17" fmla="*/ 1043 h 1190"/>
                <a:gd name="T18" fmla="*/ 160 w 177"/>
                <a:gd name="T19" fmla="*/ 1190 h 1190"/>
                <a:gd name="T20" fmla="*/ 177 w 177"/>
                <a:gd name="T21" fmla="*/ 1187 h 1190"/>
                <a:gd name="T22" fmla="*/ 158 w 177"/>
                <a:gd name="T23" fmla="*/ 1041 h 1190"/>
                <a:gd name="T24" fmla="*/ 137 w 177"/>
                <a:gd name="T25" fmla="*/ 894 h 1190"/>
                <a:gd name="T26" fmla="*/ 118 w 177"/>
                <a:gd name="T27" fmla="*/ 747 h 1190"/>
                <a:gd name="T28" fmla="*/ 97 w 177"/>
                <a:gd name="T29" fmla="*/ 598 h 1190"/>
                <a:gd name="T30" fmla="*/ 78 w 177"/>
                <a:gd name="T31" fmla="*/ 451 h 1190"/>
                <a:gd name="T32" fmla="*/ 57 w 177"/>
                <a:gd name="T33" fmla="*/ 304 h 1190"/>
                <a:gd name="T34" fmla="*/ 38 w 177"/>
                <a:gd name="T35" fmla="*/ 158 h 1190"/>
                <a:gd name="T36" fmla="*/ 17 w 177"/>
                <a:gd name="T37" fmla="*/ 11 h 1190"/>
                <a:gd name="T38" fmla="*/ 5 w 177"/>
                <a:gd name="T39" fmla="*/ 5 h 1190"/>
                <a:gd name="T40" fmla="*/ 17 w 177"/>
                <a:gd name="T41" fmla="*/ 11 h 1190"/>
                <a:gd name="T42" fmla="*/ 15 w 177"/>
                <a:gd name="T43" fmla="*/ 0 h 1190"/>
                <a:gd name="T44" fmla="*/ 5 w 177"/>
                <a:gd name="T45" fmla="*/ 5 h 1190"/>
                <a:gd name="T46" fmla="*/ 11 w 177"/>
                <a:gd name="T47" fmla="*/ 19 h 119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7"/>
                <a:gd name="T73" fmla="*/ 0 h 1190"/>
                <a:gd name="T74" fmla="*/ 177 w 177"/>
                <a:gd name="T75" fmla="*/ 1190 h 1190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7" h="1190">
                  <a:moveTo>
                    <a:pt x="11" y="19"/>
                  </a:moveTo>
                  <a:lnTo>
                    <a:pt x="0" y="13"/>
                  </a:lnTo>
                  <a:lnTo>
                    <a:pt x="19" y="160"/>
                  </a:lnTo>
                  <a:lnTo>
                    <a:pt x="40" y="307"/>
                  </a:lnTo>
                  <a:lnTo>
                    <a:pt x="59" y="453"/>
                  </a:lnTo>
                  <a:lnTo>
                    <a:pt x="80" y="602"/>
                  </a:lnTo>
                  <a:lnTo>
                    <a:pt x="101" y="749"/>
                  </a:lnTo>
                  <a:lnTo>
                    <a:pt x="120" y="896"/>
                  </a:lnTo>
                  <a:lnTo>
                    <a:pt x="141" y="1043"/>
                  </a:lnTo>
                  <a:lnTo>
                    <a:pt x="160" y="1190"/>
                  </a:lnTo>
                  <a:lnTo>
                    <a:pt x="177" y="1187"/>
                  </a:lnTo>
                  <a:lnTo>
                    <a:pt x="158" y="1041"/>
                  </a:lnTo>
                  <a:lnTo>
                    <a:pt x="137" y="894"/>
                  </a:lnTo>
                  <a:lnTo>
                    <a:pt x="118" y="747"/>
                  </a:lnTo>
                  <a:lnTo>
                    <a:pt x="97" y="598"/>
                  </a:lnTo>
                  <a:lnTo>
                    <a:pt x="78" y="451"/>
                  </a:lnTo>
                  <a:lnTo>
                    <a:pt x="57" y="304"/>
                  </a:lnTo>
                  <a:lnTo>
                    <a:pt x="38" y="158"/>
                  </a:lnTo>
                  <a:lnTo>
                    <a:pt x="17" y="11"/>
                  </a:lnTo>
                  <a:lnTo>
                    <a:pt x="5" y="5"/>
                  </a:lnTo>
                  <a:lnTo>
                    <a:pt x="17" y="11"/>
                  </a:lnTo>
                  <a:lnTo>
                    <a:pt x="15" y="0"/>
                  </a:lnTo>
                  <a:lnTo>
                    <a:pt x="5" y="5"/>
                  </a:lnTo>
                  <a:lnTo>
                    <a:pt x="11" y="19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9" name="Freeform 27"/>
            <p:cNvSpPr>
              <a:spLocks noChangeArrowheads="1"/>
            </p:cNvSpPr>
            <p:nvPr/>
          </p:nvSpPr>
          <p:spPr bwMode="auto">
            <a:xfrm>
              <a:off x="210" y="662"/>
              <a:ext cx="203" cy="136"/>
            </a:xfrm>
            <a:custGeom>
              <a:avLst/>
              <a:gdLst>
                <a:gd name="T0" fmla="*/ 19 w 1076"/>
                <a:gd name="T1" fmla="*/ 715 h 725"/>
                <a:gd name="T2" fmla="*/ 19 w 1076"/>
                <a:gd name="T3" fmla="*/ 725 h 725"/>
                <a:gd name="T4" fmla="*/ 73 w 1076"/>
                <a:gd name="T5" fmla="*/ 667 h 725"/>
                <a:gd name="T6" fmla="*/ 130 w 1076"/>
                <a:gd name="T7" fmla="*/ 608 h 725"/>
                <a:gd name="T8" fmla="*/ 189 w 1076"/>
                <a:gd name="T9" fmla="*/ 553 h 725"/>
                <a:gd name="T10" fmla="*/ 248 w 1076"/>
                <a:gd name="T11" fmla="*/ 501 h 725"/>
                <a:gd name="T12" fmla="*/ 309 w 1076"/>
                <a:gd name="T13" fmla="*/ 448 h 725"/>
                <a:gd name="T14" fmla="*/ 372 w 1076"/>
                <a:gd name="T15" fmla="*/ 400 h 725"/>
                <a:gd name="T16" fmla="*/ 437 w 1076"/>
                <a:gd name="T17" fmla="*/ 354 h 725"/>
                <a:gd name="T18" fmla="*/ 502 w 1076"/>
                <a:gd name="T19" fmla="*/ 308 h 725"/>
                <a:gd name="T20" fmla="*/ 569 w 1076"/>
                <a:gd name="T21" fmla="*/ 266 h 725"/>
                <a:gd name="T22" fmla="*/ 639 w 1076"/>
                <a:gd name="T23" fmla="*/ 224 h 725"/>
                <a:gd name="T24" fmla="*/ 708 w 1076"/>
                <a:gd name="T25" fmla="*/ 186 h 725"/>
                <a:gd name="T26" fmla="*/ 779 w 1076"/>
                <a:gd name="T27" fmla="*/ 148 h 725"/>
                <a:gd name="T28" fmla="*/ 851 w 1076"/>
                <a:gd name="T29" fmla="*/ 113 h 725"/>
                <a:gd name="T30" fmla="*/ 927 w 1076"/>
                <a:gd name="T31" fmla="*/ 77 h 725"/>
                <a:gd name="T32" fmla="*/ 1000 w 1076"/>
                <a:gd name="T33" fmla="*/ 46 h 725"/>
                <a:gd name="T34" fmla="*/ 1076 w 1076"/>
                <a:gd name="T35" fmla="*/ 14 h 725"/>
                <a:gd name="T36" fmla="*/ 1070 w 1076"/>
                <a:gd name="T37" fmla="*/ 0 h 725"/>
                <a:gd name="T38" fmla="*/ 994 w 1076"/>
                <a:gd name="T39" fmla="*/ 29 h 725"/>
                <a:gd name="T40" fmla="*/ 918 w 1076"/>
                <a:gd name="T41" fmla="*/ 62 h 725"/>
                <a:gd name="T42" fmla="*/ 845 w 1076"/>
                <a:gd name="T43" fmla="*/ 96 h 725"/>
                <a:gd name="T44" fmla="*/ 771 w 1076"/>
                <a:gd name="T45" fmla="*/ 132 h 725"/>
                <a:gd name="T46" fmla="*/ 700 w 1076"/>
                <a:gd name="T47" fmla="*/ 169 h 725"/>
                <a:gd name="T48" fmla="*/ 630 w 1076"/>
                <a:gd name="T49" fmla="*/ 209 h 725"/>
                <a:gd name="T50" fmla="*/ 561 w 1076"/>
                <a:gd name="T51" fmla="*/ 251 h 725"/>
                <a:gd name="T52" fmla="*/ 494 w 1076"/>
                <a:gd name="T53" fmla="*/ 293 h 725"/>
                <a:gd name="T54" fmla="*/ 426 w 1076"/>
                <a:gd name="T55" fmla="*/ 339 h 725"/>
                <a:gd name="T56" fmla="*/ 361 w 1076"/>
                <a:gd name="T57" fmla="*/ 385 h 725"/>
                <a:gd name="T58" fmla="*/ 298 w 1076"/>
                <a:gd name="T59" fmla="*/ 436 h 725"/>
                <a:gd name="T60" fmla="*/ 237 w 1076"/>
                <a:gd name="T61" fmla="*/ 486 h 725"/>
                <a:gd name="T62" fmla="*/ 176 w 1076"/>
                <a:gd name="T63" fmla="*/ 541 h 725"/>
                <a:gd name="T64" fmla="*/ 117 w 1076"/>
                <a:gd name="T65" fmla="*/ 595 h 725"/>
                <a:gd name="T66" fmla="*/ 61 w 1076"/>
                <a:gd name="T67" fmla="*/ 654 h 725"/>
                <a:gd name="T68" fmla="*/ 4 w 1076"/>
                <a:gd name="T69" fmla="*/ 715 h 725"/>
                <a:gd name="T70" fmla="*/ 4 w 1076"/>
                <a:gd name="T71" fmla="*/ 725 h 725"/>
                <a:gd name="T72" fmla="*/ 4 w 1076"/>
                <a:gd name="T73" fmla="*/ 715 h 725"/>
                <a:gd name="T74" fmla="*/ 0 w 1076"/>
                <a:gd name="T75" fmla="*/ 719 h 725"/>
                <a:gd name="T76" fmla="*/ 4 w 1076"/>
                <a:gd name="T77" fmla="*/ 725 h 725"/>
                <a:gd name="T78" fmla="*/ 19 w 1076"/>
                <a:gd name="T79" fmla="*/ 715 h 72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76"/>
                <a:gd name="T121" fmla="*/ 0 h 725"/>
                <a:gd name="T122" fmla="*/ 1076 w 1076"/>
                <a:gd name="T123" fmla="*/ 725 h 72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76" h="725">
                  <a:moveTo>
                    <a:pt x="19" y="715"/>
                  </a:moveTo>
                  <a:lnTo>
                    <a:pt x="19" y="725"/>
                  </a:lnTo>
                  <a:lnTo>
                    <a:pt x="73" y="667"/>
                  </a:lnTo>
                  <a:lnTo>
                    <a:pt x="130" y="608"/>
                  </a:lnTo>
                  <a:lnTo>
                    <a:pt x="189" y="553"/>
                  </a:lnTo>
                  <a:lnTo>
                    <a:pt x="248" y="501"/>
                  </a:lnTo>
                  <a:lnTo>
                    <a:pt x="309" y="448"/>
                  </a:lnTo>
                  <a:lnTo>
                    <a:pt x="372" y="400"/>
                  </a:lnTo>
                  <a:lnTo>
                    <a:pt x="437" y="354"/>
                  </a:lnTo>
                  <a:lnTo>
                    <a:pt x="502" y="308"/>
                  </a:lnTo>
                  <a:lnTo>
                    <a:pt x="569" y="266"/>
                  </a:lnTo>
                  <a:lnTo>
                    <a:pt x="639" y="224"/>
                  </a:lnTo>
                  <a:lnTo>
                    <a:pt x="708" y="186"/>
                  </a:lnTo>
                  <a:lnTo>
                    <a:pt x="779" y="148"/>
                  </a:lnTo>
                  <a:lnTo>
                    <a:pt x="851" y="113"/>
                  </a:lnTo>
                  <a:lnTo>
                    <a:pt x="927" y="77"/>
                  </a:lnTo>
                  <a:lnTo>
                    <a:pt x="1000" y="46"/>
                  </a:lnTo>
                  <a:lnTo>
                    <a:pt x="1076" y="14"/>
                  </a:lnTo>
                  <a:lnTo>
                    <a:pt x="1070" y="0"/>
                  </a:lnTo>
                  <a:lnTo>
                    <a:pt x="994" y="29"/>
                  </a:lnTo>
                  <a:lnTo>
                    <a:pt x="918" y="62"/>
                  </a:lnTo>
                  <a:lnTo>
                    <a:pt x="845" y="96"/>
                  </a:lnTo>
                  <a:lnTo>
                    <a:pt x="771" y="132"/>
                  </a:lnTo>
                  <a:lnTo>
                    <a:pt x="700" y="169"/>
                  </a:lnTo>
                  <a:lnTo>
                    <a:pt x="630" y="209"/>
                  </a:lnTo>
                  <a:lnTo>
                    <a:pt x="561" y="251"/>
                  </a:lnTo>
                  <a:lnTo>
                    <a:pt x="494" y="293"/>
                  </a:lnTo>
                  <a:lnTo>
                    <a:pt x="426" y="339"/>
                  </a:lnTo>
                  <a:lnTo>
                    <a:pt x="361" y="385"/>
                  </a:lnTo>
                  <a:lnTo>
                    <a:pt x="298" y="436"/>
                  </a:lnTo>
                  <a:lnTo>
                    <a:pt x="237" y="486"/>
                  </a:lnTo>
                  <a:lnTo>
                    <a:pt x="176" y="541"/>
                  </a:lnTo>
                  <a:lnTo>
                    <a:pt x="117" y="595"/>
                  </a:lnTo>
                  <a:lnTo>
                    <a:pt x="61" y="654"/>
                  </a:lnTo>
                  <a:lnTo>
                    <a:pt x="4" y="715"/>
                  </a:lnTo>
                  <a:lnTo>
                    <a:pt x="4" y="725"/>
                  </a:lnTo>
                  <a:lnTo>
                    <a:pt x="4" y="715"/>
                  </a:lnTo>
                  <a:lnTo>
                    <a:pt x="0" y="719"/>
                  </a:lnTo>
                  <a:lnTo>
                    <a:pt x="4" y="725"/>
                  </a:lnTo>
                  <a:lnTo>
                    <a:pt x="19" y="715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0" name="Freeform 28"/>
            <p:cNvSpPr>
              <a:spLocks noChangeArrowheads="1"/>
            </p:cNvSpPr>
            <p:nvPr/>
          </p:nvSpPr>
          <p:spPr bwMode="auto">
            <a:xfrm>
              <a:off x="211" y="800"/>
              <a:ext cx="95" cy="121"/>
            </a:xfrm>
            <a:custGeom>
              <a:avLst/>
              <a:gdLst>
                <a:gd name="T0" fmla="*/ 511 w 515"/>
                <a:gd name="T1" fmla="*/ 646 h 648"/>
                <a:gd name="T2" fmla="*/ 515 w 515"/>
                <a:gd name="T3" fmla="*/ 631 h 648"/>
                <a:gd name="T4" fmla="*/ 15 w 515"/>
                <a:gd name="T5" fmla="*/ 0 h 648"/>
                <a:gd name="T6" fmla="*/ 0 w 515"/>
                <a:gd name="T7" fmla="*/ 10 h 648"/>
                <a:gd name="T8" fmla="*/ 500 w 515"/>
                <a:gd name="T9" fmla="*/ 644 h 648"/>
                <a:gd name="T10" fmla="*/ 511 w 515"/>
                <a:gd name="T11" fmla="*/ 646 h 648"/>
                <a:gd name="T12" fmla="*/ 500 w 515"/>
                <a:gd name="T13" fmla="*/ 644 h 648"/>
                <a:gd name="T14" fmla="*/ 504 w 515"/>
                <a:gd name="T15" fmla="*/ 648 h 648"/>
                <a:gd name="T16" fmla="*/ 511 w 515"/>
                <a:gd name="T17" fmla="*/ 646 h 64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15"/>
                <a:gd name="T28" fmla="*/ 0 h 648"/>
                <a:gd name="T29" fmla="*/ 515 w 515"/>
                <a:gd name="T30" fmla="*/ 648 h 64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15" h="648">
                  <a:moveTo>
                    <a:pt x="511" y="646"/>
                  </a:moveTo>
                  <a:lnTo>
                    <a:pt x="515" y="631"/>
                  </a:lnTo>
                  <a:lnTo>
                    <a:pt x="15" y="0"/>
                  </a:lnTo>
                  <a:lnTo>
                    <a:pt x="0" y="10"/>
                  </a:lnTo>
                  <a:lnTo>
                    <a:pt x="500" y="644"/>
                  </a:lnTo>
                  <a:lnTo>
                    <a:pt x="511" y="646"/>
                  </a:lnTo>
                  <a:lnTo>
                    <a:pt x="500" y="644"/>
                  </a:lnTo>
                  <a:lnTo>
                    <a:pt x="504" y="648"/>
                  </a:lnTo>
                  <a:lnTo>
                    <a:pt x="511" y="646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1" name="Freeform 29"/>
            <p:cNvSpPr>
              <a:spLocks noChangeArrowheads="1"/>
            </p:cNvSpPr>
            <p:nvPr/>
          </p:nvSpPr>
          <p:spPr bwMode="auto">
            <a:xfrm>
              <a:off x="402" y="693"/>
              <a:ext cx="6" cy="180"/>
            </a:xfrm>
            <a:custGeom>
              <a:avLst/>
              <a:gdLst>
                <a:gd name="T0" fmla="*/ 6 w 53"/>
                <a:gd name="T1" fmla="*/ 25 h 954"/>
                <a:gd name="T2" fmla="*/ 53 w 53"/>
                <a:gd name="T3" fmla="*/ 0 h 954"/>
                <a:gd name="T4" fmla="*/ 53 w 53"/>
                <a:gd name="T5" fmla="*/ 954 h 954"/>
                <a:gd name="T6" fmla="*/ 0 w 53"/>
                <a:gd name="T7" fmla="*/ 954 h 954"/>
                <a:gd name="T8" fmla="*/ 6 w 53"/>
                <a:gd name="T9" fmla="*/ 25 h 9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954"/>
                <a:gd name="T17" fmla="*/ 53 w 53"/>
                <a:gd name="T18" fmla="*/ 954 h 9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954">
                  <a:moveTo>
                    <a:pt x="6" y="25"/>
                  </a:moveTo>
                  <a:lnTo>
                    <a:pt x="53" y="0"/>
                  </a:lnTo>
                  <a:lnTo>
                    <a:pt x="53" y="954"/>
                  </a:lnTo>
                  <a:lnTo>
                    <a:pt x="0" y="954"/>
                  </a:lnTo>
                  <a:lnTo>
                    <a:pt x="6" y="25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2" name="Freeform 30"/>
            <p:cNvSpPr>
              <a:spLocks noChangeArrowheads="1"/>
            </p:cNvSpPr>
            <p:nvPr/>
          </p:nvSpPr>
          <p:spPr bwMode="auto">
            <a:xfrm>
              <a:off x="402" y="693"/>
              <a:ext cx="6" cy="180"/>
            </a:xfrm>
            <a:custGeom>
              <a:avLst/>
              <a:gdLst>
                <a:gd name="T0" fmla="*/ 6 w 53"/>
                <a:gd name="T1" fmla="*/ 25 h 954"/>
                <a:gd name="T2" fmla="*/ 53 w 53"/>
                <a:gd name="T3" fmla="*/ 0 h 954"/>
                <a:gd name="T4" fmla="*/ 53 w 53"/>
                <a:gd name="T5" fmla="*/ 954 h 954"/>
                <a:gd name="T6" fmla="*/ 0 w 53"/>
                <a:gd name="T7" fmla="*/ 954 h 954"/>
                <a:gd name="T8" fmla="*/ 6 w 53"/>
                <a:gd name="T9" fmla="*/ 25 h 95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954"/>
                <a:gd name="T17" fmla="*/ 53 w 53"/>
                <a:gd name="T18" fmla="*/ 954 h 95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954">
                  <a:moveTo>
                    <a:pt x="6" y="25"/>
                  </a:moveTo>
                  <a:lnTo>
                    <a:pt x="53" y="0"/>
                  </a:lnTo>
                  <a:lnTo>
                    <a:pt x="53" y="954"/>
                  </a:lnTo>
                  <a:lnTo>
                    <a:pt x="0" y="954"/>
                  </a:lnTo>
                  <a:lnTo>
                    <a:pt x="6" y="25"/>
                  </a:lnTo>
                  <a:close/>
                </a:path>
              </a:pathLst>
            </a:custGeom>
            <a:noFill/>
            <a:ln w="1440" cap="sq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3" name="Freeform 31"/>
            <p:cNvSpPr>
              <a:spLocks noChangeArrowheads="1"/>
            </p:cNvSpPr>
            <p:nvPr/>
          </p:nvSpPr>
          <p:spPr bwMode="auto">
            <a:xfrm>
              <a:off x="307" y="749"/>
              <a:ext cx="6" cy="125"/>
            </a:xfrm>
            <a:custGeom>
              <a:avLst/>
              <a:gdLst>
                <a:gd name="T0" fmla="*/ 4 w 53"/>
                <a:gd name="T1" fmla="*/ 17 h 667"/>
                <a:gd name="T2" fmla="*/ 53 w 53"/>
                <a:gd name="T3" fmla="*/ 0 h 667"/>
                <a:gd name="T4" fmla="*/ 53 w 53"/>
                <a:gd name="T5" fmla="*/ 667 h 667"/>
                <a:gd name="T6" fmla="*/ 0 w 53"/>
                <a:gd name="T7" fmla="*/ 667 h 667"/>
                <a:gd name="T8" fmla="*/ 4 w 53"/>
                <a:gd name="T9" fmla="*/ 17 h 6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667"/>
                <a:gd name="T17" fmla="*/ 53 w 53"/>
                <a:gd name="T18" fmla="*/ 667 h 6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667">
                  <a:moveTo>
                    <a:pt x="4" y="17"/>
                  </a:moveTo>
                  <a:lnTo>
                    <a:pt x="53" y="0"/>
                  </a:lnTo>
                  <a:lnTo>
                    <a:pt x="53" y="667"/>
                  </a:lnTo>
                  <a:lnTo>
                    <a:pt x="0" y="667"/>
                  </a:lnTo>
                  <a:lnTo>
                    <a:pt x="4" y="17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4" name="Freeform 32"/>
            <p:cNvSpPr>
              <a:spLocks noChangeArrowheads="1"/>
            </p:cNvSpPr>
            <p:nvPr/>
          </p:nvSpPr>
          <p:spPr bwMode="auto">
            <a:xfrm>
              <a:off x="307" y="749"/>
              <a:ext cx="6" cy="125"/>
            </a:xfrm>
            <a:custGeom>
              <a:avLst/>
              <a:gdLst>
                <a:gd name="T0" fmla="*/ 4 w 53"/>
                <a:gd name="T1" fmla="*/ 17 h 667"/>
                <a:gd name="T2" fmla="*/ 53 w 53"/>
                <a:gd name="T3" fmla="*/ 0 h 667"/>
                <a:gd name="T4" fmla="*/ 53 w 53"/>
                <a:gd name="T5" fmla="*/ 667 h 667"/>
                <a:gd name="T6" fmla="*/ 0 w 53"/>
                <a:gd name="T7" fmla="*/ 667 h 667"/>
                <a:gd name="T8" fmla="*/ 4 w 53"/>
                <a:gd name="T9" fmla="*/ 17 h 6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667"/>
                <a:gd name="T17" fmla="*/ 53 w 53"/>
                <a:gd name="T18" fmla="*/ 667 h 66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667">
                  <a:moveTo>
                    <a:pt x="4" y="17"/>
                  </a:moveTo>
                  <a:lnTo>
                    <a:pt x="53" y="0"/>
                  </a:lnTo>
                  <a:lnTo>
                    <a:pt x="53" y="667"/>
                  </a:lnTo>
                  <a:lnTo>
                    <a:pt x="0" y="667"/>
                  </a:lnTo>
                  <a:lnTo>
                    <a:pt x="4" y="17"/>
                  </a:lnTo>
                  <a:close/>
                </a:path>
              </a:pathLst>
            </a:custGeom>
            <a:noFill/>
            <a:ln w="1440" cap="sq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5" name="Freeform 33"/>
            <p:cNvSpPr>
              <a:spLocks noChangeArrowheads="1"/>
            </p:cNvSpPr>
            <p:nvPr/>
          </p:nvSpPr>
          <p:spPr bwMode="auto">
            <a:xfrm>
              <a:off x="331" y="734"/>
              <a:ext cx="6" cy="139"/>
            </a:xfrm>
            <a:custGeom>
              <a:avLst/>
              <a:gdLst>
                <a:gd name="T0" fmla="*/ 4 w 53"/>
                <a:gd name="T1" fmla="*/ 21 h 742"/>
                <a:gd name="T2" fmla="*/ 53 w 53"/>
                <a:gd name="T3" fmla="*/ 0 h 742"/>
                <a:gd name="T4" fmla="*/ 53 w 53"/>
                <a:gd name="T5" fmla="*/ 742 h 742"/>
                <a:gd name="T6" fmla="*/ 0 w 53"/>
                <a:gd name="T7" fmla="*/ 742 h 742"/>
                <a:gd name="T8" fmla="*/ 4 w 53"/>
                <a:gd name="T9" fmla="*/ 21 h 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742"/>
                <a:gd name="T17" fmla="*/ 53 w 53"/>
                <a:gd name="T18" fmla="*/ 742 h 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742">
                  <a:moveTo>
                    <a:pt x="4" y="21"/>
                  </a:moveTo>
                  <a:lnTo>
                    <a:pt x="53" y="0"/>
                  </a:lnTo>
                  <a:lnTo>
                    <a:pt x="53" y="742"/>
                  </a:lnTo>
                  <a:lnTo>
                    <a:pt x="0" y="742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6" name="Freeform 34"/>
            <p:cNvSpPr>
              <a:spLocks noChangeArrowheads="1"/>
            </p:cNvSpPr>
            <p:nvPr/>
          </p:nvSpPr>
          <p:spPr bwMode="auto">
            <a:xfrm>
              <a:off x="331" y="734"/>
              <a:ext cx="6" cy="139"/>
            </a:xfrm>
            <a:custGeom>
              <a:avLst/>
              <a:gdLst>
                <a:gd name="T0" fmla="*/ 4 w 53"/>
                <a:gd name="T1" fmla="*/ 21 h 742"/>
                <a:gd name="T2" fmla="*/ 53 w 53"/>
                <a:gd name="T3" fmla="*/ 0 h 742"/>
                <a:gd name="T4" fmla="*/ 53 w 53"/>
                <a:gd name="T5" fmla="*/ 742 h 742"/>
                <a:gd name="T6" fmla="*/ 0 w 53"/>
                <a:gd name="T7" fmla="*/ 742 h 742"/>
                <a:gd name="T8" fmla="*/ 4 w 53"/>
                <a:gd name="T9" fmla="*/ 21 h 7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742"/>
                <a:gd name="T17" fmla="*/ 53 w 53"/>
                <a:gd name="T18" fmla="*/ 742 h 7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742">
                  <a:moveTo>
                    <a:pt x="4" y="21"/>
                  </a:moveTo>
                  <a:lnTo>
                    <a:pt x="53" y="0"/>
                  </a:lnTo>
                  <a:lnTo>
                    <a:pt x="53" y="742"/>
                  </a:lnTo>
                  <a:lnTo>
                    <a:pt x="0" y="742"/>
                  </a:lnTo>
                  <a:lnTo>
                    <a:pt x="4" y="21"/>
                  </a:lnTo>
                  <a:close/>
                </a:path>
              </a:pathLst>
            </a:custGeom>
            <a:noFill/>
            <a:ln w="1440" cap="sq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7" name="Freeform 35"/>
            <p:cNvSpPr>
              <a:spLocks noChangeArrowheads="1"/>
            </p:cNvSpPr>
            <p:nvPr/>
          </p:nvSpPr>
          <p:spPr bwMode="auto">
            <a:xfrm>
              <a:off x="355" y="721"/>
              <a:ext cx="6" cy="154"/>
            </a:xfrm>
            <a:custGeom>
              <a:avLst/>
              <a:gdLst>
                <a:gd name="T0" fmla="*/ 4 w 53"/>
                <a:gd name="T1" fmla="*/ 23 h 820"/>
                <a:gd name="T2" fmla="*/ 53 w 53"/>
                <a:gd name="T3" fmla="*/ 0 h 820"/>
                <a:gd name="T4" fmla="*/ 53 w 53"/>
                <a:gd name="T5" fmla="*/ 820 h 820"/>
                <a:gd name="T6" fmla="*/ 0 w 53"/>
                <a:gd name="T7" fmla="*/ 820 h 820"/>
                <a:gd name="T8" fmla="*/ 4 w 53"/>
                <a:gd name="T9" fmla="*/ 23 h 8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820"/>
                <a:gd name="T17" fmla="*/ 53 w 53"/>
                <a:gd name="T18" fmla="*/ 820 h 8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820">
                  <a:moveTo>
                    <a:pt x="4" y="23"/>
                  </a:moveTo>
                  <a:lnTo>
                    <a:pt x="53" y="0"/>
                  </a:lnTo>
                  <a:lnTo>
                    <a:pt x="53" y="820"/>
                  </a:lnTo>
                  <a:lnTo>
                    <a:pt x="0" y="820"/>
                  </a:lnTo>
                  <a:lnTo>
                    <a:pt x="4" y="2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8" name="Freeform 36"/>
            <p:cNvSpPr>
              <a:spLocks noChangeArrowheads="1"/>
            </p:cNvSpPr>
            <p:nvPr/>
          </p:nvSpPr>
          <p:spPr bwMode="auto">
            <a:xfrm>
              <a:off x="355" y="721"/>
              <a:ext cx="6" cy="154"/>
            </a:xfrm>
            <a:custGeom>
              <a:avLst/>
              <a:gdLst>
                <a:gd name="T0" fmla="*/ 4 w 53"/>
                <a:gd name="T1" fmla="*/ 23 h 820"/>
                <a:gd name="T2" fmla="*/ 53 w 53"/>
                <a:gd name="T3" fmla="*/ 0 h 820"/>
                <a:gd name="T4" fmla="*/ 53 w 53"/>
                <a:gd name="T5" fmla="*/ 820 h 820"/>
                <a:gd name="T6" fmla="*/ 0 w 53"/>
                <a:gd name="T7" fmla="*/ 820 h 820"/>
                <a:gd name="T8" fmla="*/ 4 w 53"/>
                <a:gd name="T9" fmla="*/ 23 h 8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3"/>
                <a:gd name="T16" fmla="*/ 0 h 820"/>
                <a:gd name="T17" fmla="*/ 53 w 53"/>
                <a:gd name="T18" fmla="*/ 820 h 8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3" h="820">
                  <a:moveTo>
                    <a:pt x="4" y="23"/>
                  </a:moveTo>
                  <a:lnTo>
                    <a:pt x="53" y="0"/>
                  </a:lnTo>
                  <a:lnTo>
                    <a:pt x="53" y="820"/>
                  </a:lnTo>
                  <a:lnTo>
                    <a:pt x="0" y="820"/>
                  </a:lnTo>
                  <a:lnTo>
                    <a:pt x="4" y="23"/>
                  </a:lnTo>
                  <a:close/>
                </a:path>
              </a:pathLst>
            </a:custGeom>
            <a:noFill/>
            <a:ln w="1440" cap="sq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09" name="Freeform 37"/>
            <p:cNvSpPr>
              <a:spLocks noChangeArrowheads="1"/>
            </p:cNvSpPr>
            <p:nvPr/>
          </p:nvSpPr>
          <p:spPr bwMode="auto">
            <a:xfrm>
              <a:off x="378" y="707"/>
              <a:ext cx="6" cy="167"/>
            </a:xfrm>
            <a:custGeom>
              <a:avLst/>
              <a:gdLst>
                <a:gd name="T0" fmla="*/ 4 w 50"/>
                <a:gd name="T1" fmla="*/ 24 h 886"/>
                <a:gd name="T2" fmla="*/ 50 w 50"/>
                <a:gd name="T3" fmla="*/ 0 h 886"/>
                <a:gd name="T4" fmla="*/ 50 w 50"/>
                <a:gd name="T5" fmla="*/ 886 h 886"/>
                <a:gd name="T6" fmla="*/ 0 w 50"/>
                <a:gd name="T7" fmla="*/ 886 h 886"/>
                <a:gd name="T8" fmla="*/ 4 w 50"/>
                <a:gd name="T9" fmla="*/ 24 h 8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886"/>
                <a:gd name="T17" fmla="*/ 50 w 50"/>
                <a:gd name="T18" fmla="*/ 886 h 8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886">
                  <a:moveTo>
                    <a:pt x="4" y="24"/>
                  </a:moveTo>
                  <a:lnTo>
                    <a:pt x="50" y="0"/>
                  </a:lnTo>
                  <a:lnTo>
                    <a:pt x="50" y="886"/>
                  </a:lnTo>
                  <a:lnTo>
                    <a:pt x="0" y="886"/>
                  </a:lnTo>
                  <a:lnTo>
                    <a:pt x="4" y="2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0" name="Freeform 38"/>
            <p:cNvSpPr>
              <a:spLocks noChangeArrowheads="1"/>
            </p:cNvSpPr>
            <p:nvPr/>
          </p:nvSpPr>
          <p:spPr bwMode="auto">
            <a:xfrm>
              <a:off x="378" y="707"/>
              <a:ext cx="6" cy="167"/>
            </a:xfrm>
            <a:custGeom>
              <a:avLst/>
              <a:gdLst>
                <a:gd name="T0" fmla="*/ 4 w 50"/>
                <a:gd name="T1" fmla="*/ 24 h 886"/>
                <a:gd name="T2" fmla="*/ 50 w 50"/>
                <a:gd name="T3" fmla="*/ 0 h 886"/>
                <a:gd name="T4" fmla="*/ 50 w 50"/>
                <a:gd name="T5" fmla="*/ 886 h 886"/>
                <a:gd name="T6" fmla="*/ 0 w 50"/>
                <a:gd name="T7" fmla="*/ 886 h 886"/>
                <a:gd name="T8" fmla="*/ 4 w 50"/>
                <a:gd name="T9" fmla="*/ 24 h 8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0"/>
                <a:gd name="T16" fmla="*/ 0 h 886"/>
                <a:gd name="T17" fmla="*/ 50 w 50"/>
                <a:gd name="T18" fmla="*/ 886 h 88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0" h="886">
                  <a:moveTo>
                    <a:pt x="4" y="24"/>
                  </a:moveTo>
                  <a:lnTo>
                    <a:pt x="50" y="0"/>
                  </a:lnTo>
                  <a:lnTo>
                    <a:pt x="50" y="886"/>
                  </a:lnTo>
                  <a:lnTo>
                    <a:pt x="0" y="886"/>
                  </a:lnTo>
                  <a:lnTo>
                    <a:pt x="4" y="24"/>
                  </a:lnTo>
                  <a:close/>
                </a:path>
              </a:pathLst>
            </a:custGeom>
            <a:noFill/>
            <a:ln w="1440" cap="sq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1" name="Rectangle 39"/>
            <p:cNvSpPr>
              <a:spLocks noChangeArrowheads="1"/>
            </p:cNvSpPr>
            <p:nvPr/>
          </p:nvSpPr>
          <p:spPr bwMode="auto">
            <a:xfrm>
              <a:off x="281" y="878"/>
              <a:ext cx="140" cy="0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entury Gothic" pitchFamily="34" charset="0"/>
              </a:endParaRPr>
            </a:p>
          </p:txBody>
        </p:sp>
        <p:sp>
          <p:nvSpPr>
            <p:cNvPr id="54312" name="Rectangle 40"/>
            <p:cNvSpPr>
              <a:spLocks noChangeArrowheads="1"/>
            </p:cNvSpPr>
            <p:nvPr/>
          </p:nvSpPr>
          <p:spPr bwMode="auto">
            <a:xfrm>
              <a:off x="281" y="878"/>
              <a:ext cx="140" cy="0"/>
            </a:xfrm>
            <a:prstGeom prst="rect">
              <a:avLst/>
            </a:prstGeom>
            <a:noFill/>
            <a:ln w="1440" cap="sq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>
                <a:latin typeface="Century Gothic" pitchFamily="34" charset="0"/>
              </a:endParaRPr>
            </a:p>
          </p:txBody>
        </p:sp>
        <p:sp>
          <p:nvSpPr>
            <p:cNvPr id="54313" name="Freeform 41"/>
            <p:cNvSpPr>
              <a:spLocks noChangeArrowheads="1"/>
            </p:cNvSpPr>
            <p:nvPr/>
          </p:nvSpPr>
          <p:spPr bwMode="auto">
            <a:xfrm>
              <a:off x="178" y="860"/>
              <a:ext cx="56" cy="57"/>
            </a:xfrm>
            <a:custGeom>
              <a:avLst/>
              <a:gdLst>
                <a:gd name="T0" fmla="*/ 302 w 313"/>
                <a:gd name="T1" fmla="*/ 9 h 317"/>
                <a:gd name="T2" fmla="*/ 264 w 313"/>
                <a:gd name="T3" fmla="*/ 15 h 317"/>
                <a:gd name="T4" fmla="*/ 0 w 313"/>
                <a:gd name="T5" fmla="*/ 267 h 317"/>
                <a:gd name="T6" fmla="*/ 46 w 313"/>
                <a:gd name="T7" fmla="*/ 317 h 317"/>
                <a:gd name="T8" fmla="*/ 313 w 313"/>
                <a:gd name="T9" fmla="*/ 65 h 317"/>
                <a:gd name="T10" fmla="*/ 302 w 313"/>
                <a:gd name="T11" fmla="*/ 9 h 317"/>
                <a:gd name="T12" fmla="*/ 281 w 313"/>
                <a:gd name="T13" fmla="*/ 0 h 317"/>
                <a:gd name="T14" fmla="*/ 264 w 313"/>
                <a:gd name="T15" fmla="*/ 15 h 317"/>
                <a:gd name="T16" fmla="*/ 302 w 313"/>
                <a:gd name="T17" fmla="*/ 9 h 3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3"/>
                <a:gd name="T28" fmla="*/ 0 h 317"/>
                <a:gd name="T29" fmla="*/ 313 w 313"/>
                <a:gd name="T30" fmla="*/ 317 h 3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3" h="317">
                  <a:moveTo>
                    <a:pt x="302" y="9"/>
                  </a:moveTo>
                  <a:lnTo>
                    <a:pt x="264" y="15"/>
                  </a:lnTo>
                  <a:lnTo>
                    <a:pt x="0" y="267"/>
                  </a:lnTo>
                  <a:lnTo>
                    <a:pt x="46" y="317"/>
                  </a:lnTo>
                  <a:lnTo>
                    <a:pt x="313" y="65"/>
                  </a:lnTo>
                  <a:lnTo>
                    <a:pt x="302" y="9"/>
                  </a:lnTo>
                  <a:lnTo>
                    <a:pt x="281" y="0"/>
                  </a:lnTo>
                  <a:lnTo>
                    <a:pt x="264" y="15"/>
                  </a:lnTo>
                  <a:lnTo>
                    <a:pt x="302" y="9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4" name="Freeform 42"/>
            <p:cNvSpPr>
              <a:spLocks noChangeArrowheads="1"/>
            </p:cNvSpPr>
            <p:nvPr/>
          </p:nvSpPr>
          <p:spPr bwMode="auto">
            <a:xfrm>
              <a:off x="231" y="862"/>
              <a:ext cx="49" cy="28"/>
            </a:xfrm>
            <a:custGeom>
              <a:avLst/>
              <a:gdLst>
                <a:gd name="T0" fmla="*/ 273 w 273"/>
                <a:gd name="T1" fmla="*/ 138 h 165"/>
                <a:gd name="T2" fmla="*/ 254 w 273"/>
                <a:gd name="T3" fmla="*/ 90 h 165"/>
                <a:gd name="T4" fmla="*/ 27 w 273"/>
                <a:gd name="T5" fmla="*/ 0 h 165"/>
                <a:gd name="T6" fmla="*/ 0 w 273"/>
                <a:gd name="T7" fmla="*/ 65 h 165"/>
                <a:gd name="T8" fmla="*/ 229 w 273"/>
                <a:gd name="T9" fmla="*/ 155 h 165"/>
                <a:gd name="T10" fmla="*/ 273 w 273"/>
                <a:gd name="T11" fmla="*/ 138 h 165"/>
                <a:gd name="T12" fmla="*/ 229 w 273"/>
                <a:gd name="T13" fmla="*/ 155 h 165"/>
                <a:gd name="T14" fmla="*/ 259 w 273"/>
                <a:gd name="T15" fmla="*/ 165 h 165"/>
                <a:gd name="T16" fmla="*/ 273 w 273"/>
                <a:gd name="T17" fmla="*/ 138 h 1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3"/>
                <a:gd name="T28" fmla="*/ 0 h 165"/>
                <a:gd name="T29" fmla="*/ 273 w 273"/>
                <a:gd name="T30" fmla="*/ 165 h 16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3" h="165">
                  <a:moveTo>
                    <a:pt x="273" y="138"/>
                  </a:moveTo>
                  <a:lnTo>
                    <a:pt x="254" y="90"/>
                  </a:lnTo>
                  <a:lnTo>
                    <a:pt x="27" y="0"/>
                  </a:lnTo>
                  <a:lnTo>
                    <a:pt x="0" y="65"/>
                  </a:lnTo>
                  <a:lnTo>
                    <a:pt x="229" y="155"/>
                  </a:lnTo>
                  <a:lnTo>
                    <a:pt x="273" y="138"/>
                  </a:lnTo>
                  <a:lnTo>
                    <a:pt x="229" y="155"/>
                  </a:lnTo>
                  <a:lnTo>
                    <a:pt x="259" y="165"/>
                  </a:lnTo>
                  <a:lnTo>
                    <a:pt x="273" y="138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5" name="Freeform 43"/>
            <p:cNvSpPr>
              <a:spLocks noChangeArrowheads="1"/>
            </p:cNvSpPr>
            <p:nvPr/>
          </p:nvSpPr>
          <p:spPr bwMode="auto">
            <a:xfrm>
              <a:off x="272" y="774"/>
              <a:ext cx="59" cy="110"/>
            </a:xfrm>
            <a:custGeom>
              <a:avLst/>
              <a:gdLst>
                <a:gd name="T0" fmla="*/ 297 w 328"/>
                <a:gd name="T1" fmla="*/ 0 h 589"/>
                <a:gd name="T2" fmla="*/ 265 w 328"/>
                <a:gd name="T3" fmla="*/ 18 h 589"/>
                <a:gd name="T4" fmla="*/ 0 w 328"/>
                <a:gd name="T5" fmla="*/ 558 h 589"/>
                <a:gd name="T6" fmla="*/ 63 w 328"/>
                <a:gd name="T7" fmla="*/ 589 h 589"/>
                <a:gd name="T8" fmla="*/ 328 w 328"/>
                <a:gd name="T9" fmla="*/ 50 h 589"/>
                <a:gd name="T10" fmla="*/ 297 w 328"/>
                <a:gd name="T11" fmla="*/ 0 h 589"/>
                <a:gd name="T12" fmla="*/ 276 w 328"/>
                <a:gd name="T13" fmla="*/ 0 h 589"/>
                <a:gd name="T14" fmla="*/ 265 w 328"/>
                <a:gd name="T15" fmla="*/ 18 h 589"/>
                <a:gd name="T16" fmla="*/ 297 w 328"/>
                <a:gd name="T17" fmla="*/ 0 h 58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8"/>
                <a:gd name="T28" fmla="*/ 0 h 589"/>
                <a:gd name="T29" fmla="*/ 328 w 328"/>
                <a:gd name="T30" fmla="*/ 589 h 58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8" h="589">
                  <a:moveTo>
                    <a:pt x="297" y="0"/>
                  </a:moveTo>
                  <a:lnTo>
                    <a:pt x="265" y="18"/>
                  </a:lnTo>
                  <a:lnTo>
                    <a:pt x="0" y="558"/>
                  </a:lnTo>
                  <a:lnTo>
                    <a:pt x="63" y="589"/>
                  </a:lnTo>
                  <a:lnTo>
                    <a:pt x="328" y="50"/>
                  </a:lnTo>
                  <a:lnTo>
                    <a:pt x="297" y="0"/>
                  </a:lnTo>
                  <a:lnTo>
                    <a:pt x="276" y="0"/>
                  </a:lnTo>
                  <a:lnTo>
                    <a:pt x="265" y="18"/>
                  </a:lnTo>
                  <a:lnTo>
                    <a:pt x="297" y="0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6" name="Freeform 44"/>
            <p:cNvSpPr>
              <a:spLocks noChangeArrowheads="1"/>
            </p:cNvSpPr>
            <p:nvPr/>
          </p:nvSpPr>
          <p:spPr bwMode="auto">
            <a:xfrm>
              <a:off x="329" y="774"/>
              <a:ext cx="50" cy="9"/>
            </a:xfrm>
            <a:custGeom>
              <a:avLst/>
              <a:gdLst>
                <a:gd name="T0" fmla="*/ 281 w 281"/>
                <a:gd name="T1" fmla="*/ 58 h 69"/>
                <a:gd name="T2" fmla="*/ 256 w 281"/>
                <a:gd name="T3" fmla="*/ 0 h 69"/>
                <a:gd name="T4" fmla="*/ 0 w 281"/>
                <a:gd name="T5" fmla="*/ 0 h 69"/>
                <a:gd name="T6" fmla="*/ 0 w 281"/>
                <a:gd name="T7" fmla="*/ 69 h 69"/>
                <a:gd name="T8" fmla="*/ 256 w 281"/>
                <a:gd name="T9" fmla="*/ 69 h 69"/>
                <a:gd name="T10" fmla="*/ 281 w 281"/>
                <a:gd name="T11" fmla="*/ 58 h 6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1"/>
                <a:gd name="T19" fmla="*/ 0 h 69"/>
                <a:gd name="T20" fmla="*/ 281 w 281"/>
                <a:gd name="T21" fmla="*/ 69 h 6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1" h="69">
                  <a:moveTo>
                    <a:pt x="281" y="58"/>
                  </a:moveTo>
                  <a:lnTo>
                    <a:pt x="256" y="0"/>
                  </a:lnTo>
                  <a:lnTo>
                    <a:pt x="0" y="0"/>
                  </a:lnTo>
                  <a:lnTo>
                    <a:pt x="0" y="69"/>
                  </a:lnTo>
                  <a:lnTo>
                    <a:pt x="256" y="69"/>
                  </a:lnTo>
                  <a:lnTo>
                    <a:pt x="281" y="58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7" name="Freeform 45"/>
            <p:cNvSpPr>
              <a:spLocks noChangeArrowheads="1"/>
            </p:cNvSpPr>
            <p:nvPr/>
          </p:nvSpPr>
          <p:spPr bwMode="auto">
            <a:xfrm>
              <a:off x="374" y="724"/>
              <a:ext cx="57" cy="57"/>
            </a:xfrm>
            <a:custGeom>
              <a:avLst/>
              <a:gdLst>
                <a:gd name="T0" fmla="*/ 286 w 315"/>
                <a:gd name="T1" fmla="*/ 0 h 318"/>
                <a:gd name="T2" fmla="*/ 267 w 315"/>
                <a:gd name="T3" fmla="*/ 8 h 318"/>
                <a:gd name="T4" fmla="*/ 0 w 315"/>
                <a:gd name="T5" fmla="*/ 270 h 318"/>
                <a:gd name="T6" fmla="*/ 50 w 315"/>
                <a:gd name="T7" fmla="*/ 318 h 318"/>
                <a:gd name="T8" fmla="*/ 315 w 315"/>
                <a:gd name="T9" fmla="*/ 58 h 318"/>
                <a:gd name="T10" fmla="*/ 286 w 315"/>
                <a:gd name="T11" fmla="*/ 0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5"/>
                <a:gd name="T19" fmla="*/ 0 h 318"/>
                <a:gd name="T20" fmla="*/ 315 w 315"/>
                <a:gd name="T21" fmla="*/ 318 h 31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5" h="318">
                  <a:moveTo>
                    <a:pt x="286" y="0"/>
                  </a:moveTo>
                  <a:lnTo>
                    <a:pt x="267" y="8"/>
                  </a:lnTo>
                  <a:lnTo>
                    <a:pt x="0" y="270"/>
                  </a:lnTo>
                  <a:lnTo>
                    <a:pt x="50" y="318"/>
                  </a:lnTo>
                  <a:lnTo>
                    <a:pt x="315" y="58"/>
                  </a:lnTo>
                  <a:lnTo>
                    <a:pt x="286" y="0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318" name="Freeform 46"/>
            <p:cNvSpPr>
              <a:spLocks noChangeArrowheads="1"/>
            </p:cNvSpPr>
            <p:nvPr/>
          </p:nvSpPr>
          <p:spPr bwMode="auto">
            <a:xfrm>
              <a:off x="429" y="715"/>
              <a:ext cx="47" cy="18"/>
            </a:xfrm>
            <a:custGeom>
              <a:avLst/>
              <a:gdLst>
                <a:gd name="T0" fmla="*/ 254 w 267"/>
                <a:gd name="T1" fmla="*/ 0 h 116"/>
                <a:gd name="T2" fmla="*/ 0 w 267"/>
                <a:gd name="T3" fmla="*/ 47 h 116"/>
                <a:gd name="T4" fmla="*/ 10 w 267"/>
                <a:gd name="T5" fmla="*/ 116 h 116"/>
                <a:gd name="T6" fmla="*/ 267 w 267"/>
                <a:gd name="T7" fmla="*/ 70 h 116"/>
                <a:gd name="T8" fmla="*/ 254 w 267"/>
                <a:gd name="T9" fmla="*/ 0 h 1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67"/>
                <a:gd name="T16" fmla="*/ 0 h 116"/>
                <a:gd name="T17" fmla="*/ 267 w 267"/>
                <a:gd name="T18" fmla="*/ 116 h 11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67" h="116">
                  <a:moveTo>
                    <a:pt x="254" y="0"/>
                  </a:moveTo>
                  <a:lnTo>
                    <a:pt x="0" y="47"/>
                  </a:lnTo>
                  <a:lnTo>
                    <a:pt x="10" y="116"/>
                  </a:lnTo>
                  <a:lnTo>
                    <a:pt x="267" y="70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1F1A17"/>
            </a:solidFill>
            <a:ln w="9525" cap="flat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5643563" y="0"/>
            <a:ext cx="3154362" cy="3360738"/>
          </a:xfrm>
        </p:spPr>
        <p:txBody>
          <a:bodyPr anchor="ctr"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PY" sz="1800" dirty="0" smtClean="0">
                <a:solidFill>
                  <a:schemeClr val="bg1"/>
                </a:solidFill>
                <a:latin typeface="Comic Sans MS" pitchFamily="66" charset="0"/>
                <a:ea typeface="+mj-ea"/>
              </a:rPr>
              <a:t>Contaduría Pública Acreditada</a:t>
            </a:r>
            <a:br>
              <a:rPr lang="es-PY" sz="1800" dirty="0" smtClean="0">
                <a:solidFill>
                  <a:schemeClr val="bg1"/>
                </a:solidFill>
                <a:latin typeface="Comic Sans MS" pitchFamily="66" charset="0"/>
                <a:ea typeface="+mj-ea"/>
              </a:rPr>
            </a:br>
            <a:r>
              <a:rPr lang="es-PY" sz="1800" dirty="0" smtClean="0">
                <a:solidFill>
                  <a:schemeClr val="bg1"/>
                </a:solidFill>
                <a:latin typeface="Comic Sans MS" pitchFamily="66" charset="0"/>
                <a:ea typeface="+mj-ea"/>
              </a:rPr>
              <a:t>Lic. En Administración de Empresas Acreditada</a:t>
            </a:r>
            <a:endParaRPr lang="es-PY" sz="1800" dirty="0">
              <a:solidFill>
                <a:schemeClr val="bg1"/>
              </a:solidFill>
              <a:latin typeface="Comic Sans MS" pitchFamily="66" charset="0"/>
              <a:ea typeface="+mj-ea"/>
            </a:endParaRPr>
          </a:p>
        </p:txBody>
      </p:sp>
      <p:pic>
        <p:nvPicPr>
          <p:cNvPr id="54280" name="Imagen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8013" y="3803650"/>
            <a:ext cx="4451350" cy="296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4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97663" y="5675313"/>
            <a:ext cx="1027112" cy="8461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4282" name="46 CuadroTexto"/>
          <p:cNvSpPr txBox="1">
            <a:spLocks noChangeArrowheads="1"/>
          </p:cNvSpPr>
          <p:nvPr/>
        </p:nvSpPr>
        <p:spPr bwMode="auto">
          <a:xfrm>
            <a:off x="71438" y="4143375"/>
            <a:ext cx="4500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b="1">
                <a:solidFill>
                  <a:schemeClr val="bg1"/>
                </a:solidFill>
                <a:latin typeface="Comic Sans MS" pitchFamily="66" charset="0"/>
              </a:rPr>
              <a:t>Ciencias de la Educación Acreditada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0" descr="F:\FOTOS UNI\campus\DSC_0019.jpg"/>
          <p:cNvPicPr>
            <a:picLocks noChangeAspect="1" noChangeArrowheads="1"/>
          </p:cNvPicPr>
          <p:nvPr/>
        </p:nvPicPr>
        <p:blipFill>
          <a:blip r:embed="rId3">
            <a:lum bright="30000" contrast="-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134938" y="274638"/>
            <a:ext cx="4859337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PY" sz="1800" dirty="0" smtClean="0">
                <a:solidFill>
                  <a:srgbClr val="FF0000"/>
                </a:solidFill>
                <a:latin typeface="Comic Sans MS" pitchFamily="66" charset="0"/>
                <a:ea typeface="+mj-ea"/>
              </a:rPr>
              <a:t>Años mas tarde y en respuesta a las necesidades regionales, en diciembre de 2003 nace la Facultad de Ciencias Jurídicas con la carrera de Derecho. </a:t>
            </a:r>
            <a:endParaRPr lang="es-PY" sz="1800" dirty="0">
              <a:solidFill>
                <a:srgbClr val="FF0000"/>
              </a:solidFill>
              <a:latin typeface="Comic Sans MS" pitchFamily="66" charset="0"/>
              <a:ea typeface="+mj-ea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" y="1600200"/>
            <a:ext cx="4016375" cy="2159000"/>
          </a:xfrm>
        </p:spPr>
        <p:txBody>
          <a:bodyPr/>
          <a:lstStyle/>
          <a:p>
            <a:pPr marL="341313" indent="-336550" fontAlgn="auto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s-PY" dirty="0"/>
              <a:t> </a:t>
            </a:r>
          </a:p>
        </p:txBody>
      </p:sp>
      <p:sp>
        <p:nvSpPr>
          <p:cNvPr id="56324" name="Text Box 3"/>
          <p:cNvSpPr txBox="1">
            <a:spLocks noChangeArrowheads="1"/>
          </p:cNvSpPr>
          <p:nvPr/>
        </p:nvSpPr>
        <p:spPr bwMode="auto">
          <a:xfrm>
            <a:off x="4673600" y="1600200"/>
            <a:ext cx="4016375" cy="215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1313" indent="-336550">
              <a:spcBef>
                <a:spcPts val="800"/>
              </a:spcBef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s-PY" sz="3200">
                <a:solidFill>
                  <a:srgbClr val="000000"/>
                </a:solidFill>
                <a:latin typeface="Calibri" pitchFamily="34" charset="0"/>
                <a:ea typeface="WenQuanYi Micro Hei"/>
                <a:cs typeface="WenQuanYi Micro Hei"/>
              </a:rPr>
              <a:t> </a:t>
            </a:r>
          </a:p>
        </p:txBody>
      </p:sp>
      <p:sp>
        <p:nvSpPr>
          <p:cNvPr id="56326" name="Text Box 9"/>
          <p:cNvSpPr txBox="1">
            <a:spLocks noChangeArrowheads="1"/>
          </p:cNvSpPr>
          <p:nvPr/>
        </p:nvSpPr>
        <p:spPr bwMode="auto">
          <a:xfrm>
            <a:off x="4929188" y="5143500"/>
            <a:ext cx="3944937" cy="6302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200" b="1">
                <a:solidFill>
                  <a:schemeClr val="bg1"/>
                </a:solidFill>
                <a:latin typeface="Comic Sans MS" pitchFamily="66" charset="0"/>
                <a:cs typeface="DejaVu Sans" pitchFamily="34" charset="0"/>
              </a:rPr>
              <a:t>Ciencias Agropecuarias y Forestales Acreditada Sede Artigas y Sede Natalio</a:t>
            </a:r>
          </a:p>
        </p:txBody>
      </p:sp>
      <p:pic>
        <p:nvPicPr>
          <p:cNvPr id="56327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4425" y="1585913"/>
            <a:ext cx="692150" cy="7858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632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87800" y="1766888"/>
            <a:ext cx="714375" cy="785812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</p:pic>
      <p:sp>
        <p:nvSpPr>
          <p:cNvPr id="56330" name="Text Box 6"/>
          <p:cNvSpPr txBox="1">
            <a:spLocks noChangeArrowheads="1"/>
          </p:cNvSpPr>
          <p:nvPr/>
        </p:nvSpPr>
        <p:spPr bwMode="auto">
          <a:xfrm>
            <a:off x="428625" y="5214938"/>
            <a:ext cx="4214813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2200" b="1">
                <a:solidFill>
                  <a:srgbClr val="FF0000"/>
                </a:solidFill>
                <a:latin typeface="Comic Sans MS" pitchFamily="66" charset="0"/>
                <a:cs typeface="DejaVu Sans" pitchFamily="34" charset="0"/>
              </a:rPr>
              <a:t>Ciencias Jurídicas en Proceso de Reacreditación.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295275" y="101600"/>
            <a:ext cx="8420100" cy="1541463"/>
          </a:xfrm>
          <a:solidFill>
            <a:schemeClr val="bg2">
              <a:lumMod val="25000"/>
              <a:lumOff val="75000"/>
            </a:schemeClr>
          </a:solidFill>
        </p:spPr>
        <p:txBody>
          <a:bodyPr>
            <a:normAutofit/>
          </a:bodyPr>
          <a:lstStyle/>
          <a:p>
            <a:pPr algn="just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PY" sz="1800" dirty="0" smtClean="0">
                <a:solidFill>
                  <a:schemeClr val="bg1"/>
                </a:solidFill>
                <a:latin typeface="Comic Sans MS" pitchFamily="66" charset="0"/>
                <a:ea typeface="+mj-ea"/>
              </a:rPr>
              <a:t>Mas adelante el 12 de Septiembre de 2006, por resolución del Consejo de Universidades  </a:t>
            </a:r>
            <a:r>
              <a:rPr lang="es-PY" sz="1800" dirty="0">
                <a:solidFill>
                  <a:schemeClr val="bg1"/>
                </a:solidFill>
                <a:latin typeface="Comic Sans MS" pitchFamily="66" charset="0"/>
                <a:ea typeface="+mj-ea"/>
              </a:rPr>
              <a:t>No. 112/2006 </a:t>
            </a:r>
            <a:r>
              <a:rPr lang="es-PY" sz="1800" dirty="0" smtClean="0">
                <a:solidFill>
                  <a:schemeClr val="bg1"/>
                </a:solidFill>
                <a:latin typeface="Comic Sans MS" pitchFamily="66" charset="0"/>
                <a:ea typeface="+mj-ea"/>
              </a:rPr>
              <a:t> se crea la Facultad de Ciencias y Tecnología con la carrera de Licenciatura en Electrónica, Licenciatura en Tecnología de la Producción Aplicada a los Alimentos e Ingeniería Ambiental.</a:t>
            </a:r>
            <a:endParaRPr lang="es-PY" sz="1800" dirty="0">
              <a:solidFill>
                <a:schemeClr val="bg1"/>
              </a:solidFill>
              <a:latin typeface="Times New Roman" pitchFamily="16" charset="0"/>
              <a:ea typeface="+mj-ea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" y="1600200"/>
            <a:ext cx="4016375" cy="2159000"/>
          </a:xfrm>
        </p:spPr>
        <p:txBody>
          <a:bodyPr/>
          <a:lstStyle/>
          <a:p>
            <a:pPr marL="341313" indent="-336550" fontAlgn="auto">
              <a:buClrTx/>
              <a:buFontTx/>
              <a:buNone/>
              <a:tabLst>
                <a:tab pos="341313" algn="l"/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lang="es-PY"/>
              <a:t> 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4643438" y="1628775"/>
            <a:ext cx="4016375" cy="215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1313" indent="-336550">
              <a:spcBef>
                <a:spcPts val="800"/>
              </a:spcBef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s-PY" sz="3200">
                <a:solidFill>
                  <a:srgbClr val="000000"/>
                </a:solidFill>
                <a:latin typeface="Calibri" pitchFamily="34" charset="0"/>
                <a:ea typeface="WenQuanYi Micro Hei"/>
                <a:cs typeface="WenQuanYi Micro Hei"/>
              </a:rPr>
              <a:t> 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457200" y="3963988"/>
            <a:ext cx="8229600" cy="2159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1313" indent="-336550">
              <a:spcBef>
                <a:spcPts val="800"/>
              </a:spcBef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r>
              <a:rPr lang="es-PY" sz="3200">
                <a:solidFill>
                  <a:srgbClr val="000000"/>
                </a:solidFill>
                <a:latin typeface="Calibri" pitchFamily="34" charset="0"/>
                <a:ea typeface="WenQuanYi Micro Hei"/>
                <a:cs typeface="WenQuanYi Micro Hei"/>
              </a:rPr>
              <a:t> 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2071688" y="5499100"/>
            <a:ext cx="5329237" cy="7159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ES" sz="2000" b="1" dirty="0">
                <a:solidFill>
                  <a:srgbClr val="00B050"/>
                </a:solidFill>
                <a:latin typeface="Comic Sans MS" pitchFamily="66" charset="0"/>
                <a:ea typeface="DejaVu Sans" charset="0"/>
                <a:cs typeface="DejaVu Sans" charset="0"/>
              </a:rPr>
              <a:t>    Ciencias y Tecnología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s-ES" sz="2000" b="1" dirty="0">
                <a:solidFill>
                  <a:srgbClr val="00B050"/>
                </a:solidFill>
                <a:latin typeface="Comic Sans MS" pitchFamily="66" charset="0"/>
                <a:ea typeface="DejaVu Sans" charset="0"/>
                <a:cs typeface="DejaVu Sans" charset="0"/>
              </a:rPr>
              <a:t>Informática Empresarial Acreditada</a:t>
            </a:r>
          </a:p>
        </p:txBody>
      </p:sp>
      <p:sp>
        <p:nvSpPr>
          <p:cNvPr id="58374" name="Text Box 8"/>
          <p:cNvSpPr txBox="1">
            <a:spLocks noChangeArrowheads="1"/>
          </p:cNvSpPr>
          <p:nvPr/>
        </p:nvSpPr>
        <p:spPr bwMode="auto">
          <a:xfrm>
            <a:off x="250825" y="5472113"/>
            <a:ext cx="8605838" cy="1196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341313" indent="-336550" algn="ctr">
              <a:spcBef>
                <a:spcPts val="800"/>
              </a:spcBef>
              <a:tabLst>
                <a:tab pos="341313" algn="l"/>
                <a:tab pos="788988" algn="l"/>
                <a:tab pos="1238250" algn="l"/>
                <a:tab pos="1687513" algn="l"/>
                <a:tab pos="2136775" algn="l"/>
                <a:tab pos="2586038" algn="l"/>
                <a:tab pos="3035300" algn="l"/>
                <a:tab pos="3484563" algn="l"/>
                <a:tab pos="3933825" algn="l"/>
                <a:tab pos="4383088" algn="l"/>
                <a:tab pos="4832350" algn="l"/>
                <a:tab pos="5281613" algn="l"/>
                <a:tab pos="5730875" algn="l"/>
                <a:tab pos="6180138" algn="l"/>
                <a:tab pos="6629400" algn="l"/>
                <a:tab pos="7078663" algn="l"/>
                <a:tab pos="7527925" algn="l"/>
                <a:tab pos="7977188" algn="l"/>
                <a:tab pos="8426450" algn="l"/>
                <a:tab pos="8875713" algn="l"/>
                <a:tab pos="9324975" algn="l"/>
              </a:tabLst>
            </a:pPr>
            <a:endParaRPr lang="es-ES">
              <a:solidFill>
                <a:srgbClr val="000000"/>
              </a:solidFill>
              <a:latin typeface="Comic Sans MS" pitchFamily="66" charset="0"/>
              <a:ea typeface="WenQuanYi Micro Hei"/>
              <a:cs typeface="WenQuanYi Micro Hei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rbano">
  <a:themeElements>
    <a:clrScheme name="Urbano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o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Urban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itable">
  <a:themeElements>
    <a:clrScheme name="Ci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Citable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Quotable" id="{39EC5628-30ED-4578-ACD8-9820EDB8E15A}" vid="{6F3559E9-1A4C-49D8-94D4-F41003531C49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6498</TotalTime>
  <Words>2559</Words>
  <Application>Microsoft Office PowerPoint</Application>
  <PresentationFormat>Presentación en pantalla (4:3)</PresentationFormat>
  <Paragraphs>1165</Paragraphs>
  <Slides>57</Slides>
  <Notes>12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61" baseType="lpstr">
      <vt:lpstr>1_Tema de Office</vt:lpstr>
      <vt:lpstr>Urbano</vt:lpstr>
      <vt:lpstr>Citable</vt:lpstr>
      <vt:lpstr>Gráfico</vt:lpstr>
      <vt:lpstr>Presentación de PowerPoint</vt:lpstr>
      <vt:lpstr>Universidad Nacional de Itapúa</vt:lpstr>
      <vt:lpstr>Introducción</vt:lpstr>
      <vt:lpstr>Marco Legal</vt:lpstr>
      <vt:lpstr>Marco Legal</vt:lpstr>
      <vt:lpstr>Facultades</vt:lpstr>
      <vt:lpstr>Contaduría Pública Acreditada Lic. En Administración de Empresas Acreditada</vt:lpstr>
      <vt:lpstr>Años mas tarde y en respuesta a las necesidades regionales, en diciembre de 2003 nace la Facultad de Ciencias Jurídicas con la carrera de Derecho. </vt:lpstr>
      <vt:lpstr>Mas adelante el 12 de Septiembre de 2006, por resolución del Consejo de Universidades  No. 112/2006  se crea la Facultad de Ciencias y Tecnología con la carrera de Licenciatura en Electrónica, Licenciatura en Tecnología de la Producción Aplicada a los Alimentos e Ingeniería Ambiental.</vt:lpstr>
      <vt:lpstr>Marco Político Institucional</vt:lpstr>
      <vt:lpstr>Presentación de PowerPoint</vt:lpstr>
      <vt:lpstr>Marco Político Institucional – Políticas Institucionales</vt:lpstr>
      <vt:lpstr>Marco Político Institucional – Políticas Institucionales</vt:lpstr>
      <vt:lpstr>Asignación del Presupuesto a la Universidad Nacional de Itapúa</vt:lpstr>
      <vt:lpstr>Asignación del Presupuesto a la Universidad Nacional de Itapúa</vt:lpstr>
      <vt:lpstr>                                 Facultades y Carreras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INVESTIGACIÓN Y EXTENSIÓN  </vt:lpstr>
      <vt:lpstr>Presentación de PowerPoint</vt:lpstr>
      <vt:lpstr>Presentación de PowerPoint</vt:lpstr>
      <vt:lpstr>Presentación de PowerPoint</vt:lpstr>
      <vt:lpstr>EXTENSIÓN UNIVERSITARIA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Redes Regionales</vt:lpstr>
      <vt:lpstr>Presentación de PowerPoint</vt:lpstr>
      <vt:lpstr>Presentación de PowerPoint</vt:lpstr>
      <vt:lpstr>Reunión de                    Universidades</vt:lpstr>
      <vt:lpstr>Redes Interinstitucionales</vt:lpstr>
      <vt:lpstr>Presentación de PowerPoint</vt:lpstr>
      <vt:lpstr>Presentación de PowerPoint</vt:lpstr>
      <vt:lpstr>Desarrollo Regional</vt:lpstr>
      <vt:lpstr>2. Gestión y Financiamiento</vt:lpstr>
      <vt:lpstr>Gestión y Financiamiento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Presupuesto 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Informe de  rendición de cuentas a la ciudadanía</dc:title>
  <dc:creator>Susana</dc:creator>
  <cp:lastModifiedBy>arps</cp:lastModifiedBy>
  <cp:revision>343</cp:revision>
  <cp:lastPrinted>2013-12-03T20:51:08Z</cp:lastPrinted>
  <dcterms:created xsi:type="dcterms:W3CDTF">2013-12-03T13:31:16Z</dcterms:created>
  <dcterms:modified xsi:type="dcterms:W3CDTF">2018-10-15T16:45:03Z</dcterms:modified>
</cp:coreProperties>
</file>