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24"/>
  </p:notesMasterIdLst>
  <p:handoutMasterIdLst>
    <p:handoutMasterId r:id="rId25"/>
  </p:handoutMasterIdLst>
  <p:sldIdLst>
    <p:sldId id="257" r:id="rId2"/>
    <p:sldId id="271" r:id="rId3"/>
    <p:sldId id="256" r:id="rId4"/>
    <p:sldId id="272" r:id="rId5"/>
    <p:sldId id="259" r:id="rId6"/>
    <p:sldId id="262" r:id="rId7"/>
    <p:sldId id="263" r:id="rId8"/>
    <p:sldId id="265" r:id="rId9"/>
    <p:sldId id="261" r:id="rId10"/>
    <p:sldId id="264" r:id="rId11"/>
    <p:sldId id="276" r:id="rId12"/>
    <p:sldId id="277" r:id="rId13"/>
    <p:sldId id="273" r:id="rId14"/>
    <p:sldId id="260" r:id="rId15"/>
    <p:sldId id="267" r:id="rId16"/>
    <p:sldId id="266" r:id="rId17"/>
    <p:sldId id="268" r:id="rId18"/>
    <p:sldId id="269" r:id="rId19"/>
    <p:sldId id="270" r:id="rId20"/>
    <p:sldId id="279" r:id="rId21"/>
    <p:sldId id="280" r:id="rId22"/>
    <p:sldId id="278" r:id="rId23"/>
  </p:sldIdLst>
  <p:sldSz cx="9144000" cy="6858000" type="screen4x3"/>
  <p:notesSz cx="6858000" cy="994727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508" y="-90"/>
      </p:cViewPr>
      <p:guideLst>
        <p:guide orient="horz" pos="3133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arcelo\Escritorio\Defensa%20de%20Presupuestos%202019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arcelo\Escritorio\Defensa%20de%20Presupuestos%20201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style val="10"/>
  <c:chart>
    <c:title>
      <c:tx>
        <c:rich>
          <a:bodyPr/>
          <a:lstStyle/>
          <a:p>
            <a:pPr>
              <a:defRPr lang="es-ES"/>
            </a:pPr>
            <a:r>
              <a:rPr lang="es-ES" dirty="0"/>
              <a:t>PRESUPUESTO 2018</a:t>
            </a:r>
          </a:p>
        </c:rich>
      </c:tx>
      <c:layout/>
    </c:title>
    <c:view3D>
      <c:rotX val="75"/>
      <c:perspective val="30"/>
    </c:view3D>
    <c:plotArea>
      <c:layout>
        <c:manualLayout>
          <c:layoutTarget val="inner"/>
          <c:xMode val="edge"/>
          <c:yMode val="edge"/>
          <c:x val="3.6661544954272626E-3"/>
          <c:y val="0.13224624119525186"/>
          <c:w val="0.67217391598294107"/>
          <c:h val="0.7889131646994253"/>
        </c:manualLayout>
      </c:layout>
      <c:pie3DChart>
        <c:varyColors val="1"/>
        <c:ser>
          <c:idx val="0"/>
          <c:order val="0"/>
          <c:explosion val="9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smtClean="0"/>
                      <a:t>25.98%</a:t>
                    </a:r>
                    <a:endParaRPr/>
                  </a:p>
                </c:rich>
              </c:tx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smtClean="0"/>
                      <a:t>4.68%</a:t>
                    </a:r>
                    <a:endParaRPr/>
                  </a:p>
                </c:rich>
              </c:tx>
              <c:showPercent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smtClean="0"/>
                      <a:t>0.05%</a:t>
                    </a:r>
                    <a:endParaRPr/>
                  </a:p>
                </c:rich>
              </c:tx>
              <c:showPercent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smtClean="0"/>
                      <a:t>69.30%</a:t>
                    </a:r>
                    <a:endParaRPr/>
                  </a:p>
                </c:rich>
              </c:tx>
              <c:showPercent val="1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s-ES" sz="1600"/>
                </a:pPr>
                <a:endParaRPr lang="es-ES"/>
              </a:p>
            </c:tx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'por tipo de gastos'!$C$43:$C$46</c:f>
              <c:strCache>
                <c:ptCount val="4"/>
                <c:pt idx="0">
                  <c:v>SERVICIOS PERSONALES</c:v>
                </c:pt>
                <c:pt idx="1">
                  <c:v>GASTOS CORRIENTES</c:v>
                </c:pt>
                <c:pt idx="2">
                  <c:v>INVERSION FISICA</c:v>
                </c:pt>
                <c:pt idx="3">
                  <c:v>TRANSFERENCIAS</c:v>
                </c:pt>
              </c:strCache>
            </c:strRef>
          </c:cat>
          <c:val>
            <c:numRef>
              <c:f>'por tipo de gastos'!$D$43:$D$46</c:f>
              <c:numCache>
                <c:formatCode>0%</c:formatCode>
                <c:ptCount val="4"/>
                <c:pt idx="0">
                  <c:v>0.37000000000000038</c:v>
                </c:pt>
                <c:pt idx="1">
                  <c:v>0.16000000000000025</c:v>
                </c:pt>
                <c:pt idx="2">
                  <c:v>5.0000000000000079E-2</c:v>
                </c:pt>
                <c:pt idx="3">
                  <c:v>0.41000000000000031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876-4BF4-998A-D05A87841B68}"/>
            </c:ext>
          </c:extLst>
        </c:ser>
        <c:dLbls>
          <c:showPercent val="1"/>
        </c:dLbls>
      </c:pie3DChart>
    </c:plotArea>
    <c:legend>
      <c:legendPos val="r"/>
      <c:layout>
        <c:manualLayout>
          <c:xMode val="edge"/>
          <c:yMode val="edge"/>
          <c:x val="0.63657537121146912"/>
          <c:y val="0.63521563578055662"/>
          <c:w val="0.33300879867212413"/>
          <c:h val="0.3647843642194456"/>
        </c:manualLayout>
      </c:layout>
      <c:txPr>
        <a:bodyPr/>
        <a:lstStyle/>
        <a:p>
          <a:pPr>
            <a:defRPr lang="es-ES" sz="900"/>
          </a:pPr>
          <a:endParaRPr lang="es-ES"/>
        </a:p>
      </c:txPr>
    </c:legend>
    <c:plotVisOnly val="1"/>
    <c:dispBlanksAs val="zero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style val="10"/>
  <c:chart>
    <c:title>
      <c:tx>
        <c:rich>
          <a:bodyPr/>
          <a:lstStyle/>
          <a:p>
            <a:pPr>
              <a:defRPr lang="es-ES"/>
            </a:pPr>
            <a:r>
              <a:rPr lang="es-ES" dirty="0"/>
              <a:t>PROYECTO 2019</a:t>
            </a:r>
          </a:p>
        </c:rich>
      </c:tx>
      <c:layout/>
    </c:title>
    <c:view3D>
      <c:rotX val="75"/>
      <c:perspective val="30"/>
    </c:view3D>
    <c:plotArea>
      <c:layout>
        <c:manualLayout>
          <c:layoutTarget val="inner"/>
          <c:xMode val="edge"/>
          <c:yMode val="edge"/>
          <c:x val="3.6661544954272622E-3"/>
          <c:y val="0.13224624119525194"/>
          <c:w val="0.67217391598294107"/>
          <c:h val="0.7889131646994253"/>
        </c:manualLayout>
      </c:layout>
      <c:pie3DChart>
        <c:varyColors val="1"/>
        <c:ser>
          <c:idx val="0"/>
          <c:order val="0"/>
          <c:explosion val="9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smtClean="0"/>
                      <a:t>36.8%</a:t>
                    </a:r>
                    <a:endParaRPr/>
                  </a:p>
                </c:rich>
              </c:tx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smtClean="0"/>
                      <a:t>6.8%</a:t>
                    </a:r>
                    <a:endParaRPr/>
                  </a:p>
                </c:rich>
              </c:tx>
              <c:showPercent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smtClean="0"/>
                      <a:t>0.0%</a:t>
                    </a:r>
                    <a:endParaRPr/>
                  </a:p>
                </c:rich>
              </c:tx>
              <c:showPercent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smtClean="0"/>
                      <a:t>56.4%</a:t>
                    </a:r>
                    <a:endParaRPr/>
                  </a:p>
                </c:rich>
              </c:tx>
              <c:showPercent val="1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s-ES" sz="1600"/>
                </a:pPr>
                <a:endParaRPr lang="es-ES"/>
              </a:p>
            </c:tx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'por tipo de gastos'!$E$43:$E$46</c:f>
              <c:strCache>
                <c:ptCount val="4"/>
                <c:pt idx="0">
                  <c:v>SERVICIOS PERSONALES</c:v>
                </c:pt>
                <c:pt idx="1">
                  <c:v>GASTOS CORRIENTES</c:v>
                </c:pt>
                <c:pt idx="2">
                  <c:v>INVERSION FISICA</c:v>
                </c:pt>
                <c:pt idx="3">
                  <c:v>TRANSFERENCIAS</c:v>
                </c:pt>
              </c:strCache>
            </c:strRef>
          </c:cat>
          <c:val>
            <c:numRef>
              <c:f>'por tipo de gastos'!$F$43:$F$46</c:f>
              <c:numCache>
                <c:formatCode>0%</c:formatCode>
                <c:ptCount val="4"/>
                <c:pt idx="0">
                  <c:v>0.36000000000000032</c:v>
                </c:pt>
                <c:pt idx="1">
                  <c:v>0.18000000000000022</c:v>
                </c:pt>
                <c:pt idx="2">
                  <c:v>3.0000000000000002E-2</c:v>
                </c:pt>
                <c:pt idx="3">
                  <c:v>0.43000000000000038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AEE-4643-9BAA-C3C8DC048D41}"/>
            </c:ext>
          </c:extLst>
        </c:ser>
        <c:dLbls>
          <c:showPercent val="1"/>
        </c:dLbls>
      </c:pie3DChart>
    </c:plotArea>
    <c:legend>
      <c:legendPos val="r"/>
      <c:layout>
        <c:manualLayout>
          <c:xMode val="edge"/>
          <c:yMode val="edge"/>
          <c:x val="0.63657537121146912"/>
          <c:y val="0.63521563578055662"/>
          <c:w val="0.34092558504664694"/>
          <c:h val="0.31304572644906581"/>
        </c:manualLayout>
      </c:layout>
      <c:txPr>
        <a:bodyPr/>
        <a:lstStyle/>
        <a:p>
          <a:pPr>
            <a:defRPr lang="es-ES" sz="900"/>
          </a:pPr>
          <a:endParaRPr lang="es-ES"/>
        </a:p>
      </c:txPr>
    </c:legend>
    <c:plotVisOnly val="1"/>
    <c:dispBlanksAs val="zero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1A7941-05F4-4DF4-86C9-91AE4AD7F336}" type="doc">
      <dgm:prSet loTypeId="urn:microsoft.com/office/officeart/2005/8/layout/vList6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PY"/>
        </a:p>
      </dgm:t>
    </dgm:pt>
    <dgm:pt modelId="{9CF6B68F-90BE-4B74-BED2-D2836B5F98F1}">
      <dgm:prSet phldrT="[Texto]"/>
      <dgm:spPr/>
      <dgm:t>
        <a:bodyPr/>
        <a:lstStyle/>
        <a:p>
          <a:r>
            <a:rPr lang="es-PY" dirty="0">
              <a:solidFill>
                <a:schemeClr val="tx1"/>
              </a:solidFill>
            </a:rPr>
            <a:t>Proyectos de Infraestructura</a:t>
          </a:r>
        </a:p>
        <a:p>
          <a:r>
            <a:rPr lang="es-PY" dirty="0">
              <a:solidFill>
                <a:schemeClr val="tx1"/>
              </a:solidFill>
            </a:rPr>
            <a:t>2018</a:t>
          </a:r>
        </a:p>
      </dgm:t>
    </dgm:pt>
    <dgm:pt modelId="{F9B92810-1C56-4385-8436-BEB7AF50F24A}" type="parTrans" cxnId="{DA3CA2CE-3A55-417B-B7B3-348AD87AE120}">
      <dgm:prSet/>
      <dgm:spPr/>
      <dgm:t>
        <a:bodyPr/>
        <a:lstStyle/>
        <a:p>
          <a:endParaRPr lang="es-PY"/>
        </a:p>
      </dgm:t>
    </dgm:pt>
    <dgm:pt modelId="{55808D0F-C925-49A1-B17C-284AB77E5B52}" type="sibTrans" cxnId="{DA3CA2CE-3A55-417B-B7B3-348AD87AE120}">
      <dgm:prSet/>
      <dgm:spPr/>
      <dgm:t>
        <a:bodyPr/>
        <a:lstStyle/>
        <a:p>
          <a:endParaRPr lang="es-PY"/>
        </a:p>
      </dgm:t>
    </dgm:pt>
    <dgm:pt modelId="{8E86AA75-6EAE-4563-986B-C72317106FAB}">
      <dgm:prSet phldrT="[Texto]"/>
      <dgm:spPr/>
      <dgm:t>
        <a:bodyPr/>
        <a:lstStyle/>
        <a:p>
          <a:r>
            <a:rPr lang="es-PY" dirty="0"/>
            <a:t> 4 Departamentos</a:t>
          </a:r>
        </a:p>
      </dgm:t>
    </dgm:pt>
    <dgm:pt modelId="{D84B6BA5-6357-406B-8E88-E166D9F18A8A}" type="parTrans" cxnId="{483BDCFA-D4CB-4877-A145-DA2164088B64}">
      <dgm:prSet/>
      <dgm:spPr/>
      <dgm:t>
        <a:bodyPr/>
        <a:lstStyle/>
        <a:p>
          <a:endParaRPr lang="es-PY"/>
        </a:p>
      </dgm:t>
    </dgm:pt>
    <dgm:pt modelId="{A779B16A-3202-454D-928E-E81C0D28BA36}" type="sibTrans" cxnId="{483BDCFA-D4CB-4877-A145-DA2164088B64}">
      <dgm:prSet/>
      <dgm:spPr/>
      <dgm:t>
        <a:bodyPr/>
        <a:lstStyle/>
        <a:p>
          <a:endParaRPr lang="es-PY"/>
        </a:p>
      </dgm:t>
    </dgm:pt>
    <dgm:pt modelId="{07C4CB8D-E3A1-430F-BF30-450B526A0841}">
      <dgm:prSet phldrT="[Texto]"/>
      <dgm:spPr/>
      <dgm:t>
        <a:bodyPr/>
        <a:lstStyle/>
        <a:p>
          <a:r>
            <a:rPr lang="es-PY" dirty="0"/>
            <a:t> 4 Proyectos Aprobados</a:t>
          </a:r>
        </a:p>
      </dgm:t>
    </dgm:pt>
    <dgm:pt modelId="{91D76A58-B85C-4FBB-8000-186C6DC27FA2}" type="parTrans" cxnId="{5C05CD65-DB8D-439E-B3F3-3102ECECE1A0}">
      <dgm:prSet/>
      <dgm:spPr/>
      <dgm:t>
        <a:bodyPr/>
        <a:lstStyle/>
        <a:p>
          <a:endParaRPr lang="es-PY"/>
        </a:p>
      </dgm:t>
    </dgm:pt>
    <dgm:pt modelId="{E4F57112-8C3C-49B6-BE0A-38D1DB42F079}" type="sibTrans" cxnId="{5C05CD65-DB8D-439E-B3F3-3102ECECE1A0}">
      <dgm:prSet/>
      <dgm:spPr/>
      <dgm:t>
        <a:bodyPr/>
        <a:lstStyle/>
        <a:p>
          <a:endParaRPr lang="es-PY"/>
        </a:p>
      </dgm:t>
    </dgm:pt>
    <dgm:pt modelId="{74876B5D-E453-4919-99ED-93FF0D79AAA3}">
      <dgm:prSet phldrT="[Texto]"/>
      <dgm:spPr/>
      <dgm:t>
        <a:bodyPr/>
        <a:lstStyle/>
        <a:p>
          <a:r>
            <a:rPr lang="es-PY" dirty="0">
              <a:solidFill>
                <a:schemeClr val="tx1"/>
              </a:solidFill>
            </a:rPr>
            <a:t>Proyectos de Acción</a:t>
          </a:r>
        </a:p>
        <a:p>
          <a:r>
            <a:rPr lang="es-PY" dirty="0">
              <a:solidFill>
                <a:schemeClr val="tx1"/>
              </a:solidFill>
            </a:rPr>
            <a:t>2018</a:t>
          </a:r>
        </a:p>
      </dgm:t>
    </dgm:pt>
    <dgm:pt modelId="{2BAE18DD-EE0E-468A-AD55-37340580F6B1}" type="parTrans" cxnId="{3692DD57-F861-4E99-B4F8-37F9B27DEB2B}">
      <dgm:prSet/>
      <dgm:spPr/>
      <dgm:t>
        <a:bodyPr/>
        <a:lstStyle/>
        <a:p>
          <a:endParaRPr lang="es-PY"/>
        </a:p>
      </dgm:t>
    </dgm:pt>
    <dgm:pt modelId="{3E2B413C-9354-481B-B45A-2598C4C9FBE3}" type="sibTrans" cxnId="{3692DD57-F861-4E99-B4F8-37F9B27DEB2B}">
      <dgm:prSet/>
      <dgm:spPr/>
      <dgm:t>
        <a:bodyPr/>
        <a:lstStyle/>
        <a:p>
          <a:endParaRPr lang="es-PY"/>
        </a:p>
      </dgm:t>
    </dgm:pt>
    <dgm:pt modelId="{6DF14743-BB0C-4C16-A29F-0687742409FD}">
      <dgm:prSet phldrT="[Texto]"/>
      <dgm:spPr/>
      <dgm:t>
        <a:bodyPr/>
        <a:lstStyle/>
        <a:p>
          <a:r>
            <a:rPr lang="es-PY" dirty="0"/>
            <a:t> 17 Departamentos </a:t>
          </a:r>
        </a:p>
      </dgm:t>
    </dgm:pt>
    <dgm:pt modelId="{5ADE1F27-CF09-4175-8000-6EACE4319923}" type="parTrans" cxnId="{A21BA21A-AF0A-44CD-B75B-2D39D6B96B7A}">
      <dgm:prSet/>
      <dgm:spPr/>
      <dgm:t>
        <a:bodyPr/>
        <a:lstStyle/>
        <a:p>
          <a:endParaRPr lang="es-PY"/>
        </a:p>
      </dgm:t>
    </dgm:pt>
    <dgm:pt modelId="{9A52C1F9-E318-4BA9-88D8-C1610BC1835C}" type="sibTrans" cxnId="{A21BA21A-AF0A-44CD-B75B-2D39D6B96B7A}">
      <dgm:prSet/>
      <dgm:spPr/>
      <dgm:t>
        <a:bodyPr/>
        <a:lstStyle/>
        <a:p>
          <a:endParaRPr lang="es-PY"/>
        </a:p>
      </dgm:t>
    </dgm:pt>
    <dgm:pt modelId="{F9287427-9907-4291-BAA5-3E8BDF5E7869}">
      <dgm:prSet phldrT="[Texto]"/>
      <dgm:spPr/>
      <dgm:t>
        <a:bodyPr/>
        <a:lstStyle/>
        <a:p>
          <a:r>
            <a:rPr lang="es-PY" dirty="0"/>
            <a:t>   </a:t>
          </a:r>
          <a:r>
            <a:rPr lang="es-PY" dirty="0" smtClean="0"/>
            <a:t>3 </a:t>
          </a:r>
          <a:r>
            <a:rPr lang="es-PY" dirty="0"/>
            <a:t>Proyectos Aprobados</a:t>
          </a:r>
        </a:p>
      </dgm:t>
    </dgm:pt>
    <dgm:pt modelId="{7E510AAC-7414-47CA-9847-FC348611D001}" type="parTrans" cxnId="{2631060B-FE9C-44E2-8B29-8F6A49C7EDE3}">
      <dgm:prSet/>
      <dgm:spPr/>
      <dgm:t>
        <a:bodyPr/>
        <a:lstStyle/>
        <a:p>
          <a:endParaRPr lang="es-PY"/>
        </a:p>
      </dgm:t>
    </dgm:pt>
    <dgm:pt modelId="{BE3176EE-559E-4AEF-8ABD-7A70EDC20863}" type="sibTrans" cxnId="{2631060B-FE9C-44E2-8B29-8F6A49C7EDE3}">
      <dgm:prSet/>
      <dgm:spPr/>
      <dgm:t>
        <a:bodyPr/>
        <a:lstStyle/>
        <a:p>
          <a:endParaRPr lang="es-PY"/>
        </a:p>
      </dgm:t>
    </dgm:pt>
    <dgm:pt modelId="{09FD8205-136B-45F0-BAF5-696CC3149B41}" type="pres">
      <dgm:prSet presAssocID="{081A7941-05F4-4DF4-86C9-91AE4AD7F33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3D40F20-8AEB-4E9B-A2D0-22B688F2E9C5}" type="pres">
      <dgm:prSet presAssocID="{9CF6B68F-90BE-4B74-BED2-D2836B5F98F1}" presName="linNode" presStyleCnt="0"/>
      <dgm:spPr/>
    </dgm:pt>
    <dgm:pt modelId="{CD39810D-3745-49B6-B74B-77DE2689ED4C}" type="pres">
      <dgm:prSet presAssocID="{9CF6B68F-90BE-4B74-BED2-D2836B5F98F1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4056EE2-CCC8-44F2-A7DC-BD23F1D42D63}" type="pres">
      <dgm:prSet presAssocID="{9CF6B68F-90BE-4B74-BED2-D2836B5F98F1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307E827-4907-4FD3-955A-AC578B1331E9}" type="pres">
      <dgm:prSet presAssocID="{55808D0F-C925-49A1-B17C-284AB77E5B52}" presName="spacing" presStyleCnt="0"/>
      <dgm:spPr/>
    </dgm:pt>
    <dgm:pt modelId="{E80D5B56-ABEE-4DC5-9144-753AA157F8A1}" type="pres">
      <dgm:prSet presAssocID="{74876B5D-E453-4919-99ED-93FF0D79AAA3}" presName="linNode" presStyleCnt="0"/>
      <dgm:spPr/>
    </dgm:pt>
    <dgm:pt modelId="{1C1CA720-56BD-4E89-A5CD-FF427F129DB5}" type="pres">
      <dgm:prSet presAssocID="{74876B5D-E453-4919-99ED-93FF0D79AAA3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643AC58-22B9-44E0-8524-CD9C1A2EEB77}" type="pres">
      <dgm:prSet presAssocID="{74876B5D-E453-4919-99ED-93FF0D79AAA3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21BA21A-AF0A-44CD-B75B-2D39D6B96B7A}" srcId="{74876B5D-E453-4919-99ED-93FF0D79AAA3}" destId="{6DF14743-BB0C-4C16-A29F-0687742409FD}" srcOrd="0" destOrd="0" parTransId="{5ADE1F27-CF09-4175-8000-6EACE4319923}" sibTransId="{9A52C1F9-E318-4BA9-88D8-C1610BC1835C}"/>
    <dgm:cxn modelId="{2631060B-FE9C-44E2-8B29-8F6A49C7EDE3}" srcId="{74876B5D-E453-4919-99ED-93FF0D79AAA3}" destId="{F9287427-9907-4291-BAA5-3E8BDF5E7869}" srcOrd="1" destOrd="0" parTransId="{7E510AAC-7414-47CA-9847-FC348611D001}" sibTransId="{BE3176EE-559E-4AEF-8ABD-7A70EDC20863}"/>
    <dgm:cxn modelId="{4A493CE2-9886-42DB-8A1C-4AB4BE6A8741}" type="presOf" srcId="{F9287427-9907-4291-BAA5-3E8BDF5E7869}" destId="{0643AC58-22B9-44E0-8524-CD9C1A2EEB77}" srcOrd="0" destOrd="1" presId="urn:microsoft.com/office/officeart/2005/8/layout/vList6"/>
    <dgm:cxn modelId="{5C05CD65-DB8D-439E-B3F3-3102ECECE1A0}" srcId="{9CF6B68F-90BE-4B74-BED2-D2836B5F98F1}" destId="{07C4CB8D-E3A1-430F-BF30-450B526A0841}" srcOrd="1" destOrd="0" parTransId="{91D76A58-B85C-4FBB-8000-186C6DC27FA2}" sibTransId="{E4F57112-8C3C-49B6-BE0A-38D1DB42F079}"/>
    <dgm:cxn modelId="{0ED24B56-AF06-4F88-8547-8F9703C3A7EA}" type="presOf" srcId="{74876B5D-E453-4919-99ED-93FF0D79AAA3}" destId="{1C1CA720-56BD-4E89-A5CD-FF427F129DB5}" srcOrd="0" destOrd="0" presId="urn:microsoft.com/office/officeart/2005/8/layout/vList6"/>
    <dgm:cxn modelId="{3692DD57-F861-4E99-B4F8-37F9B27DEB2B}" srcId="{081A7941-05F4-4DF4-86C9-91AE4AD7F336}" destId="{74876B5D-E453-4919-99ED-93FF0D79AAA3}" srcOrd="1" destOrd="0" parTransId="{2BAE18DD-EE0E-468A-AD55-37340580F6B1}" sibTransId="{3E2B413C-9354-481B-B45A-2598C4C9FBE3}"/>
    <dgm:cxn modelId="{483BDCFA-D4CB-4877-A145-DA2164088B64}" srcId="{9CF6B68F-90BE-4B74-BED2-D2836B5F98F1}" destId="{8E86AA75-6EAE-4563-986B-C72317106FAB}" srcOrd="0" destOrd="0" parTransId="{D84B6BA5-6357-406B-8E88-E166D9F18A8A}" sibTransId="{A779B16A-3202-454D-928E-E81C0D28BA36}"/>
    <dgm:cxn modelId="{4B1CAD6C-5AE4-487A-BC44-4E42E6E1B1AC}" type="presOf" srcId="{9CF6B68F-90BE-4B74-BED2-D2836B5F98F1}" destId="{CD39810D-3745-49B6-B74B-77DE2689ED4C}" srcOrd="0" destOrd="0" presId="urn:microsoft.com/office/officeart/2005/8/layout/vList6"/>
    <dgm:cxn modelId="{FE822E61-9F45-4A2F-82E7-E7A95B0C8DCE}" type="presOf" srcId="{6DF14743-BB0C-4C16-A29F-0687742409FD}" destId="{0643AC58-22B9-44E0-8524-CD9C1A2EEB77}" srcOrd="0" destOrd="0" presId="urn:microsoft.com/office/officeart/2005/8/layout/vList6"/>
    <dgm:cxn modelId="{23FCD45F-BC5D-4369-9FF9-BB747D2E48A1}" type="presOf" srcId="{07C4CB8D-E3A1-430F-BF30-450B526A0841}" destId="{34056EE2-CCC8-44F2-A7DC-BD23F1D42D63}" srcOrd="0" destOrd="1" presId="urn:microsoft.com/office/officeart/2005/8/layout/vList6"/>
    <dgm:cxn modelId="{DA3CA2CE-3A55-417B-B7B3-348AD87AE120}" srcId="{081A7941-05F4-4DF4-86C9-91AE4AD7F336}" destId="{9CF6B68F-90BE-4B74-BED2-D2836B5F98F1}" srcOrd="0" destOrd="0" parTransId="{F9B92810-1C56-4385-8436-BEB7AF50F24A}" sibTransId="{55808D0F-C925-49A1-B17C-284AB77E5B52}"/>
    <dgm:cxn modelId="{A4F0B2A0-C92F-4ECD-86AB-F3D3F634599F}" type="presOf" srcId="{081A7941-05F4-4DF4-86C9-91AE4AD7F336}" destId="{09FD8205-136B-45F0-BAF5-696CC3149B41}" srcOrd="0" destOrd="0" presId="urn:microsoft.com/office/officeart/2005/8/layout/vList6"/>
    <dgm:cxn modelId="{92BD2523-9DD9-4E4A-91DC-179A1E3AE4AD}" type="presOf" srcId="{8E86AA75-6EAE-4563-986B-C72317106FAB}" destId="{34056EE2-CCC8-44F2-A7DC-BD23F1D42D63}" srcOrd="0" destOrd="0" presId="urn:microsoft.com/office/officeart/2005/8/layout/vList6"/>
    <dgm:cxn modelId="{873727ED-5939-47CF-9D12-2E51FA233621}" type="presParOf" srcId="{09FD8205-136B-45F0-BAF5-696CC3149B41}" destId="{23D40F20-8AEB-4E9B-A2D0-22B688F2E9C5}" srcOrd="0" destOrd="0" presId="urn:microsoft.com/office/officeart/2005/8/layout/vList6"/>
    <dgm:cxn modelId="{20A5673F-1922-4D22-BDBE-099D2C147236}" type="presParOf" srcId="{23D40F20-8AEB-4E9B-A2D0-22B688F2E9C5}" destId="{CD39810D-3745-49B6-B74B-77DE2689ED4C}" srcOrd="0" destOrd="0" presId="urn:microsoft.com/office/officeart/2005/8/layout/vList6"/>
    <dgm:cxn modelId="{B8529A38-AF8E-4CF2-AA95-88CDD3B6CE9D}" type="presParOf" srcId="{23D40F20-8AEB-4E9B-A2D0-22B688F2E9C5}" destId="{34056EE2-CCC8-44F2-A7DC-BD23F1D42D63}" srcOrd="1" destOrd="0" presId="urn:microsoft.com/office/officeart/2005/8/layout/vList6"/>
    <dgm:cxn modelId="{F4BE3DC0-CE9C-4568-A734-762F94F911C0}" type="presParOf" srcId="{09FD8205-136B-45F0-BAF5-696CC3149B41}" destId="{E307E827-4907-4FD3-955A-AC578B1331E9}" srcOrd="1" destOrd="0" presId="urn:microsoft.com/office/officeart/2005/8/layout/vList6"/>
    <dgm:cxn modelId="{15403ABD-C519-4407-9203-3C12C8DD03F1}" type="presParOf" srcId="{09FD8205-136B-45F0-BAF5-696CC3149B41}" destId="{E80D5B56-ABEE-4DC5-9144-753AA157F8A1}" srcOrd="2" destOrd="0" presId="urn:microsoft.com/office/officeart/2005/8/layout/vList6"/>
    <dgm:cxn modelId="{EDAA6118-99F7-4178-BA6C-9B967DA469DC}" type="presParOf" srcId="{E80D5B56-ABEE-4DC5-9144-753AA157F8A1}" destId="{1C1CA720-56BD-4E89-A5CD-FF427F129DB5}" srcOrd="0" destOrd="0" presId="urn:microsoft.com/office/officeart/2005/8/layout/vList6"/>
    <dgm:cxn modelId="{7FA43818-9E07-4C88-A353-D3C8E7866389}" type="presParOf" srcId="{E80D5B56-ABEE-4DC5-9144-753AA157F8A1}" destId="{0643AC58-22B9-44E0-8524-CD9C1A2EEB7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1A7941-05F4-4DF4-86C9-91AE4AD7F336}" type="doc">
      <dgm:prSet loTypeId="urn:microsoft.com/office/officeart/2005/8/layout/vList6" loCatId="list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es-PY"/>
        </a:p>
      </dgm:t>
    </dgm:pt>
    <dgm:pt modelId="{9CF6B68F-90BE-4B74-BED2-D2836B5F98F1}">
      <dgm:prSet phldrT="[Texto]"/>
      <dgm:spPr/>
      <dgm:t>
        <a:bodyPr/>
        <a:lstStyle/>
        <a:p>
          <a:r>
            <a:rPr lang="es-PY" dirty="0"/>
            <a:t>Proyectos de Infraestructura</a:t>
          </a:r>
        </a:p>
        <a:p>
          <a:r>
            <a:rPr lang="es-PY" dirty="0"/>
            <a:t>2019</a:t>
          </a:r>
        </a:p>
      </dgm:t>
    </dgm:pt>
    <dgm:pt modelId="{F9B92810-1C56-4385-8436-BEB7AF50F24A}" type="parTrans" cxnId="{DA3CA2CE-3A55-417B-B7B3-348AD87AE120}">
      <dgm:prSet/>
      <dgm:spPr/>
      <dgm:t>
        <a:bodyPr/>
        <a:lstStyle/>
        <a:p>
          <a:endParaRPr lang="es-PY"/>
        </a:p>
      </dgm:t>
    </dgm:pt>
    <dgm:pt modelId="{55808D0F-C925-49A1-B17C-284AB77E5B52}" type="sibTrans" cxnId="{DA3CA2CE-3A55-417B-B7B3-348AD87AE120}">
      <dgm:prSet/>
      <dgm:spPr/>
      <dgm:t>
        <a:bodyPr/>
        <a:lstStyle/>
        <a:p>
          <a:endParaRPr lang="es-PY"/>
        </a:p>
      </dgm:t>
    </dgm:pt>
    <dgm:pt modelId="{8E86AA75-6EAE-4563-986B-C72317106FAB}">
      <dgm:prSet phldrT="[Texto]"/>
      <dgm:spPr/>
      <dgm:t>
        <a:bodyPr/>
        <a:lstStyle/>
        <a:p>
          <a:r>
            <a:rPr lang="es-PY" dirty="0"/>
            <a:t> </a:t>
          </a:r>
          <a:r>
            <a:rPr lang="es-PY" dirty="0" smtClean="0"/>
            <a:t>3 </a:t>
          </a:r>
          <a:r>
            <a:rPr lang="es-PY" dirty="0"/>
            <a:t>proyectos a ser aprobados</a:t>
          </a:r>
        </a:p>
      </dgm:t>
    </dgm:pt>
    <dgm:pt modelId="{D84B6BA5-6357-406B-8E88-E166D9F18A8A}" type="parTrans" cxnId="{483BDCFA-D4CB-4877-A145-DA2164088B64}">
      <dgm:prSet/>
      <dgm:spPr/>
      <dgm:t>
        <a:bodyPr/>
        <a:lstStyle/>
        <a:p>
          <a:endParaRPr lang="es-PY"/>
        </a:p>
      </dgm:t>
    </dgm:pt>
    <dgm:pt modelId="{A779B16A-3202-454D-928E-E81C0D28BA36}" type="sibTrans" cxnId="{483BDCFA-D4CB-4877-A145-DA2164088B64}">
      <dgm:prSet/>
      <dgm:spPr/>
      <dgm:t>
        <a:bodyPr/>
        <a:lstStyle/>
        <a:p>
          <a:endParaRPr lang="es-PY"/>
        </a:p>
      </dgm:t>
    </dgm:pt>
    <dgm:pt modelId="{74876B5D-E453-4919-99ED-93FF0D79AAA3}">
      <dgm:prSet phldrT="[Texto]"/>
      <dgm:spPr/>
      <dgm:t>
        <a:bodyPr/>
        <a:lstStyle/>
        <a:p>
          <a:r>
            <a:rPr lang="es-PY" dirty="0">
              <a:solidFill>
                <a:schemeClr val="tx1"/>
              </a:solidFill>
            </a:rPr>
            <a:t>Proyectos de Acción</a:t>
          </a:r>
        </a:p>
        <a:p>
          <a:r>
            <a:rPr lang="es-PY" dirty="0">
              <a:solidFill>
                <a:schemeClr val="tx1"/>
              </a:solidFill>
            </a:rPr>
            <a:t>2019</a:t>
          </a:r>
        </a:p>
      </dgm:t>
    </dgm:pt>
    <dgm:pt modelId="{2BAE18DD-EE0E-468A-AD55-37340580F6B1}" type="parTrans" cxnId="{3692DD57-F861-4E99-B4F8-37F9B27DEB2B}">
      <dgm:prSet/>
      <dgm:spPr/>
      <dgm:t>
        <a:bodyPr/>
        <a:lstStyle/>
        <a:p>
          <a:endParaRPr lang="es-PY"/>
        </a:p>
      </dgm:t>
    </dgm:pt>
    <dgm:pt modelId="{3E2B413C-9354-481B-B45A-2598C4C9FBE3}" type="sibTrans" cxnId="{3692DD57-F861-4E99-B4F8-37F9B27DEB2B}">
      <dgm:prSet/>
      <dgm:spPr/>
      <dgm:t>
        <a:bodyPr/>
        <a:lstStyle/>
        <a:p>
          <a:endParaRPr lang="es-PY"/>
        </a:p>
      </dgm:t>
    </dgm:pt>
    <dgm:pt modelId="{6DF14743-BB0C-4C16-A29F-0687742409FD}">
      <dgm:prSet phldrT="[Texto]"/>
      <dgm:spPr/>
      <dgm:t>
        <a:bodyPr/>
        <a:lstStyle/>
        <a:p>
          <a:r>
            <a:rPr lang="es-PY" dirty="0"/>
            <a:t> 6 proyectos a ser aprobados</a:t>
          </a:r>
        </a:p>
      </dgm:t>
    </dgm:pt>
    <dgm:pt modelId="{5ADE1F27-CF09-4175-8000-6EACE4319923}" type="parTrans" cxnId="{A21BA21A-AF0A-44CD-B75B-2D39D6B96B7A}">
      <dgm:prSet/>
      <dgm:spPr/>
      <dgm:t>
        <a:bodyPr/>
        <a:lstStyle/>
        <a:p>
          <a:endParaRPr lang="es-PY"/>
        </a:p>
      </dgm:t>
    </dgm:pt>
    <dgm:pt modelId="{9A52C1F9-E318-4BA9-88D8-C1610BC1835C}" type="sibTrans" cxnId="{A21BA21A-AF0A-44CD-B75B-2D39D6B96B7A}">
      <dgm:prSet/>
      <dgm:spPr/>
      <dgm:t>
        <a:bodyPr/>
        <a:lstStyle/>
        <a:p>
          <a:endParaRPr lang="es-PY"/>
        </a:p>
      </dgm:t>
    </dgm:pt>
    <dgm:pt modelId="{8725858A-BD7F-4510-8B88-7D2641F78302}">
      <dgm:prSet phldrT="[Texto]"/>
      <dgm:spPr/>
      <dgm:t>
        <a:bodyPr/>
        <a:lstStyle/>
        <a:p>
          <a:r>
            <a:rPr lang="es-PY" dirty="0"/>
            <a:t> </a:t>
          </a:r>
          <a:r>
            <a:rPr lang="es-PY" dirty="0" smtClean="0"/>
            <a:t>3 </a:t>
          </a:r>
          <a:r>
            <a:rPr lang="es-PY" dirty="0"/>
            <a:t>Departamentos</a:t>
          </a:r>
        </a:p>
      </dgm:t>
    </dgm:pt>
    <dgm:pt modelId="{8ADDD54B-D549-4692-A852-5F4AC2948D6B}" type="parTrans" cxnId="{13D38E5F-71E2-444C-BD41-2864055750DE}">
      <dgm:prSet/>
      <dgm:spPr/>
      <dgm:t>
        <a:bodyPr/>
        <a:lstStyle/>
        <a:p>
          <a:endParaRPr lang="es-PY"/>
        </a:p>
      </dgm:t>
    </dgm:pt>
    <dgm:pt modelId="{74416E55-96D8-4CD6-BC24-ED4A50E0EA16}" type="sibTrans" cxnId="{13D38E5F-71E2-444C-BD41-2864055750DE}">
      <dgm:prSet/>
      <dgm:spPr/>
      <dgm:t>
        <a:bodyPr/>
        <a:lstStyle/>
        <a:p>
          <a:endParaRPr lang="es-PY"/>
        </a:p>
      </dgm:t>
    </dgm:pt>
    <dgm:pt modelId="{5974F251-8F53-4982-8E31-C427DD4969B4}">
      <dgm:prSet phldrT="[Texto]"/>
      <dgm:spPr/>
      <dgm:t>
        <a:bodyPr/>
        <a:lstStyle/>
        <a:p>
          <a:r>
            <a:rPr lang="es-PY" dirty="0"/>
            <a:t> </a:t>
          </a:r>
          <a:r>
            <a:rPr lang="es-PY" dirty="0" smtClean="0"/>
            <a:t>6  </a:t>
          </a:r>
          <a:r>
            <a:rPr lang="es-PY" dirty="0"/>
            <a:t>Departamentos</a:t>
          </a:r>
        </a:p>
      </dgm:t>
    </dgm:pt>
    <dgm:pt modelId="{C69F05AB-D0B0-4DE7-9267-ED29E0B4514D}" type="parTrans" cxnId="{70DB680D-07D1-497E-9FD4-9CAC262A7194}">
      <dgm:prSet/>
      <dgm:spPr/>
      <dgm:t>
        <a:bodyPr/>
        <a:lstStyle/>
        <a:p>
          <a:endParaRPr lang="es-PY"/>
        </a:p>
      </dgm:t>
    </dgm:pt>
    <dgm:pt modelId="{67D4FF9E-E9CA-4585-81FF-B2025DFA0665}" type="sibTrans" cxnId="{70DB680D-07D1-497E-9FD4-9CAC262A7194}">
      <dgm:prSet/>
      <dgm:spPr/>
      <dgm:t>
        <a:bodyPr/>
        <a:lstStyle/>
        <a:p>
          <a:endParaRPr lang="es-PY"/>
        </a:p>
      </dgm:t>
    </dgm:pt>
    <dgm:pt modelId="{09FD8205-136B-45F0-BAF5-696CC3149B41}" type="pres">
      <dgm:prSet presAssocID="{081A7941-05F4-4DF4-86C9-91AE4AD7F33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3D40F20-8AEB-4E9B-A2D0-22B688F2E9C5}" type="pres">
      <dgm:prSet presAssocID="{9CF6B68F-90BE-4B74-BED2-D2836B5F98F1}" presName="linNode" presStyleCnt="0"/>
      <dgm:spPr/>
    </dgm:pt>
    <dgm:pt modelId="{CD39810D-3745-49B6-B74B-77DE2689ED4C}" type="pres">
      <dgm:prSet presAssocID="{9CF6B68F-90BE-4B74-BED2-D2836B5F98F1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4056EE2-CCC8-44F2-A7DC-BD23F1D42D63}" type="pres">
      <dgm:prSet presAssocID="{9CF6B68F-90BE-4B74-BED2-D2836B5F98F1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307E827-4907-4FD3-955A-AC578B1331E9}" type="pres">
      <dgm:prSet presAssocID="{55808D0F-C925-49A1-B17C-284AB77E5B52}" presName="spacing" presStyleCnt="0"/>
      <dgm:spPr/>
    </dgm:pt>
    <dgm:pt modelId="{E80D5B56-ABEE-4DC5-9144-753AA157F8A1}" type="pres">
      <dgm:prSet presAssocID="{74876B5D-E453-4919-99ED-93FF0D79AAA3}" presName="linNode" presStyleCnt="0"/>
      <dgm:spPr/>
    </dgm:pt>
    <dgm:pt modelId="{1C1CA720-56BD-4E89-A5CD-FF427F129DB5}" type="pres">
      <dgm:prSet presAssocID="{74876B5D-E453-4919-99ED-93FF0D79AAA3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643AC58-22B9-44E0-8524-CD9C1A2EEB77}" type="pres">
      <dgm:prSet presAssocID="{74876B5D-E453-4919-99ED-93FF0D79AAA3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21BA21A-AF0A-44CD-B75B-2D39D6B96B7A}" srcId="{74876B5D-E453-4919-99ED-93FF0D79AAA3}" destId="{6DF14743-BB0C-4C16-A29F-0687742409FD}" srcOrd="0" destOrd="0" parTransId="{5ADE1F27-CF09-4175-8000-6EACE4319923}" sibTransId="{9A52C1F9-E318-4BA9-88D8-C1610BC1835C}"/>
    <dgm:cxn modelId="{3692DD57-F861-4E99-B4F8-37F9B27DEB2B}" srcId="{081A7941-05F4-4DF4-86C9-91AE4AD7F336}" destId="{74876B5D-E453-4919-99ED-93FF0D79AAA3}" srcOrd="1" destOrd="0" parTransId="{2BAE18DD-EE0E-468A-AD55-37340580F6B1}" sibTransId="{3E2B413C-9354-481B-B45A-2598C4C9FBE3}"/>
    <dgm:cxn modelId="{483BDCFA-D4CB-4877-A145-DA2164088B64}" srcId="{9CF6B68F-90BE-4B74-BED2-D2836B5F98F1}" destId="{8E86AA75-6EAE-4563-986B-C72317106FAB}" srcOrd="0" destOrd="0" parTransId="{D84B6BA5-6357-406B-8E88-E166D9F18A8A}" sibTransId="{A779B16A-3202-454D-928E-E81C0D28BA36}"/>
    <dgm:cxn modelId="{9683A310-0F61-4D51-9FC8-ADC1264DA9F4}" type="presOf" srcId="{081A7941-05F4-4DF4-86C9-91AE4AD7F336}" destId="{09FD8205-136B-45F0-BAF5-696CC3149B41}" srcOrd="0" destOrd="0" presId="urn:microsoft.com/office/officeart/2005/8/layout/vList6"/>
    <dgm:cxn modelId="{70DB680D-07D1-497E-9FD4-9CAC262A7194}" srcId="{74876B5D-E453-4919-99ED-93FF0D79AAA3}" destId="{5974F251-8F53-4982-8E31-C427DD4969B4}" srcOrd="1" destOrd="0" parTransId="{C69F05AB-D0B0-4DE7-9267-ED29E0B4514D}" sibTransId="{67D4FF9E-E9CA-4585-81FF-B2025DFA0665}"/>
    <dgm:cxn modelId="{3BB6C47A-F382-4CF2-AD73-AEB84F0570D0}" type="presOf" srcId="{5974F251-8F53-4982-8E31-C427DD4969B4}" destId="{0643AC58-22B9-44E0-8524-CD9C1A2EEB77}" srcOrd="0" destOrd="1" presId="urn:microsoft.com/office/officeart/2005/8/layout/vList6"/>
    <dgm:cxn modelId="{DA3CA2CE-3A55-417B-B7B3-348AD87AE120}" srcId="{081A7941-05F4-4DF4-86C9-91AE4AD7F336}" destId="{9CF6B68F-90BE-4B74-BED2-D2836B5F98F1}" srcOrd="0" destOrd="0" parTransId="{F9B92810-1C56-4385-8436-BEB7AF50F24A}" sibTransId="{55808D0F-C925-49A1-B17C-284AB77E5B52}"/>
    <dgm:cxn modelId="{13D38E5F-71E2-444C-BD41-2864055750DE}" srcId="{9CF6B68F-90BE-4B74-BED2-D2836B5F98F1}" destId="{8725858A-BD7F-4510-8B88-7D2641F78302}" srcOrd="1" destOrd="0" parTransId="{8ADDD54B-D549-4692-A852-5F4AC2948D6B}" sibTransId="{74416E55-96D8-4CD6-BC24-ED4A50E0EA16}"/>
    <dgm:cxn modelId="{DCC419BF-1681-44B3-985A-396473A52446}" type="presOf" srcId="{8E86AA75-6EAE-4563-986B-C72317106FAB}" destId="{34056EE2-CCC8-44F2-A7DC-BD23F1D42D63}" srcOrd="0" destOrd="0" presId="urn:microsoft.com/office/officeart/2005/8/layout/vList6"/>
    <dgm:cxn modelId="{93868578-1A6A-457C-A9F0-8968E4B80B7A}" type="presOf" srcId="{8725858A-BD7F-4510-8B88-7D2641F78302}" destId="{34056EE2-CCC8-44F2-A7DC-BD23F1D42D63}" srcOrd="0" destOrd="1" presId="urn:microsoft.com/office/officeart/2005/8/layout/vList6"/>
    <dgm:cxn modelId="{F938A3A9-2659-4060-9371-9BF0BAB170F3}" type="presOf" srcId="{9CF6B68F-90BE-4B74-BED2-D2836B5F98F1}" destId="{CD39810D-3745-49B6-B74B-77DE2689ED4C}" srcOrd="0" destOrd="0" presId="urn:microsoft.com/office/officeart/2005/8/layout/vList6"/>
    <dgm:cxn modelId="{8E93BCD1-4424-40A4-9A20-D6F9989218EB}" type="presOf" srcId="{74876B5D-E453-4919-99ED-93FF0D79AAA3}" destId="{1C1CA720-56BD-4E89-A5CD-FF427F129DB5}" srcOrd="0" destOrd="0" presId="urn:microsoft.com/office/officeart/2005/8/layout/vList6"/>
    <dgm:cxn modelId="{2717129C-99E4-4807-A7BB-92DD2E30E358}" type="presOf" srcId="{6DF14743-BB0C-4C16-A29F-0687742409FD}" destId="{0643AC58-22B9-44E0-8524-CD9C1A2EEB77}" srcOrd="0" destOrd="0" presId="urn:microsoft.com/office/officeart/2005/8/layout/vList6"/>
    <dgm:cxn modelId="{6B6CE883-66F7-4CEA-9F8C-64E20CDF503C}" type="presParOf" srcId="{09FD8205-136B-45F0-BAF5-696CC3149B41}" destId="{23D40F20-8AEB-4E9B-A2D0-22B688F2E9C5}" srcOrd="0" destOrd="0" presId="urn:microsoft.com/office/officeart/2005/8/layout/vList6"/>
    <dgm:cxn modelId="{F44C278E-DA50-46D9-B903-737D785006FF}" type="presParOf" srcId="{23D40F20-8AEB-4E9B-A2D0-22B688F2E9C5}" destId="{CD39810D-3745-49B6-B74B-77DE2689ED4C}" srcOrd="0" destOrd="0" presId="urn:microsoft.com/office/officeart/2005/8/layout/vList6"/>
    <dgm:cxn modelId="{5AC36377-A21B-4010-9EED-D5F8B1C82D63}" type="presParOf" srcId="{23D40F20-8AEB-4E9B-A2D0-22B688F2E9C5}" destId="{34056EE2-CCC8-44F2-A7DC-BD23F1D42D63}" srcOrd="1" destOrd="0" presId="urn:microsoft.com/office/officeart/2005/8/layout/vList6"/>
    <dgm:cxn modelId="{5774E47B-D0AC-40CF-98D9-18ABAEF2FE08}" type="presParOf" srcId="{09FD8205-136B-45F0-BAF5-696CC3149B41}" destId="{E307E827-4907-4FD3-955A-AC578B1331E9}" srcOrd="1" destOrd="0" presId="urn:microsoft.com/office/officeart/2005/8/layout/vList6"/>
    <dgm:cxn modelId="{96B5E6C3-226D-4A2E-B5D1-AF7B97CA4E3C}" type="presParOf" srcId="{09FD8205-136B-45F0-BAF5-696CC3149B41}" destId="{E80D5B56-ABEE-4DC5-9144-753AA157F8A1}" srcOrd="2" destOrd="0" presId="urn:microsoft.com/office/officeart/2005/8/layout/vList6"/>
    <dgm:cxn modelId="{B9AB13AD-5B8E-4584-A739-424F27C5C219}" type="presParOf" srcId="{E80D5B56-ABEE-4DC5-9144-753AA157F8A1}" destId="{1C1CA720-56BD-4E89-A5CD-FF427F129DB5}" srcOrd="0" destOrd="0" presId="urn:microsoft.com/office/officeart/2005/8/layout/vList6"/>
    <dgm:cxn modelId="{0A5FB540-6967-4A05-B496-B1B162A09662}" type="presParOf" srcId="{E80D5B56-ABEE-4DC5-9144-753AA157F8A1}" destId="{0643AC58-22B9-44E0-8524-CD9C1A2EEB7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056EE2-CCC8-44F2-A7DC-BD23F1D42D63}">
      <dsp:nvSpPr>
        <dsp:cNvPr id="0" name=""/>
        <dsp:cNvSpPr/>
      </dsp:nvSpPr>
      <dsp:spPr>
        <a:xfrm>
          <a:off x="1668305" y="302"/>
          <a:ext cx="2502458" cy="1180580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Y" sz="1900" kern="1200" dirty="0"/>
            <a:t> 4 Departamentos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Y" sz="1900" kern="1200" dirty="0"/>
            <a:t> 4 Proyectos Aprobados</a:t>
          </a:r>
        </a:p>
      </dsp:txBody>
      <dsp:txXfrm>
        <a:off x="1668305" y="147875"/>
        <a:ext cx="2059741" cy="885435"/>
      </dsp:txXfrm>
    </dsp:sp>
    <dsp:sp modelId="{CD39810D-3745-49B6-B74B-77DE2689ED4C}">
      <dsp:nvSpPr>
        <dsp:cNvPr id="0" name=""/>
        <dsp:cNvSpPr/>
      </dsp:nvSpPr>
      <dsp:spPr>
        <a:xfrm>
          <a:off x="0" y="302"/>
          <a:ext cx="1668305" cy="11805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Y" sz="1900" kern="1200" dirty="0">
              <a:solidFill>
                <a:schemeClr val="tx1"/>
              </a:solidFill>
            </a:rPr>
            <a:t>Proyectos de Infraestructura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Y" sz="1900" kern="1200" dirty="0">
              <a:solidFill>
                <a:schemeClr val="tx1"/>
              </a:solidFill>
            </a:rPr>
            <a:t>2018</a:t>
          </a:r>
        </a:p>
      </dsp:txBody>
      <dsp:txXfrm>
        <a:off x="57631" y="57933"/>
        <a:ext cx="1553043" cy="1065318"/>
      </dsp:txXfrm>
    </dsp:sp>
    <dsp:sp modelId="{0643AC58-22B9-44E0-8524-CD9C1A2EEB77}">
      <dsp:nvSpPr>
        <dsp:cNvPr id="0" name=""/>
        <dsp:cNvSpPr/>
      </dsp:nvSpPr>
      <dsp:spPr>
        <a:xfrm>
          <a:off x="1668305" y="1298941"/>
          <a:ext cx="2502458" cy="1180580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-1448014"/>
            <a:satOff val="-977"/>
            <a:lumOff val="-1343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-1448014"/>
              <a:satOff val="-977"/>
              <a:lumOff val="-13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Y" sz="1900" kern="1200" dirty="0"/>
            <a:t> 17 Departamentos 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Y" sz="1900" kern="1200" dirty="0"/>
            <a:t>   4 Proyectos Aprobados</a:t>
          </a:r>
        </a:p>
      </dsp:txBody>
      <dsp:txXfrm>
        <a:off x="1668305" y="1446514"/>
        <a:ext cx="2059741" cy="885435"/>
      </dsp:txXfrm>
    </dsp:sp>
    <dsp:sp modelId="{1C1CA720-56BD-4E89-A5CD-FF427F129DB5}">
      <dsp:nvSpPr>
        <dsp:cNvPr id="0" name=""/>
        <dsp:cNvSpPr/>
      </dsp:nvSpPr>
      <dsp:spPr>
        <a:xfrm>
          <a:off x="0" y="1298941"/>
          <a:ext cx="1668305" cy="1180580"/>
        </a:xfrm>
        <a:prstGeom prst="roundRect">
          <a:avLst/>
        </a:prstGeom>
        <a:solidFill>
          <a:schemeClr val="accent3">
            <a:hueOff val="-1414192"/>
            <a:satOff val="6425"/>
            <a:lumOff val="-7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Y" sz="1900" kern="1200" dirty="0">
              <a:solidFill>
                <a:schemeClr val="tx1"/>
              </a:solidFill>
            </a:rPr>
            <a:t>Proyectos de Acción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Y" sz="1900" kern="1200" dirty="0">
              <a:solidFill>
                <a:schemeClr val="tx1"/>
              </a:solidFill>
            </a:rPr>
            <a:t>2018</a:t>
          </a:r>
        </a:p>
      </dsp:txBody>
      <dsp:txXfrm>
        <a:off x="57631" y="1356572"/>
        <a:ext cx="1553043" cy="10653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056EE2-CCC8-44F2-A7DC-BD23F1D42D63}">
      <dsp:nvSpPr>
        <dsp:cNvPr id="0" name=""/>
        <dsp:cNvSpPr/>
      </dsp:nvSpPr>
      <dsp:spPr>
        <a:xfrm>
          <a:off x="1603107" y="302"/>
          <a:ext cx="2404660" cy="1180580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Y" sz="1800" kern="1200" dirty="0"/>
            <a:t> 6 proyectos a ser aprobados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Y" sz="1800" kern="1200" dirty="0"/>
            <a:t> 3 Departamentos</a:t>
          </a:r>
        </a:p>
      </dsp:txBody>
      <dsp:txXfrm>
        <a:off x="1603107" y="147875"/>
        <a:ext cx="1961943" cy="885435"/>
      </dsp:txXfrm>
    </dsp:sp>
    <dsp:sp modelId="{CD39810D-3745-49B6-B74B-77DE2689ED4C}">
      <dsp:nvSpPr>
        <dsp:cNvPr id="0" name=""/>
        <dsp:cNvSpPr/>
      </dsp:nvSpPr>
      <dsp:spPr>
        <a:xfrm>
          <a:off x="0" y="302"/>
          <a:ext cx="1603107" cy="1180580"/>
        </a:xfrm>
        <a:prstGeom prst="roundRect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Y" sz="1900" kern="1200" dirty="0"/>
            <a:t>Proyectos de Infraestructura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Y" sz="1900" kern="1200" dirty="0"/>
            <a:t>2019</a:t>
          </a:r>
        </a:p>
      </dsp:txBody>
      <dsp:txXfrm>
        <a:off x="57631" y="57933"/>
        <a:ext cx="1487845" cy="1065318"/>
      </dsp:txXfrm>
    </dsp:sp>
    <dsp:sp modelId="{0643AC58-22B9-44E0-8524-CD9C1A2EEB77}">
      <dsp:nvSpPr>
        <dsp:cNvPr id="0" name=""/>
        <dsp:cNvSpPr/>
      </dsp:nvSpPr>
      <dsp:spPr>
        <a:xfrm>
          <a:off x="1603107" y="1298941"/>
          <a:ext cx="2404660" cy="1180580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Y" sz="1800" kern="1200" dirty="0"/>
            <a:t> 6 proyectos a ser aprobados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Y" sz="1800" kern="1200" dirty="0"/>
            <a:t> </a:t>
          </a:r>
          <a:r>
            <a:rPr lang="es-PY" sz="1800" kern="1200" dirty="0">
              <a:solidFill>
                <a:srgbClr val="FFFF00"/>
              </a:solidFill>
            </a:rPr>
            <a:t>12 </a:t>
          </a:r>
          <a:r>
            <a:rPr lang="es-PY" sz="1800" kern="1200" dirty="0"/>
            <a:t> Departamentos</a:t>
          </a:r>
        </a:p>
      </dsp:txBody>
      <dsp:txXfrm>
        <a:off x="1603107" y="1446514"/>
        <a:ext cx="1961943" cy="885435"/>
      </dsp:txXfrm>
    </dsp:sp>
    <dsp:sp modelId="{1C1CA720-56BD-4E89-A5CD-FF427F129DB5}">
      <dsp:nvSpPr>
        <dsp:cNvPr id="0" name=""/>
        <dsp:cNvSpPr/>
      </dsp:nvSpPr>
      <dsp:spPr>
        <a:xfrm>
          <a:off x="0" y="1298941"/>
          <a:ext cx="1603107" cy="1180580"/>
        </a:xfrm>
        <a:prstGeom prst="roundRect">
          <a:avLst/>
        </a:prstGeom>
        <a:solidFill>
          <a:schemeClr val="accent6">
            <a:shade val="50000"/>
            <a:hueOff val="0"/>
            <a:satOff val="-9342"/>
            <a:lumOff val="445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Y" sz="1900" kern="1200" dirty="0">
              <a:solidFill>
                <a:schemeClr val="tx1"/>
              </a:solidFill>
            </a:rPr>
            <a:t>Proyectos de Acción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Y" sz="1900" kern="1200" dirty="0">
              <a:solidFill>
                <a:schemeClr val="tx1"/>
              </a:solidFill>
            </a:rPr>
            <a:t>2019</a:t>
          </a:r>
        </a:p>
      </dsp:txBody>
      <dsp:txXfrm>
        <a:off x="57631" y="1356572"/>
        <a:ext cx="1487845" cy="10653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39864C-C0D3-4AE2-82B8-0FCA7131E28C}" type="datetimeFigureOut">
              <a:rPr lang="es-ES_tradnl" smtClean="0"/>
              <a:pPr/>
              <a:t>09/10/2018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C1570B-256A-403A-99BB-1393CB1CD8C0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CDC8F4-D82F-4924-8FC8-250E98C9F93E}" type="datetimeFigureOut">
              <a:rPr lang="es-ES_tradnl" smtClean="0"/>
              <a:pPr/>
              <a:t>09/10/2018</a:t>
            </a:fld>
            <a:endParaRPr lang="es-ES_tradn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1A52DB-4AC4-464B-A250-8E3DD0D056F5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A52DB-4AC4-464B-A250-8E3DD0D056F5}" type="slidenum">
              <a:rPr lang="es-ES_tradnl" smtClean="0"/>
              <a:pPr/>
              <a:t>6</a:t>
            </a:fld>
            <a:endParaRPr lang="es-ES_trad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A52DB-4AC4-464B-A250-8E3DD0D056F5}" type="slidenum">
              <a:rPr lang="es-ES_tradnl" smtClean="0"/>
              <a:pPr/>
              <a:t>7</a:t>
            </a:fld>
            <a:endParaRPr lang="es-ES_trad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A52DB-4AC4-464B-A250-8E3DD0D056F5}" type="slidenum">
              <a:rPr lang="es-ES_tradnl" smtClean="0"/>
              <a:pPr/>
              <a:t>8</a:t>
            </a:fld>
            <a:endParaRPr lang="es-ES_trad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A52DB-4AC4-464B-A250-8E3DD0D056F5}" type="slidenum">
              <a:rPr lang="es-ES_tradnl" smtClean="0"/>
              <a:pPr/>
              <a:t>18</a:t>
            </a:fld>
            <a:endParaRPr lang="es-ES_trad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CE1BE-B102-4623-8613-110E377F3BDD}" type="datetimeFigureOut">
              <a:rPr lang="es-ES" smtClean="0"/>
              <a:pPr/>
              <a:t>09/10/2018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2E45FCB-6CAB-416A-9C2F-E2F2D72B9C6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CE1BE-B102-4623-8613-110E377F3BDD}" type="datetimeFigureOut">
              <a:rPr lang="es-ES" smtClean="0"/>
              <a:pPr/>
              <a:t>09/10/2018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45FCB-6CAB-416A-9C2F-E2F2D72B9C6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CE1BE-B102-4623-8613-110E377F3BDD}" type="datetimeFigureOut">
              <a:rPr lang="es-ES" smtClean="0"/>
              <a:pPr/>
              <a:t>09/10/2018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45FCB-6CAB-416A-9C2F-E2F2D72B9C6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CE1BE-B102-4623-8613-110E377F3BDD}" type="datetimeFigureOut">
              <a:rPr lang="es-ES" smtClean="0"/>
              <a:pPr/>
              <a:t>09/10/2018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45FCB-6CAB-416A-9C2F-E2F2D72B9C6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CE1BE-B102-4623-8613-110E377F3BDD}" type="datetimeFigureOut">
              <a:rPr lang="es-ES" smtClean="0"/>
              <a:pPr/>
              <a:t>09/10/2018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2E45FCB-6CAB-416A-9C2F-E2F2D72B9C6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CE1BE-B102-4623-8613-110E377F3BDD}" type="datetimeFigureOut">
              <a:rPr lang="es-ES" smtClean="0"/>
              <a:pPr/>
              <a:t>09/10/2018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45FCB-6CAB-416A-9C2F-E2F2D72B9C6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CE1BE-B102-4623-8613-110E377F3BDD}" type="datetimeFigureOut">
              <a:rPr lang="es-ES" smtClean="0"/>
              <a:pPr/>
              <a:t>09/10/2018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45FCB-6CAB-416A-9C2F-E2F2D72B9C6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CE1BE-B102-4623-8613-110E377F3BDD}" type="datetimeFigureOut">
              <a:rPr lang="es-ES" smtClean="0"/>
              <a:pPr/>
              <a:t>09/10/2018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45FCB-6CAB-416A-9C2F-E2F2D72B9C6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CE1BE-B102-4623-8613-110E377F3BDD}" type="datetimeFigureOut">
              <a:rPr lang="es-ES" smtClean="0"/>
              <a:pPr/>
              <a:t>09/10/2018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45FCB-6CAB-416A-9C2F-E2F2D72B9C6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CE1BE-B102-4623-8613-110E377F3BDD}" type="datetimeFigureOut">
              <a:rPr lang="es-ES" smtClean="0"/>
              <a:pPr/>
              <a:t>09/10/2018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45FCB-6CAB-416A-9C2F-E2F2D72B9C6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CE1BE-B102-4623-8613-110E377F3BDD}" type="datetimeFigureOut">
              <a:rPr lang="es-ES" smtClean="0"/>
              <a:pPr/>
              <a:t>09/10/2018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2E45FCB-6CAB-416A-9C2F-E2F2D72B9C6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B1CE1BE-B102-4623-8613-110E377F3BDD}" type="datetimeFigureOut">
              <a:rPr lang="es-ES" smtClean="0"/>
              <a:pPr/>
              <a:t>09/10/2018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2E45FCB-6CAB-416A-9C2F-E2F2D72B9C6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microsoft.com/office/2007/relationships/diagramDrawing" Target="../diagrams/drawing1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microsoft.com/office/2007/relationships/diagramDrawing" Target="../diagrams/drawing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image" Target="../media/image3.png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C:\Users\Snj\Downloads\logoInstitucion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85728"/>
            <a:ext cx="257176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 descr="C:\Users\Snj\Downloads\gobiernoNacional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357166"/>
            <a:ext cx="200026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CuadroTexto"/>
          <p:cNvSpPr txBox="1"/>
          <p:nvPr/>
        </p:nvSpPr>
        <p:spPr>
          <a:xfrm>
            <a:off x="857224" y="4500570"/>
            <a:ext cx="3714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i="1" dirty="0"/>
              <a:t>Felipe Salomón </a:t>
            </a:r>
            <a:r>
              <a:rPr lang="es-ES" sz="2000" b="1" i="1" dirty="0" err="1"/>
              <a:t>Casola</a:t>
            </a:r>
            <a:endParaRPr lang="es-ES" sz="2000" b="1" i="1" dirty="0"/>
          </a:p>
          <a:p>
            <a:pPr algn="ctr"/>
            <a:r>
              <a:rPr lang="es-ES" sz="2000" b="1" i="1" dirty="0"/>
              <a:t>Ministro – Secretario Ejecutivo</a:t>
            </a:r>
          </a:p>
        </p:txBody>
      </p:sp>
      <p:pic>
        <p:nvPicPr>
          <p:cNvPr id="8" name="7 Imagen" descr="IMG-20180825-WA000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72132" y="3143248"/>
            <a:ext cx="2857520" cy="2857520"/>
          </a:xfrm>
          <a:prstGeom prst="rect">
            <a:avLst/>
          </a:prstGeom>
        </p:spPr>
      </p:pic>
      <p:sp>
        <p:nvSpPr>
          <p:cNvPr id="10" name="9 CuadroTexto"/>
          <p:cNvSpPr txBox="1"/>
          <p:nvPr/>
        </p:nvSpPr>
        <p:spPr>
          <a:xfrm>
            <a:off x="857224" y="1714488"/>
            <a:ext cx="74295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b="1" dirty="0">
                <a:latin typeface="Arial" pitchFamily="34" charset="0"/>
                <a:cs typeface="Arial" pitchFamily="34" charset="0"/>
              </a:rPr>
              <a:t>SECRETARÍA NACIONAL DE LA JUVENTUD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_tradnl" b="1" dirty="0"/>
              <a:t>PROYECTO DE PRESUPUESTRO 2019</a:t>
            </a:r>
          </a:p>
        </p:txBody>
      </p:sp>
      <p:pic>
        <p:nvPicPr>
          <p:cNvPr id="5" name="4 Imagen" descr="C:\Users\Snj\Downloads\logoInstitucion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285728"/>
            <a:ext cx="257176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Imagen" descr="IMG-20180825-WA000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488" y="3357562"/>
            <a:ext cx="3143272" cy="3143272"/>
          </a:xfrm>
          <a:prstGeom prst="rect">
            <a:avLst/>
          </a:prstGeom>
        </p:spPr>
      </p:pic>
      <p:pic>
        <p:nvPicPr>
          <p:cNvPr id="8" name="7 Imagen" descr="C:\Users\Snj\Downloads\gobiernoNacional.png"/>
          <p:cNvPicPr/>
          <p:nvPr/>
        </p:nvPicPr>
        <p:blipFill>
          <a:blip r:embed="rId4" cstate="print"/>
          <a:srcRect r="90000"/>
          <a:stretch>
            <a:fillRect/>
          </a:stretch>
        </p:blipFill>
        <p:spPr bwMode="auto">
          <a:xfrm>
            <a:off x="8786842" y="3214686"/>
            <a:ext cx="35715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714348" y="1256467"/>
            <a:ext cx="792961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 algn="just">
              <a:buFont typeface="Wingdings" pitchFamily="2" charset="2"/>
              <a:buChar char="q"/>
            </a:pPr>
            <a:r>
              <a:rPr lang="es-ES" dirty="0">
                <a:latin typeface="Arial" pitchFamily="34" charset="0"/>
                <a:cs typeface="Arial" pitchFamily="34" charset="0"/>
              </a:rPr>
              <a:t>El proyecto para el Ejercicio Fiscal 2019 NO REFLEJA la necesidad real de créditos presupuestarios para cumplir a cabalidad sus metas y prioridades. </a:t>
            </a:r>
          </a:p>
          <a:p>
            <a:pPr marL="266700" indent="-266700" algn="just">
              <a:buFont typeface="Wingdings" pitchFamily="2" charset="2"/>
              <a:buChar char="q"/>
            </a:pPr>
            <a:endParaRPr lang="es-ES" dirty="0">
              <a:latin typeface="Arial" pitchFamily="34" charset="0"/>
              <a:cs typeface="Arial" pitchFamily="34" charset="0"/>
            </a:endParaRPr>
          </a:p>
          <a:p>
            <a:pPr marL="266700" indent="-266700" algn="just">
              <a:buFont typeface="Wingdings" pitchFamily="2" charset="2"/>
              <a:buChar char="q"/>
            </a:pPr>
            <a:r>
              <a:rPr lang="es-ES" dirty="0">
                <a:latin typeface="Arial" pitchFamily="34" charset="0"/>
                <a:cs typeface="Arial" pitchFamily="34" charset="0"/>
              </a:rPr>
              <a:t>Se deben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recurrir, en </a:t>
            </a:r>
            <a:r>
              <a:rPr lang="es-ES" dirty="0">
                <a:latin typeface="Arial" pitchFamily="34" charset="0"/>
                <a:cs typeface="Arial" pitchFamily="34" charset="0"/>
              </a:rPr>
              <a:t>múltiples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oportunidades,  </a:t>
            </a:r>
            <a:r>
              <a:rPr lang="es-ES" dirty="0">
                <a:latin typeface="Arial" pitchFamily="34" charset="0"/>
                <a:cs typeface="Arial" pitchFamily="34" charset="0"/>
              </a:rPr>
              <a:t>a otras instituciones tanto públicas o privadas para solventar ciertos rubros deficitarios y así poder asistir a los jóvenes en los diferentes productos encarados por la Secretaría. Estas ayudas incluso llegan a solventar el mantenimiento del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local siendo la Entidad </a:t>
            </a:r>
            <a:r>
              <a:rPr lang="es-ES" dirty="0">
                <a:latin typeface="Arial" pitchFamily="34" charset="0"/>
                <a:cs typeface="Arial" pitchFamily="34" charset="0"/>
              </a:rPr>
              <a:t>Binacional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Yacyreta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quien financia </a:t>
            </a:r>
            <a:r>
              <a:rPr lang="es-ES" dirty="0">
                <a:latin typeface="Arial" pitchFamily="34" charset="0"/>
                <a:cs typeface="Arial" pitchFamily="34" charset="0"/>
              </a:rPr>
              <a:t>el alquiler de un piso en donde se encuentra instalada la sede, ya que </a:t>
            </a:r>
            <a:r>
              <a:rPr lang="es-ES" b="1" dirty="0">
                <a:latin typeface="Arial" pitchFamily="34" charset="0"/>
                <a:cs typeface="Arial" pitchFamily="34" charset="0"/>
              </a:rPr>
              <a:t>NO CUENTA CON LOCAL PROPIO.  </a:t>
            </a:r>
          </a:p>
          <a:p>
            <a:pPr marL="266700" indent="-266700" algn="just"/>
            <a:endParaRPr lang="es-ES" dirty="0">
              <a:latin typeface="Arial" pitchFamily="34" charset="0"/>
              <a:cs typeface="Arial" pitchFamily="34" charset="0"/>
            </a:endParaRPr>
          </a:p>
          <a:p>
            <a:pPr marL="266700" indent="-266700" algn="just">
              <a:buFont typeface="Wingdings" pitchFamily="2" charset="2"/>
              <a:buChar char="q"/>
            </a:pPr>
            <a:r>
              <a:rPr lang="es-ES" dirty="0">
                <a:latin typeface="Arial" pitchFamily="34" charset="0"/>
                <a:cs typeface="Arial" pitchFamily="34" charset="0"/>
              </a:rPr>
              <a:t>En el mes de agosto, con la asunción de las nuevas autoridades y luego del estudio del Anteproyecto presentado ajustado a los topes presupuestarios asignados por el Ministerio de Hacienda, hemos detectado las diferentes disminuciones e incluso la falta de créditos en los rubros que mencionaremos  en las siguientes exposiciones. </a:t>
            </a:r>
          </a:p>
          <a:p>
            <a:pPr algn="just">
              <a:buFont typeface="Wingdings" pitchFamily="2" charset="2"/>
              <a:buChar char="q"/>
            </a:pPr>
            <a:endParaRPr lang="es-ES" sz="16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" dirty="0"/>
          </a:p>
        </p:txBody>
      </p:sp>
      <p:pic>
        <p:nvPicPr>
          <p:cNvPr id="8" name="7 Imagen" descr="C:\Users\Snj\Downloads\logoInstitucion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285728"/>
            <a:ext cx="257176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Imagen" descr="C:\Users\Snj\Downloads\gobiernoNacional.png"/>
          <p:cNvPicPr/>
          <p:nvPr/>
        </p:nvPicPr>
        <p:blipFill>
          <a:blip r:embed="rId3" cstate="print"/>
          <a:srcRect r="90000"/>
          <a:stretch>
            <a:fillRect/>
          </a:stretch>
        </p:blipFill>
        <p:spPr bwMode="auto">
          <a:xfrm>
            <a:off x="8786842" y="2857496"/>
            <a:ext cx="35715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571472" y="1142984"/>
            <a:ext cx="828680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 algn="just">
              <a:buFont typeface="Wingdings" pitchFamily="2" charset="2"/>
              <a:buChar char="q"/>
            </a:pPr>
            <a:r>
              <a:rPr lang="es-ES" b="1" dirty="0">
                <a:latin typeface="Arial" pitchFamily="34" charset="0"/>
                <a:cs typeface="Arial" pitchFamily="34" charset="0"/>
              </a:rPr>
              <a:t>El proyecto supone una disminución del Presupuesto</a:t>
            </a:r>
            <a:r>
              <a:rPr lang="es-ES" dirty="0">
                <a:latin typeface="Arial" pitchFamily="34" charset="0"/>
                <a:cs typeface="Arial" pitchFamily="34" charset="0"/>
              </a:rPr>
              <a:t> en un 29.06% con relación al presupuesto vigente. Cabe mencionar que éste último sufrió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un modificación a inicios del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cte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>
                <a:latin typeface="Arial" pitchFamily="34" charset="0"/>
                <a:cs typeface="Arial" pitchFamily="34" charset="0"/>
              </a:rPr>
              <a:t>año tras una cesión de créditos entre el Ministerio de Hacienda y la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Secretaría, aumentando </a:t>
            </a:r>
            <a:r>
              <a:rPr lang="es-ES" dirty="0">
                <a:latin typeface="Arial" pitchFamily="34" charset="0"/>
                <a:cs typeface="Arial" pitchFamily="34" charset="0"/>
              </a:rPr>
              <a:t>el monto asignado al OG 841 “Becas” a un total de 8.000.000.000 en vista al compromiso asumido por el Gobierno del Presidente Horacio Cartes, de aumentar la cantidad de becarios de 2.460 a 4.000.-</a:t>
            </a:r>
          </a:p>
          <a:p>
            <a:pPr marL="266700" indent="-266700" algn="just"/>
            <a:endParaRPr lang="es-ES" dirty="0">
              <a:latin typeface="Arial" pitchFamily="34" charset="0"/>
              <a:cs typeface="Arial" pitchFamily="34" charset="0"/>
            </a:endParaRPr>
          </a:p>
          <a:p>
            <a:pPr marL="266700" indent="-266700" algn="just">
              <a:buFont typeface="Wingdings" pitchFamily="2" charset="2"/>
              <a:buChar char="q"/>
            </a:pPr>
            <a:r>
              <a:rPr lang="es-ES" b="1" dirty="0" smtClean="0">
                <a:latin typeface="Arial" pitchFamily="34" charset="0"/>
                <a:cs typeface="Arial" pitchFamily="34" charset="0"/>
              </a:rPr>
              <a:t>Este </a:t>
            </a:r>
            <a:r>
              <a:rPr lang="es-ES" b="1" dirty="0">
                <a:latin typeface="Arial" pitchFamily="34" charset="0"/>
                <a:cs typeface="Arial" pitchFamily="34" charset="0"/>
              </a:rPr>
              <a:t>crecimiento de los beneficios otorgados a la población objetivo no fue acompañado con la debida adecuación de los </a:t>
            </a:r>
            <a:r>
              <a:rPr lang="es-ES" b="1" u="sng" dirty="0">
                <a:latin typeface="Arial" pitchFamily="34" charset="0"/>
                <a:cs typeface="Arial" pitchFamily="34" charset="0"/>
              </a:rPr>
              <a:t>créditos para los gastos operativos</a:t>
            </a:r>
            <a:r>
              <a:rPr lang="es-ES" b="1" dirty="0">
                <a:latin typeface="Arial" pitchFamily="34" charset="0"/>
                <a:cs typeface="Arial" pitchFamily="34" charset="0"/>
              </a:rPr>
              <a:t> que conllevan al logro de las metas establecidas, limitando la adquisición de equipamientos, insumos y talento humano con capacidad técnica para la ejecución de las acciones programadas. </a:t>
            </a:r>
          </a:p>
          <a:p>
            <a:pPr marL="266700" indent="-266700" algn="just"/>
            <a:endParaRPr lang="es-ES" dirty="0">
              <a:latin typeface="Arial" pitchFamily="34" charset="0"/>
              <a:cs typeface="Arial" pitchFamily="34" charset="0"/>
            </a:endParaRPr>
          </a:p>
          <a:p>
            <a:pPr marL="266700" indent="-266700" algn="just">
              <a:buFont typeface="Wingdings" pitchFamily="2" charset="2"/>
              <a:buChar char="q"/>
            </a:pPr>
            <a:r>
              <a:rPr lang="es-ES" dirty="0">
                <a:latin typeface="Arial" pitchFamily="34" charset="0"/>
                <a:cs typeface="Arial" pitchFamily="34" charset="0"/>
              </a:rPr>
              <a:t>Por todo lo expuesto, la Administración actual presentó una </a:t>
            </a:r>
            <a:r>
              <a:rPr lang="es-ES" i="1" dirty="0">
                <a:latin typeface="Arial" pitchFamily="34" charset="0"/>
                <a:cs typeface="Arial" pitchFamily="34" charset="0"/>
              </a:rPr>
              <a:t>Adenda</a:t>
            </a:r>
            <a:r>
              <a:rPr lang="es-ES" dirty="0">
                <a:latin typeface="Arial" pitchFamily="34" charset="0"/>
                <a:cs typeface="Arial" pitchFamily="34" charset="0"/>
              </a:rPr>
              <a:t> ante el Ministerio de Hacienda, sin obtener respuesta alguna a la solicitud. </a:t>
            </a:r>
          </a:p>
          <a:p>
            <a:pPr algn="just"/>
            <a:endParaRPr lang="es-E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6 Imagen" descr="C:\Users\Snj\Downloads\logoInstitucion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285728"/>
            <a:ext cx="2571768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Imagen" descr="C:\Users\Snj\Downloads\gobiernoNacional.png"/>
          <p:cNvPicPr/>
          <p:nvPr/>
        </p:nvPicPr>
        <p:blipFill>
          <a:blip r:embed="rId3" cstate="print"/>
          <a:srcRect r="90000"/>
          <a:stretch>
            <a:fillRect/>
          </a:stretch>
        </p:blipFill>
        <p:spPr bwMode="auto">
          <a:xfrm>
            <a:off x="8786842" y="2857496"/>
            <a:ext cx="35715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42910" y="991856"/>
          <a:ext cx="7643864" cy="2865772"/>
        </p:xfrm>
        <a:graphic>
          <a:graphicData uri="http://schemas.openxmlformats.org/drawingml/2006/table">
            <a:tbl>
              <a:tblPr/>
              <a:tblGrid>
                <a:gridCol w="17427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536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2507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6509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5732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5793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_tradnl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TIPO DE GASTOS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_tradnl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PRESUPUESTO VIGENTE 2018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_tradnl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PROYECTO DE PRESUPUESTO 2019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1672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718"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SERVICIOS PERSONALES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3.325.917.570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25,98%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_trad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3.429.116.770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36,78%</a:t>
                      </a:r>
                      <a:endParaRPr lang="es-ES_tradnl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4216"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GASTOS CORRIENTES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599.093.193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4,68%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_trad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639.015.000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6,8%</a:t>
                      </a:r>
                      <a:endParaRPr lang="es-ES_tradnl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54216"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INVERSION FISICA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5.829.000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_trad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10823"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TRANSFERENCIAS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_trad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8.872.000.000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69,30%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5.253.192.503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56,4%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5914">
                <a:tc>
                  <a:txBody>
                    <a:bodyPr/>
                    <a:lstStyle/>
                    <a:p>
                      <a:pPr algn="l" fontAlgn="b"/>
                      <a:endParaRPr lang="es-ES_tradnl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_tradn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12.802.839.763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_tradn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_tradn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9.321.324.273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_tradn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7028"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PRESUPUESTO</a:t>
                      </a:r>
                      <a:r>
                        <a:rPr lang="es-ES_tradnl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TOTAL FF 10 Y 30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s-ES_tradnl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13.139.839.763</a:t>
                      </a:r>
                      <a:endParaRPr kumimoji="0" lang="es-ES_tradnl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_tradn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ES_tradn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_tradn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Gráfico"/>
          <p:cNvGraphicFramePr/>
          <p:nvPr/>
        </p:nvGraphicFramePr>
        <p:xfrm>
          <a:off x="714349" y="4071942"/>
          <a:ext cx="3214710" cy="24526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6 Gráfico"/>
          <p:cNvGraphicFramePr/>
          <p:nvPr/>
        </p:nvGraphicFramePr>
        <p:xfrm>
          <a:off x="4857752" y="4071942"/>
          <a:ext cx="3500462" cy="24526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925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800" dirty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Cuadro Comparativo</a:t>
            </a:r>
          </a:p>
          <a:p>
            <a:r>
              <a:rPr lang="es-ES" sz="2400" dirty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POR TIPO DE GASTOS</a:t>
            </a:r>
            <a:endParaRPr lang="es-ES" sz="2400" b="0" cap="none" spc="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8" name="7 Imagen" descr="C:\Users\Snj\Downloads\gobiernoNacional.png"/>
          <p:cNvPicPr/>
          <p:nvPr/>
        </p:nvPicPr>
        <p:blipFill>
          <a:blip r:embed="rId4" cstate="print"/>
          <a:srcRect r="90000"/>
          <a:stretch>
            <a:fillRect/>
          </a:stretch>
        </p:blipFill>
        <p:spPr bwMode="auto">
          <a:xfrm>
            <a:off x="8786842" y="3000372"/>
            <a:ext cx="35715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Imagen" descr="C:\Users\Snj\Downloads\logoInstitucion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72198" y="285728"/>
            <a:ext cx="2571768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000100" y="5643578"/>
            <a:ext cx="71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1200" dirty="0" smtClean="0"/>
              <a:t>Con el Proyecto presentado aumenta el rubro de Jornales, que son necesarios para la contratación de </a:t>
            </a:r>
            <a:r>
              <a:rPr lang="es-ES_tradnl" sz="1200" dirty="0" err="1" smtClean="0"/>
              <a:t>funcioanrios</a:t>
            </a:r>
            <a:r>
              <a:rPr lang="es-ES_tradnl" sz="1200" dirty="0" smtClean="0"/>
              <a:t> a ser detinados al área de Becas, Programas y Proyectos y servicios generales. Se necesita aumentar el Anexo del Personal considerando el Orgranigrama vigente de la Secretaría.  </a:t>
            </a:r>
            <a:endParaRPr lang="es-ES_tradnl" sz="1200" dirty="0"/>
          </a:p>
        </p:txBody>
      </p:sp>
      <p:sp>
        <p:nvSpPr>
          <p:cNvPr id="6" name="5 Rectángulo"/>
          <p:cNvSpPr/>
          <p:nvPr/>
        </p:nvSpPr>
        <p:spPr>
          <a:xfrm>
            <a:off x="642910" y="285728"/>
            <a:ext cx="662473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000" dirty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Cuadro Comparativo</a:t>
            </a:r>
          </a:p>
          <a:p>
            <a:r>
              <a:rPr lang="es-ES" sz="2000" b="0" cap="none" spc="0" dirty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Presupuesto Vigente 2018 – Proyecto 2019</a:t>
            </a:r>
          </a:p>
        </p:txBody>
      </p:sp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714348" y="1285859"/>
          <a:ext cx="7500989" cy="4327208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9255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393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123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7347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5446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9580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9511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/>
                        <a:t>Objeto del Gasto </a:t>
                      </a:r>
                      <a:endParaRPr lang="es-ES_tradnl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071" marR="9071" marT="9071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/>
                        <a:t>F.F. </a:t>
                      </a:r>
                      <a:endParaRPr lang="es-ES_tradnl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071" marR="9071" marT="9071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/>
                        <a:t>DESCRIPCION </a:t>
                      </a:r>
                      <a:endParaRPr lang="es-ES_tradnl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071" marR="9071" marT="9071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/>
                        <a:t>PRESUPUESTO VIGENTE 2018 (a) </a:t>
                      </a:r>
                      <a:endParaRPr lang="es-ES_tradnl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071" marR="9071" marT="9071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/>
                        <a:t>PROYECTO 2019 M.H.       (b) </a:t>
                      </a:r>
                      <a:endParaRPr lang="es-ES_tradnl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071" marR="9071" marT="9071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/>
                        <a:t>DIFERENCIA               (b - a) </a:t>
                      </a:r>
                      <a:endParaRPr lang="es-ES_tradnl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071" marR="9071" marT="9071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5112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100" b="1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100</a:t>
                      </a:r>
                      <a:endParaRPr lang="es-ES_tradnl" sz="11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/>
                      </a:endParaRPr>
                    </a:p>
                  </a:txBody>
                  <a:tcPr marL="9071" marR="9071" marT="907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100" b="1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  </a:t>
                      </a:r>
                      <a:endParaRPr lang="es-ES_tradnl" sz="11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/>
                      </a:endParaRPr>
                    </a:p>
                  </a:txBody>
                  <a:tcPr marL="9071" marR="9071" marT="907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100" b="1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SERVICIOS PERSONALES </a:t>
                      </a:r>
                      <a:endParaRPr lang="es-ES_tradnl" sz="11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/>
                      </a:endParaRPr>
                    </a:p>
                  </a:txBody>
                  <a:tcPr marL="9071" marR="9071" marT="907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b="1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3.325.917.570</a:t>
                      </a:r>
                      <a:endParaRPr lang="es-ES_tradnl" sz="11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/>
                      </a:endParaRPr>
                    </a:p>
                  </a:txBody>
                  <a:tcPr marL="9071" marR="9071" marT="907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b="1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3.429.116.770</a:t>
                      </a:r>
                      <a:endParaRPr lang="es-ES_tradnl" sz="11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/>
                      </a:endParaRPr>
                    </a:p>
                  </a:txBody>
                  <a:tcPr marL="9071" marR="9071" marT="907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b="1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103.199.200</a:t>
                      </a:r>
                      <a:endParaRPr lang="es-ES_tradnl" sz="11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/>
                      </a:endParaRPr>
                    </a:p>
                  </a:txBody>
                  <a:tcPr marL="9071" marR="9071" marT="907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02150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100" u="none" strike="noStrike" dirty="0"/>
                        <a:t>111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100" u="none" strike="noStrike" dirty="0"/>
                        <a:t>10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100" u="none" strike="noStrike" dirty="0"/>
                        <a:t>SUELDOS 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 dirty="0"/>
                        <a:t>      1.675.334.760   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 dirty="0"/>
                        <a:t>        1.675.334.760   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/>
                        <a:t>0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0791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100" u="none" strike="noStrike"/>
                        <a:t>113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100" u="none" strike="noStrike"/>
                        <a:t>10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100" u="none" strike="noStrike" dirty="0"/>
                        <a:t>GASTOS DE REPRESENTACION 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 dirty="0"/>
                        <a:t>           60.187.200   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 dirty="0"/>
                        <a:t>             60.187.200   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 dirty="0"/>
                        <a:t>0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02150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100" u="none" strike="noStrike"/>
                        <a:t>114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100" u="none" strike="noStrike"/>
                        <a:t>10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100" u="none" strike="noStrike"/>
                        <a:t>AGUINALDO 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 dirty="0"/>
                        <a:t>         144.626.830   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 dirty="0"/>
                        <a:t>           144.626.830   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 dirty="0"/>
                        <a:t>0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0791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100" u="none" strike="noStrike"/>
                        <a:t>123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100" u="none" strike="noStrike"/>
                        <a:t>10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100" u="none" strike="noStrike" dirty="0"/>
                        <a:t>REMUNERACION EXTRAORDINARIA 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 dirty="0"/>
                        <a:t>           48.750.000   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/>
                        <a:t>             48.750.000   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 dirty="0"/>
                        <a:t>0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0791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100" u="none" strike="noStrike"/>
                        <a:t>125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100" u="none" strike="noStrike"/>
                        <a:t>10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100" u="none" strike="noStrike" dirty="0"/>
                        <a:t>REMUNERACION ADICIONAL 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/>
                        <a:t>           32.825.000   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 dirty="0"/>
                        <a:t>             32.825.000   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 dirty="0"/>
                        <a:t>0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02150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100" u="none" strike="noStrike"/>
                        <a:t>131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100" u="none" strike="noStrike"/>
                        <a:t>10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100" u="none" strike="noStrike"/>
                        <a:t>SUBSIDIO FAMILIAR 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/>
                        <a:t>             4.800.000   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 dirty="0"/>
                        <a:t>               4.800.000   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 dirty="0"/>
                        <a:t>0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0791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100" u="none" strike="noStrike"/>
                        <a:t>133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100" u="none" strike="noStrike"/>
                        <a:t>10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100" u="none" strike="noStrike"/>
                        <a:t>BONIFICACIONES Y GRATIFICACION 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/>
                        <a:t>         370.500.000   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 dirty="0"/>
                        <a:t>           383.760.000   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 dirty="0"/>
                        <a:t>13.260.000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30791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100" u="none" strike="noStrike"/>
                        <a:t>137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100" u="none" strike="noStrike"/>
                        <a:t>10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100" u="none" strike="noStrike"/>
                        <a:t>GRATIFICACIONES POR SERVICIOS ESPECIALES 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/>
                        <a:t>           26.000.000   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 dirty="0"/>
                        <a:t>             26.000.000   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 dirty="0"/>
                        <a:t>0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02150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100" u="none" strike="noStrike"/>
                        <a:t>144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100" u="none" strike="noStrike"/>
                        <a:t>10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100" u="none" strike="noStrike"/>
                        <a:t>JORNALES 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/>
                        <a:t>         474.260.800   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 dirty="0"/>
                        <a:t>           585.000.000   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 dirty="0"/>
                        <a:t>110.739.200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30791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100" u="none" strike="noStrike"/>
                        <a:t>145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100" u="none" strike="noStrike"/>
                        <a:t>10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100" u="none" strike="noStrike"/>
                        <a:t>HONORARIOS PROFESIONALES 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/>
                        <a:t>         338.000.000   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 dirty="0"/>
                        <a:t>           317.200.000   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 dirty="0"/>
                        <a:t>-20.800.000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17927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100" u="none" strike="noStrike"/>
                        <a:t>191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100" u="none" strike="noStrike"/>
                        <a:t>10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100" u="none" strike="noStrike"/>
                        <a:t>SUDSIDIO PARA LA SALUD 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/>
                        <a:t>         108.000.000   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 dirty="0"/>
                        <a:t>           108.000.000   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 dirty="0"/>
                        <a:t>0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30791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100" u="none" strike="noStrike"/>
                        <a:t>199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100" u="none" strike="noStrike"/>
                        <a:t>10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100" u="none" strike="noStrike" dirty="0"/>
                        <a:t>OTROS GASTOS DEL PERSONAL 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/>
                        <a:t>           42.632.980   </a:t>
                      </a:r>
                      <a:endParaRPr lang="es-ES_tradnl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 dirty="0"/>
                        <a:t>             42.632.980   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100" u="none" strike="noStrike" dirty="0"/>
                        <a:t>0</a:t>
                      </a:r>
                      <a:endParaRPr lang="es-ES_tradnl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71" marR="9071" marT="9071" marB="0" anchor="b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pic>
        <p:nvPicPr>
          <p:cNvPr id="7" name="6 Imagen" descr="C:\Users\Snj\Downloads\gobiernoNacional.png"/>
          <p:cNvPicPr/>
          <p:nvPr/>
        </p:nvPicPr>
        <p:blipFill>
          <a:blip r:embed="rId2" cstate="print"/>
          <a:srcRect r="90000"/>
          <a:stretch>
            <a:fillRect/>
          </a:stretch>
        </p:blipFill>
        <p:spPr bwMode="auto">
          <a:xfrm>
            <a:off x="8786842" y="3214686"/>
            <a:ext cx="35715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9 Imagen" descr="C:\Users\Snj\Downloads\logoInstitucion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328590"/>
            <a:ext cx="2571768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000" dirty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Cuadro Comparativo</a:t>
            </a:r>
          </a:p>
          <a:p>
            <a:r>
              <a:rPr lang="es-ES" sz="2000" b="0" cap="none" spc="0" dirty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Presupuesto Vigente 2018 – Proyecto 2019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000100" y="1357298"/>
          <a:ext cx="6858049" cy="3571900"/>
        </p:xfrm>
        <a:graphic>
          <a:graphicData uri="http://schemas.openxmlformats.org/drawingml/2006/table">
            <a:tbl>
              <a:tblPr>
                <a:tableStyleId>{0E3FDE45-AF77-4B5C-9715-49D594BDF05E}</a:tableStyleId>
              </a:tblPr>
              <a:tblGrid>
                <a:gridCol w="8462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028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6553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386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126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8473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5795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>
                          <a:solidFill>
                            <a:schemeClr val="bg1"/>
                          </a:solidFill>
                        </a:rPr>
                        <a:t>Objeto del Gasto </a:t>
                      </a:r>
                      <a:endParaRPr lang="es-ES_tradnl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>
                          <a:solidFill>
                            <a:schemeClr val="bg1"/>
                          </a:solidFill>
                        </a:rPr>
                        <a:t>F.F. </a:t>
                      </a:r>
                      <a:endParaRPr lang="es-ES_tradnl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>
                          <a:solidFill>
                            <a:schemeClr val="bg1"/>
                          </a:solidFill>
                        </a:rPr>
                        <a:t>DESCRIPCION </a:t>
                      </a:r>
                      <a:endParaRPr lang="es-ES_tradnl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>
                          <a:solidFill>
                            <a:schemeClr val="bg1"/>
                          </a:solidFill>
                        </a:rPr>
                        <a:t>PRESUPUESTO VIGENTE 2018 (a) </a:t>
                      </a:r>
                      <a:endParaRPr lang="es-ES_tradnl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>
                          <a:solidFill>
                            <a:schemeClr val="bg1"/>
                          </a:solidFill>
                        </a:rPr>
                        <a:t>PROYECTO 2019 M.H.   (b) </a:t>
                      </a:r>
                      <a:endParaRPr lang="es-ES_tradnl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>
                          <a:solidFill>
                            <a:schemeClr val="bg1"/>
                          </a:solidFill>
                        </a:rPr>
                        <a:t>DIFERENCIA             (b - a) </a:t>
                      </a:r>
                      <a:endParaRPr lang="es-ES_tradnl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7956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b="1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200</a:t>
                      </a:r>
                      <a:endParaRPr lang="es-ES_tradnl" sz="12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/>
                      </a:endParaRPr>
                    </a:p>
                  </a:txBody>
                  <a:tcPr marL="9407" marR="9407" marT="9407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b="1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  </a:t>
                      </a:r>
                      <a:endParaRPr lang="es-ES_tradnl" sz="12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/>
                      </a:endParaRPr>
                    </a:p>
                  </a:txBody>
                  <a:tcPr marL="9407" marR="9407" marT="9407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200" b="1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SERVICIOS NO PERSONALES </a:t>
                      </a:r>
                      <a:endParaRPr lang="es-ES_tradnl" sz="12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/>
                      </a:endParaRPr>
                    </a:p>
                  </a:txBody>
                  <a:tcPr marL="9407" marR="9407" marT="9407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b="1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473.352.193</a:t>
                      </a:r>
                      <a:endParaRPr lang="es-ES_tradnl" sz="12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/>
                      </a:endParaRPr>
                    </a:p>
                  </a:txBody>
                  <a:tcPr marL="9407" marR="9407" marT="9407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b="1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494.640.000</a:t>
                      </a:r>
                      <a:endParaRPr lang="es-ES_tradnl" sz="12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/>
                      </a:endParaRPr>
                    </a:p>
                  </a:txBody>
                  <a:tcPr marL="9407" marR="9407" marT="9407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b="1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21.287.807</a:t>
                      </a:r>
                      <a:endParaRPr lang="es-ES_tradnl" sz="12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/>
                      </a:endParaRPr>
                    </a:p>
                  </a:txBody>
                  <a:tcPr marL="9407" marR="9407" marT="9407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4303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u="none" strike="noStrike" dirty="0"/>
                        <a:t>210</a:t>
                      </a:r>
                      <a:endParaRPr lang="es-ES_trad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u="none" strike="noStrike" dirty="0"/>
                        <a:t>10</a:t>
                      </a:r>
                      <a:endParaRPr lang="es-ES_trad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u="none" strike="noStrike" dirty="0"/>
                        <a:t>SERVICIOS BASICOS </a:t>
                      </a:r>
                      <a:endParaRPr lang="es-ES_tradnl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 dirty="0"/>
                        <a:t>56.040.000</a:t>
                      </a:r>
                      <a:endParaRPr lang="es-ES_trad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 dirty="0"/>
                        <a:t>56.040.000</a:t>
                      </a:r>
                      <a:endParaRPr lang="es-ES_trad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0 </a:t>
                      </a:r>
                      <a:endParaRPr lang="es-ES_tradnl" sz="12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4303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u="none" strike="noStrike"/>
                        <a:t>230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u="none" strike="noStrike"/>
                        <a:t>10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u="none" strike="noStrike" dirty="0"/>
                        <a:t>PASAJES Y VIATICOS </a:t>
                      </a:r>
                      <a:endParaRPr lang="es-ES_tradnl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 dirty="0"/>
                        <a:t>86.384.193</a:t>
                      </a:r>
                      <a:endParaRPr lang="es-ES_trad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 dirty="0"/>
                        <a:t>113.200.000</a:t>
                      </a:r>
                      <a:endParaRPr lang="es-ES_trad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26.815.807</a:t>
                      </a:r>
                      <a:endParaRPr lang="es-ES_tradnl" sz="12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64456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u="none" strike="noStrike"/>
                        <a:t>240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u="none" strike="noStrike"/>
                        <a:t>10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u="none" strike="noStrike" dirty="0"/>
                        <a:t>GASTOS POR SERV.DE ASEO, MANT. Y REPARACIONES </a:t>
                      </a:r>
                      <a:endParaRPr lang="es-ES_tradnl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/>
                        <a:t>48.100.000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/>
                        <a:t>49.800.000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1.700.000</a:t>
                      </a:r>
                      <a:endParaRPr lang="es-ES_tradnl" sz="12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1662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u="none" strike="noStrike"/>
                        <a:t>250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u="none" strike="noStrike"/>
                        <a:t>10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u="none" strike="noStrike"/>
                        <a:t>ALQUILERES Y DERECHOS </a:t>
                      </a:r>
                      <a:endParaRPr lang="es-ES_tradnl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/>
                        <a:t>157.200.000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/>
                        <a:t>165.600.000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8.400.000</a:t>
                      </a:r>
                      <a:endParaRPr lang="es-ES_tradnl" sz="12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3404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u="none" strike="noStrike"/>
                        <a:t>260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u="none" strike="noStrike"/>
                        <a:t>10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u="none" strike="noStrike"/>
                        <a:t>SERVICIOS TECNICOS Y PROFESIONALES </a:t>
                      </a:r>
                      <a:endParaRPr lang="es-ES_tradnl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/>
                        <a:t>118.320.000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/>
                        <a:t>110.000.000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-8.320.000</a:t>
                      </a:r>
                      <a:endParaRPr lang="es-ES_tradnl" sz="12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3404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u="none" strike="noStrike"/>
                        <a:t>280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u="none" strike="noStrike"/>
                        <a:t>10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u="none" strike="noStrike"/>
                        <a:t>OTROS SERVICIOS EN GENERAL </a:t>
                      </a:r>
                      <a:endParaRPr lang="es-ES_tradnl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/>
                        <a:t>2.088.000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/>
                        <a:t>0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-2.088.000</a:t>
                      </a:r>
                      <a:endParaRPr lang="es-ES_tradnl" sz="12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64456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u="none" strike="noStrike"/>
                        <a:t>290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u="none" strike="noStrike"/>
                        <a:t>10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u="none" strike="noStrike"/>
                        <a:t>SERVICIOS DE CAPACITACION Y ADIESTRAMIENTO </a:t>
                      </a:r>
                      <a:endParaRPr lang="es-ES_tradnl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/>
                        <a:t>5.220.000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/>
                        <a:t>0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-5.220.000</a:t>
                      </a:r>
                      <a:endParaRPr lang="es-ES_tradnl" sz="12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/>
                      </a:endParaRPr>
                    </a:p>
                  </a:txBody>
                  <a:tcPr marL="9407" marR="9407" marT="9407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pic>
        <p:nvPicPr>
          <p:cNvPr id="7" name="6 Imagen" descr="C:\Users\Snj\Downloads\gobiernoNacional.png"/>
          <p:cNvPicPr/>
          <p:nvPr/>
        </p:nvPicPr>
        <p:blipFill>
          <a:blip r:embed="rId2" cstate="print"/>
          <a:srcRect r="90000"/>
          <a:stretch>
            <a:fillRect/>
          </a:stretch>
        </p:blipFill>
        <p:spPr bwMode="auto">
          <a:xfrm>
            <a:off x="8786842" y="3214686"/>
            <a:ext cx="35715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Imagen" descr="C:\Users\Snj\Downloads\logoInstitucion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5074" y="285728"/>
            <a:ext cx="2571768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CuadroTexto"/>
          <p:cNvSpPr txBox="1"/>
          <p:nvPr/>
        </p:nvSpPr>
        <p:spPr>
          <a:xfrm>
            <a:off x="500034" y="5214950"/>
            <a:ext cx="8143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1400" i="1" dirty="0"/>
              <a:t>No se prevé partidas presupuestarias para las Capacitaciones al Personal, ni tampoco créditos presupuestarios para la </a:t>
            </a:r>
            <a:r>
              <a:rPr lang="es-ES_tradnl" sz="1400" i="1" dirty="0" err="1"/>
              <a:t>Contratacion</a:t>
            </a:r>
            <a:r>
              <a:rPr lang="es-ES_tradnl" sz="1400" i="1" dirty="0"/>
              <a:t> de un Seguro Médico Corporativo, considerando que los funcionarios no cuentan con IPS. </a:t>
            </a:r>
            <a:endParaRPr lang="es-ES_tradnl" sz="14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000" dirty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Cuadro Comparativo</a:t>
            </a:r>
          </a:p>
          <a:p>
            <a:r>
              <a:rPr lang="es-ES" sz="2000" b="0" cap="none" spc="0" dirty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Presupuesto Vigente 2018 – Proyecto 2019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857223" y="1357298"/>
          <a:ext cx="7643866" cy="3021561"/>
        </p:xfrm>
        <a:graphic>
          <a:graphicData uri="http://schemas.openxmlformats.org/drawingml/2006/table">
            <a:tbl>
              <a:tblPr>
                <a:tableStyleId>{0E3FDE45-AF77-4B5C-9715-49D594BDF05E}</a:tableStyleId>
              </a:tblPr>
              <a:tblGrid>
                <a:gridCol w="94320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58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449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034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8597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2048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58644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>
                          <a:solidFill>
                            <a:schemeClr val="tx1"/>
                          </a:solidFill>
                        </a:rPr>
                        <a:t>Objeto del Gasto </a:t>
                      </a:r>
                      <a:endParaRPr lang="es-ES_tradnl" sz="12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>
                          <a:solidFill>
                            <a:schemeClr val="tx1"/>
                          </a:solidFill>
                        </a:rPr>
                        <a:t>F.F. </a:t>
                      </a:r>
                      <a:endParaRPr lang="es-ES_tradnl" sz="12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>
                          <a:solidFill>
                            <a:schemeClr val="tx1"/>
                          </a:solidFill>
                        </a:rPr>
                        <a:t>DESCRIPCION </a:t>
                      </a:r>
                      <a:endParaRPr lang="es-ES_tradnl" sz="12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>
                          <a:solidFill>
                            <a:schemeClr val="tx1"/>
                          </a:solidFill>
                        </a:rPr>
                        <a:t>PRESUPUESTO VIGENTE 2018 (a) </a:t>
                      </a:r>
                      <a:endParaRPr lang="es-ES_tradnl" sz="12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>
                          <a:solidFill>
                            <a:schemeClr val="tx1"/>
                          </a:solidFill>
                        </a:rPr>
                        <a:t>PROYECTO 2019 M.H.   (b) </a:t>
                      </a:r>
                      <a:endParaRPr lang="es-ES_tradnl" sz="12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>
                          <a:solidFill>
                            <a:schemeClr val="tx1"/>
                          </a:solidFill>
                        </a:rPr>
                        <a:t>DIFERENCIA             (b - a) </a:t>
                      </a:r>
                      <a:endParaRPr lang="es-ES_tradnl" sz="12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6442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alibri"/>
                        </a:rPr>
                        <a:t>300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alibri"/>
                        </a:rPr>
                        <a:t> 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alibri"/>
                        </a:rPr>
                        <a:t>BIENES DE CONSUMO E INSUMOS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alibri"/>
                        </a:rPr>
                        <a:t>125.741.000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alibri"/>
                        </a:rPr>
                        <a:t>144.375.000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alibri"/>
                        </a:rPr>
                        <a:t>17.196.000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0040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PROD. DE PAPEL, CARTON E IMPRESOS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14.435.000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12.320.000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-3.553.000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0040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BIENES DE CONSUMO DE OFICINAS E INSUMO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37.662.000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52.525.000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14.863.000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22822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COMBUSTIBLES Y LUBRICANTES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73.644.000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73.530.000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-114.000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0040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OTROS BIENES DE CONSUMO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6.000.000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6.000.000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428596" y="4643446"/>
            <a:ext cx="81439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1400" i="1" dirty="0"/>
              <a:t>Si bien en éste grupo, la diferencia es positiva, analizando los montos por sub grupo, se observan que disminuye el rubro de papelería e impresos, siendo un </a:t>
            </a:r>
            <a:r>
              <a:rPr lang="es-ES_tradnl" sz="1400" b="1" i="1" dirty="0"/>
              <a:t>GASTO OPERATIVO</a:t>
            </a:r>
            <a:r>
              <a:rPr lang="es-ES_tradnl" sz="1400" i="1" dirty="0"/>
              <a:t> indispensable para la ejecución de los productos. </a:t>
            </a:r>
          </a:p>
          <a:p>
            <a:pPr algn="just"/>
            <a:endParaRPr lang="es-ES_tradnl" sz="1400" i="1" dirty="0"/>
          </a:p>
          <a:p>
            <a:pPr algn="just"/>
            <a:r>
              <a:rPr lang="es-ES_tradnl" sz="1400" i="1" dirty="0"/>
              <a:t>Disminuye el rubro de Insumos de oficina en éste rubro se adquieren los útiles, insumos informáticos, repuestos para vehículos, artículos eléctricos y productos de limpieza. </a:t>
            </a:r>
          </a:p>
          <a:p>
            <a:pPr algn="just"/>
            <a:endParaRPr lang="es-ES_tradnl" sz="1400" i="1" dirty="0"/>
          </a:p>
        </p:txBody>
      </p:sp>
      <p:pic>
        <p:nvPicPr>
          <p:cNvPr id="8" name="7 Imagen" descr="C:\Users\Snj\Downloads\gobiernoNacional.png"/>
          <p:cNvPicPr/>
          <p:nvPr/>
        </p:nvPicPr>
        <p:blipFill>
          <a:blip r:embed="rId2" cstate="print"/>
          <a:srcRect r="90000"/>
          <a:stretch>
            <a:fillRect/>
          </a:stretch>
        </p:blipFill>
        <p:spPr bwMode="auto">
          <a:xfrm>
            <a:off x="8786842" y="3214686"/>
            <a:ext cx="35715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Imagen" descr="C:\Users\Snj\Downloads\logoInstitucion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285728"/>
            <a:ext cx="2571768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000" dirty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Cuadro Comparativo</a:t>
            </a:r>
          </a:p>
          <a:p>
            <a:r>
              <a:rPr lang="es-ES" sz="2000" b="0" cap="none" spc="0" dirty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Presupuesto Vigente 2018 – Proyecto 2019</a:t>
            </a: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428596" y="1219200"/>
          <a:ext cx="8001056" cy="1822489"/>
        </p:xfrm>
        <a:graphic>
          <a:graphicData uri="http://schemas.openxmlformats.org/drawingml/2006/table">
            <a:tbl>
              <a:tblPr>
                <a:tableStyleId>{0E3FDE45-AF77-4B5C-9715-49D594BDF05E}</a:tableStyleId>
              </a:tblPr>
              <a:tblGrid>
                <a:gridCol w="101235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07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199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7237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5844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7724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58644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>
                          <a:solidFill>
                            <a:schemeClr val="tx1"/>
                          </a:solidFill>
                        </a:rPr>
                        <a:t>Objeto del Gasto </a:t>
                      </a:r>
                      <a:endParaRPr lang="es-ES_tradnl" sz="12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>
                          <a:solidFill>
                            <a:schemeClr val="tx1"/>
                          </a:solidFill>
                        </a:rPr>
                        <a:t>F.F. </a:t>
                      </a:r>
                      <a:endParaRPr lang="es-ES_tradnl" sz="12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>
                          <a:solidFill>
                            <a:schemeClr val="tx1"/>
                          </a:solidFill>
                        </a:rPr>
                        <a:t>DESCRIPCION </a:t>
                      </a:r>
                      <a:endParaRPr lang="es-ES_tradnl" sz="12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>
                          <a:solidFill>
                            <a:schemeClr val="tx1"/>
                          </a:solidFill>
                        </a:rPr>
                        <a:t>PRESUPUESTO VIGENTE 2018 (a) </a:t>
                      </a:r>
                      <a:endParaRPr lang="es-ES_tradnl" sz="12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>
                          <a:solidFill>
                            <a:schemeClr val="tx1"/>
                          </a:solidFill>
                        </a:rPr>
                        <a:t>PROYECTO 2019 M.H.   (b) </a:t>
                      </a:r>
                      <a:endParaRPr lang="es-ES_tradnl" sz="12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>
                          <a:solidFill>
                            <a:schemeClr val="tx1"/>
                          </a:solidFill>
                        </a:rPr>
                        <a:t>DIFERENCIA             (b - a) </a:t>
                      </a:r>
                      <a:endParaRPr lang="es-ES_tradnl" sz="12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6442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4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alibri"/>
                        </a:rPr>
                        <a:t>500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4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alibri"/>
                        </a:rPr>
                        <a:t> 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4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alibri"/>
                        </a:rPr>
                        <a:t>INVERSION FISICA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4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alibri"/>
                        </a:rPr>
                        <a:t>5.829.000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4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4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alibri"/>
                        </a:rPr>
                        <a:t>-5.829.000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0040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ADQUISICION DE EQUIPOS DE OFICINA Y COMP.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5.829.000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-5.829.000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428596" y="3786190"/>
            <a:ext cx="8286808" cy="18158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ES_tradnl" sz="1400" i="1" dirty="0"/>
              <a:t>En el grupo 500 correspondiente a Inversión física se observa la nula carga de rubros presupuestarios para la adquisición de equipamientos de oficina, muebles, equipos informáticos, equipos de transporte. </a:t>
            </a:r>
          </a:p>
          <a:p>
            <a:pPr algn="just"/>
            <a:r>
              <a:rPr lang="es-ES_tradnl" sz="1400" i="1" dirty="0"/>
              <a:t>La institución cuenta con equipos obsoletos que han cumplido la vida útil, de los cuales gran porcentaje corresponde a traspasos de otras entidades por lo que se trabaja con dificultades a nivel tecnológico. No está implementada una RED, que es la base para compartir información y realizar un adecuado trabajo en equipo, sumado a esto, brinda a acceso a los sistemas implementados.  </a:t>
            </a:r>
          </a:p>
          <a:p>
            <a:pPr algn="just"/>
            <a:r>
              <a:rPr lang="es-ES_tradnl" sz="1400" i="1" dirty="0"/>
              <a:t>Todas estas imprevisiones motivaron la solicitud de inclusión de rubros en la Adenda presentada al Ministerio de Hacienda. </a:t>
            </a:r>
          </a:p>
        </p:txBody>
      </p:sp>
      <p:pic>
        <p:nvPicPr>
          <p:cNvPr id="7" name="6 Imagen" descr="C:\Users\Snj\Downloads\gobiernoNacional.png"/>
          <p:cNvPicPr/>
          <p:nvPr/>
        </p:nvPicPr>
        <p:blipFill>
          <a:blip r:embed="rId2" cstate="print"/>
          <a:srcRect r="90000"/>
          <a:stretch>
            <a:fillRect/>
          </a:stretch>
        </p:blipFill>
        <p:spPr bwMode="auto">
          <a:xfrm>
            <a:off x="8786842" y="3214686"/>
            <a:ext cx="35715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Imagen" descr="C:\Users\Snj\Downloads\logoInstitucion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12" y="214290"/>
            <a:ext cx="2571768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42910" y="1785926"/>
          <a:ext cx="7786743" cy="2630853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9608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23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7753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3341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1748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4516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2507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Objeto del Gasto </a:t>
                      </a:r>
                      <a:endParaRPr lang="es-ES_tradnl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407" marR="9407" marT="9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F.F. </a:t>
                      </a:r>
                      <a:endParaRPr lang="es-ES_tradnl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407" marR="9407" marT="9407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DESCRIPCION </a:t>
                      </a:r>
                      <a:endParaRPr lang="es-ES_tradnl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407" marR="9407" marT="9407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PRESUPUESTO VIGENTE 2018 (a) </a:t>
                      </a:r>
                      <a:endParaRPr lang="es-ES_tradnl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407" marR="9407" marT="9407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PROYECTO 2019 M.H.   (b) </a:t>
                      </a:r>
                      <a:endParaRPr lang="es-ES_tradnl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407" marR="9407" marT="9407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_tradnl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DIFERENCIA      </a:t>
                      </a:r>
                      <a:r>
                        <a:rPr lang="es-ES_tradnl" sz="12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     </a:t>
                      </a:r>
                      <a:r>
                        <a:rPr lang="es-ES_tradnl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(b - a) </a:t>
                      </a:r>
                      <a:endParaRPr lang="es-ES_tradnl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407" marR="9407" marT="9407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0581"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s-ES_tradnl" sz="1200" u="none" strike="noStrike" kern="1200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800</a:t>
                      </a:r>
                      <a:endParaRPr kumimoji="0" lang="es-ES_tradnl" sz="1200" b="1" i="0" u="none" strike="noStrike" kern="1200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407" marR="9407" marT="9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s-ES_tradnl" sz="1200" u="none" strike="noStrike" kern="1200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  </a:t>
                      </a:r>
                      <a:endParaRPr kumimoji="0" lang="es-ES_tradnl" sz="1200" b="1" i="0" u="none" strike="noStrike" kern="1200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407" marR="9407" marT="940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_tradnl" sz="1200" u="none" strike="noStrike" kern="1200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TRANSFERENCIAS  </a:t>
                      </a:r>
                      <a:endParaRPr kumimoji="0" lang="es-ES_tradnl" sz="1200" b="1" i="0" u="none" strike="noStrike" kern="1200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407" marR="9407" marT="940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s-ES_tradnl" sz="1200" u="none" strike="noStrike" kern="1200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8.872.000.000</a:t>
                      </a:r>
                      <a:endParaRPr kumimoji="0" lang="es-ES_tradnl" sz="1200" b="1" i="0" u="none" strike="noStrike" kern="1200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407" marR="9407" marT="940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s-ES_tradnl" sz="1200" u="none" strike="noStrike" kern="1200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5.253.192.503</a:t>
                      </a:r>
                      <a:endParaRPr kumimoji="0" lang="es-ES_tradnl" sz="1200" b="1" i="0" u="none" strike="noStrike" kern="1200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407" marR="9407" marT="940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s-ES_tradnl" sz="1200" u="none" strike="noStrike" kern="1200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-3.618.807.497</a:t>
                      </a:r>
                      <a:endParaRPr kumimoji="0" lang="es-ES_tradnl" sz="1200" b="1" i="0" u="none" strike="noStrike" kern="1200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407" marR="9407" marT="9407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0581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u="none" strike="noStrike" dirty="0"/>
                        <a:t>841</a:t>
                      </a:r>
                      <a:endParaRPr lang="es-ES_trad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u="none" strike="noStrike"/>
                        <a:t>10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u="none" strike="noStrike" dirty="0"/>
                        <a:t>BECAS </a:t>
                      </a:r>
                      <a:endParaRPr lang="es-ES_tradnl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/>
                        <a:t>      8.000.000.000   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/>
                        <a:t>        5.000.000.000   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 dirty="0"/>
                        <a:t>-3.000.000.000</a:t>
                      </a:r>
                      <a:endParaRPr lang="es-ES_trad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00036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u="none" strike="noStrike" dirty="0"/>
                        <a:t>842</a:t>
                      </a:r>
                      <a:endParaRPr lang="es-ES_trad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u="none" strike="noStrike" dirty="0"/>
                        <a:t>10</a:t>
                      </a:r>
                      <a:endParaRPr lang="es-ES_trad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u="none" strike="noStrike" dirty="0"/>
                        <a:t>APORTES A ENT. EDUCATIVAS E INST. SIN FINES DE LUCRO </a:t>
                      </a:r>
                      <a:endParaRPr lang="es-ES_tradnl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/>
                        <a:t>         472.000.000   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/>
                        <a:t>           253.192.503   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 dirty="0"/>
                        <a:t>-218.807.497</a:t>
                      </a:r>
                      <a:endParaRPr lang="es-ES_trad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24576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u="none" strike="noStrike" dirty="0"/>
                        <a:t>874</a:t>
                      </a:r>
                      <a:endParaRPr lang="es-ES_trad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_tradnl" sz="1200" u="none" strike="noStrike"/>
                        <a:t>10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u="none" strike="noStrike"/>
                        <a:t>APORTES Y SUBSIDIOS A ENT. EDUCATIVAS E INSTIT. PRIV. SIN FINES DE LUCRO </a:t>
                      </a:r>
                      <a:endParaRPr lang="es-ES_tradnl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/>
                        <a:t>         400.000.000   </a:t>
                      </a:r>
                      <a:endParaRPr lang="es-ES_tradnl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 dirty="0"/>
                        <a:t>                            -     </a:t>
                      </a:r>
                      <a:endParaRPr lang="es-ES_trad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_tradnl" sz="1200" u="none" strike="noStrike" dirty="0"/>
                        <a:t>-400.000.000</a:t>
                      </a:r>
                      <a:endParaRPr lang="es-ES_trad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407" marR="9407" marT="9407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642910" y="4643446"/>
            <a:ext cx="7786742" cy="160043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ES_tradnl" sz="1400" i="1" dirty="0"/>
              <a:t>En éste rubro  se agrupan los objetos que financian los productos de la Secretaría. La diferencia implicará la DISMINUCIÓN en la cantidad de subvenciones entregadas de 4.000 becarios a 2.500. </a:t>
            </a:r>
          </a:p>
          <a:p>
            <a:pPr algn="just"/>
            <a:endParaRPr lang="es-ES_tradnl" sz="1400" i="1" dirty="0"/>
          </a:p>
          <a:p>
            <a:pPr algn="just"/>
            <a:endParaRPr lang="es-ES_tradnl" sz="1400" i="1" dirty="0"/>
          </a:p>
          <a:p>
            <a:pPr algn="just"/>
            <a:r>
              <a:rPr lang="es-ES_tradnl" sz="1400" i="1" dirty="0"/>
              <a:t>Los proyectos de iniciativas juveniles no podrán ser ejecutados considerando que no se contarán con los créditos suficientes, tanto en aquellas </a:t>
            </a:r>
            <a:r>
              <a:rPr lang="es-ES_tradnl" sz="1400" b="1" i="1" dirty="0" smtClean="0"/>
              <a:t>DE ACCIÓN </a:t>
            </a:r>
            <a:r>
              <a:rPr lang="es-ES_tradnl" sz="1400" i="1" dirty="0" smtClean="0"/>
              <a:t>(842</a:t>
            </a:r>
            <a:r>
              <a:rPr lang="es-ES_tradnl" sz="1400" i="1" dirty="0"/>
              <a:t>) como en aquellos proyectos </a:t>
            </a:r>
            <a:r>
              <a:rPr lang="es-ES_tradnl" sz="1400" b="1" i="1" dirty="0" smtClean="0"/>
              <a:t>DE INFRAESTRUCTURA </a:t>
            </a:r>
            <a:r>
              <a:rPr lang="es-ES_tradnl" sz="1400" i="1" dirty="0" smtClean="0"/>
              <a:t>(</a:t>
            </a:r>
            <a:r>
              <a:rPr lang="es-ES_tradnl" sz="1400" i="1" dirty="0"/>
              <a:t>874) </a:t>
            </a:r>
          </a:p>
          <a:p>
            <a:pPr algn="just"/>
            <a:r>
              <a:rPr lang="es-ES_tradnl" sz="1400" i="1" dirty="0"/>
              <a:t>. </a:t>
            </a:r>
          </a:p>
        </p:txBody>
      </p:sp>
      <p:sp>
        <p:nvSpPr>
          <p:cNvPr id="6" name="3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000" dirty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Cuadro Comparativo</a:t>
            </a:r>
          </a:p>
          <a:p>
            <a:r>
              <a:rPr lang="es-ES" sz="2000" b="0" cap="none" spc="0" dirty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Presupuesto Vigente 2018 – Proyecto 2019</a:t>
            </a:r>
          </a:p>
        </p:txBody>
      </p:sp>
      <p:pic>
        <p:nvPicPr>
          <p:cNvPr id="8" name="7 Imagen" descr="C:\Users\Snj\Downloads\gobiernoNacional.png"/>
          <p:cNvPicPr/>
          <p:nvPr/>
        </p:nvPicPr>
        <p:blipFill>
          <a:blip r:embed="rId3" cstate="print"/>
          <a:srcRect r="90000"/>
          <a:stretch>
            <a:fillRect/>
          </a:stretch>
        </p:blipFill>
        <p:spPr bwMode="auto">
          <a:xfrm>
            <a:off x="8786842" y="3214686"/>
            <a:ext cx="35715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Imagen" descr="C:\Users\Snj\Downloads\logoInstitucion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57950" y="214290"/>
            <a:ext cx="2571768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857224" y="1285860"/>
            <a:ext cx="7772400" cy="4572000"/>
          </a:xfrm>
        </p:spPr>
        <p:txBody>
          <a:bodyPr>
            <a:normAutofit/>
          </a:bodyPr>
          <a:lstStyle/>
          <a:p>
            <a:pPr algn="just"/>
            <a:r>
              <a:rPr lang="es-ES_tradnl" sz="1800" dirty="0">
                <a:latin typeface="Calibri" pitchFamily="34" charset="0"/>
              </a:rPr>
              <a:t>Necesitamos un Presupuesto que esté acorde a nuestra MISIÓN y a la necesidad de la SNJ, de manera a lograr que la Secretaría Nacional de la Juventud crezca como Entidad y </a:t>
            </a:r>
            <a:r>
              <a:rPr lang="es-ES_tradnl" sz="1800" dirty="0" smtClean="0">
                <a:latin typeface="Calibri" pitchFamily="34" charset="0"/>
              </a:rPr>
              <a:t>cumpla </a:t>
            </a:r>
            <a:r>
              <a:rPr lang="es-ES_tradnl" sz="1800" dirty="0">
                <a:latin typeface="Calibri" pitchFamily="34" charset="0"/>
              </a:rPr>
              <a:t>con los objetivos que le fue encomendada. </a:t>
            </a:r>
          </a:p>
          <a:p>
            <a:pPr algn="just"/>
            <a:r>
              <a:rPr lang="es-ES_tradnl" sz="1800" dirty="0" smtClean="0">
                <a:latin typeface="Calibri" pitchFamily="34" charset="0"/>
              </a:rPr>
              <a:t>Si </a:t>
            </a:r>
            <a:r>
              <a:rPr lang="es-ES_tradnl" sz="1800" dirty="0">
                <a:latin typeface="Calibri" pitchFamily="34" charset="0"/>
              </a:rPr>
              <a:t>bien el apoyo interinstitucional es fundamental para cualquier institución,  es necesario que la Entidad se solvente casi en su totalidad con su propio presupuesto.</a:t>
            </a:r>
          </a:p>
          <a:p>
            <a:pPr algn="just"/>
            <a:r>
              <a:rPr lang="es-ES_tradnl" sz="1800" dirty="0">
                <a:latin typeface="Calibri" pitchFamily="34" charset="0"/>
              </a:rPr>
              <a:t>Sin la ayuda de instituciones como el MEC, las Binacionales y convenios de cooperación con diferentes entidades la realidad de nuestra Secretaría sería otra ya que éstas brindan un apoyo fundamental.  </a:t>
            </a:r>
          </a:p>
          <a:p>
            <a:pPr algn="just"/>
            <a:r>
              <a:rPr lang="es-ES_tradnl" sz="1800" dirty="0">
                <a:latin typeface="Calibri" pitchFamily="34" charset="0"/>
              </a:rPr>
              <a:t>En el Anteproyecto de Presupuesto Adicional presentado por ésta Administración se contempla el aumento en casi todos los rubros y la creación de otros que no están incluidos, tales como el rubro </a:t>
            </a:r>
            <a:r>
              <a:rPr lang="es-ES_tradnl" sz="1800" b="1" dirty="0">
                <a:latin typeface="Calibri" pitchFamily="34" charset="0"/>
              </a:rPr>
              <a:t>520 Construcciones </a:t>
            </a:r>
            <a:r>
              <a:rPr lang="es-ES_tradnl" sz="1800" dirty="0">
                <a:latin typeface="Calibri" pitchFamily="34" charset="0"/>
              </a:rPr>
              <a:t> necesario para ejecutar las obras y cumplir el sueño de </a:t>
            </a:r>
            <a:r>
              <a:rPr lang="es-ES_tradnl" sz="1800" b="1" u="sng" dirty="0">
                <a:latin typeface="Calibri" pitchFamily="34" charset="0"/>
              </a:rPr>
              <a:t>Local propio.</a:t>
            </a:r>
            <a:endParaRPr lang="es-ES_tradnl" sz="1800" dirty="0">
              <a:latin typeface="Calibri" pitchFamily="34" charset="0"/>
            </a:endParaRPr>
          </a:p>
        </p:txBody>
      </p:sp>
      <p:pic>
        <p:nvPicPr>
          <p:cNvPr id="5" name="4 Imagen" descr="C:\Users\Snj\Downloads\gobiernoNacional.png"/>
          <p:cNvPicPr/>
          <p:nvPr/>
        </p:nvPicPr>
        <p:blipFill>
          <a:blip r:embed="rId2" cstate="print"/>
          <a:srcRect r="90000"/>
          <a:stretch>
            <a:fillRect/>
          </a:stretch>
        </p:blipFill>
        <p:spPr bwMode="auto">
          <a:xfrm>
            <a:off x="8786842" y="3214686"/>
            <a:ext cx="35715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3 Título"/>
          <p:cNvSpPr txBox="1">
            <a:spLocks/>
          </p:cNvSpPr>
          <p:nvPr/>
        </p:nvSpPr>
        <p:spPr>
          <a:xfrm>
            <a:off x="428596" y="500042"/>
            <a:ext cx="4857784" cy="523220"/>
          </a:xfrm>
          <a:prstGeom prst="rect">
            <a:avLst/>
          </a:prstGeom>
          <a:noFill/>
        </p:spPr>
        <p:txBody>
          <a:bodyPr vert="horz" wrap="square" lIns="91440" tIns="45720" rIns="91440" bIns="45720" anchor="b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Consideraciones finales</a:t>
            </a:r>
            <a:endParaRPr kumimoji="0" lang="es-ES" sz="2400" b="0" i="0" u="none" strike="noStrike" kern="1200" cap="none" spc="0" normalizeH="0" baseline="0" noProof="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7 Imagen" descr="C:\Users\Snj\Downloads\logoInstitucion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5074" y="214290"/>
            <a:ext cx="2571768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42910" y="2551836"/>
            <a:ext cx="778674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sz="2400" dirty="0"/>
              <a:t>“Se promoverán las condiciones para la activa participación de la juventud en el desarrollo político, social, económico y cultural del país”</a:t>
            </a:r>
          </a:p>
          <a:p>
            <a:pPr algn="r"/>
            <a:r>
              <a:rPr lang="es-ES_tradnl" sz="1600" dirty="0"/>
              <a:t>(Constitución Nacional de 1992, Artículo 56)</a:t>
            </a:r>
          </a:p>
        </p:txBody>
      </p:sp>
      <p:pic>
        <p:nvPicPr>
          <p:cNvPr id="4" name="3 Imagen" descr="C:\Users\Snj\Downloads\logoInstitucion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14290"/>
            <a:ext cx="257176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 descr="C:\Users\Snj\Downloads\gobiernoNacional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285728"/>
            <a:ext cx="235745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_tradnl" b="1" dirty="0" smtClean="0"/>
              <a:t>TALENTO HUMANO</a:t>
            </a:r>
            <a:endParaRPr lang="es-ES_tradnl" b="1" dirty="0"/>
          </a:p>
        </p:txBody>
      </p:sp>
      <p:pic>
        <p:nvPicPr>
          <p:cNvPr id="5" name="4 Imagen" descr="C:\Users\Snj\Downloads\logoInstitucion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285728"/>
            <a:ext cx="257176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Imagen" descr="IMG-20180825-WA000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488" y="3357562"/>
            <a:ext cx="3143272" cy="3143272"/>
          </a:xfrm>
          <a:prstGeom prst="rect">
            <a:avLst/>
          </a:prstGeom>
        </p:spPr>
      </p:pic>
      <p:pic>
        <p:nvPicPr>
          <p:cNvPr id="8" name="7 Imagen" descr="C:\Users\Snj\Downloads\gobiernoNacional.png"/>
          <p:cNvPicPr/>
          <p:nvPr/>
        </p:nvPicPr>
        <p:blipFill>
          <a:blip r:embed="rId4" cstate="print"/>
          <a:srcRect r="90000"/>
          <a:stretch>
            <a:fillRect/>
          </a:stretch>
        </p:blipFill>
        <p:spPr bwMode="auto">
          <a:xfrm>
            <a:off x="8786842" y="3214686"/>
            <a:ext cx="35715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2143108" y="1142984"/>
          <a:ext cx="4262446" cy="222504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714380"/>
                <a:gridCol w="354806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err="1" smtClean="0"/>
                        <a:t>Cant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Rubro</a:t>
                      </a:r>
                      <a:endParaRPr lang="es-ES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25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Permanente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Jornales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Honorarios Profesionales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15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Comisionados</a:t>
                      </a:r>
                      <a:r>
                        <a:rPr lang="es-ES" baseline="0" dirty="0" smtClean="0"/>
                        <a:t> de Otras Entidades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s-ES" b="1" dirty="0" smtClean="0"/>
                        <a:t>49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 smtClean="0"/>
                        <a:t>Total</a:t>
                      </a:r>
                      <a:endParaRPr lang="es-E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1 Título"/>
          <p:cNvSpPr txBox="1">
            <a:spLocks/>
          </p:cNvSpPr>
          <p:nvPr/>
        </p:nvSpPr>
        <p:spPr>
          <a:xfrm>
            <a:off x="785786" y="214290"/>
            <a:ext cx="4357718" cy="928686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AREA RECURSOS HUMANOS</a:t>
            </a:r>
            <a:endParaRPr kumimoji="0" lang="es-ES_tradnl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214414" y="3357562"/>
            <a:ext cx="671517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 algn="just">
              <a:buFont typeface="Wingdings" pitchFamily="2" charset="2"/>
              <a:buChar char="q"/>
            </a:pP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15 funcionarios que perciben salarios de 2.041.123.</a:t>
            </a:r>
          </a:p>
          <a:p>
            <a:pPr marL="449263" indent="-449263" algn="just">
              <a:buFont typeface="Wingdings" pitchFamily="2" charset="2"/>
              <a:buChar char="q"/>
            </a:pP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12 cargos de jefaturas de departamento vacantes que no pueden ser cubiertos por falta de crédito presupuestario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449263" indent="-449263" algn="just">
              <a:buFont typeface="Wingdings" pitchFamily="2" charset="2"/>
              <a:buChar char="q"/>
            </a:pP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Desde su </a:t>
            </a:r>
            <a:r>
              <a:rPr lang="es-ES" sz="2400" b="1" dirty="0" err="1" smtClean="0">
                <a:latin typeface="Arial" pitchFamily="34" charset="0"/>
                <a:cs typeface="Arial" pitchFamily="34" charset="0"/>
              </a:rPr>
              <a:t>creacion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, no hubo aumento de salarios a los funcionarios. </a:t>
            </a:r>
          </a:p>
          <a:p>
            <a:pPr>
              <a:buFont typeface="Arial" pitchFamily="34" charset="0"/>
              <a:buChar char="•"/>
            </a:pPr>
            <a:endParaRPr lang="es-ES" b="1" dirty="0"/>
          </a:p>
        </p:txBody>
      </p:sp>
      <p:pic>
        <p:nvPicPr>
          <p:cNvPr id="7" name="6 Imagen" descr="C:\Users\Snj\Downloads\gobiernoNacional.png"/>
          <p:cNvPicPr/>
          <p:nvPr/>
        </p:nvPicPr>
        <p:blipFill>
          <a:blip r:embed="rId2" cstate="print"/>
          <a:srcRect r="90000"/>
          <a:stretch>
            <a:fillRect/>
          </a:stretch>
        </p:blipFill>
        <p:spPr bwMode="auto">
          <a:xfrm>
            <a:off x="8786842" y="3214686"/>
            <a:ext cx="35715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Imagen" descr="C:\Users\Snj\Downloads\logoInstitucion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428604"/>
            <a:ext cx="257176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type="subTitle" idx="4294967295"/>
          </p:nvPr>
        </p:nvSpPr>
        <p:spPr>
          <a:xfrm>
            <a:off x="1428728" y="2428868"/>
            <a:ext cx="6400800" cy="1600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ES" sz="4400" b="1" i="1" dirty="0" smtClean="0">
                <a:solidFill>
                  <a:schemeClr val="tx1"/>
                </a:solidFill>
              </a:rPr>
              <a:t>Gracias por su atención </a:t>
            </a:r>
            <a:endParaRPr lang="es-ES" sz="4400" b="1" i="1" dirty="0">
              <a:solidFill>
                <a:schemeClr val="tx1"/>
              </a:solidFill>
            </a:endParaRPr>
          </a:p>
        </p:txBody>
      </p:sp>
      <p:pic>
        <p:nvPicPr>
          <p:cNvPr id="6" name="5 Imagen" descr="C:\Users\Snj\Downloads\logoInstitucion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85728"/>
            <a:ext cx="257176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Imagen" descr="C:\Users\Snj\Downloads\gobiernoNacional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357166"/>
            <a:ext cx="200026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Imagen" descr="IMG-20180825-WA000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72132" y="3143248"/>
            <a:ext cx="2857520" cy="28575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1214422"/>
            <a:ext cx="8229600" cy="914400"/>
          </a:xfrm>
        </p:spPr>
        <p:txBody>
          <a:bodyPr/>
          <a:lstStyle/>
          <a:p>
            <a:r>
              <a:rPr lang="es-ES" b="1" u="sng" dirty="0"/>
              <a:t>MISIÓN</a:t>
            </a:r>
            <a:r>
              <a:rPr lang="es-ES" dirty="0"/>
              <a:t> 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4294967295"/>
          </p:nvPr>
        </p:nvSpPr>
        <p:spPr>
          <a:xfrm>
            <a:off x="0" y="2500313"/>
            <a:ext cx="7777163" cy="2786062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s-PY" sz="2800" dirty="0">
                <a:solidFill>
                  <a:schemeClr val="tx1"/>
                </a:solidFill>
                <a:latin typeface="Calibri" pitchFamily="34" charset="0"/>
              </a:rPr>
              <a:t>	La Secretaría Nacional de la Juventud nace como una respuesta a la necesidad de garantizar a la juventud paraguaya el acceso a oportunidades, elaborando articulando,  orientando y ejecutando políticas públicas dirigidas a la población joven del país para lograr la satisfacción de las necesidades y expectativas de la misma y promoción de la participación efectiva de los jóvenes en los procesos de toma de decisión, en las áreas política, económica, social y cultural.</a:t>
            </a:r>
            <a:endParaRPr lang="es-ES" dirty="0">
              <a:solidFill>
                <a:schemeClr val="tx1"/>
              </a:solidFill>
              <a:latin typeface="Calibri" pitchFamily="34" charset="0"/>
            </a:endParaRPr>
          </a:p>
        </p:txBody>
      </p:sp>
      <p:pic>
        <p:nvPicPr>
          <p:cNvPr id="5" name="4 Imagen" descr="C:\Users\Snj\Downloads\logoInstitucion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14290"/>
            <a:ext cx="257176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Imagen" descr="C:\Users\Snj\Downloads\gobiernoNacional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285728"/>
            <a:ext cx="214314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Imagen" descr="C:\Users\Snj\Downloads\gobiernoNacional.png"/>
          <p:cNvPicPr/>
          <p:nvPr/>
        </p:nvPicPr>
        <p:blipFill>
          <a:blip r:embed="rId3" cstate="print"/>
          <a:srcRect r="90000"/>
          <a:stretch>
            <a:fillRect/>
          </a:stretch>
        </p:blipFill>
        <p:spPr bwMode="auto">
          <a:xfrm>
            <a:off x="8786842" y="3214686"/>
            <a:ext cx="35715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785786" y="1428736"/>
            <a:ext cx="78581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dirty="0">
                <a:latin typeface="Arial" pitchFamily="34" charset="0"/>
                <a:cs typeface="Arial" pitchFamily="34" charset="0"/>
              </a:rPr>
              <a:t>Paraguay es en la actualidad uno de los países con la población más joven de la región.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Según la Encuesta Permanente de Hogares del año 2017, en el país hay 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1.909.947 jóvenes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27,79%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)</a:t>
            </a:r>
            <a:endParaRPr lang="es-ES_tradnl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4 Imagen" descr="FB_IMG_153884477989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042" y="2928934"/>
            <a:ext cx="5655740" cy="2982519"/>
          </a:xfrm>
          <a:prstGeom prst="rect">
            <a:avLst/>
          </a:prstGeom>
        </p:spPr>
      </p:pic>
      <p:pic>
        <p:nvPicPr>
          <p:cNvPr id="6" name="5 Imagen" descr="C:\Users\Snj\Downloads\logoInstitucion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214290"/>
            <a:ext cx="257176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Imagen" descr="C:\Users\Snj\Downloads\gobiernoNacional.png"/>
          <p:cNvPicPr/>
          <p:nvPr/>
        </p:nvPicPr>
        <p:blipFill>
          <a:blip r:embed="rId4" cstate="print"/>
          <a:srcRect r="90000"/>
          <a:stretch>
            <a:fillRect/>
          </a:stretch>
        </p:blipFill>
        <p:spPr bwMode="auto">
          <a:xfrm>
            <a:off x="8786842" y="3214686"/>
            <a:ext cx="35715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Imagen" descr="C:\Users\Snj\Downloads\gobiernoNacional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388" y="285728"/>
            <a:ext cx="214314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s-ES_tradnl" b="1" dirty="0"/>
              <a:t>JUSTIFICACION </a:t>
            </a:r>
          </a:p>
        </p:txBody>
      </p:sp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214414" y="3857628"/>
            <a:ext cx="68580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b="1" dirty="0">
                <a:solidFill>
                  <a:schemeClr val="tx1"/>
                </a:solidFill>
              </a:rPr>
              <a:t>PRINCIPALES PROGRAMAS DE LA SECRETARÍA</a:t>
            </a:r>
            <a:r>
              <a:rPr lang="es-ES_tradnl" b="1" dirty="0"/>
              <a:t> </a:t>
            </a:r>
          </a:p>
        </p:txBody>
      </p:sp>
      <p:pic>
        <p:nvPicPr>
          <p:cNvPr id="6" name="5 Imagen" descr="IMG-20180825-WA00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0364" y="428604"/>
            <a:ext cx="3143272" cy="3143272"/>
          </a:xfrm>
          <a:prstGeom prst="rect">
            <a:avLst/>
          </a:prstGeom>
        </p:spPr>
      </p:pic>
      <p:pic>
        <p:nvPicPr>
          <p:cNvPr id="8" name="7 Imagen" descr="C:\Users\Snj\Downloads\gobiernoNacional.png"/>
          <p:cNvPicPr/>
          <p:nvPr/>
        </p:nvPicPr>
        <p:blipFill>
          <a:blip r:embed="rId3" cstate="print"/>
          <a:srcRect r="90000"/>
          <a:stretch>
            <a:fillRect/>
          </a:stretch>
        </p:blipFill>
        <p:spPr bwMode="auto">
          <a:xfrm>
            <a:off x="8786842" y="3214686"/>
            <a:ext cx="35715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00100" y="714356"/>
            <a:ext cx="4929222" cy="1051560"/>
          </a:xfrm>
        </p:spPr>
        <p:txBody>
          <a:bodyPr>
            <a:normAutofit/>
          </a:bodyPr>
          <a:lstStyle/>
          <a:p>
            <a:r>
              <a:rPr lang="es-ES_tradnl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ASISTENCIA FINANCIERA A JÓVENES ESTUDIANTES PARA LA EDUCACIÓN SUPERIOR (Becas Juventud)</a:t>
            </a:r>
          </a:p>
        </p:txBody>
      </p:sp>
      <p:sp>
        <p:nvSpPr>
          <p:cNvPr id="6" name="5 Rectángulo"/>
          <p:cNvSpPr/>
          <p:nvPr/>
        </p:nvSpPr>
        <p:spPr>
          <a:xfrm>
            <a:off x="1000100" y="2143116"/>
            <a:ext cx="735811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PY" sz="2400" dirty="0">
                <a:latin typeface="Arial" pitchFamily="34" charset="0"/>
                <a:cs typeface="Arial" pitchFamily="34" charset="0"/>
              </a:rPr>
              <a:t>Subsidio a 4.000 jóvenes </a:t>
            </a:r>
            <a:r>
              <a:rPr lang="es-PY" sz="2400" dirty="0" smtClean="0">
                <a:latin typeface="Arial" pitchFamily="34" charset="0"/>
                <a:cs typeface="Arial" pitchFamily="34" charset="0"/>
              </a:rPr>
              <a:t>en situación socioeconómica vulnerable y con mejor desempeño académico, de </a:t>
            </a:r>
            <a:r>
              <a:rPr lang="es-PY" sz="2400" dirty="0">
                <a:latin typeface="Arial" pitchFamily="34" charset="0"/>
                <a:cs typeface="Arial" pitchFamily="34" charset="0"/>
              </a:rPr>
              <a:t>Gs. 2.000.000.- anuales  en dos desembolsos, a fin de contribuir con los  gastos de educación </a:t>
            </a:r>
            <a:r>
              <a:rPr lang="es-PY" sz="2400" dirty="0" smtClean="0">
                <a:latin typeface="Arial" pitchFamily="34" charset="0"/>
                <a:cs typeface="Arial" pitchFamily="34" charset="0"/>
              </a:rPr>
              <a:t>superior. </a:t>
            </a:r>
            <a:endParaRPr lang="es-PY" sz="2400" dirty="0">
              <a:latin typeface="Arial" pitchFamily="34" charset="0"/>
              <a:cs typeface="Arial" pitchFamily="34" charset="0"/>
            </a:endParaRPr>
          </a:p>
          <a:p>
            <a:pPr lvl="0" algn="just"/>
            <a:endParaRPr lang="es-PY" sz="2400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PY" sz="2400" dirty="0">
                <a:latin typeface="Arial" pitchFamily="34" charset="0"/>
                <a:cs typeface="Arial" pitchFamily="34" charset="0"/>
              </a:rPr>
              <a:t>Desde el año 2018, aumenta la cantidad de becarios, de 2.460 </a:t>
            </a:r>
            <a:r>
              <a:rPr lang="es-PY" sz="24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s-PY" sz="2400" dirty="0">
                <a:latin typeface="Arial" pitchFamily="34" charset="0"/>
                <a:cs typeface="Arial" pitchFamily="34" charset="0"/>
              </a:rPr>
              <a:t>4.000 </a:t>
            </a:r>
            <a:r>
              <a:rPr lang="es-PY" sz="2400" dirty="0" smtClean="0">
                <a:latin typeface="Arial" pitchFamily="34" charset="0"/>
                <a:cs typeface="Arial" pitchFamily="34" charset="0"/>
              </a:rPr>
              <a:t>en total.- </a:t>
            </a:r>
            <a:endParaRPr lang="es-ES_tradnl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6 Imagen" descr="C:\Users\Snj\Downloads\logoInstitucion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214290"/>
            <a:ext cx="257176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Imagen" descr="C:\Users\Snj\Downloads\gobiernoNacional.png"/>
          <p:cNvPicPr/>
          <p:nvPr/>
        </p:nvPicPr>
        <p:blipFill>
          <a:blip r:embed="rId4" cstate="print"/>
          <a:srcRect r="90000"/>
          <a:stretch>
            <a:fillRect/>
          </a:stretch>
        </p:blipFill>
        <p:spPr bwMode="auto">
          <a:xfrm>
            <a:off x="8786842" y="3214686"/>
            <a:ext cx="35715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214290"/>
            <a:ext cx="4357718" cy="928686"/>
          </a:xfrm>
        </p:spPr>
        <p:txBody>
          <a:bodyPr>
            <a:noAutofit/>
          </a:bodyPr>
          <a:lstStyle/>
          <a:p>
            <a:pPr algn="just"/>
            <a:r>
              <a:rPr lang="es-ES_tradnl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DISTRIBUCIÓN DE CUPOS POR DEPARTAMENTOS EN BASE AL IPG (*)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66586875"/>
              </p:ext>
            </p:extLst>
          </p:nvPr>
        </p:nvGraphicFramePr>
        <p:xfrm>
          <a:off x="642910" y="1357298"/>
          <a:ext cx="3429024" cy="26760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145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57190"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</a:rPr>
                        <a:t>Departamento</a:t>
                      </a:r>
                      <a:endParaRPr lang="es-PY" sz="14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</a:rPr>
                        <a:t>Cantidad</a:t>
                      </a:r>
                      <a:endParaRPr lang="es-PY" sz="14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</a:rPr>
                        <a:t>Demanda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7654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u="none" strike="noStrike" dirty="0">
                          <a:effectLst/>
                          <a:latin typeface="Arial Narrow" pitchFamily="34" charset="0"/>
                        </a:rPr>
                        <a:t>Caaguazú</a:t>
                      </a:r>
                      <a:endParaRPr lang="es-PY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382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792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7654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u="none" strike="noStrike" dirty="0">
                          <a:effectLst/>
                          <a:latin typeface="Arial Narrow" pitchFamily="34" charset="0"/>
                        </a:rPr>
                        <a:t>Caazapá</a:t>
                      </a:r>
                      <a:endParaRPr lang="es-PY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387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523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57654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u="none" strike="noStrike" dirty="0">
                          <a:effectLst/>
                          <a:latin typeface="Arial Narrow" pitchFamily="34" charset="0"/>
                        </a:rPr>
                        <a:t>San Pedro</a:t>
                      </a:r>
                      <a:endParaRPr lang="es-PY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348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553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57654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u="none" strike="noStrike" dirty="0">
                          <a:effectLst/>
                          <a:latin typeface="Arial Narrow" pitchFamily="34" charset="0"/>
                        </a:rPr>
                        <a:t>Canindeyú</a:t>
                      </a:r>
                      <a:endParaRPr lang="es-PY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249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418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57654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u="none" strike="noStrike" dirty="0">
                          <a:effectLst/>
                          <a:latin typeface="Arial Narrow" pitchFamily="34" charset="0"/>
                        </a:rPr>
                        <a:t>Concepción</a:t>
                      </a:r>
                      <a:endParaRPr lang="es-PY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377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827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57654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u="none" strike="noStrike" dirty="0">
                          <a:effectLst/>
                          <a:latin typeface="Arial Narrow" pitchFamily="34" charset="0"/>
                        </a:rPr>
                        <a:t>Ñeembucú</a:t>
                      </a:r>
                      <a:endParaRPr lang="es-PY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204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343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57654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u="none" strike="noStrike" dirty="0">
                          <a:effectLst/>
                          <a:latin typeface="Arial Narrow" pitchFamily="34" charset="0"/>
                        </a:rPr>
                        <a:t>Itapúa</a:t>
                      </a:r>
                      <a:endParaRPr lang="es-PY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222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445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57654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u="none" strike="noStrike" dirty="0">
                          <a:effectLst/>
                          <a:latin typeface="Arial Narrow" pitchFamily="34" charset="0"/>
                        </a:rPr>
                        <a:t>Cordillera</a:t>
                      </a:r>
                      <a:endParaRPr lang="es-PY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185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311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57654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u="none" strike="noStrike" dirty="0">
                          <a:effectLst/>
                          <a:latin typeface="Arial Narrow" pitchFamily="34" charset="0"/>
                        </a:rPr>
                        <a:t>Guairá</a:t>
                      </a:r>
                      <a:endParaRPr lang="es-PY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242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407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9" name="8 Imagen" descr="C:\Users\Snj\Downloads\logoInstitucion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142852"/>
            <a:ext cx="257176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Rectángulo"/>
          <p:cNvSpPr/>
          <p:nvPr/>
        </p:nvSpPr>
        <p:spPr>
          <a:xfrm>
            <a:off x="428596" y="4786322"/>
            <a:ext cx="3857652" cy="101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PY" sz="2000" b="1" dirty="0"/>
              <a:t>Para el 2019, conforme al Proyecto de Presupuesto, se entregarán </a:t>
            </a:r>
            <a:r>
              <a:rPr lang="es-PY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2.500</a:t>
            </a:r>
            <a:r>
              <a:rPr lang="es-PY" sz="2000" b="1" dirty="0"/>
              <a:t> becas. </a:t>
            </a:r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66586875"/>
              </p:ext>
            </p:extLst>
          </p:nvPr>
        </p:nvGraphicFramePr>
        <p:xfrm>
          <a:off x="4857752" y="1352536"/>
          <a:ext cx="3571900" cy="29337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145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7157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57190"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</a:rPr>
                        <a:t>Departamento</a:t>
                      </a:r>
                      <a:endParaRPr lang="es-PY" sz="14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</a:rPr>
                        <a:t>Cantidad</a:t>
                      </a:r>
                      <a:endParaRPr lang="es-PY" sz="14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</a:rPr>
                        <a:t>Demanda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7654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u="none" strike="noStrike" dirty="0">
                          <a:effectLst/>
                          <a:latin typeface="Arial Narrow" pitchFamily="34" charset="0"/>
                        </a:rPr>
                        <a:t>Misiones</a:t>
                      </a:r>
                      <a:endParaRPr lang="es-PY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138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7654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u="none" strike="noStrike" dirty="0">
                          <a:effectLst/>
                          <a:latin typeface="Arial Narrow" pitchFamily="34" charset="0"/>
                        </a:rPr>
                        <a:t>Paraguarí</a:t>
                      </a:r>
                      <a:endParaRPr lang="es-PY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252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423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57654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u="none" strike="noStrike" dirty="0">
                          <a:effectLst/>
                          <a:latin typeface="Arial Narrow" pitchFamily="34" charset="0"/>
                        </a:rPr>
                        <a:t>Presidente Hayes</a:t>
                      </a:r>
                      <a:endParaRPr lang="es-PY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131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220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57654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u="none" strike="noStrike" dirty="0">
                          <a:effectLst/>
                          <a:latin typeface="Arial Narrow" pitchFamily="34" charset="0"/>
                        </a:rPr>
                        <a:t>Asunción</a:t>
                      </a:r>
                      <a:endParaRPr lang="es-PY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158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494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57654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u="none" strike="noStrike" dirty="0">
                          <a:effectLst/>
                          <a:latin typeface="Arial Narrow" pitchFamily="34" charset="0"/>
                        </a:rPr>
                        <a:t>Alto Paraná</a:t>
                      </a:r>
                      <a:endParaRPr lang="es-PY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179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412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57654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u="none" strike="noStrike" dirty="0">
                          <a:effectLst/>
                          <a:latin typeface="Arial Narrow" pitchFamily="34" charset="0"/>
                        </a:rPr>
                        <a:t>Boquerón</a:t>
                      </a:r>
                      <a:endParaRPr lang="es-PY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79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57654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u="none" strike="noStrike" dirty="0">
                          <a:effectLst/>
                          <a:latin typeface="Arial Narrow" pitchFamily="34" charset="0"/>
                        </a:rPr>
                        <a:t>Central</a:t>
                      </a:r>
                      <a:endParaRPr lang="es-PY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412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992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57654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u="none" strike="noStrike" dirty="0">
                          <a:effectLst/>
                          <a:latin typeface="Arial Narrow" pitchFamily="34" charset="0"/>
                        </a:rPr>
                        <a:t>Alto Paraguay</a:t>
                      </a:r>
                      <a:endParaRPr lang="es-PY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75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57654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u="none" strike="noStrike" dirty="0">
                          <a:effectLst/>
                          <a:latin typeface="Arial Narrow" pitchFamily="34" charset="0"/>
                        </a:rPr>
                        <a:t>Amambay</a:t>
                      </a:r>
                      <a:endParaRPr lang="es-PY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136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228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57654"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TOTAL</a:t>
                      </a:r>
                      <a:endParaRPr lang="es-PY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s-PY" sz="1400" b="1" i="0" u="none" strike="noStrike" kern="120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+mn-ea"/>
                          <a:cs typeface="+mn-cs"/>
                        </a:rPr>
                        <a:t>7.680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pic>
        <p:nvPicPr>
          <p:cNvPr id="13" name="12 Imagen" descr="C:\Users\Snj\Downloads\gobiernoNacional.png"/>
          <p:cNvPicPr/>
          <p:nvPr/>
        </p:nvPicPr>
        <p:blipFill>
          <a:blip r:embed="rId4" cstate="print"/>
          <a:srcRect r="90000"/>
          <a:stretch>
            <a:fillRect/>
          </a:stretch>
        </p:blipFill>
        <p:spPr bwMode="auto">
          <a:xfrm>
            <a:off x="8786842" y="3214686"/>
            <a:ext cx="35715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13 Rectángulo"/>
          <p:cNvSpPr/>
          <p:nvPr/>
        </p:nvSpPr>
        <p:spPr>
          <a:xfrm>
            <a:off x="4714876" y="4786322"/>
            <a:ext cx="3857652" cy="101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PY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1.500 jóvenes </a:t>
            </a:r>
            <a:r>
              <a:rPr lang="es-PY" sz="2000" b="1" dirty="0"/>
              <a:t>dejarán de percibir la asistencia financiera por parte del Estado.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571472" y="1285860"/>
            <a:ext cx="807249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>
                <a:latin typeface="Arial Narrow" pitchFamily="34" charset="0"/>
                <a:cs typeface="Arial" pitchFamily="34" charset="0"/>
              </a:rPr>
              <a:t>Mediante este programa la SNJ financia proyectos de desarrollo comunitario juvenil presentados por las organizaciones de la sociedad civil. Estos proyectos se enfocan principalmente en: </a:t>
            </a:r>
          </a:p>
          <a:p>
            <a:pPr algn="just"/>
            <a:endParaRPr lang="es-ES_tradnl" sz="2400" dirty="0">
              <a:latin typeface="Arial Narrow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s-ES" sz="2400" dirty="0">
                <a:latin typeface="Arial Narrow" pitchFamily="34" charset="0"/>
                <a:cs typeface="Arial" pitchFamily="34" charset="0"/>
              </a:rPr>
              <a:t>Construcción, recuperación y mejoramiento de espacios públicos</a:t>
            </a:r>
            <a:endParaRPr lang="es-ES_tradnl" sz="2400" dirty="0">
              <a:latin typeface="Arial Narrow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s-ES" sz="2400" dirty="0">
                <a:latin typeface="Arial Narrow" pitchFamily="34" charset="0"/>
                <a:cs typeface="Arial" pitchFamily="34" charset="0"/>
              </a:rPr>
              <a:t>Promoción del emprendedurismo, deporte, expresión cultura y desarrollo turístico.</a:t>
            </a:r>
          </a:p>
          <a:p>
            <a:pPr lvl="0">
              <a:buFont typeface="Wingdings" pitchFamily="2" charset="2"/>
              <a:buChar char="q"/>
            </a:pPr>
            <a:r>
              <a:rPr lang="es-ES" sz="2400" dirty="0">
                <a:latin typeface="Arial Narrow" pitchFamily="34" charset="0"/>
                <a:cs typeface="Arial" pitchFamily="34" charset="0"/>
              </a:rPr>
              <a:t>Fomento de la integración social</a:t>
            </a:r>
            <a:endParaRPr lang="es-ES_tradnl" sz="2400" dirty="0">
              <a:latin typeface="Arial Narrow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s-ES" sz="2400" dirty="0">
                <a:latin typeface="Arial Narrow" pitchFamily="34" charset="0"/>
                <a:cs typeface="Arial" pitchFamily="34" charset="0"/>
              </a:rPr>
              <a:t>Campañas sobre temas varios de interés o de importancia para la juventud.</a:t>
            </a:r>
            <a:endParaRPr lang="es-ES_tradnl" sz="24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4543428" cy="914400"/>
          </a:xfrm>
        </p:spPr>
        <p:txBody>
          <a:bodyPr>
            <a:normAutofit fontScale="90000"/>
          </a:bodyPr>
          <a:lstStyle/>
          <a:p>
            <a:r>
              <a:rPr lang="es-ES_tradnl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PROGRAMA DE SUBVENCION A INICIATIVAS JUVENILES  (PROSIJ)</a:t>
            </a:r>
            <a:br>
              <a:rPr lang="es-ES_tradnl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ES_tradnl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Rubro 842  y 87</a:t>
            </a:r>
            <a:r>
              <a:rPr lang="es-ES_tradnl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4 - </a:t>
            </a:r>
          </a:p>
        </p:txBody>
      </p:sp>
      <p:pic>
        <p:nvPicPr>
          <p:cNvPr id="5" name="4 Imagen" descr="C:\Users\Snj\Downloads\logoInstitucion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72198" y="285728"/>
            <a:ext cx="257176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Imagen" descr="C:\Users\Snj\Downloads\gobiernoNacional.png"/>
          <p:cNvPicPr/>
          <p:nvPr/>
        </p:nvPicPr>
        <p:blipFill>
          <a:blip r:embed="rId4" cstate="print"/>
          <a:srcRect r="90000"/>
          <a:stretch>
            <a:fillRect/>
          </a:stretch>
        </p:blipFill>
        <p:spPr bwMode="auto">
          <a:xfrm>
            <a:off x="8786842" y="3214686"/>
            <a:ext cx="35715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285728"/>
            <a:ext cx="4114800" cy="785834"/>
          </a:xfrm>
        </p:spPr>
        <p:txBody>
          <a:bodyPr>
            <a:normAutofit/>
          </a:bodyPr>
          <a:lstStyle/>
          <a:p>
            <a:r>
              <a:rPr lang="es-ES_tradnl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PROGRAMAS ENCARADOS Y A ENCARAR MEDIANTE EL PROSIJ</a:t>
            </a:r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xmlns="" val="3021148736"/>
              </p:ext>
            </p:extLst>
          </p:nvPr>
        </p:nvGraphicFramePr>
        <p:xfrm>
          <a:off x="714348" y="1500174"/>
          <a:ext cx="4170764" cy="2479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6 Imagen" descr="C:\Users\Snj\Downloads\logoInstitucion.pn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43636" y="357166"/>
            <a:ext cx="2571768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xmlns="" val="3060612321"/>
              </p:ext>
            </p:extLst>
          </p:nvPr>
        </p:nvGraphicFramePr>
        <p:xfrm>
          <a:off x="4429124" y="3929066"/>
          <a:ext cx="4007768" cy="2479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8" name="7 Imagen" descr="C:\Users\Snj\Downloads\gobiernoNacional.png"/>
          <p:cNvPicPr/>
          <p:nvPr/>
        </p:nvPicPr>
        <p:blipFill>
          <a:blip r:embed="rId11" cstate="print"/>
          <a:srcRect r="90000"/>
          <a:stretch>
            <a:fillRect/>
          </a:stretch>
        </p:blipFill>
        <p:spPr bwMode="auto">
          <a:xfrm>
            <a:off x="8786842" y="3214686"/>
            <a:ext cx="35715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722</TotalTime>
  <Words>1846</Words>
  <Application>Microsoft Office PowerPoint</Application>
  <PresentationFormat>Presentación en pantalla (4:3)</PresentationFormat>
  <Paragraphs>432</Paragraphs>
  <Slides>22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Equidad</vt:lpstr>
      <vt:lpstr>Diapositiva 1</vt:lpstr>
      <vt:lpstr>Diapositiva 2</vt:lpstr>
      <vt:lpstr>MISIÓN </vt:lpstr>
      <vt:lpstr>Diapositiva 4</vt:lpstr>
      <vt:lpstr>PRINCIPALES PROGRAMAS DE LA SECRETARÍA </vt:lpstr>
      <vt:lpstr>ASISTENCIA FINANCIERA A JÓVENES ESTUDIANTES PARA LA EDUCACIÓN SUPERIOR (Becas Juventud)</vt:lpstr>
      <vt:lpstr>DISTRIBUCIÓN DE CUPOS POR DEPARTAMENTOS EN BASE AL IPG (*)</vt:lpstr>
      <vt:lpstr>PROGRAMA DE SUBVENCION A INICIATIVAS JUVENILES  (PROSIJ) - Rubro 842  y 874 - </vt:lpstr>
      <vt:lpstr>PROGRAMAS ENCARADOS Y A ENCARAR MEDIANTE EL PROSIJ</vt:lpstr>
      <vt:lpstr>PROYECTO DE PRESUPUESTRO 2019</vt:lpstr>
      <vt:lpstr>Diapositiva 11</vt:lpstr>
      <vt:lpstr>Diapositiva 12</vt:lpstr>
      <vt:lpstr>Cuadro Comparativo POR TIPO DE GASTOS</vt:lpstr>
      <vt:lpstr>Diapositiva 14</vt:lpstr>
      <vt:lpstr>Cuadro Comparativo Presupuesto Vigente 2018 – Proyecto 2019</vt:lpstr>
      <vt:lpstr>Cuadro Comparativo Presupuesto Vigente 2018 – Proyecto 2019</vt:lpstr>
      <vt:lpstr>Cuadro Comparativo Presupuesto Vigente 2018 – Proyecto 2019</vt:lpstr>
      <vt:lpstr>Cuadro Comparativo Presupuesto Vigente 2018 – Proyecto 2019</vt:lpstr>
      <vt:lpstr>Diapositiva 19</vt:lpstr>
      <vt:lpstr>TALENTO HUMANO</vt:lpstr>
      <vt:lpstr>Diapositiva 21</vt:lpstr>
      <vt:lpstr>Diapositiva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Julian</dc:creator>
  <cp:lastModifiedBy>Julian</cp:lastModifiedBy>
  <cp:revision>80</cp:revision>
  <dcterms:created xsi:type="dcterms:W3CDTF">2018-10-05T21:28:40Z</dcterms:created>
  <dcterms:modified xsi:type="dcterms:W3CDTF">2018-10-09T13:22:58Z</dcterms:modified>
</cp:coreProperties>
</file>