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259B6-47D6-435B-B89A-BD6C2C80A4F2}" v="2" dt="2018-08-23T21:12:15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12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90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07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19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15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28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54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78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63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5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34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643" y="4115736"/>
            <a:ext cx="9144000" cy="6352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sz="4400" b="1" dirty="0">
                <a:solidFill>
                  <a:srgbClr val="002060"/>
                </a:solidFill>
                <a:latin typeface="GOTHA"/>
                <a:cs typeface="Calibri"/>
              </a:rPr>
              <a:t>Industria Nacional del Cemento </a:t>
            </a:r>
            <a:endParaRPr lang="es-ES" sz="4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D072AEF-BD3A-4591-AC7C-63CD40B5477B}"/>
              </a:ext>
            </a:extLst>
          </p:cNvPr>
          <p:cNvCxnSpPr/>
          <p:nvPr/>
        </p:nvCxnSpPr>
        <p:spPr>
          <a:xfrm flipV="1">
            <a:off x="4547381" y="4049373"/>
            <a:ext cx="3000375" cy="0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58B9195-1379-4D1E-A6F6-5097B39FC45E}"/>
              </a:ext>
            </a:extLst>
          </p:cNvPr>
          <p:cNvCxnSpPr>
            <a:cxnSpLocks/>
          </p:cNvCxnSpPr>
          <p:nvPr/>
        </p:nvCxnSpPr>
        <p:spPr>
          <a:xfrm flipV="1">
            <a:off x="4542888" y="4670838"/>
            <a:ext cx="3000375" cy="0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21" y="4674808"/>
            <a:ext cx="1637317" cy="163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09643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E2624034-B54D-47D9-923B-D9B81FDD47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850984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 smtClean="0">
                <a:latin typeface="Gotham" panose="02000604030000020004" pitchFamily="50" charset="0"/>
              </a:rPr>
              <a:t>Fundamentación de Restitución de Recursos</a:t>
            </a:r>
            <a:endParaRPr lang="es-PY" sz="3600" b="1" dirty="0">
              <a:latin typeface="Gotham" panose="02000604030000020004" pitchFamily="50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77C420-23B2-4967-8AED-3EDB18D99EB3}"/>
              </a:ext>
            </a:extLst>
          </p:cNvPr>
          <p:cNvSpPr txBox="1"/>
          <p:nvPr/>
        </p:nvSpPr>
        <p:spPr>
          <a:xfrm>
            <a:off x="503879" y="1000921"/>
            <a:ext cx="108726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b="1" dirty="0" smtClean="0">
                <a:latin typeface="Gotham" panose="02000604030000020004" pitchFamily="50" charset="0"/>
              </a:rPr>
              <a:t>280 Otros Servicios:</a:t>
            </a:r>
            <a:endParaRPr lang="es-PY" sz="2000" b="1" dirty="0">
              <a:latin typeface="Gotham" panose="02000604030000020004" pitchFamily="50" charset="0"/>
            </a:endParaRPr>
          </a:p>
          <a:p>
            <a:r>
              <a:rPr lang="es-PY" sz="1600" b="1" dirty="0" smtClean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Servicios de Ceremonial</a:t>
            </a:r>
            <a:endParaRPr lang="es-PY" sz="1600" dirty="0">
              <a:latin typeface="Gotham" panose="02000604030000020004" pitchFamily="50" charset="0"/>
            </a:endParaRPr>
          </a:p>
          <a:p>
            <a:r>
              <a:rPr lang="es-PY" sz="1600" dirty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Servicios Gastronómicos</a:t>
            </a:r>
            <a:endParaRPr lang="es-PY" sz="1600" dirty="0">
              <a:latin typeface="Gotham" panose="02000604030000020004" pitchFamily="50" charset="0"/>
            </a:endParaRPr>
          </a:p>
          <a:p>
            <a:r>
              <a:rPr lang="es-PY" sz="1600" dirty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Agasajo al Personal por el día del Trabajador y Fin de Año</a:t>
            </a:r>
          </a:p>
          <a:p>
            <a:r>
              <a:rPr lang="es-PY" sz="2000" b="1" dirty="0" smtClean="0">
                <a:latin typeface="Gotham" panose="02000604030000020004" pitchFamily="50" charset="0"/>
              </a:rPr>
              <a:t>390 Otros Bienes de Consumo:</a:t>
            </a:r>
            <a:endParaRPr lang="es-PY" sz="2000" b="1" dirty="0">
              <a:latin typeface="Gotham" panose="02000604030000020004" pitchFamily="50" charset="0"/>
            </a:endParaRPr>
          </a:p>
          <a:p>
            <a:r>
              <a:rPr lang="es-PY" sz="1600" b="1" dirty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Cámaras y Cubiertas</a:t>
            </a:r>
            <a:endParaRPr lang="es-PY" sz="1600" dirty="0">
              <a:latin typeface="Gotham" panose="02000604030000020004" pitchFamily="50" charset="0"/>
            </a:endParaRPr>
          </a:p>
          <a:p>
            <a:r>
              <a:rPr lang="es-PY" sz="1600" dirty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Cintas Transportadoras</a:t>
            </a:r>
            <a:endParaRPr lang="es-PY" sz="1600" dirty="0">
              <a:latin typeface="Gotham" panose="02000604030000020004" pitchFamily="50" charset="0"/>
            </a:endParaRPr>
          </a:p>
          <a:p>
            <a:r>
              <a:rPr lang="es-PY" sz="1600" dirty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Herramientas Menores</a:t>
            </a:r>
          </a:p>
          <a:p>
            <a:r>
              <a:rPr lang="es-PY" sz="1600" dirty="0">
                <a:latin typeface="Gotham" panose="02000604030000020004" pitchFamily="50" charset="0"/>
              </a:rPr>
              <a:t>	</a:t>
            </a:r>
            <a:r>
              <a:rPr lang="es-PY" sz="1600" dirty="0" smtClean="0">
                <a:latin typeface="Gotham" panose="02000604030000020004" pitchFamily="50" charset="0"/>
              </a:rPr>
              <a:t> Elementos de Seguridad Industrial</a:t>
            </a:r>
          </a:p>
          <a:p>
            <a:r>
              <a:rPr lang="es-PY" sz="1600" dirty="0">
                <a:latin typeface="Gotham" panose="02000604030000020004" pitchFamily="50" charset="0"/>
              </a:rPr>
              <a:t> </a:t>
            </a:r>
            <a:r>
              <a:rPr lang="es-PY" sz="1600" dirty="0" smtClean="0">
                <a:latin typeface="Gotham" panose="02000604030000020004" pitchFamily="50" charset="0"/>
              </a:rPr>
              <a:t>        Insumos Metálicos</a:t>
            </a:r>
          </a:p>
          <a:p>
            <a:r>
              <a:rPr lang="es-PY" sz="1600" dirty="0">
                <a:latin typeface="Gotham" panose="02000604030000020004" pitchFamily="50" charset="0"/>
              </a:rPr>
              <a:t>	</a:t>
            </a:r>
            <a:r>
              <a:rPr lang="es-PY" sz="1600" dirty="0" smtClean="0">
                <a:latin typeface="Gotham" panose="02000604030000020004" pitchFamily="50" charset="0"/>
              </a:rPr>
              <a:t> Artículos de </a:t>
            </a:r>
            <a:r>
              <a:rPr lang="es-PY" sz="1600" dirty="0" err="1" smtClean="0">
                <a:latin typeface="Gotham" panose="02000604030000020004" pitchFamily="50" charset="0"/>
              </a:rPr>
              <a:t>Ferreteria</a:t>
            </a:r>
            <a:endParaRPr lang="es-PY" sz="1600" dirty="0" smtClean="0">
              <a:latin typeface="Gotham" panose="02000604030000020004" pitchFamily="50" charset="0"/>
            </a:endParaRPr>
          </a:p>
          <a:p>
            <a:endParaRPr lang="es-PY" sz="1600" dirty="0" smtClean="0">
              <a:latin typeface="Gotha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8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09643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E2624034-B54D-47D9-923B-D9B81FDD47B1}"/>
              </a:ext>
            </a:extLst>
          </p:cNvPr>
          <p:cNvSpPr txBox="1">
            <a:spLocks/>
          </p:cNvSpPr>
          <p:nvPr/>
        </p:nvSpPr>
        <p:spPr>
          <a:xfrm>
            <a:off x="-1746439" y="72323"/>
            <a:ext cx="9850984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 smtClean="0">
                <a:latin typeface="Gotham" panose="02000604030000020004" pitchFamily="50" charset="0"/>
              </a:rPr>
              <a:t>Inversiones Físicas</a:t>
            </a:r>
            <a:endParaRPr lang="es-PY" sz="3600" b="1" dirty="0">
              <a:latin typeface="Gotham" panose="02000604030000020004" pitchFamily="50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9991A98-1B3D-4ADF-872C-C5B52EACD4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b="2127"/>
          <a:stretch/>
        </p:blipFill>
        <p:spPr>
          <a:xfrm>
            <a:off x="701900" y="2836510"/>
            <a:ext cx="5503629" cy="32377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77C420-23B2-4967-8AED-3EDB18D99EB3}"/>
              </a:ext>
            </a:extLst>
          </p:cNvPr>
          <p:cNvSpPr txBox="1"/>
          <p:nvPr/>
        </p:nvSpPr>
        <p:spPr>
          <a:xfrm>
            <a:off x="2427682" y="989046"/>
            <a:ext cx="755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>
                <a:latin typeface="Gotham" panose="02000604030000020004" pitchFamily="50" charset="0"/>
              </a:rPr>
              <a:t>Cambio de combustible del horno III de Clinker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9F13FD7-2794-4F6F-A6AB-18071C4AC64A}"/>
              </a:ext>
            </a:extLst>
          </p:cNvPr>
          <p:cNvSpPr/>
          <p:nvPr/>
        </p:nvSpPr>
        <p:spPr>
          <a:xfrm>
            <a:off x="6205528" y="1647354"/>
            <a:ext cx="57563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</a:rPr>
              <a:t>Inversión</a:t>
            </a:r>
            <a:r>
              <a:rPr lang="es-PY" sz="2400" dirty="0">
                <a:latin typeface="Calibri" panose="020F0502020204030204" pitchFamily="34" charset="0"/>
              </a:rPr>
              <a:t> de UDS 45 millones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>
                <a:latin typeface="Calibri" panose="020F0502020204030204" pitchFamily="34" charset="0"/>
              </a:rPr>
              <a:t>Ahorro estimado 20 millones  USD/año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>
                <a:latin typeface="Calibri" panose="020F0502020204030204" pitchFamily="34" charset="0"/>
              </a:rPr>
              <a:t>Aumento de capacidad de capacidad de producción de Clinker de 2000 a 2200 </a:t>
            </a:r>
            <a:r>
              <a:rPr lang="es-PY" sz="2400" dirty="0" err="1">
                <a:latin typeface="Calibri" panose="020F0502020204030204" pitchFamily="34" charset="0"/>
              </a:rPr>
              <a:t>tn</a:t>
            </a:r>
            <a:r>
              <a:rPr lang="es-PY" sz="2400" dirty="0">
                <a:latin typeface="Calibri" panose="020F0502020204030204" pitchFamily="34" charset="0"/>
              </a:rPr>
              <a:t>/día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5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09643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E2624034-B54D-47D9-923B-D9B81FDD47B1}"/>
              </a:ext>
            </a:extLst>
          </p:cNvPr>
          <p:cNvSpPr txBox="1">
            <a:spLocks/>
          </p:cNvSpPr>
          <p:nvPr/>
        </p:nvSpPr>
        <p:spPr>
          <a:xfrm>
            <a:off x="-1746439" y="72323"/>
            <a:ext cx="9850984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 smtClean="0">
                <a:latin typeface="Gotham" panose="02000604030000020004" pitchFamily="50" charset="0"/>
              </a:rPr>
              <a:t>Inversiones Físicas</a:t>
            </a:r>
            <a:endParaRPr lang="es-PY" sz="3600" b="1" dirty="0">
              <a:latin typeface="Gotham" panose="02000604030000020004" pitchFamily="50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412514-82D3-4CC4-B71E-16B5457C6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8" y="3076922"/>
            <a:ext cx="5465179" cy="299730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5387A-2CB2-4897-B1CC-A2B18DB7DC90}"/>
              </a:ext>
            </a:extLst>
          </p:cNvPr>
          <p:cNvSpPr txBox="1"/>
          <p:nvPr/>
        </p:nvSpPr>
        <p:spPr>
          <a:xfrm>
            <a:off x="3052867" y="961055"/>
            <a:ext cx="755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>
                <a:latin typeface="Gotham" panose="02000604030000020004" pitchFamily="50" charset="0"/>
              </a:rPr>
              <a:t>Automatización Sala de Control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C625996-9A03-412E-A3FE-3EF9CB894874}"/>
              </a:ext>
            </a:extLst>
          </p:cNvPr>
          <p:cNvSpPr/>
          <p:nvPr/>
        </p:nvSpPr>
        <p:spPr>
          <a:xfrm>
            <a:off x="6205528" y="1647354"/>
            <a:ext cx="57563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</a:rPr>
              <a:t>Línea de producción automatizada</a:t>
            </a: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>
                <a:latin typeface="Calibri" panose="020F0502020204030204" pitchFamily="34" charset="0"/>
              </a:rPr>
              <a:t>Mayor confiabilidad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>
                <a:latin typeface="Calibri" panose="020F0502020204030204" pitchFamily="34" charset="0"/>
              </a:rPr>
              <a:t>Mejora de la estabilidad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>
                <a:latin typeface="Calibri" panose="020F0502020204030204" pitchFamily="34" charset="0"/>
              </a:rPr>
              <a:t>Seguridad de producción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0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09643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E2624034-B54D-47D9-923B-D9B81FDD47B1}"/>
              </a:ext>
            </a:extLst>
          </p:cNvPr>
          <p:cNvSpPr txBox="1">
            <a:spLocks/>
          </p:cNvSpPr>
          <p:nvPr/>
        </p:nvSpPr>
        <p:spPr>
          <a:xfrm>
            <a:off x="-1746439" y="72323"/>
            <a:ext cx="9850984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latin typeface="Gotham" panose="02000604030000020004" pitchFamily="50" charset="0"/>
              </a:rPr>
              <a:t>Inversiones Físicas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5387A-2CB2-4897-B1CC-A2B18DB7DC90}"/>
              </a:ext>
            </a:extLst>
          </p:cNvPr>
          <p:cNvSpPr txBox="1"/>
          <p:nvPr/>
        </p:nvSpPr>
        <p:spPr>
          <a:xfrm>
            <a:off x="4486024" y="989046"/>
            <a:ext cx="361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>
                <a:latin typeface="Gotham" panose="02000604030000020004" pitchFamily="50" charset="0"/>
              </a:rPr>
              <a:t>Enfriador de Clinker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C625996-9A03-412E-A3FE-3EF9CB894874}"/>
              </a:ext>
            </a:extLst>
          </p:cNvPr>
          <p:cNvSpPr/>
          <p:nvPr/>
        </p:nvSpPr>
        <p:spPr>
          <a:xfrm>
            <a:off x="6205528" y="1647354"/>
            <a:ext cx="57563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</a:rPr>
              <a:t>Disminuye tiempo de paro por mantenimiento y reparaciones</a:t>
            </a: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>
                <a:latin typeface="Calibri" panose="020F0502020204030204" pitchFamily="34" charset="0"/>
              </a:rPr>
              <a:t>Incrementa </a:t>
            </a:r>
            <a:r>
              <a:rPr lang="es-PY" sz="2400" dirty="0"/>
              <a:t>incrementar la recuperación de calor en el proceso de enfriamiento, lo que conlleva a una disminución de uso de combustible y como resultado se logra una mayor eficiencia y productividad de la instalación.</a:t>
            </a: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/>
              <a:t>Aumento de la producción de Clinker de 2.000 a 2.2000 toneladas por día.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</p:txBody>
      </p:sp>
      <p:pic>
        <p:nvPicPr>
          <p:cNvPr id="3" name="Imagen 2" descr="Imagen que contiene interior, edificio, pared&#10;&#10;Descripción generada con confianza alta">
            <a:extLst>
              <a:ext uri="{FF2B5EF4-FFF2-40B4-BE49-F238E27FC236}">
                <a16:creationId xmlns:a16="http://schemas.microsoft.com/office/drawing/2014/main" id="{2BE8C3C9-3AE7-4C8C-A4B7-1577DD25C1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0" y="2480315"/>
            <a:ext cx="5306894" cy="35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8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09643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E2624034-B54D-47D9-923B-D9B81FDD47B1}"/>
              </a:ext>
            </a:extLst>
          </p:cNvPr>
          <p:cNvSpPr txBox="1">
            <a:spLocks/>
          </p:cNvSpPr>
          <p:nvPr/>
        </p:nvSpPr>
        <p:spPr>
          <a:xfrm>
            <a:off x="-1746439" y="72323"/>
            <a:ext cx="9850984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latin typeface="Gotham" panose="02000604030000020004" pitchFamily="50" charset="0"/>
              </a:rPr>
              <a:t>Inversiones Físicas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639DBE-897A-406C-AB04-292FDCC4EB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/>
          <a:stretch/>
        </p:blipFill>
        <p:spPr>
          <a:xfrm>
            <a:off x="683248" y="3016196"/>
            <a:ext cx="5440745" cy="304679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7BEED60-F6B9-42DB-A4BC-20423756CDCB}"/>
              </a:ext>
            </a:extLst>
          </p:cNvPr>
          <p:cNvSpPr txBox="1"/>
          <p:nvPr/>
        </p:nvSpPr>
        <p:spPr>
          <a:xfrm>
            <a:off x="4480417" y="970385"/>
            <a:ext cx="410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>
                <a:latin typeface="Gotham" panose="02000604030000020004" pitchFamily="50" charset="0"/>
              </a:rPr>
              <a:t>Secador de puzolana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CA4A974-247C-4FE9-99F7-7F4733836650}"/>
              </a:ext>
            </a:extLst>
          </p:cNvPr>
          <p:cNvSpPr/>
          <p:nvPr/>
        </p:nvSpPr>
        <p:spPr>
          <a:xfrm>
            <a:off x="6123993" y="1610032"/>
            <a:ext cx="5756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</a:rPr>
              <a:t>Inversión de USD 3,9 millones</a:t>
            </a: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>
                <a:latin typeface="Calibri" panose="020F0502020204030204" pitchFamily="34" charset="0"/>
              </a:rPr>
              <a:t>Ahorro estimado USD 4 millones/año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1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09643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E2624034-B54D-47D9-923B-D9B81FDD47B1}"/>
              </a:ext>
            </a:extLst>
          </p:cNvPr>
          <p:cNvSpPr txBox="1">
            <a:spLocks/>
          </p:cNvSpPr>
          <p:nvPr/>
        </p:nvSpPr>
        <p:spPr>
          <a:xfrm>
            <a:off x="-1746439" y="72323"/>
            <a:ext cx="9850984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latin typeface="Gotham" panose="02000604030000020004" pitchFamily="50" charset="0"/>
              </a:rPr>
              <a:t>Inversiones Físicas</a:t>
            </a:r>
          </a:p>
        </p:txBody>
      </p:sp>
      <p:pic>
        <p:nvPicPr>
          <p:cNvPr id="3" name="Imagen 2" descr="Imagen que contiene exterior, edificio, cielo, barco&#10;&#10;Descripción generada con confianza muy alta">
            <a:extLst>
              <a:ext uri="{FF2B5EF4-FFF2-40B4-BE49-F238E27FC236}">
                <a16:creationId xmlns:a16="http://schemas.microsoft.com/office/drawing/2014/main" id="{5CD57C74-2EB9-46FC-9130-2F9F658D6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1" y="2746559"/>
            <a:ext cx="5413948" cy="332576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91D3CB0-4F61-4B7F-8696-AA7C7877AFB2}"/>
              </a:ext>
            </a:extLst>
          </p:cNvPr>
          <p:cNvSpPr txBox="1"/>
          <p:nvPr/>
        </p:nvSpPr>
        <p:spPr>
          <a:xfrm>
            <a:off x="4432898" y="1076983"/>
            <a:ext cx="392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>
                <a:latin typeface="Gotham" panose="02000604030000020004" pitchFamily="50" charset="0"/>
              </a:rPr>
              <a:t>Molino II de cemento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E3DEBC1-FBA8-4A79-AC41-9589504B5C1E}"/>
              </a:ext>
            </a:extLst>
          </p:cNvPr>
          <p:cNvSpPr/>
          <p:nvPr/>
        </p:nvSpPr>
        <p:spPr>
          <a:xfrm>
            <a:off x="6086669" y="1823228"/>
            <a:ext cx="57563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</a:rPr>
              <a:t>Inversión de USD 11,5 millones </a:t>
            </a: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>
                <a:latin typeface="Calibri" panose="020F0502020204030204" pitchFamily="34" charset="0"/>
              </a:rPr>
              <a:t>Capacidad de aumentar en 50% la producción de cemento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>
                <a:latin typeface="Calibri" panose="020F0502020204030204" pitchFamily="34" charset="0"/>
              </a:rPr>
              <a:t>Posibilidad de fabricar cemento tipo 40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>
                <a:latin typeface="Calibri" panose="020F0502020204030204" pitchFamily="34" charset="0"/>
              </a:rPr>
              <a:t>Aumento del </a:t>
            </a:r>
            <a:r>
              <a:rPr lang="es-PY" sz="2400" dirty="0" err="1">
                <a:latin typeface="Calibri" panose="020F0502020204030204" pitchFamily="34" charset="0"/>
              </a:rPr>
              <a:t>market</a:t>
            </a:r>
            <a:r>
              <a:rPr lang="es-PY" sz="2400" dirty="0">
                <a:latin typeface="Calibri" panose="020F0502020204030204" pitchFamily="34" charset="0"/>
              </a:rPr>
              <a:t> share de 50 a 70%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2400" dirty="0">
                <a:latin typeface="Calibri" panose="020F0502020204030204" pitchFamily="34" charset="0"/>
              </a:rPr>
              <a:t>Facturación adicional USD 50 millones/año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0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090981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E2624034-B54D-47D9-923B-D9B81FDD47B1}"/>
              </a:ext>
            </a:extLst>
          </p:cNvPr>
          <p:cNvSpPr txBox="1">
            <a:spLocks/>
          </p:cNvSpPr>
          <p:nvPr/>
        </p:nvSpPr>
        <p:spPr>
          <a:xfrm>
            <a:off x="-1746439" y="72323"/>
            <a:ext cx="9850984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latin typeface="Gotham" panose="02000604030000020004" pitchFamily="50" charset="0"/>
              </a:rPr>
              <a:t>Inversiones Físicas</a:t>
            </a:r>
          </a:p>
        </p:txBody>
      </p:sp>
      <p:pic>
        <p:nvPicPr>
          <p:cNvPr id="4" name="Imagen 3" descr="Imagen que contiene automóvil, árbol, carretera, exterior&#10;&#10;Descripción generada con confianza muy alta">
            <a:extLst>
              <a:ext uri="{FF2B5EF4-FFF2-40B4-BE49-F238E27FC236}">
                <a16:creationId xmlns:a16="http://schemas.microsoft.com/office/drawing/2014/main" id="{9BAEF1AE-BF0B-40D1-B291-81AD2AB971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6" y="3821924"/>
            <a:ext cx="3380792" cy="2253861"/>
          </a:xfrm>
          <a:prstGeom prst="rect">
            <a:avLst/>
          </a:prstGeom>
        </p:spPr>
      </p:pic>
      <p:pic>
        <p:nvPicPr>
          <p:cNvPr id="7" name="Imagen 6" descr="Imagen que contiene cielo, camión, exterior, edificio&#10;&#10;Descripción generada con confianza muy alta">
            <a:extLst>
              <a:ext uri="{FF2B5EF4-FFF2-40B4-BE49-F238E27FC236}">
                <a16:creationId xmlns:a16="http://schemas.microsoft.com/office/drawing/2014/main" id="{4509458C-77D2-48E5-BCDE-FE4AFA606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6" y="1536878"/>
            <a:ext cx="3380792" cy="2253861"/>
          </a:xfrm>
          <a:prstGeom prst="rect">
            <a:avLst/>
          </a:prstGeom>
        </p:spPr>
      </p:pic>
      <p:pic>
        <p:nvPicPr>
          <p:cNvPr id="11" name="Imagen 10" descr="Imagen que contiene cielo, exterior, carretera, camión&#10;&#10;Descripción generada con confianza muy alta">
            <a:extLst>
              <a:ext uri="{FF2B5EF4-FFF2-40B4-BE49-F238E27FC236}">
                <a16:creationId xmlns:a16="http://schemas.microsoft.com/office/drawing/2014/main" id="{38738352-2DB5-4F32-8B15-3E101659A8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31" y="1542057"/>
            <a:ext cx="3380792" cy="2253861"/>
          </a:xfrm>
          <a:prstGeom prst="rect">
            <a:avLst/>
          </a:prstGeom>
        </p:spPr>
      </p:pic>
      <p:pic>
        <p:nvPicPr>
          <p:cNvPr id="15" name="Imagen 14" descr="Imagen que contiene hierba, cielo, exterior, camión&#10;&#10;Descripción generada con confianza muy alta">
            <a:extLst>
              <a:ext uri="{FF2B5EF4-FFF2-40B4-BE49-F238E27FC236}">
                <a16:creationId xmlns:a16="http://schemas.microsoft.com/office/drawing/2014/main" id="{B8A48D5E-38A8-4311-B2F6-1B4CF9374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11" y="3827789"/>
            <a:ext cx="3401674" cy="225386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29D2FEE-12D8-40D3-A7DB-6470BF6FA9E0}"/>
              </a:ext>
            </a:extLst>
          </p:cNvPr>
          <p:cNvSpPr txBox="1"/>
          <p:nvPr/>
        </p:nvSpPr>
        <p:spPr>
          <a:xfrm>
            <a:off x="3524998" y="941803"/>
            <a:ext cx="5568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>
                <a:latin typeface="Gotham" panose="02000604030000020004" pitchFamily="50" charset="0"/>
              </a:rPr>
              <a:t>Renovación del parque automotor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00858A-3F40-4807-9802-709F4835FF6A}"/>
              </a:ext>
            </a:extLst>
          </p:cNvPr>
          <p:cNvSpPr/>
          <p:nvPr/>
        </p:nvSpPr>
        <p:spPr>
          <a:xfrm>
            <a:off x="7597302" y="1552868"/>
            <a:ext cx="42183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Y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Luego de 21 años, la Industria Nacional de Cemento cuenta con maquinarias nuevas para las plantas de </a:t>
            </a:r>
            <a:r>
              <a:rPr lang="es-PY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Vallemí</a:t>
            </a:r>
            <a:r>
              <a:rPr lang="es-PY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Villeta, con las cuales se ha logrado optimizar las tareas de producción de cemento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493AC55-F9E3-45F1-83F3-F335D4050273}"/>
              </a:ext>
            </a:extLst>
          </p:cNvPr>
          <p:cNvSpPr/>
          <p:nvPr/>
        </p:nvSpPr>
        <p:spPr>
          <a:xfrm>
            <a:off x="7663545" y="3298873"/>
            <a:ext cx="4218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</a:rPr>
              <a:t>Inversión de más de USD 4,5 millones </a:t>
            </a:r>
            <a:endParaRPr lang="es-PY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0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09643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E2624034-B54D-47D9-923B-D9B81FDD47B1}"/>
              </a:ext>
            </a:extLst>
          </p:cNvPr>
          <p:cNvSpPr txBox="1">
            <a:spLocks/>
          </p:cNvSpPr>
          <p:nvPr/>
        </p:nvSpPr>
        <p:spPr>
          <a:xfrm>
            <a:off x="-1746439" y="72323"/>
            <a:ext cx="9850984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latin typeface="Gotham" panose="02000604030000020004" pitchFamily="50" charset="0"/>
              </a:rPr>
              <a:t>Inversiones Físicas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AF1629-721D-4BBD-BBA6-22FC5AEE9DF9}"/>
              </a:ext>
            </a:extLst>
          </p:cNvPr>
          <p:cNvSpPr txBox="1"/>
          <p:nvPr/>
        </p:nvSpPr>
        <p:spPr>
          <a:xfrm>
            <a:off x="581918" y="904373"/>
            <a:ext cx="484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>
                <a:latin typeface="Gotham" panose="02000604030000020004" pitchFamily="50" charset="0"/>
              </a:rPr>
              <a:t>Sistema de envío de cemento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559B23-28D6-4C91-BB74-674AA9CB0FCB}"/>
              </a:ext>
            </a:extLst>
          </p:cNvPr>
          <p:cNvSpPr/>
          <p:nvPr/>
        </p:nvSpPr>
        <p:spPr>
          <a:xfrm>
            <a:off x="420880" y="1478008"/>
            <a:ext cx="5162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dirty="0">
                <a:latin typeface="Calibri" panose="020F0502020204030204" pitchFamily="34" charset="0"/>
              </a:rPr>
              <a:t>Aumento en 10% de producción del molino, igual a </a:t>
            </a:r>
            <a:r>
              <a:rPr lang="es-PY" b="1" dirty="0">
                <a:solidFill>
                  <a:srgbClr val="C00000"/>
                </a:solidFill>
                <a:latin typeface="Calibri" panose="020F0502020204030204" pitchFamily="34" charset="0"/>
              </a:rPr>
              <a:t>134.00 bolsas/mes</a:t>
            </a:r>
          </a:p>
        </p:txBody>
      </p:sp>
      <p:pic>
        <p:nvPicPr>
          <p:cNvPr id="4" name="Imagen 3" descr="Imagen que contiene cielo&#10;&#10;Descripción generada con confianza alta">
            <a:extLst>
              <a:ext uri="{FF2B5EF4-FFF2-40B4-BE49-F238E27FC236}">
                <a16:creationId xmlns:a16="http://schemas.microsoft.com/office/drawing/2014/main" id="{F45C7B3A-7482-4A53-91F2-5F3CE3A466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" b="7057"/>
          <a:stretch/>
        </p:blipFill>
        <p:spPr>
          <a:xfrm>
            <a:off x="581918" y="2431363"/>
            <a:ext cx="2814424" cy="3661530"/>
          </a:xfrm>
          <a:prstGeom prst="rect">
            <a:avLst/>
          </a:prstGeom>
        </p:spPr>
      </p:pic>
      <p:pic>
        <p:nvPicPr>
          <p:cNvPr id="14" name="Imagen 13" descr="Imagen que contiene interior, objeto&#10;&#10;Descripción generada con confianza muy alta">
            <a:extLst>
              <a:ext uri="{FF2B5EF4-FFF2-40B4-BE49-F238E27FC236}">
                <a16:creationId xmlns:a16="http://schemas.microsoft.com/office/drawing/2014/main" id="{CEF4CADE-562D-4636-AAE4-C68CF6ED67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80" y="4022169"/>
            <a:ext cx="2730077" cy="1820051"/>
          </a:xfrm>
          <a:prstGeom prst="rect">
            <a:avLst/>
          </a:prstGeom>
        </p:spPr>
      </p:pic>
      <p:pic>
        <p:nvPicPr>
          <p:cNvPr id="15" name="Imagen 14" descr="Imagen que contiene interior, suelo, techo&#10;&#10;Descripción generada con confianza muy alta">
            <a:extLst>
              <a:ext uri="{FF2B5EF4-FFF2-40B4-BE49-F238E27FC236}">
                <a16:creationId xmlns:a16="http://schemas.microsoft.com/office/drawing/2014/main" id="{1E78B59C-9A8F-4EA0-A295-2B5E26DF2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89" y="4022169"/>
            <a:ext cx="2730077" cy="182005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9DF075D-D583-4E67-AB7C-CA2235E82EE1}"/>
              </a:ext>
            </a:extLst>
          </p:cNvPr>
          <p:cNvSpPr txBox="1"/>
          <p:nvPr/>
        </p:nvSpPr>
        <p:spPr>
          <a:xfrm>
            <a:off x="6297580" y="931108"/>
            <a:ext cx="236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>
                <a:latin typeface="Gotham" panose="02000604030000020004" pitchFamily="50" charset="0"/>
              </a:rPr>
              <a:t>Embolsadora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5B432A0-48BE-458E-9909-6ED6D761469C}"/>
              </a:ext>
            </a:extLst>
          </p:cNvPr>
          <p:cNvSpPr/>
          <p:nvPr/>
        </p:nvSpPr>
        <p:spPr>
          <a:xfrm>
            <a:off x="6214190" y="1436846"/>
            <a:ext cx="51629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dirty="0" smtClean="0">
                <a:latin typeface="Calibri" panose="020F0502020204030204" pitchFamily="34" charset="0"/>
              </a:rPr>
              <a:t>Apilador </a:t>
            </a:r>
            <a:r>
              <a:rPr lang="es-PY" dirty="0">
                <a:latin typeface="Calibri" panose="020F0502020204030204" pitchFamily="34" charset="0"/>
              </a:rPr>
              <a:t>automático de bolsas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dirty="0">
              <a:latin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dirty="0">
                <a:latin typeface="Calibri" panose="020F0502020204030204" pitchFamily="34" charset="0"/>
              </a:rPr>
              <a:t>Reducción del tiempo de espera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dirty="0">
              <a:latin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dirty="0">
                <a:latin typeface="Calibri" panose="020F0502020204030204" pitchFamily="34" charset="0"/>
              </a:rPr>
              <a:t>Amigable con el medio ambiente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dirty="0">
              <a:latin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dirty="0">
                <a:latin typeface="Calibri" panose="020F0502020204030204" pitchFamily="34" charset="0"/>
              </a:rPr>
              <a:t>Garantiza pesaje exacto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PY" dirty="0">
              <a:latin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dirty="0">
                <a:latin typeface="Calibri" panose="020F0502020204030204" pitchFamily="34" charset="0"/>
              </a:rPr>
              <a:t>Sistema de impresión de lote </a:t>
            </a:r>
          </a:p>
        </p:txBody>
      </p:sp>
    </p:spTree>
    <p:extLst>
      <p:ext uri="{BB962C8B-B14F-4D97-AF65-F5344CB8AC3E}">
        <p14:creationId xmlns:p14="http://schemas.microsoft.com/office/powerpoint/2010/main" val="243450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793392" y="6100311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7" name="5 CuadroTexto">
            <a:extLst>
              <a:ext uri="{FF2B5EF4-FFF2-40B4-BE49-F238E27FC236}">
                <a16:creationId xmlns:a16="http://schemas.microsoft.com/office/drawing/2014/main" id="{70918AA7-8787-4C87-9022-3D2EC533B421}"/>
              </a:ext>
            </a:extLst>
          </p:cNvPr>
          <p:cNvSpPr txBox="1"/>
          <p:nvPr/>
        </p:nvSpPr>
        <p:spPr>
          <a:xfrm>
            <a:off x="298580" y="0"/>
            <a:ext cx="44507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7925">
              <a:spcBef>
                <a:spcPct val="0"/>
              </a:spcBef>
            </a:pPr>
            <a:r>
              <a:rPr lang="es-PY" sz="4400" b="1" spc="-10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anose="02000604030000020004" pitchFamily="50" charset="0"/>
                <a:ea typeface="+mj-ea"/>
                <a:cs typeface="+mj-cs"/>
              </a:rPr>
              <a:t>Introducción</a:t>
            </a:r>
          </a:p>
          <a:p>
            <a:pPr algn="ctr"/>
            <a:endParaRPr lang="es-PY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4179CCA-698B-4701-96FE-7DDE57513117}"/>
              </a:ext>
            </a:extLst>
          </p:cNvPr>
          <p:cNvSpPr txBox="1"/>
          <p:nvPr/>
        </p:nvSpPr>
        <p:spPr>
          <a:xfrm>
            <a:off x="622038" y="796272"/>
            <a:ext cx="112713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otham" panose="02000604030000020004" pitchFamily="50" charset="0"/>
              </a:rPr>
              <a:t>FUENTE DE FINANCIAMIENTO</a:t>
            </a:r>
            <a:endParaRPr lang="es-PY" dirty="0">
              <a:latin typeface="Gotham" panose="02000604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1600" b="1" dirty="0"/>
              <a:t>Fuente de Financiamiento 30 – Recursos Institucionales</a:t>
            </a:r>
          </a:p>
          <a:p>
            <a:r>
              <a:rPr lang="es-PY" sz="1600" dirty="0"/>
              <a:t>Obtenidos de la producción y comercialización de cemento Portland.</a:t>
            </a:r>
          </a:p>
          <a:p>
            <a:endParaRPr lang="es-PY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1600" b="1" dirty="0"/>
              <a:t>Fuente de Financiamiento 20 – Recursos Crédito Público</a:t>
            </a:r>
          </a:p>
          <a:p>
            <a:r>
              <a:rPr lang="es-PY" sz="1600" dirty="0"/>
              <a:t>Bonos Soberanos destinados exclusivamente al financiamiento de los proyectos de inversión </a:t>
            </a:r>
          </a:p>
          <a:p>
            <a:endParaRPr lang="es-PY" sz="1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otham" panose="02000604030000020004" pitchFamily="50" charset="0"/>
            </a:endParaRPr>
          </a:p>
          <a:p>
            <a:r>
              <a:rPr lang="es-PY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otham" panose="02000604030000020004" pitchFamily="50" charset="0"/>
              </a:rPr>
              <a:t>PRODUCCION</a:t>
            </a:r>
            <a:endParaRPr lang="es-PY" dirty="0">
              <a:latin typeface="Gotham" panose="02000604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1600" dirty="0"/>
              <a:t>Capacidad de Producción Nominal: 29.088.000 bolsas.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1600" dirty="0"/>
              <a:t>Capacidad de Producción Proyectada Año 2019: 20.022.000 Bolsas = 68,83% del Nominal de Producción.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1600" dirty="0"/>
              <a:t>La INC ha incrementado su capacidad de molienda en el orden del 88 % a partir de la entrada en operación del Nuevo Molino de Cemento y el Secador de Puzolana que permite una Adición del 25% de Insumos al </a:t>
            </a:r>
            <a:r>
              <a:rPr lang="es-PY" sz="1600" dirty="0" smtClean="0"/>
              <a:t>Clinker.</a:t>
            </a:r>
            <a:endParaRPr lang="es-PY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1600" dirty="0"/>
              <a:t>Incluye la importación de 162.000 </a:t>
            </a:r>
            <a:r>
              <a:rPr lang="es-PY" sz="1600" dirty="0" err="1"/>
              <a:t>tn</a:t>
            </a:r>
            <a:r>
              <a:rPr lang="es-PY" sz="1600" dirty="0"/>
              <a:t>. de Clinker.</a:t>
            </a:r>
          </a:p>
          <a:p>
            <a:endParaRPr lang="es-PY" sz="1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otham" panose="02000604030000020004" pitchFamily="50" charset="0"/>
            </a:endParaRPr>
          </a:p>
          <a:p>
            <a:r>
              <a:rPr lang="es-PY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otham" panose="02000604030000020004" pitchFamily="50" charset="0"/>
              </a:rPr>
              <a:t>PARTICIPACIÓN DE MERCADO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1600" dirty="0"/>
              <a:t>Mercado total estimado: 27.970.000 bolsas (50 Kg) anual.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1600" b="1" dirty="0"/>
              <a:t>% de participación de INC : </a:t>
            </a:r>
            <a:r>
              <a:rPr lang="es-PY" sz="1600" b="1" dirty="0">
                <a:solidFill>
                  <a:srgbClr val="FF0000"/>
                </a:solidFill>
              </a:rPr>
              <a:t>42,55</a:t>
            </a:r>
            <a:r>
              <a:rPr lang="es-PY" sz="1600" b="1" dirty="0"/>
              <a:t>% </a:t>
            </a:r>
            <a:endParaRPr lang="es-PY" sz="1600" dirty="0"/>
          </a:p>
          <a:p>
            <a:endParaRPr lang="es-PY" sz="1600" dirty="0"/>
          </a:p>
          <a:p>
            <a:endParaRPr lang="es-PY" sz="1600" dirty="0"/>
          </a:p>
          <a:p>
            <a:endParaRPr lang="es-PY" sz="1600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0961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37636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B62C9049-E0C2-4343-AB4E-40A65ED66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46797"/>
              </p:ext>
            </p:extLst>
          </p:nvPr>
        </p:nvGraphicFramePr>
        <p:xfrm>
          <a:off x="3005777" y="1749365"/>
          <a:ext cx="6626441" cy="66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124">
                <a:tc>
                  <a:txBody>
                    <a:bodyPr/>
                    <a:lstStyle/>
                    <a:p>
                      <a:pPr algn="ctr"/>
                      <a:r>
                        <a:rPr lang="es-PY" sz="2800" dirty="0"/>
                        <a:t>Producción 2019</a:t>
                      </a:r>
                    </a:p>
                  </a:txBody>
                  <a:tcPr marL="81021" marR="81021" marT="45593" marB="45593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4F17801F-4D45-4519-B1AA-A6D621A5C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491318"/>
              </p:ext>
            </p:extLst>
          </p:nvPr>
        </p:nvGraphicFramePr>
        <p:xfrm>
          <a:off x="2997382" y="2428921"/>
          <a:ext cx="6634243" cy="217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844">
                <a:tc>
                  <a:txBody>
                    <a:bodyPr/>
                    <a:lstStyle/>
                    <a:p>
                      <a:pPr algn="ctr"/>
                      <a:r>
                        <a:rPr lang="es-PY" sz="1600" dirty="0"/>
                        <a:t>Productos</a:t>
                      </a:r>
                    </a:p>
                  </a:txBody>
                  <a:tcPr marL="81021" marR="81021" marT="45593" marB="45593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dirty="0"/>
                        <a:t>Toneladas/Año</a:t>
                      </a:r>
                    </a:p>
                  </a:txBody>
                  <a:tcPr marL="81021" marR="81021" marT="45593" marB="45593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dirty="0"/>
                        <a:t>Ingresos</a:t>
                      </a:r>
                      <a:r>
                        <a:rPr lang="es-PY" sz="1600" baseline="0" dirty="0"/>
                        <a:t> (F-30)</a:t>
                      </a:r>
                    </a:p>
                    <a:p>
                      <a:pPr algn="ctr"/>
                      <a:r>
                        <a:rPr lang="es-PY" sz="1050" baseline="0" dirty="0"/>
                        <a:t>(En Millones de Gs)</a:t>
                      </a:r>
                      <a:endParaRPr lang="es-PY" sz="1600" dirty="0"/>
                    </a:p>
                  </a:txBody>
                  <a:tcPr marL="81021" marR="81021" marT="45593" marB="45593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42">
                <a:tc>
                  <a:txBody>
                    <a:bodyPr/>
                    <a:lstStyle/>
                    <a:p>
                      <a:r>
                        <a:rPr lang="es-PY" sz="1600" dirty="0"/>
                        <a:t>Clinker (Producción)</a:t>
                      </a:r>
                    </a:p>
                  </a:txBody>
                  <a:tcPr marL="81021" marR="81021" marT="45593" marB="455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600" dirty="0"/>
                        <a:t>594.000,00 </a:t>
                      </a:r>
                    </a:p>
                  </a:txBody>
                  <a:tcPr marL="81021" marR="81021" marT="45593" marB="4559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s-PY" sz="1600" dirty="0"/>
                        <a:t>746.035,71</a:t>
                      </a:r>
                    </a:p>
                  </a:txBody>
                  <a:tcPr marL="81021" marR="81021" marT="45593" marB="4559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042">
                <a:tc>
                  <a:txBody>
                    <a:bodyPr/>
                    <a:lstStyle/>
                    <a:p>
                      <a:r>
                        <a:rPr lang="es-PY" sz="1600" dirty="0"/>
                        <a:t>Clinker (Importado)</a:t>
                      </a:r>
                    </a:p>
                  </a:txBody>
                  <a:tcPr marL="81021" marR="81021" marT="45593" marB="455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600" dirty="0"/>
                        <a:t>162.000,00</a:t>
                      </a:r>
                    </a:p>
                  </a:txBody>
                  <a:tcPr marL="81021" marR="81021" marT="45593" marB="4559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042">
                <a:tc>
                  <a:txBody>
                    <a:bodyPr/>
                    <a:lstStyle/>
                    <a:p>
                      <a:r>
                        <a:rPr lang="es-PY" sz="1600" dirty="0"/>
                        <a:t>Cemento (</a:t>
                      </a:r>
                      <a:r>
                        <a:rPr lang="es-PY" sz="1400" dirty="0"/>
                        <a:t>20.022.000 </a:t>
                      </a:r>
                      <a:r>
                        <a:rPr lang="es-PY" sz="1400" dirty="0" err="1"/>
                        <a:t>Bls</a:t>
                      </a:r>
                      <a:r>
                        <a:rPr lang="es-PY" sz="1400" dirty="0"/>
                        <a:t>.</a:t>
                      </a:r>
                      <a:r>
                        <a:rPr lang="es-PY" sz="1600" dirty="0"/>
                        <a:t>)</a:t>
                      </a:r>
                    </a:p>
                  </a:txBody>
                  <a:tcPr marL="81021" marR="81021" marT="45593" marB="455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600" dirty="0"/>
                        <a:t>1.001.100,00</a:t>
                      </a:r>
                    </a:p>
                  </a:txBody>
                  <a:tcPr marL="81021" marR="81021" marT="45593" marB="4559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042">
                <a:tc gridSpan="2">
                  <a:txBody>
                    <a:bodyPr/>
                    <a:lstStyle/>
                    <a:p>
                      <a:pPr algn="just"/>
                      <a:r>
                        <a:rPr lang="es-PY" sz="1600" b="1" dirty="0">
                          <a:solidFill>
                            <a:schemeClr val="bg1"/>
                          </a:solidFill>
                        </a:rPr>
                        <a:t>Otros</a:t>
                      </a:r>
                      <a:r>
                        <a:rPr lang="es-PY" sz="1600" b="1" baseline="0" dirty="0">
                          <a:solidFill>
                            <a:schemeClr val="bg1"/>
                          </a:solidFill>
                        </a:rPr>
                        <a:t> Ingresos</a:t>
                      </a:r>
                      <a:endParaRPr lang="es-PY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021" marR="81021" marT="45593" marB="45593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600" dirty="0"/>
                        <a:t>2.727,46</a:t>
                      </a:r>
                    </a:p>
                  </a:txBody>
                  <a:tcPr marL="81021" marR="81021" marT="45593" marB="4559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042">
                <a:tc gridSpan="2">
                  <a:txBody>
                    <a:bodyPr/>
                    <a:lstStyle/>
                    <a:p>
                      <a:pPr algn="just"/>
                      <a:r>
                        <a:rPr lang="es-PY" sz="1600" b="1" dirty="0">
                          <a:solidFill>
                            <a:schemeClr val="bg1"/>
                          </a:solidFill>
                        </a:rPr>
                        <a:t>Total Ingresos (F-30)</a:t>
                      </a:r>
                    </a:p>
                  </a:txBody>
                  <a:tcPr marL="81021" marR="81021" marT="45593" marB="45593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600" b="1" dirty="0">
                          <a:solidFill>
                            <a:schemeClr val="bg1"/>
                          </a:solidFill>
                        </a:rPr>
                        <a:t>748.763,17</a:t>
                      </a:r>
                    </a:p>
                  </a:txBody>
                  <a:tcPr marL="81021" marR="81021" marT="45593" marB="45593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76B7EB76-2CFE-463A-BDAA-4EC96F69B005}"/>
              </a:ext>
            </a:extLst>
          </p:cNvPr>
          <p:cNvSpPr/>
          <p:nvPr/>
        </p:nvSpPr>
        <p:spPr>
          <a:xfrm>
            <a:off x="3005777" y="4820597"/>
            <a:ext cx="6625847" cy="12208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Capacidad de Molienda</a:t>
            </a:r>
          </a:p>
          <a:p>
            <a:pPr algn="just"/>
            <a:r>
              <a:rPr lang="es-PY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Villeta   Molino I  = 90 ton./h x 24 </a:t>
            </a:r>
            <a:r>
              <a:rPr lang="es-PY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hs</a:t>
            </a:r>
            <a:r>
              <a:rPr lang="es-PY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x 300 días x 90,00% de Rendimiento.</a:t>
            </a:r>
          </a:p>
          <a:p>
            <a:pPr algn="just"/>
            <a:r>
              <a:rPr lang="es-PY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Villeta   Molino II = 75 ton./h x 24 </a:t>
            </a:r>
            <a:r>
              <a:rPr lang="es-PY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hs</a:t>
            </a:r>
            <a:r>
              <a:rPr lang="es-PY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x 300 días x 63,50% de Rendimiento.</a:t>
            </a:r>
          </a:p>
          <a:p>
            <a:pPr algn="just"/>
            <a:r>
              <a:rPr lang="es-PY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Vallemí Molino I  = 20 ton./h x 20 </a:t>
            </a:r>
            <a:r>
              <a:rPr lang="es-PY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hs</a:t>
            </a:r>
            <a:r>
              <a:rPr lang="es-PY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x 300 días x 62,50% de Rendimiento.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0E2E9C5-F2AC-4625-9D8D-684F52520241}"/>
              </a:ext>
            </a:extLst>
          </p:cNvPr>
          <p:cNvSpPr txBox="1">
            <a:spLocks/>
          </p:cNvSpPr>
          <p:nvPr/>
        </p:nvSpPr>
        <p:spPr>
          <a:xfrm>
            <a:off x="1789098" y="981686"/>
            <a:ext cx="8901520" cy="728164"/>
          </a:xfrm>
          <a:prstGeom prst="rect">
            <a:avLst/>
          </a:prstGeom>
        </p:spPr>
        <p:txBody>
          <a:bodyPr lIns="89858" tIns="44929" rIns="89858" bIns="44929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Y" sz="3600" b="1" dirty="0">
                <a:latin typeface="Gotham" panose="02000604030000020004" pitchFamily="50" charset="0"/>
              </a:rPr>
              <a:t>Ingresos 2019 (F-30) - Principales Metas</a:t>
            </a:r>
          </a:p>
        </p:txBody>
      </p:sp>
    </p:spTree>
    <p:extLst>
      <p:ext uri="{BB962C8B-B14F-4D97-AF65-F5344CB8AC3E}">
        <p14:creationId xmlns:p14="http://schemas.microsoft.com/office/powerpoint/2010/main" val="252682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46967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B0E2E9C5-F2AC-4625-9D8D-684F52520241}"/>
              </a:ext>
            </a:extLst>
          </p:cNvPr>
          <p:cNvSpPr txBox="1">
            <a:spLocks/>
          </p:cNvSpPr>
          <p:nvPr/>
        </p:nvSpPr>
        <p:spPr>
          <a:xfrm>
            <a:off x="1514913" y="789067"/>
            <a:ext cx="9181323" cy="728164"/>
          </a:xfrm>
          <a:prstGeom prst="rect">
            <a:avLst/>
          </a:prstGeom>
        </p:spPr>
        <p:txBody>
          <a:bodyPr lIns="89858" tIns="44929" rIns="89858" bIns="44929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Y" sz="3600" b="1" dirty="0">
                <a:latin typeface="Gotham" panose="02000604030000020004" pitchFamily="50" charset="0"/>
              </a:rPr>
              <a:t>Ingresos 2018 Vs. 2019   (F-20 y F-30)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087564E-3013-477E-8EAB-06F03E883E24}"/>
              </a:ext>
            </a:extLst>
          </p:cNvPr>
          <p:cNvGrpSpPr/>
          <p:nvPr/>
        </p:nvGrpSpPr>
        <p:grpSpPr>
          <a:xfrm>
            <a:off x="1610206" y="1532667"/>
            <a:ext cx="8804126" cy="4564259"/>
            <a:chOff x="1610206" y="1504674"/>
            <a:chExt cx="8804126" cy="4564259"/>
          </a:xfrm>
        </p:grpSpPr>
        <p:graphicFrame>
          <p:nvGraphicFramePr>
            <p:cNvPr id="15" name="Marcador de contenido 3">
              <a:extLst>
                <a:ext uri="{FF2B5EF4-FFF2-40B4-BE49-F238E27FC236}">
                  <a16:creationId xmlns:a16="http://schemas.microsoft.com/office/drawing/2014/main" id="{3EB87898-61E6-4204-B445-C2201150C02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97295061"/>
                </p:ext>
              </p:extLst>
            </p:nvPr>
          </p:nvGraphicFramePr>
          <p:xfrm>
            <a:off x="1610206" y="1504674"/>
            <a:ext cx="8804126" cy="2262107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0313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50313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79786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67663">
                  <a:tc gridSpan="3">
                    <a:txBody>
                      <a:bodyPr/>
                      <a:lstStyle/>
                      <a:p>
                        <a:pPr algn="ctr"/>
                        <a:r>
                          <a:rPr lang="es-PY" sz="2000" dirty="0"/>
                          <a:t>Cantidad de Bolsas</a:t>
                        </a:r>
                      </a:p>
                    </a:txBody>
                    <a:tcPr anchor="ctr"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s-PY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s-PY" sz="1200" dirty="0"/>
                      </a:p>
                    </a:txBody>
                    <a:tcPr anchor="ctr"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0643"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es-PY" sz="1400" b="1" dirty="0">
                            <a:solidFill>
                              <a:schemeClr val="bg1"/>
                            </a:solidFill>
                            <a:latin typeface="Calibri (Cuerpo)"/>
                          </a:rPr>
                          <a:t>2018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s-PY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1400" b="1" dirty="0">
                            <a:solidFill>
                              <a:schemeClr val="bg1"/>
                            </a:solidFill>
                            <a:latin typeface="Calibri (Cuerpo)"/>
                          </a:rPr>
                          <a:t>2019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06385"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1400" b="1" dirty="0">
                            <a:solidFill>
                              <a:schemeClr val="bg1"/>
                            </a:solidFill>
                            <a:latin typeface="Calibri (Cuerpo)"/>
                          </a:rPr>
                          <a:t>Presupuestado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1400" b="1" dirty="0">
                            <a:solidFill>
                              <a:schemeClr val="bg1"/>
                            </a:solidFill>
                            <a:latin typeface="Calibri (Cuerpo)"/>
                          </a:rPr>
                          <a:t>Ejecución Proyectada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1400" b="1" dirty="0">
                            <a:solidFill>
                              <a:schemeClr val="bg1"/>
                            </a:solidFill>
                            <a:latin typeface="Calibri (Cuerpo)"/>
                          </a:rPr>
                          <a:t>Presupuestado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71529"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2000" dirty="0"/>
                          <a:t>18.250.000 </a:t>
                        </a:r>
                        <a:r>
                          <a:rPr lang="es-PY" sz="2000" dirty="0" err="1"/>
                          <a:t>Bls</a:t>
                        </a:r>
                        <a:r>
                          <a:rPr lang="es-PY" sz="2000" dirty="0"/>
                          <a:t>.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2000" dirty="0">
                            <a:solidFill>
                              <a:schemeClr val="tx1"/>
                            </a:solidFill>
                          </a:rPr>
                          <a:t>11.900.000 </a:t>
                        </a:r>
                        <a:r>
                          <a:rPr lang="es-PY" sz="2000" dirty="0" err="1">
                            <a:solidFill>
                              <a:schemeClr val="tx1"/>
                            </a:solidFill>
                          </a:rPr>
                          <a:t>Bls</a:t>
                        </a:r>
                        <a:r>
                          <a:rPr lang="es-PY" sz="2000" dirty="0">
                            <a:solidFill>
                              <a:schemeClr val="tx1"/>
                            </a:solidFill>
                          </a:rPr>
                          <a:t>.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2000" dirty="0"/>
                          <a:t>20.022.000</a:t>
                        </a:r>
                        <a:r>
                          <a:rPr lang="es-PY" sz="2000" baseline="0" dirty="0"/>
                          <a:t> </a:t>
                        </a:r>
                        <a:r>
                          <a:rPr lang="es-PY" sz="2000" baseline="0" dirty="0" err="1"/>
                          <a:t>Bls</a:t>
                        </a:r>
                        <a:r>
                          <a:rPr lang="es-PY" sz="2000" baseline="0" dirty="0"/>
                          <a:t>.</a:t>
                        </a:r>
                        <a:endParaRPr lang="es-PY" sz="2000" dirty="0"/>
                      </a:p>
                    </a:txBody>
                    <a:tcPr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71529"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1600" dirty="0"/>
                          <a:t>Precio 39.800</a:t>
                        </a:r>
                        <a:r>
                          <a:rPr lang="es-PY" sz="1600" baseline="0" dirty="0"/>
                          <a:t> Gs./</a:t>
                        </a:r>
                        <a:r>
                          <a:rPr lang="es-PY" sz="1600" baseline="0" dirty="0" err="1"/>
                          <a:t>Bl</a:t>
                        </a:r>
                        <a:r>
                          <a:rPr lang="es-PY" sz="1600" baseline="0" dirty="0"/>
                          <a:t>.</a:t>
                        </a:r>
                        <a:endParaRPr lang="es-PY" sz="1600" dirty="0"/>
                      </a:p>
                    </a:txBody>
                    <a:tcPr anchor="ctr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1200" dirty="0"/>
                          <a:t>Precio Normal</a:t>
                        </a:r>
                        <a:r>
                          <a:rPr lang="es-PY" sz="1200" baseline="0" dirty="0"/>
                          <a:t> </a:t>
                        </a:r>
                        <a:r>
                          <a:rPr lang="es-PY" sz="1200" dirty="0"/>
                          <a:t>39.800</a:t>
                        </a:r>
                        <a:r>
                          <a:rPr lang="es-PY" sz="1200" baseline="0" dirty="0"/>
                          <a:t> Gs./</a:t>
                        </a:r>
                        <a:r>
                          <a:rPr lang="es-PY" sz="1200" baseline="0" dirty="0" err="1"/>
                          <a:t>Bl</a:t>
                        </a:r>
                        <a:r>
                          <a:rPr lang="es-PY" sz="1200" baseline="0" dirty="0"/>
                          <a:t>.</a:t>
                        </a:r>
                      </a:p>
                      <a:p>
                        <a:pPr algn="ctr"/>
                        <a:r>
                          <a:rPr lang="es-PY" sz="1200" baseline="0" dirty="0"/>
                          <a:t>Precio </a:t>
                        </a:r>
                        <a:r>
                          <a:rPr lang="es-PY" sz="1200" baseline="0" dirty="0" err="1"/>
                          <a:t>Promo</a:t>
                        </a:r>
                        <a:r>
                          <a:rPr lang="es-PY" sz="1200" baseline="0" dirty="0"/>
                          <a:t> 38.000 Gs./</a:t>
                        </a:r>
                        <a:r>
                          <a:rPr lang="es-PY" sz="1200" baseline="0" dirty="0" err="1"/>
                          <a:t>Bl</a:t>
                        </a:r>
                        <a:r>
                          <a:rPr lang="es-PY" sz="1200" baseline="0" dirty="0"/>
                          <a:t>.</a:t>
                        </a:r>
                        <a:endParaRPr lang="es-PY" sz="1200" dirty="0"/>
                      </a:p>
                    </a:txBody>
                    <a:tcPr anchor="ctr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4135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s-PY" sz="2000" dirty="0"/>
                          <a:t>Precio 38.000</a:t>
                        </a:r>
                        <a:r>
                          <a:rPr lang="es-PY" sz="2000" baseline="0" dirty="0"/>
                          <a:t> Gs./</a:t>
                        </a:r>
                        <a:r>
                          <a:rPr lang="es-PY" sz="2000" baseline="0" dirty="0" err="1"/>
                          <a:t>Bl</a:t>
                        </a:r>
                        <a:r>
                          <a:rPr lang="es-PY" sz="2000" baseline="0" dirty="0"/>
                          <a:t>.</a:t>
                        </a:r>
                        <a:endParaRPr lang="es-PY" sz="2000" dirty="0"/>
                      </a:p>
                    </a:txBody>
                    <a:tcPr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01242">
                  <a:tc gridSpan="3"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s-PY" sz="2000" b="1" dirty="0">
                            <a:solidFill>
                              <a:schemeClr val="bg1"/>
                            </a:solidFill>
                          </a:rPr>
                          <a:t>Aumento de la Producción = 10%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C0000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s-PY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s-PY" sz="20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C000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16" name="Marcador de contenido 3">
              <a:extLst>
                <a:ext uri="{FF2B5EF4-FFF2-40B4-BE49-F238E27FC236}">
                  <a16:creationId xmlns:a16="http://schemas.microsoft.com/office/drawing/2014/main" id="{EE46AD6D-1563-4988-BF7C-F12D6E8BAF0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4416355"/>
                </p:ext>
              </p:extLst>
            </p:nvPr>
          </p:nvGraphicFramePr>
          <p:xfrm>
            <a:off x="1610206" y="3891925"/>
            <a:ext cx="8784976" cy="217700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08823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58417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44016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8012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512168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08012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88032"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s-PY" sz="2000" dirty="0"/>
                          <a:t>Detalle</a:t>
                        </a:r>
                      </a:p>
                    </a:txBody>
                    <a:tcPr anchor="ctr"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s-PY" sz="2000" dirty="0"/>
                          <a:t>Presupuesto 2018</a:t>
                        </a:r>
                      </a:p>
                      <a:p>
                        <a:pPr algn="ctr"/>
                        <a:r>
                          <a:rPr lang="es-PY" sz="1200" dirty="0"/>
                          <a:t>(En Millones de</a:t>
                        </a:r>
                        <a:r>
                          <a:rPr lang="es-PY" sz="1200" baseline="0" dirty="0"/>
                          <a:t> Gs</a:t>
                        </a:r>
                        <a:r>
                          <a:rPr lang="es-PY" sz="1200" dirty="0"/>
                          <a:t>)</a:t>
                        </a:r>
                      </a:p>
                    </a:txBody>
                    <a:tcPr anchor="ctr"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es-PY" sz="1400" dirty="0" err="1"/>
                          <a:t>Ejec</a:t>
                        </a:r>
                        <a:r>
                          <a:rPr lang="es-PY" sz="1400" dirty="0"/>
                          <a:t>. Proyectada 2018</a:t>
                        </a:r>
                      </a:p>
                    </a:txBody>
                    <a:tcPr anchor="ctr"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s-PY" sz="2000" dirty="0"/>
                      </a:p>
                    </a:txBody>
                    <a:tcPr anchor="ctr"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s-PY" sz="2000" dirty="0"/>
                          <a:t>Presupuesto</a:t>
                        </a:r>
                      </a:p>
                      <a:p>
                        <a:pPr algn="ctr"/>
                        <a:r>
                          <a:rPr lang="es-PY" sz="2000" dirty="0"/>
                          <a:t>2019</a:t>
                        </a:r>
                      </a:p>
                      <a:p>
                        <a:pPr algn="ctr"/>
                        <a:r>
                          <a:rPr lang="es-PY" sz="1200" dirty="0"/>
                          <a:t>(En Millones de</a:t>
                        </a:r>
                        <a:r>
                          <a:rPr lang="es-PY" sz="1200" baseline="0" dirty="0"/>
                          <a:t> Gs</a:t>
                        </a:r>
                        <a:r>
                          <a:rPr lang="es-PY" sz="1200" dirty="0"/>
                          <a:t>)</a:t>
                        </a:r>
                      </a:p>
                    </a:txBody>
                    <a:tcPr anchor="ctr"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s-PY" sz="2000" dirty="0"/>
                          <a:t>%</a:t>
                        </a:r>
                      </a:p>
                      <a:p>
                        <a:pPr algn="ctr"/>
                        <a:r>
                          <a:rPr lang="es-PY" sz="2000" dirty="0" err="1"/>
                          <a:t>Variac</a:t>
                        </a:r>
                        <a:r>
                          <a:rPr lang="es-PY" sz="2000" dirty="0"/>
                          <a:t>.</a:t>
                        </a:r>
                      </a:p>
                      <a:p>
                        <a:pPr algn="ctr"/>
                        <a:r>
                          <a:rPr lang="es-PY" sz="1100" dirty="0"/>
                          <a:t>(2018</a:t>
                        </a:r>
                        <a:r>
                          <a:rPr lang="es-PY" sz="1100" baseline="0" dirty="0"/>
                          <a:t> - 2019</a:t>
                        </a:r>
                        <a:r>
                          <a:rPr lang="es-PY" sz="1100" dirty="0"/>
                          <a:t>)</a:t>
                        </a:r>
                      </a:p>
                    </a:txBody>
                    <a:tcPr anchor="ctr"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4056">
                  <a:tc vMerge="1">
                    <a:txBody>
                      <a:bodyPr/>
                      <a:lstStyle/>
                      <a:p>
                        <a:pPr algn="ctr"/>
                        <a:endParaRPr lang="es-PY" sz="2000" dirty="0"/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es-PY" sz="1200" dirty="0"/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s-PY" sz="1200" dirty="0">
                            <a:solidFill>
                              <a:schemeClr val="bg1"/>
                            </a:solidFill>
                          </a:rPr>
                          <a:t>(En Millones de Gs)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1600" dirty="0">
                            <a:solidFill>
                              <a:schemeClr val="bg1"/>
                            </a:solidFill>
                          </a:rPr>
                          <a:t>%</a:t>
                        </a:r>
                      </a:p>
                      <a:p>
                        <a:pPr algn="ctr"/>
                        <a:r>
                          <a:rPr lang="es-PY" sz="1600" dirty="0" err="1">
                            <a:solidFill>
                              <a:schemeClr val="bg1"/>
                            </a:solidFill>
                          </a:rPr>
                          <a:t>Realiz</a:t>
                        </a:r>
                        <a:r>
                          <a:rPr lang="es-PY" sz="1600" dirty="0">
                            <a:solidFill>
                              <a:schemeClr val="bg1"/>
                            </a:solidFill>
                          </a:rPr>
                          <a:t>.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es-PY" sz="1200" dirty="0"/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es-PY" sz="1100" dirty="0"/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7204">
                  <a:tc>
                    <a:txBody>
                      <a:bodyPr/>
                      <a:lstStyle/>
                      <a:p>
                        <a:pPr algn="l"/>
                        <a:r>
                          <a:rPr lang="es-PY" sz="2000" dirty="0"/>
                          <a:t>Cemento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s-PY" sz="1900" b="0" i="0" u="none" strike="noStrike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656.487,85</a:t>
                        </a:r>
                        <a:endParaRPr lang="es-PY" sz="2000" dirty="0"/>
                      </a:p>
                    </a:txBody>
                    <a:tcPr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s-PY" sz="2000" dirty="0"/>
                          <a:t>437.793,38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2000" dirty="0"/>
                          <a:t>66,69%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s-PY" sz="2000" dirty="0"/>
                          <a:t>746.035,71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2000" dirty="0"/>
                          <a:t>+13,64%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36592">
                  <a:tc>
                    <a:txBody>
                      <a:bodyPr/>
                      <a:lstStyle/>
                      <a:p>
                        <a:pPr algn="just"/>
                        <a:r>
                          <a:rPr lang="es-PY" sz="2000" dirty="0"/>
                          <a:t>Otros Ingresos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s-PY" sz="2000" dirty="0"/>
                          <a:t>7.358,28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s-PY" sz="2000" dirty="0"/>
                          <a:t>2.337,32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2000" dirty="0"/>
                          <a:t>31,76%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s-PY" sz="2000" dirty="0"/>
                          <a:t>2.727,46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2000" dirty="0"/>
                          <a:t>-62,93%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60256"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s-PY" sz="2000" b="1" dirty="0">
                            <a:solidFill>
                              <a:schemeClr val="bg1"/>
                            </a:solidFill>
                          </a:rPr>
                          <a:t>Total Ingresos F30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s-PY" sz="2000" b="1" dirty="0">
                            <a:solidFill>
                              <a:schemeClr val="bg1"/>
                            </a:solidFill>
                          </a:rPr>
                          <a:t>663.846,13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s-PY" sz="2000" b="1" dirty="0">
                            <a:solidFill>
                              <a:schemeClr val="bg1"/>
                            </a:solidFill>
                          </a:rPr>
                          <a:t>440.130,70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2000" b="1" dirty="0">
                            <a:solidFill>
                              <a:schemeClr val="bg1"/>
                            </a:solidFill>
                          </a:rPr>
                          <a:t>66,30%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s-PY" sz="2000" b="1" dirty="0">
                            <a:solidFill>
                              <a:schemeClr val="bg1"/>
                            </a:solidFill>
                          </a:rPr>
                          <a:t>748.763,17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PY" sz="2000" b="1" dirty="0">
                            <a:solidFill>
                              <a:schemeClr val="bg1"/>
                            </a:solidFill>
                          </a:rPr>
                          <a:t>+12,79%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4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0104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18974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graphicFrame>
        <p:nvGraphicFramePr>
          <p:cNvPr id="15" name="Marcador de contenido 3">
            <a:extLst>
              <a:ext uri="{FF2B5EF4-FFF2-40B4-BE49-F238E27FC236}">
                <a16:creationId xmlns:a16="http://schemas.microsoft.com/office/drawing/2014/main" id="{6933BC53-1145-410C-A5A3-F7F030195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55522"/>
              </p:ext>
            </p:extLst>
          </p:nvPr>
        </p:nvGraphicFramePr>
        <p:xfrm>
          <a:off x="1019207" y="2225868"/>
          <a:ext cx="10270835" cy="317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9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9442">
                <a:tc>
                  <a:txBody>
                    <a:bodyPr/>
                    <a:lstStyle/>
                    <a:p>
                      <a:pPr algn="ctr"/>
                      <a:r>
                        <a:rPr lang="es-PY" sz="2400" dirty="0"/>
                        <a:t>Detalle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dirty="0"/>
                        <a:t>Presupuesto 2018</a:t>
                      </a:r>
                    </a:p>
                    <a:p>
                      <a:pPr algn="ctr"/>
                      <a:r>
                        <a:rPr lang="es-PY" sz="1400" dirty="0"/>
                        <a:t>(En Millones de</a:t>
                      </a:r>
                      <a:r>
                        <a:rPr lang="es-PY" sz="1400" baseline="0" dirty="0"/>
                        <a:t> Gs</a:t>
                      </a:r>
                      <a:r>
                        <a:rPr lang="es-PY" sz="1400" dirty="0"/>
                        <a:t>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dirty="0"/>
                        <a:t>Ejecución al</a:t>
                      </a:r>
                    </a:p>
                    <a:p>
                      <a:pPr algn="ctr"/>
                      <a:r>
                        <a:rPr lang="es-PY" sz="2400" dirty="0"/>
                        <a:t>30/09/2018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dirty="0"/>
                        <a:t>(En Millones de Gs)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dirty="0"/>
                        <a:t>% Realiz.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dirty="0"/>
                        <a:t>Dif. c/ Ideal</a:t>
                      </a:r>
                    </a:p>
                    <a:p>
                      <a:pPr algn="ctr"/>
                      <a:r>
                        <a:rPr lang="es-PY" sz="1800" dirty="0"/>
                        <a:t>(50</a:t>
                      </a:r>
                      <a:r>
                        <a:rPr lang="es-PY" sz="1800" baseline="0" dirty="0"/>
                        <a:t> %)</a:t>
                      </a:r>
                      <a:endParaRPr lang="es-PY" sz="1800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dirty="0"/>
                        <a:t>Proyectado</a:t>
                      </a:r>
                      <a:r>
                        <a:rPr lang="es-PY" sz="2400" baseline="0" dirty="0"/>
                        <a:t> al 31/12/18</a:t>
                      </a:r>
                      <a:endParaRPr lang="es-PY" sz="2400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68">
                <a:tc>
                  <a:txBody>
                    <a:bodyPr/>
                    <a:lstStyle/>
                    <a:p>
                      <a:pPr algn="l"/>
                      <a:r>
                        <a:rPr lang="es-PY" sz="2400" dirty="0"/>
                        <a:t>Cemento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656.487,85</a:t>
                      </a:r>
                      <a:endParaRPr lang="es-PY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324.363,38</a:t>
                      </a:r>
                      <a:endParaRPr lang="es-PY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dirty="0"/>
                        <a:t>49,41%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dirty="0"/>
                        <a:t>-25,59%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Y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68">
                <a:tc>
                  <a:txBody>
                    <a:bodyPr/>
                    <a:lstStyle/>
                    <a:p>
                      <a:pPr algn="just"/>
                      <a:r>
                        <a:rPr lang="es-PY" sz="2400" dirty="0"/>
                        <a:t>Otros Ingresos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2400" dirty="0"/>
                        <a:t>7.358,28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2400" dirty="0"/>
                        <a:t>2.337,32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dirty="0"/>
                        <a:t>31,76%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dirty="0"/>
                        <a:t>-43,24%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PY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3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2400" b="1" dirty="0">
                          <a:solidFill>
                            <a:schemeClr val="bg1"/>
                          </a:solidFill>
                        </a:rPr>
                        <a:t>Total Ingresos F30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2400" b="1" dirty="0">
                          <a:solidFill>
                            <a:schemeClr val="bg1"/>
                          </a:solidFill>
                        </a:rPr>
                        <a:t>663.846,13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2400" b="1" dirty="0">
                          <a:solidFill>
                            <a:schemeClr val="bg1"/>
                          </a:solidFill>
                        </a:rPr>
                        <a:t>326.700,70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b="1" dirty="0">
                          <a:solidFill>
                            <a:schemeClr val="bg1"/>
                          </a:solidFill>
                        </a:rPr>
                        <a:t>49,21%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b="1" dirty="0">
                          <a:solidFill>
                            <a:schemeClr val="bg1"/>
                          </a:solidFill>
                        </a:rPr>
                        <a:t>-25,79%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b="1" dirty="0">
                          <a:solidFill>
                            <a:schemeClr val="bg1"/>
                          </a:solidFill>
                        </a:rPr>
                        <a:t>66,30%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ítulo 1">
            <a:extLst>
              <a:ext uri="{FF2B5EF4-FFF2-40B4-BE49-F238E27FC236}">
                <a16:creationId xmlns:a16="http://schemas.microsoft.com/office/drawing/2014/main" id="{B0D3F5A2-BE9D-487D-9300-CCBA23BB727F}"/>
              </a:ext>
            </a:extLst>
          </p:cNvPr>
          <p:cNvSpPr txBox="1">
            <a:spLocks/>
          </p:cNvSpPr>
          <p:nvPr/>
        </p:nvSpPr>
        <p:spPr>
          <a:xfrm>
            <a:off x="2291675" y="1190732"/>
            <a:ext cx="7896226" cy="1277333"/>
          </a:xfrm>
          <a:prstGeom prst="rect">
            <a:avLst/>
          </a:prstGeom>
        </p:spPr>
        <p:txBody>
          <a:bodyPr lIns="89858" tIns="44929" rIns="89858" bIns="44929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Y" sz="3600" b="1" dirty="0">
                <a:latin typeface="Gotham" panose="02000604030000020004" pitchFamily="50" charset="0"/>
              </a:rPr>
              <a:t>Ejecución de Ingresos 2018 (F-30)</a:t>
            </a:r>
          </a:p>
        </p:txBody>
      </p:sp>
    </p:spTree>
    <p:extLst>
      <p:ext uri="{BB962C8B-B14F-4D97-AF65-F5344CB8AC3E}">
        <p14:creationId xmlns:p14="http://schemas.microsoft.com/office/powerpoint/2010/main" val="278407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40044" y="6128736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BD7C46A2-D2A6-49D2-8BD1-68720404D22F}"/>
              </a:ext>
            </a:extLst>
          </p:cNvPr>
          <p:cNvSpPr txBox="1">
            <a:spLocks/>
          </p:cNvSpPr>
          <p:nvPr/>
        </p:nvSpPr>
        <p:spPr>
          <a:xfrm>
            <a:off x="744894" y="797148"/>
            <a:ext cx="10702212" cy="966336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400" b="1" dirty="0">
                <a:latin typeface="Gotham" panose="02000604030000020004" pitchFamily="50" charset="0"/>
              </a:rPr>
              <a:t>Detalle de Gastos en Servicios Personales y Gastos Corrientes </a:t>
            </a:r>
          </a:p>
          <a:p>
            <a:pPr algn="ctr"/>
            <a:r>
              <a:rPr lang="es-PY" sz="2000" b="1" dirty="0">
                <a:latin typeface="Gotham" panose="02000604030000020004" pitchFamily="50" charset="0"/>
              </a:rPr>
              <a:t>2018 Vs 2019 (sólo F-30)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E4E8771-5FEB-48BB-A842-AA8EEDF76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58161"/>
              </p:ext>
            </p:extLst>
          </p:nvPr>
        </p:nvGraphicFramePr>
        <p:xfrm>
          <a:off x="1104900" y="1624600"/>
          <a:ext cx="9870951" cy="4436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5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Rubro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Insumos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2018</a:t>
                      </a:r>
                      <a:br>
                        <a:rPr lang="es-PY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PY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(En Millones de Gs)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Anteproyecto</a:t>
                      </a:r>
                    </a:p>
                    <a:p>
                      <a:pPr algn="ctr" rtl="0" fontAlgn="ctr"/>
                      <a:r>
                        <a:rPr lang="es-PY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</a:p>
                    <a:p>
                      <a:pPr algn="ctr" rtl="0" fontAlgn="ctr"/>
                      <a:r>
                        <a:rPr lang="es-PY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(En Millones de Gs)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Diferencias</a:t>
                      </a:r>
                      <a:br>
                        <a:rPr lang="es-PY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PY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PY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(En Millones de Gs)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es-PY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Variac</a:t>
                      </a:r>
                      <a:r>
                        <a:rPr lang="es-PY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100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Salarios, Gastos de Representación,</a:t>
                      </a:r>
                      <a:r>
                        <a:rPr lang="es-PY" sz="1200" u="none" strike="noStrike" baseline="0" dirty="0">
                          <a:effectLst/>
                        </a:rPr>
                        <a:t> Horas Extras, </a:t>
                      </a:r>
                      <a:r>
                        <a:rPr lang="es-PY" sz="1200" u="none" strike="noStrike" dirty="0">
                          <a:effectLst/>
                        </a:rPr>
                        <a:t>Gratificaciones, Aporte Patronal, Personal Contratado, Otros Gastos</a:t>
                      </a:r>
                      <a:r>
                        <a:rPr lang="es-PY" sz="1200" u="none" strike="noStrike" baseline="0" dirty="0">
                          <a:effectLst/>
                        </a:rPr>
                        <a:t> del Personal, </a:t>
                      </a:r>
                      <a:r>
                        <a:rPr lang="es-PY" sz="1200" u="none" strike="noStrike" dirty="0">
                          <a:effectLst/>
                        </a:rPr>
                        <a:t>etc.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139.932,26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142.636,22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2.703,96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1,93%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14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200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Servicio de Flete Fluvial de Clinker, Cemento.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92.009,65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109.657,96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17.648,31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19,18%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14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Servicio de Estiba y Desestiba Varios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14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Servicio de Entrega de Productos al Local del Cliente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14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Servicio de Despacho en Tercer Turno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14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300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Repuestos, Accesorios y Materiales Eléctricos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52.729,42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57.932,14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5.202,72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9,87%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14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Explosivos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14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Gas Oíl, Nafta, Aceites y Grasas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13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Insumos de Cantera, Cubiertas, Cintas Transportadoras, Herramientas, etc.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700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Intereses del Crédito Público (Bonos Soberanos)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29.038,55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28.095,36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-943,19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-3,25%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14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800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Transferencias al Tesoro Público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6.910,50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3.486,70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-3.423,80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-49,54%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14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Otras Transferencias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14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Indemnizaciones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14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900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Impuestos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4.538,76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11.955,66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7.416,90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163,41%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14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Tasas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14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Gastos Judiciales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12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00312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383026C-AF98-4748-9EFC-FF2F34E4E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86311"/>
              </p:ext>
            </p:extLst>
          </p:nvPr>
        </p:nvGraphicFramePr>
        <p:xfrm>
          <a:off x="907402" y="1818596"/>
          <a:ext cx="10377195" cy="4166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7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Rubro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Insumos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2018</a:t>
                      </a:r>
                      <a:b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PY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(En Millones de Gs)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Anteproyecto</a:t>
                      </a:r>
                    </a:p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</a:p>
                    <a:p>
                      <a:pPr algn="ctr" rtl="0" fontAlgn="ctr"/>
                      <a:r>
                        <a:rPr lang="es-PY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(En Millones de Gs)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Diferencias</a:t>
                      </a:r>
                      <a:b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PY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(En Millones de Gs)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es-PY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Variac</a:t>
                      </a:r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68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400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Yeso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304.838,86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380.298,28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75.459,42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+24,75%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6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Puzolana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6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Cuerpos Moledores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96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Mineral de Hierro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96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Ladrillos Refractarios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96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Piedra Caliza y Dolomítica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96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Fuel Oíl p/dos (2) meses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96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 err="1">
                          <a:effectLst/>
                        </a:rPr>
                        <a:t>Coke</a:t>
                      </a:r>
                      <a:r>
                        <a:rPr lang="es-PY" sz="1400" u="none" strike="noStrike" dirty="0">
                          <a:effectLst/>
                        </a:rPr>
                        <a:t> de Petróleo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96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Clinker Importado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96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Energía Eléctrica Industrial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96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Bolsas p/Envases de Productos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968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500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Automatización Planta </a:t>
                      </a:r>
                      <a:r>
                        <a:rPr lang="es-PY" sz="1400" u="none" strike="noStrike" dirty="0" err="1">
                          <a:effectLst/>
                        </a:rPr>
                        <a:t>Vallemi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33.318,13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14.700,85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-18.617,28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-55,88%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83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Paletizadora de Cemento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83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Nuevo Sistema de Envío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83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ERP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83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Data Center y Servidores Informáticos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E2624034-B54D-47D9-923B-D9B81FDD47B1}"/>
              </a:ext>
            </a:extLst>
          </p:cNvPr>
          <p:cNvSpPr txBox="1">
            <a:spLocks/>
          </p:cNvSpPr>
          <p:nvPr/>
        </p:nvSpPr>
        <p:spPr>
          <a:xfrm>
            <a:off x="1129005" y="872430"/>
            <a:ext cx="9850984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200" b="1" dirty="0">
                <a:latin typeface="Gotham" panose="02000604030000020004" pitchFamily="50" charset="0"/>
              </a:rPr>
              <a:t>Detalle de Gastos de Capital </a:t>
            </a:r>
          </a:p>
          <a:p>
            <a:pPr algn="ctr"/>
            <a:r>
              <a:rPr lang="es-PY" sz="2400" b="1" dirty="0">
                <a:latin typeface="Gotham" panose="02000604030000020004" pitchFamily="50" charset="0"/>
              </a:rPr>
              <a:t>2018 Vs 2019 </a:t>
            </a:r>
            <a:r>
              <a:rPr lang="es-PY" sz="2800" b="1" dirty="0">
                <a:latin typeface="Gotham" panose="02000604030000020004" pitchFamily="50" charset="0"/>
              </a:rPr>
              <a:t>Fuente 30</a:t>
            </a:r>
          </a:p>
        </p:txBody>
      </p:sp>
    </p:spTree>
    <p:extLst>
      <p:ext uri="{BB962C8B-B14F-4D97-AF65-F5344CB8AC3E}">
        <p14:creationId xmlns:p14="http://schemas.microsoft.com/office/powerpoint/2010/main" val="53817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09643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E2624034-B54D-47D9-923B-D9B81FDD47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850984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 smtClean="0">
                <a:latin typeface="Gotham" panose="02000604030000020004" pitchFamily="50" charset="0"/>
              </a:rPr>
              <a:t>Fundamentación de Restitución de Recursos</a:t>
            </a:r>
            <a:endParaRPr lang="es-PY" sz="3600" b="1" dirty="0">
              <a:latin typeface="Gotham" panose="02000604030000020004" pitchFamily="50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77C420-23B2-4967-8AED-3EDB18D99EB3}"/>
              </a:ext>
            </a:extLst>
          </p:cNvPr>
          <p:cNvSpPr txBox="1"/>
          <p:nvPr/>
        </p:nvSpPr>
        <p:spPr>
          <a:xfrm>
            <a:off x="503879" y="1000921"/>
            <a:ext cx="1087268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b="1" dirty="0" smtClean="0">
                <a:latin typeface="Gotham" panose="02000604030000020004" pitchFamily="50" charset="0"/>
              </a:rPr>
              <a:t>Se solicita la restitución de los recursos presupuestarios objetos de recortes por parte del Ministerio de Hacienda, a efectos de garantizar la producción y comercialización de los diferentes tipos de Cemento Portland, en los siguientes Objetos de Gasto:</a:t>
            </a:r>
          </a:p>
          <a:p>
            <a:endParaRPr lang="es-PY" sz="2000" b="1" dirty="0">
              <a:latin typeface="Gotham" panose="02000604030000020004" pitchFamily="50" charset="0"/>
            </a:endParaRPr>
          </a:p>
          <a:p>
            <a:r>
              <a:rPr lang="es-PY" sz="2000" b="1" dirty="0" smtClean="0">
                <a:latin typeface="Gotham" panose="02000604030000020004" pitchFamily="50" charset="0"/>
              </a:rPr>
              <a:t>123 Remuneración Extraordinaria:</a:t>
            </a:r>
          </a:p>
          <a:p>
            <a:r>
              <a:rPr lang="es-PY" sz="2000" b="1" dirty="0">
                <a:latin typeface="Gotham" panose="02000604030000020004" pitchFamily="50" charset="0"/>
              </a:rPr>
              <a:t> </a:t>
            </a:r>
            <a:r>
              <a:rPr lang="es-PY" sz="2000" b="1" dirty="0" smtClean="0">
                <a:latin typeface="Gotham" panose="02000604030000020004" pitchFamily="50" charset="0"/>
              </a:rPr>
              <a:t>      </a:t>
            </a:r>
            <a:r>
              <a:rPr lang="es-PY" sz="1600" dirty="0" smtClean="0">
                <a:latin typeface="Gotham" panose="02000604030000020004" pitchFamily="50" charset="0"/>
              </a:rPr>
              <a:t>Horas Extras</a:t>
            </a:r>
          </a:p>
          <a:p>
            <a:r>
              <a:rPr lang="es-PY" sz="2000" b="1" dirty="0" smtClean="0">
                <a:latin typeface="Gotham" panose="02000604030000020004" pitchFamily="50" charset="0"/>
              </a:rPr>
              <a:t>125 Remuneración Adicional:</a:t>
            </a:r>
          </a:p>
          <a:p>
            <a:r>
              <a:rPr lang="es-PY" sz="1600" b="1" dirty="0" smtClean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Horas Extras Adicionales</a:t>
            </a:r>
          </a:p>
          <a:p>
            <a:r>
              <a:rPr lang="es-PY" sz="1600" dirty="0">
                <a:latin typeface="Gotham" panose="02000604030000020004" pitchFamily="50" charset="0"/>
              </a:rPr>
              <a:t> </a:t>
            </a:r>
            <a:r>
              <a:rPr lang="es-PY" sz="1600" dirty="0" smtClean="0">
                <a:latin typeface="Gotham" panose="02000604030000020004" pitchFamily="50" charset="0"/>
              </a:rPr>
              <a:t>        Nocturnidad</a:t>
            </a:r>
          </a:p>
          <a:p>
            <a:r>
              <a:rPr lang="es-PY" sz="1600" dirty="0">
                <a:latin typeface="Gotham" panose="02000604030000020004" pitchFamily="50" charset="0"/>
              </a:rPr>
              <a:t> </a:t>
            </a:r>
            <a:r>
              <a:rPr lang="es-PY" sz="1600" dirty="0" smtClean="0">
                <a:latin typeface="Gotham" panose="02000604030000020004" pitchFamily="50" charset="0"/>
              </a:rPr>
              <a:t>        Personal Prevenido</a:t>
            </a:r>
            <a:endParaRPr lang="es-PY" sz="2000" b="1" dirty="0">
              <a:latin typeface="Gotham" panose="02000604030000020004" pitchFamily="50" charset="0"/>
            </a:endParaRPr>
          </a:p>
          <a:p>
            <a:r>
              <a:rPr lang="es-PY" sz="2000" b="1" dirty="0" smtClean="0">
                <a:latin typeface="Gotham" panose="02000604030000020004" pitchFamily="50" charset="0"/>
              </a:rPr>
              <a:t>133 Bonificaciones y Gratificaciones:</a:t>
            </a:r>
            <a:endParaRPr lang="es-PY" sz="2000" b="1" dirty="0">
              <a:latin typeface="Gotham" panose="02000604030000020004" pitchFamily="50" charset="0"/>
            </a:endParaRPr>
          </a:p>
          <a:p>
            <a:r>
              <a:rPr lang="es-PY" sz="1600" b="1" dirty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Bonificación por Antigüedad</a:t>
            </a:r>
            <a:endParaRPr lang="es-PY" sz="1600" dirty="0">
              <a:latin typeface="Gotham" panose="02000604030000020004" pitchFamily="50" charset="0"/>
            </a:endParaRPr>
          </a:p>
          <a:p>
            <a:r>
              <a:rPr lang="es-PY" sz="1600" dirty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Bonificación por Responsabilidad en el Cargo</a:t>
            </a:r>
            <a:endParaRPr lang="es-PY" sz="1600" dirty="0">
              <a:latin typeface="Gotham" panose="02000604030000020004" pitchFamily="50" charset="0"/>
            </a:endParaRPr>
          </a:p>
          <a:p>
            <a:r>
              <a:rPr lang="es-PY" sz="1600" dirty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Bonificación por Gestión Presupuestaria y Administrativa</a:t>
            </a:r>
          </a:p>
          <a:p>
            <a:r>
              <a:rPr lang="es-PY" sz="1600" dirty="0">
                <a:latin typeface="Gotham" panose="02000604030000020004" pitchFamily="50" charset="0"/>
              </a:rPr>
              <a:t> </a:t>
            </a:r>
            <a:r>
              <a:rPr lang="es-PY" sz="1600" dirty="0" smtClean="0">
                <a:latin typeface="Gotham" panose="02000604030000020004" pitchFamily="50" charset="0"/>
              </a:rPr>
              <a:t>        Bonificación por Grado Académico</a:t>
            </a:r>
            <a:endParaRPr lang="es-PY" sz="1600" dirty="0">
              <a:latin typeface="Gotham" panose="02000604030000020004" pitchFamily="50" charset="0"/>
            </a:endParaRPr>
          </a:p>
          <a:p>
            <a:endParaRPr lang="es-PY" sz="1600" dirty="0" smtClean="0">
              <a:latin typeface="Gotha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7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2F5C1-374F-4D6F-8632-A35368D916CA}"/>
              </a:ext>
            </a:extLst>
          </p:cNvPr>
          <p:cNvGrpSpPr/>
          <p:nvPr/>
        </p:nvGrpSpPr>
        <p:grpSpPr>
          <a:xfrm>
            <a:off x="6830714" y="6109643"/>
            <a:ext cx="4984952" cy="766588"/>
            <a:chOff x="6830714" y="5755069"/>
            <a:chExt cx="4984952" cy="7665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615F14F-D117-49AC-B6A2-33E268C8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714" y="5755069"/>
              <a:ext cx="766588" cy="7665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DCD5DC-032E-43C7-9FD8-52EC575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63" y="5755069"/>
              <a:ext cx="1468577" cy="56791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3B8F4AB-E7B7-4F2C-866D-7F48E7D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175" y="5755069"/>
              <a:ext cx="1574491" cy="723869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E2624034-B54D-47D9-923B-D9B81FDD47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850984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 smtClean="0">
                <a:latin typeface="Gotham" panose="02000604030000020004" pitchFamily="50" charset="0"/>
              </a:rPr>
              <a:t>Fundamentación de Restitución de Recursos</a:t>
            </a:r>
            <a:endParaRPr lang="es-PY" sz="3600" b="1" dirty="0">
              <a:latin typeface="Gotham" panose="02000604030000020004" pitchFamily="50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77C420-23B2-4967-8AED-3EDB18D99EB3}"/>
              </a:ext>
            </a:extLst>
          </p:cNvPr>
          <p:cNvSpPr txBox="1"/>
          <p:nvPr/>
        </p:nvSpPr>
        <p:spPr>
          <a:xfrm>
            <a:off x="503879" y="1000921"/>
            <a:ext cx="108726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b="1" dirty="0" smtClean="0">
                <a:latin typeface="Gotham" panose="02000604030000020004" pitchFamily="50" charset="0"/>
              </a:rPr>
              <a:t>134 Aporte Jubilatorio del Empleador:</a:t>
            </a:r>
          </a:p>
          <a:p>
            <a:r>
              <a:rPr lang="es-PY" sz="2000" b="1" dirty="0">
                <a:latin typeface="Gotham" panose="02000604030000020004" pitchFamily="50" charset="0"/>
              </a:rPr>
              <a:t> </a:t>
            </a:r>
            <a:r>
              <a:rPr lang="es-PY" sz="2000" b="1" dirty="0" smtClean="0">
                <a:latin typeface="Gotham" panose="02000604030000020004" pitchFamily="50" charset="0"/>
              </a:rPr>
              <a:t>      </a:t>
            </a:r>
            <a:r>
              <a:rPr lang="es-PY" sz="1600" dirty="0" smtClean="0">
                <a:latin typeface="Gotham" panose="02000604030000020004" pitchFamily="50" charset="0"/>
              </a:rPr>
              <a:t>Aporte Patronal equivalente al 16,5% sobre asignaciones</a:t>
            </a:r>
          </a:p>
          <a:p>
            <a:r>
              <a:rPr lang="es-PY" sz="2000" b="1" dirty="0" smtClean="0">
                <a:latin typeface="Gotham" panose="02000604030000020004" pitchFamily="50" charset="0"/>
              </a:rPr>
              <a:t>144 Jornales:</a:t>
            </a:r>
          </a:p>
          <a:p>
            <a:r>
              <a:rPr lang="es-PY" sz="1600" b="1" dirty="0" smtClean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Asignaciones del Personal Contratado</a:t>
            </a:r>
          </a:p>
          <a:p>
            <a:r>
              <a:rPr lang="es-PY" sz="1600" dirty="0">
                <a:latin typeface="Gotham" panose="02000604030000020004" pitchFamily="50" charset="0"/>
              </a:rPr>
              <a:t> </a:t>
            </a:r>
            <a:r>
              <a:rPr lang="es-PY" sz="1600" dirty="0" smtClean="0">
                <a:latin typeface="Gotham" panose="02000604030000020004" pitchFamily="50" charset="0"/>
              </a:rPr>
              <a:t>        Beneficios Laborales</a:t>
            </a:r>
          </a:p>
          <a:p>
            <a:r>
              <a:rPr lang="es-PY" sz="1600" dirty="0" smtClean="0">
                <a:latin typeface="Gotham" panose="02000604030000020004" pitchFamily="50" charset="0"/>
              </a:rPr>
              <a:t>         Cargas Sociales</a:t>
            </a:r>
            <a:endParaRPr lang="es-PY" sz="2000" b="1" dirty="0">
              <a:latin typeface="Gotham" panose="02000604030000020004" pitchFamily="50" charset="0"/>
            </a:endParaRPr>
          </a:p>
          <a:p>
            <a:r>
              <a:rPr lang="es-PY" sz="2000" b="1" dirty="0" smtClean="0">
                <a:latin typeface="Gotham" panose="02000604030000020004" pitchFamily="50" charset="0"/>
              </a:rPr>
              <a:t>145 Honorarios Profesionales:</a:t>
            </a:r>
            <a:endParaRPr lang="es-PY" sz="2000" b="1" dirty="0">
              <a:latin typeface="Gotham" panose="02000604030000020004" pitchFamily="50" charset="0"/>
            </a:endParaRPr>
          </a:p>
          <a:p>
            <a:r>
              <a:rPr lang="es-PY" sz="1600" b="1" dirty="0" smtClean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Honorarios </a:t>
            </a:r>
            <a:r>
              <a:rPr lang="es-PY" sz="1600" dirty="0">
                <a:latin typeface="Gotham" panose="02000604030000020004" pitchFamily="50" charset="0"/>
              </a:rPr>
              <a:t>del </a:t>
            </a:r>
            <a:r>
              <a:rPr lang="es-PY" sz="1600" dirty="0" smtClean="0">
                <a:latin typeface="Gotham" panose="02000604030000020004" pitchFamily="50" charset="0"/>
              </a:rPr>
              <a:t>Profesional Contratado</a:t>
            </a:r>
            <a:endParaRPr lang="es-PY" sz="1600" dirty="0">
              <a:latin typeface="Gotham" panose="02000604030000020004" pitchFamily="50" charset="0"/>
            </a:endParaRPr>
          </a:p>
          <a:p>
            <a:r>
              <a:rPr lang="es-PY" sz="1600" dirty="0">
                <a:latin typeface="Gotham" panose="02000604030000020004" pitchFamily="50" charset="0"/>
              </a:rPr>
              <a:t>         Beneficios Laborales</a:t>
            </a:r>
          </a:p>
          <a:p>
            <a:r>
              <a:rPr lang="es-PY" sz="1600" dirty="0">
                <a:latin typeface="Gotham" panose="02000604030000020004" pitchFamily="50" charset="0"/>
              </a:rPr>
              <a:t>         Cargas </a:t>
            </a:r>
            <a:r>
              <a:rPr lang="es-PY" sz="1600" dirty="0" smtClean="0">
                <a:latin typeface="Gotham" panose="02000604030000020004" pitchFamily="50" charset="0"/>
              </a:rPr>
              <a:t>Sociales</a:t>
            </a:r>
          </a:p>
          <a:p>
            <a:r>
              <a:rPr lang="es-PY" sz="2000" b="1" dirty="0" smtClean="0">
                <a:latin typeface="Gotham" panose="02000604030000020004" pitchFamily="50" charset="0"/>
              </a:rPr>
              <a:t>260 Servicios Técnicos y Profesionales:</a:t>
            </a:r>
            <a:endParaRPr lang="es-PY" sz="2000" b="1" dirty="0">
              <a:latin typeface="Gotham" panose="02000604030000020004" pitchFamily="50" charset="0"/>
            </a:endParaRPr>
          </a:p>
          <a:p>
            <a:r>
              <a:rPr lang="es-PY" sz="1600" b="1" dirty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Primas y Gastos de Seguro contra todo riesgo</a:t>
            </a:r>
            <a:endParaRPr lang="es-PY" sz="1600" dirty="0">
              <a:latin typeface="Gotham" panose="02000604030000020004" pitchFamily="50" charset="0"/>
            </a:endParaRPr>
          </a:p>
          <a:p>
            <a:r>
              <a:rPr lang="es-PY" sz="1600" dirty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Publicidad y Propaganda</a:t>
            </a:r>
            <a:endParaRPr lang="es-PY" sz="1600" dirty="0">
              <a:latin typeface="Gotham" panose="02000604030000020004" pitchFamily="50" charset="0"/>
            </a:endParaRPr>
          </a:p>
          <a:p>
            <a:r>
              <a:rPr lang="es-PY" sz="1600" dirty="0">
                <a:latin typeface="Gotham" panose="02000604030000020004" pitchFamily="50" charset="0"/>
              </a:rPr>
              <a:t>         </a:t>
            </a:r>
            <a:r>
              <a:rPr lang="es-PY" sz="1600" dirty="0" smtClean="0">
                <a:latin typeface="Gotham" panose="02000604030000020004" pitchFamily="50" charset="0"/>
              </a:rPr>
              <a:t>Consultorías y Asesorías</a:t>
            </a:r>
          </a:p>
          <a:p>
            <a:r>
              <a:rPr lang="es-PY" sz="1600" dirty="0">
                <a:latin typeface="Gotham" panose="02000604030000020004" pitchFamily="50" charset="0"/>
              </a:rPr>
              <a:t>	</a:t>
            </a:r>
            <a:r>
              <a:rPr lang="es-PY" sz="1600" dirty="0" smtClean="0">
                <a:latin typeface="Gotham" panose="02000604030000020004" pitchFamily="50" charset="0"/>
              </a:rPr>
              <a:t> Promociones y Expo Ferias</a:t>
            </a:r>
          </a:p>
          <a:p>
            <a:r>
              <a:rPr lang="es-PY" sz="1600" dirty="0">
                <a:latin typeface="Gotham" panose="02000604030000020004" pitchFamily="50" charset="0"/>
              </a:rPr>
              <a:t> </a:t>
            </a:r>
            <a:r>
              <a:rPr lang="es-PY" sz="1600" dirty="0" smtClean="0">
                <a:latin typeface="Gotham" panose="02000604030000020004" pitchFamily="50" charset="0"/>
              </a:rPr>
              <a:t>        Servicios de Comunicación</a:t>
            </a:r>
          </a:p>
          <a:p>
            <a:r>
              <a:rPr lang="es-PY" sz="1600" dirty="0">
                <a:latin typeface="Gotham" panose="02000604030000020004" pitchFamily="50" charset="0"/>
              </a:rPr>
              <a:t>	</a:t>
            </a:r>
            <a:r>
              <a:rPr lang="es-PY" sz="1600" dirty="0" smtClean="0">
                <a:latin typeface="Gotham" panose="02000604030000020004" pitchFamily="50" charset="0"/>
              </a:rPr>
              <a:t> Despachos Aduaneros</a:t>
            </a:r>
          </a:p>
          <a:p>
            <a:r>
              <a:rPr lang="es-PY" sz="1600" dirty="0">
                <a:latin typeface="Gotham" panose="02000604030000020004" pitchFamily="50" charset="0"/>
              </a:rPr>
              <a:t>	</a:t>
            </a:r>
            <a:r>
              <a:rPr lang="es-PY" sz="1600" dirty="0" smtClean="0">
                <a:latin typeface="Gotham" panose="02000604030000020004" pitchFamily="50" charset="0"/>
              </a:rPr>
              <a:t> Servicios Informáticos</a:t>
            </a:r>
          </a:p>
          <a:p>
            <a:r>
              <a:rPr lang="es-PY" sz="1600" dirty="0">
                <a:latin typeface="Gotham" panose="02000604030000020004" pitchFamily="50" charset="0"/>
              </a:rPr>
              <a:t>	</a:t>
            </a:r>
            <a:r>
              <a:rPr lang="es-PY" sz="1600" dirty="0" smtClean="0">
                <a:latin typeface="Gotham" panose="02000604030000020004" pitchFamily="50" charset="0"/>
              </a:rPr>
              <a:t> Servicios Bancarios (en mayor proporción)</a:t>
            </a:r>
            <a:endParaRPr lang="es-PY" sz="1600" dirty="0">
              <a:latin typeface="Gotham" panose="02000604030000020004" pitchFamily="50" charset="0"/>
            </a:endParaRPr>
          </a:p>
          <a:p>
            <a:endParaRPr lang="es-PY" sz="1600" dirty="0" smtClean="0">
              <a:latin typeface="Gotha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0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1194</Words>
  <Application>Microsoft Office PowerPoint</Application>
  <PresentationFormat>Panorámica</PresentationFormat>
  <Paragraphs>311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(Cuerpo)</vt:lpstr>
      <vt:lpstr>Calibri Light</vt:lpstr>
      <vt:lpstr>GOTHA</vt:lpstr>
      <vt:lpstr>Gotham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13</cp:revision>
  <dcterms:created xsi:type="dcterms:W3CDTF">2012-07-30T22:48:03Z</dcterms:created>
  <dcterms:modified xsi:type="dcterms:W3CDTF">2018-10-10T14:00:31Z</dcterms:modified>
</cp:coreProperties>
</file>