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9" r:id="rId4"/>
    <p:sldId id="277" r:id="rId5"/>
    <p:sldId id="282" r:id="rId6"/>
    <p:sldId id="283" r:id="rId7"/>
    <p:sldId id="261" r:id="rId8"/>
    <p:sldId id="278" r:id="rId9"/>
    <p:sldId id="308" r:id="rId10"/>
    <p:sldId id="309" r:id="rId11"/>
    <p:sldId id="284" r:id="rId12"/>
    <p:sldId id="312" r:id="rId13"/>
    <p:sldId id="262" r:id="rId14"/>
    <p:sldId id="263" r:id="rId15"/>
    <p:sldId id="264" r:id="rId16"/>
    <p:sldId id="280" r:id="rId17"/>
    <p:sldId id="281" r:id="rId18"/>
    <p:sldId id="265" r:id="rId19"/>
    <p:sldId id="303" r:id="rId20"/>
    <p:sldId id="304" r:id="rId21"/>
    <p:sldId id="305" r:id="rId22"/>
    <p:sldId id="285" r:id="rId23"/>
    <p:sldId id="307" r:id="rId24"/>
    <p:sldId id="306" r:id="rId25"/>
    <p:sldId id="310" r:id="rId26"/>
    <p:sldId id="311" r:id="rId27"/>
    <p:sldId id="286" r:id="rId28"/>
    <p:sldId id="287" r:id="rId29"/>
    <p:sldId id="288" r:id="rId30"/>
    <p:sldId id="289" r:id="rId31"/>
    <p:sldId id="290" r:id="rId32"/>
    <p:sldId id="291" r:id="rId33"/>
    <p:sldId id="292" r:id="rId34"/>
    <p:sldId id="293" r:id="rId35"/>
    <p:sldId id="294" r:id="rId36"/>
    <p:sldId id="297" r:id="rId37"/>
    <p:sldId id="298" r:id="rId38"/>
    <p:sldId id="299" r:id="rId39"/>
    <p:sldId id="300" r:id="rId40"/>
    <p:sldId id="301" r:id="rId41"/>
    <p:sldId id="302" r:id="rId42"/>
  </p:sldIdLst>
  <p:sldSz cx="9144000" cy="6858000" type="screen4x3"/>
  <p:notesSz cx="6797675" cy="9926638"/>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AD1F67D-8FE9-4B33-B4E9-E296C3595CC1}">
          <p14:sldIdLst>
            <p14:sldId id="256"/>
            <p14:sldId id="257"/>
            <p14:sldId id="259"/>
            <p14:sldId id="277"/>
            <p14:sldId id="282"/>
            <p14:sldId id="283"/>
            <p14:sldId id="261"/>
            <p14:sldId id="278"/>
            <p14:sldId id="308"/>
            <p14:sldId id="309"/>
            <p14:sldId id="284"/>
            <p14:sldId id="312"/>
            <p14:sldId id="262"/>
            <p14:sldId id="263"/>
            <p14:sldId id="264"/>
            <p14:sldId id="280"/>
            <p14:sldId id="281"/>
            <p14:sldId id="265"/>
            <p14:sldId id="303"/>
            <p14:sldId id="304"/>
            <p14:sldId id="305"/>
          </p14:sldIdLst>
        </p14:section>
        <p14:section name="Sección sin título" id="{86558F5A-824A-464B-A2EB-92469794D8DC}">
          <p14:sldIdLst>
            <p14:sldId id="285"/>
            <p14:sldId id="307"/>
            <p14:sldId id="306"/>
            <p14:sldId id="310"/>
            <p14:sldId id="311"/>
            <p14:sldId id="286"/>
            <p14:sldId id="287"/>
            <p14:sldId id="288"/>
            <p14:sldId id="289"/>
            <p14:sldId id="290"/>
            <p14:sldId id="291"/>
            <p14:sldId id="292"/>
            <p14:sldId id="293"/>
            <p14:sldId id="294"/>
            <p14:sldId id="297"/>
            <p14:sldId id="298"/>
            <p14:sldId id="299"/>
            <p14:sldId id="300"/>
            <p14:sldId id="301"/>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3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824" autoAdjust="0"/>
    <p:restoredTop sz="95028" autoAdjust="0"/>
  </p:normalViewPr>
  <p:slideViewPr>
    <p:cSldViewPr>
      <p:cViewPr varScale="1">
        <p:scale>
          <a:sx n="70" d="100"/>
          <a:sy n="70" d="100"/>
        </p:scale>
        <p:origin x="70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Local\Temp\EJECUCI&#211;N%20PRESUPUESTAR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0532267100993346E-2"/>
          <c:y val="7.5107044770192907E-2"/>
          <c:w val="0.83170987622185366"/>
          <c:h val="0.78254789715760564"/>
        </c:manualLayout>
      </c:layout>
      <c:pie3DChart>
        <c:varyColors val="1"/>
        <c:ser>
          <c:idx val="0"/>
          <c:order val="0"/>
          <c:explosion val="25"/>
          <c:dLbls>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es-PY"/>
              </a:p>
            </c:txPr>
            <c:showLegendKey val="0"/>
            <c:showVal val="0"/>
            <c:showCatName val="0"/>
            <c:showSerName val="0"/>
            <c:showPercent val="1"/>
            <c:showBubbleSize val="0"/>
            <c:showLeaderLines val="1"/>
            <c:extLst>
              <c:ext xmlns:c15="http://schemas.microsoft.com/office/drawing/2012/chart" uri="{CE6537A1-D6FC-4f65-9D91-7224C49458BB}"/>
            </c:extLst>
          </c:dLbls>
          <c:cat>
            <c:strRef>
              <c:f>'[EJECUCIÓN PRESUPUESTARIA.xlsx]% DE PART. (2)'!$F$13:$F$19</c:f>
              <c:strCache>
                <c:ptCount val="7"/>
                <c:pt idx="0">
                  <c:v>SERVICIOS PERSONALES</c:v>
                </c:pt>
                <c:pt idx="1">
                  <c:v>GASTOS CORRIENTES Y DE CAPITAL</c:v>
                </c:pt>
                <c:pt idx="2">
                  <c:v>SERVICIOS NO PERSONALES</c:v>
                </c:pt>
                <c:pt idx="3">
                  <c:v>BIENES DE CONSUMO E INSUMOS</c:v>
                </c:pt>
                <c:pt idx="4">
                  <c:v>INVERSION FISICA</c:v>
                </c:pt>
                <c:pt idx="5">
                  <c:v>OTROS GASTOS</c:v>
                </c:pt>
                <c:pt idx="6">
                  <c:v>OTRAS TRANSFERENCIAS</c:v>
                </c:pt>
              </c:strCache>
            </c:strRef>
          </c:cat>
          <c:val>
            <c:numRef>
              <c:f>'[EJECUCIÓN PRESUPUESTARIA.xlsx]% DE PART. (2)'!$H$13:$H$19</c:f>
              <c:numCache>
                <c:formatCode>0.00%</c:formatCode>
                <c:ptCount val="7"/>
                <c:pt idx="0">
                  <c:v>0.69564194575786698</c:v>
                </c:pt>
                <c:pt idx="1">
                  <c:v>0.17496372555636763</c:v>
                </c:pt>
                <c:pt idx="6">
                  <c:v>0.12939432868576534</c:v>
                </c:pt>
              </c:numCache>
            </c:numRef>
          </c:val>
          <c:extLst>
            <c:ext xmlns:c16="http://schemas.microsoft.com/office/drawing/2014/chart" uri="{C3380CC4-5D6E-409C-BE32-E72D297353CC}">
              <c16:uniqueId val="{00000000-C960-44BE-8AD4-C1AFC4DDE10F}"/>
            </c:ext>
          </c:extLst>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2D34FB4-49FE-4FD9-923F-3C6BCB9E387F}" type="datetimeFigureOut">
              <a:rPr lang="es-PY" smtClean="0"/>
              <a:t>9/10/2018</a:t>
            </a:fld>
            <a:endParaRPr lang="es-PY"/>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0FEC83-2777-4605-AB00-F8884A039038}" type="slidenum">
              <a:rPr lang="es-PY" smtClean="0"/>
              <a:t>‹Nº›</a:t>
            </a:fld>
            <a:endParaRPr lang="es-PY"/>
          </a:p>
        </p:txBody>
      </p:sp>
    </p:spTree>
    <p:extLst>
      <p:ext uri="{BB962C8B-B14F-4D97-AF65-F5344CB8AC3E}">
        <p14:creationId xmlns:p14="http://schemas.microsoft.com/office/powerpoint/2010/main" val="410483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22</a:t>
            </a:fld>
            <a:endParaRPr lang="es-PY"/>
          </a:p>
        </p:txBody>
      </p:sp>
    </p:spTree>
    <p:extLst>
      <p:ext uri="{BB962C8B-B14F-4D97-AF65-F5344CB8AC3E}">
        <p14:creationId xmlns:p14="http://schemas.microsoft.com/office/powerpoint/2010/main" val="109029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31</a:t>
            </a:fld>
            <a:endParaRPr lang="es-PY"/>
          </a:p>
        </p:txBody>
      </p:sp>
    </p:spTree>
    <p:extLst>
      <p:ext uri="{BB962C8B-B14F-4D97-AF65-F5344CB8AC3E}">
        <p14:creationId xmlns:p14="http://schemas.microsoft.com/office/powerpoint/2010/main" val="330209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32</a:t>
            </a:fld>
            <a:endParaRPr lang="es-PY"/>
          </a:p>
        </p:txBody>
      </p:sp>
    </p:spTree>
    <p:extLst>
      <p:ext uri="{BB962C8B-B14F-4D97-AF65-F5344CB8AC3E}">
        <p14:creationId xmlns:p14="http://schemas.microsoft.com/office/powerpoint/2010/main" val="289858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33</a:t>
            </a:fld>
            <a:endParaRPr lang="es-PY"/>
          </a:p>
        </p:txBody>
      </p:sp>
    </p:spTree>
    <p:extLst>
      <p:ext uri="{BB962C8B-B14F-4D97-AF65-F5344CB8AC3E}">
        <p14:creationId xmlns:p14="http://schemas.microsoft.com/office/powerpoint/2010/main" val="376349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34</a:t>
            </a:fld>
            <a:endParaRPr lang="es-PY"/>
          </a:p>
        </p:txBody>
      </p:sp>
    </p:spTree>
    <p:extLst>
      <p:ext uri="{BB962C8B-B14F-4D97-AF65-F5344CB8AC3E}">
        <p14:creationId xmlns:p14="http://schemas.microsoft.com/office/powerpoint/2010/main" val="353871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35</a:t>
            </a:fld>
            <a:endParaRPr lang="es-PY"/>
          </a:p>
        </p:txBody>
      </p:sp>
    </p:spTree>
    <p:extLst>
      <p:ext uri="{BB962C8B-B14F-4D97-AF65-F5344CB8AC3E}">
        <p14:creationId xmlns:p14="http://schemas.microsoft.com/office/powerpoint/2010/main" val="143382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36</a:t>
            </a:fld>
            <a:endParaRPr lang="es-PY"/>
          </a:p>
        </p:txBody>
      </p:sp>
    </p:spTree>
    <p:extLst>
      <p:ext uri="{BB962C8B-B14F-4D97-AF65-F5344CB8AC3E}">
        <p14:creationId xmlns:p14="http://schemas.microsoft.com/office/powerpoint/2010/main" val="383211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37</a:t>
            </a:fld>
            <a:endParaRPr lang="es-PY"/>
          </a:p>
        </p:txBody>
      </p:sp>
    </p:spTree>
    <p:extLst>
      <p:ext uri="{BB962C8B-B14F-4D97-AF65-F5344CB8AC3E}">
        <p14:creationId xmlns:p14="http://schemas.microsoft.com/office/powerpoint/2010/main" val="209223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38</a:t>
            </a:fld>
            <a:endParaRPr lang="es-PY"/>
          </a:p>
        </p:txBody>
      </p:sp>
    </p:spTree>
    <p:extLst>
      <p:ext uri="{BB962C8B-B14F-4D97-AF65-F5344CB8AC3E}">
        <p14:creationId xmlns:p14="http://schemas.microsoft.com/office/powerpoint/2010/main" val="328811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39</a:t>
            </a:fld>
            <a:endParaRPr lang="es-PY"/>
          </a:p>
        </p:txBody>
      </p:sp>
    </p:spTree>
    <p:extLst>
      <p:ext uri="{BB962C8B-B14F-4D97-AF65-F5344CB8AC3E}">
        <p14:creationId xmlns:p14="http://schemas.microsoft.com/office/powerpoint/2010/main" val="232081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40</a:t>
            </a:fld>
            <a:endParaRPr lang="es-PY"/>
          </a:p>
        </p:txBody>
      </p:sp>
    </p:spTree>
    <p:extLst>
      <p:ext uri="{BB962C8B-B14F-4D97-AF65-F5344CB8AC3E}">
        <p14:creationId xmlns:p14="http://schemas.microsoft.com/office/powerpoint/2010/main" val="115553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23</a:t>
            </a:fld>
            <a:endParaRPr lang="es-PY"/>
          </a:p>
        </p:txBody>
      </p:sp>
    </p:spTree>
    <p:extLst>
      <p:ext uri="{BB962C8B-B14F-4D97-AF65-F5344CB8AC3E}">
        <p14:creationId xmlns:p14="http://schemas.microsoft.com/office/powerpoint/2010/main" val="1090291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41</a:t>
            </a:fld>
            <a:endParaRPr lang="es-PY"/>
          </a:p>
        </p:txBody>
      </p:sp>
    </p:spTree>
    <p:extLst>
      <p:ext uri="{BB962C8B-B14F-4D97-AF65-F5344CB8AC3E}">
        <p14:creationId xmlns:p14="http://schemas.microsoft.com/office/powerpoint/2010/main" val="37979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24</a:t>
            </a:fld>
            <a:endParaRPr lang="es-PY"/>
          </a:p>
        </p:txBody>
      </p:sp>
    </p:spTree>
    <p:extLst>
      <p:ext uri="{BB962C8B-B14F-4D97-AF65-F5344CB8AC3E}">
        <p14:creationId xmlns:p14="http://schemas.microsoft.com/office/powerpoint/2010/main" val="109029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25</a:t>
            </a:fld>
            <a:endParaRPr lang="es-PY"/>
          </a:p>
        </p:txBody>
      </p:sp>
    </p:spTree>
    <p:extLst>
      <p:ext uri="{BB962C8B-B14F-4D97-AF65-F5344CB8AC3E}">
        <p14:creationId xmlns:p14="http://schemas.microsoft.com/office/powerpoint/2010/main" val="109029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26</a:t>
            </a:fld>
            <a:endParaRPr lang="es-PY"/>
          </a:p>
        </p:txBody>
      </p:sp>
    </p:spTree>
    <p:extLst>
      <p:ext uri="{BB962C8B-B14F-4D97-AF65-F5344CB8AC3E}">
        <p14:creationId xmlns:p14="http://schemas.microsoft.com/office/powerpoint/2010/main" val="109029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27</a:t>
            </a:fld>
            <a:endParaRPr lang="es-PY"/>
          </a:p>
        </p:txBody>
      </p:sp>
    </p:spTree>
    <p:extLst>
      <p:ext uri="{BB962C8B-B14F-4D97-AF65-F5344CB8AC3E}">
        <p14:creationId xmlns:p14="http://schemas.microsoft.com/office/powerpoint/2010/main" val="8974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28</a:t>
            </a:fld>
            <a:endParaRPr lang="es-PY"/>
          </a:p>
        </p:txBody>
      </p:sp>
    </p:spTree>
    <p:extLst>
      <p:ext uri="{BB962C8B-B14F-4D97-AF65-F5344CB8AC3E}">
        <p14:creationId xmlns:p14="http://schemas.microsoft.com/office/powerpoint/2010/main" val="195870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29</a:t>
            </a:fld>
            <a:endParaRPr lang="es-PY"/>
          </a:p>
        </p:txBody>
      </p:sp>
    </p:spTree>
    <p:extLst>
      <p:ext uri="{BB962C8B-B14F-4D97-AF65-F5344CB8AC3E}">
        <p14:creationId xmlns:p14="http://schemas.microsoft.com/office/powerpoint/2010/main" val="304708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6DA3926C-0098-4500-8534-590C68DAF1E3}" type="slidenum">
              <a:rPr lang="es-PY" smtClean="0"/>
              <a:t>30</a:t>
            </a:fld>
            <a:endParaRPr lang="es-PY"/>
          </a:p>
        </p:txBody>
      </p:sp>
    </p:spTree>
    <p:extLst>
      <p:ext uri="{BB962C8B-B14F-4D97-AF65-F5344CB8AC3E}">
        <p14:creationId xmlns:p14="http://schemas.microsoft.com/office/powerpoint/2010/main" val="206466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Y"/>
          </a:p>
        </p:txBody>
      </p:sp>
      <p:sp>
        <p:nvSpPr>
          <p:cNvPr id="4" name="3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175551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41158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123345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30008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3286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4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172121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6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187708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12188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191147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188762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0332419-6F36-40E3-96BE-FAAB274CA539}" type="datetimeFigureOut">
              <a:rPr lang="es-PY" smtClean="0"/>
              <a:t>9/10/2018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51814EE9-E8FB-4E07-8AD7-535D9427FED0}" type="slidenum">
              <a:rPr lang="es-PY" smtClean="0"/>
              <a:t>‹Nº›</a:t>
            </a:fld>
            <a:endParaRPr lang="es-PY"/>
          </a:p>
        </p:txBody>
      </p:sp>
    </p:spTree>
    <p:extLst>
      <p:ext uri="{BB962C8B-B14F-4D97-AF65-F5344CB8AC3E}">
        <p14:creationId xmlns:p14="http://schemas.microsoft.com/office/powerpoint/2010/main" val="426087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32419-6F36-40E3-96BE-FAAB274CA539}" type="datetimeFigureOut">
              <a:rPr lang="es-PY" smtClean="0"/>
              <a:t>9/10/2018</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14EE9-E8FB-4E07-8AD7-535D9427FED0}" type="slidenum">
              <a:rPr lang="es-PY" smtClean="0"/>
              <a:t>‹Nº›</a:t>
            </a:fld>
            <a:endParaRPr lang="es-PY"/>
          </a:p>
        </p:txBody>
      </p:sp>
    </p:spTree>
    <p:extLst>
      <p:ext uri="{BB962C8B-B14F-4D97-AF65-F5344CB8AC3E}">
        <p14:creationId xmlns:p14="http://schemas.microsoft.com/office/powerpoint/2010/main" val="152048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8.jpeg"/><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4.jpe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png"/><Relationship Id="rId4" Type="http://schemas.openxmlformats.org/officeDocument/2006/relationships/image" Target="../media/image75.jpeg"/><Relationship Id="rId9"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7003"/>
          </a:xfrm>
          <a:prstGeom prst="rect">
            <a:avLst/>
          </a:prstGeom>
        </p:spPr>
      </p:pic>
    </p:spTree>
    <p:extLst>
      <p:ext uri="{BB962C8B-B14F-4D97-AF65-F5344CB8AC3E}">
        <p14:creationId xmlns:p14="http://schemas.microsoft.com/office/powerpoint/2010/main" val="318625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259632" y="692697"/>
            <a:ext cx="7704856" cy="954107"/>
          </a:xfrm>
          <a:prstGeom prst="rect">
            <a:avLst/>
          </a:prstGeom>
          <a:noFill/>
        </p:spPr>
        <p:txBody>
          <a:bodyPr wrap="square" rtlCol="0">
            <a:spAutoFit/>
          </a:bodyPr>
          <a:lstStyle/>
          <a:p>
            <a:pPr algn="r"/>
            <a:r>
              <a:rPr lang="es-PY" sz="1600" b="1" dirty="0"/>
              <a:t>DEFICIT PRESUPUESTARIO</a:t>
            </a:r>
          </a:p>
          <a:p>
            <a:pPr algn="r"/>
            <a:r>
              <a:rPr lang="es-PY" sz="1600" b="1" dirty="0"/>
              <a:t> </a:t>
            </a:r>
          </a:p>
          <a:p>
            <a:pPr algn="r"/>
            <a:r>
              <a:rPr lang="es-PY" sz="1600" b="1" dirty="0"/>
              <a:t>“TRANSFERENCIAS A PARTIDOS POLITICOS</a:t>
            </a:r>
            <a:r>
              <a:rPr lang="es-PY" sz="2400" b="1" dirty="0"/>
              <a:t>”</a:t>
            </a:r>
          </a:p>
        </p:txBody>
      </p:sp>
      <p:sp>
        <p:nvSpPr>
          <p:cNvPr id="13" name="12 CuadroTexto"/>
          <p:cNvSpPr txBox="1"/>
          <p:nvPr/>
        </p:nvSpPr>
        <p:spPr>
          <a:xfrm>
            <a:off x="1633775" y="1647970"/>
            <a:ext cx="6956570" cy="4832092"/>
          </a:xfrm>
          <a:prstGeom prst="rect">
            <a:avLst/>
          </a:prstGeom>
          <a:noFill/>
        </p:spPr>
        <p:txBody>
          <a:bodyPr wrap="square" rtlCol="0">
            <a:spAutoFit/>
          </a:bodyPr>
          <a:lstStyle/>
          <a:p>
            <a:pPr algn="just"/>
            <a:r>
              <a:rPr lang="es-PY" sz="1400" dirty="0"/>
              <a:t>Además, se pone a conocimiento que el Proyecto de Presupuesto para el Ejercicio Fiscal 2019, específicamente en el nivel </a:t>
            </a:r>
            <a:r>
              <a:rPr lang="es-PY" sz="1400" b="1" dirty="0"/>
              <a:t>800 “Transferencias” </a:t>
            </a:r>
            <a:r>
              <a:rPr lang="es-PY" sz="1400" dirty="0"/>
              <a:t>arroja un déficit presupuestario, el cual afectará específicamente al pago de </a:t>
            </a:r>
            <a:r>
              <a:rPr lang="es-PY" sz="1400" b="1" dirty="0"/>
              <a:t>Subsidio Electoral a Partidos y Agrupaciones Políticas</a:t>
            </a:r>
            <a:r>
              <a:rPr lang="es-PY" sz="1400" dirty="0"/>
              <a:t>.</a:t>
            </a:r>
          </a:p>
          <a:p>
            <a:pPr algn="just"/>
            <a:endParaRPr lang="es-PY" sz="1400" dirty="0"/>
          </a:p>
          <a:p>
            <a:pPr algn="just"/>
            <a:r>
              <a:rPr lang="es-PY" sz="1400" dirty="0"/>
              <a:t>En tal sentido, atendiendo las disposiciones legales estipuladas en la Ley de Financiamiento Político, la suma total que las agrupaciones percibirían en concepto de Subsidio Electoral, siempre que cumplan con las exigencias requeridas sobre la base del 100% asciende a la suma total de </a:t>
            </a:r>
            <a:r>
              <a:rPr lang="es-PY" sz="1400" b="1" dirty="0"/>
              <a:t>Gs. 79.416.248.832.- (Setenta y nueve mil cuatrocientos  dieciséis millones doscientos cuarenta y ocho mil ochocientos treinta y dos guaraníes).</a:t>
            </a:r>
          </a:p>
          <a:p>
            <a:pPr algn="just"/>
            <a:endParaRPr lang="es-PY" sz="1400" b="1" dirty="0"/>
          </a:p>
          <a:p>
            <a:pPr algn="just"/>
            <a:r>
              <a:rPr lang="es-PY" sz="1400" dirty="0"/>
              <a:t>La institución tiene previsto realizar un primer pago durante el Ejercicio Fiscal 2018 de </a:t>
            </a:r>
            <a:r>
              <a:rPr lang="es-PY" sz="1400" b="1" dirty="0"/>
              <a:t>Gs. 14.645.318.191.-  (Catorce mil seiscientos cuarenta y cinco millones trescientos diez y ocho mil ciento noventa y un guaraníes), </a:t>
            </a:r>
            <a:r>
              <a:rPr lang="es-PY" sz="1400" dirty="0"/>
              <a:t>previendo realizar pagos en el Ejercicio Fiscal 2019 durante los primeros meses del año, hasta un total de </a:t>
            </a:r>
            <a:r>
              <a:rPr lang="es-PY" sz="1400" b="1" dirty="0"/>
              <a:t>Gs.</a:t>
            </a:r>
            <a:r>
              <a:rPr lang="es-PY" sz="1400" dirty="0"/>
              <a:t> </a:t>
            </a:r>
            <a:r>
              <a:rPr lang="es-PY" sz="1400" b="1" dirty="0"/>
              <a:t>25.742.659.030.-  (Veinticinco mil setecientos cuarenta y dos millones seiscientos cincuenta y nueve mil treinta guaraníes), </a:t>
            </a:r>
            <a:r>
              <a:rPr lang="es-PY" sz="1400" dirty="0"/>
              <a:t>monto aprobado en el Proyecto Ejecutivo 2019.</a:t>
            </a:r>
          </a:p>
          <a:p>
            <a:pPr algn="just"/>
            <a:endParaRPr lang="es-PY" sz="1400" dirty="0"/>
          </a:p>
          <a:p>
            <a:pPr algn="just"/>
            <a:r>
              <a:rPr lang="es-PY" sz="1400" dirty="0"/>
              <a:t>Conforme lo señalado, el déficit de </a:t>
            </a:r>
            <a:r>
              <a:rPr lang="es-PY" sz="1400" b="1" dirty="0"/>
              <a:t>Gs. -39.028.271.611.-, (Treinta y nueve mil veintiocho millones doscientos setenta y un mil seiscientos once guaraníes), </a:t>
            </a:r>
            <a:r>
              <a:rPr lang="es-PY" sz="1400" dirty="0"/>
              <a:t>estará sujeto a una ampliación presupuestaria durante el Ejercicio Fiscal 2019 o, en su defecto, dichos pagos serán abonados proporcionalmente de acuerdo con el presupuesto aprobado en dicho nivel durante el año 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157791"/>
            <a:ext cx="5156369" cy="45719"/>
          </a:xfrm>
          <a:prstGeom prst="rect">
            <a:avLst/>
          </a:prstGeom>
        </p:spPr>
      </p:pic>
    </p:spTree>
    <p:extLst>
      <p:ext uri="{BB962C8B-B14F-4D97-AF65-F5344CB8AC3E}">
        <p14:creationId xmlns:p14="http://schemas.microsoft.com/office/powerpoint/2010/main" val="229973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837980" y="692696"/>
            <a:ext cx="7776864" cy="369332"/>
          </a:xfrm>
          <a:prstGeom prst="rect">
            <a:avLst/>
          </a:prstGeom>
          <a:noFill/>
        </p:spPr>
        <p:txBody>
          <a:bodyPr wrap="square" rtlCol="0">
            <a:spAutoFit/>
          </a:bodyPr>
          <a:lstStyle/>
          <a:p>
            <a:pPr algn="r"/>
            <a:r>
              <a:rPr lang="es-PY" b="1" dirty="0"/>
              <a:t>DEFICIT  PRESUPUESTARIO  - TRANSFERENCIAS A PARTIDOS POLITICOS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157791"/>
            <a:ext cx="5156369" cy="45719"/>
          </a:xfrm>
          <a:prstGeom prst="rect">
            <a:avLst/>
          </a:prstGeom>
        </p:spPr>
      </p:pic>
      <p:grpSp>
        <p:nvGrpSpPr>
          <p:cNvPr id="5" name="Group 3">
            <a:extLst>
              <a:ext uri="{FF2B5EF4-FFF2-40B4-BE49-F238E27FC236}">
                <a16:creationId xmlns:a16="http://schemas.microsoft.com/office/drawing/2014/main" id="{71516ACB-D95B-429B-9C92-98A0664E9A86}"/>
              </a:ext>
            </a:extLst>
          </p:cNvPr>
          <p:cNvGrpSpPr>
            <a:grpSpLocks noChangeAspect="1"/>
          </p:cNvGrpSpPr>
          <p:nvPr/>
        </p:nvGrpSpPr>
        <p:grpSpPr bwMode="auto">
          <a:xfrm>
            <a:off x="611560" y="1988840"/>
            <a:ext cx="9145016" cy="3227477"/>
            <a:chOff x="0" y="0"/>
            <a:chExt cx="852" cy="350"/>
          </a:xfrm>
        </p:grpSpPr>
        <p:sp>
          <p:nvSpPr>
            <p:cNvPr id="7" name="AutoShape 2">
              <a:extLst>
                <a:ext uri="{FF2B5EF4-FFF2-40B4-BE49-F238E27FC236}">
                  <a16:creationId xmlns:a16="http://schemas.microsoft.com/office/drawing/2014/main" id="{4E284AAF-542B-4D4C-BF59-FCBA259E94EA}"/>
                </a:ext>
              </a:extLst>
            </p:cNvPr>
            <p:cNvSpPr>
              <a:spLocks noChangeAspect="1" noChangeArrowheads="1" noTextEdit="1"/>
            </p:cNvSpPr>
            <p:nvPr/>
          </p:nvSpPr>
          <p:spPr bwMode="auto">
            <a:xfrm>
              <a:off x="0" y="0"/>
              <a:ext cx="7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8" name="Rectangle 4">
              <a:extLst>
                <a:ext uri="{FF2B5EF4-FFF2-40B4-BE49-F238E27FC236}">
                  <a16:creationId xmlns:a16="http://schemas.microsoft.com/office/drawing/2014/main" id="{585695E8-44BF-41B0-85ED-7218FD27E264}"/>
                </a:ext>
              </a:extLst>
            </p:cNvPr>
            <p:cNvSpPr>
              <a:spLocks noChangeArrowheads="1"/>
            </p:cNvSpPr>
            <p:nvPr/>
          </p:nvSpPr>
          <p:spPr bwMode="auto">
            <a:xfrm>
              <a:off x="0" y="0"/>
              <a:ext cx="700" cy="58"/>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 name="Rectangle 5">
              <a:extLst>
                <a:ext uri="{FF2B5EF4-FFF2-40B4-BE49-F238E27FC236}">
                  <a16:creationId xmlns:a16="http://schemas.microsoft.com/office/drawing/2014/main" id="{DD98F042-487F-4518-B6C5-7E7AD4845AE6}"/>
                </a:ext>
              </a:extLst>
            </p:cNvPr>
            <p:cNvSpPr>
              <a:spLocks noChangeArrowheads="1"/>
            </p:cNvSpPr>
            <p:nvPr/>
          </p:nvSpPr>
          <p:spPr bwMode="auto">
            <a:xfrm>
              <a:off x="699" y="0"/>
              <a:ext cx="77" cy="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1" name="Rectangle 6">
              <a:extLst>
                <a:ext uri="{FF2B5EF4-FFF2-40B4-BE49-F238E27FC236}">
                  <a16:creationId xmlns:a16="http://schemas.microsoft.com/office/drawing/2014/main" id="{BD6FBC29-A482-4C19-B7E4-EEE77615918C}"/>
                </a:ext>
              </a:extLst>
            </p:cNvPr>
            <p:cNvSpPr>
              <a:spLocks noChangeArrowheads="1"/>
            </p:cNvSpPr>
            <p:nvPr/>
          </p:nvSpPr>
          <p:spPr bwMode="auto">
            <a:xfrm>
              <a:off x="0" y="57"/>
              <a:ext cx="700" cy="13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2" name="Rectangle 7">
              <a:extLst>
                <a:ext uri="{FF2B5EF4-FFF2-40B4-BE49-F238E27FC236}">
                  <a16:creationId xmlns:a16="http://schemas.microsoft.com/office/drawing/2014/main" id="{7BF1086D-91DF-4E20-A80E-0FEFA5A83873}"/>
                </a:ext>
              </a:extLst>
            </p:cNvPr>
            <p:cNvSpPr>
              <a:spLocks noChangeArrowheads="1"/>
            </p:cNvSpPr>
            <p:nvPr/>
          </p:nvSpPr>
          <p:spPr bwMode="auto">
            <a:xfrm>
              <a:off x="699" y="57"/>
              <a:ext cx="7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3" name="Rectangle 8">
              <a:extLst>
                <a:ext uri="{FF2B5EF4-FFF2-40B4-BE49-F238E27FC236}">
                  <a16:creationId xmlns:a16="http://schemas.microsoft.com/office/drawing/2014/main" id="{C89CF675-3DCA-4BFD-B012-428919FA1183}"/>
                </a:ext>
              </a:extLst>
            </p:cNvPr>
            <p:cNvSpPr>
              <a:spLocks noChangeArrowheads="1"/>
            </p:cNvSpPr>
            <p:nvPr/>
          </p:nvSpPr>
          <p:spPr bwMode="auto">
            <a:xfrm>
              <a:off x="0" y="193"/>
              <a:ext cx="776" cy="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PY"/>
                <a:t>--</a:t>
              </a:r>
            </a:p>
          </p:txBody>
        </p:sp>
        <p:sp>
          <p:nvSpPr>
            <p:cNvPr id="14" name="Line 9">
              <a:extLst>
                <a:ext uri="{FF2B5EF4-FFF2-40B4-BE49-F238E27FC236}">
                  <a16:creationId xmlns:a16="http://schemas.microsoft.com/office/drawing/2014/main" id="{6B7E4C25-D76B-486A-B36E-00A496C48417}"/>
                </a:ext>
              </a:extLst>
            </p:cNvPr>
            <p:cNvSpPr>
              <a:spLocks noChangeShapeType="1"/>
            </p:cNvSpPr>
            <p:nvPr/>
          </p:nvSpPr>
          <p:spPr bwMode="auto">
            <a:xfrm>
              <a:off x="596" y="19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5" name="Rectangle 10">
              <a:extLst>
                <a:ext uri="{FF2B5EF4-FFF2-40B4-BE49-F238E27FC236}">
                  <a16:creationId xmlns:a16="http://schemas.microsoft.com/office/drawing/2014/main" id="{143DABE8-65E9-474F-8BE1-D73F130818B2}"/>
                </a:ext>
              </a:extLst>
            </p:cNvPr>
            <p:cNvSpPr>
              <a:spLocks noChangeArrowheads="1"/>
            </p:cNvSpPr>
            <p:nvPr/>
          </p:nvSpPr>
          <p:spPr bwMode="auto">
            <a:xfrm>
              <a:off x="596" y="194"/>
              <a:ext cx="4"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6" name="Line 11">
              <a:extLst>
                <a:ext uri="{FF2B5EF4-FFF2-40B4-BE49-F238E27FC236}">
                  <a16:creationId xmlns:a16="http://schemas.microsoft.com/office/drawing/2014/main" id="{04A22A6E-20EC-4ABB-B9C2-E7E2FBB987E4}"/>
                </a:ext>
              </a:extLst>
            </p:cNvPr>
            <p:cNvSpPr>
              <a:spLocks noChangeShapeType="1"/>
            </p:cNvSpPr>
            <p:nvPr/>
          </p:nvSpPr>
          <p:spPr bwMode="auto">
            <a:xfrm>
              <a:off x="596" y="195"/>
              <a:ext cx="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7" name="Rectangle 12">
              <a:extLst>
                <a:ext uri="{FF2B5EF4-FFF2-40B4-BE49-F238E27FC236}">
                  <a16:creationId xmlns:a16="http://schemas.microsoft.com/office/drawing/2014/main" id="{791AA963-6D88-4E69-9298-96B6ADCAB952}"/>
                </a:ext>
              </a:extLst>
            </p:cNvPr>
            <p:cNvSpPr>
              <a:spLocks noChangeArrowheads="1"/>
            </p:cNvSpPr>
            <p:nvPr/>
          </p:nvSpPr>
          <p:spPr bwMode="auto">
            <a:xfrm>
              <a:off x="596" y="195"/>
              <a:ext cx="3"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8" name="Line 13">
              <a:extLst>
                <a:ext uri="{FF2B5EF4-FFF2-40B4-BE49-F238E27FC236}">
                  <a16:creationId xmlns:a16="http://schemas.microsoft.com/office/drawing/2014/main" id="{5BE95217-3FA0-47FE-8E47-BD0C938FEE8F}"/>
                </a:ext>
              </a:extLst>
            </p:cNvPr>
            <p:cNvSpPr>
              <a:spLocks noChangeShapeType="1"/>
            </p:cNvSpPr>
            <p:nvPr/>
          </p:nvSpPr>
          <p:spPr bwMode="auto">
            <a:xfrm>
              <a:off x="596" y="196"/>
              <a:ext cx="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9" name="Rectangle 14">
              <a:extLst>
                <a:ext uri="{FF2B5EF4-FFF2-40B4-BE49-F238E27FC236}">
                  <a16:creationId xmlns:a16="http://schemas.microsoft.com/office/drawing/2014/main" id="{21EBDBF3-F365-4B5A-88AF-4F045F5CE815}"/>
                </a:ext>
              </a:extLst>
            </p:cNvPr>
            <p:cNvSpPr>
              <a:spLocks noChangeArrowheads="1"/>
            </p:cNvSpPr>
            <p:nvPr/>
          </p:nvSpPr>
          <p:spPr bwMode="auto">
            <a:xfrm>
              <a:off x="596" y="196"/>
              <a:ext cx="2"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20" name="Line 15">
              <a:extLst>
                <a:ext uri="{FF2B5EF4-FFF2-40B4-BE49-F238E27FC236}">
                  <a16:creationId xmlns:a16="http://schemas.microsoft.com/office/drawing/2014/main" id="{11C2F78C-A7B9-4540-9F0C-8570A8C04470}"/>
                </a:ext>
              </a:extLst>
            </p:cNvPr>
            <p:cNvSpPr>
              <a:spLocks noChangeShapeType="1"/>
            </p:cNvSpPr>
            <p:nvPr/>
          </p:nvSpPr>
          <p:spPr bwMode="auto">
            <a:xfrm>
              <a:off x="596" y="197"/>
              <a:ext cx="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21" name="Rectangle 16">
              <a:extLst>
                <a:ext uri="{FF2B5EF4-FFF2-40B4-BE49-F238E27FC236}">
                  <a16:creationId xmlns:a16="http://schemas.microsoft.com/office/drawing/2014/main" id="{78250916-D98E-4493-B161-D291365CC229}"/>
                </a:ext>
              </a:extLst>
            </p:cNvPr>
            <p:cNvSpPr>
              <a:spLocks noChangeArrowheads="1"/>
            </p:cNvSpPr>
            <p:nvPr/>
          </p:nvSpPr>
          <p:spPr bwMode="auto">
            <a:xfrm>
              <a:off x="596" y="197"/>
              <a:ext cx="2"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22" name="Line 17">
              <a:extLst>
                <a:ext uri="{FF2B5EF4-FFF2-40B4-BE49-F238E27FC236}">
                  <a16:creationId xmlns:a16="http://schemas.microsoft.com/office/drawing/2014/main" id="{55503817-1D3E-41AB-A694-ADDAEB4948DA}"/>
                </a:ext>
              </a:extLst>
            </p:cNvPr>
            <p:cNvSpPr>
              <a:spLocks noChangeShapeType="1"/>
            </p:cNvSpPr>
            <p:nvPr/>
          </p:nvSpPr>
          <p:spPr bwMode="auto">
            <a:xfrm>
              <a:off x="596" y="198"/>
              <a:ext cx="1"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23" name="Rectangle 18">
              <a:extLst>
                <a:ext uri="{FF2B5EF4-FFF2-40B4-BE49-F238E27FC236}">
                  <a16:creationId xmlns:a16="http://schemas.microsoft.com/office/drawing/2014/main" id="{C5F495EC-9427-4B59-88C8-DFBAEC64CAA8}"/>
                </a:ext>
              </a:extLst>
            </p:cNvPr>
            <p:cNvSpPr>
              <a:spLocks noChangeArrowheads="1"/>
            </p:cNvSpPr>
            <p:nvPr/>
          </p:nvSpPr>
          <p:spPr bwMode="auto">
            <a:xfrm>
              <a:off x="596" y="198"/>
              <a:ext cx="1"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24" name="Rectangle 19">
              <a:extLst>
                <a:ext uri="{FF2B5EF4-FFF2-40B4-BE49-F238E27FC236}">
                  <a16:creationId xmlns:a16="http://schemas.microsoft.com/office/drawing/2014/main" id="{9AECC673-7622-45DE-8DC1-276E8BBDCFD7}"/>
                </a:ext>
              </a:extLst>
            </p:cNvPr>
            <p:cNvSpPr>
              <a:spLocks noChangeArrowheads="1"/>
            </p:cNvSpPr>
            <p:nvPr/>
          </p:nvSpPr>
          <p:spPr bwMode="auto">
            <a:xfrm>
              <a:off x="0" y="237"/>
              <a:ext cx="776" cy="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25" name="Line 20">
              <a:extLst>
                <a:ext uri="{FF2B5EF4-FFF2-40B4-BE49-F238E27FC236}">
                  <a16:creationId xmlns:a16="http://schemas.microsoft.com/office/drawing/2014/main" id="{9DC4E59E-1FF3-4D9E-9A09-AC99AD64FFB6}"/>
                </a:ext>
              </a:extLst>
            </p:cNvPr>
            <p:cNvSpPr>
              <a:spLocks noChangeShapeType="1"/>
            </p:cNvSpPr>
            <p:nvPr/>
          </p:nvSpPr>
          <p:spPr bwMode="auto">
            <a:xfrm>
              <a:off x="596" y="238"/>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26" name="Rectangle 21">
              <a:extLst>
                <a:ext uri="{FF2B5EF4-FFF2-40B4-BE49-F238E27FC236}">
                  <a16:creationId xmlns:a16="http://schemas.microsoft.com/office/drawing/2014/main" id="{C77A561F-51D1-43E8-BC6C-2989D4820D19}"/>
                </a:ext>
              </a:extLst>
            </p:cNvPr>
            <p:cNvSpPr>
              <a:spLocks noChangeArrowheads="1"/>
            </p:cNvSpPr>
            <p:nvPr/>
          </p:nvSpPr>
          <p:spPr bwMode="auto">
            <a:xfrm>
              <a:off x="596" y="238"/>
              <a:ext cx="4"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27" name="Line 22">
              <a:extLst>
                <a:ext uri="{FF2B5EF4-FFF2-40B4-BE49-F238E27FC236}">
                  <a16:creationId xmlns:a16="http://schemas.microsoft.com/office/drawing/2014/main" id="{F53E5B1B-1018-4671-B9BE-3AA190006C3A}"/>
                </a:ext>
              </a:extLst>
            </p:cNvPr>
            <p:cNvSpPr>
              <a:spLocks noChangeShapeType="1"/>
            </p:cNvSpPr>
            <p:nvPr/>
          </p:nvSpPr>
          <p:spPr bwMode="auto">
            <a:xfrm>
              <a:off x="596" y="239"/>
              <a:ext cx="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28" name="Rectangle 23">
              <a:extLst>
                <a:ext uri="{FF2B5EF4-FFF2-40B4-BE49-F238E27FC236}">
                  <a16:creationId xmlns:a16="http://schemas.microsoft.com/office/drawing/2014/main" id="{BED33207-3B65-4792-B7C5-F91393D95A10}"/>
                </a:ext>
              </a:extLst>
            </p:cNvPr>
            <p:cNvSpPr>
              <a:spLocks noChangeArrowheads="1"/>
            </p:cNvSpPr>
            <p:nvPr/>
          </p:nvSpPr>
          <p:spPr bwMode="auto">
            <a:xfrm>
              <a:off x="596" y="239"/>
              <a:ext cx="3"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29" name="Line 24">
              <a:extLst>
                <a:ext uri="{FF2B5EF4-FFF2-40B4-BE49-F238E27FC236}">
                  <a16:creationId xmlns:a16="http://schemas.microsoft.com/office/drawing/2014/main" id="{F97CF04E-2454-4F18-99DA-328F5476169D}"/>
                </a:ext>
              </a:extLst>
            </p:cNvPr>
            <p:cNvSpPr>
              <a:spLocks noChangeShapeType="1"/>
            </p:cNvSpPr>
            <p:nvPr/>
          </p:nvSpPr>
          <p:spPr bwMode="auto">
            <a:xfrm>
              <a:off x="596" y="240"/>
              <a:ext cx="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30" name="Rectangle 25">
              <a:extLst>
                <a:ext uri="{FF2B5EF4-FFF2-40B4-BE49-F238E27FC236}">
                  <a16:creationId xmlns:a16="http://schemas.microsoft.com/office/drawing/2014/main" id="{488CA688-C132-4FDF-8FED-5896133BF3B1}"/>
                </a:ext>
              </a:extLst>
            </p:cNvPr>
            <p:cNvSpPr>
              <a:spLocks noChangeArrowheads="1"/>
            </p:cNvSpPr>
            <p:nvPr/>
          </p:nvSpPr>
          <p:spPr bwMode="auto">
            <a:xfrm>
              <a:off x="596" y="240"/>
              <a:ext cx="2"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31" name="Line 26">
              <a:extLst>
                <a:ext uri="{FF2B5EF4-FFF2-40B4-BE49-F238E27FC236}">
                  <a16:creationId xmlns:a16="http://schemas.microsoft.com/office/drawing/2014/main" id="{E107E8A0-EABC-41B0-8EA9-F9D8324F609F}"/>
                </a:ext>
              </a:extLst>
            </p:cNvPr>
            <p:cNvSpPr>
              <a:spLocks noChangeShapeType="1"/>
            </p:cNvSpPr>
            <p:nvPr/>
          </p:nvSpPr>
          <p:spPr bwMode="auto">
            <a:xfrm>
              <a:off x="596" y="241"/>
              <a:ext cx="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32" name="Rectangle 27">
              <a:extLst>
                <a:ext uri="{FF2B5EF4-FFF2-40B4-BE49-F238E27FC236}">
                  <a16:creationId xmlns:a16="http://schemas.microsoft.com/office/drawing/2014/main" id="{C63AE7E6-83C6-41C0-BF57-1170F33D2E05}"/>
                </a:ext>
              </a:extLst>
            </p:cNvPr>
            <p:cNvSpPr>
              <a:spLocks noChangeArrowheads="1"/>
            </p:cNvSpPr>
            <p:nvPr/>
          </p:nvSpPr>
          <p:spPr bwMode="auto">
            <a:xfrm>
              <a:off x="596" y="241"/>
              <a:ext cx="2"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33" name="Line 28">
              <a:extLst>
                <a:ext uri="{FF2B5EF4-FFF2-40B4-BE49-F238E27FC236}">
                  <a16:creationId xmlns:a16="http://schemas.microsoft.com/office/drawing/2014/main" id="{8C69BD49-4056-4CDB-A485-01CA3AA895A8}"/>
                </a:ext>
              </a:extLst>
            </p:cNvPr>
            <p:cNvSpPr>
              <a:spLocks noChangeShapeType="1"/>
            </p:cNvSpPr>
            <p:nvPr/>
          </p:nvSpPr>
          <p:spPr bwMode="auto">
            <a:xfrm>
              <a:off x="596" y="242"/>
              <a:ext cx="1"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34" name="Rectangle 29">
              <a:extLst>
                <a:ext uri="{FF2B5EF4-FFF2-40B4-BE49-F238E27FC236}">
                  <a16:creationId xmlns:a16="http://schemas.microsoft.com/office/drawing/2014/main" id="{130F12FA-2C4D-4C53-8A9A-DF0CDDA11A57}"/>
                </a:ext>
              </a:extLst>
            </p:cNvPr>
            <p:cNvSpPr>
              <a:spLocks noChangeArrowheads="1"/>
            </p:cNvSpPr>
            <p:nvPr/>
          </p:nvSpPr>
          <p:spPr bwMode="auto">
            <a:xfrm>
              <a:off x="596" y="242"/>
              <a:ext cx="1"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35" name="Rectangle 30">
              <a:extLst>
                <a:ext uri="{FF2B5EF4-FFF2-40B4-BE49-F238E27FC236}">
                  <a16:creationId xmlns:a16="http://schemas.microsoft.com/office/drawing/2014/main" id="{964B3E1E-DC94-4306-A4F0-461636A106BA}"/>
                </a:ext>
              </a:extLst>
            </p:cNvPr>
            <p:cNvSpPr>
              <a:spLocks noChangeArrowheads="1"/>
            </p:cNvSpPr>
            <p:nvPr/>
          </p:nvSpPr>
          <p:spPr bwMode="auto">
            <a:xfrm>
              <a:off x="0" y="281"/>
              <a:ext cx="700" cy="45"/>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36" name="Rectangle 31">
              <a:extLst>
                <a:ext uri="{FF2B5EF4-FFF2-40B4-BE49-F238E27FC236}">
                  <a16:creationId xmlns:a16="http://schemas.microsoft.com/office/drawing/2014/main" id="{D2040FA6-0402-482E-8364-02DE9D870898}"/>
                </a:ext>
              </a:extLst>
            </p:cNvPr>
            <p:cNvSpPr>
              <a:spLocks noChangeArrowheads="1"/>
            </p:cNvSpPr>
            <p:nvPr/>
          </p:nvSpPr>
          <p:spPr bwMode="auto">
            <a:xfrm>
              <a:off x="699" y="281"/>
              <a:ext cx="77" cy="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37" name="Line 32">
              <a:extLst>
                <a:ext uri="{FF2B5EF4-FFF2-40B4-BE49-F238E27FC236}">
                  <a16:creationId xmlns:a16="http://schemas.microsoft.com/office/drawing/2014/main" id="{95E1A9CE-3136-4E31-A871-E0128208408D}"/>
                </a:ext>
              </a:extLst>
            </p:cNvPr>
            <p:cNvSpPr>
              <a:spLocks noChangeShapeType="1"/>
            </p:cNvSpPr>
            <p:nvPr/>
          </p:nvSpPr>
          <p:spPr bwMode="auto">
            <a:xfrm>
              <a:off x="271" y="282"/>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38" name="Rectangle 33">
              <a:extLst>
                <a:ext uri="{FF2B5EF4-FFF2-40B4-BE49-F238E27FC236}">
                  <a16:creationId xmlns:a16="http://schemas.microsoft.com/office/drawing/2014/main" id="{2DF6882C-0BD0-48A4-8F30-4967C8B5E1BB}"/>
                </a:ext>
              </a:extLst>
            </p:cNvPr>
            <p:cNvSpPr>
              <a:spLocks noChangeArrowheads="1"/>
            </p:cNvSpPr>
            <p:nvPr/>
          </p:nvSpPr>
          <p:spPr bwMode="auto">
            <a:xfrm>
              <a:off x="271" y="282"/>
              <a:ext cx="4"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39" name="Line 34">
              <a:extLst>
                <a:ext uri="{FF2B5EF4-FFF2-40B4-BE49-F238E27FC236}">
                  <a16:creationId xmlns:a16="http://schemas.microsoft.com/office/drawing/2014/main" id="{3D627899-DC55-4F63-807D-0A29EE7FA6ED}"/>
                </a:ext>
              </a:extLst>
            </p:cNvPr>
            <p:cNvSpPr>
              <a:spLocks noChangeShapeType="1"/>
            </p:cNvSpPr>
            <p:nvPr/>
          </p:nvSpPr>
          <p:spPr bwMode="auto">
            <a:xfrm>
              <a:off x="271" y="283"/>
              <a:ext cx="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40" name="Rectangle 35">
              <a:extLst>
                <a:ext uri="{FF2B5EF4-FFF2-40B4-BE49-F238E27FC236}">
                  <a16:creationId xmlns:a16="http://schemas.microsoft.com/office/drawing/2014/main" id="{45DF73EC-7641-4266-B2BA-0FF25A41EEA6}"/>
                </a:ext>
              </a:extLst>
            </p:cNvPr>
            <p:cNvSpPr>
              <a:spLocks noChangeArrowheads="1"/>
            </p:cNvSpPr>
            <p:nvPr/>
          </p:nvSpPr>
          <p:spPr bwMode="auto">
            <a:xfrm>
              <a:off x="271" y="283"/>
              <a:ext cx="3"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41" name="Line 36">
              <a:extLst>
                <a:ext uri="{FF2B5EF4-FFF2-40B4-BE49-F238E27FC236}">
                  <a16:creationId xmlns:a16="http://schemas.microsoft.com/office/drawing/2014/main" id="{81ACA427-5538-4848-B102-20754EF77EBC}"/>
                </a:ext>
              </a:extLst>
            </p:cNvPr>
            <p:cNvSpPr>
              <a:spLocks noChangeShapeType="1"/>
            </p:cNvSpPr>
            <p:nvPr/>
          </p:nvSpPr>
          <p:spPr bwMode="auto">
            <a:xfrm>
              <a:off x="271" y="284"/>
              <a:ext cx="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42" name="Rectangle 37">
              <a:extLst>
                <a:ext uri="{FF2B5EF4-FFF2-40B4-BE49-F238E27FC236}">
                  <a16:creationId xmlns:a16="http://schemas.microsoft.com/office/drawing/2014/main" id="{E1C0CC82-6CFC-4E19-9F62-633E3C436B26}"/>
                </a:ext>
              </a:extLst>
            </p:cNvPr>
            <p:cNvSpPr>
              <a:spLocks noChangeArrowheads="1"/>
            </p:cNvSpPr>
            <p:nvPr/>
          </p:nvSpPr>
          <p:spPr bwMode="auto">
            <a:xfrm>
              <a:off x="271" y="284"/>
              <a:ext cx="2"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43" name="Line 38">
              <a:extLst>
                <a:ext uri="{FF2B5EF4-FFF2-40B4-BE49-F238E27FC236}">
                  <a16:creationId xmlns:a16="http://schemas.microsoft.com/office/drawing/2014/main" id="{2172E274-1EE7-494C-AFC9-743691D9EFF6}"/>
                </a:ext>
              </a:extLst>
            </p:cNvPr>
            <p:cNvSpPr>
              <a:spLocks noChangeShapeType="1"/>
            </p:cNvSpPr>
            <p:nvPr/>
          </p:nvSpPr>
          <p:spPr bwMode="auto">
            <a:xfrm>
              <a:off x="271" y="285"/>
              <a:ext cx="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44" name="Rectangle 39">
              <a:extLst>
                <a:ext uri="{FF2B5EF4-FFF2-40B4-BE49-F238E27FC236}">
                  <a16:creationId xmlns:a16="http://schemas.microsoft.com/office/drawing/2014/main" id="{EEB79FEC-888D-4DFA-8B7D-D400F6A39B1E}"/>
                </a:ext>
              </a:extLst>
            </p:cNvPr>
            <p:cNvSpPr>
              <a:spLocks noChangeArrowheads="1"/>
            </p:cNvSpPr>
            <p:nvPr/>
          </p:nvSpPr>
          <p:spPr bwMode="auto">
            <a:xfrm>
              <a:off x="271" y="285"/>
              <a:ext cx="2"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45" name="Line 40">
              <a:extLst>
                <a:ext uri="{FF2B5EF4-FFF2-40B4-BE49-F238E27FC236}">
                  <a16:creationId xmlns:a16="http://schemas.microsoft.com/office/drawing/2014/main" id="{82E3DA5E-B4D7-4571-8338-518A1A84D8EE}"/>
                </a:ext>
              </a:extLst>
            </p:cNvPr>
            <p:cNvSpPr>
              <a:spLocks noChangeShapeType="1"/>
            </p:cNvSpPr>
            <p:nvPr/>
          </p:nvSpPr>
          <p:spPr bwMode="auto">
            <a:xfrm>
              <a:off x="271" y="286"/>
              <a:ext cx="1"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46" name="Rectangle 41">
              <a:extLst>
                <a:ext uri="{FF2B5EF4-FFF2-40B4-BE49-F238E27FC236}">
                  <a16:creationId xmlns:a16="http://schemas.microsoft.com/office/drawing/2014/main" id="{096538CA-DC01-4166-8351-90B9D76D88C1}"/>
                </a:ext>
              </a:extLst>
            </p:cNvPr>
            <p:cNvSpPr>
              <a:spLocks noChangeArrowheads="1"/>
            </p:cNvSpPr>
            <p:nvPr/>
          </p:nvSpPr>
          <p:spPr bwMode="auto">
            <a:xfrm>
              <a:off x="271" y="286"/>
              <a:ext cx="1" cy="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47" name="Rectangle 42">
              <a:extLst>
                <a:ext uri="{FF2B5EF4-FFF2-40B4-BE49-F238E27FC236}">
                  <a16:creationId xmlns:a16="http://schemas.microsoft.com/office/drawing/2014/main" id="{8F04C7FF-1EE9-48B6-8056-7B1EF87EE237}"/>
                </a:ext>
              </a:extLst>
            </p:cNvPr>
            <p:cNvSpPr>
              <a:spLocks noChangeArrowheads="1"/>
            </p:cNvSpPr>
            <p:nvPr/>
          </p:nvSpPr>
          <p:spPr bwMode="auto">
            <a:xfrm>
              <a:off x="0" y="325"/>
              <a:ext cx="776"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48" name="Rectangle 43">
              <a:extLst>
                <a:ext uri="{FF2B5EF4-FFF2-40B4-BE49-F238E27FC236}">
                  <a16:creationId xmlns:a16="http://schemas.microsoft.com/office/drawing/2014/main" id="{8B90B09B-A82E-445D-98BB-54AF271297AB}"/>
                </a:ext>
              </a:extLst>
            </p:cNvPr>
            <p:cNvSpPr>
              <a:spLocks noChangeArrowheads="1"/>
            </p:cNvSpPr>
            <p:nvPr/>
          </p:nvSpPr>
          <p:spPr bwMode="auto">
            <a:xfrm>
              <a:off x="10" y="116"/>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OG</a:t>
              </a:r>
            </a:p>
          </p:txBody>
        </p:sp>
        <p:sp>
          <p:nvSpPr>
            <p:cNvPr id="49" name="Rectangle 44">
              <a:extLst>
                <a:ext uri="{FF2B5EF4-FFF2-40B4-BE49-F238E27FC236}">
                  <a16:creationId xmlns:a16="http://schemas.microsoft.com/office/drawing/2014/main" id="{184A24ED-4B75-470F-B20C-78EF6B3FA48B}"/>
                </a:ext>
              </a:extLst>
            </p:cNvPr>
            <p:cNvSpPr>
              <a:spLocks noChangeArrowheads="1"/>
            </p:cNvSpPr>
            <p:nvPr/>
          </p:nvSpPr>
          <p:spPr bwMode="auto">
            <a:xfrm>
              <a:off x="113" y="116"/>
              <a:ext cx="110"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DESCRIPCIÓN</a:t>
              </a:r>
            </a:p>
          </p:txBody>
        </p:sp>
        <p:sp>
          <p:nvSpPr>
            <p:cNvPr id="50" name="Rectangle 45">
              <a:extLst>
                <a:ext uri="{FF2B5EF4-FFF2-40B4-BE49-F238E27FC236}">
                  <a16:creationId xmlns:a16="http://schemas.microsoft.com/office/drawing/2014/main" id="{5C8FB99F-5B23-464A-A372-8370F92BA8EB}"/>
                </a:ext>
              </a:extLst>
            </p:cNvPr>
            <p:cNvSpPr>
              <a:spLocks noChangeArrowheads="1"/>
            </p:cNvSpPr>
            <p:nvPr/>
          </p:nvSpPr>
          <p:spPr bwMode="auto">
            <a:xfrm>
              <a:off x="288" y="85"/>
              <a:ext cx="104"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PROYECCIÓN</a:t>
              </a:r>
            </a:p>
          </p:txBody>
        </p:sp>
        <p:sp>
          <p:nvSpPr>
            <p:cNvPr id="51" name="Rectangle 46">
              <a:extLst>
                <a:ext uri="{FF2B5EF4-FFF2-40B4-BE49-F238E27FC236}">
                  <a16:creationId xmlns:a16="http://schemas.microsoft.com/office/drawing/2014/main" id="{3098E62B-9AD7-4020-A2E9-57D37B8EFCEF}"/>
                </a:ext>
              </a:extLst>
            </p:cNvPr>
            <p:cNvSpPr>
              <a:spLocks noChangeArrowheads="1"/>
            </p:cNvSpPr>
            <p:nvPr/>
          </p:nvSpPr>
          <p:spPr bwMode="auto">
            <a:xfrm>
              <a:off x="307" y="106"/>
              <a:ext cx="53"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SOBRE</a:t>
              </a:r>
            </a:p>
          </p:txBody>
        </p:sp>
        <p:sp>
          <p:nvSpPr>
            <p:cNvPr id="52" name="Rectangle 47">
              <a:extLst>
                <a:ext uri="{FF2B5EF4-FFF2-40B4-BE49-F238E27FC236}">
                  <a16:creationId xmlns:a16="http://schemas.microsoft.com/office/drawing/2014/main" id="{AD4518AD-CC3A-4E8F-A4B2-0E128735C2E5}"/>
                </a:ext>
              </a:extLst>
            </p:cNvPr>
            <p:cNvSpPr>
              <a:spLocks noChangeArrowheads="1"/>
            </p:cNvSpPr>
            <p:nvPr/>
          </p:nvSpPr>
          <p:spPr bwMode="auto">
            <a:xfrm>
              <a:off x="304" y="127"/>
              <a:ext cx="63"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EL 100%</a:t>
              </a:r>
            </a:p>
          </p:txBody>
        </p:sp>
        <p:sp>
          <p:nvSpPr>
            <p:cNvPr id="53" name="Rectangle 48">
              <a:extLst>
                <a:ext uri="{FF2B5EF4-FFF2-40B4-BE49-F238E27FC236}">
                  <a16:creationId xmlns:a16="http://schemas.microsoft.com/office/drawing/2014/main" id="{0069FCBF-83A8-4518-8DA3-2AF320D97FF4}"/>
                </a:ext>
              </a:extLst>
            </p:cNvPr>
            <p:cNvSpPr>
              <a:spLocks noChangeArrowheads="1"/>
            </p:cNvSpPr>
            <p:nvPr/>
          </p:nvSpPr>
          <p:spPr bwMode="auto">
            <a:xfrm>
              <a:off x="329" y="148"/>
              <a:ext cx="1"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54" name="Rectangle 49">
              <a:extLst>
                <a:ext uri="{FF2B5EF4-FFF2-40B4-BE49-F238E27FC236}">
                  <a16:creationId xmlns:a16="http://schemas.microsoft.com/office/drawing/2014/main" id="{3188DBDC-B317-4952-B0B6-02F784197E11}"/>
                </a:ext>
              </a:extLst>
            </p:cNvPr>
            <p:cNvSpPr>
              <a:spLocks noChangeArrowheads="1"/>
            </p:cNvSpPr>
            <p:nvPr/>
          </p:nvSpPr>
          <p:spPr bwMode="auto">
            <a:xfrm>
              <a:off x="417" y="64"/>
              <a:ext cx="63"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MONTO </a:t>
              </a:r>
            </a:p>
          </p:txBody>
        </p:sp>
        <p:sp>
          <p:nvSpPr>
            <p:cNvPr id="55" name="Rectangle 50">
              <a:extLst>
                <a:ext uri="{FF2B5EF4-FFF2-40B4-BE49-F238E27FC236}">
                  <a16:creationId xmlns:a16="http://schemas.microsoft.com/office/drawing/2014/main" id="{8CDEFAEC-3342-474C-AC65-1817641563A5}"/>
                </a:ext>
              </a:extLst>
            </p:cNvPr>
            <p:cNvSpPr>
              <a:spLocks noChangeArrowheads="1"/>
            </p:cNvSpPr>
            <p:nvPr/>
          </p:nvSpPr>
          <p:spPr bwMode="auto">
            <a:xfrm>
              <a:off x="409" y="85"/>
              <a:ext cx="7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PREVISTO</a:t>
              </a:r>
            </a:p>
          </p:txBody>
        </p:sp>
        <p:sp>
          <p:nvSpPr>
            <p:cNvPr id="56" name="Rectangle 51">
              <a:extLst>
                <a:ext uri="{FF2B5EF4-FFF2-40B4-BE49-F238E27FC236}">
                  <a16:creationId xmlns:a16="http://schemas.microsoft.com/office/drawing/2014/main" id="{DC25E419-CD90-4FD6-9FD1-F505BEAB7E6A}"/>
                </a:ext>
              </a:extLst>
            </p:cNvPr>
            <p:cNvSpPr>
              <a:spLocks noChangeArrowheads="1"/>
            </p:cNvSpPr>
            <p:nvPr/>
          </p:nvSpPr>
          <p:spPr bwMode="auto">
            <a:xfrm>
              <a:off x="421" y="106"/>
              <a:ext cx="47"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EN EL</a:t>
              </a:r>
            </a:p>
          </p:txBody>
        </p:sp>
        <p:sp>
          <p:nvSpPr>
            <p:cNvPr id="57" name="Rectangle 52">
              <a:extLst>
                <a:ext uri="{FF2B5EF4-FFF2-40B4-BE49-F238E27FC236}">
                  <a16:creationId xmlns:a16="http://schemas.microsoft.com/office/drawing/2014/main" id="{D982DEB0-60E4-4969-AFBA-C0B48B75A4E0}"/>
                </a:ext>
              </a:extLst>
            </p:cNvPr>
            <p:cNvSpPr>
              <a:spLocks noChangeArrowheads="1"/>
            </p:cNvSpPr>
            <p:nvPr/>
          </p:nvSpPr>
          <p:spPr bwMode="auto">
            <a:xfrm>
              <a:off x="405" y="127"/>
              <a:ext cx="8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 PROYECTO</a:t>
              </a:r>
            </a:p>
          </p:txBody>
        </p:sp>
        <p:sp>
          <p:nvSpPr>
            <p:cNvPr id="58" name="Rectangle 53">
              <a:extLst>
                <a:ext uri="{FF2B5EF4-FFF2-40B4-BE49-F238E27FC236}">
                  <a16:creationId xmlns:a16="http://schemas.microsoft.com/office/drawing/2014/main" id="{963C3ACE-EB15-432C-8FD7-C1CF88987B03}"/>
                </a:ext>
              </a:extLst>
            </p:cNvPr>
            <p:cNvSpPr>
              <a:spLocks noChangeArrowheads="1"/>
            </p:cNvSpPr>
            <p:nvPr/>
          </p:nvSpPr>
          <p:spPr bwMode="auto">
            <a:xfrm>
              <a:off x="405" y="148"/>
              <a:ext cx="9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EJECUTIVO</a:t>
              </a:r>
            </a:p>
          </p:txBody>
        </p:sp>
        <p:sp>
          <p:nvSpPr>
            <p:cNvPr id="59" name="Rectangle 54">
              <a:extLst>
                <a:ext uri="{FF2B5EF4-FFF2-40B4-BE49-F238E27FC236}">
                  <a16:creationId xmlns:a16="http://schemas.microsoft.com/office/drawing/2014/main" id="{061DF398-1F63-4438-8318-7D8F282E0238}"/>
                </a:ext>
              </a:extLst>
            </p:cNvPr>
            <p:cNvSpPr>
              <a:spLocks noChangeArrowheads="1"/>
            </p:cNvSpPr>
            <p:nvPr/>
          </p:nvSpPr>
          <p:spPr bwMode="auto">
            <a:xfrm>
              <a:off x="427" y="169"/>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2019</a:t>
              </a:r>
            </a:p>
          </p:txBody>
        </p:sp>
        <p:sp>
          <p:nvSpPr>
            <p:cNvPr id="60" name="Rectangle 55">
              <a:extLst>
                <a:ext uri="{FF2B5EF4-FFF2-40B4-BE49-F238E27FC236}">
                  <a16:creationId xmlns:a16="http://schemas.microsoft.com/office/drawing/2014/main" id="{A499A94B-1D22-44F5-8C45-25186E77DCC5}"/>
                </a:ext>
              </a:extLst>
            </p:cNvPr>
            <p:cNvSpPr>
              <a:spLocks noChangeArrowheads="1"/>
            </p:cNvSpPr>
            <p:nvPr/>
          </p:nvSpPr>
          <p:spPr bwMode="auto">
            <a:xfrm>
              <a:off x="522" y="64"/>
              <a:ext cx="5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MONTO</a:t>
              </a:r>
            </a:p>
          </p:txBody>
        </p:sp>
        <p:sp>
          <p:nvSpPr>
            <p:cNvPr id="61" name="Rectangle 56">
              <a:extLst>
                <a:ext uri="{FF2B5EF4-FFF2-40B4-BE49-F238E27FC236}">
                  <a16:creationId xmlns:a16="http://schemas.microsoft.com/office/drawing/2014/main" id="{C0EAADBE-EEC7-4617-8CA5-29781284BE50}"/>
                </a:ext>
              </a:extLst>
            </p:cNvPr>
            <p:cNvSpPr>
              <a:spLocks noChangeArrowheads="1"/>
            </p:cNvSpPr>
            <p:nvPr/>
          </p:nvSpPr>
          <p:spPr bwMode="auto">
            <a:xfrm>
              <a:off x="526" y="85"/>
              <a:ext cx="4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A SER </a:t>
              </a:r>
            </a:p>
          </p:txBody>
        </p:sp>
        <p:sp>
          <p:nvSpPr>
            <p:cNvPr id="62" name="Rectangle 57">
              <a:extLst>
                <a:ext uri="{FF2B5EF4-FFF2-40B4-BE49-F238E27FC236}">
                  <a16:creationId xmlns:a16="http://schemas.microsoft.com/office/drawing/2014/main" id="{AF81001E-E185-421C-817F-EECE0413C316}"/>
                </a:ext>
              </a:extLst>
            </p:cNvPr>
            <p:cNvSpPr>
              <a:spLocks noChangeArrowheads="1"/>
            </p:cNvSpPr>
            <p:nvPr/>
          </p:nvSpPr>
          <p:spPr bwMode="auto">
            <a:xfrm>
              <a:off x="514" y="106"/>
              <a:ext cx="7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ABONADO</a:t>
              </a:r>
            </a:p>
          </p:txBody>
        </p:sp>
        <p:sp>
          <p:nvSpPr>
            <p:cNvPr id="63" name="Rectangle 58">
              <a:extLst>
                <a:ext uri="{FF2B5EF4-FFF2-40B4-BE49-F238E27FC236}">
                  <a16:creationId xmlns:a16="http://schemas.microsoft.com/office/drawing/2014/main" id="{DC5A6BF8-F99C-4044-9F11-EA541347F109}"/>
                </a:ext>
              </a:extLst>
            </p:cNvPr>
            <p:cNvSpPr>
              <a:spLocks noChangeArrowheads="1"/>
            </p:cNvSpPr>
            <p:nvPr/>
          </p:nvSpPr>
          <p:spPr bwMode="auto">
            <a:xfrm>
              <a:off x="505" y="127"/>
              <a:ext cx="10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DURANTE EL </a:t>
              </a:r>
            </a:p>
          </p:txBody>
        </p:sp>
        <p:sp>
          <p:nvSpPr>
            <p:cNvPr id="64" name="Rectangle 59">
              <a:extLst>
                <a:ext uri="{FF2B5EF4-FFF2-40B4-BE49-F238E27FC236}">
                  <a16:creationId xmlns:a16="http://schemas.microsoft.com/office/drawing/2014/main" id="{5A79900C-AF94-453A-955A-6A8AC381DE5D}"/>
                </a:ext>
              </a:extLst>
            </p:cNvPr>
            <p:cNvSpPr>
              <a:spLocks noChangeArrowheads="1"/>
            </p:cNvSpPr>
            <p:nvPr/>
          </p:nvSpPr>
          <p:spPr bwMode="auto">
            <a:xfrm>
              <a:off x="511" y="148"/>
              <a:ext cx="90"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EJERCICIO </a:t>
              </a:r>
            </a:p>
          </p:txBody>
        </p:sp>
        <p:sp>
          <p:nvSpPr>
            <p:cNvPr id="65" name="Rectangle 60">
              <a:extLst>
                <a:ext uri="{FF2B5EF4-FFF2-40B4-BE49-F238E27FC236}">
                  <a16:creationId xmlns:a16="http://schemas.microsoft.com/office/drawing/2014/main" id="{C6FC8EF0-9312-4F2B-993A-0F34B5729D0A}"/>
                </a:ext>
              </a:extLst>
            </p:cNvPr>
            <p:cNvSpPr>
              <a:spLocks noChangeArrowheads="1"/>
            </p:cNvSpPr>
            <p:nvPr/>
          </p:nvSpPr>
          <p:spPr bwMode="auto">
            <a:xfrm>
              <a:off x="508" y="169"/>
              <a:ext cx="94"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FISCAL 2018</a:t>
              </a:r>
            </a:p>
          </p:txBody>
        </p:sp>
        <p:sp>
          <p:nvSpPr>
            <p:cNvPr id="66" name="Rectangle 61">
              <a:extLst>
                <a:ext uri="{FF2B5EF4-FFF2-40B4-BE49-F238E27FC236}">
                  <a16:creationId xmlns:a16="http://schemas.microsoft.com/office/drawing/2014/main" id="{9BEC9660-A1D2-4C7B-9EDA-DDDAE1095A42}"/>
                </a:ext>
              </a:extLst>
            </p:cNvPr>
            <p:cNvSpPr>
              <a:spLocks noChangeArrowheads="1"/>
            </p:cNvSpPr>
            <p:nvPr/>
          </p:nvSpPr>
          <p:spPr bwMode="auto">
            <a:xfrm>
              <a:off x="622" y="74"/>
              <a:ext cx="70"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DEFICIT </a:t>
              </a:r>
            </a:p>
          </p:txBody>
        </p:sp>
        <p:sp>
          <p:nvSpPr>
            <p:cNvPr id="67" name="Rectangle 62">
              <a:extLst>
                <a:ext uri="{FF2B5EF4-FFF2-40B4-BE49-F238E27FC236}">
                  <a16:creationId xmlns:a16="http://schemas.microsoft.com/office/drawing/2014/main" id="{99FED96E-5EFC-4421-9449-ABC9B0CCC4B2}"/>
                </a:ext>
              </a:extLst>
            </p:cNvPr>
            <p:cNvSpPr>
              <a:spLocks noChangeArrowheads="1"/>
            </p:cNvSpPr>
            <p:nvPr/>
          </p:nvSpPr>
          <p:spPr bwMode="auto">
            <a:xfrm>
              <a:off x="629" y="95"/>
              <a:ext cx="47"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EN EL</a:t>
              </a:r>
            </a:p>
          </p:txBody>
        </p:sp>
        <p:sp>
          <p:nvSpPr>
            <p:cNvPr id="68" name="Rectangle 63">
              <a:extLst>
                <a:ext uri="{FF2B5EF4-FFF2-40B4-BE49-F238E27FC236}">
                  <a16:creationId xmlns:a16="http://schemas.microsoft.com/office/drawing/2014/main" id="{842FC833-2A40-4905-BC55-FF9B487AA43E}"/>
                </a:ext>
              </a:extLst>
            </p:cNvPr>
            <p:cNvSpPr>
              <a:spLocks noChangeArrowheads="1"/>
            </p:cNvSpPr>
            <p:nvPr/>
          </p:nvSpPr>
          <p:spPr bwMode="auto">
            <a:xfrm>
              <a:off x="618" y="116"/>
              <a:ext cx="80"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NIVEL DE </a:t>
              </a:r>
            </a:p>
          </p:txBody>
        </p:sp>
        <p:sp>
          <p:nvSpPr>
            <p:cNvPr id="69" name="Rectangle 64">
              <a:extLst>
                <a:ext uri="{FF2B5EF4-FFF2-40B4-BE49-F238E27FC236}">
                  <a16:creationId xmlns:a16="http://schemas.microsoft.com/office/drawing/2014/main" id="{2B484811-6B66-4DD7-8965-A77B50FEAB8E}"/>
                </a:ext>
              </a:extLst>
            </p:cNvPr>
            <p:cNvSpPr>
              <a:spLocks noChangeArrowheads="1"/>
            </p:cNvSpPr>
            <p:nvPr/>
          </p:nvSpPr>
          <p:spPr bwMode="auto">
            <a:xfrm>
              <a:off x="622" y="137"/>
              <a:ext cx="7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TRANSF. </a:t>
              </a:r>
            </a:p>
          </p:txBody>
        </p:sp>
        <p:sp>
          <p:nvSpPr>
            <p:cNvPr id="70" name="Rectangle 65">
              <a:extLst>
                <a:ext uri="{FF2B5EF4-FFF2-40B4-BE49-F238E27FC236}">
                  <a16:creationId xmlns:a16="http://schemas.microsoft.com/office/drawing/2014/main" id="{63F0F0C5-A961-4E27-9E69-751E3595E8A7}"/>
                </a:ext>
              </a:extLst>
            </p:cNvPr>
            <p:cNvSpPr>
              <a:spLocks noChangeArrowheads="1"/>
            </p:cNvSpPr>
            <p:nvPr/>
          </p:nvSpPr>
          <p:spPr bwMode="auto">
            <a:xfrm>
              <a:off x="620" y="158"/>
              <a:ext cx="7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AÑO 2019</a:t>
              </a:r>
            </a:p>
          </p:txBody>
        </p:sp>
        <p:sp>
          <p:nvSpPr>
            <p:cNvPr id="71" name="Rectangle 66">
              <a:extLst>
                <a:ext uri="{FF2B5EF4-FFF2-40B4-BE49-F238E27FC236}">
                  <a16:creationId xmlns:a16="http://schemas.microsoft.com/office/drawing/2014/main" id="{60F33B83-3508-4167-A1B7-6376DA30CA69}"/>
                </a:ext>
              </a:extLst>
            </p:cNvPr>
            <p:cNvSpPr>
              <a:spLocks noChangeArrowheads="1"/>
            </p:cNvSpPr>
            <p:nvPr/>
          </p:nvSpPr>
          <p:spPr bwMode="auto">
            <a:xfrm>
              <a:off x="10" y="206"/>
              <a:ext cx="2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843</a:t>
              </a:r>
            </a:p>
          </p:txBody>
        </p:sp>
        <p:sp>
          <p:nvSpPr>
            <p:cNvPr id="72" name="Rectangle 67">
              <a:extLst>
                <a:ext uri="{FF2B5EF4-FFF2-40B4-BE49-F238E27FC236}">
                  <a16:creationId xmlns:a16="http://schemas.microsoft.com/office/drawing/2014/main" id="{A7E38464-0173-4881-9545-444C89B563A1}"/>
                </a:ext>
              </a:extLst>
            </p:cNvPr>
            <p:cNvSpPr>
              <a:spLocks noChangeArrowheads="1"/>
            </p:cNvSpPr>
            <p:nvPr/>
          </p:nvSpPr>
          <p:spPr bwMode="auto">
            <a:xfrm>
              <a:off x="43" y="206"/>
              <a:ext cx="27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APORTES A LOS PARTIDOS POLÍTICOS</a:t>
              </a:r>
            </a:p>
          </p:txBody>
        </p:sp>
        <p:sp>
          <p:nvSpPr>
            <p:cNvPr id="73" name="Rectangle 68">
              <a:extLst>
                <a:ext uri="{FF2B5EF4-FFF2-40B4-BE49-F238E27FC236}">
                  <a16:creationId xmlns:a16="http://schemas.microsoft.com/office/drawing/2014/main" id="{B4E0730E-16B1-49ED-985D-7B7EBCE098C3}"/>
                </a:ext>
              </a:extLst>
            </p:cNvPr>
            <p:cNvSpPr>
              <a:spLocks noChangeArrowheads="1"/>
            </p:cNvSpPr>
            <p:nvPr/>
          </p:nvSpPr>
          <p:spPr bwMode="auto">
            <a:xfrm>
              <a:off x="290" y="206"/>
              <a:ext cx="103"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44.649.345.812</a:t>
              </a:r>
            </a:p>
          </p:txBody>
        </p:sp>
        <p:sp>
          <p:nvSpPr>
            <p:cNvPr id="74" name="Rectangle 69">
              <a:extLst>
                <a:ext uri="{FF2B5EF4-FFF2-40B4-BE49-F238E27FC236}">
                  <a16:creationId xmlns:a16="http://schemas.microsoft.com/office/drawing/2014/main" id="{CEE9457D-DE73-47BC-AC70-DB2309DA0FA4}"/>
                </a:ext>
              </a:extLst>
            </p:cNvPr>
            <p:cNvSpPr>
              <a:spLocks noChangeArrowheads="1"/>
            </p:cNvSpPr>
            <p:nvPr/>
          </p:nvSpPr>
          <p:spPr bwMode="auto">
            <a:xfrm>
              <a:off x="402" y="206"/>
              <a:ext cx="103"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40.000.000.000</a:t>
              </a:r>
            </a:p>
          </p:txBody>
        </p:sp>
        <p:sp>
          <p:nvSpPr>
            <p:cNvPr id="75" name="Rectangle 70">
              <a:extLst>
                <a:ext uri="{FF2B5EF4-FFF2-40B4-BE49-F238E27FC236}">
                  <a16:creationId xmlns:a16="http://schemas.microsoft.com/office/drawing/2014/main" id="{BE0B386B-B3D3-4D3F-BA19-D2AB041B0CAC}"/>
                </a:ext>
              </a:extLst>
            </p:cNvPr>
            <p:cNvSpPr>
              <a:spLocks noChangeArrowheads="1"/>
            </p:cNvSpPr>
            <p:nvPr/>
          </p:nvSpPr>
          <p:spPr bwMode="auto">
            <a:xfrm>
              <a:off x="540" y="206"/>
              <a:ext cx="1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0</a:t>
              </a:r>
            </a:p>
          </p:txBody>
        </p:sp>
        <p:sp>
          <p:nvSpPr>
            <p:cNvPr id="76" name="Rectangle 71">
              <a:extLst>
                <a:ext uri="{FF2B5EF4-FFF2-40B4-BE49-F238E27FC236}">
                  <a16:creationId xmlns:a16="http://schemas.microsoft.com/office/drawing/2014/main" id="{10F20AD7-A849-4C1A-A8B8-86C45E5B8C13}"/>
                </a:ext>
              </a:extLst>
            </p:cNvPr>
            <p:cNvSpPr>
              <a:spLocks noChangeArrowheads="1"/>
            </p:cNvSpPr>
            <p:nvPr/>
          </p:nvSpPr>
          <p:spPr bwMode="auto">
            <a:xfrm>
              <a:off x="612" y="206"/>
              <a:ext cx="98"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-4.649.345.812</a:t>
              </a:r>
            </a:p>
          </p:txBody>
        </p:sp>
        <p:sp>
          <p:nvSpPr>
            <p:cNvPr id="77" name="Rectangle 72">
              <a:extLst>
                <a:ext uri="{FF2B5EF4-FFF2-40B4-BE49-F238E27FC236}">
                  <a16:creationId xmlns:a16="http://schemas.microsoft.com/office/drawing/2014/main" id="{5F23F98D-7B7A-4436-84C0-7B24539FBC1A}"/>
                </a:ext>
              </a:extLst>
            </p:cNvPr>
            <p:cNvSpPr>
              <a:spLocks noChangeArrowheads="1"/>
            </p:cNvSpPr>
            <p:nvPr/>
          </p:nvSpPr>
          <p:spPr bwMode="auto">
            <a:xfrm>
              <a:off x="10" y="250"/>
              <a:ext cx="2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844</a:t>
              </a:r>
            </a:p>
          </p:txBody>
        </p:sp>
        <p:sp>
          <p:nvSpPr>
            <p:cNvPr id="78" name="Rectangle 73">
              <a:extLst>
                <a:ext uri="{FF2B5EF4-FFF2-40B4-BE49-F238E27FC236}">
                  <a16:creationId xmlns:a16="http://schemas.microsoft.com/office/drawing/2014/main" id="{61EA4300-9692-49AA-96E5-8716F476B6AE}"/>
                </a:ext>
              </a:extLst>
            </p:cNvPr>
            <p:cNvSpPr>
              <a:spLocks noChangeArrowheads="1"/>
            </p:cNvSpPr>
            <p:nvPr/>
          </p:nvSpPr>
          <p:spPr bwMode="auto">
            <a:xfrm>
              <a:off x="43" y="250"/>
              <a:ext cx="29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SUBSIDIOS A LOS PARTIDOS POLÍTICOS</a:t>
              </a:r>
            </a:p>
          </p:txBody>
        </p:sp>
        <p:sp>
          <p:nvSpPr>
            <p:cNvPr id="79" name="Rectangle 74">
              <a:extLst>
                <a:ext uri="{FF2B5EF4-FFF2-40B4-BE49-F238E27FC236}">
                  <a16:creationId xmlns:a16="http://schemas.microsoft.com/office/drawing/2014/main" id="{5216EE4D-922A-418A-A732-D871ABDE11D2}"/>
                </a:ext>
              </a:extLst>
            </p:cNvPr>
            <p:cNvSpPr>
              <a:spLocks noChangeArrowheads="1"/>
            </p:cNvSpPr>
            <p:nvPr/>
          </p:nvSpPr>
          <p:spPr bwMode="auto">
            <a:xfrm>
              <a:off x="290" y="250"/>
              <a:ext cx="103"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79.416.248.832</a:t>
              </a:r>
            </a:p>
          </p:txBody>
        </p:sp>
        <p:sp>
          <p:nvSpPr>
            <p:cNvPr id="80" name="Rectangle 75">
              <a:extLst>
                <a:ext uri="{FF2B5EF4-FFF2-40B4-BE49-F238E27FC236}">
                  <a16:creationId xmlns:a16="http://schemas.microsoft.com/office/drawing/2014/main" id="{AA1A0611-2F9B-4CE9-8FE0-192410178DF3}"/>
                </a:ext>
              </a:extLst>
            </p:cNvPr>
            <p:cNvSpPr>
              <a:spLocks noChangeArrowheads="1"/>
            </p:cNvSpPr>
            <p:nvPr/>
          </p:nvSpPr>
          <p:spPr bwMode="auto">
            <a:xfrm>
              <a:off x="402" y="250"/>
              <a:ext cx="103"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25.742.659.030</a:t>
              </a:r>
            </a:p>
          </p:txBody>
        </p:sp>
        <p:sp>
          <p:nvSpPr>
            <p:cNvPr id="81" name="Rectangle 76">
              <a:extLst>
                <a:ext uri="{FF2B5EF4-FFF2-40B4-BE49-F238E27FC236}">
                  <a16:creationId xmlns:a16="http://schemas.microsoft.com/office/drawing/2014/main" id="{F7EFC707-ED3F-470D-9442-02A7583B332D}"/>
                </a:ext>
              </a:extLst>
            </p:cNvPr>
            <p:cNvSpPr>
              <a:spLocks noChangeArrowheads="1"/>
            </p:cNvSpPr>
            <p:nvPr/>
          </p:nvSpPr>
          <p:spPr bwMode="auto">
            <a:xfrm>
              <a:off x="506" y="250"/>
              <a:ext cx="103"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0" i="1" u="none" strike="noStrike" baseline="0">
                  <a:solidFill>
                    <a:srgbClr val="000000"/>
                  </a:solidFill>
                  <a:latin typeface="Times New Roman"/>
                  <a:cs typeface="Times New Roman"/>
                </a:rPr>
                <a:t>14.645.318.191</a:t>
              </a:r>
            </a:p>
          </p:txBody>
        </p:sp>
        <p:sp>
          <p:nvSpPr>
            <p:cNvPr id="82" name="Rectangle 77">
              <a:extLst>
                <a:ext uri="{FF2B5EF4-FFF2-40B4-BE49-F238E27FC236}">
                  <a16:creationId xmlns:a16="http://schemas.microsoft.com/office/drawing/2014/main" id="{8C92339C-DE85-4626-ADE7-9AE563228458}"/>
                </a:ext>
              </a:extLst>
            </p:cNvPr>
            <p:cNvSpPr>
              <a:spLocks noChangeArrowheads="1"/>
            </p:cNvSpPr>
            <p:nvPr/>
          </p:nvSpPr>
          <p:spPr bwMode="auto">
            <a:xfrm>
              <a:off x="603" y="251"/>
              <a:ext cx="9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200" b="1" i="1" u="none" strike="noStrike" baseline="0">
                  <a:solidFill>
                    <a:srgbClr val="000000"/>
                  </a:solidFill>
                  <a:latin typeface="Times New Roman"/>
                  <a:cs typeface="Times New Roman"/>
                </a:rPr>
                <a:t>-39.028.271.611</a:t>
              </a:r>
            </a:p>
          </p:txBody>
        </p:sp>
        <p:sp>
          <p:nvSpPr>
            <p:cNvPr id="83" name="Rectangle 78">
              <a:extLst>
                <a:ext uri="{FF2B5EF4-FFF2-40B4-BE49-F238E27FC236}">
                  <a16:creationId xmlns:a16="http://schemas.microsoft.com/office/drawing/2014/main" id="{331845FF-3F70-4B55-B3D6-999E2883DEB8}"/>
                </a:ext>
              </a:extLst>
            </p:cNvPr>
            <p:cNvSpPr>
              <a:spLocks noChangeArrowheads="1"/>
            </p:cNvSpPr>
            <p:nvPr/>
          </p:nvSpPr>
          <p:spPr bwMode="auto">
            <a:xfrm>
              <a:off x="278" y="294"/>
              <a:ext cx="13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400" b="1" i="1" u="none" strike="noStrike" baseline="0">
                  <a:solidFill>
                    <a:srgbClr val="000000"/>
                  </a:solidFill>
                  <a:latin typeface="Times New Roman"/>
                  <a:cs typeface="Times New Roman"/>
                </a:rPr>
                <a:t>124.065.594.644</a:t>
              </a:r>
            </a:p>
          </p:txBody>
        </p:sp>
        <p:sp>
          <p:nvSpPr>
            <p:cNvPr id="84" name="Rectangle 79">
              <a:extLst>
                <a:ext uri="{FF2B5EF4-FFF2-40B4-BE49-F238E27FC236}">
                  <a16:creationId xmlns:a16="http://schemas.microsoft.com/office/drawing/2014/main" id="{49474B92-B71D-4B60-92A5-42F56D688A76}"/>
                </a:ext>
              </a:extLst>
            </p:cNvPr>
            <p:cNvSpPr>
              <a:spLocks noChangeArrowheads="1"/>
            </p:cNvSpPr>
            <p:nvPr/>
          </p:nvSpPr>
          <p:spPr bwMode="auto">
            <a:xfrm>
              <a:off x="392" y="294"/>
              <a:ext cx="12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400" b="1" i="1" u="none" strike="noStrike" baseline="0">
                  <a:solidFill>
                    <a:srgbClr val="000000"/>
                  </a:solidFill>
                  <a:latin typeface="Times New Roman"/>
                  <a:cs typeface="Times New Roman"/>
                </a:rPr>
                <a:t>65.742.659.030</a:t>
              </a:r>
            </a:p>
          </p:txBody>
        </p:sp>
        <p:sp>
          <p:nvSpPr>
            <p:cNvPr id="85" name="Rectangle 80">
              <a:extLst>
                <a:ext uri="{FF2B5EF4-FFF2-40B4-BE49-F238E27FC236}">
                  <a16:creationId xmlns:a16="http://schemas.microsoft.com/office/drawing/2014/main" id="{02EE84A0-0BC8-49D7-87A9-864E0DAB4CA0}"/>
                </a:ext>
              </a:extLst>
            </p:cNvPr>
            <p:cNvSpPr>
              <a:spLocks noChangeArrowheads="1"/>
            </p:cNvSpPr>
            <p:nvPr/>
          </p:nvSpPr>
          <p:spPr bwMode="auto">
            <a:xfrm>
              <a:off x="497" y="294"/>
              <a:ext cx="12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400" b="1" i="1" u="none" strike="noStrike" baseline="0">
                  <a:solidFill>
                    <a:srgbClr val="000000"/>
                  </a:solidFill>
                  <a:latin typeface="Times New Roman"/>
                  <a:cs typeface="Times New Roman"/>
                </a:rPr>
                <a:t>14.645.318.191</a:t>
              </a:r>
            </a:p>
          </p:txBody>
        </p:sp>
        <p:sp>
          <p:nvSpPr>
            <p:cNvPr id="86" name="Rectangle 81">
              <a:extLst>
                <a:ext uri="{FF2B5EF4-FFF2-40B4-BE49-F238E27FC236}">
                  <a16:creationId xmlns:a16="http://schemas.microsoft.com/office/drawing/2014/main" id="{7632D8C3-98DF-4261-85F9-D61715F71608}"/>
                </a:ext>
              </a:extLst>
            </p:cNvPr>
            <p:cNvSpPr>
              <a:spLocks noChangeArrowheads="1"/>
            </p:cNvSpPr>
            <p:nvPr/>
          </p:nvSpPr>
          <p:spPr bwMode="auto">
            <a:xfrm>
              <a:off x="601" y="294"/>
              <a:ext cx="11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400" b="1" i="1" u="none" strike="noStrike" baseline="0">
                  <a:solidFill>
                    <a:srgbClr val="000000"/>
                  </a:solidFill>
                  <a:latin typeface="Times New Roman"/>
                  <a:cs typeface="Times New Roman"/>
                </a:rPr>
                <a:t>-43.677.617.423</a:t>
              </a:r>
            </a:p>
          </p:txBody>
        </p:sp>
        <p:sp>
          <p:nvSpPr>
            <p:cNvPr id="87" name="Rectangle 82">
              <a:extLst>
                <a:ext uri="{FF2B5EF4-FFF2-40B4-BE49-F238E27FC236}">
                  <a16:creationId xmlns:a16="http://schemas.microsoft.com/office/drawing/2014/main" id="{2ACE6F63-94B1-48F2-8519-B5CF19FB1141}"/>
                </a:ext>
              </a:extLst>
            </p:cNvPr>
            <p:cNvSpPr>
              <a:spLocks noChangeArrowheads="1"/>
            </p:cNvSpPr>
            <p:nvPr/>
          </p:nvSpPr>
          <p:spPr bwMode="auto">
            <a:xfrm>
              <a:off x="104" y="293"/>
              <a:ext cx="81"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400" b="1" i="1" u="none" strike="noStrike" baseline="0">
                  <a:solidFill>
                    <a:srgbClr val="000000"/>
                  </a:solidFill>
                  <a:latin typeface="Times New Roman"/>
                  <a:cs typeface="Times New Roman"/>
                </a:rPr>
                <a:t>T O T A L</a:t>
              </a:r>
            </a:p>
          </p:txBody>
        </p:sp>
        <p:sp>
          <p:nvSpPr>
            <p:cNvPr id="88" name="Rectangle 83">
              <a:extLst>
                <a:ext uri="{FF2B5EF4-FFF2-40B4-BE49-F238E27FC236}">
                  <a16:creationId xmlns:a16="http://schemas.microsoft.com/office/drawing/2014/main" id="{24473E0C-014C-41D9-95CF-41077BD91674}"/>
                </a:ext>
              </a:extLst>
            </p:cNvPr>
            <p:cNvSpPr>
              <a:spLocks noChangeArrowheads="1"/>
            </p:cNvSpPr>
            <p:nvPr/>
          </p:nvSpPr>
          <p:spPr bwMode="auto">
            <a:xfrm>
              <a:off x="63" y="15"/>
              <a:ext cx="78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PY" sz="1800" b="1" i="1" u="none" strike="noStrike" baseline="0">
                  <a:solidFill>
                    <a:srgbClr val="000000"/>
                  </a:solidFill>
                  <a:latin typeface="Times New Roman"/>
                  <a:cs typeface="Times New Roman"/>
                </a:rPr>
                <a:t>NIVEL 800 "OTRAS TRANSFERENCIAS" - DEFICIT PRESUPUESTARIO</a:t>
              </a:r>
            </a:p>
          </p:txBody>
        </p:sp>
        <p:sp>
          <p:nvSpPr>
            <p:cNvPr id="89" name="Rectangle 84">
              <a:extLst>
                <a:ext uri="{FF2B5EF4-FFF2-40B4-BE49-F238E27FC236}">
                  <a16:creationId xmlns:a16="http://schemas.microsoft.com/office/drawing/2014/main" id="{CA935FB7-9502-47BB-BCE9-4F160EF24144}"/>
                </a:ext>
              </a:extLst>
            </p:cNvPr>
            <p:cNvSpPr>
              <a:spLocks noChangeArrowheads="1"/>
            </p:cNvSpPr>
            <p:nvPr/>
          </p:nvSpPr>
          <p:spPr bwMode="auto">
            <a:xfrm>
              <a:off x="0" y="0"/>
              <a:ext cx="1"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0" name="Line 85">
              <a:extLst>
                <a:ext uri="{FF2B5EF4-FFF2-40B4-BE49-F238E27FC236}">
                  <a16:creationId xmlns:a16="http://schemas.microsoft.com/office/drawing/2014/main" id="{E6F3CCEE-9E73-48BE-A595-D1B261E6ED06}"/>
                </a:ext>
              </a:extLst>
            </p:cNvPr>
            <p:cNvSpPr>
              <a:spLocks noChangeShapeType="1"/>
            </p:cNvSpPr>
            <p:nvPr/>
          </p:nvSpPr>
          <p:spPr bwMode="auto">
            <a:xfrm>
              <a:off x="1" y="0"/>
              <a:ext cx="6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91" name="Rectangle 86">
              <a:extLst>
                <a:ext uri="{FF2B5EF4-FFF2-40B4-BE49-F238E27FC236}">
                  <a16:creationId xmlns:a16="http://schemas.microsoft.com/office/drawing/2014/main" id="{7D7055E6-4F05-4A28-9A78-542AD38AB132}"/>
                </a:ext>
              </a:extLst>
            </p:cNvPr>
            <p:cNvSpPr>
              <a:spLocks noChangeArrowheads="1"/>
            </p:cNvSpPr>
            <p:nvPr/>
          </p:nvSpPr>
          <p:spPr bwMode="auto">
            <a:xfrm>
              <a:off x="1" y="0"/>
              <a:ext cx="69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2" name="Rectangle 87">
              <a:extLst>
                <a:ext uri="{FF2B5EF4-FFF2-40B4-BE49-F238E27FC236}">
                  <a16:creationId xmlns:a16="http://schemas.microsoft.com/office/drawing/2014/main" id="{145618BF-03AF-4921-8C82-C174FFF5DA4C}"/>
                </a:ext>
              </a:extLst>
            </p:cNvPr>
            <p:cNvSpPr>
              <a:spLocks noChangeArrowheads="1"/>
            </p:cNvSpPr>
            <p:nvPr/>
          </p:nvSpPr>
          <p:spPr bwMode="auto">
            <a:xfrm>
              <a:off x="699" y="0"/>
              <a:ext cx="1"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3" name="Rectangle 88">
              <a:extLst>
                <a:ext uri="{FF2B5EF4-FFF2-40B4-BE49-F238E27FC236}">
                  <a16:creationId xmlns:a16="http://schemas.microsoft.com/office/drawing/2014/main" id="{037674A2-E241-4AB5-8B62-C3F1A4E65F5C}"/>
                </a:ext>
              </a:extLst>
            </p:cNvPr>
            <p:cNvSpPr>
              <a:spLocks noChangeArrowheads="1"/>
            </p:cNvSpPr>
            <p:nvPr/>
          </p:nvSpPr>
          <p:spPr bwMode="auto">
            <a:xfrm>
              <a:off x="41" y="0"/>
              <a:ext cx="1"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4" name="Rectangle 89">
              <a:extLst>
                <a:ext uri="{FF2B5EF4-FFF2-40B4-BE49-F238E27FC236}">
                  <a16:creationId xmlns:a16="http://schemas.microsoft.com/office/drawing/2014/main" id="{5743D25B-7AF3-465F-8871-2C4A9E01F3B3}"/>
                </a:ext>
              </a:extLst>
            </p:cNvPr>
            <p:cNvSpPr>
              <a:spLocks noChangeArrowheads="1"/>
            </p:cNvSpPr>
            <p:nvPr/>
          </p:nvSpPr>
          <p:spPr bwMode="auto">
            <a:xfrm>
              <a:off x="270" y="0"/>
              <a:ext cx="1"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5" name="Rectangle 90">
              <a:extLst>
                <a:ext uri="{FF2B5EF4-FFF2-40B4-BE49-F238E27FC236}">
                  <a16:creationId xmlns:a16="http://schemas.microsoft.com/office/drawing/2014/main" id="{A30B8F47-C25D-4E59-A92C-93CEAFC8B4B7}"/>
                </a:ext>
              </a:extLst>
            </p:cNvPr>
            <p:cNvSpPr>
              <a:spLocks noChangeArrowheads="1"/>
            </p:cNvSpPr>
            <p:nvPr/>
          </p:nvSpPr>
          <p:spPr bwMode="auto">
            <a:xfrm>
              <a:off x="386" y="0"/>
              <a:ext cx="1"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6" name="Rectangle 91">
              <a:extLst>
                <a:ext uri="{FF2B5EF4-FFF2-40B4-BE49-F238E27FC236}">
                  <a16:creationId xmlns:a16="http://schemas.microsoft.com/office/drawing/2014/main" id="{23E6FA3D-FA8A-48B0-9CB4-08080EBD4E18}"/>
                </a:ext>
              </a:extLst>
            </p:cNvPr>
            <p:cNvSpPr>
              <a:spLocks noChangeArrowheads="1"/>
            </p:cNvSpPr>
            <p:nvPr/>
          </p:nvSpPr>
          <p:spPr bwMode="auto">
            <a:xfrm>
              <a:off x="492" y="0"/>
              <a:ext cx="1"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7" name="Rectangle 92">
              <a:extLst>
                <a:ext uri="{FF2B5EF4-FFF2-40B4-BE49-F238E27FC236}">
                  <a16:creationId xmlns:a16="http://schemas.microsoft.com/office/drawing/2014/main" id="{399989D0-6E26-410C-B5C6-9BA093D6B94B}"/>
                </a:ext>
              </a:extLst>
            </p:cNvPr>
            <p:cNvSpPr>
              <a:spLocks noChangeArrowheads="1"/>
            </p:cNvSpPr>
            <p:nvPr/>
          </p:nvSpPr>
          <p:spPr bwMode="auto">
            <a:xfrm>
              <a:off x="595" y="0"/>
              <a:ext cx="1"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98" name="Line 93">
              <a:extLst>
                <a:ext uri="{FF2B5EF4-FFF2-40B4-BE49-F238E27FC236}">
                  <a16:creationId xmlns:a16="http://schemas.microsoft.com/office/drawing/2014/main" id="{21F3DCFD-1009-44FF-BB52-8AAD3B2A2883}"/>
                </a:ext>
              </a:extLst>
            </p:cNvPr>
            <p:cNvSpPr>
              <a:spLocks noChangeShapeType="1"/>
            </p:cNvSpPr>
            <p:nvPr/>
          </p:nvSpPr>
          <p:spPr bwMode="auto">
            <a:xfrm>
              <a:off x="1" y="57"/>
              <a:ext cx="6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99" name="Rectangle 94">
              <a:extLst>
                <a:ext uri="{FF2B5EF4-FFF2-40B4-BE49-F238E27FC236}">
                  <a16:creationId xmlns:a16="http://schemas.microsoft.com/office/drawing/2014/main" id="{C346CFBE-99FA-4C75-8359-D95BD5B3EA21}"/>
                </a:ext>
              </a:extLst>
            </p:cNvPr>
            <p:cNvSpPr>
              <a:spLocks noChangeArrowheads="1"/>
            </p:cNvSpPr>
            <p:nvPr/>
          </p:nvSpPr>
          <p:spPr bwMode="auto">
            <a:xfrm>
              <a:off x="1" y="57"/>
              <a:ext cx="69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00" name="Line 95">
              <a:extLst>
                <a:ext uri="{FF2B5EF4-FFF2-40B4-BE49-F238E27FC236}">
                  <a16:creationId xmlns:a16="http://schemas.microsoft.com/office/drawing/2014/main" id="{F6078E8B-D64B-460F-9EAE-969A3B63A20F}"/>
                </a:ext>
              </a:extLst>
            </p:cNvPr>
            <p:cNvSpPr>
              <a:spLocks noChangeShapeType="1"/>
            </p:cNvSpPr>
            <p:nvPr/>
          </p:nvSpPr>
          <p:spPr bwMode="auto">
            <a:xfrm>
              <a:off x="1" y="193"/>
              <a:ext cx="6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01" name="Rectangle 96">
              <a:extLst>
                <a:ext uri="{FF2B5EF4-FFF2-40B4-BE49-F238E27FC236}">
                  <a16:creationId xmlns:a16="http://schemas.microsoft.com/office/drawing/2014/main" id="{6CA0FB59-649A-4A8E-8172-216279F7032B}"/>
                </a:ext>
              </a:extLst>
            </p:cNvPr>
            <p:cNvSpPr>
              <a:spLocks noChangeArrowheads="1"/>
            </p:cNvSpPr>
            <p:nvPr/>
          </p:nvSpPr>
          <p:spPr bwMode="auto">
            <a:xfrm>
              <a:off x="1" y="193"/>
              <a:ext cx="69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02" name="Line 97">
              <a:extLst>
                <a:ext uri="{FF2B5EF4-FFF2-40B4-BE49-F238E27FC236}">
                  <a16:creationId xmlns:a16="http://schemas.microsoft.com/office/drawing/2014/main" id="{F29B62A3-2229-4049-A651-0D6D4BEB84E4}"/>
                </a:ext>
              </a:extLst>
            </p:cNvPr>
            <p:cNvSpPr>
              <a:spLocks noChangeShapeType="1"/>
            </p:cNvSpPr>
            <p:nvPr/>
          </p:nvSpPr>
          <p:spPr bwMode="auto">
            <a:xfrm>
              <a:off x="1" y="237"/>
              <a:ext cx="6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03" name="Rectangle 98">
              <a:extLst>
                <a:ext uri="{FF2B5EF4-FFF2-40B4-BE49-F238E27FC236}">
                  <a16:creationId xmlns:a16="http://schemas.microsoft.com/office/drawing/2014/main" id="{B1B4C0EB-BBB4-4DD9-ACAA-48E8F1452CF0}"/>
                </a:ext>
              </a:extLst>
            </p:cNvPr>
            <p:cNvSpPr>
              <a:spLocks noChangeArrowheads="1"/>
            </p:cNvSpPr>
            <p:nvPr/>
          </p:nvSpPr>
          <p:spPr bwMode="auto">
            <a:xfrm>
              <a:off x="1" y="237"/>
              <a:ext cx="69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04" name="Line 99">
              <a:extLst>
                <a:ext uri="{FF2B5EF4-FFF2-40B4-BE49-F238E27FC236}">
                  <a16:creationId xmlns:a16="http://schemas.microsoft.com/office/drawing/2014/main" id="{7C29C24A-92BC-44A9-8671-CC847E6A1FFC}"/>
                </a:ext>
              </a:extLst>
            </p:cNvPr>
            <p:cNvSpPr>
              <a:spLocks noChangeShapeType="1"/>
            </p:cNvSpPr>
            <p:nvPr/>
          </p:nvSpPr>
          <p:spPr bwMode="auto">
            <a:xfrm>
              <a:off x="1" y="281"/>
              <a:ext cx="6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05" name="Rectangle 100">
              <a:extLst>
                <a:ext uri="{FF2B5EF4-FFF2-40B4-BE49-F238E27FC236}">
                  <a16:creationId xmlns:a16="http://schemas.microsoft.com/office/drawing/2014/main" id="{9D998B2E-A508-4CA2-B5B9-860B59C73793}"/>
                </a:ext>
              </a:extLst>
            </p:cNvPr>
            <p:cNvSpPr>
              <a:spLocks noChangeArrowheads="1"/>
            </p:cNvSpPr>
            <p:nvPr/>
          </p:nvSpPr>
          <p:spPr bwMode="auto">
            <a:xfrm>
              <a:off x="1" y="281"/>
              <a:ext cx="69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06" name="Line 101">
              <a:extLst>
                <a:ext uri="{FF2B5EF4-FFF2-40B4-BE49-F238E27FC236}">
                  <a16:creationId xmlns:a16="http://schemas.microsoft.com/office/drawing/2014/main" id="{E3B81D6D-0197-443D-854B-FDC39B2F07C2}"/>
                </a:ext>
              </a:extLst>
            </p:cNvPr>
            <p:cNvSpPr>
              <a:spLocks noChangeShapeType="1"/>
            </p:cNvSpPr>
            <p:nvPr/>
          </p:nvSpPr>
          <p:spPr bwMode="auto">
            <a:xfrm>
              <a:off x="0" y="0"/>
              <a:ext cx="0" cy="3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07" name="Rectangle 102">
              <a:extLst>
                <a:ext uri="{FF2B5EF4-FFF2-40B4-BE49-F238E27FC236}">
                  <a16:creationId xmlns:a16="http://schemas.microsoft.com/office/drawing/2014/main" id="{0A8FCCE5-A8CF-45F4-B8EF-72B0B664DC5B}"/>
                </a:ext>
              </a:extLst>
            </p:cNvPr>
            <p:cNvSpPr>
              <a:spLocks noChangeArrowheads="1"/>
            </p:cNvSpPr>
            <p:nvPr/>
          </p:nvSpPr>
          <p:spPr bwMode="auto">
            <a:xfrm>
              <a:off x="0" y="0"/>
              <a:ext cx="1" cy="3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08" name="Line 103">
              <a:extLst>
                <a:ext uri="{FF2B5EF4-FFF2-40B4-BE49-F238E27FC236}">
                  <a16:creationId xmlns:a16="http://schemas.microsoft.com/office/drawing/2014/main" id="{7D229137-DCDD-40AF-9EC3-B57BCCD0196A}"/>
                </a:ext>
              </a:extLst>
            </p:cNvPr>
            <p:cNvSpPr>
              <a:spLocks noChangeShapeType="1"/>
            </p:cNvSpPr>
            <p:nvPr/>
          </p:nvSpPr>
          <p:spPr bwMode="auto">
            <a:xfrm>
              <a:off x="41" y="58"/>
              <a:ext cx="0" cy="2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09" name="Rectangle 104">
              <a:extLst>
                <a:ext uri="{FF2B5EF4-FFF2-40B4-BE49-F238E27FC236}">
                  <a16:creationId xmlns:a16="http://schemas.microsoft.com/office/drawing/2014/main" id="{DB1BA689-D433-4179-B6C3-B6CAD1F7259B}"/>
                </a:ext>
              </a:extLst>
            </p:cNvPr>
            <p:cNvSpPr>
              <a:spLocks noChangeArrowheads="1"/>
            </p:cNvSpPr>
            <p:nvPr/>
          </p:nvSpPr>
          <p:spPr bwMode="auto">
            <a:xfrm>
              <a:off x="41" y="58"/>
              <a:ext cx="1"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10" name="Line 105">
              <a:extLst>
                <a:ext uri="{FF2B5EF4-FFF2-40B4-BE49-F238E27FC236}">
                  <a16:creationId xmlns:a16="http://schemas.microsoft.com/office/drawing/2014/main" id="{55A5D4BA-ECF9-4D56-8D72-B5101E1E21FA}"/>
                </a:ext>
              </a:extLst>
            </p:cNvPr>
            <p:cNvSpPr>
              <a:spLocks noChangeShapeType="1"/>
            </p:cNvSpPr>
            <p:nvPr/>
          </p:nvSpPr>
          <p:spPr bwMode="auto">
            <a:xfrm>
              <a:off x="270" y="58"/>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11" name="Rectangle 106">
              <a:extLst>
                <a:ext uri="{FF2B5EF4-FFF2-40B4-BE49-F238E27FC236}">
                  <a16:creationId xmlns:a16="http://schemas.microsoft.com/office/drawing/2014/main" id="{F8167658-3FBC-43DF-BA24-EE87AF316A89}"/>
                </a:ext>
              </a:extLst>
            </p:cNvPr>
            <p:cNvSpPr>
              <a:spLocks noChangeArrowheads="1"/>
            </p:cNvSpPr>
            <p:nvPr/>
          </p:nvSpPr>
          <p:spPr bwMode="auto">
            <a:xfrm>
              <a:off x="270" y="58"/>
              <a:ext cx="1"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12" name="Line 107">
              <a:extLst>
                <a:ext uri="{FF2B5EF4-FFF2-40B4-BE49-F238E27FC236}">
                  <a16:creationId xmlns:a16="http://schemas.microsoft.com/office/drawing/2014/main" id="{F4F77E53-1C14-45ED-B498-2F71E4317651}"/>
                </a:ext>
              </a:extLst>
            </p:cNvPr>
            <p:cNvSpPr>
              <a:spLocks noChangeShapeType="1"/>
            </p:cNvSpPr>
            <p:nvPr/>
          </p:nvSpPr>
          <p:spPr bwMode="auto">
            <a:xfrm>
              <a:off x="386" y="58"/>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13" name="Rectangle 108">
              <a:extLst>
                <a:ext uri="{FF2B5EF4-FFF2-40B4-BE49-F238E27FC236}">
                  <a16:creationId xmlns:a16="http://schemas.microsoft.com/office/drawing/2014/main" id="{1781D7DD-0DF9-4A0B-B032-38E5440F8185}"/>
                </a:ext>
              </a:extLst>
            </p:cNvPr>
            <p:cNvSpPr>
              <a:spLocks noChangeArrowheads="1"/>
            </p:cNvSpPr>
            <p:nvPr/>
          </p:nvSpPr>
          <p:spPr bwMode="auto">
            <a:xfrm>
              <a:off x="386" y="58"/>
              <a:ext cx="1"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14" name="Line 109">
              <a:extLst>
                <a:ext uri="{FF2B5EF4-FFF2-40B4-BE49-F238E27FC236}">
                  <a16:creationId xmlns:a16="http://schemas.microsoft.com/office/drawing/2014/main" id="{5A963398-3302-4685-9462-E7852B676159}"/>
                </a:ext>
              </a:extLst>
            </p:cNvPr>
            <p:cNvSpPr>
              <a:spLocks noChangeShapeType="1"/>
            </p:cNvSpPr>
            <p:nvPr/>
          </p:nvSpPr>
          <p:spPr bwMode="auto">
            <a:xfrm>
              <a:off x="492" y="58"/>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15" name="Rectangle 110">
              <a:extLst>
                <a:ext uri="{FF2B5EF4-FFF2-40B4-BE49-F238E27FC236}">
                  <a16:creationId xmlns:a16="http://schemas.microsoft.com/office/drawing/2014/main" id="{79208B4E-8440-403B-8D41-E0C140642D72}"/>
                </a:ext>
              </a:extLst>
            </p:cNvPr>
            <p:cNvSpPr>
              <a:spLocks noChangeArrowheads="1"/>
            </p:cNvSpPr>
            <p:nvPr/>
          </p:nvSpPr>
          <p:spPr bwMode="auto">
            <a:xfrm>
              <a:off x="492" y="58"/>
              <a:ext cx="1"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16" name="Line 111">
              <a:extLst>
                <a:ext uri="{FF2B5EF4-FFF2-40B4-BE49-F238E27FC236}">
                  <a16:creationId xmlns:a16="http://schemas.microsoft.com/office/drawing/2014/main" id="{FDAC0EF3-EA8C-4446-A29B-0F31EDE785C4}"/>
                </a:ext>
              </a:extLst>
            </p:cNvPr>
            <p:cNvSpPr>
              <a:spLocks noChangeShapeType="1"/>
            </p:cNvSpPr>
            <p:nvPr/>
          </p:nvSpPr>
          <p:spPr bwMode="auto">
            <a:xfrm>
              <a:off x="595" y="58"/>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17" name="Rectangle 112">
              <a:extLst>
                <a:ext uri="{FF2B5EF4-FFF2-40B4-BE49-F238E27FC236}">
                  <a16:creationId xmlns:a16="http://schemas.microsoft.com/office/drawing/2014/main" id="{4A50F8EC-39F4-4173-828B-2FA63E57553A}"/>
                </a:ext>
              </a:extLst>
            </p:cNvPr>
            <p:cNvSpPr>
              <a:spLocks noChangeArrowheads="1"/>
            </p:cNvSpPr>
            <p:nvPr/>
          </p:nvSpPr>
          <p:spPr bwMode="auto">
            <a:xfrm>
              <a:off x="595" y="58"/>
              <a:ext cx="1"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18" name="Line 113">
              <a:extLst>
                <a:ext uri="{FF2B5EF4-FFF2-40B4-BE49-F238E27FC236}">
                  <a16:creationId xmlns:a16="http://schemas.microsoft.com/office/drawing/2014/main" id="{296368AC-5877-4326-8C95-0B924434B37D}"/>
                </a:ext>
              </a:extLst>
            </p:cNvPr>
            <p:cNvSpPr>
              <a:spLocks noChangeShapeType="1"/>
            </p:cNvSpPr>
            <p:nvPr/>
          </p:nvSpPr>
          <p:spPr bwMode="auto">
            <a:xfrm>
              <a:off x="1" y="325"/>
              <a:ext cx="6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19" name="Rectangle 114">
              <a:extLst>
                <a:ext uri="{FF2B5EF4-FFF2-40B4-BE49-F238E27FC236}">
                  <a16:creationId xmlns:a16="http://schemas.microsoft.com/office/drawing/2014/main" id="{DB35D99B-FE06-402A-A4E9-BD5F6FFD72A2}"/>
                </a:ext>
              </a:extLst>
            </p:cNvPr>
            <p:cNvSpPr>
              <a:spLocks noChangeArrowheads="1"/>
            </p:cNvSpPr>
            <p:nvPr/>
          </p:nvSpPr>
          <p:spPr bwMode="auto">
            <a:xfrm>
              <a:off x="1" y="325"/>
              <a:ext cx="69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sp>
          <p:nvSpPr>
            <p:cNvPr id="120" name="Line 115">
              <a:extLst>
                <a:ext uri="{FF2B5EF4-FFF2-40B4-BE49-F238E27FC236}">
                  <a16:creationId xmlns:a16="http://schemas.microsoft.com/office/drawing/2014/main" id="{43B1A21B-553D-4E7B-B167-48D5427ADF4D}"/>
                </a:ext>
              </a:extLst>
            </p:cNvPr>
            <p:cNvSpPr>
              <a:spLocks noChangeShapeType="1"/>
            </p:cNvSpPr>
            <p:nvPr/>
          </p:nvSpPr>
          <p:spPr bwMode="auto">
            <a:xfrm>
              <a:off x="699" y="58"/>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s-PY"/>
            </a:p>
          </p:txBody>
        </p:sp>
        <p:sp>
          <p:nvSpPr>
            <p:cNvPr id="121" name="Rectangle 116">
              <a:extLst>
                <a:ext uri="{FF2B5EF4-FFF2-40B4-BE49-F238E27FC236}">
                  <a16:creationId xmlns:a16="http://schemas.microsoft.com/office/drawing/2014/main" id="{DFEFEB42-A8D5-490E-8FA4-91EF7F2F877D}"/>
                </a:ext>
              </a:extLst>
            </p:cNvPr>
            <p:cNvSpPr>
              <a:spLocks noChangeArrowheads="1"/>
            </p:cNvSpPr>
            <p:nvPr/>
          </p:nvSpPr>
          <p:spPr bwMode="auto">
            <a:xfrm>
              <a:off x="699" y="58"/>
              <a:ext cx="1"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PY"/>
            </a:p>
          </p:txBody>
        </p:sp>
      </p:grpSp>
    </p:spTree>
    <p:extLst>
      <p:ext uri="{BB962C8B-B14F-4D97-AF65-F5344CB8AC3E}">
        <p14:creationId xmlns:p14="http://schemas.microsoft.com/office/powerpoint/2010/main" val="346524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837980" y="692696"/>
            <a:ext cx="7776864" cy="461665"/>
          </a:xfrm>
          <a:prstGeom prst="rect">
            <a:avLst/>
          </a:prstGeom>
          <a:noFill/>
        </p:spPr>
        <p:txBody>
          <a:bodyPr wrap="square" rtlCol="0">
            <a:spAutoFit/>
          </a:bodyPr>
          <a:lstStyle/>
          <a:p>
            <a:pPr algn="r"/>
            <a:r>
              <a:rPr lang="es-PY" sz="2400" b="1" dirty="0"/>
              <a:t>EVOLUCIÓN DEL PADRÓN ELECTORAL </a:t>
            </a:r>
          </a:p>
        </p:txBody>
      </p:sp>
      <p:sp>
        <p:nvSpPr>
          <p:cNvPr id="13" name="12 CuadroTexto"/>
          <p:cNvSpPr txBox="1"/>
          <p:nvPr/>
        </p:nvSpPr>
        <p:spPr>
          <a:xfrm>
            <a:off x="1630068" y="1327696"/>
            <a:ext cx="6984776" cy="1569660"/>
          </a:xfrm>
          <a:prstGeom prst="rect">
            <a:avLst/>
          </a:prstGeom>
          <a:noFill/>
        </p:spPr>
        <p:txBody>
          <a:bodyPr wrap="square" rtlCol="0">
            <a:spAutoFit/>
          </a:bodyPr>
          <a:lstStyle/>
          <a:p>
            <a:pPr algn="just"/>
            <a:r>
              <a:rPr lang="es-PY" sz="1600" dirty="0"/>
              <a:t>Como se observa, el Padrón Electoral utilizado para las diferentes Elecciones Municipales fue aumentando; sin embargo, como se ha señalado, las asignaciones presupuestarias no son proporcionales al crecimiento del número de electores, por lo cual necesariamente la Justicia Electoral deberá seguir implementando políticas de contención y racionalización de los gastos, a efectos de optimizar los recursos disponibles y cumplir con la misión institucional.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068" y="3100009"/>
            <a:ext cx="69847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157791"/>
            <a:ext cx="5156369" cy="45719"/>
          </a:xfrm>
          <a:prstGeom prst="rect">
            <a:avLst/>
          </a:prstGeom>
        </p:spPr>
      </p:pic>
    </p:spTree>
    <p:extLst>
      <p:ext uri="{BB962C8B-B14F-4D97-AF65-F5344CB8AC3E}">
        <p14:creationId xmlns:p14="http://schemas.microsoft.com/office/powerpoint/2010/main" val="102658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96552" y="548680"/>
            <a:ext cx="9144000" cy="830997"/>
          </a:xfrm>
          <a:prstGeom prst="rect">
            <a:avLst/>
          </a:prstGeom>
          <a:noFill/>
        </p:spPr>
        <p:txBody>
          <a:bodyPr wrap="square" rtlCol="0">
            <a:spAutoFit/>
          </a:bodyPr>
          <a:lstStyle/>
          <a:p>
            <a:pPr algn="r"/>
            <a:r>
              <a:rPr lang="es-PY" sz="2400" b="1" dirty="0"/>
              <a:t>MEDIDAS DE RACIONALIZACIÓN</a:t>
            </a:r>
          </a:p>
          <a:p>
            <a:pPr algn="r"/>
            <a:r>
              <a:rPr lang="es-PY" sz="2400" b="1" dirty="0"/>
              <a:t>IMPLEMENTADAS POR LA JUSTICIA ELECTORAL</a:t>
            </a:r>
          </a:p>
        </p:txBody>
      </p:sp>
      <p:sp>
        <p:nvSpPr>
          <p:cNvPr id="13" name="12 CuadroTexto"/>
          <p:cNvSpPr txBox="1"/>
          <p:nvPr/>
        </p:nvSpPr>
        <p:spPr>
          <a:xfrm>
            <a:off x="764430" y="1537293"/>
            <a:ext cx="7975135" cy="369332"/>
          </a:xfrm>
          <a:prstGeom prst="rect">
            <a:avLst/>
          </a:prstGeom>
          <a:noFill/>
        </p:spPr>
        <p:txBody>
          <a:bodyPr wrap="square" rtlCol="0">
            <a:spAutoFit/>
          </a:bodyPr>
          <a:lstStyle/>
          <a:p>
            <a:pPr marL="285750" indent="-285750" algn="r">
              <a:buFont typeface="Wingdings" panose="05000000000000000000" pitchFamily="2" charset="2"/>
              <a:buChar char="ü"/>
            </a:pPr>
            <a:r>
              <a:rPr lang="es-PY" dirty="0"/>
              <a:t>Disminución de gastos en Pasajes y Viáticos.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574" y="2064241"/>
            <a:ext cx="6552728" cy="352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933" y="1412765"/>
            <a:ext cx="5156369" cy="45719"/>
          </a:xfrm>
          <a:prstGeom prst="rect">
            <a:avLst/>
          </a:prstGeom>
        </p:spPr>
      </p:pic>
    </p:spTree>
    <p:extLst>
      <p:ext uri="{BB962C8B-B14F-4D97-AF65-F5344CB8AC3E}">
        <p14:creationId xmlns:p14="http://schemas.microsoft.com/office/powerpoint/2010/main" val="49367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11560" y="653787"/>
            <a:ext cx="9144000" cy="830997"/>
          </a:xfrm>
          <a:prstGeom prst="rect">
            <a:avLst/>
          </a:prstGeom>
          <a:noFill/>
        </p:spPr>
        <p:txBody>
          <a:bodyPr wrap="square" rtlCol="0">
            <a:spAutoFit/>
          </a:bodyPr>
          <a:lstStyle/>
          <a:p>
            <a:pPr algn="r"/>
            <a:r>
              <a:rPr lang="es-PY" sz="2400" b="1" dirty="0"/>
              <a:t>MEDIDAS DE RACIONALIZACIÓN</a:t>
            </a:r>
          </a:p>
          <a:p>
            <a:pPr algn="r"/>
            <a:r>
              <a:rPr lang="es-PY" sz="2400" b="1" dirty="0"/>
              <a:t>IMPLEMENTADAS POR LA JUSTICIA ELECTORAL</a:t>
            </a:r>
          </a:p>
        </p:txBody>
      </p:sp>
      <p:sp>
        <p:nvSpPr>
          <p:cNvPr id="13" name="12 CuadroTexto"/>
          <p:cNvSpPr txBox="1"/>
          <p:nvPr/>
        </p:nvSpPr>
        <p:spPr>
          <a:xfrm>
            <a:off x="557305" y="1676500"/>
            <a:ext cx="7975135" cy="646331"/>
          </a:xfrm>
          <a:prstGeom prst="rect">
            <a:avLst/>
          </a:prstGeom>
          <a:noFill/>
        </p:spPr>
        <p:txBody>
          <a:bodyPr wrap="square" rtlCol="0">
            <a:spAutoFit/>
          </a:bodyPr>
          <a:lstStyle/>
          <a:p>
            <a:pPr marL="285750" indent="-285750" algn="r">
              <a:buFont typeface="Wingdings" panose="05000000000000000000" pitchFamily="2" charset="2"/>
              <a:buChar char="ü"/>
            </a:pPr>
            <a:r>
              <a:rPr lang="es-PY" dirty="0"/>
              <a:t>Optimización de gastos en combustibles y lubricantes, a través de la implementación de medidas de control.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92896"/>
            <a:ext cx="6552728" cy="370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063" y="1511073"/>
            <a:ext cx="5156369" cy="45719"/>
          </a:xfrm>
          <a:prstGeom prst="rect">
            <a:avLst/>
          </a:prstGeom>
        </p:spPr>
      </p:pic>
    </p:spTree>
    <p:extLst>
      <p:ext uri="{BB962C8B-B14F-4D97-AF65-F5344CB8AC3E}">
        <p14:creationId xmlns:p14="http://schemas.microsoft.com/office/powerpoint/2010/main" val="17895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00004" y="653787"/>
            <a:ext cx="9144000" cy="830997"/>
          </a:xfrm>
          <a:prstGeom prst="rect">
            <a:avLst/>
          </a:prstGeom>
          <a:noFill/>
        </p:spPr>
        <p:txBody>
          <a:bodyPr wrap="square" rtlCol="0">
            <a:spAutoFit/>
          </a:bodyPr>
          <a:lstStyle/>
          <a:p>
            <a:pPr algn="r"/>
            <a:r>
              <a:rPr lang="es-PY" sz="2400" b="1" dirty="0"/>
              <a:t>MEDIDAS DE RACIONALIZACIÓN</a:t>
            </a:r>
          </a:p>
          <a:p>
            <a:pPr algn="r"/>
            <a:r>
              <a:rPr lang="es-PY" sz="2400" b="1" dirty="0"/>
              <a:t>IMPLEMENTADAS POR LA JUSTICIA ELECTORAL</a:t>
            </a:r>
          </a:p>
        </p:txBody>
      </p:sp>
      <p:sp>
        <p:nvSpPr>
          <p:cNvPr id="13" name="12 CuadroTexto"/>
          <p:cNvSpPr txBox="1"/>
          <p:nvPr/>
        </p:nvSpPr>
        <p:spPr>
          <a:xfrm>
            <a:off x="551713" y="1665674"/>
            <a:ext cx="7975135" cy="646331"/>
          </a:xfrm>
          <a:prstGeom prst="rect">
            <a:avLst/>
          </a:prstGeom>
          <a:noFill/>
        </p:spPr>
        <p:txBody>
          <a:bodyPr wrap="square" rtlCol="0">
            <a:spAutoFit/>
          </a:bodyPr>
          <a:lstStyle/>
          <a:p>
            <a:pPr marL="285750" indent="-285750" algn="r">
              <a:buFont typeface="Wingdings" panose="05000000000000000000" pitchFamily="2" charset="2"/>
              <a:buChar char="ü"/>
            </a:pPr>
            <a:r>
              <a:rPr lang="es-PY" dirty="0"/>
              <a:t>Reducción de personal contratado, mediante la realización de</a:t>
            </a:r>
          </a:p>
          <a:p>
            <a:pPr algn="r"/>
            <a:r>
              <a:rPr lang="es-PY" dirty="0"/>
              <a:t>auditorías de gestión y evaluación de desempeño.</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648" y="2492896"/>
            <a:ext cx="63762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063" y="1484783"/>
            <a:ext cx="5156369" cy="45719"/>
          </a:xfrm>
          <a:prstGeom prst="rect">
            <a:avLst/>
          </a:prstGeom>
        </p:spPr>
      </p:pic>
    </p:spTree>
    <p:extLst>
      <p:ext uri="{BB962C8B-B14F-4D97-AF65-F5344CB8AC3E}">
        <p14:creationId xmlns:p14="http://schemas.microsoft.com/office/powerpoint/2010/main" val="110508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899592" y="407264"/>
            <a:ext cx="7759112" cy="2308324"/>
          </a:xfrm>
          <a:prstGeom prst="rect">
            <a:avLst/>
          </a:prstGeom>
          <a:noFill/>
        </p:spPr>
        <p:txBody>
          <a:bodyPr wrap="square" rtlCol="0">
            <a:spAutoFit/>
          </a:bodyPr>
          <a:lstStyle/>
          <a:p>
            <a:pPr algn="r"/>
            <a:r>
              <a:rPr lang="es-PY" sz="2400" b="1" dirty="0"/>
              <a:t>LA JUSTICIA ELECTORAL </a:t>
            </a:r>
          </a:p>
          <a:p>
            <a:pPr algn="r"/>
            <a:r>
              <a:rPr lang="es-PY" sz="2400" b="1" dirty="0"/>
              <a:t>CUENTA ACTUALMENTE</a:t>
            </a:r>
          </a:p>
          <a:p>
            <a:pPr algn="r"/>
            <a:r>
              <a:rPr lang="es-PY" sz="2400" b="1" dirty="0"/>
              <a:t>CON 1.955 PERSONALES</a:t>
            </a:r>
          </a:p>
          <a:p>
            <a:pPr algn="r"/>
            <a:r>
              <a:rPr lang="es-PY" sz="2400" b="1" dirty="0"/>
              <a:t>CONTRATADOS, CUYOS AÑOS</a:t>
            </a:r>
          </a:p>
          <a:p>
            <a:pPr algn="r"/>
            <a:r>
              <a:rPr lang="es-PY" sz="2400" b="1" dirty="0"/>
              <a:t>DE INGRESO SON LOS</a:t>
            </a:r>
          </a:p>
          <a:p>
            <a:pPr algn="r"/>
            <a:r>
              <a:rPr lang="es-PY" sz="2400" b="1" dirty="0"/>
              <a:t>SIGUIENTES;</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148" y="2996952"/>
            <a:ext cx="2867277" cy="268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2859608" cy="50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84168" y="2735209"/>
            <a:ext cx="2469350" cy="45719"/>
          </a:xfrm>
          <a:prstGeom prst="rect">
            <a:avLst/>
          </a:prstGeom>
        </p:spPr>
      </p:pic>
    </p:spTree>
    <p:extLst>
      <p:ext uri="{BB962C8B-B14F-4D97-AF65-F5344CB8AC3E}">
        <p14:creationId xmlns:p14="http://schemas.microsoft.com/office/powerpoint/2010/main" val="204069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989352" y="509771"/>
            <a:ext cx="7759112" cy="830997"/>
          </a:xfrm>
          <a:prstGeom prst="rect">
            <a:avLst/>
          </a:prstGeom>
          <a:noFill/>
        </p:spPr>
        <p:txBody>
          <a:bodyPr wrap="square" rtlCol="0">
            <a:spAutoFit/>
          </a:bodyPr>
          <a:lstStyle/>
          <a:p>
            <a:pPr algn="r"/>
            <a:r>
              <a:rPr lang="es-PY" sz="2400" b="1" dirty="0"/>
              <a:t>CANTIDAD DE PERSONAL CONTRATADO</a:t>
            </a:r>
          </a:p>
          <a:p>
            <a:pPr algn="r"/>
            <a:r>
              <a:rPr lang="es-PY" sz="2400" b="1" dirty="0"/>
              <a:t>POR MESES Y AÑOS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4008541" cy="387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2816"/>
            <a:ext cx="4176464" cy="387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350046"/>
            <a:ext cx="5156369" cy="45719"/>
          </a:xfrm>
          <a:prstGeom prst="rect">
            <a:avLst/>
          </a:prstGeom>
        </p:spPr>
      </p:pic>
    </p:spTree>
    <p:extLst>
      <p:ext uri="{BB962C8B-B14F-4D97-AF65-F5344CB8AC3E}">
        <p14:creationId xmlns:p14="http://schemas.microsoft.com/office/powerpoint/2010/main" val="65865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867483" y="1772816"/>
            <a:ext cx="7560840" cy="4001095"/>
          </a:xfrm>
          <a:prstGeom prst="rect">
            <a:avLst/>
          </a:prstGeom>
          <a:noFill/>
        </p:spPr>
        <p:txBody>
          <a:bodyPr wrap="square" rtlCol="0">
            <a:spAutoFit/>
          </a:bodyPr>
          <a:lstStyle/>
          <a:p>
            <a:pPr algn="just"/>
            <a:endParaRPr lang="es-PY" sz="1600" dirty="0"/>
          </a:p>
          <a:p>
            <a:pPr algn="just"/>
            <a:endParaRPr lang="es-PY" sz="1600" dirty="0"/>
          </a:p>
          <a:p>
            <a:pPr algn="just"/>
            <a:r>
              <a:rPr lang="es-PY" dirty="0">
                <a:cs typeface="Times New Roman" panose="02020603050405020304" pitchFamily="18" charset="0"/>
              </a:rPr>
              <a:t>Como se puede observar, la Justicia Electoral realizó una reingeniería administrativa, reduciendo gastos rígidos con el fin de afrontar los desafíos electorales, los cuales se realizaron con éxito como resultado de la planificación y organización de todas las dependencias vinculadas en los procesos electorales.</a:t>
            </a:r>
            <a:endParaRPr lang="es-PY" dirty="0"/>
          </a:p>
          <a:p>
            <a:pPr algn="just"/>
            <a:endParaRPr lang="es-PY" sz="1600" dirty="0"/>
          </a:p>
          <a:p>
            <a:pPr algn="just"/>
            <a:r>
              <a:rPr lang="es-PY" sz="2000" dirty="0"/>
              <a:t>Cabe resaltar, que la Institución durante el año electoral no realizó contrataciones masivas, incorporando entre los años 2016, 2017 y 2018 </a:t>
            </a:r>
            <a:r>
              <a:rPr lang="es-PY" sz="2000" b="1" dirty="0"/>
              <a:t>únicamente un total de 36  (treinta y seis), </a:t>
            </a:r>
            <a:r>
              <a:rPr lang="es-PY" sz="2000" dirty="0"/>
              <a:t>personales transitorios y </a:t>
            </a:r>
            <a:r>
              <a:rPr lang="es-PY" sz="2000" b="1" dirty="0"/>
              <a:t>disminuyendo mas de 1.905 contratados</a:t>
            </a:r>
            <a:r>
              <a:rPr lang="es-PY" sz="2000" dirty="0"/>
              <a:t>, redistribuyendo esos recursos en la optimización  de gastos de la institución.</a:t>
            </a:r>
          </a:p>
          <a:p>
            <a:pPr marL="285750" indent="-285750" algn="just">
              <a:buFont typeface="Wingdings" panose="05000000000000000000" pitchFamily="2" charset="2"/>
              <a:buChar char="v"/>
            </a:pPr>
            <a:endParaRPr lang="es-PY" sz="1600" dirty="0"/>
          </a:p>
        </p:txBody>
      </p:sp>
      <p:sp>
        <p:nvSpPr>
          <p:cNvPr id="2" name="1 Rectángulo"/>
          <p:cNvSpPr/>
          <p:nvPr/>
        </p:nvSpPr>
        <p:spPr>
          <a:xfrm>
            <a:off x="2286000" y="1340768"/>
            <a:ext cx="5598368" cy="707886"/>
          </a:xfrm>
          <a:prstGeom prst="rect">
            <a:avLst/>
          </a:prstGeom>
        </p:spPr>
        <p:txBody>
          <a:bodyPr wrap="square">
            <a:spAutoFit/>
          </a:bodyPr>
          <a:lstStyle/>
          <a:p>
            <a:pPr algn="r"/>
            <a:r>
              <a:rPr lang="es-PY" sz="2000" b="1" dirty="0"/>
              <a:t> RACIONALIZACIÓN  Y DISMINUCIÓN DE GASTOS RÍGIDOS - PERSONAL TRANSITORIO</a:t>
            </a:r>
          </a:p>
        </p:txBody>
      </p:sp>
    </p:spTree>
    <p:extLst>
      <p:ext uri="{BB962C8B-B14F-4D97-AF65-F5344CB8AC3E}">
        <p14:creationId xmlns:p14="http://schemas.microsoft.com/office/powerpoint/2010/main" val="8133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27584" y="332656"/>
            <a:ext cx="7759112" cy="1200329"/>
          </a:xfrm>
          <a:prstGeom prst="rect">
            <a:avLst/>
          </a:prstGeom>
          <a:noFill/>
        </p:spPr>
        <p:txBody>
          <a:bodyPr wrap="square" rtlCol="0">
            <a:spAutoFit/>
          </a:bodyPr>
          <a:lstStyle/>
          <a:p>
            <a:pPr algn="r"/>
            <a:r>
              <a:rPr lang="es-PY" sz="2400" b="1" dirty="0"/>
              <a:t>DISTRIBUCIÓN DE FUNCIONARIOS PERMANENTES  Y </a:t>
            </a:r>
          </a:p>
          <a:p>
            <a:pPr algn="r"/>
            <a:r>
              <a:rPr lang="es-PY" sz="2400" b="1" dirty="0"/>
              <a:t>CONTRATADOS DE LA JUSTICIA ELECTORAL</a:t>
            </a:r>
          </a:p>
          <a:p>
            <a:pPr algn="r"/>
            <a:r>
              <a:rPr lang="es-PY" sz="2400" b="1" dirty="0"/>
              <a:t>A NIVEL PAIS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856" y="1532985"/>
            <a:ext cx="5156369" cy="45719"/>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026" y="1700808"/>
            <a:ext cx="6984776" cy="40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1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543502" y="1052736"/>
            <a:ext cx="6979408" cy="461665"/>
          </a:xfrm>
          <a:prstGeom prst="rect">
            <a:avLst/>
          </a:prstGeom>
          <a:noFill/>
        </p:spPr>
        <p:txBody>
          <a:bodyPr wrap="square" rtlCol="0">
            <a:spAutoFit/>
          </a:bodyPr>
          <a:lstStyle/>
          <a:p>
            <a:pPr algn="r"/>
            <a:r>
              <a:rPr lang="es-PY" sz="2400" b="1" dirty="0">
                <a:latin typeface="+mj-lt"/>
                <a:cs typeface="Arial" panose="020B0604020202020204" pitchFamily="34" charset="0"/>
              </a:rPr>
              <a:t>PROYECTO DE PRESUPUESTO 2019</a:t>
            </a:r>
          </a:p>
        </p:txBody>
      </p:sp>
      <p:sp>
        <p:nvSpPr>
          <p:cNvPr id="13" name="12 CuadroTexto"/>
          <p:cNvSpPr txBox="1"/>
          <p:nvPr/>
        </p:nvSpPr>
        <p:spPr>
          <a:xfrm>
            <a:off x="827584" y="1700808"/>
            <a:ext cx="7695326" cy="1077218"/>
          </a:xfrm>
          <a:prstGeom prst="rect">
            <a:avLst/>
          </a:prstGeom>
          <a:noFill/>
        </p:spPr>
        <p:txBody>
          <a:bodyPr wrap="square" rtlCol="0">
            <a:spAutoFit/>
          </a:bodyPr>
          <a:lstStyle/>
          <a:p>
            <a:pPr algn="just"/>
            <a:r>
              <a:rPr lang="es-PY" sz="1600" dirty="0"/>
              <a:t>La Justicia Electoral, conforme al Proyecto remitido por el Ministerio de Hacienda, contará con un Presupuesto de </a:t>
            </a:r>
            <a:r>
              <a:rPr lang="es-PY" sz="1600" b="1" dirty="0"/>
              <a:t>Gs. 505.929.602.879.- (Quinientos cinco mil novecientos veintinueve millones seiscientos dos mil ochocientos setenta y nueve guaraníes), </a:t>
            </a:r>
            <a:r>
              <a:rPr lang="es-PY" sz="1600" dirty="0"/>
              <a:t>para el Ejercicio Fiscal 2019, el cual se encuentra compuesto de la siguiente manera:</a:t>
            </a:r>
          </a:p>
        </p:txBody>
      </p:sp>
      <p:pic>
        <p:nvPicPr>
          <p:cNvPr id="1026"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27584" y="2924944"/>
            <a:ext cx="759244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063" y="1511073"/>
            <a:ext cx="5156369" cy="45719"/>
          </a:xfrm>
          <a:prstGeom prst="rect">
            <a:avLst/>
          </a:prstGeom>
        </p:spPr>
      </p:pic>
    </p:spTree>
    <p:extLst>
      <p:ext uri="{BB962C8B-B14F-4D97-AF65-F5344CB8AC3E}">
        <p14:creationId xmlns:p14="http://schemas.microsoft.com/office/powerpoint/2010/main" val="326140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43608" y="447599"/>
            <a:ext cx="7759112" cy="1569660"/>
          </a:xfrm>
          <a:prstGeom prst="rect">
            <a:avLst/>
          </a:prstGeom>
          <a:noFill/>
        </p:spPr>
        <p:txBody>
          <a:bodyPr wrap="square" rtlCol="0">
            <a:spAutoFit/>
          </a:bodyPr>
          <a:lstStyle/>
          <a:p>
            <a:pPr algn="r"/>
            <a:r>
              <a:rPr lang="es-PY" sz="2400" b="1" dirty="0"/>
              <a:t>LA MAYOR CANTIDAD DE FUNCIONARIOS CUMPLEN FUNCIONES EN LAS DISTINTAS DEPENDENCIAS DE LOS REGISTROS ELECTORALES</a:t>
            </a:r>
          </a:p>
          <a:p>
            <a:pPr algn="r"/>
            <a:endParaRPr lang="es-PY" sz="24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88840"/>
            <a:ext cx="6840760" cy="434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087" y="1700808"/>
            <a:ext cx="5156369" cy="45719"/>
          </a:xfrm>
          <a:prstGeom prst="rect">
            <a:avLst/>
          </a:prstGeom>
        </p:spPr>
      </p:pic>
    </p:spTree>
    <p:extLst>
      <p:ext uri="{BB962C8B-B14F-4D97-AF65-F5344CB8AC3E}">
        <p14:creationId xmlns:p14="http://schemas.microsoft.com/office/powerpoint/2010/main" val="282414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35798" y="4077072"/>
            <a:ext cx="7759112" cy="2062103"/>
          </a:xfrm>
          <a:prstGeom prst="rect">
            <a:avLst/>
          </a:prstGeom>
          <a:noFill/>
        </p:spPr>
        <p:txBody>
          <a:bodyPr wrap="square" rtlCol="0">
            <a:spAutoFit/>
          </a:bodyPr>
          <a:lstStyle/>
          <a:p>
            <a:pPr algn="just"/>
            <a:r>
              <a:rPr lang="es-PY" sz="1600" dirty="0"/>
              <a:t>LA JUSTICIA ELECTORAL, ADEMÁS DE LA SEDE CENTRAL Y LAS CO DIRECCIONES DE IDENTIDAD ELECTORAL Y REGISTRO CIVIL DE LAS PERSONAS, POR IMPERIO LEGAL CUENTA CON 310 OFICINAS EN TODO EL TERRITORIO NACIONAL, SIENDO EL MAYOR PORCENTAJE DESTINADO AL FUNCIONAMIENTO DE LAS OFICINAS DEL REGISTRO ELECTORAL, QUE EN SU MAYORIA SON ALQUILADAS CON EL PRESUPUESTO ANUAL ASIGNADO, CONSIDERANDO QUE LA INSTITUCIÓN NO CUENTA CON RECURSOS SUFICIENTES PARA ADQUIRIR LOCALES PROPIOS.</a:t>
            </a:r>
          </a:p>
          <a:p>
            <a:pPr algn="just"/>
            <a:endParaRPr lang="es-PY" sz="1600"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271" y="764704"/>
            <a:ext cx="2576169" cy="306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167135" y="764704"/>
            <a:ext cx="3616827" cy="306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957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55480" y="1910677"/>
            <a:ext cx="7975135" cy="3539430"/>
          </a:xfrm>
          <a:prstGeom prst="rect">
            <a:avLst/>
          </a:prstGeom>
          <a:noFill/>
        </p:spPr>
        <p:txBody>
          <a:bodyPr wrap="square" rtlCol="0">
            <a:spAutoFit/>
          </a:bodyPr>
          <a:lstStyle/>
          <a:p>
            <a:pPr algn="just"/>
            <a:r>
              <a:rPr lang="es-PY" sz="1600" dirty="0"/>
              <a:t>Uno de los temas que se encuentra actualmente en debate es la reforma electoral, la institución que presido acompañará todo proceso de cambio que tanto la ciudadanía así como los actores políticos consideren necesario para el fortalecimiento de la democracia.</a:t>
            </a:r>
          </a:p>
          <a:p>
            <a:pPr algn="just"/>
            <a:endParaRPr lang="es-PY" sz="1600" dirty="0"/>
          </a:p>
          <a:p>
            <a:pPr algn="just"/>
            <a:r>
              <a:rPr lang="es-PY" sz="1600" dirty="0"/>
              <a:t>No obstante, resulta importante resaltar al Honorable Congreso Nacional, que la inclusión del voto electrónico; escrutinio electrónico; la biometría así como cualquier uso de la tecnología requerirá el acompañamiento del Poder Legislativo así como del Ejecutivo con las asignaciones presupuestarias en cada caso, considerando que con el presupuesto asignado la institución solo puede costear los gastos del sostenimiento, así como los costos de la preparación de los eventos electorales que necesariamente deben iniciar un año antes (tareas preparatorias), a fin de destinar las asignaciones presupuestarias de </a:t>
            </a:r>
            <a:r>
              <a:rPr lang="es-PY" sz="1600" b="1" dirty="0"/>
              <a:t>dos ejercicios fiscales</a:t>
            </a:r>
            <a:r>
              <a:rPr lang="es-PY" sz="1600" dirty="0"/>
              <a:t> para cumplir con la misión institucional, esto se pudo ver en la última organización de las elecciones generales y departamentales que se puedo llevar a cabo con éxito con las políticas de racionalización y contención del gasto público.</a:t>
            </a:r>
          </a:p>
        </p:txBody>
      </p:sp>
      <p:sp>
        <p:nvSpPr>
          <p:cNvPr id="4" name="Rectángulo 3"/>
          <p:cNvSpPr/>
          <p:nvPr/>
        </p:nvSpPr>
        <p:spPr>
          <a:xfrm>
            <a:off x="2140159" y="744749"/>
            <a:ext cx="6390456" cy="830997"/>
          </a:xfrm>
          <a:prstGeom prst="rect">
            <a:avLst/>
          </a:prstGeom>
        </p:spPr>
        <p:txBody>
          <a:bodyPr wrap="square">
            <a:spAutoFit/>
          </a:bodyPr>
          <a:lstStyle/>
          <a:p>
            <a:pPr algn="r"/>
            <a:r>
              <a:rPr lang="es-PY" sz="2400" b="1" dirty="0"/>
              <a:t>REFORMA ELECTORAL</a:t>
            </a:r>
          </a:p>
          <a:p>
            <a:pPr algn="r"/>
            <a:r>
              <a:rPr lang="es-PY" sz="2400" b="1" dirty="0"/>
              <a:t>Uso de tecnología en el proceso electoral</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055" y="1655089"/>
            <a:ext cx="5156369" cy="45719"/>
          </a:xfrm>
          <a:prstGeom prst="rect">
            <a:avLst/>
          </a:prstGeom>
        </p:spPr>
      </p:pic>
    </p:spTree>
    <p:extLst>
      <p:ext uri="{BB962C8B-B14F-4D97-AF65-F5344CB8AC3E}">
        <p14:creationId xmlns:p14="http://schemas.microsoft.com/office/powerpoint/2010/main" val="38340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55480" y="1910677"/>
            <a:ext cx="7975135" cy="3262432"/>
          </a:xfrm>
          <a:prstGeom prst="rect">
            <a:avLst/>
          </a:prstGeom>
          <a:noFill/>
        </p:spPr>
        <p:txBody>
          <a:bodyPr wrap="square" rtlCol="0">
            <a:spAutoFit/>
          </a:bodyPr>
          <a:lstStyle/>
          <a:p>
            <a:pPr algn="just"/>
            <a:r>
              <a:rPr lang="es-PY" sz="2400" dirty="0"/>
              <a:t>Es por ello, que se debe definir bien los objetivos con respecto al voto electrónico y el costo que implicará la incorporación de nuevas tecnologías que necesariamente debe contemplar variables económicas, tecnológicas, culturales y de capacitación, así como el diseño de una campaña educativa dirigida a los partidos políticos y a la ciudadanía que también representará el uso de recursos institucionales, a fin de llegar a toda la ciudadanía. </a:t>
            </a:r>
          </a:p>
          <a:p>
            <a:pPr marL="285750" indent="-285750" algn="just">
              <a:buFont typeface="Wingdings" panose="05000000000000000000" pitchFamily="2" charset="2"/>
              <a:buChar char="Ø"/>
            </a:pPr>
            <a:endParaRPr lang="es-PY" sz="1400" dirty="0"/>
          </a:p>
        </p:txBody>
      </p:sp>
      <p:sp>
        <p:nvSpPr>
          <p:cNvPr id="4" name="Rectángulo 3"/>
          <p:cNvSpPr/>
          <p:nvPr/>
        </p:nvSpPr>
        <p:spPr>
          <a:xfrm>
            <a:off x="2140159" y="744749"/>
            <a:ext cx="6390456" cy="830997"/>
          </a:xfrm>
          <a:prstGeom prst="rect">
            <a:avLst/>
          </a:prstGeom>
        </p:spPr>
        <p:txBody>
          <a:bodyPr wrap="square">
            <a:spAutoFit/>
          </a:bodyPr>
          <a:lstStyle/>
          <a:p>
            <a:pPr algn="r"/>
            <a:r>
              <a:rPr lang="es-PY" sz="2400" b="1" dirty="0"/>
              <a:t>REFORMA ELECTORAL</a:t>
            </a:r>
          </a:p>
          <a:p>
            <a:pPr algn="r"/>
            <a:r>
              <a:rPr lang="es-PY" sz="2400" b="1" dirty="0"/>
              <a:t>Uso de tecnología en el proceso electoral</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055" y="1655089"/>
            <a:ext cx="5156369" cy="45719"/>
          </a:xfrm>
          <a:prstGeom prst="rect">
            <a:avLst/>
          </a:prstGeom>
        </p:spPr>
      </p:pic>
    </p:spTree>
    <p:extLst>
      <p:ext uri="{BB962C8B-B14F-4D97-AF65-F5344CB8AC3E}">
        <p14:creationId xmlns:p14="http://schemas.microsoft.com/office/powerpoint/2010/main" val="63971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40159" y="744749"/>
            <a:ext cx="6390456" cy="461665"/>
          </a:xfrm>
          <a:prstGeom prst="rect">
            <a:avLst/>
          </a:prstGeom>
        </p:spPr>
        <p:txBody>
          <a:bodyPr wrap="square">
            <a:spAutoFit/>
          </a:bodyPr>
          <a:lstStyle/>
          <a:p>
            <a:pPr algn="r"/>
            <a:r>
              <a:rPr lang="es-PY" sz="2400" b="1" dirty="0"/>
              <a:t>INFORME DE EJECUCIÓN PRESUPUESTARIA</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054" y="1207962"/>
            <a:ext cx="5228378" cy="46357"/>
          </a:xfrm>
          <a:prstGeom prst="rect">
            <a:avLst/>
          </a:prstGeom>
        </p:spPr>
      </p:pic>
      <p:sp>
        <p:nvSpPr>
          <p:cNvPr id="9" name="8 CuadroTexto"/>
          <p:cNvSpPr txBox="1"/>
          <p:nvPr/>
        </p:nvSpPr>
        <p:spPr>
          <a:xfrm>
            <a:off x="1113293" y="1556793"/>
            <a:ext cx="7417322" cy="954107"/>
          </a:xfrm>
          <a:prstGeom prst="rect">
            <a:avLst/>
          </a:prstGeom>
          <a:noFill/>
        </p:spPr>
        <p:txBody>
          <a:bodyPr wrap="square" rtlCol="0">
            <a:spAutoFit/>
          </a:bodyPr>
          <a:lstStyle/>
          <a:p>
            <a:pPr algn="just"/>
            <a:r>
              <a:rPr lang="es-PY" sz="1400" dirty="0"/>
              <a:t>En el siguiente cuadro se observan que los niveles presupuestarios destinados a las compras de bienes y servicios electorales fueron ejecutados prácticamente en un 90% que denota que dichos rubros fueron destinados en su totalidad para financiar el proceso electoral el pasado 22 de abril del año en curso.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039" y="2510900"/>
            <a:ext cx="7376418" cy="329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111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827584" y="2348880"/>
            <a:ext cx="7975135" cy="2831544"/>
          </a:xfrm>
          <a:prstGeom prst="rect">
            <a:avLst/>
          </a:prstGeom>
          <a:noFill/>
        </p:spPr>
        <p:txBody>
          <a:bodyPr wrap="square" rtlCol="0">
            <a:spAutoFit/>
          </a:bodyPr>
          <a:lstStyle/>
          <a:p>
            <a:pPr algn="just"/>
            <a:r>
              <a:rPr lang="es-PY" dirty="0"/>
              <a:t>Conforme al gráfico que antecede el Honorable Congreso Nacional podrá certificar  que la Justicia Electoral a la fecha ha ejecutado casi el  </a:t>
            </a:r>
            <a:r>
              <a:rPr lang="es-PY" b="1" dirty="0"/>
              <a:t>90 % del presupuesto </a:t>
            </a:r>
            <a:r>
              <a:rPr lang="es-PY" dirty="0"/>
              <a:t>de </a:t>
            </a:r>
            <a:r>
              <a:rPr lang="es-PY" b="1" dirty="0"/>
              <a:t>Gastos Corrientes y de Capital del presupuesto 2018, </a:t>
            </a:r>
            <a:r>
              <a:rPr lang="es-PY" dirty="0"/>
              <a:t>que fue destinado para la compra de insumos, logísticas y equipamientos necesarios para el desarrollo de las elecciones del pasado 22 de abril del corriente año, el cual fue financiado en un 100% con recursos del Tesoro y </a:t>
            </a:r>
            <a:r>
              <a:rPr lang="es-PY" b="1" dirty="0"/>
              <a:t>ejecutado todo el proceso electoral por funcionarios de la Justicia Electoral sin tercerizar ninguna etapa del proceso electoral</a:t>
            </a:r>
            <a:r>
              <a:rPr lang="es-PY" dirty="0"/>
              <a:t>, lo cual se aprecia en el Informe de Gestión que acompaña esta presentación.</a:t>
            </a:r>
          </a:p>
          <a:p>
            <a:pPr algn="just"/>
            <a:r>
              <a:rPr lang="es-PY" sz="1600" dirty="0"/>
              <a:t> </a:t>
            </a:r>
          </a:p>
        </p:txBody>
      </p:sp>
      <p:sp>
        <p:nvSpPr>
          <p:cNvPr id="4" name="Rectángulo 3"/>
          <p:cNvSpPr/>
          <p:nvPr/>
        </p:nvSpPr>
        <p:spPr>
          <a:xfrm>
            <a:off x="2140159" y="744749"/>
            <a:ext cx="6390456" cy="830997"/>
          </a:xfrm>
          <a:prstGeom prst="rect">
            <a:avLst/>
          </a:prstGeom>
        </p:spPr>
        <p:txBody>
          <a:bodyPr wrap="square">
            <a:spAutoFit/>
          </a:bodyPr>
          <a:lstStyle/>
          <a:p>
            <a:pPr algn="r"/>
            <a:r>
              <a:rPr lang="es-PY" sz="2400" b="1" dirty="0"/>
              <a:t>INFORME DE GESTIÓN</a:t>
            </a:r>
          </a:p>
          <a:p>
            <a:pPr algn="r"/>
            <a:r>
              <a:rPr lang="es-PY" sz="2400" b="1" dirty="0"/>
              <a:t>Elecciones Generales del 22 de abril de 2018</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055" y="1655089"/>
            <a:ext cx="5156369" cy="45719"/>
          </a:xfrm>
          <a:prstGeom prst="rect">
            <a:avLst/>
          </a:prstGeom>
        </p:spPr>
      </p:pic>
    </p:spTree>
    <p:extLst>
      <p:ext uri="{BB962C8B-B14F-4D97-AF65-F5344CB8AC3E}">
        <p14:creationId xmlns:p14="http://schemas.microsoft.com/office/powerpoint/2010/main" val="385851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50986" y="1772817"/>
            <a:ext cx="7879629" cy="2062103"/>
          </a:xfrm>
          <a:prstGeom prst="rect">
            <a:avLst/>
          </a:prstGeom>
          <a:noFill/>
        </p:spPr>
        <p:txBody>
          <a:bodyPr wrap="square" rtlCol="0">
            <a:spAutoFit/>
          </a:bodyPr>
          <a:lstStyle/>
          <a:p>
            <a:pPr algn="just"/>
            <a:r>
              <a:rPr lang="es-ES" sz="1600" dirty="0"/>
              <a:t>Por último, se pone a conocimiento del Honorable Congreso Nacional, el informe de gestión de la labor desempeñada por la Justicia Electoral y las distintas dependencias en la planificación y organización de las Elecciones Internas Partidarias y las Elecciones Generales y Departamentales.</a:t>
            </a:r>
            <a:endParaRPr lang="es-PY" sz="1600" dirty="0"/>
          </a:p>
          <a:p>
            <a:pPr algn="just"/>
            <a:r>
              <a:rPr lang="es-ES" sz="1600" dirty="0"/>
              <a:t> </a:t>
            </a:r>
            <a:endParaRPr lang="es-PY" sz="1600" dirty="0"/>
          </a:p>
          <a:p>
            <a:pPr algn="just"/>
            <a:r>
              <a:rPr lang="es-ES" sz="1600" dirty="0"/>
              <a:t>Las mismas iniciaron un año antes de las jornadas cívicas, realizando previsiones presupuestarias, a los efectos de contar con todos los recursos necesarios para la realización exitosa de las actividades comiciales</a:t>
            </a:r>
            <a:r>
              <a:rPr lang="es-ES" sz="1400" dirty="0"/>
              <a:t>.</a:t>
            </a:r>
            <a:endParaRPr lang="es-PY" sz="1400" dirty="0"/>
          </a:p>
        </p:txBody>
      </p:sp>
      <p:pic>
        <p:nvPicPr>
          <p:cNvPr id="14338" name="Picture 2" descr="Resultado de imagen para planificac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819" y="3917126"/>
            <a:ext cx="2592288" cy="206051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r\Desktop\PRESENTACION ADM 04-18\WhatsApp Image 2018-04-18 at 17.28.3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12" y="4005064"/>
            <a:ext cx="2448272" cy="188463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ser\Desktop\PRESENTACION ADM 04-18\WhatsApp Image 2018-04-18 at 17.38.3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3336" y="3968658"/>
            <a:ext cx="2515088" cy="18846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140159" y="744749"/>
            <a:ext cx="6390456" cy="830997"/>
          </a:xfrm>
          <a:prstGeom prst="rect">
            <a:avLst/>
          </a:prstGeom>
        </p:spPr>
        <p:txBody>
          <a:bodyPr wrap="square">
            <a:spAutoFit/>
          </a:bodyPr>
          <a:lstStyle/>
          <a:p>
            <a:pPr algn="r"/>
            <a:r>
              <a:rPr lang="es-PY" sz="2400" b="1" dirty="0"/>
              <a:t>INFORME DE GESTIÓN</a:t>
            </a:r>
          </a:p>
          <a:p>
            <a:pPr algn="r"/>
            <a:r>
              <a:rPr lang="es-PY" sz="2400" b="1" dirty="0"/>
              <a:t>Elecciones Generales del 22 de abril de 2018</a:t>
            </a:r>
          </a:p>
        </p:txBody>
      </p:sp>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2055" y="1655089"/>
            <a:ext cx="5156369" cy="45719"/>
          </a:xfrm>
          <a:prstGeom prst="rect">
            <a:avLst/>
          </a:prstGeom>
        </p:spPr>
      </p:pic>
    </p:spTree>
    <p:extLst>
      <p:ext uri="{BB962C8B-B14F-4D97-AF65-F5344CB8AC3E}">
        <p14:creationId xmlns:p14="http://schemas.microsoft.com/office/powerpoint/2010/main" val="396338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40568" y="842390"/>
            <a:ext cx="9144000"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13" name="12 CuadroTexto"/>
          <p:cNvSpPr txBox="1"/>
          <p:nvPr/>
        </p:nvSpPr>
        <p:spPr>
          <a:xfrm>
            <a:off x="467544" y="2039937"/>
            <a:ext cx="7975135" cy="4247317"/>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Cabe destacar que para llevar a cabo las Elecciones Generales y Departamentales previstas el 22 de abril de 2018, con un presupuesto bastante inferior a otros años electorales, las racionalizaciones de gastos han permitido realizar una reingeniería de los recursos disponibles, a los efectos de destinarlos al cumplimiento de los fines misionales.</a:t>
            </a:r>
          </a:p>
          <a:p>
            <a:pPr marL="285750" indent="-285750" algn="just">
              <a:buFont typeface="Wingdings" panose="05000000000000000000" pitchFamily="2" charset="2"/>
              <a:buChar char="v"/>
            </a:pPr>
            <a:endParaRPr lang="es-PY" dirty="0"/>
          </a:p>
          <a:p>
            <a:pPr marL="285750" indent="-285750" algn="just">
              <a:buFont typeface="Wingdings" panose="05000000000000000000" pitchFamily="2" charset="2"/>
              <a:buChar char="v"/>
            </a:pPr>
            <a:r>
              <a:rPr lang="es-PY" dirty="0"/>
              <a:t>Los gastos corrientes y de capital para la realización de las generales representaron el 17,5% del Presupuesto global, cuyo monto asciende a la suma de Gs. 88.895.554.146.- (Ochenta y ocho mil ochocientos noventa y cinco millones quinientos cincuenta y cuatro mil ciento cuarenta y seis guaraníes), que fue destinado a la adquisición de bienes de uso y consumo, así como la prestación de servicios, para el desarrollo del proceso electoral. Las adquisiciones y contrataciones fueron efectuadas por vía de los procedimientos de licitaciones establecidos en la Ley N° 2051/03 de Contrataciones Públicas y su Decreto Reglamentario.</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310" y="1780331"/>
            <a:ext cx="5156369" cy="45719"/>
          </a:xfrm>
          <a:prstGeom prst="rect">
            <a:avLst/>
          </a:prstGeom>
        </p:spPr>
      </p:pic>
    </p:spTree>
    <p:extLst>
      <p:ext uri="{BB962C8B-B14F-4D97-AF65-F5344CB8AC3E}">
        <p14:creationId xmlns:p14="http://schemas.microsoft.com/office/powerpoint/2010/main" val="102407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331640" y="437763"/>
            <a:ext cx="7271792"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13" name="12 CuadroTexto"/>
          <p:cNvSpPr txBox="1"/>
          <p:nvPr/>
        </p:nvSpPr>
        <p:spPr>
          <a:xfrm>
            <a:off x="640129" y="1506517"/>
            <a:ext cx="7975135" cy="3416320"/>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TREP: para el Sistema de Transmisión de los Resultados Electorales Preliminares se adquirieron 1.000 </a:t>
            </a:r>
            <a:r>
              <a:rPr lang="es-PY" dirty="0" err="1"/>
              <a:t>netbooks</a:t>
            </a:r>
            <a:r>
              <a:rPr lang="es-PY" dirty="0"/>
              <a:t>, 1.000 escáneres, 1.000 maletines y proyectores.</a:t>
            </a:r>
          </a:p>
          <a:p>
            <a:pPr marL="285750" indent="-285750" algn="just">
              <a:buFont typeface="Wingdings" panose="05000000000000000000" pitchFamily="2" charset="2"/>
              <a:buChar char="ü"/>
            </a:pPr>
            <a:r>
              <a:rPr lang="es-PY" dirty="0"/>
              <a:t>Se ha contratado servicios de internet y conectividad con cuatro proveedores, además se adquirieron servidores; sistemas de almacenamientos; cableado estructurado; fibra óptica conectada con el servidor central y a su respaldo (espejo).</a:t>
            </a:r>
          </a:p>
          <a:p>
            <a:pPr marL="285750" indent="-285750" algn="just">
              <a:buFont typeface="Wingdings" panose="05000000000000000000" pitchFamily="2" charset="2"/>
              <a:buChar char="ü"/>
            </a:pPr>
            <a:r>
              <a:rPr lang="es-PY" dirty="0"/>
              <a:t>Se ha ampliado  y actualizado el software del Sistema Oracle; hemos comprado softwares de seguridad (</a:t>
            </a:r>
            <a:r>
              <a:rPr lang="es-PY" dirty="0" err="1"/>
              <a:t>Hipervisor</a:t>
            </a:r>
            <a:r>
              <a:rPr lang="es-PY" dirty="0"/>
              <a:t> y Orquestador), sistemas de circuito cerrado, entre otras inversiones.</a:t>
            </a:r>
          </a:p>
          <a:p>
            <a:pPr algn="just"/>
            <a:r>
              <a:rPr lang="es-PY" dirty="0"/>
              <a:t>Esto sin dejar de mencionar que la adecuación de locales de votación, así como los de procesamiento de datos para la óptima conectividad durante la transmisión de resultados, estuvo a cargo de la Justicia Electoral.</a:t>
            </a:r>
          </a:p>
        </p:txBody>
      </p:sp>
      <p:pic>
        <p:nvPicPr>
          <p:cNvPr id="2050" name="Picture 2" descr="C:\Users\User\Desktop\PRESENTACION ADM 04-18\WhatsApp Image 2018-04-18 at 17.29.4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842" y="5036010"/>
            <a:ext cx="2204761" cy="14705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PRESENTACION ADM 04-18\WhatsApp Image 2018-04-18 at 17.29.4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96" y="5036007"/>
            <a:ext cx="2326144" cy="1470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PRESENTACION ADM 04-18\WhatsApp Image 2018-04-18 at 17.29.41222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068" y="5036010"/>
            <a:ext cx="2483932" cy="147055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1295049"/>
            <a:ext cx="5156369" cy="45719"/>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036007"/>
            <a:ext cx="2205842" cy="1470561"/>
          </a:xfrm>
          <a:prstGeom prst="rect">
            <a:avLst/>
          </a:prstGeom>
        </p:spPr>
      </p:pic>
    </p:spTree>
    <p:extLst>
      <p:ext uri="{BB962C8B-B14F-4D97-AF65-F5344CB8AC3E}">
        <p14:creationId xmlns:p14="http://schemas.microsoft.com/office/powerpoint/2010/main" val="584660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40568" y="620688"/>
            <a:ext cx="9144000"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13" name="12 CuadroTexto"/>
          <p:cNvSpPr txBox="1"/>
          <p:nvPr/>
        </p:nvSpPr>
        <p:spPr>
          <a:xfrm>
            <a:off x="628297" y="1661173"/>
            <a:ext cx="7975135" cy="2585323"/>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SERVICIOS DE PUBLICIDAD: La comunicación es un eje prioritario para poner a conocimiento de la ciudadanía los trabajos realizados por la Justicia Electoral, mediante la difusión de las diferentes etapas del cronograma electoral, la publicación de boletines de votos, así como la importancia de la participación en los comicios, difundidos en los medios de comunicación radial, escrito, televisivo, así como en las redes sociales.</a:t>
            </a:r>
          </a:p>
          <a:p>
            <a:pPr marL="285750" indent="-285750" algn="just">
              <a:buFont typeface="Wingdings" panose="05000000000000000000" pitchFamily="2" charset="2"/>
              <a:buChar char="v"/>
            </a:pPr>
            <a:r>
              <a:rPr lang="es-PY" dirty="0"/>
              <a:t>La Institución realizó una inversión importante en la compra de equipos audiovisuales y accesorios que fueron utilizados para la producción y difusión de materiales  de promoción electoral.</a:t>
            </a:r>
          </a:p>
        </p:txBody>
      </p:sp>
      <p:pic>
        <p:nvPicPr>
          <p:cNvPr id="3074" name="Picture 2" descr="C:\Users\User\Desktop\PRESENTACION ADM 04-18\WhatsApp Image 2018-04-18 at 22.19.5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510" y="4365104"/>
            <a:ext cx="2213162" cy="197197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PRESENTACION ADM 04-18\WhatsApp Image 2018-04-18 at 22.21.0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359" y="4365104"/>
            <a:ext cx="1978074" cy="19719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PRESENTACION ADM 04-18\WhatsApp Image 2018-04-18 at 22.20.3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4365104"/>
            <a:ext cx="1109237" cy="197197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1468460"/>
            <a:ext cx="5156369" cy="45719"/>
          </a:xfrm>
          <a:prstGeom prst="rect">
            <a:avLst/>
          </a:prstGeom>
        </p:spPr>
      </p:pic>
    </p:spTree>
    <p:extLst>
      <p:ext uri="{BB962C8B-B14F-4D97-AF65-F5344CB8AC3E}">
        <p14:creationId xmlns:p14="http://schemas.microsoft.com/office/powerpoint/2010/main" val="384110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23528" y="1455167"/>
            <a:ext cx="8424936" cy="461665"/>
          </a:xfrm>
          <a:prstGeom prst="rect">
            <a:avLst/>
          </a:prstGeom>
          <a:noFill/>
        </p:spPr>
        <p:txBody>
          <a:bodyPr wrap="square" rtlCol="0">
            <a:spAutoFit/>
          </a:bodyPr>
          <a:lstStyle/>
          <a:p>
            <a:pPr algn="r"/>
            <a:r>
              <a:rPr lang="es-PY" sz="2400" b="1" dirty="0"/>
              <a:t>COMPOSICIÓN DEL PROYECTO DE PRESUPUESTO 2019</a:t>
            </a:r>
          </a:p>
        </p:txBody>
      </p:sp>
      <p:graphicFrame>
        <p:nvGraphicFramePr>
          <p:cNvPr id="12" name="2 Gráfico"/>
          <p:cNvGraphicFramePr>
            <a:graphicFrameLocks/>
          </p:cNvGraphicFramePr>
          <p:nvPr>
            <p:extLst>
              <p:ext uri="{D42A27DB-BD31-4B8C-83A1-F6EECF244321}">
                <p14:modId xmlns:p14="http://schemas.microsoft.com/office/powerpoint/2010/main" val="3358795667"/>
              </p:ext>
            </p:extLst>
          </p:nvPr>
        </p:nvGraphicFramePr>
        <p:xfrm>
          <a:off x="4175448" y="2201763"/>
          <a:ext cx="4968552" cy="3022100"/>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620436" y="4788441"/>
            <a:ext cx="7975135" cy="584775"/>
          </a:xfrm>
          <a:prstGeom prst="rect">
            <a:avLst/>
          </a:prstGeom>
          <a:noFill/>
        </p:spPr>
        <p:txBody>
          <a:bodyPr wrap="square" rtlCol="0">
            <a:spAutoFit/>
          </a:bodyPr>
          <a:lstStyle/>
          <a:p>
            <a:pPr algn="r"/>
            <a:r>
              <a:rPr lang="es-PY" sz="1600" dirty="0"/>
              <a:t>Como se puede observar, el mayor gasto corresponde a servicios personales, que representa  el 70% del total del Presupuesto  para el Ejercicio Fiscal 2019.</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2460" y="1943121"/>
            <a:ext cx="5156369" cy="45719"/>
          </a:xfrm>
          <a:prstGeom prst="rect">
            <a:avLst/>
          </a:prstGeom>
        </p:spPr>
      </p:pic>
    </p:spTree>
    <p:extLst>
      <p:ext uri="{BB962C8B-B14F-4D97-AF65-F5344CB8AC3E}">
        <p14:creationId xmlns:p14="http://schemas.microsoft.com/office/powerpoint/2010/main" val="85804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C:\Users\LANIX\Desktop\Nueva carpeta (3)\Pág. 2\cuadro materiales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77" y="3678606"/>
            <a:ext cx="3074518" cy="2487696"/>
          </a:xfrm>
          <a:prstGeom prst="rect">
            <a:avLst/>
          </a:prstGeom>
          <a:noFill/>
          <a:ln>
            <a:noFill/>
          </a:ln>
        </p:spPr>
      </p:pic>
      <p:sp>
        <p:nvSpPr>
          <p:cNvPr id="10" name="9 CuadroTexto"/>
          <p:cNvSpPr txBox="1"/>
          <p:nvPr/>
        </p:nvSpPr>
        <p:spPr>
          <a:xfrm>
            <a:off x="-684584" y="542159"/>
            <a:ext cx="9144000"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2" name="1 CuadroTexto"/>
          <p:cNvSpPr txBox="1"/>
          <p:nvPr/>
        </p:nvSpPr>
        <p:spPr>
          <a:xfrm>
            <a:off x="646071" y="1556792"/>
            <a:ext cx="6734241" cy="369332"/>
          </a:xfrm>
          <a:prstGeom prst="rect">
            <a:avLst/>
          </a:prstGeom>
          <a:noFill/>
        </p:spPr>
        <p:txBody>
          <a:bodyPr wrap="square" rtlCol="0">
            <a:spAutoFit/>
          </a:bodyPr>
          <a:lstStyle/>
          <a:p>
            <a:endParaRPr lang="es-PY" dirty="0"/>
          </a:p>
        </p:txBody>
      </p:sp>
      <p:sp>
        <p:nvSpPr>
          <p:cNvPr id="3" name="2 CuadroTexto"/>
          <p:cNvSpPr txBox="1"/>
          <p:nvPr/>
        </p:nvSpPr>
        <p:spPr>
          <a:xfrm>
            <a:off x="1149111" y="1665663"/>
            <a:ext cx="7310305" cy="2031325"/>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COMPRAS VARIAS: Hemos adquirido bienes de uso como impresoras, fotocopiadoras, computadoras, acondicionadores de aire, </a:t>
            </a:r>
            <a:r>
              <a:rPr lang="es-PY" dirty="0" err="1"/>
              <a:t>walkie</a:t>
            </a:r>
            <a:r>
              <a:rPr lang="es-PY" dirty="0"/>
              <a:t> </a:t>
            </a:r>
            <a:r>
              <a:rPr lang="es-PY" dirty="0" err="1"/>
              <a:t>talkies</a:t>
            </a:r>
            <a:r>
              <a:rPr lang="es-PY" dirty="0"/>
              <a:t> que fueron destinados a mejorar los servicios electorales, así como la adquisición de insumos de oficina, papel, cartón, impresos y tintas indelebles. También bolígrafos, reglas, papel higiénico, cajas de cartón y maletines de cartón necesarios para la preparación de material electoral.</a:t>
            </a:r>
          </a:p>
          <a:p>
            <a:pPr algn="just"/>
            <a:endParaRPr lang="es-PY" dirty="0"/>
          </a:p>
        </p:txBody>
      </p:sp>
      <p:pic>
        <p:nvPicPr>
          <p:cNvPr id="4098" name="Picture 2" descr="C:\Users\User\Desktop\PRESENTACION ADM 04-18\WhatsApp Image 2018-04-18 at 22.26.2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4015" y="3678606"/>
            <a:ext cx="2125729" cy="18846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PRESENTACION ADM 04-18\WhatsApp Image 2018-04-18 at 22.26.2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0024" y="3678606"/>
            <a:ext cx="2664296" cy="188463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1439795"/>
            <a:ext cx="5156369" cy="45719"/>
          </a:xfrm>
          <a:prstGeom prst="rect">
            <a:avLst/>
          </a:prstGeom>
        </p:spPr>
      </p:pic>
    </p:spTree>
    <p:extLst>
      <p:ext uri="{BB962C8B-B14F-4D97-AF65-F5344CB8AC3E}">
        <p14:creationId xmlns:p14="http://schemas.microsoft.com/office/powerpoint/2010/main" val="3068049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404948" y="476672"/>
            <a:ext cx="9144000"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3" name="2 CuadroTexto"/>
          <p:cNvSpPr txBox="1"/>
          <p:nvPr/>
        </p:nvSpPr>
        <p:spPr>
          <a:xfrm>
            <a:off x="1422978" y="1607889"/>
            <a:ext cx="7310305" cy="3693319"/>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IMPRESIONES: hemos contratado servicios de impresión de libros, manuales, rota folios, formularios, leyes y reglamentaciones electorales necesarios para la divulgación y capacitación de funcionarios y miembros de mesa.</a:t>
            </a:r>
          </a:p>
          <a:p>
            <a:pPr marL="285750" indent="-285750" algn="just">
              <a:buFont typeface="Wingdings" panose="05000000000000000000" pitchFamily="2" charset="2"/>
              <a:buChar char="ü"/>
            </a:pPr>
            <a:r>
              <a:rPr lang="es-PY" dirty="0"/>
              <a:t>La impresión de los boletines de votos de todas las candidaturas empezando por el Presidente y Vicepresidente, Senadores, Diputados, Parlamentarios del Mercosur, Gobernadores y Junta Departamental.</a:t>
            </a:r>
          </a:p>
          <a:p>
            <a:pPr marL="285750" indent="-285750" algn="just">
              <a:buFont typeface="Wingdings" panose="05000000000000000000" pitchFamily="2" charset="2"/>
              <a:buChar char="ü"/>
            </a:pPr>
            <a:r>
              <a:rPr lang="es-PY" dirty="0"/>
              <a:t>Credenciales para Miembros de Mesa y Presidentes, impresión de carteles de candidaturas, de mesa de prohibiciones, de prioridad de votos entre otros. También los certificados de resultados de votación, elementos electorales y todos los demás servicios de impresiones que fueron necesarios para la realización de las elecciones.</a:t>
            </a:r>
          </a:p>
          <a:p>
            <a:pPr marL="285750" indent="-285750" algn="just">
              <a:buFont typeface="Wingdings" panose="05000000000000000000" pitchFamily="2" charset="2"/>
              <a:buChar char="v"/>
            </a:pPr>
            <a:endParaRPr lang="es-PY" dirty="0"/>
          </a:p>
        </p:txBody>
      </p:sp>
      <p:pic>
        <p:nvPicPr>
          <p:cNvPr id="5123" name="Picture 3" descr="C:\Users\User\Desktop\PRESENTACION ADM 04-18\WhatsApp Image 2018-04-18 at 22.31.5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566" y="5158748"/>
            <a:ext cx="2064548" cy="13770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PRESENTACION ADM 04-18\WhatsApp Image 2018-04-18 at 22.31.5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2" y="5158748"/>
            <a:ext cx="2069860" cy="13770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esktop\PRESENTACION ADM 04-18\WhatsApp Image 2018-04-18 at 22.32.58.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130" y="5158748"/>
            <a:ext cx="1451103" cy="137703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User\Desktop\PRESENTACION ADM 04-18\WhatsApp Image 2018-04-18 at 22.35.4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6680" y="5158749"/>
            <a:ext cx="1525843" cy="137703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4414" y="1347787"/>
            <a:ext cx="5156369" cy="45719"/>
          </a:xfrm>
          <a:prstGeom prst="rect">
            <a:avLst/>
          </a:prstGeom>
        </p:spPr>
      </p:pic>
    </p:spTree>
    <p:extLst>
      <p:ext uri="{BB962C8B-B14F-4D97-AF65-F5344CB8AC3E}">
        <p14:creationId xmlns:p14="http://schemas.microsoft.com/office/powerpoint/2010/main" val="1638080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05126" y="548680"/>
            <a:ext cx="9144000"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2" name="1 CuadroTexto"/>
          <p:cNvSpPr txBox="1"/>
          <p:nvPr/>
        </p:nvSpPr>
        <p:spPr>
          <a:xfrm>
            <a:off x="646071" y="1556792"/>
            <a:ext cx="6734241" cy="369332"/>
          </a:xfrm>
          <a:prstGeom prst="rect">
            <a:avLst/>
          </a:prstGeom>
          <a:noFill/>
        </p:spPr>
        <p:txBody>
          <a:bodyPr wrap="square" rtlCol="0">
            <a:spAutoFit/>
          </a:bodyPr>
          <a:lstStyle/>
          <a:p>
            <a:endParaRPr lang="es-PY" dirty="0"/>
          </a:p>
        </p:txBody>
      </p:sp>
      <p:sp>
        <p:nvSpPr>
          <p:cNvPr id="3" name="2 CuadroTexto"/>
          <p:cNvSpPr txBox="1"/>
          <p:nvPr/>
        </p:nvSpPr>
        <p:spPr>
          <a:xfrm>
            <a:off x="1129516" y="1642445"/>
            <a:ext cx="7310305" cy="2862322"/>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COMBUSTIBLES Y LUBRICANTES: destinados para transporte vehicular, terrestres, aéreos y fluviales, de móviles que se encuentran a cargo de la Institución y son utilizados tanto para el traslado de materiales como de personas en todo el territorio nacional.</a:t>
            </a:r>
          </a:p>
          <a:p>
            <a:pPr marL="285750" indent="-285750" algn="just">
              <a:buFont typeface="Wingdings" panose="05000000000000000000" pitchFamily="2" charset="2"/>
              <a:buChar char="v"/>
            </a:pPr>
            <a:endParaRPr lang="es-PY" dirty="0"/>
          </a:p>
          <a:p>
            <a:pPr marL="285750" indent="-285750" algn="just">
              <a:buFont typeface="Wingdings" panose="05000000000000000000" pitchFamily="2" charset="2"/>
              <a:buChar char="v"/>
            </a:pPr>
            <a:r>
              <a:rPr lang="es-PY" dirty="0"/>
              <a:t>Se aclara que para el despliegue y repliegue, además del parque automotor de la Justicia Electoral, fueron contratados servicios de alquiler de vehículos, así también se solicitó a otras instituciones públicas cooperación para cumplir con éxito la tarea electoral.</a:t>
            </a:r>
          </a:p>
          <a:p>
            <a:pPr algn="just"/>
            <a:endParaRPr lang="es-PY" dirty="0"/>
          </a:p>
        </p:txBody>
      </p:sp>
      <p:pic>
        <p:nvPicPr>
          <p:cNvPr id="6146" name="Picture 2" descr="C:\Users\User\Desktop\PRESENTACION ADM 04-18\WhatsApp Image 2018-04-18 at 22.37.4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06944"/>
            <a:ext cx="2115136" cy="158635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PRESENTACION ADM 04-18\WhatsApp Image 2018-04-18 at 22.38.5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8359" y="4506944"/>
            <a:ext cx="1406460" cy="15863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PRESENTACION ADM 04-18\WhatsApp Image 2018-04-18 at 22.39.2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4506944"/>
            <a:ext cx="1671892" cy="158635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3452" y="1422515"/>
            <a:ext cx="5156369" cy="45719"/>
          </a:xfrm>
          <a:prstGeom prst="rect">
            <a:avLst/>
          </a:prstGeom>
        </p:spPr>
      </p:pic>
    </p:spTree>
    <p:extLst>
      <p:ext uri="{BB962C8B-B14F-4D97-AF65-F5344CB8AC3E}">
        <p14:creationId xmlns:p14="http://schemas.microsoft.com/office/powerpoint/2010/main" val="71227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C:\Users\User\Desktop\PRESENTACION ADM 04-18\WhatsApp Image 2018-04-18 at 22.50.1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314" y="3534164"/>
            <a:ext cx="3023837" cy="2016876"/>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520280" y="841229"/>
            <a:ext cx="6156176"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2" name="1 CuadroTexto"/>
          <p:cNvSpPr txBox="1"/>
          <p:nvPr/>
        </p:nvSpPr>
        <p:spPr>
          <a:xfrm>
            <a:off x="846798" y="1935883"/>
            <a:ext cx="6734241" cy="369332"/>
          </a:xfrm>
          <a:prstGeom prst="rect">
            <a:avLst/>
          </a:prstGeom>
          <a:noFill/>
        </p:spPr>
        <p:txBody>
          <a:bodyPr wrap="square" rtlCol="0">
            <a:spAutoFit/>
          </a:bodyPr>
          <a:lstStyle/>
          <a:p>
            <a:endParaRPr lang="es-PY" dirty="0"/>
          </a:p>
        </p:txBody>
      </p:sp>
      <p:sp>
        <p:nvSpPr>
          <p:cNvPr id="3" name="2 CuadroTexto"/>
          <p:cNvSpPr txBox="1"/>
          <p:nvPr/>
        </p:nvSpPr>
        <p:spPr>
          <a:xfrm>
            <a:off x="1236500" y="2023679"/>
            <a:ext cx="7310305" cy="1477328"/>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PASAJES: hemos contratado servicios de provisión de pasajes aéreos y terrestres para el transporte de materiales y personas a los locales electorales del exterior del país, así como para cubrir gastos de invitados especiales y observadores internacionales.</a:t>
            </a:r>
          </a:p>
          <a:p>
            <a:pPr algn="just"/>
            <a:endParaRPr lang="es-PY" dirty="0"/>
          </a:p>
        </p:txBody>
      </p:sp>
      <p:pic>
        <p:nvPicPr>
          <p:cNvPr id="12290" name="Picture 2" descr="Resultado de imagen para voto paraguay en el extranjero"/>
          <p:cNvPicPr>
            <a:picLocks noChangeAspect="1" noChangeArrowheads="1"/>
          </p:cNvPicPr>
          <p:nvPr/>
        </p:nvPicPr>
        <p:blipFill rotWithShape="1">
          <a:blip r:embed="rId4">
            <a:extLst>
              <a:ext uri="{28A0092B-C50C-407E-A947-70E740481C1C}">
                <a14:useLocalDpi xmlns:a14="http://schemas.microsoft.com/office/drawing/2010/main" val="0"/>
              </a:ext>
            </a:extLst>
          </a:blip>
          <a:srcRect t="7358" b="9264"/>
          <a:stretch/>
        </p:blipFill>
        <p:spPr bwMode="auto">
          <a:xfrm>
            <a:off x="179512" y="3554287"/>
            <a:ext cx="2736803" cy="1996753"/>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C:\Users\User\Desktop\PRESENTACION ADM 04-18\WhatsApp Image 2018-04-18 at 22.50.09.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1" y="3534164"/>
            <a:ext cx="3023838" cy="201687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9603" y="1763315"/>
            <a:ext cx="5156369" cy="45719"/>
          </a:xfrm>
          <a:prstGeom prst="rect">
            <a:avLst/>
          </a:prstGeom>
        </p:spPr>
      </p:pic>
    </p:spTree>
    <p:extLst>
      <p:ext uri="{BB962C8B-B14F-4D97-AF65-F5344CB8AC3E}">
        <p14:creationId xmlns:p14="http://schemas.microsoft.com/office/powerpoint/2010/main" val="276924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95535" y="653787"/>
            <a:ext cx="8189655"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3" name="2 CuadroTexto"/>
          <p:cNvSpPr txBox="1"/>
          <p:nvPr/>
        </p:nvSpPr>
        <p:spPr>
          <a:xfrm>
            <a:off x="1174318" y="1754221"/>
            <a:ext cx="7310305" cy="1200329"/>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SERVICIOS GASTRONÓMICOS: Conforme lo establece el código electoral la Justicia Electoral proveyó alimentos a los agentes electorales que realizaron tareas el día de los comicios, por citar algunos: Miembros de Mesa, Juntas Cívicas, Apoderados , funcionarios entre otros.</a:t>
            </a:r>
          </a:p>
        </p:txBody>
      </p:sp>
      <p:pic>
        <p:nvPicPr>
          <p:cNvPr id="11265" name="Picture 1" descr="C:\Users\User\Desktop\PRESENTACION ADM 04-18\WhatsApp Image 2018-04-18 at 22.52.1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797" y="3142109"/>
            <a:ext cx="2068172" cy="275756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Resultado de imagen para almuerzo agentes electorales 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142109"/>
            <a:ext cx="4595937" cy="27575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User\Desktop\PRESENTACION ADM 04-18\WhatsApp Image 2018-04-18 at 22.58.5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442" y="3142109"/>
            <a:ext cx="2039716" cy="275756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7244" y="1520943"/>
            <a:ext cx="5156369" cy="45719"/>
          </a:xfrm>
          <a:prstGeom prst="rect">
            <a:avLst/>
          </a:prstGeom>
        </p:spPr>
      </p:pic>
    </p:spTree>
    <p:extLst>
      <p:ext uri="{BB962C8B-B14F-4D97-AF65-F5344CB8AC3E}">
        <p14:creationId xmlns:p14="http://schemas.microsoft.com/office/powerpoint/2010/main" val="1057980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58809" y="397553"/>
            <a:ext cx="9144000" cy="830997"/>
          </a:xfrm>
          <a:prstGeom prst="rect">
            <a:avLst/>
          </a:prstGeom>
          <a:noFill/>
        </p:spPr>
        <p:txBody>
          <a:bodyPr wrap="square" rtlCol="0">
            <a:spAutoFit/>
          </a:bodyPr>
          <a:lstStyle/>
          <a:p>
            <a:pPr algn="r"/>
            <a:r>
              <a:rPr lang="es-PY" sz="2400" b="1" dirty="0"/>
              <a:t>¿EN QUÉ DESTINÓ LA JUSTICIA ELECTORAL EL</a:t>
            </a:r>
          </a:p>
          <a:p>
            <a:pPr algn="r"/>
            <a:r>
              <a:rPr lang="es-PY" sz="2400" b="1" dirty="0"/>
              <a:t>MONTO ASIGNADO A GASTOS CORRIENTES?</a:t>
            </a:r>
          </a:p>
        </p:txBody>
      </p:sp>
      <p:sp>
        <p:nvSpPr>
          <p:cNvPr id="2" name="1 CuadroTexto"/>
          <p:cNvSpPr txBox="1"/>
          <p:nvPr/>
        </p:nvSpPr>
        <p:spPr>
          <a:xfrm>
            <a:off x="646071" y="1556792"/>
            <a:ext cx="6734241" cy="369332"/>
          </a:xfrm>
          <a:prstGeom prst="rect">
            <a:avLst/>
          </a:prstGeom>
          <a:noFill/>
        </p:spPr>
        <p:txBody>
          <a:bodyPr wrap="square" rtlCol="0">
            <a:spAutoFit/>
          </a:bodyPr>
          <a:lstStyle/>
          <a:p>
            <a:endParaRPr lang="es-PY" dirty="0"/>
          </a:p>
        </p:txBody>
      </p:sp>
      <p:sp>
        <p:nvSpPr>
          <p:cNvPr id="3" name="2 CuadroTexto"/>
          <p:cNvSpPr txBox="1"/>
          <p:nvPr/>
        </p:nvSpPr>
        <p:spPr>
          <a:xfrm>
            <a:off x="1121920" y="1560555"/>
            <a:ext cx="7310305" cy="1754326"/>
          </a:xfrm>
          <a:prstGeom prst="rect">
            <a:avLst/>
          </a:prstGeom>
          <a:noFill/>
        </p:spPr>
        <p:txBody>
          <a:bodyPr wrap="square" rtlCol="0">
            <a:spAutoFit/>
          </a:bodyPr>
          <a:lstStyle/>
          <a:p>
            <a:pPr marL="285750" indent="-285750" algn="just">
              <a:buFont typeface="Wingdings" panose="05000000000000000000" pitchFamily="2" charset="2"/>
              <a:buChar char="v"/>
            </a:pPr>
            <a:r>
              <a:rPr lang="es-PY" dirty="0"/>
              <a:t>VIÁTICOS: fueron asignados con una política de racionalización de recursos a los funcionarios de la institución designados para la tarea de logística y transporte de materiales electorales, así como los equipos CTX para la transmisión de resultados en todo el territorio nacional. </a:t>
            </a:r>
          </a:p>
          <a:p>
            <a:pPr marL="285750" indent="-285750" algn="just">
              <a:buFont typeface="Wingdings" panose="05000000000000000000" pitchFamily="2" charset="2"/>
              <a:buChar char="v"/>
            </a:pPr>
            <a:r>
              <a:rPr lang="es-PY" dirty="0"/>
              <a:t>OTROS GASTOS: Seguros en general, mantenimiento de máquinas y equipos entre otros. </a:t>
            </a:r>
          </a:p>
        </p:txBody>
      </p:sp>
      <p:pic>
        <p:nvPicPr>
          <p:cNvPr id="10243" name="Picture 3" descr="C:\Users\User\Desktop\PRESENTACION ADM 04-18\WhatsApp Image 2018-04-18 at 23.03.1335465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734" y="3519775"/>
            <a:ext cx="2630328" cy="250151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er\Desktop\PRESENTACION ADM 04-18\WhatsApp Image 2018-04-18 at 23.03.1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0350" y="3519774"/>
            <a:ext cx="2831709" cy="250151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User\Desktop\PRESENTACION ADM 04-18\WhatsApp Image 2018-04-18 at 23.01.3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493" y="3519775"/>
            <a:ext cx="1720695" cy="250151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1295049"/>
            <a:ext cx="5156369" cy="45719"/>
          </a:xfrm>
          <a:prstGeom prst="rect">
            <a:avLst/>
          </a:prstGeom>
        </p:spPr>
      </p:pic>
    </p:spTree>
    <p:extLst>
      <p:ext uri="{BB962C8B-B14F-4D97-AF65-F5344CB8AC3E}">
        <p14:creationId xmlns:p14="http://schemas.microsoft.com/office/powerpoint/2010/main" val="4171785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214" y="980728"/>
            <a:ext cx="7785574" cy="830997"/>
          </a:xfrm>
          <a:prstGeom prst="rect">
            <a:avLst/>
          </a:prstGeom>
          <a:noFill/>
        </p:spPr>
        <p:txBody>
          <a:bodyPr wrap="square" rtlCol="0">
            <a:spAutoFit/>
          </a:bodyPr>
          <a:lstStyle/>
          <a:p>
            <a:pPr algn="r"/>
            <a:r>
              <a:rPr lang="es-PY" sz="2400" b="1" dirty="0"/>
              <a:t>EL RECURSO MÁS VALIOSO DE LA</a:t>
            </a:r>
          </a:p>
          <a:p>
            <a:pPr algn="r"/>
            <a:r>
              <a:rPr lang="es-PY" sz="2400" b="1" dirty="0"/>
              <a:t>JUSTICIA ELECTORAL SON SUS FUNCIONARIOS</a:t>
            </a:r>
          </a:p>
        </p:txBody>
      </p:sp>
      <p:sp>
        <p:nvSpPr>
          <p:cNvPr id="6" name="5 CuadroTexto"/>
          <p:cNvSpPr txBox="1"/>
          <p:nvPr/>
        </p:nvSpPr>
        <p:spPr>
          <a:xfrm>
            <a:off x="785214" y="2123564"/>
            <a:ext cx="7758529" cy="369332"/>
          </a:xfrm>
          <a:prstGeom prst="rect">
            <a:avLst/>
          </a:prstGeom>
          <a:noFill/>
        </p:spPr>
        <p:txBody>
          <a:bodyPr wrap="square" rtlCol="0">
            <a:spAutoFit/>
          </a:bodyPr>
          <a:lstStyle/>
          <a:p>
            <a:pPr marL="457200" indent="-457200" algn="r">
              <a:buFont typeface="Wingdings" panose="05000000000000000000" pitchFamily="2" charset="2"/>
              <a:buChar char="Ø"/>
            </a:pPr>
            <a:r>
              <a:rPr lang="es-PY" dirty="0"/>
              <a:t>Preparación de Materiales Electorales</a:t>
            </a:r>
          </a:p>
        </p:txBody>
      </p:sp>
      <p:pic>
        <p:nvPicPr>
          <p:cNvPr id="7169" name="Picture 1" descr="C:\Users\User\Desktop\PRESENTACION ADM 04-18\WhatsApp Image 2018-04-18 at 23.13.0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332" y="2853947"/>
            <a:ext cx="3407069" cy="25912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User\Desktop\PRESENTACION ADM 04-18\WhatsApp Image 2018-04-18 at 23.14.1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924"/>
          <a:stretch/>
        </p:blipFill>
        <p:spPr bwMode="auto">
          <a:xfrm>
            <a:off x="6084168" y="2848065"/>
            <a:ext cx="3059832" cy="25971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171" name="Picture 3" descr="C:\Users\User\Desktop\PRESENTACION ADM 04-18\WhatsApp Image 2018-04-18 at 23.14.5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985"/>
          <a:stretch/>
        </p:blipFill>
        <p:spPr bwMode="auto">
          <a:xfrm>
            <a:off x="0" y="2848066"/>
            <a:ext cx="2801181" cy="259715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1843108"/>
            <a:ext cx="5156369" cy="45719"/>
          </a:xfrm>
          <a:prstGeom prst="rect">
            <a:avLst/>
          </a:prstGeom>
        </p:spPr>
      </p:pic>
    </p:spTree>
    <p:extLst>
      <p:ext uri="{BB962C8B-B14F-4D97-AF65-F5344CB8AC3E}">
        <p14:creationId xmlns:p14="http://schemas.microsoft.com/office/powerpoint/2010/main" val="3398301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41433" y="1239333"/>
            <a:ext cx="9111356" cy="830997"/>
          </a:xfrm>
          <a:prstGeom prst="rect">
            <a:avLst/>
          </a:prstGeom>
          <a:noFill/>
        </p:spPr>
        <p:txBody>
          <a:bodyPr wrap="square" rtlCol="0">
            <a:spAutoFit/>
          </a:bodyPr>
          <a:lstStyle/>
          <a:p>
            <a:pPr algn="r"/>
            <a:r>
              <a:rPr lang="es-PY" sz="2400" b="1" dirty="0"/>
              <a:t>EL RECURSO MÁS VALIOSO DE LA</a:t>
            </a:r>
          </a:p>
          <a:p>
            <a:pPr algn="r"/>
            <a:r>
              <a:rPr lang="es-PY" sz="2400" b="1" dirty="0"/>
              <a:t>JUSTICIA ELECTORAL SON SUS FUNCIONARIOS</a:t>
            </a:r>
          </a:p>
        </p:txBody>
      </p:sp>
      <p:sp>
        <p:nvSpPr>
          <p:cNvPr id="6" name="5 CuadroTexto"/>
          <p:cNvSpPr txBox="1"/>
          <p:nvPr/>
        </p:nvSpPr>
        <p:spPr>
          <a:xfrm>
            <a:off x="-541433" y="2348975"/>
            <a:ext cx="9111356" cy="369332"/>
          </a:xfrm>
          <a:prstGeom prst="rect">
            <a:avLst/>
          </a:prstGeom>
          <a:noFill/>
        </p:spPr>
        <p:txBody>
          <a:bodyPr wrap="square" rtlCol="0">
            <a:spAutoFit/>
          </a:bodyPr>
          <a:lstStyle/>
          <a:p>
            <a:pPr marL="457200" indent="-457200" algn="r">
              <a:buFont typeface="Wingdings" panose="05000000000000000000" pitchFamily="2" charset="2"/>
              <a:buChar char="Ø"/>
            </a:pPr>
            <a:r>
              <a:rPr lang="es-PY" dirty="0"/>
              <a:t>Pre-auditoria de Materiales Electorales</a:t>
            </a:r>
          </a:p>
        </p:txBody>
      </p:sp>
      <p:pic>
        <p:nvPicPr>
          <p:cNvPr id="23554" name="Picture 2" descr="C:\Users\User\Desktop\PRESENTACION ADM 04-18\WhatsApp Image 2018-04-18 at 23.18.30654654.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55"/>
          <a:stretch/>
        </p:blipFill>
        <p:spPr bwMode="auto">
          <a:xfrm>
            <a:off x="0" y="2996952"/>
            <a:ext cx="2905804"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User\Desktop\PRESENTACION ADM 04-18\WhatsApp Image 2018-04-18 at 23.18.29321321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374" y="2996952"/>
            <a:ext cx="324162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Users\User\Desktop\PRESENTACION ADM 04-18\WhatsApp Image 2018-04-18 at 23.18.29.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2860" y="2996952"/>
            <a:ext cx="337669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0637" y="2110079"/>
            <a:ext cx="5156369" cy="45719"/>
          </a:xfrm>
          <a:prstGeom prst="rect">
            <a:avLst/>
          </a:prstGeom>
        </p:spPr>
      </p:pic>
    </p:spTree>
    <p:extLst>
      <p:ext uri="{BB962C8B-B14F-4D97-AF65-F5344CB8AC3E}">
        <p14:creationId xmlns:p14="http://schemas.microsoft.com/office/powerpoint/2010/main" val="1797544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74598" y="666512"/>
            <a:ext cx="9111356" cy="830997"/>
          </a:xfrm>
          <a:prstGeom prst="rect">
            <a:avLst/>
          </a:prstGeom>
          <a:noFill/>
        </p:spPr>
        <p:txBody>
          <a:bodyPr wrap="square" rtlCol="0">
            <a:spAutoFit/>
          </a:bodyPr>
          <a:lstStyle/>
          <a:p>
            <a:pPr algn="r"/>
            <a:r>
              <a:rPr lang="es-PY" sz="2400" b="1" dirty="0"/>
              <a:t>EL RECURSO MÁS VALIOSO DE LA</a:t>
            </a:r>
          </a:p>
          <a:p>
            <a:pPr algn="r"/>
            <a:r>
              <a:rPr lang="es-PY" sz="2400" b="1" dirty="0"/>
              <a:t>JUSTICIA ELECTORAL SON SUS FUNCIONARIOS</a:t>
            </a:r>
          </a:p>
        </p:txBody>
      </p:sp>
      <p:sp>
        <p:nvSpPr>
          <p:cNvPr id="6" name="5 CuadroTexto"/>
          <p:cNvSpPr txBox="1"/>
          <p:nvPr/>
        </p:nvSpPr>
        <p:spPr>
          <a:xfrm>
            <a:off x="-793823" y="1719980"/>
            <a:ext cx="9111356" cy="369332"/>
          </a:xfrm>
          <a:prstGeom prst="rect">
            <a:avLst/>
          </a:prstGeom>
          <a:noFill/>
        </p:spPr>
        <p:txBody>
          <a:bodyPr wrap="square" rtlCol="0">
            <a:spAutoFit/>
          </a:bodyPr>
          <a:lstStyle/>
          <a:p>
            <a:pPr marL="457200" indent="-457200" algn="r">
              <a:buFont typeface="Wingdings" panose="05000000000000000000" pitchFamily="2" charset="2"/>
              <a:buChar char="Ø"/>
            </a:pPr>
            <a:r>
              <a:rPr lang="es-PY" dirty="0"/>
              <a:t>Carga de Materiales Electorales</a:t>
            </a:r>
          </a:p>
        </p:txBody>
      </p:sp>
      <p:pic>
        <p:nvPicPr>
          <p:cNvPr id="24578" name="Picture 2" descr="C:\Users\User\Desktop\PRESENTACION ADM 04-18\WhatsApp Image 2018-04-18 at 23.24.3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5" y="2268647"/>
            <a:ext cx="3130439" cy="2087978"/>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C:\Users\User\Desktop\PRESENTACION ADM 04-18\WhatsApp Image 2018-04-18 at 23.24.543132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5388" y="2268647"/>
            <a:ext cx="2871755" cy="227541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C:\Users\User\Desktop\PRESENTACION ADM 04-18\WhatsApp Image 2018-04-18 at 23.24.53.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8" y="4293096"/>
            <a:ext cx="2989175" cy="1993756"/>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C:\Users\User\Desktop\PRESENTACION ADM 04-18\WhatsApp Image 2018-04-18 at 23.28.04.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1" y="4285059"/>
            <a:ext cx="3591074" cy="201255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C:\Users\User\Desktop\PRESENTACION ADM 04-18\WhatsApp Image 2018-04-18 at 23.28.0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7016" y="4256322"/>
            <a:ext cx="3046984" cy="203053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1840" y="1598682"/>
            <a:ext cx="5156369" cy="45719"/>
          </a:xfrm>
          <a:prstGeom prst="rect">
            <a:avLst/>
          </a:prstGeom>
        </p:spPr>
      </p:pic>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7143" y="2268647"/>
            <a:ext cx="3123912" cy="2082608"/>
          </a:xfrm>
          <a:prstGeom prst="rect">
            <a:avLst/>
          </a:prstGeom>
        </p:spPr>
      </p:pic>
    </p:spTree>
    <p:extLst>
      <p:ext uri="{BB962C8B-B14F-4D97-AF65-F5344CB8AC3E}">
        <p14:creationId xmlns:p14="http://schemas.microsoft.com/office/powerpoint/2010/main" val="3285323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34900" y="645763"/>
            <a:ext cx="9111356" cy="830997"/>
          </a:xfrm>
          <a:prstGeom prst="rect">
            <a:avLst/>
          </a:prstGeom>
          <a:noFill/>
        </p:spPr>
        <p:txBody>
          <a:bodyPr wrap="square" rtlCol="0">
            <a:spAutoFit/>
          </a:bodyPr>
          <a:lstStyle/>
          <a:p>
            <a:pPr algn="r"/>
            <a:r>
              <a:rPr lang="es-PY" sz="2400" b="1" dirty="0"/>
              <a:t>EL RECURSO MÁS VALIOSO DE LA</a:t>
            </a:r>
          </a:p>
          <a:p>
            <a:pPr algn="r"/>
            <a:r>
              <a:rPr lang="es-PY" sz="2400" b="1" dirty="0"/>
              <a:t>JUSTICIA ELECTORAL SON SUS FUNCIONARIOS</a:t>
            </a:r>
          </a:p>
        </p:txBody>
      </p:sp>
      <p:sp>
        <p:nvSpPr>
          <p:cNvPr id="6" name="5 CuadroTexto"/>
          <p:cNvSpPr txBox="1"/>
          <p:nvPr/>
        </p:nvSpPr>
        <p:spPr>
          <a:xfrm>
            <a:off x="-434900" y="1763524"/>
            <a:ext cx="9111356" cy="369332"/>
          </a:xfrm>
          <a:prstGeom prst="rect">
            <a:avLst/>
          </a:prstGeom>
          <a:noFill/>
        </p:spPr>
        <p:txBody>
          <a:bodyPr wrap="square" rtlCol="0">
            <a:spAutoFit/>
          </a:bodyPr>
          <a:lstStyle/>
          <a:p>
            <a:pPr marL="457200" indent="-457200" algn="r">
              <a:buFont typeface="Wingdings" panose="05000000000000000000" pitchFamily="2" charset="2"/>
              <a:buChar char="Ø"/>
            </a:pPr>
            <a:r>
              <a:rPr lang="es-PY" dirty="0"/>
              <a:t>Traslado de Materiales Electorales</a:t>
            </a:r>
          </a:p>
        </p:txBody>
      </p:sp>
      <p:pic>
        <p:nvPicPr>
          <p:cNvPr id="25602" name="Picture 2" descr="C:\Users\User\Desktop\PRESENTACION ADM 04-18\WhatsApp Image 2018-04-18 at 23.30.3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767" y="4188704"/>
            <a:ext cx="3570685" cy="216542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User\Desktop\PRESENTACION ADM 04-18\WhatsApp Image 2018-04-18 at 23.30.34.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43"/>
          <a:stretch/>
        </p:blipFill>
        <p:spPr bwMode="auto">
          <a:xfrm>
            <a:off x="0" y="2376076"/>
            <a:ext cx="4705881" cy="4000911"/>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User\Desktop\PRESENTACION ADM 04-18\WhatsApp Image 2018-04-18 at 23.30.342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160" y="4442449"/>
            <a:ext cx="2883256" cy="1923109"/>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C:\Users\User\Desktop\PRESENTACION ADM 04-18\WhatsApp Image 2018-04-18 at 23.31.5532132.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6385" y="2376075"/>
            <a:ext cx="2717615" cy="2066373"/>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Users\User\Desktop\PRESENTACION ADM 04-18\WhatsApp Image 2018-04-18 at 23.31.55.jpe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459"/>
          <a:stretch/>
        </p:blipFill>
        <p:spPr bwMode="auto">
          <a:xfrm>
            <a:off x="3595160" y="2376076"/>
            <a:ext cx="2883256" cy="207812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4632" y="1541702"/>
            <a:ext cx="5156369" cy="45719"/>
          </a:xfrm>
          <a:prstGeom prst="rect">
            <a:avLst/>
          </a:prstGeom>
        </p:spPr>
      </p:pic>
    </p:spTree>
    <p:extLst>
      <p:ext uri="{BB962C8B-B14F-4D97-AF65-F5344CB8AC3E}">
        <p14:creationId xmlns:p14="http://schemas.microsoft.com/office/powerpoint/2010/main" val="162535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17152" y="488602"/>
            <a:ext cx="8424936" cy="1200329"/>
          </a:xfrm>
          <a:prstGeom prst="rect">
            <a:avLst/>
          </a:prstGeom>
          <a:noFill/>
        </p:spPr>
        <p:txBody>
          <a:bodyPr wrap="square" rtlCol="0">
            <a:spAutoFit/>
          </a:bodyPr>
          <a:lstStyle/>
          <a:p>
            <a:pPr algn="r"/>
            <a:r>
              <a:rPr lang="es-PY" sz="2400" b="1" dirty="0"/>
              <a:t>ANTEPROYECTO DE PRESUPUESTO </a:t>
            </a:r>
          </a:p>
          <a:p>
            <a:pPr algn="r"/>
            <a:r>
              <a:rPr lang="es-PY" sz="2400" b="1" dirty="0"/>
              <a:t>PRESENTADO VS  PROYECTO</a:t>
            </a:r>
          </a:p>
          <a:p>
            <a:pPr algn="r"/>
            <a:r>
              <a:rPr lang="es-PY" sz="2400" b="1" dirty="0"/>
              <a:t>APROBADO POR EL EJECUTIVO</a:t>
            </a:r>
          </a:p>
        </p:txBody>
      </p:sp>
      <p:sp>
        <p:nvSpPr>
          <p:cNvPr id="13" name="12 CuadroTexto"/>
          <p:cNvSpPr txBox="1"/>
          <p:nvPr/>
        </p:nvSpPr>
        <p:spPr>
          <a:xfrm>
            <a:off x="742570" y="1896295"/>
            <a:ext cx="7999518" cy="1569660"/>
          </a:xfrm>
          <a:prstGeom prst="rect">
            <a:avLst/>
          </a:prstGeom>
          <a:noFill/>
        </p:spPr>
        <p:txBody>
          <a:bodyPr wrap="square" rtlCol="0">
            <a:spAutoFit/>
          </a:bodyPr>
          <a:lstStyle/>
          <a:p>
            <a:pPr algn="just"/>
            <a:r>
              <a:rPr lang="es-PY" sz="1600" dirty="0"/>
              <a:t>Conforme al Proyecto de Presupuesto presentado por la Justicia Electoral y el Proyecto de Presupuesto 2019 aprobado por el Ejecutivo, se visualiza una variación negativa de </a:t>
            </a:r>
            <a:r>
              <a:rPr lang="es-PY" sz="1600" b="1" dirty="0"/>
              <a:t>Gs. -2.400.500.000.-, (Dos mil cuatrocientos millones quinientos mil guaraníes)</a:t>
            </a:r>
            <a:r>
              <a:rPr lang="es-PY" sz="1600" dirty="0"/>
              <a:t>, monto que afectará directamente en la compra de insumos y logísticas con miras a los trabajos preparatorios de las elecciones internas simultáneas y las generales municipales previstas para el 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746893"/>
            <a:ext cx="5156369" cy="45719"/>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65954"/>
            <a:ext cx="5544616" cy="284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769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34900" y="1711412"/>
            <a:ext cx="9111356" cy="369332"/>
          </a:xfrm>
          <a:prstGeom prst="rect">
            <a:avLst/>
          </a:prstGeom>
          <a:noFill/>
        </p:spPr>
        <p:txBody>
          <a:bodyPr wrap="square" rtlCol="0">
            <a:spAutoFit/>
          </a:bodyPr>
          <a:lstStyle/>
          <a:p>
            <a:pPr marL="457200" indent="-457200" algn="r">
              <a:buFont typeface="Wingdings" panose="05000000000000000000" pitchFamily="2" charset="2"/>
              <a:buChar char="Ø"/>
            </a:pPr>
            <a:r>
              <a:rPr lang="es-PY" dirty="0"/>
              <a:t>TREP</a:t>
            </a:r>
          </a:p>
        </p:txBody>
      </p:sp>
      <p:pic>
        <p:nvPicPr>
          <p:cNvPr id="26627" name="Picture 3" descr="C:\Users\User\Desktop\PRESENTACION ADM 04-18\WhatsApp Image 2018-04-18 at 17.33.43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675" y="2708920"/>
            <a:ext cx="4579325" cy="2925264"/>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Users\User\Desktop\PRESENTACION ADM 04-18\WhatsApp Image 2018-04-18 at 23.36.1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1" y="2708920"/>
            <a:ext cx="4581872" cy="2925264"/>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C:\Users\User\Desktop\PRESENTACION ADM 04-18\WhatsApp Image 2018-04-18 at 23.36.14324654.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4632" y="1915762"/>
            <a:ext cx="2378312" cy="1586316"/>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C:\Users\User\Desktop\PRESENTACION ADM 04-18\WhatsApp Image 2018-04-18 at 23.36.13.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549" y="1919789"/>
            <a:ext cx="2396841" cy="1598674"/>
          </a:xfrm>
          <a:prstGeom prst="rect">
            <a:avLst/>
          </a:prstGeom>
          <a:noFill/>
          <a:extLst>
            <a:ext uri="{909E8E84-426E-40DD-AFC4-6F175D3DCCD1}">
              <a14:hiddenFill xmlns:a14="http://schemas.microsoft.com/office/drawing/2010/main">
                <a:solidFill>
                  <a:srgbClr val="FFFFFF"/>
                </a:solidFill>
              </a14:hiddenFill>
            </a:ext>
          </a:extLst>
        </p:spPr>
      </p:pic>
      <p:sp>
        <p:nvSpPr>
          <p:cNvPr id="10" name="3 CuadroTexto"/>
          <p:cNvSpPr txBox="1"/>
          <p:nvPr/>
        </p:nvSpPr>
        <p:spPr>
          <a:xfrm>
            <a:off x="-434900" y="645763"/>
            <a:ext cx="9111356" cy="830997"/>
          </a:xfrm>
          <a:prstGeom prst="rect">
            <a:avLst/>
          </a:prstGeom>
          <a:noFill/>
        </p:spPr>
        <p:txBody>
          <a:bodyPr wrap="square" rtlCol="0">
            <a:spAutoFit/>
          </a:bodyPr>
          <a:lstStyle/>
          <a:p>
            <a:pPr algn="r"/>
            <a:r>
              <a:rPr lang="es-PY" sz="2400" b="1" dirty="0"/>
              <a:t>EL RECURSO MÁS VALIOSO DE LA</a:t>
            </a:r>
          </a:p>
          <a:p>
            <a:pPr algn="r"/>
            <a:r>
              <a:rPr lang="es-PY" sz="2400" b="1" dirty="0"/>
              <a:t>JUSTICIA ELECTORAL SON SUS FUNCIONARIOS</a:t>
            </a:r>
          </a:p>
        </p:txBody>
      </p:sp>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632" y="1484784"/>
            <a:ext cx="5156369" cy="45719"/>
          </a:xfrm>
          <a:prstGeom prst="rect">
            <a:avLst/>
          </a:prstGeom>
        </p:spPr>
      </p:pic>
    </p:spTree>
    <p:extLst>
      <p:ext uri="{BB962C8B-B14F-4D97-AF65-F5344CB8AC3E}">
        <p14:creationId xmlns:p14="http://schemas.microsoft.com/office/powerpoint/2010/main" val="2118193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2536" y="5805264"/>
            <a:ext cx="4175735" cy="646331"/>
          </a:xfrm>
          <a:prstGeom prst="rect">
            <a:avLst/>
          </a:prstGeom>
          <a:noFill/>
        </p:spPr>
        <p:txBody>
          <a:bodyPr wrap="square" rtlCol="0">
            <a:spAutoFit/>
          </a:bodyPr>
          <a:lstStyle/>
          <a:p>
            <a:pPr algn="r"/>
            <a:r>
              <a:rPr lang="es-PY" sz="3600" b="1" i="1" dirty="0"/>
              <a:t>MUCHAS GRACIAS</a:t>
            </a:r>
          </a:p>
        </p:txBody>
      </p:sp>
      <p:pic>
        <p:nvPicPr>
          <p:cNvPr id="27650" name="Picture 2" descr="Resultado de imagen para TSJE FUNCIONA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9" y="-29142"/>
            <a:ext cx="6690669" cy="4215698"/>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C:\Users\User\Desktop\PRESENTACION ADM 04-18\WhatsApp Image 2018-04-18 at 23.48.25.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707"/>
          <a:stretch/>
        </p:blipFill>
        <p:spPr bwMode="auto">
          <a:xfrm flipH="1">
            <a:off x="6660232" y="1993032"/>
            <a:ext cx="2501704" cy="2216152"/>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C:\Users\User\Desktop\PRESENTACION ADM 04-18\WhatsApp Image 2018-04-18 at 23.48.2587.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08"/>
          <a:stretch/>
        </p:blipFill>
        <p:spPr bwMode="auto">
          <a:xfrm flipH="1">
            <a:off x="6669842" y="-4688"/>
            <a:ext cx="2474158" cy="1993528"/>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C:\Users\User\Desktop\PRESENTACION ADM 04-18\WhatsApp Image 2018-04-18 at 23.48.246546.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476681" y="3789040"/>
            <a:ext cx="2400663" cy="1834972"/>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C:\Users\User\Desktop\PRESENTACION ADM 04-18\WhatsApp Image 2018-04-18 at 23.48.24.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0" y="3789040"/>
            <a:ext cx="2282371" cy="1834972"/>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Users\User\Desktop\PRESENTACION ADM 04-18\WhatsApp Image 2018-04-18 at 23.48.26.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282371" y="3789040"/>
            <a:ext cx="2751115" cy="183497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9" cstate="print">
            <a:extLst>
              <a:ext uri="{28A0092B-C50C-407E-A947-70E740481C1C}">
                <a14:useLocalDpi xmlns:a14="http://schemas.microsoft.com/office/drawing/2010/main" val="0"/>
              </a:ext>
            </a:extLst>
          </a:blip>
          <a:srcRect r="5456"/>
          <a:stretch/>
        </p:blipFill>
        <p:spPr>
          <a:xfrm>
            <a:off x="6669842" y="3807927"/>
            <a:ext cx="2492093" cy="1816085"/>
          </a:xfrm>
          <a:prstGeom prst="rect">
            <a:avLst/>
          </a:prstGeom>
        </p:spPr>
      </p:pic>
      <p:pic>
        <p:nvPicPr>
          <p:cNvPr id="11" name="Imagen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333434" y="6405876"/>
            <a:ext cx="4143247" cy="45719"/>
          </a:xfrm>
          <a:prstGeom prst="rect">
            <a:avLst/>
          </a:prstGeom>
        </p:spPr>
      </p:pic>
    </p:spTree>
    <p:extLst>
      <p:ext uri="{BB962C8B-B14F-4D97-AF65-F5344CB8AC3E}">
        <p14:creationId xmlns:p14="http://schemas.microsoft.com/office/powerpoint/2010/main" val="12052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611560" y="529010"/>
            <a:ext cx="8160752" cy="1154162"/>
          </a:xfrm>
          <a:prstGeom prst="rect">
            <a:avLst/>
          </a:prstGeom>
          <a:noFill/>
        </p:spPr>
        <p:txBody>
          <a:bodyPr wrap="square" rtlCol="0">
            <a:spAutoFit/>
          </a:bodyPr>
          <a:lstStyle/>
          <a:p>
            <a:pPr algn="r"/>
            <a:r>
              <a:rPr lang="es-PY" sz="2300" b="1" dirty="0"/>
              <a:t>COMPARATIVOS DE GASTOS CORRIENTES Y DE</a:t>
            </a:r>
          </a:p>
          <a:p>
            <a:pPr algn="r"/>
            <a:r>
              <a:rPr lang="es-PY" sz="2300" b="1" dirty="0"/>
              <a:t>CAPITAL DESTINADOS  A FINANCIAR GASTOS</a:t>
            </a:r>
          </a:p>
          <a:p>
            <a:pPr algn="r"/>
            <a:r>
              <a:rPr lang="es-PY" sz="2300" b="1" dirty="0"/>
              <a:t>ELECTORALES DE LAS ELECCIONES MUNICIPALES 2015</a:t>
            </a:r>
          </a:p>
        </p:txBody>
      </p:sp>
      <p:pic>
        <p:nvPicPr>
          <p:cNvPr id="102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60848"/>
            <a:ext cx="6699914" cy="411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257" y="1727097"/>
            <a:ext cx="5156369" cy="45719"/>
          </a:xfrm>
          <a:prstGeom prst="rect">
            <a:avLst/>
          </a:prstGeom>
        </p:spPr>
      </p:pic>
    </p:spTree>
    <p:extLst>
      <p:ext uri="{BB962C8B-B14F-4D97-AF65-F5344CB8AC3E}">
        <p14:creationId xmlns:p14="http://schemas.microsoft.com/office/powerpoint/2010/main" val="313804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51520" y="404664"/>
            <a:ext cx="8376776" cy="1508105"/>
          </a:xfrm>
          <a:prstGeom prst="rect">
            <a:avLst/>
          </a:prstGeom>
          <a:noFill/>
        </p:spPr>
        <p:txBody>
          <a:bodyPr wrap="square" rtlCol="0">
            <a:spAutoFit/>
          </a:bodyPr>
          <a:lstStyle/>
          <a:p>
            <a:pPr algn="r"/>
            <a:r>
              <a:rPr lang="es-PY" sz="2300" b="1" dirty="0"/>
              <a:t> FRENTE A PROYECTO DE PRESUPUESTO DE</a:t>
            </a:r>
          </a:p>
          <a:p>
            <a:pPr algn="r"/>
            <a:r>
              <a:rPr lang="es-PY" sz="2300" b="1" dirty="0"/>
              <a:t> GASTOS CORRIENTES Y DE CAPITAL DESTINADOS </a:t>
            </a:r>
          </a:p>
          <a:p>
            <a:pPr algn="r"/>
            <a:r>
              <a:rPr lang="es-PY" sz="2300" b="1" dirty="0"/>
              <a:t>A FINANCIAR GASTOS ELECTORALES DE LAS</a:t>
            </a:r>
          </a:p>
          <a:p>
            <a:pPr algn="r"/>
            <a:r>
              <a:rPr lang="es-PY" sz="2300" b="1" dirty="0"/>
              <a:t>ELECCIONES MUNICIPALES DEL 2020</a:t>
            </a: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550" y="2348880"/>
            <a:ext cx="7284892"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073" y="2015129"/>
            <a:ext cx="5156369" cy="45719"/>
          </a:xfrm>
          <a:prstGeom prst="rect">
            <a:avLst/>
          </a:prstGeom>
        </p:spPr>
      </p:pic>
    </p:spTree>
    <p:extLst>
      <p:ext uri="{BB962C8B-B14F-4D97-AF65-F5344CB8AC3E}">
        <p14:creationId xmlns:p14="http://schemas.microsoft.com/office/powerpoint/2010/main" val="160908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755576" y="1772816"/>
            <a:ext cx="7848872" cy="4278094"/>
          </a:xfrm>
          <a:prstGeom prst="rect">
            <a:avLst/>
          </a:prstGeom>
          <a:noFill/>
        </p:spPr>
        <p:txBody>
          <a:bodyPr wrap="square" rtlCol="0">
            <a:spAutoFit/>
          </a:bodyPr>
          <a:lstStyle/>
          <a:p>
            <a:pPr algn="just"/>
            <a:r>
              <a:rPr lang="es-PY" sz="2000" dirty="0"/>
              <a:t>Como se observa en los dos gráficos anteriores, la Justicia Electoral tendrá nuevamente un desafío complejo, con miras a las Elecciones Internas y Municipales Simultáneas, considerando la disminución de prácticamente cien mil millones en el presupuesto del año preelectoral y la proyección del año electoral.</a:t>
            </a:r>
          </a:p>
          <a:p>
            <a:pPr algn="just"/>
            <a:endParaRPr lang="es-PY" sz="1200" dirty="0"/>
          </a:p>
          <a:p>
            <a:pPr algn="just"/>
            <a:r>
              <a:rPr lang="es-PY" sz="2000" dirty="0"/>
              <a:t>Esta disminución afectará directamente los niveles 200, 300 y 500, cuyas asignaciones presupuestarias serán exiguas para afrontar los gastos electorales del año 2020.</a:t>
            </a:r>
          </a:p>
          <a:p>
            <a:pPr algn="just"/>
            <a:endParaRPr lang="es-PY" sz="1200" dirty="0"/>
          </a:p>
          <a:p>
            <a:pPr algn="just"/>
            <a:r>
              <a:rPr lang="es-PY" sz="2000" dirty="0"/>
              <a:t>Dicha diferencia negativa, incluso podría aumentar en el caso de que el Plan de Caja autorizado durante el Ejercicio Fiscal 2019 sea inferior al Plan Financiero, lo que obligaría a esta Institución a solicitar una Ampliación Presupuestaria, para cumplir eficazmente con la misión institucional. </a:t>
            </a:r>
          </a:p>
        </p:txBody>
      </p:sp>
    </p:spTree>
    <p:extLst>
      <p:ext uri="{BB962C8B-B14F-4D97-AF65-F5344CB8AC3E}">
        <p14:creationId xmlns:p14="http://schemas.microsoft.com/office/powerpoint/2010/main" val="40938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79512" y="1023119"/>
            <a:ext cx="8424936" cy="461665"/>
          </a:xfrm>
          <a:prstGeom prst="rect">
            <a:avLst/>
          </a:prstGeom>
          <a:noFill/>
        </p:spPr>
        <p:txBody>
          <a:bodyPr wrap="square" rtlCol="0">
            <a:spAutoFit/>
          </a:bodyPr>
          <a:lstStyle/>
          <a:p>
            <a:pPr algn="r"/>
            <a:r>
              <a:rPr lang="es-PY" sz="2400" b="1" dirty="0"/>
              <a:t>EVOLUCIÓN DEL PRESUPUESTO</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396" y="2060848"/>
            <a:ext cx="7984059" cy="323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086" y="1502919"/>
            <a:ext cx="5156369" cy="45719"/>
          </a:xfrm>
          <a:prstGeom prst="rect">
            <a:avLst/>
          </a:prstGeom>
        </p:spPr>
      </p:pic>
      <p:sp>
        <p:nvSpPr>
          <p:cNvPr id="2" name="Título 1"/>
          <p:cNvSpPr>
            <a:spLocks noGrp="1"/>
          </p:cNvSpPr>
          <p:nvPr>
            <p:ph type="ctrTitle"/>
          </p:nvPr>
        </p:nvSpPr>
        <p:spPr>
          <a:xfrm>
            <a:off x="505780" y="1484784"/>
            <a:ext cx="7772400" cy="864096"/>
          </a:xfrm>
        </p:spPr>
        <p:txBody>
          <a:bodyPr>
            <a:normAutofit/>
          </a:bodyPr>
          <a:lstStyle/>
          <a:p>
            <a:pPr algn="r"/>
            <a:r>
              <a:rPr lang="es-PY" sz="1400" b="1" dirty="0"/>
              <a:t>Este gráfico, demuestra como el presupuesto de la Justicia Electoral fue disminuyendo año tras año, situación que hace que la misión de la misma sea cada vez más compleja para afrontar los procesos electorales.</a:t>
            </a:r>
          </a:p>
        </p:txBody>
      </p:sp>
    </p:spTree>
    <p:extLst>
      <p:ext uri="{BB962C8B-B14F-4D97-AF65-F5344CB8AC3E}">
        <p14:creationId xmlns:p14="http://schemas.microsoft.com/office/powerpoint/2010/main" val="211759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837980" y="692696"/>
            <a:ext cx="7776864" cy="461665"/>
          </a:xfrm>
          <a:prstGeom prst="rect">
            <a:avLst/>
          </a:prstGeom>
          <a:noFill/>
        </p:spPr>
        <p:txBody>
          <a:bodyPr wrap="square" rtlCol="0">
            <a:spAutoFit/>
          </a:bodyPr>
          <a:lstStyle/>
          <a:p>
            <a:pPr algn="r"/>
            <a:r>
              <a:rPr lang="es-PY" sz="2400" b="1" dirty="0"/>
              <a:t>DISMINUCIÓN DEL PRESUPUESTO 2015 VS 2016</a:t>
            </a:r>
          </a:p>
        </p:txBody>
      </p:sp>
      <p:sp>
        <p:nvSpPr>
          <p:cNvPr id="13" name="12 CuadroTexto"/>
          <p:cNvSpPr txBox="1"/>
          <p:nvPr/>
        </p:nvSpPr>
        <p:spPr>
          <a:xfrm>
            <a:off x="1630068" y="1327696"/>
            <a:ext cx="6984776" cy="2431435"/>
          </a:xfrm>
          <a:prstGeom prst="rect">
            <a:avLst/>
          </a:prstGeom>
          <a:noFill/>
        </p:spPr>
        <p:txBody>
          <a:bodyPr wrap="square" rtlCol="0">
            <a:spAutoFit/>
          </a:bodyPr>
          <a:lstStyle/>
          <a:p>
            <a:pPr algn="just"/>
            <a:endParaRPr lang="es-PY" sz="2000" dirty="0"/>
          </a:p>
          <a:p>
            <a:pPr algn="just"/>
            <a:r>
              <a:rPr lang="es-PY" sz="2000" dirty="0"/>
              <a:t>Como se puede observar,  la abrupta disminución presupuestaria se refleja en el Presupuesto aprobado del año 2015 vs el aprobado en el ejercicio fiscal 2016 en gastos corrientes y de capital conforme al siguiente cuadro:</a:t>
            </a:r>
          </a:p>
          <a:p>
            <a:pPr algn="just"/>
            <a:endParaRPr lang="es-PY" sz="2000" dirty="0"/>
          </a:p>
          <a:p>
            <a:pPr algn="just"/>
            <a:endParaRPr lang="es-PY" sz="1600" dirty="0"/>
          </a:p>
          <a:p>
            <a:pPr algn="just"/>
            <a:endParaRPr lang="es-PY" sz="16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157791"/>
            <a:ext cx="5156369" cy="45719"/>
          </a:xfrm>
          <a:prstGeom prst="rect">
            <a:avLst/>
          </a:prstGeom>
        </p:spPr>
      </p:pic>
      <p:pic>
        <p:nvPicPr>
          <p:cNvPr id="7"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316091" y="3140968"/>
            <a:ext cx="5612729" cy="124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8774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2700</Words>
  <Application>Microsoft Office PowerPoint</Application>
  <PresentationFormat>Presentación en pantalla (4:3)</PresentationFormat>
  <Paragraphs>202</Paragraphs>
  <Slides>41</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Este gráfico, demuestra como el presupuesto de la Justicia Electoral fue disminuyendo año tras año, situación que hace que la misión de la misma sea cada vez más compleja para afrontar los procesos electorales.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DELL</cp:lastModifiedBy>
  <cp:revision>148</cp:revision>
  <cp:lastPrinted>2018-10-09T00:31:17Z</cp:lastPrinted>
  <dcterms:created xsi:type="dcterms:W3CDTF">2018-04-18T21:10:22Z</dcterms:created>
  <dcterms:modified xsi:type="dcterms:W3CDTF">2018-10-09T13:34:43Z</dcterms:modified>
</cp:coreProperties>
</file>