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handoutMasterIdLst>
    <p:handoutMasterId r:id="rId30"/>
  </p:handoutMasterIdLst>
  <p:sldIdLst>
    <p:sldId id="256" r:id="rId2"/>
    <p:sldId id="327" r:id="rId3"/>
    <p:sldId id="314" r:id="rId4"/>
    <p:sldId id="289" r:id="rId5"/>
    <p:sldId id="303" r:id="rId6"/>
    <p:sldId id="338" r:id="rId7"/>
    <p:sldId id="328" r:id="rId8"/>
    <p:sldId id="302" r:id="rId9"/>
    <p:sldId id="336" r:id="rId10"/>
    <p:sldId id="343" r:id="rId11"/>
    <p:sldId id="308" r:id="rId12"/>
    <p:sldId id="344" r:id="rId13"/>
    <p:sldId id="292" r:id="rId14"/>
    <p:sldId id="306" r:id="rId15"/>
    <p:sldId id="337" r:id="rId16"/>
    <p:sldId id="340" r:id="rId17"/>
    <p:sldId id="339" r:id="rId18"/>
    <p:sldId id="341" r:id="rId19"/>
    <p:sldId id="342" r:id="rId20"/>
    <p:sldId id="335" r:id="rId21"/>
    <p:sldId id="258" r:id="rId22"/>
    <p:sldId id="329" r:id="rId23"/>
    <p:sldId id="313" r:id="rId24"/>
    <p:sldId id="331" r:id="rId25"/>
    <p:sldId id="326" r:id="rId26"/>
    <p:sldId id="332" r:id="rId27"/>
    <p:sldId id="311" r:id="rId28"/>
    <p:sldId id="330" r:id="rId29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6600"/>
    <a:srgbClr val="FF3399"/>
    <a:srgbClr val="00FFCC"/>
    <a:srgbClr val="CC0099"/>
    <a:srgbClr val="CC99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70" d="100"/>
          <a:sy n="70" d="100"/>
        </p:scale>
        <p:origin x="-1242" y="-5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453" cy="3508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4778" y="0"/>
            <a:ext cx="4029453" cy="3508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AB1A0-00BF-4923-B8A8-0C52FA308072}" type="datetimeFigureOut">
              <a:rPr lang="es-ES" smtClean="0"/>
              <a:t>08/10/2018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6658423"/>
            <a:ext cx="4029453" cy="3508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4778" y="6658423"/>
            <a:ext cx="4029453" cy="3508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AE955-1341-4CA5-AB9C-73A557B6ED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5930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3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7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3163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87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8488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72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06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09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96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0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11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54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62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96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968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0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9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ah.gov.py/" TargetMode="Externa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601"/>
            <a:ext cx="12192000" cy="683439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90" y="102101"/>
            <a:ext cx="2691684" cy="12372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9" name="Rectángulo 8"/>
          <p:cNvSpPr/>
          <p:nvPr/>
        </p:nvSpPr>
        <p:spPr>
          <a:xfrm>
            <a:off x="6658102" y="5755765"/>
            <a:ext cx="545815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Y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Asunción, </a:t>
            </a:r>
            <a:r>
              <a:rPr lang="es-PY" sz="2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8 </a:t>
            </a:r>
            <a:r>
              <a:rPr lang="es-PY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de </a:t>
            </a:r>
            <a:r>
              <a:rPr lang="es-PY" sz="2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Octubre </a:t>
            </a:r>
            <a:r>
              <a:rPr lang="es-PY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de 2018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658102" y="2144099"/>
            <a:ext cx="5458158" cy="34163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Y" sz="45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“PROYECTO DE LEY DE PRESUPUESTO                    </a:t>
            </a:r>
            <a:r>
              <a:rPr lang="es-PY" sz="36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EJERCICIO FISCAL 2019</a:t>
            </a:r>
            <a:r>
              <a:rPr lang="es-PY" sz="45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”</a:t>
            </a:r>
            <a:endParaRPr lang="es-PY" sz="45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" name="5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83662" y="113160"/>
            <a:ext cx="2691653" cy="139091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562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428396" y="186397"/>
            <a:ext cx="8915398" cy="12443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PY" sz="4000" b="1" dirty="0" smtClean="0">
              <a:latin typeface="Calibri" panose="020F0502020204030204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390504" y="228694"/>
            <a:ext cx="9138822" cy="12808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655365" y="2629196"/>
            <a:ext cx="1203755" cy="47322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20 Elipse"/>
          <p:cNvSpPr/>
          <p:nvPr/>
        </p:nvSpPr>
        <p:spPr>
          <a:xfrm>
            <a:off x="7533104" y="1509584"/>
            <a:ext cx="3755966" cy="252869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Y" sz="4400" b="1" dirty="0"/>
              <a:t>Tasas </a:t>
            </a:r>
            <a:r>
              <a:rPr lang="es-PY" sz="4400" b="1" dirty="0" smtClean="0"/>
              <a:t>desde </a:t>
            </a:r>
            <a:r>
              <a:rPr lang="es-PY" sz="6000" b="1" dirty="0" smtClean="0"/>
              <a:t>10</a:t>
            </a:r>
            <a:r>
              <a:rPr lang="es-PY" sz="6000" b="1" dirty="0"/>
              <a:t>%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331726" y="3475167"/>
            <a:ext cx="1772801" cy="27937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P</a:t>
            </a:r>
            <a:r>
              <a:rPr lang="es-ES" sz="2800" b="1" dirty="0" smtClean="0"/>
              <a:t>lazos de</a:t>
            </a:r>
          </a:p>
          <a:p>
            <a:pPr algn="ctr"/>
            <a:r>
              <a:rPr lang="es-ES" sz="2800" b="1" dirty="0" smtClean="0"/>
              <a:t> hasta</a:t>
            </a:r>
          </a:p>
          <a:p>
            <a:pPr algn="ctr"/>
            <a:endParaRPr lang="es-ES" sz="2800" b="1" dirty="0" smtClean="0"/>
          </a:p>
          <a:p>
            <a:pPr algn="ctr"/>
            <a:endParaRPr lang="es-ES" sz="2800" b="1" dirty="0" smtClean="0"/>
          </a:p>
          <a:p>
            <a:pPr algn="ctr"/>
            <a:r>
              <a:rPr lang="es-ES" sz="2800" b="1" dirty="0" smtClean="0"/>
              <a:t>años </a:t>
            </a:r>
            <a:endParaRPr lang="es-ES" b="1" dirty="0"/>
          </a:p>
          <a:p>
            <a:pPr algn="ctr"/>
            <a:endParaRPr lang="es-ES" b="1" dirty="0"/>
          </a:p>
        </p:txBody>
      </p:sp>
      <p:sp>
        <p:nvSpPr>
          <p:cNvPr id="7" name="6 Rectángulo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dirty="0" smtClean="0"/>
              <a:t>. </a:t>
            </a:r>
            <a:endParaRPr lang="es-ES" dirty="0"/>
          </a:p>
        </p:txBody>
      </p:sp>
      <p:sp>
        <p:nvSpPr>
          <p:cNvPr id="24" name="23 Elipse"/>
          <p:cNvSpPr/>
          <p:nvPr/>
        </p:nvSpPr>
        <p:spPr>
          <a:xfrm>
            <a:off x="848226" y="4872036"/>
            <a:ext cx="739800" cy="737193"/>
          </a:xfrm>
          <a:prstGeom prst="ellipse">
            <a:avLst/>
          </a:prstGeom>
          <a:solidFill>
            <a:srgbClr val="FF993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Y" sz="4400" b="1" dirty="0" smtClean="0"/>
              <a:t>7</a:t>
            </a:r>
            <a:endParaRPr lang="es-PY" sz="6000" b="1" dirty="0"/>
          </a:p>
        </p:txBody>
      </p:sp>
      <p:sp>
        <p:nvSpPr>
          <p:cNvPr id="22" name="21 Redondear rectángulo de esquina diagonal"/>
          <p:cNvSpPr/>
          <p:nvPr/>
        </p:nvSpPr>
        <p:spPr>
          <a:xfrm>
            <a:off x="7803883" y="4317482"/>
            <a:ext cx="3539911" cy="2110614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Sin Garantías Reales</a:t>
            </a:r>
          </a:p>
          <a:p>
            <a:pPr algn="ctr"/>
            <a:r>
              <a:rPr lang="es-ES" dirty="0" smtClean="0"/>
              <a:t> </a:t>
            </a:r>
            <a:r>
              <a:rPr lang="es-ES" dirty="0"/>
              <a:t>en </a:t>
            </a:r>
            <a:r>
              <a:rPr lang="es-ES" dirty="0" smtClean="0"/>
              <a:t>prácticamente </a:t>
            </a:r>
          </a:p>
          <a:p>
            <a:pPr algn="ctr"/>
            <a:r>
              <a:rPr lang="es-ES" dirty="0" smtClean="0"/>
              <a:t> </a:t>
            </a:r>
            <a:r>
              <a:rPr lang="es-ES" dirty="0"/>
              <a:t>la totalidad </a:t>
            </a:r>
            <a:endParaRPr lang="es-ES" dirty="0" smtClean="0"/>
          </a:p>
          <a:p>
            <a:pPr algn="ctr"/>
            <a:r>
              <a:rPr lang="es-ES" dirty="0" smtClean="0"/>
              <a:t>de </a:t>
            </a:r>
            <a:r>
              <a:rPr lang="es-ES" dirty="0"/>
              <a:t>las operaciones</a:t>
            </a:r>
          </a:p>
        </p:txBody>
      </p:sp>
      <p:pic>
        <p:nvPicPr>
          <p:cNvPr id="15" name="Imagen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9" y="23601"/>
            <a:ext cx="1973064" cy="96817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15 Elipse"/>
          <p:cNvSpPr/>
          <p:nvPr/>
        </p:nvSpPr>
        <p:spPr>
          <a:xfrm>
            <a:off x="4655365" y="-1"/>
            <a:ext cx="7325156" cy="122076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Condiciones sumamente competitivas</a:t>
            </a:r>
            <a:endParaRPr lang="es-E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1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428396" y="186397"/>
            <a:ext cx="8915398" cy="12443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PY" sz="4000" b="1" dirty="0" smtClean="0">
              <a:latin typeface="Calibri" panose="020F0502020204030204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390504" y="228694"/>
            <a:ext cx="9138822" cy="12808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655365" y="2629196"/>
            <a:ext cx="1203755" cy="47322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6 Rectángulo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dirty="0" smtClean="0"/>
              <a:t>. </a:t>
            </a:r>
            <a:endParaRPr lang="es-ES" dirty="0"/>
          </a:p>
        </p:txBody>
      </p:sp>
      <p:pic>
        <p:nvPicPr>
          <p:cNvPr id="15" name="Imagen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9" y="23601"/>
            <a:ext cx="1973064" cy="96817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15 Elipse"/>
          <p:cNvSpPr/>
          <p:nvPr/>
        </p:nvSpPr>
        <p:spPr>
          <a:xfrm>
            <a:off x="2390504" y="507690"/>
            <a:ext cx="7325156" cy="122076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Ejecución de Fondos Externos</a:t>
            </a:r>
            <a:endParaRPr lang="es-ES" sz="3200" b="1" dirty="0">
              <a:solidFill>
                <a:schemeClr val="bg1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511" y="4437299"/>
            <a:ext cx="3243049" cy="119922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99" y="2210937"/>
            <a:ext cx="8573179" cy="266220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/>
        </p:spPr>
      </p:pic>
      <p:sp>
        <p:nvSpPr>
          <p:cNvPr id="17" name="Flecha derecha 7"/>
          <p:cNvSpPr/>
          <p:nvPr/>
        </p:nvSpPr>
        <p:spPr>
          <a:xfrm>
            <a:off x="8569250" y="4438188"/>
            <a:ext cx="1110018" cy="489543"/>
          </a:xfrm>
          <a:prstGeom prst="rightArrow">
            <a:avLst>
              <a:gd name="adj1" fmla="val 50000"/>
              <a:gd name="adj2" fmla="val 124887"/>
            </a:avLst>
          </a:prstGeom>
          <a:solidFill>
            <a:srgbClr val="FF993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sz="5400" dirty="0"/>
          </a:p>
        </p:txBody>
      </p:sp>
    </p:spTree>
    <p:extLst>
      <p:ext uri="{BB962C8B-B14F-4D97-AF65-F5344CB8AC3E}">
        <p14:creationId xmlns:p14="http://schemas.microsoft.com/office/powerpoint/2010/main" val="241482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428396" y="186397"/>
            <a:ext cx="8915398" cy="12443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PY" sz="4000" b="1" dirty="0" smtClean="0">
              <a:latin typeface="Calibri" panose="020F0502020204030204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390504" y="228694"/>
            <a:ext cx="9138822" cy="12808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655365" y="2629196"/>
            <a:ext cx="1203755" cy="47322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6 Rectángulo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dirty="0" smtClean="0"/>
              <a:t>. </a:t>
            </a:r>
            <a:endParaRPr lang="es-ES" dirty="0"/>
          </a:p>
        </p:txBody>
      </p:sp>
      <p:pic>
        <p:nvPicPr>
          <p:cNvPr id="15" name="Imagen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9" y="23601"/>
            <a:ext cx="1973064" cy="96817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15 Elipse"/>
          <p:cNvSpPr/>
          <p:nvPr/>
        </p:nvSpPr>
        <p:spPr>
          <a:xfrm>
            <a:off x="1665027" y="100816"/>
            <a:ext cx="9362364" cy="242402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</a:rPr>
              <a:t>Aplicación de </a:t>
            </a:r>
            <a:r>
              <a:rPr lang="es-ES" sz="3600" b="1" dirty="0">
                <a:solidFill>
                  <a:schemeClr val="bg1"/>
                </a:solidFill>
              </a:rPr>
              <a:t>Leyes </a:t>
            </a:r>
            <a:endParaRPr lang="es-ES" sz="3600" b="1" dirty="0" smtClean="0">
              <a:solidFill>
                <a:schemeClr val="bg1"/>
              </a:solidFill>
            </a:endParaRPr>
          </a:p>
          <a:p>
            <a:pPr algn="ctr"/>
            <a:r>
              <a:rPr lang="es-ES" sz="3600" b="1" dirty="0" smtClean="0">
                <a:solidFill>
                  <a:schemeClr val="bg1"/>
                </a:solidFill>
              </a:rPr>
              <a:t>(</a:t>
            </a:r>
            <a:r>
              <a:rPr lang="es-ES" sz="3600" b="1" dirty="0">
                <a:solidFill>
                  <a:schemeClr val="bg1"/>
                </a:solidFill>
              </a:rPr>
              <a:t>N° 5.527 y N° 5.908)</a:t>
            </a:r>
          </a:p>
          <a:p>
            <a:pPr algn="ctr"/>
            <a:r>
              <a:rPr lang="es-ES" sz="3600" b="1" dirty="0" smtClean="0">
                <a:solidFill>
                  <a:schemeClr val="bg1"/>
                </a:solidFill>
              </a:rPr>
              <a:t>Especiales para Tratamiento de Cartera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99" y="2747573"/>
            <a:ext cx="6649957" cy="274719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095" y="2747573"/>
            <a:ext cx="5174503" cy="274377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  <a:effectLst/>
        </p:spPr>
      </p:pic>
      <p:sp>
        <p:nvSpPr>
          <p:cNvPr id="13" name="12 Redondear rectángulo de esquina diagonal"/>
          <p:cNvSpPr/>
          <p:nvPr/>
        </p:nvSpPr>
        <p:spPr>
          <a:xfrm>
            <a:off x="134099" y="5576656"/>
            <a:ext cx="11926499" cy="1247226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C</a:t>
            </a:r>
            <a:r>
              <a:rPr lang="es-ES" sz="2400" dirty="0" smtClean="0"/>
              <a:t>on </a:t>
            </a:r>
            <a:r>
              <a:rPr lang="es-ES" sz="2400" dirty="0"/>
              <a:t>un rango de tasas de interés </a:t>
            </a:r>
            <a:r>
              <a:rPr lang="es-ES" sz="2400" dirty="0" smtClean="0"/>
              <a:t>del     </a:t>
            </a:r>
            <a:r>
              <a:rPr lang="es-ES" sz="3200" dirty="0" smtClean="0"/>
              <a:t>    al        % </a:t>
            </a:r>
            <a:r>
              <a:rPr lang="es-ES" sz="2400" dirty="0"/>
              <a:t>anual, </a:t>
            </a:r>
            <a:r>
              <a:rPr lang="es-ES" sz="2400" dirty="0" smtClean="0"/>
              <a:t>con </a:t>
            </a:r>
            <a:r>
              <a:rPr lang="es-ES" sz="2400" dirty="0"/>
              <a:t>plazos  </a:t>
            </a:r>
            <a:r>
              <a:rPr lang="es-ES" sz="2400" dirty="0" smtClean="0"/>
              <a:t>de </a:t>
            </a:r>
            <a:r>
              <a:rPr lang="es-ES" sz="2400" dirty="0"/>
              <a:t>hasta </a:t>
            </a:r>
            <a:r>
              <a:rPr lang="es-ES" sz="2400" dirty="0" smtClean="0"/>
              <a:t>                 </a:t>
            </a:r>
            <a:r>
              <a:rPr lang="es-ES" sz="3200" dirty="0" smtClean="0"/>
              <a:t>años </a:t>
            </a:r>
            <a:r>
              <a:rPr lang="es-ES" sz="2400" dirty="0"/>
              <a:t>e inclusive </a:t>
            </a:r>
            <a:r>
              <a:rPr lang="es-ES" sz="2400" dirty="0" smtClean="0"/>
              <a:t>con           </a:t>
            </a:r>
            <a:r>
              <a:rPr lang="es-ES" sz="3200" dirty="0" smtClean="0"/>
              <a:t>años </a:t>
            </a:r>
            <a:r>
              <a:rPr lang="es-ES" sz="3200" dirty="0"/>
              <a:t>de </a:t>
            </a:r>
            <a:r>
              <a:rPr lang="es-ES" sz="3200" dirty="0" smtClean="0"/>
              <a:t>gracia</a:t>
            </a:r>
            <a:endParaRPr lang="es-ES" sz="3200" b="1" dirty="0" smtClean="0"/>
          </a:p>
        </p:txBody>
      </p:sp>
      <p:sp>
        <p:nvSpPr>
          <p:cNvPr id="17" name="16 Elipse"/>
          <p:cNvSpPr/>
          <p:nvPr/>
        </p:nvSpPr>
        <p:spPr>
          <a:xfrm>
            <a:off x="6030608" y="5630268"/>
            <a:ext cx="739800" cy="597298"/>
          </a:xfrm>
          <a:prstGeom prst="ellipse">
            <a:avLst/>
          </a:prstGeom>
          <a:solidFill>
            <a:srgbClr val="FF993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Y" sz="4400" b="1" dirty="0" smtClean="0"/>
              <a:t>6</a:t>
            </a:r>
            <a:endParaRPr lang="es-PY" sz="6000" b="1" dirty="0"/>
          </a:p>
        </p:txBody>
      </p:sp>
      <p:sp>
        <p:nvSpPr>
          <p:cNvPr id="18" name="17 Elipse"/>
          <p:cNvSpPr/>
          <p:nvPr/>
        </p:nvSpPr>
        <p:spPr>
          <a:xfrm>
            <a:off x="7309560" y="5626698"/>
            <a:ext cx="739800" cy="573571"/>
          </a:xfrm>
          <a:prstGeom prst="ellipse">
            <a:avLst/>
          </a:prstGeom>
          <a:solidFill>
            <a:srgbClr val="FF993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Y" sz="4400" b="1" dirty="0" smtClean="0"/>
              <a:t>8</a:t>
            </a:r>
            <a:endParaRPr lang="es-PY" sz="6000" b="1" dirty="0"/>
          </a:p>
        </p:txBody>
      </p:sp>
      <p:sp>
        <p:nvSpPr>
          <p:cNvPr id="19" name="18 Elipse"/>
          <p:cNvSpPr/>
          <p:nvPr/>
        </p:nvSpPr>
        <p:spPr>
          <a:xfrm>
            <a:off x="2326315" y="6200270"/>
            <a:ext cx="1241946" cy="657730"/>
          </a:xfrm>
          <a:prstGeom prst="ellipse">
            <a:avLst/>
          </a:prstGeom>
          <a:solidFill>
            <a:srgbClr val="FF993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Y" sz="4400" b="1" dirty="0" smtClean="0"/>
              <a:t>10</a:t>
            </a:r>
            <a:endParaRPr lang="es-PY" sz="6000" b="1" dirty="0"/>
          </a:p>
        </p:txBody>
      </p:sp>
      <p:sp>
        <p:nvSpPr>
          <p:cNvPr id="20" name="19 Elipse"/>
          <p:cNvSpPr/>
          <p:nvPr/>
        </p:nvSpPr>
        <p:spPr>
          <a:xfrm>
            <a:off x="7035674" y="6200270"/>
            <a:ext cx="739800" cy="657730"/>
          </a:xfrm>
          <a:prstGeom prst="ellipse">
            <a:avLst/>
          </a:prstGeom>
          <a:solidFill>
            <a:srgbClr val="FF993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Y" sz="4400" b="1" dirty="0" smtClean="0"/>
              <a:t>2</a:t>
            </a:r>
            <a:endParaRPr lang="es-PY" sz="6000" b="1" dirty="0"/>
          </a:p>
        </p:txBody>
      </p:sp>
    </p:spTree>
    <p:extLst>
      <p:ext uri="{BB962C8B-B14F-4D97-AF65-F5344CB8AC3E}">
        <p14:creationId xmlns:p14="http://schemas.microsoft.com/office/powerpoint/2010/main" val="3759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72" y="186396"/>
            <a:ext cx="2040824" cy="1001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9" y="4397188"/>
            <a:ext cx="1293682" cy="634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5" y="51437"/>
            <a:ext cx="1384763" cy="6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Elipse"/>
          <p:cNvSpPr/>
          <p:nvPr/>
        </p:nvSpPr>
        <p:spPr>
          <a:xfrm>
            <a:off x="2764664" y="3273979"/>
            <a:ext cx="4737818" cy="13977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4800" b="1" dirty="0" smtClean="0">
                <a:latin typeface="Brush Script MT" panose="03060802040406070304" pitchFamily="66" charset="0"/>
              </a:rPr>
              <a:t>22.380 </a:t>
            </a:r>
          </a:p>
          <a:p>
            <a:pPr algn="ctr"/>
            <a:r>
              <a:rPr lang="es-PY" sz="3600" b="1" dirty="0" smtClean="0">
                <a:latin typeface="Brush Script MT" panose="03060802040406070304" pitchFamily="66" charset="0"/>
              </a:rPr>
              <a:t>Clientes Capacitados</a:t>
            </a:r>
            <a:endParaRPr lang="es-ES" sz="4000" b="1" dirty="0">
              <a:latin typeface="Brush Script MT" panose="03060802040406070304" pitchFamily="66" charset="0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3043444" y="92462"/>
            <a:ext cx="8739116" cy="73401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/>
              <a:t>Educación Financiera</a:t>
            </a:r>
            <a:endParaRPr lang="es-PY" sz="4400" b="1" dirty="0"/>
          </a:p>
        </p:txBody>
      </p:sp>
    </p:spTree>
    <p:extLst>
      <p:ext uri="{BB962C8B-B14F-4D97-AF65-F5344CB8AC3E}">
        <p14:creationId xmlns:p14="http://schemas.microsoft.com/office/powerpoint/2010/main" val="15676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428396" y="186397"/>
            <a:ext cx="8915398" cy="12443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PY" sz="4000" b="1" dirty="0" smtClean="0">
              <a:latin typeface="Calibri" panose="020F0502020204030204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390504" y="228694"/>
            <a:ext cx="9138822" cy="12808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Imagen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9" y="23601"/>
            <a:ext cx="1973064" cy="96817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14 Elipse"/>
          <p:cNvSpPr/>
          <p:nvPr/>
        </p:nvSpPr>
        <p:spPr>
          <a:xfrm>
            <a:off x="3107141" y="158591"/>
            <a:ext cx="5466862" cy="16663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smtClean="0"/>
              <a:t>Resultado</a:t>
            </a:r>
            <a:endParaRPr lang="es-PY" sz="6000" b="1" dirty="0"/>
          </a:p>
        </p:txBody>
      </p:sp>
      <p:sp>
        <p:nvSpPr>
          <p:cNvPr id="10" name="9 Redondear rectángulo de esquina diagonal"/>
          <p:cNvSpPr/>
          <p:nvPr/>
        </p:nvSpPr>
        <p:spPr>
          <a:xfrm>
            <a:off x="7291120" y="3138638"/>
            <a:ext cx="3384646" cy="2270365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Morosidad del año 2018</a:t>
            </a:r>
            <a:endParaRPr lang="es-ES" sz="3200" b="1" dirty="0" smtClean="0"/>
          </a:p>
          <a:p>
            <a:pPr algn="ctr"/>
            <a:endParaRPr lang="es-ES" sz="3200" b="1" dirty="0"/>
          </a:p>
          <a:p>
            <a:pPr algn="ctr"/>
            <a:endParaRPr lang="es-ES" sz="3200" b="1" dirty="0" smtClean="0"/>
          </a:p>
          <a:p>
            <a:pPr algn="ctr"/>
            <a:endParaRPr lang="es-ES" sz="2400" b="1" dirty="0" smtClean="0"/>
          </a:p>
        </p:txBody>
      </p:sp>
      <p:sp>
        <p:nvSpPr>
          <p:cNvPr id="11" name="10 Elipse"/>
          <p:cNvSpPr/>
          <p:nvPr/>
        </p:nvSpPr>
        <p:spPr>
          <a:xfrm>
            <a:off x="7432307" y="4063761"/>
            <a:ext cx="3102272" cy="1128013"/>
          </a:xfrm>
          <a:prstGeom prst="ellipse">
            <a:avLst/>
          </a:prstGeom>
          <a:solidFill>
            <a:srgbClr val="FF99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/>
              <a:t>4%</a:t>
            </a:r>
            <a:endParaRPr lang="es-ES" sz="4800" dirty="0"/>
          </a:p>
        </p:txBody>
      </p:sp>
      <p:sp>
        <p:nvSpPr>
          <p:cNvPr id="12" name="Flecha derecha 7"/>
          <p:cNvSpPr/>
          <p:nvPr/>
        </p:nvSpPr>
        <p:spPr>
          <a:xfrm rot="5400000">
            <a:off x="3664406" y="3578854"/>
            <a:ext cx="4110962" cy="1489205"/>
          </a:xfrm>
          <a:prstGeom prst="rightArrow">
            <a:avLst>
              <a:gd name="adj1" fmla="val 50000"/>
              <a:gd name="adj2" fmla="val 124887"/>
            </a:avLst>
          </a:prstGeom>
          <a:solidFill>
            <a:srgbClr val="FF993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sz="5400" dirty="0"/>
          </a:p>
        </p:txBody>
      </p:sp>
      <p:sp>
        <p:nvSpPr>
          <p:cNvPr id="13" name="12 Redondear rectángulo de esquina diagonal"/>
          <p:cNvSpPr/>
          <p:nvPr/>
        </p:nvSpPr>
        <p:spPr>
          <a:xfrm>
            <a:off x="736073" y="2053091"/>
            <a:ext cx="3384646" cy="2270365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Morosidad del año 2017</a:t>
            </a:r>
            <a:endParaRPr lang="es-ES" sz="3200" b="1" dirty="0" smtClean="0"/>
          </a:p>
          <a:p>
            <a:pPr algn="ctr"/>
            <a:endParaRPr lang="es-ES" sz="3200" b="1" dirty="0"/>
          </a:p>
          <a:p>
            <a:pPr algn="ctr"/>
            <a:endParaRPr lang="es-ES" sz="3200" b="1" dirty="0" smtClean="0"/>
          </a:p>
          <a:p>
            <a:pPr algn="ctr"/>
            <a:endParaRPr lang="es-ES" sz="2400" b="1" dirty="0" smtClean="0"/>
          </a:p>
        </p:txBody>
      </p:sp>
      <p:sp>
        <p:nvSpPr>
          <p:cNvPr id="16" name="15 Elipse"/>
          <p:cNvSpPr/>
          <p:nvPr/>
        </p:nvSpPr>
        <p:spPr>
          <a:xfrm>
            <a:off x="877260" y="2935748"/>
            <a:ext cx="3102272" cy="1128013"/>
          </a:xfrm>
          <a:prstGeom prst="ellipse">
            <a:avLst/>
          </a:prstGeom>
          <a:solidFill>
            <a:srgbClr val="FF99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/>
              <a:t>10%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410191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428396" y="186397"/>
            <a:ext cx="8915398" cy="12443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PY" sz="4000" b="1" dirty="0" smtClean="0">
              <a:latin typeface="Calibri" panose="020F0502020204030204" pitchFamily="34" charset="0"/>
            </a:endParaRPr>
          </a:p>
        </p:txBody>
      </p:sp>
      <p:pic>
        <p:nvPicPr>
          <p:cNvPr id="14" name="Imagen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9" y="23601"/>
            <a:ext cx="1973064" cy="96817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16 Elipse"/>
          <p:cNvSpPr/>
          <p:nvPr/>
        </p:nvSpPr>
        <p:spPr>
          <a:xfrm>
            <a:off x="1815152" y="137900"/>
            <a:ext cx="9563389" cy="2134453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Cobranza/Recuperación de Préstamos a Setiembre 2017/2018 en millones de </a:t>
            </a:r>
            <a:r>
              <a:rPr lang="es-PY" sz="3200" b="1" dirty="0" smtClean="0"/>
              <a:t>Guaraníes</a:t>
            </a:r>
            <a:r>
              <a:rPr lang="es-ES" sz="3200" b="1" dirty="0" smtClean="0">
                <a:solidFill>
                  <a:schemeClr val="bg1"/>
                </a:solidFill>
              </a:rPr>
              <a:t> </a:t>
            </a:r>
            <a:endParaRPr lang="es-ES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61" y="2374710"/>
            <a:ext cx="11109278" cy="432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8045356" y="1965278"/>
            <a:ext cx="2470244" cy="61415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Y" sz="3600" b="1" dirty="0" smtClean="0"/>
              <a:t>₲241.447</a:t>
            </a:r>
            <a:endParaRPr lang="es-PY" sz="1600" b="1" dirty="0"/>
          </a:p>
        </p:txBody>
      </p:sp>
      <p:sp>
        <p:nvSpPr>
          <p:cNvPr id="19" name="18 Rectángulo"/>
          <p:cNvSpPr/>
          <p:nvPr/>
        </p:nvSpPr>
        <p:spPr>
          <a:xfrm>
            <a:off x="3364174" y="3986828"/>
            <a:ext cx="2470244" cy="61415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Y" sz="3600" b="1" dirty="0" smtClean="0"/>
              <a:t>₲209.878</a:t>
            </a:r>
            <a:endParaRPr lang="es-PY" sz="1600" b="1" dirty="0"/>
          </a:p>
        </p:txBody>
      </p:sp>
      <p:sp>
        <p:nvSpPr>
          <p:cNvPr id="20" name="19 Elipse"/>
          <p:cNvSpPr/>
          <p:nvPr/>
        </p:nvSpPr>
        <p:spPr>
          <a:xfrm>
            <a:off x="5834418" y="4300610"/>
            <a:ext cx="2210938" cy="1338026"/>
          </a:xfrm>
          <a:prstGeom prst="ellipse">
            <a:avLst/>
          </a:prstGeom>
          <a:solidFill>
            <a:srgbClr val="FF99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3600" b="1" dirty="0" smtClean="0"/>
              <a:t>   15%</a:t>
            </a:r>
            <a:endParaRPr lang="es-ES" sz="3600" b="1" dirty="0"/>
          </a:p>
        </p:txBody>
      </p:sp>
      <p:sp>
        <p:nvSpPr>
          <p:cNvPr id="21" name="Flecha derecha 7"/>
          <p:cNvSpPr/>
          <p:nvPr/>
        </p:nvSpPr>
        <p:spPr>
          <a:xfrm rot="16200000">
            <a:off x="5937001" y="4640265"/>
            <a:ext cx="880306" cy="580503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sz="5400" dirty="0"/>
          </a:p>
        </p:txBody>
      </p:sp>
    </p:spTree>
    <p:extLst>
      <p:ext uri="{BB962C8B-B14F-4D97-AF65-F5344CB8AC3E}">
        <p14:creationId xmlns:p14="http://schemas.microsoft.com/office/powerpoint/2010/main" val="242614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428396" y="186397"/>
            <a:ext cx="8915398" cy="12443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PY" sz="4000" b="1" dirty="0" smtClean="0">
              <a:latin typeface="Calibri" panose="020F0502020204030204" pitchFamily="34" charset="0"/>
            </a:endParaRPr>
          </a:p>
        </p:txBody>
      </p:sp>
      <p:pic>
        <p:nvPicPr>
          <p:cNvPr id="15" name="Imagen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9" y="23601"/>
            <a:ext cx="1973064" cy="96817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15 Elipse"/>
          <p:cNvSpPr/>
          <p:nvPr/>
        </p:nvSpPr>
        <p:spPr>
          <a:xfrm>
            <a:off x="8883502" y="4495992"/>
            <a:ext cx="2195502" cy="1836310"/>
          </a:xfrm>
          <a:prstGeom prst="ellipse">
            <a:avLst/>
          </a:prstGeom>
          <a:solidFill>
            <a:srgbClr val="FF33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s-ES" sz="4000" b="1" dirty="0" smtClean="0">
                <a:solidFill>
                  <a:schemeClr val="bg1"/>
                </a:solidFill>
              </a:rPr>
              <a:t>50%</a:t>
            </a:r>
            <a:endParaRPr lang="es-ES" sz="2400" b="1" dirty="0" smtClean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r>
              <a:rPr lang="es-ES" sz="2400" b="1" dirty="0" smtClean="0">
                <a:solidFill>
                  <a:schemeClr val="bg1"/>
                </a:solidFill>
              </a:rPr>
              <a:t>mujeres</a:t>
            </a:r>
            <a:endParaRPr lang="es-PY" sz="2400" b="1" dirty="0">
              <a:solidFill>
                <a:schemeClr val="bg1"/>
              </a:solidFill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1403624" y="4495992"/>
            <a:ext cx="2195503" cy="1730081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s-ES" sz="4000" b="1" dirty="0" smtClean="0">
                <a:solidFill>
                  <a:schemeClr val="bg1"/>
                </a:solidFill>
              </a:rPr>
              <a:t>50%</a:t>
            </a:r>
            <a:endParaRPr lang="es-ES" sz="2400" b="1" dirty="0" smtClean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r>
              <a:rPr lang="es-ES" sz="2400" b="1" dirty="0" smtClean="0">
                <a:solidFill>
                  <a:schemeClr val="bg1"/>
                </a:solidFill>
              </a:rPr>
              <a:t>hombres</a:t>
            </a:r>
            <a:endParaRPr lang="es-PY" sz="2400" b="1" dirty="0">
              <a:solidFill>
                <a:schemeClr val="bg1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036166" y="1643499"/>
            <a:ext cx="4847336" cy="2379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6600" b="1" dirty="0" smtClean="0">
                <a:solidFill>
                  <a:schemeClr val="bg1"/>
                </a:solidFill>
              </a:rPr>
              <a:t>100.000</a:t>
            </a:r>
            <a:r>
              <a:rPr lang="es-PY" sz="40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PY" sz="3600" b="1" dirty="0" smtClean="0">
                <a:solidFill>
                  <a:schemeClr val="bg1"/>
                </a:solidFill>
              </a:rPr>
              <a:t>Cartera de Clientes</a:t>
            </a:r>
            <a:endParaRPr lang="es-ES" sz="3600" b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22" name="Flecha derecha 7"/>
          <p:cNvSpPr/>
          <p:nvPr/>
        </p:nvSpPr>
        <p:spPr>
          <a:xfrm rot="8302141">
            <a:off x="3050261" y="3732448"/>
            <a:ext cx="1480051" cy="580503"/>
          </a:xfrm>
          <a:prstGeom prst="rightArrow">
            <a:avLst/>
          </a:prstGeom>
          <a:solidFill>
            <a:srgbClr val="FF993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sz="5400" dirty="0"/>
          </a:p>
        </p:txBody>
      </p:sp>
      <p:sp>
        <p:nvSpPr>
          <p:cNvPr id="24" name="Flecha derecha 7"/>
          <p:cNvSpPr/>
          <p:nvPr/>
        </p:nvSpPr>
        <p:spPr>
          <a:xfrm rot="2799476">
            <a:off x="8158130" y="3853983"/>
            <a:ext cx="1386608" cy="580503"/>
          </a:xfrm>
          <a:prstGeom prst="rightArrow">
            <a:avLst/>
          </a:prstGeom>
          <a:solidFill>
            <a:srgbClr val="FF993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sz="5400" dirty="0"/>
          </a:p>
        </p:txBody>
      </p:sp>
      <p:sp>
        <p:nvSpPr>
          <p:cNvPr id="11" name="10 Elipse"/>
          <p:cNvSpPr/>
          <p:nvPr/>
        </p:nvSpPr>
        <p:spPr>
          <a:xfrm>
            <a:off x="2248682" y="175472"/>
            <a:ext cx="7325156" cy="122076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smtClean="0">
                <a:solidFill>
                  <a:schemeClr val="bg1"/>
                </a:solidFill>
              </a:rPr>
              <a:t>Desafío 2019</a:t>
            </a:r>
            <a:endParaRPr lang="es-ES" sz="6000" b="1" dirty="0">
              <a:solidFill>
                <a:schemeClr val="bg1"/>
              </a:solidFill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593678" y="1643499"/>
            <a:ext cx="2210938" cy="1338026"/>
          </a:xfrm>
          <a:prstGeom prst="ellipse">
            <a:avLst/>
          </a:prstGeom>
          <a:solidFill>
            <a:srgbClr val="FF99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3600" b="1" dirty="0" smtClean="0"/>
              <a:t>   15%</a:t>
            </a:r>
            <a:endParaRPr lang="es-ES" sz="3600" b="1" dirty="0"/>
          </a:p>
        </p:txBody>
      </p:sp>
      <p:sp>
        <p:nvSpPr>
          <p:cNvPr id="19" name="Flecha derecha 7"/>
          <p:cNvSpPr/>
          <p:nvPr/>
        </p:nvSpPr>
        <p:spPr>
          <a:xfrm rot="16200000">
            <a:off x="696261" y="1983154"/>
            <a:ext cx="880306" cy="580503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sz="5400" dirty="0"/>
          </a:p>
        </p:txBody>
      </p:sp>
    </p:spTree>
    <p:extLst>
      <p:ext uri="{BB962C8B-B14F-4D97-AF65-F5344CB8AC3E}">
        <p14:creationId xmlns:p14="http://schemas.microsoft.com/office/powerpoint/2010/main" val="424123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428396" y="186397"/>
            <a:ext cx="8915398" cy="12443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PY" sz="4000" b="1" dirty="0" smtClean="0">
              <a:latin typeface="Calibri" panose="020F0502020204030204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390504" y="228694"/>
            <a:ext cx="9138822" cy="12808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655365" y="2629196"/>
            <a:ext cx="1203755" cy="47322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20 Elipse"/>
          <p:cNvSpPr/>
          <p:nvPr/>
        </p:nvSpPr>
        <p:spPr>
          <a:xfrm>
            <a:off x="6400324" y="2419053"/>
            <a:ext cx="4685731" cy="2528695"/>
          </a:xfrm>
          <a:prstGeom prst="ellipse">
            <a:avLst/>
          </a:prstGeom>
          <a:solidFill>
            <a:srgbClr val="FF993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Y" sz="4400" dirty="0" smtClean="0"/>
              <a:t>₲ </a:t>
            </a:r>
            <a:r>
              <a:rPr lang="es-PY" sz="5400" b="1" dirty="0" smtClean="0"/>
              <a:t>319.115 </a:t>
            </a:r>
            <a:r>
              <a:rPr lang="es-PY" sz="4000" b="1" dirty="0" smtClean="0"/>
              <a:t>millones </a:t>
            </a:r>
            <a:r>
              <a:rPr lang="es-PY" sz="2400" b="1" dirty="0" smtClean="0"/>
              <a:t>(Recursos Propios)</a:t>
            </a:r>
            <a:endParaRPr lang="es-PY" sz="3600" b="1" dirty="0"/>
          </a:p>
        </p:txBody>
      </p:sp>
      <p:sp>
        <p:nvSpPr>
          <p:cNvPr id="7" name="6 Rectángulo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dirty="0" smtClean="0"/>
              <a:t>. </a:t>
            </a:r>
            <a:endParaRPr lang="es-ES" dirty="0"/>
          </a:p>
        </p:txBody>
      </p:sp>
      <p:sp>
        <p:nvSpPr>
          <p:cNvPr id="22" name="21 Redondear rectángulo de esquina diagonal"/>
          <p:cNvSpPr/>
          <p:nvPr/>
        </p:nvSpPr>
        <p:spPr>
          <a:xfrm>
            <a:off x="1225082" y="2078272"/>
            <a:ext cx="3384646" cy="3490015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E</a:t>
            </a:r>
            <a:r>
              <a:rPr lang="es-ES" sz="2400" b="1" dirty="0" smtClean="0"/>
              <a:t>ntregar </a:t>
            </a:r>
          </a:p>
          <a:p>
            <a:pPr algn="ctr"/>
            <a:r>
              <a:rPr lang="es-ES" sz="2400" b="1" dirty="0" smtClean="0"/>
              <a:t>préstamos a</a:t>
            </a:r>
            <a:r>
              <a:rPr lang="es-ES" sz="3200" b="1" dirty="0" smtClean="0"/>
              <a:t> </a:t>
            </a:r>
          </a:p>
          <a:p>
            <a:pPr algn="ctr"/>
            <a:endParaRPr lang="es-ES" sz="3200" b="1" dirty="0"/>
          </a:p>
          <a:p>
            <a:pPr algn="ctr"/>
            <a:endParaRPr lang="es-ES" sz="3200" b="1" dirty="0" smtClean="0"/>
          </a:p>
          <a:p>
            <a:pPr algn="ctr"/>
            <a:endParaRPr lang="es-ES" sz="2400" b="1" dirty="0" smtClean="0"/>
          </a:p>
          <a:p>
            <a:pPr algn="ctr"/>
            <a:r>
              <a:rPr lang="es-ES" sz="2400" b="1" dirty="0" smtClean="0"/>
              <a:t>productores/</a:t>
            </a:r>
          </a:p>
          <a:p>
            <a:pPr algn="ctr"/>
            <a:r>
              <a:rPr lang="es-ES" sz="2400" b="1" dirty="0" smtClean="0"/>
              <a:t>emprendedores</a:t>
            </a:r>
            <a:endParaRPr lang="es-ES" sz="2400" b="1" dirty="0"/>
          </a:p>
        </p:txBody>
      </p:sp>
      <p:pic>
        <p:nvPicPr>
          <p:cNvPr id="15" name="Imagen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9" y="23601"/>
            <a:ext cx="1973064" cy="9681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Elipse"/>
          <p:cNvSpPr/>
          <p:nvPr/>
        </p:nvSpPr>
        <p:spPr>
          <a:xfrm>
            <a:off x="1387950" y="3220624"/>
            <a:ext cx="3102272" cy="1128013"/>
          </a:xfrm>
          <a:prstGeom prst="ellipse">
            <a:avLst/>
          </a:prstGeom>
          <a:solidFill>
            <a:srgbClr val="FF99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/>
              <a:t>50.593</a:t>
            </a:r>
            <a:endParaRPr lang="es-ES" sz="4800" dirty="0"/>
          </a:p>
        </p:txBody>
      </p:sp>
      <p:sp>
        <p:nvSpPr>
          <p:cNvPr id="16" name="15 Elipse"/>
          <p:cNvSpPr/>
          <p:nvPr/>
        </p:nvSpPr>
        <p:spPr>
          <a:xfrm>
            <a:off x="2248682" y="175472"/>
            <a:ext cx="7325156" cy="122076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smtClean="0">
                <a:solidFill>
                  <a:schemeClr val="bg1"/>
                </a:solidFill>
              </a:rPr>
              <a:t>Desafío 2019</a:t>
            </a:r>
            <a:endParaRPr lang="es-ES" sz="6000" b="1" dirty="0">
              <a:solidFill>
                <a:schemeClr val="bg1"/>
              </a:solidFill>
            </a:endParaRPr>
          </a:p>
        </p:txBody>
      </p:sp>
      <p:sp>
        <p:nvSpPr>
          <p:cNvPr id="17" name="Flecha derecha 7"/>
          <p:cNvSpPr/>
          <p:nvPr/>
        </p:nvSpPr>
        <p:spPr>
          <a:xfrm>
            <a:off x="4691244" y="3029910"/>
            <a:ext cx="1695432" cy="130698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sz="5400" dirty="0"/>
          </a:p>
        </p:txBody>
      </p:sp>
      <p:sp>
        <p:nvSpPr>
          <p:cNvPr id="18" name="17 Redondear rectángulo de esquina diagonal"/>
          <p:cNvSpPr/>
          <p:nvPr/>
        </p:nvSpPr>
        <p:spPr>
          <a:xfrm>
            <a:off x="6400324" y="5199797"/>
            <a:ext cx="4383879" cy="1173708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Promedio de Prestamos   </a:t>
            </a:r>
          </a:p>
          <a:p>
            <a:pPr algn="ctr"/>
            <a:r>
              <a:rPr lang="es-PY" sz="3600" b="1" dirty="0" smtClean="0"/>
              <a:t>₲ </a:t>
            </a:r>
            <a:r>
              <a:rPr lang="es-ES" sz="3600" b="1" dirty="0" smtClean="0"/>
              <a:t>6.300.000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426924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2390504" y="228694"/>
            <a:ext cx="9138822" cy="12808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655365" y="2629196"/>
            <a:ext cx="1203755" cy="47322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20 Elipse"/>
          <p:cNvSpPr/>
          <p:nvPr/>
        </p:nvSpPr>
        <p:spPr>
          <a:xfrm>
            <a:off x="6400324" y="2419053"/>
            <a:ext cx="4685731" cy="2528695"/>
          </a:xfrm>
          <a:prstGeom prst="ellipse">
            <a:avLst/>
          </a:prstGeom>
          <a:solidFill>
            <a:srgbClr val="FF993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Y" sz="4400" dirty="0" smtClean="0"/>
              <a:t>₲ </a:t>
            </a:r>
            <a:r>
              <a:rPr lang="es-PY" sz="5400" b="1" dirty="0" smtClean="0"/>
              <a:t>600.000 </a:t>
            </a:r>
            <a:r>
              <a:rPr lang="es-PY" sz="4000" b="1" dirty="0" smtClean="0"/>
              <a:t>millones</a:t>
            </a:r>
            <a:endParaRPr lang="es-PY" sz="3600" b="1" dirty="0"/>
          </a:p>
        </p:txBody>
      </p:sp>
      <p:sp>
        <p:nvSpPr>
          <p:cNvPr id="7" name="6 Rectángulo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dirty="0" smtClean="0"/>
              <a:t>. </a:t>
            </a:r>
            <a:endParaRPr lang="es-ES" dirty="0"/>
          </a:p>
        </p:txBody>
      </p:sp>
      <p:sp>
        <p:nvSpPr>
          <p:cNvPr id="22" name="21 Redondear rectángulo de esquina diagonal"/>
          <p:cNvSpPr/>
          <p:nvPr/>
        </p:nvSpPr>
        <p:spPr>
          <a:xfrm>
            <a:off x="1225082" y="2078272"/>
            <a:ext cx="3384646" cy="3490015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/>
              <a:t>Cartera de Préstamos</a:t>
            </a:r>
            <a:endParaRPr lang="es-ES" sz="4400" b="1" dirty="0"/>
          </a:p>
        </p:txBody>
      </p:sp>
      <p:pic>
        <p:nvPicPr>
          <p:cNvPr id="15" name="Imagen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9" y="23601"/>
            <a:ext cx="1973064" cy="96817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15 Elipse"/>
          <p:cNvSpPr/>
          <p:nvPr/>
        </p:nvSpPr>
        <p:spPr>
          <a:xfrm>
            <a:off x="2248682" y="175472"/>
            <a:ext cx="7325156" cy="122076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smtClean="0">
                <a:solidFill>
                  <a:schemeClr val="bg1"/>
                </a:solidFill>
              </a:rPr>
              <a:t>Desafío 2019</a:t>
            </a:r>
            <a:endParaRPr lang="es-ES" sz="6000" b="1" dirty="0">
              <a:solidFill>
                <a:schemeClr val="bg1"/>
              </a:solidFill>
            </a:endParaRPr>
          </a:p>
        </p:txBody>
      </p:sp>
      <p:sp>
        <p:nvSpPr>
          <p:cNvPr id="17" name="Flecha derecha 7"/>
          <p:cNvSpPr/>
          <p:nvPr/>
        </p:nvSpPr>
        <p:spPr>
          <a:xfrm>
            <a:off x="4691244" y="3029910"/>
            <a:ext cx="1695432" cy="130698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sz="5400" dirty="0"/>
          </a:p>
        </p:txBody>
      </p:sp>
    </p:spTree>
    <p:extLst>
      <p:ext uri="{BB962C8B-B14F-4D97-AF65-F5344CB8AC3E}">
        <p14:creationId xmlns:p14="http://schemas.microsoft.com/office/powerpoint/2010/main" val="126785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428396" y="186397"/>
            <a:ext cx="8915398" cy="12443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PY" sz="4000" b="1" dirty="0" smtClean="0">
              <a:latin typeface="Calibri" panose="020F0502020204030204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390504" y="228694"/>
            <a:ext cx="9138822" cy="12808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655365" y="2629196"/>
            <a:ext cx="1203755" cy="47322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20 Elipse"/>
          <p:cNvSpPr/>
          <p:nvPr/>
        </p:nvSpPr>
        <p:spPr>
          <a:xfrm>
            <a:off x="6507938" y="1844321"/>
            <a:ext cx="4685731" cy="4556479"/>
          </a:xfrm>
          <a:prstGeom prst="ellipse">
            <a:avLst/>
          </a:prstGeom>
          <a:solidFill>
            <a:srgbClr val="FF993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/>
              <a:t>Educación </a:t>
            </a:r>
            <a:r>
              <a:rPr lang="es-ES" sz="4400" b="1" dirty="0" smtClean="0"/>
              <a:t>Financiera </a:t>
            </a:r>
            <a:r>
              <a:rPr lang="es-ES" sz="3600" b="1" dirty="0" smtClean="0"/>
              <a:t>para </a:t>
            </a:r>
          </a:p>
          <a:p>
            <a:pPr algn="ctr"/>
            <a:endParaRPr lang="es-ES" sz="3600" b="1" dirty="0"/>
          </a:p>
          <a:p>
            <a:pPr algn="ctr"/>
            <a:endParaRPr lang="es-ES" sz="3600" b="1" dirty="0" smtClean="0"/>
          </a:p>
          <a:p>
            <a:pPr algn="ctr"/>
            <a:r>
              <a:rPr lang="es-ES" sz="4400" b="1" dirty="0" smtClean="0"/>
              <a:t>clientes</a:t>
            </a:r>
            <a:endParaRPr lang="es-PY" sz="4400" b="1" dirty="0"/>
          </a:p>
        </p:txBody>
      </p:sp>
      <p:sp>
        <p:nvSpPr>
          <p:cNvPr id="7" name="6 Rectángulo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dirty="0" smtClean="0"/>
              <a:t>. </a:t>
            </a:r>
            <a:endParaRPr lang="es-ES" dirty="0"/>
          </a:p>
        </p:txBody>
      </p:sp>
      <p:pic>
        <p:nvPicPr>
          <p:cNvPr id="15" name="Imagen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9" y="23601"/>
            <a:ext cx="1973064" cy="96817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15 Elipse"/>
          <p:cNvSpPr/>
          <p:nvPr/>
        </p:nvSpPr>
        <p:spPr>
          <a:xfrm>
            <a:off x="2248682" y="175472"/>
            <a:ext cx="7325156" cy="122076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smtClean="0">
                <a:solidFill>
                  <a:schemeClr val="bg1"/>
                </a:solidFill>
              </a:rPr>
              <a:t>Desafío 2019</a:t>
            </a:r>
            <a:endParaRPr lang="es-ES" sz="6000" b="1" dirty="0">
              <a:solidFill>
                <a:schemeClr val="bg1"/>
              </a:solidFill>
            </a:endParaRPr>
          </a:p>
        </p:txBody>
      </p:sp>
      <p:sp>
        <p:nvSpPr>
          <p:cNvPr id="14" name="13 Redondear rectángulo de esquina diagonal"/>
          <p:cNvSpPr/>
          <p:nvPr/>
        </p:nvSpPr>
        <p:spPr>
          <a:xfrm>
            <a:off x="750628" y="2078272"/>
            <a:ext cx="3671248" cy="3217059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/>
              <a:t>Continuar con el proceso de</a:t>
            </a:r>
            <a:endParaRPr lang="es-ES" sz="4000" b="1" dirty="0"/>
          </a:p>
        </p:txBody>
      </p:sp>
      <p:sp>
        <p:nvSpPr>
          <p:cNvPr id="18" name="Flecha derecha 7"/>
          <p:cNvSpPr/>
          <p:nvPr/>
        </p:nvSpPr>
        <p:spPr>
          <a:xfrm>
            <a:off x="4691244" y="3029910"/>
            <a:ext cx="1695432" cy="130698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sz="5400" dirty="0"/>
          </a:p>
        </p:txBody>
      </p:sp>
      <p:sp>
        <p:nvSpPr>
          <p:cNvPr id="17" name="16 Elipse"/>
          <p:cNvSpPr/>
          <p:nvPr/>
        </p:nvSpPr>
        <p:spPr>
          <a:xfrm>
            <a:off x="7299667" y="4306888"/>
            <a:ext cx="3102272" cy="96114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/>
              <a:t>25.000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47815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428396" y="186397"/>
            <a:ext cx="8915398" cy="12443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PY" sz="4000" b="1" dirty="0" smtClean="0">
              <a:latin typeface="Calibri" panose="020F0502020204030204" pitchFamily="34" charset="0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3040489" y="186397"/>
            <a:ext cx="6731308" cy="981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4400" b="1" dirty="0" smtClean="0">
                <a:latin typeface="Brush Script MT" panose="03060802040406070304" pitchFamily="66" charset="0"/>
              </a:rPr>
              <a:t>SOBRE el </a:t>
            </a:r>
            <a:r>
              <a:rPr lang="es-PY" sz="5400" b="1" dirty="0" smtClean="0">
                <a:latin typeface="Brush Script MT" panose="03060802040406070304" pitchFamily="66" charset="0"/>
              </a:rPr>
              <a:t>CAH</a:t>
            </a:r>
            <a:endParaRPr lang="es-ES" sz="5400" b="1" dirty="0">
              <a:latin typeface="Brush Script MT" panose="03060802040406070304" pitchFamily="66" charset="0"/>
            </a:endParaRPr>
          </a:p>
        </p:txBody>
      </p:sp>
      <p:pic>
        <p:nvPicPr>
          <p:cNvPr id="15" name="Imagen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9" y="23601"/>
            <a:ext cx="1973064" cy="96817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ángulo 1"/>
          <p:cNvSpPr/>
          <p:nvPr/>
        </p:nvSpPr>
        <p:spPr>
          <a:xfrm>
            <a:off x="134099" y="1362801"/>
            <a:ext cx="11807692" cy="1569660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3200" dirty="0"/>
              <a:t>El </a:t>
            </a:r>
            <a:r>
              <a:rPr lang="es-ES" sz="3200" b="1" dirty="0"/>
              <a:t>Crédito Agrícola de Habilitación </a:t>
            </a:r>
            <a:r>
              <a:rPr lang="es-ES" sz="3200" dirty="0"/>
              <a:t>es un ente autárquico, regida por la </a:t>
            </a:r>
            <a:r>
              <a:rPr lang="es-ES" sz="3200" b="1" dirty="0"/>
              <a:t>Ley Nº 5.361</a:t>
            </a:r>
            <a:r>
              <a:rPr lang="es-ES" sz="3200" dirty="0"/>
              <a:t> de </a:t>
            </a:r>
            <a:r>
              <a:rPr lang="es-ES" sz="3200" b="1" dirty="0"/>
              <a:t>“Reforma de la Carta Orgánica del Crédito Agrícola de Habilitación”</a:t>
            </a:r>
            <a:endParaRPr lang="es-PY" sz="3200" b="1" dirty="0"/>
          </a:p>
        </p:txBody>
      </p:sp>
      <p:sp>
        <p:nvSpPr>
          <p:cNvPr id="17" name="Rectángulo 1"/>
          <p:cNvSpPr/>
          <p:nvPr/>
        </p:nvSpPr>
        <p:spPr>
          <a:xfrm>
            <a:off x="134099" y="3040376"/>
            <a:ext cx="11807692" cy="3539430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3200" b="1" dirty="0" smtClean="0"/>
              <a:t>FINALIDAD: </a:t>
            </a:r>
            <a:r>
              <a:rPr lang="es-ES" sz="3200" dirty="0"/>
              <a:t>prestar </a:t>
            </a:r>
            <a:r>
              <a:rPr lang="es-ES" sz="3200" b="1" dirty="0" smtClean="0"/>
              <a:t>Servicios Financieros </a:t>
            </a:r>
            <a:r>
              <a:rPr lang="es-ES" sz="3200" dirty="0" smtClean="0"/>
              <a:t>preferentemente </a:t>
            </a:r>
            <a:r>
              <a:rPr lang="es-ES" sz="3200" dirty="0"/>
              <a:t>a </a:t>
            </a:r>
            <a:r>
              <a:rPr lang="es-ES" sz="3200" dirty="0" smtClean="0"/>
              <a:t>                                                </a:t>
            </a:r>
            <a:r>
              <a:rPr lang="es-ES" sz="3200" b="1" dirty="0"/>
              <a:t>y micro/pequeños </a:t>
            </a:r>
          </a:p>
          <a:p>
            <a:endParaRPr lang="es-ES" sz="3200" dirty="0" smtClean="0"/>
          </a:p>
          <a:p>
            <a:r>
              <a:rPr lang="es-ES" sz="3200" dirty="0"/>
              <a:t> </a:t>
            </a:r>
            <a:r>
              <a:rPr lang="es-ES" sz="3200" dirty="0" smtClean="0"/>
              <a:t>                                                       que </a:t>
            </a:r>
            <a:r>
              <a:rPr lang="es-ES" sz="3200" dirty="0"/>
              <a:t>realicen actividades </a:t>
            </a:r>
            <a:r>
              <a:rPr lang="es-ES" sz="3200" dirty="0" smtClean="0"/>
              <a:t>económicas y promover </a:t>
            </a:r>
            <a:r>
              <a:rPr lang="es-ES" sz="3200" dirty="0"/>
              <a:t>la asistencia </a:t>
            </a:r>
            <a:r>
              <a:rPr lang="es-ES" sz="3200" dirty="0" smtClean="0"/>
              <a:t>técnica, </a:t>
            </a:r>
            <a:r>
              <a:rPr lang="es-ES" sz="3200" dirty="0"/>
              <a:t>buscando mejorar el ingreso, la capitalización de las unidades </a:t>
            </a:r>
            <a:r>
              <a:rPr lang="es-ES" sz="3200" dirty="0" smtClean="0"/>
              <a:t>productivas y </a:t>
            </a:r>
            <a:r>
              <a:rPr lang="es-ES" sz="3200" dirty="0"/>
              <a:t>el acceso al mercado.</a:t>
            </a:r>
            <a:endParaRPr lang="es-PY" sz="3200" b="1" dirty="0"/>
          </a:p>
        </p:txBody>
      </p:sp>
      <p:sp>
        <p:nvSpPr>
          <p:cNvPr id="5" name="4 Elipse"/>
          <p:cNvSpPr/>
          <p:nvPr/>
        </p:nvSpPr>
        <p:spPr>
          <a:xfrm>
            <a:off x="652935" y="3605777"/>
            <a:ext cx="4560856" cy="70918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s-ES" sz="4000" b="1" dirty="0" smtClean="0">
                <a:solidFill>
                  <a:schemeClr val="bg1"/>
                </a:solidFill>
              </a:rPr>
              <a:t>productores</a:t>
            </a:r>
            <a:endParaRPr lang="es-PY" sz="2400" b="1" dirty="0">
              <a:solidFill>
                <a:schemeClr val="bg1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311741" y="4374976"/>
            <a:ext cx="5991250" cy="70918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s-ES" sz="4000" b="1" dirty="0"/>
              <a:t>emprendedores</a:t>
            </a:r>
            <a:endParaRPr lang="es-PY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7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428396" y="186397"/>
            <a:ext cx="8915398" cy="12443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PY" sz="4000" b="1" dirty="0" smtClean="0">
              <a:latin typeface="Calibri" panose="020F0502020204030204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390504" y="228694"/>
            <a:ext cx="9138822" cy="12808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Imagen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9" y="23601"/>
            <a:ext cx="1973064" cy="96817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14 Elipse"/>
          <p:cNvSpPr/>
          <p:nvPr/>
        </p:nvSpPr>
        <p:spPr>
          <a:xfrm>
            <a:off x="1777419" y="420486"/>
            <a:ext cx="9785444" cy="16663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/>
              <a:t>Presupuesto Institucional 2018-2019</a:t>
            </a:r>
            <a:endParaRPr lang="es-PY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"/>
          <a:stretch/>
        </p:blipFill>
        <p:spPr bwMode="auto">
          <a:xfrm>
            <a:off x="226274" y="2811438"/>
            <a:ext cx="11739453" cy="2415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2036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428396" y="186397"/>
            <a:ext cx="8915398" cy="12443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PY" sz="4000" b="1" dirty="0" smtClean="0">
              <a:latin typeface="Calibri" panose="020F0502020204030204" pitchFamily="34" charset="0"/>
            </a:endParaRPr>
          </a:p>
        </p:txBody>
      </p:sp>
      <p:pic>
        <p:nvPicPr>
          <p:cNvPr id="10" name="Imagen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9" y="23601"/>
            <a:ext cx="1973064" cy="968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76" y="1909440"/>
            <a:ext cx="11855250" cy="23350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4" name="13 Elipse"/>
          <p:cNvSpPr/>
          <p:nvPr/>
        </p:nvSpPr>
        <p:spPr>
          <a:xfrm>
            <a:off x="2238182" y="145453"/>
            <a:ext cx="9785444" cy="16663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/>
              <a:t>Presupuesto Institucional 2018-2019</a:t>
            </a:r>
            <a:endParaRPr lang="es-PY" sz="44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76" y="4432087"/>
            <a:ext cx="11855250" cy="22962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09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428396" y="186397"/>
            <a:ext cx="8915398" cy="12443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PY" sz="4000" b="1" dirty="0" smtClean="0">
              <a:latin typeface="Calibri" panose="020F0502020204030204" pitchFamily="34" charset="0"/>
            </a:endParaRPr>
          </a:p>
        </p:txBody>
      </p:sp>
      <p:pic>
        <p:nvPicPr>
          <p:cNvPr id="11" name="Imagen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9" y="4397188"/>
            <a:ext cx="1075018" cy="527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9" y="23601"/>
            <a:ext cx="1973064" cy="96817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1 Elipse"/>
          <p:cNvSpPr/>
          <p:nvPr/>
        </p:nvSpPr>
        <p:spPr>
          <a:xfrm>
            <a:off x="1597588" y="186397"/>
            <a:ext cx="10071248" cy="16663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Presupuesto Institucional para Prestamos a Familias</a:t>
            </a:r>
          </a:p>
          <a:p>
            <a:pPr algn="ctr"/>
            <a:r>
              <a:rPr lang="es-ES" sz="3200" b="1" dirty="0" smtClean="0"/>
              <a:t>2018-2019</a:t>
            </a:r>
            <a:endParaRPr lang="es-PY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" y="2070987"/>
            <a:ext cx="12049390" cy="3237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943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428396" y="186397"/>
            <a:ext cx="8915398" cy="12443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PY" sz="4000" b="1" dirty="0" smtClean="0">
              <a:latin typeface="Calibri" panose="020F0502020204030204" pitchFamily="34" charset="0"/>
            </a:endParaRPr>
          </a:p>
        </p:txBody>
      </p:sp>
      <p:pic>
        <p:nvPicPr>
          <p:cNvPr id="10" name="Imagen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9" y="23601"/>
            <a:ext cx="1973064" cy="96817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16 Elipse"/>
          <p:cNvSpPr/>
          <p:nvPr/>
        </p:nvSpPr>
        <p:spPr>
          <a:xfrm>
            <a:off x="2238182" y="90861"/>
            <a:ext cx="9785444" cy="16663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/>
              <a:t>Presupuesto Institucional 2018-2019</a:t>
            </a:r>
            <a:endParaRPr lang="es-PY" sz="4400" b="1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00" y="1879192"/>
            <a:ext cx="11889526" cy="473997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63959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601"/>
            <a:ext cx="12192000" cy="6834399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428396" y="186397"/>
            <a:ext cx="8915398" cy="12443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PY" sz="4000" b="1" dirty="0" smtClean="0">
              <a:latin typeface="Calibri" panose="020F0502020204030204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390504" y="228694"/>
            <a:ext cx="9138822" cy="12808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14" name="Rectángulo 1"/>
          <p:cNvSpPr/>
          <p:nvPr/>
        </p:nvSpPr>
        <p:spPr>
          <a:xfrm>
            <a:off x="191069" y="1044412"/>
            <a:ext cx="11818962" cy="1636345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60" lvl="0">
              <a:spcBef>
                <a:spcPts val="1000"/>
              </a:spcBef>
              <a:buClr>
                <a:srgbClr val="549E39"/>
              </a:buClr>
            </a:pPr>
            <a:r>
              <a:rPr lang="es-US" altLang="ja-JP" sz="32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LINEA </a:t>
            </a:r>
            <a:r>
              <a:rPr lang="es-US" altLang="ja-JP" sz="3200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s-US" altLang="ja-JP" sz="32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US" altLang="ja-JP" sz="3200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SERVICIOS </a:t>
            </a:r>
            <a:r>
              <a:rPr lang="es-US" altLang="ja-JP" sz="32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PERSONALES</a:t>
            </a:r>
            <a:endParaRPr lang="es-US" altLang="ja-JP" sz="32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" lvl="0" algn="just">
              <a:spcBef>
                <a:spcPts val="1000"/>
              </a:spcBef>
              <a:buClr>
                <a:srgbClr val="549E39"/>
              </a:buClr>
            </a:pPr>
            <a:r>
              <a:rPr lang="es-US" altLang="ja-JP" sz="2400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Sin variación. </a:t>
            </a:r>
            <a:r>
              <a:rPr lang="es-US" altLang="ja-JP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Solicitamos permiso para la presentación de una </a:t>
            </a:r>
            <a:r>
              <a:rPr lang="es-US" altLang="ja-JP" sz="24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Adenda al Anexo de Personal </a:t>
            </a:r>
            <a:r>
              <a:rPr lang="es-US" altLang="ja-JP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con el objetivo de reconvertir 12 categorías vacantes (técnico II) a 11 categorías para profesionales con lo </a:t>
            </a:r>
            <a:r>
              <a:rPr lang="es-US" altLang="ja-JP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que no se modificaría el monto total </a:t>
            </a:r>
            <a:r>
              <a:rPr lang="es-US" altLang="ja-JP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del Anexo de Personal presentado.</a:t>
            </a:r>
            <a:endParaRPr lang="es-US" altLang="ja-JP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8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5" y="51437"/>
            <a:ext cx="1384763" cy="6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ángulo 1"/>
          <p:cNvSpPr/>
          <p:nvPr/>
        </p:nvSpPr>
        <p:spPr>
          <a:xfrm>
            <a:off x="191069" y="2760569"/>
            <a:ext cx="11818962" cy="4052391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60" lvl="0">
              <a:spcBef>
                <a:spcPts val="1000"/>
              </a:spcBef>
              <a:buClr>
                <a:srgbClr val="549E39"/>
              </a:buClr>
            </a:pPr>
            <a:r>
              <a:rPr lang="es-US" altLang="ja-JP" sz="32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LINEA 200: SERVICIOS NO PERSONALES</a:t>
            </a:r>
            <a:endParaRPr lang="es-US" altLang="ja-JP" sz="32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" lvl="0" algn="just">
              <a:spcBef>
                <a:spcPts val="1000"/>
              </a:spcBef>
              <a:buClr>
                <a:srgbClr val="549E39"/>
              </a:buClr>
            </a:pPr>
            <a:r>
              <a:rPr lang="es-US" altLang="ja-JP" sz="24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US" altLang="ja-JP" sz="2400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2018: ₲ 12.954 millones </a:t>
            </a:r>
            <a:r>
              <a:rPr lang="es-US" altLang="ja-JP" sz="24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- Presupuesto </a:t>
            </a:r>
            <a:r>
              <a:rPr lang="es-US" altLang="ja-JP" sz="2400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2019: </a:t>
            </a:r>
            <a:r>
              <a:rPr lang="es-US" altLang="ja-JP" sz="24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₲ </a:t>
            </a:r>
            <a:r>
              <a:rPr lang="es-US" altLang="ja-JP" sz="2400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16.448 millones</a:t>
            </a:r>
            <a:endParaRPr lang="es-US" altLang="ja-JP" sz="2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" algn="just">
              <a:spcBef>
                <a:spcPts val="1000"/>
              </a:spcBef>
              <a:buClr>
                <a:srgbClr val="549E39"/>
              </a:buClr>
            </a:pPr>
            <a:r>
              <a:rPr lang="es-US" altLang="ja-JP" sz="24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Aumento de </a:t>
            </a:r>
            <a:r>
              <a:rPr lang="es-US" altLang="ja-JP" sz="2400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27% </a:t>
            </a:r>
            <a:r>
              <a:rPr lang="es-US" altLang="ja-JP" sz="2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principalmente </a:t>
            </a:r>
            <a:r>
              <a:rPr lang="es-US" altLang="ja-JP" sz="24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por: Gastos relacionados a </a:t>
            </a:r>
            <a:r>
              <a:rPr lang="es-US" altLang="ja-JP" sz="2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mejorar la calidad de los servicios financieros mediante capacitaciones </a:t>
            </a:r>
            <a:r>
              <a:rPr lang="es-US" altLang="ja-JP" sz="24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en EDUCACIÓN  </a:t>
            </a:r>
            <a:r>
              <a:rPr lang="es-US" altLang="ja-JP" sz="2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FINANCIERA a los clientes, promoción de los servicios, </a:t>
            </a:r>
            <a:r>
              <a:rPr lang="es-ES" sz="24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capacitación de </a:t>
            </a:r>
            <a:r>
              <a:rPr lang="es-ES" sz="2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funcionarios, reparación </a:t>
            </a:r>
            <a:r>
              <a:rPr lang="es-ES" sz="24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y mantenimiento de los puntos de </a:t>
            </a:r>
            <a:r>
              <a:rPr lang="es-ES" sz="2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atención.</a:t>
            </a:r>
          </a:p>
          <a:p>
            <a:pPr marL="360" algn="just">
              <a:spcBef>
                <a:spcPts val="1000"/>
              </a:spcBef>
              <a:buClr>
                <a:srgbClr val="549E39"/>
              </a:buClr>
            </a:pPr>
            <a:r>
              <a:rPr lang="es-US" altLang="ja-JP" sz="2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Así mismo es necesario contar con herramientas que permitan mejorar la gestión de los préstamos, como los servicios </a:t>
            </a:r>
            <a:r>
              <a:rPr lang="es-US" altLang="ja-JP" sz="24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de informes comerciales y reglas de </a:t>
            </a:r>
            <a:r>
              <a:rPr lang="es-US" altLang="ja-JP" sz="2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negocio.</a:t>
            </a:r>
          </a:p>
          <a:p>
            <a:pPr marL="360" algn="just">
              <a:spcBef>
                <a:spcPts val="1000"/>
              </a:spcBef>
              <a:buClr>
                <a:srgbClr val="549E39"/>
              </a:buClr>
            </a:pPr>
            <a:r>
              <a:rPr lang="es-ES" sz="2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Parte del aumento se debe a otros </a:t>
            </a:r>
            <a:r>
              <a:rPr lang="es-ES" sz="24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gastos relacionados a seguros, alquileres, etc</a:t>
            </a:r>
            <a:r>
              <a:rPr lang="es-ES" sz="2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4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3048000" y="75692"/>
            <a:ext cx="5525037" cy="96749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latin typeface="Brush Script MT" panose="03060802040406070304" pitchFamily="66" charset="0"/>
              </a:rPr>
              <a:t>Justificación</a:t>
            </a:r>
            <a:endParaRPr lang="es-ES" sz="5400" b="1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04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428396" y="186397"/>
            <a:ext cx="8915398" cy="12443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PY" sz="4000" b="1" dirty="0" smtClean="0">
              <a:latin typeface="Calibri" panose="020F0502020204030204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390504" y="228694"/>
            <a:ext cx="9138822" cy="12808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3048000" y="75692"/>
            <a:ext cx="5525037" cy="96749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latin typeface="Brush Script MT" panose="03060802040406070304" pitchFamily="66" charset="0"/>
              </a:rPr>
              <a:t>Justificación</a:t>
            </a:r>
            <a:endParaRPr lang="es-ES" sz="5400" b="1" dirty="0">
              <a:latin typeface="Brush Script MT" panose="03060802040406070304" pitchFamily="66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2" name="Imagen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5" y="51437"/>
            <a:ext cx="1384763" cy="6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ángulo 1"/>
          <p:cNvSpPr/>
          <p:nvPr/>
        </p:nvSpPr>
        <p:spPr>
          <a:xfrm>
            <a:off x="155150" y="1279133"/>
            <a:ext cx="11881701" cy="2816156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60" lvl="0">
              <a:spcBef>
                <a:spcPts val="1000"/>
              </a:spcBef>
              <a:buClr>
                <a:srgbClr val="549E39"/>
              </a:buClr>
            </a:pPr>
            <a:r>
              <a:rPr lang="es-US" altLang="ja-JP" sz="32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LINEA </a:t>
            </a:r>
            <a:r>
              <a:rPr lang="es-US" altLang="ja-JP" sz="3200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r>
              <a:rPr lang="es-US" altLang="ja-JP" sz="32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US" altLang="ja-JP" sz="3200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BIENES DE COSUMO E INSUMO</a:t>
            </a:r>
            <a:endParaRPr lang="es-US" altLang="ja-JP" sz="32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" lvl="0">
              <a:spcBef>
                <a:spcPts val="1000"/>
              </a:spcBef>
              <a:buClr>
                <a:srgbClr val="549E39"/>
              </a:buClr>
            </a:pPr>
            <a:r>
              <a:rPr lang="es-US" altLang="ja-JP" sz="24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US" altLang="ja-JP" sz="2400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2018: ₲ 4.562 millones </a:t>
            </a:r>
            <a:r>
              <a:rPr lang="es-US" altLang="ja-JP" sz="24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- Presupuesto </a:t>
            </a:r>
            <a:r>
              <a:rPr lang="es-US" altLang="ja-JP" sz="2400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2019: </a:t>
            </a:r>
            <a:r>
              <a:rPr lang="es-US" altLang="ja-JP" sz="24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₲ </a:t>
            </a:r>
            <a:r>
              <a:rPr lang="es-US" altLang="ja-JP" sz="2400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4.901 millones</a:t>
            </a:r>
            <a:endParaRPr lang="es-US" altLang="ja-JP" sz="2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" lvl="0">
              <a:spcBef>
                <a:spcPts val="1000"/>
              </a:spcBef>
              <a:buClr>
                <a:srgbClr val="549E39"/>
              </a:buClr>
            </a:pPr>
            <a:r>
              <a:rPr lang="es-US" altLang="ja-JP" sz="24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Aumento de </a:t>
            </a:r>
            <a:r>
              <a:rPr lang="es-US" altLang="ja-JP" sz="2400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7% </a:t>
            </a:r>
            <a:r>
              <a:rPr lang="es-US" altLang="ja-JP" sz="2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principalmente </a:t>
            </a:r>
            <a:r>
              <a:rPr lang="es-US" altLang="ja-JP" sz="24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por: </a:t>
            </a:r>
            <a:endParaRPr lang="es-US" altLang="ja-JP" sz="2400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" algn="just">
              <a:spcBef>
                <a:spcPts val="1000"/>
              </a:spcBef>
              <a:buClr>
                <a:srgbClr val="549E39"/>
              </a:buClr>
            </a:pPr>
            <a:r>
              <a:rPr lang="es-US" altLang="ja-JP" sz="2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Debido al aumento de la clientela esperada se requerirá mayor cantidad de </a:t>
            </a:r>
            <a:r>
              <a:rPr lang="es-US" altLang="ja-JP" sz="24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insumos y consumibles para </a:t>
            </a:r>
            <a:r>
              <a:rPr lang="es-US" altLang="ja-JP" sz="2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oficinas, como también mayor consumo de combustibles </a:t>
            </a:r>
            <a:r>
              <a:rPr lang="es-US" altLang="ja-JP" sz="24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US" altLang="ja-JP" sz="2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lubricantes con el fin de llegar hasta la finca de más clientes.</a:t>
            </a:r>
            <a:endParaRPr lang="es-US" altLang="ja-JP" sz="2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"/>
          <p:cNvSpPr/>
          <p:nvPr/>
        </p:nvSpPr>
        <p:spPr>
          <a:xfrm>
            <a:off x="155151" y="4264743"/>
            <a:ext cx="11881701" cy="2318583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60" lvl="0">
              <a:spcBef>
                <a:spcPts val="1000"/>
              </a:spcBef>
              <a:buClr>
                <a:srgbClr val="549E39"/>
              </a:buClr>
            </a:pPr>
            <a:r>
              <a:rPr lang="es-US" altLang="ja-JP" sz="32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LINEA </a:t>
            </a:r>
            <a:r>
              <a:rPr lang="es-US" altLang="ja-JP" sz="3200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lang="es-US" altLang="ja-JP" sz="32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US" altLang="ja-JP" sz="3200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INVERSION FISICA</a:t>
            </a:r>
            <a:endParaRPr lang="es-US" altLang="ja-JP" sz="32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" lvl="0">
              <a:spcBef>
                <a:spcPts val="1000"/>
              </a:spcBef>
              <a:buClr>
                <a:srgbClr val="549E39"/>
              </a:buClr>
            </a:pPr>
            <a:r>
              <a:rPr lang="es-US" altLang="ja-JP" sz="24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US" altLang="ja-JP" sz="2400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2018: ₲ 17.981 millones </a:t>
            </a:r>
            <a:r>
              <a:rPr lang="es-US" altLang="ja-JP" sz="24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- Presupuesto </a:t>
            </a:r>
            <a:r>
              <a:rPr lang="es-US" altLang="ja-JP" sz="2400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2019: </a:t>
            </a:r>
            <a:r>
              <a:rPr lang="es-US" altLang="ja-JP" sz="24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₲ </a:t>
            </a:r>
            <a:r>
              <a:rPr lang="es-US" altLang="ja-JP" sz="2400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6.781 millones</a:t>
            </a:r>
            <a:endParaRPr lang="es-US" altLang="ja-JP" sz="2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" algn="just">
              <a:spcBef>
                <a:spcPts val="1000"/>
              </a:spcBef>
              <a:buClr>
                <a:srgbClr val="549E39"/>
              </a:buClr>
            </a:pPr>
            <a:r>
              <a:rPr lang="es-US" altLang="ja-JP" sz="2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Disminución </a:t>
            </a:r>
            <a:r>
              <a:rPr lang="es-US" altLang="ja-JP" sz="24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US" altLang="ja-JP" sz="2400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62% </a:t>
            </a:r>
            <a:r>
              <a:rPr lang="es-US" altLang="ja-JP" sz="2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principalmente </a:t>
            </a:r>
            <a:r>
              <a:rPr lang="es-US" altLang="ja-JP" sz="24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por: Menores asignaciones en </a:t>
            </a:r>
            <a:r>
              <a:rPr lang="es-US" altLang="ja-JP" sz="2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Recursos del </a:t>
            </a:r>
            <a:r>
              <a:rPr lang="es-US" altLang="ja-JP" sz="24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Crédito Publico para Construcciones, Adquisición de maquinarias, equipos y herramientas mayores y otros gastos de inversiones y reparaciones</a:t>
            </a:r>
            <a:r>
              <a:rPr lang="es-US" altLang="ja-JP" sz="2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US" altLang="ja-JP" sz="2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5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428396" y="186397"/>
            <a:ext cx="8915398" cy="12443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PY" sz="4000" b="1" dirty="0" smtClean="0">
              <a:latin typeface="Calibri" panose="020F0502020204030204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390504" y="228694"/>
            <a:ext cx="9138822" cy="12808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3048000" y="48396"/>
            <a:ext cx="5525037" cy="96749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latin typeface="Brush Script MT" panose="03060802040406070304" pitchFamily="66" charset="0"/>
              </a:rPr>
              <a:t>Justificación</a:t>
            </a:r>
            <a:endParaRPr lang="es-ES" sz="5400" b="1" dirty="0">
              <a:latin typeface="Brush Script MT" panose="03060802040406070304" pitchFamily="66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2" name="Imagen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5" y="51437"/>
            <a:ext cx="1384763" cy="6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ángulo 1"/>
          <p:cNvSpPr/>
          <p:nvPr/>
        </p:nvSpPr>
        <p:spPr>
          <a:xfrm>
            <a:off x="155149" y="1761877"/>
            <a:ext cx="11881701" cy="3554819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60" lvl="0">
              <a:spcBef>
                <a:spcPts val="1000"/>
              </a:spcBef>
              <a:buClr>
                <a:srgbClr val="549E39"/>
              </a:buClr>
            </a:pPr>
            <a:r>
              <a:rPr lang="es-US" altLang="ja-JP" sz="32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LINEA </a:t>
            </a:r>
            <a:r>
              <a:rPr lang="es-US" altLang="ja-JP" sz="3200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  <a:r>
              <a:rPr lang="es-US" altLang="ja-JP" sz="32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US" altLang="ja-JP" sz="3200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INVERSION FINANCIERA (Préstamos)</a:t>
            </a:r>
            <a:endParaRPr lang="es-US" altLang="ja-JP" sz="32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" lvl="0">
              <a:spcBef>
                <a:spcPts val="1000"/>
              </a:spcBef>
              <a:buClr>
                <a:srgbClr val="549E39"/>
              </a:buClr>
            </a:pPr>
            <a:r>
              <a:rPr lang="es-US" altLang="ja-JP" sz="24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US" altLang="ja-JP" sz="2400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2018: ₲ 449.509 millones </a:t>
            </a:r>
            <a:r>
              <a:rPr lang="es-US" altLang="ja-JP" sz="24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- Presupuesto </a:t>
            </a:r>
            <a:r>
              <a:rPr lang="es-US" altLang="ja-JP" sz="2400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2019: </a:t>
            </a:r>
            <a:r>
              <a:rPr lang="es-US" altLang="ja-JP" sz="24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₲ </a:t>
            </a:r>
            <a:r>
              <a:rPr lang="es-US" altLang="ja-JP" sz="2400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319.15 millones</a:t>
            </a:r>
            <a:endParaRPr lang="es-US" altLang="ja-JP" sz="2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">
              <a:spcBef>
                <a:spcPts val="1000"/>
              </a:spcBef>
              <a:buClr>
                <a:srgbClr val="549E39"/>
              </a:buClr>
            </a:pPr>
            <a:r>
              <a:rPr lang="es-US" altLang="ja-JP" sz="2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Disminución </a:t>
            </a:r>
            <a:r>
              <a:rPr lang="es-US" altLang="ja-JP" sz="24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US" altLang="ja-JP" sz="2400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29% </a:t>
            </a:r>
            <a:r>
              <a:rPr lang="es-US" altLang="ja-JP" sz="2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principalmente </a:t>
            </a:r>
            <a:r>
              <a:rPr lang="es-US" altLang="ja-JP" sz="24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por: </a:t>
            </a:r>
            <a:r>
              <a:rPr lang="es-ES" sz="24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Leyes N° 5.675/16 y 5908/17 de “Capitalización Institucional” y de “Fortalecimiento financiero y reactivación productiva de pequeños productores de la agricultura familiar campesina” respectivamente, n</a:t>
            </a:r>
            <a:r>
              <a:rPr lang="es-US" altLang="ja-JP" sz="24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o contempladas para el año </a:t>
            </a:r>
            <a:r>
              <a:rPr lang="es-US" altLang="ja-JP" sz="2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2019. </a:t>
            </a:r>
          </a:p>
          <a:p>
            <a:pPr marL="360">
              <a:spcBef>
                <a:spcPts val="1000"/>
              </a:spcBef>
              <a:buClr>
                <a:srgbClr val="549E39"/>
              </a:buClr>
            </a:pPr>
            <a:r>
              <a:rPr lang="es-US" altLang="ja-JP" sz="2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Respondiendo a esta disminución la Institución ha </a:t>
            </a:r>
            <a:r>
              <a:rPr lang="es-US" altLang="ja-JP" sz="2400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aumentado en 20% la asignación de Fondos Propios </a:t>
            </a:r>
            <a:r>
              <a:rPr lang="es-US" altLang="ja-JP" sz="2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para préstamos.</a:t>
            </a:r>
            <a:endParaRPr lang="es-US" altLang="ja-JP" sz="24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01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428396" y="186397"/>
            <a:ext cx="8915398" cy="12443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PY" sz="4000" b="1" dirty="0" smtClean="0">
              <a:latin typeface="Calibri" panose="020F0502020204030204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390504" y="228694"/>
            <a:ext cx="9138822" cy="12808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Imagen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5" y="51437"/>
            <a:ext cx="1384763" cy="6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ángulo 1"/>
          <p:cNvSpPr/>
          <p:nvPr/>
        </p:nvSpPr>
        <p:spPr>
          <a:xfrm>
            <a:off x="87389" y="2048708"/>
            <a:ext cx="11881701" cy="2318583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60" lvl="0">
              <a:spcBef>
                <a:spcPts val="1000"/>
              </a:spcBef>
              <a:buClr>
                <a:srgbClr val="549E39"/>
              </a:buClr>
            </a:pPr>
            <a:r>
              <a:rPr lang="es-US" altLang="ja-JP" sz="32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LINEA 800: TRANSFERENCIAS</a:t>
            </a:r>
          </a:p>
          <a:p>
            <a:pPr marL="360" lvl="0">
              <a:spcBef>
                <a:spcPts val="1000"/>
              </a:spcBef>
              <a:buClr>
                <a:srgbClr val="549E39"/>
              </a:buClr>
            </a:pPr>
            <a:r>
              <a:rPr lang="es-US" altLang="ja-JP" sz="2400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Presupuesto 2018: ₲ 194 millones </a:t>
            </a:r>
            <a:r>
              <a:rPr lang="es-US" altLang="ja-JP" sz="24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- Presupuesto </a:t>
            </a:r>
            <a:r>
              <a:rPr lang="es-US" altLang="ja-JP" sz="2400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2019: </a:t>
            </a:r>
            <a:r>
              <a:rPr lang="es-US" altLang="ja-JP" sz="24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₲ </a:t>
            </a:r>
            <a:r>
              <a:rPr lang="es-US" altLang="ja-JP" sz="2400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202 millones</a:t>
            </a:r>
            <a:endParaRPr lang="es-US" altLang="ja-JP" sz="2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" lvl="0" algn="just">
              <a:spcBef>
                <a:spcPts val="1000"/>
              </a:spcBef>
              <a:buClr>
                <a:srgbClr val="549E39"/>
              </a:buClr>
            </a:pPr>
            <a:r>
              <a:rPr lang="es-US" altLang="ja-JP" sz="24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Aumento de </a:t>
            </a:r>
            <a:r>
              <a:rPr lang="es-US" altLang="ja-JP" sz="2400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4% </a:t>
            </a:r>
            <a:r>
              <a:rPr lang="es-US" altLang="ja-JP" sz="2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s-US" altLang="ja-JP" sz="24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: Mayor asignación para transferencias corrientes al sector </a:t>
            </a:r>
            <a:r>
              <a:rPr lang="es-US" altLang="ja-JP" sz="2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externo, que incluye gastos relacionados a Becas de Capacitación para funcionarios, entre otros.</a:t>
            </a:r>
            <a:endParaRPr lang="es-US" altLang="ja-JP" sz="2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"/>
          <p:cNvSpPr/>
          <p:nvPr/>
        </p:nvSpPr>
        <p:spPr>
          <a:xfrm>
            <a:off x="87388" y="869139"/>
            <a:ext cx="11881701" cy="1082348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60" lvl="0">
              <a:spcBef>
                <a:spcPts val="1000"/>
              </a:spcBef>
              <a:buClr>
                <a:srgbClr val="549E39"/>
              </a:buClr>
            </a:pPr>
            <a:r>
              <a:rPr lang="es-US" altLang="ja-JP" sz="32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LINEA </a:t>
            </a:r>
            <a:r>
              <a:rPr lang="es-US" altLang="ja-JP" sz="3200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700</a:t>
            </a:r>
            <a:r>
              <a:rPr lang="es-US" altLang="ja-JP" sz="32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US" altLang="ja-JP" sz="3200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SERVICIO DE LA DEUDA</a:t>
            </a:r>
            <a:endParaRPr lang="es-US" altLang="ja-JP" sz="32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" lvl="0">
              <a:spcBef>
                <a:spcPts val="1000"/>
              </a:spcBef>
              <a:buClr>
                <a:srgbClr val="549E39"/>
              </a:buClr>
            </a:pPr>
            <a:r>
              <a:rPr lang="es-US" altLang="ja-JP" sz="24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Sin variación</a:t>
            </a:r>
            <a:endParaRPr lang="es-US" altLang="ja-JP" sz="2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"/>
          <p:cNvSpPr/>
          <p:nvPr/>
        </p:nvSpPr>
        <p:spPr>
          <a:xfrm>
            <a:off x="87385" y="4546282"/>
            <a:ext cx="11881701" cy="1949252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60" lvl="0">
              <a:spcBef>
                <a:spcPts val="1000"/>
              </a:spcBef>
              <a:buClr>
                <a:srgbClr val="549E39"/>
              </a:buClr>
            </a:pPr>
            <a:r>
              <a:rPr lang="es-US" altLang="ja-JP" sz="32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LINEA </a:t>
            </a:r>
            <a:r>
              <a:rPr lang="es-US" altLang="ja-JP" sz="3200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900</a:t>
            </a:r>
            <a:r>
              <a:rPr lang="es-US" altLang="ja-JP" sz="32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US" altLang="ja-JP" sz="3200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OTROS GASTOS</a:t>
            </a:r>
            <a:endParaRPr lang="es-US" altLang="ja-JP" sz="32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" lvl="0">
              <a:spcBef>
                <a:spcPts val="1000"/>
              </a:spcBef>
              <a:buClr>
                <a:srgbClr val="549E39"/>
              </a:buClr>
            </a:pPr>
            <a:r>
              <a:rPr lang="es-US" altLang="ja-JP" sz="24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US" altLang="ja-JP" sz="2400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2018: ₲ 3.764 millones </a:t>
            </a:r>
            <a:r>
              <a:rPr lang="es-US" altLang="ja-JP" sz="24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- Presupuesto </a:t>
            </a:r>
            <a:r>
              <a:rPr lang="es-US" altLang="ja-JP" sz="2400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2019: </a:t>
            </a:r>
            <a:r>
              <a:rPr lang="es-US" altLang="ja-JP" sz="24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₲ </a:t>
            </a:r>
            <a:r>
              <a:rPr lang="es-US" altLang="ja-JP" sz="2400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4.711 millones</a:t>
            </a:r>
            <a:endParaRPr lang="es-US" altLang="ja-JP" sz="2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">
              <a:spcBef>
                <a:spcPts val="1000"/>
              </a:spcBef>
              <a:buClr>
                <a:srgbClr val="549E39"/>
              </a:buClr>
            </a:pPr>
            <a:r>
              <a:rPr lang="es-US" altLang="ja-JP" sz="24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Aumento de </a:t>
            </a:r>
            <a:r>
              <a:rPr lang="es-US" altLang="ja-JP" sz="2400" b="1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25% </a:t>
            </a:r>
            <a:r>
              <a:rPr lang="es-US" altLang="ja-JP" sz="2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principalmente </a:t>
            </a:r>
            <a:r>
              <a:rPr lang="es-US" altLang="ja-JP" sz="24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por: Mayores gastos judiciales como indemnización de funcionarios desvinculados, tasas, impuestos, pagos a la SET</a:t>
            </a:r>
            <a:r>
              <a:rPr lang="es-US" altLang="ja-JP" sz="2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US" altLang="ja-JP" sz="2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27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601"/>
            <a:ext cx="12192000" cy="6834399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428396" y="186397"/>
            <a:ext cx="8915398" cy="12443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PY" sz="4000" b="1" dirty="0" smtClean="0">
              <a:latin typeface="Calibri" panose="020F0502020204030204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390504" y="228694"/>
            <a:ext cx="9138822" cy="12808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Imagen 8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5" y="51437"/>
            <a:ext cx="1384763" cy="6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7"/>
            <a:ext cx="12191999" cy="6806563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5049671" y="1960960"/>
            <a:ext cx="6892120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MUCHAS GRACIAS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492621" y="5082795"/>
            <a:ext cx="4449170" cy="163121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es-ES" sz="2000" b="1" dirty="0" smtClean="0"/>
              <a:t>Crédito </a:t>
            </a:r>
            <a:r>
              <a:rPr lang="es-ES" sz="2000" b="1" dirty="0"/>
              <a:t>Agrícola de Habilitación </a:t>
            </a:r>
          </a:p>
          <a:p>
            <a:pPr algn="just"/>
            <a:r>
              <a:rPr lang="es-PY" sz="2000" b="1" u="sng" dirty="0">
                <a:hlinkClick r:id="rId5"/>
              </a:rPr>
              <a:t>www.cah.gov.py</a:t>
            </a:r>
            <a:endParaRPr lang="es-ES" sz="2000" dirty="0"/>
          </a:p>
          <a:p>
            <a:pPr algn="just"/>
            <a:r>
              <a:rPr lang="es-PY" sz="2000" b="1" dirty="0"/>
              <a:t>Carios 362 esq. William Richardson</a:t>
            </a:r>
            <a:endParaRPr lang="es-ES" sz="2000" dirty="0"/>
          </a:p>
          <a:p>
            <a:pPr algn="just"/>
            <a:r>
              <a:rPr lang="es-PY" sz="2000" b="1" dirty="0"/>
              <a:t>Teléfono: 595 21 5690 100</a:t>
            </a:r>
            <a:endParaRPr lang="es-ES" sz="2000" dirty="0"/>
          </a:p>
          <a:p>
            <a:pPr algn="just"/>
            <a:r>
              <a:rPr lang="es-PY" sz="2000" b="1" dirty="0"/>
              <a:t>Asunción </a:t>
            </a:r>
            <a:r>
              <a:rPr lang="es-PY" sz="2000" b="1" dirty="0" smtClean="0"/>
              <a:t>Paraguay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5710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72" y="186396"/>
            <a:ext cx="2040824" cy="1001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428396" y="186397"/>
            <a:ext cx="8915398" cy="12443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PY" sz="4000" b="1" dirty="0" smtClean="0">
              <a:latin typeface="Calibri" panose="020F0502020204030204" pitchFamily="34" charset="0"/>
            </a:endParaRPr>
          </a:p>
        </p:txBody>
      </p:sp>
      <p:pic>
        <p:nvPicPr>
          <p:cNvPr id="11" name="Imagen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9" y="4397188"/>
            <a:ext cx="1075018" cy="52750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2390504" y="228694"/>
            <a:ext cx="9138822" cy="12808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7 Imagen" descr="D:\FOTO MEMORIA para Inés\Mujer emprendedora\Mujer emprendedor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3704"/>
            <a:ext cx="6078669" cy="305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 descr="D:\FOTO MEMORIA para Inés\joven emprendedor 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628" y="38606"/>
            <a:ext cx="2668372" cy="681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5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6436" cy="3803704"/>
          </a:xfrm>
          <a:prstGeom prst="rect">
            <a:avLst/>
          </a:prstGeom>
          <a:noFill/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437" y="0"/>
            <a:ext cx="4287192" cy="6858000"/>
          </a:xfrm>
          <a:prstGeom prst="rect">
            <a:avLst/>
          </a:prstGeom>
        </p:spPr>
      </p:pic>
      <p:pic>
        <p:nvPicPr>
          <p:cNvPr id="16" name="Imagen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9" y="23601"/>
            <a:ext cx="1973064" cy="66350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1 Elipse"/>
          <p:cNvSpPr/>
          <p:nvPr/>
        </p:nvSpPr>
        <p:spPr>
          <a:xfrm>
            <a:off x="2618218" y="0"/>
            <a:ext cx="3837173" cy="295574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Inclusión </a:t>
            </a:r>
            <a:endParaRPr lang="es-E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de más Sectores Económicos</a:t>
            </a:r>
            <a:endParaRPr lang="es-PY" sz="3200" b="1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039334" y="3217470"/>
            <a:ext cx="1905279" cy="461665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TURISMO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197695" y="2955748"/>
            <a:ext cx="4325933" cy="461665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JOVENES EMPRENDEDORES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9642903" y="4375517"/>
            <a:ext cx="1897039" cy="461665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ARTESANIA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34098" y="3910366"/>
            <a:ext cx="2905235" cy="830997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MUJERES EMPRENDEDORAS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236437" y="6257644"/>
            <a:ext cx="4287191" cy="461665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PRIMER EMPRENDIMIENTO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7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601"/>
            <a:ext cx="12192000" cy="6834399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428396" y="186397"/>
            <a:ext cx="8915398" cy="12443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PY" sz="4000" b="1" dirty="0" smtClean="0">
              <a:latin typeface="Calibri" panose="020F0502020204030204" pitchFamily="34" charset="0"/>
            </a:endParaRPr>
          </a:p>
        </p:txBody>
      </p:sp>
      <p:pic>
        <p:nvPicPr>
          <p:cNvPr id="11" name="Imagen 8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9" y="4397188"/>
            <a:ext cx="1075018" cy="527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30" y="1306862"/>
            <a:ext cx="5095155" cy="5312958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10" name="Picture 2" descr="https://lh3.googleusercontent.com/-at6qwV2dvGU/WL15Z6K1eKI/AAAAAAAAEp8/HSTMaV0SC4sXj-2IRi4gJZ7Jgn4iuuJ5ACL0B/h640/4450191239617701816%253Faccount_id%253D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06862"/>
            <a:ext cx="6288430" cy="5312958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Elipse"/>
          <p:cNvSpPr/>
          <p:nvPr/>
        </p:nvSpPr>
        <p:spPr>
          <a:xfrm>
            <a:off x="5963238" y="4204005"/>
            <a:ext cx="2599982" cy="219705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s-ES" sz="4000" b="1" dirty="0">
                <a:solidFill>
                  <a:schemeClr val="bg1"/>
                </a:solidFill>
              </a:rPr>
              <a:t>74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endParaRPr lang="es-ES" sz="2400" b="1" dirty="0" smtClean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r>
              <a:rPr lang="es-ES" sz="2400" b="1" dirty="0" smtClean="0">
                <a:solidFill>
                  <a:schemeClr val="bg1"/>
                </a:solidFill>
              </a:rPr>
              <a:t>Puntos </a:t>
            </a:r>
            <a:r>
              <a:rPr lang="es-ES" sz="2400" b="1" dirty="0">
                <a:solidFill>
                  <a:schemeClr val="bg1"/>
                </a:solidFill>
              </a:rPr>
              <a:t>de Atención propios </a:t>
            </a:r>
            <a:endParaRPr lang="es-PY" sz="2400" b="1" dirty="0">
              <a:solidFill>
                <a:schemeClr val="bg1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824008" y="1583167"/>
            <a:ext cx="2408349" cy="15616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4000" b="1" dirty="0" smtClean="0">
                <a:solidFill>
                  <a:schemeClr val="bg1"/>
                </a:solidFill>
              </a:rPr>
              <a:t>468</a:t>
            </a:r>
            <a:r>
              <a:rPr lang="es-PY" sz="24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PY" sz="2400" b="1" dirty="0" smtClean="0">
                <a:solidFill>
                  <a:schemeClr val="bg1"/>
                </a:solidFill>
              </a:rPr>
              <a:t>personas </a:t>
            </a:r>
            <a:endParaRPr lang="es-ES" sz="2400" b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3913946" y="10092"/>
            <a:ext cx="4507606" cy="169141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4400" b="1" dirty="0">
                <a:latin typeface="Brush Script MT" panose="03060802040406070304" pitchFamily="66" charset="0"/>
              </a:rPr>
              <a:t>SOBRE el </a:t>
            </a:r>
            <a:r>
              <a:rPr lang="es-PY" sz="5400" b="1" dirty="0">
                <a:latin typeface="Brush Script MT" panose="03060802040406070304" pitchFamily="66" charset="0"/>
              </a:rPr>
              <a:t>CAH</a:t>
            </a:r>
            <a:endParaRPr lang="es-ES" sz="5400" b="1" dirty="0">
              <a:latin typeface="Brush Script MT" panose="03060802040406070304" pitchFamily="66" charset="0"/>
            </a:endParaRPr>
          </a:p>
        </p:txBody>
      </p:sp>
      <p:pic>
        <p:nvPicPr>
          <p:cNvPr id="15" name="Imagen 8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9" y="23601"/>
            <a:ext cx="1973064" cy="968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664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601"/>
            <a:ext cx="12192000" cy="6834399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428396" y="0"/>
            <a:ext cx="8915398" cy="12443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PY" sz="4000" b="1" dirty="0" smtClean="0">
              <a:latin typeface="Calibri" panose="020F0502020204030204" pitchFamily="34" charset="0"/>
            </a:endParaRPr>
          </a:p>
        </p:txBody>
      </p:sp>
      <p:pic>
        <p:nvPicPr>
          <p:cNvPr id="10" name="Imagen 8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9" y="23601"/>
            <a:ext cx="1973064" cy="968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La imagen puede contener: 2 personas, personas sonriendo, personas sentad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99" y="1016282"/>
            <a:ext cx="6138864" cy="3691062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Elipse"/>
          <p:cNvSpPr/>
          <p:nvPr/>
        </p:nvSpPr>
        <p:spPr>
          <a:xfrm>
            <a:off x="0" y="23601"/>
            <a:ext cx="6266701" cy="225786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bg1"/>
                </a:solidFill>
              </a:rPr>
              <a:t>Habilitación de un </a:t>
            </a:r>
            <a:endParaRPr lang="es-E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Centro </a:t>
            </a:r>
            <a:r>
              <a:rPr lang="es-ES" sz="3200" b="1" dirty="0">
                <a:solidFill>
                  <a:schemeClr val="bg1"/>
                </a:solidFill>
              </a:rPr>
              <a:t>de Atención al Cliente </a:t>
            </a:r>
            <a:endParaRPr lang="es-E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en </a:t>
            </a:r>
            <a:r>
              <a:rPr lang="es-ES" sz="3200" b="1" dirty="0">
                <a:solidFill>
                  <a:schemeClr val="bg1"/>
                </a:solidFill>
              </a:rPr>
              <a:t>Asunción</a:t>
            </a:r>
          </a:p>
        </p:txBody>
      </p:sp>
      <p:pic>
        <p:nvPicPr>
          <p:cNvPr id="3074" name="Picture 2" descr="http://www.cah.gov.py/sites/default/files/galeria/29186695_2247794821900984_5709848704349896704_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" t="-112" r="1405" b="24044"/>
          <a:stretch/>
        </p:blipFill>
        <p:spPr bwMode="auto">
          <a:xfrm>
            <a:off x="5927574" y="1522995"/>
            <a:ext cx="6125036" cy="3184349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74" y="4203828"/>
            <a:ext cx="6125036" cy="2654172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14" name="13 Elipse"/>
          <p:cNvSpPr/>
          <p:nvPr/>
        </p:nvSpPr>
        <p:spPr>
          <a:xfrm>
            <a:off x="710702" y="4958477"/>
            <a:ext cx="5562261" cy="184027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Nuevas Oficinas de Atención al Cliente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5645166" y="166490"/>
            <a:ext cx="6407444" cy="184027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Un </a:t>
            </a:r>
            <a:r>
              <a:rPr lang="es-ES" sz="3200" b="1" dirty="0">
                <a:solidFill>
                  <a:schemeClr val="bg1"/>
                </a:solidFill>
              </a:rPr>
              <a:t>punto de atención al Cliente en Ciudad Mujer</a:t>
            </a:r>
          </a:p>
        </p:txBody>
      </p:sp>
    </p:spTree>
    <p:extLst>
      <p:ext uri="{BB962C8B-B14F-4D97-AF65-F5344CB8AC3E}">
        <p14:creationId xmlns:p14="http://schemas.microsoft.com/office/powerpoint/2010/main" val="31366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2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601"/>
            <a:ext cx="12192000" cy="6834399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428396" y="186397"/>
            <a:ext cx="8915398" cy="12443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PY" sz="4000" b="1" dirty="0" smtClean="0">
              <a:latin typeface="Calibri" panose="020F0502020204030204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390504" y="228694"/>
            <a:ext cx="9138822" cy="12808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655365" y="2629196"/>
            <a:ext cx="1203755" cy="47322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6 Rectángulo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dirty="0" smtClean="0"/>
              <a:t>. </a:t>
            </a:r>
            <a:endParaRPr lang="es-ES" dirty="0"/>
          </a:p>
        </p:txBody>
      </p:sp>
      <p:pic>
        <p:nvPicPr>
          <p:cNvPr id="15" name="Imagen 8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9" y="23601"/>
            <a:ext cx="1973064" cy="96817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15 Elipse"/>
          <p:cNvSpPr/>
          <p:nvPr/>
        </p:nvSpPr>
        <p:spPr>
          <a:xfrm>
            <a:off x="2635497" y="100816"/>
            <a:ext cx="7325156" cy="122076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</a:rPr>
              <a:t>Cartera de Préstamos Setiembre 2017/2018</a:t>
            </a:r>
            <a:endParaRPr lang="es-ES" sz="36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02" y="1924335"/>
            <a:ext cx="11374498" cy="4722126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8070058" y="1637733"/>
            <a:ext cx="2470244" cy="61415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Y" sz="3600" b="1" dirty="0" smtClean="0"/>
              <a:t>₲525.815</a:t>
            </a:r>
            <a:endParaRPr lang="es-PY" sz="1600" b="1" dirty="0"/>
          </a:p>
        </p:txBody>
      </p:sp>
      <p:sp>
        <p:nvSpPr>
          <p:cNvPr id="18" name="17 Rectángulo"/>
          <p:cNvSpPr/>
          <p:nvPr/>
        </p:nvSpPr>
        <p:spPr>
          <a:xfrm>
            <a:off x="3496531" y="4083312"/>
            <a:ext cx="2470244" cy="61415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Y" sz="3600" b="1" dirty="0" smtClean="0"/>
              <a:t>₲475.669</a:t>
            </a:r>
            <a:endParaRPr lang="es-PY" sz="1600" b="1" dirty="0"/>
          </a:p>
        </p:txBody>
      </p:sp>
      <p:sp>
        <p:nvSpPr>
          <p:cNvPr id="19" name="18 Elipse"/>
          <p:cNvSpPr/>
          <p:nvPr/>
        </p:nvSpPr>
        <p:spPr>
          <a:xfrm>
            <a:off x="5859120" y="3359436"/>
            <a:ext cx="2210938" cy="1338026"/>
          </a:xfrm>
          <a:prstGeom prst="ellipse">
            <a:avLst/>
          </a:prstGeom>
          <a:solidFill>
            <a:srgbClr val="FF99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3600" b="1" dirty="0" smtClean="0"/>
              <a:t>   11%</a:t>
            </a:r>
            <a:endParaRPr lang="es-ES" sz="3600" b="1" dirty="0"/>
          </a:p>
        </p:txBody>
      </p:sp>
      <p:sp>
        <p:nvSpPr>
          <p:cNvPr id="20" name="Flecha derecha 7"/>
          <p:cNvSpPr/>
          <p:nvPr/>
        </p:nvSpPr>
        <p:spPr>
          <a:xfrm rot="16200000">
            <a:off x="5961703" y="3535317"/>
            <a:ext cx="880306" cy="580503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sz="5400" dirty="0"/>
          </a:p>
        </p:txBody>
      </p:sp>
      <p:sp>
        <p:nvSpPr>
          <p:cNvPr id="14" name="13 Elipse"/>
          <p:cNvSpPr/>
          <p:nvPr/>
        </p:nvSpPr>
        <p:spPr>
          <a:xfrm>
            <a:off x="9144000" y="2843076"/>
            <a:ext cx="2655787" cy="1032717"/>
          </a:xfrm>
          <a:prstGeom prst="ellipse">
            <a:avLst/>
          </a:prstGeom>
          <a:solidFill>
            <a:srgbClr val="FF99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  82% </a:t>
            </a:r>
            <a:r>
              <a:rPr lang="es-ES" b="1" dirty="0" smtClean="0"/>
              <a:t>Agropecuario</a:t>
            </a:r>
            <a:endParaRPr lang="es-ES" b="1" dirty="0"/>
          </a:p>
        </p:txBody>
      </p:sp>
      <p:sp>
        <p:nvSpPr>
          <p:cNvPr id="21" name="20 Elipse"/>
          <p:cNvSpPr/>
          <p:nvPr/>
        </p:nvSpPr>
        <p:spPr>
          <a:xfrm>
            <a:off x="8993875" y="4003512"/>
            <a:ext cx="3198125" cy="1769491"/>
          </a:xfrm>
          <a:prstGeom prst="ellipse">
            <a:avLst/>
          </a:prstGeom>
          <a:solidFill>
            <a:srgbClr val="FF99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  18% </a:t>
            </a:r>
          </a:p>
          <a:p>
            <a:pPr algn="ctr"/>
            <a:r>
              <a:rPr lang="es-ES" b="1" dirty="0" smtClean="0"/>
              <a:t>(Emprendimientos, Turismo, Artesanía)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40738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428396" y="186397"/>
            <a:ext cx="8915398" cy="12443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PY" sz="4000" b="1" dirty="0" smtClean="0">
              <a:latin typeface="Calibri" panose="020F0502020204030204" pitchFamily="34" charset="0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2327738" y="167599"/>
            <a:ext cx="7536526" cy="108172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4400" b="1" dirty="0">
                <a:latin typeface="Brush Script MT" panose="03060802040406070304" pitchFamily="66" charset="0"/>
              </a:rPr>
              <a:t>SOBRE el </a:t>
            </a:r>
            <a:r>
              <a:rPr lang="es-PY" sz="5400" b="1" dirty="0">
                <a:latin typeface="Brush Script MT" panose="03060802040406070304" pitchFamily="66" charset="0"/>
              </a:rPr>
              <a:t>CAH</a:t>
            </a:r>
            <a:endParaRPr lang="es-ES" sz="5400" b="1" dirty="0">
              <a:latin typeface="Brush Script MT" panose="03060802040406070304" pitchFamily="66" charset="0"/>
            </a:endParaRPr>
          </a:p>
        </p:txBody>
      </p:sp>
      <p:pic>
        <p:nvPicPr>
          <p:cNvPr id="15" name="Imagen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9" y="23601"/>
            <a:ext cx="1973064" cy="96817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15 Elipse"/>
          <p:cNvSpPr/>
          <p:nvPr/>
        </p:nvSpPr>
        <p:spPr>
          <a:xfrm>
            <a:off x="8883502" y="4495992"/>
            <a:ext cx="2195502" cy="1836310"/>
          </a:xfrm>
          <a:prstGeom prst="ellipse">
            <a:avLst/>
          </a:prstGeom>
          <a:solidFill>
            <a:srgbClr val="FF33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s-ES" sz="4000" b="1" dirty="0" smtClean="0">
                <a:solidFill>
                  <a:schemeClr val="bg1"/>
                </a:solidFill>
              </a:rPr>
              <a:t>29%</a:t>
            </a:r>
            <a:endParaRPr lang="es-ES" sz="2400" b="1" dirty="0" smtClean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r>
              <a:rPr lang="es-ES" sz="2400" b="1" dirty="0" smtClean="0">
                <a:solidFill>
                  <a:schemeClr val="bg1"/>
                </a:solidFill>
              </a:rPr>
              <a:t>mujeres</a:t>
            </a:r>
            <a:endParaRPr lang="es-PY" sz="2400" b="1" dirty="0">
              <a:solidFill>
                <a:schemeClr val="bg1"/>
              </a:solidFill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1403624" y="4495992"/>
            <a:ext cx="2195503" cy="1730081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s-ES" sz="4000" b="1" dirty="0" smtClean="0">
                <a:solidFill>
                  <a:schemeClr val="bg1"/>
                </a:solidFill>
              </a:rPr>
              <a:t>71%</a:t>
            </a:r>
            <a:endParaRPr lang="es-ES" sz="2400" b="1" dirty="0" smtClean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r>
              <a:rPr lang="es-ES" sz="2400" b="1" dirty="0" smtClean="0">
                <a:solidFill>
                  <a:schemeClr val="bg1"/>
                </a:solidFill>
              </a:rPr>
              <a:t>hombres</a:t>
            </a:r>
            <a:endParaRPr lang="es-PY" sz="2400" b="1" dirty="0">
              <a:solidFill>
                <a:schemeClr val="bg1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146540" y="1692323"/>
            <a:ext cx="4301424" cy="2379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6600" b="1" dirty="0" smtClean="0">
                <a:solidFill>
                  <a:schemeClr val="bg1"/>
                </a:solidFill>
              </a:rPr>
              <a:t>79.093</a:t>
            </a:r>
            <a:r>
              <a:rPr lang="es-PY" sz="40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PY" sz="3600" b="1" dirty="0" smtClean="0">
                <a:solidFill>
                  <a:schemeClr val="bg1"/>
                </a:solidFill>
              </a:rPr>
              <a:t>Cartera de Clientes</a:t>
            </a:r>
            <a:endParaRPr lang="es-ES" sz="3600" b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22" name="Flecha derecha 7"/>
          <p:cNvSpPr/>
          <p:nvPr/>
        </p:nvSpPr>
        <p:spPr>
          <a:xfrm rot="8302141">
            <a:off x="3050261" y="3732448"/>
            <a:ext cx="1480051" cy="580503"/>
          </a:xfrm>
          <a:prstGeom prst="rightArrow">
            <a:avLst/>
          </a:prstGeom>
          <a:solidFill>
            <a:srgbClr val="FF993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sz="5400" dirty="0"/>
          </a:p>
        </p:txBody>
      </p:sp>
      <p:sp>
        <p:nvSpPr>
          <p:cNvPr id="24" name="Flecha derecha 7"/>
          <p:cNvSpPr/>
          <p:nvPr/>
        </p:nvSpPr>
        <p:spPr>
          <a:xfrm rot="2799476">
            <a:off x="7979704" y="3790586"/>
            <a:ext cx="1480051" cy="580503"/>
          </a:xfrm>
          <a:prstGeom prst="rightArrow">
            <a:avLst/>
          </a:prstGeom>
          <a:solidFill>
            <a:srgbClr val="FF993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sz="5400" dirty="0"/>
          </a:p>
        </p:txBody>
      </p:sp>
    </p:spTree>
    <p:extLst>
      <p:ext uri="{BB962C8B-B14F-4D97-AF65-F5344CB8AC3E}">
        <p14:creationId xmlns:p14="http://schemas.microsoft.com/office/powerpoint/2010/main" val="89761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428396" y="0"/>
            <a:ext cx="8915398" cy="12443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PY" sz="4000" b="1" dirty="0" smtClean="0">
              <a:latin typeface="Calibri" panose="020F0502020204030204" pitchFamily="34" charset="0"/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305657" y="0"/>
            <a:ext cx="11513304" cy="1533949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Desembolso de Préstamos </a:t>
            </a:r>
          </a:p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a Setiembre 2018 en millones de </a:t>
            </a:r>
            <a:r>
              <a:rPr lang="es-PY" sz="3200" b="1" dirty="0" smtClean="0"/>
              <a:t>Guaraníes</a:t>
            </a:r>
            <a:r>
              <a:rPr lang="es-ES" sz="3200" b="1" dirty="0" smtClean="0">
                <a:solidFill>
                  <a:schemeClr val="bg1"/>
                </a:solidFill>
              </a:rPr>
              <a:t> </a:t>
            </a:r>
            <a:endParaRPr lang="es-ES" sz="32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5" y="1678675"/>
            <a:ext cx="10385945" cy="504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7424384" y="1658203"/>
            <a:ext cx="2470244" cy="61415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Y" sz="3600" b="1" dirty="0"/>
              <a:t>₲226.628</a:t>
            </a:r>
            <a:endParaRPr lang="es-PY" sz="1600" b="1" dirty="0"/>
          </a:p>
        </p:txBody>
      </p:sp>
      <p:sp>
        <p:nvSpPr>
          <p:cNvPr id="11" name="10 Rectángulo"/>
          <p:cNvSpPr/>
          <p:nvPr/>
        </p:nvSpPr>
        <p:spPr>
          <a:xfrm>
            <a:off x="3496531" y="2574877"/>
            <a:ext cx="2470244" cy="61415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Y" sz="3600" b="1" dirty="0" smtClean="0"/>
              <a:t>₲171.784</a:t>
            </a:r>
            <a:endParaRPr lang="es-PY" sz="1600" b="1" dirty="0"/>
          </a:p>
        </p:txBody>
      </p:sp>
      <p:sp>
        <p:nvSpPr>
          <p:cNvPr id="12" name="11 Elipse"/>
          <p:cNvSpPr/>
          <p:nvPr/>
        </p:nvSpPr>
        <p:spPr>
          <a:xfrm>
            <a:off x="5581934" y="3440801"/>
            <a:ext cx="2210938" cy="1338026"/>
          </a:xfrm>
          <a:prstGeom prst="ellipse">
            <a:avLst/>
          </a:prstGeom>
          <a:solidFill>
            <a:srgbClr val="FF99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3600" b="1" dirty="0" smtClean="0"/>
              <a:t>   32%</a:t>
            </a:r>
            <a:endParaRPr lang="es-ES" sz="3600" b="1" dirty="0"/>
          </a:p>
        </p:txBody>
      </p:sp>
      <p:sp>
        <p:nvSpPr>
          <p:cNvPr id="13" name="Flecha derecha 7"/>
          <p:cNvSpPr/>
          <p:nvPr/>
        </p:nvSpPr>
        <p:spPr>
          <a:xfrm rot="16200000">
            <a:off x="5684517" y="3780456"/>
            <a:ext cx="880306" cy="580503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sz="5400" dirty="0"/>
          </a:p>
        </p:txBody>
      </p:sp>
      <p:pic>
        <p:nvPicPr>
          <p:cNvPr id="8" name="Imagen 8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57" y="276192"/>
            <a:ext cx="1973064" cy="968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514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601"/>
            <a:ext cx="12192000" cy="6834399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428396" y="0"/>
            <a:ext cx="8915398" cy="12443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PY" sz="4000" b="1" dirty="0" smtClean="0">
              <a:latin typeface="Calibri" panose="020F0502020204030204" pitchFamily="34" charset="0"/>
            </a:endParaRPr>
          </a:p>
        </p:txBody>
      </p:sp>
      <p:pic>
        <p:nvPicPr>
          <p:cNvPr id="8" name="Imagen 8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9" y="23601"/>
            <a:ext cx="1973064" cy="968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01" t="22374" r="4310" b="34667"/>
          <a:stretch/>
        </p:blipFill>
        <p:spPr bwMode="auto">
          <a:xfrm>
            <a:off x="240974" y="1448790"/>
            <a:ext cx="11649695" cy="5311722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8 Elipse"/>
          <p:cNvSpPr/>
          <p:nvPr/>
        </p:nvSpPr>
        <p:spPr>
          <a:xfrm>
            <a:off x="5636525" y="1563387"/>
            <a:ext cx="6100550" cy="318603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Y" sz="3200" b="1" dirty="0" smtClean="0"/>
              <a:t>Total</a:t>
            </a:r>
            <a:r>
              <a:rPr lang="es-PY" sz="3600" b="1" dirty="0" smtClean="0"/>
              <a:t> </a:t>
            </a:r>
            <a:r>
              <a:rPr lang="es-PY" sz="4800" b="1" dirty="0" smtClean="0"/>
              <a:t>₲226.628 </a:t>
            </a:r>
            <a:r>
              <a:rPr lang="es-PY" sz="3200" b="1" dirty="0" smtClean="0"/>
              <a:t>millones correspondientes a </a:t>
            </a:r>
            <a:r>
              <a:rPr lang="es-PY" sz="4000" b="1" dirty="0" smtClean="0"/>
              <a:t>35.646</a:t>
            </a:r>
            <a:r>
              <a:rPr lang="es-PY" sz="3200" b="1" dirty="0"/>
              <a:t> </a:t>
            </a:r>
            <a:r>
              <a:rPr lang="es-PY" sz="3200" b="1" dirty="0" smtClean="0"/>
              <a:t>créditos</a:t>
            </a:r>
            <a:endParaRPr lang="es-PY" sz="2800" b="1" dirty="0"/>
          </a:p>
        </p:txBody>
      </p:sp>
      <p:sp>
        <p:nvSpPr>
          <p:cNvPr id="16" name="15 Elipse"/>
          <p:cNvSpPr/>
          <p:nvPr/>
        </p:nvSpPr>
        <p:spPr>
          <a:xfrm>
            <a:off x="2107163" y="1"/>
            <a:ext cx="9271378" cy="1563388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Desembolso de Prestamos a Setiembre 2018 en millones de </a:t>
            </a:r>
            <a:r>
              <a:rPr lang="es-PY" sz="3200" b="1" dirty="0" smtClean="0"/>
              <a:t>Guaraníes</a:t>
            </a:r>
            <a:r>
              <a:rPr lang="es-ES" sz="3200" b="1" dirty="0" smtClean="0">
                <a:solidFill>
                  <a:schemeClr val="bg1"/>
                </a:solidFill>
              </a:rPr>
              <a:t> </a:t>
            </a:r>
            <a:endParaRPr lang="es-E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8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12611</TotalTime>
  <Words>882</Words>
  <Application>Microsoft Office PowerPoint</Application>
  <PresentationFormat>Personalizado</PresentationFormat>
  <Paragraphs>162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Gestión</dc:title>
  <dc:creator>cah</dc:creator>
  <cp:lastModifiedBy>arps</cp:lastModifiedBy>
  <cp:revision>507</cp:revision>
  <cp:lastPrinted>2018-10-08T16:08:52Z</cp:lastPrinted>
  <dcterms:created xsi:type="dcterms:W3CDTF">2016-07-11T17:07:14Z</dcterms:created>
  <dcterms:modified xsi:type="dcterms:W3CDTF">2018-10-08T16:40:03Z</dcterms:modified>
</cp:coreProperties>
</file>