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984" r:id="rId2"/>
    <p:sldMasterId id="2147483997" r:id="rId3"/>
  </p:sldMasterIdLst>
  <p:notesMasterIdLst>
    <p:notesMasterId r:id="rId45"/>
  </p:notesMasterIdLst>
  <p:handoutMasterIdLst>
    <p:handoutMasterId r:id="rId46"/>
  </p:handoutMasterIdLst>
  <p:sldIdLst>
    <p:sldId id="556" r:id="rId4"/>
    <p:sldId id="1018" r:id="rId5"/>
    <p:sldId id="1024" r:id="rId6"/>
    <p:sldId id="1022" r:id="rId7"/>
    <p:sldId id="1028" r:id="rId8"/>
    <p:sldId id="1056" r:id="rId9"/>
    <p:sldId id="1051" r:id="rId10"/>
    <p:sldId id="1016" r:id="rId11"/>
    <p:sldId id="1005" r:id="rId12"/>
    <p:sldId id="1025" r:id="rId13"/>
    <p:sldId id="1026" r:id="rId14"/>
    <p:sldId id="1058" r:id="rId15"/>
    <p:sldId id="561" r:id="rId16"/>
    <p:sldId id="1002" r:id="rId17"/>
    <p:sldId id="786" r:id="rId18"/>
    <p:sldId id="1030" r:id="rId19"/>
    <p:sldId id="1015" r:id="rId20"/>
    <p:sldId id="960" r:id="rId21"/>
    <p:sldId id="1001" r:id="rId22"/>
    <p:sldId id="1057" r:id="rId23"/>
    <p:sldId id="998" r:id="rId24"/>
    <p:sldId id="1053" r:id="rId25"/>
    <p:sldId id="1033" r:id="rId26"/>
    <p:sldId id="924" r:id="rId27"/>
    <p:sldId id="1031" r:id="rId28"/>
    <p:sldId id="979" r:id="rId29"/>
    <p:sldId id="933" r:id="rId30"/>
    <p:sldId id="1032" r:id="rId31"/>
    <p:sldId id="942" r:id="rId32"/>
    <p:sldId id="943" r:id="rId33"/>
    <p:sldId id="981" r:id="rId34"/>
    <p:sldId id="953" r:id="rId35"/>
    <p:sldId id="955" r:id="rId36"/>
    <p:sldId id="982" r:id="rId37"/>
    <p:sldId id="1050" r:id="rId38"/>
    <p:sldId id="1045" r:id="rId39"/>
    <p:sldId id="1037" r:id="rId40"/>
    <p:sldId id="1038" r:id="rId41"/>
    <p:sldId id="1039" r:id="rId42"/>
    <p:sldId id="1040" r:id="rId43"/>
    <p:sldId id="560" r:id="rId44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670F3BF4-4552-4E4F-9B16-65936DF77D97}">
          <p14:sldIdLst>
            <p14:sldId id="556"/>
            <p14:sldId id="1018"/>
            <p14:sldId id="1024"/>
            <p14:sldId id="1022"/>
            <p14:sldId id="1028"/>
            <p14:sldId id="1016"/>
            <p14:sldId id="1051"/>
            <p14:sldId id="1056"/>
            <p14:sldId id="1005"/>
            <p14:sldId id="1025"/>
            <p14:sldId id="1026"/>
            <p14:sldId id="1058"/>
            <p14:sldId id="561"/>
            <p14:sldId id="1002"/>
            <p14:sldId id="786"/>
            <p14:sldId id="1030"/>
            <p14:sldId id="518"/>
            <p14:sldId id="1015"/>
            <p14:sldId id="960"/>
            <p14:sldId id="1001"/>
            <p14:sldId id="1057"/>
            <p14:sldId id="505"/>
            <p14:sldId id="998"/>
            <p14:sldId id="1053"/>
            <p14:sldId id="1052"/>
            <p14:sldId id="1033"/>
            <p14:sldId id="924"/>
            <p14:sldId id="1031"/>
            <p14:sldId id="979"/>
            <p14:sldId id="933"/>
            <p14:sldId id="1032"/>
            <p14:sldId id="942"/>
            <p14:sldId id="943"/>
            <p14:sldId id="981"/>
            <p14:sldId id="953"/>
            <p14:sldId id="955"/>
            <p14:sldId id="982"/>
            <p14:sldId id="1050"/>
            <p14:sldId id="1045"/>
            <p14:sldId id="1037"/>
            <p14:sldId id="1038"/>
            <p14:sldId id="1039"/>
            <p14:sldId id="1040"/>
            <p14:sldId id="5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  <a:srgbClr val="CCECFF"/>
    <a:srgbClr val="FF9900"/>
    <a:srgbClr val="FFCC99"/>
    <a:srgbClr val="800000"/>
    <a:srgbClr val="66CCFF"/>
    <a:srgbClr val="FFFFCC"/>
    <a:srgbClr val="FFCCCC"/>
    <a:srgbClr val="003366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793" autoAdjust="0"/>
    <p:restoredTop sz="92189" autoAdjust="0"/>
  </p:normalViewPr>
  <p:slideViewPr>
    <p:cSldViewPr>
      <p:cViewPr>
        <p:scale>
          <a:sx n="100" d="100"/>
          <a:sy n="100" d="100"/>
        </p:scale>
        <p:origin x="-114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678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7DD23-07A5-4824-A0CE-58F5C89BAB4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A67496-418A-4972-8BED-1F2B74BB683F}">
      <dgm:prSet phldrT="[Texto]" custT="1"/>
      <dgm:spPr>
        <a:solidFill>
          <a:srgbClr val="3366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2400" b="1" dirty="0" smtClean="0">
              <a:latin typeface="+mj-lt"/>
            </a:rPr>
            <a:t>DISMINUCIÓN </a:t>
          </a:r>
          <a:endParaRPr lang="es-ES" sz="2400" b="1" dirty="0">
            <a:latin typeface="+mj-lt"/>
          </a:endParaRPr>
        </a:p>
      </dgm:t>
    </dgm:pt>
    <dgm:pt modelId="{4C92A30D-2BF5-4498-A839-99C92CC4D6EF}" type="parTrans" cxnId="{BBB6D96C-EF68-4634-8007-7C30C566B819}">
      <dgm:prSet/>
      <dgm:spPr/>
      <dgm:t>
        <a:bodyPr/>
        <a:lstStyle/>
        <a:p>
          <a:endParaRPr lang="es-ES"/>
        </a:p>
      </dgm:t>
    </dgm:pt>
    <dgm:pt modelId="{B99844DB-0BD7-4B3F-B5CA-4B945D63838D}" type="sibTrans" cxnId="{BBB6D96C-EF68-4634-8007-7C30C566B819}">
      <dgm:prSet/>
      <dgm:spPr/>
      <dgm:t>
        <a:bodyPr/>
        <a:lstStyle/>
        <a:p>
          <a:endParaRPr lang="es-ES"/>
        </a:p>
      </dgm:t>
    </dgm:pt>
    <dgm:pt modelId="{0D3EA1A7-71E7-422D-A325-9A4EA3A3CA49}">
      <dgm:prSet phldrT="[Texto]" custT="1"/>
      <dgm:spPr>
        <a:ln>
          <a:solidFill>
            <a:srgbClr val="336699"/>
          </a:solidFill>
        </a:ln>
      </dgm:spPr>
      <dgm:t>
        <a:bodyPr/>
        <a:lstStyle/>
        <a:p>
          <a:pPr marL="180975" indent="-180975">
            <a:spcBef>
              <a:spcPts val="600"/>
            </a:spcBef>
            <a:spcAft>
              <a:spcPts val="600"/>
            </a:spcAft>
          </a:pPr>
          <a:r>
            <a:rPr lang="es-PY" sz="1900" dirty="0" smtClean="0">
              <a:latin typeface="+mj-lt"/>
              <a:cs typeface="Times New Roman" pitchFamily="18" charset="0"/>
            </a:rPr>
            <a:t>En las previsiones del grupo </a:t>
          </a:r>
          <a:r>
            <a:rPr lang="es-PY" sz="1900" b="1" dirty="0" smtClean="0">
              <a:latin typeface="+mj-lt"/>
              <a:cs typeface="Times New Roman" pitchFamily="18" charset="0"/>
            </a:rPr>
            <a:t>100 “Servicios Personales” </a:t>
          </a:r>
          <a:r>
            <a:rPr lang="es-PY" sz="1900" dirty="0" smtClean="0">
              <a:latin typeface="+mj-lt"/>
              <a:cs typeface="Times New Roman" pitchFamily="18" charset="0"/>
            </a:rPr>
            <a:t>por un total de </a:t>
          </a:r>
          <a:r>
            <a:rPr lang="es-PY" sz="1900" b="1" dirty="0" smtClean="0">
              <a:latin typeface="+mj-lt"/>
              <a:cs typeface="Times New Roman" pitchFamily="18" charset="0"/>
            </a:rPr>
            <a:t>₲ 93.349 millones </a:t>
          </a:r>
          <a:r>
            <a:rPr lang="es-PY" sz="1900" dirty="0" smtClean="0">
              <a:latin typeface="+mj-lt"/>
              <a:cs typeface="Times New Roman" pitchFamily="18" charset="0"/>
            </a:rPr>
            <a:t>equivalente  a USD 15,8 millones.</a:t>
          </a:r>
          <a:endParaRPr lang="es-ES" sz="1900" dirty="0"/>
        </a:p>
      </dgm:t>
    </dgm:pt>
    <dgm:pt modelId="{E5F074D5-FBD5-44CD-AE35-D2B35BBD2A47}" type="parTrans" cxnId="{6A0B1A88-8EFF-448F-B388-BB23BD0A4749}">
      <dgm:prSet/>
      <dgm:spPr/>
      <dgm:t>
        <a:bodyPr/>
        <a:lstStyle/>
        <a:p>
          <a:endParaRPr lang="es-ES"/>
        </a:p>
      </dgm:t>
    </dgm:pt>
    <dgm:pt modelId="{72273D28-67F9-4C97-A473-A178A00153F5}" type="sibTrans" cxnId="{6A0B1A88-8EFF-448F-B388-BB23BD0A4749}">
      <dgm:prSet/>
      <dgm:spPr/>
      <dgm:t>
        <a:bodyPr/>
        <a:lstStyle/>
        <a:p>
          <a:endParaRPr lang="es-ES"/>
        </a:p>
      </dgm:t>
    </dgm:pt>
    <dgm:pt modelId="{E58C8869-4DA6-4155-A1FA-CB2B8F67786E}">
      <dgm:prSet phldrT="[Texto]" custT="1"/>
      <dgm:spPr>
        <a:solidFill>
          <a:srgbClr val="3366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2400" b="1" dirty="0" smtClean="0">
              <a:latin typeface="+mj-lt"/>
            </a:rPr>
            <a:t>AUMENTO</a:t>
          </a:r>
          <a:endParaRPr lang="es-ES" sz="2400" b="1" dirty="0">
            <a:latin typeface="+mj-lt"/>
          </a:endParaRPr>
        </a:p>
      </dgm:t>
    </dgm:pt>
    <dgm:pt modelId="{F002F7D9-30FB-469C-94A8-08561F31057A}" type="parTrans" cxnId="{0BEB867A-C4BF-4EF3-8246-162197962652}">
      <dgm:prSet/>
      <dgm:spPr/>
      <dgm:t>
        <a:bodyPr/>
        <a:lstStyle/>
        <a:p>
          <a:endParaRPr lang="es-ES"/>
        </a:p>
      </dgm:t>
    </dgm:pt>
    <dgm:pt modelId="{401C9D86-A6A2-49F3-A39F-E1674017C486}" type="sibTrans" cxnId="{0BEB867A-C4BF-4EF3-8246-162197962652}">
      <dgm:prSet/>
      <dgm:spPr/>
      <dgm:t>
        <a:bodyPr/>
        <a:lstStyle/>
        <a:p>
          <a:endParaRPr lang="es-ES"/>
        </a:p>
      </dgm:t>
    </dgm:pt>
    <dgm:pt modelId="{9E3EB5E1-08B6-41FB-8949-9CD822E88858}">
      <dgm:prSet phldrT="[Texto]" custT="1"/>
      <dgm:spPr>
        <a:ln>
          <a:solidFill>
            <a:srgbClr val="336699"/>
          </a:solidFill>
        </a:ln>
      </dgm:spPr>
      <dgm:t>
        <a:bodyPr/>
        <a:lstStyle/>
        <a:p>
          <a:r>
            <a:rPr lang="es-PY" sz="2000" dirty="0" smtClean="0">
              <a:latin typeface="+mj-lt"/>
              <a:cs typeface="Times New Roman" pitchFamily="18" charset="0"/>
            </a:rPr>
            <a:t>En las previsiones del grupo </a:t>
          </a:r>
          <a:r>
            <a:rPr lang="es-PY" sz="2000" b="1" dirty="0" smtClean="0">
              <a:latin typeface="+mj-lt"/>
              <a:cs typeface="Times New Roman" pitchFamily="18" charset="0"/>
            </a:rPr>
            <a:t>400 “Bienes de Cambio”</a:t>
          </a:r>
          <a:r>
            <a:rPr lang="es-PY" sz="2000" dirty="0" smtClean="0">
              <a:latin typeface="+mj-lt"/>
              <a:cs typeface="Times New Roman" pitchFamily="18" charset="0"/>
            </a:rPr>
            <a:t> por un total de </a:t>
          </a:r>
          <a:r>
            <a:rPr lang="es-PY" sz="2000" b="1" dirty="0" smtClean="0">
              <a:latin typeface="+mj-lt"/>
              <a:cs typeface="Times New Roman" pitchFamily="18" charset="0"/>
            </a:rPr>
            <a:t>₲ 179.391 millones </a:t>
          </a:r>
          <a:r>
            <a:rPr lang="es-PY" sz="2000" dirty="0" smtClean="0">
              <a:latin typeface="+mj-lt"/>
              <a:cs typeface="Times New Roman" pitchFamily="18" charset="0"/>
            </a:rPr>
            <a:t>equivalente  a USD 30,4 millones. </a:t>
          </a:r>
          <a:endParaRPr lang="es-ES" sz="2000" dirty="0"/>
        </a:p>
      </dgm:t>
    </dgm:pt>
    <dgm:pt modelId="{CE62C0A3-0D5E-4E91-AB29-BF014CE2997A}" type="parTrans" cxnId="{452124E0-4427-43AB-8514-F1426B5F16F2}">
      <dgm:prSet/>
      <dgm:spPr/>
      <dgm:t>
        <a:bodyPr/>
        <a:lstStyle/>
        <a:p>
          <a:endParaRPr lang="es-ES"/>
        </a:p>
      </dgm:t>
    </dgm:pt>
    <dgm:pt modelId="{EB95DA99-FBF1-4F08-82C8-E7789FAB755A}" type="sibTrans" cxnId="{452124E0-4427-43AB-8514-F1426B5F16F2}">
      <dgm:prSet/>
      <dgm:spPr/>
      <dgm:t>
        <a:bodyPr/>
        <a:lstStyle/>
        <a:p>
          <a:endParaRPr lang="es-ES"/>
        </a:p>
      </dgm:t>
    </dgm:pt>
    <dgm:pt modelId="{024F1C24-C668-4422-8D36-2AC28B2D0031}">
      <dgm:prSet phldrT="[Texto]" custT="1"/>
      <dgm:spPr>
        <a:solidFill>
          <a:srgbClr val="3366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MX" sz="2400" b="1" dirty="0" smtClean="0">
              <a:latin typeface="+mj-lt"/>
            </a:rPr>
            <a:t>INCLUSIÓN</a:t>
          </a:r>
          <a:endParaRPr lang="es-ES" sz="2400" b="1" dirty="0">
            <a:latin typeface="+mj-lt"/>
          </a:endParaRPr>
        </a:p>
      </dgm:t>
    </dgm:pt>
    <dgm:pt modelId="{C96588BB-D263-4E9E-B622-2F88206BE633}" type="parTrans" cxnId="{248B7F17-223B-4272-89C7-A337FF49E775}">
      <dgm:prSet/>
      <dgm:spPr/>
      <dgm:t>
        <a:bodyPr/>
        <a:lstStyle/>
        <a:p>
          <a:endParaRPr lang="es-ES"/>
        </a:p>
      </dgm:t>
    </dgm:pt>
    <dgm:pt modelId="{96DEAB73-F1A0-4660-9EB0-5790C522BE49}" type="sibTrans" cxnId="{248B7F17-223B-4272-89C7-A337FF49E775}">
      <dgm:prSet/>
      <dgm:spPr/>
      <dgm:t>
        <a:bodyPr/>
        <a:lstStyle/>
        <a:p>
          <a:endParaRPr lang="es-ES"/>
        </a:p>
      </dgm:t>
    </dgm:pt>
    <dgm:pt modelId="{B6BEB9B3-22AC-421C-82C0-03C2ED4F4422}">
      <dgm:prSet phldrT="[Texto]" custT="1"/>
      <dgm:spPr>
        <a:ln>
          <a:solidFill>
            <a:srgbClr val="336699"/>
          </a:solidFill>
        </a:ln>
      </dgm:spPr>
      <dgm:t>
        <a:bodyPr/>
        <a:lstStyle/>
        <a:p>
          <a:r>
            <a:rPr lang="es-PY" sz="2000" dirty="0" smtClean="0">
              <a:latin typeface="+mj-lt"/>
              <a:cs typeface="Times New Roman" pitchFamily="18" charset="0"/>
            </a:rPr>
            <a:t>Del Rubro </a:t>
          </a:r>
          <a:r>
            <a:rPr lang="es-PY" sz="2000" b="1" dirty="0" smtClean="0">
              <a:latin typeface="+mj-lt"/>
              <a:cs typeface="Times New Roman" pitchFamily="18" charset="0"/>
            </a:rPr>
            <a:t>812 “Transferencias consolidadas al Sector Público” </a:t>
          </a:r>
          <a:r>
            <a:rPr lang="es-PY" sz="2000" dirty="0" smtClean="0">
              <a:latin typeface="+mj-lt"/>
              <a:cs typeface="Times New Roman" pitchFamily="18" charset="0"/>
            </a:rPr>
            <a:t>por un total de </a:t>
          </a:r>
          <a:r>
            <a:rPr lang="es-PY" sz="2000" b="1" dirty="0" smtClean="0">
              <a:latin typeface="+mj-lt"/>
              <a:cs typeface="Times New Roman" pitchFamily="18" charset="0"/>
            </a:rPr>
            <a:t>₲ 120.000 millones,</a:t>
          </a:r>
          <a:r>
            <a:rPr lang="es-PY" sz="2000" dirty="0" smtClean="0">
              <a:latin typeface="+mj-lt"/>
              <a:cs typeface="Times New Roman" pitchFamily="18" charset="0"/>
            </a:rPr>
            <a:t> equivalente  a USD 20,3 millones. </a:t>
          </a:r>
          <a:endParaRPr lang="es-ES" sz="2000" dirty="0"/>
        </a:p>
      </dgm:t>
    </dgm:pt>
    <dgm:pt modelId="{4AFC99CC-329D-417A-8DDA-99DE7981E898}" type="parTrans" cxnId="{3982C20B-BC28-4065-B4A6-473ADC8655FA}">
      <dgm:prSet/>
      <dgm:spPr/>
      <dgm:t>
        <a:bodyPr/>
        <a:lstStyle/>
        <a:p>
          <a:endParaRPr lang="es-ES"/>
        </a:p>
      </dgm:t>
    </dgm:pt>
    <dgm:pt modelId="{07B6CDB4-10EF-49B0-86BC-5AB05D5A72BB}" type="sibTrans" cxnId="{3982C20B-BC28-4065-B4A6-473ADC8655FA}">
      <dgm:prSet/>
      <dgm:spPr/>
      <dgm:t>
        <a:bodyPr/>
        <a:lstStyle/>
        <a:p>
          <a:endParaRPr lang="es-ES"/>
        </a:p>
      </dgm:t>
    </dgm:pt>
    <dgm:pt modelId="{D4FA48AE-C2D7-499E-A30D-7A48890BFEEB}">
      <dgm:prSet phldrT="[Texto]" custT="1"/>
      <dgm:spPr>
        <a:ln>
          <a:solidFill>
            <a:srgbClr val="336699"/>
          </a:solidFill>
        </a:ln>
      </dgm:spPr>
      <dgm:t>
        <a:bodyPr/>
        <a:lstStyle/>
        <a:p>
          <a:pPr marL="180975" indent="-180975">
            <a:spcBef>
              <a:spcPts val="600"/>
            </a:spcBef>
            <a:spcAft>
              <a:spcPts val="600"/>
            </a:spcAft>
          </a:pPr>
          <a:r>
            <a:rPr lang="es-PY" sz="1900" b="1" dirty="0" smtClean="0">
              <a:solidFill>
                <a:srgbClr val="00B050"/>
              </a:solidFill>
              <a:latin typeface="+mj-lt"/>
              <a:cs typeface="Times New Roman" pitchFamily="18" charset="0"/>
            </a:rPr>
            <a:t>En las previsiones del Tipo de presupuesto de Inversiones por un  total de ₲ 850.951 millones equivalente a USD 144,2 millones.   </a:t>
          </a:r>
          <a:endParaRPr lang="es-ES" sz="1900" b="1" dirty="0">
            <a:solidFill>
              <a:srgbClr val="00B050"/>
            </a:solidFill>
          </a:endParaRPr>
        </a:p>
      </dgm:t>
    </dgm:pt>
    <dgm:pt modelId="{352A7D8E-2D77-492E-89DC-6E18A8DE2761}" type="parTrans" cxnId="{239263DB-548D-4939-8234-8E10DF74E4C9}">
      <dgm:prSet/>
      <dgm:spPr/>
      <dgm:t>
        <a:bodyPr/>
        <a:lstStyle/>
        <a:p>
          <a:endParaRPr lang="es-ES"/>
        </a:p>
      </dgm:t>
    </dgm:pt>
    <dgm:pt modelId="{642D517E-6CB2-4DAB-95AE-58F2CBB26174}" type="sibTrans" cxnId="{239263DB-548D-4939-8234-8E10DF74E4C9}">
      <dgm:prSet/>
      <dgm:spPr/>
      <dgm:t>
        <a:bodyPr/>
        <a:lstStyle/>
        <a:p>
          <a:endParaRPr lang="es-ES"/>
        </a:p>
      </dgm:t>
    </dgm:pt>
    <dgm:pt modelId="{1D37007C-C0C6-490E-852F-6B0250C3F5C4}" type="pres">
      <dgm:prSet presAssocID="{D377DD23-07A5-4824-A0CE-58F5C89BAB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348838-4B76-4995-B158-4B68248C35C6}" type="pres">
      <dgm:prSet presAssocID="{D5A67496-418A-4972-8BED-1F2B74BB683F}" presName="parentLin" presStyleCnt="0"/>
      <dgm:spPr/>
    </dgm:pt>
    <dgm:pt modelId="{0B97D7DF-3944-497B-A374-3D0BF2CB6A4D}" type="pres">
      <dgm:prSet presAssocID="{D5A67496-418A-4972-8BED-1F2B74BB683F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C910F4F-351D-4F0D-A3EA-D196E2FDB71E}" type="pres">
      <dgm:prSet presAssocID="{D5A67496-418A-4972-8BED-1F2B74BB68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D828D5-ACB9-4DDD-BACA-003CC8BE75A5}" type="pres">
      <dgm:prSet presAssocID="{D5A67496-418A-4972-8BED-1F2B74BB683F}" presName="negativeSpace" presStyleCnt="0"/>
      <dgm:spPr/>
    </dgm:pt>
    <dgm:pt modelId="{0DFE0844-AB04-439F-99A3-551E1420E78E}" type="pres">
      <dgm:prSet presAssocID="{D5A67496-418A-4972-8BED-1F2B74BB683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CFA57B-79AA-4B0A-9A5A-C71460E7C5F5}" type="pres">
      <dgm:prSet presAssocID="{B99844DB-0BD7-4B3F-B5CA-4B945D63838D}" presName="spaceBetweenRectangles" presStyleCnt="0"/>
      <dgm:spPr/>
    </dgm:pt>
    <dgm:pt modelId="{2004AD39-124C-4345-B362-9E6450EA3393}" type="pres">
      <dgm:prSet presAssocID="{E58C8869-4DA6-4155-A1FA-CB2B8F67786E}" presName="parentLin" presStyleCnt="0"/>
      <dgm:spPr/>
    </dgm:pt>
    <dgm:pt modelId="{F26EB801-7A09-4289-BE17-8812E74DD013}" type="pres">
      <dgm:prSet presAssocID="{E58C8869-4DA6-4155-A1FA-CB2B8F67786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5E6AFC9-91B7-402D-A346-48C21DC30817}" type="pres">
      <dgm:prSet presAssocID="{E58C8869-4DA6-4155-A1FA-CB2B8F6778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0E4CC0-8124-4A7F-94F7-DC3C518EA6F1}" type="pres">
      <dgm:prSet presAssocID="{E58C8869-4DA6-4155-A1FA-CB2B8F67786E}" presName="negativeSpace" presStyleCnt="0"/>
      <dgm:spPr/>
    </dgm:pt>
    <dgm:pt modelId="{592E7A57-C084-4AA0-A7AA-7D18E38179A3}" type="pres">
      <dgm:prSet presAssocID="{E58C8869-4DA6-4155-A1FA-CB2B8F67786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A07DA3-4FEB-4858-861A-8F708DCB379B}" type="pres">
      <dgm:prSet presAssocID="{401C9D86-A6A2-49F3-A39F-E1674017C486}" presName="spaceBetweenRectangles" presStyleCnt="0"/>
      <dgm:spPr/>
    </dgm:pt>
    <dgm:pt modelId="{3E478263-86D5-4213-B2D6-2D40AA2834BA}" type="pres">
      <dgm:prSet presAssocID="{024F1C24-C668-4422-8D36-2AC28B2D0031}" presName="parentLin" presStyleCnt="0"/>
      <dgm:spPr/>
    </dgm:pt>
    <dgm:pt modelId="{3DFF41E2-779A-4363-9EAA-08AAB08ACD36}" type="pres">
      <dgm:prSet presAssocID="{024F1C24-C668-4422-8D36-2AC28B2D003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0A30146-CEF9-46FE-852B-2488C55478C7}" type="pres">
      <dgm:prSet presAssocID="{024F1C24-C668-4422-8D36-2AC28B2D003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AA9D5-48D1-4A33-BE78-C396F99E6CF4}" type="pres">
      <dgm:prSet presAssocID="{024F1C24-C668-4422-8D36-2AC28B2D0031}" presName="negativeSpace" presStyleCnt="0"/>
      <dgm:spPr/>
    </dgm:pt>
    <dgm:pt modelId="{332D90E0-87DD-4544-A0FF-EEC83F01AAC3}" type="pres">
      <dgm:prSet presAssocID="{024F1C24-C668-4422-8D36-2AC28B2D003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10FBB7-6BF8-4177-A26F-5A1FEAF3DFCD}" type="presOf" srcId="{D377DD23-07A5-4824-A0CE-58F5C89BAB4D}" destId="{1D37007C-C0C6-490E-852F-6B0250C3F5C4}" srcOrd="0" destOrd="0" presId="urn:microsoft.com/office/officeart/2005/8/layout/list1"/>
    <dgm:cxn modelId="{5C25A194-7374-4162-9669-F53BABEC1F75}" type="presOf" srcId="{D4FA48AE-C2D7-499E-A30D-7A48890BFEEB}" destId="{0DFE0844-AB04-439F-99A3-551E1420E78E}" srcOrd="0" destOrd="1" presId="urn:microsoft.com/office/officeart/2005/8/layout/list1"/>
    <dgm:cxn modelId="{AC7812F0-C7D3-4D7D-8496-91CB7836D35B}" type="presOf" srcId="{024F1C24-C668-4422-8D36-2AC28B2D0031}" destId="{3DFF41E2-779A-4363-9EAA-08AAB08ACD36}" srcOrd="0" destOrd="0" presId="urn:microsoft.com/office/officeart/2005/8/layout/list1"/>
    <dgm:cxn modelId="{ED4733CD-B2AF-4F50-8BB8-D7A957669465}" type="presOf" srcId="{D5A67496-418A-4972-8BED-1F2B74BB683F}" destId="{0B97D7DF-3944-497B-A374-3D0BF2CB6A4D}" srcOrd="0" destOrd="0" presId="urn:microsoft.com/office/officeart/2005/8/layout/list1"/>
    <dgm:cxn modelId="{8F684640-DA19-4BE2-A891-2766F9CE55D1}" type="presOf" srcId="{9E3EB5E1-08B6-41FB-8949-9CD822E88858}" destId="{592E7A57-C084-4AA0-A7AA-7D18E38179A3}" srcOrd="0" destOrd="0" presId="urn:microsoft.com/office/officeart/2005/8/layout/list1"/>
    <dgm:cxn modelId="{0BEB867A-C4BF-4EF3-8246-162197962652}" srcId="{D377DD23-07A5-4824-A0CE-58F5C89BAB4D}" destId="{E58C8869-4DA6-4155-A1FA-CB2B8F67786E}" srcOrd="1" destOrd="0" parTransId="{F002F7D9-30FB-469C-94A8-08561F31057A}" sibTransId="{401C9D86-A6A2-49F3-A39F-E1674017C486}"/>
    <dgm:cxn modelId="{239263DB-548D-4939-8234-8E10DF74E4C9}" srcId="{D5A67496-418A-4972-8BED-1F2B74BB683F}" destId="{D4FA48AE-C2D7-499E-A30D-7A48890BFEEB}" srcOrd="1" destOrd="0" parTransId="{352A7D8E-2D77-492E-89DC-6E18A8DE2761}" sibTransId="{642D517E-6CB2-4DAB-95AE-58F2CBB26174}"/>
    <dgm:cxn modelId="{839CA46E-E1E1-4E1B-B5E1-7D8673A6B2A8}" type="presOf" srcId="{024F1C24-C668-4422-8D36-2AC28B2D0031}" destId="{60A30146-CEF9-46FE-852B-2488C55478C7}" srcOrd="1" destOrd="0" presId="urn:microsoft.com/office/officeart/2005/8/layout/list1"/>
    <dgm:cxn modelId="{5B43D18F-0287-41C0-82A1-45F90AE0A054}" type="presOf" srcId="{E58C8869-4DA6-4155-A1FA-CB2B8F67786E}" destId="{F26EB801-7A09-4289-BE17-8812E74DD013}" srcOrd="0" destOrd="0" presId="urn:microsoft.com/office/officeart/2005/8/layout/list1"/>
    <dgm:cxn modelId="{BBB6D96C-EF68-4634-8007-7C30C566B819}" srcId="{D377DD23-07A5-4824-A0CE-58F5C89BAB4D}" destId="{D5A67496-418A-4972-8BED-1F2B74BB683F}" srcOrd="0" destOrd="0" parTransId="{4C92A30D-2BF5-4498-A839-99C92CC4D6EF}" sibTransId="{B99844DB-0BD7-4B3F-B5CA-4B945D63838D}"/>
    <dgm:cxn modelId="{31563CF6-0A5E-460B-9E87-BFBAEFD20160}" type="presOf" srcId="{D5A67496-418A-4972-8BED-1F2B74BB683F}" destId="{7C910F4F-351D-4F0D-A3EA-D196E2FDB71E}" srcOrd="1" destOrd="0" presId="urn:microsoft.com/office/officeart/2005/8/layout/list1"/>
    <dgm:cxn modelId="{1CCC510D-13A8-4EBA-BD94-69316BCE2C57}" type="presOf" srcId="{B6BEB9B3-22AC-421C-82C0-03C2ED4F4422}" destId="{332D90E0-87DD-4544-A0FF-EEC83F01AAC3}" srcOrd="0" destOrd="0" presId="urn:microsoft.com/office/officeart/2005/8/layout/list1"/>
    <dgm:cxn modelId="{248B7F17-223B-4272-89C7-A337FF49E775}" srcId="{D377DD23-07A5-4824-A0CE-58F5C89BAB4D}" destId="{024F1C24-C668-4422-8D36-2AC28B2D0031}" srcOrd="2" destOrd="0" parTransId="{C96588BB-D263-4E9E-B622-2F88206BE633}" sibTransId="{96DEAB73-F1A0-4660-9EB0-5790C522BE49}"/>
    <dgm:cxn modelId="{452124E0-4427-43AB-8514-F1426B5F16F2}" srcId="{E58C8869-4DA6-4155-A1FA-CB2B8F67786E}" destId="{9E3EB5E1-08B6-41FB-8949-9CD822E88858}" srcOrd="0" destOrd="0" parTransId="{CE62C0A3-0D5E-4E91-AB29-BF014CE2997A}" sibTransId="{EB95DA99-FBF1-4F08-82C8-E7789FAB755A}"/>
    <dgm:cxn modelId="{0D291BFB-9158-49FF-B617-AC00A2463D97}" type="presOf" srcId="{0D3EA1A7-71E7-422D-A325-9A4EA3A3CA49}" destId="{0DFE0844-AB04-439F-99A3-551E1420E78E}" srcOrd="0" destOrd="0" presId="urn:microsoft.com/office/officeart/2005/8/layout/list1"/>
    <dgm:cxn modelId="{6A0B1A88-8EFF-448F-B388-BB23BD0A4749}" srcId="{D5A67496-418A-4972-8BED-1F2B74BB683F}" destId="{0D3EA1A7-71E7-422D-A325-9A4EA3A3CA49}" srcOrd="0" destOrd="0" parTransId="{E5F074D5-FBD5-44CD-AE35-D2B35BBD2A47}" sibTransId="{72273D28-67F9-4C97-A473-A178A00153F5}"/>
    <dgm:cxn modelId="{619B2EEC-E908-4455-97B2-0041EF3CAB05}" type="presOf" srcId="{E58C8869-4DA6-4155-A1FA-CB2B8F67786E}" destId="{05E6AFC9-91B7-402D-A346-48C21DC30817}" srcOrd="1" destOrd="0" presId="urn:microsoft.com/office/officeart/2005/8/layout/list1"/>
    <dgm:cxn modelId="{3982C20B-BC28-4065-B4A6-473ADC8655FA}" srcId="{024F1C24-C668-4422-8D36-2AC28B2D0031}" destId="{B6BEB9B3-22AC-421C-82C0-03C2ED4F4422}" srcOrd="0" destOrd="0" parTransId="{4AFC99CC-329D-417A-8DDA-99DE7981E898}" sibTransId="{07B6CDB4-10EF-49B0-86BC-5AB05D5A72BB}"/>
    <dgm:cxn modelId="{93A1666A-4C1D-4173-85D2-A50708B06956}" type="presParOf" srcId="{1D37007C-C0C6-490E-852F-6B0250C3F5C4}" destId="{89348838-4B76-4995-B158-4B68248C35C6}" srcOrd="0" destOrd="0" presId="urn:microsoft.com/office/officeart/2005/8/layout/list1"/>
    <dgm:cxn modelId="{1335738A-BF32-4E19-B2C3-45C43C0A1A84}" type="presParOf" srcId="{89348838-4B76-4995-B158-4B68248C35C6}" destId="{0B97D7DF-3944-497B-A374-3D0BF2CB6A4D}" srcOrd="0" destOrd="0" presId="urn:microsoft.com/office/officeart/2005/8/layout/list1"/>
    <dgm:cxn modelId="{2F393663-8640-4700-96B8-182453F8B427}" type="presParOf" srcId="{89348838-4B76-4995-B158-4B68248C35C6}" destId="{7C910F4F-351D-4F0D-A3EA-D196E2FDB71E}" srcOrd="1" destOrd="0" presId="urn:microsoft.com/office/officeart/2005/8/layout/list1"/>
    <dgm:cxn modelId="{D320548F-A1E0-488F-BBCC-C8A1A00D74F8}" type="presParOf" srcId="{1D37007C-C0C6-490E-852F-6B0250C3F5C4}" destId="{04D828D5-ACB9-4DDD-BACA-003CC8BE75A5}" srcOrd="1" destOrd="0" presId="urn:microsoft.com/office/officeart/2005/8/layout/list1"/>
    <dgm:cxn modelId="{7A740019-D139-4ABB-96EA-7231A5A9FE7E}" type="presParOf" srcId="{1D37007C-C0C6-490E-852F-6B0250C3F5C4}" destId="{0DFE0844-AB04-439F-99A3-551E1420E78E}" srcOrd="2" destOrd="0" presId="urn:microsoft.com/office/officeart/2005/8/layout/list1"/>
    <dgm:cxn modelId="{5166246E-5F47-4FD8-931F-35A51C864401}" type="presParOf" srcId="{1D37007C-C0C6-490E-852F-6B0250C3F5C4}" destId="{F1CFA57B-79AA-4B0A-9A5A-C71460E7C5F5}" srcOrd="3" destOrd="0" presId="urn:microsoft.com/office/officeart/2005/8/layout/list1"/>
    <dgm:cxn modelId="{D73E4E1D-34EF-48FD-859F-53FE1CD8380D}" type="presParOf" srcId="{1D37007C-C0C6-490E-852F-6B0250C3F5C4}" destId="{2004AD39-124C-4345-B362-9E6450EA3393}" srcOrd="4" destOrd="0" presId="urn:microsoft.com/office/officeart/2005/8/layout/list1"/>
    <dgm:cxn modelId="{3CEF4798-F775-48B6-B1AA-A7A265DDE46F}" type="presParOf" srcId="{2004AD39-124C-4345-B362-9E6450EA3393}" destId="{F26EB801-7A09-4289-BE17-8812E74DD013}" srcOrd="0" destOrd="0" presId="urn:microsoft.com/office/officeart/2005/8/layout/list1"/>
    <dgm:cxn modelId="{0FAF0EB4-4F80-409D-8638-CFBC4A12CF58}" type="presParOf" srcId="{2004AD39-124C-4345-B362-9E6450EA3393}" destId="{05E6AFC9-91B7-402D-A346-48C21DC30817}" srcOrd="1" destOrd="0" presId="urn:microsoft.com/office/officeart/2005/8/layout/list1"/>
    <dgm:cxn modelId="{CF2BE4ED-3A0F-41B4-9AE9-19A53A0432F0}" type="presParOf" srcId="{1D37007C-C0C6-490E-852F-6B0250C3F5C4}" destId="{0B0E4CC0-8124-4A7F-94F7-DC3C518EA6F1}" srcOrd="5" destOrd="0" presId="urn:microsoft.com/office/officeart/2005/8/layout/list1"/>
    <dgm:cxn modelId="{9CF57BE4-72A3-430C-83D4-011B90BB58C5}" type="presParOf" srcId="{1D37007C-C0C6-490E-852F-6B0250C3F5C4}" destId="{592E7A57-C084-4AA0-A7AA-7D18E38179A3}" srcOrd="6" destOrd="0" presId="urn:microsoft.com/office/officeart/2005/8/layout/list1"/>
    <dgm:cxn modelId="{26CDB370-D063-47B8-8D21-005DB880900A}" type="presParOf" srcId="{1D37007C-C0C6-490E-852F-6B0250C3F5C4}" destId="{05A07DA3-4FEB-4858-861A-8F708DCB379B}" srcOrd="7" destOrd="0" presId="urn:microsoft.com/office/officeart/2005/8/layout/list1"/>
    <dgm:cxn modelId="{3745E55C-CC79-4844-9760-9CC99BDFD72B}" type="presParOf" srcId="{1D37007C-C0C6-490E-852F-6B0250C3F5C4}" destId="{3E478263-86D5-4213-B2D6-2D40AA2834BA}" srcOrd="8" destOrd="0" presId="urn:microsoft.com/office/officeart/2005/8/layout/list1"/>
    <dgm:cxn modelId="{7CF741DC-EDA9-404E-A45B-4E2AC9AF1513}" type="presParOf" srcId="{3E478263-86D5-4213-B2D6-2D40AA2834BA}" destId="{3DFF41E2-779A-4363-9EAA-08AAB08ACD36}" srcOrd="0" destOrd="0" presId="urn:microsoft.com/office/officeart/2005/8/layout/list1"/>
    <dgm:cxn modelId="{D21A9593-CA64-4242-9D3A-EAFAA1483BF0}" type="presParOf" srcId="{3E478263-86D5-4213-B2D6-2D40AA2834BA}" destId="{60A30146-CEF9-46FE-852B-2488C55478C7}" srcOrd="1" destOrd="0" presId="urn:microsoft.com/office/officeart/2005/8/layout/list1"/>
    <dgm:cxn modelId="{5E71A327-DC0C-41B4-B141-C247000A79FC}" type="presParOf" srcId="{1D37007C-C0C6-490E-852F-6B0250C3F5C4}" destId="{73AAA9D5-48D1-4A33-BE78-C396F99E6CF4}" srcOrd="9" destOrd="0" presId="urn:microsoft.com/office/officeart/2005/8/layout/list1"/>
    <dgm:cxn modelId="{DFA66D12-F3AF-4C96-B8F0-A3193B7A4FE9}" type="presParOf" srcId="{1D37007C-C0C6-490E-852F-6B0250C3F5C4}" destId="{332D90E0-87DD-4544-A0FF-EEC83F01AA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E0844-AB04-439F-99A3-551E1420E78E}">
      <dsp:nvSpPr>
        <dsp:cNvPr id="0" name=""/>
        <dsp:cNvSpPr/>
      </dsp:nvSpPr>
      <dsp:spPr>
        <a:xfrm>
          <a:off x="0" y="240391"/>
          <a:ext cx="8424936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333248" rIns="653869" bIns="135128" numCol="1" spcCol="1270" anchor="t" anchorCtr="0">
          <a:noAutofit/>
        </a:bodyPr>
        <a:lstStyle/>
        <a:p>
          <a:pPr marL="180975" lvl="1" indent="-180975" algn="l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Y" sz="1900" kern="1200" dirty="0" smtClean="0">
              <a:latin typeface="+mj-lt"/>
              <a:cs typeface="Times New Roman" pitchFamily="18" charset="0"/>
            </a:rPr>
            <a:t>En las previsiones del grupo </a:t>
          </a:r>
          <a:r>
            <a:rPr lang="es-PY" sz="1900" b="1" kern="1200" dirty="0" smtClean="0">
              <a:latin typeface="+mj-lt"/>
              <a:cs typeface="Times New Roman" pitchFamily="18" charset="0"/>
            </a:rPr>
            <a:t>100 “Servicios Personales” </a:t>
          </a:r>
          <a:r>
            <a:rPr lang="es-PY" sz="1900" kern="1200" dirty="0" smtClean="0">
              <a:latin typeface="+mj-lt"/>
              <a:cs typeface="Times New Roman" pitchFamily="18" charset="0"/>
            </a:rPr>
            <a:t>por un total de </a:t>
          </a:r>
          <a:r>
            <a:rPr lang="es-PY" sz="1900" b="1" kern="1200" dirty="0" smtClean="0">
              <a:latin typeface="+mj-lt"/>
              <a:cs typeface="Times New Roman" pitchFamily="18" charset="0"/>
            </a:rPr>
            <a:t>₲ 93.349 millones </a:t>
          </a:r>
          <a:r>
            <a:rPr lang="es-PY" sz="1900" kern="1200" dirty="0" smtClean="0">
              <a:latin typeface="+mj-lt"/>
              <a:cs typeface="Times New Roman" pitchFamily="18" charset="0"/>
            </a:rPr>
            <a:t>equivalente  a USD 15,8 millones.</a:t>
          </a:r>
          <a:endParaRPr lang="es-ES" sz="1900" kern="1200" dirty="0"/>
        </a:p>
        <a:p>
          <a:pPr marL="180975" lvl="1" indent="-180975" algn="l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PY" sz="1900" b="1" kern="1200" dirty="0" smtClean="0">
              <a:solidFill>
                <a:srgbClr val="00B050"/>
              </a:solidFill>
              <a:latin typeface="+mj-lt"/>
              <a:cs typeface="Times New Roman" pitchFamily="18" charset="0"/>
            </a:rPr>
            <a:t>En las previsiones del Tipo de presupuesto de Inversiones por un  total de ₲ 850.951 millones equivalente a USD 144,2 millones.   </a:t>
          </a:r>
          <a:endParaRPr lang="es-ES" sz="1900" b="1" kern="1200" dirty="0">
            <a:solidFill>
              <a:srgbClr val="00B050"/>
            </a:solidFill>
          </a:endParaRPr>
        </a:p>
      </dsp:txBody>
      <dsp:txXfrm>
        <a:off x="0" y="240391"/>
        <a:ext cx="8424936" cy="1612800"/>
      </dsp:txXfrm>
    </dsp:sp>
    <dsp:sp modelId="{7C910F4F-351D-4F0D-A3EA-D196E2FDB71E}">
      <dsp:nvSpPr>
        <dsp:cNvPr id="0" name=""/>
        <dsp:cNvSpPr/>
      </dsp:nvSpPr>
      <dsp:spPr>
        <a:xfrm>
          <a:off x="421246" y="4231"/>
          <a:ext cx="5897455" cy="472320"/>
        </a:xfrm>
        <a:prstGeom prst="roundRect">
          <a:avLst/>
        </a:prstGeom>
        <a:solidFill>
          <a:srgbClr val="336699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+mj-lt"/>
            </a:rPr>
            <a:t>DISMINUCIÓN </a:t>
          </a:r>
          <a:endParaRPr lang="es-ES" sz="2400" b="1" kern="1200" dirty="0">
            <a:latin typeface="+mj-lt"/>
          </a:endParaRPr>
        </a:p>
      </dsp:txBody>
      <dsp:txXfrm>
        <a:off x="444303" y="27288"/>
        <a:ext cx="5851341" cy="426206"/>
      </dsp:txXfrm>
    </dsp:sp>
    <dsp:sp modelId="{592E7A57-C084-4AA0-A7AA-7D18E38179A3}">
      <dsp:nvSpPr>
        <dsp:cNvPr id="0" name=""/>
        <dsp:cNvSpPr/>
      </dsp:nvSpPr>
      <dsp:spPr>
        <a:xfrm>
          <a:off x="0" y="2175751"/>
          <a:ext cx="8424936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333248" rIns="6538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2000" kern="1200" dirty="0" smtClean="0">
              <a:latin typeface="+mj-lt"/>
              <a:cs typeface="Times New Roman" pitchFamily="18" charset="0"/>
            </a:rPr>
            <a:t>En las previsiones del grupo </a:t>
          </a:r>
          <a:r>
            <a:rPr lang="es-PY" sz="2000" b="1" kern="1200" dirty="0" smtClean="0">
              <a:latin typeface="+mj-lt"/>
              <a:cs typeface="Times New Roman" pitchFamily="18" charset="0"/>
            </a:rPr>
            <a:t>400 “Bienes de Cambio”</a:t>
          </a:r>
          <a:r>
            <a:rPr lang="es-PY" sz="2000" kern="1200" dirty="0" smtClean="0">
              <a:latin typeface="+mj-lt"/>
              <a:cs typeface="Times New Roman" pitchFamily="18" charset="0"/>
            </a:rPr>
            <a:t> por un total de </a:t>
          </a:r>
          <a:r>
            <a:rPr lang="es-PY" sz="2000" b="1" kern="1200" dirty="0" smtClean="0">
              <a:latin typeface="+mj-lt"/>
              <a:cs typeface="Times New Roman" pitchFamily="18" charset="0"/>
            </a:rPr>
            <a:t>₲ 179.391 millones </a:t>
          </a:r>
          <a:r>
            <a:rPr lang="es-PY" sz="2000" kern="1200" dirty="0" smtClean="0">
              <a:latin typeface="+mj-lt"/>
              <a:cs typeface="Times New Roman" pitchFamily="18" charset="0"/>
            </a:rPr>
            <a:t>equivalente  a USD 30,4 millones. </a:t>
          </a:r>
          <a:endParaRPr lang="es-ES" sz="2000" kern="1200" dirty="0"/>
        </a:p>
      </dsp:txBody>
      <dsp:txXfrm>
        <a:off x="0" y="2175751"/>
        <a:ext cx="8424936" cy="1058400"/>
      </dsp:txXfrm>
    </dsp:sp>
    <dsp:sp modelId="{05E6AFC9-91B7-402D-A346-48C21DC30817}">
      <dsp:nvSpPr>
        <dsp:cNvPr id="0" name=""/>
        <dsp:cNvSpPr/>
      </dsp:nvSpPr>
      <dsp:spPr>
        <a:xfrm>
          <a:off x="421246" y="1939591"/>
          <a:ext cx="5897455" cy="472320"/>
        </a:xfrm>
        <a:prstGeom prst="roundRect">
          <a:avLst/>
        </a:prstGeom>
        <a:solidFill>
          <a:srgbClr val="336699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+mj-lt"/>
            </a:rPr>
            <a:t>AUMENTO</a:t>
          </a:r>
          <a:endParaRPr lang="es-ES" sz="2400" b="1" kern="1200" dirty="0">
            <a:latin typeface="+mj-lt"/>
          </a:endParaRPr>
        </a:p>
      </dsp:txBody>
      <dsp:txXfrm>
        <a:off x="444303" y="1962648"/>
        <a:ext cx="5851341" cy="426206"/>
      </dsp:txXfrm>
    </dsp:sp>
    <dsp:sp modelId="{332D90E0-87DD-4544-A0FF-EEC83F01AAC3}">
      <dsp:nvSpPr>
        <dsp:cNvPr id="0" name=""/>
        <dsp:cNvSpPr/>
      </dsp:nvSpPr>
      <dsp:spPr>
        <a:xfrm>
          <a:off x="0" y="3556712"/>
          <a:ext cx="8424936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333248" rIns="6538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2000" kern="1200" dirty="0" smtClean="0">
              <a:latin typeface="+mj-lt"/>
              <a:cs typeface="Times New Roman" pitchFamily="18" charset="0"/>
            </a:rPr>
            <a:t>Del Rubro </a:t>
          </a:r>
          <a:r>
            <a:rPr lang="es-PY" sz="2000" b="1" kern="1200" dirty="0" smtClean="0">
              <a:latin typeface="+mj-lt"/>
              <a:cs typeface="Times New Roman" pitchFamily="18" charset="0"/>
            </a:rPr>
            <a:t>812 “Transferencias consolidadas al Sector Público” </a:t>
          </a:r>
          <a:r>
            <a:rPr lang="es-PY" sz="2000" kern="1200" dirty="0" smtClean="0">
              <a:latin typeface="+mj-lt"/>
              <a:cs typeface="Times New Roman" pitchFamily="18" charset="0"/>
            </a:rPr>
            <a:t>por un total de </a:t>
          </a:r>
          <a:r>
            <a:rPr lang="es-PY" sz="2000" b="1" kern="1200" dirty="0" smtClean="0">
              <a:latin typeface="+mj-lt"/>
              <a:cs typeface="Times New Roman" pitchFamily="18" charset="0"/>
            </a:rPr>
            <a:t>₲ 120.000 millones,</a:t>
          </a:r>
          <a:r>
            <a:rPr lang="es-PY" sz="2000" kern="1200" dirty="0" smtClean="0">
              <a:latin typeface="+mj-lt"/>
              <a:cs typeface="Times New Roman" pitchFamily="18" charset="0"/>
            </a:rPr>
            <a:t> equivalente  a USD 20,3 millones. </a:t>
          </a:r>
          <a:endParaRPr lang="es-ES" sz="2000" kern="1200" dirty="0"/>
        </a:p>
      </dsp:txBody>
      <dsp:txXfrm>
        <a:off x="0" y="3556712"/>
        <a:ext cx="8424936" cy="1335600"/>
      </dsp:txXfrm>
    </dsp:sp>
    <dsp:sp modelId="{60A30146-CEF9-46FE-852B-2488C55478C7}">
      <dsp:nvSpPr>
        <dsp:cNvPr id="0" name=""/>
        <dsp:cNvSpPr/>
      </dsp:nvSpPr>
      <dsp:spPr>
        <a:xfrm>
          <a:off x="421246" y="3320552"/>
          <a:ext cx="5897455" cy="472320"/>
        </a:xfrm>
        <a:prstGeom prst="roundRect">
          <a:avLst/>
        </a:prstGeom>
        <a:solidFill>
          <a:srgbClr val="336699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+mj-lt"/>
            </a:rPr>
            <a:t>INCLUSIÓN</a:t>
          </a:r>
          <a:endParaRPr lang="es-ES" sz="2400" b="1" kern="1200" dirty="0">
            <a:latin typeface="+mj-lt"/>
          </a:endParaRPr>
        </a:p>
      </dsp:txBody>
      <dsp:txXfrm>
        <a:off x="444303" y="3343609"/>
        <a:ext cx="585134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6A5C7CBA-0F93-41FE-B25E-CE0EC7A0F46B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PY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41B04675-462C-41E6-B8C5-06D1CB824C0A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202745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6" tIns="46568" rIns="93136" bIns="4656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36" tIns="46568" rIns="93136" bIns="46568" rtlCol="0"/>
          <a:lstStyle>
            <a:lvl1pPr algn="r">
              <a:defRPr sz="1200"/>
            </a:lvl1pPr>
          </a:lstStyle>
          <a:p>
            <a:fld id="{7C6E7DB9-8788-4A90-914B-670259C57589}" type="datetimeFigureOut">
              <a:rPr lang="es-ES" smtClean="0"/>
              <a:pPr/>
              <a:t>08/10/2018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8" rIns="93136" bIns="4656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36" tIns="46568" rIns="93136" bIns="4656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36" tIns="46568" rIns="93136" bIns="4656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36" tIns="46568" rIns="93136" bIns="46568" rtlCol="0" anchor="b"/>
          <a:lstStyle>
            <a:lvl1pPr algn="r">
              <a:defRPr sz="1200"/>
            </a:lvl1pPr>
          </a:lstStyle>
          <a:p>
            <a:fld id="{36E5295B-2CB5-4663-B1C5-8DC93DCC26A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9285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5295B-2CB5-4663-B1C5-8DC93DCC26A3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6199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rgbClr val="336699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84976" cy="100811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8334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-36512" y="65973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-36512" y="6597352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-36512" y="65973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3 CuadroTexto"/>
          <p:cNvSpPr txBox="1"/>
          <p:nvPr userDrawn="1"/>
        </p:nvSpPr>
        <p:spPr>
          <a:xfrm>
            <a:off x="-36512" y="65973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/>
              <a:t>GERENCIA FINANCIERA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ADMINISTRACIÓN NACIONAL DE ELECTRICIDAD</a:t>
            </a:r>
          </a:p>
        </p:txBody>
      </p:sp>
    </p:spTree>
    <p:extLst>
      <p:ext uri="{BB962C8B-B14F-4D97-AF65-F5344CB8AC3E}">
        <p14:creationId xmlns:p14="http://schemas.microsoft.com/office/powerpoint/2010/main" xmlns="" val="84484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CuadroTexto"/>
          <p:cNvSpPr txBox="1"/>
          <p:nvPr userDrawn="1"/>
        </p:nvSpPr>
        <p:spPr>
          <a:xfrm>
            <a:off x="-36512" y="6654552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9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5 CuadroTexto"/>
          <p:cNvSpPr txBox="1"/>
          <p:nvPr userDrawn="1"/>
        </p:nvSpPr>
        <p:spPr>
          <a:xfrm>
            <a:off x="-36512" y="65973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-36512" y="65973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-36512" y="65973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-36512" y="65973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  <p:extLst>
      <p:ext uri="{BB962C8B-B14F-4D97-AF65-F5344CB8AC3E}">
        <p14:creationId xmlns:p14="http://schemas.microsoft.com/office/powerpoint/2010/main" xmlns="" val="3558561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4 CuadroTexto"/>
          <p:cNvSpPr txBox="1"/>
          <p:nvPr userDrawn="1"/>
        </p:nvSpPr>
        <p:spPr>
          <a:xfrm>
            <a:off x="-36512" y="65973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  <p:extLst>
      <p:ext uri="{BB962C8B-B14F-4D97-AF65-F5344CB8AC3E}">
        <p14:creationId xmlns:p14="http://schemas.microsoft.com/office/powerpoint/2010/main" xmlns="" val="171023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107726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7292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31478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/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3375483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10184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190989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4272129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1308416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3355270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3064281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xmlns="" val="77611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643050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3438" y="1643050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71472" y="2500306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3438" y="2500306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supuesto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28596" y="50004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642938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s-ES" dirty="0"/>
              <a:t>GERENCIA FINANCIERA</a:t>
            </a: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482" y="6111875"/>
            <a:ext cx="341913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s-ES" dirty="0"/>
              <a:t>ADMINISTRACIÓN NACIONAL DE ELECTRICIDAD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996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rgbClr val="33669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86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50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6516216" y="-46548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b="1" dirty="0">
                <a:solidFill>
                  <a:schemeClr val="bg1"/>
                </a:solidFill>
                <a:latin typeface="Arial Black" pitchFamily="34" charset="0"/>
              </a:rPr>
              <a:t>ANDE</a:t>
            </a:r>
            <a:endParaRPr lang="es-PY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4009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4013" r:id="rId13"/>
    <p:sldLayoutId id="2147484015" r:id="rId14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92AC-6397-4C45-B159-CAD32913D375}" type="datetimeFigureOut">
              <a:rPr lang="es-PY" smtClean="0"/>
              <a:pPr/>
              <a:t>08/10/2018</a:t>
            </a:fld>
            <a:endParaRPr lang="es-P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C3BC-5663-4B49-BB8D-5D7AEDEE5B55}" type="slidenum">
              <a:rPr lang="es-PY" smtClean="0"/>
              <a:pPr/>
              <a:t>‹Nº›</a:t>
            </a:fld>
            <a:endParaRPr lang="es-PY" dirty="0"/>
          </a:p>
        </p:txBody>
      </p:sp>
      <p:sp>
        <p:nvSpPr>
          <p:cNvPr id="7" name="6 CuadroTexto"/>
          <p:cNvSpPr txBox="1"/>
          <p:nvPr/>
        </p:nvSpPr>
        <p:spPr>
          <a:xfrm>
            <a:off x="-36512" y="659735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i="0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rPr>
              <a:t>GERENCIA FINANCIERA</a:t>
            </a:r>
          </a:p>
        </p:txBody>
      </p:sp>
    </p:spTree>
    <p:extLst>
      <p:ext uri="{BB962C8B-B14F-4D97-AF65-F5344CB8AC3E}">
        <p14:creationId xmlns:p14="http://schemas.microsoft.com/office/powerpoint/2010/main" xmlns="" val="270920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5466"/>
            <a:ext cx="9144000" cy="6852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sp>
        <p:nvSpPr>
          <p:cNvPr id="35" name="1 Título"/>
          <p:cNvSpPr txBox="1">
            <a:spLocks/>
          </p:cNvSpPr>
          <p:nvPr/>
        </p:nvSpPr>
        <p:spPr>
          <a:xfrm>
            <a:off x="395536" y="2996952"/>
            <a:ext cx="8567936" cy="1008112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s-ES" sz="22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40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PROYECTO DE PRESUPUESTO </a:t>
            </a:r>
            <a:endParaRPr lang="es-ES" sz="40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40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EJERCICIO FISCAL </a:t>
            </a:r>
            <a:r>
              <a:rPr lang="es-ES" sz="40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2019</a:t>
            </a:r>
            <a:endParaRPr lang="es-PY" sz="40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7" name="Picture 37" descr="titulo"/>
          <p:cNvPicPr>
            <a:picLocks noChangeAspect="1" noChangeArrowheads="1"/>
          </p:cNvPicPr>
          <p:nvPr/>
        </p:nvPicPr>
        <p:blipFill>
          <a:blip r:embed="rId2" cstate="print"/>
          <a:srcRect l="48218" r="33571" b="44357"/>
          <a:stretch>
            <a:fillRect/>
          </a:stretch>
        </p:blipFill>
        <p:spPr bwMode="auto">
          <a:xfrm>
            <a:off x="3619868" y="367090"/>
            <a:ext cx="1456188" cy="89408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Freeform 7"/>
          <p:cNvSpPr>
            <a:spLocks/>
          </p:cNvSpPr>
          <p:nvPr/>
        </p:nvSpPr>
        <p:spPr bwMode="auto">
          <a:xfrm>
            <a:off x="33448" y="4077072"/>
            <a:ext cx="4284000" cy="3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" b="37466"/>
          <a:stretch/>
        </p:blipFill>
        <p:spPr bwMode="auto">
          <a:xfrm>
            <a:off x="33447" y="5084595"/>
            <a:ext cx="9072000" cy="179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1 Título"/>
          <p:cNvSpPr txBox="1">
            <a:spLocks/>
          </p:cNvSpPr>
          <p:nvPr/>
        </p:nvSpPr>
        <p:spPr>
          <a:xfrm>
            <a:off x="33449" y="1196752"/>
            <a:ext cx="9110552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1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ADMINISTRACION NACIONAL DE ELECTRICIDAD</a:t>
            </a:r>
          </a:p>
        </p:txBody>
      </p:sp>
    </p:spTree>
    <p:extLst>
      <p:ext uri="{BB962C8B-B14F-4D97-AF65-F5344CB8AC3E}">
        <p14:creationId xmlns:p14="http://schemas.microsoft.com/office/powerpoint/2010/main" xmlns="" val="20471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13253" y="404664"/>
            <a:ext cx="9108504" cy="1008112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 algn="ctr">
              <a:spcBef>
                <a:spcPct val="0"/>
              </a:spcBef>
              <a:defRPr sz="3000" b="1">
                <a:ln w="635">
                  <a:noFill/>
                </a:ln>
                <a:solidFill>
                  <a:srgbClr val="00808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06699"/>
                </a:solidFill>
              </a:rPr>
              <a:t>   </a:t>
            </a:r>
            <a:r>
              <a:rPr lang="es-ES" sz="3200" dirty="0">
                <a:solidFill>
                  <a:srgbClr val="336699"/>
                </a:solidFill>
              </a:rPr>
              <a:t>COMPOSICIÓN DE </a:t>
            </a:r>
            <a:r>
              <a:rPr lang="es-ES" sz="3200" dirty="0" smtClean="0">
                <a:solidFill>
                  <a:srgbClr val="336699"/>
                </a:solidFill>
              </a:rPr>
              <a:t>INGRESOS</a:t>
            </a:r>
          </a:p>
          <a:p>
            <a:pPr lvl="0"/>
            <a:r>
              <a:rPr lang="es-ES" sz="2400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9.688.748</a:t>
            </a:r>
            <a:r>
              <a:rPr lang="es-PY" sz="2400" dirty="0" smtClean="0">
                <a:solidFill>
                  <a:srgbClr val="00B050"/>
                </a:solidFill>
              </a:rPr>
              <a:t>  </a:t>
            </a:r>
            <a:r>
              <a:rPr lang="es-ES" sz="2400" dirty="0">
                <a:solidFill>
                  <a:srgbClr val="00B050"/>
                </a:solidFill>
              </a:rPr>
              <a:t>Millones de </a:t>
            </a:r>
            <a:r>
              <a:rPr lang="es-ES" sz="2400" dirty="0" smtClean="0">
                <a:solidFill>
                  <a:srgbClr val="00B050"/>
                </a:solidFill>
              </a:rPr>
              <a:t>Guaraníes</a:t>
            </a:r>
            <a:endParaRPr lang="es-ES" sz="2400" dirty="0">
              <a:solidFill>
                <a:srgbClr val="336699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453336"/>
            <a:ext cx="9095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+mj-lt"/>
              </a:rPr>
              <a:t>(*) Incluye Bonos Soberanos por valor </a:t>
            </a:r>
            <a:r>
              <a:rPr lang="es-MX" sz="1200" b="1" dirty="0" smtClean="0">
                <a:latin typeface="+mj-lt"/>
              </a:rPr>
              <a:t> 61.923 millones </a:t>
            </a:r>
            <a:r>
              <a:rPr lang="es-MX" sz="1200" b="1" dirty="0">
                <a:latin typeface="+mj-lt"/>
              </a:rPr>
              <a:t>de ₲ </a:t>
            </a:r>
            <a:endParaRPr lang="es-PY" sz="1200" b="1" dirty="0">
              <a:latin typeface="+mj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9295" y="980728"/>
            <a:ext cx="9075956" cy="432048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marL="273050" lvl="0" indent="-273050">
              <a:spcBef>
                <a:spcPct val="0"/>
              </a:spcBef>
              <a:defRPr sz="3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-144000" algn="ctr">
              <a:lnSpc>
                <a:spcPts val="2800"/>
              </a:lnSpc>
            </a:pPr>
            <a:r>
              <a:rPr lang="es-ES" dirty="0"/>
              <a:t>   </a:t>
            </a:r>
            <a:endParaRPr lang="es-ES" sz="2400" dirty="0">
              <a:solidFill>
                <a:srgbClr val="33669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0012"/>
            <a:ext cx="6552728" cy="475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90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13253" y="548680"/>
            <a:ext cx="9108504" cy="951818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 algn="ctr">
              <a:spcBef>
                <a:spcPct val="0"/>
              </a:spcBef>
              <a:defRPr sz="3000" b="1">
                <a:ln w="635">
                  <a:noFill/>
                </a:ln>
                <a:solidFill>
                  <a:srgbClr val="00808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6699"/>
                </a:solidFill>
              </a:rPr>
              <a:t>   </a:t>
            </a:r>
            <a:r>
              <a:rPr lang="es-ES" sz="3200" dirty="0">
                <a:solidFill>
                  <a:srgbClr val="336699"/>
                </a:solidFill>
              </a:rPr>
              <a:t>COMPOSICIÓN DE </a:t>
            </a:r>
            <a:r>
              <a:rPr lang="es-ES" sz="3200" dirty="0" smtClean="0">
                <a:solidFill>
                  <a:srgbClr val="336699"/>
                </a:solidFill>
              </a:rPr>
              <a:t>LOS FONDOS EXTERNOS</a:t>
            </a:r>
          </a:p>
          <a:p>
            <a:r>
              <a:rPr lang="es-PY" sz="2400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1.868.452 </a:t>
            </a:r>
            <a:r>
              <a:rPr lang="es-ES" sz="2400" dirty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Millones de </a:t>
            </a:r>
            <a:r>
              <a:rPr lang="es-ES" sz="2400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Guaraníes</a:t>
            </a:r>
            <a:endParaRPr lang="es-ES" sz="2400" dirty="0">
              <a:solidFill>
                <a:srgbClr val="336699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044624" y="2961760"/>
            <a:ext cx="9075956" cy="934479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marL="273050" lvl="0" indent="-273050">
              <a:spcBef>
                <a:spcPct val="0"/>
              </a:spcBef>
              <a:defRPr sz="3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-14400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dirty="0"/>
              <a:t>  </a:t>
            </a:r>
            <a:endParaRPr lang="es-ES" sz="2400" dirty="0">
              <a:solidFill>
                <a:srgbClr val="00B05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6491"/>
            <a:ext cx="6921401" cy="502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40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13253" y="548680"/>
            <a:ext cx="9108504" cy="951818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 algn="ctr">
              <a:spcBef>
                <a:spcPct val="0"/>
              </a:spcBef>
              <a:defRPr sz="3000" b="1">
                <a:ln w="635">
                  <a:noFill/>
                </a:ln>
                <a:solidFill>
                  <a:srgbClr val="00808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6699"/>
                </a:solidFill>
              </a:rPr>
              <a:t>   </a:t>
            </a:r>
            <a:r>
              <a:rPr lang="es-ES" sz="3200" dirty="0">
                <a:solidFill>
                  <a:srgbClr val="336699"/>
                </a:solidFill>
              </a:rPr>
              <a:t>COMPOSICIÓN DE </a:t>
            </a:r>
            <a:r>
              <a:rPr lang="es-ES" sz="3200" dirty="0" smtClean="0">
                <a:solidFill>
                  <a:srgbClr val="336699"/>
                </a:solidFill>
              </a:rPr>
              <a:t>LOS FONDOS PROPIOS</a:t>
            </a:r>
          </a:p>
          <a:p>
            <a:r>
              <a:rPr lang="es-PY" sz="2400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7.820.296 </a:t>
            </a:r>
            <a:r>
              <a:rPr lang="es-ES" sz="2400" dirty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Millones de </a:t>
            </a:r>
            <a:r>
              <a:rPr lang="es-ES" sz="2400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Guaraníes</a:t>
            </a:r>
            <a:endParaRPr lang="es-ES" sz="2400" dirty="0">
              <a:solidFill>
                <a:srgbClr val="336699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044624" y="2961760"/>
            <a:ext cx="9075956" cy="934479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marL="273050" lvl="0" indent="-273050">
              <a:spcBef>
                <a:spcPct val="0"/>
              </a:spcBef>
              <a:defRPr sz="3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-14400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dirty="0"/>
              <a:t>  </a:t>
            </a:r>
            <a:endParaRPr lang="es-ES" sz="2400" dirty="0">
              <a:solidFill>
                <a:srgbClr val="00B05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977080" cy="506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71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512" y="-27385"/>
            <a:ext cx="9144000" cy="688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sp>
        <p:nvSpPr>
          <p:cNvPr id="36" name="1 Título"/>
          <p:cNvSpPr>
            <a:spLocks noGrp="1"/>
          </p:cNvSpPr>
          <p:nvPr>
            <p:ph type="title"/>
          </p:nvPr>
        </p:nvSpPr>
        <p:spPr>
          <a:xfrm>
            <a:off x="803920" y="1700808"/>
            <a:ext cx="7512496" cy="1362075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PROYECTO </a:t>
            </a:r>
            <a:r>
              <a:rPr lang="es-ES" sz="40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DE PRESUPUESTO </a:t>
            </a:r>
            <a:br>
              <a:rPr lang="es-ES" sz="40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" sz="40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DE GASTOS </a:t>
            </a:r>
            <a:r>
              <a:rPr lang="es-ES" sz="40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EJERCIO FISCAL 2019</a:t>
            </a:r>
            <a:endParaRPr lang="es-ES" sz="4000" b="1" dirty="0">
              <a:ln w="635"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11" y="3926979"/>
            <a:ext cx="9216000" cy="1116000"/>
            <a:chOff x="-189435" y="4149080"/>
            <a:chExt cx="9440066" cy="2664318"/>
          </a:xfrm>
        </p:grpSpPr>
        <p:grpSp>
          <p:nvGrpSpPr>
            <p:cNvPr id="16" name="15 Grupo"/>
            <p:cNvGrpSpPr/>
            <p:nvPr/>
          </p:nvGrpSpPr>
          <p:grpSpPr>
            <a:xfrm>
              <a:off x="-189435" y="4221086"/>
              <a:ext cx="9440066" cy="2592312"/>
              <a:chOff x="-189435" y="4232448"/>
              <a:chExt cx="9440066" cy="2183325"/>
            </a:xfrm>
          </p:grpSpPr>
          <p:grpSp>
            <p:nvGrpSpPr>
              <p:cNvPr id="18" name="17 Grupo"/>
              <p:cNvGrpSpPr/>
              <p:nvPr/>
            </p:nvGrpSpPr>
            <p:grpSpPr>
              <a:xfrm>
                <a:off x="-186071" y="4232448"/>
                <a:ext cx="9436702" cy="2153095"/>
                <a:chOff x="-186071" y="4232448"/>
                <a:chExt cx="9436702" cy="2153095"/>
              </a:xfrm>
            </p:grpSpPr>
            <p:grpSp>
              <p:nvGrpSpPr>
                <p:cNvPr id="20" name="19 Grupo"/>
                <p:cNvGrpSpPr/>
                <p:nvPr/>
              </p:nvGrpSpPr>
              <p:grpSpPr>
                <a:xfrm>
                  <a:off x="-186071" y="4232448"/>
                  <a:ext cx="9436702" cy="2153095"/>
                  <a:chOff x="-200287" y="-67792"/>
                  <a:chExt cx="9436702" cy="2153095"/>
                </a:xfrm>
              </p:grpSpPr>
              <p:sp>
                <p:nvSpPr>
                  <p:cNvPr id="22" name="Freeform 6"/>
                  <p:cNvSpPr>
                    <a:spLocks/>
                  </p:cNvSpPr>
                  <p:nvPr/>
                </p:nvSpPr>
                <p:spPr bwMode="auto">
                  <a:xfrm>
                    <a:off x="-200287" y="-67792"/>
                    <a:ext cx="9436702" cy="2153095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6" y="2"/>
                      </a:cxn>
                      <a:cxn ang="0">
                        <a:pos x="2542" y="0"/>
                      </a:cxn>
                      <a:cxn ang="0">
                        <a:pos x="4374" y="367"/>
                      </a:cxn>
                      <a:cxn ang="0">
                        <a:pos x="5766" y="55"/>
                      </a:cxn>
                      <a:cxn ang="0">
                        <a:pos x="5772" y="213"/>
                      </a:cxn>
                      <a:cxn ang="0">
                        <a:pos x="4302" y="439"/>
                      </a:cxn>
                      <a:cxn ang="0">
                        <a:pos x="1488" y="201"/>
                      </a:cxn>
                      <a:cxn ang="0">
                        <a:pos x="0" y="656"/>
                      </a:cxn>
                      <a:cxn ang="0">
                        <a:pos x="6" y="2"/>
                      </a:cxn>
                    </a:cxnLst>
                    <a:rect l="0" t="0" r="0" b="0"/>
                    <a:pathLst>
                      <a:path w="5772" h="656">
                        <a:moveTo>
                          <a:pt x="6" y="2"/>
                        </a:moveTo>
                        <a:lnTo>
                          <a:pt x="2542" y="0"/>
                        </a:lnTo>
                        <a:cubicBezTo>
                          <a:pt x="2746" y="101"/>
                          <a:pt x="3828" y="367"/>
                          <a:pt x="4374" y="367"/>
                        </a:cubicBezTo>
                        <a:cubicBezTo>
                          <a:pt x="4920" y="367"/>
                          <a:pt x="5526" y="152"/>
                          <a:pt x="5766" y="55"/>
                        </a:cubicBezTo>
                        <a:lnTo>
                          <a:pt x="5772" y="213"/>
                        </a:lnTo>
                        <a:cubicBezTo>
                          <a:pt x="5670" y="257"/>
                          <a:pt x="5016" y="441"/>
                          <a:pt x="4302" y="439"/>
                        </a:cubicBezTo>
                        <a:cubicBezTo>
                          <a:pt x="3588" y="437"/>
                          <a:pt x="2205" y="165"/>
                          <a:pt x="1488" y="201"/>
                        </a:cubicBezTo>
                        <a:cubicBezTo>
                          <a:pt x="750" y="209"/>
                          <a:pt x="270" y="482"/>
                          <a:pt x="0" y="656"/>
                        </a:cubicBezTo>
                        <a:lnTo>
                          <a:pt x="6" y="2"/>
                        </a:lnTo>
                        <a:close/>
                      </a:path>
                    </a:pathLst>
                  </a:cu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 t="-6787" b="-2"/>
                    </a:stretch>
                  </a:blip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pPr marL="0" algn="l" rtl="0" eaLnBrk="1" latinLnBrk="0" hangingPunct="1"/>
                    <a:endParaRPr kumimoji="0" lang="en-US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7"/>
                  <p:cNvSpPr>
                    <a:spLocks/>
                  </p:cNvSpPr>
                  <p:nvPr/>
                </p:nvSpPr>
                <p:spPr bwMode="auto">
                  <a:xfrm>
                    <a:off x="4053728" y="-44615"/>
                    <a:ext cx="4762500" cy="1189769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68" y="564"/>
                      </a:cxn>
                      <a:cxn ang="0">
                        <a:pos x="3000" y="186"/>
                      </a:cxn>
                      <a:cxn ang="0">
                        <a:pos x="300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000" h="595">
                        <a:moveTo>
                          <a:pt x="0" y="0"/>
                        </a:moveTo>
                        <a:cubicBezTo>
                          <a:pt x="174" y="102"/>
                          <a:pt x="1168" y="533"/>
                          <a:pt x="1668" y="564"/>
                        </a:cubicBezTo>
                        <a:cubicBezTo>
                          <a:pt x="2168" y="595"/>
                          <a:pt x="2778" y="279"/>
                          <a:pt x="3000" y="186"/>
                        </a:cubicBezTo>
                        <a:lnTo>
                          <a:pt x="300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pPr marL="0" algn="l" rtl="0" eaLnBrk="1" latinLnBrk="0" hangingPunct="1"/>
                    <a:endParaRPr kumimoji="0" lang="en-US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12"/>
                  <p:cNvSpPr>
                    <a:spLocks/>
                  </p:cNvSpPr>
                  <p:nvPr/>
                </p:nvSpPr>
                <p:spPr bwMode="auto">
                  <a:xfrm rot="21435692">
                    <a:off x="-14281" y="339348"/>
                    <a:ext cx="9175812" cy="988751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0" y="732"/>
                      </a:cxn>
                      <a:cxn ang="0">
                        <a:pos x="1638" y="228"/>
                      </a:cxn>
                      <a:cxn ang="0">
                        <a:pos x="4122" y="816"/>
                      </a:cxn>
                      <a:cxn ang="0">
                        <a:pos x="5766" y="0"/>
                      </a:cxn>
                    </a:cxnLst>
                    <a:rect l="0" t="0" r="0" b="0"/>
                    <a:pathLst>
                      <a:path w="5766" h="854">
                        <a:moveTo>
                          <a:pt x="0" y="732"/>
                        </a:moveTo>
                        <a:cubicBezTo>
                          <a:pt x="273" y="647"/>
                          <a:pt x="951" y="214"/>
                          <a:pt x="1638" y="228"/>
                        </a:cubicBezTo>
                        <a:cubicBezTo>
                          <a:pt x="2325" y="242"/>
                          <a:pt x="3434" y="854"/>
                          <a:pt x="4122" y="816"/>
                        </a:cubicBezTo>
                        <a:cubicBezTo>
                          <a:pt x="4810" y="778"/>
                          <a:pt x="5424" y="170"/>
                          <a:pt x="5766" y="0"/>
                        </a:cubicBezTo>
                      </a:path>
                    </a:pathLst>
                  </a:custGeom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kumimoji="0" lang="en-US" dirty="0"/>
                  </a:p>
                </p:txBody>
              </p:sp>
            </p:grp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4057972" y="4232448"/>
                  <a:ext cx="5086028" cy="288033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0"/>
                    </a:cxn>
                    <a:cxn ang="0">
                      <a:pos x="1668" y="564"/>
                    </a:cxn>
                    <a:cxn ang="0">
                      <a:pos x="3000" y="186"/>
                    </a:cxn>
                    <a:cxn ang="0">
                      <a:pos x="3000" y="6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000" h="595">
                      <a:moveTo>
                        <a:pt x="0" y="0"/>
                      </a:moveTo>
                      <a:cubicBezTo>
                        <a:pt x="174" y="102"/>
                        <a:pt x="1168" y="533"/>
                        <a:pt x="1668" y="564"/>
                      </a:cubicBezTo>
                      <a:cubicBezTo>
                        <a:pt x="2168" y="595"/>
                        <a:pt x="2778" y="279"/>
                        <a:pt x="3000" y="186"/>
                      </a:cubicBezTo>
                      <a:lnTo>
                        <a:pt x="300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pPr marL="0" algn="l" rtl="0" eaLnBrk="1" latinLnBrk="0" hangingPunct="1"/>
                  <a:endParaRPr kumimoji="0" lang="en-US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18 Rectángulo"/>
              <p:cNvSpPr/>
              <p:nvPr/>
            </p:nvSpPr>
            <p:spPr>
              <a:xfrm>
                <a:off x="-189435" y="5597125"/>
                <a:ext cx="1800000" cy="818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36272" y="4149080"/>
              <a:ext cx="4140000" cy="3600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0184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300192" y="6551766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latin typeface="+mj-lt"/>
              </a:defRPr>
            </a:lvl1pPr>
          </a:lstStyle>
          <a:p>
            <a:r>
              <a:rPr lang="es-MX" sz="1100" dirty="0"/>
              <a:t>TIPO DE CAMBIO ₲/USD 5.900</a:t>
            </a:r>
            <a:endParaRPr lang="es-PY" sz="1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9512" y="1783849"/>
            <a:ext cx="2404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latin typeface="+mj-lt"/>
              </a:defRPr>
            </a:lvl1pPr>
          </a:lstStyle>
          <a:p>
            <a:r>
              <a:rPr lang="es-MX" dirty="0"/>
              <a:t>EN MILLONES DE GUARANIES</a:t>
            </a:r>
            <a:endParaRPr lang="es-PY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6526" y="1304808"/>
            <a:ext cx="9144000" cy="3960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lvl="0" indent="-273050" algn="ctr">
              <a:spcBef>
                <a:spcPct val="0"/>
              </a:spcBef>
              <a:defRPr/>
            </a:pPr>
            <a:r>
              <a:rPr lang="es-ES" sz="2300" b="1" dirty="0" smtClean="0">
                <a:ln w="635"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0" indent="-273050" algn="ctr">
              <a:spcBef>
                <a:spcPct val="0"/>
              </a:spcBef>
              <a:defRPr/>
            </a:pPr>
            <a:r>
              <a:rPr lang="es-ES" sz="2300" b="1" dirty="0" smtClean="0">
                <a:ln w="635"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GASTOS </a:t>
            </a:r>
            <a:r>
              <a:rPr lang="es-ES" sz="2000" b="1" dirty="0" smtClean="0">
                <a:ln w="635"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(FONDOS PROPIOS + FONDOS EXTERNOS</a:t>
            </a:r>
            <a:r>
              <a:rPr lang="es-ES" sz="2300" b="1" dirty="0" smtClean="0">
                <a:ln w="635"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s-ES" sz="2300" b="1" dirty="0">
              <a:ln w="635">
                <a:noFill/>
              </a:ln>
              <a:solidFill>
                <a:srgbClr val="00B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00800" y="841703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INCLUYE ADENDA PARA  PROYECTOS DE INVERSIÓN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836712"/>
            <a:ext cx="9144000" cy="504056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PROYECTO DE PRESUPUESTO                                                                               Vs. SOLICITUD DE ANDE </a:t>
            </a:r>
            <a:endParaRPr lang="es-ES" sz="24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20473" cy="335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48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1457" y="620688"/>
            <a:ext cx="8212951" cy="1224136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marL="273050" lvl="0" indent="-273050">
              <a:spcBef>
                <a:spcPct val="0"/>
              </a:spcBef>
              <a:defRPr sz="3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-144000" algn="ctr">
              <a:lnSpc>
                <a:spcPts val="2800"/>
              </a:lnSpc>
            </a:pPr>
            <a:r>
              <a:rPr lang="es-ES" dirty="0"/>
              <a:t>   </a:t>
            </a:r>
            <a:r>
              <a:rPr lang="es-ES" sz="3200" dirty="0">
                <a:solidFill>
                  <a:srgbClr val="336699"/>
                </a:solidFill>
              </a:rPr>
              <a:t>PARTICIPACIÓN CON RESPECTO AL TOTAL                             </a:t>
            </a:r>
          </a:p>
          <a:p>
            <a:pPr lvl="0" indent="-144000" algn="ctr">
              <a:lnSpc>
                <a:spcPts val="2800"/>
              </a:lnSpc>
            </a:pPr>
            <a:r>
              <a:rPr lang="es-ES" sz="2400" b="0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9.688.748</a:t>
            </a:r>
            <a:r>
              <a:rPr lang="es-ES" sz="2400" b="0" dirty="0" smtClean="0">
                <a:solidFill>
                  <a:srgbClr val="00B050"/>
                </a:solidFill>
              </a:rPr>
              <a:t> </a:t>
            </a:r>
            <a:r>
              <a:rPr lang="es-ES" sz="2400" b="0" dirty="0">
                <a:solidFill>
                  <a:srgbClr val="00B050"/>
                </a:solidFill>
              </a:rPr>
              <a:t>Millones de Guaraníes</a:t>
            </a:r>
          </a:p>
          <a:p>
            <a:pPr lvl="0" indent="-144000" algn="ctr">
              <a:lnSpc>
                <a:spcPts val="2800"/>
              </a:lnSpc>
            </a:pPr>
            <a:r>
              <a:rPr lang="es-ES" sz="2000" dirty="0" smtClean="0">
                <a:solidFill>
                  <a:srgbClr val="00B050"/>
                </a:solidFill>
              </a:rPr>
              <a:t>(</a:t>
            </a:r>
            <a:r>
              <a:rPr lang="es-ES" sz="2000" dirty="0">
                <a:solidFill>
                  <a:srgbClr val="00B050"/>
                </a:solidFill>
              </a:rPr>
              <a:t>FONDOS PROPIOS + FONDOS EXTERNOS</a:t>
            </a:r>
            <a:r>
              <a:rPr lang="es-ES" sz="2000" dirty="0" smtClean="0">
                <a:solidFill>
                  <a:srgbClr val="00B050"/>
                </a:solidFill>
              </a:rPr>
              <a:t>)</a:t>
            </a:r>
            <a:endParaRPr lang="es-ES" sz="2000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00800" y="1201743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INCLUYE ADENDA PARA  PROYECTOS DE INVERSIÓN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402387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70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0" y="-1911"/>
            <a:ext cx="9199959" cy="685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sp>
        <p:nvSpPr>
          <p:cNvPr id="36" name="1 Título"/>
          <p:cNvSpPr>
            <a:spLocks noGrp="1"/>
          </p:cNvSpPr>
          <p:nvPr>
            <p:ph type="title"/>
          </p:nvPr>
        </p:nvSpPr>
        <p:spPr>
          <a:xfrm>
            <a:off x="692123" y="2636912"/>
            <a:ext cx="7944544" cy="714003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PRINCIPALES GRUPOS PRESUPUESTARIOS</a:t>
            </a:r>
            <a:endParaRPr lang="es-ES" sz="4000" b="1" dirty="0">
              <a:ln w="635"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11" y="3926979"/>
            <a:ext cx="9216000" cy="1116000"/>
            <a:chOff x="-189435" y="4149080"/>
            <a:chExt cx="9440066" cy="2664318"/>
          </a:xfrm>
        </p:grpSpPr>
        <p:grpSp>
          <p:nvGrpSpPr>
            <p:cNvPr id="16" name="15 Grupo"/>
            <p:cNvGrpSpPr/>
            <p:nvPr/>
          </p:nvGrpSpPr>
          <p:grpSpPr>
            <a:xfrm>
              <a:off x="-189435" y="4221086"/>
              <a:ext cx="9440066" cy="2592312"/>
              <a:chOff x="-189435" y="4232448"/>
              <a:chExt cx="9440066" cy="2183325"/>
            </a:xfrm>
          </p:grpSpPr>
          <p:grpSp>
            <p:nvGrpSpPr>
              <p:cNvPr id="18" name="17 Grupo"/>
              <p:cNvGrpSpPr/>
              <p:nvPr/>
            </p:nvGrpSpPr>
            <p:grpSpPr>
              <a:xfrm>
                <a:off x="-186071" y="4232448"/>
                <a:ext cx="9436702" cy="2153095"/>
                <a:chOff x="-186071" y="4232448"/>
                <a:chExt cx="9436702" cy="2153095"/>
              </a:xfrm>
            </p:grpSpPr>
            <p:grpSp>
              <p:nvGrpSpPr>
                <p:cNvPr id="20" name="19 Grupo"/>
                <p:cNvGrpSpPr/>
                <p:nvPr/>
              </p:nvGrpSpPr>
              <p:grpSpPr>
                <a:xfrm>
                  <a:off x="-186071" y="4232448"/>
                  <a:ext cx="9436702" cy="2153095"/>
                  <a:chOff x="-200287" y="-67792"/>
                  <a:chExt cx="9436702" cy="2153095"/>
                </a:xfrm>
              </p:grpSpPr>
              <p:sp>
                <p:nvSpPr>
                  <p:cNvPr id="22" name="Freeform 6"/>
                  <p:cNvSpPr>
                    <a:spLocks/>
                  </p:cNvSpPr>
                  <p:nvPr/>
                </p:nvSpPr>
                <p:spPr bwMode="auto">
                  <a:xfrm>
                    <a:off x="-200287" y="-67792"/>
                    <a:ext cx="9436702" cy="2153095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6" y="2"/>
                      </a:cxn>
                      <a:cxn ang="0">
                        <a:pos x="2542" y="0"/>
                      </a:cxn>
                      <a:cxn ang="0">
                        <a:pos x="4374" y="367"/>
                      </a:cxn>
                      <a:cxn ang="0">
                        <a:pos x="5766" y="55"/>
                      </a:cxn>
                      <a:cxn ang="0">
                        <a:pos x="5772" y="213"/>
                      </a:cxn>
                      <a:cxn ang="0">
                        <a:pos x="4302" y="439"/>
                      </a:cxn>
                      <a:cxn ang="0">
                        <a:pos x="1488" y="201"/>
                      </a:cxn>
                      <a:cxn ang="0">
                        <a:pos x="0" y="656"/>
                      </a:cxn>
                      <a:cxn ang="0">
                        <a:pos x="6" y="2"/>
                      </a:cxn>
                    </a:cxnLst>
                    <a:rect l="0" t="0" r="0" b="0"/>
                    <a:pathLst>
                      <a:path w="5772" h="656">
                        <a:moveTo>
                          <a:pt x="6" y="2"/>
                        </a:moveTo>
                        <a:lnTo>
                          <a:pt x="2542" y="0"/>
                        </a:lnTo>
                        <a:cubicBezTo>
                          <a:pt x="2746" y="101"/>
                          <a:pt x="3828" y="367"/>
                          <a:pt x="4374" y="367"/>
                        </a:cubicBezTo>
                        <a:cubicBezTo>
                          <a:pt x="4920" y="367"/>
                          <a:pt x="5526" y="152"/>
                          <a:pt x="5766" y="55"/>
                        </a:cubicBezTo>
                        <a:lnTo>
                          <a:pt x="5772" y="213"/>
                        </a:lnTo>
                        <a:cubicBezTo>
                          <a:pt x="5670" y="257"/>
                          <a:pt x="5016" y="441"/>
                          <a:pt x="4302" y="439"/>
                        </a:cubicBezTo>
                        <a:cubicBezTo>
                          <a:pt x="3588" y="437"/>
                          <a:pt x="2205" y="165"/>
                          <a:pt x="1488" y="201"/>
                        </a:cubicBezTo>
                        <a:cubicBezTo>
                          <a:pt x="750" y="209"/>
                          <a:pt x="270" y="482"/>
                          <a:pt x="0" y="656"/>
                        </a:cubicBezTo>
                        <a:lnTo>
                          <a:pt x="6" y="2"/>
                        </a:lnTo>
                        <a:close/>
                      </a:path>
                    </a:pathLst>
                  </a:cu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 t="-6787" b="-2"/>
                    </a:stretch>
                  </a:blip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pPr marL="0" algn="l" rtl="0" eaLnBrk="1" latinLnBrk="0" hangingPunct="1"/>
                    <a:endParaRPr kumimoji="0" lang="en-US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7"/>
                  <p:cNvSpPr>
                    <a:spLocks/>
                  </p:cNvSpPr>
                  <p:nvPr/>
                </p:nvSpPr>
                <p:spPr bwMode="auto">
                  <a:xfrm>
                    <a:off x="4053728" y="-44615"/>
                    <a:ext cx="4762500" cy="1189769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68" y="564"/>
                      </a:cxn>
                      <a:cxn ang="0">
                        <a:pos x="3000" y="186"/>
                      </a:cxn>
                      <a:cxn ang="0">
                        <a:pos x="300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000" h="595">
                        <a:moveTo>
                          <a:pt x="0" y="0"/>
                        </a:moveTo>
                        <a:cubicBezTo>
                          <a:pt x="174" y="102"/>
                          <a:pt x="1168" y="533"/>
                          <a:pt x="1668" y="564"/>
                        </a:cubicBezTo>
                        <a:cubicBezTo>
                          <a:pt x="2168" y="595"/>
                          <a:pt x="2778" y="279"/>
                          <a:pt x="3000" y="186"/>
                        </a:cubicBezTo>
                        <a:lnTo>
                          <a:pt x="300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pPr marL="0" algn="l" rtl="0" eaLnBrk="1" latinLnBrk="0" hangingPunct="1"/>
                    <a:endParaRPr kumimoji="0" lang="en-US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12"/>
                  <p:cNvSpPr>
                    <a:spLocks/>
                  </p:cNvSpPr>
                  <p:nvPr/>
                </p:nvSpPr>
                <p:spPr bwMode="auto">
                  <a:xfrm rot="21435692">
                    <a:off x="-14281" y="339348"/>
                    <a:ext cx="9175812" cy="988751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0" y="732"/>
                      </a:cxn>
                      <a:cxn ang="0">
                        <a:pos x="1638" y="228"/>
                      </a:cxn>
                      <a:cxn ang="0">
                        <a:pos x="4122" y="816"/>
                      </a:cxn>
                      <a:cxn ang="0">
                        <a:pos x="5766" y="0"/>
                      </a:cxn>
                    </a:cxnLst>
                    <a:rect l="0" t="0" r="0" b="0"/>
                    <a:pathLst>
                      <a:path w="5766" h="854">
                        <a:moveTo>
                          <a:pt x="0" y="732"/>
                        </a:moveTo>
                        <a:cubicBezTo>
                          <a:pt x="273" y="647"/>
                          <a:pt x="951" y="214"/>
                          <a:pt x="1638" y="228"/>
                        </a:cubicBezTo>
                        <a:cubicBezTo>
                          <a:pt x="2325" y="242"/>
                          <a:pt x="3434" y="854"/>
                          <a:pt x="4122" y="816"/>
                        </a:cubicBezTo>
                        <a:cubicBezTo>
                          <a:pt x="4810" y="778"/>
                          <a:pt x="5424" y="170"/>
                          <a:pt x="5766" y="0"/>
                        </a:cubicBezTo>
                      </a:path>
                    </a:pathLst>
                  </a:custGeom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kumimoji="0" lang="en-US" dirty="0"/>
                  </a:p>
                </p:txBody>
              </p:sp>
            </p:grp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4057972" y="4232448"/>
                  <a:ext cx="5086028" cy="288033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0"/>
                    </a:cxn>
                    <a:cxn ang="0">
                      <a:pos x="1668" y="564"/>
                    </a:cxn>
                    <a:cxn ang="0">
                      <a:pos x="3000" y="186"/>
                    </a:cxn>
                    <a:cxn ang="0">
                      <a:pos x="3000" y="6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000" h="595">
                      <a:moveTo>
                        <a:pt x="0" y="0"/>
                      </a:moveTo>
                      <a:cubicBezTo>
                        <a:pt x="174" y="102"/>
                        <a:pt x="1168" y="533"/>
                        <a:pt x="1668" y="564"/>
                      </a:cubicBezTo>
                      <a:cubicBezTo>
                        <a:pt x="2168" y="595"/>
                        <a:pt x="2778" y="279"/>
                        <a:pt x="3000" y="186"/>
                      </a:cubicBezTo>
                      <a:lnTo>
                        <a:pt x="300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pPr marL="0" algn="l" rtl="0" eaLnBrk="1" latinLnBrk="0" hangingPunct="1"/>
                  <a:endParaRPr kumimoji="0" lang="en-US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18 Rectángulo"/>
              <p:cNvSpPr/>
              <p:nvPr/>
            </p:nvSpPr>
            <p:spPr>
              <a:xfrm>
                <a:off x="-189435" y="5597125"/>
                <a:ext cx="1800000" cy="818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36272" y="4149080"/>
              <a:ext cx="4140000" cy="3600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946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467544" y="548680"/>
            <a:ext cx="8496944" cy="5298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>
              <a:spcBef>
                <a:spcPct val="0"/>
              </a:spcBef>
              <a:defRPr sz="4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pPr indent="180975"/>
            <a:r>
              <a:rPr lang="es-ES" sz="3500" dirty="0">
                <a:solidFill>
                  <a:srgbClr val="C00000"/>
                </a:solidFill>
              </a:rPr>
              <a:t>GRUPO 400 </a:t>
            </a:r>
            <a:r>
              <a:rPr lang="es-ES" sz="2500" dirty="0">
                <a:solidFill>
                  <a:schemeClr val="tx1"/>
                </a:solidFill>
                <a:latin typeface="+mj-lt"/>
              </a:rPr>
              <a:t>–  </a:t>
            </a:r>
            <a:r>
              <a:rPr lang="es-ES" sz="2500" dirty="0">
                <a:solidFill>
                  <a:schemeClr val="tx1"/>
                </a:solidFill>
                <a:effectLst/>
                <a:latin typeface="+mj-lt"/>
              </a:rPr>
              <a:t>BIENES DE CAMBIO </a:t>
            </a:r>
            <a:r>
              <a:rPr lang="es-ES" sz="2000" dirty="0">
                <a:solidFill>
                  <a:schemeClr val="tx1"/>
                </a:solidFill>
                <a:effectLst/>
                <a:latin typeface="+mj-lt"/>
              </a:rPr>
              <a:t>(Compra de energía)</a:t>
            </a:r>
            <a:endParaRPr lang="es-ES" sz="25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3645024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+mj-lt"/>
              </a:rPr>
              <a:t>TIPO DE CAMBIO </a:t>
            </a:r>
            <a:r>
              <a:rPr lang="es-MX" sz="1100" b="1" dirty="0">
                <a:latin typeface="Calibri"/>
              </a:rPr>
              <a:t>₲/USD 5.900</a:t>
            </a:r>
            <a:endParaRPr lang="es-PY" sz="1100" b="1" dirty="0">
              <a:latin typeface="+mj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1232800"/>
            <a:ext cx="7452320" cy="3960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 indent="-273050" algn="ctr">
              <a:spcBef>
                <a:spcPct val="0"/>
              </a:spcBef>
              <a:defRPr sz="2000" b="1">
                <a:ln w="635"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</a:t>
            </a:r>
          </a:p>
          <a:p>
            <a:r>
              <a:rPr lang="es-ES" dirty="0"/>
              <a:t>PROYECTO DE LEY DE PRESUPUESTO Vs. SOLICITUD DE 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6286"/>
            <a:ext cx="8482688" cy="170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23528" y="1855857"/>
            <a:ext cx="2404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+mj-lt"/>
              </a:rPr>
              <a:t>EN MILLONES DE GUARANIES</a:t>
            </a:r>
            <a:endParaRPr lang="es-PY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21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73421"/>
            <a:ext cx="9144000" cy="883371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7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COMPRA DE POTENCIA Y ENERGIA (ITAIPÚ Y YACYRETÁ)</a:t>
            </a:r>
          </a:p>
          <a:p>
            <a:pPr algn="ctr">
              <a:spcBef>
                <a:spcPct val="0"/>
              </a:spcBef>
              <a:defRPr/>
            </a:pPr>
            <a:r>
              <a:rPr lang="es-ES" sz="27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EN MILLONES DE USD Y MWh/AÑO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xmlns="" id="{257BE070-DF3D-4905-BFDF-4173798D0826}"/>
              </a:ext>
            </a:extLst>
          </p:cNvPr>
          <p:cNvSpPr txBox="1"/>
          <p:nvPr/>
        </p:nvSpPr>
        <p:spPr>
          <a:xfrm>
            <a:off x="814312" y="6212773"/>
            <a:ext cx="6401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+mj-lt"/>
              </a:rPr>
              <a:t>Año 2018: Ejecutado para el periodo enero a julio y Estimado para el periodo agosto a diciembre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8E4A85D-D14B-4B23-A986-881944A3D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1508945"/>
            <a:ext cx="7524328" cy="47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27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31531" y="810968"/>
            <a:ext cx="8496944" cy="313776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>
              <a:spcBef>
                <a:spcPct val="0"/>
              </a:spcBef>
              <a:defRPr sz="4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pPr indent="180975"/>
            <a:r>
              <a:rPr lang="es-ES" sz="3500" dirty="0">
                <a:solidFill>
                  <a:srgbClr val="C00000"/>
                </a:solidFill>
              </a:rPr>
              <a:t>GRUPO 900 </a:t>
            </a:r>
            <a:r>
              <a:rPr lang="es-ES" sz="2500" dirty="0">
                <a:solidFill>
                  <a:schemeClr val="tx1"/>
                </a:solidFill>
                <a:latin typeface="+mj-lt"/>
              </a:rPr>
              <a:t>–  </a:t>
            </a:r>
            <a:r>
              <a:rPr lang="es-ES" sz="2500" dirty="0" smtClean="0">
                <a:solidFill>
                  <a:schemeClr val="tx1"/>
                </a:solidFill>
                <a:effectLst/>
                <a:latin typeface="+mj-lt"/>
              </a:rPr>
              <a:t>IMPUESTOS</a:t>
            </a:r>
            <a:endParaRPr lang="es-ES" sz="25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844824"/>
            <a:ext cx="2404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+mj-lt"/>
              </a:rPr>
              <a:t>EN MILLONES DE GUARANIES</a:t>
            </a:r>
            <a:endParaRPr lang="es-PY" sz="1200" b="1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3429000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+mj-lt"/>
              </a:rPr>
              <a:t>TIPO DE CAMBIO </a:t>
            </a:r>
            <a:r>
              <a:rPr lang="es-MX" sz="1100" b="1" dirty="0">
                <a:latin typeface="Calibri"/>
              </a:rPr>
              <a:t>₲/USD </a:t>
            </a:r>
            <a:r>
              <a:rPr lang="es-MX" sz="1100" b="1" dirty="0" smtClean="0">
                <a:latin typeface="Calibri"/>
              </a:rPr>
              <a:t>5.900</a:t>
            </a:r>
            <a:endParaRPr lang="es-PY" sz="1100" b="1" dirty="0">
              <a:latin typeface="+mj-lt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0" y="1088784"/>
            <a:ext cx="7452320" cy="3960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 indent="-273050" algn="ctr">
              <a:spcBef>
                <a:spcPct val="0"/>
              </a:spcBef>
              <a:defRPr sz="2000" b="1">
                <a:ln w="635"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</a:t>
            </a:r>
          </a:p>
          <a:p>
            <a:r>
              <a:rPr lang="es-ES" dirty="0"/>
              <a:t>PROYECTO DE LEY DE PRESUPUESTO Vs. SOLICITUD DE ANDE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200800" y="841703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INCLUYE ADENDA PARA  PROYECTOS DE INVERSIÓN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51" y="2110352"/>
            <a:ext cx="8394430" cy="12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2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504" y="1988840"/>
            <a:ext cx="4500000" cy="4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4500000" cy="436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04056"/>
          </a:xfrm>
        </p:spPr>
        <p:txBody>
          <a:bodyPr vert="horz" lIns="45720" rIns="45720" bIns="45720" anchor="b">
            <a:noAutofit/>
          </a:bodyPr>
          <a:lstStyle/>
          <a:p>
            <a:pPr algn="ctr"/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PROYECTO DE PRESUPUESTO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EJERCICIO </a:t>
            </a:r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FISCAL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2019</a:t>
            </a:r>
            <a:endParaRPr lang="es-ES" sz="24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6 Marcador de contenido"/>
          <p:cNvSpPr txBox="1">
            <a:spLocks/>
          </p:cNvSpPr>
          <p:nvPr/>
        </p:nvSpPr>
        <p:spPr>
          <a:xfrm>
            <a:off x="73813" y="1124745"/>
            <a:ext cx="4339669" cy="12961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7" lvl="1" indent="-285750" algn="just">
              <a:buClr>
                <a:srgbClr val="336699"/>
              </a:buClr>
              <a:buSzPct val="100000"/>
              <a:buFont typeface="Courier New" pitchFamily="49" charset="0"/>
              <a:buChar char="o"/>
            </a:pPr>
            <a:r>
              <a:rPr lang="es-PY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 Proyecto de Presupuesto para la ANDE presentado por el Poder Ejecutivo al Congreso Nacional asciende a </a:t>
            </a:r>
            <a:r>
              <a:rPr lang="es-PY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₲ 7.669.675 millones</a:t>
            </a:r>
            <a:r>
              <a:rPr lang="es-PY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equivalente a </a:t>
            </a:r>
            <a:r>
              <a:rPr lang="es-PY" sz="1600" b="1" dirty="0" smtClean="0">
                <a:solidFill>
                  <a:srgbClr val="006699"/>
                </a:solidFill>
                <a:latin typeface="+mj-lt"/>
                <a:cs typeface="Times New Roman" pitchFamily="18" charset="0"/>
              </a:rPr>
              <a:t>USD 1.299,9 millones</a:t>
            </a:r>
            <a:r>
              <a:rPr lang="es-PY" sz="1600" dirty="0" smtClean="0">
                <a:latin typeface="+mj-lt"/>
                <a:cs typeface="Times New Roman" pitchFamily="18" charset="0"/>
              </a:rPr>
              <a:t>,</a:t>
            </a:r>
            <a:r>
              <a:rPr lang="es-PY" sz="1600" dirty="0" smtClean="0">
                <a:solidFill>
                  <a:srgbClr val="006699"/>
                </a:solidFill>
                <a:latin typeface="+mj-lt"/>
                <a:cs typeface="Times New Roman" pitchFamily="18" charset="0"/>
              </a:rPr>
              <a:t> </a:t>
            </a:r>
            <a:r>
              <a:rPr lang="es-PY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compuesto de la siguiente manera:</a:t>
            </a:r>
          </a:p>
          <a:p>
            <a:pPr marL="85725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6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9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ES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endParaRPr lang="es-ES" sz="1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6 Marcador de contenido"/>
          <p:cNvSpPr txBox="1">
            <a:spLocks/>
          </p:cNvSpPr>
          <p:nvPr/>
        </p:nvSpPr>
        <p:spPr>
          <a:xfrm>
            <a:off x="4644008" y="1124744"/>
            <a:ext cx="4339669" cy="129614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7" lvl="1" indent="-285750" algn="just">
              <a:buClr>
                <a:srgbClr val="336699"/>
              </a:buClr>
              <a:buSzPct val="100000"/>
              <a:buFont typeface="Courier New" pitchFamily="49" charset="0"/>
              <a:buChar char="o"/>
            </a:pPr>
            <a:r>
              <a:rPr lang="es-PY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 Anteproyecto de Presupuesto presentado por la ANDE asciende a </a:t>
            </a:r>
            <a:r>
              <a:rPr lang="es-PY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₲ </a:t>
            </a:r>
            <a:r>
              <a:rPr lang="es-PY" sz="1600" b="1" dirty="0" smtClean="0">
                <a:latin typeface="+mj-lt"/>
                <a:cs typeface="Times New Roman" pitchFamily="18" charset="0"/>
              </a:rPr>
              <a:t>8.314.585</a:t>
            </a:r>
            <a:r>
              <a:rPr lang="es-PY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millones</a:t>
            </a:r>
            <a:r>
              <a:rPr lang="es-PY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equivalente a </a:t>
            </a:r>
            <a:r>
              <a:rPr lang="es-PY" sz="1600" b="1" dirty="0" smtClean="0">
                <a:solidFill>
                  <a:srgbClr val="006699"/>
                </a:solidFill>
                <a:latin typeface="+mj-lt"/>
                <a:cs typeface="Times New Roman" pitchFamily="18" charset="0"/>
              </a:rPr>
              <a:t>USD 1.409,3 millones</a:t>
            </a:r>
            <a:r>
              <a:rPr lang="es-PY" sz="1600" dirty="0" smtClean="0">
                <a:latin typeface="+mj-lt"/>
                <a:cs typeface="Times New Roman" pitchFamily="18" charset="0"/>
              </a:rPr>
              <a:t>,</a:t>
            </a:r>
            <a:r>
              <a:rPr lang="es-PY" sz="1600" dirty="0" smtClean="0">
                <a:solidFill>
                  <a:srgbClr val="006699"/>
                </a:solidFill>
                <a:latin typeface="+mj-lt"/>
                <a:cs typeface="Times New Roman" pitchFamily="18" charset="0"/>
              </a:rPr>
              <a:t> </a:t>
            </a:r>
            <a:r>
              <a:rPr lang="es-PY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compuesto de la siguiente manera:</a:t>
            </a:r>
          </a:p>
          <a:p>
            <a:pPr marL="85725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6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9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ES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endParaRPr lang="es-ES" sz="1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19611" y="434535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+mj-lt"/>
              </a:rPr>
              <a:t>90%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59832" y="573325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+mj-lt"/>
              </a:rPr>
              <a:t>10%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668344" y="556949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+mj-lt"/>
              </a:rPr>
              <a:t>18%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516216" y="405732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+mj-lt"/>
              </a:rPr>
              <a:t>82%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6 Marcador de contenido"/>
          <p:cNvSpPr txBox="1">
            <a:spLocks/>
          </p:cNvSpPr>
          <p:nvPr/>
        </p:nvSpPr>
        <p:spPr>
          <a:xfrm>
            <a:off x="35496" y="6381328"/>
            <a:ext cx="9073007" cy="47667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lvl="1" indent="0" algn="ctr">
              <a:buClr>
                <a:srgbClr val="336699"/>
              </a:buClr>
              <a:buSzPct val="100000"/>
              <a:buNone/>
            </a:pPr>
            <a:r>
              <a:rPr lang="es-PY" sz="2500" b="1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Diferencia de ₲ 644.910 millones, equivalente a USD 109 millones</a:t>
            </a:r>
          </a:p>
          <a:p>
            <a:pPr marL="65087" lvl="1" indent="0" algn="ctr">
              <a:buClr>
                <a:srgbClr val="336699"/>
              </a:buClr>
              <a:buSzPct val="100000"/>
              <a:buNone/>
            </a:pPr>
            <a:endParaRPr lang="es-PY" sz="25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85725" lvl="1" indent="-20638" algn="ctr">
              <a:buClr>
                <a:schemeClr val="folHlink"/>
              </a:buClr>
              <a:buSzPct val="75000"/>
              <a:buFont typeface="Wingdings 2"/>
              <a:buNone/>
            </a:pPr>
            <a:endParaRPr lang="es-PY" sz="25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85725" lvl="1" indent="-20638" algn="ctr">
              <a:buClr>
                <a:schemeClr val="folHlink"/>
              </a:buClr>
              <a:buSzPct val="75000"/>
              <a:buFont typeface="Wingdings 2"/>
              <a:buNone/>
            </a:pPr>
            <a:endParaRPr lang="es-PY" sz="25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85725" lvl="1" indent="-20638" algn="ctr">
              <a:buClr>
                <a:schemeClr val="folHlink"/>
              </a:buClr>
              <a:buSzPct val="75000"/>
              <a:buFont typeface="Wingdings 2"/>
              <a:buNone/>
            </a:pPr>
            <a:endParaRPr lang="es-PY" sz="25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85725" lvl="1" indent="-20638" algn="ctr">
              <a:buClr>
                <a:schemeClr val="folHlink"/>
              </a:buClr>
              <a:buSzPct val="75000"/>
              <a:buFont typeface="Wingdings 2"/>
              <a:buNone/>
            </a:pPr>
            <a:endParaRPr lang="es-PY" sz="25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85725" lvl="1" indent="-20638" algn="ctr">
              <a:buClr>
                <a:schemeClr val="folHlink"/>
              </a:buClr>
              <a:buSzPct val="75000"/>
              <a:buFont typeface="Wingdings 2"/>
              <a:buNone/>
            </a:pPr>
            <a:endParaRPr lang="es-PY" sz="25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marL="85725" indent="-20638" algn="ctr">
              <a:buClr>
                <a:schemeClr val="folHlink"/>
              </a:buClr>
              <a:buSzPct val="75000"/>
              <a:buFont typeface="Wingdings 2"/>
              <a:buNone/>
            </a:pPr>
            <a:endParaRPr lang="es-ES" sz="2500" b="1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s-ES" sz="25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24 CuadroTexto"/>
          <p:cNvSpPr txBox="1"/>
          <p:nvPr/>
        </p:nvSpPr>
        <p:spPr>
          <a:xfrm rot="16200000">
            <a:off x="-1039108" y="422660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+mj-lt"/>
              </a:rPr>
              <a:t>Millones de ₲</a:t>
            </a:r>
            <a:endParaRPr lang="es-ES" sz="1200" dirty="0">
              <a:latin typeface="+mj-lt"/>
            </a:endParaRPr>
          </a:p>
        </p:txBody>
      </p:sp>
      <p:sp>
        <p:nvSpPr>
          <p:cNvPr id="26" name="25 CuadroTexto"/>
          <p:cNvSpPr txBox="1"/>
          <p:nvPr/>
        </p:nvSpPr>
        <p:spPr>
          <a:xfrm rot="16200000">
            <a:off x="3569404" y="4226605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+mj-lt"/>
              </a:rPr>
              <a:t>Millones de ₲</a:t>
            </a:r>
            <a:endParaRPr lang="es-ES" sz="1200" dirty="0">
              <a:latin typeface="+mj-lt"/>
            </a:endParaRPr>
          </a:p>
        </p:txBody>
      </p:sp>
      <p:sp>
        <p:nvSpPr>
          <p:cNvPr id="14" name="Rectángulo 6"/>
          <p:cNvSpPr/>
          <p:nvPr/>
        </p:nvSpPr>
        <p:spPr>
          <a:xfrm>
            <a:off x="5436096" y="2420888"/>
            <a:ext cx="2844000" cy="28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ysClr val="windowText" lastClr="000000"/>
                </a:solidFill>
                <a:latin typeface="+mj-lt"/>
              </a:rPr>
              <a:t>DIFERENCIA ₲ 644.910 millones</a:t>
            </a:r>
            <a:endParaRPr lang="es-ES" sz="1200" b="1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6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31531" y="810968"/>
            <a:ext cx="8496944" cy="313776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>
              <a:spcBef>
                <a:spcPct val="0"/>
              </a:spcBef>
              <a:defRPr sz="4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pPr indent="180975"/>
            <a:r>
              <a:rPr lang="es-ES" sz="3500" dirty="0">
                <a:solidFill>
                  <a:srgbClr val="C00000"/>
                </a:solidFill>
              </a:rPr>
              <a:t>GRUPO </a:t>
            </a:r>
            <a:r>
              <a:rPr lang="es-ES" sz="3500" dirty="0" smtClean="0">
                <a:solidFill>
                  <a:srgbClr val="C00000"/>
                </a:solidFill>
              </a:rPr>
              <a:t>800 </a:t>
            </a:r>
            <a:r>
              <a:rPr lang="es-ES" sz="2500" dirty="0">
                <a:solidFill>
                  <a:schemeClr val="tx1"/>
                </a:solidFill>
                <a:latin typeface="+mj-lt"/>
              </a:rPr>
              <a:t>–  </a:t>
            </a:r>
            <a:r>
              <a:rPr lang="es-ES" sz="2500" dirty="0" smtClean="0">
                <a:solidFill>
                  <a:schemeClr val="tx1"/>
                </a:solidFill>
                <a:effectLst/>
                <a:latin typeface="+mj-lt"/>
              </a:rPr>
              <a:t>TRANSFERENCIAS</a:t>
            </a:r>
            <a:endParaRPr lang="es-ES" sz="25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1088784"/>
            <a:ext cx="7452320" cy="3960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 indent="-273050" algn="ctr">
              <a:spcBef>
                <a:spcPct val="0"/>
              </a:spcBef>
              <a:defRPr sz="2000" b="1">
                <a:ln w="635"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</a:t>
            </a:r>
          </a:p>
          <a:p>
            <a:r>
              <a:rPr lang="es-ES" dirty="0"/>
              <a:t>PROYECTO DE LEY DE PRESUPUESTO Vs. SOLICITUD DE ANDE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200800" y="841703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INCLUYE ADENDA PARA  PROYECTOS DE INVERSIÓN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43" y="1819300"/>
            <a:ext cx="8699913" cy="348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6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539552" y="1605572"/>
            <a:ext cx="2404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+mj-lt"/>
              </a:rPr>
              <a:t>EN MILLONES DE GUARANIES</a:t>
            </a:r>
            <a:endParaRPr lang="es-PY" sz="1200" b="1" dirty="0">
              <a:latin typeface="+mj-lt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31531" y="764704"/>
            <a:ext cx="8496944" cy="313776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>
              <a:spcBef>
                <a:spcPct val="0"/>
              </a:spcBef>
              <a:defRPr sz="4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pPr indent="180975"/>
            <a:r>
              <a:rPr lang="es-ES" sz="3500" dirty="0">
                <a:solidFill>
                  <a:srgbClr val="C00000"/>
                </a:solidFill>
              </a:rPr>
              <a:t>GRUPO 500</a:t>
            </a:r>
            <a:r>
              <a:rPr lang="es-ES" sz="3500" dirty="0">
                <a:solidFill>
                  <a:schemeClr val="tx1"/>
                </a:solidFill>
              </a:rPr>
              <a:t> </a:t>
            </a:r>
            <a:r>
              <a:rPr lang="es-ES" sz="2500" dirty="0">
                <a:solidFill>
                  <a:schemeClr val="tx1"/>
                </a:solidFill>
                <a:latin typeface="+mj-lt"/>
              </a:rPr>
              <a:t>–  </a:t>
            </a:r>
            <a:r>
              <a:rPr lang="es-ES" sz="2500" dirty="0">
                <a:solidFill>
                  <a:schemeClr val="tx1"/>
                </a:solidFill>
                <a:effectLst/>
                <a:latin typeface="+mj-lt"/>
              </a:rPr>
              <a:t>INVERSIÓN FÍSICA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868144" y="653265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>
                <a:latin typeface="+mj-lt"/>
              </a:rPr>
              <a:t>TIPO DE CAMBIO </a:t>
            </a:r>
            <a:r>
              <a:rPr lang="es-MX" sz="1100" b="1" dirty="0">
                <a:latin typeface="Calibri"/>
              </a:rPr>
              <a:t>₲/USD </a:t>
            </a:r>
            <a:r>
              <a:rPr lang="es-MX" sz="1100" b="1" dirty="0" smtClean="0">
                <a:latin typeface="Calibri"/>
              </a:rPr>
              <a:t>5.900</a:t>
            </a:r>
            <a:endParaRPr lang="es-PY" sz="1100" b="1" dirty="0">
              <a:latin typeface="+mj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1088784"/>
            <a:ext cx="7452320" cy="396000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defPPr>
              <a:defRPr lang="es-ES"/>
            </a:defPPr>
            <a:lvl1pPr lvl="0" indent="-273050" algn="ctr">
              <a:spcBef>
                <a:spcPct val="0"/>
              </a:spcBef>
              <a:defRPr sz="2000" b="1">
                <a:ln w="635">
                  <a:noFill/>
                </a:ln>
                <a:solidFill>
                  <a:srgbClr val="00B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 </a:t>
            </a:r>
          </a:p>
          <a:p>
            <a:r>
              <a:rPr lang="es-ES" dirty="0"/>
              <a:t>PROYECTO DE LEY DE PRESUPUESTO Vs. SOLICITUD DE ANDE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200800" y="841703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INCLUYE ADENDA PARA  PROYECTOS DE INVERSIÓN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273"/>
          <a:stretch>
            <a:fillRect/>
          </a:stretch>
        </p:blipFill>
        <p:spPr bwMode="auto">
          <a:xfrm>
            <a:off x="563191" y="1882571"/>
            <a:ext cx="7803232" cy="26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14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0" y="-1911"/>
            <a:ext cx="9199959" cy="685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sp>
        <p:nvSpPr>
          <p:cNvPr id="36" name="1 Título"/>
          <p:cNvSpPr>
            <a:spLocks noGrp="1"/>
          </p:cNvSpPr>
          <p:nvPr>
            <p:ph type="title"/>
          </p:nvPr>
        </p:nvSpPr>
        <p:spPr>
          <a:xfrm>
            <a:off x="178754" y="2636912"/>
            <a:ext cx="8785733" cy="71400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PRESUPUESTO POR PROYECTOS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511" y="3926979"/>
            <a:ext cx="9216000" cy="1116000"/>
            <a:chOff x="-189435" y="4149080"/>
            <a:chExt cx="9440066" cy="2664318"/>
          </a:xfrm>
        </p:grpSpPr>
        <p:grpSp>
          <p:nvGrpSpPr>
            <p:cNvPr id="16" name="15 Grupo"/>
            <p:cNvGrpSpPr/>
            <p:nvPr/>
          </p:nvGrpSpPr>
          <p:grpSpPr>
            <a:xfrm>
              <a:off x="-189435" y="4221086"/>
              <a:ext cx="9440066" cy="2592312"/>
              <a:chOff x="-189435" y="4232448"/>
              <a:chExt cx="9440066" cy="2183325"/>
            </a:xfrm>
          </p:grpSpPr>
          <p:grpSp>
            <p:nvGrpSpPr>
              <p:cNvPr id="18" name="17 Grupo"/>
              <p:cNvGrpSpPr/>
              <p:nvPr/>
            </p:nvGrpSpPr>
            <p:grpSpPr>
              <a:xfrm>
                <a:off x="-186071" y="4232448"/>
                <a:ext cx="9436702" cy="2153095"/>
                <a:chOff x="-186071" y="4232448"/>
                <a:chExt cx="9436702" cy="2153095"/>
              </a:xfrm>
            </p:grpSpPr>
            <p:grpSp>
              <p:nvGrpSpPr>
                <p:cNvPr id="20" name="19 Grupo"/>
                <p:cNvGrpSpPr/>
                <p:nvPr/>
              </p:nvGrpSpPr>
              <p:grpSpPr>
                <a:xfrm>
                  <a:off x="-186071" y="4232448"/>
                  <a:ext cx="9436702" cy="2153095"/>
                  <a:chOff x="-200287" y="-67792"/>
                  <a:chExt cx="9436702" cy="2153095"/>
                </a:xfrm>
              </p:grpSpPr>
              <p:sp>
                <p:nvSpPr>
                  <p:cNvPr id="22" name="Freeform 6"/>
                  <p:cNvSpPr>
                    <a:spLocks/>
                  </p:cNvSpPr>
                  <p:nvPr/>
                </p:nvSpPr>
                <p:spPr bwMode="auto">
                  <a:xfrm>
                    <a:off x="-200287" y="-67792"/>
                    <a:ext cx="9436702" cy="2153095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6" y="2"/>
                      </a:cxn>
                      <a:cxn ang="0">
                        <a:pos x="2542" y="0"/>
                      </a:cxn>
                      <a:cxn ang="0">
                        <a:pos x="4374" y="367"/>
                      </a:cxn>
                      <a:cxn ang="0">
                        <a:pos x="5766" y="55"/>
                      </a:cxn>
                      <a:cxn ang="0">
                        <a:pos x="5772" y="213"/>
                      </a:cxn>
                      <a:cxn ang="0">
                        <a:pos x="4302" y="439"/>
                      </a:cxn>
                      <a:cxn ang="0">
                        <a:pos x="1488" y="201"/>
                      </a:cxn>
                      <a:cxn ang="0">
                        <a:pos x="0" y="656"/>
                      </a:cxn>
                      <a:cxn ang="0">
                        <a:pos x="6" y="2"/>
                      </a:cxn>
                    </a:cxnLst>
                    <a:rect l="0" t="0" r="0" b="0"/>
                    <a:pathLst>
                      <a:path w="5772" h="656">
                        <a:moveTo>
                          <a:pt x="6" y="2"/>
                        </a:moveTo>
                        <a:lnTo>
                          <a:pt x="2542" y="0"/>
                        </a:lnTo>
                        <a:cubicBezTo>
                          <a:pt x="2746" y="101"/>
                          <a:pt x="3828" y="367"/>
                          <a:pt x="4374" y="367"/>
                        </a:cubicBezTo>
                        <a:cubicBezTo>
                          <a:pt x="4920" y="367"/>
                          <a:pt x="5526" y="152"/>
                          <a:pt x="5766" y="55"/>
                        </a:cubicBezTo>
                        <a:lnTo>
                          <a:pt x="5772" y="213"/>
                        </a:lnTo>
                        <a:cubicBezTo>
                          <a:pt x="5670" y="257"/>
                          <a:pt x="5016" y="441"/>
                          <a:pt x="4302" y="439"/>
                        </a:cubicBezTo>
                        <a:cubicBezTo>
                          <a:pt x="3588" y="437"/>
                          <a:pt x="2205" y="165"/>
                          <a:pt x="1488" y="201"/>
                        </a:cubicBezTo>
                        <a:cubicBezTo>
                          <a:pt x="750" y="209"/>
                          <a:pt x="270" y="482"/>
                          <a:pt x="0" y="656"/>
                        </a:cubicBezTo>
                        <a:lnTo>
                          <a:pt x="6" y="2"/>
                        </a:lnTo>
                        <a:close/>
                      </a:path>
                    </a:pathLst>
                  </a:cu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 t="-6787" b="-2"/>
                    </a:stretch>
                  </a:blip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pPr marL="0" algn="l" rtl="0" eaLnBrk="1" latinLnBrk="0" hangingPunct="1"/>
                    <a:endParaRPr kumimoji="0" lang="en-US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7"/>
                  <p:cNvSpPr>
                    <a:spLocks/>
                  </p:cNvSpPr>
                  <p:nvPr/>
                </p:nvSpPr>
                <p:spPr bwMode="auto">
                  <a:xfrm>
                    <a:off x="4053728" y="-44615"/>
                    <a:ext cx="4762500" cy="1189769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68" y="564"/>
                      </a:cxn>
                      <a:cxn ang="0">
                        <a:pos x="3000" y="186"/>
                      </a:cxn>
                      <a:cxn ang="0">
                        <a:pos x="300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000" h="595">
                        <a:moveTo>
                          <a:pt x="0" y="0"/>
                        </a:moveTo>
                        <a:cubicBezTo>
                          <a:pt x="174" y="102"/>
                          <a:pt x="1168" y="533"/>
                          <a:pt x="1668" y="564"/>
                        </a:cubicBezTo>
                        <a:cubicBezTo>
                          <a:pt x="2168" y="595"/>
                          <a:pt x="2778" y="279"/>
                          <a:pt x="3000" y="186"/>
                        </a:cubicBezTo>
                        <a:lnTo>
                          <a:pt x="300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pPr marL="0" algn="l" rtl="0" eaLnBrk="1" latinLnBrk="0" hangingPunct="1"/>
                    <a:endParaRPr kumimoji="0" lang="en-US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12"/>
                  <p:cNvSpPr>
                    <a:spLocks/>
                  </p:cNvSpPr>
                  <p:nvPr/>
                </p:nvSpPr>
                <p:spPr bwMode="auto">
                  <a:xfrm rot="21435692">
                    <a:off x="-14281" y="339348"/>
                    <a:ext cx="9175812" cy="988751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0" y="732"/>
                      </a:cxn>
                      <a:cxn ang="0">
                        <a:pos x="1638" y="228"/>
                      </a:cxn>
                      <a:cxn ang="0">
                        <a:pos x="4122" y="816"/>
                      </a:cxn>
                      <a:cxn ang="0">
                        <a:pos x="5766" y="0"/>
                      </a:cxn>
                    </a:cxnLst>
                    <a:rect l="0" t="0" r="0" b="0"/>
                    <a:pathLst>
                      <a:path w="5766" h="854">
                        <a:moveTo>
                          <a:pt x="0" y="732"/>
                        </a:moveTo>
                        <a:cubicBezTo>
                          <a:pt x="273" y="647"/>
                          <a:pt x="951" y="214"/>
                          <a:pt x="1638" y="228"/>
                        </a:cubicBezTo>
                        <a:cubicBezTo>
                          <a:pt x="2325" y="242"/>
                          <a:pt x="3434" y="854"/>
                          <a:pt x="4122" y="816"/>
                        </a:cubicBezTo>
                        <a:cubicBezTo>
                          <a:pt x="4810" y="778"/>
                          <a:pt x="5424" y="170"/>
                          <a:pt x="5766" y="0"/>
                        </a:cubicBezTo>
                      </a:path>
                    </a:pathLst>
                  </a:custGeom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kumimoji="0" lang="en-US" dirty="0"/>
                  </a:p>
                </p:txBody>
              </p:sp>
            </p:grp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4057972" y="4232448"/>
                  <a:ext cx="5086028" cy="288033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0"/>
                    </a:cxn>
                    <a:cxn ang="0">
                      <a:pos x="1668" y="564"/>
                    </a:cxn>
                    <a:cxn ang="0">
                      <a:pos x="3000" y="186"/>
                    </a:cxn>
                    <a:cxn ang="0">
                      <a:pos x="3000" y="6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000" h="595">
                      <a:moveTo>
                        <a:pt x="0" y="0"/>
                      </a:moveTo>
                      <a:cubicBezTo>
                        <a:pt x="174" y="102"/>
                        <a:pt x="1168" y="533"/>
                        <a:pt x="1668" y="564"/>
                      </a:cubicBezTo>
                      <a:cubicBezTo>
                        <a:pt x="2168" y="595"/>
                        <a:pt x="2778" y="279"/>
                        <a:pt x="3000" y="186"/>
                      </a:cubicBezTo>
                      <a:lnTo>
                        <a:pt x="300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pPr marL="0" algn="l" rtl="0" eaLnBrk="1" latinLnBrk="0" hangingPunct="1"/>
                  <a:endParaRPr kumimoji="0" lang="en-US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18 Rectángulo"/>
              <p:cNvSpPr/>
              <p:nvPr/>
            </p:nvSpPr>
            <p:spPr>
              <a:xfrm>
                <a:off x="-189435" y="5597125"/>
                <a:ext cx="1800000" cy="818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36272" y="4149080"/>
              <a:ext cx="4140000" cy="3600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758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21280" y="3068961"/>
            <a:ext cx="9129784" cy="165618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FINANCIAMIENTO </a:t>
            </a:r>
            <a:r>
              <a:rPr lang="es-ES" sz="4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BIRF</a:t>
            </a:r>
          </a:p>
        </p:txBody>
      </p:sp>
    </p:spTree>
    <p:extLst>
      <p:ext uri="{BB962C8B-B14F-4D97-AF65-F5344CB8AC3E}">
        <p14:creationId xmlns:p14="http://schemas.microsoft.com/office/powerpoint/2010/main" xmlns="" val="10958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6552579"/>
              </p:ext>
            </p:extLst>
          </p:nvPr>
        </p:nvGraphicFramePr>
        <p:xfrm>
          <a:off x="0" y="1526317"/>
          <a:ext cx="9144000" cy="522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40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2599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Pto.5</a:t>
                      </a:r>
                      <a:endParaRPr kumimoji="0"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PY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PROYECTO </a:t>
                      </a:r>
                      <a:r>
                        <a:rPr kumimoji="0" lang="es-PY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FORTALECIMIENTO DEL SECTOR DE LA ENERGIA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07950" y="1052736"/>
            <a:ext cx="899953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3349931"/>
              </p:ext>
            </p:extLst>
          </p:nvPr>
        </p:nvGraphicFramePr>
        <p:xfrm>
          <a:off x="35496" y="2192932"/>
          <a:ext cx="9121774" cy="354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460514"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lnSpc>
                          <a:spcPct val="150000"/>
                        </a:lnSpc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kumimoji="0" lang="es-PY" sz="1500" b="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Ampliación de la Subestación Tres Bocas </a:t>
                      </a:r>
                      <a:r>
                        <a:rPr kumimoji="0" lang="es-PY" sz="15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(LPN 1261/2016)</a:t>
                      </a: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51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PY" sz="15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Construcción de Muralla Perimetral del Predio de la Subestación Guarambaré</a:t>
                      </a:r>
                      <a:endParaRPr kumimoji="0" lang="es-PY" sz="15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51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PY" sz="15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Adquisición de Repuestos para el CER Guarambaré </a:t>
                      </a:r>
                      <a:r>
                        <a:rPr lang="es-PY" sz="1500" b="1" dirty="0" smtClean="0">
                          <a:solidFill>
                            <a:schemeClr val="tx1"/>
                          </a:solidFill>
                          <a:latin typeface="Calibri"/>
                        </a:rPr>
                        <a:t>(</a:t>
                      </a:r>
                      <a:r>
                        <a:rPr kumimoji="0" lang="es-PY" sz="15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CD 3/2017)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51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PY" sz="15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Adquisición e Instalación del Sistema de Información SCADA/EMS </a:t>
                      </a:r>
                      <a:r>
                        <a:rPr kumimoji="0" lang="es-PY" sz="15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(LPI 1167/2015)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19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PY" sz="15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Adquisición de Maquinarias para Tratamiento de Aceites Aislantes de Transformadores de Potencia </a:t>
                      </a:r>
                      <a:r>
                        <a:rPr kumimoji="0" lang="es-PY" sz="15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(LPI 1309/2017)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51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PY" sz="15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Suministro, Instalación y Puesta en Servicio de Una Red Inalámbrica Mallada </a:t>
                      </a:r>
                      <a:r>
                        <a:rPr kumimoji="0" lang="es-PY" sz="1500" b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(LPI 1373/2017)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51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PY" sz="1500" dirty="0" smtClean="0">
                          <a:solidFill>
                            <a:schemeClr val="tx1"/>
                          </a:solidFill>
                          <a:latin typeface="Calibri"/>
                        </a:rPr>
                        <a:t>Adquisición de Equipos para el Relevamiento y Monitoreo Ambiental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200800" y="692696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CONTIENE PROYECTOS INCLUIDOS EN ADENDA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3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21280" y="3068961"/>
            <a:ext cx="9129784" cy="165618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FINANCIAMIENTO CAF –</a:t>
            </a:r>
            <a:r>
              <a:rPr lang="es-ES" sz="4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OFID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7" t="18117" r="6837" b="11874"/>
          <a:stretch/>
        </p:blipFill>
        <p:spPr bwMode="auto">
          <a:xfrm>
            <a:off x="2915816" y="1861481"/>
            <a:ext cx="1656184" cy="97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Resultado de imagen para OFI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99104"/>
            <a:ext cx="1080120" cy="11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8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8556714"/>
              </p:ext>
            </p:extLst>
          </p:nvPr>
        </p:nvGraphicFramePr>
        <p:xfrm>
          <a:off x="0" y="1484784"/>
          <a:ext cx="9134922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69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Pto.6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PROGRAMA DE APOYO A LA RED DE TRANSMISIÓN Y DISTRIBUCIÓN DEL SISTEMA INTERCONECTADO NACIONAL </a:t>
                      </a:r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– SIN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0493848"/>
              </p:ext>
            </p:extLst>
          </p:nvPr>
        </p:nvGraphicFramePr>
        <p:xfrm>
          <a:off x="22226" y="2347786"/>
          <a:ext cx="9121774" cy="77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3733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PY" sz="1500" b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 de la Subestación la Colmena</a:t>
                      </a:r>
                      <a:r>
                        <a:rPr lang="es-PY" sz="1500" b="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PY" sz="15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(LPI 1099/2015)</a:t>
                      </a:r>
                      <a:endParaRPr lang="es-ES" sz="1500" b="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90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la Subestación Mariano Roque Alonso </a:t>
                      </a:r>
                      <a:r>
                        <a:rPr kumimoji="0" lang="es-PY" sz="15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232/2016)</a:t>
                      </a:r>
                      <a:endParaRPr kumimoji="0" lang="es-PY" sz="1500" b="1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0376100"/>
              </p:ext>
            </p:extLst>
          </p:nvPr>
        </p:nvGraphicFramePr>
        <p:xfrm>
          <a:off x="0" y="4088799"/>
          <a:ext cx="9144000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9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4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Pto.22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PROYECTO DE MEJORAMIENTO DEL SISTEMA DE DISTRIBUCION DE ENERGIA ELÉCTRICA EN EL AREA 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METROPOLOTANA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395283"/>
              </p:ext>
            </p:extLst>
          </p:nvPr>
        </p:nvGraphicFramePr>
        <p:xfrm>
          <a:off x="21110" y="4921284"/>
          <a:ext cx="912177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373392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lang="es-PY" sz="1500" b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Mejoramiento y Refuerzo del Sistema de Distribución del Área Metropolitana, en Distritos del Departamento Central, con Provisión total de Materiales </a:t>
                      </a:r>
                      <a:r>
                        <a:rPr lang="es-PY" sz="15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(LPI 1207/2017)                                                                     </a:t>
                      </a:r>
                      <a:endParaRPr lang="es-PY" sz="15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9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1122849"/>
              </p:ext>
            </p:extLst>
          </p:nvPr>
        </p:nvGraphicFramePr>
        <p:xfrm>
          <a:off x="14628" y="1268760"/>
          <a:ext cx="9129372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4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Pto.23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rtl="0" fontAlgn="ctr"/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 PROYECTO </a:t>
                      </a:r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 REFUERZO DEL SISTEMA ELÉCTRICO EN LOS DEPARTAMENTOS DE </a:t>
                      </a:r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CENTRAL</a:t>
                      </a:r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, PARAGUARI Y PRESIDENTE HAYES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8817194"/>
              </p:ext>
            </p:extLst>
          </p:nvPr>
        </p:nvGraphicFramePr>
        <p:xfrm>
          <a:off x="22226" y="2103239"/>
          <a:ext cx="9121774" cy="393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373392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lang="es-PY" sz="1400" b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Adquisición de Certificados de Servicios Ambientales</a:t>
                      </a:r>
                      <a:endParaRPr lang="es-ES" sz="1400" b="0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90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Proyecto de Construcción e Interconexión de la Subestación Buey Rodeo </a:t>
                      </a:r>
                      <a:r>
                        <a:rPr kumimoji="0" lang="es-PY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1278/2017)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4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Recapacitación de Líneas de Transmisión de 220 y 66 kV - Sistema Metropolitano </a:t>
                      </a:r>
                      <a:r>
                        <a:rPr kumimoji="0" lang="es-PY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1283/2017)</a:t>
                      </a:r>
                      <a:endParaRPr kumimoji="0" lang="es-ES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64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la Línea de Transmisión Subterránea 66 kV Lambaré - Tres Bocas </a:t>
                      </a:r>
                      <a:r>
                        <a:rPr kumimoji="0" lang="es-PY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1359/2018)</a:t>
                      </a:r>
                      <a:endParaRPr kumimoji="0" lang="es-ES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7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la Subestación Villa Elisa 220 kV y Ampliación de la Subestación la Victoria  </a:t>
                      </a:r>
                      <a:r>
                        <a:rPr kumimoji="0" lang="es-PY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</a:t>
                      </a:r>
                      <a:r>
                        <a:rPr kumimoji="0" lang="es-PY" sz="1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PY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1376/2018)</a:t>
                      </a:r>
                      <a:endParaRPr kumimoji="0" lang="es-ES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4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la Línea Aérea de Transmisión 2 X 66 kV Gualambear - Itaugua y Ampliación de la Subestación Itaugua </a:t>
                      </a:r>
                      <a:r>
                        <a:rPr kumimoji="0" lang="es-PY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1380/2018)</a:t>
                      </a:r>
                      <a:endParaRPr kumimoji="0" lang="es-ES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74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Obras de Refuerzo del Sistema de Transmisión en los Dptos. Central, Paraguarí y Pdte. Hayes </a:t>
                      </a:r>
                      <a:r>
                        <a:rPr kumimoji="0" lang="es-PY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1383/2018)</a:t>
                      </a:r>
                      <a:endParaRPr kumimoji="0" lang="es-ES" sz="14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Adquisición de Licencias de Software Especializado para Proyectos de Subestaciones y Líneas de Transición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la Subestación Villa Elisa</a:t>
                      </a:r>
                      <a:endParaRPr kumimoji="0" lang="es-ES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0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21280" y="3068961"/>
            <a:ext cx="9129784" cy="165618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FINANCIAMIENTO </a:t>
            </a:r>
            <a:r>
              <a:rPr lang="es-ES" sz="4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BID – </a:t>
            </a:r>
            <a:r>
              <a:rPr lang="es-ES" sz="4800" b="1" dirty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BEI – </a:t>
            </a:r>
            <a:r>
              <a:rPr lang="es-ES" sz="4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CAF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7" t="18117" r="6837" b="11874"/>
          <a:stretch/>
        </p:blipFill>
        <p:spPr bwMode="auto">
          <a:xfrm>
            <a:off x="3707904" y="1861481"/>
            <a:ext cx="1656184" cy="97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Resultado de imagen para OFI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99104"/>
            <a:ext cx="1080120" cy="11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852" y="1909260"/>
            <a:ext cx="1646988" cy="79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86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273561"/>
              </p:ext>
            </p:extLst>
          </p:nvPr>
        </p:nvGraphicFramePr>
        <p:xfrm>
          <a:off x="0" y="1268760"/>
          <a:ext cx="9144000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0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Pto.09</a:t>
                      </a:r>
                      <a:endParaRPr kumimoji="0"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PROYECTO </a:t>
                      </a:r>
                      <a:r>
                        <a:rPr lang="es-PY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 CONSTRUCCIÓN DE LA LINEA DE 500 kV YACYRETA - VILLA HAYES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8903231"/>
              </p:ext>
            </p:extLst>
          </p:nvPr>
        </p:nvGraphicFramePr>
        <p:xfrm>
          <a:off x="22226" y="2046232"/>
          <a:ext cx="9121774" cy="319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Adquisición de Certificados de Servicios Ambientales.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la LT 500 kV Yacyreta-Ayolas-Villa Hayes.                                                                              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s-PY" sz="1500" b="0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4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Ampliación en 500 kV de las Subestaciones Ayolas y Villa Hayes. 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1045/2014)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64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la línea de Transmisión 500 kV Yacyreta-Ayolas-Villa Hayes. 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1044/2014)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Ejecución de Obras de Restauración y Modernización de la Subestación San Lorenzo.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LPI 1340/2017)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Fiscalización de la Obra: Servicios Profesionales de Supervisión Técnica y Socio-ambiental Correspondiente a la Obra de Restauración y Modernización de la Subestación San Lorenzo.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1382/2018)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74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la Subestación Blindada en SEE 6 - San Lorenzo 220 kV - 66 kV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4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04056"/>
          </a:xfrm>
        </p:spPr>
        <p:txBody>
          <a:bodyPr vert="horz" lIns="45720" rIns="45720" bIns="45720" anchor="b">
            <a:noAutofit/>
          </a:bodyPr>
          <a:lstStyle/>
          <a:p>
            <a:pPr algn="ctr"/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PROYECTO DE PRESUPUESTO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EJERCICIO </a:t>
            </a:r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FISCAL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2019</a:t>
            </a:r>
            <a:endParaRPr lang="es-ES" sz="24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6 Marcador de contenido"/>
          <p:cNvSpPr txBox="1">
            <a:spLocks/>
          </p:cNvSpPr>
          <p:nvPr/>
        </p:nvSpPr>
        <p:spPr>
          <a:xfrm>
            <a:off x="107504" y="1052737"/>
            <a:ext cx="8856984" cy="50405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lvl="1" indent="0" algn="just">
              <a:buClr>
                <a:srgbClr val="336699"/>
              </a:buClr>
              <a:buSzPct val="100000"/>
              <a:buNone/>
            </a:pPr>
            <a:r>
              <a:rPr lang="es-PY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Las </a:t>
            </a:r>
            <a:r>
              <a:rPr lang="es-PY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modificaciones introducidas por el MH al Proyecto de ANDE fueron:</a:t>
            </a:r>
          </a:p>
          <a:p>
            <a:pPr marL="85725" lvl="1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PY" sz="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5725" indent="-20638" algn="just">
              <a:buClr>
                <a:schemeClr val="folHlink"/>
              </a:buClr>
              <a:buSzPct val="75000"/>
              <a:buFont typeface="Wingdings 2"/>
              <a:buNone/>
            </a:pPr>
            <a:endParaRPr lang="es-ES" sz="15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endParaRPr lang="es-ES" sz="15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440996403"/>
              </p:ext>
            </p:extLst>
          </p:nvPr>
        </p:nvGraphicFramePr>
        <p:xfrm>
          <a:off x="467544" y="162880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37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358076"/>
              </p:ext>
            </p:extLst>
          </p:nvPr>
        </p:nvGraphicFramePr>
        <p:xfrm>
          <a:off x="22226" y="1555929"/>
          <a:ext cx="9121774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0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0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MANEJO DE PASIVOS AMBIENTALES DE LA ANDE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7885331"/>
              </p:ext>
            </p:extLst>
          </p:nvPr>
        </p:nvGraphicFramePr>
        <p:xfrm>
          <a:off x="44452" y="2304296"/>
          <a:ext cx="9121774" cy="177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Adquisición de Componentes para Sustitución y Ampliación de los Sistemas de Detección, Alarma, Extinción de Incendios y CCTV                                                                                                                             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Laboratorio de PCB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4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del Taller de Mantenimiento de Equipos de Distribución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64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Adquisición de Equipamiento para Tratamiento de Aceites de Transformadores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8108676"/>
              </p:ext>
            </p:extLst>
          </p:nvPr>
        </p:nvGraphicFramePr>
        <p:xfrm>
          <a:off x="22226" y="4311970"/>
          <a:ext cx="9121774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0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0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INSTALACION DE MEDIDORES DE ENERGIA ELECTRICA EN PARAGUAY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6293552"/>
              </p:ext>
            </p:extLst>
          </p:nvPr>
        </p:nvGraphicFramePr>
        <p:xfrm>
          <a:off x="50759" y="5117849"/>
          <a:ext cx="9115467" cy="1695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5467"/>
              </a:tblGrid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Adquisición de Medidores Electrónicos de Energía Eléctrica para Medición Directa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(LPI 1344/2017)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Provisión de Mano de Obra para Trabajos en La Modalidad HHP5 a Nivel Nacional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(LPN 1257/16)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44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Provisión de Mano de Obra para Trabajos en La Modalidad HHP5 a Nivel Nacional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(LPN 1385/18)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98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Adquisición de Tapas de Material Sintético para Nichos de Medidores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6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216" y="3140968"/>
            <a:ext cx="9129784" cy="165618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FINANCIAMIENTO CAF –</a:t>
            </a:r>
            <a:r>
              <a:rPr lang="es-ES" sz="4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BEI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7" t="18117" r="6837" b="11874"/>
          <a:stretch/>
        </p:blipFill>
        <p:spPr bwMode="auto">
          <a:xfrm>
            <a:off x="2771800" y="2276872"/>
            <a:ext cx="1440000" cy="84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https://upload.wikimedia.org/wikipedia/commons/thumb/4/43/Logo_BEI_por_Hernando.svg/1280px-Logo_BEI_por_Hernand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0981"/>
            <a:ext cx="1440000" cy="7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0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290357"/>
              </p:ext>
            </p:extLst>
          </p:nvPr>
        </p:nvGraphicFramePr>
        <p:xfrm>
          <a:off x="0" y="1484784"/>
          <a:ext cx="9144000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7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Pto.27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MEJORAMIENTO DEL SISTEMA DE DISTRIBUCIÓN DE ENERGÍA ELÉCTRICA EN EL ÁREA METROPOLITANA - FASE II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2817133"/>
              </p:ext>
            </p:extLst>
          </p:nvPr>
        </p:nvGraphicFramePr>
        <p:xfrm>
          <a:off x="11113" y="2247255"/>
          <a:ext cx="912177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Mejoramiento del Sistema de Distribución de Energía Eléctrica en el Área Metropolitana - Fase II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Supervisión de Obras de Distribución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1982724"/>
              </p:ext>
            </p:extLst>
          </p:nvPr>
        </p:nvGraphicFramePr>
        <p:xfrm>
          <a:off x="0" y="3748637"/>
          <a:ext cx="9144000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7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Pto.28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REFUERZO DEL SISTEMA ELÉCTRICO EN LA CIUDAD DE ASUNCIÓN</a:t>
                      </a:r>
                      <a:endParaRPr lang="es-PY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5155329"/>
              </p:ext>
            </p:extLst>
          </p:nvPr>
        </p:nvGraphicFramePr>
        <p:xfrm>
          <a:off x="11113" y="4479503"/>
          <a:ext cx="9121774" cy="152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Ampliación de la Subestación Parque Caballero - Construcción de Línea 220 kV Villa Hayes - Puerto Botánico - Parque Caballero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Repotenciación de Líneas de Transmisión Subterráneas de 66 kV General Díaz - Central y Gral. Díaz - Republicano 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Supervisión de Obras de Transmisión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64288" y="692696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CONTIENE PROYECTOS INCLUIDOS EN ADENDA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9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9331469"/>
              </p:ext>
            </p:extLst>
          </p:nvPr>
        </p:nvGraphicFramePr>
        <p:xfrm>
          <a:off x="0" y="1484784"/>
          <a:ext cx="9144000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7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Pto.29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es-PY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REFUERZO DEL SISTEMA ELÉCTRICO EN LOS DEPARTAMENTOS DE CAAGUAZÚ Y ALTO PARANÁ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6959777"/>
              </p:ext>
            </p:extLst>
          </p:nvPr>
        </p:nvGraphicFramePr>
        <p:xfrm>
          <a:off x="11113" y="2215650"/>
          <a:ext cx="9121774" cy="184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Ampliación de la Subestación Caaguazú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Subestación Alto Paraná - Línea de Transmisión 220 kV Puerto</a:t>
                      </a:r>
                      <a:r>
                        <a:rPr kumimoji="0" lang="es-PY" sz="15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Presidente</a:t>
                      </a:r>
                      <a:r>
                        <a:rPr kumimoji="0" lang="es-PY" sz="15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Franco - Alto Paraná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Subestación Santa Rita - Línea de Transmisión 220 kV Kilómetro 30 - Santa Rita y Línea de Transmisión 66 kV Paranambú - Naranjal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Supervisión de Obras de Transmisión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0833392"/>
              </p:ext>
            </p:extLst>
          </p:nvPr>
        </p:nvGraphicFramePr>
        <p:xfrm>
          <a:off x="0" y="4671967"/>
          <a:ext cx="9144000" cy="658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5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Pto.30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es-PY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REPOSICIÓN DEL COMPENSADOR ESTÁTICO DE REACTIVOS EN LA SUBESTACIÓN SAN LORENZO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9381197"/>
              </p:ext>
            </p:extLst>
          </p:nvPr>
        </p:nvGraphicFramePr>
        <p:xfrm>
          <a:off x="11113" y="5445224"/>
          <a:ext cx="912177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774"/>
              </a:tblGrid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Reposición del Compensador Estático de Reactivos en la Subestación San Lorenzo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Supervisión de Obras de Transmisión</a:t>
                      </a: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164288" y="692696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CONTIENE PROYECTOS INCLUIDOS EN ADENDA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8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21280" y="3068960"/>
            <a:ext cx="912978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BONOS SOBERANOS</a:t>
            </a:r>
          </a:p>
        </p:txBody>
      </p:sp>
    </p:spTree>
    <p:extLst>
      <p:ext uri="{BB962C8B-B14F-4D97-AF65-F5344CB8AC3E}">
        <p14:creationId xmlns:p14="http://schemas.microsoft.com/office/powerpoint/2010/main" xmlns="" val="17585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437934"/>
              </p:ext>
            </p:extLst>
          </p:nvPr>
        </p:nvGraphicFramePr>
        <p:xfrm>
          <a:off x="0" y="1124744"/>
          <a:ext cx="9144000" cy="607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638"/>
                <a:gridCol w="8028362"/>
              </a:tblGrid>
              <a:tr h="607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Pto.10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PY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AMPLIACIÓN SUBESTACIÓN VILLA AURELIA Y CONSTRUCCIÓN DE LT 220 kV PUERTO BOTÁNICO - VILLA </a:t>
                      </a:r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AURELIA – 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USD</a:t>
                      </a:r>
                      <a:r>
                        <a:rPr kumimoji="0" lang="es-PY" sz="1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736.778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2127529"/>
              </p:ext>
            </p:extLst>
          </p:nvPr>
        </p:nvGraphicFramePr>
        <p:xfrm>
          <a:off x="49188" y="1844824"/>
          <a:ext cx="8928992" cy="349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4950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Construcción e Interconexión de la Subestación Villa Aurelia en 220 kV.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1847348"/>
              </p:ext>
            </p:extLst>
          </p:nvPr>
        </p:nvGraphicFramePr>
        <p:xfrm>
          <a:off x="0" y="3717032"/>
          <a:ext cx="9144000" cy="567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681"/>
                <a:gridCol w="8130319"/>
              </a:tblGrid>
              <a:tr h="56729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Pto.13</a:t>
                      </a:r>
                      <a:endParaRPr kumimoji="0"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PY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AMPLIACIÓN DE LA LT 220 kV ACARAY - PUERTO PRESIDENTE </a:t>
                      </a:r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FRANCO – 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USD</a:t>
                      </a:r>
                      <a:r>
                        <a:rPr kumimoji="0" lang="es-PY" sz="1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16.715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8514180"/>
              </p:ext>
            </p:extLst>
          </p:nvPr>
        </p:nvGraphicFramePr>
        <p:xfrm>
          <a:off x="179512" y="4293096"/>
          <a:ext cx="892899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2403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Construcción de la Línea de Transmisión 2 X 220 </a:t>
                      </a:r>
                      <a:r>
                        <a:rPr kumimoji="0" lang="es-PY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kV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Acaray - Pte. Franco y Ampliación de la Subestación Acaray y Presidente Franco.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7010601"/>
              </p:ext>
            </p:extLst>
          </p:nvPr>
        </p:nvGraphicFramePr>
        <p:xfrm>
          <a:off x="0" y="2492896"/>
          <a:ext cx="9144000" cy="607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681"/>
                <a:gridCol w="8130319"/>
              </a:tblGrid>
              <a:tr h="60722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Pto.12</a:t>
                      </a:r>
                      <a:endParaRPr kumimoji="0"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PY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CONSTRUCCIÓN DE LA SUBESTACIÓN BARRIO MOLINO Y DE LA LT 220 kV PUERTO BOTÁNICO - BARRIO </a:t>
                      </a:r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MOLINO - 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USD 737.140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5013232"/>
              </p:ext>
            </p:extLst>
          </p:nvPr>
        </p:nvGraphicFramePr>
        <p:xfrm>
          <a:off x="103402" y="3212976"/>
          <a:ext cx="8928992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2880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e Interconexión de la Subestación Barrio Molino en 220 kV. 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0888359"/>
              </p:ext>
            </p:extLst>
          </p:nvPr>
        </p:nvGraphicFramePr>
        <p:xfrm>
          <a:off x="0" y="5383749"/>
          <a:ext cx="9143999" cy="423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680"/>
                <a:gridCol w="8130319"/>
              </a:tblGrid>
              <a:tr h="4232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Pto.17</a:t>
                      </a:r>
                      <a:endParaRPr kumimoji="0"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PY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CONSTRUCCIÓN DE LA SUBESTACIÓN FRAM DE 66 </a:t>
                      </a:r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kV – 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USD 877.563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5418647"/>
              </p:ext>
            </p:extLst>
          </p:nvPr>
        </p:nvGraphicFramePr>
        <p:xfrm>
          <a:off x="179512" y="5815797"/>
          <a:ext cx="8928992" cy="42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42151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Construcción e Interconexión de la Subestación FRAM 66 kV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8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446782"/>
              </p:ext>
            </p:extLst>
          </p:nvPr>
        </p:nvGraphicFramePr>
        <p:xfrm>
          <a:off x="0" y="980728"/>
          <a:ext cx="9166226" cy="633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775"/>
                <a:gridCol w="8054451"/>
              </a:tblGrid>
              <a:tr h="4232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s-ES" sz="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Pto.19</a:t>
                      </a:r>
                    </a:p>
                    <a:p>
                      <a:pPr marL="0" algn="ctr" rtl="0" eaLnBrk="1" fontAlgn="ctr" latinLnBrk="0" hangingPunct="1"/>
                      <a:endParaRPr kumimoji="0"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EQUIPAMIENTO DE MEDIDORES ELECTRÓNICOS PREPAGOS EN ASUNCIÓN Y ALREDEDORES – 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USD 5.172</a:t>
                      </a:r>
                      <a:endParaRPr kumimoji="0" lang="es-PY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8506115"/>
              </p:ext>
            </p:extLst>
          </p:nvPr>
        </p:nvGraphicFramePr>
        <p:xfrm>
          <a:off x="191389" y="1599449"/>
          <a:ext cx="8928992" cy="46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46139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e Interconexión de la Subestación FRAM 66 kV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7509354"/>
              </p:ext>
            </p:extLst>
          </p:nvPr>
        </p:nvGraphicFramePr>
        <p:xfrm>
          <a:off x="0" y="2204864"/>
          <a:ext cx="916622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775"/>
                <a:gridCol w="8054451"/>
              </a:tblGrid>
              <a:tr h="64807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s-ES" sz="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Pto.20</a:t>
                      </a:r>
                      <a:endParaRPr kumimoji="0"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MEJORAMIENTO DEL SISTEMA DE DISTRIBUCIÓN DE ENERGÍA ELÉCTRICA  </a:t>
                      </a:r>
                      <a:r>
                        <a:rPr kumimoji="0" lang="es-PY" sz="1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885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0785437"/>
              </p:ext>
            </p:extLst>
          </p:nvPr>
        </p:nvGraphicFramePr>
        <p:xfrm>
          <a:off x="179512" y="2924944"/>
          <a:ext cx="8856984" cy="374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43856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Nuevas Líneas de MT PBO 02-05 para Alimentación de Viviendas Soc. en el RC4, en Asunción, M.R. Alonso, Capital y Dpto. Central.</a:t>
                      </a:r>
                      <a:endParaRPr kumimoji="0" lang="es-PY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19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Ejecución de Trabajos de Normalización de Líneas de Autoayuda en MT y BT, en los Dptos. de Guairá, Misiones y Paraguarí.</a:t>
                      </a:r>
                      <a:endParaRPr kumimoji="0" lang="es-PY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76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Ejecución de Trabajos de Normalización de 376 Km de Líneas de Autoayuda en MT Y BT, en el Dpto. de Cordillera.</a:t>
                      </a:r>
                      <a:endParaRPr kumimoji="0" lang="es-PY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33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Ejecución de Trabajos de Normalización de Líneas de Autoayuda en MT y BT, en los Dptos. de Canindeyú, Concepción y San Pedro.</a:t>
                      </a:r>
                      <a:endParaRPr kumimoji="0" lang="es-PY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9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Adecuación de Línea de MT y BT y Montaje de Puesto de Distribución, en los Dptos. de Canindeyú, Pte. Hayes y Paraguarí.</a:t>
                      </a:r>
                      <a:endParaRPr kumimoji="0" lang="es-PY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67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Ampliación de Red de MT y BT y Montaje de Puesto de Distribución, en el Dpto. de Cordillera.</a:t>
                      </a:r>
                      <a:endParaRPr kumimoji="0" lang="es-PY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56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Ejecución de Trabajos de Normalización de Obras de Autoayuda de MT y BT en el Dpto. de Alto Paraná.</a:t>
                      </a:r>
                      <a:endParaRPr kumimoji="0" lang="es-PY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82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un Nuevo Alimentador del Centro de Distribución de Itauguá.</a:t>
                      </a:r>
                      <a:endParaRPr kumimoji="0" lang="es-PY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56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Redes de MT y BT y Montaje de PD, en los Dptos. de Concepción, San Pedro, Paraguarí,</a:t>
                      </a:r>
                      <a:r>
                        <a:rPr kumimoji="0" lang="es-PY" sz="14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Caazapá, Central y</a:t>
                      </a:r>
                      <a:r>
                        <a:rPr kumimoji="0" lang="es-PY" sz="14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PY" sz="1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Alto Paraná. </a:t>
                      </a:r>
                      <a:endParaRPr kumimoji="0" lang="es-PY" sz="14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1 Título"/>
          <p:cNvSpPr txBox="1">
            <a:spLocks/>
          </p:cNvSpPr>
          <p:nvPr/>
        </p:nvSpPr>
        <p:spPr>
          <a:xfrm>
            <a:off x="-1617" y="476672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0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3351252"/>
              </p:ext>
            </p:extLst>
          </p:nvPr>
        </p:nvGraphicFramePr>
        <p:xfrm>
          <a:off x="0" y="3068960"/>
          <a:ext cx="9144000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2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1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Pto.24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MEJORAMIENTO DEL SISTEMA DE GENERACIÓN Y TRANSMISIÓN DE ENERGÍA          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USD 2.590.218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7634844"/>
              </p:ext>
            </p:extLst>
          </p:nvPr>
        </p:nvGraphicFramePr>
        <p:xfrm>
          <a:off x="107504" y="3702928"/>
          <a:ext cx="8977244" cy="181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7244"/>
              </a:tblGrid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Proyecto de Refuerzo del Sistema Norte en 220 KV.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</a:t>
                      </a:r>
                      <a:r>
                        <a:rPr kumimoji="0" lang="es-PY" sz="15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851/2013</a:t>
                      </a:r>
                      <a:endParaRPr kumimoji="0" lang="es-PY" sz="15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LT 66 KV Subterránea San Lorenzo - Fernando de La Mora, Construcción de la Subestación Fernando de la Mora y Ampliación de la Subestación San Lorenzo.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852/2013</a:t>
                      </a:r>
                      <a:endParaRPr kumimoji="0" lang="es-PY" sz="15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Proyecto de Refuerzo de Subestaciones del Sistema Interconectado Nacional.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LPI 914/2013</a:t>
                      </a:r>
                      <a:endParaRPr kumimoji="0" lang="es-PY" sz="15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LT Subterráneas 66 KV - Refuerzo del Sistema Metropolitano.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1230/2016</a:t>
                      </a:r>
                      <a:endParaRPr kumimoji="0" lang="es-PY" sz="1500" b="1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0440554"/>
              </p:ext>
            </p:extLst>
          </p:nvPr>
        </p:nvGraphicFramePr>
        <p:xfrm>
          <a:off x="22226" y="1340768"/>
          <a:ext cx="9121774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383"/>
                <a:gridCol w="8015391"/>
              </a:tblGrid>
              <a:tr h="72008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s-ES" sz="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Pto.21</a:t>
                      </a:r>
                      <a:endParaRPr kumimoji="0"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CONSTRUCCIÓN DE LA SUBESTACIÓN ALTOS 220 kV EN COORDILLERA</a:t>
                      </a:r>
                    </a:p>
                    <a:p>
                      <a:pPr algn="just" rtl="0" fontAlgn="ctr"/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USD</a:t>
                      </a:r>
                      <a:r>
                        <a:rPr kumimoji="0" lang="es-PY" sz="1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887.278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6713235"/>
              </p:ext>
            </p:extLst>
          </p:nvPr>
        </p:nvGraphicFramePr>
        <p:xfrm>
          <a:off x="107504" y="2132856"/>
          <a:ext cx="8928992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5040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7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e Interconexión de la Subestación Altos en 220 kV.</a:t>
                      </a:r>
                      <a:endParaRPr kumimoji="0" lang="es-PY" sz="17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7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2894318"/>
              </p:ext>
            </p:extLst>
          </p:nvPr>
        </p:nvGraphicFramePr>
        <p:xfrm>
          <a:off x="0" y="1340768"/>
          <a:ext cx="9144000" cy="557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917"/>
                <a:gridCol w="8023083"/>
              </a:tblGrid>
              <a:tr h="4232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ES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Pto.25</a:t>
                      </a:r>
                      <a:endParaRPr kumimoji="0" lang="es-ES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eaLnBrk="1" fontAlgn="ctr" latinLnBrk="0" hangingPunct="1"/>
                      <a:r>
                        <a:rPr kumimoji="0" lang="es-PY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MEJORAMIENTO DEL SISTEMA DE DISTRIBUCIÓN DE ENERGÍA </a:t>
                      </a:r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ELÉCTRICA                 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USD</a:t>
                      </a:r>
                      <a:r>
                        <a:rPr kumimoji="0" lang="es-PY" sz="1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1.166.612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154548"/>
              </p:ext>
            </p:extLst>
          </p:nvPr>
        </p:nvGraphicFramePr>
        <p:xfrm>
          <a:off x="179512" y="1916832"/>
          <a:ext cx="8784976" cy="462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Ejecución de Trabajos de Mejoras de Líneas de Autoayuda en MT y BT, Dpto. Canindeyú.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LPN 968/2014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Ejecución de Trabajos de Normalización de Líneas de Autoayuda de MT y BT, Dptos. de Concepción, Amambay, Cordillera, Paraguarí y Guairá.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LPN 990/2014</a:t>
                      </a:r>
                      <a:endParaRPr kumimoji="0" lang="es-PY" sz="1500" b="1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354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Ejecución de Trabajos de Normalización de Líneas de Autoayuda de MT y BT, Dptos. de Caaguazú, Alto Paraná, Guairá, Misiones Y Ñeembucú.</a:t>
                      </a:r>
                      <a:r>
                        <a:rPr kumimoji="0" lang="es-PY" sz="1500" b="0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s-PY" sz="1500" b="1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LPN 991/2014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11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Ejecución de Trabajos de Normalización de Líneas de Autoayuda de MT y BT, Dptos. de San Pedro y Amambay.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LPN 992/2014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64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Ejecución de Trabajos De Normalización de Líneas de Autoayuda de MT y BT, Dpto. de Canindeyú.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LPN</a:t>
                      </a:r>
                      <a:r>
                        <a:rPr kumimoji="0" lang="es-PY" sz="1500" b="1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1008/2014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Trabajos de Normalización y Mejoramiento de Redes en MT y BT, Dptos. de Canindeyú y San Pedro.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LPN 1016/2014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9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Construcción de Nuevo Alimentador de MT LAV 07 del Centro de Distribución La Victoria con Provisión total de Materiales, Dpto. Central.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LPN 1017/2014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354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Construcción de Nuevos Alimentadores de Media Tensión SDG 01, SDG 02, SDG 03 y SDG 04, Distrito de Salto del Guaira, Dpto. de Canindeyú.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LPN 1026/2014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64288" y="548680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CONTIENE PROYECTOS INCLUIDOS EN ADENDA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4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3476113"/>
              </p:ext>
            </p:extLst>
          </p:nvPr>
        </p:nvGraphicFramePr>
        <p:xfrm>
          <a:off x="107504" y="994142"/>
          <a:ext cx="8928992" cy="560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8813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Adecuación de Red de MT y BT a Protegida y Preensamblada en los Alimentadores de los Centros de Distribución San Lorenzo, La Victoria y Capiatá, en Distritos de San Lorenzo, Capiatá y Areguá, Dpto. Central.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</a:t>
                      </a:r>
                      <a:r>
                        <a:rPr kumimoji="0" lang="es-PY" sz="15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1071/2014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28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Ampliación y Adecuación en Redes de MT y BT, y Montaje de Puestos de Distribución para el Asentamiento Santa Lucía, Distrito de Itakyry, Dpto. de Alto Paraná.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1075/2014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784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Ampliación de Línea de MT y BT y Montaje de Puesto de Distribución para los Asentamientos de los Distritos de Encarnación, San Juan Nepomuceno, Caaguazú, San Lorenzo, Benjamín Aceval, Capiatá, Itá, Ypané y Caazapá, Dptos. de Itapúa, Caaguazú, Central, Pte. Hayes y Caazapá.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1085/2014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28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Ampliación de Línea MT y BT, y Montaje de Puesto de Distribución para el Asentamiento Santa Librada, Distrito de San Juan Nepomuceno, Dpto. Caazapá.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1076/2014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28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Ampliación de la Línea MT y BT,</a:t>
                      </a:r>
                      <a:r>
                        <a:rPr kumimoji="0" lang="es-PY" sz="15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 Montaje de Puesto de Distribución para Asentamientos Distrito de Curuguaty, Dpto. de Canindeyú.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1093/2014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28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Adecuación de Red de MT y BT Tensión a Protegida y Preensamblada en Distritos de Asunción y del Dpto. Central.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1094/2014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28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Ampliación de Línea de MT y BT, Montaje de PD, Asentamiento Ñu Pyahu, Dist. Tava´í, Dpto. de Caazapá.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1194/2015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57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Ejecución de Trabajos de Normalización de Líneas de Autoayuda de MT y BT, Dpto. de Itapúa.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1196/2016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29691" y="1075620"/>
            <a:ext cx="9144000" cy="265148"/>
          </a:xfrm>
          <a:prstGeom prst="rect">
            <a:avLst/>
          </a:prstGeom>
          <a:noFill/>
        </p:spPr>
        <p:txBody>
          <a:bodyPr anchor="b"/>
          <a:lstStyle>
            <a:defPPr>
              <a:defRPr lang="es-ES"/>
            </a:defPPr>
            <a:lvl1pPr fontAlgn="auto">
              <a:spcBef>
                <a:spcPct val="0"/>
              </a:spcBef>
              <a:spcAft>
                <a:spcPts val="0"/>
              </a:spcAft>
              <a:defRPr sz="3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r>
              <a:rPr lang="es-PY" sz="1900" dirty="0" smtClean="0">
                <a:solidFill>
                  <a:srgbClr val="00B050"/>
                </a:solidFill>
              </a:rPr>
              <a:t>ADENDA SOLICITADA POR LA ANDE</a:t>
            </a:r>
            <a:endParaRPr lang="es-ES" sz="1900" dirty="0">
              <a:solidFill>
                <a:srgbClr val="00B050"/>
              </a:solidFill>
            </a:endParaRPr>
          </a:p>
        </p:txBody>
      </p:sp>
      <p:sp>
        <p:nvSpPr>
          <p:cNvPr id="39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04056"/>
          </a:xfrm>
        </p:spPr>
        <p:txBody>
          <a:bodyPr vert="horz" lIns="45720" rIns="45720" bIns="45720" anchor="b">
            <a:noAutofit/>
          </a:bodyPr>
          <a:lstStyle/>
          <a:p>
            <a:pPr algn="ctr"/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PROYECTO DE PRESUPUESTO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EJERCICIO </a:t>
            </a:r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FISCAL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2019</a:t>
            </a:r>
            <a:endParaRPr lang="es-ES" sz="24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5457908"/>
            <a:ext cx="878497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SzPct val="75000"/>
            </a:pPr>
            <a:r>
              <a:rPr lang="es-PY" sz="1600" b="1" dirty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La Adenda solicitada asciende a ₲ </a:t>
            </a:r>
            <a:r>
              <a:rPr lang="es-PY" sz="1600" b="1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2.019.073 </a:t>
            </a:r>
            <a:r>
              <a:rPr lang="es-PY" sz="1600" b="1" dirty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millones, equivalente a USD </a:t>
            </a:r>
            <a:r>
              <a:rPr lang="es-PY" sz="1600" b="1" dirty="0" smtClean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342,2 </a:t>
            </a:r>
            <a:r>
              <a:rPr lang="es-PY" sz="1600" b="1" dirty="0">
                <a:solidFill>
                  <a:srgbClr val="00B050"/>
                </a:solidFill>
                <a:latin typeface="Verdana" pitchFamily="34" charset="0"/>
                <a:cs typeface="Times New Roman" pitchFamily="18" charset="0"/>
              </a:rPr>
              <a:t>millones, que serán destinadas a inversiones en Transmisión, Distribución y Comercialización. </a:t>
            </a:r>
            <a:endParaRPr lang="es-ES" sz="1600" b="1" dirty="0">
              <a:solidFill>
                <a:srgbClr val="00B050"/>
              </a:solidFill>
              <a:latin typeface="Verdana" pitchFamily="34" charset="0"/>
              <a:cs typeface="Times New Roman" pitchFamily="18" charset="0"/>
            </a:endParaRPr>
          </a:p>
          <a:p>
            <a:pPr lvl="2"/>
            <a:endParaRPr lang="es-PY" dirty="0"/>
          </a:p>
        </p:txBody>
      </p:sp>
      <p:sp>
        <p:nvSpPr>
          <p:cNvPr id="7" name="6 Rectángulo"/>
          <p:cNvSpPr/>
          <p:nvPr/>
        </p:nvSpPr>
        <p:spPr>
          <a:xfrm>
            <a:off x="6286512" y="2285992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SzPct val="75000"/>
            </a:pPr>
            <a:r>
              <a:rPr lang="es-ES" sz="1400" b="1" dirty="0" smtClean="0">
                <a:latin typeface="Verdana" pitchFamily="34" charset="0"/>
                <a:cs typeface="Times New Roman" pitchFamily="18" charset="0"/>
              </a:rPr>
              <a:t>USD 342, 2 millones</a:t>
            </a:r>
            <a:endParaRPr lang="es-PY" sz="1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 rot="16200000">
            <a:off x="-978132" y="3146483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+mj-lt"/>
              </a:rPr>
              <a:t>Millones de ₲</a:t>
            </a:r>
            <a:endParaRPr lang="es-ES" sz="1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959" y="1484784"/>
            <a:ext cx="5265217" cy="382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357290" y="157161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dirty="0" smtClean="0">
                <a:latin typeface="Arial" pitchFamily="34" charset="0"/>
                <a:cs typeface="Arial" pitchFamily="34" charset="0"/>
              </a:rPr>
              <a:t>USD 1.299,9 millones</a:t>
            </a:r>
            <a:endParaRPr lang="es-PY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29058" y="157161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b="1" dirty="0" smtClean="0">
                <a:latin typeface="Arial" pitchFamily="34" charset="0"/>
                <a:cs typeface="Arial" pitchFamily="34" charset="0"/>
              </a:rPr>
              <a:t>USD 1.642,2 millones</a:t>
            </a:r>
            <a:endParaRPr lang="es-PY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286512" y="3714752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SzPct val="75000"/>
            </a:pPr>
            <a:r>
              <a:rPr lang="es-ES" sz="1400" b="1" dirty="0" smtClean="0">
                <a:latin typeface="Verdana" pitchFamily="34" charset="0"/>
                <a:cs typeface="Times New Roman" pitchFamily="18" charset="0"/>
              </a:rPr>
              <a:t>USD 1.299, 9 millones</a:t>
            </a:r>
            <a:endParaRPr lang="es-PY" sz="1400" b="1" dirty="0"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643570" y="242886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643570" y="38576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82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5237936"/>
              </p:ext>
            </p:extLst>
          </p:nvPr>
        </p:nvGraphicFramePr>
        <p:xfrm>
          <a:off x="107504" y="1027535"/>
          <a:ext cx="8928992" cy="196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56553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Nuevo Alimentador Media Tensión Emergente del Centro de Distribución Curuguaty II.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1221/2016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53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Construcción de Nuevos Alimentadores de Media Tensión  Emergentes del Futuro Centro  de Distribución Fernando</a:t>
                      </a:r>
                      <a:r>
                        <a:rPr kumimoji="0" lang="es-PY" sz="15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 la Mora.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1122/2016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30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Adquisición de Medidores Electrónicos Bi-cuerpo Inteligentes Prepago. </a:t>
                      </a:r>
                      <a:r>
                        <a:rPr kumimoji="0" lang="es-PY" sz="1500" b="1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LPN 1358/2017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Convenios Modificatorios en Trámites Internos.</a:t>
                      </a:r>
                      <a:endParaRPr kumimoji="0" lang="es-ES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8539720"/>
              </p:ext>
            </p:extLst>
          </p:nvPr>
        </p:nvGraphicFramePr>
        <p:xfrm>
          <a:off x="0" y="3429000"/>
          <a:ext cx="9143999" cy="73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079"/>
                <a:gridCol w="8034920"/>
              </a:tblGrid>
              <a:tr h="73432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s-ES" sz="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es-E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Pto.26</a:t>
                      </a:r>
                      <a:endParaRPr kumimoji="0" lang="es-ES" sz="2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Y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EQUIPAMIENTO Y MATERIALES PARA SUBESTACIONES DEL SISTEMA INTERCONECTADO NACIONAL (SIN)</a:t>
                      </a:r>
                      <a:r>
                        <a:rPr kumimoji="0" lang="es-PY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s-PY" sz="1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1.226.725</a:t>
                      </a:r>
                      <a:endParaRPr kumimoji="0" lang="es-PY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97" marR="8497" marT="84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9640843"/>
              </p:ext>
            </p:extLst>
          </p:nvPr>
        </p:nvGraphicFramePr>
        <p:xfrm>
          <a:off x="107504" y="4307341"/>
          <a:ext cx="8928992" cy="189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6332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Suministro de Equipos y Materiales de Potencia para Subestaciones del SIN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2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Adquisición de Equipos de Protección, Control, Medición, Comunicación y Servicios Auxiliares para Subestaciones.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2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6699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PY" sz="1500" b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Suministro de Equipos de Potencia para Repuestos del SIN (Transformadores ZIG - ZAG de Puesta a Tierra).</a:t>
                      </a:r>
                      <a:endParaRPr kumimoji="0" lang="es-PY" sz="1500" b="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-1617" y="548681"/>
            <a:ext cx="9129784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OBRAS INCLUIDAS</a:t>
            </a:r>
            <a:endParaRPr lang="es-ES" sz="2800" b="1" dirty="0">
              <a:ln w="635">
                <a:noFill/>
              </a:ln>
              <a:solidFill>
                <a:srgbClr val="0033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-18446" y="-27385"/>
            <a:ext cx="9162446" cy="688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sp>
        <p:nvSpPr>
          <p:cNvPr id="36" name="1 Título"/>
          <p:cNvSpPr>
            <a:spLocks noGrp="1"/>
          </p:cNvSpPr>
          <p:nvPr>
            <p:ph type="title"/>
          </p:nvPr>
        </p:nvSpPr>
        <p:spPr>
          <a:xfrm>
            <a:off x="14216" y="2132857"/>
            <a:ext cx="9129784" cy="720080"/>
          </a:xfrm>
        </p:spPr>
        <p:txBody>
          <a:bodyPr>
            <a:noAutofit/>
          </a:bodyPr>
          <a:lstStyle/>
          <a:p>
            <a:pPr algn="ctr">
              <a:lnSpc>
                <a:spcPts val="5100"/>
              </a:lnSpc>
            </a:pPr>
            <a:r>
              <a:rPr lang="es-ES" sz="4800" b="1" dirty="0">
                <a:ln w="635">
                  <a:noFill/>
                </a:ln>
                <a:solidFill>
                  <a:srgbClr val="0033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MUCHAS GRACIAS</a:t>
            </a:r>
          </a:p>
        </p:txBody>
      </p:sp>
      <p:sp>
        <p:nvSpPr>
          <p:cNvPr id="38" name="1 Título"/>
          <p:cNvSpPr txBox="1">
            <a:spLocks/>
          </p:cNvSpPr>
          <p:nvPr/>
        </p:nvSpPr>
        <p:spPr>
          <a:xfrm>
            <a:off x="14216" y="2780928"/>
            <a:ext cx="9129784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 htpps://www.ande.gov.py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-18445" y="3528392"/>
            <a:ext cx="9176662" cy="2564904"/>
            <a:chOff x="-18446" y="4293095"/>
            <a:chExt cx="9194193" cy="2160240"/>
          </a:xfrm>
        </p:grpSpPr>
        <p:grpSp>
          <p:nvGrpSpPr>
            <p:cNvPr id="10" name="9 Grupo"/>
            <p:cNvGrpSpPr/>
            <p:nvPr/>
          </p:nvGrpSpPr>
          <p:grpSpPr>
            <a:xfrm>
              <a:off x="-65" y="4293095"/>
              <a:ext cx="9175812" cy="2160240"/>
              <a:chOff x="-65" y="4293095"/>
              <a:chExt cx="9175812" cy="2160240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-65" y="4293096"/>
                <a:ext cx="9175812" cy="2160239"/>
                <a:chOff x="-14281" y="-7144"/>
                <a:chExt cx="9175812" cy="2160239"/>
              </a:xfrm>
            </p:grpSpPr>
            <p:sp>
              <p:nvSpPr>
                <p:cNvPr id="2" name="1 Rectángulo"/>
                <p:cNvSpPr/>
                <p:nvPr/>
              </p:nvSpPr>
              <p:spPr>
                <a:xfrm>
                  <a:off x="0" y="0"/>
                  <a:ext cx="9144000" cy="1628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Y" dirty="0"/>
                </a:p>
              </p:txBody>
            </p:sp>
            <p:sp>
              <p:nvSpPr>
                <p:cNvPr id="54" name="Freeform 6"/>
                <p:cNvSpPr>
                  <a:spLocks/>
                </p:cNvSpPr>
                <p:nvPr/>
              </p:nvSpPr>
              <p:spPr bwMode="auto">
                <a:xfrm>
                  <a:off x="-9525" y="0"/>
                  <a:ext cx="9163050" cy="2153095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6" y="2"/>
                    </a:cxn>
                    <a:cxn ang="0">
                      <a:pos x="2542" y="0"/>
                    </a:cxn>
                    <a:cxn ang="0">
                      <a:pos x="4374" y="367"/>
                    </a:cxn>
                    <a:cxn ang="0">
                      <a:pos x="5766" y="55"/>
                    </a:cxn>
                    <a:cxn ang="0">
                      <a:pos x="5772" y="213"/>
                    </a:cxn>
                    <a:cxn ang="0">
                      <a:pos x="4302" y="439"/>
                    </a:cxn>
                    <a:cxn ang="0">
                      <a:pos x="1488" y="201"/>
                    </a:cxn>
                    <a:cxn ang="0">
                      <a:pos x="0" y="656"/>
                    </a:cxn>
                    <a:cxn ang="0">
                      <a:pos x="6" y="2"/>
                    </a:cxn>
                  </a:cxnLst>
                  <a:rect l="0" t="0" r="0" b="0"/>
                  <a:pathLst>
                    <a:path w="5772" h="656">
                      <a:moveTo>
                        <a:pt x="6" y="2"/>
                      </a:moveTo>
                      <a:lnTo>
                        <a:pt x="2542" y="0"/>
                      </a:lnTo>
                      <a:cubicBezTo>
                        <a:pt x="2746" y="101"/>
                        <a:pt x="3828" y="367"/>
                        <a:pt x="4374" y="367"/>
                      </a:cubicBezTo>
                      <a:cubicBezTo>
                        <a:pt x="4920" y="367"/>
                        <a:pt x="5526" y="152"/>
                        <a:pt x="5766" y="55"/>
                      </a:cubicBezTo>
                      <a:lnTo>
                        <a:pt x="5772" y="213"/>
                      </a:lnTo>
                      <a:cubicBezTo>
                        <a:pt x="5670" y="257"/>
                        <a:pt x="5016" y="441"/>
                        <a:pt x="4302" y="439"/>
                      </a:cubicBezTo>
                      <a:cubicBezTo>
                        <a:pt x="3588" y="437"/>
                        <a:pt x="2205" y="165"/>
                        <a:pt x="1488" y="201"/>
                      </a:cubicBezTo>
                      <a:cubicBezTo>
                        <a:pt x="750" y="209"/>
                        <a:pt x="270" y="482"/>
                        <a:pt x="0" y="656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 t="-6292" b="2"/>
                  </a:stretch>
                </a:blipFill>
                <a:ln w="762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pPr marL="0" algn="l" rtl="0" eaLnBrk="1" latinLnBrk="0" hangingPunct="1"/>
                  <a:endParaRPr kumimoji="0" lang="en-US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7"/>
                <p:cNvSpPr>
                  <a:spLocks/>
                </p:cNvSpPr>
                <p:nvPr/>
              </p:nvSpPr>
              <p:spPr bwMode="auto">
                <a:xfrm>
                  <a:off x="4053728" y="-7144"/>
                  <a:ext cx="4762500" cy="1189769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0"/>
                    </a:cxn>
                    <a:cxn ang="0">
                      <a:pos x="1668" y="564"/>
                    </a:cxn>
                    <a:cxn ang="0">
                      <a:pos x="3000" y="186"/>
                    </a:cxn>
                    <a:cxn ang="0">
                      <a:pos x="3000" y="6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000" h="595">
                      <a:moveTo>
                        <a:pt x="0" y="0"/>
                      </a:moveTo>
                      <a:cubicBezTo>
                        <a:pt x="174" y="102"/>
                        <a:pt x="1168" y="533"/>
                        <a:pt x="1668" y="564"/>
                      </a:cubicBezTo>
                      <a:cubicBezTo>
                        <a:pt x="2168" y="595"/>
                        <a:pt x="2778" y="279"/>
                        <a:pt x="3000" y="186"/>
                      </a:cubicBezTo>
                      <a:lnTo>
                        <a:pt x="300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pPr marL="0" algn="l" rtl="0" eaLnBrk="1" latinLnBrk="0" hangingPunct="1"/>
                  <a:endParaRPr kumimoji="0" lang="en-US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12"/>
                <p:cNvSpPr>
                  <a:spLocks/>
                </p:cNvSpPr>
                <p:nvPr/>
              </p:nvSpPr>
              <p:spPr bwMode="auto">
                <a:xfrm rot="21435692">
                  <a:off x="-14281" y="339348"/>
                  <a:ext cx="9175812" cy="988751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dirty="0"/>
                </a:p>
              </p:txBody>
            </p:sp>
          </p:grpSp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4057972" y="4293095"/>
                <a:ext cx="5086028" cy="28803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" name="6 Rectángulo"/>
            <p:cNvSpPr/>
            <p:nvPr/>
          </p:nvSpPr>
          <p:spPr>
            <a:xfrm>
              <a:off x="-18446" y="5482866"/>
              <a:ext cx="1782134" cy="932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932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29691" y="1075620"/>
            <a:ext cx="9144000" cy="265148"/>
          </a:xfrm>
          <a:prstGeom prst="rect">
            <a:avLst/>
          </a:prstGeom>
          <a:noFill/>
        </p:spPr>
        <p:txBody>
          <a:bodyPr anchor="b"/>
          <a:lstStyle>
            <a:defPPr>
              <a:defRPr lang="es-ES"/>
            </a:defPPr>
            <a:lvl1pPr fontAlgn="auto">
              <a:spcBef>
                <a:spcPct val="0"/>
              </a:spcBef>
              <a:spcAft>
                <a:spcPts val="0"/>
              </a:spcAft>
              <a:defRPr sz="3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r>
              <a:rPr lang="es-PY" sz="1900" dirty="0" smtClean="0">
                <a:solidFill>
                  <a:srgbClr val="00B050"/>
                </a:solidFill>
              </a:rPr>
              <a:t>ADENDA SOLICITADA POR LA ANDE</a:t>
            </a:r>
            <a:endParaRPr lang="es-ES" sz="1900" dirty="0">
              <a:solidFill>
                <a:srgbClr val="00B050"/>
              </a:solidFill>
            </a:endParaRPr>
          </a:p>
        </p:txBody>
      </p:sp>
      <p:sp>
        <p:nvSpPr>
          <p:cNvPr id="39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04056"/>
          </a:xfrm>
        </p:spPr>
        <p:txBody>
          <a:bodyPr vert="horz" lIns="45720" rIns="45720" bIns="45720" anchor="b">
            <a:noAutofit/>
          </a:bodyPr>
          <a:lstStyle/>
          <a:p>
            <a:pPr algn="ctr"/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PROYECTO DE PRESUPUESTO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EJERCICIO </a:t>
            </a:r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FISCAL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2019</a:t>
            </a:r>
            <a:endParaRPr lang="es-ES" sz="24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82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504" y="548680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IMPACTO NEGOCIACION </a:t>
            </a:r>
            <a:r>
              <a:rPr lang="es-ES" sz="32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NOTA NR N° 2/2017</a:t>
            </a:r>
          </a:p>
        </p:txBody>
      </p:sp>
      <p:sp>
        <p:nvSpPr>
          <p:cNvPr id="6" name="6 CuadroTexto"/>
          <p:cNvSpPr txBox="1"/>
          <p:nvPr/>
        </p:nvSpPr>
        <p:spPr>
          <a:xfrm>
            <a:off x="179512" y="1135777"/>
            <a:ext cx="2151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latin typeface="+mj-lt"/>
              </a:defRPr>
            </a:lvl1pPr>
          </a:lstStyle>
          <a:p>
            <a:r>
              <a:rPr lang="es-MX" dirty="0"/>
              <a:t>EN MILLONES DE </a:t>
            </a:r>
            <a:r>
              <a:rPr lang="es-MX" dirty="0" smtClean="0"/>
              <a:t>USD</a:t>
            </a:r>
            <a:endParaRPr lang="es-PY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861048"/>
            <a:ext cx="3429024" cy="27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868"/>
            <a:ext cx="8362962" cy="25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0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CuadroTexto"/>
          <p:cNvSpPr txBox="1"/>
          <p:nvPr/>
        </p:nvSpPr>
        <p:spPr>
          <a:xfrm>
            <a:off x="6660232" y="4396770"/>
            <a:ext cx="2304256" cy="19701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5725" indent="-85725" rtl="0" eaLnBrk="1" latinLnBrk="0" hangingPunct="1"/>
            <a:r>
              <a:rPr lang="es-MX" sz="1600" b="1" u="sng" dirty="0" smtClean="0">
                <a:solidFill>
                  <a:srgbClr val="336699"/>
                </a:solidFill>
                <a:effectLst/>
                <a:latin typeface="+mj-lt"/>
              </a:rPr>
              <a:t>Guaraníes</a:t>
            </a:r>
          </a:p>
          <a:p>
            <a:pPr marL="85725" indent="-85725" rtl="0" eaLnBrk="1" latinLnBrk="0" hangingPunct="1"/>
            <a:r>
              <a:rPr lang="es-MX" sz="1400" b="1" dirty="0" smtClean="0">
                <a:effectLst/>
                <a:latin typeface="+mj-lt"/>
              </a:rPr>
              <a:t>▪ </a:t>
            </a:r>
            <a:r>
              <a:rPr lang="es-MX" sz="1400" dirty="0">
                <a:effectLst/>
                <a:latin typeface="+mj-lt"/>
              </a:rPr>
              <a:t>Ingresos por </a:t>
            </a:r>
            <a:r>
              <a:rPr lang="es-MX" sz="1400" dirty="0" smtClean="0">
                <a:effectLst/>
                <a:latin typeface="+mj-lt"/>
              </a:rPr>
              <a:t>Venta (MN)</a:t>
            </a:r>
            <a:endParaRPr lang="es-MX" sz="1400" dirty="0">
              <a:effectLst/>
              <a:latin typeface="+mj-lt"/>
            </a:endParaRPr>
          </a:p>
          <a:p>
            <a:pPr marL="85725" indent="-85725" rtl="0" eaLnBrk="1" latinLnBrk="0" hangingPunct="1"/>
            <a:r>
              <a:rPr lang="es-MX" sz="1400" dirty="0">
                <a:effectLst/>
                <a:latin typeface="+mj-lt"/>
              </a:rPr>
              <a:t>▪ </a:t>
            </a:r>
            <a:r>
              <a:rPr lang="es-PY" sz="1400" dirty="0">
                <a:effectLst/>
                <a:latin typeface="+mj-lt"/>
              </a:rPr>
              <a:t>Venta de Activos de Capital</a:t>
            </a:r>
          </a:p>
          <a:p>
            <a:pPr marL="85725" indent="-85725" rtl="0" eaLnBrk="1" latinLnBrk="0" hangingPunct="1"/>
            <a:r>
              <a:rPr lang="es-MX" sz="1400" dirty="0">
                <a:effectLst/>
                <a:latin typeface="+mj-lt"/>
              </a:rPr>
              <a:t>▪ Intereses Bancarios</a:t>
            </a:r>
            <a:endParaRPr lang="es-PY" sz="1400" dirty="0">
              <a:effectLst/>
              <a:latin typeface="+mj-lt"/>
            </a:endParaRPr>
          </a:p>
          <a:p>
            <a:pPr marL="85725" indent="-85725" rtl="0" eaLnBrk="1" latinLnBrk="0" hangingPunct="1"/>
            <a:r>
              <a:rPr lang="es-MX" sz="1400" dirty="0">
                <a:effectLst/>
                <a:latin typeface="+mj-lt"/>
              </a:rPr>
              <a:t>▪ Arrendamiento</a:t>
            </a:r>
            <a:r>
              <a:rPr lang="es-MX" sz="1400" baseline="0" dirty="0">
                <a:effectLst/>
                <a:latin typeface="+mj-lt"/>
              </a:rPr>
              <a:t> de Tierras</a:t>
            </a:r>
            <a:endParaRPr lang="es-PY" sz="1400" dirty="0">
              <a:effectLst/>
              <a:latin typeface="+mj-lt"/>
            </a:endParaRPr>
          </a:p>
          <a:p>
            <a:pPr marL="85725" indent="-85725" rtl="0" eaLnBrk="1" latinLnBrk="0" hangingPunct="1"/>
            <a:r>
              <a:rPr lang="es-MX" sz="1400" dirty="0">
                <a:effectLst/>
                <a:latin typeface="+mj-lt"/>
              </a:rPr>
              <a:t>▪ Multas</a:t>
            </a:r>
          </a:p>
          <a:p>
            <a:pPr marL="85725" indent="-85725" rtl="0" eaLnBrk="1" latinLnBrk="0" hangingPunct="1"/>
            <a:r>
              <a:rPr lang="es-MX" sz="1400" dirty="0">
                <a:effectLst/>
                <a:latin typeface="+mj-lt"/>
              </a:rPr>
              <a:t>▪ Recuperación de Deudas</a:t>
            </a:r>
          </a:p>
          <a:p>
            <a:pPr marL="85725" indent="-85725" rtl="0" eaLnBrk="1" latinLnBrk="0" hangingPunct="1"/>
            <a:r>
              <a:rPr lang="es-MX" sz="1400" dirty="0">
                <a:effectLst/>
                <a:latin typeface="+mj-lt"/>
              </a:rPr>
              <a:t>▪ Tarifa</a:t>
            </a:r>
            <a:r>
              <a:rPr lang="es-MX" sz="1400" baseline="0" dirty="0">
                <a:effectLst/>
                <a:latin typeface="+mj-lt"/>
              </a:rPr>
              <a:t> Social</a:t>
            </a:r>
            <a:endParaRPr lang="es-PY" sz="1400" dirty="0">
              <a:effectLst/>
              <a:latin typeface="+mj-lt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147204" y="4184601"/>
            <a:ext cx="2376000" cy="16789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5725" indent="-85725" algn="l" rtl="0" eaLnBrk="1" latinLnBrk="0" hangingPunct="1"/>
            <a:r>
              <a:rPr lang="es-MX" sz="1600" b="1" u="sng" dirty="0" smtClean="0">
                <a:solidFill>
                  <a:srgbClr val="336699"/>
                </a:solidFill>
                <a:effectLst/>
                <a:latin typeface="+mj-lt"/>
              </a:rPr>
              <a:t>Guaraníes</a:t>
            </a:r>
          </a:p>
          <a:p>
            <a:pPr marL="85725" indent="-85725" algn="l" rtl="0" eaLnBrk="1" latinLnBrk="0" hangingPunct="1"/>
            <a:r>
              <a:rPr lang="es-MX" sz="1400" b="1" dirty="0" smtClean="0">
                <a:effectLst/>
                <a:latin typeface="+mj-lt"/>
              </a:rPr>
              <a:t>▪ </a:t>
            </a:r>
            <a:r>
              <a:rPr lang="es-PY" sz="1400" dirty="0">
                <a:effectLst/>
                <a:latin typeface="+mj-lt"/>
              </a:rPr>
              <a:t>Servicios</a:t>
            </a:r>
            <a:r>
              <a:rPr lang="es-PY" sz="1400" baseline="0" dirty="0">
                <a:effectLst/>
                <a:latin typeface="+mj-lt"/>
              </a:rPr>
              <a:t> Personales</a:t>
            </a:r>
            <a:endParaRPr lang="es-PY" sz="1400" dirty="0">
              <a:effectLst/>
              <a:latin typeface="+mj-lt"/>
            </a:endParaRPr>
          </a:p>
          <a:p>
            <a:pPr marL="85725" indent="-85725" algn="l" rtl="0" eaLnBrk="1" latinLnBrk="0" hangingPunct="1"/>
            <a:r>
              <a:rPr lang="es-MX" sz="1400" dirty="0">
                <a:effectLst/>
                <a:latin typeface="+mj-lt"/>
              </a:rPr>
              <a:t>▪ </a:t>
            </a:r>
            <a:r>
              <a:rPr lang="es-PY" sz="1400" dirty="0">
                <a:effectLst/>
                <a:latin typeface="+mj-lt"/>
              </a:rPr>
              <a:t>Servicios no</a:t>
            </a:r>
            <a:r>
              <a:rPr lang="es-PY" sz="1400" baseline="0" dirty="0">
                <a:effectLst/>
                <a:latin typeface="+mj-lt"/>
              </a:rPr>
              <a:t> Personales</a:t>
            </a:r>
            <a:endParaRPr lang="es-PY" sz="1400" dirty="0">
              <a:effectLst/>
              <a:latin typeface="+mj-lt"/>
            </a:endParaRPr>
          </a:p>
          <a:p>
            <a:pPr marL="85725" indent="-85725" algn="l" rtl="0" eaLnBrk="1" latinLnBrk="0" hangingPunct="1"/>
            <a:r>
              <a:rPr lang="es-MX" sz="1400" dirty="0">
                <a:effectLst/>
                <a:latin typeface="+mj-lt"/>
              </a:rPr>
              <a:t>▪ Bienes</a:t>
            </a:r>
            <a:r>
              <a:rPr lang="es-MX" sz="1400" baseline="0" dirty="0">
                <a:effectLst/>
                <a:latin typeface="+mj-lt"/>
              </a:rPr>
              <a:t> de Consumo e Insumos</a:t>
            </a:r>
            <a:endParaRPr lang="es-PY" sz="1400" dirty="0">
              <a:effectLst/>
              <a:latin typeface="+mj-lt"/>
            </a:endParaRPr>
          </a:p>
          <a:p>
            <a:pPr marL="85725" indent="-85725" algn="l" rtl="0" eaLnBrk="1" latinLnBrk="0" hangingPunct="1"/>
            <a:r>
              <a:rPr lang="es-MX" sz="1400" dirty="0">
                <a:effectLst/>
                <a:latin typeface="+mj-lt"/>
              </a:rPr>
              <a:t>▪ </a:t>
            </a:r>
            <a:r>
              <a:rPr lang="es-PY" sz="1400" dirty="0">
                <a:effectLst/>
                <a:latin typeface="+mj-lt"/>
              </a:rPr>
              <a:t>Construcciones</a:t>
            </a:r>
          </a:p>
          <a:p>
            <a:pPr marL="85725" indent="-85725" algn="l" rtl="0" eaLnBrk="1" latinLnBrk="0" hangingPunct="1"/>
            <a:r>
              <a:rPr lang="es-MX" sz="1400" dirty="0">
                <a:effectLst/>
                <a:latin typeface="+mj-lt"/>
              </a:rPr>
              <a:t>▪ Inversión Financiera</a:t>
            </a:r>
          </a:p>
          <a:p>
            <a:pPr marL="85725" indent="-85725" algn="l" rtl="0" eaLnBrk="1" latinLnBrk="0" hangingPunct="1"/>
            <a:r>
              <a:rPr lang="es-MX" sz="1400" dirty="0">
                <a:effectLst/>
                <a:latin typeface="+mj-lt"/>
              </a:rPr>
              <a:t>▪ Transferencias</a:t>
            </a:r>
          </a:p>
          <a:p>
            <a:pPr marL="85725" indent="-85725" algn="l" rtl="0" eaLnBrk="1" latinLnBrk="0" hangingPunct="1"/>
            <a:r>
              <a:rPr lang="es-MX" sz="1400" dirty="0">
                <a:effectLst/>
                <a:latin typeface="+mj-lt"/>
              </a:rPr>
              <a:t>▪ Pago de Impuestos, Tasas,  Gastos</a:t>
            </a:r>
            <a:r>
              <a:rPr lang="es-MX" sz="1400" baseline="0" dirty="0">
                <a:effectLst/>
                <a:latin typeface="+mj-lt"/>
              </a:rPr>
              <a:t> Judiciales y Otros</a:t>
            </a:r>
            <a:endParaRPr lang="es-PY" sz="1400" dirty="0">
              <a:effectLst/>
              <a:latin typeface="+mj-lt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179777" y="2417865"/>
            <a:ext cx="2376000" cy="1295661"/>
          </a:xfrm>
          <a:prstGeom prst="rect">
            <a:avLst/>
          </a:prstGeom>
        </p:spPr>
        <p:txBody>
          <a:bodyPr wrap="square" rtlCol="0"/>
          <a:lstStyle>
            <a:defPPr>
              <a:defRPr lang="es-ES"/>
            </a:defPPr>
            <a:lvl1pPr marL="85725" indent="-85725">
              <a:defRPr sz="1300" b="1">
                <a:effectLst/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1600" u="sng" dirty="0" smtClean="0">
                <a:solidFill>
                  <a:srgbClr val="C00000"/>
                </a:solidFill>
              </a:rPr>
              <a:t>Dólares Americanos</a:t>
            </a:r>
          </a:p>
          <a:p>
            <a:r>
              <a:rPr lang="es-MX" sz="1400" dirty="0" smtClean="0"/>
              <a:t>▪ </a:t>
            </a:r>
            <a:r>
              <a:rPr lang="es-PY" sz="1400" b="0" dirty="0"/>
              <a:t>Servicio de la Deuda Pública </a:t>
            </a:r>
          </a:p>
          <a:p>
            <a:r>
              <a:rPr lang="es-MX" sz="1400" b="0" dirty="0"/>
              <a:t>▪ Compra de Energía de ITAIPÚ y YACYRETÁ</a:t>
            </a:r>
            <a:endParaRPr lang="es-PY" sz="1400" b="0" dirty="0"/>
          </a:p>
          <a:p>
            <a:r>
              <a:rPr lang="es-MX" sz="1400" b="0" dirty="0"/>
              <a:t>▪ Adquisición de Suministros y Materiales del Exterior</a:t>
            </a:r>
          </a:p>
          <a:p>
            <a:pPr marL="0" indent="0"/>
            <a:r>
              <a:rPr lang="es-MX" sz="1400" b="0" dirty="0"/>
              <a:t>▪ Leasing Operativo</a:t>
            </a:r>
          </a:p>
          <a:p>
            <a:endParaRPr lang="es-PY" dirty="0">
              <a:solidFill>
                <a:srgbClr val="006699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107504" y="4221088"/>
            <a:ext cx="23760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 CuadroTexto"/>
          <p:cNvSpPr txBox="1"/>
          <p:nvPr/>
        </p:nvSpPr>
        <p:spPr>
          <a:xfrm>
            <a:off x="6682558" y="2387783"/>
            <a:ext cx="2519623" cy="12503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5725" indent="-85725" rtl="0" eaLnBrk="1" latinLnBrk="0" hangingPunct="1"/>
            <a:r>
              <a:rPr lang="es-MX" sz="1600" b="1" u="sng" dirty="0" smtClean="0">
                <a:solidFill>
                  <a:srgbClr val="C00000"/>
                </a:solidFill>
                <a:effectLst/>
                <a:latin typeface="+mj-lt"/>
              </a:rPr>
              <a:t>Dólares Americanos</a:t>
            </a:r>
          </a:p>
          <a:p>
            <a:pPr marL="85725" indent="-85725" rtl="0" eaLnBrk="1" latinLnBrk="0" hangingPunct="1"/>
            <a:r>
              <a:rPr lang="es-MX" sz="1400" b="1" dirty="0" smtClean="0">
                <a:effectLst/>
                <a:latin typeface="+mj-lt"/>
              </a:rPr>
              <a:t>▪ </a:t>
            </a:r>
            <a:r>
              <a:rPr lang="es-MX" sz="1400" dirty="0">
                <a:effectLst/>
                <a:latin typeface="+mj-lt"/>
              </a:rPr>
              <a:t>Ingresos por Venta </a:t>
            </a:r>
            <a:r>
              <a:rPr lang="es-MX" sz="1400" dirty="0" smtClean="0">
                <a:effectLst/>
                <a:latin typeface="+mj-lt"/>
              </a:rPr>
              <a:t>(ME)</a:t>
            </a:r>
            <a:endParaRPr lang="es-MX" sz="1400" dirty="0">
              <a:effectLst/>
              <a:latin typeface="+mj-lt"/>
            </a:endParaRPr>
          </a:p>
          <a:p>
            <a:pPr marL="85725" indent="-85725" rtl="0" eaLnBrk="1" latinLnBrk="0" hangingPunct="1"/>
            <a:r>
              <a:rPr lang="es-MX" sz="1400" dirty="0">
                <a:effectLst/>
                <a:latin typeface="+mj-lt"/>
              </a:rPr>
              <a:t>▪ Utilidad y Resarcimientos de ITAIPÚ y YACYRETÁ</a:t>
            </a:r>
            <a:endParaRPr lang="es-PY" sz="1400" dirty="0">
              <a:effectLst/>
              <a:latin typeface="+mj-lt"/>
            </a:endParaRPr>
          </a:p>
          <a:p>
            <a:pPr marL="85725" indent="-85725" rtl="0" eaLnBrk="1" latinLnBrk="0" hangingPunct="1"/>
            <a:r>
              <a:rPr lang="es-MX" sz="1400" dirty="0">
                <a:effectLst/>
                <a:latin typeface="+mj-lt"/>
              </a:rPr>
              <a:t>▪ Donaciones LAIF</a:t>
            </a:r>
            <a:endParaRPr lang="es-PY" sz="1400" dirty="0">
              <a:effectLst/>
              <a:latin typeface="+mj-lt"/>
            </a:endParaRPr>
          </a:p>
          <a:p>
            <a:pPr marL="85725" indent="-85725" rtl="0" eaLnBrk="1" latinLnBrk="0" hangingPunct="1"/>
            <a:r>
              <a:rPr lang="es-MX" sz="1400" dirty="0">
                <a:effectLst/>
                <a:latin typeface="+mj-lt"/>
              </a:rPr>
              <a:t>▪ Desembolsos de Préstamos Externos</a:t>
            </a:r>
            <a:endParaRPr lang="es-PY" sz="1400" dirty="0">
              <a:effectLst/>
              <a:latin typeface="+mj-lt"/>
            </a:endParaRPr>
          </a:p>
          <a:p>
            <a:pPr rtl="0" eaLnBrk="1" latinLnBrk="0" hangingPunct="1"/>
            <a:r>
              <a:rPr lang="es-MX" sz="1400" dirty="0">
                <a:effectLst/>
                <a:latin typeface="+mj-lt"/>
              </a:rPr>
              <a:t>▪ Bonos Soberanos</a:t>
            </a:r>
            <a:endParaRPr lang="es-PY" sz="1400" dirty="0">
              <a:effectLst/>
              <a:latin typeface="+mj-lt"/>
            </a:endParaRPr>
          </a:p>
        </p:txBody>
      </p:sp>
      <p:cxnSp>
        <p:nvCxnSpPr>
          <p:cNvPr id="21" name="20 Conector recto"/>
          <p:cNvCxnSpPr/>
          <p:nvPr/>
        </p:nvCxnSpPr>
        <p:spPr>
          <a:xfrm flipH="1">
            <a:off x="6588224" y="4365104"/>
            <a:ext cx="2232248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4572000" y="2133799"/>
            <a:ext cx="0" cy="403150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04056"/>
          </a:xfrm>
        </p:spPr>
        <p:txBody>
          <a:bodyPr vert="horz" lIns="45720" rIns="45720" bIns="45720" anchor="b">
            <a:noAutofit/>
          </a:bodyPr>
          <a:lstStyle/>
          <a:p>
            <a:pPr algn="ctr"/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PROYECTO DE PRESUPUESTO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   COMPOSICIÓN DE INGRESOS Y GASTOS FF20 + FF 30</a:t>
            </a:r>
            <a:endParaRPr lang="es-ES" sz="24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512" y="1374245"/>
            <a:ext cx="9144000" cy="254555"/>
          </a:xfrm>
          <a:prstGeom prst="rect">
            <a:avLst/>
          </a:prstGeom>
          <a:noFill/>
        </p:spPr>
        <p:txBody>
          <a:bodyPr anchor="b"/>
          <a:lstStyle>
            <a:defPPr>
              <a:defRPr lang="es-ES"/>
            </a:defPPr>
            <a:lvl1pPr fontAlgn="auto">
              <a:spcBef>
                <a:spcPct val="0"/>
              </a:spcBef>
              <a:spcAft>
                <a:spcPts val="0"/>
              </a:spcAft>
              <a:defRPr sz="3000" b="1">
                <a:ln w="635">
                  <a:noFill/>
                </a:ln>
                <a:solidFill>
                  <a:srgbClr val="00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sz="2000" dirty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rgbClr val="00B050"/>
                </a:solidFill>
                <a:effectLst/>
                <a:latin typeface="Verdana" pitchFamily="34" charset="0"/>
                <a:cs typeface="Times New Roman" pitchFamily="18" charset="0"/>
              </a:rPr>
              <a:t>9.688.748</a:t>
            </a:r>
            <a:r>
              <a:rPr lang="es-PY" sz="2400" dirty="0" smtClean="0">
                <a:solidFill>
                  <a:srgbClr val="00B050"/>
                </a:solidFill>
              </a:rPr>
              <a:t>  </a:t>
            </a:r>
            <a:r>
              <a:rPr lang="es-PY" sz="2400" dirty="0">
                <a:solidFill>
                  <a:srgbClr val="00B050"/>
                </a:solidFill>
              </a:rPr>
              <a:t>MILLONES DE GUARANÍES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64288" y="1268760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CON ADENDA PARA  PROYECTOS DE INVERSIÓN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41070"/>
            <a:ext cx="3687254" cy="47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3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504" y="1639833"/>
            <a:ext cx="2151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latin typeface="+mj-lt"/>
              </a:defRPr>
            </a:lvl1pPr>
          </a:lstStyle>
          <a:p>
            <a:r>
              <a:rPr lang="es-MX" dirty="0"/>
              <a:t>EN MILLONES DE </a:t>
            </a:r>
            <a:r>
              <a:rPr lang="es-MX" dirty="0" smtClean="0"/>
              <a:t>GUARANIES  </a:t>
            </a:r>
            <a:endParaRPr lang="es-PY" dirty="0"/>
          </a:p>
        </p:txBody>
      </p:sp>
      <p:sp>
        <p:nvSpPr>
          <p:cNvPr id="8" name="7 CuadroTexto"/>
          <p:cNvSpPr txBox="1"/>
          <p:nvPr/>
        </p:nvSpPr>
        <p:spPr>
          <a:xfrm>
            <a:off x="35496" y="3743454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latin typeface="+mj-lt"/>
              </a:defRPr>
            </a:lvl1pPr>
          </a:lstStyle>
          <a:p>
            <a:r>
              <a:rPr lang="es-MX" sz="1100" dirty="0"/>
              <a:t>TIPO DE CAMBIO ₲/USD 5.900</a:t>
            </a:r>
            <a:endParaRPr lang="es-PY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146860" y="980728"/>
            <a:ext cx="1907704" cy="71508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haroni" pitchFamily="2" charset="-79"/>
                <a:cs typeface="Aharoni" pitchFamily="2" charset="-79"/>
              </a:rPr>
              <a:t>INCLUYE ADENDA PARA  PROYECTOS DE INVERSIÓN</a:t>
            </a:r>
            <a:endParaRPr lang="es-ES" sz="1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 vert="horz" lIns="45720" rIns="45720" bIns="45720" anchor="b">
            <a:noAutofit/>
          </a:bodyPr>
          <a:lstStyle/>
          <a:p>
            <a:pPr algn="ctr"/>
            <a:r>
              <a:rPr lang="es-ES" sz="2400" b="1" dirty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PROYECTO DE PRESUPUESTO </a:t>
            </a:r>
            <a:r>
              <a:rPr lang="es-ES" sz="2400" b="1" dirty="0" smtClean="0">
                <a:ln w="635">
                  <a:noFill/>
                </a:ln>
                <a:solidFill>
                  <a:srgbClr val="3366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                              Vs. SOLICITUD DE ANDE </a:t>
            </a:r>
            <a:endParaRPr lang="es-ES" sz="2400" b="1" dirty="0">
              <a:ln w="635">
                <a:noFill/>
              </a:ln>
              <a:solidFill>
                <a:srgbClr val="3366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2182"/>
            <a:ext cx="8956303" cy="186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5457974" cy="283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8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0" y="-1911"/>
            <a:ext cx="9199959" cy="685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sp>
        <p:nvSpPr>
          <p:cNvPr id="36" name="1 Título"/>
          <p:cNvSpPr>
            <a:spLocks noGrp="1"/>
          </p:cNvSpPr>
          <p:nvPr>
            <p:ph type="title"/>
          </p:nvPr>
        </p:nvSpPr>
        <p:spPr>
          <a:xfrm>
            <a:off x="659904" y="1706885"/>
            <a:ext cx="7944544" cy="1362075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PROYECTO </a:t>
            </a:r>
            <a:r>
              <a:rPr lang="es-ES" sz="40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DE </a:t>
            </a:r>
            <a:r>
              <a:rPr lang="es-ES" sz="40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LEY DE PRESUPUESTO </a:t>
            </a:r>
            <a:r>
              <a:rPr lang="es-ES" sz="40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s-ES" sz="40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" sz="4000" b="1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DE </a:t>
            </a:r>
            <a:r>
              <a:rPr lang="es-ES" sz="40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INGRESOS </a:t>
            </a:r>
            <a:r>
              <a:rPr lang="es-ES" sz="40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s-ES" sz="40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" sz="40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EJERCICIO FISCAL 2019</a:t>
            </a:r>
            <a:r>
              <a:rPr lang="es-ES" sz="4000" dirty="0">
                <a:solidFill>
                  <a:schemeClr val="tx1"/>
                </a:solidFill>
              </a:rPr>
              <a:t/>
            </a:r>
            <a:br>
              <a:rPr lang="es-ES" sz="4000" dirty="0">
                <a:solidFill>
                  <a:schemeClr val="tx1"/>
                </a:solidFill>
              </a:rPr>
            </a:br>
            <a:endParaRPr lang="es-ES" sz="4000" b="1" dirty="0">
              <a:ln w="635"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11" y="3926979"/>
            <a:ext cx="9216000" cy="1116000"/>
            <a:chOff x="-189435" y="4149080"/>
            <a:chExt cx="9440066" cy="2664318"/>
          </a:xfrm>
        </p:grpSpPr>
        <p:grpSp>
          <p:nvGrpSpPr>
            <p:cNvPr id="16" name="15 Grupo"/>
            <p:cNvGrpSpPr/>
            <p:nvPr/>
          </p:nvGrpSpPr>
          <p:grpSpPr>
            <a:xfrm>
              <a:off x="-189435" y="4221086"/>
              <a:ext cx="9440066" cy="2592312"/>
              <a:chOff x="-189435" y="4232448"/>
              <a:chExt cx="9440066" cy="2183325"/>
            </a:xfrm>
          </p:grpSpPr>
          <p:grpSp>
            <p:nvGrpSpPr>
              <p:cNvPr id="18" name="17 Grupo"/>
              <p:cNvGrpSpPr/>
              <p:nvPr/>
            </p:nvGrpSpPr>
            <p:grpSpPr>
              <a:xfrm>
                <a:off x="-186071" y="4232448"/>
                <a:ext cx="9436702" cy="2153095"/>
                <a:chOff x="-186071" y="4232448"/>
                <a:chExt cx="9436702" cy="2153095"/>
              </a:xfrm>
            </p:grpSpPr>
            <p:grpSp>
              <p:nvGrpSpPr>
                <p:cNvPr id="20" name="19 Grupo"/>
                <p:cNvGrpSpPr/>
                <p:nvPr/>
              </p:nvGrpSpPr>
              <p:grpSpPr>
                <a:xfrm>
                  <a:off x="-186071" y="4232448"/>
                  <a:ext cx="9436702" cy="2153095"/>
                  <a:chOff x="-200287" y="-67792"/>
                  <a:chExt cx="9436702" cy="2153095"/>
                </a:xfrm>
              </p:grpSpPr>
              <p:sp>
                <p:nvSpPr>
                  <p:cNvPr id="22" name="Freeform 6"/>
                  <p:cNvSpPr>
                    <a:spLocks/>
                  </p:cNvSpPr>
                  <p:nvPr/>
                </p:nvSpPr>
                <p:spPr bwMode="auto">
                  <a:xfrm>
                    <a:off x="-200287" y="-67792"/>
                    <a:ext cx="9436702" cy="2153095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6" y="2"/>
                      </a:cxn>
                      <a:cxn ang="0">
                        <a:pos x="2542" y="0"/>
                      </a:cxn>
                      <a:cxn ang="0">
                        <a:pos x="4374" y="367"/>
                      </a:cxn>
                      <a:cxn ang="0">
                        <a:pos x="5766" y="55"/>
                      </a:cxn>
                      <a:cxn ang="0">
                        <a:pos x="5772" y="213"/>
                      </a:cxn>
                      <a:cxn ang="0">
                        <a:pos x="4302" y="439"/>
                      </a:cxn>
                      <a:cxn ang="0">
                        <a:pos x="1488" y="201"/>
                      </a:cxn>
                      <a:cxn ang="0">
                        <a:pos x="0" y="656"/>
                      </a:cxn>
                      <a:cxn ang="0">
                        <a:pos x="6" y="2"/>
                      </a:cxn>
                    </a:cxnLst>
                    <a:rect l="0" t="0" r="0" b="0"/>
                    <a:pathLst>
                      <a:path w="5772" h="656">
                        <a:moveTo>
                          <a:pt x="6" y="2"/>
                        </a:moveTo>
                        <a:lnTo>
                          <a:pt x="2542" y="0"/>
                        </a:lnTo>
                        <a:cubicBezTo>
                          <a:pt x="2746" y="101"/>
                          <a:pt x="3828" y="367"/>
                          <a:pt x="4374" y="367"/>
                        </a:cubicBezTo>
                        <a:cubicBezTo>
                          <a:pt x="4920" y="367"/>
                          <a:pt x="5526" y="152"/>
                          <a:pt x="5766" y="55"/>
                        </a:cubicBezTo>
                        <a:lnTo>
                          <a:pt x="5772" y="213"/>
                        </a:lnTo>
                        <a:cubicBezTo>
                          <a:pt x="5670" y="257"/>
                          <a:pt x="5016" y="441"/>
                          <a:pt x="4302" y="439"/>
                        </a:cubicBezTo>
                        <a:cubicBezTo>
                          <a:pt x="3588" y="437"/>
                          <a:pt x="2205" y="165"/>
                          <a:pt x="1488" y="201"/>
                        </a:cubicBezTo>
                        <a:cubicBezTo>
                          <a:pt x="750" y="209"/>
                          <a:pt x="270" y="482"/>
                          <a:pt x="0" y="656"/>
                        </a:cubicBezTo>
                        <a:lnTo>
                          <a:pt x="6" y="2"/>
                        </a:lnTo>
                        <a:close/>
                      </a:path>
                    </a:pathLst>
                  </a:cu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 t="-6787" b="-2"/>
                    </a:stretch>
                  </a:blip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pPr marL="0" algn="l" rtl="0" eaLnBrk="1" latinLnBrk="0" hangingPunct="1"/>
                    <a:endParaRPr kumimoji="0" lang="en-US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7"/>
                  <p:cNvSpPr>
                    <a:spLocks/>
                  </p:cNvSpPr>
                  <p:nvPr/>
                </p:nvSpPr>
                <p:spPr bwMode="auto">
                  <a:xfrm>
                    <a:off x="4053728" y="-44615"/>
                    <a:ext cx="4762500" cy="1189769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68" y="564"/>
                      </a:cxn>
                      <a:cxn ang="0">
                        <a:pos x="3000" y="186"/>
                      </a:cxn>
                      <a:cxn ang="0">
                        <a:pos x="300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3000" h="595">
                        <a:moveTo>
                          <a:pt x="0" y="0"/>
                        </a:moveTo>
                        <a:cubicBezTo>
                          <a:pt x="174" y="102"/>
                          <a:pt x="1168" y="533"/>
                          <a:pt x="1668" y="564"/>
                        </a:cubicBezTo>
                        <a:cubicBezTo>
                          <a:pt x="2168" y="595"/>
                          <a:pt x="2778" y="279"/>
                          <a:pt x="3000" y="186"/>
                        </a:cubicBezTo>
                        <a:lnTo>
                          <a:pt x="300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pPr marL="0" algn="l" rtl="0" eaLnBrk="1" latinLnBrk="0" hangingPunct="1"/>
                    <a:endParaRPr kumimoji="0" lang="en-US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 12"/>
                  <p:cNvSpPr>
                    <a:spLocks/>
                  </p:cNvSpPr>
                  <p:nvPr/>
                </p:nvSpPr>
                <p:spPr bwMode="auto">
                  <a:xfrm rot="21435692">
                    <a:off x="-14281" y="339348"/>
                    <a:ext cx="9175812" cy="988751"/>
                  </a:xfrm>
                  <a:custGeom>
                    <a:avLst>
                      <a:gd name="A1" fmla="val 0"/>
                      <a:gd name="A2" fmla="val 0"/>
                      <a:gd name="A3" fmla="val 0"/>
                      <a:gd name="A4" fmla="val 0"/>
                      <a:gd name="A5" fmla="val 0"/>
                      <a:gd name="A6" fmla="val 0"/>
                      <a:gd name="A7" fmla="val 0"/>
                      <a:gd name="A8" fmla="val 0"/>
                    </a:avLst>
                    <a:gdLst/>
                    <a:ahLst/>
                    <a:cxnLst>
                      <a:cxn ang="0">
                        <a:pos x="0" y="732"/>
                      </a:cxn>
                      <a:cxn ang="0">
                        <a:pos x="1638" y="228"/>
                      </a:cxn>
                      <a:cxn ang="0">
                        <a:pos x="4122" y="816"/>
                      </a:cxn>
                      <a:cxn ang="0">
                        <a:pos x="5766" y="0"/>
                      </a:cxn>
                    </a:cxnLst>
                    <a:rect l="0" t="0" r="0" b="0"/>
                    <a:pathLst>
                      <a:path w="5766" h="854">
                        <a:moveTo>
                          <a:pt x="0" y="732"/>
                        </a:moveTo>
                        <a:cubicBezTo>
                          <a:pt x="273" y="647"/>
                          <a:pt x="951" y="214"/>
                          <a:pt x="1638" y="228"/>
                        </a:cubicBezTo>
                        <a:cubicBezTo>
                          <a:pt x="2325" y="242"/>
                          <a:pt x="3434" y="854"/>
                          <a:pt x="4122" y="816"/>
                        </a:cubicBezTo>
                        <a:cubicBezTo>
                          <a:pt x="4810" y="778"/>
                          <a:pt x="5424" y="170"/>
                          <a:pt x="5766" y="0"/>
                        </a:cubicBezTo>
                      </a:path>
                    </a:pathLst>
                  </a:custGeom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anchor="t" compatLnSpc="1"/>
                  <a:lstStyle/>
                  <a:p>
                    <a:endParaRPr kumimoji="0" lang="en-US" dirty="0"/>
                  </a:p>
                </p:txBody>
              </p:sp>
            </p:grp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4057972" y="4232448"/>
                  <a:ext cx="5086028" cy="288033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0"/>
                    </a:cxn>
                    <a:cxn ang="0">
                      <a:pos x="1668" y="564"/>
                    </a:cxn>
                    <a:cxn ang="0">
                      <a:pos x="3000" y="186"/>
                    </a:cxn>
                    <a:cxn ang="0">
                      <a:pos x="3000" y="6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000" h="595">
                      <a:moveTo>
                        <a:pt x="0" y="0"/>
                      </a:moveTo>
                      <a:cubicBezTo>
                        <a:pt x="174" y="102"/>
                        <a:pt x="1168" y="533"/>
                        <a:pt x="1668" y="564"/>
                      </a:cubicBezTo>
                      <a:cubicBezTo>
                        <a:pt x="2168" y="595"/>
                        <a:pt x="2778" y="279"/>
                        <a:pt x="3000" y="186"/>
                      </a:cubicBezTo>
                      <a:lnTo>
                        <a:pt x="300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pPr marL="0" algn="l" rtl="0" eaLnBrk="1" latinLnBrk="0" hangingPunct="1"/>
                  <a:endParaRPr kumimoji="0" lang="en-US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18 Rectángulo"/>
              <p:cNvSpPr/>
              <p:nvPr/>
            </p:nvSpPr>
            <p:spPr>
              <a:xfrm>
                <a:off x="-189435" y="5597125"/>
                <a:ext cx="1800000" cy="818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 dirty="0"/>
              </a:p>
            </p:txBody>
          </p:sp>
        </p:grp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36272" y="4149080"/>
              <a:ext cx="4140000" cy="3600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075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o">
  <a:themeElements>
    <a:clrScheme name="Personalizado 2">
      <a:dk1>
        <a:srgbClr val="F2F2F2"/>
      </a:dk1>
      <a:lt1>
        <a:sysClr val="window" lastClr="FFFFFF"/>
      </a:lt1>
      <a:dk2>
        <a:srgbClr val="3B3B3B"/>
      </a:dk2>
      <a:lt2>
        <a:srgbClr val="F2F2F2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38813</TotalTime>
  <Words>2623</Words>
  <Application>Microsoft Office PowerPoint</Application>
  <PresentationFormat>Presentación en pantalla (4:3)</PresentationFormat>
  <Paragraphs>315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Aspecto</vt:lpstr>
      <vt:lpstr>Flujo</vt:lpstr>
      <vt:lpstr>Diseño personalizado</vt:lpstr>
      <vt:lpstr>Diapositiva 1</vt:lpstr>
      <vt:lpstr>PROYECTO DE PRESUPUESTO EJERCICIO FISCAL 2019</vt:lpstr>
      <vt:lpstr>PROYECTO DE PRESUPUESTO EJERCICIO FISCAL 2019</vt:lpstr>
      <vt:lpstr>PROYECTO DE PRESUPUESTO EJERCICIO FISCAL 2019</vt:lpstr>
      <vt:lpstr>PROYECTO DE PRESUPUESTO EJERCICIO FISCAL 2019</vt:lpstr>
      <vt:lpstr>Diapositiva 6</vt:lpstr>
      <vt:lpstr>PROYECTO DE PRESUPUESTO                                                      COMPOSICIÓN DE INGRESOS Y GASTOS FF20 + FF 30</vt:lpstr>
      <vt:lpstr>PROYECTO DE PRESUPUESTO                                                                                 Vs. SOLICITUD DE ANDE </vt:lpstr>
      <vt:lpstr>PROYECTO DE LEY DE PRESUPUESTO  DE INGRESOS  EJERCICIO FISCAL 2019 </vt:lpstr>
      <vt:lpstr>Diapositiva 10</vt:lpstr>
      <vt:lpstr>Diapositiva 11</vt:lpstr>
      <vt:lpstr>Diapositiva 12</vt:lpstr>
      <vt:lpstr>PROYECTO DE PRESUPUESTO  DE GASTOS EJERCIO FISCAL 2019</vt:lpstr>
      <vt:lpstr>Diapositiva 14</vt:lpstr>
      <vt:lpstr>Diapositiva 15</vt:lpstr>
      <vt:lpstr>PRINCIPALES GRUPOS PRESUPUESTARIOS</vt:lpstr>
      <vt:lpstr>Diapositiva 17</vt:lpstr>
      <vt:lpstr>Diapositiva 18</vt:lpstr>
      <vt:lpstr>Diapositiva 19</vt:lpstr>
      <vt:lpstr>Diapositiva 20</vt:lpstr>
      <vt:lpstr>Diapositiva 21</vt:lpstr>
      <vt:lpstr>PRESUPUESTO POR PROYECTOS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ANTEPROYECTO DE PRESUPUESTO EJERCICIO FISCAL 2012</dc:title>
  <dc:creator>asu06009</dc:creator>
  <cp:lastModifiedBy>asu04490</cp:lastModifiedBy>
  <cp:revision>2221</cp:revision>
  <cp:lastPrinted>2018-10-08T14:43:14Z</cp:lastPrinted>
  <dcterms:created xsi:type="dcterms:W3CDTF">2011-05-02T17:34:30Z</dcterms:created>
  <dcterms:modified xsi:type="dcterms:W3CDTF">2018-10-08T17:05:46Z</dcterms:modified>
</cp:coreProperties>
</file>