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notesSlides/notesSlide6.xml" ContentType="application/vnd.openxmlformats-officedocument.presentationml.notesSlid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8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4.xml" ContentType="application/vnd.openxmlformats-officedocument.presentationml.notesSlide+xml"/>
  <Override PartName="/ppt/charts/chart9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0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5.xml" ContentType="application/vnd.openxmlformats-officedocument.presentationml.notesSlide+xml"/>
  <Override PartName="/ppt/charts/chart11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charts/chart12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2.xml" ContentType="application/vnd.openxmlformats-officedocument.themeOverr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7"/>
  </p:notesMasterIdLst>
  <p:handoutMasterIdLst>
    <p:handoutMasterId r:id="rId28"/>
  </p:handoutMasterIdLst>
  <p:sldIdLst>
    <p:sldId id="271" r:id="rId5"/>
    <p:sldId id="323" r:id="rId6"/>
    <p:sldId id="410" r:id="rId7"/>
    <p:sldId id="272" r:id="rId8"/>
    <p:sldId id="406" r:id="rId9"/>
    <p:sldId id="407" r:id="rId10"/>
    <p:sldId id="392" r:id="rId11"/>
    <p:sldId id="371" r:id="rId12"/>
    <p:sldId id="396" r:id="rId13"/>
    <p:sldId id="408" r:id="rId14"/>
    <p:sldId id="412" r:id="rId15"/>
    <p:sldId id="413" r:id="rId16"/>
    <p:sldId id="409" r:id="rId17"/>
    <p:sldId id="375" r:id="rId18"/>
    <p:sldId id="402" r:id="rId19"/>
    <p:sldId id="370" r:id="rId20"/>
    <p:sldId id="383" r:id="rId21"/>
    <p:sldId id="404" r:id="rId22"/>
    <p:sldId id="382" r:id="rId23"/>
    <p:sldId id="401" r:id="rId24"/>
    <p:sldId id="380" r:id="rId25"/>
    <p:sldId id="377" r:id="rId26"/>
  </p:sldIdLst>
  <p:sldSz cx="12192000" cy="6858000"/>
  <p:notesSz cx="6819900" cy="99187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rlos Gimenez" initials="CG" lastIdx="1" clrIdx="0">
    <p:extLst>
      <p:ext uri="{19B8F6BF-5375-455C-9EA6-DF929625EA0E}">
        <p15:presenceInfo xmlns:p15="http://schemas.microsoft.com/office/powerpoint/2012/main" userId="S-1-5-21-1997940394-4119473845-3042525698-1517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E82445"/>
    <a:srgbClr val="FF9900"/>
    <a:srgbClr val="0033CC"/>
    <a:srgbClr val="EF1D1D"/>
    <a:srgbClr val="008000"/>
    <a:srgbClr val="FFCC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055" autoAdjust="0"/>
  </p:normalViewPr>
  <p:slideViewPr>
    <p:cSldViewPr>
      <p:cViewPr varScale="1">
        <p:scale>
          <a:sx n="116" d="100"/>
          <a:sy n="116" d="100"/>
        </p:scale>
        <p:origin x="336" y="13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ovillalba\AppData\Local\Microsoft\Windows\Temporary%20Internet%20Files\Content.Outlook\4V55O6TQ\RAC%20Septiembre%20-%202018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ovillalba\Desktop\Presup_AFD_Resumen_2019%20SO.xls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Hoja_de_c_lculo_de_Microsoft_Excel2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package" Target="../embeddings/Hoja_de_c_lculo_de_Microsoft_Excel3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gimenez\Desktop\Julio%202018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ovillalba\Documents\AFD\Escritorio%20presupuesto\INFORME%20DE%20GESTION%20GAO\2018\Anexo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ovillalba\Documents\AFD\Escritorio%20presupuesto\INFORME%20DE%20GESTION%20GAO\2018\1%20Desem%202018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ovillalba\Documents\AFD\Escritorio%20presupuesto\INFORME%20DE%20GESTION%20GAO\2018\Eficiencia%20Operativa%20-%20Nuevo%20SO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ovillalba\AppData\Local\Microsoft\Windows\Temporary%20Internet%20Files\Content.Outlook\4V55O6TQ\Julio%202018%20(002)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gimenez\Desktop\Copia%20de%20Informe%20para%20el%20Senado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ovillalba\Desktop\Presup_AFD_Resumen_2019%20SO.xls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2396965032034089"/>
          <c:y val="0.27128529381131317"/>
          <c:w val="0.73407265378700004"/>
          <c:h val="0.46829689436028626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shade val="47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E1E-47AA-B309-E2B2372C086D}"/>
              </c:ext>
            </c:extLst>
          </c:dPt>
          <c:dPt>
            <c:idx val="1"/>
            <c:bubble3D val="0"/>
            <c:spPr>
              <a:solidFill>
                <a:schemeClr val="accent1">
                  <a:shade val="6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E1E-47AA-B309-E2B2372C086D}"/>
              </c:ext>
            </c:extLst>
          </c:dPt>
          <c:dPt>
            <c:idx val="2"/>
            <c:bubble3D val="0"/>
            <c:spPr>
              <a:solidFill>
                <a:schemeClr val="accent1">
                  <a:shade val="82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E1E-47AA-B309-E2B2372C086D}"/>
              </c:ext>
            </c:extLst>
          </c:dPt>
          <c:dPt>
            <c:idx val="3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8E1E-47AA-B309-E2B2372C086D}"/>
              </c:ext>
            </c:extLst>
          </c:dPt>
          <c:dPt>
            <c:idx val="4"/>
            <c:bubble3D val="0"/>
            <c:spPr>
              <a:solidFill>
                <a:schemeClr val="accent1">
                  <a:tint val="83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8E1E-47AA-B309-E2B2372C086D}"/>
              </c:ext>
            </c:extLst>
          </c:dPt>
          <c:dPt>
            <c:idx val="5"/>
            <c:bubble3D val="0"/>
            <c:spPr>
              <a:solidFill>
                <a:schemeClr val="accent1">
                  <a:tint val="6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8E1E-47AA-B309-E2B2372C086D}"/>
              </c:ext>
            </c:extLst>
          </c:dPt>
          <c:dPt>
            <c:idx val="6"/>
            <c:bubble3D val="0"/>
            <c:spPr>
              <a:solidFill>
                <a:schemeClr val="accent1">
                  <a:tint val="48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8E1E-47AA-B309-E2B2372C086D}"/>
              </c:ext>
            </c:extLst>
          </c:dPt>
          <c:dLbls>
            <c:dLbl>
              <c:idx val="0"/>
              <c:layout>
                <c:manualLayout>
                  <c:x val="-5.9177621766728652E-2"/>
                  <c:y val="-0.10027126050868009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8E1E-47AA-B309-E2B2372C086D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4740895929157853E-4"/>
                  <c:y val="-0.19722344351626098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8E1E-47AA-B309-E2B2372C086D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7.049054293188621E-2"/>
                  <c:y val="-8.5869405918168926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8E1E-47AA-B309-E2B2372C086D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9.7017705907783067E-2"/>
                  <c:y val="6.5376725735034558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8E1E-47AA-B309-E2B2372C086D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5.3358557858861878E-2"/>
                  <c:y val="6.0337343618849612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8E1E-47AA-B309-E2B2372C086D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4.2048447776419251E-2"/>
                  <c:y val="-0.20415810619488886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8E1E-47AA-B309-E2B2372C086D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5522713957652904E-3"/>
                  <c:y val="-9.6289486656807491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8E1E-47AA-B309-E2B2372C086D}"/>
                </c:ext>
                <c:ext xmlns:c15="http://schemas.microsoft.com/office/drawing/2012/chart" uri="{CE6537A1-D6FC-4f65-9D91-7224C49458BB}"/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Cambria" panose="02040503050406030204" pitchFamily="18" charset="0"/>
                    <a:ea typeface="+mn-ea"/>
                    <a:cs typeface="+mn-cs"/>
                  </a:defRPr>
                </a:pPr>
                <a:endParaRPr lang="es-PY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'2 Sectores'!$A$37:$A$43</c:f>
              <c:strCache>
                <c:ptCount val="7"/>
                <c:pt idx="0">
                  <c:v>Agrícola </c:v>
                </c:pt>
                <c:pt idx="1">
                  <c:v>Comercial </c:v>
                </c:pt>
                <c:pt idx="2">
                  <c:v>Educación </c:v>
                </c:pt>
                <c:pt idx="3">
                  <c:v>Ganadero  </c:v>
                </c:pt>
                <c:pt idx="4">
                  <c:v>Industrial </c:v>
                </c:pt>
                <c:pt idx="5">
                  <c:v>Inmobiliario </c:v>
                </c:pt>
                <c:pt idx="6">
                  <c:v>Servicios</c:v>
                </c:pt>
              </c:strCache>
            </c:strRef>
          </c:cat>
          <c:val>
            <c:numRef>
              <c:f>'2 Sectores'!$B$37:$B$43</c:f>
              <c:numCache>
                <c:formatCode>_(* #,##0_);_(* \(#,##0\);_(* "-"??_);_(@_)</c:formatCode>
                <c:ptCount val="7"/>
                <c:pt idx="0">
                  <c:v>33339473.520000003</c:v>
                </c:pt>
                <c:pt idx="1">
                  <c:v>25354776.120000001</c:v>
                </c:pt>
                <c:pt idx="2">
                  <c:v>416728.07999999996</c:v>
                </c:pt>
                <c:pt idx="3">
                  <c:v>30180685.920000002</c:v>
                </c:pt>
                <c:pt idx="4">
                  <c:v>34326776.600000001</c:v>
                </c:pt>
                <c:pt idx="5">
                  <c:v>63489255.099999979</c:v>
                </c:pt>
                <c:pt idx="6">
                  <c:v>13361131.76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8E1E-47AA-B309-E2B2372C086D}"/>
            </c:ext>
          </c:extLst>
        </c:ser>
        <c:ser>
          <c:idx val="1"/>
          <c:order val="1"/>
          <c:dPt>
            <c:idx val="0"/>
            <c:bubble3D val="0"/>
            <c:spPr>
              <a:solidFill>
                <a:schemeClr val="accent1">
                  <a:shade val="47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0-8E1E-47AA-B309-E2B2372C086D}"/>
              </c:ext>
            </c:extLst>
          </c:dPt>
          <c:dPt>
            <c:idx val="1"/>
            <c:bubble3D val="0"/>
            <c:spPr>
              <a:solidFill>
                <a:schemeClr val="accent1">
                  <a:shade val="6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2-8E1E-47AA-B309-E2B2372C086D}"/>
              </c:ext>
            </c:extLst>
          </c:dPt>
          <c:dPt>
            <c:idx val="2"/>
            <c:bubble3D val="0"/>
            <c:spPr>
              <a:solidFill>
                <a:schemeClr val="accent1">
                  <a:shade val="82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4-8E1E-47AA-B309-E2B2372C086D}"/>
              </c:ext>
            </c:extLst>
          </c:dPt>
          <c:dPt>
            <c:idx val="3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6-8E1E-47AA-B309-E2B2372C086D}"/>
              </c:ext>
            </c:extLst>
          </c:dPt>
          <c:dPt>
            <c:idx val="4"/>
            <c:bubble3D val="0"/>
            <c:spPr>
              <a:solidFill>
                <a:schemeClr val="accent1">
                  <a:tint val="83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8-8E1E-47AA-B309-E2B2372C086D}"/>
              </c:ext>
            </c:extLst>
          </c:dPt>
          <c:dPt>
            <c:idx val="5"/>
            <c:bubble3D val="0"/>
            <c:spPr>
              <a:solidFill>
                <a:schemeClr val="accent1">
                  <a:tint val="6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A-8E1E-47AA-B309-E2B2372C086D}"/>
              </c:ext>
            </c:extLst>
          </c:dPt>
          <c:dPt>
            <c:idx val="6"/>
            <c:bubble3D val="0"/>
            <c:spPr>
              <a:solidFill>
                <a:schemeClr val="accent1">
                  <a:tint val="48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C-8E1E-47AA-B309-E2B2372C086D}"/>
              </c:ext>
            </c:extLst>
          </c:dPt>
          <c:cat>
            <c:strRef>
              <c:f>'2 Sectores'!$A$37:$A$43</c:f>
              <c:strCache>
                <c:ptCount val="7"/>
                <c:pt idx="0">
                  <c:v>Agrícola </c:v>
                </c:pt>
                <c:pt idx="1">
                  <c:v>Comercial </c:v>
                </c:pt>
                <c:pt idx="2">
                  <c:v>Educación </c:v>
                </c:pt>
                <c:pt idx="3">
                  <c:v>Ganadero  </c:v>
                </c:pt>
                <c:pt idx="4">
                  <c:v>Industrial </c:v>
                </c:pt>
                <c:pt idx="5">
                  <c:v>Inmobiliario </c:v>
                </c:pt>
                <c:pt idx="6">
                  <c:v>Servicios</c:v>
                </c:pt>
              </c:strCache>
            </c:strRef>
          </c:cat>
          <c:val>
            <c:numRef>
              <c:f>'2 Sectores'!$C$37:$C$43</c:f>
              <c:numCache>
                <c:formatCode>0.00%</c:formatCode>
                <c:ptCount val="7"/>
                <c:pt idx="0">
                  <c:v>0.16630752023789344</c:v>
                </c:pt>
                <c:pt idx="1">
                  <c:v>0.126477400435691</c:v>
                </c:pt>
                <c:pt idx="2">
                  <c:v>2.0787674873366884E-3</c:v>
                </c:pt>
                <c:pt idx="3">
                  <c:v>0.15055051878437417</c:v>
                </c:pt>
                <c:pt idx="4">
                  <c:v>0.17123249083946981</c:v>
                </c:pt>
                <c:pt idx="5">
                  <c:v>0.31670387869496341</c:v>
                </c:pt>
                <c:pt idx="6">
                  <c:v>6.6649423520271603E-2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D-8E1E-47AA-B309-E2B2372C08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Y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sng" strike="noStrike" kern="1200" spc="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r>
              <a:rPr lang="es-PY" sz="1800" b="1" u="sng">
                <a:solidFill>
                  <a:schemeClr val="tx1"/>
                </a:solidFill>
                <a:latin typeface="Cambria" panose="02040503050406030204" pitchFamily="18" charset="0"/>
              </a:rPr>
              <a:t>Gastos de</a:t>
            </a:r>
            <a:r>
              <a:rPr lang="es-PY" sz="1800" b="1" u="sng" baseline="0">
                <a:solidFill>
                  <a:schemeClr val="tx1"/>
                </a:solidFill>
                <a:latin typeface="Cambria" panose="02040503050406030204" pitchFamily="18" charset="0"/>
              </a:rPr>
              <a:t> Capital</a:t>
            </a:r>
            <a:endParaRPr lang="es-PY" sz="1800" b="1" u="sng">
              <a:solidFill>
                <a:schemeClr val="tx1"/>
              </a:solidFill>
              <a:latin typeface="Cambria" panose="020405030504060302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sng" strike="noStrike" kern="1200" spc="0" baseline="0">
              <a:solidFill>
                <a:schemeClr val="tx1"/>
              </a:solidFill>
              <a:latin typeface="Cambria" panose="02040503050406030204" pitchFamily="18" charset="0"/>
              <a:ea typeface="+mn-ea"/>
              <a:cs typeface="+mn-cs"/>
            </a:defRPr>
          </a:pPr>
          <a:endParaRPr lang="es-PY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E65-4F27-BAEE-C1845D3A28CA}"/>
              </c:ext>
            </c:extLst>
          </c:dPt>
          <c:dPt>
            <c:idx val="1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E65-4F27-BAEE-C1845D3A28C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2E65-4F27-BAEE-C1845D3A28CA}"/>
              </c:ext>
            </c:extLst>
          </c:dPt>
          <c:dLbls>
            <c:dLbl>
              <c:idx val="0"/>
              <c:layout>
                <c:manualLayout>
                  <c:x val="0.22433698606137781"/>
                  <c:y val="-2.708753918676689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2E65-4F27-BAEE-C1845D3A28CA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26614457367984756"/>
                  <c:y val="-0.26856906257795565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5.4267474554109373E-2"/>
                  <c:y val="-3.592709654024890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2E65-4F27-BAEE-C1845D3A28CA}"/>
                </c:ext>
                <c:ext xmlns:c15="http://schemas.microsoft.com/office/drawing/2012/chart" uri="{CE6537A1-D6FC-4f65-9D91-7224C49458BB}"/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Cambria" panose="02040503050406030204" pitchFamily="18" charset="0"/>
                    <a:ea typeface="+mn-ea"/>
                    <a:cs typeface="+mn-cs"/>
                  </a:defRPr>
                </a:pPr>
                <a:endParaRPr lang="es-PY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Presup_18!$D$234:$D$236</c:f>
              <c:strCache>
                <c:ptCount val="3"/>
                <c:pt idx="0">
                  <c:v>INVERSIÓN FÍSICA</c:v>
                </c:pt>
                <c:pt idx="1">
                  <c:v>INVERSIÓN FINANCIERA</c:v>
                </c:pt>
                <c:pt idx="2">
                  <c:v>SERVICIO DE LA DEUDA PÚBLICA</c:v>
                </c:pt>
              </c:strCache>
            </c:strRef>
          </c:cat>
          <c:val>
            <c:numRef>
              <c:f>Presup_18!$E$234:$E$236</c:f>
              <c:numCache>
                <c:formatCode>0.00%</c:formatCode>
                <c:ptCount val="3"/>
                <c:pt idx="0">
                  <c:v>5.3825051911674119E-3</c:v>
                </c:pt>
                <c:pt idx="1">
                  <c:v>0.81960020407551903</c:v>
                </c:pt>
                <c:pt idx="2">
                  <c:v>0.17501729073331357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2E65-4F27-BAEE-C1845D3A28CA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Y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0650827955526675E-2"/>
          <c:y val="0.12810524089546649"/>
          <c:w val="0.89547377595075084"/>
          <c:h val="0.86342288160520808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6EC-4B8F-BDE9-82FBF682C21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6EC-4B8F-BDE9-82FBF682C21B}"/>
              </c:ext>
            </c:extLst>
          </c:dPt>
          <c:dPt>
            <c:idx val="2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6EC-4B8F-BDE9-82FBF682C21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36EC-4B8F-BDE9-82FBF682C21B}"/>
              </c:ext>
            </c:extLst>
          </c:dPt>
          <c:dLbls>
            <c:dLbl>
              <c:idx val="0"/>
              <c:layout>
                <c:manualLayout>
                  <c:x val="-0.1344337811900192"/>
                  <c:y val="5.166781731860822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50" b="1" i="0" u="none" strike="noStrike" kern="1200" baseline="0">
                        <a:solidFill>
                          <a:sysClr val="windowText" lastClr="000000"/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defRPr>
                    </a:pPr>
                    <a:fld id="{DDE0AEC5-F2B2-4DA2-84B2-D293CCE34628}" type="CATEGORYNAME">
                      <a:rPr lang="es-PY" sz="1050"/>
                      <a:pPr>
                        <a:defRPr sz="1050" b="1">
                          <a:solidFill>
                            <a:sysClr val="windowText" lastClr="000000"/>
                          </a:solidFill>
                          <a:latin typeface="Cambria" panose="02040503050406030204" pitchFamily="18" charset="0"/>
                        </a:defRPr>
                      </a:pPr>
                      <a:t>[NOMBRE DE CATEGORÍA]</a:t>
                    </a:fld>
                    <a:r>
                      <a:rPr lang="es-PY" sz="1050" baseline="0" dirty="0"/>
                      <a:t>; </a:t>
                    </a:r>
                    <a:fld id="{7844F0B9-724E-4841-998E-93518D22296C}" type="VALUE">
                      <a:rPr lang="es-PY" sz="1050" baseline="0"/>
                      <a:pPr>
                        <a:defRPr sz="1050" b="1">
                          <a:solidFill>
                            <a:sysClr val="windowText" lastClr="000000"/>
                          </a:solidFill>
                          <a:latin typeface="Cambria" panose="02040503050406030204" pitchFamily="18" charset="0"/>
                        </a:defRPr>
                      </a:pPr>
                      <a:t>[VALOR]</a:t>
                    </a:fld>
                    <a:r>
                      <a:rPr lang="es-PY" sz="1050" baseline="0" dirty="0"/>
                      <a:t>;</a:t>
                    </a:r>
                  </a:p>
                  <a:p>
                    <a:pPr>
                      <a:defRPr sz="1050" b="1">
                        <a:solidFill>
                          <a:sysClr val="windowText" lastClr="000000"/>
                        </a:solidFill>
                        <a:latin typeface="Cambria" panose="02040503050406030204" pitchFamily="18" charset="0"/>
                      </a:defRPr>
                    </a:pPr>
                    <a:fld id="{C1DE33C0-2A50-4CC5-BC0B-37B4D417AEB2}" type="PERCENTAGE">
                      <a:rPr lang="es-PY" sz="1050" baseline="0" smtClean="0"/>
                      <a:pPr>
                        <a:defRPr sz="1050" b="1">
                          <a:solidFill>
                            <a:sysClr val="windowText" lastClr="000000"/>
                          </a:solidFill>
                          <a:latin typeface="Cambria" panose="02040503050406030204" pitchFamily="18" charset="0"/>
                        </a:defRPr>
                      </a:pPr>
                      <a:t>[PORCENTAJE]</a:t>
                    </a:fld>
                    <a:endParaRPr lang="es-PY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ysClr val="windowText" lastClr="000000"/>
                      </a:solidFill>
                      <a:latin typeface="Cambria" panose="02040503050406030204" pitchFamily="18" charset="0"/>
                      <a:ea typeface="+mn-ea"/>
                      <a:cs typeface="+mn-cs"/>
                    </a:defRPr>
                  </a:pPr>
                  <a:endParaRPr lang="es-PY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36EC-4B8F-BDE9-82FBF682C21B}"/>
                </c:ext>
                <c:ext xmlns:c15="http://schemas.microsoft.com/office/drawing/2012/chart" uri="{CE6537A1-D6FC-4f65-9D91-7224C49458BB}">
                  <c15:layout>
                    <c:manualLayout>
                      <c:w val="0.24488803582853486"/>
                      <c:h val="0.17443316211308316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0.22141389715920823"/>
                  <c:y val="-0.20786972999384967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ysClr val="windowText" lastClr="000000"/>
                      </a:solidFill>
                      <a:latin typeface="Cambria" panose="02040503050406030204" pitchFamily="18" charset="0"/>
                      <a:ea typeface="+mn-ea"/>
                      <a:cs typeface="+mn-cs"/>
                    </a:defRPr>
                  </a:pPr>
                  <a:endParaRPr lang="es-PY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36EC-4B8F-BDE9-82FBF682C21B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5.2630999608134943E-2"/>
                  <c:y val="-1.4906738228097354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ysClr val="windowText" lastClr="000000"/>
                      </a:solidFill>
                      <a:latin typeface="Cambria" panose="02040503050406030204" pitchFamily="18" charset="0"/>
                      <a:ea typeface="+mn-ea"/>
                      <a:cs typeface="+mn-cs"/>
                    </a:defRPr>
                  </a:pPr>
                  <a:endParaRPr lang="es-PY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36EC-4B8F-BDE9-82FBF682C21B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3.0280955763447037E-2"/>
                  <c:y val="-2.6249601931150498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ysClr val="windowText" lastClr="000000"/>
                      </a:solidFill>
                      <a:latin typeface="Cambria" panose="02040503050406030204" pitchFamily="18" charset="0"/>
                      <a:ea typeface="+mn-ea"/>
                      <a:cs typeface="+mn-cs"/>
                    </a:defRPr>
                  </a:pPr>
                  <a:endParaRPr lang="es-PY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36EC-4B8F-BDE9-82FBF682C21B}"/>
                </c:ext>
                <c:ext xmlns:c15="http://schemas.microsoft.com/office/drawing/2012/chart" uri="{CE6537A1-D6FC-4f65-9D91-7224C49458BB}">
                  <c15:layout>
                    <c:manualLayout>
                      <c:w val="0.28717840212391876"/>
                      <c:h val="0.13371922715084802"/>
                    </c:manualLayout>
                  </c15:layout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ysClr val="windowText" lastClr="000000"/>
                    </a:solidFill>
                    <a:latin typeface="Cambria" panose="02040503050406030204" pitchFamily="18" charset="0"/>
                    <a:ea typeface="+mn-ea"/>
                    <a:cs typeface="+mn-cs"/>
                  </a:defRPr>
                </a:pPr>
                <a:endParaRPr lang="es-PY"/>
              </a:p>
            </c:txPr>
            <c:dLblPos val="bestFit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'Fondeo para Desembolsos'!$B$3:$B$6</c:f>
              <c:strCache>
                <c:ptCount val="4"/>
                <c:pt idx="0">
                  <c:v>Fondos - Emisión de Bonos</c:v>
                </c:pt>
                <c:pt idx="1">
                  <c:v>Fondos Propios</c:v>
                </c:pt>
                <c:pt idx="2">
                  <c:v>Fondos FONACIDE</c:v>
                </c:pt>
                <c:pt idx="3">
                  <c:v>Fondos BID</c:v>
                </c:pt>
              </c:strCache>
            </c:strRef>
          </c:cat>
          <c:val>
            <c:numRef>
              <c:f>'Fondeo para Desembolsos'!$D$3:$D$6</c:f>
              <c:numCache>
                <c:formatCode>#,##0</c:formatCode>
                <c:ptCount val="4"/>
                <c:pt idx="0">
                  <c:v>875000000000</c:v>
                </c:pt>
                <c:pt idx="1">
                  <c:v>655817579888</c:v>
                </c:pt>
                <c:pt idx="2">
                  <c:v>112034593481</c:v>
                </c:pt>
                <c:pt idx="3">
                  <c:v>172500000000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36EC-4B8F-BDE9-82FBF682C21B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Y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0"/>
                  <c:y val="-2.436283162285952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5405184244790562E-2"/>
                  <c:y val="-4.263495534000419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9.5512142317701595E-2"/>
                  <c:y val="-3.045353952857455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3.6972442187497345E-2"/>
                  <c:y val="-6.699778696286376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ysClr val="windowText" lastClr="000000"/>
                    </a:solidFill>
                    <a:latin typeface="+mj-lt"/>
                    <a:ea typeface="+mn-ea"/>
                    <a:cs typeface="+mn-cs"/>
                  </a:defRPr>
                </a:pPr>
                <a:endParaRPr lang="es-PY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Hoja1!$N$4:$N$12</c:f>
              <c:strCache>
                <c:ptCount val="9"/>
                <c:pt idx="0">
                  <c:v>AGRICOLA</c:v>
                </c:pt>
                <c:pt idx="1">
                  <c:v>COMERCIAL</c:v>
                </c:pt>
                <c:pt idx="2">
                  <c:v>EDUCACIÓN</c:v>
                </c:pt>
                <c:pt idx="3">
                  <c:v>GANADERO</c:v>
                </c:pt>
                <c:pt idx="4">
                  <c:v>INDUSTRIAL</c:v>
                </c:pt>
                <c:pt idx="5">
                  <c:v>INMOBILIARIO</c:v>
                </c:pt>
                <c:pt idx="6">
                  <c:v>SERVICIOS</c:v>
                </c:pt>
                <c:pt idx="7">
                  <c:v>MICROEMPRESA</c:v>
                </c:pt>
                <c:pt idx="8">
                  <c:v>INFRAESTRUCTURA</c:v>
                </c:pt>
              </c:strCache>
            </c:strRef>
          </c:cat>
          <c:val>
            <c:numRef>
              <c:f>Hoja1!$O$4:$O$12</c:f>
              <c:numCache>
                <c:formatCode>0.00%</c:formatCode>
                <c:ptCount val="9"/>
                <c:pt idx="0">
                  <c:v>0.1</c:v>
                </c:pt>
                <c:pt idx="1">
                  <c:v>0.02</c:v>
                </c:pt>
                <c:pt idx="2">
                  <c:v>0.01</c:v>
                </c:pt>
                <c:pt idx="3">
                  <c:v>0.1</c:v>
                </c:pt>
                <c:pt idx="4">
                  <c:v>0.08</c:v>
                </c:pt>
                <c:pt idx="5">
                  <c:v>0.3</c:v>
                </c:pt>
                <c:pt idx="6">
                  <c:v>0.15</c:v>
                </c:pt>
                <c:pt idx="7">
                  <c:v>0.09</c:v>
                </c:pt>
                <c:pt idx="8">
                  <c:v>0.15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Y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'Principales Indicadores'!$A$10</c:f>
              <c:strCache>
                <c:ptCount val="1"/>
                <c:pt idx="0">
                  <c:v>Cartera Total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" panose="02040503050406030204" pitchFamily="18" charset="0"/>
                    <a:ea typeface="+mn-ea"/>
                    <a:cs typeface="+mn-cs"/>
                  </a:defRPr>
                </a:pPr>
                <a:endParaRPr lang="es-P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'Principales Indicadores'!$B$4:$G$4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 formatCode="mmm\-yy">
                  <c:v>43373</c:v>
                </c:pt>
              </c:numCache>
            </c:numRef>
          </c:cat>
          <c:val>
            <c:numRef>
              <c:f>'Principales Indicadores'!$B$10:$G$10</c:f>
              <c:numCache>
                <c:formatCode>_-* #,##0\ _€_-;\-* #,##0\ _€_-;_-* "-"??\ _€_-;_-@_-</c:formatCode>
                <c:ptCount val="6"/>
                <c:pt idx="0">
                  <c:v>1253261.9336930001</c:v>
                </c:pt>
                <c:pt idx="1">
                  <c:v>1659978.495258</c:v>
                </c:pt>
                <c:pt idx="2">
                  <c:v>2515234.066536</c:v>
                </c:pt>
                <c:pt idx="3">
                  <c:v>2947185.0325699998</c:v>
                </c:pt>
                <c:pt idx="4">
                  <c:v>3633975.96061</c:v>
                </c:pt>
                <c:pt idx="5">
                  <c:v>4177454.6399829998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40"/>
        <c:axId val="134392328"/>
        <c:axId val="202634120"/>
      </c:barChart>
      <c:lineChart>
        <c:grouping val="standard"/>
        <c:varyColors val="0"/>
        <c:ser>
          <c:idx val="1"/>
          <c:order val="1"/>
          <c:tx>
            <c:strRef>
              <c:f>'Principales Indicadores'!$A$13</c:f>
              <c:strCache>
                <c:ptCount val="1"/>
                <c:pt idx="0">
                  <c:v>Crecimiento (Eje Derecho)</c:v>
                </c:pt>
              </c:strCache>
            </c:strRef>
          </c:tx>
          <c:spPr>
            <a:ln w="41275" cap="rnd">
              <a:noFill/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0"/>
                  <c:y val="-9.25844130559889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0193473175217801E-2"/>
                  <c:y val="0.1252612647228085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8417386517851983E-2"/>
                  <c:y val="0.2232918197232672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2.6641299860486297E-2"/>
                  <c:y val="-0.245076387501147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3.0193473175217801E-2"/>
                  <c:y val="-0.2777532391679667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2.6641299860486425E-2"/>
                  <c:y val="-0.4547528523632396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Cambria" panose="02040503050406030204" pitchFamily="18" charset="0"/>
                    <a:ea typeface="+mn-ea"/>
                    <a:cs typeface="+mn-cs"/>
                  </a:defRPr>
                </a:pPr>
                <a:endParaRPr lang="es-P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'Principales Indicadores'!$B$4:$G$4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 formatCode="mmm\-yy">
                  <c:v>43373</c:v>
                </c:pt>
              </c:numCache>
            </c:numRef>
          </c:cat>
          <c:val>
            <c:numRef>
              <c:f>'Principales Indicadores'!$B$11:$G$11</c:f>
              <c:numCache>
                <c:formatCode>0%</c:formatCode>
                <c:ptCount val="6"/>
                <c:pt idx="0" formatCode="_-* #,##0\ _€_-;\-* #,##0\ _€_-;_-* &quot;-&quot;??\ _€_-;_-@_-">
                  <c:v>0</c:v>
                </c:pt>
                <c:pt idx="1">
                  <c:v>0.32452638241913556</c:v>
                </c:pt>
                <c:pt idx="2">
                  <c:v>0.51522087407829531</c:v>
                </c:pt>
                <c:pt idx="3">
                  <c:v>0.17173390412483003</c:v>
                </c:pt>
                <c:pt idx="4">
                  <c:v>0.23303285014348285</c:v>
                </c:pt>
                <c:pt idx="5">
                  <c:v>0.14955483615300835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2634904"/>
        <c:axId val="202634512"/>
      </c:lineChart>
      <c:catAx>
        <c:axId val="134392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es-PY"/>
          </a:p>
        </c:txPr>
        <c:crossAx val="202634120"/>
        <c:crosses val="autoZero"/>
        <c:auto val="1"/>
        <c:lblAlgn val="ctr"/>
        <c:lblOffset val="100"/>
        <c:noMultiLvlLbl val="0"/>
      </c:catAx>
      <c:valAx>
        <c:axId val="202634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mbria" panose="02040503050406030204" pitchFamily="18" charset="0"/>
                    <a:ea typeface="+mn-ea"/>
                    <a:cs typeface="+mn-cs"/>
                  </a:defRPr>
                </a:pPr>
                <a:r>
                  <a:rPr lang="es-PY">
                    <a:latin typeface="Cambria" panose="02040503050406030204" pitchFamily="18" charset="0"/>
                  </a:rPr>
                  <a:t>Millones</a:t>
                </a:r>
                <a:r>
                  <a:rPr lang="es-PY" baseline="0">
                    <a:latin typeface="Cambria" panose="02040503050406030204" pitchFamily="18" charset="0"/>
                  </a:rPr>
                  <a:t> de Guaraníes</a:t>
                </a:r>
                <a:endParaRPr lang="es-PY">
                  <a:latin typeface="Cambria" panose="020405030504060302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mbria" panose="02040503050406030204" pitchFamily="18" charset="0"/>
                  <a:ea typeface="+mn-ea"/>
                  <a:cs typeface="+mn-cs"/>
                </a:defRPr>
              </a:pPr>
              <a:endParaRPr lang="es-PY"/>
            </a:p>
          </c:txPr>
        </c:title>
        <c:numFmt formatCode="_-* #,##0\ _€_-;\-* #,##0\ _€_-;_-* &quot;-&quot;??\ _€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es-PY"/>
          </a:p>
        </c:txPr>
        <c:crossAx val="134392328"/>
        <c:crosses val="autoZero"/>
        <c:crossBetween val="between"/>
      </c:valAx>
      <c:valAx>
        <c:axId val="202634512"/>
        <c:scaling>
          <c:orientation val="minMax"/>
          <c:max val="0.8"/>
        </c:scaling>
        <c:delete val="0"/>
        <c:axPos val="r"/>
        <c:numFmt formatCode="0%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es-PY"/>
          </a:p>
        </c:txPr>
        <c:crossAx val="202634904"/>
        <c:crosses val="max"/>
        <c:crossBetween val="between"/>
      </c:valAx>
      <c:catAx>
        <c:axId val="20263490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263451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  <a:ea typeface="+mn-ea"/>
              <a:cs typeface="+mn-cs"/>
            </a:defRPr>
          </a:pPr>
          <a:endParaRPr lang="es-PY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 Narrow" panose="020B0606020202030204" pitchFamily="34" charset="0"/>
        </a:defRPr>
      </a:pPr>
      <a:endParaRPr lang="es-PY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'Cartera Inf.GAO'!$L$20</c:f>
              <c:strCache>
                <c:ptCount val="1"/>
                <c:pt idx="0">
                  <c:v>Setiembre/2017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-0.21577416885389325"/>
                  <c:y val="-0.3179381743948673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5.0034995625546806E-3"/>
                  <c:y val="-5.297535724701078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.30900503062117235"/>
                  <c:y val="7.1522309711286101E-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Cambria" panose="02040503050406030204" pitchFamily="18" charset="0"/>
                    <a:ea typeface="+mn-ea"/>
                    <a:cs typeface="+mn-cs"/>
                  </a:defRPr>
                </a:pPr>
                <a:endParaRPr lang="es-PY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'Cartera Inf.GAO'!$K$21:$K$24</c:f>
              <c:strCache>
                <c:ptCount val="4"/>
                <c:pt idx="0">
                  <c:v>Bancos</c:v>
                </c:pt>
                <c:pt idx="1">
                  <c:v>Cooperativas</c:v>
                </c:pt>
                <c:pt idx="2">
                  <c:v>Financieras + FG</c:v>
                </c:pt>
                <c:pt idx="3">
                  <c:v>Total</c:v>
                </c:pt>
              </c:strCache>
            </c:strRef>
          </c:cat>
          <c:val>
            <c:numRef>
              <c:f>'Cartera Inf.GAO'!$M$21:$M$23</c:f>
              <c:numCache>
                <c:formatCode>#,##0</c:formatCode>
                <c:ptCount val="3"/>
                <c:pt idx="0">
                  <c:v>3365640320035</c:v>
                </c:pt>
                <c:pt idx="1">
                  <c:v>718790822365</c:v>
                </c:pt>
                <c:pt idx="2" formatCode="_(* #,##0_);_(* \(#,##0\);_(* &quot;-&quot;??_);_(@_)">
                  <c:v>93023497583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Y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0"/>
    </c:view3D>
    <c:floor>
      <c:thickness val="0"/>
      <c:spPr>
        <a:noFill/>
        <a:ln w="9525" cap="flat" cmpd="sng" algn="ctr">
          <a:solidFill>
            <a:schemeClr val="tx1">
              <a:tint val="75000"/>
              <a:shade val="95000"/>
              <a:satMod val="105000"/>
            </a:schemeClr>
          </a:solidFill>
          <a:prstDash val="solid"/>
          <a:round/>
        </a:ln>
        <a:effectLst/>
        <a:sp3d contourW="9525">
          <a:contourClr>
            <a:schemeClr val="tx1">
              <a:tint val="75000"/>
              <a:shade val="95000"/>
              <a:satMod val="10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2604318242603098E-2"/>
          <c:y val="0.16444407799810365"/>
          <c:w val="0.93745900933367787"/>
          <c:h val="0.83555592200189632"/>
        </c:manualLayout>
      </c:layout>
      <c:pie3DChart>
        <c:varyColors val="1"/>
        <c:ser>
          <c:idx val="0"/>
          <c:order val="0"/>
          <c:spPr>
            <a:effectLst>
              <a:outerShdw blurRad="63500" dist="114300" dir="17580000" sx="164000" sy="164000" algn="tr" rotWithShape="0">
                <a:prstClr val="black">
                  <a:alpha val="38000"/>
                </a:prstClr>
              </a:outerShdw>
            </a:effectLst>
          </c:spPr>
          <c:explosion val="5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dist="114300" dir="17580000" sx="164000" sy="164000" algn="tr" rotWithShape="0">
                  <a:prstClr val="black">
                    <a:alpha val="38000"/>
                  </a:prst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4DE-4A3C-935E-BD6B98BF7E2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dist="114300" dir="17580000" sx="164000" sy="164000" algn="tr" rotWithShape="0">
                  <a:prstClr val="black">
                    <a:alpha val="38000"/>
                  </a:prst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4DE-4A3C-935E-BD6B98BF7E2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dist="114300" dir="17580000" sx="164000" sy="164000" algn="tr" rotWithShape="0">
                  <a:prstClr val="black">
                    <a:alpha val="38000"/>
                  </a:prst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44DE-4A3C-935E-BD6B98BF7E2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dist="114300" dir="17580000" sx="164000" sy="164000" algn="tr" rotWithShape="0">
                  <a:prstClr val="black">
                    <a:alpha val="38000"/>
                  </a:prst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44DE-4A3C-935E-BD6B98BF7E2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dist="114300" dir="17580000" sx="164000" sy="164000" algn="tr" rotWithShape="0">
                  <a:prstClr val="black">
                    <a:alpha val="38000"/>
                  </a:prst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44DE-4A3C-935E-BD6B98BF7E2B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dist="114300" dir="17580000" sx="164000" sy="164000" algn="tr" rotWithShape="0">
                  <a:prstClr val="black">
                    <a:alpha val="38000"/>
                  </a:prst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44DE-4A3C-935E-BD6B98BF7E2B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63500" dist="114300" dir="17580000" sx="164000" sy="164000" algn="tr" rotWithShape="0">
                  <a:prstClr val="black">
                    <a:alpha val="38000"/>
                  </a:prst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44DE-4A3C-935E-BD6B98BF7E2B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63500" dist="114300" dir="17580000" sx="164000" sy="164000" algn="tr" rotWithShape="0">
                  <a:prstClr val="black">
                    <a:alpha val="38000"/>
                  </a:prst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44DE-4A3C-935E-BD6B98BF7E2B}"/>
              </c:ext>
            </c:extLst>
          </c:dPt>
          <c:dLbls>
            <c:dLbl>
              <c:idx val="0"/>
              <c:layout>
                <c:manualLayout>
                  <c:x val="-0.23835756281760118"/>
                  <c:y val="0.106747468084814"/>
                </c:manualLayout>
              </c:layout>
              <c:numFmt formatCode="0.00%" sourceLinked="0"/>
              <c:spPr>
                <a:noFill/>
                <a:ln w="25400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50" b="0" i="0" u="none" strike="noStrike" kern="1200" baseline="0">
                      <a:solidFill>
                        <a:srgbClr val="000000"/>
                      </a:solidFill>
                      <a:latin typeface="Cambria" panose="02040503050406030204" pitchFamily="18" charset="0"/>
                      <a:ea typeface="Calibri"/>
                      <a:cs typeface="Calibri"/>
                    </a:defRPr>
                  </a:pPr>
                  <a:endParaRPr lang="es-PY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4DE-4A3C-935E-BD6B98BF7E2B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19351638040063654"/>
                  <c:y val="-0.2369092083384865"/>
                </c:manualLayout>
              </c:layout>
              <c:numFmt formatCode="0.00%" sourceLinked="0"/>
              <c:spPr>
                <a:noFill/>
                <a:ln w="25400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50" b="0" i="0" u="none" strike="noStrike" kern="1200" baseline="0">
                      <a:solidFill>
                        <a:srgbClr val="000000"/>
                      </a:solidFill>
                      <a:latin typeface="Cambria" panose="02040503050406030204" pitchFamily="18" charset="0"/>
                      <a:ea typeface="Calibri"/>
                      <a:cs typeface="Calibri"/>
                    </a:defRPr>
                  </a:pPr>
                  <a:endParaRPr lang="es-PY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44DE-4A3C-935E-BD6B98BF7E2B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7.9170440482504406E-2"/>
                  <c:y val="-0.23374586030149386"/>
                </c:manualLayout>
              </c:layout>
              <c:numFmt formatCode="0.00%" sourceLinked="0"/>
              <c:spPr>
                <a:noFill/>
                <a:ln w="25400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50" b="0" i="0" u="none" strike="noStrike" kern="1200" baseline="0">
                      <a:solidFill>
                        <a:srgbClr val="000000"/>
                      </a:solidFill>
                      <a:latin typeface="Cambria" panose="02040503050406030204" pitchFamily="18" charset="0"/>
                      <a:ea typeface="Calibri"/>
                      <a:cs typeface="Calibri"/>
                    </a:defRPr>
                  </a:pPr>
                  <a:endParaRPr lang="es-PY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44DE-4A3C-935E-BD6B98BF7E2B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.15241447150712376"/>
                  <c:y val="-0.18307457641093292"/>
                </c:manualLayout>
              </c:layout>
              <c:numFmt formatCode="0.00%" sourceLinked="0"/>
              <c:spPr>
                <a:noFill/>
                <a:ln w="25400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50" b="0" i="0" u="none" strike="noStrike" kern="1200" baseline="0">
                      <a:solidFill>
                        <a:srgbClr val="000000"/>
                      </a:solidFill>
                      <a:latin typeface="Cambria" panose="02040503050406030204" pitchFamily="18" charset="0"/>
                      <a:ea typeface="Calibri"/>
                      <a:cs typeface="Calibri"/>
                    </a:defRPr>
                  </a:pPr>
                  <a:endParaRPr lang="es-PY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44DE-4A3C-935E-BD6B98BF7E2B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.12840765370649912"/>
                  <c:y val="9.7412430775995935E-3"/>
                </c:manualLayout>
              </c:layout>
              <c:numFmt formatCode="0.00%" sourceLinked="0"/>
              <c:spPr>
                <a:noFill/>
                <a:ln w="25400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50" b="0" i="0" u="none" strike="noStrike" kern="1200" baseline="0">
                      <a:solidFill>
                        <a:srgbClr val="000000"/>
                      </a:solidFill>
                      <a:latin typeface="Cambria" panose="02040503050406030204" pitchFamily="18" charset="0"/>
                      <a:ea typeface="Calibri"/>
                      <a:cs typeface="Calibri"/>
                    </a:defRPr>
                  </a:pPr>
                  <a:endParaRPr lang="es-PY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44DE-4A3C-935E-BD6B98BF7E2B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2.2442350146646167E-2"/>
                  <c:y val="-4.146184606505339E-2"/>
                </c:manualLayout>
              </c:layout>
              <c:numFmt formatCode="0.00%" sourceLinked="0"/>
              <c:spPr>
                <a:noFill/>
                <a:ln w="25400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50" b="0" i="0" u="none" strike="noStrike" kern="1200" baseline="0">
                      <a:solidFill>
                        <a:srgbClr val="000000"/>
                      </a:solidFill>
                      <a:latin typeface="Cambria" panose="02040503050406030204" pitchFamily="18" charset="0"/>
                      <a:ea typeface="Calibri"/>
                      <a:cs typeface="Calibri"/>
                    </a:defRPr>
                  </a:pPr>
                  <a:endParaRPr lang="es-PY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44DE-4A3C-935E-BD6B98BF7E2B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8.2801825937560917E-3"/>
                  <c:y val="-4.5269681603935644E-2"/>
                </c:manualLayout>
              </c:layout>
              <c:numFmt formatCode="0.00%" sourceLinked="0"/>
              <c:spPr>
                <a:noFill/>
                <a:ln w="25400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50" b="0" i="0" u="none" strike="noStrike" kern="1200" baseline="0">
                      <a:solidFill>
                        <a:srgbClr val="000000"/>
                      </a:solidFill>
                      <a:latin typeface="Cambria" panose="02040503050406030204" pitchFamily="18" charset="0"/>
                      <a:ea typeface="Calibri"/>
                      <a:cs typeface="Calibri"/>
                    </a:defRPr>
                  </a:pPr>
                  <a:endParaRPr lang="es-PY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44DE-4A3C-935E-BD6B98BF7E2B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7.114266157144865E-3"/>
                  <c:y val="-6.9702766211815148E-2"/>
                </c:manualLayout>
              </c:layout>
              <c:numFmt formatCode="0.00%" sourceLinked="0"/>
              <c:spPr>
                <a:noFill/>
                <a:ln w="25400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50" b="0" i="0" u="none" strike="noStrike" kern="1200" baseline="0">
                      <a:solidFill>
                        <a:srgbClr val="000000"/>
                      </a:solidFill>
                      <a:latin typeface="Cambria" panose="02040503050406030204" pitchFamily="18" charset="0"/>
                      <a:ea typeface="Calibri"/>
                      <a:cs typeface="Calibri"/>
                    </a:defRPr>
                  </a:pPr>
                  <a:endParaRPr lang="es-PY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44DE-4A3C-935E-BD6B98BF7E2B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0.23493924370564798"/>
                  <c:y val="-7.4365704286964126E-3"/>
                </c:manualLayout>
              </c:layout>
              <c:numFmt formatCode="0.00%" sourceLinked="0"/>
              <c:spPr>
                <a:noFill/>
                <a:ln w="25400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50" b="0" i="0" u="none" strike="noStrike" kern="1200" baseline="0">
                      <a:solidFill>
                        <a:srgbClr val="000000"/>
                      </a:solidFill>
                      <a:latin typeface="Cambria" panose="02040503050406030204" pitchFamily="18" charset="0"/>
                      <a:ea typeface="Calibri"/>
                      <a:cs typeface="Calibri"/>
                    </a:defRPr>
                  </a:pPr>
                  <a:endParaRPr lang="es-PY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0-44DE-4A3C-935E-BD6B98BF7E2B}"/>
                </c:ex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0.10235866981273806"/>
                  <c:y val="-0.10743657042869641"/>
                </c:manualLayout>
              </c:layout>
              <c:numFmt formatCode="0.00%" sourceLinked="0"/>
              <c:spPr>
                <a:noFill/>
                <a:ln w="25400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50" b="0" i="0" u="none" strike="noStrike" kern="1200" baseline="0">
                      <a:solidFill>
                        <a:srgbClr val="000000"/>
                      </a:solidFill>
                      <a:latin typeface="Cambria" panose="02040503050406030204" pitchFamily="18" charset="0"/>
                      <a:ea typeface="Calibri"/>
                      <a:cs typeface="Calibri"/>
                    </a:defRPr>
                  </a:pPr>
                  <a:endParaRPr lang="es-PY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44DE-4A3C-935E-BD6B98BF7E2B}"/>
                </c:ex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0.2083936477637266"/>
                  <c:y val="-3.5214348206474191E-2"/>
                </c:manualLayout>
              </c:layout>
              <c:numFmt formatCode="0.00%" sourceLinked="0"/>
              <c:spPr>
                <a:noFill/>
                <a:ln w="25400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50" b="0" i="0" u="none" strike="noStrike" kern="1200" baseline="0">
                      <a:solidFill>
                        <a:srgbClr val="000000"/>
                      </a:solidFill>
                      <a:latin typeface="Cambria" panose="02040503050406030204" pitchFamily="18" charset="0"/>
                      <a:ea typeface="Calibri"/>
                      <a:cs typeface="Calibri"/>
                    </a:defRPr>
                  </a:pPr>
                  <a:endParaRPr lang="es-PY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2-44DE-4A3C-935E-BD6B98BF7E2B}"/>
                </c:ext>
                <c:ext xmlns:c15="http://schemas.microsoft.com/office/drawing/2012/chart" uri="{CE6537A1-D6FC-4f65-9D91-7224C49458BB}"/>
              </c:extLst>
            </c:dLbl>
            <c:numFmt formatCode="0.00%" sourceLinked="0"/>
            <c:spPr>
              <a:noFill/>
              <a:ln w="25400"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rgbClr val="000000"/>
                    </a:solidFill>
                    <a:latin typeface="Cambria" panose="02040503050406030204" pitchFamily="18" charset="0"/>
                    <a:ea typeface="Calibri"/>
                    <a:cs typeface="Calibri"/>
                  </a:defRPr>
                </a:pPr>
                <a:endParaRPr lang="es-PY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prstDash val="solid"/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'Por Sector'!$S$7:$S$14</c:f>
              <c:strCache>
                <c:ptCount val="8"/>
                <c:pt idx="0">
                  <c:v>INMOBILIARIO</c:v>
                </c:pt>
                <c:pt idx="1">
                  <c:v>INFRAESTRUCTURA</c:v>
                </c:pt>
                <c:pt idx="2">
                  <c:v>SERVICIOS</c:v>
                </c:pt>
                <c:pt idx="3">
                  <c:v>GANADERO</c:v>
                </c:pt>
                <c:pt idx="4">
                  <c:v>AGRICOLA</c:v>
                </c:pt>
                <c:pt idx="5">
                  <c:v>MICROEMPRESA</c:v>
                </c:pt>
                <c:pt idx="6">
                  <c:v>INDUSTRIAL</c:v>
                </c:pt>
                <c:pt idx="7">
                  <c:v>COMERCIAL</c:v>
                </c:pt>
              </c:strCache>
            </c:strRef>
          </c:cat>
          <c:val>
            <c:numRef>
              <c:f>'Por Sector'!$T$7:$T$14</c:f>
              <c:numCache>
                <c:formatCode>_ * #,##0_ ;_ * \-#,##0_ ;_ * "-"??_ ;_ @_ </c:formatCode>
                <c:ptCount val="8"/>
                <c:pt idx="0">
                  <c:v>267142310830.20001</c:v>
                </c:pt>
                <c:pt idx="1">
                  <c:v>188655776072</c:v>
                </c:pt>
                <c:pt idx="2">
                  <c:v>145556498627</c:v>
                </c:pt>
                <c:pt idx="3">
                  <c:v>108566692982</c:v>
                </c:pt>
                <c:pt idx="4">
                  <c:v>86041965686.235306</c:v>
                </c:pt>
                <c:pt idx="5">
                  <c:v>80500995877</c:v>
                </c:pt>
                <c:pt idx="6">
                  <c:v>68796278260</c:v>
                </c:pt>
                <c:pt idx="7">
                  <c:v>31651607284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3-44DE-4A3C-935E-BD6B98BF7E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0">
          <a:solidFill>
            <a:schemeClr val="bg1"/>
          </a:solidFill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prstDash val="solid"/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s-PY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'Grafico 6'!$C$29</c:f>
              <c:strCache>
                <c:ptCount val="1"/>
                <c:pt idx="0">
                  <c:v>Utilidades Brutas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'Grafico 6'!$B$38:$B$42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'Grafico 6'!$C$38:$C$42</c:f>
              <c:numCache>
                <c:formatCode>_(* #,##0.00_);_(* \(#,##0.00\);_(* "-"_);_(@_)</c:formatCode>
                <c:ptCount val="4"/>
                <c:pt idx="0">
                  <c:v>29.269317721</c:v>
                </c:pt>
                <c:pt idx="1">
                  <c:v>45.305702832000001</c:v>
                </c:pt>
                <c:pt idx="2">
                  <c:v>48.425502260999998</c:v>
                </c:pt>
                <c:pt idx="3">
                  <c:v>57.158733531999999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585-45AE-BC4B-85C91CA1C470}"/>
            </c:ext>
          </c:extLst>
        </c:ser>
        <c:ser>
          <c:idx val="1"/>
          <c:order val="1"/>
          <c:tx>
            <c:strRef>
              <c:f>'Grafico 6'!$D$29</c:f>
              <c:strCache>
                <c:ptCount val="1"/>
                <c:pt idx="0">
                  <c:v>Costos Operativos</c:v>
                </c:pt>
              </c:strCache>
            </c:strRef>
          </c:tx>
          <c:spPr>
            <a:solidFill>
              <a:srgbClr val="FF9900"/>
            </a:solidFill>
            <a:ln>
              <a:noFill/>
            </a:ln>
            <a:effectLst/>
          </c:spPr>
          <c:invertIfNegative val="0"/>
          <c:cat>
            <c:numRef>
              <c:f>'Grafico 6'!$B$38:$B$42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'Grafico 6'!$D$38:$D$42</c:f>
              <c:numCache>
                <c:formatCode>_(* #,##0.00_);_(* \(#,##0.00\);_(* "-"_);_(@_)</c:formatCode>
                <c:ptCount val="4"/>
                <c:pt idx="0">
                  <c:v>13.089527066</c:v>
                </c:pt>
                <c:pt idx="1">
                  <c:v>14.374364048</c:v>
                </c:pt>
                <c:pt idx="2">
                  <c:v>16.667030482000001</c:v>
                </c:pt>
                <c:pt idx="3">
                  <c:v>18.240633453000001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585-45AE-BC4B-85C91CA1C4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1"/>
        <c:axId val="203011168"/>
        <c:axId val="203011560"/>
      </c:barChart>
      <c:lineChart>
        <c:grouping val="standard"/>
        <c:varyColors val="0"/>
        <c:ser>
          <c:idx val="2"/>
          <c:order val="2"/>
          <c:tx>
            <c:strRef>
              <c:f>'Grafico 6'!$E$29</c:f>
              <c:strCache>
                <c:ptCount val="1"/>
                <c:pt idx="0">
                  <c:v>Eficiencia Operativa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5.772005772005772E-3"/>
                  <c:y val="-1.9464720194647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3585-45AE-BC4B-85C91CA1C470}"/>
                </c:ext>
                <c:ext xmlns:c15="http://schemas.microsoft.com/office/drawing/2012/chart" uri="{CE6537A1-D6FC-4f65-9D91-7224C49458BB}">
                  <c15:layout>
                    <c:manualLayout>
                      <c:w val="0.11247116837668018"/>
                      <c:h val="8.7829185585378472E-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0"/>
                  <c:y val="-2.43309002433090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3585-45AE-BC4B-85C91CA1C470}"/>
                </c:ext>
                <c:ext xmlns:c15="http://schemas.microsoft.com/office/drawing/2012/chart" uri="{CE6537A1-D6FC-4f65-9D91-7224C49458BB}">
                  <c15:layout>
                    <c:manualLayout>
                      <c:w val="0.11247116837668018"/>
                      <c:h val="8.7829185585378472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/>
              <a:lstStyle/>
              <a:p>
                <a:pPr>
                  <a:defRPr b="1"/>
                </a:pPr>
                <a:endParaRPr lang="es-P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'Grafico 6'!$B$38:$B$42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'Grafico 6'!$E$38:$E$42</c:f>
              <c:numCache>
                <c:formatCode>0.00%</c:formatCode>
                <c:ptCount val="4"/>
                <c:pt idx="0">
                  <c:v>0.44720984584511153</c:v>
                </c:pt>
                <c:pt idx="1">
                  <c:v>0.31727493779982158</c:v>
                </c:pt>
                <c:pt idx="2">
                  <c:v>0.34417878398388807</c:v>
                </c:pt>
                <c:pt idx="3">
                  <c:v>0.31912242147191877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4-3585-45AE-BC4B-85C91CA1C4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3012344"/>
        <c:axId val="203011952"/>
      </c:lineChart>
      <c:catAx>
        <c:axId val="203011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b="1"/>
            </a:pPr>
            <a:endParaRPr lang="es-PY"/>
          </a:p>
        </c:txPr>
        <c:crossAx val="203011560"/>
        <c:crosses val="autoZero"/>
        <c:auto val="1"/>
        <c:lblAlgn val="ctr"/>
        <c:lblOffset val="100"/>
        <c:noMultiLvlLbl val="0"/>
      </c:catAx>
      <c:valAx>
        <c:axId val="203011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s-PY"/>
                  <a:t>Miles de Millones de Gs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s-PY"/>
          </a:p>
        </c:txPr>
        <c:crossAx val="203011168"/>
        <c:crosses val="autoZero"/>
        <c:crossBetween val="between"/>
      </c:valAx>
      <c:valAx>
        <c:axId val="203011952"/>
        <c:scaling>
          <c:orientation val="minMax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s-PY"/>
                  <a:t>Eficiencia Operativa en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0.0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s-PY"/>
          </a:p>
        </c:txPr>
        <c:crossAx val="203012344"/>
        <c:crosses val="max"/>
        <c:crossBetween val="between"/>
      </c:valAx>
      <c:catAx>
        <c:axId val="2030123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20301195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es-PY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latin typeface="Cambria" panose="02040503050406030204" pitchFamily="18" charset="0"/>
        </a:defRPr>
      </a:pPr>
      <a:endParaRPr lang="es-PY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'Principales Indicadores'!$T$31</c:f>
              <c:strCache>
                <c:ptCount val="1"/>
                <c:pt idx="0">
                  <c:v>Costos Operativos / Utilidades Brutas AFD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3.0077948855355943E-2"/>
                  <c:y val="-5.599885151348095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A090-47CD-B1A7-1B8FBD31DE5B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Cambria" panose="02040503050406030204" pitchFamily="18" charset="0"/>
                    <a:ea typeface="+mn-ea"/>
                    <a:cs typeface="+mn-cs"/>
                  </a:defRPr>
                </a:pPr>
                <a:endParaRPr lang="es-PY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'Principales Indicadores'!$U$30:$X$30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'Principales Indicadores'!$U$31:$X$31</c:f>
              <c:numCache>
                <c:formatCode>0.00%</c:formatCode>
                <c:ptCount val="4"/>
                <c:pt idx="0">
                  <c:v>0.44720984584511153</c:v>
                </c:pt>
                <c:pt idx="1">
                  <c:v>0.31727493779982158</c:v>
                </c:pt>
                <c:pt idx="2">
                  <c:v>0.34417878398388807</c:v>
                </c:pt>
                <c:pt idx="3">
                  <c:v>0.31912242147191877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A090-47CD-B1A7-1B8FBD31DE5B}"/>
            </c:ext>
          </c:extLst>
        </c:ser>
        <c:ser>
          <c:idx val="1"/>
          <c:order val="1"/>
          <c:tx>
            <c:strRef>
              <c:f>'Principales Indicadores'!$T$32</c:f>
              <c:strCache>
                <c:ptCount val="1"/>
                <c:pt idx="0">
                  <c:v>Costos Operativos / Utilidades Brutas Sistema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6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Cambria" panose="02040503050406030204" pitchFamily="18" charset="0"/>
                    <a:ea typeface="+mn-ea"/>
                    <a:cs typeface="+mn-cs"/>
                  </a:defRPr>
                </a:pPr>
                <a:endParaRPr lang="es-PY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'Principales Indicadores'!$U$30:$X$30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'Principales Indicadores'!$U$32:$X$32</c:f>
              <c:numCache>
                <c:formatCode>0.00%</c:formatCode>
                <c:ptCount val="4"/>
                <c:pt idx="0">
                  <c:v>0.48849999999999999</c:v>
                </c:pt>
                <c:pt idx="1">
                  <c:v>0.50070000000000003</c:v>
                </c:pt>
                <c:pt idx="2">
                  <c:v>0.50570000000000004</c:v>
                </c:pt>
                <c:pt idx="3">
                  <c:v>0.48670000000000002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A090-47CD-B1A7-1B8FBD31DE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3013520"/>
        <c:axId val="203797616"/>
      </c:lineChart>
      <c:catAx>
        <c:axId val="203013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es-PY"/>
          </a:p>
        </c:txPr>
        <c:crossAx val="203797616"/>
        <c:crosses val="autoZero"/>
        <c:auto val="1"/>
        <c:lblAlgn val="ctr"/>
        <c:lblOffset val="100"/>
        <c:noMultiLvlLbl val="0"/>
      </c:catAx>
      <c:valAx>
        <c:axId val="203797616"/>
        <c:scaling>
          <c:orientation val="minMax"/>
          <c:min val="0.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es-PY"/>
          </a:p>
        </c:txPr>
        <c:crossAx val="2030135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Cambria" panose="02040503050406030204" pitchFamily="18" charset="0"/>
              <a:ea typeface="+mn-ea"/>
              <a:cs typeface="+mn-cs"/>
            </a:defRPr>
          </a:pPr>
          <a:endParaRPr lang="es-PY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Y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Hoja1!$N$2</c:f>
              <c:strCache>
                <c:ptCount val="1"/>
                <c:pt idx="0">
                  <c:v>RECURSOS ADMINISTRADOS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Cambria" panose="02040503050406030204" pitchFamily="18" charset="0"/>
                    <a:ea typeface="+mn-ea"/>
                    <a:cs typeface="+mn-cs"/>
                  </a:defRPr>
                </a:pPr>
                <a:endParaRPr lang="es-PY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Hoja1!$M$3:$M$7</c:f>
              <c:strCach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 (*)</c:v>
                </c:pt>
              </c:strCache>
            </c:strRef>
          </c:cat>
          <c:val>
            <c:numRef>
              <c:f>Hoja1!$N$3:$N$7</c:f>
              <c:numCache>
                <c:formatCode>"Gs"#,##0_);[Red]\("Gs"#,##0\)</c:formatCode>
                <c:ptCount val="5"/>
                <c:pt idx="0">
                  <c:v>150000000000</c:v>
                </c:pt>
                <c:pt idx="1">
                  <c:v>187340000000</c:v>
                </c:pt>
                <c:pt idx="2">
                  <c:v>254171274581</c:v>
                </c:pt>
                <c:pt idx="3">
                  <c:v>453368946667</c:v>
                </c:pt>
                <c:pt idx="4">
                  <c:v>569968389083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44C-4205-97F8-1B4DBE2938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203799968"/>
        <c:axId val="203800360"/>
      </c:barChart>
      <c:catAx>
        <c:axId val="203799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es-PY"/>
          </a:p>
        </c:txPr>
        <c:crossAx val="203800360"/>
        <c:crosses val="autoZero"/>
        <c:auto val="1"/>
        <c:lblAlgn val="ctr"/>
        <c:lblOffset val="100"/>
        <c:noMultiLvlLbl val="0"/>
      </c:catAx>
      <c:valAx>
        <c:axId val="203800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Gs&quot;#,##0_);[Red]\(&quot;Gs&quot;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es-PY"/>
          </a:p>
        </c:txPr>
        <c:crossAx val="203799968"/>
        <c:crosses val="autoZero"/>
        <c:crossBetween val="between"/>
        <c:dispUnits>
          <c:builtInUnit val="m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Cambria" panose="02040503050406030204" pitchFamily="18" charset="0"/>
                    <a:ea typeface="+mn-ea"/>
                    <a:cs typeface="+mn-cs"/>
                  </a:defRPr>
                </a:pPr>
                <a:endParaRPr lang="es-PY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Y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923-431C-A981-D016BA7502EC}"/>
              </c:ext>
            </c:extLst>
          </c:dPt>
          <c:dPt>
            <c:idx val="1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923-431C-A981-D016BA7502EC}"/>
              </c:ext>
            </c:extLst>
          </c:dPt>
          <c:dLbls>
            <c:dLbl>
              <c:idx val="0"/>
              <c:layout>
                <c:manualLayout>
                  <c:x val="8.3165135608048987E-2"/>
                  <c:y val="1.1574074074074073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923-431C-A981-D016BA7502EC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10922232073473925"/>
                  <c:y val="-7.8616393445995719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Cambria" panose="02040503050406030204" pitchFamily="18" charset="0"/>
                      <a:ea typeface="+mn-ea"/>
                      <a:cs typeface="+mn-cs"/>
                    </a:defRPr>
                  </a:pPr>
                  <a:endParaRPr lang="es-PY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B923-431C-A981-D016BA7502EC}"/>
                </c:ext>
                <c:ext xmlns:c15="http://schemas.microsoft.com/office/drawing/2012/chart" uri="{CE6537A1-D6FC-4f65-9D91-7224C49458BB}">
                  <c15:layout>
                    <c:manualLayout>
                      <c:w val="0.2595277777777778"/>
                      <c:h val="0.27372703412073485"/>
                    </c:manualLayout>
                  </c15:layout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Cambria" panose="02040503050406030204" pitchFamily="18" charset="0"/>
                    <a:ea typeface="+mn-ea"/>
                    <a:cs typeface="+mn-cs"/>
                  </a:defRPr>
                </a:pPr>
                <a:endParaRPr lang="es-PY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Presup_18!$D$216:$D$217</c:f>
              <c:strCache>
                <c:ptCount val="2"/>
                <c:pt idx="0">
                  <c:v>GASTOS CORRIENTES</c:v>
                </c:pt>
                <c:pt idx="1">
                  <c:v>GASTOS DE CAPITAL</c:v>
                </c:pt>
              </c:strCache>
            </c:strRef>
          </c:cat>
          <c:val>
            <c:numRef>
              <c:f>Presup_18!$F$216:$F$217</c:f>
              <c:numCache>
                <c:formatCode>0.00%</c:formatCode>
                <c:ptCount val="2"/>
                <c:pt idx="0">
                  <c:v>0.12303569328131615</c:v>
                </c:pt>
                <c:pt idx="1">
                  <c:v>0.87696430671868386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B923-431C-A981-D016BA7502EC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Cambria" panose="02040503050406030204" pitchFamily="18" charset="0"/>
              <a:ea typeface="+mn-ea"/>
              <a:cs typeface="+mn-cs"/>
            </a:defRPr>
          </a:pPr>
          <a:endParaRPr lang="es-PY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Y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sng" strike="noStrike" kern="1200" spc="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r>
              <a:rPr lang="es-PY" sz="2000" b="1" u="sng">
                <a:solidFill>
                  <a:schemeClr val="tx1"/>
                </a:solidFill>
              </a:rPr>
              <a:t>Gastos Corrientes</a:t>
            </a:r>
          </a:p>
        </c:rich>
      </c:tx>
      <c:layout>
        <c:manualLayout>
          <c:xMode val="edge"/>
          <c:yMode val="edge"/>
          <c:x val="0.32769934889990393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sng" strike="noStrike" kern="1200" spc="0" baseline="0">
              <a:solidFill>
                <a:schemeClr val="tx1"/>
              </a:solidFill>
              <a:latin typeface="Cambria" panose="02040503050406030204" pitchFamily="18" charset="0"/>
              <a:ea typeface="+mn-ea"/>
              <a:cs typeface="+mn-cs"/>
            </a:defRPr>
          </a:pPr>
          <a:endParaRPr lang="es-PY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141-4510-AA69-1BFDFFF581D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141-4510-AA69-1BFDFFF581D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1141-4510-AA69-1BFDFFF581DE}"/>
              </c:ext>
            </c:extLst>
          </c:dPt>
          <c:dPt>
            <c:idx val="3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1141-4510-AA69-1BFDFFF581D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1141-4510-AA69-1BFDFFF581D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1141-4510-AA69-1BFDFFF581DE}"/>
              </c:ext>
            </c:extLst>
          </c:dPt>
          <c:dLbls>
            <c:dLbl>
              <c:idx val="0"/>
              <c:layout>
                <c:manualLayout>
                  <c:x val="-2.0744136068214642E-2"/>
                  <c:y val="-5.486682035329407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1141-4510-AA69-1BFDFFF581DE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2076540106655625E-3"/>
                  <c:y val="-0.10081842758212051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1141-4510-AA69-1BFDFFF581DE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5.5354167848687408E-2"/>
                  <c:y val="3.265452869968305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1141-4510-AA69-1BFDFFF581DE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.15139985661011876"/>
                  <c:y val="-0.2739607622066153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1141-4510-AA69-1BFDFFF581DE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0.16531517935258092"/>
                  <c:y val="-3.4916885389326337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50" b="0" i="0" u="none" strike="noStrike" kern="1200" baseline="0">
                      <a:solidFill>
                        <a:schemeClr val="tx1"/>
                      </a:solidFill>
                      <a:latin typeface="Cambria" panose="02040503050406030204" pitchFamily="18" charset="0"/>
                      <a:ea typeface="+mn-ea"/>
                      <a:cs typeface="+mn-cs"/>
                    </a:defRPr>
                  </a:pPr>
                  <a:endParaRPr lang="es-PY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3.7031909648927899E-2"/>
                  <c:y val="-7.86336240417731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1141-4510-AA69-1BFDFFF581DE}"/>
                </c:ext>
                <c:ext xmlns:c15="http://schemas.microsoft.com/office/drawing/2012/chart" uri="{CE6537A1-D6FC-4f65-9D91-7224C49458BB}"/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Cambria" panose="02040503050406030204" pitchFamily="18" charset="0"/>
                    <a:ea typeface="+mn-ea"/>
                    <a:cs typeface="+mn-cs"/>
                  </a:defRPr>
                </a:pPr>
                <a:endParaRPr lang="es-PY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Presup_18!$D$225:$D$230</c:f>
              <c:strCache>
                <c:ptCount val="6"/>
                <c:pt idx="0">
                  <c:v>SERVICIOS PERSONALES</c:v>
                </c:pt>
                <c:pt idx="1">
                  <c:v>SERVICIOS NO PERSONALES</c:v>
                </c:pt>
                <c:pt idx="2">
                  <c:v>BIENES DE CONSUMO E INSUMOS</c:v>
                </c:pt>
                <c:pt idx="3">
                  <c:v>SERVICIO DE LA DEUDA PÚBLICA</c:v>
                </c:pt>
                <c:pt idx="4">
                  <c:v>TRANSFERENCIAS</c:v>
                </c:pt>
                <c:pt idx="5">
                  <c:v>OTROS GASTOS</c:v>
                </c:pt>
              </c:strCache>
            </c:strRef>
          </c:cat>
          <c:val>
            <c:numRef>
              <c:f>Presup_18!$E$225:$E$230</c:f>
              <c:numCache>
                <c:formatCode>0.00%</c:formatCode>
                <c:ptCount val="6"/>
                <c:pt idx="0">
                  <c:v>7.1224559004163593E-2</c:v>
                </c:pt>
                <c:pt idx="1">
                  <c:v>5.6055464009177436E-2</c:v>
                </c:pt>
                <c:pt idx="2">
                  <c:v>1.4024090786519221E-3</c:v>
                </c:pt>
                <c:pt idx="3">
                  <c:v>0.84538013402804491</c:v>
                </c:pt>
                <c:pt idx="4">
                  <c:v>4.8592462976107644E-3</c:v>
                </c:pt>
                <c:pt idx="5">
                  <c:v>2.1078187582351329E-2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1141-4510-AA69-1BFDFFF581DE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Cambria" panose="02040503050406030204" pitchFamily="18" charset="0"/>
        </a:defRPr>
      </a:pPr>
      <a:endParaRPr lang="es-PY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0.86441</cdr:x>
      <cdr:y>0.79605</cdr:y>
    </cdr:from>
    <cdr:to>
      <cdr:x>1</cdr:x>
      <cdr:y>0.94783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5829302" y="479584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s-ES" sz="1100"/>
        </a:p>
      </cdr:txBody>
    </cdr:sp>
  </cdr:relSizeAnchor>
  <cdr:relSizeAnchor xmlns:cdr="http://schemas.openxmlformats.org/drawingml/2006/chartDrawing">
    <cdr:from>
      <cdr:x>0.91667</cdr:x>
      <cdr:y>0.65249</cdr:y>
    </cdr:from>
    <cdr:to>
      <cdr:x>0.98164</cdr:x>
      <cdr:y>0.70119</cdr:y>
    </cdr:to>
    <cdr:sp macro="" textlink="">
      <cdr:nvSpPr>
        <cdr:cNvPr id="3" name="CuadroTexto 2"/>
        <cdr:cNvSpPr txBox="1"/>
      </cdr:nvSpPr>
      <cdr:spPr>
        <a:xfrm xmlns:a="http://schemas.openxmlformats.org/drawingml/2006/main">
          <a:off x="6181726" y="3930973"/>
          <a:ext cx="438150" cy="2933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s-ES" sz="1100"/>
        </a:p>
      </cdr:txBody>
    </cdr:sp>
  </cdr:relSizeAnchor>
  <cdr:relSizeAnchor xmlns:cdr="http://schemas.openxmlformats.org/drawingml/2006/chartDrawing">
    <cdr:from>
      <cdr:x>0.60171</cdr:x>
      <cdr:y>0.70562</cdr:y>
    </cdr:from>
    <cdr:to>
      <cdr:x>0.72959</cdr:x>
      <cdr:y>0.90168</cdr:y>
    </cdr:to>
    <cdr:sp macro="" textlink="">
      <cdr:nvSpPr>
        <cdr:cNvPr id="6" name="CuadroTexto 5"/>
        <cdr:cNvSpPr txBox="1"/>
      </cdr:nvSpPr>
      <cdr:spPr>
        <a:xfrm xmlns:a="http://schemas.openxmlformats.org/drawingml/2006/main">
          <a:off x="4302577" y="3290891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s-PY" sz="1100"/>
        </a:p>
      </cdr:txBody>
    </cdr:sp>
  </cdr:relSizeAnchor>
  <cdr:relSizeAnchor xmlns:cdr="http://schemas.openxmlformats.org/drawingml/2006/chartDrawing">
    <cdr:from>
      <cdr:x>0.46584</cdr:x>
      <cdr:y>0.95478</cdr:y>
    </cdr:from>
    <cdr:to>
      <cdr:x>0.48049</cdr:x>
      <cdr:y>0.96458</cdr:y>
    </cdr:to>
    <cdr:sp macro="" textlink="">
      <cdr:nvSpPr>
        <cdr:cNvPr id="7" name="Rectángulo 6"/>
        <cdr:cNvSpPr/>
      </cdr:nvSpPr>
      <cdr:spPr>
        <a:xfrm xmlns:a="http://schemas.openxmlformats.org/drawingml/2006/main">
          <a:off x="3331027" y="4452941"/>
          <a:ext cx="104775" cy="45719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2">
            <a:lumMod val="75000"/>
          </a:schemeClr>
        </a:solidFill>
        <a:ln xmlns:a="http://schemas.openxmlformats.org/drawingml/2006/main">
          <a:solidFill>
            <a:schemeClr val="accent2">
              <a:lumMod val="75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s-PY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54678" cy="4972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63695" y="0"/>
            <a:ext cx="2954678" cy="4972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C29CFC-3DF3-47E9-9C9A-FC014C19B6F1}" type="datetimeFigureOut">
              <a:rPr lang="es-PY" smtClean="0"/>
              <a:t>08/10/2018</a:t>
            </a:fld>
            <a:endParaRPr lang="es-PY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2" y="9421456"/>
            <a:ext cx="2954678" cy="49724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63695" y="9421456"/>
            <a:ext cx="2954678" cy="49724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FC3663-E8E9-49EB-A892-6CF781DDB70B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0413057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76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63032" y="0"/>
            <a:ext cx="2955290" cy="4976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909F49-2F05-48D6-A789-592DBB496D49}" type="datetimeFigureOut">
              <a:rPr lang="es-PY" smtClean="0"/>
              <a:t>08/10/2018</a:t>
            </a:fld>
            <a:endParaRPr lang="es-PY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33388" y="1239838"/>
            <a:ext cx="5953125" cy="3348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Y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1990" y="4773377"/>
            <a:ext cx="5455920" cy="39054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21044"/>
            <a:ext cx="2955290" cy="4976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63032" y="9421044"/>
            <a:ext cx="2955290" cy="4976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57F4-04A7-40F3-8D34-C835498766B9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4123015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2BBA6E-92F7-4D51-91CA-9A03D315C43C}" type="slidenum">
              <a:rPr lang="es-ES" smtClean="0"/>
              <a:pPr/>
              <a:t>2</a:t>
            </a:fld>
            <a:endParaRPr lang="es-ES" dirty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361599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2BBA6E-92F7-4D51-91CA-9A03D315C43C}" type="slidenum">
              <a:rPr lang="es-ES" smtClean="0"/>
              <a:pPr/>
              <a:t>14</a:t>
            </a:fld>
            <a:endParaRPr lang="es-ES" dirty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755313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2BBA6E-92F7-4D51-91CA-9A03D315C43C}" type="slidenum">
              <a:rPr lang="es-ES" smtClean="0"/>
              <a:pPr/>
              <a:t>15</a:t>
            </a:fld>
            <a:endParaRPr lang="es-ES" dirty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492801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2BBA6E-92F7-4D51-91CA-9A03D315C43C}" type="slidenum">
              <a:rPr lang="es-ES" smtClean="0"/>
              <a:pPr/>
              <a:t>16</a:t>
            </a:fld>
            <a:endParaRPr lang="es-ES" dirty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609844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2BBA6E-92F7-4D51-91CA-9A03D315C43C}" type="slidenum">
              <a:rPr lang="es-ES" smtClean="0"/>
              <a:pPr/>
              <a:t>17</a:t>
            </a:fld>
            <a:endParaRPr lang="es-ES" dirty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856326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2BBA6E-92F7-4D51-91CA-9A03D315C43C}" type="slidenum">
              <a:rPr lang="es-ES" smtClean="0"/>
              <a:pPr/>
              <a:t>18</a:t>
            </a:fld>
            <a:endParaRPr lang="es-ES" dirty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891271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2BBA6E-92F7-4D51-91CA-9A03D315C43C}" type="slidenum">
              <a:rPr lang="es-ES" smtClean="0"/>
              <a:pPr/>
              <a:t>19</a:t>
            </a:fld>
            <a:endParaRPr lang="es-ES" dirty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631129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2BBA6E-92F7-4D51-91CA-9A03D315C43C}" type="slidenum">
              <a:rPr lang="es-ES" smtClean="0"/>
              <a:pPr/>
              <a:t>20</a:t>
            </a:fld>
            <a:endParaRPr lang="es-ES" dirty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742235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D757F4-04A7-40F3-8D34-C835498766B9}" type="slidenum">
              <a:rPr lang="es-PY" smtClean="0"/>
              <a:t>21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9711933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2BBA6E-92F7-4D51-91CA-9A03D315C43C}" type="slidenum">
              <a:rPr lang="es-ES" smtClean="0"/>
              <a:pPr/>
              <a:t>22</a:t>
            </a:fld>
            <a:endParaRPr lang="es-ES" dirty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301560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2BBA6E-92F7-4D51-91CA-9A03D315C43C}" type="slidenum">
              <a:rPr lang="es-ES" smtClean="0"/>
              <a:pPr/>
              <a:t>3</a:t>
            </a:fld>
            <a:endParaRPr lang="es-ES" dirty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162656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2BBA6E-92F7-4D51-91CA-9A03D315C43C}" type="slidenum">
              <a:rPr lang="es-ES" smtClean="0"/>
              <a:pPr/>
              <a:t>7</a:t>
            </a:fld>
            <a:endParaRPr lang="es-ES" dirty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290935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2BBA6E-92F7-4D51-91CA-9A03D315C43C}" type="slidenum">
              <a:rPr lang="es-ES" smtClean="0"/>
              <a:pPr/>
              <a:t>8</a:t>
            </a:fld>
            <a:endParaRPr lang="es-ES" dirty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643939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2BBA6E-92F7-4D51-91CA-9A03D315C43C}" type="slidenum">
              <a:rPr lang="es-ES" smtClean="0"/>
              <a:pPr/>
              <a:t>9</a:t>
            </a:fld>
            <a:endParaRPr lang="es-ES" dirty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569176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2BBA6E-92F7-4D51-91CA-9A03D315C43C}" type="slidenum">
              <a:rPr lang="es-ES" smtClean="0"/>
              <a:pPr/>
              <a:t>10</a:t>
            </a:fld>
            <a:endParaRPr lang="es-ES" dirty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82259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2BBA6E-92F7-4D51-91CA-9A03D315C43C}" type="slidenum">
              <a:rPr lang="es-ES" smtClean="0"/>
              <a:pPr/>
              <a:t>11</a:t>
            </a:fld>
            <a:endParaRPr lang="es-ES" dirty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550660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2BBA6E-92F7-4D51-91CA-9A03D315C43C}" type="slidenum">
              <a:rPr lang="es-ES" smtClean="0"/>
              <a:pPr/>
              <a:t>12</a:t>
            </a:fld>
            <a:endParaRPr lang="es-ES" dirty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009509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2BBA6E-92F7-4D51-91CA-9A03D315C43C}" type="slidenum">
              <a:rPr lang="es-ES" smtClean="0"/>
              <a:pPr/>
              <a:t>13</a:t>
            </a:fld>
            <a:endParaRPr lang="es-ES" dirty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175349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6EC39-8E13-4E3A-A420-24CF7E4A5F07}" type="datetimeFigureOut">
              <a:rPr lang="es-ES" smtClean="0"/>
              <a:pPr/>
              <a:t>08/10/2018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60882-026E-474C-8B77-9F68716E6D7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6EC39-8E13-4E3A-A420-24CF7E4A5F07}" type="datetimeFigureOut">
              <a:rPr lang="es-ES" smtClean="0"/>
              <a:pPr/>
              <a:t>08/10/2018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60882-026E-474C-8B77-9F68716E6D7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6EC39-8E13-4E3A-A420-24CF7E4A5F07}" type="datetimeFigureOut">
              <a:rPr lang="es-ES" smtClean="0"/>
              <a:pPr/>
              <a:t>08/10/2018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60882-026E-474C-8B77-9F68716E6D7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6EC39-8E13-4E3A-A420-24CF7E4A5F07}" type="datetimeFigureOut">
              <a:rPr lang="es-ES" smtClean="0"/>
              <a:pPr/>
              <a:t>08/10/2018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60882-026E-474C-8B77-9F68716E6D7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6EC39-8E13-4E3A-A420-24CF7E4A5F07}" type="datetimeFigureOut">
              <a:rPr lang="es-ES" smtClean="0"/>
              <a:pPr/>
              <a:t>08/10/2018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60882-026E-474C-8B77-9F68716E6D7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6EC39-8E13-4E3A-A420-24CF7E4A5F07}" type="datetimeFigureOut">
              <a:rPr lang="es-ES" smtClean="0"/>
              <a:pPr/>
              <a:t>08/10/2018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60882-026E-474C-8B77-9F68716E6D7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6EC39-8E13-4E3A-A420-24CF7E4A5F07}" type="datetimeFigureOut">
              <a:rPr lang="es-ES" smtClean="0"/>
              <a:pPr/>
              <a:t>08/10/2018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60882-026E-474C-8B77-9F68716E6D7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6EC39-8E13-4E3A-A420-24CF7E4A5F07}" type="datetimeFigureOut">
              <a:rPr lang="es-ES" smtClean="0"/>
              <a:pPr/>
              <a:t>08/10/2018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60882-026E-474C-8B77-9F68716E6D7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6EC39-8E13-4E3A-A420-24CF7E4A5F07}" type="datetimeFigureOut">
              <a:rPr lang="es-ES" smtClean="0"/>
              <a:pPr/>
              <a:t>08/10/2018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60882-026E-474C-8B77-9F68716E6D7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6EC39-8E13-4E3A-A420-24CF7E4A5F07}" type="datetimeFigureOut">
              <a:rPr lang="es-ES" smtClean="0"/>
              <a:pPr/>
              <a:t>08/10/2018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60882-026E-474C-8B77-9F68716E6D7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6EC39-8E13-4E3A-A420-24CF7E4A5F07}" type="datetimeFigureOut">
              <a:rPr lang="es-ES" smtClean="0"/>
              <a:pPr/>
              <a:t>08/10/2018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60882-026E-474C-8B77-9F68716E6D7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16EC39-8E13-4E3A-A420-24CF7E4A5F07}" type="datetimeFigureOut">
              <a:rPr lang="es-ES" smtClean="0"/>
              <a:pPr/>
              <a:t>08/10/2018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E60882-026E-474C-8B77-9F68716E6D7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chart" Target="../charts/char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.emf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chart" Target="../charts/chart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image" Target="../media/image3.jpeg"/><Relationship Id="rId10" Type="http://schemas.openxmlformats.org/officeDocument/2006/relationships/chart" Target="../charts/chart10.xml"/><Relationship Id="rId4" Type="http://schemas.openxmlformats.org/officeDocument/2006/relationships/image" Target="../media/image2.jpeg"/><Relationship Id="rId9" Type="http://schemas.openxmlformats.org/officeDocument/2006/relationships/chart" Target="../charts/chart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chart" Target="../charts/chart1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chart" Target="../charts/chart1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11" Type="http://schemas.openxmlformats.org/officeDocument/2006/relationships/image" Target="../media/image10.png"/><Relationship Id="rId5" Type="http://schemas.openxmlformats.org/officeDocument/2006/relationships/image" Target="../media/image3.jpeg"/><Relationship Id="rId10" Type="http://schemas.openxmlformats.org/officeDocument/2006/relationships/hyperlink" Target="http://www.afd.gov.py/" TargetMode="External"/><Relationship Id="rId4" Type="http://schemas.openxmlformats.org/officeDocument/2006/relationships/image" Target="../media/image2.jpe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image" Target="../media/image2.jpe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3" Type="http://schemas.openxmlformats.org/officeDocument/2006/relationships/image" Target="../media/image2.jpe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chart" Target="../charts/char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chart" Target="../charts/char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6" y="0"/>
            <a:ext cx="1687117" cy="1124744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44" y="5115"/>
            <a:ext cx="1685733" cy="1119629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886" y="1"/>
            <a:ext cx="1687114" cy="1124743"/>
          </a:xfrm>
          <a:prstGeom prst="rect">
            <a:avLst/>
          </a:prstGeom>
        </p:spPr>
      </p:pic>
      <p:sp>
        <p:nvSpPr>
          <p:cNvPr id="9" name="Rectángulo 3"/>
          <p:cNvSpPr/>
          <p:nvPr/>
        </p:nvSpPr>
        <p:spPr>
          <a:xfrm>
            <a:off x="1837592" y="5229200"/>
            <a:ext cx="89389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Y" sz="2000" b="1" spc="92" dirty="0">
                <a:solidFill>
                  <a:srgbClr val="003399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Presupuesto General de la Nación para el Ejercicio Fiscal 2019</a:t>
            </a:r>
          </a:p>
          <a:p>
            <a:pPr algn="ctr"/>
            <a:r>
              <a:rPr lang="es-PY" sz="2000" b="1" spc="92" dirty="0">
                <a:solidFill>
                  <a:srgbClr val="003399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Agencia Financiera de Desarrollo </a:t>
            </a:r>
          </a:p>
          <a:p>
            <a:pPr algn="ctr"/>
            <a:r>
              <a:rPr lang="es-PY" sz="2000" b="1" spc="92" dirty="0">
                <a:solidFill>
                  <a:srgbClr val="003399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Octubre, 2018</a:t>
            </a:r>
            <a:endParaRPr lang="es-ES" sz="2000" b="1" spc="92" dirty="0">
              <a:solidFill>
                <a:srgbClr val="003399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6748" y="1137320"/>
            <a:ext cx="5330512" cy="1434294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6"/>
          <a:srcRect r="590"/>
          <a:stretch/>
        </p:blipFill>
        <p:spPr>
          <a:xfrm>
            <a:off x="24680" y="2696683"/>
            <a:ext cx="12167320" cy="2168214"/>
          </a:xfrm>
          <a:prstGeom prst="rect">
            <a:avLst/>
          </a:prstGeom>
        </p:spPr>
      </p:pic>
      <p:sp>
        <p:nvSpPr>
          <p:cNvPr id="12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099" y="0"/>
            <a:ext cx="1687117" cy="1124744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908" y="5115"/>
            <a:ext cx="1685733" cy="1119629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641" y="1"/>
            <a:ext cx="1687114" cy="1124743"/>
          </a:xfrm>
          <a:prstGeom prst="rect">
            <a:avLst/>
          </a:prstGeom>
        </p:spPr>
      </p:pic>
      <p:grpSp>
        <p:nvGrpSpPr>
          <p:cNvPr id="20" name="Grupo 19"/>
          <p:cNvGrpSpPr/>
          <p:nvPr/>
        </p:nvGrpSpPr>
        <p:grpSpPr>
          <a:xfrm>
            <a:off x="555594" y="-107115"/>
            <a:ext cx="11138027" cy="1213286"/>
            <a:chOff x="-1598365" y="-277123"/>
            <a:chExt cx="11138027" cy="1213581"/>
          </a:xfrm>
        </p:grpSpPr>
        <p:pic>
          <p:nvPicPr>
            <p:cNvPr id="21" name="Imagen 20" descr="Resultado de imagen para LOGO DEL GOBIERNO NACIONAL MARIO ABDO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881"/>
            <a:stretch/>
          </p:blipFill>
          <p:spPr bwMode="auto">
            <a:xfrm>
              <a:off x="-1598365" y="-277123"/>
              <a:ext cx="2677737" cy="121358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2" name="Imagen 21" descr="C:\Users\sservin\Documents\2018\Manual de Marca Gobierno 2018\Slogan _ Paraguay de la gente.png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343"/>
            <a:stretch/>
          </p:blipFill>
          <p:spPr bwMode="auto">
            <a:xfrm>
              <a:off x="7807331" y="4814"/>
              <a:ext cx="1732331" cy="836759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304570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6" y="0"/>
            <a:ext cx="1687117" cy="112474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44" y="5115"/>
            <a:ext cx="1685733" cy="111962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886" y="1"/>
            <a:ext cx="1687114" cy="112474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6400" y="6021288"/>
            <a:ext cx="2316492" cy="623304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574500" y="1299495"/>
            <a:ext cx="94905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altLang="es-ES" sz="2800" b="1" dirty="0">
                <a:solidFill>
                  <a:srgbClr val="002060"/>
                </a:solidFill>
                <a:latin typeface="Cambria" panose="02040503050406030204" pitchFamily="18" charset="0"/>
              </a:rPr>
              <a:t>Eficiencia Operativa AFD vs. Eficiencia Operativa Sistema</a:t>
            </a:r>
            <a:endParaRPr lang="es-PY" sz="28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14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6" y="0"/>
            <a:ext cx="1687117" cy="1124744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44" y="5115"/>
            <a:ext cx="1685733" cy="1119629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886" y="1"/>
            <a:ext cx="1687114" cy="1124743"/>
          </a:xfrm>
          <a:prstGeom prst="rect">
            <a:avLst/>
          </a:prstGeom>
        </p:spPr>
      </p:pic>
      <p:sp>
        <p:nvSpPr>
          <p:cNvPr id="18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099" y="0"/>
            <a:ext cx="1687117" cy="1124744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908" y="5115"/>
            <a:ext cx="1685733" cy="1119629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641" y="1"/>
            <a:ext cx="1687114" cy="1124743"/>
          </a:xfrm>
          <a:prstGeom prst="rect">
            <a:avLst/>
          </a:prstGeom>
        </p:spPr>
      </p:pic>
      <p:grpSp>
        <p:nvGrpSpPr>
          <p:cNvPr id="22" name="Grupo 21"/>
          <p:cNvGrpSpPr/>
          <p:nvPr/>
        </p:nvGrpSpPr>
        <p:grpSpPr>
          <a:xfrm>
            <a:off x="555594" y="-107115"/>
            <a:ext cx="11138027" cy="1213286"/>
            <a:chOff x="-1598365" y="-277123"/>
            <a:chExt cx="11138027" cy="1213581"/>
          </a:xfrm>
        </p:grpSpPr>
        <p:pic>
          <p:nvPicPr>
            <p:cNvPr id="23" name="Imagen 22" descr="Resultado de imagen para LOGO DEL GOBIERNO NACIONAL MARIO ABDO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881"/>
            <a:stretch/>
          </p:blipFill>
          <p:spPr bwMode="auto">
            <a:xfrm>
              <a:off x="-1598365" y="-277123"/>
              <a:ext cx="2677737" cy="121358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4" name="Imagen 23" descr="C:\Users\sservin\Documents\2018\Manual de Marca Gobierno 2018\Slogan _ Paraguay de la gente.png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343"/>
            <a:stretch/>
          </p:blipFill>
          <p:spPr bwMode="auto">
            <a:xfrm>
              <a:off x="7807331" y="4814"/>
              <a:ext cx="1732331" cy="836759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aphicFrame>
        <p:nvGraphicFramePr>
          <p:cNvPr id="28" name="Gráfico 2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3774526"/>
              </p:ext>
            </p:extLst>
          </p:nvPr>
        </p:nvGraphicFramePr>
        <p:xfrm>
          <a:off x="2135560" y="2020719"/>
          <a:ext cx="7344816" cy="41445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1438632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6" y="0"/>
            <a:ext cx="1687117" cy="112474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44" y="5115"/>
            <a:ext cx="1685733" cy="111962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886" y="1"/>
            <a:ext cx="1687114" cy="112474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6400" y="6021288"/>
            <a:ext cx="2316492" cy="623304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356770" y="1300389"/>
            <a:ext cx="116180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altLang="es-ES" sz="2400" b="1" dirty="0">
                <a:solidFill>
                  <a:srgbClr val="002060"/>
                </a:solidFill>
                <a:latin typeface="Cambria" panose="02040503050406030204" pitchFamily="18" charset="0"/>
              </a:rPr>
              <a:t>Desembolsos financiados con recursos del </a:t>
            </a:r>
          </a:p>
          <a:p>
            <a:pPr algn="ctr"/>
            <a:r>
              <a:rPr lang="es-ES" altLang="es-ES" sz="2400" b="1" dirty="0">
                <a:solidFill>
                  <a:srgbClr val="002060"/>
                </a:solidFill>
                <a:latin typeface="Cambria" panose="02040503050406030204" pitchFamily="18" charset="0"/>
              </a:rPr>
              <a:t>Fondo Nacional de Inversión Pública y Desarrollo (FONACIDE)</a:t>
            </a:r>
            <a:endParaRPr lang="es-PY" sz="24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14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6" y="0"/>
            <a:ext cx="1687117" cy="1124744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44" y="5115"/>
            <a:ext cx="1685733" cy="1119629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886" y="1"/>
            <a:ext cx="1687114" cy="1124743"/>
          </a:xfrm>
          <a:prstGeom prst="rect">
            <a:avLst/>
          </a:prstGeom>
        </p:spPr>
      </p:pic>
      <p:sp>
        <p:nvSpPr>
          <p:cNvPr id="18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099" y="0"/>
            <a:ext cx="1687117" cy="1124744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908" y="5115"/>
            <a:ext cx="1685733" cy="1119629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641" y="1"/>
            <a:ext cx="1687114" cy="1124743"/>
          </a:xfrm>
          <a:prstGeom prst="rect">
            <a:avLst/>
          </a:prstGeom>
        </p:spPr>
      </p:pic>
      <p:grpSp>
        <p:nvGrpSpPr>
          <p:cNvPr id="22" name="Grupo 21"/>
          <p:cNvGrpSpPr/>
          <p:nvPr/>
        </p:nvGrpSpPr>
        <p:grpSpPr>
          <a:xfrm>
            <a:off x="555594" y="-107115"/>
            <a:ext cx="11138027" cy="1213286"/>
            <a:chOff x="-1598365" y="-277123"/>
            <a:chExt cx="11138027" cy="1213581"/>
          </a:xfrm>
        </p:grpSpPr>
        <p:pic>
          <p:nvPicPr>
            <p:cNvPr id="23" name="Imagen 22" descr="Resultado de imagen para LOGO DEL GOBIERNO NACIONAL MARIO ABDO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881"/>
            <a:stretch/>
          </p:blipFill>
          <p:spPr bwMode="auto">
            <a:xfrm>
              <a:off x="-1598365" y="-277123"/>
              <a:ext cx="2677737" cy="121358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4" name="Imagen 23" descr="C:\Users\sservin\Documents\2018\Manual de Marca Gobierno 2018\Slogan _ Paraguay de la gente.png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343"/>
            <a:stretch/>
          </p:blipFill>
          <p:spPr bwMode="auto">
            <a:xfrm>
              <a:off x="7807331" y="4814"/>
              <a:ext cx="1732331" cy="836759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2" name="CuadroTexto 1"/>
          <p:cNvSpPr txBox="1"/>
          <p:nvPr/>
        </p:nvSpPr>
        <p:spPr>
          <a:xfrm>
            <a:off x="407368" y="2327967"/>
            <a:ext cx="1152128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Y" sz="2000" dirty="0">
                <a:latin typeface="Cambria" panose="02040503050406030204" pitchFamily="18" charset="0"/>
              </a:rPr>
              <a:t>La Ley N° 4.758/12, Art. 3° inciso dispone la transferencia a la AFD del 7% de los recursos del FONACIDE para su capitalización. Desde el 2013 hasta la fecha fueron capitalizados G.733 mil millones. De este total fueron desembolsados a través de las </a:t>
            </a:r>
            <a:r>
              <a:rPr lang="es-PY" sz="2000" dirty="0" err="1">
                <a:latin typeface="Cambria" panose="02040503050406030204" pitchFamily="18" charset="0"/>
              </a:rPr>
              <a:t>IFIs</a:t>
            </a:r>
            <a:r>
              <a:rPr lang="es-PY" sz="2000" dirty="0">
                <a:latin typeface="Cambria" panose="02040503050406030204" pitchFamily="18" charset="0"/>
              </a:rPr>
              <a:t> G. 714 mil millones, lo que significa una ejecución del </a:t>
            </a:r>
            <a:r>
              <a:rPr lang="es-PY" sz="2000" b="1" dirty="0">
                <a:latin typeface="Cambria" panose="02040503050406030204" pitchFamily="18" charset="0"/>
              </a:rPr>
              <a:t>97,5</a:t>
            </a:r>
            <a:r>
              <a:rPr lang="es-PY" sz="2000" b="1" dirty="0" smtClean="0">
                <a:latin typeface="Cambria" panose="02040503050406030204" pitchFamily="18" charset="0"/>
              </a:rPr>
              <a:t>%. </a:t>
            </a:r>
            <a:r>
              <a:rPr lang="es-PY" sz="2000" dirty="0">
                <a:latin typeface="Cambria" panose="02040503050406030204" pitchFamily="18" charset="0"/>
              </a:rPr>
              <a:t>Al sector inmobiliario se destinó el </a:t>
            </a:r>
            <a:r>
              <a:rPr lang="es-PY" sz="2000" b="1" dirty="0">
                <a:latin typeface="Cambria" panose="02040503050406030204" pitchFamily="18" charset="0"/>
              </a:rPr>
              <a:t>91,6%</a:t>
            </a:r>
            <a:r>
              <a:rPr lang="es-PY" sz="2000" dirty="0">
                <a:latin typeface="Cambria" panose="02040503050406030204" pitchFamily="18" charset="0"/>
              </a:rPr>
              <a:t> a través de los productos financieros “MI CASA, MI 1RA. CASA y PRIMERA VIVIENDA”.</a:t>
            </a: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3703855"/>
              </p:ext>
            </p:extLst>
          </p:nvPr>
        </p:nvGraphicFramePr>
        <p:xfrm>
          <a:off x="1847528" y="4155763"/>
          <a:ext cx="8113762" cy="1649501"/>
        </p:xfrm>
        <a:graphic>
          <a:graphicData uri="http://schemas.openxmlformats.org/drawingml/2006/table">
            <a:tbl>
              <a:tblPr/>
              <a:tblGrid>
                <a:gridCol w="2368614"/>
                <a:gridCol w="2368614"/>
                <a:gridCol w="2368614"/>
                <a:gridCol w="1007920"/>
              </a:tblGrid>
              <a:tr h="486384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Año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Transferencias MH/AFD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Desembolsos AFD/IFIs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Ejecución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413991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Acumulado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Acumulado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374563">
                <a:tc>
                  <a:txBody>
                    <a:bodyPr/>
                    <a:lstStyle/>
                    <a:p>
                      <a:pPr algn="ctr" rtl="0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  </a:t>
                      </a:r>
                      <a:r>
                        <a:rPr lang="es-PY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2013 - 2018 </a:t>
                      </a:r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(*)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733.129.271.896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714.723.083.382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97,49%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4563"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(*) Datos a Setiembre de </a:t>
                      </a:r>
                      <a:r>
                        <a:rPr lang="es-PY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2018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3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5644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6" y="0"/>
            <a:ext cx="1687117" cy="112474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44" y="5115"/>
            <a:ext cx="1685733" cy="111962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886" y="1"/>
            <a:ext cx="1687114" cy="112474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6400" y="6021288"/>
            <a:ext cx="2316492" cy="623304"/>
          </a:xfrm>
          <a:prstGeom prst="rect">
            <a:avLst/>
          </a:prstGeom>
        </p:spPr>
      </p:pic>
      <p:sp>
        <p:nvSpPr>
          <p:cNvPr id="14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6" y="0"/>
            <a:ext cx="1687117" cy="1124744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44" y="5115"/>
            <a:ext cx="1685733" cy="1119629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886" y="1"/>
            <a:ext cx="1687114" cy="1124743"/>
          </a:xfrm>
          <a:prstGeom prst="rect">
            <a:avLst/>
          </a:prstGeom>
        </p:spPr>
      </p:pic>
      <p:sp>
        <p:nvSpPr>
          <p:cNvPr id="18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099" y="0"/>
            <a:ext cx="1687117" cy="1124744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908" y="5115"/>
            <a:ext cx="1685733" cy="1119629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641" y="1"/>
            <a:ext cx="1687114" cy="1124743"/>
          </a:xfrm>
          <a:prstGeom prst="rect">
            <a:avLst/>
          </a:prstGeom>
        </p:spPr>
      </p:pic>
      <p:grpSp>
        <p:nvGrpSpPr>
          <p:cNvPr id="22" name="Grupo 21"/>
          <p:cNvGrpSpPr/>
          <p:nvPr/>
        </p:nvGrpSpPr>
        <p:grpSpPr>
          <a:xfrm>
            <a:off x="555594" y="-107115"/>
            <a:ext cx="11138027" cy="1213286"/>
            <a:chOff x="-1598365" y="-277123"/>
            <a:chExt cx="11138027" cy="1213581"/>
          </a:xfrm>
        </p:grpSpPr>
        <p:pic>
          <p:nvPicPr>
            <p:cNvPr id="23" name="Imagen 22" descr="Resultado de imagen para LOGO DEL GOBIERNO NACIONAL MARIO ABDO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881"/>
            <a:stretch/>
          </p:blipFill>
          <p:spPr bwMode="auto">
            <a:xfrm>
              <a:off x="-1598365" y="-277123"/>
              <a:ext cx="2677737" cy="121358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4" name="Imagen 23" descr="C:\Users\sservin\Documents\2018\Manual de Marca Gobierno 2018\Slogan _ Paraguay de la gente.png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343"/>
            <a:stretch/>
          </p:blipFill>
          <p:spPr bwMode="auto">
            <a:xfrm>
              <a:off x="7807331" y="4814"/>
              <a:ext cx="1732331" cy="836759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593262" y="1340769"/>
            <a:ext cx="10972800" cy="5112568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es-PY" sz="59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Rating Crediticio de la </a:t>
            </a:r>
            <a:r>
              <a:rPr lang="es-PY" sz="5900" b="1" dirty="0">
                <a:solidFill>
                  <a:srgbClr val="002060"/>
                </a:solidFill>
                <a:latin typeface="Cambria" panose="02040503050406030204" pitchFamily="18" charset="0"/>
              </a:rPr>
              <a:t>AFD</a:t>
            </a:r>
          </a:p>
          <a:p>
            <a:pPr marL="0" indent="0">
              <a:buNone/>
            </a:pPr>
            <a:endParaRPr lang="es-PY" b="1" dirty="0"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es-PY" sz="4400" b="1" dirty="0">
                <a:latin typeface="Cambria" panose="02040503050406030204" pitchFamily="18" charset="0"/>
              </a:rPr>
              <a:t>				</a:t>
            </a:r>
            <a:endParaRPr lang="es-PY" sz="4400" b="1" dirty="0" smtClean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es-PY" dirty="0" smtClean="0">
              <a:latin typeface="Cambria" panose="02040503050406030204" pitchFamily="18" charset="0"/>
            </a:endParaRPr>
          </a:p>
          <a:p>
            <a:pPr marL="0" indent="0" algn="just">
              <a:buNone/>
            </a:pPr>
            <a:endParaRPr lang="es-PY" sz="3800" b="1" u="sng" dirty="0" smtClean="0">
              <a:latin typeface="Cambria" panose="02040503050406030204" pitchFamily="18" charset="0"/>
            </a:endParaRPr>
          </a:p>
          <a:p>
            <a:pPr marL="0" indent="0" algn="just">
              <a:buNone/>
            </a:pPr>
            <a:endParaRPr lang="es-PY" sz="3800" b="1" u="sng" dirty="0" smtClean="0">
              <a:latin typeface="Cambria" panose="02040503050406030204" pitchFamily="18" charset="0"/>
            </a:endParaRPr>
          </a:p>
          <a:p>
            <a:pPr marL="0" indent="0" algn="just">
              <a:buNone/>
            </a:pPr>
            <a:r>
              <a:rPr lang="es-PY" sz="3800" b="1" u="sng" dirty="0" smtClean="0">
                <a:latin typeface="Cambria" panose="02040503050406030204" pitchFamily="18" charset="0"/>
              </a:rPr>
              <a:t>Fundamentos </a:t>
            </a:r>
            <a:r>
              <a:rPr lang="es-PY" sz="3800" b="1" u="sng" dirty="0">
                <a:latin typeface="Cambria" panose="02040503050406030204" pitchFamily="18" charset="0"/>
              </a:rPr>
              <a:t>de la </a:t>
            </a:r>
            <a:r>
              <a:rPr lang="es-PY" sz="3800" b="1" u="sng" dirty="0" smtClean="0">
                <a:latin typeface="Cambria" panose="02040503050406030204" pitchFamily="18" charset="0"/>
              </a:rPr>
              <a:t>Calificación</a:t>
            </a:r>
            <a:r>
              <a:rPr lang="es-PY" sz="3800" b="1" u="sng" dirty="0">
                <a:latin typeface="Cambria" panose="02040503050406030204" pitchFamily="18" charset="0"/>
              </a:rPr>
              <a:t>:</a:t>
            </a:r>
          </a:p>
          <a:p>
            <a:pPr marL="0" indent="0" algn="just">
              <a:buNone/>
            </a:pPr>
            <a:endParaRPr lang="es-PY" b="1" u="sng" dirty="0">
              <a:latin typeface="Cambria" panose="02040503050406030204" pitchFamily="18" charset="0"/>
            </a:endParaRPr>
          </a:p>
          <a:p>
            <a:pPr algn="just"/>
            <a:r>
              <a:rPr lang="es-PY" sz="4200" dirty="0">
                <a:latin typeface="Cambria" panose="02040503050406030204" pitchFamily="18" charset="0"/>
              </a:rPr>
              <a:t>Garantía soberana de la República del Paraguay a las obligaciones financieras de la </a:t>
            </a:r>
            <a:r>
              <a:rPr lang="es-PY" sz="4200" dirty="0" smtClean="0">
                <a:latin typeface="Cambria" panose="02040503050406030204" pitchFamily="18" charset="0"/>
              </a:rPr>
              <a:t>AFD.</a:t>
            </a:r>
            <a:endParaRPr lang="es-PY" sz="4200" dirty="0">
              <a:latin typeface="Cambria" panose="02040503050406030204" pitchFamily="18" charset="0"/>
            </a:endParaRPr>
          </a:p>
          <a:p>
            <a:pPr algn="just"/>
            <a:endParaRPr lang="es-PY" sz="4200" dirty="0">
              <a:latin typeface="Cambria" panose="02040503050406030204" pitchFamily="18" charset="0"/>
            </a:endParaRPr>
          </a:p>
          <a:p>
            <a:pPr algn="just"/>
            <a:r>
              <a:rPr lang="es-PY" sz="4200" dirty="0">
                <a:latin typeface="Cambria" panose="02040503050406030204" pitchFamily="18" charset="0"/>
              </a:rPr>
              <a:t>Sólida calidad de activos y niveles de </a:t>
            </a:r>
            <a:r>
              <a:rPr lang="es-PY" sz="4200" dirty="0" smtClean="0">
                <a:latin typeface="Cambria" panose="02040503050406030204" pitchFamily="18" charset="0"/>
              </a:rPr>
              <a:t>capitalización.</a:t>
            </a:r>
            <a:endParaRPr lang="es-PY" sz="4200" dirty="0">
              <a:latin typeface="Cambria" panose="02040503050406030204" pitchFamily="18" charset="0"/>
            </a:endParaRPr>
          </a:p>
          <a:p>
            <a:pPr algn="just"/>
            <a:endParaRPr lang="es-PY" sz="4200" dirty="0">
              <a:latin typeface="Cambria" panose="02040503050406030204" pitchFamily="18" charset="0"/>
            </a:endParaRPr>
          </a:p>
          <a:p>
            <a:pPr algn="just"/>
            <a:r>
              <a:rPr lang="es-PY" sz="4200" dirty="0">
                <a:latin typeface="Cambria" panose="02040503050406030204" pitchFamily="18" charset="0"/>
              </a:rPr>
              <a:t>Fondeo estable y respaldo continuo del </a:t>
            </a:r>
            <a:r>
              <a:rPr lang="es-PY" sz="4200" dirty="0" smtClean="0">
                <a:latin typeface="Cambria" panose="02040503050406030204" pitchFamily="18" charset="0"/>
              </a:rPr>
              <a:t>gobierno.</a:t>
            </a:r>
            <a:endParaRPr lang="es-PY" sz="4200" dirty="0">
              <a:latin typeface="Cambria" panose="02040503050406030204" pitchFamily="18" charset="0"/>
            </a:endParaRPr>
          </a:p>
          <a:p>
            <a:pPr algn="just"/>
            <a:endParaRPr lang="es-PY" sz="4200" dirty="0">
              <a:latin typeface="Cambria" panose="02040503050406030204" pitchFamily="18" charset="0"/>
            </a:endParaRPr>
          </a:p>
          <a:p>
            <a:pPr algn="just"/>
            <a:r>
              <a:rPr lang="es-PY" sz="4200" dirty="0">
                <a:latin typeface="Cambria" panose="02040503050406030204" pitchFamily="18" charset="0"/>
              </a:rPr>
              <a:t>Liquidez suficiente para cumplir con sus obligaciones de corto </a:t>
            </a:r>
            <a:r>
              <a:rPr lang="es-PY" sz="4200" dirty="0" smtClean="0">
                <a:latin typeface="Cambria" panose="02040503050406030204" pitchFamily="18" charset="0"/>
              </a:rPr>
              <a:t>plazo.</a:t>
            </a:r>
            <a:endParaRPr lang="es-PY" sz="4200" dirty="0">
              <a:latin typeface="Cambria" panose="02040503050406030204" pitchFamily="18" charset="0"/>
            </a:endParaRPr>
          </a:p>
          <a:p>
            <a:pPr algn="just"/>
            <a:endParaRPr lang="es-PY" sz="4200" dirty="0">
              <a:latin typeface="Cambria" panose="02040503050406030204" pitchFamily="18" charset="0"/>
            </a:endParaRPr>
          </a:p>
          <a:p>
            <a:pPr algn="just"/>
            <a:r>
              <a:rPr lang="es-PY" sz="4200" dirty="0">
                <a:latin typeface="Cambria" panose="02040503050406030204" pitchFamily="18" charset="0"/>
              </a:rPr>
              <a:t>Posición competitiva en sectores relevantes para el </a:t>
            </a:r>
            <a:r>
              <a:rPr lang="es-PY" sz="4200" dirty="0" smtClean="0">
                <a:latin typeface="Cambria" panose="02040503050406030204" pitchFamily="18" charset="0"/>
              </a:rPr>
              <a:t>gobierno.</a:t>
            </a:r>
            <a:endParaRPr lang="es-PY" sz="4200" dirty="0">
              <a:latin typeface="Cambria" panose="02040503050406030204" pitchFamily="18" charset="0"/>
            </a:endParaRPr>
          </a:p>
          <a:p>
            <a:pPr marL="0" indent="0" algn="just">
              <a:buNone/>
            </a:pPr>
            <a:endParaRPr lang="es-PY" dirty="0">
              <a:latin typeface="Cambria" panose="02040503050406030204" pitchFamily="18" charset="0"/>
            </a:endParaRPr>
          </a:p>
        </p:txBody>
      </p:sp>
      <p:sp>
        <p:nvSpPr>
          <p:cNvPr id="25" name="CuadroTexto 24"/>
          <p:cNvSpPr txBox="1"/>
          <p:nvPr/>
        </p:nvSpPr>
        <p:spPr>
          <a:xfrm>
            <a:off x="3911253" y="1988840"/>
            <a:ext cx="4336818" cy="707886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s-PY" sz="2000" b="1" dirty="0">
                <a:solidFill>
                  <a:schemeClr val="bg1"/>
                </a:solidFill>
                <a:latin typeface="Cambria" panose="02040503050406030204" pitchFamily="18" charset="0"/>
              </a:rPr>
              <a:t>Moody’s :	</a:t>
            </a:r>
            <a:r>
              <a:rPr lang="es-PY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	</a:t>
            </a:r>
            <a:r>
              <a:rPr lang="es-PY" sz="2000" dirty="0" smtClean="0">
                <a:solidFill>
                  <a:schemeClr val="bg1"/>
                </a:solidFill>
                <a:latin typeface="Cambria" panose="02040503050406030204" pitchFamily="18" charset="0"/>
              </a:rPr>
              <a:t>Ba1 </a:t>
            </a:r>
            <a:r>
              <a:rPr lang="es-PY" sz="2000" dirty="0">
                <a:solidFill>
                  <a:schemeClr val="bg1"/>
                </a:solidFill>
                <a:latin typeface="Cambria" panose="02040503050406030204" pitchFamily="18" charset="0"/>
              </a:rPr>
              <a:t>estable</a:t>
            </a:r>
          </a:p>
          <a:p>
            <a:r>
              <a:rPr lang="es-PY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Standard </a:t>
            </a:r>
            <a:r>
              <a:rPr lang="es-PY" sz="2000" b="1" dirty="0">
                <a:solidFill>
                  <a:schemeClr val="bg1"/>
                </a:solidFill>
                <a:latin typeface="Cambria" panose="02040503050406030204" pitchFamily="18" charset="0"/>
              </a:rPr>
              <a:t>&amp; Poor’s:	</a:t>
            </a:r>
            <a:r>
              <a:rPr lang="es-PY" sz="2000" dirty="0">
                <a:solidFill>
                  <a:schemeClr val="bg1"/>
                </a:solidFill>
                <a:latin typeface="Cambria" panose="02040503050406030204" pitchFamily="18" charset="0"/>
              </a:rPr>
              <a:t>BB </a:t>
            </a:r>
            <a:r>
              <a:rPr lang="es-PY" sz="2000" dirty="0" smtClean="0">
                <a:solidFill>
                  <a:schemeClr val="bg1"/>
                </a:solidFill>
                <a:latin typeface="Cambria" panose="02040503050406030204" pitchFamily="18" charset="0"/>
              </a:rPr>
              <a:t>estable</a:t>
            </a:r>
            <a:endParaRPr lang="es-PY" sz="20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615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6" y="0"/>
            <a:ext cx="1687117" cy="112474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44" y="5115"/>
            <a:ext cx="1685733" cy="111962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886" y="1"/>
            <a:ext cx="1687114" cy="112474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6400" y="6021288"/>
            <a:ext cx="2316492" cy="623304"/>
          </a:xfrm>
          <a:prstGeom prst="rect">
            <a:avLst/>
          </a:prstGeom>
        </p:spPr>
      </p:pic>
      <p:sp>
        <p:nvSpPr>
          <p:cNvPr id="14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6" y="0"/>
            <a:ext cx="1687117" cy="1124744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44" y="5115"/>
            <a:ext cx="1685733" cy="1119629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886" y="1"/>
            <a:ext cx="1687114" cy="1124743"/>
          </a:xfrm>
          <a:prstGeom prst="rect">
            <a:avLst/>
          </a:prstGeom>
        </p:spPr>
      </p:pic>
      <p:sp>
        <p:nvSpPr>
          <p:cNvPr id="18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099" y="0"/>
            <a:ext cx="1687117" cy="1124744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908" y="5115"/>
            <a:ext cx="1685733" cy="1119629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641" y="1"/>
            <a:ext cx="1687114" cy="1124743"/>
          </a:xfrm>
          <a:prstGeom prst="rect">
            <a:avLst/>
          </a:prstGeom>
        </p:spPr>
      </p:pic>
      <p:grpSp>
        <p:nvGrpSpPr>
          <p:cNvPr id="22" name="Grupo 21"/>
          <p:cNvGrpSpPr/>
          <p:nvPr/>
        </p:nvGrpSpPr>
        <p:grpSpPr>
          <a:xfrm>
            <a:off x="555594" y="-107115"/>
            <a:ext cx="11138027" cy="1213286"/>
            <a:chOff x="-1598365" y="-277123"/>
            <a:chExt cx="11138027" cy="1213581"/>
          </a:xfrm>
        </p:grpSpPr>
        <p:pic>
          <p:nvPicPr>
            <p:cNvPr id="23" name="Imagen 22" descr="Resultado de imagen para LOGO DEL GOBIERNO NACIONAL MARIO ABDO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881"/>
            <a:stretch/>
          </p:blipFill>
          <p:spPr bwMode="auto">
            <a:xfrm>
              <a:off x="-1598365" y="-277123"/>
              <a:ext cx="2677737" cy="121358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4" name="Imagen 23" descr="C:\Users\sservin\Documents\2018\Manual de Marca Gobierno 2018\Slogan _ Paraguay de la gente.png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343"/>
            <a:stretch/>
          </p:blipFill>
          <p:spPr bwMode="auto">
            <a:xfrm>
              <a:off x="7807331" y="4814"/>
              <a:ext cx="1732331" cy="836759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25" name="Título 24"/>
          <p:cNvSpPr>
            <a:spLocks noGrp="1"/>
          </p:cNvSpPr>
          <p:nvPr>
            <p:ph type="title"/>
          </p:nvPr>
        </p:nvSpPr>
        <p:spPr>
          <a:xfrm>
            <a:off x="380504" y="1106171"/>
            <a:ext cx="10972800" cy="782960"/>
          </a:xfrm>
        </p:spPr>
        <p:txBody>
          <a:bodyPr>
            <a:normAutofit/>
          </a:bodyPr>
          <a:lstStyle/>
          <a:p>
            <a:r>
              <a:rPr lang="es-PY" sz="2800" b="1" dirty="0">
                <a:solidFill>
                  <a:srgbClr val="002060"/>
                </a:solidFill>
                <a:latin typeface="Cambria" panose="02040503050406030204" pitchFamily="18" charset="0"/>
                <a:ea typeface="+mn-ea"/>
                <a:cs typeface="+mn-cs"/>
              </a:rPr>
              <a:t>NEGOCIOS FIDUCIARIOS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956736" y="5028760"/>
            <a:ext cx="95770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Y" dirty="0">
                <a:latin typeface="Cambria" panose="02040503050406030204" pitchFamily="18" charset="0"/>
              </a:rPr>
              <a:t>A setiembre de 2018</a:t>
            </a:r>
            <a:r>
              <a:rPr lang="es-PY" dirty="0" smtClean="0">
                <a:latin typeface="Cambria" panose="02040503050406030204" pitchFamily="18" charset="0"/>
              </a:rPr>
              <a:t>, los 4 </a:t>
            </a:r>
            <a:r>
              <a:rPr lang="es-PY" dirty="0">
                <a:latin typeface="Cambria" panose="02040503050406030204" pitchFamily="18" charset="0"/>
              </a:rPr>
              <a:t>negocios fiduciarios administrados por la </a:t>
            </a:r>
            <a:r>
              <a:rPr lang="es-PY" dirty="0" smtClean="0">
                <a:latin typeface="Cambria" panose="02040503050406030204" pitchFamily="18" charset="0"/>
              </a:rPr>
              <a:t>AFD, ascienden a </a:t>
            </a:r>
            <a:r>
              <a:rPr lang="es-PY" b="1" dirty="0" smtClean="0">
                <a:latin typeface="Cambria" panose="02040503050406030204" pitchFamily="18" charset="0"/>
              </a:rPr>
              <a:t>Gs. </a:t>
            </a:r>
            <a:r>
              <a:rPr lang="es-PY" b="1" dirty="0">
                <a:latin typeface="Cambria" panose="02040503050406030204" pitchFamily="18" charset="0"/>
              </a:rPr>
              <a:t>1.614.848.610.331 </a:t>
            </a:r>
            <a:r>
              <a:rPr lang="es-PY" dirty="0" smtClean="0">
                <a:solidFill>
                  <a:srgbClr val="000000"/>
                </a:solidFill>
                <a:latin typeface="Cambria" panose="02040503050406030204" pitchFamily="18" charset="0"/>
              </a:rPr>
              <a:t>y</a:t>
            </a:r>
            <a:r>
              <a:rPr lang="es-PY" dirty="0" smtClean="0">
                <a:latin typeface="Cambria" panose="02040503050406030204" pitchFamily="18" charset="0"/>
              </a:rPr>
              <a:t> </a:t>
            </a:r>
            <a:r>
              <a:rPr lang="es-PY" dirty="0">
                <a:latin typeface="Cambria" panose="02040503050406030204" pitchFamily="18" charset="0"/>
              </a:rPr>
              <a:t>son: Fideicomiso para la Excelencia de la Educación y la Investigación, Encargo Fiduciario Instituto de Previsión Social, Fideicomiso SENAVITAT y Fideicomiso del Fondo de Garantía y Liquidez para Contratos de APP.</a:t>
            </a:r>
          </a:p>
        </p:txBody>
      </p:sp>
      <p:graphicFrame>
        <p:nvGraphicFramePr>
          <p:cNvPr id="27" name="Gráfico 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1741893"/>
              </p:ext>
            </p:extLst>
          </p:nvPr>
        </p:nvGraphicFramePr>
        <p:xfrm>
          <a:off x="1631504" y="1812503"/>
          <a:ext cx="8064896" cy="31286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1766064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6" y="0"/>
            <a:ext cx="1687117" cy="112474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44" y="5115"/>
            <a:ext cx="1685733" cy="111962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886" y="1"/>
            <a:ext cx="1687114" cy="112474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38882" y="6112822"/>
            <a:ext cx="2316492" cy="623304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2637181" y="1213288"/>
            <a:ext cx="68849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altLang="es-ES" sz="2800" b="1" dirty="0">
                <a:solidFill>
                  <a:srgbClr val="002060"/>
                </a:solidFill>
                <a:latin typeface="Cambria" panose="02040503050406030204" pitchFamily="18" charset="0"/>
              </a:rPr>
              <a:t>Proyecto de Presupuesto 2019 - Ingresos</a:t>
            </a:r>
            <a:endParaRPr lang="es-PY" sz="28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14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6" y="0"/>
            <a:ext cx="1687117" cy="1124744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44" y="5115"/>
            <a:ext cx="1685733" cy="1119629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886" y="1"/>
            <a:ext cx="1687114" cy="1124743"/>
          </a:xfrm>
          <a:prstGeom prst="rect">
            <a:avLst/>
          </a:prstGeom>
        </p:spPr>
      </p:pic>
      <p:sp>
        <p:nvSpPr>
          <p:cNvPr id="18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099" y="0"/>
            <a:ext cx="1687117" cy="1124744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908" y="5115"/>
            <a:ext cx="1685733" cy="1119629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641" y="1"/>
            <a:ext cx="1687114" cy="1124743"/>
          </a:xfrm>
          <a:prstGeom prst="rect">
            <a:avLst/>
          </a:prstGeom>
        </p:spPr>
      </p:pic>
      <p:grpSp>
        <p:nvGrpSpPr>
          <p:cNvPr id="22" name="Grupo 21"/>
          <p:cNvGrpSpPr/>
          <p:nvPr/>
        </p:nvGrpSpPr>
        <p:grpSpPr>
          <a:xfrm>
            <a:off x="555594" y="-107115"/>
            <a:ext cx="11138027" cy="1213286"/>
            <a:chOff x="-1598365" y="-277123"/>
            <a:chExt cx="11138027" cy="1213581"/>
          </a:xfrm>
        </p:grpSpPr>
        <p:pic>
          <p:nvPicPr>
            <p:cNvPr id="23" name="Imagen 22" descr="Resultado de imagen para LOGO DEL GOBIERNO NACIONAL MARIO ABDO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881"/>
            <a:stretch/>
          </p:blipFill>
          <p:spPr bwMode="auto">
            <a:xfrm>
              <a:off x="-1598365" y="-277123"/>
              <a:ext cx="2677737" cy="121358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4" name="Imagen 23" descr="C:\Users\sservin\Documents\2018\Manual de Marca Gobierno 2018\Slogan _ Paraguay de la gente.png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343"/>
            <a:stretch/>
          </p:blipFill>
          <p:spPr bwMode="auto">
            <a:xfrm>
              <a:off x="7807331" y="4814"/>
              <a:ext cx="1732331" cy="836759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1070971"/>
              </p:ext>
            </p:extLst>
          </p:nvPr>
        </p:nvGraphicFramePr>
        <p:xfrm>
          <a:off x="2123612" y="1911475"/>
          <a:ext cx="7912100" cy="4171950"/>
        </p:xfrm>
        <a:graphic>
          <a:graphicData uri="http://schemas.openxmlformats.org/drawingml/2006/table">
            <a:tbl>
              <a:tblPr/>
              <a:tblGrid>
                <a:gridCol w="4699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826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826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0353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462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33350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6200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171450"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Y" sz="1100" b="1" i="0" u="none" strike="noStrike" dirty="0">
                          <a:effectLst/>
                          <a:latin typeface="Cambria" panose="02040503050406030204" pitchFamily="18" charset="0"/>
                        </a:rPr>
                        <a:t>Descripción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Y" sz="1100" b="1" i="0" u="none" strike="noStrike">
                          <a:effectLst/>
                          <a:latin typeface="Cambria" panose="02040503050406030204" pitchFamily="18" charset="0"/>
                        </a:rPr>
                        <a:t>Año 2018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Y" sz="1100" b="1" i="0" u="none" strike="noStrike">
                          <a:effectLst/>
                          <a:latin typeface="Cambria" panose="02040503050406030204" pitchFamily="18" charset="0"/>
                        </a:rPr>
                        <a:t>Proyecto de Presupuesto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Y" sz="1100" b="1" i="0" u="none" strike="noStrike">
                          <a:effectLst/>
                          <a:latin typeface="Cambria" panose="02040503050406030204" pitchFamily="18" charset="0"/>
                        </a:rPr>
                        <a:t>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1" i="0" u="none" strike="noStrike">
                          <a:effectLst/>
                          <a:latin typeface="Cambria" panose="02040503050406030204" pitchFamily="18" charset="0"/>
                        </a:rPr>
                        <a:t>INGRESOS CORRIENTES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b="1" i="0" u="none" strike="noStrike">
                          <a:effectLst/>
                          <a:latin typeface="Cambria" panose="02040503050406030204" pitchFamily="18" charset="0"/>
                        </a:rPr>
                        <a:t>273.390.123.400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b="1" i="0" u="none" strike="noStrike">
                          <a:effectLst/>
                          <a:latin typeface="Cambria" panose="02040503050406030204" pitchFamily="18" charset="0"/>
                        </a:rPr>
                        <a:t>353.637.200.000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b="1" i="0" u="none" strike="noStrike">
                          <a:effectLst/>
                          <a:latin typeface="Cambria" panose="02040503050406030204" pitchFamily="18" charset="0"/>
                        </a:rPr>
                        <a:t>29,35%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1" i="0" u="none" strike="noStrike">
                          <a:effectLst/>
                          <a:latin typeface="Cambria" panose="02040503050406030204" pitchFamily="18" charset="0"/>
                        </a:rPr>
                        <a:t>160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RENTAS DE LA PROPIEDAD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780.000.000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1.275.000.000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63,46%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1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1" i="0" u="none" strike="noStrike">
                          <a:effectLst/>
                          <a:latin typeface="Cambria" panose="02040503050406030204" pitchFamily="18" charset="0"/>
                        </a:rPr>
                        <a:t>170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 dirty="0">
                          <a:effectLst/>
                          <a:latin typeface="Cambria" panose="02040503050406030204" pitchFamily="18" charset="0"/>
                        </a:rPr>
                        <a:t>INGRESOS DE OPERAC. (SECTOR EMPY FINANC.)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272.610.123.400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352.362.200.000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29,25%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1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1" i="0" u="none" strike="noStrike">
                          <a:effectLst/>
                          <a:latin typeface="Cambria" panose="02040503050406030204" pitchFamily="18" charset="0"/>
                        </a:rPr>
                        <a:t>INGRESOS DE CAPITAL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b="1" i="0" u="none" strike="noStrike">
                          <a:effectLst/>
                          <a:latin typeface="Cambria" panose="02040503050406030204" pitchFamily="18" charset="0"/>
                        </a:rPr>
                        <a:t>1.815.643.913.452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b="1" i="0" u="none" strike="noStrike">
                          <a:effectLst/>
                          <a:latin typeface="Cambria" panose="02040503050406030204" pitchFamily="18" charset="0"/>
                        </a:rPr>
                        <a:t>2.172.034.593.481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b="1" i="0" u="none" strike="noStrike">
                          <a:effectLst/>
                          <a:latin typeface="Cambria" panose="02040503050406030204" pitchFamily="18" charset="0"/>
                        </a:rPr>
                        <a:t>19,63%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1" i="0" u="none" strike="noStrike">
                          <a:effectLst/>
                          <a:latin typeface="Cambria" panose="02040503050406030204" pitchFamily="18" charset="0"/>
                        </a:rPr>
                        <a:t>220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TRANSFERENCIA DE CAPITAL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111.843.913.452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112.034.593.481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0,17%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1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1" i="0" u="none" strike="noStrike">
                          <a:effectLst/>
                          <a:latin typeface="Cambria" panose="02040503050406030204" pitchFamily="18" charset="0"/>
                        </a:rPr>
                        <a:t>290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OTROS RECURSOS DE CAPITAL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862.500.000.000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1.075.000.000.000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b="0" i="0" u="none" strike="noStrike" dirty="0">
                          <a:effectLst/>
                          <a:latin typeface="Cambria" panose="02040503050406030204" pitchFamily="18" charset="0"/>
                        </a:rPr>
                        <a:t>24,64%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1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1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1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1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1" i="0" u="none" strike="noStrike">
                          <a:effectLst/>
                          <a:latin typeface="Cambria" panose="02040503050406030204" pitchFamily="18" charset="0"/>
                        </a:rPr>
                        <a:t>320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ENDEUDAMIENTO EXTERNO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145.800.000.000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172.500.000.000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18,31%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1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1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1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1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1" i="0" u="none" strike="noStrike">
                          <a:effectLst/>
                          <a:latin typeface="Cambria" panose="02040503050406030204" pitchFamily="18" charset="0"/>
                        </a:rPr>
                        <a:t>330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 dirty="0">
                          <a:effectLst/>
                          <a:latin typeface="Cambria" panose="02040503050406030204" pitchFamily="18" charset="0"/>
                        </a:rPr>
                        <a:t>RECUPERACIÓN DE PRÉSTAMOS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695.500.000.000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812.500.000.000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16,82%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1" i="0" u="none" strike="noStrike">
                          <a:effectLst/>
                          <a:latin typeface="Cambria" panose="02040503050406030204" pitchFamily="18" charset="0"/>
                        </a:rPr>
                        <a:t>TOTAL DE PRESUPUESTO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b="1" i="0" u="none" strike="noStrike">
                          <a:effectLst/>
                          <a:latin typeface="Cambria" panose="02040503050406030204" pitchFamily="18" charset="0"/>
                        </a:rPr>
                        <a:t>2.089.034.036.852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b="1" i="0" u="none" strike="noStrike">
                          <a:effectLst/>
                          <a:latin typeface="Cambria" panose="02040503050406030204" pitchFamily="18" charset="0"/>
                        </a:rPr>
                        <a:t>2.525.671.793.481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b="1" i="0" u="none" strike="noStrike">
                          <a:effectLst/>
                          <a:latin typeface="Cambria" panose="02040503050406030204" pitchFamily="18" charset="0"/>
                        </a:rPr>
                        <a:t>20,90%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865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6" y="0"/>
            <a:ext cx="1687117" cy="112474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44" y="5115"/>
            <a:ext cx="1685733" cy="111962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886" y="1"/>
            <a:ext cx="1687114" cy="112474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6400" y="6021288"/>
            <a:ext cx="2316492" cy="623304"/>
          </a:xfrm>
          <a:prstGeom prst="rect">
            <a:avLst/>
          </a:prstGeom>
        </p:spPr>
      </p:pic>
      <p:sp>
        <p:nvSpPr>
          <p:cNvPr id="13" name="Rectángulo 12"/>
          <p:cNvSpPr/>
          <p:nvPr/>
        </p:nvSpPr>
        <p:spPr>
          <a:xfrm>
            <a:off x="674343" y="2327967"/>
            <a:ext cx="11182298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endParaRPr lang="es-ES" sz="2300" b="1" cap="small" dirty="0">
              <a:solidFill>
                <a:schemeClr val="accent1">
                  <a:lumMod val="2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14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6" y="0"/>
            <a:ext cx="1687117" cy="1124744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44" y="5115"/>
            <a:ext cx="1685733" cy="1119629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886" y="1"/>
            <a:ext cx="1687114" cy="1124743"/>
          </a:xfrm>
          <a:prstGeom prst="rect">
            <a:avLst/>
          </a:prstGeom>
        </p:spPr>
      </p:pic>
      <p:sp>
        <p:nvSpPr>
          <p:cNvPr id="18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099" y="0"/>
            <a:ext cx="1687117" cy="1124744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908" y="5115"/>
            <a:ext cx="1685733" cy="1119629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641" y="1"/>
            <a:ext cx="1687114" cy="1124743"/>
          </a:xfrm>
          <a:prstGeom prst="rect">
            <a:avLst/>
          </a:prstGeom>
        </p:spPr>
      </p:pic>
      <p:grpSp>
        <p:nvGrpSpPr>
          <p:cNvPr id="22" name="Grupo 21"/>
          <p:cNvGrpSpPr/>
          <p:nvPr/>
        </p:nvGrpSpPr>
        <p:grpSpPr>
          <a:xfrm>
            <a:off x="555594" y="-107115"/>
            <a:ext cx="11138027" cy="1213286"/>
            <a:chOff x="-1598365" y="-277123"/>
            <a:chExt cx="11138027" cy="1213581"/>
          </a:xfrm>
        </p:grpSpPr>
        <p:pic>
          <p:nvPicPr>
            <p:cNvPr id="23" name="Imagen 22" descr="Resultado de imagen para LOGO DEL GOBIERNO NACIONAL MARIO ABDO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881"/>
            <a:stretch/>
          </p:blipFill>
          <p:spPr bwMode="auto">
            <a:xfrm>
              <a:off x="-1598365" y="-277123"/>
              <a:ext cx="2677737" cy="121358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4" name="Imagen 23" descr="C:\Users\sservin\Documents\2018\Manual de Marca Gobierno 2018\Slogan _ Paraguay de la gente.png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343"/>
            <a:stretch/>
          </p:blipFill>
          <p:spPr bwMode="auto">
            <a:xfrm>
              <a:off x="7807331" y="4814"/>
              <a:ext cx="1732331" cy="836759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1424412"/>
            <a:ext cx="7315200" cy="566738"/>
          </a:xfrm>
        </p:spPr>
        <p:txBody>
          <a:bodyPr>
            <a:normAutofit/>
          </a:bodyPr>
          <a:lstStyle/>
          <a:p>
            <a:pPr algn="ctr"/>
            <a:r>
              <a:rPr lang="es-PY" sz="2800" dirty="0">
                <a:solidFill>
                  <a:srgbClr val="002060"/>
                </a:solidFill>
                <a:latin typeface="Cambria" panose="02040503050406030204" pitchFamily="18" charset="0"/>
                <a:ea typeface="+mn-ea"/>
                <a:cs typeface="+mn-cs"/>
              </a:rPr>
              <a:t>Fuentes de Ingreso Año 2019</a:t>
            </a:r>
          </a:p>
        </p:txBody>
      </p:sp>
      <p:graphicFrame>
        <p:nvGraphicFramePr>
          <p:cNvPr id="7" name="Marcador de posición de imagen 6"/>
          <p:cNvGraphicFramePr>
            <a:graphicFrameLocks noGrp="1"/>
          </p:cNvGraphicFramePr>
          <p:nvPr>
            <p:ph type="pic" idx="1"/>
            <p:extLst>
              <p:ext uri="{D42A27DB-BD31-4B8C-83A1-F6EECF244321}">
                <p14:modId xmlns:p14="http://schemas.microsoft.com/office/powerpoint/2010/main" val="991106117"/>
              </p:ext>
            </p:extLst>
          </p:nvPr>
        </p:nvGraphicFramePr>
        <p:xfrm>
          <a:off x="2422062" y="2134282"/>
          <a:ext cx="73152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074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9228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9216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PY" sz="1600" dirty="0">
                          <a:latin typeface="Cambria" panose="02040503050406030204" pitchFamily="18" charset="0"/>
                        </a:rPr>
                        <a:t>FUENTE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600" dirty="0">
                          <a:latin typeface="Cambria" panose="02040503050406030204" pitchFamily="18" charset="0"/>
                        </a:rPr>
                        <a:t>IMPORTE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600" dirty="0">
                          <a:latin typeface="Cambria" panose="02040503050406030204" pitchFamily="18" charset="0"/>
                        </a:rPr>
                        <a:t>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PY" dirty="0">
                          <a:latin typeface="Cambria" panose="02040503050406030204" pitchFamily="18" charset="0"/>
                        </a:rPr>
                        <a:t>FONDOS PROPIOS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dirty="0">
                          <a:latin typeface="Cambria" panose="02040503050406030204" pitchFamily="18" charset="0"/>
                        </a:rPr>
                        <a:t>1.166.137.200.000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dirty="0">
                          <a:latin typeface="Cambria" panose="02040503050406030204" pitchFamily="18" charset="0"/>
                        </a:rPr>
                        <a:t>46,2%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PY" dirty="0">
                          <a:latin typeface="Cambria" panose="02040503050406030204" pitchFamily="18" charset="0"/>
                        </a:rPr>
                        <a:t>EMISIÓN DE BONOS AFD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dirty="0">
                          <a:latin typeface="Cambria" panose="02040503050406030204" pitchFamily="18" charset="0"/>
                        </a:rPr>
                        <a:t>1.075.000.000.000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dirty="0">
                          <a:latin typeface="Cambria" panose="02040503050406030204" pitchFamily="18" charset="0"/>
                        </a:rPr>
                        <a:t>42,6%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PY" dirty="0">
                          <a:latin typeface="Cambria" panose="02040503050406030204" pitchFamily="18" charset="0"/>
                        </a:rPr>
                        <a:t>PRÉSTAMOS DEL BID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dirty="0">
                          <a:latin typeface="Cambria" panose="02040503050406030204" pitchFamily="18" charset="0"/>
                        </a:rPr>
                        <a:t>172.500.000.000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dirty="0">
                          <a:latin typeface="Cambria" panose="02040503050406030204" pitchFamily="18" charset="0"/>
                        </a:rPr>
                        <a:t>6,8%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PY" dirty="0">
                          <a:latin typeface="Cambria" panose="02040503050406030204" pitchFamily="18" charset="0"/>
                        </a:rPr>
                        <a:t>FONACIDE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dirty="0">
                          <a:latin typeface="Cambria" panose="02040503050406030204" pitchFamily="18" charset="0"/>
                        </a:rPr>
                        <a:t>112.034.593.481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dirty="0">
                          <a:latin typeface="Cambria" panose="02040503050406030204" pitchFamily="18" charset="0"/>
                        </a:rPr>
                        <a:t>4,4%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PY" b="1" dirty="0">
                          <a:latin typeface="Cambria" panose="02040503050406030204" pitchFamily="18" charset="0"/>
                        </a:rPr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b="1" dirty="0">
                          <a:latin typeface="Cambria" panose="02040503050406030204" pitchFamily="18" charset="0"/>
                        </a:rPr>
                        <a:t>2.525.671.793.481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b="1" dirty="0">
                          <a:latin typeface="Cambria" panose="02040503050406030204" pitchFamily="18" charset="0"/>
                        </a:rPr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Marcador de texto 4"/>
          <p:cNvSpPr>
            <a:spLocks noGrp="1"/>
          </p:cNvSpPr>
          <p:nvPr>
            <p:ph type="body" sz="half" idx="2"/>
          </p:nvPr>
        </p:nvSpPr>
        <p:spPr>
          <a:xfrm>
            <a:off x="1853915" y="4794641"/>
            <a:ext cx="8386803" cy="804862"/>
          </a:xfrm>
        </p:spPr>
        <p:txBody>
          <a:bodyPr>
            <a:no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PY" sz="1600" dirty="0" smtClean="0">
                <a:latin typeface="Cambria" panose="02040503050406030204" pitchFamily="18" charset="0"/>
              </a:rPr>
              <a:t>La </a:t>
            </a:r>
            <a:r>
              <a:rPr lang="es-PY" sz="1600" dirty="0">
                <a:latin typeface="Cambria" panose="02040503050406030204" pitchFamily="18" charset="0"/>
              </a:rPr>
              <a:t>FF correspondiente a FONDOS PROPIOS corresponde a recursos genuinos provenientes de la amortización de préstamos y los intereses generados por los mismos.</a:t>
            </a:r>
          </a:p>
        </p:txBody>
      </p:sp>
    </p:spTree>
    <p:extLst>
      <p:ext uri="{BB962C8B-B14F-4D97-AF65-F5344CB8AC3E}">
        <p14:creationId xmlns:p14="http://schemas.microsoft.com/office/powerpoint/2010/main" val="1875110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6" y="0"/>
            <a:ext cx="1687117" cy="112474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44" y="5115"/>
            <a:ext cx="1685733" cy="111962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886" y="1"/>
            <a:ext cx="1687114" cy="112474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6400" y="6021288"/>
            <a:ext cx="2316492" cy="623304"/>
          </a:xfrm>
          <a:prstGeom prst="rect">
            <a:avLst/>
          </a:prstGeom>
        </p:spPr>
      </p:pic>
      <p:sp>
        <p:nvSpPr>
          <p:cNvPr id="14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6" y="0"/>
            <a:ext cx="1687117" cy="1124744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44" y="5115"/>
            <a:ext cx="1685733" cy="1119629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886" y="1"/>
            <a:ext cx="1687114" cy="1124743"/>
          </a:xfrm>
          <a:prstGeom prst="rect">
            <a:avLst/>
          </a:prstGeom>
        </p:spPr>
      </p:pic>
      <p:sp>
        <p:nvSpPr>
          <p:cNvPr id="18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099" y="0"/>
            <a:ext cx="1687117" cy="1124744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908" y="5115"/>
            <a:ext cx="1685733" cy="1119629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641" y="1"/>
            <a:ext cx="1687114" cy="1124743"/>
          </a:xfrm>
          <a:prstGeom prst="rect">
            <a:avLst/>
          </a:prstGeom>
        </p:spPr>
      </p:pic>
      <p:grpSp>
        <p:nvGrpSpPr>
          <p:cNvPr id="22" name="Grupo 21"/>
          <p:cNvGrpSpPr/>
          <p:nvPr/>
        </p:nvGrpSpPr>
        <p:grpSpPr>
          <a:xfrm>
            <a:off x="555594" y="-107115"/>
            <a:ext cx="11138027" cy="1213286"/>
            <a:chOff x="-1598365" y="-277123"/>
            <a:chExt cx="11138027" cy="1213581"/>
          </a:xfrm>
        </p:grpSpPr>
        <p:pic>
          <p:nvPicPr>
            <p:cNvPr id="23" name="Imagen 22" descr="Resultado de imagen para LOGO DEL GOBIERNO NACIONAL MARIO ABDO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881"/>
            <a:stretch/>
          </p:blipFill>
          <p:spPr bwMode="auto">
            <a:xfrm>
              <a:off x="-1598365" y="-277123"/>
              <a:ext cx="2677737" cy="121358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4" name="Imagen 23" descr="C:\Users\sservin\Documents\2018\Manual de Marca Gobierno 2018\Slogan _ Paraguay de la gente.png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343"/>
            <a:stretch/>
          </p:blipFill>
          <p:spPr bwMode="auto">
            <a:xfrm>
              <a:off x="7807331" y="4814"/>
              <a:ext cx="1732331" cy="836759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25" name="Rectángulo 24"/>
          <p:cNvSpPr/>
          <p:nvPr/>
        </p:nvSpPr>
        <p:spPr>
          <a:xfrm>
            <a:off x="2639616" y="1231861"/>
            <a:ext cx="65582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altLang="es-ES" sz="2800" b="1" dirty="0">
                <a:solidFill>
                  <a:srgbClr val="002060"/>
                </a:solidFill>
                <a:latin typeface="Cambria" panose="02040503050406030204" pitchFamily="18" charset="0"/>
              </a:rPr>
              <a:t>Proyecto de Presupuesto 2019 - Gastos</a:t>
            </a:r>
            <a:endParaRPr lang="es-PY" sz="28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9534848"/>
              </p:ext>
            </p:extLst>
          </p:nvPr>
        </p:nvGraphicFramePr>
        <p:xfrm>
          <a:off x="1991545" y="1886128"/>
          <a:ext cx="7560839" cy="4678774"/>
        </p:xfrm>
        <a:graphic>
          <a:graphicData uri="http://schemas.openxmlformats.org/drawingml/2006/table">
            <a:tbl>
              <a:tblPr/>
              <a:tblGrid>
                <a:gridCol w="42824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3981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3981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00929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4133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5001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5232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150461"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Y" sz="1050" b="1" i="0" u="none" strike="noStrike">
                          <a:effectLst/>
                          <a:latin typeface="Cambria" panose="02040503050406030204" pitchFamily="18" charset="0"/>
                        </a:rPr>
                        <a:t>Descripción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Y" sz="1050" b="1" i="0" u="none" strike="noStrike" dirty="0">
                          <a:effectLst/>
                          <a:latin typeface="Cambria" panose="02040503050406030204" pitchFamily="18" charset="0"/>
                        </a:rPr>
                        <a:t>Año 2018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Y" sz="1050" b="1" i="0" u="none" strike="noStrike">
                          <a:effectLst/>
                          <a:latin typeface="Cambria" panose="02040503050406030204" pitchFamily="18" charset="0"/>
                        </a:rPr>
                        <a:t>Proyecto de Presupuesto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Y" sz="1050" b="1" i="0" u="none" strike="noStrike">
                          <a:effectLst/>
                          <a:latin typeface="Cambria" panose="02040503050406030204" pitchFamily="18" charset="0"/>
                        </a:rPr>
                        <a:t>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2255"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58820"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58820"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1" i="0" u="none" strike="noStrike" dirty="0">
                          <a:effectLst/>
                          <a:latin typeface="Cambria" panose="02040503050406030204" pitchFamily="18" charset="0"/>
                        </a:rPr>
                        <a:t>GASTOS CORRIENTES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50" b="1" i="0" u="none" strike="noStrike">
                          <a:effectLst/>
                          <a:latin typeface="Cambria" panose="02040503050406030204" pitchFamily="18" charset="0"/>
                        </a:rPr>
                        <a:t>252.303.217.100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50" b="1" i="0" u="none" strike="noStrike">
                          <a:effectLst/>
                          <a:latin typeface="Cambria" panose="02040503050406030204" pitchFamily="18" charset="0"/>
                        </a:rPr>
                        <a:t>310.747.780.112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50" b="1" i="0" u="none" strike="noStrike">
                          <a:effectLst/>
                          <a:latin typeface="Cambria" panose="02040503050406030204" pitchFamily="18" charset="0"/>
                        </a:rPr>
                        <a:t>23,16%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58820"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58820"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50" b="1" i="0" u="none" strike="noStrike">
                          <a:effectLst/>
                          <a:latin typeface="Cambria" panose="02040503050406030204" pitchFamily="18" charset="0"/>
                        </a:rPr>
                        <a:t>100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1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1" i="0" u="none" strike="noStrike">
                          <a:effectLst/>
                          <a:latin typeface="Cambria" panose="02040503050406030204" pitchFamily="18" charset="0"/>
                        </a:rPr>
                        <a:t>SERVICIOS PERSONALES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50" b="0" i="0" u="none" strike="noStrike" dirty="0">
                          <a:effectLst/>
                          <a:latin typeface="Cambria" panose="02040503050406030204" pitchFamily="18" charset="0"/>
                        </a:rPr>
                        <a:t>16.770.673.600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50" b="0" i="0" u="none" strike="noStrike" dirty="0">
                          <a:effectLst/>
                          <a:latin typeface="Cambria" panose="02040503050406030204" pitchFamily="18" charset="0"/>
                        </a:rPr>
                        <a:t>22.132.873.600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31,97%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58820"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58820"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50" b="1" i="0" u="none" strike="noStrike">
                          <a:effectLst/>
                          <a:latin typeface="Cambria" panose="02040503050406030204" pitchFamily="18" charset="0"/>
                        </a:rPr>
                        <a:t>200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1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1" i="0" u="none" strike="noStrike">
                          <a:effectLst/>
                          <a:latin typeface="Cambria" panose="02040503050406030204" pitchFamily="18" charset="0"/>
                        </a:rPr>
                        <a:t>SERVICIOS NO PERSONALES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17.638.320.000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50" b="0" i="0" u="none" strike="noStrike" dirty="0">
                          <a:effectLst/>
                          <a:latin typeface="Cambria" panose="02040503050406030204" pitchFamily="18" charset="0"/>
                        </a:rPr>
                        <a:t>17.419.111.004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-1,24%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58820"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58820"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50" b="1" i="0" u="none" strike="noStrike">
                          <a:effectLst/>
                          <a:latin typeface="Cambria" panose="02040503050406030204" pitchFamily="18" charset="0"/>
                        </a:rPr>
                        <a:t>300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50" b="1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1" i="0" u="none" strike="noStrike">
                          <a:effectLst/>
                          <a:latin typeface="Cambria" panose="02040503050406030204" pitchFamily="18" charset="0"/>
                        </a:rPr>
                        <a:t>BIENES DE CONSUMO E INSUMOS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534.223.500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435.795.508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50" b="0" i="0" u="none" strike="noStrike" dirty="0">
                          <a:effectLst/>
                          <a:latin typeface="Cambria" panose="02040503050406030204" pitchFamily="18" charset="0"/>
                        </a:rPr>
                        <a:t>-18,42%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58820"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58820"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50" b="1" i="0" u="none" strike="noStrike">
                          <a:effectLst/>
                          <a:latin typeface="Cambria" panose="02040503050406030204" pitchFamily="18" charset="0"/>
                        </a:rPr>
                        <a:t>700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50" b="1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1" i="0" u="none" strike="noStrike">
                          <a:effectLst/>
                          <a:latin typeface="Cambria" panose="02040503050406030204" pitchFamily="18" charset="0"/>
                        </a:rPr>
                        <a:t>SERVICIO DE LA DEUDA PÚBLICA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211.350.000.000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262.700.000.000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50" b="0" i="0" u="none" strike="noStrike" dirty="0">
                          <a:effectLst/>
                          <a:latin typeface="Cambria" panose="02040503050406030204" pitchFamily="18" charset="0"/>
                        </a:rPr>
                        <a:t>24,30%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58820"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58820"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50" b="1" i="0" u="none" strike="noStrike">
                          <a:effectLst/>
                          <a:latin typeface="Cambria" panose="02040503050406030204" pitchFamily="18" charset="0"/>
                        </a:rPr>
                        <a:t>800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50" b="1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1" i="0" u="none" strike="noStrike">
                          <a:effectLst/>
                          <a:latin typeface="Cambria" panose="02040503050406030204" pitchFamily="18" charset="0"/>
                        </a:rPr>
                        <a:t>TRANSFERENCIAS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1.510.000.000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1.510.000.000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50" b="0" i="0" u="none" strike="noStrike" dirty="0">
                          <a:effectLst/>
                          <a:latin typeface="Cambria" panose="02040503050406030204" pitchFamily="18" charset="0"/>
                        </a:rPr>
                        <a:t>0,00%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158820"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58820"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50" b="1" i="0" u="none" strike="noStrike">
                          <a:effectLst/>
                          <a:latin typeface="Cambria" panose="02040503050406030204" pitchFamily="18" charset="0"/>
                        </a:rPr>
                        <a:t>900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50" b="1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1" i="0" u="none" strike="noStrike">
                          <a:effectLst/>
                          <a:latin typeface="Cambria" panose="02040503050406030204" pitchFamily="18" charset="0"/>
                        </a:rPr>
                        <a:t>OTROS GASTOS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4.500.000.000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6.550.000.000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50" b="0" i="0" u="none" strike="noStrike" dirty="0">
                          <a:effectLst/>
                          <a:latin typeface="Cambria" panose="02040503050406030204" pitchFamily="18" charset="0"/>
                        </a:rPr>
                        <a:t>45,56%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158820"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50" b="1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50" b="1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1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158820"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158820"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1" i="0" u="none" strike="noStrike">
                          <a:effectLst/>
                          <a:latin typeface="Cambria" panose="02040503050406030204" pitchFamily="18" charset="0"/>
                        </a:rPr>
                        <a:t>GASTOS DE CAPITAL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50" b="1" i="0" u="none" strike="noStrike">
                          <a:effectLst/>
                          <a:latin typeface="Cambria" panose="02040503050406030204" pitchFamily="18" charset="0"/>
                        </a:rPr>
                        <a:t>1.836.730.819.752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50" b="1" i="0" u="none" strike="noStrike">
                          <a:effectLst/>
                          <a:latin typeface="Cambria" panose="02040503050406030204" pitchFamily="18" charset="0"/>
                        </a:rPr>
                        <a:t>2.214.924.013.369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50" b="1" i="0" u="none" strike="noStrike" dirty="0">
                          <a:effectLst/>
                          <a:latin typeface="Cambria" panose="02040503050406030204" pitchFamily="18" charset="0"/>
                        </a:rPr>
                        <a:t>20,59%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158820"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158820"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50" b="1" i="0" u="none" strike="noStrike">
                          <a:effectLst/>
                          <a:latin typeface="Cambria" panose="02040503050406030204" pitchFamily="18" charset="0"/>
                        </a:rPr>
                        <a:t>500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50" b="1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1" i="0" u="none" strike="noStrike" dirty="0">
                          <a:effectLst/>
                          <a:latin typeface="Cambria" panose="02040503050406030204" pitchFamily="18" charset="0"/>
                        </a:rPr>
                        <a:t>INVERSIÓN FÍSICA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11.590.300.000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11.921.840.000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50" b="0" i="0" u="none" strike="noStrike" dirty="0">
                          <a:effectLst/>
                          <a:latin typeface="Cambria" panose="02040503050406030204" pitchFamily="18" charset="0"/>
                        </a:rPr>
                        <a:t>2,86%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158820"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  <a:tr h="158820"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50" b="1" i="0" u="none" strike="noStrike">
                          <a:effectLst/>
                          <a:latin typeface="Cambria" panose="02040503050406030204" pitchFamily="18" charset="0"/>
                        </a:rPr>
                        <a:t>600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1" i="0" u="none" strike="noStrike">
                          <a:effectLst/>
                          <a:latin typeface="Cambria" panose="02040503050406030204" pitchFamily="18" charset="0"/>
                        </a:rPr>
                        <a:t>INVERSIÓN FINANCIERA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1.791.675.519.752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1.815.352.173.369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50" b="0" i="0" u="none" strike="noStrike" dirty="0">
                          <a:effectLst/>
                          <a:latin typeface="Cambria" panose="02040503050406030204" pitchFamily="18" charset="0"/>
                        </a:rPr>
                        <a:t>1,32%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2"/>
                  </a:ext>
                </a:extLst>
              </a:tr>
              <a:tr h="158820"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50" b="1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1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3"/>
                  </a:ext>
                </a:extLst>
              </a:tr>
              <a:tr h="158820">
                <a:tc>
                  <a:txBody>
                    <a:bodyPr/>
                    <a:lstStyle/>
                    <a:p>
                      <a:pPr algn="ctr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50" b="1" i="0" u="none" strike="noStrike">
                          <a:effectLst/>
                          <a:latin typeface="Cambria" panose="02040503050406030204" pitchFamily="18" charset="0"/>
                        </a:rPr>
                        <a:t>700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50" b="1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1" i="0" u="none" strike="noStrike">
                          <a:effectLst/>
                          <a:latin typeface="Cambria" panose="02040503050406030204" pitchFamily="18" charset="0"/>
                        </a:rPr>
                        <a:t>SERVICIO DE LA DEUDA PÚBLICA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33.465.000.000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387.650.000.000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50" b="0" i="0" u="none" strike="noStrike" dirty="0">
                          <a:effectLst/>
                          <a:latin typeface="Cambria" panose="02040503050406030204" pitchFamily="18" charset="0"/>
                        </a:rPr>
                        <a:t>1058,37%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4"/>
                  </a:ext>
                </a:extLst>
              </a:tr>
              <a:tr h="158820"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5"/>
                  </a:ext>
                </a:extLst>
              </a:tr>
              <a:tr h="158820"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1" i="0" u="none" strike="noStrike">
                          <a:effectLst/>
                          <a:latin typeface="Cambria" panose="02040503050406030204" pitchFamily="18" charset="0"/>
                        </a:rPr>
                        <a:t>TOTAL DE PRESUPUESTO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50" b="1" i="0" u="none" strike="noStrike">
                          <a:effectLst/>
                          <a:latin typeface="Cambria" panose="02040503050406030204" pitchFamily="18" charset="0"/>
                        </a:rPr>
                        <a:t>2.089.034.036.852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50" b="1" i="0" u="none" strike="noStrike">
                          <a:effectLst/>
                          <a:latin typeface="Cambria" panose="02040503050406030204" pitchFamily="18" charset="0"/>
                        </a:rPr>
                        <a:t>2.525.671.793.481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50" b="1" i="0" u="none" strike="noStrike" dirty="0">
                          <a:effectLst/>
                          <a:latin typeface="Cambria" panose="02040503050406030204" pitchFamily="18" charset="0"/>
                        </a:rPr>
                        <a:t>20,90%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6"/>
                  </a:ext>
                </a:extLst>
              </a:tr>
              <a:tr h="158820"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7"/>
                  </a:ext>
                </a:extLst>
              </a:tr>
              <a:tr h="167179"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0" i="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0" i="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1590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6" y="0"/>
            <a:ext cx="1687117" cy="112474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44" y="5115"/>
            <a:ext cx="1685733" cy="111962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886" y="1"/>
            <a:ext cx="1687114" cy="112474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6400" y="6021288"/>
            <a:ext cx="2316492" cy="623304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4048550" y="1413519"/>
            <a:ext cx="39013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altLang="es-ES" sz="2800" b="1" dirty="0">
                <a:solidFill>
                  <a:srgbClr val="002060"/>
                </a:solidFill>
                <a:latin typeface="Cambria" panose="02040503050406030204" pitchFamily="18" charset="0"/>
              </a:rPr>
              <a:t>Presupuesto de Gastos</a:t>
            </a:r>
            <a:endParaRPr lang="es-PY" sz="28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14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6" y="0"/>
            <a:ext cx="1687117" cy="1124744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44" y="5115"/>
            <a:ext cx="1685733" cy="1119629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886" y="1"/>
            <a:ext cx="1687114" cy="1124743"/>
          </a:xfrm>
          <a:prstGeom prst="rect">
            <a:avLst/>
          </a:prstGeom>
        </p:spPr>
      </p:pic>
      <p:sp>
        <p:nvSpPr>
          <p:cNvPr id="18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099" y="0"/>
            <a:ext cx="1687117" cy="1124744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908" y="5115"/>
            <a:ext cx="1685733" cy="1119629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641" y="1"/>
            <a:ext cx="1687114" cy="1124743"/>
          </a:xfrm>
          <a:prstGeom prst="rect">
            <a:avLst/>
          </a:prstGeom>
        </p:spPr>
      </p:pic>
      <p:grpSp>
        <p:nvGrpSpPr>
          <p:cNvPr id="22" name="Grupo 21"/>
          <p:cNvGrpSpPr/>
          <p:nvPr/>
        </p:nvGrpSpPr>
        <p:grpSpPr>
          <a:xfrm>
            <a:off x="555594" y="-107115"/>
            <a:ext cx="11138027" cy="1213286"/>
            <a:chOff x="-1598365" y="-277123"/>
            <a:chExt cx="11138027" cy="1213581"/>
          </a:xfrm>
        </p:grpSpPr>
        <p:pic>
          <p:nvPicPr>
            <p:cNvPr id="23" name="Imagen 22" descr="Resultado de imagen para LOGO DEL GOBIERNO NACIONAL MARIO ABDO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881"/>
            <a:stretch/>
          </p:blipFill>
          <p:spPr bwMode="auto">
            <a:xfrm>
              <a:off x="-1598365" y="-277123"/>
              <a:ext cx="2677737" cy="121358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4" name="Imagen 23" descr="C:\Users\sservin\Documents\2018\Manual de Marca Gobierno 2018\Slogan _ Paraguay de la gente.png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343"/>
            <a:stretch/>
          </p:blipFill>
          <p:spPr bwMode="auto">
            <a:xfrm>
              <a:off x="7807331" y="4814"/>
              <a:ext cx="1732331" cy="836759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aphicFrame>
        <p:nvGraphicFramePr>
          <p:cNvPr id="27" name="Gráfico 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8377477"/>
              </p:ext>
            </p:extLst>
          </p:nvPr>
        </p:nvGraphicFramePr>
        <p:xfrm>
          <a:off x="1624976" y="2132856"/>
          <a:ext cx="8327199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103164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6" y="0"/>
            <a:ext cx="1687117" cy="112474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44" y="5115"/>
            <a:ext cx="1685733" cy="111962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886" y="1"/>
            <a:ext cx="1687114" cy="112474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6400" y="6021288"/>
            <a:ext cx="2316492" cy="623304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4223792" y="1336437"/>
            <a:ext cx="39013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altLang="es-ES" sz="2800" b="1" dirty="0">
                <a:solidFill>
                  <a:srgbClr val="002060"/>
                </a:solidFill>
                <a:latin typeface="Cambria" panose="02040503050406030204" pitchFamily="18" charset="0"/>
              </a:rPr>
              <a:t>Presupuesto de Gastos</a:t>
            </a:r>
            <a:endParaRPr lang="es-PY" sz="28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14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6" y="0"/>
            <a:ext cx="1687117" cy="1124744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44" y="5115"/>
            <a:ext cx="1685733" cy="1119629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886" y="1"/>
            <a:ext cx="1687114" cy="1124743"/>
          </a:xfrm>
          <a:prstGeom prst="rect">
            <a:avLst/>
          </a:prstGeom>
        </p:spPr>
      </p:pic>
      <p:sp>
        <p:nvSpPr>
          <p:cNvPr id="18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099" y="0"/>
            <a:ext cx="1687117" cy="1124744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908" y="5115"/>
            <a:ext cx="1685733" cy="1119629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641" y="1"/>
            <a:ext cx="1687114" cy="1124743"/>
          </a:xfrm>
          <a:prstGeom prst="rect">
            <a:avLst/>
          </a:prstGeom>
        </p:spPr>
      </p:pic>
      <p:grpSp>
        <p:nvGrpSpPr>
          <p:cNvPr id="22" name="Grupo 21"/>
          <p:cNvGrpSpPr/>
          <p:nvPr/>
        </p:nvGrpSpPr>
        <p:grpSpPr>
          <a:xfrm>
            <a:off x="555594" y="-107115"/>
            <a:ext cx="11138027" cy="1213286"/>
            <a:chOff x="-1598365" y="-277123"/>
            <a:chExt cx="11138027" cy="1213581"/>
          </a:xfrm>
        </p:grpSpPr>
        <p:pic>
          <p:nvPicPr>
            <p:cNvPr id="23" name="Imagen 22" descr="Resultado de imagen para LOGO DEL GOBIERNO NACIONAL MARIO ABDO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881"/>
            <a:stretch/>
          </p:blipFill>
          <p:spPr bwMode="auto">
            <a:xfrm>
              <a:off x="-1598365" y="-277123"/>
              <a:ext cx="2677737" cy="121358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4" name="Imagen 23" descr="C:\Users\sservin\Documents\2018\Manual de Marca Gobierno 2018\Slogan _ Paraguay de la gente.png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343"/>
            <a:stretch/>
          </p:blipFill>
          <p:spPr bwMode="auto">
            <a:xfrm>
              <a:off x="7807331" y="4814"/>
              <a:ext cx="1732331" cy="836759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aphicFrame>
        <p:nvGraphicFramePr>
          <p:cNvPr id="25" name="Gráfico 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07448028"/>
              </p:ext>
            </p:extLst>
          </p:nvPr>
        </p:nvGraphicFramePr>
        <p:xfrm>
          <a:off x="263352" y="2060848"/>
          <a:ext cx="5816310" cy="45837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26" name="Gráfico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0288918"/>
              </p:ext>
            </p:extLst>
          </p:nvPr>
        </p:nvGraphicFramePr>
        <p:xfrm>
          <a:off x="6079662" y="2060846"/>
          <a:ext cx="5856220" cy="43825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1493398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6" y="0"/>
            <a:ext cx="1687117" cy="112474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44" y="5115"/>
            <a:ext cx="1685733" cy="111962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886" y="1"/>
            <a:ext cx="1687114" cy="112474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6400" y="6021288"/>
            <a:ext cx="2316492" cy="623304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4037767" y="1346324"/>
            <a:ext cx="44939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altLang="es-ES" sz="2800" b="1" dirty="0">
                <a:solidFill>
                  <a:srgbClr val="002060"/>
                </a:solidFill>
                <a:latin typeface="Cambria" panose="02040503050406030204" pitchFamily="18" charset="0"/>
              </a:rPr>
              <a:t>Fondeo para Desembolsos</a:t>
            </a:r>
            <a:endParaRPr lang="es-PY" sz="28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335360" y="1913365"/>
            <a:ext cx="115212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sz="1600" dirty="0">
                <a:latin typeface="Cambria" panose="02040503050406030204" pitchFamily="18" charset="0"/>
              </a:rPr>
              <a:t>Se ha previsto un importe de </a:t>
            </a:r>
            <a:r>
              <a:rPr lang="es-PY" sz="1600" dirty="0">
                <a:latin typeface="Cambria" panose="02040503050406030204" pitchFamily="18" charset="0"/>
                <a:cs typeface="Times New Roman" panose="02020603050405020304" pitchFamily="18" charset="0"/>
              </a:rPr>
              <a:t>₲ 1.815.352.173.369 para hacer frente a los desembolsos de préstamos.</a:t>
            </a:r>
            <a:endParaRPr lang="es-PY" sz="1600" dirty="0">
              <a:latin typeface="Cambria" panose="02040503050406030204" pitchFamily="18" charset="0"/>
            </a:endParaRPr>
          </a:p>
        </p:txBody>
      </p:sp>
      <p:sp>
        <p:nvSpPr>
          <p:cNvPr id="14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6" y="0"/>
            <a:ext cx="1687117" cy="1124744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44" y="5115"/>
            <a:ext cx="1685733" cy="1119629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886" y="1"/>
            <a:ext cx="1687114" cy="1124743"/>
          </a:xfrm>
          <a:prstGeom prst="rect">
            <a:avLst/>
          </a:prstGeom>
        </p:spPr>
      </p:pic>
      <p:sp>
        <p:nvSpPr>
          <p:cNvPr id="19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099" y="0"/>
            <a:ext cx="1687117" cy="1124744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908" y="5115"/>
            <a:ext cx="1685733" cy="1119629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641" y="1"/>
            <a:ext cx="1687114" cy="1124743"/>
          </a:xfrm>
          <a:prstGeom prst="rect">
            <a:avLst/>
          </a:prstGeom>
        </p:spPr>
      </p:pic>
      <p:grpSp>
        <p:nvGrpSpPr>
          <p:cNvPr id="23" name="Grupo 22"/>
          <p:cNvGrpSpPr/>
          <p:nvPr/>
        </p:nvGrpSpPr>
        <p:grpSpPr>
          <a:xfrm>
            <a:off x="555594" y="-107115"/>
            <a:ext cx="11138027" cy="1213286"/>
            <a:chOff x="-1598365" y="-277123"/>
            <a:chExt cx="11138027" cy="1213581"/>
          </a:xfrm>
        </p:grpSpPr>
        <p:pic>
          <p:nvPicPr>
            <p:cNvPr id="24" name="Imagen 23" descr="Resultado de imagen para LOGO DEL GOBIERNO NACIONAL MARIO ABDO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881"/>
            <a:stretch/>
          </p:blipFill>
          <p:spPr bwMode="auto">
            <a:xfrm>
              <a:off x="-1598365" y="-277123"/>
              <a:ext cx="2677737" cy="121358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5" name="Imagen 24" descr="C:\Users\sservin\Documents\2018\Manual de Marca Gobierno 2018\Slogan _ Paraguay de la gente.png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343"/>
            <a:stretch/>
          </p:blipFill>
          <p:spPr bwMode="auto">
            <a:xfrm>
              <a:off x="7807331" y="4814"/>
              <a:ext cx="1732331" cy="836759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aphicFrame>
        <p:nvGraphicFramePr>
          <p:cNvPr id="26" name="Gráfico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3720296"/>
              </p:ext>
            </p:extLst>
          </p:nvPr>
        </p:nvGraphicFramePr>
        <p:xfrm>
          <a:off x="2905020" y="2418852"/>
          <a:ext cx="6359332" cy="42257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1756951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6" y="0"/>
            <a:ext cx="1687117" cy="112474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44" y="5115"/>
            <a:ext cx="1685733" cy="111962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886" y="1"/>
            <a:ext cx="1687114" cy="112474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6400" y="6021288"/>
            <a:ext cx="2316492" cy="623304"/>
          </a:xfrm>
          <a:prstGeom prst="rect">
            <a:avLst/>
          </a:prstGeom>
        </p:spPr>
      </p:pic>
      <p:sp>
        <p:nvSpPr>
          <p:cNvPr id="7" name="7 Rectángulo"/>
          <p:cNvSpPr/>
          <p:nvPr/>
        </p:nvSpPr>
        <p:spPr>
          <a:xfrm>
            <a:off x="3401379" y="1340768"/>
            <a:ext cx="583678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200" b="1" dirty="0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algn="ctr"/>
            <a:r>
              <a:rPr lang="es-ES" sz="25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Agencia Financiera de Desarrollo</a:t>
            </a:r>
            <a:endParaRPr lang="es-ES" sz="2500" dirty="0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674343" y="2327967"/>
            <a:ext cx="1089426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ES" altLang="es-ES" sz="2000" dirty="0" smtClean="0">
                <a:solidFill>
                  <a:schemeClr val="accent1">
                    <a:lumMod val="25000"/>
                  </a:schemeClr>
                </a:solidFill>
                <a:latin typeface="Cambria" panose="02040503050406030204" pitchFamily="18" charset="0"/>
              </a:rPr>
              <a:t>Creada </a:t>
            </a:r>
            <a:r>
              <a:rPr lang="es-ES" altLang="es-ES" sz="2000" dirty="0">
                <a:solidFill>
                  <a:schemeClr val="accent1">
                    <a:lumMod val="25000"/>
                  </a:schemeClr>
                </a:solidFill>
                <a:latin typeface="Cambria" panose="02040503050406030204" pitchFamily="18" charset="0"/>
              </a:rPr>
              <a:t>por Ley Nº 2.640 del 27 de julio de 2005, modificada por la L</a:t>
            </a:r>
            <a:r>
              <a:rPr lang="es-ES" altLang="es-ES" sz="2000" dirty="0" smtClean="0">
                <a:solidFill>
                  <a:schemeClr val="accent1">
                    <a:lumMod val="25000"/>
                  </a:schemeClr>
                </a:solidFill>
                <a:latin typeface="Cambria" panose="02040503050406030204" pitchFamily="18" charset="0"/>
              </a:rPr>
              <a:t>ey Nº 3.330/2007.</a:t>
            </a:r>
          </a:p>
          <a:p>
            <a:pPr marL="342900" indent="-342900" algn="just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ES" altLang="es-ES" sz="2000" b="1" dirty="0" smtClean="0">
                <a:solidFill>
                  <a:schemeClr val="accent1">
                    <a:lumMod val="25000"/>
                  </a:schemeClr>
                </a:solidFill>
                <a:latin typeface="Cambria" panose="02040503050406030204" pitchFamily="18" charset="0"/>
              </a:rPr>
              <a:t>Persona </a:t>
            </a:r>
            <a:r>
              <a:rPr lang="es-ES" altLang="es-ES" sz="2000" b="1" dirty="0">
                <a:solidFill>
                  <a:schemeClr val="accent1">
                    <a:lumMod val="25000"/>
                  </a:schemeClr>
                </a:solidFill>
                <a:latin typeface="Cambria" panose="02040503050406030204" pitchFamily="18" charset="0"/>
              </a:rPr>
              <a:t>Jurídica de Derecho Público, Autónoma y Autárquica.</a:t>
            </a:r>
          </a:p>
          <a:p>
            <a:pPr algn="just">
              <a:spcBef>
                <a:spcPct val="50000"/>
              </a:spcBef>
            </a:pPr>
            <a:r>
              <a:rPr lang="es-MX" altLang="es-ES" sz="2000" b="1" u="sng" dirty="0">
                <a:solidFill>
                  <a:schemeClr val="accent1">
                    <a:lumMod val="25000"/>
                  </a:schemeClr>
                </a:solidFill>
                <a:latin typeface="Cambria" panose="02040503050406030204" pitchFamily="18" charset="0"/>
              </a:rPr>
              <a:t>Funciones</a:t>
            </a:r>
            <a:endParaRPr lang="es-ES" altLang="es-ES" sz="2000" b="1" u="sng" dirty="0">
              <a:solidFill>
                <a:schemeClr val="accent1">
                  <a:lumMod val="25000"/>
                </a:schemeClr>
              </a:solidFill>
              <a:latin typeface="Cambria" panose="02040503050406030204" pitchFamily="18" charset="0"/>
            </a:endParaRPr>
          </a:p>
          <a:p>
            <a:pPr marL="342900" indent="-342900" algn="just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ES" altLang="es-ES" sz="2000" dirty="0" smtClean="0">
                <a:solidFill>
                  <a:schemeClr val="accent1">
                    <a:lumMod val="25000"/>
                  </a:schemeClr>
                </a:solidFill>
                <a:latin typeface="Cambria" panose="02040503050406030204" pitchFamily="18" charset="0"/>
              </a:rPr>
              <a:t>Única </a:t>
            </a:r>
            <a:r>
              <a:rPr lang="es-ES" altLang="es-ES" sz="2000" dirty="0">
                <a:solidFill>
                  <a:schemeClr val="accent1">
                    <a:lumMod val="25000"/>
                  </a:schemeClr>
                </a:solidFill>
                <a:latin typeface="Cambria" panose="02040503050406030204" pitchFamily="18" charset="0"/>
              </a:rPr>
              <a:t>banca pública de segundo piso del país que opera otorgando créditos a mediano y largo plazo a las entidades de intermediación financiera de primer piso, públicas o privadas. </a:t>
            </a:r>
          </a:p>
          <a:p>
            <a:pPr algn="just">
              <a:spcBef>
                <a:spcPct val="50000"/>
              </a:spcBef>
            </a:pPr>
            <a:r>
              <a:rPr lang="es-MX" altLang="es-ES" sz="2000" b="1" u="sng" dirty="0">
                <a:solidFill>
                  <a:schemeClr val="accent1">
                    <a:lumMod val="25000"/>
                  </a:schemeClr>
                </a:solidFill>
                <a:latin typeface="Cambria" panose="02040503050406030204" pitchFamily="18" charset="0"/>
              </a:rPr>
              <a:t>Controles</a:t>
            </a:r>
          </a:p>
          <a:p>
            <a:pPr marL="342900" indent="-342900" algn="just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MX" altLang="es-ES" sz="2000" dirty="0" smtClean="0">
                <a:solidFill>
                  <a:schemeClr val="accent1">
                    <a:lumMod val="25000"/>
                  </a:schemeClr>
                </a:solidFill>
                <a:latin typeface="Cambria" panose="02040503050406030204" pitchFamily="18" charset="0"/>
              </a:rPr>
              <a:t>Se </a:t>
            </a:r>
            <a:r>
              <a:rPr lang="es-MX" altLang="es-ES" sz="2000" dirty="0">
                <a:solidFill>
                  <a:schemeClr val="accent1">
                    <a:lumMod val="25000"/>
                  </a:schemeClr>
                </a:solidFill>
                <a:latin typeface="Cambria" panose="02040503050406030204" pitchFamily="18" charset="0"/>
              </a:rPr>
              <a:t>rige por la </a:t>
            </a:r>
            <a:r>
              <a:rPr lang="es-MX" altLang="es-ES" sz="2000" dirty="0" smtClean="0">
                <a:solidFill>
                  <a:schemeClr val="accent1">
                    <a:lumMod val="25000"/>
                  </a:schemeClr>
                </a:solidFill>
                <a:latin typeface="Cambria" panose="02040503050406030204" pitchFamily="18" charset="0"/>
              </a:rPr>
              <a:t>Ley Nº 861/1996 </a:t>
            </a:r>
            <a:r>
              <a:rPr lang="es-MX" altLang="es-ES" sz="2000" dirty="0">
                <a:solidFill>
                  <a:schemeClr val="accent1">
                    <a:lumMod val="25000"/>
                  </a:schemeClr>
                </a:solidFill>
                <a:latin typeface="Cambria" panose="02040503050406030204" pitchFamily="18" charset="0"/>
              </a:rPr>
              <a:t>General de Bancos, Financieras </a:t>
            </a:r>
            <a:r>
              <a:rPr lang="es-MX" altLang="es-ES" sz="2000" dirty="0" smtClean="0">
                <a:solidFill>
                  <a:schemeClr val="accent1">
                    <a:lumMod val="25000"/>
                  </a:schemeClr>
                </a:solidFill>
                <a:latin typeface="Cambria" panose="02040503050406030204" pitchFamily="18" charset="0"/>
              </a:rPr>
              <a:t>y otras entidades financieras; y, su modificatoria</a:t>
            </a:r>
          </a:p>
          <a:p>
            <a:pPr marL="342900" indent="-342900" algn="just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MX" altLang="es-ES" sz="2000" dirty="0" smtClean="0">
                <a:solidFill>
                  <a:schemeClr val="accent1">
                    <a:lumMod val="25000"/>
                  </a:schemeClr>
                </a:solidFill>
                <a:latin typeface="Cambria" panose="02040503050406030204" pitchFamily="18" charset="0"/>
              </a:rPr>
              <a:t>Supervisada </a:t>
            </a:r>
            <a:r>
              <a:rPr lang="es-MX" altLang="es-ES" sz="2000" dirty="0">
                <a:solidFill>
                  <a:schemeClr val="accent1">
                    <a:lumMod val="25000"/>
                  </a:schemeClr>
                </a:solidFill>
                <a:latin typeface="Cambria" panose="02040503050406030204" pitchFamily="18" charset="0"/>
              </a:rPr>
              <a:t>por la Superintendencia de </a:t>
            </a:r>
            <a:r>
              <a:rPr lang="es-MX" altLang="es-ES" sz="2000" dirty="0" smtClean="0">
                <a:solidFill>
                  <a:schemeClr val="accent1">
                    <a:lumMod val="25000"/>
                  </a:schemeClr>
                </a:solidFill>
                <a:latin typeface="Cambria" panose="02040503050406030204" pitchFamily="18" charset="0"/>
              </a:rPr>
              <a:t>Bancos</a:t>
            </a:r>
            <a:r>
              <a:rPr lang="es-MX" altLang="es-ES" dirty="0">
                <a:solidFill>
                  <a:schemeClr val="accent1">
                    <a:lumMod val="25000"/>
                  </a:schemeClr>
                </a:solidFill>
                <a:latin typeface="Cambria" panose="02040503050406030204" pitchFamily="18" charset="0"/>
              </a:rPr>
              <a:t> </a:t>
            </a:r>
            <a:endParaRPr lang="es-ES" altLang="es-ES" dirty="0">
              <a:solidFill>
                <a:schemeClr val="accent1">
                  <a:lumMod val="2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13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099" y="0"/>
            <a:ext cx="1687117" cy="1124744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908" y="5115"/>
            <a:ext cx="1685733" cy="1119629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641" y="1"/>
            <a:ext cx="1687114" cy="1124743"/>
          </a:xfrm>
          <a:prstGeom prst="rect">
            <a:avLst/>
          </a:prstGeom>
        </p:spPr>
      </p:pic>
      <p:grpSp>
        <p:nvGrpSpPr>
          <p:cNvPr id="17" name="Grupo 16"/>
          <p:cNvGrpSpPr/>
          <p:nvPr/>
        </p:nvGrpSpPr>
        <p:grpSpPr>
          <a:xfrm>
            <a:off x="555594" y="-107115"/>
            <a:ext cx="11138027" cy="1213286"/>
            <a:chOff x="-1598365" y="-277123"/>
            <a:chExt cx="11138027" cy="1213581"/>
          </a:xfrm>
        </p:grpSpPr>
        <p:pic>
          <p:nvPicPr>
            <p:cNvPr id="18" name="Imagen 17" descr="Resultado de imagen para LOGO DEL GOBIERNO NACIONAL MARIO ABDO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881"/>
            <a:stretch/>
          </p:blipFill>
          <p:spPr bwMode="auto">
            <a:xfrm>
              <a:off x="-1598365" y="-277123"/>
              <a:ext cx="2677737" cy="121358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9" name="Imagen 18" descr="C:\Users\sservin\Documents\2018\Manual de Marca Gobierno 2018\Slogan _ Paraguay de la gente.png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343"/>
            <a:stretch/>
          </p:blipFill>
          <p:spPr bwMode="auto">
            <a:xfrm>
              <a:off x="7807331" y="4814"/>
              <a:ext cx="1732331" cy="836759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99369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6" y="0"/>
            <a:ext cx="1687117" cy="112474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44" y="5115"/>
            <a:ext cx="1685733" cy="111962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886" y="1"/>
            <a:ext cx="1687114" cy="112474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6400" y="6021288"/>
            <a:ext cx="2316492" cy="623304"/>
          </a:xfrm>
          <a:prstGeom prst="rect">
            <a:avLst/>
          </a:prstGeom>
        </p:spPr>
      </p:pic>
      <p:sp>
        <p:nvSpPr>
          <p:cNvPr id="14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6" y="0"/>
            <a:ext cx="1687117" cy="1124744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44" y="5115"/>
            <a:ext cx="1685733" cy="1119629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886" y="1"/>
            <a:ext cx="1687114" cy="1124743"/>
          </a:xfrm>
          <a:prstGeom prst="rect">
            <a:avLst/>
          </a:prstGeom>
        </p:spPr>
      </p:pic>
      <p:sp>
        <p:nvSpPr>
          <p:cNvPr id="18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099" y="0"/>
            <a:ext cx="1687117" cy="1124744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908" y="5115"/>
            <a:ext cx="1685733" cy="1119629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641" y="1"/>
            <a:ext cx="1687114" cy="1124743"/>
          </a:xfrm>
          <a:prstGeom prst="rect">
            <a:avLst/>
          </a:prstGeom>
        </p:spPr>
      </p:pic>
      <p:grpSp>
        <p:nvGrpSpPr>
          <p:cNvPr id="22" name="Grupo 21"/>
          <p:cNvGrpSpPr/>
          <p:nvPr/>
        </p:nvGrpSpPr>
        <p:grpSpPr>
          <a:xfrm>
            <a:off x="555594" y="-107115"/>
            <a:ext cx="11138027" cy="1213286"/>
            <a:chOff x="-1598365" y="-277123"/>
            <a:chExt cx="11138027" cy="1213581"/>
          </a:xfrm>
        </p:grpSpPr>
        <p:pic>
          <p:nvPicPr>
            <p:cNvPr id="23" name="Imagen 22" descr="Resultado de imagen para LOGO DEL GOBIERNO NACIONAL MARIO ABDO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881"/>
            <a:stretch/>
          </p:blipFill>
          <p:spPr bwMode="auto">
            <a:xfrm>
              <a:off x="-1598365" y="-277123"/>
              <a:ext cx="2677737" cy="121358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4" name="Imagen 23" descr="C:\Users\sservin\Documents\2018\Manual de Marca Gobierno 2018\Slogan _ Paraguay de la gente.png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343"/>
            <a:stretch/>
          </p:blipFill>
          <p:spPr bwMode="auto">
            <a:xfrm>
              <a:off x="7807331" y="4814"/>
              <a:ext cx="1732331" cy="836759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25" name="Título 24"/>
          <p:cNvSpPr>
            <a:spLocks noGrp="1"/>
          </p:cNvSpPr>
          <p:nvPr>
            <p:ph type="title"/>
          </p:nvPr>
        </p:nvSpPr>
        <p:spPr>
          <a:xfrm>
            <a:off x="609600" y="1196752"/>
            <a:ext cx="10972800" cy="1143000"/>
          </a:xfrm>
        </p:spPr>
        <p:txBody>
          <a:bodyPr>
            <a:normAutofit/>
          </a:bodyPr>
          <a:lstStyle/>
          <a:p>
            <a:r>
              <a:rPr lang="es-PY" sz="2800" b="1" dirty="0">
                <a:solidFill>
                  <a:srgbClr val="002060"/>
                </a:solidFill>
                <a:latin typeface="Cambria" panose="02040503050406030204" pitchFamily="18" charset="0"/>
                <a:ea typeface="+mn-ea"/>
                <a:cs typeface="+mn-cs"/>
              </a:rPr>
              <a:t>Planificación de Desembolsos Año 2019</a:t>
            </a:r>
          </a:p>
        </p:txBody>
      </p:sp>
      <p:graphicFrame>
        <p:nvGraphicFramePr>
          <p:cNvPr id="26" name="Gráfico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905921"/>
              </p:ext>
            </p:extLst>
          </p:nvPr>
        </p:nvGraphicFramePr>
        <p:xfrm>
          <a:off x="1524430" y="2211040"/>
          <a:ext cx="8243978" cy="41702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325031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199456" y="1412777"/>
            <a:ext cx="100091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altLang="es-ES" sz="24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Préstamos con Organismos Multilaterales Administrados por la AFD</a:t>
            </a:r>
            <a:endParaRPr lang="es-PY" sz="24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4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6" y="0"/>
            <a:ext cx="1687117" cy="112474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44" y="5115"/>
            <a:ext cx="1685733" cy="111962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886" y="1"/>
            <a:ext cx="1687114" cy="1124743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6400" y="6021288"/>
            <a:ext cx="2316492" cy="623304"/>
          </a:xfrm>
          <a:prstGeom prst="rect">
            <a:avLst/>
          </a:prstGeom>
        </p:spPr>
      </p:pic>
      <p:sp>
        <p:nvSpPr>
          <p:cNvPr id="11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6" y="0"/>
            <a:ext cx="1687117" cy="1124744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44" y="5115"/>
            <a:ext cx="1685733" cy="1119629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886" y="1"/>
            <a:ext cx="1687114" cy="1124743"/>
          </a:xfrm>
          <a:prstGeom prst="rect">
            <a:avLst/>
          </a:prstGeom>
        </p:spPr>
      </p:pic>
      <p:sp>
        <p:nvSpPr>
          <p:cNvPr id="15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099" y="0"/>
            <a:ext cx="1687117" cy="1124744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908" y="5115"/>
            <a:ext cx="1685733" cy="1119629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641" y="1"/>
            <a:ext cx="1687114" cy="1124743"/>
          </a:xfrm>
          <a:prstGeom prst="rect">
            <a:avLst/>
          </a:prstGeom>
        </p:spPr>
      </p:pic>
      <p:grpSp>
        <p:nvGrpSpPr>
          <p:cNvPr id="19" name="Grupo 18"/>
          <p:cNvGrpSpPr/>
          <p:nvPr/>
        </p:nvGrpSpPr>
        <p:grpSpPr>
          <a:xfrm>
            <a:off x="555594" y="-107115"/>
            <a:ext cx="11138027" cy="1213286"/>
            <a:chOff x="-1598365" y="-277123"/>
            <a:chExt cx="11138027" cy="1213581"/>
          </a:xfrm>
        </p:grpSpPr>
        <p:pic>
          <p:nvPicPr>
            <p:cNvPr id="20" name="Imagen 19" descr="Resultado de imagen para LOGO DEL GOBIERNO NACIONAL MARIO ABDO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881"/>
            <a:stretch/>
          </p:blipFill>
          <p:spPr bwMode="auto">
            <a:xfrm>
              <a:off x="-1598365" y="-277123"/>
              <a:ext cx="2677737" cy="121358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1" name="Imagen 20" descr="C:\Users\sservin\Documents\2018\Manual de Marca Gobierno 2018\Slogan _ Paraguay de la gente.png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343"/>
            <a:stretch/>
          </p:blipFill>
          <p:spPr bwMode="auto">
            <a:xfrm>
              <a:off x="7807331" y="4814"/>
              <a:ext cx="1732331" cy="836759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aphicFrame>
        <p:nvGraphicFramePr>
          <p:cNvPr id="23" name="Tab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1342073"/>
              </p:ext>
            </p:extLst>
          </p:nvPr>
        </p:nvGraphicFramePr>
        <p:xfrm>
          <a:off x="1271464" y="2132856"/>
          <a:ext cx="9289033" cy="3168353"/>
        </p:xfrm>
        <a:graphic>
          <a:graphicData uri="http://schemas.openxmlformats.org/drawingml/2006/table">
            <a:tbl>
              <a:tblPr/>
              <a:tblGrid>
                <a:gridCol w="3160083"/>
                <a:gridCol w="1207675"/>
                <a:gridCol w="1207675"/>
                <a:gridCol w="1796417"/>
                <a:gridCol w="1917183"/>
              </a:tblGrid>
              <a:tr h="665355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Proyecto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N° Contrato Préstamo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Fecha de </a:t>
                      </a:r>
                      <a:r>
                        <a:rPr lang="es-PY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Aprob</a:t>
                      </a:r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. LEY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Importe total de Contrato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Importe Previsto para 2019 en ₲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807930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Mejoramiento de la Productividad de las MIPYMEs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BID 3354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11/02/2016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USD. 20.000.000 </a:t>
                      </a:r>
                      <a:endParaRPr lang="es-PY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  <a:p>
                      <a:pPr algn="ctr" fontAlgn="ctr"/>
                      <a:r>
                        <a:rPr lang="es-PY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(**)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          45.000.000.000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8620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Mejoramiento y Ampliación de Productos Financieros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BID 3616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26/03/2018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USD. 30.000.000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          85.000.000.000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23771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Desarrollo del Mercado Financiero de la Vivienda en Py.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BID 3853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06/06/2018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USD. 30.000.000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          42.500.000.000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32677"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Totales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USD 80.000.000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   172.500.000.000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37781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6" y="0"/>
            <a:ext cx="1687117" cy="112474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44" y="5115"/>
            <a:ext cx="1685733" cy="111962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886" y="1"/>
            <a:ext cx="1687114" cy="112474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6400" y="6021288"/>
            <a:ext cx="2316492" cy="623304"/>
          </a:xfrm>
          <a:prstGeom prst="rect">
            <a:avLst/>
          </a:prstGeom>
        </p:spPr>
      </p:pic>
      <p:sp>
        <p:nvSpPr>
          <p:cNvPr id="13" name="Rectángulo 12"/>
          <p:cNvSpPr/>
          <p:nvPr/>
        </p:nvSpPr>
        <p:spPr>
          <a:xfrm>
            <a:off x="674343" y="2327967"/>
            <a:ext cx="11182298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endParaRPr lang="es-ES" sz="2300" b="1" cap="small" dirty="0">
              <a:solidFill>
                <a:schemeClr val="accent1">
                  <a:lumMod val="2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14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6" y="0"/>
            <a:ext cx="1687117" cy="1124744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44" y="5115"/>
            <a:ext cx="1685733" cy="1119629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886" y="1"/>
            <a:ext cx="1687114" cy="1124743"/>
          </a:xfrm>
          <a:prstGeom prst="rect">
            <a:avLst/>
          </a:prstGeom>
        </p:spPr>
      </p:pic>
      <p:sp>
        <p:nvSpPr>
          <p:cNvPr id="18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099" y="0"/>
            <a:ext cx="1687117" cy="1124744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908" y="5115"/>
            <a:ext cx="1685733" cy="1119629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641" y="1"/>
            <a:ext cx="1687114" cy="1124743"/>
          </a:xfrm>
          <a:prstGeom prst="rect">
            <a:avLst/>
          </a:prstGeom>
        </p:spPr>
      </p:pic>
      <p:grpSp>
        <p:nvGrpSpPr>
          <p:cNvPr id="22" name="Grupo 21"/>
          <p:cNvGrpSpPr/>
          <p:nvPr/>
        </p:nvGrpSpPr>
        <p:grpSpPr>
          <a:xfrm>
            <a:off x="555594" y="-107115"/>
            <a:ext cx="11138027" cy="1213286"/>
            <a:chOff x="-1598365" y="-277123"/>
            <a:chExt cx="11138027" cy="1213581"/>
          </a:xfrm>
        </p:grpSpPr>
        <p:pic>
          <p:nvPicPr>
            <p:cNvPr id="23" name="Imagen 22" descr="Resultado de imagen para LOGO DEL GOBIERNO NACIONAL MARIO ABDO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881"/>
            <a:stretch/>
          </p:blipFill>
          <p:spPr bwMode="auto">
            <a:xfrm>
              <a:off x="-1598365" y="-277123"/>
              <a:ext cx="2677737" cy="121358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4" name="Imagen 23" descr="C:\Users\sservin\Documents\2018\Manual de Marca Gobierno 2018\Slogan _ Paraguay de la gente.png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343"/>
            <a:stretch/>
          </p:blipFill>
          <p:spPr bwMode="auto">
            <a:xfrm>
              <a:off x="7807331" y="4814"/>
              <a:ext cx="1732331" cy="836759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25" name="Rectángulo 24"/>
          <p:cNvSpPr/>
          <p:nvPr/>
        </p:nvSpPr>
        <p:spPr>
          <a:xfrm>
            <a:off x="3205610" y="1412776"/>
            <a:ext cx="6096000" cy="249299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PY" sz="72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¡Gracias!</a:t>
            </a:r>
          </a:p>
          <a:p>
            <a:pPr algn="ctr"/>
            <a:r>
              <a:rPr lang="es-PY" sz="28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José Maciel</a:t>
            </a:r>
          </a:p>
          <a:p>
            <a:pPr algn="ctr"/>
            <a:r>
              <a:rPr lang="es-PY" sz="28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Presidente </a:t>
            </a:r>
          </a:p>
          <a:p>
            <a:pPr algn="ctr"/>
            <a:r>
              <a:rPr lang="es-PY" sz="28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Agencia Financiera de Desarrollo</a:t>
            </a:r>
          </a:p>
        </p:txBody>
      </p:sp>
      <p:pic>
        <p:nvPicPr>
          <p:cNvPr id="27" name="Picture 4" descr="Image result for TWITTER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5875" y="5757906"/>
            <a:ext cx="569340" cy="463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Subtítulo 3"/>
          <p:cNvSpPr txBox="1">
            <a:spLocks/>
          </p:cNvSpPr>
          <p:nvPr/>
        </p:nvSpPr>
        <p:spPr>
          <a:xfrm>
            <a:off x="4410494" y="5732850"/>
            <a:ext cx="3129130" cy="8446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PY" sz="2000" b="1" dirty="0" err="1" smtClean="0">
                <a:solidFill>
                  <a:schemeClr val="tx1"/>
                </a:solidFill>
                <a:latin typeface="Cambria" panose="02040503050406030204" pitchFamily="18" charset="0"/>
              </a:rPr>
              <a:t>AFD_py</a:t>
            </a:r>
            <a:r>
              <a:rPr lang="es-PY" sz="2000" b="1" dirty="0" smtClean="0">
                <a:latin typeface="Trebuchet MS" panose="020B0603020202020204" pitchFamily="34" charset="0"/>
              </a:rPr>
              <a:t> </a:t>
            </a:r>
          </a:p>
          <a:p>
            <a:r>
              <a:rPr lang="es-PY" b="1" dirty="0" smtClean="0">
                <a:latin typeface="Trebuchet MS" panose="020B0603020202020204" pitchFamily="34" charset="0"/>
              </a:rPr>
              <a:t> </a:t>
            </a:r>
          </a:p>
          <a:p>
            <a:endParaRPr lang="es-PY" sz="3600" b="1" dirty="0" smtClean="0">
              <a:latin typeface="Trebuchet MS" panose="020B0603020202020204" pitchFamily="34" charset="0"/>
            </a:endParaRPr>
          </a:p>
        </p:txBody>
      </p:sp>
      <p:sp>
        <p:nvSpPr>
          <p:cNvPr id="29" name="Rectángulo 28"/>
          <p:cNvSpPr/>
          <p:nvPr/>
        </p:nvSpPr>
        <p:spPr>
          <a:xfrm>
            <a:off x="3726949" y="4228969"/>
            <a:ext cx="259282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PY" sz="2000" b="1" dirty="0">
                <a:latin typeface="Cambria" panose="02040503050406030204" pitchFamily="18" charset="0"/>
              </a:rPr>
              <a:t>Tel. +59521 606020</a:t>
            </a:r>
          </a:p>
        </p:txBody>
      </p:sp>
      <p:sp>
        <p:nvSpPr>
          <p:cNvPr id="30" name="Rectángulo 29"/>
          <p:cNvSpPr/>
          <p:nvPr/>
        </p:nvSpPr>
        <p:spPr>
          <a:xfrm>
            <a:off x="3789099" y="4629079"/>
            <a:ext cx="23666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Y" sz="2400" b="1" dirty="0">
                <a:latin typeface="Cambria" panose="02040503050406030204" pitchFamily="18" charset="0"/>
                <a:hlinkClick r:id="rId10"/>
              </a:rPr>
              <a:t>www.afd.gov.py</a:t>
            </a:r>
            <a:endParaRPr lang="es-PY" sz="2400" dirty="0">
              <a:latin typeface="Cambria" panose="02040503050406030204" pitchFamily="18" charset="0"/>
            </a:endParaRPr>
          </a:p>
        </p:txBody>
      </p:sp>
      <p:pic>
        <p:nvPicPr>
          <p:cNvPr id="31" name="Picture 2" descr="Image result for FACEBOOK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481" y="5188146"/>
            <a:ext cx="472128" cy="442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4388670" y="5224881"/>
            <a:ext cx="4133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b="1" dirty="0" smtClean="0">
                <a:latin typeface="Cambria" panose="02040503050406030204" pitchFamily="18" charset="0"/>
              </a:rPr>
              <a:t>Agencia Financiera de Desarrollo</a:t>
            </a:r>
            <a:endParaRPr lang="es-PY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3920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6" y="0"/>
            <a:ext cx="1687117" cy="112474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44" y="5115"/>
            <a:ext cx="1685733" cy="111962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886" y="1"/>
            <a:ext cx="1687114" cy="1124743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48800" y="6173688"/>
            <a:ext cx="2316492" cy="623304"/>
          </a:xfrm>
          <a:prstGeom prst="rect">
            <a:avLst/>
          </a:prstGeom>
        </p:spPr>
      </p:pic>
      <p:sp>
        <p:nvSpPr>
          <p:cNvPr id="20" name="7 Rectángulo"/>
          <p:cNvSpPr/>
          <p:nvPr/>
        </p:nvSpPr>
        <p:spPr>
          <a:xfrm>
            <a:off x="751070" y="1284848"/>
            <a:ext cx="1065718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200" b="1" dirty="0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algn="ctr"/>
            <a:r>
              <a:rPr lang="es-ES" sz="28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Entidades Financieras Intermediarias</a:t>
            </a:r>
            <a:endParaRPr lang="es-ES" sz="2800" dirty="0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7"/>
          <a:srcRect l="1622" r="56130"/>
          <a:stretch/>
        </p:blipFill>
        <p:spPr>
          <a:xfrm>
            <a:off x="407368" y="2488219"/>
            <a:ext cx="5040560" cy="3533069"/>
          </a:xfrm>
          <a:prstGeom prst="rect">
            <a:avLst/>
          </a:prstGeom>
        </p:spPr>
      </p:pic>
      <p:sp>
        <p:nvSpPr>
          <p:cNvPr id="13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099" y="0"/>
            <a:ext cx="1687117" cy="1124744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908" y="5115"/>
            <a:ext cx="1685733" cy="1119629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641" y="1"/>
            <a:ext cx="1687114" cy="1124743"/>
          </a:xfrm>
          <a:prstGeom prst="rect">
            <a:avLst/>
          </a:prstGeom>
        </p:spPr>
      </p:pic>
      <p:grpSp>
        <p:nvGrpSpPr>
          <p:cNvPr id="17" name="Grupo 16"/>
          <p:cNvGrpSpPr/>
          <p:nvPr/>
        </p:nvGrpSpPr>
        <p:grpSpPr>
          <a:xfrm>
            <a:off x="555594" y="-107115"/>
            <a:ext cx="11138027" cy="1213286"/>
            <a:chOff x="-1598365" y="-277123"/>
            <a:chExt cx="11138027" cy="1213581"/>
          </a:xfrm>
        </p:grpSpPr>
        <p:pic>
          <p:nvPicPr>
            <p:cNvPr id="19" name="Imagen 18" descr="Resultado de imagen para LOGO DEL GOBIERNO NACIONAL MARIO ABDO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881"/>
            <a:stretch/>
          </p:blipFill>
          <p:spPr bwMode="auto">
            <a:xfrm>
              <a:off x="-1598365" y="-277123"/>
              <a:ext cx="2677737" cy="121358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1" name="Imagen 20" descr="C:\Users\sservin\Documents\2018\Manual de Marca Gobierno 2018\Slogan _ Paraguay de la gente.png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343"/>
            <a:stretch/>
          </p:blipFill>
          <p:spPr bwMode="auto">
            <a:xfrm>
              <a:off x="7807331" y="4814"/>
              <a:ext cx="1732331" cy="836759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2" name="CuadroTexto 1"/>
          <p:cNvSpPr txBox="1"/>
          <p:nvPr/>
        </p:nvSpPr>
        <p:spPr>
          <a:xfrm>
            <a:off x="1415480" y="2348880"/>
            <a:ext cx="3168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sz="2000" b="1" dirty="0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23 </a:t>
            </a:r>
            <a:r>
              <a:rPr lang="es-PY" sz="20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Bancos y Financieras</a:t>
            </a:r>
          </a:p>
        </p:txBody>
      </p:sp>
      <p:sp>
        <p:nvSpPr>
          <p:cNvPr id="22" name="CuadroTexto 21"/>
          <p:cNvSpPr txBox="1"/>
          <p:nvPr/>
        </p:nvSpPr>
        <p:spPr>
          <a:xfrm>
            <a:off x="7705504" y="2348880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sz="2000" b="1" dirty="0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19 Cooperativas</a:t>
            </a:r>
            <a:endParaRPr lang="es-PY" sz="2000" b="1" dirty="0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</p:txBody>
      </p:sp>
      <p:pic>
        <p:nvPicPr>
          <p:cNvPr id="23" name="Imagen 22"/>
          <p:cNvPicPr>
            <a:picLocks noChangeAspect="1"/>
          </p:cNvPicPr>
          <p:nvPr/>
        </p:nvPicPr>
        <p:blipFill rotWithShape="1">
          <a:blip r:embed="rId7"/>
          <a:srcRect l="48095" t="6246" r="1207" b="14266"/>
          <a:stretch/>
        </p:blipFill>
        <p:spPr>
          <a:xfrm>
            <a:off x="6240016" y="2748990"/>
            <a:ext cx="5821972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161656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6" y="0"/>
            <a:ext cx="1687117" cy="1124744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44" y="5115"/>
            <a:ext cx="1685733" cy="1119629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886" y="1"/>
            <a:ext cx="1687114" cy="1124743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35207" y="5949280"/>
            <a:ext cx="2316492" cy="623304"/>
          </a:xfrm>
          <a:prstGeom prst="rect">
            <a:avLst/>
          </a:prstGeom>
        </p:spPr>
      </p:pic>
      <p:sp>
        <p:nvSpPr>
          <p:cNvPr id="20" name="7 Rectángulo"/>
          <p:cNvSpPr/>
          <p:nvPr/>
        </p:nvSpPr>
        <p:spPr>
          <a:xfrm>
            <a:off x="691259" y="1297814"/>
            <a:ext cx="1065718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200" b="1" dirty="0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algn="ctr"/>
            <a:r>
              <a:rPr lang="es-ES" sz="25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Productos Crediticios Ofrecidos </a:t>
            </a:r>
            <a:endParaRPr lang="es-ES" sz="2500" dirty="0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9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099" y="0"/>
            <a:ext cx="1687117" cy="1124744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908" y="5115"/>
            <a:ext cx="1685733" cy="1119629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641" y="1"/>
            <a:ext cx="1687114" cy="1124743"/>
          </a:xfrm>
          <a:prstGeom prst="rect">
            <a:avLst/>
          </a:prstGeom>
        </p:spPr>
      </p:pic>
      <p:grpSp>
        <p:nvGrpSpPr>
          <p:cNvPr id="17" name="Grupo 16"/>
          <p:cNvGrpSpPr/>
          <p:nvPr/>
        </p:nvGrpSpPr>
        <p:grpSpPr>
          <a:xfrm>
            <a:off x="555594" y="-107115"/>
            <a:ext cx="11138027" cy="1213286"/>
            <a:chOff x="-1598365" y="-277123"/>
            <a:chExt cx="11138027" cy="1213581"/>
          </a:xfrm>
        </p:grpSpPr>
        <p:pic>
          <p:nvPicPr>
            <p:cNvPr id="18" name="Imagen 17" descr="Resultado de imagen para LOGO DEL GOBIERNO NACIONAL MARIO ABDO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881"/>
            <a:stretch/>
          </p:blipFill>
          <p:spPr bwMode="auto">
            <a:xfrm>
              <a:off x="-1598365" y="-277123"/>
              <a:ext cx="2677737" cy="121358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1" name="Imagen 20" descr="C:\Users\sservin\Documents\2018\Manual de Marca Gobierno 2018\Slogan _ Paraguay de la gente.png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343"/>
            <a:stretch/>
          </p:blipFill>
          <p:spPr bwMode="auto">
            <a:xfrm>
              <a:off x="7807331" y="4814"/>
              <a:ext cx="1732331" cy="836759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7237850"/>
              </p:ext>
            </p:extLst>
          </p:nvPr>
        </p:nvGraphicFramePr>
        <p:xfrm>
          <a:off x="1847528" y="1906535"/>
          <a:ext cx="7992888" cy="3787109"/>
        </p:xfrm>
        <a:graphic>
          <a:graphicData uri="http://schemas.openxmlformats.org/drawingml/2006/table">
            <a:tbl>
              <a:tblPr/>
              <a:tblGrid>
                <a:gridCol w="1584176"/>
                <a:gridCol w="6408712"/>
              </a:tblGrid>
              <a:tr h="265708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PERSONAS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5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Symbol" panose="05050102010706020507" pitchFamily="18" charset="2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·</a:t>
                      </a:r>
                      <a:r>
                        <a:rPr lang="es-PY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         </a:t>
                      </a:r>
                      <a:r>
                        <a:rPr lang="es-PY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MI CASA</a:t>
                      </a:r>
                      <a:endParaRPr lang="es-PY" sz="1200" b="0" i="0" u="none" strike="noStrike" dirty="0">
                        <a:solidFill>
                          <a:srgbClr val="FF0000"/>
                        </a:solidFill>
                        <a:effectLst/>
                        <a:latin typeface="Symbol" panose="05050102010706020507" pitchFamily="18" charset="2"/>
                      </a:endParaRPr>
                    </a:p>
                  </a:txBody>
                  <a:tcPr marL="4286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5D5"/>
                    </a:solidFill>
                  </a:tcPr>
                </a:tc>
              </a:tr>
              <a:tr h="265708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Symbol" panose="05050102010706020507" pitchFamily="18" charset="2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·</a:t>
                      </a:r>
                      <a:r>
                        <a:rPr lang="es-PY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         </a:t>
                      </a:r>
                      <a:r>
                        <a:rPr lang="es-PY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MI PRIMERA CASA</a:t>
                      </a:r>
                      <a:endParaRPr lang="es-PY" sz="1200" b="0" i="0" u="none" strike="noStrike" dirty="0">
                        <a:solidFill>
                          <a:srgbClr val="FF0000"/>
                        </a:solidFill>
                        <a:effectLst/>
                        <a:latin typeface="Symbol" panose="05050102010706020507" pitchFamily="18" charset="2"/>
                      </a:endParaRPr>
                    </a:p>
                  </a:txBody>
                  <a:tcPr marL="4286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5D5"/>
                    </a:solidFill>
                  </a:tcPr>
                </a:tc>
              </a:tr>
              <a:tr h="265708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Symbol" panose="05050102010706020507" pitchFamily="18" charset="2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·</a:t>
                      </a:r>
                      <a:r>
                        <a:rPr lang="es-PY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         </a:t>
                      </a:r>
                      <a:r>
                        <a:rPr lang="es-PY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PRIMERA VIVIENDA</a:t>
                      </a:r>
                      <a:endParaRPr lang="es-PY" sz="1200" b="0" i="0" u="none" strike="noStrike" dirty="0">
                        <a:solidFill>
                          <a:srgbClr val="FF0000"/>
                        </a:solidFill>
                        <a:effectLst/>
                        <a:latin typeface="Symbol" panose="05050102010706020507" pitchFamily="18" charset="2"/>
                      </a:endParaRPr>
                    </a:p>
                  </a:txBody>
                  <a:tcPr marL="4286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5D5"/>
                    </a:solidFill>
                  </a:tcPr>
                </a:tc>
              </a:tr>
              <a:tr h="265708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Symbol" panose="05050102010706020507" pitchFamily="18" charset="2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·</a:t>
                      </a:r>
                      <a:r>
                        <a:rPr lang="es-PY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         </a:t>
                      </a:r>
                      <a:r>
                        <a:rPr lang="es-PY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PROEDUC</a:t>
                      </a:r>
                      <a:endParaRPr lang="es-PY" sz="1200" b="0" i="0" u="none" strike="noStrike" dirty="0">
                        <a:solidFill>
                          <a:srgbClr val="FF0000"/>
                        </a:solidFill>
                        <a:effectLst/>
                        <a:latin typeface="Symbol" panose="05050102010706020507" pitchFamily="18" charset="2"/>
                      </a:endParaRPr>
                    </a:p>
                  </a:txBody>
                  <a:tcPr marL="4286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5D5"/>
                    </a:solidFill>
                  </a:tcPr>
                </a:tc>
              </a:tr>
              <a:tr h="265708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 dirty="0">
                          <a:solidFill>
                            <a:srgbClr val="2E75B6"/>
                          </a:solidFill>
                          <a:effectLst/>
                          <a:latin typeface="Cambria" panose="02040503050406030204" pitchFamily="18" charset="0"/>
                        </a:rPr>
                        <a:t>EMPRESAS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200" b="0" i="0" u="none" strike="noStrike" dirty="0">
                          <a:solidFill>
                            <a:srgbClr val="2E75B6"/>
                          </a:solidFill>
                          <a:effectLst/>
                          <a:latin typeface="Symbol" panose="05050102010706020507" pitchFamily="18" charset="2"/>
                        </a:rPr>
                        <a:t>·</a:t>
                      </a:r>
                      <a:r>
                        <a:rPr lang="es-PY" sz="1200" b="0" i="0" u="none" strike="noStrike" dirty="0">
                          <a:solidFill>
                            <a:srgbClr val="2E75B6"/>
                          </a:solidFill>
                          <a:effectLst/>
                          <a:latin typeface="Times New Roman" panose="02020603050405020304" pitchFamily="18" charset="0"/>
                        </a:rPr>
                        <a:t>         </a:t>
                      </a:r>
                      <a:r>
                        <a:rPr lang="es-PY" sz="1200" b="1" i="0" u="none" strike="noStrike" dirty="0">
                          <a:solidFill>
                            <a:srgbClr val="2E75B6"/>
                          </a:solidFill>
                          <a:effectLst/>
                          <a:latin typeface="Cambria" panose="02040503050406030204" pitchFamily="18" charset="0"/>
                        </a:rPr>
                        <a:t>PROPYMES</a:t>
                      </a:r>
                      <a:endParaRPr lang="es-PY" sz="1200" b="0" i="0" u="none" strike="noStrike" dirty="0">
                        <a:solidFill>
                          <a:srgbClr val="2E75B6"/>
                        </a:solidFill>
                        <a:effectLst/>
                        <a:latin typeface="Symbol" panose="05050102010706020507" pitchFamily="18" charset="2"/>
                      </a:endParaRPr>
                    </a:p>
                  </a:txBody>
                  <a:tcPr marL="4286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</a:tr>
              <a:tr h="265708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200" b="0" i="0" u="none" strike="noStrike" dirty="0">
                          <a:solidFill>
                            <a:srgbClr val="2E75B6"/>
                          </a:solidFill>
                          <a:effectLst/>
                          <a:latin typeface="Symbol" panose="05050102010706020507" pitchFamily="18" charset="2"/>
                        </a:rPr>
                        <a:t>·</a:t>
                      </a:r>
                      <a:r>
                        <a:rPr lang="es-PY" sz="1200" b="0" i="0" u="none" strike="noStrike" dirty="0">
                          <a:solidFill>
                            <a:srgbClr val="2E75B6"/>
                          </a:solidFill>
                          <a:effectLst/>
                          <a:latin typeface="Times New Roman" panose="02020603050405020304" pitchFamily="18" charset="0"/>
                        </a:rPr>
                        <a:t>         </a:t>
                      </a:r>
                      <a:r>
                        <a:rPr lang="es-PY" sz="1200" b="1" i="0" u="none" strike="noStrike" dirty="0">
                          <a:solidFill>
                            <a:srgbClr val="2E75B6"/>
                          </a:solidFill>
                          <a:effectLst/>
                          <a:latin typeface="Cambria" panose="02040503050406030204" pitchFamily="18" charset="0"/>
                        </a:rPr>
                        <a:t>MI CRÉDITO</a:t>
                      </a:r>
                      <a:endParaRPr lang="es-PY" sz="1200" b="0" i="0" u="none" strike="noStrike" dirty="0">
                        <a:solidFill>
                          <a:srgbClr val="2E75B6"/>
                        </a:solidFill>
                        <a:effectLst/>
                        <a:latin typeface="Symbol" panose="05050102010706020507" pitchFamily="18" charset="2"/>
                      </a:endParaRPr>
                    </a:p>
                  </a:txBody>
                  <a:tcPr marL="4286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</a:tr>
              <a:tr h="265708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200" b="0" i="0" u="none" strike="noStrike" dirty="0">
                          <a:solidFill>
                            <a:srgbClr val="2E75B6"/>
                          </a:solidFill>
                          <a:effectLst/>
                          <a:latin typeface="Symbol" panose="05050102010706020507" pitchFamily="18" charset="2"/>
                        </a:rPr>
                        <a:t>·</a:t>
                      </a:r>
                      <a:r>
                        <a:rPr lang="es-PY" sz="1200" b="0" i="0" u="none" strike="noStrike" dirty="0">
                          <a:solidFill>
                            <a:srgbClr val="2E75B6"/>
                          </a:solidFill>
                          <a:effectLst/>
                          <a:latin typeface="Times New Roman" panose="02020603050405020304" pitchFamily="18" charset="0"/>
                        </a:rPr>
                        <a:t>         </a:t>
                      </a:r>
                      <a:r>
                        <a:rPr lang="es-PY" sz="1200" b="1" i="0" u="none" strike="noStrike" dirty="0">
                          <a:solidFill>
                            <a:srgbClr val="2E75B6"/>
                          </a:solidFill>
                          <a:effectLst/>
                          <a:latin typeface="Cambria" panose="02040503050406030204" pitchFamily="18" charset="0"/>
                        </a:rPr>
                        <a:t>PROINFRA</a:t>
                      </a:r>
                      <a:endParaRPr lang="es-PY" sz="1200" b="0" i="0" u="none" strike="noStrike" dirty="0">
                        <a:solidFill>
                          <a:srgbClr val="2E75B6"/>
                        </a:solidFill>
                        <a:effectLst/>
                        <a:latin typeface="Symbol" panose="05050102010706020507" pitchFamily="18" charset="2"/>
                      </a:endParaRPr>
                    </a:p>
                  </a:txBody>
                  <a:tcPr marL="4286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</a:tr>
              <a:tr h="265708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200" b="0" i="0" u="none" strike="noStrike" dirty="0">
                          <a:solidFill>
                            <a:srgbClr val="2E75B6"/>
                          </a:solidFill>
                          <a:effectLst/>
                          <a:latin typeface="Symbol" panose="05050102010706020507" pitchFamily="18" charset="2"/>
                        </a:rPr>
                        <a:t>·</a:t>
                      </a:r>
                      <a:r>
                        <a:rPr lang="es-PY" sz="1200" b="0" i="0" u="none" strike="noStrike" dirty="0">
                          <a:solidFill>
                            <a:srgbClr val="2E75B6"/>
                          </a:solidFill>
                          <a:effectLst/>
                          <a:latin typeface="Times New Roman" panose="02020603050405020304" pitchFamily="18" charset="0"/>
                        </a:rPr>
                        <a:t>         </a:t>
                      </a:r>
                      <a:r>
                        <a:rPr lang="es-PY" sz="1200" b="1" i="0" u="none" strike="noStrike" dirty="0">
                          <a:solidFill>
                            <a:srgbClr val="2E75B6"/>
                          </a:solidFill>
                          <a:effectLst/>
                          <a:latin typeface="Cambria" panose="02040503050406030204" pitchFamily="18" charset="0"/>
                        </a:rPr>
                        <a:t>PROCRECER</a:t>
                      </a:r>
                      <a:endParaRPr lang="es-PY" sz="1200" b="0" i="0" u="none" strike="noStrike" dirty="0">
                        <a:solidFill>
                          <a:srgbClr val="2E75B6"/>
                        </a:solidFill>
                        <a:effectLst/>
                        <a:latin typeface="Symbol" panose="05050102010706020507" pitchFamily="18" charset="2"/>
                      </a:endParaRPr>
                    </a:p>
                  </a:txBody>
                  <a:tcPr marL="4286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</a:tr>
              <a:tr h="332905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200" b="0" i="0" u="none" strike="noStrike" dirty="0">
                          <a:solidFill>
                            <a:srgbClr val="2E75B6"/>
                          </a:solidFill>
                          <a:effectLst/>
                          <a:latin typeface="Symbol" panose="05050102010706020507" pitchFamily="18" charset="2"/>
                        </a:rPr>
                        <a:t>·</a:t>
                      </a:r>
                      <a:r>
                        <a:rPr lang="es-PY" sz="1200" b="0" i="0" u="none" strike="noStrike" dirty="0">
                          <a:solidFill>
                            <a:srgbClr val="2E75B6"/>
                          </a:solidFill>
                          <a:effectLst/>
                          <a:latin typeface="Times New Roman" panose="02020603050405020304" pitchFamily="18" charset="0"/>
                        </a:rPr>
                        <a:t>        </a:t>
                      </a:r>
                      <a:r>
                        <a:rPr lang="es-PY" sz="1100" b="0" i="0" u="none" strike="noStrike" dirty="0">
                          <a:solidFill>
                            <a:srgbClr val="2E75B6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s-PY" sz="1200" b="1" i="0" u="none" strike="noStrike" dirty="0" smtClean="0">
                          <a:solidFill>
                            <a:srgbClr val="2E75B6"/>
                          </a:solidFill>
                          <a:effectLst/>
                          <a:latin typeface="Cambria" panose="02040503050406030204" pitchFamily="18" charset="0"/>
                        </a:rPr>
                        <a:t>FINANCIAMIENTO </a:t>
                      </a:r>
                      <a:r>
                        <a:rPr lang="es-PY" sz="1200" b="1" i="0" u="none" strike="noStrike" dirty="0">
                          <a:solidFill>
                            <a:srgbClr val="2E75B6"/>
                          </a:solidFill>
                          <a:effectLst/>
                          <a:latin typeface="Cambria" panose="02040503050406030204" pitchFamily="18" charset="0"/>
                        </a:rPr>
                        <a:t>DE PROYECTOS DE INVERSIÓN A TRAVÉS DE </a:t>
                      </a:r>
                      <a:r>
                        <a:rPr lang="es-PY" sz="1200" b="1" i="0" u="none" strike="noStrike" dirty="0" smtClean="0">
                          <a:solidFill>
                            <a:srgbClr val="2E75B6"/>
                          </a:solidFill>
                          <a:effectLst/>
                          <a:latin typeface="Cambria" panose="02040503050406030204" pitchFamily="18" charset="0"/>
                        </a:rPr>
                        <a:t>ADQ. </a:t>
                      </a:r>
                      <a:r>
                        <a:rPr lang="es-PY" sz="1200" b="1" i="0" u="none" strike="noStrike" dirty="0">
                          <a:solidFill>
                            <a:srgbClr val="2E75B6"/>
                          </a:solidFill>
                          <a:effectLst/>
                          <a:latin typeface="Cambria" panose="02040503050406030204" pitchFamily="18" charset="0"/>
                        </a:rPr>
                        <a:t>DE BONOS</a:t>
                      </a:r>
                      <a:endParaRPr lang="es-PY" sz="1200" b="0" i="0" u="none" strike="noStrike" dirty="0">
                        <a:solidFill>
                          <a:srgbClr val="2E75B6"/>
                        </a:solidFill>
                        <a:effectLst/>
                        <a:latin typeface="Symbol" panose="05050102010706020507" pitchFamily="18" charset="2"/>
                      </a:endParaRPr>
                    </a:p>
                  </a:txBody>
                  <a:tcPr marL="4286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</a:tr>
              <a:tr h="265708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>
                          <a:solidFill>
                            <a:srgbClr val="00B050"/>
                          </a:solidFill>
                          <a:effectLst/>
                          <a:latin typeface="Cambria" panose="02040503050406030204" pitchFamily="18" charset="0"/>
                        </a:rPr>
                        <a:t>AGRICULTURA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Symbol" panose="05050102010706020507" pitchFamily="18" charset="2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·</a:t>
                      </a:r>
                      <a:r>
                        <a:rPr lang="es-PY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         </a:t>
                      </a:r>
                      <a:r>
                        <a:rPr lang="es-PY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Cambria" panose="02040503050406030204" pitchFamily="18" charset="0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FIMAGRO</a:t>
                      </a:r>
                      <a:endParaRPr lang="es-PY" sz="1200" b="0" i="0" u="none" strike="noStrike" dirty="0">
                        <a:solidFill>
                          <a:srgbClr val="00B050"/>
                        </a:solidFill>
                        <a:effectLst/>
                        <a:latin typeface="Symbol" panose="05050102010706020507" pitchFamily="18" charset="2"/>
                      </a:endParaRPr>
                    </a:p>
                  </a:txBody>
                  <a:tcPr marL="4286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</a:tr>
              <a:tr h="265708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Symbol" panose="05050102010706020507" pitchFamily="18" charset="2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·</a:t>
                      </a:r>
                      <a:r>
                        <a:rPr lang="es-PY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         </a:t>
                      </a:r>
                      <a:r>
                        <a:rPr lang="es-PY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Cambria" panose="02040503050406030204" pitchFamily="18" charset="0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PROFORESTAL</a:t>
                      </a:r>
                      <a:endParaRPr lang="es-PY" sz="1200" b="0" i="0" u="none" strike="noStrike" dirty="0">
                        <a:solidFill>
                          <a:srgbClr val="00B050"/>
                        </a:solidFill>
                        <a:effectLst/>
                        <a:latin typeface="Symbol" panose="05050102010706020507" pitchFamily="18" charset="2"/>
                      </a:endParaRPr>
                    </a:p>
                  </a:txBody>
                  <a:tcPr marL="4286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</a:tr>
              <a:tr h="265708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Symbol" panose="05050102010706020507" pitchFamily="18" charset="2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·</a:t>
                      </a:r>
                      <a:r>
                        <a:rPr lang="es-PY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         </a:t>
                      </a:r>
                      <a:r>
                        <a:rPr lang="es-PY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Cambria" panose="02040503050406030204" pitchFamily="18" charset="0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PROREGADÍO</a:t>
                      </a:r>
                      <a:endParaRPr lang="es-PY" sz="1200" b="0" i="0" u="none" strike="noStrike" dirty="0">
                        <a:solidFill>
                          <a:srgbClr val="00B050"/>
                        </a:solidFill>
                        <a:effectLst/>
                        <a:latin typeface="Symbol" panose="05050102010706020507" pitchFamily="18" charset="2"/>
                      </a:endParaRPr>
                    </a:p>
                  </a:txBody>
                  <a:tcPr marL="4286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</a:tr>
              <a:tr h="265708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Symbol" panose="05050102010706020507" pitchFamily="18" charset="2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·</a:t>
                      </a:r>
                      <a:r>
                        <a:rPr lang="es-PY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         </a:t>
                      </a:r>
                      <a:r>
                        <a:rPr lang="es-PY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Cambria" panose="02040503050406030204" pitchFamily="18" charset="0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PROCAMPO</a:t>
                      </a:r>
                      <a:endParaRPr lang="es-PY" sz="1200" b="0" i="0" u="none" strike="noStrike" dirty="0">
                        <a:solidFill>
                          <a:srgbClr val="00B050"/>
                        </a:solidFill>
                        <a:effectLst/>
                        <a:latin typeface="Symbol" panose="05050102010706020507" pitchFamily="18" charset="2"/>
                      </a:endParaRPr>
                    </a:p>
                  </a:txBody>
                  <a:tcPr marL="4286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</a:tr>
              <a:tr h="265708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>
                          <a:solidFill>
                            <a:srgbClr val="ED7D31"/>
                          </a:solidFill>
                          <a:effectLst/>
                          <a:latin typeface="Cambria" panose="02040503050406030204" pitchFamily="18" charset="0"/>
                        </a:rPr>
                        <a:t>COOPERATIVAS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200" b="0" i="0" u="none" strike="noStrike" dirty="0">
                          <a:solidFill>
                            <a:srgbClr val="ED7D31"/>
                          </a:solidFill>
                          <a:effectLst/>
                          <a:latin typeface="Symbol" panose="05050102010706020507" pitchFamily="18" charset="2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·</a:t>
                      </a:r>
                      <a:r>
                        <a:rPr lang="es-PY" sz="1200" b="0" i="0" u="none" strike="noStrike" dirty="0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         </a:t>
                      </a:r>
                      <a:r>
                        <a:rPr lang="es-PY" sz="1200" b="1" i="0" u="none" strike="noStrike" dirty="0">
                          <a:solidFill>
                            <a:srgbClr val="ED7D31"/>
                          </a:solidFill>
                          <a:effectLst/>
                          <a:latin typeface="Cambria" panose="02040503050406030204" pitchFamily="18" charset="0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PROCOOP</a:t>
                      </a:r>
                      <a:endParaRPr lang="es-PY" sz="1200" b="0" i="0" u="none" strike="noStrike" dirty="0">
                        <a:solidFill>
                          <a:srgbClr val="ED7D31"/>
                        </a:solidFill>
                        <a:effectLst/>
                        <a:latin typeface="Symbol" panose="05050102010706020507" pitchFamily="18" charset="2"/>
                      </a:endParaRPr>
                    </a:p>
                  </a:txBody>
                  <a:tcPr marL="4286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55206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6" y="0"/>
            <a:ext cx="1687117" cy="1124744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44" y="5115"/>
            <a:ext cx="1685733" cy="1119629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886" y="1"/>
            <a:ext cx="1687114" cy="1124743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69210" y="6002841"/>
            <a:ext cx="2316492" cy="623304"/>
          </a:xfrm>
          <a:prstGeom prst="rect">
            <a:avLst/>
          </a:prstGeom>
        </p:spPr>
      </p:pic>
      <p:sp>
        <p:nvSpPr>
          <p:cNvPr id="14" name="Rectángulo 13"/>
          <p:cNvSpPr/>
          <p:nvPr/>
        </p:nvSpPr>
        <p:spPr>
          <a:xfrm>
            <a:off x="3071664" y="1247978"/>
            <a:ext cx="5616624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s-ES" b="1" dirty="0">
                <a:latin typeface="Cambria" panose="02040503050406030204" pitchFamily="18" charset="0"/>
                <a:cs typeface="Arial" pitchFamily="34" charset="0"/>
              </a:rPr>
              <a:t>Meta de Aprobaciones </a:t>
            </a:r>
            <a:r>
              <a:rPr lang="es-PY" b="1" dirty="0">
                <a:latin typeface="Cambria" panose="02040503050406030204" pitchFamily="18" charset="0"/>
                <a:cs typeface="Arial" pitchFamily="34" charset="0"/>
              </a:rPr>
              <a:t>Año 2018 USD 290.000.000</a:t>
            </a:r>
            <a:endParaRPr lang="es-ES" b="1" dirty="0">
              <a:latin typeface="Cambria" panose="02040503050406030204" pitchFamily="18" charset="0"/>
              <a:cs typeface="Arial" pitchFamily="34" charset="0"/>
            </a:endParaRPr>
          </a:p>
          <a:p>
            <a:pPr lvl="0" algn="ctr">
              <a:spcBef>
                <a:spcPts val="0"/>
              </a:spcBef>
            </a:pPr>
            <a:r>
              <a:rPr lang="es-ES" sz="1600" b="1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Aprobación a Setiembre de 2018 USD  200.468.827 </a:t>
            </a:r>
          </a:p>
        </p:txBody>
      </p:sp>
      <p:sp>
        <p:nvSpPr>
          <p:cNvPr id="15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099" y="0"/>
            <a:ext cx="1687117" cy="1124744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908" y="5115"/>
            <a:ext cx="1685733" cy="1119629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641" y="1"/>
            <a:ext cx="1687114" cy="1124743"/>
          </a:xfrm>
          <a:prstGeom prst="rect">
            <a:avLst/>
          </a:prstGeom>
        </p:spPr>
      </p:pic>
      <p:grpSp>
        <p:nvGrpSpPr>
          <p:cNvPr id="20" name="Grupo 19"/>
          <p:cNvGrpSpPr/>
          <p:nvPr/>
        </p:nvGrpSpPr>
        <p:grpSpPr>
          <a:xfrm>
            <a:off x="555594" y="-107115"/>
            <a:ext cx="11138027" cy="1213286"/>
            <a:chOff x="-1598365" y="-277123"/>
            <a:chExt cx="11138027" cy="1213581"/>
          </a:xfrm>
        </p:grpSpPr>
        <p:pic>
          <p:nvPicPr>
            <p:cNvPr id="21" name="Imagen 20" descr="Resultado de imagen para LOGO DEL GOBIERNO NACIONAL MARIO ABDO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881"/>
            <a:stretch/>
          </p:blipFill>
          <p:spPr bwMode="auto">
            <a:xfrm>
              <a:off x="-1598365" y="-277123"/>
              <a:ext cx="2677737" cy="121358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2" name="Imagen 21" descr="C:\Users\sservin\Documents\2018\Manual de Marca Gobierno 2018\Slogan _ Paraguay de la gente.png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343"/>
            <a:stretch/>
          </p:blipFill>
          <p:spPr bwMode="auto">
            <a:xfrm>
              <a:off x="7807331" y="4814"/>
              <a:ext cx="1732331" cy="836759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aphicFrame>
        <p:nvGraphicFramePr>
          <p:cNvPr id="24" name="Gráfico 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3416681"/>
              </p:ext>
            </p:extLst>
          </p:nvPr>
        </p:nvGraphicFramePr>
        <p:xfrm>
          <a:off x="1199456" y="2017545"/>
          <a:ext cx="8761834" cy="48404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7598187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6" y="0"/>
            <a:ext cx="1687117" cy="1124744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44" y="5115"/>
            <a:ext cx="1685733" cy="1119629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886" y="1"/>
            <a:ext cx="1687114" cy="1124743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69210" y="6002841"/>
            <a:ext cx="2316492" cy="623304"/>
          </a:xfrm>
          <a:prstGeom prst="rect">
            <a:avLst/>
          </a:prstGeom>
        </p:spPr>
      </p:pic>
      <p:sp>
        <p:nvSpPr>
          <p:cNvPr id="14" name="Rectángulo 13"/>
          <p:cNvSpPr/>
          <p:nvPr/>
        </p:nvSpPr>
        <p:spPr>
          <a:xfrm>
            <a:off x="3791744" y="1339502"/>
            <a:ext cx="440037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0"/>
              </a:spcBef>
            </a:pPr>
            <a:endParaRPr lang="es-ES" sz="1400" b="1" dirty="0">
              <a:solidFill>
                <a:schemeClr val="accent5">
                  <a:lumMod val="75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lvl="0" algn="ctr">
              <a:spcBef>
                <a:spcPts val="0"/>
              </a:spcBef>
            </a:pPr>
            <a:endParaRPr lang="es-ES" sz="1400" dirty="0">
              <a:latin typeface="Cambria" panose="02040503050406030204" pitchFamily="18" charset="0"/>
              <a:cs typeface="Arial" pitchFamily="34" charset="0"/>
            </a:endParaRPr>
          </a:p>
          <a:p>
            <a:pPr algn="ctr">
              <a:spcBef>
                <a:spcPts val="0"/>
              </a:spcBef>
            </a:pPr>
            <a:endParaRPr lang="es-ES" sz="1400" dirty="0">
              <a:latin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15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099" y="0"/>
            <a:ext cx="1687117" cy="1124744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908" y="5115"/>
            <a:ext cx="1685733" cy="1119629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641" y="1"/>
            <a:ext cx="1687114" cy="1124743"/>
          </a:xfrm>
          <a:prstGeom prst="rect">
            <a:avLst/>
          </a:prstGeom>
        </p:spPr>
      </p:pic>
      <p:grpSp>
        <p:nvGrpSpPr>
          <p:cNvPr id="20" name="Grupo 19"/>
          <p:cNvGrpSpPr/>
          <p:nvPr/>
        </p:nvGrpSpPr>
        <p:grpSpPr>
          <a:xfrm>
            <a:off x="555594" y="-107115"/>
            <a:ext cx="11138027" cy="1213286"/>
            <a:chOff x="-1598365" y="-277123"/>
            <a:chExt cx="11138027" cy="1213581"/>
          </a:xfrm>
        </p:grpSpPr>
        <p:pic>
          <p:nvPicPr>
            <p:cNvPr id="21" name="Imagen 20" descr="Resultado de imagen para LOGO DEL GOBIERNO NACIONAL MARIO ABDO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881"/>
            <a:stretch/>
          </p:blipFill>
          <p:spPr bwMode="auto">
            <a:xfrm>
              <a:off x="-1598365" y="-277123"/>
              <a:ext cx="2677737" cy="121358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2" name="Imagen 21" descr="C:\Users\sservin\Documents\2018\Manual de Marca Gobierno 2018\Slogan _ Paraguay de la gente.png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343"/>
            <a:stretch/>
          </p:blipFill>
          <p:spPr bwMode="auto">
            <a:xfrm>
              <a:off x="7807331" y="4814"/>
              <a:ext cx="1732331" cy="836759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24" name="Rectángulo 23"/>
          <p:cNvSpPr/>
          <p:nvPr/>
        </p:nvSpPr>
        <p:spPr>
          <a:xfrm>
            <a:off x="2456280" y="1320927"/>
            <a:ext cx="7560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s-PY" sz="2800" b="1" dirty="0">
                <a:solidFill>
                  <a:srgbClr val="002060"/>
                </a:solidFill>
                <a:latin typeface="Cambria" panose="02040503050406030204" pitchFamily="18" charset="0"/>
              </a:rPr>
              <a:t>Evolución de la </a:t>
            </a:r>
            <a:r>
              <a:rPr lang="es-PY" sz="28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Cartera de Préstamos</a:t>
            </a:r>
            <a:r>
              <a:rPr lang="es-ES" sz="28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es-ES" sz="2800" b="1" dirty="0">
                <a:solidFill>
                  <a:srgbClr val="002060"/>
                </a:solidFill>
                <a:latin typeface="Cambria" panose="02040503050406030204" pitchFamily="18" charset="0"/>
              </a:rPr>
              <a:t>AFD</a:t>
            </a:r>
          </a:p>
        </p:txBody>
      </p:sp>
      <p:graphicFrame>
        <p:nvGraphicFramePr>
          <p:cNvPr id="23" name="Gráfico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0037090"/>
              </p:ext>
            </p:extLst>
          </p:nvPr>
        </p:nvGraphicFramePr>
        <p:xfrm>
          <a:off x="2416656" y="1862720"/>
          <a:ext cx="7150552" cy="46638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cxnSp>
        <p:nvCxnSpPr>
          <p:cNvPr id="25" name="Conector recto de flecha 24"/>
          <p:cNvCxnSpPr/>
          <p:nvPr/>
        </p:nvCxnSpPr>
        <p:spPr>
          <a:xfrm flipV="1">
            <a:off x="4011360" y="3334336"/>
            <a:ext cx="4857750" cy="2228850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18186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6" y="0"/>
            <a:ext cx="1687117" cy="112474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44" y="5115"/>
            <a:ext cx="1685733" cy="111962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886" y="1"/>
            <a:ext cx="1687114" cy="112474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6400" y="6021288"/>
            <a:ext cx="2316492" cy="623304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2791005" y="1319899"/>
            <a:ext cx="65773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altLang="es-ES" sz="24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Crecimiento Interanual Cartera </a:t>
            </a:r>
            <a:r>
              <a:rPr lang="es-ES" altLang="es-ES" sz="2400" b="1" dirty="0">
                <a:solidFill>
                  <a:srgbClr val="002060"/>
                </a:solidFill>
                <a:latin typeface="Cambria" panose="02040503050406030204" pitchFamily="18" charset="0"/>
              </a:rPr>
              <a:t>de Préstamos</a:t>
            </a:r>
            <a:endParaRPr lang="es-PY" sz="24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14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6" y="0"/>
            <a:ext cx="1687117" cy="1124744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44" y="5115"/>
            <a:ext cx="1685733" cy="1119629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886" y="1"/>
            <a:ext cx="1687114" cy="1124743"/>
          </a:xfrm>
          <a:prstGeom prst="rect">
            <a:avLst/>
          </a:prstGeom>
        </p:spPr>
      </p:pic>
      <p:sp>
        <p:nvSpPr>
          <p:cNvPr id="18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099" y="0"/>
            <a:ext cx="1687117" cy="1124744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908" y="5115"/>
            <a:ext cx="1685733" cy="1119629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641" y="1"/>
            <a:ext cx="1687114" cy="1124743"/>
          </a:xfrm>
          <a:prstGeom prst="rect">
            <a:avLst/>
          </a:prstGeom>
        </p:spPr>
      </p:pic>
      <p:grpSp>
        <p:nvGrpSpPr>
          <p:cNvPr id="22" name="Grupo 21"/>
          <p:cNvGrpSpPr/>
          <p:nvPr/>
        </p:nvGrpSpPr>
        <p:grpSpPr>
          <a:xfrm>
            <a:off x="555594" y="-107115"/>
            <a:ext cx="11138027" cy="1213286"/>
            <a:chOff x="-1598365" y="-277123"/>
            <a:chExt cx="11138027" cy="1213581"/>
          </a:xfrm>
        </p:grpSpPr>
        <p:pic>
          <p:nvPicPr>
            <p:cNvPr id="23" name="Imagen 22" descr="Resultado de imagen para LOGO DEL GOBIERNO NACIONAL MARIO ABDO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881"/>
            <a:stretch/>
          </p:blipFill>
          <p:spPr bwMode="auto">
            <a:xfrm>
              <a:off x="-1598365" y="-277123"/>
              <a:ext cx="2677737" cy="121358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4" name="Imagen 23" descr="C:\Users\sservin\Documents\2018\Manual de Marca Gobierno 2018\Slogan _ Paraguay de la gente.png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343"/>
            <a:stretch/>
          </p:blipFill>
          <p:spPr bwMode="auto">
            <a:xfrm>
              <a:off x="7807331" y="4814"/>
              <a:ext cx="1732331" cy="836759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aphicFrame>
        <p:nvGraphicFramePr>
          <p:cNvPr id="26" name="Gráfico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4825118"/>
              </p:ext>
            </p:extLst>
          </p:nvPr>
        </p:nvGraphicFramePr>
        <p:xfrm>
          <a:off x="3575720" y="412793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4349694"/>
              </p:ext>
            </p:extLst>
          </p:nvPr>
        </p:nvGraphicFramePr>
        <p:xfrm>
          <a:off x="2423592" y="1892182"/>
          <a:ext cx="7272808" cy="1392800"/>
        </p:xfrm>
        <a:graphic>
          <a:graphicData uri="http://schemas.openxmlformats.org/drawingml/2006/table">
            <a:tbl>
              <a:tblPr/>
              <a:tblGrid>
                <a:gridCol w="1702999"/>
                <a:gridCol w="2063634"/>
                <a:gridCol w="2304058"/>
                <a:gridCol w="1202117"/>
              </a:tblGrid>
              <a:tr h="278560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Tipo de IFI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Setiembre/2017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Setiembre/2018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Crecimiento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</a:tr>
              <a:tr h="278560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Bancos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2.325.334.225.189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3.365.640.320.035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44,74%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8560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Cooperativas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675.101.479.121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718.790.822.365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6,47%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8560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Financieras + FG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             70.238.182.550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                  93.023.497.583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32,44%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8560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Total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3.070.673.886.860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4.177.454.639.983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36,04%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</a:tr>
            </a:tbl>
          </a:graphicData>
        </a:graphic>
      </p:graphicFrame>
      <p:sp>
        <p:nvSpPr>
          <p:cNvPr id="25" name="Rectángulo 24"/>
          <p:cNvSpPr/>
          <p:nvPr/>
        </p:nvSpPr>
        <p:spPr>
          <a:xfrm>
            <a:off x="2717642" y="3580135"/>
            <a:ext cx="69326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Participación de </a:t>
            </a:r>
            <a:r>
              <a:rPr lang="es-ES" sz="2400" b="1" dirty="0" err="1" smtClean="0">
                <a:solidFill>
                  <a:srgbClr val="002060"/>
                </a:solidFill>
                <a:latin typeface="Cambria" panose="02040503050406030204" pitchFamily="18" charset="0"/>
              </a:rPr>
              <a:t>IFIs</a:t>
            </a:r>
            <a:r>
              <a:rPr lang="es-ES" sz="24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 en la Cartera de Préstamos</a:t>
            </a:r>
            <a:endParaRPr lang="es-PY" sz="24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385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6" y="0"/>
            <a:ext cx="1687117" cy="112474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44" y="5115"/>
            <a:ext cx="1685733" cy="111962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886" y="1"/>
            <a:ext cx="1687114" cy="112474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6400" y="6021288"/>
            <a:ext cx="2316492" cy="623304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354277" y="1325885"/>
            <a:ext cx="9904057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altLang="es-ES" sz="2800" b="1" dirty="0">
                <a:solidFill>
                  <a:srgbClr val="002060"/>
                </a:solidFill>
                <a:latin typeface="Cambria" panose="02040503050406030204" pitchFamily="18" charset="0"/>
              </a:rPr>
              <a:t>Operaciones Desembolsadas de </a:t>
            </a:r>
            <a:r>
              <a:rPr lang="es-ES" altLang="es-ES" sz="28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Enero </a:t>
            </a:r>
            <a:r>
              <a:rPr lang="es-ES" altLang="es-ES" sz="2800" b="1" dirty="0">
                <a:solidFill>
                  <a:srgbClr val="002060"/>
                </a:solidFill>
                <a:latin typeface="Cambria" panose="02040503050406030204" pitchFamily="18" charset="0"/>
              </a:rPr>
              <a:t>a </a:t>
            </a:r>
            <a:r>
              <a:rPr lang="es-ES" altLang="es-ES" sz="28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Setiembre de </a:t>
            </a:r>
            <a:r>
              <a:rPr lang="es-ES" altLang="es-ES" sz="2800" b="1" dirty="0">
                <a:solidFill>
                  <a:srgbClr val="002060"/>
                </a:solidFill>
                <a:latin typeface="Cambria" panose="02040503050406030204" pitchFamily="18" charset="0"/>
              </a:rPr>
              <a:t>2018</a:t>
            </a:r>
          </a:p>
          <a:p>
            <a:pPr algn="ctr"/>
            <a:r>
              <a:rPr lang="en-US" altLang="es-ES" sz="2400" b="1" dirty="0" err="1" smtClean="0">
                <a:solidFill>
                  <a:srgbClr val="002060"/>
                </a:solidFill>
                <a:latin typeface="Cambria" panose="02040503050406030204" pitchFamily="18" charset="0"/>
              </a:rPr>
              <a:t>Gs</a:t>
            </a:r>
            <a:r>
              <a:rPr lang="en-US" altLang="es-ES" sz="24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. </a:t>
            </a:r>
            <a:r>
              <a:rPr lang="en-US" altLang="es-ES" sz="2400" b="1" dirty="0">
                <a:solidFill>
                  <a:srgbClr val="002060"/>
                </a:solidFill>
                <a:latin typeface="Cambria" panose="02040503050406030204" pitchFamily="18" charset="0"/>
              </a:rPr>
              <a:t>978.362 </a:t>
            </a:r>
            <a:r>
              <a:rPr lang="en-US" altLang="es-ES" sz="2400" b="1" dirty="0" err="1" smtClean="0">
                <a:solidFill>
                  <a:srgbClr val="002060"/>
                </a:solidFill>
                <a:latin typeface="Cambria" panose="02040503050406030204" pitchFamily="18" charset="0"/>
              </a:rPr>
              <a:t>millones</a:t>
            </a:r>
            <a:r>
              <a:rPr lang="en-US" altLang="es-ES" sz="24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.</a:t>
            </a:r>
            <a:endParaRPr lang="es-ES" altLang="es-ES" sz="24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16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6" y="0"/>
            <a:ext cx="1687117" cy="1124744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44" y="5115"/>
            <a:ext cx="1685733" cy="1119629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886" y="1"/>
            <a:ext cx="1687114" cy="1124743"/>
          </a:xfrm>
          <a:prstGeom prst="rect">
            <a:avLst/>
          </a:prstGeom>
        </p:spPr>
      </p:pic>
      <p:sp>
        <p:nvSpPr>
          <p:cNvPr id="20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099" y="0"/>
            <a:ext cx="1687117" cy="1124744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908" y="5115"/>
            <a:ext cx="1685733" cy="1119629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641" y="1"/>
            <a:ext cx="1687114" cy="1124743"/>
          </a:xfrm>
          <a:prstGeom prst="rect">
            <a:avLst/>
          </a:prstGeom>
        </p:spPr>
      </p:pic>
      <p:grpSp>
        <p:nvGrpSpPr>
          <p:cNvPr id="24" name="Grupo 23"/>
          <p:cNvGrpSpPr/>
          <p:nvPr/>
        </p:nvGrpSpPr>
        <p:grpSpPr>
          <a:xfrm>
            <a:off x="555594" y="-107115"/>
            <a:ext cx="11138027" cy="1213286"/>
            <a:chOff x="-1598365" y="-277123"/>
            <a:chExt cx="11138027" cy="1213581"/>
          </a:xfrm>
        </p:grpSpPr>
        <p:pic>
          <p:nvPicPr>
            <p:cNvPr id="25" name="Imagen 24" descr="Resultado de imagen para LOGO DEL GOBIERNO NACIONAL MARIO ABDO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881"/>
            <a:stretch/>
          </p:blipFill>
          <p:spPr bwMode="auto">
            <a:xfrm>
              <a:off x="-1598365" y="-277123"/>
              <a:ext cx="2677737" cy="121358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6" name="Imagen 25" descr="C:\Users\sservin\Documents\2018\Manual de Marca Gobierno 2018\Slogan _ Paraguay de la gente.png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343"/>
            <a:stretch/>
          </p:blipFill>
          <p:spPr bwMode="auto">
            <a:xfrm>
              <a:off x="7807331" y="4814"/>
              <a:ext cx="1732331" cy="836759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aphicFrame>
        <p:nvGraphicFramePr>
          <p:cNvPr id="27" name="Gráfico 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1704520"/>
              </p:ext>
            </p:extLst>
          </p:nvPr>
        </p:nvGraphicFramePr>
        <p:xfrm>
          <a:off x="2639616" y="2279992"/>
          <a:ext cx="7056784" cy="40529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2121978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6" y="0"/>
            <a:ext cx="1687117" cy="112474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44" y="5115"/>
            <a:ext cx="1685733" cy="111962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886" y="1"/>
            <a:ext cx="1687114" cy="112474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6400" y="6021288"/>
            <a:ext cx="2316492" cy="623304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3547558" y="1326177"/>
            <a:ext cx="50642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altLang="es-ES" sz="2800" b="1" dirty="0">
                <a:solidFill>
                  <a:srgbClr val="002060"/>
                </a:solidFill>
                <a:latin typeface="Cambria" panose="02040503050406030204" pitchFamily="18" charset="0"/>
              </a:rPr>
              <a:t>Índice de Eficiencia Operativa</a:t>
            </a:r>
            <a:endParaRPr lang="es-PY" sz="28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14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6" y="0"/>
            <a:ext cx="1687117" cy="1124744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44" y="5115"/>
            <a:ext cx="1685733" cy="1119629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886" y="1"/>
            <a:ext cx="1687114" cy="1124743"/>
          </a:xfrm>
          <a:prstGeom prst="rect">
            <a:avLst/>
          </a:prstGeom>
        </p:spPr>
      </p:pic>
      <p:sp>
        <p:nvSpPr>
          <p:cNvPr id="18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099" y="0"/>
            <a:ext cx="1687117" cy="1124744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908" y="5115"/>
            <a:ext cx="1685733" cy="1119629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641" y="1"/>
            <a:ext cx="1687114" cy="1124743"/>
          </a:xfrm>
          <a:prstGeom prst="rect">
            <a:avLst/>
          </a:prstGeom>
        </p:spPr>
      </p:pic>
      <p:grpSp>
        <p:nvGrpSpPr>
          <p:cNvPr id="22" name="Grupo 21"/>
          <p:cNvGrpSpPr/>
          <p:nvPr/>
        </p:nvGrpSpPr>
        <p:grpSpPr>
          <a:xfrm>
            <a:off x="555594" y="-107115"/>
            <a:ext cx="11138027" cy="1213286"/>
            <a:chOff x="-1598365" y="-277123"/>
            <a:chExt cx="11138027" cy="1213581"/>
          </a:xfrm>
        </p:grpSpPr>
        <p:pic>
          <p:nvPicPr>
            <p:cNvPr id="23" name="Imagen 22" descr="Resultado de imagen para LOGO DEL GOBIERNO NACIONAL MARIO ABDO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881"/>
            <a:stretch/>
          </p:blipFill>
          <p:spPr bwMode="auto">
            <a:xfrm>
              <a:off x="-1598365" y="-277123"/>
              <a:ext cx="2677737" cy="121358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4" name="Imagen 23" descr="C:\Users\sservin\Documents\2018\Manual de Marca Gobierno 2018\Slogan _ Paraguay de la gente.png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343"/>
            <a:stretch/>
          </p:blipFill>
          <p:spPr bwMode="auto">
            <a:xfrm>
              <a:off x="7807331" y="4814"/>
              <a:ext cx="1732331" cy="836759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aphicFrame>
        <p:nvGraphicFramePr>
          <p:cNvPr id="26" name="Gráfico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7402470"/>
              </p:ext>
            </p:extLst>
          </p:nvPr>
        </p:nvGraphicFramePr>
        <p:xfrm>
          <a:off x="1904116" y="2050832"/>
          <a:ext cx="7576260" cy="4258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2554155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BBCB3E2CEA719E4C9F54294A2BE35982" ma:contentTypeVersion="1" ma:contentTypeDescription="Crear nuevo documento." ma:contentTypeScope="" ma:versionID="0dab00b5c5601f0dc790745f916e95b0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ebba8a198e9bb40c3eeca6d0bd41257a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FC664B1-7C7F-4186-A48A-8BEE0F0E5C3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3295685-C91F-4D2A-81FE-0B4F67826F16}">
  <ds:schemaRefs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purl.org/dc/terms/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1DA46E8-424D-4363-AC65-9581AF544DE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4509</TotalTime>
  <Words>853</Words>
  <Application>Microsoft Office PowerPoint</Application>
  <PresentationFormat>Panorámica</PresentationFormat>
  <Paragraphs>551</Paragraphs>
  <Slides>22</Slides>
  <Notes>18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9" baseType="lpstr">
      <vt:lpstr>Arial</vt:lpstr>
      <vt:lpstr>Calibri</vt:lpstr>
      <vt:lpstr>Cambria</vt:lpstr>
      <vt:lpstr>Symbol</vt:lpstr>
      <vt:lpstr>Times New Roman</vt:lpstr>
      <vt:lpstr>Trebuchet MS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NEGOCIOS FIDUCIARIOS</vt:lpstr>
      <vt:lpstr>Presentación de PowerPoint</vt:lpstr>
      <vt:lpstr>Fuentes de Ingreso Año 2019</vt:lpstr>
      <vt:lpstr>Presentación de PowerPoint</vt:lpstr>
      <vt:lpstr>Presentación de PowerPoint</vt:lpstr>
      <vt:lpstr>Presentación de PowerPoint</vt:lpstr>
      <vt:lpstr>Presentación de PowerPoint</vt:lpstr>
      <vt:lpstr>Planificación de Desembolsos Año 2019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Elsa Martinez</dc:creator>
  <cp:lastModifiedBy>Osvaldo Villalba</cp:lastModifiedBy>
  <cp:revision>387</cp:revision>
  <cp:lastPrinted>2018-10-05T22:30:41Z</cp:lastPrinted>
  <dcterms:created xsi:type="dcterms:W3CDTF">2015-10-27T19:33:10Z</dcterms:created>
  <dcterms:modified xsi:type="dcterms:W3CDTF">2018-10-08T16:17:28Z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0x010100BBCB3E2CEA719E4C9F54294A2BE35982</vt:lpwstr>
  </property>
</Properties>
</file>