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handoutMasterIdLst>
    <p:handoutMasterId r:id="rId39"/>
  </p:handoutMasterIdLst>
  <p:sldIdLst>
    <p:sldId id="256" r:id="rId2"/>
    <p:sldId id="262" r:id="rId3"/>
    <p:sldId id="274" r:id="rId4"/>
    <p:sldId id="275" r:id="rId5"/>
    <p:sldId id="284" r:id="rId6"/>
    <p:sldId id="285" r:id="rId7"/>
    <p:sldId id="286" r:id="rId8"/>
    <p:sldId id="326" r:id="rId9"/>
    <p:sldId id="330" r:id="rId10"/>
    <p:sldId id="331" r:id="rId11"/>
    <p:sldId id="332" r:id="rId12"/>
    <p:sldId id="328" r:id="rId13"/>
    <p:sldId id="297" r:id="rId14"/>
    <p:sldId id="298" r:id="rId15"/>
    <p:sldId id="308" r:id="rId16"/>
    <p:sldId id="281" r:id="rId17"/>
    <p:sldId id="296" r:id="rId18"/>
    <p:sldId id="329" r:id="rId19"/>
    <p:sldId id="287" r:id="rId20"/>
    <p:sldId id="317" r:id="rId21"/>
    <p:sldId id="318" r:id="rId22"/>
    <p:sldId id="319" r:id="rId23"/>
    <p:sldId id="320" r:id="rId24"/>
    <p:sldId id="309" r:id="rId25"/>
    <p:sldId id="277" r:id="rId26"/>
    <p:sldId id="276" r:id="rId27"/>
    <p:sldId id="283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264" r:id="rId36"/>
    <p:sldId id="288" r:id="rId37"/>
    <p:sldId id="268" r:id="rId38"/>
  </p:sldIdLst>
  <p:sldSz cx="9144000" cy="6858000" type="screen4x3"/>
  <p:notesSz cx="6797675" cy="9926638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COTIZANTES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bg1"/>
                </a:solidFill>
              </a:ln>
            </c:spPr>
          </c:dPt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780.386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MX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 Julio</c:v>
                </c:pt>
              </c:strCache>
            </c:strRef>
          </c:cat>
          <c:val>
            <c:numRef>
              <c:f>Hoja1!$B$2:$B$12</c:f>
              <c:numCache>
                <c:formatCode>#,##0</c:formatCode>
                <c:ptCount val="11"/>
                <c:pt idx="0">
                  <c:v>431654</c:v>
                </c:pt>
                <c:pt idx="1">
                  <c:v>484791</c:v>
                </c:pt>
                <c:pt idx="2">
                  <c:v>530560</c:v>
                </c:pt>
                <c:pt idx="3">
                  <c:v>575308</c:v>
                </c:pt>
                <c:pt idx="4">
                  <c:v>619863</c:v>
                </c:pt>
                <c:pt idx="5">
                  <c:v>646858</c:v>
                </c:pt>
                <c:pt idx="6">
                  <c:v>694172</c:v>
                </c:pt>
                <c:pt idx="7">
                  <c:v>708806</c:v>
                </c:pt>
                <c:pt idx="8">
                  <c:v>743852</c:v>
                </c:pt>
                <c:pt idx="9">
                  <c:v>783321</c:v>
                </c:pt>
                <c:pt idx="10" formatCode="General">
                  <c:v>780386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9E-4680-A795-26E1B896211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 BENEFICIARIOS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MX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 Julio</c:v>
                </c:pt>
              </c:strCache>
            </c:strRef>
          </c:cat>
          <c:val>
            <c:numRef>
              <c:f>Hoja1!$C$2:$C$12</c:f>
              <c:numCache>
                <c:formatCode>#,##0</c:formatCode>
                <c:ptCount val="11"/>
                <c:pt idx="0">
                  <c:v>443568</c:v>
                </c:pt>
                <c:pt idx="1">
                  <c:v>478091</c:v>
                </c:pt>
                <c:pt idx="2">
                  <c:v>515148</c:v>
                </c:pt>
                <c:pt idx="3">
                  <c:v>549708</c:v>
                </c:pt>
                <c:pt idx="4">
                  <c:v>583227</c:v>
                </c:pt>
                <c:pt idx="5">
                  <c:v>629737</c:v>
                </c:pt>
                <c:pt idx="6">
                  <c:v>654167</c:v>
                </c:pt>
                <c:pt idx="7">
                  <c:v>597375</c:v>
                </c:pt>
                <c:pt idx="8">
                  <c:v>636339</c:v>
                </c:pt>
                <c:pt idx="9">
                  <c:v>638427</c:v>
                </c:pt>
                <c:pt idx="10">
                  <c:v>631888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9E-4680-A795-26E1B8962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0639744"/>
        <c:axId val="89035840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28575">
                <a:solidFill>
                  <a:schemeClr val="bg1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MX" sz="10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2018- Julio</c:v>
                </c:pt>
              </c:strCache>
            </c:strRef>
          </c:cat>
          <c:val>
            <c:numRef>
              <c:f>Hoja1!$D$2:$D$12</c:f>
              <c:numCache>
                <c:formatCode>_-* #,##0\ _€_-;\-* #,##0\ _€_-;_-* "-"??\ _€_-;_-@_-</c:formatCode>
                <c:ptCount val="11"/>
                <c:pt idx="0">
                  <c:v>875222</c:v>
                </c:pt>
                <c:pt idx="1">
                  <c:v>962882</c:v>
                </c:pt>
                <c:pt idx="2">
                  <c:v>1045708</c:v>
                </c:pt>
                <c:pt idx="3">
                  <c:v>1125016</c:v>
                </c:pt>
                <c:pt idx="4">
                  <c:v>1203090</c:v>
                </c:pt>
                <c:pt idx="5">
                  <c:v>1276595</c:v>
                </c:pt>
                <c:pt idx="6">
                  <c:v>1348339</c:v>
                </c:pt>
                <c:pt idx="7">
                  <c:v>1306181</c:v>
                </c:pt>
                <c:pt idx="8">
                  <c:v>1380191</c:v>
                </c:pt>
                <c:pt idx="9">
                  <c:v>1421748</c:v>
                </c:pt>
                <c:pt idx="10">
                  <c:v>1412274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59E-4680-A795-26E1B8962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639744"/>
        <c:axId val="89035840"/>
      </c:lineChart>
      <c:catAx>
        <c:axId val="10063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/>
        </c:spPr>
        <c:txPr>
          <a:bodyPr/>
          <a:lstStyle/>
          <a:p>
            <a:pPr>
              <a:defRPr lang="es-MX" b="0"/>
            </a:pPr>
            <a:endParaRPr lang="es-ES"/>
          </a:p>
        </c:txPr>
        <c:crossAx val="89035840"/>
        <c:crosses val="autoZero"/>
        <c:auto val="1"/>
        <c:lblAlgn val="ctr"/>
        <c:lblOffset val="100"/>
        <c:noMultiLvlLbl val="0"/>
      </c:catAx>
      <c:valAx>
        <c:axId val="89035840"/>
        <c:scaling>
          <c:orientation val="minMax"/>
        </c:scaling>
        <c:delete val="0"/>
        <c:axPos val="l"/>
        <c:majorGridlines>
          <c:spPr>
            <a:ln>
              <a:solidFill>
                <a:schemeClr val="accent6">
                  <a:lumMod val="40000"/>
                  <a:lumOff val="60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lang="es-MX" b="0"/>
            </a:pPr>
            <a:endParaRPr lang="es-ES"/>
          </a:p>
        </c:txPr>
        <c:crossAx val="10063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8578703703703919"/>
          <c:y val="3.6793923280782806E-2"/>
          <c:w val="0.41943715368912221"/>
          <c:h val="7.9587056605055731E-2"/>
        </c:manualLayout>
      </c:layout>
      <c:overlay val="1"/>
      <c:txPr>
        <a:bodyPr/>
        <a:lstStyle/>
        <a:p>
          <a:pPr>
            <a:defRPr lang="es-MX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CFED5-2107-4B21-8AEC-31587B1044BF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BB174-4BC9-475D-9BA8-85AE2B11456A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69928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PY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P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PY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P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P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236F7D7-1C70-4170-A8FB-8D0009C8DAB0}" type="datetimeFigureOut">
              <a:rPr lang="es-PY" smtClean="0"/>
              <a:pPr/>
              <a:t>02/10/2018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PY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1A03990-3E2C-4615-9BF9-04FD0C7C8FAC}" type="slidenum">
              <a:rPr lang="es-PY" smtClean="0"/>
              <a:pPr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710" y="4000504"/>
            <a:ext cx="37147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1272758" y="2683553"/>
            <a:ext cx="759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de Presupuesto</a:t>
            </a:r>
          </a:p>
          <a:p>
            <a:pPr algn="ctr"/>
            <a:r>
              <a:rPr lang="es-PY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es-PY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42976" y="1142984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DE PREVISION SOCIAL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82594"/>
          </a:xfrm>
        </p:spPr>
        <p:txBody>
          <a:bodyPr>
            <a:noAutofit/>
          </a:bodyPr>
          <a:lstStyle/>
          <a:p>
            <a:pPr algn="ctr"/>
            <a:r>
              <a:rPr lang="es-ES" sz="23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CENTRAL</a:t>
            </a:r>
            <a:endParaRPr lang="es-PY" sz="2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9"/>
            <a:ext cx="4643470" cy="261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714752"/>
            <a:ext cx="4786346" cy="297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29684" cy="511156"/>
          </a:xfrm>
        </p:spPr>
        <p:txBody>
          <a:bodyPr>
            <a:noAutofit/>
          </a:bodyPr>
          <a:lstStyle/>
          <a:p>
            <a:pPr algn="ctr"/>
            <a:r>
              <a:rPr lang="es-ES" sz="24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TERAPIA INTENSIVA PEDIATRICA</a:t>
            </a:r>
            <a:endParaRPr lang="es-PY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5072098" cy="284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714752"/>
            <a:ext cx="5295902" cy="297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2493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Subestación IPS </a:t>
            </a:r>
            <a: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HOSPITAL CENTRAL </a:t>
            </a:r>
            <a:r>
              <a:rPr lang="es-ES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66 </a:t>
            </a:r>
            <a: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b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7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69.307.621.600</a:t>
            </a:r>
            <a:endParaRPr lang="es-PY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3974" y="121809"/>
            <a:ext cx="5312035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08912" cy="56207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POLICLINICA</a:t>
            </a:r>
            <a:endParaRPr lang="es-PY" dirty="0"/>
          </a:p>
        </p:txBody>
      </p:sp>
      <p:pic>
        <p:nvPicPr>
          <p:cNvPr id="4" name="8 Imagen" descr="IMG-20180928-WA000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4680520" cy="2808312"/>
          </a:xfrm>
          <a:prstGeom prst="rect">
            <a:avLst/>
          </a:prstGeom>
        </p:spPr>
      </p:pic>
      <p:pic>
        <p:nvPicPr>
          <p:cNvPr id="5" name="9 Imagen" descr="IMG-20180928-WA0009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27984" y="3789040"/>
            <a:ext cx="4305057" cy="295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IMG-20180928-WA001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1"/>
            <a:ext cx="4874865" cy="3024336"/>
          </a:xfrm>
          <a:prstGeom prst="rect">
            <a:avLst/>
          </a:prstGeom>
        </p:spPr>
      </p:pic>
      <p:pic>
        <p:nvPicPr>
          <p:cNvPr id="5" name="11 Imagen" descr="IMG-20180928-WA001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11960" y="3284984"/>
            <a:ext cx="4493146" cy="3315727"/>
          </a:xfrm>
          <a:prstGeom prst="rect">
            <a:avLst/>
          </a:prstGeom>
        </p:spPr>
      </p:pic>
      <p:pic>
        <p:nvPicPr>
          <p:cNvPr id="6" name="12 Imagen" descr="IMG-20180928-WA001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4088" y="516908"/>
            <a:ext cx="3190031" cy="2367801"/>
          </a:xfrm>
          <a:prstGeom prst="rect">
            <a:avLst/>
          </a:prstGeom>
        </p:spPr>
      </p:pic>
      <p:pic>
        <p:nvPicPr>
          <p:cNvPr id="7" name="13 Imagen" descr="IMG-20180928-WA001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8" y="3713714"/>
            <a:ext cx="3528393" cy="24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467600" cy="720080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CENTRAL</a:t>
            </a:r>
            <a:endParaRPr lang="es-PY" sz="4000" dirty="0"/>
          </a:p>
        </p:txBody>
      </p:sp>
    </p:spTree>
    <p:extLst>
      <p:ext uri="{BB962C8B-B14F-4D97-AF65-F5344CB8AC3E}">
        <p14:creationId xmlns:p14="http://schemas.microsoft.com/office/powerpoint/2010/main" val="5183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5180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INGAVI</a:t>
            </a:r>
            <a:endParaRPr lang="es-E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9701" t="17567" r="35625" b="12167"/>
          <a:stretch/>
        </p:blipFill>
        <p:spPr bwMode="auto">
          <a:xfrm>
            <a:off x="611560" y="1268760"/>
            <a:ext cx="4464496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8 Imagen" descr="IMG-20180928-WA005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419872" y="2420888"/>
            <a:ext cx="532859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704" t="12234" r="20106" b="8716"/>
          <a:stretch/>
        </p:blipFill>
        <p:spPr bwMode="auto">
          <a:xfrm>
            <a:off x="2843808" y="3366352"/>
            <a:ext cx="5832648" cy="3491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9 Imagen" descr="IMG-20180928-WA005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5941418" cy="31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2493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Subestación IPS </a:t>
            </a:r>
            <a: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INGAVI </a:t>
            </a:r>
            <a:r>
              <a:rPr lang="es-ES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66 </a:t>
            </a:r>
            <a: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br>
              <a:rPr lang="es-ES" sz="32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7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sz="27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49.663.999.846</a:t>
            </a:r>
            <a:endParaRPr lang="es-PY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9667" y="334709"/>
            <a:ext cx="468462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0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YRENDAGUE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8.595.000.000 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21164" t="11292" r="45150" b="44477"/>
          <a:stretch/>
        </p:blipFill>
        <p:spPr bwMode="auto">
          <a:xfrm>
            <a:off x="379674" y="3888567"/>
            <a:ext cx="4192326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2"/>
          <a:srcRect l="21164" t="57719" r="48678" b="6521"/>
          <a:stretch/>
        </p:blipFill>
        <p:spPr bwMode="auto">
          <a:xfrm>
            <a:off x="4572000" y="3804794"/>
            <a:ext cx="3960440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1 Imagen" descr="IMG-20180830-WA000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11560" y="1445493"/>
            <a:ext cx="3744416" cy="2443074"/>
          </a:xfrm>
          <a:prstGeom prst="rect">
            <a:avLst/>
          </a:prstGeom>
        </p:spPr>
      </p:pic>
      <p:pic>
        <p:nvPicPr>
          <p:cNvPr id="8" name="2 Imagen" descr="IMG-20180907-WA0007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716016" y="1480012"/>
            <a:ext cx="3672408" cy="24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3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71472" y="160358"/>
            <a:ext cx="7715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PROTEGIDA POR LA SEGURIDAD SOCIAL</a:t>
            </a:r>
          </a:p>
          <a:p>
            <a:pPr algn="ctr"/>
            <a:r>
              <a:rPr lang="es-PY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COTIZANTES Y BENEFICIARIOS </a:t>
            </a:r>
            <a:endParaRPr lang="es-PY" sz="1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957677"/>
              </p:ext>
            </p:extLst>
          </p:nvPr>
        </p:nvGraphicFramePr>
        <p:xfrm>
          <a:off x="314324" y="1196752"/>
          <a:ext cx="8229600" cy="47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LUQUE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41.473.016.020 </a:t>
            </a:r>
            <a:endParaRPr lang="es-PY" dirty="0"/>
          </a:p>
        </p:txBody>
      </p:sp>
      <p:pic>
        <p:nvPicPr>
          <p:cNvPr id="1026" name="Picture 2" descr="C:\Users\mcgomez\Desktop\ambulancias\10-i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72208"/>
            <a:ext cx="6336704" cy="460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064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GERIATRICO BOUGERMINI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120.242.801.000 </a:t>
            </a:r>
            <a:endParaRPr lang="es-P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74734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 descr="Resultado de imagen para geriatrico i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3928"/>
            <a:ext cx="3449960" cy="341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 12 DE JUNIO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33.657.000.000 </a:t>
            </a:r>
            <a:endParaRPr lang="es-P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4879"/>
            <a:ext cx="733425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7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REHABILITACION FISICA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30.000.000.000</a:t>
            </a:r>
            <a:endParaRPr lang="es-PY" dirty="0"/>
          </a:p>
        </p:txBody>
      </p:sp>
      <p:pic>
        <p:nvPicPr>
          <p:cNvPr id="1026" name="Imagen 2" descr="https://portal.ips.gov.py/sistemas/ipsportal/archivos/archivos/15058385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3" y="1999726"/>
            <a:ext cx="3661522" cy="366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6" descr="https://portal.ips.gov.py/sistemas/ipsportal/archivos/archivos/15058385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30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99592" y="2852936"/>
            <a:ext cx="7467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INTERIOR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7243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46228" y="274638"/>
            <a:ext cx="8568952" cy="63408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REGIONAL DE CIUDAD DEL ESTE</a:t>
            </a:r>
            <a:endParaRPr lang="es-ES" sz="2800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1640" t="44231" r="10406" b="20009"/>
          <a:stretch/>
        </p:blipFill>
        <p:spPr bwMode="auto">
          <a:xfrm>
            <a:off x="402648" y="908720"/>
            <a:ext cx="6257584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13580" t="16312" r="10052" b="7775"/>
          <a:stretch/>
        </p:blipFill>
        <p:spPr bwMode="auto">
          <a:xfrm>
            <a:off x="251520" y="3501008"/>
            <a:ext cx="4824536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/>
          <a:srcRect l="12699" t="14744" r="14637" b="8089"/>
          <a:stretch/>
        </p:blipFill>
        <p:spPr bwMode="auto">
          <a:xfrm>
            <a:off x="5076057" y="3966170"/>
            <a:ext cx="3600400" cy="234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80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60142" y="480727"/>
            <a:ext cx="7812257" cy="56207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ACEVAL IPS</a:t>
            </a:r>
          </a:p>
          <a:p>
            <a:pPr algn="ctr"/>
            <a:r>
              <a:rPr lang="es-ES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 EN EQUIPAMIENTOS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3.456.415.426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9523" t="11293" r="6702" b="9030"/>
          <a:stretch/>
        </p:blipFill>
        <p:spPr bwMode="auto">
          <a:xfrm>
            <a:off x="1520029" y="1268760"/>
            <a:ext cx="5286523" cy="2580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11464" t="14430" r="33156" b="14048"/>
          <a:stretch/>
        </p:blipFill>
        <p:spPr bwMode="auto">
          <a:xfrm>
            <a:off x="2339752" y="3933056"/>
            <a:ext cx="3910862" cy="292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46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DE SAN PEDRO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 EN EQUIPAMIENTOS</a:t>
            </a:r>
            <a:r>
              <a:rPr lang="es-ES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4.251.278.468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\\KING-JULIEN\Direcciones\DIP\Departamento de Fiscalizacion de Obras\2018\IPS Fotos Obras Infraestructura\SAN PEDRO IPS\IMG-20180710-WA00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628800"/>
            <a:ext cx="41764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\\KING-JULIEN\Direcciones\DIP\Departamento de Fiscalizacion de Obras\2018\IPS Fotos Obras Infraestructura\SAN PEDRO IPS\IMG-20180710-WA002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1608650"/>
            <a:ext cx="4032448" cy="484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2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ESTANISLAO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16.397.837.072</a:t>
            </a:r>
            <a:endParaRPr lang="es-P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74285" cy="480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9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PEDRO JUAN CABALLERO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15.352.001.086</a:t>
            </a:r>
            <a:endParaRPr lang="es-PY" dirty="0"/>
          </a:p>
        </p:txBody>
      </p:sp>
      <p:pic>
        <p:nvPicPr>
          <p:cNvPr id="5" name="0 Imagen" descr="20171212_07195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7"/>
            <a:ext cx="4401612" cy="2448272"/>
          </a:xfrm>
          <a:prstGeom prst="rect">
            <a:avLst/>
          </a:prstGeom>
        </p:spPr>
      </p:pic>
      <p:pic>
        <p:nvPicPr>
          <p:cNvPr id="6" name="1 Imagen" descr="20171212_07232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9252" y="3933057"/>
            <a:ext cx="4833660" cy="2656332"/>
          </a:xfrm>
          <a:prstGeom prst="rect">
            <a:avLst/>
          </a:prstGeom>
        </p:spPr>
      </p:pic>
      <p:pic>
        <p:nvPicPr>
          <p:cNvPr id="7" name="2 Imagen" descr="20171211_10234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4048" y="1586391"/>
            <a:ext cx="3579843" cy="2101044"/>
          </a:xfrm>
          <a:prstGeom prst="rect">
            <a:avLst/>
          </a:prstGeom>
        </p:spPr>
      </p:pic>
      <p:pic>
        <p:nvPicPr>
          <p:cNvPr id="8" name="6 Imagen" descr="20171212_13583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710" y="4266440"/>
            <a:ext cx="3393499" cy="23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PRESTACIONES</a:t>
            </a: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ASISTENCIAL DE SALUD DEL IPS</a:t>
            </a:r>
            <a:b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COMPARATIVOS </a:t>
            </a:r>
            <a:b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2014 AL 2017</a:t>
            </a:r>
            <a:endParaRPr lang="es-ES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628800"/>
            <a:ext cx="7416824" cy="35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JUAN BAUTISTA MISIONES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23.655.967.772</a:t>
            </a:r>
            <a:endParaRPr lang="es-PY" dirty="0"/>
          </a:p>
        </p:txBody>
      </p:sp>
      <p:pic>
        <p:nvPicPr>
          <p:cNvPr id="5" name="13 Imagen" descr="20170822_14094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960440" cy="4032448"/>
          </a:xfrm>
          <a:prstGeom prst="rect">
            <a:avLst/>
          </a:prstGeom>
        </p:spPr>
      </p:pic>
      <p:pic>
        <p:nvPicPr>
          <p:cNvPr id="6" name="10 Imagen" descr="20170822_14074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17646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SANITARIA HERNANDARIAS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25.000.000.000</a:t>
            </a:r>
            <a:endParaRPr lang="es-PY" dirty="0"/>
          </a:p>
        </p:txBody>
      </p:sp>
      <p:pic>
        <p:nvPicPr>
          <p:cNvPr id="4098" name="Picture 2" descr="G:\fotos de infraestructura\Hernandarias\DSC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SANITARIA PARAGUARI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15.500.000.000</a:t>
            </a:r>
            <a:endParaRPr lang="es-P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063573" cy="46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7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1143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SANITARIA CAAZAPA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20.000.000.000</a:t>
            </a:r>
            <a:endParaRPr lang="es-PY" dirty="0"/>
          </a:p>
        </p:txBody>
      </p:sp>
      <p:pic>
        <p:nvPicPr>
          <p:cNvPr id="3" name="2 Imagen" descr="Resultado de imagen para caazapa i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68752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1143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REGIONAL VILLARRICA</a:t>
            </a:r>
            <a:b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INVERSION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45.000.000.000</a:t>
            </a:r>
            <a:endParaRPr lang="es-PY" dirty="0"/>
          </a:p>
        </p:txBody>
      </p:sp>
      <p:pic>
        <p:nvPicPr>
          <p:cNvPr id="3" name="2 Imagen" descr="Resultado de imagen para ips villarric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400040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Imagen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93096"/>
            <a:ext cx="5400040" cy="2409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9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53637"/>
              </p:ext>
            </p:extLst>
          </p:nvPr>
        </p:nvGraphicFramePr>
        <p:xfrm>
          <a:off x="285720" y="2000232"/>
          <a:ext cx="8358246" cy="761622"/>
        </p:xfrm>
        <a:graphic>
          <a:graphicData uri="http://schemas.openxmlformats.org/drawingml/2006/table">
            <a:tbl>
              <a:tblPr/>
              <a:tblGrid>
                <a:gridCol w="1357322"/>
                <a:gridCol w="2000264"/>
                <a:gridCol w="1857388"/>
                <a:gridCol w="1928826"/>
                <a:gridCol w="1214446"/>
              </a:tblGrid>
              <a:tr h="428628"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RUBRO</a:t>
                      </a: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PROYEC. EJECUTIVO </a:t>
                      </a:r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2019 EJEC.</a:t>
                      </a:r>
                      <a:r>
                        <a:rPr lang="es-PY" sz="1200" b="1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VS 2018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2994"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Totales</a:t>
                      </a:r>
                    </a:p>
                  </a:txBody>
                  <a:tcPr marL="5899" marR="5899" marT="58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2.424.851.668.577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899" marR="5899" marT="58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2.721.820.528.730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3.266.184.634.476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s-PY" sz="120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42928" y="642918"/>
            <a:ext cx="8301038" cy="928686"/>
          </a:xfrm>
          <a:noFill/>
        </p:spPr>
        <p:txBody>
          <a:bodyPr>
            <a:noAutofit/>
          </a:bodyPr>
          <a:lstStyle/>
          <a:p>
            <a:pPr algn="ctr"/>
            <a:r>
              <a:rPr lang="es-PY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3 – GESTION A JUBILADOS Y PENSIONADOS Gastos  2017 – 2018 - 2019 </a:t>
            </a:r>
            <a:endParaRPr lang="es-PY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307181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ES" sz="28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PAGOS A JUBILADOS Y PENSIONADOS</a:t>
            </a:r>
            <a:endParaRPr lang="es-ES" sz="28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088434"/>
              </p:ext>
            </p:extLst>
          </p:nvPr>
        </p:nvGraphicFramePr>
        <p:xfrm>
          <a:off x="971600" y="4005064"/>
          <a:ext cx="6815186" cy="954295"/>
        </p:xfrm>
        <a:graphic>
          <a:graphicData uri="http://schemas.openxmlformats.org/drawingml/2006/table">
            <a:tbl>
              <a:tblPr/>
              <a:tblGrid>
                <a:gridCol w="1777874"/>
                <a:gridCol w="1703797"/>
                <a:gridCol w="1694012"/>
                <a:gridCol w="1639503"/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2.016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– AGOS.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2247"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51.333</a:t>
                      </a:r>
                      <a:endParaRPr lang="es-PY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54.842</a:t>
                      </a:r>
                      <a:endParaRPr lang="es-PY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56.943</a:t>
                      </a:r>
                      <a:endParaRPr lang="es-PY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54162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COMPARATIVO INTERANUAL DE </a:t>
            </a:r>
            <a:r>
              <a:rPr lang="es-ES" sz="28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REPOSOS LIQUIDADOS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5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Millones de Guaraníes</a:t>
            </a:r>
            <a:endParaRPr lang="es-ES" sz="25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38350"/>
            <a:ext cx="6408712" cy="297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57158" y="714356"/>
            <a:ext cx="8143900" cy="50006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Composición de Ingresos 2019</a:t>
            </a:r>
            <a:r>
              <a:rPr lang="es-PY" sz="32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kumimoji="0" lang="es-PY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8577"/>
            <a:ext cx="6408712" cy="31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71472" y="428604"/>
            <a:ext cx="7899648" cy="667618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DISTRIBUCION DE LAS PRESTACIONES POR AREAS DE SALUD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4902807" cy="493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6444208" y="1268760"/>
            <a:ext cx="2088232" cy="165618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14876" y="2643182"/>
            <a:ext cx="4104456" cy="75608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Cantidad de establecimientos de salud: 114</a:t>
            </a:r>
          </a:p>
          <a:p>
            <a:pPr marL="457200" indent="-457200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Área interior: 94</a:t>
            </a:r>
          </a:p>
          <a:p>
            <a:pPr marL="457200" indent="-457200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Área metropolitana: 19</a:t>
            </a:r>
          </a:p>
          <a:p>
            <a:pPr marL="457200" indent="-457200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Capital: 1</a:t>
            </a:r>
          </a:p>
          <a:p>
            <a:pPr marL="457200" indent="-457200"/>
            <a:endParaRPr lang="es-ES" sz="1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buFont typeface="Arial" pitchFamily="34" charset="0"/>
              <a:buChar char="•"/>
            </a:pPr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Cantidad de camas:  Actualmente 1.300</a:t>
            </a:r>
          </a:p>
          <a:p>
            <a:pPr marL="457200" indent="-457200" algn="ctr"/>
            <a:r>
              <a:rPr lang="es-E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 la terminación de los proyectos 3.000</a:t>
            </a:r>
          </a:p>
          <a:p>
            <a:pPr marL="457200" indent="-457200" algn="ctr"/>
            <a:endParaRPr lang="es-ES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3140968"/>
            <a:ext cx="8640959" cy="63408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OBRAS DE INFRAESTRUCTURA</a:t>
            </a:r>
          </a:p>
          <a:p>
            <a:pPr algn="ctr"/>
            <a:r>
              <a:rPr lang="es-ES" sz="3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TERMINADAS Y EN EJECUCION</a:t>
            </a:r>
            <a:endParaRPr lang="es-ES" sz="35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4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312" y="188640"/>
            <a:ext cx="7467600" cy="570489"/>
          </a:xfrm>
        </p:spPr>
        <p:txBody>
          <a:bodyPr/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CENTRAL</a:t>
            </a:r>
            <a:endParaRPr lang="es-E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82451" y="2132856"/>
            <a:ext cx="7467600" cy="426473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u="sng" dirty="0" err="1" smtClean="0">
                <a:solidFill>
                  <a:schemeClr val="accent1">
                    <a:lumMod val="75000"/>
                  </a:schemeClr>
                </a:solidFill>
              </a:rPr>
              <a:t>hidro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</a:rPr>
              <a:t>-sanitaria </a:t>
            </a:r>
            <a:r>
              <a:rPr lang="es-ES" b="1" u="sng" dirty="0">
                <a:solidFill>
                  <a:schemeClr val="accent1">
                    <a:lumMod val="75000"/>
                  </a:schemeClr>
                </a:solidFill>
              </a:rPr>
              <a:t>del hospital central del </a:t>
            </a:r>
            <a:r>
              <a:rPr lang="es-ES" b="1" u="sng" dirty="0" err="1">
                <a:solidFill>
                  <a:schemeClr val="accent1">
                    <a:lumMod val="75000"/>
                  </a:schemeClr>
                </a:solidFill>
              </a:rPr>
              <a:t>ips</a:t>
            </a:r>
            <a:endParaRPr lang="es-ES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 descr="\\KING-JULIEN\Direcciones\DIP\Departamento de Fiscalizacion de Obras\2018\IPS Fotos Obras Infraestructura\HIDROSANITARIA HC\PHOTO-2018-09-28-12-35-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120" y="2852936"/>
            <a:ext cx="4680520" cy="353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\\KING-JULIEN\Direcciones\DIP\Departamento de Fiscalizacion de Obras\2018\IPS Fotos Obras Infraestructura\HIDROSANITARIA HC\PHOTO-2018-09-28-12-31-4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2852936"/>
            <a:ext cx="3240360" cy="353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3" y="991072"/>
            <a:ext cx="7938459" cy="88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8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214810" cy="237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85794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643314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08912" cy="562074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QUIROFANO CENTRAL</a:t>
            </a:r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36155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29684" cy="511156"/>
          </a:xfrm>
        </p:spPr>
        <p:txBody>
          <a:bodyPr>
            <a:noAutofit/>
          </a:bodyPr>
          <a:lstStyle/>
          <a:p>
            <a:pPr algn="ctr"/>
            <a:r>
              <a:rPr lang="es-ES" sz="23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CIRUGIA PLASTICA Y QUEMADOS</a:t>
            </a:r>
            <a:endParaRPr lang="es-PY" sz="2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4929222" cy="27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5614" y="3714752"/>
            <a:ext cx="5310232" cy="298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82594"/>
          </a:xfrm>
        </p:spPr>
        <p:txBody>
          <a:bodyPr>
            <a:noAutofit/>
          </a:bodyPr>
          <a:lstStyle/>
          <a:p>
            <a:pPr algn="ctr"/>
            <a:r>
              <a:rPr lang="es-ES" sz="23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RESONANCIA MAGNETICA</a:t>
            </a:r>
            <a:endParaRPr lang="es-PY" sz="2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1"/>
            <a:ext cx="40719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928670"/>
            <a:ext cx="4057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143404" cy="264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71876"/>
            <a:ext cx="40719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1267</TotalTime>
  <Words>229</Words>
  <Application>Microsoft Office PowerPoint</Application>
  <PresentationFormat>Presentación en pantalla (4:3)</PresentationFormat>
  <Paragraphs>68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Mirador</vt:lpstr>
      <vt:lpstr>Presentación de PowerPoint</vt:lpstr>
      <vt:lpstr>Presentación de PowerPoint</vt:lpstr>
      <vt:lpstr>PRESTACIONES RED ASISTENCIAL DE SALUD DEL IPS DATOS COMPARATIVOS  PERIODO 2014 AL 2017</vt:lpstr>
      <vt:lpstr>DISTRIBUCION DE LAS PRESTACIONES POR AREAS DE SALUD</vt:lpstr>
      <vt:lpstr>Presentación de PowerPoint</vt:lpstr>
      <vt:lpstr>HOSPITAL CENTRAL</vt:lpstr>
      <vt:lpstr>SERVICIO DE QUIROFANO CENTRAL</vt:lpstr>
      <vt:lpstr>SERVICIO DE CIRUGIA PLASTICA Y QUEMADOS</vt:lpstr>
      <vt:lpstr>SERVICIO DE RESONANCIA MAGNETICA</vt:lpstr>
      <vt:lpstr>LABORATORIO CENTRAL</vt:lpstr>
      <vt:lpstr>UNIDAD DE TERAPIA INTENSIVA PEDIATRICA</vt:lpstr>
      <vt:lpstr> Subestación IPS HOSPITAL CENTRAL en 66 KV INVERSION: 69.307.621.600</vt:lpstr>
      <vt:lpstr>POLICLINICA</vt:lpstr>
      <vt:lpstr>Presentación de PowerPoint</vt:lpstr>
      <vt:lpstr>AREA CENTRAL</vt:lpstr>
      <vt:lpstr>HOSPITAL INGAVI</vt:lpstr>
      <vt:lpstr>Presentación de PowerPoint</vt:lpstr>
      <vt:lpstr> Subestación IPS INGAVI en 66 KV INVERSION: 49.663.999.846</vt:lpstr>
      <vt:lpstr>HOSPITAL YRENDAGUE INVERSION: 8.595.000.000 </vt:lpstr>
      <vt:lpstr>HOSPITAL DE LUQUE INVERSION: 41.473.016.020 </vt:lpstr>
      <vt:lpstr>HOSPITAL GERIATRICO BOUGERMINI INVERSION: 120.242.801.000 </vt:lpstr>
      <vt:lpstr>CLINICA 12 DE JUNIO INVERSION: 33.657.000.000 </vt:lpstr>
      <vt:lpstr>CENTRO DE REHABILITACION FISICA INVERSION: 30.000.000.000</vt:lpstr>
      <vt:lpstr>AREA INTERIOR </vt:lpstr>
      <vt:lpstr>Presentación de PowerPoint</vt:lpstr>
      <vt:lpstr>Presentación de PowerPoint</vt:lpstr>
      <vt:lpstr>HOSPITAL DE SAN PEDRO INVERSION EN EQUIPAMIENTOS: 4.251.278.468</vt:lpstr>
      <vt:lpstr>SAN ESTANISLAO INVERSION: 16.397.837.072</vt:lpstr>
      <vt:lpstr>PEDRO JUAN CABALLERO INVERSION: 15.352.001.086</vt:lpstr>
      <vt:lpstr>SAN JUAN BAUTISTA MISIONES INVERSION: 23.655.967.772</vt:lpstr>
      <vt:lpstr>UNIDAD SANITARIA HERNANDARIAS INVERSION: 25.000.000.000</vt:lpstr>
      <vt:lpstr>UNIDAD SANITARIA PARAGUARI INVERSION: 15.500.000.000</vt:lpstr>
      <vt:lpstr>UNIDAD SANITARIA CAAZAPA INVERSION: 20.000.000.000</vt:lpstr>
      <vt:lpstr>HOSPITAL REGIONAL VILLARRICA INVERSION: 45.000.000.000</vt:lpstr>
      <vt:lpstr>PROGRAMA 3 – GESTION A JUBILADOS Y PENSIONADOS Gastos  2017 – 2018 - 2019 </vt:lpstr>
      <vt:lpstr>COMPARATIVO INTERANUAL DE REPOSOS LIQUIDADOS En Millones de Guaraníes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caacosta</dc:creator>
  <cp:lastModifiedBy>arps</cp:lastModifiedBy>
  <cp:revision>158</cp:revision>
  <cp:lastPrinted>2018-10-01T15:16:09Z</cp:lastPrinted>
  <dcterms:created xsi:type="dcterms:W3CDTF">2017-09-21T16:55:38Z</dcterms:created>
  <dcterms:modified xsi:type="dcterms:W3CDTF">2018-10-02T16:47:36Z</dcterms:modified>
</cp:coreProperties>
</file>