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93" r:id="rId4"/>
    <p:sldId id="317" r:id="rId5"/>
    <p:sldId id="259" r:id="rId6"/>
    <p:sldId id="261" r:id="rId7"/>
    <p:sldId id="291" r:id="rId8"/>
    <p:sldId id="264" r:id="rId9"/>
    <p:sldId id="265" r:id="rId10"/>
    <p:sldId id="269" r:id="rId11"/>
    <p:sldId id="297" r:id="rId12"/>
    <p:sldId id="298" r:id="rId13"/>
    <p:sldId id="304" r:id="rId14"/>
    <p:sldId id="305" r:id="rId15"/>
    <p:sldId id="299" r:id="rId16"/>
    <p:sldId id="300" r:id="rId17"/>
    <p:sldId id="307" r:id="rId18"/>
    <p:sldId id="302" r:id="rId19"/>
    <p:sldId id="303" r:id="rId20"/>
    <p:sldId id="318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>
      <p:cViewPr varScale="1">
        <p:scale>
          <a:sx n="70" d="100"/>
          <a:sy n="70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PGN2019\Bicameral_03_10_2018\PRESENTACION_BICAMERAL\PARA%20INFORME%20BICAMERAL%2001-10-18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PGN2019\Bicameral_03_10_2018\PRESENTACION_BICAMERAL\PARA%20INFORME%20BICAMERAL%2001-10-18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GN2019\Bicameral_03_10_2018\PRESENTACION_BICAMERAL\PARA%20INFORME%20BICAMERAL%2001-10-18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GN2019\Bicameral_03_10_2018\PRESENTACION_BICAMERAL\PARA%20INFORME%20BICAMERAL%2001-10-18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GN2019\Bicameral_03_10_2018\PRESENTACION_BICAMERAL\PARA%20INFORME%20BICAMERAL%2001-10-18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GN2019\Bicameral_03_10_2018\PRESENTACION_BICAMERAL\PARA%20INFORME%20BICAMERAL%2001-10-18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GN2019\Bicameral_03_10_2018\PRESENTACION_BICAMERAL\PARA%20INFORME%20BICAMERAL%2001-10-18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'POR GRUPO'!$B$18</c:f>
              <c:strCache>
                <c:ptCount val="1"/>
                <c:pt idx="0">
                  <c:v>PGN 2017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'POR GRUPO'!$A$20:$A$26</c:f>
              <c:strCache>
                <c:ptCount val="6"/>
                <c:pt idx="0">
                  <c:v>100 SERVICIOS PERSONALES</c:v>
                </c:pt>
                <c:pt idx="1">
                  <c:v>200 SERVICIOS NO PERSONALES</c:v>
                </c:pt>
                <c:pt idx="2">
                  <c:v>300 BIENES DE CONSUMO E INSUMOS</c:v>
                </c:pt>
                <c:pt idx="3">
                  <c:v>500 INVERSION FÍSICA</c:v>
                </c:pt>
                <c:pt idx="4">
                  <c:v>800 TRANSFERENCIAS</c:v>
                </c:pt>
                <c:pt idx="5">
                  <c:v>900 OTROS GASTOS</c:v>
                </c:pt>
              </c:strCache>
            </c:strRef>
          </c:cat>
          <c:val>
            <c:numRef>
              <c:f>'POR GRUPO'!$B$20:$B$26</c:f>
              <c:numCache>
                <c:formatCode>#,##0_ ;[Red]\-#,##0\ </c:formatCode>
                <c:ptCount val="6"/>
                <c:pt idx="0">
                  <c:v>2793</c:v>
                </c:pt>
                <c:pt idx="1">
                  <c:v>330</c:v>
                </c:pt>
                <c:pt idx="2">
                  <c:v>1127</c:v>
                </c:pt>
                <c:pt idx="3">
                  <c:v>306</c:v>
                </c:pt>
                <c:pt idx="4">
                  <c:v>72</c:v>
                </c:pt>
                <c:pt idx="5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59-4FFD-BB21-39E6CAA6AB6C}"/>
            </c:ext>
          </c:extLst>
        </c:ser>
        <c:ser>
          <c:idx val="1"/>
          <c:order val="1"/>
          <c:tx>
            <c:strRef>
              <c:f>'POR GRUPO'!$C$18</c:f>
              <c:strCache>
                <c:ptCount val="1"/>
                <c:pt idx="0">
                  <c:v>PGN 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'POR GRUPO'!$A$20:$A$26</c:f>
              <c:strCache>
                <c:ptCount val="6"/>
                <c:pt idx="0">
                  <c:v>100 SERVICIOS PERSONALES</c:v>
                </c:pt>
                <c:pt idx="1">
                  <c:v>200 SERVICIOS NO PERSONALES</c:v>
                </c:pt>
                <c:pt idx="2">
                  <c:v>300 BIENES DE CONSUMO E INSUMOS</c:v>
                </c:pt>
                <c:pt idx="3">
                  <c:v>500 INVERSION FÍSICA</c:v>
                </c:pt>
                <c:pt idx="4">
                  <c:v>800 TRANSFERENCIAS</c:v>
                </c:pt>
                <c:pt idx="5">
                  <c:v>900 OTROS GASTOS</c:v>
                </c:pt>
              </c:strCache>
            </c:strRef>
          </c:cat>
          <c:val>
            <c:numRef>
              <c:f>'POR GRUPO'!$C$20:$C$26</c:f>
              <c:numCache>
                <c:formatCode>#,##0_ ;[Red]\-#,##0\ </c:formatCode>
                <c:ptCount val="6"/>
                <c:pt idx="0">
                  <c:v>3061</c:v>
                </c:pt>
                <c:pt idx="1">
                  <c:v>265</c:v>
                </c:pt>
                <c:pt idx="2">
                  <c:v>1148</c:v>
                </c:pt>
                <c:pt idx="3">
                  <c:v>298</c:v>
                </c:pt>
                <c:pt idx="4">
                  <c:v>71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59-4FFD-BB21-39E6CAA6AB6C}"/>
            </c:ext>
          </c:extLst>
        </c:ser>
        <c:ser>
          <c:idx val="2"/>
          <c:order val="2"/>
          <c:tx>
            <c:strRef>
              <c:f>'POR GRUPO'!$D$18</c:f>
              <c:strCache>
                <c:ptCount val="1"/>
                <c:pt idx="0">
                  <c:v>PROY.  PGN 2019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'POR GRUPO'!$A$20:$A$26</c:f>
              <c:strCache>
                <c:ptCount val="6"/>
                <c:pt idx="0">
                  <c:v>100 SERVICIOS PERSONALES</c:v>
                </c:pt>
                <c:pt idx="1">
                  <c:v>200 SERVICIOS NO PERSONALES</c:v>
                </c:pt>
                <c:pt idx="2">
                  <c:v>300 BIENES DE CONSUMO E INSUMOS</c:v>
                </c:pt>
                <c:pt idx="3">
                  <c:v>500 INVERSION FÍSICA</c:v>
                </c:pt>
                <c:pt idx="4">
                  <c:v>800 TRANSFERENCIAS</c:v>
                </c:pt>
                <c:pt idx="5">
                  <c:v>900 OTROS GASTOS</c:v>
                </c:pt>
              </c:strCache>
            </c:strRef>
          </c:cat>
          <c:val>
            <c:numRef>
              <c:f>'POR GRUPO'!$D$20:$D$26</c:f>
              <c:numCache>
                <c:formatCode>#,##0_ ;[Red]\-#,##0\ </c:formatCode>
                <c:ptCount val="6"/>
                <c:pt idx="0">
                  <c:v>3365</c:v>
                </c:pt>
                <c:pt idx="1">
                  <c:v>312</c:v>
                </c:pt>
                <c:pt idx="2">
                  <c:v>1364</c:v>
                </c:pt>
                <c:pt idx="3">
                  <c:v>307</c:v>
                </c:pt>
                <c:pt idx="4">
                  <c:v>72</c:v>
                </c:pt>
                <c:pt idx="5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59-4FFD-BB21-39E6CAA6AB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4720168"/>
        <c:axId val="166734696"/>
        <c:axId val="0"/>
      </c:bar3DChart>
      <c:catAx>
        <c:axId val="1647201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66734696"/>
        <c:crosses val="autoZero"/>
        <c:auto val="1"/>
        <c:lblAlgn val="ctr"/>
        <c:lblOffset val="100"/>
        <c:noMultiLvlLbl val="0"/>
      </c:catAx>
      <c:valAx>
        <c:axId val="166734696"/>
        <c:scaling>
          <c:orientation val="minMax"/>
        </c:scaling>
        <c:delete val="1"/>
        <c:axPos val="b"/>
        <c:numFmt formatCode="#,##0_ ;[Red]\-#,##0\ " sourceLinked="1"/>
        <c:majorTickMark val="out"/>
        <c:minorTickMark val="none"/>
        <c:tickLblPos val="nextTo"/>
        <c:crossAx val="1647201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9042965133503684"/>
          <c:y val="7.7028420453282967E-2"/>
          <c:w val="0.15372007276969227"/>
          <c:h val="0.19765286495944895"/>
        </c:manualLayout>
      </c:layout>
      <c:overlay val="0"/>
      <c:txPr>
        <a:bodyPr/>
        <a:lstStyle/>
        <a:p>
          <a:pPr>
            <a:defRPr sz="1100" b="1"/>
          </a:pPr>
          <a:endParaRPr lang="es-PY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'POR GRUPO'!$A$5</c:f>
              <c:strCache>
                <c:ptCount val="1"/>
                <c:pt idx="0">
                  <c:v>100 SERVICIOS PERSONALES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B2F-4CE1-815F-72BF4CDEDD0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2F-4CE1-815F-72BF4CDEDD0F}"/>
                </c:ext>
              </c:extLst>
            </c:dLbl>
            <c:dLbl>
              <c:idx val="2"/>
              <c:layout>
                <c:manualLayout>
                  <c:x val="-0.14481193452702371"/>
                  <c:y val="2.6667534586427974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3.365.135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B2F-4CE1-815F-72BF4CDEDD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'POR GRUPO'!$B$3:$D$3</c:f>
              <c:strCache>
                <c:ptCount val="3"/>
                <c:pt idx="0">
                  <c:v>PGN 2017</c:v>
                </c:pt>
                <c:pt idx="1">
                  <c:v>PGN 2018</c:v>
                </c:pt>
                <c:pt idx="2">
                  <c:v>PROY. PGN  2019</c:v>
                </c:pt>
              </c:strCache>
            </c:strRef>
          </c:cat>
          <c:val>
            <c:numRef>
              <c:f>'POR GRUPO'!$B$5:$D$5</c:f>
              <c:numCache>
                <c:formatCode>#,##0_ ;[Red]\-#,##0\ </c:formatCode>
                <c:ptCount val="3"/>
                <c:pt idx="0">
                  <c:v>2793247974067</c:v>
                </c:pt>
                <c:pt idx="1">
                  <c:v>3061463485069</c:v>
                </c:pt>
                <c:pt idx="2">
                  <c:v>3365134889974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2F-4CE1-815F-72BF4CDEDD0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36666280"/>
        <c:axId val="236420064"/>
        <c:axId val="0"/>
      </c:bar3DChart>
      <c:catAx>
        <c:axId val="2366662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236420064"/>
        <c:crosses val="autoZero"/>
        <c:auto val="1"/>
        <c:lblAlgn val="ctr"/>
        <c:lblOffset val="100"/>
        <c:noMultiLvlLbl val="0"/>
      </c:catAx>
      <c:valAx>
        <c:axId val="236420064"/>
        <c:scaling>
          <c:orientation val="minMax"/>
        </c:scaling>
        <c:delete val="1"/>
        <c:axPos val="b"/>
        <c:numFmt formatCode="#,##0_ ;[Red]\-#,##0\ " sourceLinked="1"/>
        <c:majorTickMark val="out"/>
        <c:minorTickMark val="none"/>
        <c:tickLblPos val="nextTo"/>
        <c:crossAx val="2366662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6605264344363277"/>
          <c:y val="4.5334808796926723E-2"/>
          <c:w val="0.45124966316709952"/>
          <c:h val="7.401626719609771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PY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  <c:spPr>
        <a:noFill/>
        <a:ln w="25400">
          <a:noFill/>
        </a:ln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'POR GRUPO'!$A$22</c:f>
              <c:strCache>
                <c:ptCount val="1"/>
                <c:pt idx="0">
                  <c:v>200 SERVICIOS NO PERSONALES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8.9046195721842872E-2"/>
                  <c:y val="-2.593870288922146E-3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s-PY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CF-4615-A548-A1CB866F5479}"/>
                </c:ext>
              </c:extLst>
            </c:dLbl>
            <c:dLbl>
              <c:idx val="1"/>
              <c:layout>
                <c:manualLayout>
                  <c:x val="-8.5654478562211034E-2"/>
                  <c:y val="-6.1132913336426672E-3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s-PY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CF-4615-A548-A1CB866F5479}"/>
                </c:ext>
              </c:extLst>
            </c:dLbl>
            <c:dLbl>
              <c:idx val="2"/>
              <c:layout>
                <c:manualLayout>
                  <c:x val="-8.5579299949578122E-2"/>
                  <c:y val="-6.1132913336426672E-3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s-PY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8CF-4615-A548-A1CB866F54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'POR GRUPO'!$B$18:$D$18</c:f>
              <c:strCache>
                <c:ptCount val="3"/>
                <c:pt idx="0">
                  <c:v>PGN 2017</c:v>
                </c:pt>
                <c:pt idx="1">
                  <c:v>PGN 2018</c:v>
                </c:pt>
                <c:pt idx="2">
                  <c:v>PROY.  PGN 2019</c:v>
                </c:pt>
              </c:strCache>
            </c:strRef>
          </c:cat>
          <c:val>
            <c:numRef>
              <c:f>'POR GRUPO'!$B$22:$D$22</c:f>
              <c:numCache>
                <c:formatCode>#,##0_ ;[Red]\-#,##0\ </c:formatCode>
                <c:ptCount val="3"/>
                <c:pt idx="0">
                  <c:v>330</c:v>
                </c:pt>
                <c:pt idx="1">
                  <c:v>265</c:v>
                </c:pt>
                <c:pt idx="2">
                  <c:v>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CF-4615-A548-A1CB866F54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6545664"/>
        <c:axId val="236546048"/>
        <c:axId val="0"/>
      </c:bar3DChart>
      <c:catAx>
        <c:axId val="2365456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36546048"/>
        <c:crosses val="autoZero"/>
        <c:auto val="1"/>
        <c:lblAlgn val="ctr"/>
        <c:lblOffset val="100"/>
        <c:noMultiLvlLbl val="0"/>
      </c:catAx>
      <c:valAx>
        <c:axId val="236546048"/>
        <c:scaling>
          <c:orientation val="minMax"/>
        </c:scaling>
        <c:delete val="1"/>
        <c:axPos val="b"/>
        <c:numFmt formatCode="#,##0_ ;[Red]\-#,##0\ " sourceLinked="1"/>
        <c:majorTickMark val="out"/>
        <c:minorTickMark val="none"/>
        <c:tickLblPos val="nextTo"/>
        <c:crossAx val="236545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PY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title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'POR GRUPO'!$A$23</c:f>
              <c:strCache>
                <c:ptCount val="1"/>
                <c:pt idx="0">
                  <c:v>300 BIENES DE CONSUMO E INSUMOS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9.8325529853715926E-2"/>
                  <c:y val="7.91483718286648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32-44B2-A042-56E70E054930}"/>
                </c:ext>
              </c:extLst>
            </c:dLbl>
            <c:dLbl>
              <c:idx val="1"/>
              <c:layout>
                <c:manualLayout>
                  <c:x val="-9.0675376974749394E-2"/>
                  <c:y val="1.80150834776413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32-44B2-A042-56E70E054930}"/>
                </c:ext>
              </c:extLst>
            </c:dLbl>
            <c:dLbl>
              <c:idx val="2"/>
              <c:layout>
                <c:manualLayout>
                  <c:x val="-0.11375438429937411"/>
                  <c:y val="-6.11332883510215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32-44B2-A042-56E70E0549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'POR GRUPO'!$B$18:$D$18</c:f>
              <c:strCache>
                <c:ptCount val="3"/>
                <c:pt idx="0">
                  <c:v>PGN 2017</c:v>
                </c:pt>
                <c:pt idx="1">
                  <c:v>PGN 2018</c:v>
                </c:pt>
                <c:pt idx="2">
                  <c:v>PROY.  PGN 2019</c:v>
                </c:pt>
              </c:strCache>
            </c:strRef>
          </c:cat>
          <c:val>
            <c:numRef>
              <c:f>'POR GRUPO'!$B$23:$D$23</c:f>
              <c:numCache>
                <c:formatCode>#,##0_ ;[Red]\-#,##0\ </c:formatCode>
                <c:ptCount val="3"/>
                <c:pt idx="0">
                  <c:v>1127</c:v>
                </c:pt>
                <c:pt idx="1">
                  <c:v>1148</c:v>
                </c:pt>
                <c:pt idx="2">
                  <c:v>1364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632-44B2-A042-56E70E0549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6422088"/>
        <c:axId val="236597984"/>
        <c:axId val="0"/>
      </c:bar3DChart>
      <c:catAx>
        <c:axId val="2364220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36597984"/>
        <c:crosses val="autoZero"/>
        <c:auto val="1"/>
        <c:lblAlgn val="ctr"/>
        <c:lblOffset val="100"/>
        <c:noMultiLvlLbl val="0"/>
      </c:catAx>
      <c:valAx>
        <c:axId val="236597984"/>
        <c:scaling>
          <c:orientation val="minMax"/>
        </c:scaling>
        <c:delete val="1"/>
        <c:axPos val="b"/>
        <c:numFmt formatCode="#,##0_ ;[Red]\-#,##0\ " sourceLinked="1"/>
        <c:majorTickMark val="out"/>
        <c:minorTickMark val="none"/>
        <c:tickLblPos val="nextTo"/>
        <c:crossAx val="236422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PY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title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'POR GRUPO'!$A$24</c:f>
              <c:strCache>
                <c:ptCount val="1"/>
                <c:pt idx="0">
                  <c:v>500 INVERSION FÍSICA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7.8434819128863978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s-PY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9B9-47F9-9DED-C7030B90F656}"/>
                </c:ext>
              </c:extLst>
            </c:dLbl>
            <c:dLbl>
              <c:idx val="1"/>
              <c:layout>
                <c:manualLayout>
                  <c:x val="-6.6194381759724363E-2"/>
                  <c:y val="-6.113293284041897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s-PY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B9-47F9-9DED-C7030B90F656}"/>
                </c:ext>
              </c:extLst>
            </c:dLbl>
            <c:dLbl>
              <c:idx val="2"/>
              <c:layout>
                <c:manualLayout>
                  <c:x val="-6.9382798836242821E-2"/>
                  <c:y val="-6.113293284041897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s-PY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9B9-47F9-9DED-C7030B90F65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'POR GRUPO'!$B$18:$D$18</c:f>
              <c:strCache>
                <c:ptCount val="3"/>
                <c:pt idx="0">
                  <c:v>PGN 2017</c:v>
                </c:pt>
                <c:pt idx="1">
                  <c:v>PGN 2018</c:v>
                </c:pt>
                <c:pt idx="2">
                  <c:v>PROY.  PGN 2019</c:v>
                </c:pt>
              </c:strCache>
            </c:strRef>
          </c:cat>
          <c:val>
            <c:numRef>
              <c:f>'POR GRUPO'!$B$24:$D$24</c:f>
              <c:numCache>
                <c:formatCode>#,##0_ ;[Red]\-#,##0\ </c:formatCode>
                <c:ptCount val="3"/>
                <c:pt idx="0">
                  <c:v>306</c:v>
                </c:pt>
                <c:pt idx="1">
                  <c:v>298</c:v>
                </c:pt>
                <c:pt idx="2">
                  <c:v>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B9-47F9-9DED-C7030B90F6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7016968"/>
        <c:axId val="167033736"/>
        <c:axId val="0"/>
      </c:bar3DChart>
      <c:catAx>
        <c:axId val="1670169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67033736"/>
        <c:crosses val="autoZero"/>
        <c:auto val="1"/>
        <c:lblAlgn val="ctr"/>
        <c:lblOffset val="100"/>
        <c:noMultiLvlLbl val="0"/>
      </c:catAx>
      <c:valAx>
        <c:axId val="167033736"/>
        <c:scaling>
          <c:orientation val="minMax"/>
        </c:scaling>
        <c:delete val="1"/>
        <c:axPos val="b"/>
        <c:numFmt formatCode="#,##0_ ;[Red]\-#,##0\ " sourceLinked="1"/>
        <c:majorTickMark val="out"/>
        <c:minorTickMark val="none"/>
        <c:tickLblPos val="nextTo"/>
        <c:crossAx val="167016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PY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title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'POR GRUPO'!$A$25</c:f>
              <c:strCache>
                <c:ptCount val="1"/>
                <c:pt idx="0">
                  <c:v>800 TRANSFERENCIAS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2423889719442077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s-PY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099-47C0-A8F3-D2F13DE59A7B}"/>
                </c:ext>
              </c:extLst>
            </c:dLbl>
            <c:dLbl>
              <c:idx val="1"/>
              <c:layout>
                <c:manualLayout>
                  <c:x val="-5.2423889719442132E-2"/>
                  <c:y val="-3.056646642021005E-3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s-PY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99-47C0-A8F3-D2F13DE59A7B}"/>
                </c:ext>
              </c:extLst>
            </c:dLbl>
            <c:dLbl>
              <c:idx val="2"/>
              <c:layout>
                <c:manualLayout>
                  <c:x val="-6.0202470809387967E-2"/>
                  <c:y val="-6.1132932840419537E-3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s-PY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099-47C0-A8F3-D2F13DE59A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'POR GRUPO'!$B$18:$D$18</c:f>
              <c:strCache>
                <c:ptCount val="3"/>
                <c:pt idx="0">
                  <c:v>PGN 2017</c:v>
                </c:pt>
                <c:pt idx="1">
                  <c:v>PGN 2018</c:v>
                </c:pt>
                <c:pt idx="2">
                  <c:v>PROY.  PGN 2019</c:v>
                </c:pt>
              </c:strCache>
            </c:strRef>
          </c:cat>
          <c:val>
            <c:numRef>
              <c:f>'POR GRUPO'!$B$25:$D$25</c:f>
              <c:numCache>
                <c:formatCode>#,##0_ ;[Red]\-#,##0\ </c:formatCode>
                <c:ptCount val="3"/>
                <c:pt idx="0">
                  <c:v>72</c:v>
                </c:pt>
                <c:pt idx="1">
                  <c:v>71</c:v>
                </c:pt>
                <c:pt idx="2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99-47C0-A8F3-D2F13DE59A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6675816"/>
        <c:axId val="236676208"/>
        <c:axId val="0"/>
      </c:bar3DChart>
      <c:catAx>
        <c:axId val="2366758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36676208"/>
        <c:crosses val="autoZero"/>
        <c:auto val="1"/>
        <c:lblAlgn val="ctr"/>
        <c:lblOffset val="100"/>
        <c:noMultiLvlLbl val="0"/>
      </c:catAx>
      <c:valAx>
        <c:axId val="236676208"/>
        <c:scaling>
          <c:orientation val="minMax"/>
        </c:scaling>
        <c:delete val="1"/>
        <c:axPos val="b"/>
        <c:numFmt formatCode="#,##0_ ;[Red]\-#,##0\ " sourceLinked="1"/>
        <c:majorTickMark val="out"/>
        <c:minorTickMark val="none"/>
        <c:tickLblPos val="nextTo"/>
        <c:crossAx val="236675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PY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title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'POR GRUPO'!$A$26</c:f>
              <c:strCache>
                <c:ptCount val="1"/>
                <c:pt idx="0">
                  <c:v>900 OTROS GASTOS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925449110200911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D8-45CB-8F55-D18C50D6CAAE}"/>
                </c:ext>
              </c:extLst>
            </c:dLbl>
            <c:dLbl>
              <c:idx val="1"/>
              <c:layout>
                <c:manualLayout>
                  <c:x val="-4.9363780377157274E-2"/>
                  <c:y val="-3.056646642021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FD8-45CB-8F55-D18C50D6CAAE}"/>
                </c:ext>
              </c:extLst>
            </c:dLbl>
            <c:dLbl>
              <c:idx val="2"/>
              <c:layout>
                <c:manualLayout>
                  <c:x val="-5.5612306795960707E-2"/>
                  <c:y val="-6.1132932840419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FD8-45CB-8F55-D18C50D6CA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'POR GRUPO'!$B$18:$D$18</c:f>
              <c:strCache>
                <c:ptCount val="3"/>
                <c:pt idx="0">
                  <c:v>PGN 2017</c:v>
                </c:pt>
                <c:pt idx="1">
                  <c:v>PGN 2018</c:v>
                </c:pt>
                <c:pt idx="2">
                  <c:v>PROY.  PGN 2019</c:v>
                </c:pt>
              </c:strCache>
            </c:strRef>
          </c:cat>
          <c:val>
            <c:numRef>
              <c:f>'POR GRUPO'!$B$26:$D$26</c:f>
              <c:numCache>
                <c:formatCode>#,##0_ ;[Red]\-#,##0\ </c:formatCode>
                <c:ptCount val="3"/>
                <c:pt idx="0">
                  <c:v>13</c:v>
                </c:pt>
                <c:pt idx="1">
                  <c:v>11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D8-45CB-8F55-D18C50D6CA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6676992"/>
        <c:axId val="236677384"/>
        <c:axId val="0"/>
      </c:bar3DChart>
      <c:catAx>
        <c:axId val="2366769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36677384"/>
        <c:crosses val="autoZero"/>
        <c:auto val="1"/>
        <c:lblAlgn val="ctr"/>
        <c:lblOffset val="100"/>
        <c:noMultiLvlLbl val="0"/>
      </c:catAx>
      <c:valAx>
        <c:axId val="236677384"/>
        <c:scaling>
          <c:orientation val="minMax"/>
        </c:scaling>
        <c:delete val="1"/>
        <c:axPos val="b"/>
        <c:numFmt formatCode="#,##0_ ;[Red]\-#,##0\ " sourceLinked="1"/>
        <c:majorTickMark val="out"/>
        <c:minorTickMark val="none"/>
        <c:tickLblPos val="nextTo"/>
        <c:crossAx val="236676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PY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0.64176</cdr:x>
      <cdr:y>0.08623</cdr:y>
    </cdr:from>
    <cdr:to>
      <cdr:x>0.96142</cdr:x>
      <cdr:y>0.27824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4896544" y="410678"/>
          <a:ext cx="2438953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  <cdr:relSizeAnchor xmlns:cdr="http://schemas.openxmlformats.org/drawingml/2006/chartDrawing">
    <cdr:from>
      <cdr:x>0.49056</cdr:x>
      <cdr:y>0.53762</cdr:y>
    </cdr:from>
    <cdr:to>
      <cdr:x>0.76425</cdr:x>
      <cdr:y>0.5981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3742940" y="2560315"/>
          <a:ext cx="208823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 rtl="0"/>
          <a:r>
            <a:rPr lang="en-US" sz="1600" dirty="0">
              <a:solidFill>
                <a:schemeClr val="bg1"/>
              </a:solidFill>
            </a:rPr>
            <a:t>3.061.463 </a:t>
          </a:r>
        </a:p>
        <a:p xmlns:a="http://schemas.openxmlformats.org/drawingml/2006/main">
          <a:endParaRPr lang="es-ES" sz="1100" dirty="0"/>
        </a:p>
      </cdr:txBody>
    </cdr:sp>
  </cdr:relSizeAnchor>
  <cdr:relSizeAnchor xmlns:cdr="http://schemas.openxmlformats.org/drawingml/2006/chartDrawing">
    <cdr:from>
      <cdr:x>0.45281</cdr:x>
      <cdr:y>0.78625</cdr:y>
    </cdr:from>
    <cdr:to>
      <cdr:x>0.7265</cdr:x>
      <cdr:y>0.84674</cdr:y>
    </cdr:to>
    <cdr:sp macro="" textlink="">
      <cdr:nvSpPr>
        <cdr:cNvPr id="4" name="1 CuadroTexto"/>
        <cdr:cNvSpPr txBox="1"/>
      </cdr:nvSpPr>
      <cdr:spPr>
        <a:xfrm xmlns:a="http://schemas.openxmlformats.org/drawingml/2006/main">
          <a:off x="3454908" y="3744416"/>
          <a:ext cx="208823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en-US" sz="1600" dirty="0">
              <a:solidFill>
                <a:schemeClr val="bg1"/>
              </a:solidFill>
            </a:rPr>
            <a:t>2.793.248</a:t>
          </a:r>
          <a:r>
            <a:rPr lang="en-US" sz="1600" dirty="0"/>
            <a:t> </a:t>
          </a:r>
        </a:p>
        <a:p xmlns:a="http://schemas.openxmlformats.org/drawingml/2006/main">
          <a:endParaRPr lang="es-E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0FABE-59A7-4003-8C00-F300DD97E46C}" type="datetimeFigureOut">
              <a:rPr lang="es-ES" smtClean="0"/>
              <a:t>02/10/2018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016EA-5784-4C06-AA65-C0547185099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92053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016EA-5784-4C06-AA65-C05471850996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92467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Ayuda memoria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016EA-5784-4C06-AA65-C05471850996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64275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Desglose</a:t>
            </a:r>
            <a:r>
              <a:rPr lang="es-ES" baseline="0" dirty="0"/>
              <a:t> de grupos de gastos, que se compra con el 100 200 300……..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016EA-5784-4C06-AA65-C05471850996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62128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016EA-5784-4C06-AA65-C05471850996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6890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Ayuda memoria</a:t>
            </a:r>
            <a:r>
              <a:rPr lang="es-ES" baseline="0" dirty="0"/>
              <a:t> para explicar de que se compone otras inversiones en salud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016EA-5784-4C06-AA65-C05471850996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4837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016EA-5784-4C06-AA65-C05471850996}" type="slidenum">
              <a:rPr lang="es-ES" smtClean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45693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D23F-00B7-4360-B94B-7A55FA146E96}" type="datetime1">
              <a:rPr lang="es-ES" smtClean="0"/>
              <a:t>02/10/2018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9E532-7A9B-4451-A536-A99741CCF96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7951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40BB4-C451-4247-AB3C-DF9848A63F83}" type="datetime1">
              <a:rPr lang="es-ES" smtClean="0"/>
              <a:t>02/10/2018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9E532-7A9B-4451-A536-A99741CCF96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44783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90A65-BC37-41FE-ABDD-10D5C01EC529}" type="datetime1">
              <a:rPr lang="es-ES" smtClean="0"/>
              <a:t>02/10/2018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9E532-7A9B-4451-A536-A99741CCF96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90333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CACC-29BA-4893-BEC9-2A75D68F332D}" type="datetime1">
              <a:rPr lang="es-ES" smtClean="0"/>
              <a:t>02/10/2018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9E532-7A9B-4451-A536-A99741CCF96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04839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BC33-42A2-41D9-8F5D-17667FCB4AB9}" type="datetime1">
              <a:rPr lang="es-ES" smtClean="0"/>
              <a:t>02/10/2018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9E532-7A9B-4451-A536-A99741CCF96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74188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C2F3-E4AD-4AF8-800A-614015F8CF75}" type="datetime1">
              <a:rPr lang="es-ES" smtClean="0"/>
              <a:t>02/10/2018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9E532-7A9B-4451-A536-A99741CCF96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0515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373D-1462-4AE1-AD7B-DA0DDFD981ED}" type="datetime1">
              <a:rPr lang="es-ES" smtClean="0"/>
              <a:t>02/10/2018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9E532-7A9B-4451-A536-A99741CCF96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4677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B57DE-5A62-4155-9354-AEA99AB76506}" type="datetime1">
              <a:rPr lang="es-ES" smtClean="0"/>
              <a:t>02/10/2018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9E532-7A9B-4451-A536-A99741CCF96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18330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AE750-1C25-455B-AA9F-DF9713FFD2B5}" type="datetime1">
              <a:rPr lang="es-ES" smtClean="0"/>
              <a:t>02/10/2018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9E532-7A9B-4451-A536-A99741CCF96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41214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63825-FB90-4E59-8BC0-B094F236530D}" type="datetime1">
              <a:rPr lang="es-ES" smtClean="0"/>
              <a:t>02/10/2018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9E532-7A9B-4451-A536-A99741CCF96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7660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936FC-0687-43C2-BAB8-C36195833F06}" type="datetime1">
              <a:rPr lang="es-ES" smtClean="0"/>
              <a:t>02/10/2018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9E532-7A9B-4451-A536-A99741CCF96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16800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1BB37-87AA-4B1E-B74E-66A9ABA8DA6A}" type="datetime1">
              <a:rPr lang="es-ES" smtClean="0"/>
              <a:t>02/10/2018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9E532-7A9B-4451-A536-A99741CCF96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5588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988"/>
            <a:ext cx="9144000" cy="6476024"/>
          </a:xfrm>
          <a:prstGeom prst="rect">
            <a:avLst/>
          </a:prstGeom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9E532-7A9B-4451-A536-A99741CCF965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4477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rgbClr val="002060"/>
                </a:solidFill>
                <a:latin typeface="+mn-lt"/>
              </a:rPr>
              <a:t>Proyecto de PGN 2019</a:t>
            </a:r>
            <a:endParaRPr lang="es-ES" sz="3200" b="1" dirty="0">
              <a:latin typeface="+mn-lt"/>
            </a:endParaRPr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7589077" cy="4929411"/>
          </a:xfrm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9E532-7A9B-4451-A536-A99741CCF965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52171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rgbClr val="002060"/>
                </a:solidFill>
                <a:latin typeface="+mn-lt"/>
              </a:rPr>
              <a:t>Comparativo de PGN 2017 - 2018 - 2019</a:t>
            </a:r>
            <a:endParaRPr lang="es-ES" sz="3200" dirty="0">
              <a:latin typeface="+mn-lt"/>
            </a:endParaRPr>
          </a:p>
        </p:txBody>
      </p:sp>
      <p:graphicFrame>
        <p:nvGraphicFramePr>
          <p:cNvPr id="4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6314749"/>
              </p:ext>
            </p:extLst>
          </p:nvPr>
        </p:nvGraphicFramePr>
        <p:xfrm>
          <a:off x="179512" y="692696"/>
          <a:ext cx="8640960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9E532-7A9B-4451-A536-A99741CCF965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8325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 redondeado"/>
          <p:cNvSpPr/>
          <p:nvPr/>
        </p:nvSpPr>
        <p:spPr>
          <a:xfrm>
            <a:off x="251520" y="5517232"/>
            <a:ext cx="8640960" cy="113813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s-ES" sz="3200" b="1" dirty="0">
                <a:solidFill>
                  <a:srgbClr val="002060"/>
                </a:solidFill>
                <a:latin typeface="+mn-lt"/>
              </a:rPr>
              <a:t>Proyecto de Presupuesto 2019 </a:t>
            </a:r>
            <a:br>
              <a:rPr lang="es-ES" sz="3200" b="1" dirty="0">
                <a:solidFill>
                  <a:srgbClr val="002060"/>
                </a:solidFill>
                <a:latin typeface="+mn-lt"/>
              </a:rPr>
            </a:br>
            <a:r>
              <a:rPr lang="es-ES" sz="1200" dirty="0">
                <a:solidFill>
                  <a:srgbClr val="002060"/>
                </a:solidFill>
                <a:latin typeface="+mn-lt"/>
              </a:rPr>
              <a:t>(en miles de millones de guaraníes)</a:t>
            </a:r>
            <a:endParaRPr lang="es-ES" sz="3200" dirty="0">
              <a:latin typeface="+mn-lt"/>
            </a:endParaRPr>
          </a:p>
        </p:txBody>
      </p:sp>
      <p:graphicFrame>
        <p:nvGraphicFramePr>
          <p:cNvPr id="6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620900"/>
              </p:ext>
            </p:extLst>
          </p:nvPr>
        </p:nvGraphicFramePr>
        <p:xfrm>
          <a:off x="757052" y="908721"/>
          <a:ext cx="7629896" cy="4542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3 CuadroTexto"/>
          <p:cNvSpPr txBox="1"/>
          <p:nvPr/>
        </p:nvSpPr>
        <p:spPr>
          <a:xfrm>
            <a:off x="7415772" y="2163328"/>
            <a:ext cx="593767" cy="371104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sz="16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</a:t>
            </a:r>
          </a:p>
        </p:txBody>
      </p:sp>
      <p:sp>
        <p:nvSpPr>
          <p:cNvPr id="8" name="13 CuadroTexto"/>
          <p:cNvSpPr txBox="1"/>
          <p:nvPr/>
        </p:nvSpPr>
        <p:spPr>
          <a:xfrm>
            <a:off x="7060997" y="3450877"/>
            <a:ext cx="651659" cy="305296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sz="16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5912AE57-EA11-244D-BF30-18FB8038E64F}"/>
              </a:ext>
            </a:extLst>
          </p:cNvPr>
          <p:cNvSpPr txBox="1"/>
          <p:nvPr/>
        </p:nvSpPr>
        <p:spPr>
          <a:xfrm>
            <a:off x="251520" y="5521285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Y" sz="1600" dirty="0">
                <a:solidFill>
                  <a:srgbClr val="002060"/>
                </a:solidFill>
              </a:rPr>
              <a:t>El aumento del 10% corresponde al efecto año completo del aumento del 8% otorgado por el Congreso Nacional al MSPBS desde el segundo semestre del ejercicio 2018, más lo previsto para la incorporación de recursos humanos a las </a:t>
            </a:r>
            <a:r>
              <a:rPr lang="es-PY" sz="1600" dirty="0" err="1">
                <a:solidFill>
                  <a:srgbClr val="002060"/>
                </a:solidFill>
              </a:rPr>
              <a:t>USFs</a:t>
            </a:r>
            <a:r>
              <a:rPr lang="es-PY" sz="1600" dirty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es-PY" sz="1600" dirty="0">
                <a:solidFill>
                  <a:srgbClr val="002060"/>
                </a:solidFill>
              </a:rPr>
              <a:t>También se observa el efecto año completo de las creaciones realizadas (2600 cargos).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9E532-7A9B-4451-A536-A99741CCF965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7773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251520" y="4604671"/>
            <a:ext cx="8640960" cy="172323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s-ES" sz="3200" b="1" dirty="0">
                <a:solidFill>
                  <a:srgbClr val="002060"/>
                </a:solidFill>
                <a:latin typeface="+mn-lt"/>
              </a:rPr>
              <a:t>Proyecto de Presupuesto 2019 </a:t>
            </a:r>
            <a:br>
              <a:rPr lang="es-ES" sz="3200" b="1" dirty="0">
                <a:solidFill>
                  <a:srgbClr val="002060"/>
                </a:solidFill>
                <a:latin typeface="+mn-lt"/>
              </a:rPr>
            </a:br>
            <a:r>
              <a:rPr lang="es-ES" sz="1200" dirty="0">
                <a:solidFill>
                  <a:srgbClr val="002060"/>
                </a:solidFill>
                <a:latin typeface="+mn-lt"/>
              </a:rPr>
              <a:t>(en miles de millones de guaraníes)</a:t>
            </a:r>
            <a:endParaRPr lang="es-ES" sz="3200" dirty="0">
              <a:latin typeface="+mn-lt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58230" y="83671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1" dirty="0">
                <a:solidFill>
                  <a:srgbClr val="002060"/>
                </a:solidFill>
                <a:latin typeface="+mn-lt"/>
              </a:rPr>
              <a:t>AUMENTO DE LA COBERTURA DE LA APS</a:t>
            </a:r>
            <a:endParaRPr lang="es-ES" sz="2000" dirty="0">
              <a:latin typeface="+mn-lt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5912AE57-EA11-244D-BF30-18FB8038E64F}"/>
              </a:ext>
            </a:extLst>
          </p:cNvPr>
          <p:cNvSpPr txBox="1"/>
          <p:nvPr/>
        </p:nvSpPr>
        <p:spPr>
          <a:xfrm>
            <a:off x="558230" y="4758243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Y" sz="1600" dirty="0">
                <a:solidFill>
                  <a:srgbClr val="002060"/>
                </a:solidFill>
              </a:rPr>
              <a:t>El total presupuestado en los objetos del gasto de Contratación de Personal de Salud y Jornales permitirá completar la dotación de recursos humanos para el 50% de las USF e instalar 40 nuevas a nivel nacional.</a:t>
            </a:r>
          </a:p>
          <a:p>
            <a:pPr algn="just"/>
            <a:r>
              <a:rPr lang="es-PY" sz="1600" dirty="0">
                <a:solidFill>
                  <a:srgbClr val="002060"/>
                </a:solidFill>
              </a:rPr>
              <a:t>El aumento que se visualiza se realizará en dos escalas, la primera en el mes de abril de 2019 y la segunda en el mes de setiembre de 2019. En el mes de julio de 2019 se pondrán en funcionamiento las 40 nuevas </a:t>
            </a:r>
            <a:r>
              <a:rPr lang="es-PY" sz="1600" dirty="0" err="1">
                <a:solidFill>
                  <a:srgbClr val="002060"/>
                </a:solidFill>
              </a:rPr>
              <a:t>USFs</a:t>
            </a:r>
            <a:r>
              <a:rPr lang="es-PY" sz="1600" dirty="0">
                <a:solidFill>
                  <a:srgbClr val="002060"/>
                </a:solidFill>
              </a:rPr>
              <a:t>.</a:t>
            </a:r>
            <a:endParaRPr lang="en-US" sz="1600" dirty="0">
              <a:solidFill>
                <a:srgbClr val="002060"/>
              </a:solidFill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977849"/>
              </p:ext>
            </p:extLst>
          </p:nvPr>
        </p:nvGraphicFramePr>
        <p:xfrm>
          <a:off x="1295636" y="1772816"/>
          <a:ext cx="6552727" cy="2520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3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3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5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5613"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300" u="none" strike="noStrike" dirty="0">
                          <a:effectLst/>
                        </a:rPr>
                        <a:t> OBJETO DEL GASTO </a:t>
                      </a:r>
                      <a:endParaRPr lang="es-PY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300" u="none" strike="noStrike" dirty="0">
                          <a:effectLst/>
                        </a:rPr>
                        <a:t> CANTIDAD </a:t>
                      </a:r>
                      <a:endParaRPr lang="es-PY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300" u="none" strike="noStrike" dirty="0">
                          <a:effectLst/>
                        </a:rPr>
                        <a:t>COSTO TOTAL</a:t>
                      </a:r>
                      <a:endParaRPr lang="es-PY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2400"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u="none" strike="noStrike" dirty="0">
                          <a:effectLst/>
                        </a:rPr>
                        <a:t> TOTAL 142 – Contratación Personal de</a:t>
                      </a:r>
                      <a:r>
                        <a:rPr lang="es-PY" sz="1400" u="none" strike="noStrike" baseline="0" dirty="0">
                          <a:effectLst/>
                        </a:rPr>
                        <a:t> Salud</a:t>
                      </a:r>
                      <a:r>
                        <a:rPr lang="es-PY" sz="1400" u="none" strike="noStrike" dirty="0">
                          <a:effectLst/>
                        </a:rPr>
                        <a:t> 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600" u="none" strike="noStrike" dirty="0">
                          <a:effectLst/>
                        </a:rPr>
                        <a:t>440   </a:t>
                      </a:r>
                      <a:endParaRPr lang="es-PY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600" u="none" strike="noStrike" dirty="0">
                          <a:effectLst/>
                        </a:rPr>
                        <a:t>27.035.314.583</a:t>
                      </a:r>
                      <a:endParaRPr lang="es-PY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133"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u="none" strike="noStrike" dirty="0">
                          <a:effectLst/>
                        </a:rPr>
                        <a:t> TOTAL 144- Jornales 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600" u="none" strike="noStrike" dirty="0">
                          <a:effectLst/>
                        </a:rPr>
                        <a:t>2.227   </a:t>
                      </a:r>
                    </a:p>
                    <a:p>
                      <a:pPr algn="ctr" fontAlgn="b"/>
                      <a:endParaRPr lang="es-PY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600" u="none" strike="noStrike" dirty="0">
                          <a:effectLst/>
                        </a:rPr>
                        <a:t>65.663.216.667</a:t>
                      </a:r>
                      <a:endParaRPr lang="es-PY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6133"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u="none" strike="noStrike" dirty="0">
                          <a:effectLst/>
                        </a:rPr>
                        <a:t> TOTAL GENERAL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600" b="1" u="none" strike="noStrike" dirty="0">
                          <a:effectLst/>
                        </a:rPr>
                        <a:t>2.667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600" b="1" u="none" strike="noStrike" dirty="0">
                          <a:effectLst/>
                        </a:rPr>
                        <a:t>92.698.531.250</a:t>
                      </a:r>
                      <a:endParaRPr lang="es-PY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9E532-7A9B-4451-A536-A99741CCF965}" type="slidenum">
              <a:rPr lang="es-ES" smtClean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77207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251520" y="5661248"/>
            <a:ext cx="8640960" cy="99412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4430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s-ES" sz="3200" b="1" dirty="0">
                <a:solidFill>
                  <a:srgbClr val="002060"/>
                </a:solidFill>
                <a:latin typeface="+mn-lt"/>
              </a:rPr>
              <a:t>Proyecto de Presupuesto 2019 </a:t>
            </a:r>
            <a:br>
              <a:rPr lang="es-ES" sz="3200" b="1" dirty="0">
                <a:solidFill>
                  <a:srgbClr val="002060"/>
                </a:solidFill>
                <a:latin typeface="+mn-lt"/>
              </a:rPr>
            </a:br>
            <a:r>
              <a:rPr lang="es-ES" sz="1200" dirty="0">
                <a:solidFill>
                  <a:srgbClr val="002060"/>
                </a:solidFill>
                <a:latin typeface="+mn-lt"/>
              </a:rPr>
              <a:t>(en miles de millones de guaraníes)</a:t>
            </a:r>
            <a:endParaRPr lang="es-ES" sz="3200" dirty="0">
              <a:latin typeface="+mn-lt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39552" y="908720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b="1" dirty="0">
                <a:solidFill>
                  <a:srgbClr val="002060"/>
                </a:solidFill>
                <a:latin typeface="+mn-lt"/>
              </a:rPr>
              <a:t>COBERTURA APS – 50% DOTACION COMPLETA DE USF E INSTALACION DE 40 UNIDADES NUEVAS - NIVEL NACIONAL</a:t>
            </a:r>
            <a:endParaRPr lang="es-ES" sz="1600" dirty="0">
              <a:latin typeface="+mn-lt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5912AE57-EA11-244D-BF30-18FB8038E64F}"/>
              </a:ext>
            </a:extLst>
          </p:cNvPr>
          <p:cNvSpPr txBox="1"/>
          <p:nvPr/>
        </p:nvSpPr>
        <p:spPr>
          <a:xfrm>
            <a:off x="519758" y="5865921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Y" sz="1600" dirty="0">
                <a:solidFill>
                  <a:srgbClr val="002060"/>
                </a:solidFill>
              </a:rPr>
              <a:t>Con la incorporación de las 2.327 personas se estaría completando la conformación de los equipos médicos de 400 </a:t>
            </a:r>
            <a:r>
              <a:rPr lang="es-PY" sz="1600" dirty="0" err="1">
                <a:solidFill>
                  <a:srgbClr val="002060"/>
                </a:solidFill>
              </a:rPr>
              <a:t>USFs</a:t>
            </a:r>
            <a:r>
              <a:rPr lang="es-PY" sz="1600" dirty="0">
                <a:solidFill>
                  <a:srgbClr val="002060"/>
                </a:solidFill>
              </a:rPr>
              <a:t> a nivel nacional de las 803 habilitadas a la fecha.</a:t>
            </a:r>
            <a:endParaRPr lang="en-US" sz="1600" dirty="0">
              <a:solidFill>
                <a:srgbClr val="002060"/>
              </a:solidFill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196728"/>
              </p:ext>
            </p:extLst>
          </p:nvPr>
        </p:nvGraphicFramePr>
        <p:xfrm>
          <a:off x="544118" y="1562150"/>
          <a:ext cx="7973092" cy="3905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3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30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30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30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30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29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8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765"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DETALLE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MÉDICOS/AS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LICENCIADOS/AS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TÉCNICOS/AS O AUXILIARES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ODONTÓLOGO/A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AGENTES COMUNITARIOS / PROMOTORES DE SALUD / ADMINISTRATIVOS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TOTAL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765">
                <a:tc>
                  <a:txBody>
                    <a:bodyPr/>
                    <a:lstStyle/>
                    <a:p>
                      <a:pPr algn="l" fontAlgn="ctr"/>
                      <a:r>
                        <a:rPr lang="es-PY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CANTIDAD DE FUNCIONARIOS REQUERIDOS SEGÚN MANUAL DE FUNCIONES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4.746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7.539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4045">
                <a:tc>
                  <a:txBody>
                    <a:bodyPr/>
                    <a:lstStyle/>
                    <a:p>
                      <a:pPr algn="l" fontAlgn="ctr"/>
                      <a:r>
                        <a:rPr lang="es-PY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CANTIDAD DE FUNCIONARIOS A LA FECHA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3.043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210">
                <a:tc>
                  <a:txBody>
                    <a:bodyPr/>
                    <a:lstStyle/>
                    <a:p>
                      <a:pPr algn="l" fontAlgn="ctr"/>
                      <a:r>
                        <a:rPr lang="es-PY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NECESIDAD (PARA COMPLETAR LOS EQUIPOS)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3.911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4.496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933">
                <a:tc>
                  <a:txBody>
                    <a:bodyPr/>
                    <a:lstStyle/>
                    <a:p>
                      <a:pPr algn="l" fontAlgn="ctr"/>
                      <a:endParaRPr lang="es-PY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P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P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P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P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P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P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 fontAlgn="ctr"/>
                      <a:r>
                        <a:rPr lang="es-PY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NUEVAS VINCULACIONES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2.027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2.327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9E532-7A9B-4451-A536-A99741CCF965}" type="slidenum">
              <a:rPr lang="es-ES" smtClean="0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6164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s-ES" sz="3200" b="1" dirty="0">
                <a:solidFill>
                  <a:srgbClr val="002060"/>
                </a:solidFill>
                <a:latin typeface="+mn-lt"/>
              </a:rPr>
              <a:t>Proyecto de Presupuesto 2019 </a:t>
            </a:r>
            <a:br>
              <a:rPr lang="es-ES" sz="3200" b="1" dirty="0">
                <a:solidFill>
                  <a:srgbClr val="002060"/>
                </a:solidFill>
                <a:latin typeface="+mn-lt"/>
              </a:rPr>
            </a:br>
            <a:r>
              <a:rPr lang="es-ES" sz="1200" dirty="0">
                <a:solidFill>
                  <a:srgbClr val="002060"/>
                </a:solidFill>
                <a:latin typeface="+mn-lt"/>
              </a:rPr>
              <a:t>(en miles de millones de guaraníes)</a:t>
            </a:r>
            <a:endParaRPr lang="es-ES" sz="3200" dirty="0">
              <a:latin typeface="+mn-lt"/>
            </a:endParaRPr>
          </a:p>
        </p:txBody>
      </p:sp>
      <p:graphicFrame>
        <p:nvGraphicFramePr>
          <p:cNvPr id="10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6688204"/>
              </p:ext>
            </p:extLst>
          </p:nvPr>
        </p:nvGraphicFramePr>
        <p:xfrm>
          <a:off x="899592" y="1052736"/>
          <a:ext cx="748883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7812360" y="2276872"/>
            <a:ext cx="593767" cy="371104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18%</a:t>
            </a:r>
          </a:p>
        </p:txBody>
      </p:sp>
      <p:sp>
        <p:nvSpPr>
          <p:cNvPr id="5" name="3 CuadroTexto"/>
          <p:cNvSpPr txBox="1"/>
          <p:nvPr/>
        </p:nvSpPr>
        <p:spPr>
          <a:xfrm>
            <a:off x="7218593" y="3501008"/>
            <a:ext cx="737783" cy="371104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Y" sz="1600" kern="0" dirty="0">
                <a:solidFill>
                  <a:srgbClr val="0070C0"/>
                </a:solidFill>
                <a:latin typeface="Calibri" panose="020F0502020204030204"/>
              </a:rPr>
              <a:t>-20</a:t>
            </a:r>
            <a:r>
              <a:rPr kumimoji="0" lang="es-PY" sz="1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9E532-7A9B-4451-A536-A99741CCF965}" type="slidenum">
              <a:rPr lang="es-ES" smtClean="0"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4620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s-ES" sz="3200" b="1" dirty="0">
                <a:solidFill>
                  <a:srgbClr val="002060"/>
                </a:solidFill>
                <a:latin typeface="+mn-lt"/>
              </a:rPr>
              <a:t>Proyecto de Presupuesto 2019</a:t>
            </a:r>
            <a:br>
              <a:rPr lang="es-ES" sz="3200" b="1" dirty="0">
                <a:solidFill>
                  <a:srgbClr val="002060"/>
                </a:solidFill>
                <a:latin typeface="+mn-lt"/>
              </a:rPr>
            </a:br>
            <a:r>
              <a:rPr lang="es-ES" sz="1200" dirty="0">
                <a:solidFill>
                  <a:srgbClr val="002060"/>
                </a:solidFill>
                <a:latin typeface="+mn-lt"/>
              </a:rPr>
              <a:t>(en miles de millones de guaraníes)</a:t>
            </a:r>
            <a:endParaRPr lang="es-ES" sz="3200" dirty="0">
              <a:latin typeface="+mn-lt"/>
            </a:endParaRPr>
          </a:p>
        </p:txBody>
      </p:sp>
      <p:graphicFrame>
        <p:nvGraphicFramePr>
          <p:cNvPr id="4" name="1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1003393"/>
              </p:ext>
            </p:extLst>
          </p:nvPr>
        </p:nvGraphicFramePr>
        <p:xfrm>
          <a:off x="421821" y="1351560"/>
          <a:ext cx="8300357" cy="4813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3 CuadroTexto"/>
          <p:cNvSpPr txBox="1"/>
          <p:nvPr/>
        </p:nvSpPr>
        <p:spPr>
          <a:xfrm>
            <a:off x="8244408" y="2564904"/>
            <a:ext cx="593767" cy="371104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sz="1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19%</a:t>
            </a:r>
          </a:p>
        </p:txBody>
      </p:sp>
      <p:sp>
        <p:nvSpPr>
          <p:cNvPr id="6" name="3 CuadroTexto"/>
          <p:cNvSpPr txBox="1"/>
          <p:nvPr/>
        </p:nvSpPr>
        <p:spPr>
          <a:xfrm>
            <a:off x="7650641" y="3789040"/>
            <a:ext cx="593767" cy="371104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sz="1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2%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9E532-7A9B-4451-A536-A99741CCF965}" type="slidenum">
              <a:rPr lang="es-ES" smtClean="0"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76694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6567" y="40466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s-ES" sz="3200" b="1" dirty="0">
                <a:solidFill>
                  <a:srgbClr val="002060"/>
                </a:solidFill>
                <a:latin typeface="+mn-lt"/>
              </a:rPr>
              <a:t>Proyecto de Presupuesto 2019 </a:t>
            </a:r>
            <a:br>
              <a:rPr lang="es-ES" sz="3200" b="1" dirty="0">
                <a:solidFill>
                  <a:srgbClr val="002060"/>
                </a:solidFill>
                <a:latin typeface="+mn-lt"/>
              </a:rPr>
            </a:br>
            <a:r>
              <a:rPr lang="es-ES" sz="1200" dirty="0">
                <a:solidFill>
                  <a:srgbClr val="002060"/>
                </a:solidFill>
                <a:latin typeface="+mn-lt"/>
              </a:rPr>
              <a:t>(en miles de millones de guaraníes)</a:t>
            </a:r>
            <a:endParaRPr lang="es-ES" sz="3200" dirty="0">
              <a:latin typeface="+mn-lt"/>
            </a:endParaRPr>
          </a:p>
        </p:txBody>
      </p:sp>
      <p:graphicFrame>
        <p:nvGraphicFramePr>
          <p:cNvPr id="4" name="19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0628265"/>
              </p:ext>
            </p:extLst>
          </p:nvPr>
        </p:nvGraphicFramePr>
        <p:xfrm>
          <a:off x="421821" y="1351560"/>
          <a:ext cx="8300357" cy="4154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3 CuadroTexto"/>
          <p:cNvSpPr txBox="1"/>
          <p:nvPr/>
        </p:nvSpPr>
        <p:spPr>
          <a:xfrm>
            <a:off x="8188611" y="2420888"/>
            <a:ext cx="593767" cy="371104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Y" sz="1600" b="1" kern="0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3</a:t>
            </a:r>
            <a:r>
              <a:rPr kumimoji="0" lang="es-PY" sz="16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</a:rPr>
              <a:t>%</a:t>
            </a:r>
          </a:p>
        </p:txBody>
      </p:sp>
      <p:sp>
        <p:nvSpPr>
          <p:cNvPr id="6" name="3 CuadroTexto"/>
          <p:cNvSpPr txBox="1"/>
          <p:nvPr/>
        </p:nvSpPr>
        <p:spPr>
          <a:xfrm>
            <a:off x="5364088" y="3495418"/>
            <a:ext cx="593767" cy="371104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Y" sz="1600" b="1" kern="0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-3</a:t>
            </a:r>
            <a:r>
              <a:rPr kumimoji="0" lang="es-PY" sz="16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</a:rPr>
              <a:t>%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9E532-7A9B-4451-A536-A99741CCF965}" type="slidenum">
              <a:rPr lang="es-ES" smtClean="0"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09600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s-ES" sz="3200" b="1" dirty="0">
                <a:solidFill>
                  <a:srgbClr val="002060"/>
                </a:solidFill>
                <a:latin typeface="+mn-lt"/>
              </a:rPr>
              <a:t>Proyecto de Presupuesto 2019 </a:t>
            </a:r>
            <a:br>
              <a:rPr lang="es-ES" sz="3200" b="1" dirty="0">
                <a:solidFill>
                  <a:srgbClr val="002060"/>
                </a:solidFill>
                <a:latin typeface="+mn-lt"/>
              </a:rPr>
            </a:br>
            <a:r>
              <a:rPr lang="es-ES" sz="1200" dirty="0">
                <a:solidFill>
                  <a:srgbClr val="002060"/>
                </a:solidFill>
                <a:latin typeface="+mn-lt"/>
              </a:rPr>
              <a:t>(en miles de millones de guaraníes)</a:t>
            </a:r>
            <a:endParaRPr lang="es-ES" sz="3200" dirty="0">
              <a:latin typeface="+mn-lt"/>
            </a:endParaRPr>
          </a:p>
        </p:txBody>
      </p:sp>
      <p:graphicFrame>
        <p:nvGraphicFramePr>
          <p:cNvPr id="5" name="20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2233547"/>
              </p:ext>
            </p:extLst>
          </p:nvPr>
        </p:nvGraphicFramePr>
        <p:xfrm>
          <a:off x="421821" y="1351560"/>
          <a:ext cx="8300357" cy="4154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8471455" y="2420888"/>
            <a:ext cx="593767" cy="371104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sz="16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1%</a:t>
            </a:r>
          </a:p>
        </p:txBody>
      </p:sp>
      <p:sp>
        <p:nvSpPr>
          <p:cNvPr id="6" name="3 CuadroTexto"/>
          <p:cNvSpPr txBox="1"/>
          <p:nvPr/>
        </p:nvSpPr>
        <p:spPr>
          <a:xfrm>
            <a:off x="5364088" y="3429000"/>
            <a:ext cx="593767" cy="371104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sz="16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-1%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9E532-7A9B-4451-A536-A99741CCF965}" type="slidenum">
              <a:rPr lang="es-ES" smtClean="0"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14173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s-ES" sz="3200" b="1" dirty="0">
                <a:solidFill>
                  <a:srgbClr val="002060"/>
                </a:solidFill>
                <a:latin typeface="+mn-lt"/>
              </a:rPr>
              <a:t>Proyecto de Presupuesto 2019 </a:t>
            </a:r>
            <a:br>
              <a:rPr lang="es-ES" sz="3200" b="1" dirty="0">
                <a:solidFill>
                  <a:srgbClr val="002060"/>
                </a:solidFill>
                <a:latin typeface="+mn-lt"/>
              </a:rPr>
            </a:br>
            <a:r>
              <a:rPr lang="es-ES" sz="1200" dirty="0">
                <a:solidFill>
                  <a:srgbClr val="002060"/>
                </a:solidFill>
                <a:latin typeface="+mn-lt"/>
              </a:rPr>
              <a:t>(en miles de millones de guaraníes)</a:t>
            </a:r>
            <a:endParaRPr lang="es-ES" sz="3200" dirty="0">
              <a:latin typeface="+mn-lt"/>
            </a:endParaRPr>
          </a:p>
        </p:txBody>
      </p:sp>
      <p:graphicFrame>
        <p:nvGraphicFramePr>
          <p:cNvPr id="4" name="2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8522415"/>
              </p:ext>
            </p:extLst>
          </p:nvPr>
        </p:nvGraphicFramePr>
        <p:xfrm>
          <a:off x="421821" y="1351560"/>
          <a:ext cx="8300357" cy="4154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3 CuadroTexto"/>
          <p:cNvSpPr txBox="1"/>
          <p:nvPr/>
        </p:nvSpPr>
        <p:spPr>
          <a:xfrm>
            <a:off x="6772872" y="2492896"/>
            <a:ext cx="593767" cy="371104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9%</a:t>
            </a:r>
          </a:p>
        </p:txBody>
      </p:sp>
      <p:sp>
        <p:nvSpPr>
          <p:cNvPr id="6" name="3 CuadroTexto"/>
          <p:cNvSpPr txBox="1"/>
          <p:nvPr/>
        </p:nvSpPr>
        <p:spPr>
          <a:xfrm>
            <a:off x="5004048" y="3429000"/>
            <a:ext cx="720080" cy="371104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Y" sz="1600" b="1" kern="0" dirty="0">
                <a:solidFill>
                  <a:sysClr val="windowText" lastClr="000000"/>
                </a:solidFill>
                <a:latin typeface="Calibri" panose="020F0502020204030204"/>
              </a:rPr>
              <a:t>-15</a:t>
            </a:r>
            <a:r>
              <a:rPr kumimoji="0" lang="es-PY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%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9E532-7A9B-4451-A536-A99741CCF965}" type="slidenum">
              <a:rPr lang="es-ES" smtClean="0"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4859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02686"/>
            <a:ext cx="7704856" cy="5778642"/>
          </a:xfr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9E532-7A9B-4451-A536-A99741CCF965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85873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755576" y="2492896"/>
            <a:ext cx="7772400" cy="1829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_tradnl" b="1" dirty="0">
                <a:solidFill>
                  <a:srgbClr val="002060"/>
                </a:solidFill>
              </a:rPr>
              <a:t>Muchas Gracias.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9E532-7A9B-4451-A536-A99741CCF965}" type="slidenum">
              <a:rPr lang="es-ES" smtClean="0"/>
              <a:t>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59810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58"/>
            <a:ext cx="9144000" cy="650228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99392"/>
            <a:ext cx="8229600" cy="1143000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rgbClr val="002060"/>
                </a:solidFill>
              </a:rPr>
              <a:t>Prioridades Institucionales 2019</a:t>
            </a:r>
            <a:endParaRPr lang="es-ES" sz="3200" dirty="0">
              <a:solidFill>
                <a:srgbClr val="00206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9E532-7A9B-4451-A536-A99741CCF965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43151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079"/>
            <a:ext cx="9144000" cy="6547289"/>
          </a:xfrm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9E532-7A9B-4451-A536-A99741CCF965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2658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85800"/>
            <a:ext cx="8229600" cy="1143000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rgbClr val="002060"/>
                </a:solidFill>
                <a:latin typeface="+mn-lt"/>
              </a:rPr>
              <a:t>Composición PGN 2018</a:t>
            </a:r>
            <a:br>
              <a:rPr lang="es-ES" sz="3200" b="1" dirty="0">
                <a:solidFill>
                  <a:srgbClr val="002060"/>
                </a:solidFill>
                <a:latin typeface="+mn-lt"/>
              </a:rPr>
            </a:br>
            <a:r>
              <a:rPr lang="es-ES" sz="2400" b="1" dirty="0">
                <a:solidFill>
                  <a:srgbClr val="002060"/>
                </a:solidFill>
              </a:rPr>
              <a:t>Composición por Grupos de Gastos</a:t>
            </a:r>
            <a:br>
              <a:rPr lang="es-ES" sz="2400" b="1" dirty="0">
                <a:solidFill>
                  <a:srgbClr val="002060"/>
                </a:solidFill>
              </a:rPr>
            </a:br>
            <a:endParaRPr lang="es-ES" sz="24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18"/>
          <a:stretch/>
        </p:blipFill>
        <p:spPr>
          <a:xfrm>
            <a:off x="1187624" y="2030928"/>
            <a:ext cx="7066731" cy="3630320"/>
          </a:xfrm>
          <a:prstGeom prst="rect">
            <a:avLst/>
          </a:prstGeom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9E532-7A9B-4451-A536-A99741CCF965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67993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51521" y="188640"/>
            <a:ext cx="8640960" cy="11521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9552" y="222188"/>
            <a:ext cx="7772400" cy="1139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>
                <a:solidFill>
                  <a:srgbClr val="002060"/>
                </a:solidFill>
                <a:latin typeface="+mn-lt"/>
              </a:rPr>
              <a:t>Ejecución MSPyBS – Ejercicio fiscal 2018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458482"/>
              </p:ext>
            </p:extLst>
          </p:nvPr>
        </p:nvGraphicFramePr>
        <p:xfrm>
          <a:off x="251521" y="1484784"/>
          <a:ext cx="8640959" cy="5058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804766"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CÓDIGO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DESCRIPCIÓN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PRESUP. VIGENTE AÑO 2018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PRESUP. VIGENTE AÑO 2018 - EN DÓLARES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 FINANCIERO VIGENTE AÑO 2018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COMPROMISO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EJECUCIÓN AÑO 2018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EJECUCIÓN AÑO 2018 - EN DÓLARES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EJEC (M.H.)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EJECUCION AÑO 2018 (COMPROMISO + OBLIGADO)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EJEC / PF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EJEC / PF (Comprom)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370"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SERVICIOS PERSONALES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3.061.463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546.689.908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3.060.936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1.654.198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295.392.483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1.654.198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629"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335"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SERVICIOS NO PERSONALES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265.089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47.337.393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251.746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35.703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142.156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25.384.965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177.859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629"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812"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300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BIENES DE CONSUMO E INSUMOS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1.147.779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204.960.591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1.147.629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332.998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656.398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117.213.981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989.396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629"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335"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INVERSION FISICA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298.305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53.268.774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240.812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31.220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64.070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11.441.089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95.290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629"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9335"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TRANSFERENCIAS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71.006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12.679.667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70.998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45.192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8.069.973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45.192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6629"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9335"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900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OTROS GASTOS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11.052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1.973.588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11.052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10.042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1.793.234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10.042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7448"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8871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TOTALES GENERALES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PY" sz="1000" b="1" i="0" u="none" strike="noStrike" dirty="0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4.854.696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866.909.921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4.783.174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399.921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2.572.056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459.295.724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2.971.977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9E532-7A9B-4451-A536-A99741CCF965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3454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755576" y="249289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>
                <a:solidFill>
                  <a:srgbClr val="002060"/>
                </a:solidFill>
                <a:latin typeface="+mn-lt"/>
              </a:rPr>
              <a:t>Composición PGN</a:t>
            </a:r>
          </a:p>
          <a:p>
            <a:r>
              <a:rPr lang="es-ES" sz="3600" b="1" dirty="0">
                <a:solidFill>
                  <a:srgbClr val="002060"/>
                </a:solidFill>
                <a:latin typeface="+mn-lt"/>
              </a:rPr>
              <a:t>Ejercicio Fiscal 2019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9E532-7A9B-4451-A536-A99741CCF965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34978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969"/>
          <a:stretch/>
        </p:blipFill>
        <p:spPr>
          <a:xfrm>
            <a:off x="1043607" y="1196752"/>
            <a:ext cx="6761531" cy="554973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rgbClr val="002060"/>
                </a:solidFill>
                <a:latin typeface="+mn-lt"/>
              </a:rPr>
              <a:t>PROYECTO PGN 2019</a:t>
            </a:r>
            <a:br>
              <a:rPr lang="es-ES" sz="3200" b="1" dirty="0">
                <a:solidFill>
                  <a:srgbClr val="002060"/>
                </a:solidFill>
                <a:latin typeface="+mn-lt"/>
              </a:rPr>
            </a:br>
            <a:r>
              <a:rPr lang="es-ES" sz="3200" b="1" dirty="0">
                <a:solidFill>
                  <a:srgbClr val="002060"/>
                </a:solidFill>
                <a:latin typeface="+mn-lt"/>
              </a:rPr>
              <a:t>Composición por Fuente de Financiamiento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9E532-7A9B-4451-A536-A99741CCF965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23395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19143"/>
            <a:ext cx="8229600" cy="3886121"/>
          </a:xfr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467544" y="413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solidFill>
                  <a:srgbClr val="002060"/>
                </a:solidFill>
                <a:latin typeface="+mn-lt"/>
              </a:rPr>
              <a:t>PROYECTO PGN 2019</a:t>
            </a:r>
            <a:br>
              <a:rPr lang="es-ES" sz="3200" b="1" dirty="0">
                <a:solidFill>
                  <a:srgbClr val="002060"/>
                </a:solidFill>
                <a:latin typeface="+mn-lt"/>
              </a:rPr>
            </a:br>
            <a:r>
              <a:rPr lang="es-ES" sz="3200" b="1" dirty="0">
                <a:solidFill>
                  <a:srgbClr val="002060"/>
                </a:solidFill>
                <a:latin typeface="+mn-lt"/>
              </a:rPr>
              <a:t>Composición por Grupos de Gastos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9E532-7A9B-4451-A536-A99741CCF965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01949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1188</TotalTime>
  <Words>663</Words>
  <Application>Microsoft Office PowerPoint</Application>
  <PresentationFormat>Presentación en pantalla (4:3)</PresentationFormat>
  <Paragraphs>300</Paragraphs>
  <Slides>20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3" baseType="lpstr">
      <vt:lpstr>Arial</vt:lpstr>
      <vt:lpstr>Calibri</vt:lpstr>
      <vt:lpstr>Tema de Office</vt:lpstr>
      <vt:lpstr>Presentación de PowerPoint</vt:lpstr>
      <vt:lpstr>Presentación de PowerPoint</vt:lpstr>
      <vt:lpstr>Prioridades Institucionales 2019</vt:lpstr>
      <vt:lpstr>Presentación de PowerPoint</vt:lpstr>
      <vt:lpstr>Composición PGN 2018 Composición por Grupos de Gastos </vt:lpstr>
      <vt:lpstr>Presentación de PowerPoint</vt:lpstr>
      <vt:lpstr>Presentación de PowerPoint</vt:lpstr>
      <vt:lpstr>PROYECTO PGN 2019 Composición por Fuente de Financiamiento</vt:lpstr>
      <vt:lpstr>Presentación de PowerPoint</vt:lpstr>
      <vt:lpstr>Proyecto de PGN 2019</vt:lpstr>
      <vt:lpstr>Comparativo de PGN 2017 - 2018 - 2019</vt:lpstr>
      <vt:lpstr>Proyecto de Presupuesto 2019  (en miles de millones de guaraníes)</vt:lpstr>
      <vt:lpstr>Proyecto de Presupuesto 2019  (en miles de millones de guaraníes)</vt:lpstr>
      <vt:lpstr>Proyecto de Presupuesto 2019  (en miles de millones de guaraníes)</vt:lpstr>
      <vt:lpstr>Proyecto de Presupuesto 2019  (en miles de millones de guaraníes)</vt:lpstr>
      <vt:lpstr>Proyecto de Presupuesto 2019 (en miles de millones de guaraníes)</vt:lpstr>
      <vt:lpstr>Proyecto de Presupuesto 2019  (en miles de millones de guaraníes)</vt:lpstr>
      <vt:lpstr>Proyecto de Presupuesto 2019  (en miles de millones de guaraníes)</vt:lpstr>
      <vt:lpstr>Proyecto de Presupuesto 2019  (en miles de millones de guaraníes)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PRENSA</dc:creator>
  <cp:lastModifiedBy>DELL</cp:lastModifiedBy>
  <cp:revision>92</cp:revision>
  <dcterms:created xsi:type="dcterms:W3CDTF">2018-09-28T15:51:18Z</dcterms:created>
  <dcterms:modified xsi:type="dcterms:W3CDTF">2018-10-02T18:04:08Z</dcterms:modified>
</cp:coreProperties>
</file>