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93" r:id="rId4"/>
    <p:sldId id="317" r:id="rId5"/>
    <p:sldId id="259" r:id="rId6"/>
    <p:sldId id="261" r:id="rId7"/>
    <p:sldId id="291" r:id="rId8"/>
    <p:sldId id="264" r:id="rId9"/>
    <p:sldId id="265" r:id="rId10"/>
    <p:sldId id="269" r:id="rId11"/>
    <p:sldId id="297" r:id="rId12"/>
    <p:sldId id="298" r:id="rId13"/>
    <p:sldId id="304" r:id="rId14"/>
    <p:sldId id="305" r:id="rId15"/>
    <p:sldId id="299" r:id="rId16"/>
    <p:sldId id="300" r:id="rId17"/>
    <p:sldId id="307" r:id="rId18"/>
    <p:sldId id="302" r:id="rId19"/>
    <p:sldId id="303" r:id="rId20"/>
    <p:sldId id="318" r:id="rId21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Estilo medio 4 - Énfasis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56" autoAdjust="0"/>
    <p:restoredTop sz="94660"/>
  </p:normalViewPr>
  <p:slideViewPr>
    <p:cSldViewPr>
      <p:cViewPr varScale="1">
        <p:scale>
          <a:sx n="70" d="100"/>
          <a:sy n="70" d="100"/>
        </p:scale>
        <p:origin x="135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D:\PGN2019\Bicameral_03_10_2018\PRESENTACION_BICAMERAL\PARA%20INFORME%20BICAMERAL%2001-10-18.xls" TargetMode="External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D:\PGN2019\Bicameral_03_10_2018\PRESENTACION_BICAMERAL\PARA%20INFORME%20BICAMERAL%2001-10-18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depthPercent val="10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GRUPO'!$B$18</c:f>
              <c:strCache>
                <c:ptCount val="1"/>
                <c:pt idx="0">
                  <c:v>PGN 2017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GRUPO'!$A$20:$A$26</c:f>
              <c:strCache>
                <c:ptCount val="6"/>
                <c:pt idx="0">
                  <c:v>100 SERVICIOS PERSONALES</c:v>
                </c:pt>
                <c:pt idx="1">
                  <c:v>200 SERVICIOS NO PERSONALES</c:v>
                </c:pt>
                <c:pt idx="2">
                  <c:v>300 BIENES DE CONSUMO E INSUMOS</c:v>
                </c:pt>
                <c:pt idx="3">
                  <c:v>500 INVERSION FÍSICA</c:v>
                </c:pt>
                <c:pt idx="4">
                  <c:v>800 TRANSFERENCIAS</c:v>
                </c:pt>
                <c:pt idx="5">
                  <c:v>900 OTROS GASTOS</c:v>
                </c:pt>
              </c:strCache>
            </c:strRef>
          </c:cat>
          <c:val>
            <c:numRef>
              <c:f>'POR GRUPO'!$B$20:$B$26</c:f>
              <c:numCache>
                <c:formatCode>#,##0_ ;[Red]\-#,##0\ </c:formatCode>
                <c:ptCount val="6"/>
                <c:pt idx="0">
                  <c:v>2793</c:v>
                </c:pt>
                <c:pt idx="1">
                  <c:v>330</c:v>
                </c:pt>
                <c:pt idx="2">
                  <c:v>1127</c:v>
                </c:pt>
                <c:pt idx="3">
                  <c:v>306</c:v>
                </c:pt>
                <c:pt idx="4">
                  <c:v>72</c:v>
                </c:pt>
                <c:pt idx="5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359-4FFD-BB21-39E6CAA6AB6C}"/>
            </c:ext>
          </c:extLst>
        </c:ser>
        <c:ser>
          <c:idx val="1"/>
          <c:order val="1"/>
          <c:tx>
            <c:strRef>
              <c:f>'POR GRUPO'!$C$18</c:f>
              <c:strCache>
                <c:ptCount val="1"/>
                <c:pt idx="0">
                  <c:v>PGN 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GRUPO'!$A$20:$A$26</c:f>
              <c:strCache>
                <c:ptCount val="6"/>
                <c:pt idx="0">
                  <c:v>100 SERVICIOS PERSONALES</c:v>
                </c:pt>
                <c:pt idx="1">
                  <c:v>200 SERVICIOS NO PERSONALES</c:v>
                </c:pt>
                <c:pt idx="2">
                  <c:v>300 BIENES DE CONSUMO E INSUMOS</c:v>
                </c:pt>
                <c:pt idx="3">
                  <c:v>500 INVERSION FÍSICA</c:v>
                </c:pt>
                <c:pt idx="4">
                  <c:v>800 TRANSFERENCIAS</c:v>
                </c:pt>
                <c:pt idx="5">
                  <c:v>900 OTROS GASTOS</c:v>
                </c:pt>
              </c:strCache>
            </c:strRef>
          </c:cat>
          <c:val>
            <c:numRef>
              <c:f>'POR GRUPO'!$C$20:$C$26</c:f>
              <c:numCache>
                <c:formatCode>#,##0_ ;[Red]\-#,##0\ </c:formatCode>
                <c:ptCount val="6"/>
                <c:pt idx="0">
                  <c:v>3061</c:v>
                </c:pt>
                <c:pt idx="1">
                  <c:v>265</c:v>
                </c:pt>
                <c:pt idx="2">
                  <c:v>1148</c:v>
                </c:pt>
                <c:pt idx="3">
                  <c:v>298</c:v>
                </c:pt>
                <c:pt idx="4">
                  <c:v>71</c:v>
                </c:pt>
                <c:pt idx="5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359-4FFD-BB21-39E6CAA6AB6C}"/>
            </c:ext>
          </c:extLst>
        </c:ser>
        <c:ser>
          <c:idx val="2"/>
          <c:order val="2"/>
          <c:tx>
            <c:strRef>
              <c:f>'POR GRUPO'!$D$18</c:f>
              <c:strCache>
                <c:ptCount val="1"/>
                <c:pt idx="0">
                  <c:v>PROY.  PGN 2019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GRUPO'!$A$20:$A$26</c:f>
              <c:strCache>
                <c:ptCount val="6"/>
                <c:pt idx="0">
                  <c:v>100 SERVICIOS PERSONALES</c:v>
                </c:pt>
                <c:pt idx="1">
                  <c:v>200 SERVICIOS NO PERSONALES</c:v>
                </c:pt>
                <c:pt idx="2">
                  <c:v>300 BIENES DE CONSUMO E INSUMOS</c:v>
                </c:pt>
                <c:pt idx="3">
                  <c:v>500 INVERSION FÍSICA</c:v>
                </c:pt>
                <c:pt idx="4">
                  <c:v>800 TRANSFERENCIAS</c:v>
                </c:pt>
                <c:pt idx="5">
                  <c:v>900 OTROS GASTOS</c:v>
                </c:pt>
              </c:strCache>
            </c:strRef>
          </c:cat>
          <c:val>
            <c:numRef>
              <c:f>'POR GRUPO'!$D$20:$D$26</c:f>
              <c:numCache>
                <c:formatCode>#,##0_ ;[Red]\-#,##0\ </c:formatCode>
                <c:ptCount val="6"/>
                <c:pt idx="0">
                  <c:v>3365</c:v>
                </c:pt>
                <c:pt idx="1">
                  <c:v>312</c:v>
                </c:pt>
                <c:pt idx="2">
                  <c:v>1364</c:v>
                </c:pt>
                <c:pt idx="3">
                  <c:v>307</c:v>
                </c:pt>
                <c:pt idx="4">
                  <c:v>72</c:v>
                </c:pt>
                <c:pt idx="5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359-4FFD-BB21-39E6CAA6AB6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4720168"/>
        <c:axId val="166734696"/>
        <c:axId val="0"/>
      </c:bar3DChart>
      <c:catAx>
        <c:axId val="1647201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6734696"/>
        <c:crosses val="autoZero"/>
        <c:auto val="1"/>
        <c:lblAlgn val="ctr"/>
        <c:lblOffset val="100"/>
        <c:noMultiLvlLbl val="0"/>
      </c:catAx>
      <c:valAx>
        <c:axId val="166734696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164720168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79042965133503684"/>
          <c:y val="7.7028420453282967E-2"/>
          <c:w val="0.15372007276969227"/>
          <c:h val="0.19765286495944895"/>
        </c:manualLayout>
      </c:layout>
      <c:overlay val="0"/>
      <c:txPr>
        <a:bodyPr/>
        <a:lstStyle/>
        <a:p>
          <a:pPr>
            <a:defRPr sz="1100" b="1"/>
          </a:pPr>
          <a:endParaRPr lang="es-PY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5"/>
    </mc:Choice>
    <mc:Fallback>
      <c:style val="15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GRUPO'!$A$5</c:f>
              <c:strCache>
                <c:ptCount val="1"/>
                <c:pt idx="0">
                  <c:v>100 SERVICIOS PERSONALES</c:v>
                </c:pt>
              </c:strCache>
            </c:strRef>
          </c:tx>
          <c:invertIfNegative val="0"/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B2F-4CE1-815F-72BF4CDEDD0F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2F-4CE1-815F-72BF4CDEDD0F}"/>
                </c:ext>
              </c:extLst>
            </c:dLbl>
            <c:dLbl>
              <c:idx val="2"/>
              <c:layout>
                <c:manualLayout>
                  <c:x val="-0.14481193452702371"/>
                  <c:y val="2.6667534586427974E-3"/>
                </c:manualLayout>
              </c:layout>
              <c:tx>
                <c:rich>
                  <a:bodyPr/>
                  <a:lstStyle/>
                  <a:p>
                    <a:r>
                      <a:rPr lang="en-US" dirty="0">
                        <a:solidFill>
                          <a:schemeClr val="bg1"/>
                        </a:solidFill>
                      </a:rPr>
                      <a:t>3.365.135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B2F-4CE1-815F-72BF4CDEDD0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GRUPO'!$B$3:$D$3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PGN  2019</c:v>
                </c:pt>
              </c:strCache>
            </c:strRef>
          </c:cat>
          <c:val>
            <c:numRef>
              <c:f>'POR GRUPO'!$B$5:$D$5</c:f>
              <c:numCache>
                <c:formatCode>#,##0_ ;[Red]\-#,##0\ </c:formatCode>
                <c:ptCount val="3"/>
                <c:pt idx="0">
                  <c:v>2793247974067</c:v>
                </c:pt>
                <c:pt idx="1">
                  <c:v>3061463485069</c:v>
                </c:pt>
                <c:pt idx="2">
                  <c:v>3365134889974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B2F-4CE1-815F-72BF4CDEDD0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36666280"/>
        <c:axId val="236420064"/>
        <c:axId val="0"/>
      </c:bar3DChart>
      <c:catAx>
        <c:axId val="236666280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crossAx val="236420064"/>
        <c:crosses val="autoZero"/>
        <c:auto val="1"/>
        <c:lblAlgn val="ctr"/>
        <c:lblOffset val="100"/>
        <c:noMultiLvlLbl val="0"/>
      </c:catAx>
      <c:valAx>
        <c:axId val="236420064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236666280"/>
        <c:crosses val="autoZero"/>
        <c:crossBetween val="between"/>
      </c:valAx>
    </c:plotArea>
    <c:legend>
      <c:legendPos val="t"/>
      <c:layout>
        <c:manualLayout>
          <c:xMode val="edge"/>
          <c:yMode val="edge"/>
          <c:x val="0.26605264344363277"/>
          <c:y val="4.5334808796926723E-2"/>
          <c:w val="0.45124966316709952"/>
          <c:h val="7.4016267196097718E-2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0"/>
    </mc:Choice>
    <mc:Fallback>
      <c:style val="10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  <c:spPr>
        <a:noFill/>
        <a:ln w="25400">
          <a:noFill/>
        </a:ln>
      </c:spPr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GRUPO'!$A$22</c:f>
              <c:strCache>
                <c:ptCount val="1"/>
                <c:pt idx="0">
                  <c:v>200 SERVICIOS NO PERSONALES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8.9046195721842872E-2"/>
                  <c:y val="-2.593870288922146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8CF-4615-A548-A1CB866F5479}"/>
                </c:ext>
              </c:extLst>
            </c:dLbl>
            <c:dLbl>
              <c:idx val="1"/>
              <c:layout>
                <c:manualLayout>
                  <c:x val="-8.5654478562211034E-2"/>
                  <c:y val="-6.1132913336426672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8CF-4615-A548-A1CB866F5479}"/>
                </c:ext>
              </c:extLst>
            </c:dLbl>
            <c:dLbl>
              <c:idx val="2"/>
              <c:layout>
                <c:manualLayout>
                  <c:x val="-8.5579299949578122E-2"/>
                  <c:y val="-6.1132913336426672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8CF-4615-A548-A1CB866F547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GRUPO'!$B$18:$D$18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 PGN 2019</c:v>
                </c:pt>
              </c:strCache>
            </c:strRef>
          </c:cat>
          <c:val>
            <c:numRef>
              <c:f>'POR GRUPO'!$B$22:$D$22</c:f>
              <c:numCache>
                <c:formatCode>#,##0_ ;[Red]\-#,##0\ </c:formatCode>
                <c:ptCount val="3"/>
                <c:pt idx="0">
                  <c:v>330</c:v>
                </c:pt>
                <c:pt idx="1">
                  <c:v>265</c:v>
                </c:pt>
                <c:pt idx="2">
                  <c:v>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8CF-4615-A548-A1CB866F547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545664"/>
        <c:axId val="236546048"/>
        <c:axId val="0"/>
      </c:bar3DChart>
      <c:catAx>
        <c:axId val="236545664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36546048"/>
        <c:crosses val="autoZero"/>
        <c:auto val="1"/>
        <c:lblAlgn val="ctr"/>
        <c:lblOffset val="100"/>
        <c:noMultiLvlLbl val="0"/>
      </c:catAx>
      <c:valAx>
        <c:axId val="236546048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23654566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GRUPO'!$A$23</c:f>
              <c:strCache>
                <c:ptCount val="1"/>
                <c:pt idx="0">
                  <c:v>300 BIENES DE CONSUMO E INSUMOS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9.8325529853715926E-2"/>
                  <c:y val="7.914837182866488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632-44B2-A042-56E70E054930}"/>
                </c:ext>
              </c:extLst>
            </c:dLbl>
            <c:dLbl>
              <c:idx val="1"/>
              <c:layout>
                <c:manualLayout>
                  <c:x val="-9.0675376974749394E-2"/>
                  <c:y val="1.801508347764138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632-44B2-A042-56E70E054930}"/>
                </c:ext>
              </c:extLst>
            </c:dLbl>
            <c:dLbl>
              <c:idx val="2"/>
              <c:layout>
                <c:manualLayout>
                  <c:x val="-0.11375438429937411"/>
                  <c:y val="-6.113328835102157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632-44B2-A042-56E70E05493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GRUPO'!$B$18:$D$18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 PGN 2019</c:v>
                </c:pt>
              </c:strCache>
            </c:strRef>
          </c:cat>
          <c:val>
            <c:numRef>
              <c:f>'POR GRUPO'!$B$23:$D$23</c:f>
              <c:numCache>
                <c:formatCode>#,##0_ ;[Red]\-#,##0\ </c:formatCode>
                <c:ptCount val="3"/>
                <c:pt idx="0">
                  <c:v>1127</c:v>
                </c:pt>
                <c:pt idx="1">
                  <c:v>1148</c:v>
                </c:pt>
                <c:pt idx="2">
                  <c:v>1364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632-44B2-A042-56E70E05493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422088"/>
        <c:axId val="236597984"/>
        <c:axId val="0"/>
      </c:bar3DChart>
      <c:catAx>
        <c:axId val="23642208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36597984"/>
        <c:crosses val="autoZero"/>
        <c:auto val="1"/>
        <c:lblAlgn val="ctr"/>
        <c:lblOffset val="100"/>
        <c:noMultiLvlLbl val="0"/>
      </c:catAx>
      <c:valAx>
        <c:axId val="236597984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236422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GRUPO'!$A$24</c:f>
              <c:strCache>
                <c:ptCount val="1"/>
                <c:pt idx="0">
                  <c:v>500 INVERSION FÍSICA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dLbls>
            <c:dLbl>
              <c:idx val="0"/>
              <c:layout>
                <c:manualLayout>
                  <c:x val="-7.8434819128863978E-2"/>
                  <c:y val="0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9B9-47F9-9DED-C7030B90F656}"/>
                </c:ext>
              </c:extLst>
            </c:dLbl>
            <c:dLbl>
              <c:idx val="1"/>
              <c:layout>
                <c:manualLayout>
                  <c:x val="-6.6194381759724363E-2"/>
                  <c:y val="-6.11329328404189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9B9-47F9-9DED-C7030B90F656}"/>
                </c:ext>
              </c:extLst>
            </c:dLbl>
            <c:dLbl>
              <c:idx val="2"/>
              <c:layout>
                <c:manualLayout>
                  <c:x val="-6.9382798836242821E-2"/>
                  <c:y val="-6.1132932840418973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9B9-47F9-9DED-C7030B90F656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GRUPO'!$B$18:$D$18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 PGN 2019</c:v>
                </c:pt>
              </c:strCache>
            </c:strRef>
          </c:cat>
          <c:val>
            <c:numRef>
              <c:f>'POR GRUPO'!$B$24:$D$24</c:f>
              <c:numCache>
                <c:formatCode>#,##0_ ;[Red]\-#,##0\ </c:formatCode>
                <c:ptCount val="3"/>
                <c:pt idx="0">
                  <c:v>306</c:v>
                </c:pt>
                <c:pt idx="1">
                  <c:v>298</c:v>
                </c:pt>
                <c:pt idx="2">
                  <c:v>307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9B9-47F9-9DED-C7030B90F6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67016968"/>
        <c:axId val="167033736"/>
        <c:axId val="0"/>
      </c:bar3DChart>
      <c:catAx>
        <c:axId val="167016968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167033736"/>
        <c:crosses val="autoZero"/>
        <c:auto val="1"/>
        <c:lblAlgn val="ctr"/>
        <c:lblOffset val="100"/>
        <c:noMultiLvlLbl val="0"/>
      </c:catAx>
      <c:valAx>
        <c:axId val="167033736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16701696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13"/>
    </mc:Choice>
    <mc:Fallback>
      <c:style val="13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GRUPO'!$A$25</c:f>
              <c:strCache>
                <c:ptCount val="1"/>
                <c:pt idx="0">
                  <c:v>800 TRANSFERENCIAS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5.2423889719442077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099-47C0-A8F3-D2F13DE59A7B}"/>
                </c:ext>
              </c:extLst>
            </c:dLbl>
            <c:dLbl>
              <c:idx val="1"/>
              <c:layout>
                <c:manualLayout>
                  <c:x val="-5.2423889719442132E-2"/>
                  <c:y val="-3.056646642021005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099-47C0-A8F3-D2F13DE59A7B}"/>
                </c:ext>
              </c:extLst>
            </c:dLbl>
            <c:dLbl>
              <c:idx val="2"/>
              <c:layout>
                <c:manualLayout>
                  <c:x val="-6.0202470809387967E-2"/>
                  <c:y val="-6.1132932840419537E-3"/>
                </c:manualLayout>
              </c:layout>
              <c:spPr/>
              <c:txPr>
                <a:bodyPr/>
                <a:lstStyle/>
                <a:p>
                  <a:pPr>
                    <a:defRPr b="1">
                      <a:solidFill>
                        <a:schemeClr val="bg1"/>
                      </a:solidFill>
                    </a:defRPr>
                  </a:pPr>
                  <a:endParaRPr lang="es-PY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099-47C0-A8F3-D2F13DE59A7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GRUPO'!$B$18:$D$18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 PGN 2019</c:v>
                </c:pt>
              </c:strCache>
            </c:strRef>
          </c:cat>
          <c:val>
            <c:numRef>
              <c:f>'POR GRUPO'!$B$25:$D$25</c:f>
              <c:numCache>
                <c:formatCode>#,##0_ ;[Red]\-#,##0\ </c:formatCode>
                <c:ptCount val="3"/>
                <c:pt idx="0">
                  <c:v>72</c:v>
                </c:pt>
                <c:pt idx="1">
                  <c:v>71</c:v>
                </c:pt>
                <c:pt idx="2">
                  <c:v>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099-47C0-A8F3-D2F13DE59A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675816"/>
        <c:axId val="236676208"/>
        <c:axId val="0"/>
      </c:bar3DChart>
      <c:catAx>
        <c:axId val="236675816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36676208"/>
        <c:crosses val="autoZero"/>
        <c:auto val="1"/>
        <c:lblAlgn val="ctr"/>
        <c:lblOffset val="100"/>
        <c:noMultiLvlLbl val="0"/>
      </c:catAx>
      <c:valAx>
        <c:axId val="236676208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23667581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9"/>
    </mc:Choice>
    <mc:Fallback>
      <c:style val="9"/>
    </mc:Fallback>
  </mc:AlternateContent>
  <c:chart>
    <c:title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clustered"/>
        <c:varyColors val="0"/>
        <c:ser>
          <c:idx val="0"/>
          <c:order val="0"/>
          <c:tx>
            <c:strRef>
              <c:f>'POR GRUPO'!$A$26</c:f>
              <c:strCache>
                <c:ptCount val="1"/>
                <c:pt idx="0">
                  <c:v>900 OTROS GASTOS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9254491102009111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FD8-45CB-8F55-D18C50D6CAAE}"/>
                </c:ext>
              </c:extLst>
            </c:dLbl>
            <c:dLbl>
              <c:idx val="1"/>
              <c:layout>
                <c:manualLayout>
                  <c:x val="-4.9363780377157274E-2"/>
                  <c:y val="-3.056646642021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FD8-45CB-8F55-D18C50D6CAAE}"/>
                </c:ext>
              </c:extLst>
            </c:dLbl>
            <c:dLbl>
              <c:idx val="2"/>
              <c:layout>
                <c:manualLayout>
                  <c:x val="-5.5612306795960707E-2"/>
                  <c:y val="-6.11329328404195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FD8-45CB-8F55-D18C50D6CAA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bg1"/>
                    </a:solidFill>
                  </a:defRPr>
                </a:pPr>
                <a:endParaRPr lang="es-PY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'POR GRUPO'!$B$18:$D$18</c:f>
              <c:strCache>
                <c:ptCount val="3"/>
                <c:pt idx="0">
                  <c:v>PGN 2017</c:v>
                </c:pt>
                <c:pt idx="1">
                  <c:v>PGN 2018</c:v>
                </c:pt>
                <c:pt idx="2">
                  <c:v>PROY.  PGN 2019</c:v>
                </c:pt>
              </c:strCache>
            </c:strRef>
          </c:cat>
          <c:val>
            <c:numRef>
              <c:f>'POR GRUPO'!$B$26:$D$26</c:f>
              <c:numCache>
                <c:formatCode>#,##0_ ;[Red]\-#,##0\ </c:formatCode>
                <c:ptCount val="3"/>
                <c:pt idx="0">
                  <c:v>13</c:v>
                </c:pt>
                <c:pt idx="1">
                  <c:v>11</c:v>
                </c:pt>
                <c:pt idx="2">
                  <c:v>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D8-45CB-8F55-D18C50D6CA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36676992"/>
        <c:axId val="236677384"/>
        <c:axId val="0"/>
      </c:bar3DChart>
      <c:catAx>
        <c:axId val="23667699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crossAx val="236677384"/>
        <c:crosses val="autoZero"/>
        <c:auto val="1"/>
        <c:lblAlgn val="ctr"/>
        <c:lblOffset val="100"/>
        <c:noMultiLvlLbl val="0"/>
      </c:catAx>
      <c:valAx>
        <c:axId val="236677384"/>
        <c:scaling>
          <c:orientation val="minMax"/>
        </c:scaling>
        <c:delete val="1"/>
        <c:axPos val="b"/>
        <c:numFmt formatCode="#,##0_ ;[Red]\-#,##0\ " sourceLinked="1"/>
        <c:majorTickMark val="out"/>
        <c:minorTickMark val="none"/>
        <c:tickLblPos val="nextTo"/>
        <c:crossAx val="23667699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s-PY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0.64176</cdr:x>
      <cdr:y>0.08623</cdr:y>
    </cdr:from>
    <cdr:to>
      <cdr:x>0.96142</cdr:x>
      <cdr:y>0.27824</cdr:y>
    </cdr:to>
    <cdr:sp macro="" textlink="">
      <cdr:nvSpPr>
        <cdr:cNvPr id="2" name="1 CuadroTexto"/>
        <cdr:cNvSpPr txBox="1"/>
      </cdr:nvSpPr>
      <cdr:spPr>
        <a:xfrm xmlns:a="http://schemas.openxmlformats.org/drawingml/2006/main">
          <a:off x="4896544" y="410678"/>
          <a:ext cx="2438953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0.49056</cdr:x>
      <cdr:y>0.53762</cdr:y>
    </cdr:from>
    <cdr:to>
      <cdr:x>0.76425</cdr:x>
      <cdr:y>0.5981</cdr:y>
    </cdr:to>
    <cdr:sp macro="" textlink="">
      <cdr:nvSpPr>
        <cdr:cNvPr id="3" name="2 CuadroTexto"/>
        <cdr:cNvSpPr txBox="1"/>
      </cdr:nvSpPr>
      <cdr:spPr>
        <a:xfrm xmlns:a="http://schemas.openxmlformats.org/drawingml/2006/main">
          <a:off x="3742940" y="2560315"/>
          <a:ext cx="208823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pPr algn="ctr" rtl="0"/>
          <a:r>
            <a:rPr lang="en-US" sz="1600" dirty="0">
              <a:solidFill>
                <a:schemeClr val="bg1"/>
              </a:solidFill>
            </a:rPr>
            <a:t>3.061.463 </a:t>
          </a:r>
        </a:p>
        <a:p xmlns:a="http://schemas.openxmlformats.org/drawingml/2006/main">
          <a:endParaRPr lang="es-ES" sz="1100" dirty="0"/>
        </a:p>
      </cdr:txBody>
    </cdr:sp>
  </cdr:relSizeAnchor>
  <cdr:relSizeAnchor xmlns:cdr="http://schemas.openxmlformats.org/drawingml/2006/chartDrawing">
    <cdr:from>
      <cdr:x>0.45281</cdr:x>
      <cdr:y>0.78625</cdr:y>
    </cdr:from>
    <cdr:to>
      <cdr:x>0.7265</cdr:x>
      <cdr:y>0.84674</cdr:y>
    </cdr:to>
    <cdr:sp macro="" textlink="">
      <cdr:nvSpPr>
        <cdr:cNvPr id="4" name="1 CuadroTexto"/>
        <cdr:cNvSpPr txBox="1"/>
      </cdr:nvSpPr>
      <cdr:spPr>
        <a:xfrm xmlns:a="http://schemas.openxmlformats.org/drawingml/2006/main">
          <a:off x="3454908" y="3744416"/>
          <a:ext cx="2088232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rtl="0">
            <a:defRPr sz="1800" b="0" i="0" u="none" strike="noStrike" kern="1200" baseline="0">
              <a:solidFill>
                <a:prstClr val="black"/>
              </a:solidFill>
              <a:latin typeface="+mn-lt"/>
              <a:ea typeface="+mn-ea"/>
              <a:cs typeface="+mn-cs"/>
            </a:defRPr>
          </a:pPr>
          <a:r>
            <a:rPr lang="en-US" sz="1600" dirty="0">
              <a:solidFill>
                <a:schemeClr val="bg1"/>
              </a:solidFill>
            </a:rPr>
            <a:t>2.793.248</a:t>
          </a:r>
          <a:r>
            <a:rPr lang="en-US" sz="1600" dirty="0"/>
            <a:t> </a:t>
          </a:r>
        </a:p>
        <a:p xmlns:a="http://schemas.openxmlformats.org/drawingml/2006/main">
          <a:endParaRPr lang="es-ES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C0FABE-59A7-4003-8C00-F300DD97E46C}" type="datetimeFigureOut">
              <a:rPr lang="es-ES" smtClean="0"/>
              <a:t>02/10/2018</a:t>
            </a:fld>
            <a:endParaRPr lang="es-ES" dirty="0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 dirty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016EA-5784-4C06-AA65-C05471850996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92053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924679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Ayuda memoria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4275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Desglose</a:t>
            </a:r>
            <a:r>
              <a:rPr lang="es-ES" baseline="0" dirty="0"/>
              <a:t> de grupos de gastos, que se compra con el 100 200 300……..</a:t>
            </a: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621283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9168906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Ayuda memoria</a:t>
            </a:r>
            <a:r>
              <a:rPr lang="es-ES" baseline="0" dirty="0"/>
              <a:t> para explicar de que se compone otras inversiones en salud</a:t>
            </a:r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8374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B016EA-5784-4C06-AA65-C05471850996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456939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CBD23F-00B7-4360-B94B-7A55FA146E96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957951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40BB4-C451-4247-AB3C-DF9848A63F83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7447830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0A65-BC37-41FE-ABDD-10D5C01EC529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90333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83CACC-29BA-4893-BEC9-2A75D68F332D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04839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4BC33-42A2-41D9-8F5D-17667FCB4AB9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4741881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4C2F3-E4AD-4AF8-800A-614015F8CF75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515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0D373D-1462-4AE1-AD7B-DA0DDFD981ED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44677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B57DE-5A62-4155-9354-AEA99AB76506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18330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AAE750-1C25-455B-AA9F-DF9713FFD2B5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412147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D63825-FB90-4E59-8BC0-B094F236530D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076601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D936FC-0687-43C2-BAB8-C36195833F06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16800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51BB37-87AA-4B1E-B74E-66A9ABA8DA6A}" type="datetime1">
              <a:rPr lang="es-ES" smtClean="0"/>
              <a:t>02/10/2018</a:t>
            </a:fld>
            <a:endParaRPr lang="es-ES" dirty="0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 dirty="0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89E532-7A9B-4451-A536-A99741CCF965}" type="slidenum">
              <a:rPr lang="es-ES" smtClean="0"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55889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0988"/>
            <a:ext cx="9144000" cy="6476024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44773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PGN 2019</a:t>
            </a:r>
            <a:endParaRPr lang="es-ES" sz="3200" b="1" dirty="0">
              <a:latin typeface="+mn-lt"/>
            </a:endParaRPr>
          </a:p>
        </p:txBody>
      </p:sp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196752"/>
            <a:ext cx="7589077" cy="4929411"/>
          </a:xfr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052171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Comparativo de PGN 2017 - 2018 - 2019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4" name="5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86314749"/>
              </p:ext>
            </p:extLst>
          </p:nvPr>
        </p:nvGraphicFramePr>
        <p:xfrm>
          <a:off x="179512" y="692696"/>
          <a:ext cx="8640960" cy="57606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11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83257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 redondeado"/>
          <p:cNvSpPr/>
          <p:nvPr/>
        </p:nvSpPr>
        <p:spPr>
          <a:xfrm>
            <a:off x="251520" y="5517232"/>
            <a:ext cx="8640960" cy="1138138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6" name="2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5620900"/>
              </p:ext>
            </p:extLst>
          </p:nvPr>
        </p:nvGraphicFramePr>
        <p:xfrm>
          <a:off x="757052" y="908721"/>
          <a:ext cx="7629896" cy="45422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3 CuadroTexto"/>
          <p:cNvSpPr txBox="1"/>
          <p:nvPr/>
        </p:nvSpPr>
        <p:spPr>
          <a:xfrm>
            <a:off x="7415772" y="2163328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</a:p>
        </p:txBody>
      </p:sp>
      <p:sp>
        <p:nvSpPr>
          <p:cNvPr id="8" name="13 CuadroTexto"/>
          <p:cNvSpPr txBox="1"/>
          <p:nvPr/>
        </p:nvSpPr>
        <p:spPr>
          <a:xfrm>
            <a:off x="7060997" y="3450877"/>
            <a:ext cx="651659" cy="305296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</a:p>
        </p:txBody>
      </p:sp>
      <p:sp>
        <p:nvSpPr>
          <p:cNvPr id="9" name="TextBox 3">
            <a:extLst>
              <a:ext uri="{FF2B5EF4-FFF2-40B4-BE49-F238E27FC236}">
                <a16:creationId xmlns:a16="http://schemas.microsoft.com/office/drawing/2014/main" id="{5912AE57-EA11-244D-BF30-18FB8038E64F}"/>
              </a:ext>
            </a:extLst>
          </p:cNvPr>
          <p:cNvSpPr txBox="1"/>
          <p:nvPr/>
        </p:nvSpPr>
        <p:spPr>
          <a:xfrm>
            <a:off x="251520" y="5521285"/>
            <a:ext cx="87129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>
                <a:solidFill>
                  <a:srgbClr val="002060"/>
                </a:solidFill>
              </a:rPr>
              <a:t>El aumento del 10% corresponde al efecto año completo del aumento del 8% otorgado por el Congreso Nacional al MSPBS desde el segundo semestre del ejercicio 2018, más lo previsto para la incorporación de recursos humanos a las </a:t>
            </a:r>
            <a:r>
              <a:rPr lang="es-PY" sz="1600" dirty="0" err="1">
                <a:solidFill>
                  <a:srgbClr val="002060"/>
                </a:solidFill>
              </a:rPr>
              <a:t>USFs</a:t>
            </a:r>
            <a:r>
              <a:rPr lang="es-PY" sz="1600" dirty="0">
                <a:solidFill>
                  <a:srgbClr val="002060"/>
                </a:solidFill>
              </a:rPr>
              <a:t>.</a:t>
            </a:r>
          </a:p>
          <a:p>
            <a:pPr algn="just"/>
            <a:r>
              <a:rPr lang="es-PY" sz="1600" dirty="0">
                <a:solidFill>
                  <a:srgbClr val="002060"/>
                </a:solidFill>
              </a:rPr>
              <a:t>También se observa el efecto año completo de las creaciones realizadas (2600 cargos).</a:t>
            </a:r>
            <a:endParaRPr lang="en-US" sz="1600" dirty="0">
              <a:solidFill>
                <a:srgbClr val="002060"/>
              </a:solidFill>
            </a:endParaRP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777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 redondeado"/>
          <p:cNvSpPr/>
          <p:nvPr/>
        </p:nvSpPr>
        <p:spPr>
          <a:xfrm>
            <a:off x="251520" y="4604671"/>
            <a:ext cx="8640960" cy="1723231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58230" y="83671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000" b="1" dirty="0">
                <a:solidFill>
                  <a:srgbClr val="002060"/>
                </a:solidFill>
                <a:latin typeface="+mn-lt"/>
              </a:rPr>
              <a:t>AUMENTO DE LA COBERTURA DE LA APS</a:t>
            </a:r>
            <a:endParaRPr lang="es-ES" sz="2000" dirty="0">
              <a:latin typeface="+mn-lt"/>
            </a:endParaRPr>
          </a:p>
        </p:txBody>
      </p:sp>
      <p:sp>
        <p:nvSpPr>
          <p:cNvPr id="11" name="TextBox 3">
            <a:extLst>
              <a:ext uri="{FF2B5EF4-FFF2-40B4-BE49-F238E27FC236}">
                <a16:creationId xmlns:a16="http://schemas.microsoft.com/office/drawing/2014/main" id="{5912AE57-EA11-244D-BF30-18FB8038E64F}"/>
              </a:ext>
            </a:extLst>
          </p:cNvPr>
          <p:cNvSpPr txBox="1"/>
          <p:nvPr/>
        </p:nvSpPr>
        <p:spPr>
          <a:xfrm>
            <a:off x="558230" y="4758243"/>
            <a:ext cx="799288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>
                <a:solidFill>
                  <a:srgbClr val="002060"/>
                </a:solidFill>
              </a:rPr>
              <a:t>El total presupuestado en los objetos del gasto de Contratación de Personal de Salud y Jornales permitirá completar la dotación de recursos humanos para el 50% de las USF e instalar 40 nuevas a nivel nacional.</a:t>
            </a:r>
          </a:p>
          <a:p>
            <a:pPr algn="just"/>
            <a:r>
              <a:rPr lang="es-PY" sz="1600" dirty="0">
                <a:solidFill>
                  <a:srgbClr val="002060"/>
                </a:solidFill>
              </a:rPr>
              <a:t>El aumento que se visualiza se realizará en dos escalas, la primera en el mes de abril de 2019 y la segunda en el mes de setiembre de 2019. En el mes de julio de 2019 se pondrán en funcionamiento las 40 nuevas </a:t>
            </a:r>
            <a:r>
              <a:rPr lang="es-PY" sz="1600" dirty="0" err="1">
                <a:solidFill>
                  <a:srgbClr val="002060"/>
                </a:solidFill>
              </a:rPr>
              <a:t>USFs</a:t>
            </a:r>
            <a:r>
              <a:rPr lang="es-PY" sz="1600" dirty="0">
                <a:solidFill>
                  <a:srgbClr val="002060"/>
                </a:solidFill>
              </a:rPr>
              <a:t>.</a:t>
            </a:r>
            <a:endParaRPr lang="en-US" sz="1600" dirty="0">
              <a:solidFill>
                <a:srgbClr val="002060"/>
              </a:solidFill>
            </a:endParaRPr>
          </a:p>
        </p:txBody>
      </p:sp>
      <p:graphicFrame>
        <p:nvGraphicFramePr>
          <p:cNvPr id="6" name="5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2977849"/>
              </p:ext>
            </p:extLst>
          </p:nvPr>
        </p:nvGraphicFramePr>
        <p:xfrm>
          <a:off x="1295636" y="1772816"/>
          <a:ext cx="6552727" cy="25202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35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63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58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5613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300" u="none" strike="noStrike" dirty="0">
                          <a:effectLst/>
                        </a:rPr>
                        <a:t> OBJETO DEL GASTO 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300" u="none" strike="noStrike" dirty="0">
                          <a:effectLst/>
                        </a:rPr>
                        <a:t> CANTIDAD 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300" u="none" strike="noStrike" dirty="0">
                          <a:effectLst/>
                        </a:rPr>
                        <a:t>COSTO TOTAL</a:t>
                      </a:r>
                      <a:endParaRPr lang="es-PY" sz="13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240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</a:rPr>
                        <a:t> TOTAL 142 – Contratación Personal de</a:t>
                      </a:r>
                      <a:r>
                        <a:rPr lang="es-PY" sz="1400" u="none" strike="noStrike" baseline="0" dirty="0">
                          <a:effectLst/>
                        </a:rPr>
                        <a:t> Salud</a:t>
                      </a:r>
                      <a:r>
                        <a:rPr lang="es-PY" sz="1400" u="none" strike="noStrike" dirty="0">
                          <a:effectLst/>
                        </a:rPr>
                        <a:t>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440   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27.035.314.583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56133">
                <a:tc>
                  <a:txBody>
                    <a:bodyPr/>
                    <a:lstStyle/>
                    <a:p>
                      <a:pPr algn="l" fontAlgn="ctr"/>
                      <a:r>
                        <a:rPr lang="es-PY" sz="1400" u="none" strike="noStrike" dirty="0">
                          <a:effectLst/>
                        </a:rPr>
                        <a:t> TOTAL 144- Jornales </a:t>
                      </a:r>
                      <a:endParaRPr lang="es-PY" sz="14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2.227   </a:t>
                      </a:r>
                    </a:p>
                    <a:p>
                      <a:pPr algn="ctr" fontAlgn="b"/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u="none" strike="noStrike" dirty="0">
                          <a:effectLst/>
                        </a:rPr>
                        <a:t>65.663.216.667</a:t>
                      </a:r>
                      <a:endParaRPr lang="es-PY" sz="16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6133">
                <a:tc>
                  <a:txBody>
                    <a:bodyPr/>
                    <a:lstStyle/>
                    <a:p>
                      <a:pPr algn="ctr" fontAlgn="b"/>
                      <a:r>
                        <a:rPr lang="es-PY" sz="1400" b="1" u="none" strike="noStrike" dirty="0">
                          <a:effectLst/>
                        </a:rPr>
                        <a:t> TOTAL GENERAL</a:t>
                      </a:r>
                      <a:endParaRPr lang="es-PY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u="none" strike="noStrike" dirty="0">
                          <a:effectLst/>
                        </a:rPr>
                        <a:t>2.667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600" b="1" u="none" strike="noStrike" dirty="0">
                          <a:effectLst/>
                        </a:rPr>
                        <a:t>92.698.531.250</a:t>
                      </a:r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772071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 Rectángulo redondeado"/>
          <p:cNvSpPr/>
          <p:nvPr/>
        </p:nvSpPr>
        <p:spPr>
          <a:xfrm>
            <a:off x="251520" y="5661248"/>
            <a:ext cx="8640960" cy="994122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4430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sp>
        <p:nvSpPr>
          <p:cNvPr id="10" name="1 Título"/>
          <p:cNvSpPr txBox="1">
            <a:spLocks/>
          </p:cNvSpPr>
          <p:nvPr/>
        </p:nvSpPr>
        <p:spPr>
          <a:xfrm>
            <a:off x="539552" y="908720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1600" b="1" dirty="0">
                <a:solidFill>
                  <a:srgbClr val="002060"/>
                </a:solidFill>
                <a:latin typeface="+mn-lt"/>
              </a:rPr>
              <a:t>COBERTURA APS – 50% DOTACION COMPLETA DE USF E INSTALACION DE 40 UNIDADES NUEVAS - NIVEL NACIONAL</a:t>
            </a:r>
            <a:endParaRPr lang="es-ES" sz="1600" dirty="0">
              <a:latin typeface="+mn-lt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912AE57-EA11-244D-BF30-18FB8038E64F}"/>
              </a:ext>
            </a:extLst>
          </p:cNvPr>
          <p:cNvSpPr txBox="1"/>
          <p:nvPr/>
        </p:nvSpPr>
        <p:spPr>
          <a:xfrm>
            <a:off x="519758" y="5865921"/>
            <a:ext cx="79928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PY" sz="1600" dirty="0">
                <a:solidFill>
                  <a:srgbClr val="002060"/>
                </a:solidFill>
              </a:rPr>
              <a:t>Con la incorporación de las 2.327 personas se estaría completando la conformación de los equipos médicos de 400 </a:t>
            </a:r>
            <a:r>
              <a:rPr lang="es-PY" sz="1600" dirty="0" err="1">
                <a:solidFill>
                  <a:srgbClr val="002060"/>
                </a:solidFill>
              </a:rPr>
              <a:t>USFs</a:t>
            </a:r>
            <a:r>
              <a:rPr lang="es-PY" sz="1600" dirty="0">
                <a:solidFill>
                  <a:srgbClr val="002060"/>
                </a:solidFill>
              </a:rPr>
              <a:t> a nivel nacional de las 803 habilitadas a la fecha.</a:t>
            </a:r>
            <a:endParaRPr lang="en-US" sz="1600" dirty="0">
              <a:solidFill>
                <a:srgbClr val="002060"/>
              </a:solidFill>
            </a:endParaRP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4196728"/>
              </p:ext>
            </p:extLst>
          </p:nvPr>
        </p:nvGraphicFramePr>
        <p:xfrm>
          <a:off x="544118" y="1562150"/>
          <a:ext cx="7973092" cy="39051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30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30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5301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530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15301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129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83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76765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DETALLE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MÉDICOS/AS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LICENCIADOS/AS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TÉCNICOS/AS O AUXILIARES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ODONTÓLOGO/A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AGENTES COMUNITARIOS / PROMOTORES DE SALUD / ADMINISTRATIVOS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Calibri"/>
                        </a:rPr>
                        <a:t> TOTAL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676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 DE FUNCIONARIOS REQUERIDOS SEGÚN MANUAL DE FUNCIONES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803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4.746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7.539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7404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CANTIDAD DE FUNCIONARIOS A LA FECHA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733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716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3.043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21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NECESIDAD (PARA COMPLETAR LOS EQUIPOS)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3.911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4.496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9933">
                <a:tc>
                  <a:txBody>
                    <a:bodyPr/>
                    <a:lstStyle/>
                    <a:p>
                      <a:pPr algn="l" fontAlgn="ctr"/>
                      <a:endParaRPr lang="es-PY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es-PY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807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NUEVAS VINCULACIONES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186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2.027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2.327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1861644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83568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10" name="6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76688204"/>
              </p:ext>
            </p:extLst>
          </p:nvPr>
        </p:nvGraphicFramePr>
        <p:xfrm>
          <a:off x="899592" y="1052736"/>
          <a:ext cx="7488832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7812360" y="2276872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18%</a:t>
            </a:r>
          </a:p>
        </p:txBody>
      </p:sp>
      <p:sp>
        <p:nvSpPr>
          <p:cNvPr id="5" name="3 CuadroTexto"/>
          <p:cNvSpPr txBox="1"/>
          <p:nvPr/>
        </p:nvSpPr>
        <p:spPr>
          <a:xfrm>
            <a:off x="7218593" y="3501008"/>
            <a:ext cx="737783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1600" kern="0" dirty="0">
                <a:solidFill>
                  <a:srgbClr val="0070C0"/>
                </a:solidFill>
                <a:latin typeface="Calibri" panose="020F0502020204030204"/>
              </a:rPr>
              <a:t>-20</a:t>
            </a:r>
            <a:r>
              <a:rPr kumimoji="0" lang="es-PY" sz="1600" b="0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%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546207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4" name="17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1003393"/>
              </p:ext>
            </p:extLst>
          </p:nvPr>
        </p:nvGraphicFramePr>
        <p:xfrm>
          <a:off x="421821" y="1351560"/>
          <a:ext cx="8300357" cy="48137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3 CuadroTexto"/>
          <p:cNvSpPr txBox="1"/>
          <p:nvPr/>
        </p:nvSpPr>
        <p:spPr>
          <a:xfrm>
            <a:off x="8244408" y="2564904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19%</a:t>
            </a:r>
          </a:p>
        </p:txBody>
      </p:sp>
      <p:sp>
        <p:nvSpPr>
          <p:cNvPr id="6" name="3 CuadroTexto"/>
          <p:cNvSpPr txBox="1"/>
          <p:nvPr/>
        </p:nvSpPr>
        <p:spPr>
          <a:xfrm>
            <a:off x="7650641" y="3789040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2%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766944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6567" y="404664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4" name="19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628265"/>
              </p:ext>
            </p:extLst>
          </p:nvPr>
        </p:nvGraphicFramePr>
        <p:xfrm>
          <a:off x="421821" y="1351560"/>
          <a:ext cx="8300357" cy="41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3 CuadroTexto"/>
          <p:cNvSpPr txBox="1"/>
          <p:nvPr/>
        </p:nvSpPr>
        <p:spPr>
          <a:xfrm>
            <a:off x="8188611" y="2420888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16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rPr>
              <a:t>3</a:t>
            </a: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6" name="3 CuadroTexto"/>
          <p:cNvSpPr txBox="1"/>
          <p:nvPr/>
        </p:nvSpPr>
        <p:spPr>
          <a:xfrm>
            <a:off x="5364088" y="3495418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1600" b="1" kern="0" dirty="0">
                <a:solidFill>
                  <a:schemeClr val="accent2">
                    <a:lumMod val="75000"/>
                  </a:schemeClr>
                </a:solidFill>
                <a:latin typeface="Calibri" panose="020F0502020204030204"/>
              </a:rPr>
              <a:t>-3</a:t>
            </a: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4096002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5" name="20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2233547"/>
              </p:ext>
            </p:extLst>
          </p:nvPr>
        </p:nvGraphicFramePr>
        <p:xfrm>
          <a:off x="421821" y="1351560"/>
          <a:ext cx="8300357" cy="41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3 CuadroTexto"/>
          <p:cNvSpPr txBox="1"/>
          <p:nvPr/>
        </p:nvSpPr>
        <p:spPr>
          <a:xfrm>
            <a:off x="8471455" y="2420888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1%</a:t>
            </a:r>
          </a:p>
        </p:txBody>
      </p:sp>
      <p:sp>
        <p:nvSpPr>
          <p:cNvPr id="6" name="3 CuadroTexto"/>
          <p:cNvSpPr txBox="1"/>
          <p:nvPr/>
        </p:nvSpPr>
        <p:spPr>
          <a:xfrm>
            <a:off x="5364088" y="3429000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-1%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141733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648072"/>
          </a:xfrm>
        </p:spPr>
        <p:txBody>
          <a:bodyPr>
            <a:normAutofit fontScale="90000"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de Presupuesto 2019 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1200" dirty="0">
                <a:solidFill>
                  <a:srgbClr val="002060"/>
                </a:solidFill>
                <a:latin typeface="+mn-lt"/>
              </a:rPr>
              <a:t>(en miles de millones de guaraníes)</a:t>
            </a:r>
            <a:endParaRPr lang="es-ES" sz="3200" dirty="0">
              <a:latin typeface="+mn-lt"/>
            </a:endParaRPr>
          </a:p>
        </p:txBody>
      </p:sp>
      <p:graphicFrame>
        <p:nvGraphicFramePr>
          <p:cNvPr id="4" name="21 Gráfico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38522415"/>
              </p:ext>
            </p:extLst>
          </p:nvPr>
        </p:nvGraphicFramePr>
        <p:xfrm>
          <a:off x="421821" y="1351560"/>
          <a:ext cx="8300357" cy="41548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3 CuadroTexto"/>
          <p:cNvSpPr txBox="1"/>
          <p:nvPr/>
        </p:nvSpPr>
        <p:spPr>
          <a:xfrm>
            <a:off x="6772872" y="2492896"/>
            <a:ext cx="593767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9%</a:t>
            </a:r>
          </a:p>
        </p:txBody>
      </p:sp>
      <p:sp>
        <p:nvSpPr>
          <p:cNvPr id="6" name="3 CuadroTexto"/>
          <p:cNvSpPr txBox="1"/>
          <p:nvPr/>
        </p:nvSpPr>
        <p:spPr>
          <a:xfrm>
            <a:off x="5004048" y="3429000"/>
            <a:ext cx="720080" cy="371104"/>
          </a:xfrm>
          <a:prstGeom prst="rect">
            <a:avLst/>
          </a:prstGeom>
          <a:noFill/>
          <a:ln w="9525" cmpd="sng">
            <a:noFill/>
          </a:ln>
          <a:effectLst/>
        </p:spPr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PY" sz="1600" b="1" kern="0" dirty="0">
                <a:solidFill>
                  <a:sysClr val="windowText" lastClr="000000"/>
                </a:solidFill>
                <a:latin typeface="Calibri" panose="020F0502020204030204"/>
              </a:rPr>
              <a:t>-15</a:t>
            </a:r>
            <a:r>
              <a:rPr kumimoji="0" lang="es-PY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anose="020F0502020204030204"/>
              </a:rPr>
              <a:t>%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19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0948598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6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02686"/>
            <a:ext cx="7704856" cy="5778642"/>
          </a:xfrm>
        </p:spPr>
      </p:pic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2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858736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Rectángulo"/>
          <p:cNvSpPr/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" name="3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755576" y="2492896"/>
            <a:ext cx="7772400" cy="18297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s-ES_tradnl" b="1" dirty="0">
                <a:solidFill>
                  <a:srgbClr val="002060"/>
                </a:solidFill>
              </a:rPr>
              <a:t>Muchas Gracias.</a:t>
            </a: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20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59810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7858"/>
            <a:ext cx="9144000" cy="6502284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11560" y="-99392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002060"/>
                </a:solidFill>
              </a:rPr>
              <a:t>Prioridades Institucionales 2019</a:t>
            </a:r>
            <a:endParaRPr lang="es-ES" sz="3200" dirty="0">
              <a:solidFill>
                <a:srgbClr val="002060"/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3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431519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2 Marcador de contenido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079"/>
            <a:ext cx="9144000" cy="6547289"/>
          </a:xfrm>
        </p:spPr>
      </p:pic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4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226585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485800"/>
            <a:ext cx="8229600" cy="1143000"/>
          </a:xfrm>
        </p:spPr>
        <p:txBody>
          <a:bodyPr>
            <a:no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Composición PGN 2018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2400" b="1" dirty="0">
                <a:solidFill>
                  <a:srgbClr val="002060"/>
                </a:solidFill>
              </a:rPr>
              <a:t>Composición por Grupos de Gastos</a:t>
            </a:r>
            <a:br>
              <a:rPr lang="es-ES" sz="2400" b="1" dirty="0">
                <a:solidFill>
                  <a:srgbClr val="002060"/>
                </a:solidFill>
              </a:rPr>
            </a:br>
            <a:endParaRPr lang="es-ES" sz="2400" b="1" dirty="0">
              <a:solidFill>
                <a:srgbClr val="002060"/>
              </a:solidFill>
              <a:latin typeface="+mn-lt"/>
            </a:endParaRPr>
          </a:p>
        </p:txBody>
      </p:sp>
      <p:pic>
        <p:nvPicPr>
          <p:cNvPr id="6" name="5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718"/>
          <a:stretch/>
        </p:blipFill>
        <p:spPr>
          <a:xfrm>
            <a:off x="1187624" y="2030928"/>
            <a:ext cx="7066731" cy="3630320"/>
          </a:xfrm>
          <a:prstGeom prst="rect">
            <a:avLst/>
          </a:prstGeom>
        </p:spPr>
      </p:pic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5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2679939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51521" y="188640"/>
            <a:ext cx="8640960" cy="11521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539552" y="222188"/>
            <a:ext cx="7772400" cy="11396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b="1" dirty="0">
                <a:solidFill>
                  <a:srgbClr val="002060"/>
                </a:solidFill>
                <a:latin typeface="+mn-lt"/>
              </a:rPr>
              <a:t>Ejecución MSPyBS – Ejercicio fiscal 2018</a:t>
            </a:r>
          </a:p>
        </p:txBody>
      </p:sp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2458482"/>
              </p:ext>
            </p:extLst>
          </p:nvPr>
        </p:nvGraphicFramePr>
        <p:xfrm>
          <a:off x="251521" y="1484784"/>
          <a:ext cx="8640959" cy="50585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40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4807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504056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</a:tblGrid>
              <a:tr h="804766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CÓDIGO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PRESUP. VIGENTE AÑO 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PRESUP. VIGENTE AÑO 2018 - EN DÓLARES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PLAN FINANCIERO VIGENTE AÑO 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COMPROMISO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EJECUCIÓN AÑO 2018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EJECUCIÓN AÑO 2018 - EN DÓLARES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EJEC (M.H.)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EJECUCION AÑO 2018 (COMPROMISO + OBLIGADO)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EJEC / PF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% EJEC / PF (Comprom)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9370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100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SERVICIOS PERSONALES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3.061.463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546.689.908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3.060.936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1.654.198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295.392.483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1.654.198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6629"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200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SERVICIOS NO PERSONALES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265.089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47.337.393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251.746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35.703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142.156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25.384.965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177.859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662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812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300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BIENES DE CONSUMO E INSUMOS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1.147.779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204.960.591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1.147.629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332.998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656.398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117.213.981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989.396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62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INVERSION FISICA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298.305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53.268.774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240.812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31.220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64.070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11.441.089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95.290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40%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662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800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TRANSFERENCIAS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71.006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12.679.667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70.998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45.192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8.069.973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45.192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64%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66629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29335"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Total 900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OTROS GASTOS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1.973.588 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11.052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10.042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1.793.234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10.042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91%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07448"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</a:txBody>
                  <a:tcPr marL="9525" marR="9525" marT="9525" marB="0" anchor="b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88710">
                <a:tc gridSpan="2">
                  <a:txBody>
                    <a:bodyPr/>
                    <a:lstStyle/>
                    <a:p>
                      <a:pPr algn="l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TOTALES GENERALES</a:t>
                      </a: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l" fontAlgn="ctr"/>
                      <a:endParaRPr lang="es-PY" sz="1000" b="1" i="0" u="none" strike="noStrike" dirty="0">
                        <a:solidFill>
                          <a:srgbClr val="00008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4.854.696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866.909.921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4.783.174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399.921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2.572.056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459.295.724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53%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2.971.977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54%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PY" sz="10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62%</a:t>
                      </a:r>
                    </a:p>
                  </a:txBody>
                  <a:tcPr marL="9525" marR="9525" marT="9525" marB="0"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6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6934542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0" y="0"/>
            <a:ext cx="9144000" cy="332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5" name="4 Rectángulo"/>
          <p:cNvSpPr/>
          <p:nvPr/>
        </p:nvSpPr>
        <p:spPr>
          <a:xfrm>
            <a:off x="0" y="6525344"/>
            <a:ext cx="9144000" cy="3326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6" name="1 Título"/>
          <p:cNvSpPr txBox="1">
            <a:spLocks/>
          </p:cNvSpPr>
          <p:nvPr/>
        </p:nvSpPr>
        <p:spPr>
          <a:xfrm>
            <a:off x="755576" y="249289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600" b="1" dirty="0">
                <a:solidFill>
                  <a:srgbClr val="002060"/>
                </a:solidFill>
                <a:latin typeface="+mn-lt"/>
              </a:rPr>
              <a:t>Composición PGN</a:t>
            </a:r>
          </a:p>
          <a:p>
            <a:r>
              <a:rPr lang="es-ES" sz="3600" b="1" dirty="0">
                <a:solidFill>
                  <a:srgbClr val="002060"/>
                </a:solidFill>
                <a:latin typeface="+mn-lt"/>
              </a:rPr>
              <a:t>Ejercicio Fiscal 2019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7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4349780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4 Imagen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969"/>
          <a:stretch/>
        </p:blipFill>
        <p:spPr>
          <a:xfrm>
            <a:off x="1043607" y="1196752"/>
            <a:ext cx="6761531" cy="5549736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PGN 2019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3200" b="1" dirty="0">
                <a:solidFill>
                  <a:srgbClr val="002060"/>
                </a:solidFill>
                <a:latin typeface="+mn-lt"/>
              </a:rPr>
              <a:t>Composición por Fuente de Financiamiento</a:t>
            </a:r>
          </a:p>
        </p:txBody>
      </p:sp>
      <p:sp>
        <p:nvSpPr>
          <p:cNvPr id="3" name="2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8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3395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5 Marcador de contenido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919143"/>
            <a:ext cx="8229600" cy="3886121"/>
          </a:xfrm>
        </p:spPr>
      </p:pic>
      <p:sp>
        <p:nvSpPr>
          <p:cNvPr id="5" name="1 Título"/>
          <p:cNvSpPr txBox="1">
            <a:spLocks/>
          </p:cNvSpPr>
          <p:nvPr/>
        </p:nvSpPr>
        <p:spPr>
          <a:xfrm>
            <a:off x="467544" y="4137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3200" b="1" dirty="0">
                <a:solidFill>
                  <a:srgbClr val="002060"/>
                </a:solidFill>
                <a:latin typeface="+mn-lt"/>
              </a:rPr>
              <a:t>PROYECTO PGN 2019</a:t>
            </a:r>
            <a:br>
              <a:rPr lang="es-ES" sz="3200" b="1" dirty="0">
                <a:solidFill>
                  <a:srgbClr val="002060"/>
                </a:solidFill>
                <a:latin typeface="+mn-lt"/>
              </a:rPr>
            </a:br>
            <a:r>
              <a:rPr lang="es-ES" sz="3200" b="1" dirty="0">
                <a:solidFill>
                  <a:srgbClr val="002060"/>
                </a:solidFill>
                <a:latin typeface="+mn-lt"/>
              </a:rPr>
              <a:t>Composición por Grupos de Gastos</a:t>
            </a:r>
          </a:p>
        </p:txBody>
      </p:sp>
      <p:sp>
        <p:nvSpPr>
          <p:cNvPr id="2" name="1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89E532-7A9B-4451-A536-A99741CCF965}" type="slidenum">
              <a:rPr lang="es-ES" smtClean="0"/>
              <a:t>9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3019491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Composite</Template>
  <TotalTime>1188</TotalTime>
  <Words>663</Words>
  <Application>Microsoft Office PowerPoint</Application>
  <PresentationFormat>Presentación en pantalla (4:3)</PresentationFormat>
  <Paragraphs>300</Paragraphs>
  <Slides>20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3" baseType="lpstr">
      <vt:lpstr>Arial</vt:lpstr>
      <vt:lpstr>Calibri</vt:lpstr>
      <vt:lpstr>Tema de Office</vt:lpstr>
      <vt:lpstr>Presentación de PowerPoint</vt:lpstr>
      <vt:lpstr>Presentación de PowerPoint</vt:lpstr>
      <vt:lpstr>Prioridades Institucionales 2019</vt:lpstr>
      <vt:lpstr>Presentación de PowerPoint</vt:lpstr>
      <vt:lpstr>Composición PGN 2018 Composición por Grupos de Gastos </vt:lpstr>
      <vt:lpstr>Presentación de PowerPoint</vt:lpstr>
      <vt:lpstr>Presentación de PowerPoint</vt:lpstr>
      <vt:lpstr>PROYECTO PGN 2019 Composición por Fuente de Financiamiento</vt:lpstr>
      <vt:lpstr>Presentación de PowerPoint</vt:lpstr>
      <vt:lpstr>Proyecto de PGN 2019</vt:lpstr>
      <vt:lpstr>Comparativo de PGN 2017 - 2018 - 2019</vt:lpstr>
      <vt:lpstr>Proyecto de Presupuesto 2019  (en miles de millones de guaraníes)</vt:lpstr>
      <vt:lpstr>Proyecto de Presupuesto 2019  (en miles de millones de guaraníes)</vt:lpstr>
      <vt:lpstr>Proyecto de Presupuesto 2019  (en miles de millones de guaraníes)</vt:lpstr>
      <vt:lpstr>Proyecto de Presupuesto 2019  (en miles de millones de guaraníes)</vt:lpstr>
      <vt:lpstr>Proyecto de Presupuesto 2019 (en miles de millones de guaraníes)</vt:lpstr>
      <vt:lpstr>Proyecto de Presupuesto 2019  (en miles de millones de guaraníes)</vt:lpstr>
      <vt:lpstr>Proyecto de Presupuesto 2019  (en miles de millones de guaraníes)</vt:lpstr>
      <vt:lpstr>Proyecto de Presupuesto 2019  (en miles de millones de guaraníes)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PRENSA</dc:creator>
  <cp:lastModifiedBy>DELL</cp:lastModifiedBy>
  <cp:revision>92</cp:revision>
  <dcterms:created xsi:type="dcterms:W3CDTF">2018-09-28T15:51:18Z</dcterms:created>
  <dcterms:modified xsi:type="dcterms:W3CDTF">2018-10-02T18:04:08Z</dcterms:modified>
</cp:coreProperties>
</file>