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86" r:id="rId4"/>
    <p:sldId id="299" r:id="rId5"/>
    <p:sldId id="300" r:id="rId6"/>
    <p:sldId id="289" r:id="rId7"/>
    <p:sldId id="294" r:id="rId8"/>
    <p:sldId id="257" r:id="rId9"/>
    <p:sldId id="258" r:id="rId10"/>
    <p:sldId id="266" r:id="rId11"/>
    <p:sldId id="267" r:id="rId12"/>
    <p:sldId id="268" r:id="rId13"/>
    <p:sldId id="269" r:id="rId14"/>
    <p:sldId id="270" r:id="rId15"/>
    <p:sldId id="271" r:id="rId16"/>
    <p:sldId id="295" r:id="rId17"/>
    <p:sldId id="292" r:id="rId18"/>
    <p:sldId id="290" r:id="rId19"/>
    <p:sldId id="275" r:id="rId20"/>
    <p:sldId id="291" r:id="rId21"/>
    <p:sldId id="293" r:id="rId22"/>
    <p:sldId id="272" r:id="rId23"/>
    <p:sldId id="274" r:id="rId24"/>
    <p:sldId id="277" r:id="rId25"/>
    <p:sldId id="296" r:id="rId26"/>
    <p:sldId id="297" r:id="rId27"/>
    <p:sldId id="280" r:id="rId28"/>
    <p:sldId id="284" r:id="rId29"/>
    <p:sldId id="283" r:id="rId30"/>
    <p:sldId id="285" r:id="rId31"/>
    <p:sldId id="298" r:id="rId32"/>
  </p:sldIdLst>
  <p:sldSz cx="9144000" cy="6858000" type="screen4x3"/>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15A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3673" autoAdjust="0"/>
  </p:normalViewPr>
  <p:slideViewPr>
    <p:cSldViewPr>
      <p:cViewPr varScale="1">
        <p:scale>
          <a:sx n="86" d="100"/>
          <a:sy n="86" d="100"/>
        </p:scale>
        <p:origin x="-15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in7\Desktop\ANTEPORYECTO_20199999\Por%20Fuentes%20F..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Antepro_2019\Por%20Niveles%20de%20Gasto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in7\Desktop\uitimo%20anterproyecto\ANTEPORYECTO_20199999\COMPARA%20Ley%20Plan%20F%202012%202019.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Win7\Desktop\uitimo%20anterproyecto\ANTEPORYECTO_20199999\COMPARA%20FIDES%20TIERRA%202012-2019%20GRAFICO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Win7\Desktop\uitimo%20anterproyecto\ANTEPORYECTO_20199999\COMPARA%20FIDES%20TIERRA%202012-2019%20GRAFICO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Win7\Desktop\uitimo%20anterproyecto\ANTEPORYECTO_20199999\COMPARA%20FIDES%20TIERRA%202012-2019%20GRAFICO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27819938123350335"/>
          <c:y val="8.0153480210222422E-2"/>
          <c:w val="0.65350481189851328"/>
          <c:h val="0.59274126871148469"/>
        </c:manualLayout>
      </c:layout>
      <c:barChart>
        <c:barDir val="col"/>
        <c:grouping val="clustered"/>
        <c:varyColors val="0"/>
        <c:ser>
          <c:idx val="0"/>
          <c:order val="0"/>
          <c:tx>
            <c:strRef>
              <c:f>'PGN 2019 X FF '!$D$5</c:f>
              <c:strCache>
                <c:ptCount val="1"/>
                <c:pt idx="0">
                  <c:v>MONTO</c:v>
                </c:pt>
              </c:strCache>
            </c:strRef>
          </c:tx>
          <c:invertIfNegative val="0"/>
          <c:dPt>
            <c:idx val="0"/>
            <c:invertIfNegative val="0"/>
            <c:bubble3D val="0"/>
            <c:spPr>
              <a:solidFill>
                <a:schemeClr val="accent3">
                  <a:lumMod val="50000"/>
                </a:schemeClr>
              </a:solidFill>
            </c:spPr>
            <c:extLst xmlns:c16r2="http://schemas.microsoft.com/office/drawing/2015/06/chart">
              <c:ext xmlns:c16="http://schemas.microsoft.com/office/drawing/2014/chart" uri="{C3380CC4-5D6E-409C-BE32-E72D297353CC}">
                <c16:uniqueId val="{00000000-F4F9-4474-B1AF-B44562B698A0}"/>
              </c:ext>
            </c:extLst>
          </c:dPt>
          <c:dPt>
            <c:idx val="1"/>
            <c:invertIfNegative val="0"/>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1-F4F9-4474-B1AF-B44562B698A0}"/>
              </c:ext>
            </c:extLst>
          </c:dPt>
          <c:dLbls>
            <c:dLbl>
              <c:idx val="0"/>
              <c:layout/>
              <c:tx>
                <c:rich>
                  <a:bodyPr/>
                  <a:lstStyle/>
                  <a:p>
                    <a:r>
                      <a:rPr lang="en-US" sz="1800"/>
                      <a:t>82%</a:t>
                    </a:r>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4F9-4474-B1AF-B44562B698A0}"/>
                </c:ext>
              </c:extLst>
            </c:dLbl>
            <c:dLbl>
              <c:idx val="1"/>
              <c:layout/>
              <c:tx>
                <c:rich>
                  <a:bodyPr/>
                  <a:lstStyle/>
                  <a:p>
                    <a:r>
                      <a:rPr lang="en-US" sz="1800"/>
                      <a:t>18 %</a:t>
                    </a:r>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4F9-4474-B1AF-B44562B698A0}"/>
                </c:ext>
              </c:extLst>
            </c:dLbl>
            <c:dLbl>
              <c:idx val="2"/>
              <c:layout>
                <c:manualLayout>
                  <c:x val="0"/>
                  <c:y val="-1.3466905549498115E-2"/>
                </c:manualLayout>
              </c:layout>
              <c:tx>
                <c:rich>
                  <a:bodyPr/>
                  <a:lstStyle/>
                  <a:p>
                    <a:r>
                      <a:rPr sz="1800"/>
                      <a:t>29 %</a:t>
                    </a:r>
                  </a:p>
                </c:rich>
              </c:tx>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4F9-4474-B1AF-B44562B698A0}"/>
                </c:ext>
              </c:extLst>
            </c:dLbl>
            <c:dLbl>
              <c:idx val="3"/>
              <c:layout>
                <c:manualLayout>
                  <c:x val="1.6989150241570217E-3"/>
                  <c:y val="-3.0770450354225278E-5"/>
                </c:manualLayout>
              </c:layout>
              <c:tx>
                <c:rich>
                  <a:bodyPr/>
                  <a:lstStyle/>
                  <a:p>
                    <a:r>
                      <a:rPr sz="1800"/>
                      <a:t>19 %</a:t>
                    </a:r>
                  </a:p>
                </c:rich>
              </c:tx>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4F9-4474-B1AF-B44562B698A0}"/>
                </c:ext>
              </c:extLst>
            </c:dLbl>
            <c:spPr>
              <a:noFill/>
              <a:ln>
                <a:noFill/>
              </a:ln>
              <a:effectLst/>
            </c:spPr>
            <c:txPr>
              <a:bodyPr/>
              <a:lstStyle/>
              <a:p>
                <a:pPr>
                  <a:defRPr lang="es-PY" sz="1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'PGN 2019 X FF '!$C$6:$C$7</c:f>
              <c:strCache>
                <c:ptCount val="2"/>
                <c:pt idx="0">
                  <c:v>RECURSOS DEL TESORO</c:v>
                </c:pt>
                <c:pt idx="1">
                  <c:v>RECURSOS INSTITUCIONALES</c:v>
                </c:pt>
              </c:strCache>
            </c:strRef>
          </c:cat>
          <c:val>
            <c:numRef>
              <c:f>'PGN 2019 X FF '!$D$6:$D$7</c:f>
              <c:numCache>
                <c:formatCode>#.##0\ _€;\-#.##0\ _€</c:formatCode>
                <c:ptCount val="2"/>
                <c:pt idx="0">
                  <c:v>121231952064</c:v>
                </c:pt>
                <c:pt idx="1">
                  <c:v>26847133511</c:v>
                </c:pt>
              </c:numCache>
            </c:numRef>
          </c:val>
          <c:extLst xmlns:c16r2="http://schemas.microsoft.com/office/drawing/2015/06/chart">
            <c:ext xmlns:c16="http://schemas.microsoft.com/office/drawing/2014/chart" uri="{C3380CC4-5D6E-409C-BE32-E72D297353CC}">
              <c16:uniqueId val="{00000004-F4F9-4474-B1AF-B44562B698A0}"/>
            </c:ext>
          </c:extLst>
        </c:ser>
        <c:dLbls>
          <c:showLegendKey val="0"/>
          <c:showVal val="0"/>
          <c:showCatName val="0"/>
          <c:showSerName val="0"/>
          <c:showPercent val="0"/>
          <c:showBubbleSize val="0"/>
        </c:dLbls>
        <c:gapWidth val="150"/>
        <c:axId val="103965696"/>
        <c:axId val="90744512"/>
      </c:barChart>
      <c:catAx>
        <c:axId val="103965696"/>
        <c:scaling>
          <c:orientation val="minMax"/>
        </c:scaling>
        <c:delete val="0"/>
        <c:axPos val="b"/>
        <c:numFmt formatCode="General" sourceLinked="1"/>
        <c:majorTickMark val="none"/>
        <c:minorTickMark val="none"/>
        <c:tickLblPos val="nextTo"/>
        <c:txPr>
          <a:bodyPr rot="0" vert="horz"/>
          <a:lstStyle/>
          <a:p>
            <a:pPr>
              <a:defRPr lang="es-PY"/>
            </a:pPr>
            <a:endParaRPr lang="es-ES"/>
          </a:p>
        </c:txPr>
        <c:crossAx val="90744512"/>
        <c:crosses val="autoZero"/>
        <c:auto val="1"/>
        <c:lblAlgn val="ctr"/>
        <c:lblOffset val="100"/>
        <c:noMultiLvlLbl val="0"/>
      </c:catAx>
      <c:valAx>
        <c:axId val="90744512"/>
        <c:scaling>
          <c:orientation val="minMax"/>
        </c:scaling>
        <c:delete val="1"/>
        <c:axPos val="l"/>
        <c:majorGridlines>
          <c:spPr>
            <a:ln>
              <a:solidFill>
                <a:schemeClr val="bg1">
                  <a:lumMod val="85000"/>
                </a:schemeClr>
              </a:solidFill>
            </a:ln>
          </c:spPr>
        </c:majorGridlines>
        <c:numFmt formatCode="#.##0\ _€;\-#.##0\ _€" sourceLinked="1"/>
        <c:majorTickMark val="none"/>
        <c:minorTickMark val="none"/>
        <c:tickLblPos val="nextTo"/>
        <c:crossAx val="103965696"/>
        <c:crosses val="autoZero"/>
        <c:crossBetween val="between"/>
      </c:valAx>
      <c:spPr>
        <a:solidFill>
          <a:schemeClr val="bg1"/>
        </a:solidFill>
        <a:ln w="9525" cap="flat" cmpd="sng" algn="ctr">
          <a:solidFill>
            <a:schemeClr val="bg1">
              <a:lumMod val="75000"/>
            </a:schemeClr>
          </a:solidFill>
          <a:prstDash val="solid"/>
        </a:ln>
        <a:effectLst>
          <a:outerShdw blurRad="40000" dist="20000" dir="5400000" rotWithShape="0">
            <a:srgbClr val="000000">
              <a:alpha val="38000"/>
            </a:srgbClr>
          </a:outerShdw>
        </a:effectLst>
      </c:spPr>
    </c:plotArea>
    <c:plotVisOnly val="1"/>
    <c:dispBlanksAs val="gap"/>
    <c:showDLblsOverMax val="0"/>
  </c:chart>
  <c:spPr>
    <a:noFill/>
    <a:ln>
      <a:noFill/>
    </a:ln>
  </c:spPr>
  <c:txPr>
    <a:bodyPr/>
    <a:lstStyle/>
    <a:p>
      <a:pPr>
        <a:defRPr sz="1400" b="1" i="0" u="none" strike="noStrike" baseline="0">
          <a:solidFill>
            <a:schemeClr val="tx1">
              <a:lumMod val="65000"/>
              <a:lumOff val="35000"/>
            </a:schemeClr>
          </a:solidFill>
          <a:latin typeface="Arial"/>
          <a:ea typeface="Arial"/>
          <a:cs typeface="Arial"/>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lgn="ctr">
              <a:defRPr lang="es-ES" sz="1400" b="1" i="0" u="none" strike="noStrike" baseline="0">
                <a:solidFill>
                  <a:schemeClr val="accent6">
                    <a:lumMod val="50000"/>
                  </a:schemeClr>
                </a:solidFill>
                <a:effectLst/>
                <a:latin typeface="Arial"/>
                <a:ea typeface="Arial"/>
                <a:cs typeface="Arial"/>
              </a:defRPr>
            </a:pPr>
            <a:r>
              <a:rPr lang="es-ES" sz="1800" b="1" dirty="0">
                <a:solidFill>
                  <a:schemeClr val="accent6">
                    <a:lumMod val="50000"/>
                  </a:schemeClr>
                </a:solidFill>
                <a:effectLst/>
              </a:rPr>
              <a:t>ESTRUCTURA DEL GASTO CONSOLIDADO 2019</a:t>
            </a:r>
          </a:p>
        </c:rich>
      </c:tx>
      <c:layout>
        <c:manualLayout>
          <c:xMode val="edge"/>
          <c:yMode val="edge"/>
          <c:x val="0.19578193350831158"/>
          <c:y val="7.8916729658351822E-2"/>
        </c:manualLayout>
      </c:layout>
      <c:overlay val="0"/>
    </c:title>
    <c:autoTitleDeleted val="0"/>
    <c:plotArea>
      <c:layout>
        <c:manualLayout>
          <c:layoutTarget val="inner"/>
          <c:xMode val="edge"/>
          <c:yMode val="edge"/>
          <c:x val="0.16603882361602343"/>
          <c:y val="0.19885775077689746"/>
          <c:w val="0.72244385375394971"/>
          <c:h val="0.5387307875360452"/>
        </c:manualLayout>
      </c:layout>
      <c:barChart>
        <c:barDir val="col"/>
        <c:grouping val="clustered"/>
        <c:varyColors val="0"/>
        <c:ser>
          <c:idx val="0"/>
          <c:order val="0"/>
          <c:tx>
            <c:strRef>
              <c:f>'PGN 2019 X NIVELES'!$D$16</c:f>
              <c:strCache>
                <c:ptCount val="1"/>
                <c:pt idx="0">
                  <c:v>PLAN FINANCIERO 2019</c:v>
                </c:pt>
              </c:strCache>
            </c:strRef>
          </c:tx>
          <c:invertIfNegative val="0"/>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0-CF2F-43C0-ABF1-5315EF3F714B}"/>
              </c:ext>
            </c:extLst>
          </c:dPt>
          <c:dPt>
            <c:idx val="2"/>
            <c:invertIfNegative val="0"/>
            <c:bubble3D val="0"/>
            <c:spPr>
              <a:solidFill>
                <a:srgbClr val="00B050"/>
              </a:solidFill>
            </c:spPr>
            <c:extLst xmlns:c16r2="http://schemas.microsoft.com/office/drawing/2015/06/chart">
              <c:ext xmlns:c16="http://schemas.microsoft.com/office/drawing/2014/chart" uri="{C3380CC4-5D6E-409C-BE32-E72D297353CC}">
                <c16:uniqueId val="{00000001-CF2F-43C0-ABF1-5315EF3F714B}"/>
              </c:ext>
            </c:extLst>
          </c:dPt>
          <c:dPt>
            <c:idx val="3"/>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2-CF2F-43C0-ABF1-5315EF3F714B}"/>
              </c:ext>
            </c:extLst>
          </c:dPt>
          <c:dLbls>
            <c:dLbl>
              <c:idx val="0"/>
              <c:layout>
                <c:manualLayout>
                  <c:x val="1.13167104111986E-3"/>
                  <c:y val="8.5926257733979217E-3"/>
                </c:manualLayout>
              </c:layout>
              <c:tx>
                <c:rich>
                  <a:bodyPr/>
                  <a:lstStyle/>
                  <a:p>
                    <a:r>
                      <a:rPr lang="en-US" sz="1600">
                        <a:solidFill>
                          <a:srgbClr val="FF0000"/>
                        </a:solidFill>
                      </a:rPr>
                      <a:t>36%</a:t>
                    </a:r>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F2F-43C0-ABF1-5315EF3F714B}"/>
                </c:ext>
              </c:extLst>
            </c:dLbl>
            <c:dLbl>
              <c:idx val="1"/>
              <c:layout/>
              <c:tx>
                <c:rich>
                  <a:bodyPr/>
                  <a:lstStyle/>
                  <a:p>
                    <a:r>
                      <a:rPr lang="en-US" sz="1600">
                        <a:solidFill>
                          <a:srgbClr val="FF0000"/>
                        </a:solidFill>
                      </a:rPr>
                      <a:t>15 %</a:t>
                    </a:r>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F2F-43C0-ABF1-5315EF3F714B}"/>
                </c:ext>
              </c:extLst>
            </c:dLbl>
            <c:dLbl>
              <c:idx val="2"/>
              <c:layout>
                <c:manualLayout>
                  <c:x val="-1.646079013866473E-3"/>
                  <c:y val="8.7551443209497107E-3"/>
                </c:manualLayout>
              </c:layout>
              <c:tx>
                <c:rich>
                  <a:bodyPr/>
                  <a:lstStyle/>
                  <a:p>
                    <a:r>
                      <a:rPr lang="en-US" sz="1600">
                        <a:solidFill>
                          <a:srgbClr val="FF0000"/>
                        </a:solidFill>
                      </a:rPr>
                      <a:t>34%</a:t>
                    </a:r>
                  </a:p>
                </c:rich>
              </c:tx>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F2F-43C0-ABF1-5315EF3F714B}"/>
                </c:ext>
              </c:extLst>
            </c:dLbl>
            <c:dLbl>
              <c:idx val="3"/>
              <c:layout>
                <c:manualLayout>
                  <c:x val="1.6989150241570373E-3"/>
                  <c:y val="-3.0770450354225251E-5"/>
                </c:manualLayout>
              </c:layout>
              <c:tx>
                <c:rich>
                  <a:bodyPr/>
                  <a:lstStyle/>
                  <a:p>
                    <a:r>
                      <a:rPr lang="en-US" sz="1600">
                        <a:solidFill>
                          <a:srgbClr val="FF0000"/>
                        </a:solidFill>
                      </a:rPr>
                      <a:t>15%</a:t>
                    </a:r>
                  </a:p>
                </c:rich>
              </c:tx>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F2F-43C0-ABF1-5315EF3F714B}"/>
                </c:ext>
              </c:extLst>
            </c:dLbl>
            <c:spPr>
              <a:noFill/>
              <a:ln>
                <a:noFill/>
              </a:ln>
              <a:effectLst/>
            </c:spPr>
            <c:txPr>
              <a:bodyPr/>
              <a:lstStyle/>
              <a:p>
                <a:pPr>
                  <a:defRPr lang="es-ES" sz="1600" b="1" i="0" u="none" strike="noStrike" baseline="0">
                    <a:solidFill>
                      <a:srgbClr val="FF0000"/>
                    </a:solidFill>
                    <a:latin typeface="Arial"/>
                    <a:ea typeface="Arial"/>
                    <a:cs typeface="Aria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'PGN 2019 X NIVELES'!$C$17:$C$20</c:f>
              <c:strCache>
                <c:ptCount val="4"/>
                <c:pt idx="0">
                  <c:v>SERVICIOS PERSONALES</c:v>
                </c:pt>
                <c:pt idx="1">
                  <c:v>GASTOS CORRIENTES</c:v>
                </c:pt>
                <c:pt idx="2">
                  <c:v>ADQUISICION DE TIERRAS</c:v>
                </c:pt>
                <c:pt idx="3">
                  <c:v>GASTOS DE INVERSION</c:v>
                </c:pt>
              </c:strCache>
            </c:strRef>
          </c:cat>
          <c:val>
            <c:numRef>
              <c:f>'PGN 2019 X NIVELES'!$D$17:$D$20</c:f>
              <c:numCache>
                <c:formatCode>#,##0_);\(#,##0\)</c:formatCode>
                <c:ptCount val="4"/>
                <c:pt idx="0">
                  <c:v>53699144210</c:v>
                </c:pt>
                <c:pt idx="1">
                  <c:v>22472834786</c:v>
                </c:pt>
                <c:pt idx="2">
                  <c:v>50050000000</c:v>
                </c:pt>
                <c:pt idx="3">
                  <c:v>21857106579</c:v>
                </c:pt>
              </c:numCache>
            </c:numRef>
          </c:val>
          <c:extLst xmlns:c16r2="http://schemas.microsoft.com/office/drawing/2015/06/chart">
            <c:ext xmlns:c16="http://schemas.microsoft.com/office/drawing/2014/chart" uri="{C3380CC4-5D6E-409C-BE32-E72D297353CC}">
              <c16:uniqueId val="{00000004-CF2F-43C0-ABF1-5315EF3F714B}"/>
            </c:ext>
          </c:extLst>
        </c:ser>
        <c:dLbls>
          <c:showLegendKey val="0"/>
          <c:showVal val="0"/>
          <c:showCatName val="0"/>
          <c:showSerName val="0"/>
          <c:showPercent val="0"/>
          <c:showBubbleSize val="0"/>
        </c:dLbls>
        <c:gapWidth val="150"/>
        <c:axId val="103618048"/>
        <c:axId val="90872576"/>
      </c:barChart>
      <c:catAx>
        <c:axId val="103618048"/>
        <c:scaling>
          <c:orientation val="minMax"/>
        </c:scaling>
        <c:delete val="0"/>
        <c:axPos val="b"/>
        <c:numFmt formatCode="General" sourceLinked="1"/>
        <c:majorTickMark val="none"/>
        <c:minorTickMark val="none"/>
        <c:tickLblPos val="nextTo"/>
        <c:txPr>
          <a:bodyPr rot="0" vert="horz"/>
          <a:lstStyle/>
          <a:p>
            <a:pPr>
              <a:defRPr lang="es-ES" sz="1200" b="1" i="0" u="none" strike="noStrike" baseline="0">
                <a:solidFill>
                  <a:srgbClr val="000000"/>
                </a:solidFill>
                <a:latin typeface="Arial"/>
                <a:ea typeface="Arial"/>
                <a:cs typeface="Arial"/>
              </a:defRPr>
            </a:pPr>
            <a:endParaRPr lang="es-ES"/>
          </a:p>
        </c:txPr>
        <c:crossAx val="90872576"/>
        <c:crosses val="autoZero"/>
        <c:auto val="1"/>
        <c:lblAlgn val="ctr"/>
        <c:lblOffset val="100"/>
        <c:noMultiLvlLbl val="0"/>
      </c:catAx>
      <c:valAx>
        <c:axId val="90872576"/>
        <c:scaling>
          <c:orientation val="minMax"/>
        </c:scaling>
        <c:delete val="1"/>
        <c:axPos val="l"/>
        <c:majorGridlines/>
        <c:numFmt formatCode="#,##0_);\(#,##0\)" sourceLinked="1"/>
        <c:majorTickMark val="none"/>
        <c:minorTickMark val="none"/>
        <c:tickLblPos val="nextTo"/>
        <c:crossAx val="103618048"/>
        <c:crosses val="autoZero"/>
        <c:crossBetween val="between"/>
      </c:valAx>
      <c:spPr>
        <a:solidFill>
          <a:schemeClr val="bg1"/>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spPr>
    <a:noFill/>
    <a:ln>
      <a:noFill/>
    </a:ln>
  </c:spPr>
  <c:txPr>
    <a:bodyPr/>
    <a:lstStyle/>
    <a:p>
      <a:pPr>
        <a:defRPr sz="800" b="1" i="0" u="none" strike="noStrike" baseline="0">
          <a:solidFill>
            <a:srgbClr val="000000"/>
          </a:solidFill>
          <a:latin typeface="Arial"/>
          <a:ea typeface="Arial"/>
          <a:cs typeface="Arial"/>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0"/>
    <c:plotArea>
      <c:layout>
        <c:manualLayout>
          <c:layoutTarget val="inner"/>
          <c:xMode val="edge"/>
          <c:yMode val="edge"/>
          <c:x val="0.19858788413508846"/>
          <c:y val="8.681673729541195E-2"/>
          <c:w val="0.7696383776257657"/>
          <c:h val="0.73633454965367962"/>
        </c:manualLayout>
      </c:layout>
      <c:lineChart>
        <c:grouping val="standard"/>
        <c:varyColors val="0"/>
        <c:ser>
          <c:idx val="0"/>
          <c:order val="0"/>
          <c:tx>
            <c:strRef>
              <c:f>'Hoja1 (2)'!$B$3</c:f>
              <c:strCache>
                <c:ptCount val="1"/>
                <c:pt idx="0">
                  <c:v>LEY DE PRESUPUESTO </c:v>
                </c:pt>
              </c:strCache>
            </c:strRef>
          </c:tx>
          <c:spPr>
            <a:ln w="25400" cap="flat" cmpd="sng" algn="ctr">
              <a:solidFill>
                <a:schemeClr val="accent6">
                  <a:shade val="50000"/>
                </a:schemeClr>
              </a:solidFill>
              <a:prstDash val="solid"/>
            </a:ln>
            <a:effectLst/>
          </c:spPr>
          <c:marker>
            <c:spPr>
              <a:solidFill>
                <a:schemeClr val="accent6"/>
              </a:solidFill>
              <a:ln w="25400" cap="flat" cmpd="sng" algn="ctr">
                <a:solidFill>
                  <a:schemeClr val="accent6">
                    <a:shade val="50000"/>
                  </a:schemeClr>
                </a:solidFill>
                <a:prstDash val="solid"/>
              </a:ln>
              <a:effectLst/>
            </c:spPr>
          </c:marker>
          <c:cat>
            <c:numRef>
              <c:f>'Hoja1 (2)'!$C$2:$J$2</c:f>
              <c:numCache>
                <c:formatCode>#.##0</c:formatCode>
                <c:ptCount val="8"/>
                <c:pt idx="0">
                  <c:v>2012</c:v>
                </c:pt>
                <c:pt idx="1">
                  <c:v>2013</c:v>
                </c:pt>
                <c:pt idx="2">
                  <c:v>2014</c:v>
                </c:pt>
                <c:pt idx="3">
                  <c:v>2015</c:v>
                </c:pt>
                <c:pt idx="4">
                  <c:v>2016</c:v>
                </c:pt>
                <c:pt idx="5">
                  <c:v>2017</c:v>
                </c:pt>
                <c:pt idx="6">
                  <c:v>2018</c:v>
                </c:pt>
                <c:pt idx="7">
                  <c:v>2019</c:v>
                </c:pt>
              </c:numCache>
            </c:numRef>
          </c:cat>
          <c:val>
            <c:numRef>
              <c:f>'Hoja1 (2)'!$C$3:$J$3</c:f>
              <c:numCache>
                <c:formatCode>#.##0</c:formatCode>
                <c:ptCount val="8"/>
                <c:pt idx="0">
                  <c:v>497445401961</c:v>
                </c:pt>
                <c:pt idx="1">
                  <c:v>449685653195</c:v>
                </c:pt>
                <c:pt idx="2">
                  <c:v>320255213451</c:v>
                </c:pt>
                <c:pt idx="3">
                  <c:v>430052844003</c:v>
                </c:pt>
                <c:pt idx="4">
                  <c:v>293125402184</c:v>
                </c:pt>
                <c:pt idx="5">
                  <c:v>293125402184</c:v>
                </c:pt>
                <c:pt idx="6">
                  <c:v>184979664250</c:v>
                </c:pt>
                <c:pt idx="7">
                  <c:v>148079085575</c:v>
                </c:pt>
              </c:numCache>
            </c:numRef>
          </c:val>
          <c:smooth val="0"/>
          <c:extLst xmlns:c16r2="http://schemas.microsoft.com/office/drawing/2015/06/chart">
            <c:ext xmlns:c16="http://schemas.microsoft.com/office/drawing/2014/chart" uri="{C3380CC4-5D6E-409C-BE32-E72D297353CC}">
              <c16:uniqueId val="{00000000-EB32-40EC-8E3C-91885207FA34}"/>
            </c:ext>
          </c:extLst>
        </c:ser>
        <c:ser>
          <c:idx val="1"/>
          <c:order val="1"/>
          <c:tx>
            <c:strRef>
              <c:f>'Hoja1 (2)'!$B$4</c:f>
              <c:strCache>
                <c:ptCount val="1"/>
                <c:pt idx="0">
                  <c:v>PLAN FINANCIERO</c:v>
                </c:pt>
              </c:strCache>
            </c:strRef>
          </c:tx>
          <c:spPr>
            <a:ln w="25400" cap="flat" cmpd="sng" algn="ctr">
              <a:solidFill>
                <a:schemeClr val="accent3">
                  <a:shade val="50000"/>
                </a:schemeClr>
              </a:solidFill>
              <a:prstDash val="solid"/>
            </a:ln>
            <a:effectLst/>
          </c:spPr>
          <c:marker>
            <c:spPr>
              <a:solidFill>
                <a:schemeClr val="accent3"/>
              </a:solidFill>
              <a:ln w="25400" cap="flat" cmpd="sng" algn="ctr">
                <a:solidFill>
                  <a:schemeClr val="accent3">
                    <a:shade val="50000"/>
                  </a:schemeClr>
                </a:solidFill>
                <a:prstDash val="solid"/>
              </a:ln>
              <a:effectLst/>
            </c:spPr>
          </c:marker>
          <c:cat>
            <c:numRef>
              <c:f>'Hoja1 (2)'!$C$2:$J$2</c:f>
              <c:numCache>
                <c:formatCode>#.##0</c:formatCode>
                <c:ptCount val="8"/>
                <c:pt idx="0">
                  <c:v>2012</c:v>
                </c:pt>
                <c:pt idx="1">
                  <c:v>2013</c:v>
                </c:pt>
                <c:pt idx="2">
                  <c:v>2014</c:v>
                </c:pt>
                <c:pt idx="3">
                  <c:v>2015</c:v>
                </c:pt>
                <c:pt idx="4">
                  <c:v>2016</c:v>
                </c:pt>
                <c:pt idx="5">
                  <c:v>2017</c:v>
                </c:pt>
                <c:pt idx="6">
                  <c:v>2018</c:v>
                </c:pt>
                <c:pt idx="7">
                  <c:v>2019</c:v>
                </c:pt>
              </c:numCache>
            </c:numRef>
          </c:cat>
          <c:val>
            <c:numRef>
              <c:f>'Hoja1 (2)'!$C$4:$J$4</c:f>
              <c:numCache>
                <c:formatCode>#.##0</c:formatCode>
                <c:ptCount val="8"/>
                <c:pt idx="0">
                  <c:v>397445401961</c:v>
                </c:pt>
                <c:pt idx="1">
                  <c:v>330960530907</c:v>
                </c:pt>
                <c:pt idx="2">
                  <c:v>320255213451</c:v>
                </c:pt>
                <c:pt idx="3">
                  <c:v>395207696372</c:v>
                </c:pt>
                <c:pt idx="4">
                  <c:v>257516630785</c:v>
                </c:pt>
                <c:pt idx="5">
                  <c:v>237218509934</c:v>
                </c:pt>
                <c:pt idx="6">
                  <c:v>146816485579</c:v>
                </c:pt>
                <c:pt idx="7">
                  <c:v>0</c:v>
                </c:pt>
              </c:numCache>
            </c:numRef>
          </c:val>
          <c:smooth val="0"/>
          <c:extLst xmlns:c16r2="http://schemas.microsoft.com/office/drawing/2015/06/chart">
            <c:ext xmlns:c16="http://schemas.microsoft.com/office/drawing/2014/chart" uri="{C3380CC4-5D6E-409C-BE32-E72D297353CC}">
              <c16:uniqueId val="{00000001-EB32-40EC-8E3C-91885207FA34}"/>
            </c:ext>
          </c:extLst>
        </c:ser>
        <c:dLbls>
          <c:showLegendKey val="0"/>
          <c:showVal val="0"/>
          <c:showCatName val="0"/>
          <c:showSerName val="0"/>
          <c:showPercent val="0"/>
          <c:showBubbleSize val="0"/>
        </c:dLbls>
        <c:marker val="1"/>
        <c:smooth val="0"/>
        <c:axId val="103830016"/>
        <c:axId val="88294528"/>
      </c:lineChart>
      <c:catAx>
        <c:axId val="103830016"/>
        <c:scaling>
          <c:orientation val="minMax"/>
        </c:scaling>
        <c:delete val="0"/>
        <c:axPos val="b"/>
        <c:numFmt formatCode="#.##0" sourceLinked="1"/>
        <c:majorTickMark val="none"/>
        <c:minorTickMark val="none"/>
        <c:tickLblPos val="nextTo"/>
        <c:crossAx val="88294528"/>
        <c:crosses val="autoZero"/>
        <c:auto val="1"/>
        <c:lblAlgn val="ctr"/>
        <c:lblOffset val="100"/>
        <c:noMultiLvlLbl val="0"/>
      </c:catAx>
      <c:valAx>
        <c:axId val="88294528"/>
        <c:scaling>
          <c:orientation val="minMax"/>
        </c:scaling>
        <c:delete val="0"/>
        <c:axPos val="l"/>
        <c:majorGridlines/>
        <c:numFmt formatCode="#.##0" sourceLinked="1"/>
        <c:majorTickMark val="out"/>
        <c:minorTickMark val="none"/>
        <c:tickLblPos val="nextTo"/>
        <c:crossAx val="103830016"/>
        <c:crosses val="autoZero"/>
        <c:crossBetween val="between"/>
      </c:valAx>
      <c:dTable>
        <c:showHorzBorder val="1"/>
        <c:showVertBorder val="1"/>
        <c:showOutline val="1"/>
        <c:showKeys val="1"/>
        <c:txPr>
          <a:bodyPr/>
          <a:lstStyle/>
          <a:p>
            <a:pPr rtl="0">
              <a:defRPr sz="800"/>
            </a:pPr>
            <a:endParaRPr lang="es-ES"/>
          </a:p>
        </c:txPr>
      </c:dTable>
    </c:plotArea>
    <c:plotVisOnly val="1"/>
    <c:dispBlanksAs val="gap"/>
    <c:showDLblsOverMax val="0"/>
  </c:chart>
  <c:txPr>
    <a:bodyPr/>
    <a:lstStyle/>
    <a:p>
      <a:pPr>
        <a:defRPr b="1">
          <a:latin typeface="Arial" pitchFamily="34" charset="0"/>
          <a:cs typeface="Arial" pitchFamily="34" charset="0"/>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11285069158888032"/>
          <c:y val="0.15921322782126104"/>
          <c:w val="0.87410362271155861"/>
          <c:h val="0.65474203800653386"/>
        </c:manualLayout>
      </c:layout>
      <c:lineChart>
        <c:grouping val="standard"/>
        <c:varyColors val="0"/>
        <c:ser>
          <c:idx val="0"/>
          <c:order val="0"/>
          <c:tx>
            <c:strRef>
              <c:f>TIERRA!$E$23</c:f>
              <c:strCache>
                <c:ptCount val="1"/>
                <c:pt idx="0">
                  <c:v>PRESUPUESTO</c:v>
                </c:pt>
              </c:strCache>
            </c:strRef>
          </c:tx>
          <c:cat>
            <c:numRef>
              <c:f>TIERRA!$D$24:$D$30</c:f>
              <c:numCache>
                <c:formatCode>#.##0</c:formatCode>
                <c:ptCount val="7"/>
                <c:pt idx="0">
                  <c:v>2013</c:v>
                </c:pt>
                <c:pt idx="1">
                  <c:v>2014</c:v>
                </c:pt>
                <c:pt idx="2">
                  <c:v>2015</c:v>
                </c:pt>
                <c:pt idx="3">
                  <c:v>2016</c:v>
                </c:pt>
                <c:pt idx="4">
                  <c:v>2017</c:v>
                </c:pt>
                <c:pt idx="5">
                  <c:v>2018</c:v>
                </c:pt>
                <c:pt idx="6">
                  <c:v>2019</c:v>
                </c:pt>
              </c:numCache>
            </c:numRef>
          </c:cat>
          <c:val>
            <c:numRef>
              <c:f>TIERRA!$E$24:$E$30</c:f>
              <c:numCache>
                <c:formatCode>#.##0</c:formatCode>
                <c:ptCount val="7"/>
                <c:pt idx="0">
                  <c:v>183154877712</c:v>
                </c:pt>
                <c:pt idx="1">
                  <c:v>158415645802</c:v>
                </c:pt>
                <c:pt idx="2">
                  <c:v>75585862982</c:v>
                </c:pt>
                <c:pt idx="3">
                  <c:v>119000000000</c:v>
                </c:pt>
                <c:pt idx="4">
                  <c:v>66000000000</c:v>
                </c:pt>
                <c:pt idx="5">
                  <c:v>43000000000</c:v>
                </c:pt>
                <c:pt idx="6">
                  <c:v>50050000000</c:v>
                </c:pt>
              </c:numCache>
            </c:numRef>
          </c:val>
          <c:smooth val="0"/>
          <c:extLst xmlns:c16r2="http://schemas.microsoft.com/office/drawing/2015/06/chart">
            <c:ext xmlns:c16="http://schemas.microsoft.com/office/drawing/2014/chart" uri="{C3380CC4-5D6E-409C-BE32-E72D297353CC}">
              <c16:uniqueId val="{00000000-20FD-48D9-8CD1-3E71432A6437}"/>
            </c:ext>
          </c:extLst>
        </c:ser>
        <c:dLbls>
          <c:showLegendKey val="0"/>
          <c:showVal val="0"/>
          <c:showCatName val="0"/>
          <c:showSerName val="0"/>
          <c:showPercent val="0"/>
          <c:showBubbleSize val="0"/>
        </c:dLbls>
        <c:marker val="1"/>
        <c:smooth val="0"/>
        <c:axId val="106243072"/>
        <c:axId val="88297408"/>
      </c:lineChart>
      <c:catAx>
        <c:axId val="106243072"/>
        <c:scaling>
          <c:orientation val="minMax"/>
        </c:scaling>
        <c:delete val="0"/>
        <c:axPos val="b"/>
        <c:numFmt formatCode="#.##0" sourceLinked="1"/>
        <c:majorTickMark val="none"/>
        <c:minorTickMark val="none"/>
        <c:tickLblPos val="nextTo"/>
        <c:crossAx val="88297408"/>
        <c:crosses val="autoZero"/>
        <c:auto val="1"/>
        <c:lblAlgn val="ctr"/>
        <c:lblOffset val="100"/>
        <c:noMultiLvlLbl val="0"/>
      </c:catAx>
      <c:valAx>
        <c:axId val="88297408"/>
        <c:scaling>
          <c:orientation val="minMax"/>
        </c:scaling>
        <c:delete val="0"/>
        <c:axPos val="l"/>
        <c:majorGridlines/>
        <c:numFmt formatCode="#.##0" sourceLinked="1"/>
        <c:majorTickMark val="none"/>
        <c:minorTickMark val="none"/>
        <c:tickLblPos val="nextTo"/>
        <c:crossAx val="10624307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Hoja1!$L$1</c:f>
              <c:strCache>
                <c:ptCount val="1"/>
                <c:pt idx="0">
                  <c:v>MONTO</c:v>
                </c:pt>
              </c:strCache>
            </c:strRef>
          </c:tx>
          <c:cat>
            <c:numRef>
              <c:f>Hoja1!$K$2:$K$9</c:f>
              <c:numCache>
                <c:formatCode>#.##0</c:formatCode>
                <c:ptCount val="8"/>
                <c:pt idx="0">
                  <c:v>2012</c:v>
                </c:pt>
                <c:pt idx="1">
                  <c:v>2013</c:v>
                </c:pt>
                <c:pt idx="2">
                  <c:v>2014</c:v>
                </c:pt>
                <c:pt idx="3">
                  <c:v>2015</c:v>
                </c:pt>
                <c:pt idx="4">
                  <c:v>2016</c:v>
                </c:pt>
                <c:pt idx="5">
                  <c:v>2017</c:v>
                </c:pt>
                <c:pt idx="6">
                  <c:v>2018</c:v>
                </c:pt>
                <c:pt idx="7">
                  <c:v>2019</c:v>
                </c:pt>
              </c:numCache>
            </c:numRef>
          </c:cat>
          <c:val>
            <c:numRef>
              <c:f>Hoja1!$L$2:$L$9</c:f>
              <c:numCache>
                <c:formatCode>#.##0</c:formatCode>
                <c:ptCount val="8"/>
                <c:pt idx="0">
                  <c:v>252551310206</c:v>
                </c:pt>
                <c:pt idx="1">
                  <c:v>65611962020</c:v>
                </c:pt>
                <c:pt idx="2">
                  <c:v>77784536980</c:v>
                </c:pt>
                <c:pt idx="3">
                  <c:v>123229785839</c:v>
                </c:pt>
                <c:pt idx="4">
                  <c:v>53700484502</c:v>
                </c:pt>
                <c:pt idx="5">
                  <c:v>53200484502</c:v>
                </c:pt>
                <c:pt idx="6">
                  <c:v>21541211763</c:v>
                </c:pt>
                <c:pt idx="7">
                  <c:v>16760539436</c:v>
                </c:pt>
              </c:numCache>
            </c:numRef>
          </c:val>
          <c:smooth val="0"/>
          <c:extLst xmlns:c16r2="http://schemas.microsoft.com/office/drawing/2015/06/chart">
            <c:ext xmlns:c16="http://schemas.microsoft.com/office/drawing/2014/chart" uri="{C3380CC4-5D6E-409C-BE32-E72D297353CC}">
              <c16:uniqueId val="{00000000-4AF1-453F-9598-31066C195070}"/>
            </c:ext>
          </c:extLst>
        </c:ser>
        <c:dLbls>
          <c:showLegendKey val="0"/>
          <c:showVal val="0"/>
          <c:showCatName val="0"/>
          <c:showSerName val="0"/>
          <c:showPercent val="0"/>
          <c:showBubbleSize val="0"/>
        </c:dLbls>
        <c:marker val="1"/>
        <c:smooth val="0"/>
        <c:axId val="138454528"/>
        <c:axId val="100655104"/>
      </c:lineChart>
      <c:catAx>
        <c:axId val="138454528"/>
        <c:scaling>
          <c:orientation val="minMax"/>
        </c:scaling>
        <c:delete val="0"/>
        <c:axPos val="b"/>
        <c:numFmt formatCode="#.##0" sourceLinked="1"/>
        <c:majorTickMark val="out"/>
        <c:minorTickMark val="none"/>
        <c:tickLblPos val="nextTo"/>
        <c:txPr>
          <a:bodyPr/>
          <a:lstStyle/>
          <a:p>
            <a:pPr>
              <a:defRPr sz="1600" b="1"/>
            </a:pPr>
            <a:endParaRPr lang="es-ES"/>
          </a:p>
        </c:txPr>
        <c:crossAx val="100655104"/>
        <c:crosses val="autoZero"/>
        <c:auto val="1"/>
        <c:lblAlgn val="ctr"/>
        <c:lblOffset val="100"/>
        <c:noMultiLvlLbl val="0"/>
      </c:catAx>
      <c:valAx>
        <c:axId val="100655104"/>
        <c:scaling>
          <c:orientation val="minMax"/>
        </c:scaling>
        <c:delete val="0"/>
        <c:axPos val="l"/>
        <c:majorGridlines/>
        <c:numFmt formatCode="#.##0" sourceLinked="1"/>
        <c:majorTickMark val="out"/>
        <c:minorTickMark val="none"/>
        <c:tickLblPos val="nextTo"/>
        <c:txPr>
          <a:bodyPr/>
          <a:lstStyle/>
          <a:p>
            <a:pPr>
              <a:defRPr sz="1100"/>
            </a:pPr>
            <a:endParaRPr lang="es-ES"/>
          </a:p>
        </c:txPr>
        <c:crossAx val="13845452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ES"/>
              <a:t>PRESUPUESTO Y EJECUCION DEL PROGRAMA FIDES 2012-2019</a:t>
            </a:r>
          </a:p>
        </c:rich>
      </c:tx>
      <c:layout/>
      <c:overlay val="0"/>
    </c:title>
    <c:autoTitleDeleted val="0"/>
    <c:plotArea>
      <c:layout>
        <c:manualLayout>
          <c:layoutTarget val="inner"/>
          <c:xMode val="edge"/>
          <c:yMode val="edge"/>
          <c:x val="0.11155391145012725"/>
          <c:y val="0.14661657499535927"/>
          <c:w val="0.8798150754251115"/>
          <c:h val="0.6748121849145382"/>
        </c:manualLayout>
      </c:layout>
      <c:barChart>
        <c:barDir val="col"/>
        <c:grouping val="stacked"/>
        <c:varyColors val="0"/>
        <c:ser>
          <c:idx val="1"/>
          <c:order val="0"/>
          <c:tx>
            <c:strRef>
              <c:f>FIDES!$B$24</c:f>
              <c:strCache>
                <c:ptCount val="1"/>
                <c:pt idx="0">
                  <c:v>PRESUPUESTO</c:v>
                </c:pt>
              </c:strCache>
            </c:strRef>
          </c:tx>
          <c:spPr>
            <a:solidFill>
              <a:schemeClr val="accent3">
                <a:lumMod val="75000"/>
              </a:schemeClr>
            </a:solidFill>
          </c:spPr>
          <c:invertIfNegative val="0"/>
          <c:dPt>
            <c:idx val="7"/>
            <c:invertIfNegative val="0"/>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0-8606-424E-9514-A503D0A3C3DB}"/>
              </c:ext>
            </c:extLst>
          </c:dPt>
          <c:dLbls>
            <c:dLbl>
              <c:idx val="0"/>
              <c:layout/>
              <c:tx>
                <c:rich>
                  <a:bodyPr/>
                  <a:lstStyle/>
                  <a:p>
                    <a:r>
                      <a:rPr lang="en-US" sz="1100"/>
                      <a:t>61 %</a:t>
                    </a:r>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606-424E-9514-A503D0A3C3DB}"/>
                </c:ext>
              </c:extLst>
            </c:dLbl>
            <c:dLbl>
              <c:idx val="1"/>
              <c:layout>
                <c:manualLayout>
                  <c:x val="1.4667698342181717E-3"/>
                  <c:y val="-1.1233192018825057E-2"/>
                </c:manualLayout>
              </c:layout>
              <c:tx>
                <c:rich>
                  <a:bodyPr/>
                  <a:lstStyle/>
                  <a:p>
                    <a:r>
                      <a:rPr lang="en-US" sz="1100"/>
                      <a:t>43 %</a:t>
                    </a:r>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606-424E-9514-A503D0A3C3DB}"/>
                </c:ext>
              </c:extLst>
            </c:dLbl>
            <c:dLbl>
              <c:idx val="2"/>
              <c:layout>
                <c:manualLayout>
                  <c:x val="-7.2752249444836981E-4"/>
                  <c:y val="-1.0801380203169775E-2"/>
                </c:manualLayout>
              </c:layout>
              <c:tx>
                <c:rich>
                  <a:bodyPr/>
                  <a:lstStyle/>
                  <a:p>
                    <a:r>
                      <a:rPr lang="en-US" sz="1100"/>
                      <a:t>48 %</a:t>
                    </a:r>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606-424E-9514-A503D0A3C3DB}"/>
                </c:ext>
              </c:extLst>
            </c:dLbl>
            <c:dLbl>
              <c:idx val="3"/>
              <c:layout>
                <c:manualLayout>
                  <c:x val="-2.1121352564851506E-3"/>
                  <c:y val="-7.9941837592176074E-3"/>
                </c:manualLayout>
              </c:layout>
              <c:tx>
                <c:rich>
                  <a:bodyPr/>
                  <a:lstStyle/>
                  <a:p>
                    <a:r>
                      <a:rPr lang="en-US" sz="1100"/>
                      <a:t>81 %</a:t>
                    </a:r>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606-424E-9514-A503D0A3C3DB}"/>
                </c:ext>
              </c:extLst>
            </c:dLbl>
            <c:dLbl>
              <c:idx val="4"/>
              <c:layout>
                <c:manualLayout>
                  <c:x val="-8.0959641169840268E-4"/>
                  <c:y val="-4.6080909112844936E-3"/>
                </c:manualLayout>
              </c:layout>
              <c:tx>
                <c:rich>
                  <a:bodyPr/>
                  <a:lstStyle/>
                  <a:p>
                    <a:r>
                      <a:rPr lang="en-US" sz="1100"/>
                      <a:t>75 %</a:t>
                    </a:r>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606-424E-9514-A503D0A3C3DB}"/>
                </c:ext>
              </c:extLst>
            </c:dLbl>
            <c:dLbl>
              <c:idx val="5"/>
              <c:layout/>
              <c:tx>
                <c:rich>
                  <a:bodyPr/>
                  <a:lstStyle/>
                  <a:p>
                    <a:r>
                      <a:rPr lang="en-US" sz="1100"/>
                      <a:t>54 %</a:t>
                    </a:r>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606-424E-9514-A503D0A3C3DB}"/>
                </c:ext>
              </c:extLst>
            </c:dLbl>
            <c:dLbl>
              <c:idx val="6"/>
              <c:layout/>
              <c:tx>
                <c:rich>
                  <a:bodyPr/>
                  <a:lstStyle/>
                  <a:p>
                    <a:r>
                      <a:rPr lang="en-US" sz="1100"/>
                      <a:t>43 %</a:t>
                    </a:r>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606-424E-9514-A503D0A3C3DB}"/>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606-424E-9514-A503D0A3C3DB}"/>
                </c:ext>
              </c:extLst>
            </c:dLbl>
            <c:spPr>
              <a:noFill/>
              <a:ln>
                <a:noFill/>
              </a:ln>
              <a:effectLst/>
            </c:spPr>
            <c:txPr>
              <a:bodyPr/>
              <a:lstStyle/>
              <a:p>
                <a:pPr>
                  <a:defRPr sz="11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FIDES!$A$25:$A$32</c:f>
              <c:numCache>
                <c:formatCode>#.##0</c:formatCode>
                <c:ptCount val="8"/>
                <c:pt idx="0">
                  <c:v>2012</c:v>
                </c:pt>
                <c:pt idx="1">
                  <c:v>2013</c:v>
                </c:pt>
                <c:pt idx="2">
                  <c:v>2014</c:v>
                </c:pt>
                <c:pt idx="3">
                  <c:v>2015</c:v>
                </c:pt>
                <c:pt idx="4">
                  <c:v>2016</c:v>
                </c:pt>
                <c:pt idx="5">
                  <c:v>2017</c:v>
                </c:pt>
                <c:pt idx="6">
                  <c:v>2018</c:v>
                </c:pt>
                <c:pt idx="7">
                  <c:v>2019</c:v>
                </c:pt>
              </c:numCache>
            </c:numRef>
          </c:cat>
          <c:val>
            <c:numRef>
              <c:f>FIDES!$B$25:$B$32</c:f>
              <c:numCache>
                <c:formatCode>#.##0</c:formatCode>
                <c:ptCount val="8"/>
                <c:pt idx="0">
                  <c:v>252551310206</c:v>
                </c:pt>
                <c:pt idx="1">
                  <c:v>65611962020</c:v>
                </c:pt>
                <c:pt idx="2">
                  <c:v>77784536980</c:v>
                </c:pt>
                <c:pt idx="3">
                  <c:v>123229785839</c:v>
                </c:pt>
                <c:pt idx="4">
                  <c:v>53700484502</c:v>
                </c:pt>
                <c:pt idx="5">
                  <c:v>53200484502</c:v>
                </c:pt>
                <c:pt idx="6">
                  <c:v>21541211763</c:v>
                </c:pt>
                <c:pt idx="7">
                  <c:v>16760539436</c:v>
                </c:pt>
              </c:numCache>
            </c:numRef>
          </c:val>
          <c:extLst xmlns:c16r2="http://schemas.microsoft.com/office/drawing/2015/06/chart">
            <c:ext xmlns:c16="http://schemas.microsoft.com/office/drawing/2014/chart" uri="{C3380CC4-5D6E-409C-BE32-E72D297353CC}">
              <c16:uniqueId val="{00000008-8606-424E-9514-A503D0A3C3DB}"/>
            </c:ext>
          </c:extLst>
        </c:ser>
        <c:ser>
          <c:idx val="2"/>
          <c:order val="1"/>
          <c:tx>
            <c:strRef>
              <c:f>FIDES!$C$24</c:f>
              <c:strCache>
                <c:ptCount val="1"/>
                <c:pt idx="0">
                  <c:v>EJECUTADO</c:v>
                </c:pt>
              </c:strCache>
            </c:strRef>
          </c:tx>
          <c:spPr>
            <a:solidFill>
              <a:schemeClr val="accent2">
                <a:lumMod val="75000"/>
              </a:schemeClr>
            </a:solidFill>
          </c:spPr>
          <c:invertIfNegative val="0"/>
          <c:cat>
            <c:numRef>
              <c:f>FIDES!$A$25:$A$32</c:f>
              <c:numCache>
                <c:formatCode>#.##0</c:formatCode>
                <c:ptCount val="8"/>
                <c:pt idx="0">
                  <c:v>2012</c:v>
                </c:pt>
                <c:pt idx="1">
                  <c:v>2013</c:v>
                </c:pt>
                <c:pt idx="2">
                  <c:v>2014</c:v>
                </c:pt>
                <c:pt idx="3">
                  <c:v>2015</c:v>
                </c:pt>
                <c:pt idx="4">
                  <c:v>2016</c:v>
                </c:pt>
                <c:pt idx="5">
                  <c:v>2017</c:v>
                </c:pt>
                <c:pt idx="6">
                  <c:v>2018</c:v>
                </c:pt>
                <c:pt idx="7">
                  <c:v>2019</c:v>
                </c:pt>
              </c:numCache>
            </c:numRef>
          </c:cat>
          <c:val>
            <c:numRef>
              <c:f>FIDES!$C$25:$C$32</c:f>
              <c:numCache>
                <c:formatCode>#.##0</c:formatCode>
                <c:ptCount val="8"/>
                <c:pt idx="0">
                  <c:v>152969914915</c:v>
                </c:pt>
                <c:pt idx="1">
                  <c:v>28159402501</c:v>
                </c:pt>
                <c:pt idx="2">
                  <c:v>37258890688</c:v>
                </c:pt>
                <c:pt idx="3">
                  <c:v>100004981365</c:v>
                </c:pt>
                <c:pt idx="4">
                  <c:v>40444977159</c:v>
                </c:pt>
                <c:pt idx="5">
                  <c:v>28993107112</c:v>
                </c:pt>
                <c:pt idx="6">
                  <c:v>9284032400</c:v>
                </c:pt>
              </c:numCache>
            </c:numRef>
          </c:val>
          <c:extLst xmlns:c16r2="http://schemas.microsoft.com/office/drawing/2015/06/chart">
            <c:ext xmlns:c16="http://schemas.microsoft.com/office/drawing/2014/chart" uri="{C3380CC4-5D6E-409C-BE32-E72D297353CC}">
              <c16:uniqueId val="{00000009-8606-424E-9514-A503D0A3C3DB}"/>
            </c:ext>
          </c:extLst>
        </c:ser>
        <c:dLbls>
          <c:showLegendKey val="0"/>
          <c:showVal val="0"/>
          <c:showCatName val="0"/>
          <c:showSerName val="0"/>
          <c:showPercent val="0"/>
          <c:showBubbleSize val="0"/>
        </c:dLbls>
        <c:gapWidth val="150"/>
        <c:overlap val="100"/>
        <c:axId val="138278400"/>
        <c:axId val="100659136"/>
      </c:barChart>
      <c:catAx>
        <c:axId val="138278400"/>
        <c:scaling>
          <c:orientation val="minMax"/>
        </c:scaling>
        <c:delete val="0"/>
        <c:axPos val="b"/>
        <c:numFmt formatCode="#.##0" sourceLinked="1"/>
        <c:majorTickMark val="none"/>
        <c:minorTickMark val="none"/>
        <c:tickLblPos val="nextTo"/>
        <c:crossAx val="100659136"/>
        <c:crosses val="autoZero"/>
        <c:auto val="1"/>
        <c:lblAlgn val="ctr"/>
        <c:lblOffset val="100"/>
        <c:noMultiLvlLbl val="0"/>
      </c:catAx>
      <c:valAx>
        <c:axId val="100659136"/>
        <c:scaling>
          <c:orientation val="minMax"/>
        </c:scaling>
        <c:delete val="0"/>
        <c:axPos val="l"/>
        <c:majorGridlines/>
        <c:numFmt formatCode="#.##0" sourceLinked="1"/>
        <c:majorTickMark val="none"/>
        <c:minorTickMark val="none"/>
        <c:tickLblPos val="nextTo"/>
        <c:crossAx val="13827840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Y"/>
          </a:p>
        </p:txBody>
      </p:sp>
      <p:sp>
        <p:nvSpPr>
          <p:cNvPr id="4" name="3 Marcador de fecha"/>
          <p:cNvSpPr>
            <a:spLocks noGrp="1"/>
          </p:cNvSpPr>
          <p:nvPr>
            <p:ph type="dt" sz="half" idx="10"/>
          </p:nvPr>
        </p:nvSpPr>
        <p:spPr/>
        <p:txBody>
          <a:bodyPr/>
          <a:lstStyle/>
          <a:p>
            <a:fld id="{9DA2C099-9CEA-42C9-AD4D-2108705E41EC}" type="datetimeFigureOut">
              <a:rPr lang="es-PY" smtClean="0"/>
              <a:pPr/>
              <a:t>02/10/2018</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9C0AD0DB-C50A-4388-AC97-5F030FE8AB4B}" type="slidenum">
              <a:rPr lang="es-PY" smtClean="0"/>
              <a:pPr/>
              <a:t>‹Nº›</a:t>
            </a:fld>
            <a:endParaRPr lang="es-P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Y"/>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fecha"/>
          <p:cNvSpPr>
            <a:spLocks noGrp="1"/>
          </p:cNvSpPr>
          <p:nvPr>
            <p:ph type="dt" sz="half" idx="10"/>
          </p:nvPr>
        </p:nvSpPr>
        <p:spPr/>
        <p:txBody>
          <a:bodyPr/>
          <a:lstStyle/>
          <a:p>
            <a:fld id="{9DA2C099-9CEA-42C9-AD4D-2108705E41EC}" type="datetimeFigureOut">
              <a:rPr lang="es-PY" smtClean="0"/>
              <a:pPr/>
              <a:t>02/10/2018</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9C0AD0DB-C50A-4388-AC97-5F030FE8AB4B}" type="slidenum">
              <a:rPr lang="es-PY" smtClean="0"/>
              <a:pPr/>
              <a:t>‹Nº›</a:t>
            </a:fld>
            <a:endParaRPr lang="es-P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fecha"/>
          <p:cNvSpPr>
            <a:spLocks noGrp="1"/>
          </p:cNvSpPr>
          <p:nvPr>
            <p:ph type="dt" sz="half" idx="10"/>
          </p:nvPr>
        </p:nvSpPr>
        <p:spPr/>
        <p:txBody>
          <a:bodyPr/>
          <a:lstStyle/>
          <a:p>
            <a:fld id="{9DA2C099-9CEA-42C9-AD4D-2108705E41EC}" type="datetimeFigureOut">
              <a:rPr lang="es-PY" smtClean="0"/>
              <a:pPr/>
              <a:t>02/10/2018</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9C0AD0DB-C50A-4388-AC97-5F030FE8AB4B}" type="slidenum">
              <a:rPr lang="es-PY" smtClean="0"/>
              <a:pPr/>
              <a:t>‹Nº›</a:t>
            </a:fld>
            <a:endParaRPr lang="es-P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Y"/>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fecha"/>
          <p:cNvSpPr>
            <a:spLocks noGrp="1"/>
          </p:cNvSpPr>
          <p:nvPr>
            <p:ph type="dt" sz="half" idx="10"/>
          </p:nvPr>
        </p:nvSpPr>
        <p:spPr/>
        <p:txBody>
          <a:bodyPr/>
          <a:lstStyle/>
          <a:p>
            <a:fld id="{9DA2C099-9CEA-42C9-AD4D-2108705E41EC}" type="datetimeFigureOut">
              <a:rPr lang="es-PY" smtClean="0"/>
              <a:pPr/>
              <a:t>02/10/2018</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9C0AD0DB-C50A-4388-AC97-5F030FE8AB4B}" type="slidenum">
              <a:rPr lang="es-PY" smtClean="0"/>
              <a:pPr/>
              <a:t>‹Nº›</a:t>
            </a:fld>
            <a:endParaRPr lang="es-P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DA2C099-9CEA-42C9-AD4D-2108705E41EC}" type="datetimeFigureOut">
              <a:rPr lang="es-PY" smtClean="0"/>
              <a:pPr/>
              <a:t>02/10/2018</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9C0AD0DB-C50A-4388-AC97-5F030FE8AB4B}" type="slidenum">
              <a:rPr lang="es-PY" smtClean="0"/>
              <a:pPr/>
              <a:t>‹Nº›</a:t>
            </a:fld>
            <a:endParaRPr lang="es-P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4 Marcador de fecha"/>
          <p:cNvSpPr>
            <a:spLocks noGrp="1"/>
          </p:cNvSpPr>
          <p:nvPr>
            <p:ph type="dt" sz="half" idx="10"/>
          </p:nvPr>
        </p:nvSpPr>
        <p:spPr/>
        <p:txBody>
          <a:bodyPr/>
          <a:lstStyle/>
          <a:p>
            <a:fld id="{9DA2C099-9CEA-42C9-AD4D-2108705E41EC}" type="datetimeFigureOut">
              <a:rPr lang="es-PY" smtClean="0"/>
              <a:pPr/>
              <a:t>02/10/2018</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9C0AD0DB-C50A-4388-AC97-5F030FE8AB4B}" type="slidenum">
              <a:rPr lang="es-PY" smtClean="0"/>
              <a:pPr/>
              <a:t>‹Nº›</a:t>
            </a:fld>
            <a:endParaRPr lang="es-P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7" name="6 Marcador de fecha"/>
          <p:cNvSpPr>
            <a:spLocks noGrp="1"/>
          </p:cNvSpPr>
          <p:nvPr>
            <p:ph type="dt" sz="half" idx="10"/>
          </p:nvPr>
        </p:nvSpPr>
        <p:spPr/>
        <p:txBody>
          <a:bodyPr/>
          <a:lstStyle/>
          <a:p>
            <a:fld id="{9DA2C099-9CEA-42C9-AD4D-2108705E41EC}" type="datetimeFigureOut">
              <a:rPr lang="es-PY" smtClean="0"/>
              <a:pPr/>
              <a:t>02/10/2018</a:t>
            </a:fld>
            <a:endParaRPr lang="es-PY"/>
          </a:p>
        </p:txBody>
      </p:sp>
      <p:sp>
        <p:nvSpPr>
          <p:cNvPr id="8" name="7 Marcador de pie de página"/>
          <p:cNvSpPr>
            <a:spLocks noGrp="1"/>
          </p:cNvSpPr>
          <p:nvPr>
            <p:ph type="ftr" sz="quarter" idx="11"/>
          </p:nvPr>
        </p:nvSpPr>
        <p:spPr/>
        <p:txBody>
          <a:bodyPr/>
          <a:lstStyle/>
          <a:p>
            <a:endParaRPr lang="es-PY"/>
          </a:p>
        </p:txBody>
      </p:sp>
      <p:sp>
        <p:nvSpPr>
          <p:cNvPr id="9" name="8 Marcador de número de diapositiva"/>
          <p:cNvSpPr>
            <a:spLocks noGrp="1"/>
          </p:cNvSpPr>
          <p:nvPr>
            <p:ph type="sldNum" sz="quarter" idx="12"/>
          </p:nvPr>
        </p:nvSpPr>
        <p:spPr/>
        <p:txBody>
          <a:bodyPr/>
          <a:lstStyle/>
          <a:p>
            <a:fld id="{9C0AD0DB-C50A-4388-AC97-5F030FE8AB4B}" type="slidenum">
              <a:rPr lang="es-PY" smtClean="0"/>
              <a:pPr/>
              <a:t>‹Nº›</a:t>
            </a:fld>
            <a:endParaRPr lang="es-P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Y"/>
          </a:p>
        </p:txBody>
      </p:sp>
      <p:sp>
        <p:nvSpPr>
          <p:cNvPr id="3" name="2 Marcador de fecha"/>
          <p:cNvSpPr>
            <a:spLocks noGrp="1"/>
          </p:cNvSpPr>
          <p:nvPr>
            <p:ph type="dt" sz="half" idx="10"/>
          </p:nvPr>
        </p:nvSpPr>
        <p:spPr/>
        <p:txBody>
          <a:bodyPr/>
          <a:lstStyle/>
          <a:p>
            <a:fld id="{9DA2C099-9CEA-42C9-AD4D-2108705E41EC}" type="datetimeFigureOut">
              <a:rPr lang="es-PY" smtClean="0"/>
              <a:pPr/>
              <a:t>02/10/2018</a:t>
            </a:fld>
            <a:endParaRPr lang="es-PY"/>
          </a:p>
        </p:txBody>
      </p:sp>
      <p:sp>
        <p:nvSpPr>
          <p:cNvPr id="4" name="3 Marcador de pie de página"/>
          <p:cNvSpPr>
            <a:spLocks noGrp="1"/>
          </p:cNvSpPr>
          <p:nvPr>
            <p:ph type="ftr" sz="quarter" idx="11"/>
          </p:nvPr>
        </p:nvSpPr>
        <p:spPr/>
        <p:txBody>
          <a:bodyPr/>
          <a:lstStyle/>
          <a:p>
            <a:endParaRPr lang="es-PY"/>
          </a:p>
        </p:txBody>
      </p:sp>
      <p:sp>
        <p:nvSpPr>
          <p:cNvPr id="5" name="4 Marcador de número de diapositiva"/>
          <p:cNvSpPr>
            <a:spLocks noGrp="1"/>
          </p:cNvSpPr>
          <p:nvPr>
            <p:ph type="sldNum" sz="quarter" idx="12"/>
          </p:nvPr>
        </p:nvSpPr>
        <p:spPr/>
        <p:txBody>
          <a:bodyPr/>
          <a:lstStyle/>
          <a:p>
            <a:fld id="{9C0AD0DB-C50A-4388-AC97-5F030FE8AB4B}" type="slidenum">
              <a:rPr lang="es-PY" smtClean="0"/>
              <a:pPr/>
              <a:t>‹Nº›</a:t>
            </a:fld>
            <a:endParaRPr lang="es-P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A2C099-9CEA-42C9-AD4D-2108705E41EC}" type="datetimeFigureOut">
              <a:rPr lang="es-PY" smtClean="0"/>
              <a:pPr/>
              <a:t>02/10/2018</a:t>
            </a:fld>
            <a:endParaRPr lang="es-PY"/>
          </a:p>
        </p:txBody>
      </p:sp>
      <p:sp>
        <p:nvSpPr>
          <p:cNvPr id="3" name="2 Marcador de pie de página"/>
          <p:cNvSpPr>
            <a:spLocks noGrp="1"/>
          </p:cNvSpPr>
          <p:nvPr>
            <p:ph type="ftr" sz="quarter" idx="11"/>
          </p:nvPr>
        </p:nvSpPr>
        <p:spPr/>
        <p:txBody>
          <a:bodyPr/>
          <a:lstStyle/>
          <a:p>
            <a:endParaRPr lang="es-PY"/>
          </a:p>
        </p:txBody>
      </p:sp>
      <p:sp>
        <p:nvSpPr>
          <p:cNvPr id="4" name="3 Marcador de número de diapositiva"/>
          <p:cNvSpPr>
            <a:spLocks noGrp="1"/>
          </p:cNvSpPr>
          <p:nvPr>
            <p:ph type="sldNum" sz="quarter" idx="12"/>
          </p:nvPr>
        </p:nvSpPr>
        <p:spPr/>
        <p:txBody>
          <a:bodyPr/>
          <a:lstStyle/>
          <a:p>
            <a:fld id="{9C0AD0DB-C50A-4388-AC97-5F030FE8AB4B}" type="slidenum">
              <a:rPr lang="es-PY" smtClean="0"/>
              <a:pPr/>
              <a:t>‹Nº›</a:t>
            </a:fld>
            <a:endParaRPr lang="es-P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DA2C099-9CEA-42C9-AD4D-2108705E41EC}" type="datetimeFigureOut">
              <a:rPr lang="es-PY" smtClean="0"/>
              <a:pPr/>
              <a:t>02/10/2018</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9C0AD0DB-C50A-4388-AC97-5F030FE8AB4B}" type="slidenum">
              <a:rPr lang="es-PY" smtClean="0"/>
              <a:pPr/>
              <a:t>‹Nº›</a:t>
            </a:fld>
            <a:endParaRPr lang="es-P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DA2C099-9CEA-42C9-AD4D-2108705E41EC}" type="datetimeFigureOut">
              <a:rPr lang="es-PY" smtClean="0"/>
              <a:pPr/>
              <a:t>02/10/2018</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9C0AD0DB-C50A-4388-AC97-5F030FE8AB4B}" type="slidenum">
              <a:rPr lang="es-PY" smtClean="0"/>
              <a:pPr/>
              <a:t>‹Nº›</a:t>
            </a:fld>
            <a:endParaRPr lang="es-P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P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2C099-9CEA-42C9-AD4D-2108705E41EC}" type="datetimeFigureOut">
              <a:rPr lang="es-PY" smtClean="0"/>
              <a:pPr/>
              <a:t>02/10/2018</a:t>
            </a:fld>
            <a:endParaRPr lang="es-P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AD0DB-C50A-4388-AC97-5F030FE8AB4B}" type="slidenum">
              <a:rPr lang="es-PY" smtClean="0"/>
              <a:pPr/>
              <a:t>‹Nº›</a:t>
            </a:fld>
            <a:endParaRPr lang="es-P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w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w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8067" y="1377118"/>
            <a:ext cx="8532440" cy="3510721"/>
          </a:xfrm>
        </p:spPr>
        <p:txBody>
          <a:bodyPr>
            <a:normAutofit/>
          </a:bodyPr>
          <a:lstStyle/>
          <a:p>
            <a:r>
              <a:rPr lang="es-ES" sz="3600" b="1" dirty="0">
                <a:solidFill>
                  <a:schemeClr val="accent3">
                    <a:lumMod val="50000"/>
                  </a:schemeClr>
                </a:solidFill>
                <a:latin typeface="Aparajita" panose="020B0502040204020203" pitchFamily="18" charset="0"/>
                <a:cs typeface="Aparajita" panose="020B0502040204020203" pitchFamily="18" charset="0"/>
              </a:rPr>
              <a:t>	</a:t>
            </a:r>
            <a:r>
              <a:rPr lang="es-ES" sz="5400" b="1" dirty="0">
                <a:solidFill>
                  <a:schemeClr val="accent3">
                    <a:lumMod val="50000"/>
                  </a:schemeClr>
                </a:solidFill>
                <a:latin typeface="Aparajita" panose="020B0502040204020203" pitchFamily="18" charset="0"/>
                <a:cs typeface="Aparajita" panose="020B0502040204020203" pitchFamily="18" charset="0"/>
              </a:rPr>
              <a:t>PROYECTO DE PRESUPUESTO  EJERCICIO 2019</a:t>
            </a:r>
            <a:endParaRPr lang="es-PY" sz="3600" b="1" dirty="0">
              <a:solidFill>
                <a:schemeClr val="accent3">
                  <a:lumMod val="50000"/>
                </a:schemeClr>
              </a:solidFill>
              <a:latin typeface="Aparajita" panose="020B0502040204020203" pitchFamily="18" charset="0"/>
              <a:cs typeface="Aparajita" panose="020B0502040204020203" pitchFamily="18" charset="0"/>
            </a:endParaRPr>
          </a:p>
        </p:txBody>
      </p:sp>
      <p:sp>
        <p:nvSpPr>
          <p:cNvPr id="10" name="9 Onda"/>
          <p:cNvSpPr/>
          <p:nvPr/>
        </p:nvSpPr>
        <p:spPr>
          <a:xfrm>
            <a:off x="0" y="6000768"/>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1027" name="Picture 3" descr="C:\Users\Win7\Pictures\finanzas1.pn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3912883" y="3321661"/>
            <a:ext cx="4927026" cy="3230836"/>
          </a:xfrm>
          <a:prstGeom prst="rect">
            <a:avLst/>
          </a:prstGeom>
          <a:noFill/>
        </p:spPr>
      </p:pic>
      <p:grpSp>
        <p:nvGrpSpPr>
          <p:cNvPr id="12" name="Grupo 11">
            <a:extLst>
              <a:ext uri="{FF2B5EF4-FFF2-40B4-BE49-F238E27FC236}">
                <a16:creationId xmlns="" xmlns:a16="http://schemas.microsoft.com/office/drawing/2014/main" id="{0B74EED3-4B4C-4228-8AA4-7EBBB0FD05AD}"/>
              </a:ext>
            </a:extLst>
          </p:cNvPr>
          <p:cNvGrpSpPr/>
          <p:nvPr/>
        </p:nvGrpSpPr>
        <p:grpSpPr>
          <a:xfrm>
            <a:off x="237803" y="46488"/>
            <a:ext cx="8635468" cy="832740"/>
            <a:chOff x="237803" y="46488"/>
            <a:chExt cx="8635468" cy="832740"/>
          </a:xfrm>
        </p:grpSpPr>
        <p:grpSp>
          <p:nvGrpSpPr>
            <p:cNvPr id="13" name="20 Grupo">
              <a:extLst>
                <a:ext uri="{FF2B5EF4-FFF2-40B4-BE49-F238E27FC236}">
                  <a16:creationId xmlns="" xmlns:a16="http://schemas.microsoft.com/office/drawing/2014/main" id="{4717A438-C057-42FD-B977-2857657C6B6C}"/>
                </a:ext>
              </a:extLst>
            </p:cNvPr>
            <p:cNvGrpSpPr/>
            <p:nvPr/>
          </p:nvGrpSpPr>
          <p:grpSpPr>
            <a:xfrm>
              <a:off x="237803" y="46488"/>
              <a:ext cx="2171640" cy="832740"/>
              <a:chOff x="5715008" y="4929198"/>
              <a:chExt cx="2995006" cy="1217835"/>
            </a:xfrm>
          </p:grpSpPr>
          <p:pic>
            <p:nvPicPr>
              <p:cNvPr id="15" name="6 Imagen" descr="Logo Nuevo INDERT Marzo 2015.jpg">
                <a:extLst>
                  <a:ext uri="{FF2B5EF4-FFF2-40B4-BE49-F238E27FC236}">
                    <a16:creationId xmlns="" xmlns:a16="http://schemas.microsoft.com/office/drawing/2014/main" id="{D42688B3-A9D5-4F67-9027-A3FFB39DA1C3}"/>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16" name="18 Rectángulo">
                <a:extLst>
                  <a:ext uri="{FF2B5EF4-FFF2-40B4-BE49-F238E27FC236}">
                    <a16:creationId xmlns="" xmlns:a16="http://schemas.microsoft.com/office/drawing/2014/main" id="{59C37465-DB18-45F2-80E3-C7518CA0B921}"/>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4" name="Picture 4" descr="C:\Users\DELL\Downloads\Logo Gobierno Nacional.png">
              <a:extLst>
                <a:ext uri="{FF2B5EF4-FFF2-40B4-BE49-F238E27FC236}">
                  <a16:creationId xmlns="" xmlns:a16="http://schemas.microsoft.com/office/drawing/2014/main" id="{B75481E7-8D2F-4E3B-9643-C51575F8C25C}"/>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0" y="1916832"/>
            <a:ext cx="9144000" cy="2308324"/>
          </a:xfrm>
          <a:prstGeom prst="rect">
            <a:avLst/>
          </a:prstGeom>
          <a:solidFill>
            <a:schemeClr val="accent6">
              <a:lumMod val="20000"/>
              <a:lumOff val="80000"/>
            </a:schemeClr>
          </a:solidFill>
        </p:spPr>
        <p:txBody>
          <a:bodyPr wrap="square">
            <a:spAutoFit/>
          </a:bodyPr>
          <a:lstStyle/>
          <a:p>
            <a:pPr algn="ctr"/>
            <a:endParaRPr lang="es-PY" sz="3600" b="1" dirty="0">
              <a:solidFill>
                <a:schemeClr val="accent5">
                  <a:lumMod val="75000"/>
                </a:schemeClr>
              </a:solidFill>
              <a:latin typeface="+mj-lt"/>
              <a:ea typeface="+mj-ea"/>
              <a:cs typeface="+mj-cs"/>
            </a:endParaRPr>
          </a:p>
          <a:p>
            <a:pPr algn="ctr"/>
            <a:endParaRPr lang="es-PY" sz="3600" b="1" dirty="0">
              <a:solidFill>
                <a:schemeClr val="accent5">
                  <a:lumMod val="75000"/>
                </a:schemeClr>
              </a:solidFill>
              <a:latin typeface="+mj-lt"/>
              <a:ea typeface="+mj-ea"/>
              <a:cs typeface="+mj-cs"/>
            </a:endParaRPr>
          </a:p>
          <a:p>
            <a:pPr algn="ctr"/>
            <a:endParaRPr lang="es-PY" sz="3600" b="1" dirty="0">
              <a:solidFill>
                <a:schemeClr val="accent5">
                  <a:lumMod val="75000"/>
                </a:schemeClr>
              </a:solidFill>
              <a:latin typeface="+mj-lt"/>
              <a:ea typeface="+mj-ea"/>
              <a:cs typeface="+mj-cs"/>
            </a:endParaRPr>
          </a:p>
          <a:p>
            <a:pPr algn="ctr"/>
            <a:endParaRPr lang="es-PY" sz="3600" b="1" dirty="0">
              <a:solidFill>
                <a:schemeClr val="accent5">
                  <a:lumMod val="75000"/>
                </a:schemeClr>
              </a:solidFill>
              <a:latin typeface="+mj-lt"/>
              <a:ea typeface="+mj-ea"/>
              <a:cs typeface="+mj-cs"/>
            </a:endParaRPr>
          </a:p>
        </p:txBody>
      </p:sp>
      <p:sp>
        <p:nvSpPr>
          <p:cNvPr id="10" name="9 Onda"/>
          <p:cNvSpPr/>
          <p:nvPr/>
        </p:nvSpPr>
        <p:spPr>
          <a:xfrm>
            <a:off x="0" y="6000768"/>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2" name="11 Rectángulo"/>
          <p:cNvSpPr/>
          <p:nvPr/>
        </p:nvSpPr>
        <p:spPr>
          <a:xfrm>
            <a:off x="0" y="1928802"/>
            <a:ext cx="9144000" cy="2062103"/>
          </a:xfrm>
          <a:prstGeom prst="rect">
            <a:avLst/>
          </a:prstGeom>
        </p:spPr>
        <p:txBody>
          <a:bodyPr wrap="square">
            <a:spAutoFit/>
          </a:bodyPr>
          <a:lstStyle/>
          <a:p>
            <a:pPr algn="ctr"/>
            <a:r>
              <a:rPr lang="es-ES" sz="3200" dirty="0">
                <a:solidFill>
                  <a:schemeClr val="accent6">
                    <a:lumMod val="50000"/>
                  </a:schemeClr>
                </a:solidFill>
              </a:rPr>
              <a:t>CUADROS COMPARATIVOS POR</a:t>
            </a:r>
          </a:p>
          <a:p>
            <a:pPr algn="ctr"/>
            <a:r>
              <a:rPr lang="es-ES" sz="3200" dirty="0">
                <a:solidFill>
                  <a:schemeClr val="accent6">
                    <a:lumMod val="50000"/>
                  </a:schemeClr>
                </a:solidFill>
              </a:rPr>
              <a:t>FUENTES DE FINANCIAMIENTO Y </a:t>
            </a:r>
          </a:p>
          <a:p>
            <a:pPr algn="ctr"/>
            <a:r>
              <a:rPr lang="es-ES" sz="3200" dirty="0">
                <a:solidFill>
                  <a:schemeClr val="accent6">
                    <a:lumMod val="50000"/>
                  </a:schemeClr>
                </a:solidFill>
              </a:rPr>
              <a:t>NIVELES DE GASTOS</a:t>
            </a:r>
          </a:p>
          <a:p>
            <a:pPr algn="ctr"/>
            <a:r>
              <a:rPr lang="es-ES" sz="3200" b="1" dirty="0">
                <a:solidFill>
                  <a:schemeClr val="accent6">
                    <a:lumMod val="50000"/>
                  </a:schemeClr>
                </a:solidFill>
                <a:effectLst>
                  <a:outerShdw blurRad="38100" dist="38100" dir="2700000" algn="tl">
                    <a:srgbClr val="000000">
                      <a:alpha val="43137"/>
                    </a:srgbClr>
                  </a:outerShdw>
                </a:effectLst>
              </a:rPr>
              <a:t>PROYECTO 2019</a:t>
            </a:r>
          </a:p>
        </p:txBody>
      </p:sp>
      <p:grpSp>
        <p:nvGrpSpPr>
          <p:cNvPr id="14" name="Grupo 13">
            <a:extLst>
              <a:ext uri="{FF2B5EF4-FFF2-40B4-BE49-F238E27FC236}">
                <a16:creationId xmlns="" xmlns:a16="http://schemas.microsoft.com/office/drawing/2014/main" id="{A0C3C784-2752-4E61-83E6-F0E8B0F54111}"/>
              </a:ext>
            </a:extLst>
          </p:cNvPr>
          <p:cNvGrpSpPr/>
          <p:nvPr/>
        </p:nvGrpSpPr>
        <p:grpSpPr>
          <a:xfrm>
            <a:off x="237803" y="46488"/>
            <a:ext cx="8635468" cy="832740"/>
            <a:chOff x="237803" y="46488"/>
            <a:chExt cx="8635468" cy="832740"/>
          </a:xfrm>
        </p:grpSpPr>
        <p:grpSp>
          <p:nvGrpSpPr>
            <p:cNvPr id="15" name="20 Grupo">
              <a:extLst>
                <a:ext uri="{FF2B5EF4-FFF2-40B4-BE49-F238E27FC236}">
                  <a16:creationId xmlns="" xmlns:a16="http://schemas.microsoft.com/office/drawing/2014/main" id="{E5E52BE5-A220-4E41-8361-53CB16845D87}"/>
                </a:ext>
              </a:extLst>
            </p:cNvPr>
            <p:cNvGrpSpPr/>
            <p:nvPr/>
          </p:nvGrpSpPr>
          <p:grpSpPr>
            <a:xfrm>
              <a:off x="237803" y="46488"/>
              <a:ext cx="2171640" cy="832740"/>
              <a:chOff x="5715008" y="4929198"/>
              <a:chExt cx="2995006" cy="1217835"/>
            </a:xfrm>
          </p:grpSpPr>
          <p:pic>
            <p:nvPicPr>
              <p:cNvPr id="17" name="6 Imagen" descr="Logo Nuevo INDERT Marzo 2015.jpg">
                <a:extLst>
                  <a:ext uri="{FF2B5EF4-FFF2-40B4-BE49-F238E27FC236}">
                    <a16:creationId xmlns="" xmlns:a16="http://schemas.microsoft.com/office/drawing/2014/main" id="{EB782D03-0B9A-4263-A531-F3C8EE804229}"/>
                  </a:ext>
                </a:extLst>
              </p:cNvPr>
              <p:cNvPicPr>
                <a:picLocks noChangeAspect="1"/>
              </p:cNvPicPr>
              <p:nvPr/>
            </p:nvPicPr>
            <p:blipFill>
              <a:blip r:embed="rId2">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18" name="18 Rectángulo">
                <a:extLst>
                  <a:ext uri="{FF2B5EF4-FFF2-40B4-BE49-F238E27FC236}">
                    <a16:creationId xmlns="" xmlns:a16="http://schemas.microsoft.com/office/drawing/2014/main" id="{3369B081-B305-43F7-BDBA-D8DEE230C9CA}"/>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6" name="Picture 4" descr="C:\Users\DELL\Downloads\Logo Gobierno Nacional.png">
              <a:extLst>
                <a:ext uri="{FF2B5EF4-FFF2-40B4-BE49-F238E27FC236}">
                  <a16:creationId xmlns="" xmlns:a16="http://schemas.microsoft.com/office/drawing/2014/main" id="{EE3E2205-638E-442C-A46D-F8257A51F591}"/>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000100" y="2500306"/>
            <a:ext cx="1057534" cy="584775"/>
          </a:xfrm>
          <a:prstGeom prst="rect">
            <a:avLst/>
          </a:prstGeom>
          <a:noFill/>
        </p:spPr>
        <p:txBody>
          <a:bodyPr wrap="none" rtlCol="0">
            <a:spAutoFit/>
          </a:bodyPr>
          <a:lstStyle/>
          <a:p>
            <a:r>
              <a:rPr lang="es-PY" sz="1600" b="1" dirty="0">
                <a:solidFill>
                  <a:schemeClr val="tx1">
                    <a:lumMod val="65000"/>
                    <a:lumOff val="35000"/>
                  </a:schemeClr>
                </a:solidFill>
              </a:rPr>
              <a:t>EN MIL </a:t>
            </a:r>
          </a:p>
          <a:p>
            <a:r>
              <a:rPr lang="es-PY" sz="1600" b="1" dirty="0">
                <a:solidFill>
                  <a:schemeClr val="tx1">
                    <a:lumMod val="65000"/>
                    <a:lumOff val="35000"/>
                  </a:schemeClr>
                </a:solidFill>
              </a:rPr>
              <a:t>MILLONES</a:t>
            </a:r>
            <a:endParaRPr lang="es-PY" b="1" dirty="0">
              <a:solidFill>
                <a:schemeClr val="tx1">
                  <a:lumMod val="65000"/>
                  <a:lumOff val="35000"/>
                </a:schemeClr>
              </a:solidFill>
            </a:endParaRPr>
          </a:p>
        </p:txBody>
      </p:sp>
      <p:grpSp>
        <p:nvGrpSpPr>
          <p:cNvPr id="15" name="14 Grupo"/>
          <p:cNvGrpSpPr/>
          <p:nvPr/>
        </p:nvGrpSpPr>
        <p:grpSpPr>
          <a:xfrm>
            <a:off x="357158" y="1785926"/>
            <a:ext cx="8215370" cy="4000504"/>
            <a:chOff x="500034" y="2857496"/>
            <a:chExt cx="8215370" cy="4000504"/>
          </a:xfrm>
        </p:grpSpPr>
        <p:graphicFrame>
          <p:nvGraphicFramePr>
            <p:cNvPr id="9" name="2 Gráfico"/>
            <p:cNvGraphicFramePr>
              <a:graphicFrameLocks/>
            </p:cNvGraphicFramePr>
            <p:nvPr/>
          </p:nvGraphicFramePr>
          <p:xfrm>
            <a:off x="500034" y="2857496"/>
            <a:ext cx="8215370" cy="4000504"/>
          </p:xfrm>
          <a:graphic>
            <a:graphicData uri="http://schemas.openxmlformats.org/drawingml/2006/chart">
              <c:chart xmlns:c="http://schemas.openxmlformats.org/drawingml/2006/chart" xmlns:r="http://schemas.openxmlformats.org/officeDocument/2006/relationships" r:id="rId2"/>
            </a:graphicData>
          </a:graphic>
        </p:graphicFrame>
        <p:sp>
          <p:nvSpPr>
            <p:cNvPr id="13" name="12 CuadroTexto"/>
            <p:cNvSpPr txBox="1"/>
            <p:nvPr/>
          </p:nvSpPr>
          <p:spPr>
            <a:xfrm>
              <a:off x="1928794" y="3089033"/>
              <a:ext cx="857256" cy="2554545"/>
            </a:xfrm>
            <a:prstGeom prst="rect">
              <a:avLst/>
            </a:prstGeom>
            <a:noFill/>
          </p:spPr>
          <p:txBody>
            <a:bodyPr wrap="square" rtlCol="0">
              <a:spAutoFit/>
            </a:bodyPr>
            <a:lstStyle/>
            <a:p>
              <a:pPr algn="r"/>
              <a:r>
                <a:rPr lang="es-PY" sz="2000" dirty="0">
                  <a:solidFill>
                    <a:schemeClr val="tx1">
                      <a:lumMod val="65000"/>
                      <a:lumOff val="35000"/>
                    </a:schemeClr>
                  </a:solidFill>
                </a:rPr>
                <a:t>140</a:t>
              </a:r>
            </a:p>
            <a:p>
              <a:pPr algn="r"/>
              <a:r>
                <a:rPr lang="es-PY" sz="2000" dirty="0">
                  <a:solidFill>
                    <a:schemeClr val="tx1">
                      <a:lumMod val="65000"/>
                      <a:lumOff val="35000"/>
                    </a:schemeClr>
                  </a:solidFill>
                </a:rPr>
                <a:t>120</a:t>
              </a:r>
            </a:p>
            <a:p>
              <a:pPr algn="r"/>
              <a:r>
                <a:rPr lang="es-PY" sz="2000" dirty="0">
                  <a:solidFill>
                    <a:schemeClr val="tx1">
                      <a:lumMod val="65000"/>
                      <a:lumOff val="35000"/>
                    </a:schemeClr>
                  </a:solidFill>
                </a:rPr>
                <a:t>100</a:t>
              </a:r>
            </a:p>
            <a:p>
              <a:pPr algn="r"/>
              <a:r>
                <a:rPr lang="es-PY" sz="2000" dirty="0">
                  <a:solidFill>
                    <a:schemeClr val="tx1">
                      <a:lumMod val="65000"/>
                      <a:lumOff val="35000"/>
                    </a:schemeClr>
                  </a:solidFill>
                </a:rPr>
                <a:t>80</a:t>
              </a:r>
            </a:p>
            <a:p>
              <a:pPr algn="r"/>
              <a:r>
                <a:rPr lang="es-PY" sz="2000" dirty="0">
                  <a:solidFill>
                    <a:schemeClr val="tx1">
                      <a:lumMod val="65000"/>
                      <a:lumOff val="35000"/>
                    </a:schemeClr>
                  </a:solidFill>
                </a:rPr>
                <a:t>60</a:t>
              </a:r>
            </a:p>
            <a:p>
              <a:pPr algn="r"/>
              <a:r>
                <a:rPr lang="es-PY" sz="2000" dirty="0">
                  <a:solidFill>
                    <a:schemeClr val="tx1">
                      <a:lumMod val="65000"/>
                      <a:lumOff val="35000"/>
                    </a:schemeClr>
                  </a:solidFill>
                </a:rPr>
                <a:t>40</a:t>
              </a:r>
            </a:p>
            <a:p>
              <a:pPr algn="r"/>
              <a:r>
                <a:rPr lang="es-PY" sz="2000" dirty="0">
                  <a:solidFill>
                    <a:schemeClr val="tx1">
                      <a:lumMod val="65000"/>
                      <a:lumOff val="35000"/>
                    </a:schemeClr>
                  </a:solidFill>
                </a:rPr>
                <a:t>20</a:t>
              </a:r>
            </a:p>
            <a:p>
              <a:pPr algn="r"/>
              <a:r>
                <a:rPr lang="es-PY" sz="2000" dirty="0">
                  <a:solidFill>
                    <a:schemeClr val="tx1">
                      <a:lumMod val="65000"/>
                      <a:lumOff val="35000"/>
                    </a:schemeClr>
                  </a:solidFill>
                </a:rPr>
                <a:t>0</a:t>
              </a:r>
            </a:p>
          </p:txBody>
        </p:sp>
      </p:grpSp>
      <p:sp>
        <p:nvSpPr>
          <p:cNvPr id="18" name="17 Rectángulo"/>
          <p:cNvSpPr/>
          <p:nvPr/>
        </p:nvSpPr>
        <p:spPr>
          <a:xfrm>
            <a:off x="0" y="1214422"/>
            <a:ext cx="9144000" cy="646331"/>
          </a:xfrm>
          <a:prstGeom prst="rect">
            <a:avLst/>
          </a:prstGeom>
          <a:solidFill>
            <a:schemeClr val="accent6">
              <a:lumMod val="20000"/>
              <a:lumOff val="80000"/>
            </a:schemeClr>
          </a:solidFill>
        </p:spPr>
        <p:txBody>
          <a:bodyPr wrap="square">
            <a:spAutoFit/>
          </a:bodyPr>
          <a:lstStyle/>
          <a:p>
            <a:pPr algn="ctr"/>
            <a:r>
              <a:rPr lang="es-PY" b="1" dirty="0">
                <a:solidFill>
                  <a:schemeClr val="accent6">
                    <a:lumMod val="50000"/>
                  </a:schemeClr>
                </a:solidFill>
              </a:rPr>
              <a:t>PROYECTO PRESUPUESTO INDERT 2019</a:t>
            </a:r>
          </a:p>
          <a:p>
            <a:pPr algn="ctr"/>
            <a:r>
              <a:rPr lang="es-ES" b="1" dirty="0">
                <a:solidFill>
                  <a:schemeClr val="tx1">
                    <a:lumMod val="50000"/>
                    <a:lumOff val="50000"/>
                  </a:schemeClr>
                </a:solidFill>
              </a:rPr>
              <a:t>PROGRAMACIÓN POR FUENTE DE FINANCIAMIENTO </a:t>
            </a:r>
            <a:endParaRPr lang="es-PY" b="1" dirty="0">
              <a:solidFill>
                <a:schemeClr val="tx1">
                  <a:lumMod val="50000"/>
                  <a:lumOff val="50000"/>
                </a:schemeClr>
              </a:solidFill>
            </a:endParaRPr>
          </a:p>
        </p:txBody>
      </p:sp>
      <p:sp>
        <p:nvSpPr>
          <p:cNvPr id="20" name="19 Rectángulo"/>
          <p:cNvSpPr/>
          <p:nvPr/>
        </p:nvSpPr>
        <p:spPr>
          <a:xfrm>
            <a:off x="2929436" y="4786322"/>
            <a:ext cx="2124299" cy="369332"/>
          </a:xfrm>
          <a:prstGeom prst="rect">
            <a:avLst/>
          </a:prstGeom>
        </p:spPr>
        <p:txBody>
          <a:bodyPr wrap="none">
            <a:spAutoFit/>
          </a:bodyPr>
          <a:lstStyle/>
          <a:p>
            <a:pPr algn="ctr" fontAlgn="b"/>
            <a:r>
              <a:rPr lang="es-PY" b="1" i="0" u="none" strike="noStrike" dirty="0">
                <a:solidFill>
                  <a:schemeClr val="accent6">
                    <a:lumMod val="50000"/>
                  </a:schemeClr>
                </a:solidFill>
                <a:latin typeface="+mn-lt"/>
              </a:rPr>
              <a:t>Gs. 121.231.952.064</a:t>
            </a:r>
          </a:p>
        </p:txBody>
      </p:sp>
      <p:sp>
        <p:nvSpPr>
          <p:cNvPr id="21" name="20 Rectángulo"/>
          <p:cNvSpPr/>
          <p:nvPr/>
        </p:nvSpPr>
        <p:spPr>
          <a:xfrm>
            <a:off x="5572642" y="4786322"/>
            <a:ext cx="2007281" cy="369332"/>
          </a:xfrm>
          <a:prstGeom prst="rect">
            <a:avLst/>
          </a:prstGeom>
        </p:spPr>
        <p:txBody>
          <a:bodyPr wrap="none">
            <a:spAutoFit/>
          </a:bodyPr>
          <a:lstStyle/>
          <a:p>
            <a:pPr algn="ctr" fontAlgn="b"/>
            <a:r>
              <a:rPr lang="es-PY" b="1" i="0" u="none" strike="noStrike" dirty="0">
                <a:solidFill>
                  <a:schemeClr val="accent6">
                    <a:lumMod val="50000"/>
                  </a:schemeClr>
                </a:solidFill>
                <a:latin typeface="+mn-lt"/>
              </a:rPr>
              <a:t>Gs. 26.847.133.511</a:t>
            </a:r>
          </a:p>
        </p:txBody>
      </p:sp>
      <p:sp>
        <p:nvSpPr>
          <p:cNvPr id="22" name="21 Rectángulo"/>
          <p:cNvSpPr/>
          <p:nvPr/>
        </p:nvSpPr>
        <p:spPr>
          <a:xfrm>
            <a:off x="3523837" y="3202520"/>
            <a:ext cx="1119601" cy="338554"/>
          </a:xfrm>
          <a:prstGeom prst="rect">
            <a:avLst/>
          </a:prstGeom>
        </p:spPr>
        <p:txBody>
          <a:bodyPr wrap="none">
            <a:spAutoFit/>
          </a:bodyPr>
          <a:lstStyle/>
          <a:p>
            <a:pPr algn="ctr" fontAlgn="b"/>
            <a:r>
              <a:rPr lang="es-PY" sz="1600" b="1" dirty="0">
                <a:solidFill>
                  <a:schemeClr val="bg1"/>
                </a:solidFill>
              </a:rPr>
              <a:t>Fuente 10</a:t>
            </a:r>
            <a:r>
              <a:rPr lang="es-PY" sz="1600" b="1" i="0" u="none" strike="noStrike" dirty="0">
                <a:solidFill>
                  <a:schemeClr val="bg1"/>
                </a:solidFill>
                <a:latin typeface="+mn-lt"/>
              </a:rPr>
              <a:t>  </a:t>
            </a:r>
          </a:p>
        </p:txBody>
      </p:sp>
      <p:sp>
        <p:nvSpPr>
          <p:cNvPr id="23" name="22 Rectángulo"/>
          <p:cNvSpPr/>
          <p:nvPr/>
        </p:nvSpPr>
        <p:spPr>
          <a:xfrm>
            <a:off x="6188578" y="4071942"/>
            <a:ext cx="1026628" cy="338554"/>
          </a:xfrm>
          <a:prstGeom prst="rect">
            <a:avLst/>
          </a:prstGeom>
        </p:spPr>
        <p:txBody>
          <a:bodyPr wrap="none">
            <a:spAutoFit/>
          </a:bodyPr>
          <a:lstStyle/>
          <a:p>
            <a:pPr algn="ctr" fontAlgn="b"/>
            <a:r>
              <a:rPr lang="es-PY" sz="1600" b="1" dirty="0">
                <a:solidFill>
                  <a:schemeClr val="bg1"/>
                </a:solidFill>
              </a:rPr>
              <a:t>Fuente 30</a:t>
            </a:r>
            <a:endParaRPr lang="es-PY" sz="1600" b="1" i="0" u="none" strike="noStrike" dirty="0">
              <a:solidFill>
                <a:schemeClr val="bg1"/>
              </a:solidFill>
              <a:latin typeface="+mn-lt"/>
            </a:endParaRPr>
          </a:p>
        </p:txBody>
      </p:sp>
      <p:sp>
        <p:nvSpPr>
          <p:cNvPr id="28" name="27 Rectángulo"/>
          <p:cNvSpPr/>
          <p:nvPr/>
        </p:nvSpPr>
        <p:spPr>
          <a:xfrm>
            <a:off x="4500562" y="5429264"/>
            <a:ext cx="4643438" cy="428628"/>
          </a:xfrm>
          <a:prstGeom prst="rect">
            <a:avLst/>
          </a:prstGeom>
          <a:solidFill>
            <a:schemeClr val="accent6">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b="1" i="0" strike="noStrike" dirty="0">
                <a:solidFill>
                  <a:schemeClr val="bg1"/>
                </a:solidFill>
                <a:effectLst>
                  <a:outerShdw blurRad="38100" dist="38100" dir="2700000" algn="tl">
                    <a:srgbClr val="000000">
                      <a:alpha val="43137"/>
                    </a:srgbClr>
                  </a:outerShdw>
                </a:effectLst>
                <a:latin typeface="+mn-lt"/>
              </a:rPr>
              <a:t>Total General 	</a:t>
            </a:r>
            <a:r>
              <a:rPr lang="es-PY" b="1" dirty="0">
                <a:solidFill>
                  <a:schemeClr val="bg1"/>
                </a:solidFill>
                <a:effectLst>
                  <a:outerShdw blurRad="38100" dist="38100" dir="2700000" algn="tl">
                    <a:srgbClr val="000000">
                      <a:alpha val="43137"/>
                    </a:srgbClr>
                  </a:outerShdw>
                </a:effectLst>
              </a:rPr>
              <a:t>148.079.085.575</a:t>
            </a:r>
            <a:endParaRPr lang="es-PY" b="1" i="0" strike="noStrike" dirty="0">
              <a:solidFill>
                <a:schemeClr val="bg1"/>
              </a:solidFill>
              <a:effectLst>
                <a:outerShdw blurRad="38100" dist="38100" dir="2700000" algn="tl">
                  <a:srgbClr val="000000">
                    <a:alpha val="43137"/>
                  </a:srgbClr>
                </a:outerShdw>
              </a:effectLst>
              <a:latin typeface="+mn-lt"/>
            </a:endParaRPr>
          </a:p>
        </p:txBody>
      </p:sp>
      <p:sp>
        <p:nvSpPr>
          <p:cNvPr id="29" name="28 Onda"/>
          <p:cNvSpPr/>
          <p:nvPr/>
        </p:nvSpPr>
        <p:spPr>
          <a:xfrm>
            <a:off x="0" y="6000768"/>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grpSp>
        <p:nvGrpSpPr>
          <p:cNvPr id="24" name="Grupo 23">
            <a:extLst>
              <a:ext uri="{FF2B5EF4-FFF2-40B4-BE49-F238E27FC236}">
                <a16:creationId xmlns="" xmlns:a16="http://schemas.microsoft.com/office/drawing/2014/main" id="{0E718D33-E7DD-46CD-846B-C3578B0D832F}"/>
              </a:ext>
            </a:extLst>
          </p:cNvPr>
          <p:cNvGrpSpPr/>
          <p:nvPr/>
        </p:nvGrpSpPr>
        <p:grpSpPr>
          <a:xfrm>
            <a:off x="237803" y="46488"/>
            <a:ext cx="8635468" cy="832740"/>
            <a:chOff x="237803" y="46488"/>
            <a:chExt cx="8635468" cy="832740"/>
          </a:xfrm>
        </p:grpSpPr>
        <p:grpSp>
          <p:nvGrpSpPr>
            <p:cNvPr id="25" name="20 Grupo">
              <a:extLst>
                <a:ext uri="{FF2B5EF4-FFF2-40B4-BE49-F238E27FC236}">
                  <a16:creationId xmlns="" xmlns:a16="http://schemas.microsoft.com/office/drawing/2014/main" id="{6BBD1DDF-5446-4B30-BB58-4F391397123A}"/>
                </a:ext>
              </a:extLst>
            </p:cNvPr>
            <p:cNvGrpSpPr/>
            <p:nvPr/>
          </p:nvGrpSpPr>
          <p:grpSpPr>
            <a:xfrm>
              <a:off x="237803" y="46488"/>
              <a:ext cx="2171640" cy="832740"/>
              <a:chOff x="5715008" y="4929198"/>
              <a:chExt cx="2995006" cy="1217835"/>
            </a:xfrm>
          </p:grpSpPr>
          <p:pic>
            <p:nvPicPr>
              <p:cNvPr id="27" name="6 Imagen" descr="Logo Nuevo INDERT Marzo 2015.jpg">
                <a:extLst>
                  <a:ext uri="{FF2B5EF4-FFF2-40B4-BE49-F238E27FC236}">
                    <a16:creationId xmlns="" xmlns:a16="http://schemas.microsoft.com/office/drawing/2014/main" id="{93637684-ACE1-4B8F-BD70-6677BBE9367E}"/>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37" name="18 Rectángulo">
                <a:extLst>
                  <a:ext uri="{FF2B5EF4-FFF2-40B4-BE49-F238E27FC236}">
                    <a16:creationId xmlns="" xmlns:a16="http://schemas.microsoft.com/office/drawing/2014/main" id="{5347AE52-49F9-406C-8311-5B62A5540A71}"/>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26" name="Picture 4" descr="C:\Users\DELL\Downloads\Logo Gobierno Nacional.png">
              <a:extLst>
                <a:ext uri="{FF2B5EF4-FFF2-40B4-BE49-F238E27FC236}">
                  <a16:creationId xmlns="" xmlns:a16="http://schemas.microsoft.com/office/drawing/2014/main" id="{A722D9EB-B07A-4CF4-B027-84BF7B33386C}"/>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graphicFrame>
        <p:nvGraphicFramePr>
          <p:cNvPr id="7" name="6 Tabla"/>
          <p:cNvGraphicFramePr>
            <a:graphicFrameLocks noGrp="1"/>
          </p:cNvGraphicFramePr>
          <p:nvPr/>
        </p:nvGraphicFramePr>
        <p:xfrm>
          <a:off x="315922" y="2357430"/>
          <a:ext cx="8613796" cy="2812879"/>
        </p:xfrm>
        <a:graphic>
          <a:graphicData uri="http://schemas.openxmlformats.org/drawingml/2006/table">
            <a:tbl>
              <a:tblPr/>
              <a:tblGrid>
                <a:gridCol w="1060450">
                  <a:extLst>
                    <a:ext uri="{9D8B030D-6E8A-4147-A177-3AD203B41FA5}">
                      <a16:colId xmlns="" xmlns:a16="http://schemas.microsoft.com/office/drawing/2014/main" val="20000"/>
                    </a:ext>
                  </a:extLst>
                </a:gridCol>
                <a:gridCol w="3968750">
                  <a:extLst>
                    <a:ext uri="{9D8B030D-6E8A-4147-A177-3AD203B41FA5}">
                      <a16:colId xmlns="" xmlns:a16="http://schemas.microsoft.com/office/drawing/2014/main" val="20001"/>
                    </a:ext>
                  </a:extLst>
                </a:gridCol>
                <a:gridCol w="2762250">
                  <a:extLst>
                    <a:ext uri="{9D8B030D-6E8A-4147-A177-3AD203B41FA5}">
                      <a16:colId xmlns="" xmlns:a16="http://schemas.microsoft.com/office/drawing/2014/main" val="20002"/>
                    </a:ext>
                  </a:extLst>
                </a:gridCol>
                <a:gridCol w="822346">
                  <a:extLst>
                    <a:ext uri="{9D8B030D-6E8A-4147-A177-3AD203B41FA5}">
                      <a16:colId xmlns="" xmlns:a16="http://schemas.microsoft.com/office/drawing/2014/main" val="20003"/>
                    </a:ext>
                  </a:extLst>
                </a:gridCol>
              </a:tblGrid>
              <a:tr h="463024">
                <a:tc>
                  <a:txBody>
                    <a:bodyPr/>
                    <a:lstStyle/>
                    <a:p>
                      <a:pPr algn="ctr" fontAlgn="ctr"/>
                      <a:r>
                        <a:rPr lang="es-ES" sz="1800" b="1" i="0" u="none" strike="noStrike" dirty="0">
                          <a:solidFill>
                            <a:schemeClr val="bg1"/>
                          </a:solidFill>
                          <a:effectLst>
                            <a:outerShdw blurRad="38100" dist="38100" dir="2700000" algn="tl">
                              <a:srgbClr val="000000">
                                <a:alpha val="43137"/>
                              </a:srgbClr>
                            </a:outerShdw>
                          </a:effectLst>
                          <a:latin typeface="Arial"/>
                        </a:rPr>
                        <a:t>NIVELES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50000"/>
                      </a:schemeClr>
                    </a:solidFill>
                  </a:tcPr>
                </a:tc>
                <a:tc>
                  <a:txBody>
                    <a:bodyPr/>
                    <a:lstStyle/>
                    <a:p>
                      <a:pPr algn="ctr" fontAlgn="ctr"/>
                      <a:r>
                        <a:rPr lang="es-ES" sz="1800" b="1" i="0" u="none" strike="noStrike" dirty="0">
                          <a:solidFill>
                            <a:schemeClr val="bg1"/>
                          </a:solidFill>
                          <a:effectLst>
                            <a:outerShdw blurRad="38100" dist="38100" dir="2700000" algn="tl">
                              <a:srgbClr val="000000">
                                <a:alpha val="43137"/>
                              </a:srgbClr>
                            </a:outerShdw>
                          </a:effectLst>
                          <a:latin typeface="Arial"/>
                        </a:rPr>
                        <a:t>DESCRIPCION</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50000"/>
                      </a:schemeClr>
                    </a:solidFill>
                  </a:tcPr>
                </a:tc>
                <a:tc>
                  <a:txBody>
                    <a:bodyPr/>
                    <a:lstStyle/>
                    <a:p>
                      <a:pPr algn="ctr" fontAlgn="ctr"/>
                      <a:r>
                        <a:rPr lang="es-ES" sz="1800" b="1" i="0" u="none" strike="noStrike" dirty="0">
                          <a:solidFill>
                            <a:schemeClr val="bg1"/>
                          </a:solidFill>
                          <a:effectLst>
                            <a:outerShdw blurRad="38100" dist="38100" dir="2700000" algn="tl">
                              <a:srgbClr val="000000">
                                <a:alpha val="43137"/>
                              </a:srgbClr>
                            </a:outerShdw>
                          </a:effectLst>
                          <a:latin typeface="Arial"/>
                        </a:rPr>
                        <a:t>PLAN FINANCIERO 2018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50000"/>
                      </a:schemeClr>
                    </a:solidFill>
                  </a:tcPr>
                </a:tc>
                <a:tc>
                  <a:txBody>
                    <a:bodyPr/>
                    <a:lstStyle/>
                    <a:p>
                      <a:pPr algn="ctr" fontAlgn="ctr"/>
                      <a:r>
                        <a:rPr lang="es-ES" sz="1800" b="1" i="0" u="none" strike="noStrike" dirty="0">
                          <a:solidFill>
                            <a:schemeClr val="bg1"/>
                          </a:solidFill>
                          <a:effectLst>
                            <a:outerShdw blurRad="38100" dist="38100" dir="2700000" algn="tl">
                              <a:srgbClr val="000000">
                                <a:alpha val="43137"/>
                              </a:srgbClr>
                            </a:outerShdw>
                          </a:effectLst>
                          <a:latin typeface="Arial"/>
                        </a:rPr>
                        <a:t>%</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50000"/>
                      </a:schemeClr>
                    </a:solidFill>
                  </a:tcPr>
                </a:tc>
                <a:extLst>
                  <a:ext uri="{0D108BD9-81ED-4DB2-BD59-A6C34878D82A}">
                    <a16:rowId xmlns="" xmlns:a16="http://schemas.microsoft.com/office/drawing/2014/main" val="10000"/>
                  </a:ext>
                </a:extLst>
              </a:tr>
              <a:tr h="324118">
                <a:tc>
                  <a:txBody>
                    <a:bodyPr/>
                    <a:lstStyle/>
                    <a:p>
                      <a:pPr algn="ctr" fontAlgn="b"/>
                      <a:r>
                        <a:rPr lang="es-ES" sz="1800" b="0" i="0" u="none" strike="noStrike" dirty="0">
                          <a:solidFill>
                            <a:schemeClr val="tx1">
                              <a:lumMod val="75000"/>
                              <a:lumOff val="25000"/>
                            </a:schemeClr>
                          </a:solidFill>
                          <a:latin typeface="Arial"/>
                        </a:rPr>
                        <a:t>100</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l" fontAlgn="b"/>
                      <a:r>
                        <a:rPr lang="es-ES" sz="1800" b="0" i="0" u="none" strike="noStrike" dirty="0">
                          <a:solidFill>
                            <a:schemeClr val="tx1">
                              <a:lumMod val="75000"/>
                              <a:lumOff val="25000"/>
                            </a:schemeClr>
                          </a:solidFill>
                          <a:latin typeface="Arial"/>
                        </a:rPr>
                        <a:t> SERVICIOS PERSONALES</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r" fontAlgn="b"/>
                      <a:r>
                        <a:rPr lang="es-ES" sz="1800" b="0" i="0" u="none" strike="noStrike" dirty="0">
                          <a:solidFill>
                            <a:schemeClr val="tx1">
                              <a:lumMod val="75000"/>
                              <a:lumOff val="25000"/>
                            </a:schemeClr>
                          </a:solidFill>
                          <a:latin typeface="Arial"/>
                        </a:rPr>
                        <a:t>48.997.564.210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b"/>
                      <a:r>
                        <a:rPr lang="es-ES" sz="1800" b="0" i="0" u="none" strike="noStrike" dirty="0">
                          <a:solidFill>
                            <a:schemeClr val="tx1">
                              <a:lumMod val="75000"/>
                              <a:lumOff val="25000"/>
                            </a:schemeClr>
                          </a:solidFill>
                          <a:latin typeface="Arial"/>
                        </a:rPr>
                        <a:t>73</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324118">
                <a:tc>
                  <a:txBody>
                    <a:bodyPr/>
                    <a:lstStyle/>
                    <a:p>
                      <a:pPr algn="ctr" fontAlgn="b"/>
                      <a:r>
                        <a:rPr lang="es-ES" sz="1800" b="0" i="0" u="none" strike="noStrike" dirty="0">
                          <a:solidFill>
                            <a:schemeClr val="tx1">
                              <a:lumMod val="75000"/>
                              <a:lumOff val="25000"/>
                            </a:schemeClr>
                          </a:solidFill>
                          <a:latin typeface="Arial"/>
                        </a:rPr>
                        <a:t>200</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l" fontAlgn="b"/>
                      <a:r>
                        <a:rPr lang="es-ES" sz="1800" b="0" i="0" u="none" strike="noStrike" dirty="0">
                          <a:solidFill>
                            <a:schemeClr val="tx1">
                              <a:lumMod val="75000"/>
                              <a:lumOff val="25000"/>
                            </a:schemeClr>
                          </a:solidFill>
                          <a:latin typeface="Arial"/>
                        </a:rPr>
                        <a:t> SERVICIOS NO PERSONALES</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r" fontAlgn="b"/>
                      <a:r>
                        <a:rPr lang="es-ES" sz="1800" b="0" i="0" u="none" strike="noStrike" dirty="0">
                          <a:solidFill>
                            <a:schemeClr val="tx1">
                              <a:lumMod val="75000"/>
                              <a:lumOff val="25000"/>
                            </a:schemeClr>
                          </a:solidFill>
                          <a:latin typeface="Arial"/>
                        </a:rPr>
                        <a:t>13.297.512.000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b"/>
                      <a:r>
                        <a:rPr lang="es-ES" sz="1800" b="0" i="0" u="none" strike="noStrike" dirty="0">
                          <a:solidFill>
                            <a:schemeClr val="tx1">
                              <a:lumMod val="75000"/>
                              <a:lumOff val="25000"/>
                            </a:schemeClr>
                          </a:solidFill>
                          <a:latin typeface="Arial"/>
                        </a:rPr>
                        <a:t>20</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324118">
                <a:tc>
                  <a:txBody>
                    <a:bodyPr/>
                    <a:lstStyle/>
                    <a:p>
                      <a:pPr algn="ctr" fontAlgn="b"/>
                      <a:r>
                        <a:rPr lang="es-ES" sz="1800" b="0" i="0" u="none" strike="noStrike">
                          <a:solidFill>
                            <a:schemeClr val="tx1">
                              <a:lumMod val="75000"/>
                              <a:lumOff val="25000"/>
                            </a:schemeClr>
                          </a:solidFill>
                          <a:latin typeface="Arial"/>
                        </a:rPr>
                        <a:t>300</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l" fontAlgn="b"/>
                      <a:r>
                        <a:rPr lang="es-ES" sz="1800" b="0" i="0" u="none" strike="noStrike" dirty="0">
                          <a:solidFill>
                            <a:schemeClr val="tx1">
                              <a:lumMod val="75000"/>
                              <a:lumOff val="25000"/>
                            </a:schemeClr>
                          </a:solidFill>
                          <a:latin typeface="Arial"/>
                        </a:rPr>
                        <a:t> BIENES DE CONSUMO E INSUMOS</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r" fontAlgn="b"/>
                      <a:r>
                        <a:rPr lang="es-ES" sz="1800" b="0" i="0" u="none" strike="noStrike" dirty="0">
                          <a:solidFill>
                            <a:schemeClr val="tx1">
                              <a:lumMod val="75000"/>
                              <a:lumOff val="25000"/>
                            </a:schemeClr>
                          </a:solidFill>
                          <a:latin typeface="Arial"/>
                        </a:rPr>
                        <a:t>1.511.336.878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b"/>
                      <a:r>
                        <a:rPr lang="es-ES" sz="1800" b="0" i="0" u="none" strike="noStrike" dirty="0">
                          <a:solidFill>
                            <a:schemeClr val="tx1">
                              <a:lumMod val="75000"/>
                              <a:lumOff val="25000"/>
                            </a:schemeClr>
                          </a:solidFill>
                          <a:latin typeface="Arial"/>
                        </a:rPr>
                        <a:t>2</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324118">
                <a:tc>
                  <a:txBody>
                    <a:bodyPr/>
                    <a:lstStyle/>
                    <a:p>
                      <a:pPr algn="ctr" fontAlgn="b"/>
                      <a:r>
                        <a:rPr lang="es-ES" sz="1800" b="0" i="0" u="none" strike="noStrike">
                          <a:solidFill>
                            <a:schemeClr val="tx1">
                              <a:lumMod val="75000"/>
                              <a:lumOff val="25000"/>
                            </a:schemeClr>
                          </a:solidFill>
                          <a:latin typeface="Arial"/>
                        </a:rPr>
                        <a:t>500</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l" fontAlgn="b"/>
                      <a:r>
                        <a:rPr lang="es-ES" sz="1800" b="0" i="0" u="none" strike="noStrike" dirty="0">
                          <a:solidFill>
                            <a:schemeClr val="tx1">
                              <a:lumMod val="75000"/>
                              <a:lumOff val="25000"/>
                            </a:schemeClr>
                          </a:solidFill>
                          <a:latin typeface="Arial"/>
                        </a:rPr>
                        <a:t> INVERSION FISICA</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r" fontAlgn="b"/>
                      <a:r>
                        <a:rPr lang="es-ES" sz="1800" b="0" i="0" u="none" strike="noStrike" dirty="0">
                          <a:solidFill>
                            <a:schemeClr val="tx1">
                              <a:lumMod val="75000"/>
                              <a:lumOff val="25000"/>
                            </a:schemeClr>
                          </a:solidFill>
                          <a:latin typeface="Arial"/>
                        </a:rPr>
                        <a:t>972.848.752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b"/>
                      <a:r>
                        <a:rPr lang="es-ES" sz="1800" b="0" i="0" u="none" strike="noStrike" dirty="0">
                          <a:solidFill>
                            <a:schemeClr val="tx1">
                              <a:lumMod val="75000"/>
                              <a:lumOff val="25000"/>
                            </a:schemeClr>
                          </a:solidFill>
                          <a:latin typeface="Arial"/>
                        </a:rPr>
                        <a:t>1</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324118">
                <a:tc>
                  <a:txBody>
                    <a:bodyPr/>
                    <a:lstStyle/>
                    <a:p>
                      <a:pPr algn="ctr" fontAlgn="b"/>
                      <a:r>
                        <a:rPr lang="es-ES" sz="1800" b="0" i="0" u="none" strike="noStrike">
                          <a:solidFill>
                            <a:schemeClr val="tx1">
                              <a:lumMod val="75000"/>
                              <a:lumOff val="25000"/>
                            </a:schemeClr>
                          </a:solidFill>
                          <a:latin typeface="Arial"/>
                        </a:rPr>
                        <a:t>800</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l" fontAlgn="b"/>
                      <a:r>
                        <a:rPr lang="es-ES" sz="1800" b="0" i="0" u="none" strike="noStrike" dirty="0">
                          <a:solidFill>
                            <a:schemeClr val="tx1">
                              <a:lumMod val="75000"/>
                              <a:lumOff val="25000"/>
                            </a:schemeClr>
                          </a:solidFill>
                          <a:latin typeface="Arial"/>
                        </a:rPr>
                        <a:t> TRANSFERENCIAS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r" fontAlgn="b"/>
                      <a:r>
                        <a:rPr lang="es-ES" sz="1800" b="0" i="0" u="none" strike="noStrike" dirty="0">
                          <a:solidFill>
                            <a:schemeClr val="tx1">
                              <a:lumMod val="75000"/>
                              <a:lumOff val="25000"/>
                            </a:schemeClr>
                          </a:solidFill>
                          <a:latin typeface="Arial"/>
                        </a:rPr>
                        <a:t>804.000.000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b"/>
                      <a:r>
                        <a:rPr lang="es-ES" sz="1800" b="0" i="0" u="none" strike="noStrike" dirty="0">
                          <a:solidFill>
                            <a:schemeClr val="tx1">
                              <a:lumMod val="75000"/>
                              <a:lumOff val="25000"/>
                            </a:schemeClr>
                          </a:solidFill>
                          <a:latin typeface="Arial"/>
                        </a:rPr>
                        <a:t>1</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324118">
                <a:tc>
                  <a:txBody>
                    <a:bodyPr/>
                    <a:lstStyle/>
                    <a:p>
                      <a:pPr algn="ctr" fontAlgn="b"/>
                      <a:r>
                        <a:rPr lang="es-ES" sz="1800" b="0" i="0" u="none" strike="noStrike">
                          <a:solidFill>
                            <a:schemeClr val="tx1">
                              <a:lumMod val="75000"/>
                              <a:lumOff val="25000"/>
                            </a:schemeClr>
                          </a:solidFill>
                          <a:latin typeface="Arial"/>
                        </a:rPr>
                        <a:t>900</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l" fontAlgn="b"/>
                      <a:r>
                        <a:rPr lang="es-ES" sz="1800" b="0" i="0" u="none" strike="noStrike" dirty="0">
                          <a:solidFill>
                            <a:schemeClr val="tx1">
                              <a:lumMod val="75000"/>
                              <a:lumOff val="25000"/>
                            </a:schemeClr>
                          </a:solidFill>
                          <a:latin typeface="Arial"/>
                        </a:rPr>
                        <a:t> OTROS GASTOS</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r" fontAlgn="b"/>
                      <a:r>
                        <a:rPr lang="es-ES" sz="1800" b="0" i="0" u="none" strike="noStrike" dirty="0">
                          <a:solidFill>
                            <a:schemeClr val="tx1">
                              <a:lumMod val="75000"/>
                              <a:lumOff val="25000"/>
                            </a:schemeClr>
                          </a:solidFill>
                          <a:latin typeface="Arial"/>
                        </a:rPr>
                        <a:t>1.320.000.020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b"/>
                      <a:r>
                        <a:rPr lang="es-ES" sz="1800" b="0" i="0" u="none" strike="noStrike" dirty="0">
                          <a:solidFill>
                            <a:schemeClr val="tx1">
                              <a:lumMod val="75000"/>
                              <a:lumOff val="25000"/>
                            </a:schemeClr>
                          </a:solidFill>
                          <a:latin typeface="Arial"/>
                        </a:rPr>
                        <a:t>2</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405147">
                <a:tc gridSpan="2">
                  <a:txBody>
                    <a:bodyPr/>
                    <a:lstStyle/>
                    <a:p>
                      <a:pPr algn="ctr" fontAlgn="b"/>
                      <a:r>
                        <a:rPr lang="es-ES" sz="1800" b="1" i="0" u="none" strike="noStrike" dirty="0">
                          <a:solidFill>
                            <a:schemeClr val="accent6">
                              <a:lumMod val="50000"/>
                            </a:schemeClr>
                          </a:solidFill>
                          <a:effectLst/>
                          <a:latin typeface="Arial"/>
                        </a:rPr>
                        <a:t> TOTAL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60000"/>
                        <a:lumOff val="40000"/>
                      </a:schemeClr>
                    </a:solidFill>
                  </a:tcPr>
                </a:tc>
                <a:tc hMerge="1">
                  <a:txBody>
                    <a:bodyPr/>
                    <a:lstStyle/>
                    <a:p>
                      <a:pPr algn="ctr" fontAlgn="b"/>
                      <a:endParaRPr lang="es-ES" sz="1800" b="1" i="0" u="none" strike="noStrike" dirty="0">
                        <a:solidFill>
                          <a:schemeClr val="tx1">
                            <a:lumMod val="50000"/>
                            <a:lumOff val="50000"/>
                          </a:schemeClr>
                        </a:solidFill>
                        <a:latin typeface="Arial"/>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r" fontAlgn="b"/>
                      <a:r>
                        <a:rPr lang="es-ES" sz="1800" b="1" i="0" u="none" strike="noStrike" dirty="0">
                          <a:solidFill>
                            <a:schemeClr val="accent6">
                              <a:lumMod val="50000"/>
                            </a:schemeClr>
                          </a:solidFill>
                          <a:effectLst/>
                          <a:latin typeface="Arial"/>
                        </a:rPr>
                        <a:t>66.903.261.860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s-ES" sz="1800" b="1" i="0" u="none" strike="noStrike" dirty="0">
                          <a:solidFill>
                            <a:schemeClr val="accent6">
                              <a:lumMod val="50000"/>
                            </a:schemeClr>
                          </a:solidFill>
                          <a:effectLst/>
                          <a:latin typeface="Arial"/>
                        </a:rPr>
                        <a:t>100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0007"/>
                  </a:ext>
                </a:extLst>
              </a:tr>
            </a:tbl>
          </a:graphicData>
        </a:graphic>
      </p:graphicFrame>
      <p:sp>
        <p:nvSpPr>
          <p:cNvPr id="11" name="10 Rectángulo"/>
          <p:cNvSpPr/>
          <p:nvPr/>
        </p:nvSpPr>
        <p:spPr>
          <a:xfrm>
            <a:off x="0" y="1142984"/>
            <a:ext cx="7429520" cy="369332"/>
          </a:xfrm>
          <a:prstGeom prst="rect">
            <a:avLst/>
          </a:prstGeom>
          <a:solidFill>
            <a:schemeClr val="accent6">
              <a:lumMod val="20000"/>
              <a:lumOff val="80000"/>
            </a:schemeClr>
          </a:solidFill>
        </p:spPr>
        <p:txBody>
          <a:bodyPr wrap="square">
            <a:spAutoFit/>
          </a:bodyPr>
          <a:lstStyle/>
          <a:p>
            <a:pPr algn="r" fontAlgn="b"/>
            <a:r>
              <a:rPr lang="es-ES" b="1" dirty="0">
                <a:solidFill>
                  <a:schemeClr val="accent6">
                    <a:lumMod val="50000"/>
                  </a:schemeClr>
                </a:solidFill>
                <a:latin typeface="Arial"/>
              </a:rPr>
              <a:t>ESTRUCTURA DEL GASTO POR PROGRAMA</a:t>
            </a:r>
          </a:p>
        </p:txBody>
      </p:sp>
      <p:sp>
        <p:nvSpPr>
          <p:cNvPr id="12" name="11 Rectángulo"/>
          <p:cNvSpPr/>
          <p:nvPr/>
        </p:nvSpPr>
        <p:spPr>
          <a:xfrm>
            <a:off x="2285984" y="1571612"/>
            <a:ext cx="6858016" cy="369332"/>
          </a:xfrm>
          <a:prstGeom prst="rect">
            <a:avLst/>
          </a:prstGeom>
          <a:solidFill>
            <a:schemeClr val="accent6">
              <a:lumMod val="20000"/>
              <a:lumOff val="80000"/>
            </a:schemeClr>
          </a:solidFill>
        </p:spPr>
        <p:txBody>
          <a:bodyPr wrap="square">
            <a:spAutoFit/>
          </a:bodyPr>
          <a:lstStyle/>
          <a:p>
            <a:pPr fontAlgn="b"/>
            <a:r>
              <a:rPr lang="es-ES" b="1" dirty="0">
                <a:solidFill>
                  <a:schemeClr val="accent6">
                    <a:lumMod val="50000"/>
                  </a:schemeClr>
                </a:solidFill>
                <a:latin typeface="Arial"/>
              </a:rPr>
              <a:t>PROGRAMA 1: PROGRAMAS DE ADMINISTRACIÓN</a:t>
            </a:r>
          </a:p>
        </p:txBody>
      </p:sp>
      <p:grpSp>
        <p:nvGrpSpPr>
          <p:cNvPr id="14" name="Grupo 13">
            <a:extLst>
              <a:ext uri="{FF2B5EF4-FFF2-40B4-BE49-F238E27FC236}">
                <a16:creationId xmlns="" xmlns:a16="http://schemas.microsoft.com/office/drawing/2014/main" id="{02807B2C-4076-4A11-93BF-B390A295487F}"/>
              </a:ext>
            </a:extLst>
          </p:cNvPr>
          <p:cNvGrpSpPr/>
          <p:nvPr/>
        </p:nvGrpSpPr>
        <p:grpSpPr>
          <a:xfrm>
            <a:off x="237803" y="46488"/>
            <a:ext cx="8635468" cy="832740"/>
            <a:chOff x="237803" y="46488"/>
            <a:chExt cx="8635468" cy="832740"/>
          </a:xfrm>
        </p:grpSpPr>
        <p:grpSp>
          <p:nvGrpSpPr>
            <p:cNvPr id="15" name="20 Grupo">
              <a:extLst>
                <a:ext uri="{FF2B5EF4-FFF2-40B4-BE49-F238E27FC236}">
                  <a16:creationId xmlns="" xmlns:a16="http://schemas.microsoft.com/office/drawing/2014/main" id="{77D5E83D-871D-486B-8113-34FC3EF668B1}"/>
                </a:ext>
              </a:extLst>
            </p:cNvPr>
            <p:cNvGrpSpPr/>
            <p:nvPr/>
          </p:nvGrpSpPr>
          <p:grpSpPr>
            <a:xfrm>
              <a:off x="237803" y="46488"/>
              <a:ext cx="2171640" cy="832740"/>
              <a:chOff x="5715008" y="4929198"/>
              <a:chExt cx="2995006" cy="1217835"/>
            </a:xfrm>
          </p:grpSpPr>
          <p:pic>
            <p:nvPicPr>
              <p:cNvPr id="24" name="6 Imagen" descr="Logo Nuevo INDERT Marzo 2015.jpg">
                <a:extLst>
                  <a:ext uri="{FF2B5EF4-FFF2-40B4-BE49-F238E27FC236}">
                    <a16:creationId xmlns="" xmlns:a16="http://schemas.microsoft.com/office/drawing/2014/main" id="{CBB2A6F5-0DEB-4853-B4CA-4F59F7030542}"/>
                  </a:ext>
                </a:extLst>
              </p:cNvPr>
              <p:cNvPicPr>
                <a:picLocks noChangeAspect="1"/>
              </p:cNvPicPr>
              <p:nvPr/>
            </p:nvPicPr>
            <p:blipFill>
              <a:blip r:embed="rId2">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25" name="18 Rectángulo">
                <a:extLst>
                  <a:ext uri="{FF2B5EF4-FFF2-40B4-BE49-F238E27FC236}">
                    <a16:creationId xmlns="" xmlns:a16="http://schemas.microsoft.com/office/drawing/2014/main" id="{123C8E74-4BAD-464A-8C33-1E9211AC4D33}"/>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23" name="Picture 4" descr="C:\Users\DELL\Downloads\Logo Gobierno Nacional.png">
              <a:extLst>
                <a:ext uri="{FF2B5EF4-FFF2-40B4-BE49-F238E27FC236}">
                  <a16:creationId xmlns="" xmlns:a16="http://schemas.microsoft.com/office/drawing/2014/main" id="{AC45C488-D5F8-456A-A097-370DB72E8D32}"/>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graphicFrame>
        <p:nvGraphicFramePr>
          <p:cNvPr id="7" name="6 Tabla"/>
          <p:cNvGraphicFramePr>
            <a:graphicFrameLocks noGrp="1"/>
          </p:cNvGraphicFramePr>
          <p:nvPr/>
        </p:nvGraphicFramePr>
        <p:xfrm>
          <a:off x="3428992" y="6429396"/>
          <a:ext cx="5643570" cy="381000"/>
        </p:xfrm>
        <a:graphic>
          <a:graphicData uri="http://schemas.openxmlformats.org/drawingml/2006/table">
            <a:tbl>
              <a:tblPr/>
              <a:tblGrid>
                <a:gridCol w="3762380">
                  <a:extLst>
                    <a:ext uri="{9D8B030D-6E8A-4147-A177-3AD203B41FA5}">
                      <a16:colId xmlns="" xmlns:a16="http://schemas.microsoft.com/office/drawing/2014/main" val="20000"/>
                    </a:ext>
                  </a:extLst>
                </a:gridCol>
                <a:gridCol w="1881190">
                  <a:extLst>
                    <a:ext uri="{9D8B030D-6E8A-4147-A177-3AD203B41FA5}">
                      <a16:colId xmlns="" xmlns:a16="http://schemas.microsoft.com/office/drawing/2014/main" val="20001"/>
                    </a:ext>
                  </a:extLst>
                </a:gridCol>
              </a:tblGrid>
              <a:tr h="381000">
                <a:tc>
                  <a:txBody>
                    <a:bodyPr/>
                    <a:lstStyle/>
                    <a:p>
                      <a:pPr algn="ctr" fontAlgn="ctr"/>
                      <a:r>
                        <a:rPr lang="es-ES" sz="1800" b="1" i="0" u="none" strike="noStrike" dirty="0">
                          <a:solidFill>
                            <a:schemeClr val="bg1"/>
                          </a:solidFill>
                          <a:effectLst>
                            <a:outerShdw blurRad="38100" dist="38100" dir="2700000" algn="tl">
                              <a:srgbClr val="000000">
                                <a:alpha val="43137"/>
                              </a:srgbClr>
                            </a:outerShdw>
                          </a:effectLst>
                          <a:latin typeface="+mj-lt"/>
                        </a:rPr>
                        <a:t>                                    TOTAL GENERAL</a:t>
                      </a:r>
                    </a:p>
                  </a:txBody>
                  <a:tcPr marL="9525" marR="9525" marT="9525" marB="0" anchor="ctr">
                    <a:lnL>
                      <a:noFill/>
                    </a:lnL>
                    <a:lnR>
                      <a:noFill/>
                    </a:lnR>
                    <a:lnT>
                      <a:noFill/>
                    </a:lnT>
                    <a:lnB>
                      <a:noFill/>
                    </a:lnB>
                    <a:noFill/>
                  </a:tcPr>
                </a:tc>
                <a:tc>
                  <a:txBody>
                    <a:bodyPr/>
                    <a:lstStyle/>
                    <a:p>
                      <a:pPr algn="ctr" fontAlgn="ctr"/>
                      <a:r>
                        <a:rPr lang="es-ES" sz="2000" b="1" i="0" u="none" strike="noStrike" dirty="0">
                          <a:solidFill>
                            <a:schemeClr val="bg1"/>
                          </a:solidFill>
                          <a:effectLst>
                            <a:outerShdw blurRad="38100" dist="38100" dir="2700000" algn="tl">
                              <a:srgbClr val="000000">
                                <a:alpha val="43137"/>
                              </a:srgbClr>
                            </a:outerShdw>
                          </a:effectLst>
                          <a:latin typeface="+mj-lt"/>
                        </a:rPr>
                        <a:t>148.079.085.575  </a:t>
                      </a:r>
                    </a:p>
                  </a:txBody>
                  <a:tcPr marL="9525" marR="9525" marT="9525" marB="0" anchor="ctr">
                    <a:lnL>
                      <a:noFill/>
                    </a:lnL>
                    <a:lnR>
                      <a:noFill/>
                    </a:lnR>
                    <a:lnT>
                      <a:noFill/>
                    </a:lnT>
                    <a:lnB>
                      <a:noFill/>
                    </a:lnB>
                    <a:noFill/>
                  </a:tcPr>
                </a:tc>
                <a:extLst>
                  <a:ext uri="{0D108BD9-81ED-4DB2-BD59-A6C34878D82A}">
                    <a16:rowId xmlns="" xmlns:a16="http://schemas.microsoft.com/office/drawing/2014/main" val="10000"/>
                  </a:ext>
                </a:extLst>
              </a:tr>
            </a:tbl>
          </a:graphicData>
        </a:graphic>
      </p:graphicFrame>
      <p:graphicFrame>
        <p:nvGraphicFramePr>
          <p:cNvPr id="8" name="7 Tabla"/>
          <p:cNvGraphicFramePr>
            <a:graphicFrameLocks noGrp="1"/>
          </p:cNvGraphicFramePr>
          <p:nvPr/>
        </p:nvGraphicFramePr>
        <p:xfrm>
          <a:off x="357158" y="1006125"/>
          <a:ext cx="8501122" cy="4611676"/>
        </p:xfrm>
        <a:graphic>
          <a:graphicData uri="http://schemas.openxmlformats.org/drawingml/2006/table">
            <a:tbl>
              <a:tblPr/>
              <a:tblGrid>
                <a:gridCol w="807383">
                  <a:extLst>
                    <a:ext uri="{9D8B030D-6E8A-4147-A177-3AD203B41FA5}">
                      <a16:colId xmlns="" xmlns:a16="http://schemas.microsoft.com/office/drawing/2014/main" val="20000"/>
                    </a:ext>
                  </a:extLst>
                </a:gridCol>
                <a:gridCol w="3456488">
                  <a:extLst>
                    <a:ext uri="{9D8B030D-6E8A-4147-A177-3AD203B41FA5}">
                      <a16:colId xmlns="" xmlns:a16="http://schemas.microsoft.com/office/drawing/2014/main" val="20001"/>
                    </a:ext>
                  </a:extLst>
                </a:gridCol>
                <a:gridCol w="2277190">
                  <a:extLst>
                    <a:ext uri="{9D8B030D-6E8A-4147-A177-3AD203B41FA5}">
                      <a16:colId xmlns="" xmlns:a16="http://schemas.microsoft.com/office/drawing/2014/main" val="20002"/>
                    </a:ext>
                  </a:extLst>
                </a:gridCol>
                <a:gridCol w="1960061">
                  <a:extLst>
                    <a:ext uri="{9D8B030D-6E8A-4147-A177-3AD203B41FA5}">
                      <a16:colId xmlns="" xmlns:a16="http://schemas.microsoft.com/office/drawing/2014/main" val="20003"/>
                    </a:ext>
                  </a:extLst>
                </a:gridCol>
              </a:tblGrid>
              <a:tr h="272497">
                <a:tc gridSpan="4">
                  <a:txBody>
                    <a:bodyPr/>
                    <a:lstStyle/>
                    <a:p>
                      <a:pPr algn="l" fontAlgn="b"/>
                      <a:r>
                        <a:rPr lang="es-ES" sz="2000" b="1" i="0" u="none" strike="noStrike" dirty="0">
                          <a:solidFill>
                            <a:schemeClr val="accent6">
                              <a:lumMod val="50000"/>
                            </a:schemeClr>
                          </a:solidFill>
                          <a:latin typeface="+mj-lt"/>
                        </a:rPr>
                        <a:t>PROGRAMA 2: </a:t>
                      </a:r>
                      <a:r>
                        <a:rPr lang="es-ES" sz="2000" b="1" i="0" u="none" strike="noStrike" dirty="0">
                          <a:solidFill>
                            <a:schemeClr val="tx1">
                              <a:lumMod val="65000"/>
                              <a:lumOff val="35000"/>
                            </a:schemeClr>
                          </a:solidFill>
                          <a:latin typeface="+mj-lt"/>
                        </a:rPr>
                        <a:t>PROGRAMAS DE ACCIÓN-PROGRAMA 1</a:t>
                      </a:r>
                    </a:p>
                  </a:txBody>
                  <a:tcPr marL="8599" marR="8599" marT="8599"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167014">
                <a:tc>
                  <a:txBody>
                    <a:bodyPr/>
                    <a:lstStyle/>
                    <a:p>
                      <a:pPr algn="ctr" fontAlgn="b"/>
                      <a:endParaRPr lang="es-ES" sz="1100" b="0" i="0" u="none" strike="noStrike" dirty="0">
                        <a:solidFill>
                          <a:srgbClr val="000000"/>
                        </a:solidFill>
                        <a:latin typeface="+mj-lt"/>
                      </a:endParaRPr>
                    </a:p>
                  </a:txBody>
                  <a:tcPr marL="8599" marR="8599" marT="8599" marB="0" anchor="ctr">
                    <a:lnL>
                      <a:noFill/>
                    </a:lnL>
                    <a:lnR>
                      <a:noFill/>
                    </a:lnR>
                    <a:lnT>
                      <a:noFill/>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endParaRPr lang="es-ES" sz="1100" b="0" i="0" u="none" strike="noStrike" dirty="0">
                        <a:solidFill>
                          <a:srgbClr val="000000"/>
                        </a:solidFill>
                        <a:latin typeface="+mj-lt"/>
                      </a:endParaRPr>
                    </a:p>
                  </a:txBody>
                  <a:tcPr marL="8599" marR="8599" marT="8599" marB="0" anchor="ctr">
                    <a:lnL>
                      <a:noFill/>
                    </a:lnL>
                    <a:lnR>
                      <a:noFill/>
                    </a:lnR>
                    <a:lnT>
                      <a:noFill/>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endParaRPr lang="es-ES" sz="1100" b="0" i="0" u="none" strike="noStrike">
                        <a:solidFill>
                          <a:srgbClr val="000000"/>
                        </a:solidFill>
                        <a:latin typeface="+mj-lt"/>
                      </a:endParaRPr>
                    </a:p>
                  </a:txBody>
                  <a:tcPr marL="8599" marR="8599" marT="8599" marB="0" anchor="ctr">
                    <a:lnL>
                      <a:noFill/>
                    </a:lnL>
                    <a:lnR>
                      <a:noFill/>
                    </a:lnR>
                    <a:lnT>
                      <a:noFill/>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endParaRPr lang="es-ES" sz="1100" b="0" i="0" u="none" strike="noStrike">
                        <a:solidFill>
                          <a:srgbClr val="000000"/>
                        </a:solidFill>
                        <a:latin typeface="+mj-lt"/>
                      </a:endParaRPr>
                    </a:p>
                  </a:txBody>
                  <a:tcPr marL="8599" marR="8599" marT="8599" marB="0" anchor="ctr">
                    <a:lnL>
                      <a:noFill/>
                    </a:lnL>
                    <a:lnR>
                      <a:noFill/>
                    </a:lnR>
                    <a:lnT>
                      <a:noFill/>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1"/>
                  </a:ext>
                </a:extLst>
              </a:tr>
              <a:tr h="351609">
                <a:tc>
                  <a:txBody>
                    <a:bodyPr/>
                    <a:lstStyle/>
                    <a:p>
                      <a:pPr algn="ctr" fontAlgn="ctr"/>
                      <a:r>
                        <a:rPr lang="es-ES" sz="1400" b="1" i="0" u="none" strike="noStrike" dirty="0">
                          <a:solidFill>
                            <a:schemeClr val="bg1"/>
                          </a:solidFill>
                          <a:latin typeface="+mj-lt"/>
                        </a:rPr>
                        <a:t>NIVELES</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50000"/>
                      </a:schemeClr>
                    </a:solidFill>
                  </a:tcPr>
                </a:tc>
                <a:tc>
                  <a:txBody>
                    <a:bodyPr/>
                    <a:lstStyle/>
                    <a:p>
                      <a:pPr algn="ctr" fontAlgn="ctr"/>
                      <a:r>
                        <a:rPr lang="es-ES" sz="1400" b="1" i="0" u="none" strike="noStrike" dirty="0">
                          <a:solidFill>
                            <a:schemeClr val="bg1"/>
                          </a:solidFill>
                          <a:latin typeface="+mj-lt"/>
                        </a:rPr>
                        <a:t>DESCRIPCION</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50000"/>
                      </a:schemeClr>
                    </a:solidFill>
                  </a:tcPr>
                </a:tc>
                <a:tc>
                  <a:txBody>
                    <a:bodyPr/>
                    <a:lstStyle/>
                    <a:p>
                      <a:pPr algn="ctr" fontAlgn="ctr"/>
                      <a:r>
                        <a:rPr lang="es-ES" sz="1400" b="1" i="0" u="none" strike="noStrike" dirty="0">
                          <a:solidFill>
                            <a:schemeClr val="bg1"/>
                          </a:solidFill>
                          <a:latin typeface="+mj-lt"/>
                        </a:rPr>
                        <a:t>PLAN FINANCIERO 2018</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50000"/>
                      </a:schemeClr>
                    </a:solidFill>
                  </a:tcPr>
                </a:tc>
                <a:tc>
                  <a:txBody>
                    <a:bodyPr/>
                    <a:lstStyle/>
                    <a:p>
                      <a:pPr algn="ctr" fontAlgn="ctr"/>
                      <a:r>
                        <a:rPr lang="es-ES" sz="1400" b="1" i="0" u="none" strike="noStrike" dirty="0">
                          <a:solidFill>
                            <a:schemeClr val="bg1"/>
                          </a:solidFill>
                          <a:latin typeface="+mj-lt"/>
                        </a:rPr>
                        <a:t>%</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50000"/>
                      </a:schemeClr>
                    </a:solidFill>
                  </a:tcPr>
                </a:tc>
                <a:extLst>
                  <a:ext uri="{0D108BD9-81ED-4DB2-BD59-A6C34878D82A}">
                    <a16:rowId xmlns="" xmlns:a16="http://schemas.microsoft.com/office/drawing/2014/main" val="10002"/>
                  </a:ext>
                </a:extLst>
              </a:tr>
              <a:tr h="246126">
                <a:tc>
                  <a:txBody>
                    <a:bodyPr/>
                    <a:lstStyle/>
                    <a:p>
                      <a:pPr algn="ctr" fontAlgn="b"/>
                      <a:r>
                        <a:rPr lang="es-ES" sz="1400" b="0" i="0" u="none" strike="noStrike" dirty="0">
                          <a:solidFill>
                            <a:srgbClr val="000000"/>
                          </a:solidFill>
                          <a:latin typeface="+mj-lt"/>
                        </a:rPr>
                        <a:t>100</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r>
                        <a:rPr lang="es-ES" sz="1400" b="0" i="0" u="none" strike="noStrike" dirty="0">
                          <a:solidFill>
                            <a:srgbClr val="000000"/>
                          </a:solidFill>
                          <a:latin typeface="+mj-lt"/>
                        </a:rPr>
                        <a:t>SERVICIOS PERSONALES</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b"/>
                      <a:r>
                        <a:rPr lang="es-ES" sz="1400" b="0" i="0" u="none" strike="noStrike">
                          <a:solidFill>
                            <a:srgbClr val="000000"/>
                          </a:solidFill>
                          <a:latin typeface="+mj-lt"/>
                        </a:rPr>
                        <a:t>4.701.580.000  </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s-ES" sz="1400" b="0" i="0" u="none" strike="noStrike">
                          <a:solidFill>
                            <a:srgbClr val="000000"/>
                          </a:solidFill>
                          <a:latin typeface="+mj-lt"/>
                        </a:rPr>
                        <a:t>7</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3"/>
                  </a:ext>
                </a:extLst>
              </a:tr>
              <a:tr h="246126">
                <a:tc>
                  <a:txBody>
                    <a:bodyPr/>
                    <a:lstStyle/>
                    <a:p>
                      <a:pPr algn="ctr" fontAlgn="b"/>
                      <a:r>
                        <a:rPr lang="es-ES" sz="1400" b="0" i="0" u="none" strike="noStrike" dirty="0">
                          <a:solidFill>
                            <a:srgbClr val="000000"/>
                          </a:solidFill>
                          <a:latin typeface="+mj-lt"/>
                        </a:rPr>
                        <a:t>200</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r>
                        <a:rPr lang="es-ES" sz="1400" b="0" i="0" u="none" strike="noStrike" dirty="0">
                          <a:solidFill>
                            <a:srgbClr val="000000"/>
                          </a:solidFill>
                          <a:latin typeface="+mj-lt"/>
                        </a:rPr>
                        <a:t>SERVICIOS NO PERSONALES</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b"/>
                      <a:r>
                        <a:rPr lang="es-ES" sz="1400" b="0" i="0" u="none" strike="noStrike">
                          <a:solidFill>
                            <a:srgbClr val="000000"/>
                          </a:solidFill>
                          <a:latin typeface="+mj-lt"/>
                        </a:rPr>
                        <a:t>4.096.723.848  </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s-ES" sz="1400" b="0" i="0" u="none" strike="noStrike">
                          <a:solidFill>
                            <a:srgbClr val="000000"/>
                          </a:solidFill>
                          <a:latin typeface="+mj-lt"/>
                        </a:rPr>
                        <a:t>6</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4"/>
                  </a:ext>
                </a:extLst>
              </a:tr>
              <a:tr h="246126">
                <a:tc>
                  <a:txBody>
                    <a:bodyPr/>
                    <a:lstStyle/>
                    <a:p>
                      <a:pPr algn="ctr" fontAlgn="b"/>
                      <a:r>
                        <a:rPr lang="es-ES" sz="1400" b="0" i="0" u="none" strike="noStrike">
                          <a:solidFill>
                            <a:srgbClr val="000000"/>
                          </a:solidFill>
                          <a:latin typeface="+mj-lt"/>
                        </a:rPr>
                        <a:t>300</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r>
                        <a:rPr lang="es-ES" sz="1400" b="0" i="0" u="none" strike="noStrike" dirty="0">
                          <a:solidFill>
                            <a:srgbClr val="000000"/>
                          </a:solidFill>
                          <a:latin typeface="+mj-lt"/>
                        </a:rPr>
                        <a:t>BIENES DE CONSUMO E INSUMOS</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b"/>
                      <a:r>
                        <a:rPr lang="es-ES" sz="1400" b="0" i="0" u="none" strike="noStrike" dirty="0">
                          <a:solidFill>
                            <a:srgbClr val="000000"/>
                          </a:solidFill>
                          <a:latin typeface="+mj-lt"/>
                        </a:rPr>
                        <a:t>1.403.182.040  </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s-ES" sz="1400" b="0" i="0" u="none" strike="noStrike">
                          <a:solidFill>
                            <a:srgbClr val="000000"/>
                          </a:solidFill>
                          <a:latin typeface="+mj-lt"/>
                        </a:rPr>
                        <a:t>2</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5"/>
                  </a:ext>
                </a:extLst>
              </a:tr>
              <a:tr h="246126">
                <a:tc>
                  <a:txBody>
                    <a:bodyPr/>
                    <a:lstStyle/>
                    <a:p>
                      <a:pPr algn="ctr" fontAlgn="b"/>
                      <a:r>
                        <a:rPr lang="es-ES" sz="1400" b="0" i="0" u="none" strike="noStrike">
                          <a:solidFill>
                            <a:srgbClr val="000000"/>
                          </a:solidFill>
                          <a:latin typeface="+mj-lt"/>
                        </a:rPr>
                        <a:t>400</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r>
                        <a:rPr lang="es-ES" sz="1400" b="0" i="0" u="none" strike="noStrike" dirty="0">
                          <a:solidFill>
                            <a:srgbClr val="000000"/>
                          </a:solidFill>
                          <a:latin typeface="+mj-lt"/>
                        </a:rPr>
                        <a:t>BIENES DE CAMBIO (TIERRAS)</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b"/>
                      <a:r>
                        <a:rPr lang="es-ES" sz="1400" b="0" i="0" u="none" strike="noStrike" dirty="0">
                          <a:solidFill>
                            <a:srgbClr val="000000"/>
                          </a:solidFill>
                          <a:latin typeface="+mj-lt"/>
                        </a:rPr>
                        <a:t>50.050.000.000  </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mj-lt"/>
                        </a:rPr>
                        <a:t>78</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6"/>
                  </a:ext>
                </a:extLst>
              </a:tr>
              <a:tr h="246126">
                <a:tc>
                  <a:txBody>
                    <a:bodyPr/>
                    <a:lstStyle/>
                    <a:p>
                      <a:pPr algn="ctr" fontAlgn="b"/>
                      <a:r>
                        <a:rPr lang="es-ES" sz="1400" b="0" i="0" u="none" strike="noStrike">
                          <a:solidFill>
                            <a:srgbClr val="000000"/>
                          </a:solidFill>
                          <a:latin typeface="+mj-lt"/>
                        </a:rPr>
                        <a:t>500</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r>
                        <a:rPr lang="es-ES" sz="1400" b="0" i="0" u="none" strike="noStrike" dirty="0">
                          <a:solidFill>
                            <a:srgbClr val="000000"/>
                          </a:solidFill>
                          <a:latin typeface="+mj-lt"/>
                        </a:rPr>
                        <a:t>INVERSION FISICA</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b"/>
                      <a:r>
                        <a:rPr lang="es-ES" sz="1400" b="0" i="0" u="none" strike="noStrike" dirty="0">
                          <a:solidFill>
                            <a:srgbClr val="000000"/>
                          </a:solidFill>
                          <a:latin typeface="+mj-lt"/>
                        </a:rPr>
                        <a:t>4.163.798.391  </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mj-lt"/>
                        </a:rPr>
                        <a:t>6</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7"/>
                  </a:ext>
                </a:extLst>
              </a:tr>
              <a:tr h="307658">
                <a:tc>
                  <a:txBody>
                    <a:bodyPr/>
                    <a:lstStyle/>
                    <a:p>
                      <a:pPr algn="ctr" fontAlgn="b"/>
                      <a:r>
                        <a:rPr lang="es-ES" sz="1400" b="1" i="0" u="none" strike="noStrike" dirty="0">
                          <a:solidFill>
                            <a:schemeClr val="accent6">
                              <a:lumMod val="50000"/>
                            </a:schemeClr>
                          </a:solidFill>
                          <a:latin typeface="+mj-lt"/>
                        </a:rPr>
                        <a:t> </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s-ES" sz="1400" b="1" i="0" u="none" strike="noStrike" dirty="0">
                          <a:solidFill>
                            <a:schemeClr val="accent6">
                              <a:lumMod val="50000"/>
                            </a:schemeClr>
                          </a:solidFill>
                          <a:latin typeface="+mj-lt"/>
                        </a:rPr>
                        <a:t>TOTAL </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c>
                  <a:txBody>
                    <a:bodyPr/>
                    <a:lstStyle/>
                    <a:p>
                      <a:pPr algn="r" fontAlgn="b"/>
                      <a:r>
                        <a:rPr lang="es-ES" sz="1400" b="1" i="0" u="none" strike="noStrike" dirty="0">
                          <a:solidFill>
                            <a:schemeClr val="accent6">
                              <a:lumMod val="50000"/>
                            </a:schemeClr>
                          </a:solidFill>
                          <a:latin typeface="+mj-lt"/>
                        </a:rPr>
                        <a:t>64.415.284.279  </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s-ES" sz="1400" b="1" i="0" u="none" strike="noStrike" dirty="0">
                          <a:solidFill>
                            <a:schemeClr val="accent6">
                              <a:lumMod val="50000"/>
                            </a:schemeClr>
                          </a:solidFill>
                          <a:latin typeface="+mj-lt"/>
                        </a:rPr>
                        <a:t>100</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0008"/>
                  </a:ext>
                </a:extLst>
              </a:tr>
              <a:tr h="167014">
                <a:tc gridSpan="4">
                  <a:txBody>
                    <a:bodyPr/>
                    <a:lstStyle/>
                    <a:p>
                      <a:pPr algn="l" fontAlgn="b"/>
                      <a:endParaRPr lang="es-ES" sz="1100" b="0" i="0" u="none" strike="noStrike" dirty="0">
                        <a:solidFill>
                          <a:srgbClr val="000000"/>
                        </a:solidFill>
                        <a:latin typeface="+mj-lt"/>
                      </a:endParaRPr>
                    </a:p>
                  </a:txBody>
                  <a:tcPr marL="8599" marR="8599" marT="8599" marB="0" anchor="ctr">
                    <a:lnL>
                      <a:noFill/>
                    </a:lnL>
                    <a:lnR>
                      <a:noFill/>
                    </a:lnR>
                    <a:lnT w="12700" cap="flat" cmpd="sng" algn="ctr">
                      <a:solidFill>
                        <a:schemeClr val="tx1">
                          <a:lumMod val="75000"/>
                          <a:lumOff val="25000"/>
                        </a:schemeClr>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9"/>
                  </a:ext>
                </a:extLst>
              </a:tr>
              <a:tr h="272497">
                <a:tc gridSpan="4">
                  <a:txBody>
                    <a:bodyPr/>
                    <a:lstStyle/>
                    <a:p>
                      <a:pPr algn="l" fontAlgn="b"/>
                      <a:r>
                        <a:rPr lang="es-ES" sz="2000" b="1" i="0" u="none" strike="noStrike" dirty="0">
                          <a:solidFill>
                            <a:schemeClr val="accent6">
                              <a:lumMod val="50000"/>
                            </a:schemeClr>
                          </a:solidFill>
                          <a:latin typeface="+mj-lt"/>
                        </a:rPr>
                        <a:t>PROGRAMA 2: </a:t>
                      </a:r>
                      <a:r>
                        <a:rPr lang="es-ES" sz="2000" b="1" i="0" u="none" strike="noStrike" dirty="0">
                          <a:solidFill>
                            <a:schemeClr val="tx1">
                              <a:lumMod val="65000"/>
                              <a:lumOff val="35000"/>
                            </a:schemeClr>
                          </a:solidFill>
                          <a:latin typeface="+mj-lt"/>
                        </a:rPr>
                        <a:t>PROGRAMAS DE ACCIÓN-PROGRAMA 2</a:t>
                      </a:r>
                    </a:p>
                  </a:txBody>
                  <a:tcPr marL="8599" marR="8599" marT="8599"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10"/>
                  </a:ext>
                </a:extLst>
              </a:tr>
              <a:tr h="167014">
                <a:tc>
                  <a:txBody>
                    <a:bodyPr/>
                    <a:lstStyle/>
                    <a:p>
                      <a:pPr algn="ctr" fontAlgn="b"/>
                      <a:endParaRPr lang="es-ES" sz="1100" b="0" i="0" u="none" strike="noStrike">
                        <a:solidFill>
                          <a:srgbClr val="000000"/>
                        </a:solidFill>
                        <a:latin typeface="+mj-lt"/>
                      </a:endParaRPr>
                    </a:p>
                  </a:txBody>
                  <a:tcPr marL="8599" marR="8599" marT="8599" marB="0" anchor="ctr">
                    <a:lnL>
                      <a:noFill/>
                    </a:lnL>
                    <a:lnR>
                      <a:noFill/>
                    </a:lnR>
                    <a:lnT>
                      <a:noFill/>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endParaRPr lang="es-ES" sz="1100" b="0" i="0" u="none" strike="noStrike" dirty="0">
                        <a:solidFill>
                          <a:srgbClr val="000000"/>
                        </a:solidFill>
                        <a:latin typeface="+mj-lt"/>
                      </a:endParaRPr>
                    </a:p>
                  </a:txBody>
                  <a:tcPr marL="8599" marR="8599" marT="8599" marB="0" anchor="ctr">
                    <a:lnL>
                      <a:noFill/>
                    </a:lnL>
                    <a:lnR>
                      <a:noFill/>
                    </a:lnR>
                    <a:lnT>
                      <a:noFill/>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endParaRPr lang="es-ES" sz="1100" b="0" i="0" u="none" strike="noStrike">
                        <a:solidFill>
                          <a:srgbClr val="000000"/>
                        </a:solidFill>
                        <a:latin typeface="+mj-lt"/>
                      </a:endParaRPr>
                    </a:p>
                  </a:txBody>
                  <a:tcPr marL="8599" marR="8599" marT="8599" marB="0" anchor="ctr">
                    <a:lnL>
                      <a:noFill/>
                    </a:lnL>
                    <a:lnR>
                      <a:noFill/>
                    </a:lnR>
                    <a:lnT>
                      <a:noFill/>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endParaRPr lang="es-ES" sz="1100" b="0" i="0" u="none" strike="noStrike" dirty="0">
                        <a:solidFill>
                          <a:srgbClr val="000000"/>
                        </a:solidFill>
                        <a:latin typeface="+mj-lt"/>
                      </a:endParaRPr>
                    </a:p>
                  </a:txBody>
                  <a:tcPr marL="8599" marR="8599" marT="8599" marB="0" anchor="ctr">
                    <a:lnL>
                      <a:noFill/>
                    </a:lnL>
                    <a:lnR>
                      <a:noFill/>
                    </a:lnR>
                    <a:lnT>
                      <a:noFill/>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11"/>
                  </a:ext>
                </a:extLst>
              </a:tr>
              <a:tr h="351609">
                <a:tc>
                  <a:txBody>
                    <a:bodyPr/>
                    <a:lstStyle/>
                    <a:p>
                      <a:pPr algn="ctr" fontAlgn="ctr"/>
                      <a:r>
                        <a:rPr lang="es-ES" sz="1400" b="1" i="0" u="none" strike="noStrike" dirty="0">
                          <a:solidFill>
                            <a:schemeClr val="bg1"/>
                          </a:solidFill>
                          <a:latin typeface="+mj-lt"/>
                        </a:rPr>
                        <a:t>NIVELES</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50000"/>
                      </a:schemeClr>
                    </a:solidFill>
                  </a:tcPr>
                </a:tc>
                <a:tc>
                  <a:txBody>
                    <a:bodyPr/>
                    <a:lstStyle/>
                    <a:p>
                      <a:pPr algn="ctr" fontAlgn="ctr"/>
                      <a:r>
                        <a:rPr lang="es-ES" sz="1400" b="1" i="0" u="none" strike="noStrike" dirty="0">
                          <a:solidFill>
                            <a:schemeClr val="bg1"/>
                          </a:solidFill>
                          <a:latin typeface="+mj-lt"/>
                        </a:rPr>
                        <a:t>DESCRIPCION</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50000"/>
                      </a:schemeClr>
                    </a:solidFill>
                  </a:tcPr>
                </a:tc>
                <a:tc>
                  <a:txBody>
                    <a:bodyPr/>
                    <a:lstStyle/>
                    <a:p>
                      <a:pPr algn="ctr" fontAlgn="ctr"/>
                      <a:r>
                        <a:rPr lang="es-ES" sz="1400" b="1" i="0" u="none" strike="noStrike" dirty="0">
                          <a:solidFill>
                            <a:schemeClr val="bg1"/>
                          </a:solidFill>
                          <a:latin typeface="+mj-lt"/>
                        </a:rPr>
                        <a:t>PLAN FINANCIERO 2018</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50000"/>
                      </a:schemeClr>
                    </a:solidFill>
                  </a:tcPr>
                </a:tc>
                <a:tc>
                  <a:txBody>
                    <a:bodyPr/>
                    <a:lstStyle/>
                    <a:p>
                      <a:pPr algn="ctr" fontAlgn="ctr"/>
                      <a:r>
                        <a:rPr lang="es-ES" sz="1400" b="1" i="0" u="none" strike="noStrike" dirty="0">
                          <a:solidFill>
                            <a:schemeClr val="bg1"/>
                          </a:solidFill>
                          <a:latin typeface="+mj-lt"/>
                        </a:rPr>
                        <a:t>%</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50000"/>
                      </a:schemeClr>
                    </a:solidFill>
                  </a:tcPr>
                </a:tc>
                <a:extLst>
                  <a:ext uri="{0D108BD9-81ED-4DB2-BD59-A6C34878D82A}">
                    <a16:rowId xmlns="" xmlns:a16="http://schemas.microsoft.com/office/drawing/2014/main" val="10012"/>
                  </a:ext>
                </a:extLst>
              </a:tr>
              <a:tr h="246126">
                <a:tc>
                  <a:txBody>
                    <a:bodyPr/>
                    <a:lstStyle/>
                    <a:p>
                      <a:pPr algn="ctr" fontAlgn="b"/>
                      <a:r>
                        <a:rPr lang="es-ES" sz="1400" b="0" i="0" u="none" strike="noStrike" dirty="0">
                          <a:solidFill>
                            <a:srgbClr val="000000"/>
                          </a:solidFill>
                          <a:latin typeface="+mj-lt"/>
                        </a:rPr>
                        <a:t>200</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r>
                        <a:rPr lang="es-ES" sz="1400" b="0" i="0" u="none" strike="noStrike" dirty="0">
                          <a:solidFill>
                            <a:srgbClr val="000000"/>
                          </a:solidFill>
                          <a:latin typeface="+mj-lt"/>
                        </a:rPr>
                        <a:t>SERVICIOS NO PERSONALES</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b"/>
                      <a:r>
                        <a:rPr lang="es-ES" sz="1400" b="0" i="0" u="none" strike="noStrike">
                          <a:solidFill>
                            <a:srgbClr val="000000"/>
                          </a:solidFill>
                          <a:latin typeface="+mj-lt"/>
                        </a:rPr>
                        <a:t>844.080.000  </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mj-lt"/>
                        </a:rPr>
                        <a:t>5</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13"/>
                  </a:ext>
                </a:extLst>
              </a:tr>
              <a:tr h="246126">
                <a:tc>
                  <a:txBody>
                    <a:bodyPr/>
                    <a:lstStyle/>
                    <a:p>
                      <a:pPr algn="ctr" fontAlgn="b"/>
                      <a:r>
                        <a:rPr lang="es-ES" sz="1400" b="0" i="0" u="none" strike="noStrike">
                          <a:solidFill>
                            <a:srgbClr val="000000"/>
                          </a:solidFill>
                          <a:latin typeface="+mj-lt"/>
                        </a:rPr>
                        <a:t>500</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r>
                        <a:rPr lang="es-ES" sz="1400" b="0" i="0" u="none" strike="noStrike" dirty="0">
                          <a:solidFill>
                            <a:srgbClr val="000000"/>
                          </a:solidFill>
                          <a:latin typeface="+mj-lt"/>
                        </a:rPr>
                        <a:t>INVERSION FISICA (CONSTRUCCIONES)</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b"/>
                      <a:r>
                        <a:rPr lang="es-ES" sz="1400" b="0" i="0" u="none" strike="noStrike" dirty="0">
                          <a:solidFill>
                            <a:srgbClr val="000000"/>
                          </a:solidFill>
                          <a:latin typeface="+mj-lt"/>
                        </a:rPr>
                        <a:t>2.000.000.000  </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mj-lt"/>
                        </a:rPr>
                        <a:t>12</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14"/>
                  </a:ext>
                </a:extLst>
              </a:tr>
              <a:tr h="246126">
                <a:tc>
                  <a:txBody>
                    <a:bodyPr/>
                    <a:lstStyle/>
                    <a:p>
                      <a:pPr algn="ctr" fontAlgn="b"/>
                      <a:r>
                        <a:rPr lang="es-ES" sz="1400" b="0" i="0" u="none" strike="noStrike">
                          <a:solidFill>
                            <a:srgbClr val="000000"/>
                          </a:solidFill>
                          <a:latin typeface="+mj-lt"/>
                        </a:rPr>
                        <a:t>800</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r>
                        <a:rPr lang="es-ES" sz="1400" b="0" i="0" u="none" strike="noStrike" dirty="0">
                          <a:solidFill>
                            <a:srgbClr val="000000"/>
                          </a:solidFill>
                          <a:latin typeface="+mj-lt"/>
                        </a:rPr>
                        <a:t>TRANSFERENCIAS (SIRT Y ONGs)</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b"/>
                      <a:r>
                        <a:rPr lang="es-ES" sz="1400" b="0" i="0" u="none" strike="noStrike" dirty="0">
                          <a:solidFill>
                            <a:srgbClr val="000000"/>
                          </a:solidFill>
                          <a:latin typeface="+mj-lt"/>
                        </a:rPr>
                        <a:t>13.916.459.436  </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mj-lt"/>
                        </a:rPr>
                        <a:t>83</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15"/>
                  </a:ext>
                </a:extLst>
              </a:tr>
              <a:tr h="307658">
                <a:tc>
                  <a:txBody>
                    <a:bodyPr/>
                    <a:lstStyle/>
                    <a:p>
                      <a:pPr algn="ctr" fontAlgn="b"/>
                      <a:r>
                        <a:rPr lang="es-ES" sz="1400" b="1" i="0" u="none" strike="noStrike" dirty="0">
                          <a:solidFill>
                            <a:schemeClr val="accent6">
                              <a:lumMod val="50000"/>
                            </a:schemeClr>
                          </a:solidFill>
                          <a:latin typeface="+mj-lt"/>
                        </a:rPr>
                        <a:t> </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s-ES" sz="1400" b="1" i="0" u="none" strike="noStrike" dirty="0">
                          <a:solidFill>
                            <a:schemeClr val="accent6">
                              <a:lumMod val="50000"/>
                            </a:schemeClr>
                          </a:solidFill>
                          <a:latin typeface="+mj-lt"/>
                        </a:rPr>
                        <a:t>TOTAL </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c>
                  <a:txBody>
                    <a:bodyPr/>
                    <a:lstStyle/>
                    <a:p>
                      <a:pPr algn="r" fontAlgn="b"/>
                      <a:r>
                        <a:rPr lang="es-ES" sz="1400" b="1" i="0" u="none" strike="noStrike" dirty="0">
                          <a:solidFill>
                            <a:schemeClr val="accent6">
                              <a:lumMod val="50000"/>
                            </a:schemeClr>
                          </a:solidFill>
                          <a:latin typeface="+mj-lt"/>
                        </a:rPr>
                        <a:t>16.760.539.436  </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s-ES" sz="1400" b="1" i="0" u="none" strike="noStrike" dirty="0">
                          <a:solidFill>
                            <a:schemeClr val="accent6">
                              <a:lumMod val="50000"/>
                            </a:schemeClr>
                          </a:solidFill>
                          <a:latin typeface="+mj-lt"/>
                        </a:rPr>
                        <a:t>100</a:t>
                      </a:r>
                    </a:p>
                  </a:txBody>
                  <a:tcPr marL="8599" marR="8599" marT="8599"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0016"/>
                  </a:ext>
                </a:extLst>
              </a:tr>
              <a:tr h="0">
                <a:tc gridSpan="4">
                  <a:txBody>
                    <a:bodyPr/>
                    <a:lstStyle/>
                    <a:p>
                      <a:pPr algn="l" fontAlgn="b"/>
                      <a:endParaRPr lang="es-ES" sz="1050" b="0" i="0" u="none" strike="noStrike" dirty="0">
                        <a:solidFill>
                          <a:srgbClr val="000000"/>
                        </a:solidFill>
                        <a:latin typeface="+mj-lt"/>
                      </a:endParaRPr>
                    </a:p>
                  </a:txBody>
                  <a:tcPr marL="8599" marR="8599" marT="8599" marB="0" anchor="ctr">
                    <a:lnL>
                      <a:noFill/>
                    </a:lnL>
                    <a:lnR>
                      <a:noFill/>
                    </a:lnR>
                    <a:lnT w="12700" cap="flat" cmpd="sng" algn="ctr">
                      <a:solidFill>
                        <a:schemeClr val="tx1">
                          <a:lumMod val="75000"/>
                          <a:lumOff val="25000"/>
                        </a:schemeClr>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17"/>
                  </a:ext>
                </a:extLst>
              </a:tr>
            </a:tbl>
          </a:graphicData>
        </a:graphic>
      </p:graphicFrame>
      <p:sp>
        <p:nvSpPr>
          <p:cNvPr id="9" name="8 Rectángulo"/>
          <p:cNvSpPr/>
          <p:nvPr/>
        </p:nvSpPr>
        <p:spPr>
          <a:xfrm>
            <a:off x="357158" y="5643578"/>
            <a:ext cx="8501122" cy="307777"/>
          </a:xfrm>
          <a:prstGeom prst="rect">
            <a:avLst/>
          </a:prstGeom>
        </p:spPr>
        <p:txBody>
          <a:bodyPr wrap="square">
            <a:spAutoFit/>
          </a:bodyPr>
          <a:lstStyle/>
          <a:p>
            <a:pPr algn="ctr"/>
            <a:r>
              <a:rPr lang="es-ES" sz="1400" b="0" i="0" u="none" strike="noStrike" dirty="0">
                <a:solidFill>
                  <a:schemeClr val="accent6">
                    <a:lumMod val="50000"/>
                  </a:schemeClr>
                </a:solidFill>
                <a:latin typeface="+mj-lt"/>
              </a:rPr>
              <a:t>*800 TRANSFERENCIAS: SIRT GS. 8.500.000.000 Y ONGs GS. 5.416.469.436</a:t>
            </a:r>
            <a:endParaRPr lang="es-PY" sz="1400" dirty="0">
              <a:solidFill>
                <a:schemeClr val="accent6">
                  <a:lumMod val="50000"/>
                </a:schemeClr>
              </a:solidFill>
              <a:latin typeface="+mj-lt"/>
            </a:endParaRPr>
          </a:p>
        </p:txBody>
      </p:sp>
      <p:cxnSp>
        <p:nvCxnSpPr>
          <p:cNvPr id="12" name="11 Conector recto"/>
          <p:cNvCxnSpPr/>
          <p:nvPr/>
        </p:nvCxnSpPr>
        <p:spPr>
          <a:xfrm rot="10800000" flipH="1">
            <a:off x="5472000" y="6786586"/>
            <a:ext cx="3672000" cy="1588"/>
          </a:xfrm>
          <a:prstGeom prst="line">
            <a:avLst/>
          </a:prstGeom>
        </p:spPr>
        <p:style>
          <a:lnRef idx="3">
            <a:schemeClr val="accent6"/>
          </a:lnRef>
          <a:fillRef idx="0">
            <a:schemeClr val="accent6"/>
          </a:fillRef>
          <a:effectRef idx="2">
            <a:schemeClr val="accent6"/>
          </a:effectRef>
          <a:fontRef idx="minor">
            <a:schemeClr val="tx1"/>
          </a:fontRef>
        </p:style>
      </p:cxnSp>
      <p:grpSp>
        <p:nvGrpSpPr>
          <p:cNvPr id="14" name="Grupo 13">
            <a:extLst>
              <a:ext uri="{FF2B5EF4-FFF2-40B4-BE49-F238E27FC236}">
                <a16:creationId xmlns="" xmlns:a16="http://schemas.microsoft.com/office/drawing/2014/main" id="{2D880839-D294-420E-AABE-E682C29A9A1D}"/>
              </a:ext>
            </a:extLst>
          </p:cNvPr>
          <p:cNvGrpSpPr/>
          <p:nvPr/>
        </p:nvGrpSpPr>
        <p:grpSpPr>
          <a:xfrm>
            <a:off x="237803" y="46488"/>
            <a:ext cx="8635468" cy="832740"/>
            <a:chOff x="237803" y="46488"/>
            <a:chExt cx="8635468" cy="832740"/>
          </a:xfrm>
        </p:grpSpPr>
        <p:grpSp>
          <p:nvGrpSpPr>
            <p:cNvPr id="22" name="20 Grupo">
              <a:extLst>
                <a:ext uri="{FF2B5EF4-FFF2-40B4-BE49-F238E27FC236}">
                  <a16:creationId xmlns="" xmlns:a16="http://schemas.microsoft.com/office/drawing/2014/main" id="{DB2EFE28-80A6-4F86-95EE-F6C1D9AFE0EC}"/>
                </a:ext>
              </a:extLst>
            </p:cNvPr>
            <p:cNvGrpSpPr/>
            <p:nvPr/>
          </p:nvGrpSpPr>
          <p:grpSpPr>
            <a:xfrm>
              <a:off x="237803" y="46488"/>
              <a:ext cx="2171640" cy="832740"/>
              <a:chOff x="5715008" y="4929198"/>
              <a:chExt cx="2995006" cy="1217835"/>
            </a:xfrm>
          </p:grpSpPr>
          <p:pic>
            <p:nvPicPr>
              <p:cNvPr id="24" name="6 Imagen" descr="Logo Nuevo INDERT Marzo 2015.jpg">
                <a:extLst>
                  <a:ext uri="{FF2B5EF4-FFF2-40B4-BE49-F238E27FC236}">
                    <a16:creationId xmlns="" xmlns:a16="http://schemas.microsoft.com/office/drawing/2014/main" id="{ADA46DF5-DC02-49CF-8D4F-65A3590ED7A1}"/>
                  </a:ext>
                </a:extLst>
              </p:cNvPr>
              <p:cNvPicPr>
                <a:picLocks noChangeAspect="1"/>
              </p:cNvPicPr>
              <p:nvPr/>
            </p:nvPicPr>
            <p:blipFill>
              <a:blip r:embed="rId2">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25" name="18 Rectángulo">
                <a:extLst>
                  <a:ext uri="{FF2B5EF4-FFF2-40B4-BE49-F238E27FC236}">
                    <a16:creationId xmlns="" xmlns:a16="http://schemas.microsoft.com/office/drawing/2014/main" id="{DB9369EF-7B07-45DD-8ADE-1A29706EBF0B}"/>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23" name="Picture 4" descr="C:\Users\DELL\Downloads\Logo Gobierno Nacional.png">
              <a:extLst>
                <a:ext uri="{FF2B5EF4-FFF2-40B4-BE49-F238E27FC236}">
                  <a16:creationId xmlns="" xmlns:a16="http://schemas.microsoft.com/office/drawing/2014/main" id="{0A15958C-7F31-4209-9D57-4E0A70BF9876}"/>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graphicFrame>
        <p:nvGraphicFramePr>
          <p:cNvPr id="7" name="6 Tabla"/>
          <p:cNvGraphicFramePr>
            <a:graphicFrameLocks noGrp="1"/>
          </p:cNvGraphicFramePr>
          <p:nvPr/>
        </p:nvGraphicFramePr>
        <p:xfrm>
          <a:off x="142844" y="1785926"/>
          <a:ext cx="5214974" cy="3486494"/>
        </p:xfrm>
        <a:graphic>
          <a:graphicData uri="http://schemas.openxmlformats.org/drawingml/2006/table">
            <a:tbl>
              <a:tblPr/>
              <a:tblGrid>
                <a:gridCol w="642942">
                  <a:extLst>
                    <a:ext uri="{9D8B030D-6E8A-4147-A177-3AD203B41FA5}">
                      <a16:colId xmlns="" xmlns:a16="http://schemas.microsoft.com/office/drawing/2014/main" val="20000"/>
                    </a:ext>
                  </a:extLst>
                </a:gridCol>
                <a:gridCol w="2307434">
                  <a:extLst>
                    <a:ext uri="{9D8B030D-6E8A-4147-A177-3AD203B41FA5}">
                      <a16:colId xmlns="" xmlns:a16="http://schemas.microsoft.com/office/drawing/2014/main" val="20001"/>
                    </a:ext>
                  </a:extLst>
                </a:gridCol>
                <a:gridCol w="1367052">
                  <a:extLst>
                    <a:ext uri="{9D8B030D-6E8A-4147-A177-3AD203B41FA5}">
                      <a16:colId xmlns="" xmlns:a16="http://schemas.microsoft.com/office/drawing/2014/main" val="20002"/>
                    </a:ext>
                  </a:extLst>
                </a:gridCol>
                <a:gridCol w="897546">
                  <a:extLst>
                    <a:ext uri="{9D8B030D-6E8A-4147-A177-3AD203B41FA5}">
                      <a16:colId xmlns="" xmlns:a16="http://schemas.microsoft.com/office/drawing/2014/main" val="20003"/>
                    </a:ext>
                  </a:extLst>
                </a:gridCol>
              </a:tblGrid>
              <a:tr h="510842">
                <a:tc>
                  <a:txBody>
                    <a:bodyPr/>
                    <a:lstStyle/>
                    <a:p>
                      <a:pPr algn="ctr" fontAlgn="ctr"/>
                      <a:r>
                        <a:rPr lang="es-ES" sz="1100" b="1" i="0" u="none" strike="noStrike" dirty="0">
                          <a:solidFill>
                            <a:schemeClr val="bg1"/>
                          </a:solidFill>
                          <a:latin typeface="Arial"/>
                        </a:rPr>
                        <a:t>NIVELES</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50000"/>
                      </a:schemeClr>
                    </a:solidFill>
                  </a:tcPr>
                </a:tc>
                <a:tc>
                  <a:txBody>
                    <a:bodyPr/>
                    <a:lstStyle/>
                    <a:p>
                      <a:pPr algn="ctr" fontAlgn="ctr"/>
                      <a:r>
                        <a:rPr lang="es-ES" sz="1100" b="1" i="0" u="none" strike="noStrike" dirty="0">
                          <a:solidFill>
                            <a:schemeClr val="bg1"/>
                          </a:solidFill>
                          <a:latin typeface="Arial"/>
                        </a:rPr>
                        <a:t>DESCRIPCION</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50000"/>
                      </a:schemeClr>
                    </a:solidFill>
                  </a:tcPr>
                </a:tc>
                <a:tc>
                  <a:txBody>
                    <a:bodyPr/>
                    <a:lstStyle/>
                    <a:p>
                      <a:pPr algn="ctr" fontAlgn="ctr"/>
                      <a:r>
                        <a:rPr lang="es-ES" sz="1100" b="1" i="0" u="none" strike="noStrike" dirty="0">
                          <a:solidFill>
                            <a:schemeClr val="bg1"/>
                          </a:solidFill>
                          <a:latin typeface="Arial"/>
                        </a:rPr>
                        <a:t>PLAN FINANCIERO </a:t>
                      </a:r>
                    </a:p>
                    <a:p>
                      <a:pPr algn="ctr" fontAlgn="ctr"/>
                      <a:r>
                        <a:rPr lang="es-ES" sz="1100" b="1" i="0" u="none" strike="noStrike" dirty="0">
                          <a:solidFill>
                            <a:schemeClr val="bg1"/>
                          </a:solidFill>
                          <a:latin typeface="Arial"/>
                        </a:rPr>
                        <a:t>2018</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50000"/>
                      </a:schemeClr>
                    </a:solidFill>
                  </a:tcPr>
                </a:tc>
                <a:tc>
                  <a:txBody>
                    <a:bodyPr/>
                    <a:lstStyle/>
                    <a:p>
                      <a:pPr algn="ctr" fontAlgn="ctr"/>
                      <a:r>
                        <a:rPr lang="es-ES" sz="1100" b="1" i="0" u="none" strike="noStrike" dirty="0">
                          <a:solidFill>
                            <a:schemeClr val="bg1"/>
                          </a:solidFill>
                          <a:latin typeface="Arial"/>
                        </a:rPr>
                        <a:t>%</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50000"/>
                      </a:schemeClr>
                    </a:solidFill>
                  </a:tcPr>
                </a:tc>
                <a:extLst>
                  <a:ext uri="{0D108BD9-81ED-4DB2-BD59-A6C34878D82A}">
                    <a16:rowId xmlns="" xmlns:a16="http://schemas.microsoft.com/office/drawing/2014/main" val="10000"/>
                  </a:ext>
                </a:extLst>
              </a:tr>
              <a:tr h="357589">
                <a:tc>
                  <a:txBody>
                    <a:bodyPr/>
                    <a:lstStyle/>
                    <a:p>
                      <a:pPr algn="ctr" fontAlgn="b"/>
                      <a:r>
                        <a:rPr lang="es-ES" sz="1100" b="0" i="0" u="none" strike="noStrike" dirty="0">
                          <a:solidFill>
                            <a:srgbClr val="000000"/>
                          </a:solidFill>
                          <a:latin typeface="Arial"/>
                        </a:rPr>
                        <a:t>100</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r>
                        <a:rPr lang="es-ES" sz="1100" b="0" i="0" u="none" strike="noStrike" dirty="0">
                          <a:solidFill>
                            <a:srgbClr val="000000"/>
                          </a:solidFill>
                          <a:latin typeface="Arial"/>
                        </a:rPr>
                        <a:t> SERVICIOS PERSONALES</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b"/>
                      <a:r>
                        <a:rPr lang="es-ES" sz="1100" b="0" i="0" u="none" strike="noStrike" dirty="0">
                          <a:solidFill>
                            <a:srgbClr val="000000"/>
                          </a:solidFill>
                          <a:latin typeface="Arial"/>
                        </a:rPr>
                        <a:t>53.699.144.210  </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s-ES" sz="1100" b="0" i="0" u="none" strike="noStrike" dirty="0">
                          <a:solidFill>
                            <a:srgbClr val="000000"/>
                          </a:solidFill>
                          <a:latin typeface="Arial"/>
                        </a:rPr>
                        <a:t>36</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1"/>
                  </a:ext>
                </a:extLst>
              </a:tr>
              <a:tr h="357589">
                <a:tc>
                  <a:txBody>
                    <a:bodyPr/>
                    <a:lstStyle/>
                    <a:p>
                      <a:pPr algn="ctr" fontAlgn="b"/>
                      <a:r>
                        <a:rPr lang="es-ES" sz="1100" b="0" i="0" u="none" strike="noStrike" dirty="0">
                          <a:solidFill>
                            <a:srgbClr val="000000"/>
                          </a:solidFill>
                          <a:latin typeface="Arial"/>
                        </a:rPr>
                        <a:t>200</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r>
                        <a:rPr lang="es-ES" sz="1100" b="0" i="0" u="none" strike="noStrike" dirty="0">
                          <a:solidFill>
                            <a:srgbClr val="000000"/>
                          </a:solidFill>
                          <a:latin typeface="Arial"/>
                        </a:rPr>
                        <a:t> SERVICIOS NO PERSONALES</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b"/>
                      <a:r>
                        <a:rPr lang="es-ES" sz="1100" b="0" i="0" u="none" strike="noStrike" dirty="0">
                          <a:solidFill>
                            <a:srgbClr val="000000"/>
                          </a:solidFill>
                          <a:latin typeface="Arial"/>
                        </a:rPr>
                        <a:t>18.238.315.848  </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s-ES" sz="1100" b="0" i="0" u="none" strike="noStrike" dirty="0">
                          <a:solidFill>
                            <a:srgbClr val="000000"/>
                          </a:solidFill>
                          <a:latin typeface="Arial"/>
                        </a:rPr>
                        <a:t>12</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2"/>
                  </a:ext>
                </a:extLst>
              </a:tr>
              <a:tr h="357589">
                <a:tc>
                  <a:txBody>
                    <a:bodyPr/>
                    <a:lstStyle/>
                    <a:p>
                      <a:pPr algn="ctr" fontAlgn="b"/>
                      <a:r>
                        <a:rPr lang="es-ES" sz="1100" b="0" i="0" u="none" strike="noStrike">
                          <a:solidFill>
                            <a:srgbClr val="000000"/>
                          </a:solidFill>
                          <a:latin typeface="Arial"/>
                        </a:rPr>
                        <a:t>300</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r>
                        <a:rPr lang="es-ES" sz="1100" b="0" i="0" u="none" strike="noStrike" dirty="0">
                          <a:solidFill>
                            <a:srgbClr val="000000"/>
                          </a:solidFill>
                          <a:latin typeface="Arial"/>
                        </a:rPr>
                        <a:t> BIENES DE CONSUMO E INSUMOS</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b"/>
                      <a:r>
                        <a:rPr lang="es-ES" sz="1100" b="0" i="0" u="none" strike="noStrike" dirty="0">
                          <a:solidFill>
                            <a:srgbClr val="000000"/>
                          </a:solidFill>
                          <a:latin typeface="Arial"/>
                        </a:rPr>
                        <a:t>2.914.518.918  </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s-ES" sz="1100" b="0" i="0" u="none" strike="noStrike">
                          <a:solidFill>
                            <a:srgbClr val="000000"/>
                          </a:solidFill>
                          <a:latin typeface="Arial"/>
                        </a:rPr>
                        <a:t>2</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3"/>
                  </a:ext>
                </a:extLst>
              </a:tr>
              <a:tr h="357589">
                <a:tc>
                  <a:txBody>
                    <a:bodyPr/>
                    <a:lstStyle/>
                    <a:p>
                      <a:pPr algn="ctr" fontAlgn="b"/>
                      <a:r>
                        <a:rPr lang="es-ES" sz="1100" b="0" i="0" u="none" strike="noStrike">
                          <a:solidFill>
                            <a:srgbClr val="000000"/>
                          </a:solidFill>
                          <a:latin typeface="Arial"/>
                        </a:rPr>
                        <a:t>400</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r>
                        <a:rPr lang="es-ES" sz="1100" b="0" i="0" u="none" strike="noStrike" dirty="0">
                          <a:solidFill>
                            <a:srgbClr val="000000"/>
                          </a:solidFill>
                          <a:latin typeface="Arial"/>
                        </a:rPr>
                        <a:t> BIENES DE CAMBIO</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b"/>
                      <a:r>
                        <a:rPr lang="es-ES" sz="1100" b="0" i="0" u="none" strike="noStrike" dirty="0">
                          <a:solidFill>
                            <a:srgbClr val="000000"/>
                          </a:solidFill>
                          <a:latin typeface="Arial"/>
                        </a:rPr>
                        <a:t>50.050.000.000  </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s-ES" sz="1100" b="0" i="0" u="none" strike="noStrike">
                          <a:solidFill>
                            <a:srgbClr val="000000"/>
                          </a:solidFill>
                          <a:latin typeface="Arial"/>
                        </a:rPr>
                        <a:t>34</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4"/>
                  </a:ext>
                </a:extLst>
              </a:tr>
              <a:tr h="357589">
                <a:tc>
                  <a:txBody>
                    <a:bodyPr/>
                    <a:lstStyle/>
                    <a:p>
                      <a:pPr algn="ctr" fontAlgn="b"/>
                      <a:r>
                        <a:rPr lang="es-ES" sz="1100" b="0" i="0" u="none" strike="noStrike">
                          <a:solidFill>
                            <a:srgbClr val="000000"/>
                          </a:solidFill>
                          <a:latin typeface="Arial"/>
                        </a:rPr>
                        <a:t>500</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r>
                        <a:rPr lang="es-ES" sz="1100" b="0" i="0" u="none" strike="noStrike" dirty="0">
                          <a:solidFill>
                            <a:srgbClr val="000000"/>
                          </a:solidFill>
                          <a:latin typeface="Arial"/>
                        </a:rPr>
                        <a:t> INVERSION FISICA</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b"/>
                      <a:r>
                        <a:rPr lang="es-ES" sz="1100" b="0" i="0" u="none" strike="noStrike" dirty="0">
                          <a:solidFill>
                            <a:srgbClr val="000000"/>
                          </a:solidFill>
                          <a:latin typeface="Arial"/>
                        </a:rPr>
                        <a:t>7.136.647.143  </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s-ES" sz="1100" b="0" i="0" u="none" strike="noStrike" dirty="0">
                          <a:solidFill>
                            <a:srgbClr val="000000"/>
                          </a:solidFill>
                          <a:latin typeface="Arial"/>
                        </a:rPr>
                        <a:t>5</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5"/>
                  </a:ext>
                </a:extLst>
              </a:tr>
              <a:tr h="357589">
                <a:tc>
                  <a:txBody>
                    <a:bodyPr/>
                    <a:lstStyle/>
                    <a:p>
                      <a:pPr algn="ctr" fontAlgn="b"/>
                      <a:r>
                        <a:rPr lang="es-ES" sz="1100" b="0" i="0" u="none" strike="noStrike">
                          <a:solidFill>
                            <a:srgbClr val="000000"/>
                          </a:solidFill>
                          <a:latin typeface="Arial"/>
                        </a:rPr>
                        <a:t>800</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r>
                        <a:rPr lang="es-ES" sz="1100" b="0" i="0" u="none" strike="noStrike" dirty="0">
                          <a:solidFill>
                            <a:srgbClr val="000000"/>
                          </a:solidFill>
                          <a:latin typeface="Arial"/>
                        </a:rPr>
                        <a:t> TRANSFERENCIAS </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b"/>
                      <a:r>
                        <a:rPr lang="es-ES" sz="1100" b="0" i="0" u="none" strike="noStrike" dirty="0">
                          <a:solidFill>
                            <a:srgbClr val="000000"/>
                          </a:solidFill>
                          <a:latin typeface="Arial"/>
                        </a:rPr>
                        <a:t>14.720.459.436  </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s-ES" sz="1100" b="0" i="0" u="none" strike="noStrike" dirty="0">
                          <a:solidFill>
                            <a:srgbClr val="000000"/>
                          </a:solidFill>
                          <a:latin typeface="Arial"/>
                        </a:rPr>
                        <a:t>10</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6"/>
                  </a:ext>
                </a:extLst>
              </a:tr>
              <a:tr h="357589">
                <a:tc>
                  <a:txBody>
                    <a:bodyPr/>
                    <a:lstStyle/>
                    <a:p>
                      <a:pPr algn="ctr" fontAlgn="b"/>
                      <a:r>
                        <a:rPr lang="es-ES" sz="1100" b="0" i="0" u="none" strike="noStrike">
                          <a:solidFill>
                            <a:srgbClr val="000000"/>
                          </a:solidFill>
                          <a:latin typeface="Arial"/>
                        </a:rPr>
                        <a:t>900</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fontAlgn="b"/>
                      <a:r>
                        <a:rPr lang="es-ES" sz="1100" b="0" i="0" u="none" strike="noStrike" dirty="0">
                          <a:solidFill>
                            <a:srgbClr val="000000"/>
                          </a:solidFill>
                          <a:latin typeface="Arial"/>
                        </a:rPr>
                        <a:t> OTROS GASTOS</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r" fontAlgn="b"/>
                      <a:r>
                        <a:rPr lang="es-ES" sz="1100" b="0" i="0" u="none" strike="noStrike" dirty="0">
                          <a:solidFill>
                            <a:srgbClr val="000000"/>
                          </a:solidFill>
                          <a:latin typeface="Arial"/>
                        </a:rPr>
                        <a:t>1.320.000.020  </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fontAlgn="b"/>
                      <a:r>
                        <a:rPr lang="es-ES" sz="1100" b="0" i="0" u="none" strike="noStrike" dirty="0">
                          <a:solidFill>
                            <a:srgbClr val="000000"/>
                          </a:solidFill>
                          <a:latin typeface="Arial"/>
                        </a:rPr>
                        <a:t>1</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7"/>
                  </a:ext>
                </a:extLst>
              </a:tr>
              <a:tr h="472529">
                <a:tc>
                  <a:txBody>
                    <a:bodyPr/>
                    <a:lstStyle/>
                    <a:p>
                      <a:pPr algn="ctr" fontAlgn="b"/>
                      <a:r>
                        <a:rPr lang="es-ES" sz="1100" b="1" i="0" u="none" strike="noStrike" dirty="0">
                          <a:solidFill>
                            <a:schemeClr val="accent6">
                              <a:lumMod val="50000"/>
                            </a:schemeClr>
                          </a:solidFill>
                          <a:latin typeface="Arial"/>
                        </a:rPr>
                        <a:t> </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pPr algn="ctr" fontAlgn="b"/>
                      <a:r>
                        <a:rPr lang="es-ES" sz="1100" b="1" i="0" u="none" strike="noStrike" dirty="0">
                          <a:solidFill>
                            <a:schemeClr val="accent6">
                              <a:lumMod val="50000"/>
                            </a:schemeClr>
                          </a:solidFill>
                          <a:latin typeface="Arial"/>
                        </a:rPr>
                        <a:t>TOTAL GENERAL</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pPr algn="r" fontAlgn="b"/>
                      <a:r>
                        <a:rPr lang="es-ES" sz="1100" b="1" i="0" u="none" strike="noStrike" dirty="0">
                          <a:solidFill>
                            <a:schemeClr val="accent6">
                              <a:lumMod val="50000"/>
                            </a:schemeClr>
                          </a:solidFill>
                          <a:latin typeface="Arial"/>
                        </a:rPr>
                        <a:t>148.079.085.575  </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pPr algn="ctr" fontAlgn="b"/>
                      <a:r>
                        <a:rPr lang="es-ES" sz="1100" b="1" i="0" u="none" strike="noStrike" dirty="0">
                          <a:solidFill>
                            <a:schemeClr val="accent6">
                              <a:lumMod val="50000"/>
                            </a:schemeClr>
                          </a:solidFill>
                          <a:latin typeface="Arial"/>
                        </a:rPr>
                        <a:t>100</a:t>
                      </a:r>
                    </a:p>
                  </a:txBody>
                  <a:tcPr marL="0" marR="0"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8"/>
                  </a:ext>
                </a:extLst>
              </a:tr>
            </a:tbl>
          </a:graphicData>
        </a:graphic>
      </p:graphicFrame>
      <p:sp>
        <p:nvSpPr>
          <p:cNvPr id="8" name="7 Rectángulo"/>
          <p:cNvSpPr/>
          <p:nvPr/>
        </p:nvSpPr>
        <p:spPr>
          <a:xfrm>
            <a:off x="0" y="1130842"/>
            <a:ext cx="9144000" cy="369332"/>
          </a:xfrm>
          <a:prstGeom prst="rect">
            <a:avLst/>
          </a:prstGeom>
          <a:solidFill>
            <a:schemeClr val="accent6">
              <a:lumMod val="20000"/>
              <a:lumOff val="80000"/>
            </a:schemeClr>
          </a:solidFill>
        </p:spPr>
        <p:txBody>
          <a:bodyPr wrap="square">
            <a:spAutoFit/>
          </a:bodyPr>
          <a:lstStyle/>
          <a:p>
            <a:pPr algn="ctr" fontAlgn="b"/>
            <a:r>
              <a:rPr lang="es-ES" b="1" dirty="0">
                <a:solidFill>
                  <a:schemeClr val="accent6">
                    <a:lumMod val="50000"/>
                  </a:schemeClr>
                </a:solidFill>
                <a:latin typeface="Arial"/>
              </a:rPr>
              <a:t>ESTRUCTURA DEL GASTO CONSOLIDADO 2019</a:t>
            </a:r>
          </a:p>
        </p:txBody>
      </p:sp>
      <p:pic>
        <p:nvPicPr>
          <p:cNvPr id="25604" name="Picture 4"/>
          <p:cNvPicPr>
            <a:picLocks noChangeAspect="1" noChangeArrowheads="1"/>
          </p:cNvPicPr>
          <p:nvPr/>
        </p:nvPicPr>
        <p:blipFill>
          <a:blip r:embed="rId2"/>
          <a:srcRect l="10745" t="10917" r="10971" b="8296"/>
          <a:stretch>
            <a:fillRect/>
          </a:stretch>
        </p:blipFill>
        <p:spPr bwMode="auto">
          <a:xfrm>
            <a:off x="5429256" y="2285992"/>
            <a:ext cx="3643338" cy="2643206"/>
          </a:xfrm>
          <a:prstGeom prst="rect">
            <a:avLst/>
          </a:prstGeom>
          <a:noFill/>
          <a:ln w="9525">
            <a:noFill/>
            <a:miter lim="800000"/>
            <a:headEnd/>
            <a:tailEnd/>
          </a:ln>
          <a:effectLst/>
        </p:spPr>
      </p:pic>
      <p:grpSp>
        <p:nvGrpSpPr>
          <p:cNvPr id="13" name="Grupo 12">
            <a:extLst>
              <a:ext uri="{FF2B5EF4-FFF2-40B4-BE49-F238E27FC236}">
                <a16:creationId xmlns="" xmlns:a16="http://schemas.microsoft.com/office/drawing/2014/main" id="{88ACC5AB-BEFC-478F-9E0D-45CE51456A87}"/>
              </a:ext>
            </a:extLst>
          </p:cNvPr>
          <p:cNvGrpSpPr/>
          <p:nvPr/>
        </p:nvGrpSpPr>
        <p:grpSpPr>
          <a:xfrm>
            <a:off x="237803" y="46488"/>
            <a:ext cx="8635468" cy="832740"/>
            <a:chOff x="237803" y="46488"/>
            <a:chExt cx="8635468" cy="832740"/>
          </a:xfrm>
        </p:grpSpPr>
        <p:grpSp>
          <p:nvGrpSpPr>
            <p:cNvPr id="14" name="20 Grupo">
              <a:extLst>
                <a:ext uri="{FF2B5EF4-FFF2-40B4-BE49-F238E27FC236}">
                  <a16:creationId xmlns="" xmlns:a16="http://schemas.microsoft.com/office/drawing/2014/main" id="{65C0C788-A958-4428-A861-CA55CD8DCF7B}"/>
                </a:ext>
              </a:extLst>
            </p:cNvPr>
            <p:cNvGrpSpPr/>
            <p:nvPr/>
          </p:nvGrpSpPr>
          <p:grpSpPr>
            <a:xfrm>
              <a:off x="237803" y="46488"/>
              <a:ext cx="2171640" cy="832740"/>
              <a:chOff x="5715008" y="4929198"/>
              <a:chExt cx="2995006" cy="1217835"/>
            </a:xfrm>
          </p:grpSpPr>
          <p:pic>
            <p:nvPicPr>
              <p:cNvPr id="23" name="6 Imagen" descr="Logo Nuevo INDERT Marzo 2015.jpg">
                <a:extLst>
                  <a:ext uri="{FF2B5EF4-FFF2-40B4-BE49-F238E27FC236}">
                    <a16:creationId xmlns="" xmlns:a16="http://schemas.microsoft.com/office/drawing/2014/main" id="{8563B07F-F190-400D-B4F3-55C63DB663EA}"/>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24" name="18 Rectángulo">
                <a:extLst>
                  <a:ext uri="{FF2B5EF4-FFF2-40B4-BE49-F238E27FC236}">
                    <a16:creationId xmlns="" xmlns:a16="http://schemas.microsoft.com/office/drawing/2014/main" id="{76868099-C2A7-4868-B552-525C49B1A77E}"/>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5" name="Picture 4" descr="C:\Users\DELL\Downloads\Logo Gobierno Nacional.png">
              <a:extLst>
                <a:ext uri="{FF2B5EF4-FFF2-40B4-BE49-F238E27FC236}">
                  <a16:creationId xmlns="" xmlns:a16="http://schemas.microsoft.com/office/drawing/2014/main" id="{6E1A5F6E-8ADB-45B7-9A7B-405413B25665}"/>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graphicFrame>
        <p:nvGraphicFramePr>
          <p:cNvPr id="8" name="2 Gráfico"/>
          <p:cNvGraphicFramePr>
            <a:graphicFrameLocks/>
          </p:cNvGraphicFramePr>
          <p:nvPr>
            <p:extLst>
              <p:ext uri="{D42A27DB-BD31-4B8C-83A1-F6EECF244321}">
                <p14:modId xmlns:p14="http://schemas.microsoft.com/office/powerpoint/2010/main" val="2775097725"/>
              </p:ext>
            </p:extLst>
          </p:nvPr>
        </p:nvGraphicFramePr>
        <p:xfrm>
          <a:off x="285720" y="714356"/>
          <a:ext cx="9144000" cy="5357850"/>
        </p:xfrm>
        <a:graphic>
          <a:graphicData uri="http://schemas.openxmlformats.org/drawingml/2006/chart">
            <c:chart xmlns:c="http://schemas.openxmlformats.org/drawingml/2006/chart" xmlns:r="http://schemas.openxmlformats.org/officeDocument/2006/relationships" r:id="rId2"/>
          </a:graphicData>
        </a:graphic>
      </p:graphicFrame>
      <p:sp>
        <p:nvSpPr>
          <p:cNvPr id="38" name="37 CuadroTexto"/>
          <p:cNvSpPr txBox="1"/>
          <p:nvPr/>
        </p:nvSpPr>
        <p:spPr>
          <a:xfrm>
            <a:off x="0" y="6072206"/>
            <a:ext cx="9144000" cy="400110"/>
          </a:xfrm>
          <a:prstGeom prst="rect">
            <a:avLst/>
          </a:prstGeom>
          <a:solidFill>
            <a:schemeClr val="accent6">
              <a:lumMod val="60000"/>
              <a:lumOff val="40000"/>
            </a:schemeClr>
          </a:solidFill>
        </p:spPr>
        <p:txBody>
          <a:bodyPr wrap="square" rtlCol="0">
            <a:spAutoFit/>
          </a:bodyPr>
          <a:lstStyle/>
          <a:p>
            <a:pPr algn="ctr"/>
            <a:r>
              <a:rPr lang="es-PY" b="1" dirty="0">
                <a:solidFill>
                  <a:schemeClr val="tx1">
                    <a:lumMod val="85000"/>
                    <a:lumOff val="15000"/>
                  </a:schemeClr>
                </a:solidFill>
              </a:rPr>
              <a:t>Total General        </a:t>
            </a:r>
            <a:r>
              <a:rPr lang="es-PY" sz="2000" b="1" dirty="0">
                <a:solidFill>
                  <a:schemeClr val="tx1">
                    <a:lumMod val="85000"/>
                    <a:lumOff val="15000"/>
                  </a:schemeClr>
                </a:solidFill>
              </a:rPr>
              <a:t>Gs. 148.079.085.575</a:t>
            </a:r>
            <a:endParaRPr lang="es-PY" sz="1400" b="1" dirty="0">
              <a:solidFill>
                <a:schemeClr val="tx1">
                  <a:lumMod val="85000"/>
                  <a:lumOff val="15000"/>
                </a:schemeClr>
              </a:solidFill>
            </a:endParaRPr>
          </a:p>
        </p:txBody>
      </p:sp>
      <p:sp>
        <p:nvSpPr>
          <p:cNvPr id="49" name="48 CuadroTexto"/>
          <p:cNvSpPr txBox="1"/>
          <p:nvPr/>
        </p:nvSpPr>
        <p:spPr>
          <a:xfrm>
            <a:off x="214314" y="5559998"/>
            <a:ext cx="1571604" cy="369332"/>
          </a:xfrm>
          <a:prstGeom prst="rect">
            <a:avLst/>
          </a:prstGeom>
          <a:solidFill>
            <a:schemeClr val="accent6">
              <a:lumMod val="50000"/>
            </a:schemeClr>
          </a:solidFill>
        </p:spPr>
        <p:txBody>
          <a:bodyPr wrap="square" rtlCol="0">
            <a:spAutoFit/>
          </a:bodyPr>
          <a:lstStyle/>
          <a:p>
            <a:pPr algn="r"/>
            <a:r>
              <a:rPr lang="es-PY" dirty="0">
                <a:solidFill>
                  <a:schemeClr val="bg1"/>
                </a:solidFill>
              </a:rPr>
              <a:t>Niveles</a:t>
            </a:r>
          </a:p>
        </p:txBody>
      </p:sp>
      <p:sp>
        <p:nvSpPr>
          <p:cNvPr id="50" name="49 CuadroTexto"/>
          <p:cNvSpPr txBox="1"/>
          <p:nvPr/>
        </p:nvSpPr>
        <p:spPr>
          <a:xfrm>
            <a:off x="1857356" y="5559998"/>
            <a:ext cx="1500198" cy="369332"/>
          </a:xfrm>
          <a:prstGeom prst="rect">
            <a:avLst/>
          </a:prstGeom>
          <a:solidFill>
            <a:schemeClr val="accent1">
              <a:lumMod val="75000"/>
            </a:schemeClr>
          </a:solidFill>
        </p:spPr>
        <p:txBody>
          <a:bodyPr wrap="square" rtlCol="0">
            <a:spAutoFit/>
          </a:bodyPr>
          <a:lstStyle/>
          <a:p>
            <a:pPr algn="ctr"/>
            <a:r>
              <a:rPr lang="es-PY" dirty="0">
                <a:solidFill>
                  <a:schemeClr val="bg1"/>
                </a:solidFill>
              </a:rPr>
              <a:t>100</a:t>
            </a:r>
          </a:p>
        </p:txBody>
      </p:sp>
      <p:sp>
        <p:nvSpPr>
          <p:cNvPr id="51" name="50 CuadroTexto"/>
          <p:cNvSpPr txBox="1"/>
          <p:nvPr/>
        </p:nvSpPr>
        <p:spPr>
          <a:xfrm>
            <a:off x="3500430" y="5559998"/>
            <a:ext cx="1500198" cy="369332"/>
          </a:xfrm>
          <a:prstGeom prst="rect">
            <a:avLst/>
          </a:prstGeom>
          <a:solidFill>
            <a:schemeClr val="accent2">
              <a:lumMod val="75000"/>
            </a:schemeClr>
          </a:solidFill>
        </p:spPr>
        <p:txBody>
          <a:bodyPr wrap="square" rtlCol="0">
            <a:spAutoFit/>
          </a:bodyPr>
          <a:lstStyle/>
          <a:p>
            <a:pPr algn="ctr"/>
            <a:r>
              <a:rPr lang="es-PY" dirty="0">
                <a:solidFill>
                  <a:schemeClr val="bg1"/>
                </a:solidFill>
              </a:rPr>
              <a:t>200-300-900</a:t>
            </a:r>
          </a:p>
        </p:txBody>
      </p:sp>
      <p:sp>
        <p:nvSpPr>
          <p:cNvPr id="52" name="51 CuadroTexto"/>
          <p:cNvSpPr txBox="1"/>
          <p:nvPr/>
        </p:nvSpPr>
        <p:spPr>
          <a:xfrm>
            <a:off x="5143504" y="5559998"/>
            <a:ext cx="1500198" cy="369332"/>
          </a:xfrm>
          <a:prstGeom prst="rect">
            <a:avLst/>
          </a:prstGeom>
          <a:solidFill>
            <a:srgbClr val="00B050"/>
          </a:solidFill>
        </p:spPr>
        <p:txBody>
          <a:bodyPr wrap="square" rtlCol="0">
            <a:spAutoFit/>
          </a:bodyPr>
          <a:lstStyle/>
          <a:p>
            <a:pPr algn="ctr"/>
            <a:r>
              <a:rPr lang="es-PY" dirty="0">
                <a:solidFill>
                  <a:schemeClr val="bg1"/>
                </a:solidFill>
              </a:rPr>
              <a:t>400</a:t>
            </a:r>
          </a:p>
        </p:txBody>
      </p:sp>
      <p:sp>
        <p:nvSpPr>
          <p:cNvPr id="53" name="52 CuadroTexto"/>
          <p:cNvSpPr txBox="1"/>
          <p:nvPr/>
        </p:nvSpPr>
        <p:spPr>
          <a:xfrm>
            <a:off x="6786578" y="5559998"/>
            <a:ext cx="1500198" cy="369332"/>
          </a:xfrm>
          <a:prstGeom prst="rect">
            <a:avLst/>
          </a:prstGeom>
          <a:solidFill>
            <a:schemeClr val="accent6">
              <a:lumMod val="75000"/>
            </a:schemeClr>
          </a:solidFill>
        </p:spPr>
        <p:txBody>
          <a:bodyPr wrap="square" rtlCol="0">
            <a:spAutoFit/>
          </a:bodyPr>
          <a:lstStyle/>
          <a:p>
            <a:pPr algn="ctr"/>
            <a:r>
              <a:rPr lang="es-PY" dirty="0">
                <a:solidFill>
                  <a:schemeClr val="bg1"/>
                </a:solidFill>
              </a:rPr>
              <a:t>500-800</a:t>
            </a:r>
          </a:p>
        </p:txBody>
      </p:sp>
      <p:sp>
        <p:nvSpPr>
          <p:cNvPr id="54" name="53 CuadroTexto"/>
          <p:cNvSpPr txBox="1"/>
          <p:nvPr/>
        </p:nvSpPr>
        <p:spPr>
          <a:xfrm>
            <a:off x="214282" y="5202808"/>
            <a:ext cx="1571636" cy="369332"/>
          </a:xfrm>
          <a:prstGeom prst="rect">
            <a:avLst/>
          </a:prstGeom>
          <a:solidFill>
            <a:schemeClr val="accent6">
              <a:lumMod val="50000"/>
            </a:schemeClr>
          </a:solidFill>
        </p:spPr>
        <p:txBody>
          <a:bodyPr wrap="square" rtlCol="0">
            <a:spAutoFit/>
          </a:bodyPr>
          <a:lstStyle/>
          <a:p>
            <a:pPr algn="r"/>
            <a:r>
              <a:rPr lang="es-PY" dirty="0">
                <a:solidFill>
                  <a:schemeClr val="bg1"/>
                </a:solidFill>
              </a:rPr>
              <a:t>Montos </a:t>
            </a:r>
          </a:p>
        </p:txBody>
      </p:sp>
      <p:sp>
        <p:nvSpPr>
          <p:cNvPr id="55" name="54 CuadroTexto"/>
          <p:cNvSpPr txBox="1"/>
          <p:nvPr/>
        </p:nvSpPr>
        <p:spPr>
          <a:xfrm>
            <a:off x="1857356" y="5202808"/>
            <a:ext cx="1500198" cy="338554"/>
          </a:xfrm>
          <a:prstGeom prst="rect">
            <a:avLst/>
          </a:prstGeom>
          <a:solidFill>
            <a:schemeClr val="accent1">
              <a:lumMod val="75000"/>
            </a:schemeClr>
          </a:solidFill>
        </p:spPr>
        <p:txBody>
          <a:bodyPr wrap="square" rtlCol="0">
            <a:spAutoFit/>
          </a:bodyPr>
          <a:lstStyle/>
          <a:p>
            <a:pPr algn="ctr"/>
            <a:r>
              <a:rPr lang="es-PY" sz="1600" dirty="0">
                <a:solidFill>
                  <a:schemeClr val="bg1"/>
                </a:solidFill>
              </a:rPr>
              <a:t>53.699.144.210</a:t>
            </a:r>
          </a:p>
        </p:txBody>
      </p:sp>
      <p:sp>
        <p:nvSpPr>
          <p:cNvPr id="56" name="55 CuadroTexto"/>
          <p:cNvSpPr txBox="1"/>
          <p:nvPr/>
        </p:nvSpPr>
        <p:spPr>
          <a:xfrm>
            <a:off x="3500430" y="5202808"/>
            <a:ext cx="1500198" cy="338554"/>
          </a:xfrm>
          <a:prstGeom prst="rect">
            <a:avLst/>
          </a:prstGeom>
          <a:solidFill>
            <a:schemeClr val="accent2">
              <a:lumMod val="75000"/>
            </a:schemeClr>
          </a:solidFill>
        </p:spPr>
        <p:txBody>
          <a:bodyPr wrap="square" rtlCol="0">
            <a:spAutoFit/>
          </a:bodyPr>
          <a:lstStyle/>
          <a:p>
            <a:pPr algn="ctr"/>
            <a:r>
              <a:rPr lang="es-PY" sz="1600" dirty="0">
                <a:solidFill>
                  <a:schemeClr val="bg1"/>
                </a:solidFill>
              </a:rPr>
              <a:t>22.472.834.786</a:t>
            </a:r>
          </a:p>
        </p:txBody>
      </p:sp>
      <p:sp>
        <p:nvSpPr>
          <p:cNvPr id="57" name="56 CuadroTexto"/>
          <p:cNvSpPr txBox="1"/>
          <p:nvPr/>
        </p:nvSpPr>
        <p:spPr>
          <a:xfrm>
            <a:off x="5143504" y="5202808"/>
            <a:ext cx="1500198" cy="338554"/>
          </a:xfrm>
          <a:prstGeom prst="rect">
            <a:avLst/>
          </a:prstGeom>
          <a:solidFill>
            <a:srgbClr val="00B050"/>
          </a:solidFill>
        </p:spPr>
        <p:txBody>
          <a:bodyPr wrap="square" rtlCol="0">
            <a:spAutoFit/>
          </a:bodyPr>
          <a:lstStyle/>
          <a:p>
            <a:pPr algn="ctr"/>
            <a:r>
              <a:rPr lang="es-PY" sz="1600" dirty="0">
                <a:solidFill>
                  <a:schemeClr val="bg1"/>
                </a:solidFill>
              </a:rPr>
              <a:t>50.050.000.000</a:t>
            </a:r>
          </a:p>
        </p:txBody>
      </p:sp>
      <p:sp>
        <p:nvSpPr>
          <p:cNvPr id="58" name="57 CuadroTexto"/>
          <p:cNvSpPr txBox="1"/>
          <p:nvPr/>
        </p:nvSpPr>
        <p:spPr>
          <a:xfrm>
            <a:off x="6786578" y="5202808"/>
            <a:ext cx="1500198" cy="338554"/>
          </a:xfrm>
          <a:prstGeom prst="rect">
            <a:avLst/>
          </a:prstGeom>
          <a:solidFill>
            <a:schemeClr val="accent6">
              <a:lumMod val="75000"/>
            </a:schemeClr>
          </a:solidFill>
        </p:spPr>
        <p:txBody>
          <a:bodyPr wrap="square" rtlCol="0">
            <a:spAutoFit/>
          </a:bodyPr>
          <a:lstStyle/>
          <a:p>
            <a:pPr algn="ctr"/>
            <a:r>
              <a:rPr lang="es-PY" sz="1600" dirty="0">
                <a:solidFill>
                  <a:schemeClr val="bg1"/>
                </a:solidFill>
              </a:rPr>
              <a:t>21.857.106.579</a:t>
            </a:r>
          </a:p>
        </p:txBody>
      </p:sp>
      <p:sp>
        <p:nvSpPr>
          <p:cNvPr id="59" name="58 CuadroTexto"/>
          <p:cNvSpPr txBox="1"/>
          <p:nvPr/>
        </p:nvSpPr>
        <p:spPr>
          <a:xfrm>
            <a:off x="928662" y="1426051"/>
            <a:ext cx="857256" cy="3431709"/>
          </a:xfrm>
          <a:prstGeom prst="rect">
            <a:avLst/>
          </a:prstGeom>
          <a:noFill/>
        </p:spPr>
        <p:txBody>
          <a:bodyPr wrap="square" rtlCol="0">
            <a:spAutoFit/>
          </a:bodyPr>
          <a:lstStyle/>
          <a:p>
            <a:pPr algn="r"/>
            <a:endParaRPr lang="es-PY" sz="1200" dirty="0"/>
          </a:p>
          <a:p>
            <a:pPr algn="r"/>
            <a:endParaRPr lang="es-PY" sz="400" dirty="0"/>
          </a:p>
          <a:p>
            <a:pPr algn="r"/>
            <a:r>
              <a:rPr lang="es-PY" sz="1400" dirty="0"/>
              <a:t>60.000</a:t>
            </a:r>
          </a:p>
          <a:p>
            <a:pPr algn="r"/>
            <a:endParaRPr lang="es-PY" sz="900" dirty="0"/>
          </a:p>
          <a:p>
            <a:pPr algn="r"/>
            <a:endParaRPr lang="es-PY" sz="800" dirty="0"/>
          </a:p>
          <a:p>
            <a:pPr algn="r"/>
            <a:r>
              <a:rPr lang="es-PY" sz="1400" dirty="0"/>
              <a:t>50.000</a:t>
            </a:r>
          </a:p>
          <a:p>
            <a:pPr algn="r"/>
            <a:endParaRPr lang="es-PY" sz="900" dirty="0"/>
          </a:p>
          <a:p>
            <a:pPr algn="r"/>
            <a:endParaRPr lang="es-PY" sz="800" dirty="0"/>
          </a:p>
          <a:p>
            <a:pPr algn="r"/>
            <a:r>
              <a:rPr lang="es-PY" sz="1400" dirty="0"/>
              <a:t>40.000</a:t>
            </a:r>
          </a:p>
          <a:p>
            <a:pPr algn="r"/>
            <a:endParaRPr lang="es-PY" sz="1100" dirty="0"/>
          </a:p>
          <a:p>
            <a:pPr algn="r"/>
            <a:endParaRPr lang="es-PY" sz="600" dirty="0"/>
          </a:p>
          <a:p>
            <a:pPr algn="r"/>
            <a:r>
              <a:rPr lang="es-PY" sz="1400" dirty="0"/>
              <a:t>30.000</a:t>
            </a:r>
          </a:p>
          <a:p>
            <a:pPr algn="r"/>
            <a:endParaRPr lang="es-PY" sz="1000" dirty="0"/>
          </a:p>
          <a:p>
            <a:pPr algn="r"/>
            <a:endParaRPr lang="es-PY" sz="900" dirty="0"/>
          </a:p>
          <a:p>
            <a:pPr algn="r"/>
            <a:r>
              <a:rPr lang="es-PY" sz="1400" dirty="0"/>
              <a:t>20.000</a:t>
            </a:r>
          </a:p>
          <a:p>
            <a:pPr algn="r"/>
            <a:endParaRPr lang="es-PY" sz="1400" dirty="0"/>
          </a:p>
          <a:p>
            <a:pPr algn="r"/>
            <a:r>
              <a:rPr lang="es-PY" sz="1400" dirty="0"/>
              <a:t>10.000</a:t>
            </a:r>
          </a:p>
          <a:p>
            <a:pPr algn="r"/>
            <a:endParaRPr lang="es-PY" sz="600" dirty="0"/>
          </a:p>
          <a:p>
            <a:pPr algn="r"/>
            <a:endParaRPr lang="es-PY" sz="1200" dirty="0"/>
          </a:p>
          <a:p>
            <a:pPr algn="r"/>
            <a:r>
              <a:rPr lang="es-PY" sz="1400" dirty="0"/>
              <a:t>0</a:t>
            </a:r>
          </a:p>
        </p:txBody>
      </p:sp>
      <p:sp>
        <p:nvSpPr>
          <p:cNvPr id="60" name="59 CuadroTexto"/>
          <p:cNvSpPr txBox="1"/>
          <p:nvPr/>
        </p:nvSpPr>
        <p:spPr>
          <a:xfrm>
            <a:off x="214282" y="2857496"/>
            <a:ext cx="830677" cy="738664"/>
          </a:xfrm>
          <a:prstGeom prst="rect">
            <a:avLst/>
          </a:prstGeom>
          <a:noFill/>
        </p:spPr>
        <p:txBody>
          <a:bodyPr wrap="none" rtlCol="0">
            <a:spAutoFit/>
          </a:bodyPr>
          <a:lstStyle/>
          <a:p>
            <a:r>
              <a:rPr lang="es-PY" sz="1400" b="1" dirty="0"/>
              <a:t>En</a:t>
            </a:r>
          </a:p>
          <a:p>
            <a:r>
              <a:rPr lang="es-PY" sz="1400" b="1" dirty="0"/>
              <a:t>Mil </a:t>
            </a:r>
          </a:p>
          <a:p>
            <a:r>
              <a:rPr lang="es-PY" sz="1400" b="1" dirty="0"/>
              <a:t>Millones</a:t>
            </a:r>
          </a:p>
        </p:txBody>
      </p:sp>
      <p:grpSp>
        <p:nvGrpSpPr>
          <p:cNvPr id="24" name="Grupo 23">
            <a:extLst>
              <a:ext uri="{FF2B5EF4-FFF2-40B4-BE49-F238E27FC236}">
                <a16:creationId xmlns="" xmlns:a16="http://schemas.microsoft.com/office/drawing/2014/main" id="{903C3614-B1FD-4DAE-A0B9-61765CE77C5C}"/>
              </a:ext>
            </a:extLst>
          </p:cNvPr>
          <p:cNvGrpSpPr/>
          <p:nvPr/>
        </p:nvGrpSpPr>
        <p:grpSpPr>
          <a:xfrm>
            <a:off x="237803" y="46488"/>
            <a:ext cx="8635468" cy="832740"/>
            <a:chOff x="237803" y="46488"/>
            <a:chExt cx="8635468" cy="832740"/>
          </a:xfrm>
        </p:grpSpPr>
        <p:grpSp>
          <p:nvGrpSpPr>
            <p:cNvPr id="25" name="20 Grupo">
              <a:extLst>
                <a:ext uri="{FF2B5EF4-FFF2-40B4-BE49-F238E27FC236}">
                  <a16:creationId xmlns="" xmlns:a16="http://schemas.microsoft.com/office/drawing/2014/main" id="{FACBF007-E854-4193-B6A3-593F2C1A1148}"/>
                </a:ext>
              </a:extLst>
            </p:cNvPr>
            <p:cNvGrpSpPr/>
            <p:nvPr/>
          </p:nvGrpSpPr>
          <p:grpSpPr>
            <a:xfrm>
              <a:off x="237803" y="46488"/>
              <a:ext cx="2171640" cy="832740"/>
              <a:chOff x="5715008" y="4929198"/>
              <a:chExt cx="2995006" cy="1217835"/>
            </a:xfrm>
          </p:grpSpPr>
          <p:pic>
            <p:nvPicPr>
              <p:cNvPr id="27" name="6 Imagen" descr="Logo Nuevo INDERT Marzo 2015.jpg">
                <a:extLst>
                  <a:ext uri="{FF2B5EF4-FFF2-40B4-BE49-F238E27FC236}">
                    <a16:creationId xmlns="" xmlns:a16="http://schemas.microsoft.com/office/drawing/2014/main" id="{68D9737C-5A1D-4E65-9A9A-5388E68E28E7}"/>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28" name="18 Rectángulo">
                <a:extLst>
                  <a:ext uri="{FF2B5EF4-FFF2-40B4-BE49-F238E27FC236}">
                    <a16:creationId xmlns="" xmlns:a16="http://schemas.microsoft.com/office/drawing/2014/main" id="{0C0B9ED1-22E9-481A-A734-69A42543CF96}"/>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26" name="Picture 4" descr="C:\Users\DELL\Downloads\Logo Gobierno Nacional.png">
              <a:extLst>
                <a:ext uri="{FF2B5EF4-FFF2-40B4-BE49-F238E27FC236}">
                  <a16:creationId xmlns="" xmlns:a16="http://schemas.microsoft.com/office/drawing/2014/main" id="{BB0C332F-5861-4AC1-8FB1-0D0DE537CFBC}"/>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6" name="15 CuadroTexto"/>
          <p:cNvSpPr txBox="1"/>
          <p:nvPr/>
        </p:nvSpPr>
        <p:spPr>
          <a:xfrm>
            <a:off x="0" y="5929330"/>
            <a:ext cx="9144000" cy="584775"/>
          </a:xfrm>
          <a:prstGeom prst="rect">
            <a:avLst/>
          </a:prstGeom>
          <a:solidFill>
            <a:schemeClr val="accent6">
              <a:lumMod val="60000"/>
              <a:lumOff val="40000"/>
            </a:schemeClr>
          </a:solidFill>
        </p:spPr>
        <p:txBody>
          <a:bodyPr wrap="square" rtlCol="0">
            <a:spAutoFit/>
          </a:bodyPr>
          <a:lstStyle/>
          <a:p>
            <a:pPr algn="ctr"/>
            <a:r>
              <a:rPr lang="es-PY" sz="1600" b="1" dirty="0">
                <a:solidFill>
                  <a:schemeClr val="tx1">
                    <a:lumMod val="85000"/>
                    <a:lumOff val="15000"/>
                  </a:schemeClr>
                </a:solidFill>
              </a:rPr>
              <a:t>Monto Ley Presupuesto Ejercicio 2019 un 70% menos en relación al 2012</a:t>
            </a:r>
          </a:p>
          <a:p>
            <a:pPr algn="ctr"/>
            <a:r>
              <a:rPr lang="es-PY" sz="1600" b="1" dirty="0">
                <a:solidFill>
                  <a:schemeClr val="tx1">
                    <a:lumMod val="85000"/>
                    <a:lumOff val="15000"/>
                  </a:schemeClr>
                </a:solidFill>
              </a:rPr>
              <a:t>Monto Plan Financiero 2018 un 63% menos en relación al 2012</a:t>
            </a:r>
          </a:p>
        </p:txBody>
      </p:sp>
      <p:sp>
        <p:nvSpPr>
          <p:cNvPr id="41" name="40 Título"/>
          <p:cNvSpPr>
            <a:spLocks noGrp="1"/>
          </p:cNvSpPr>
          <p:nvPr>
            <p:ph type="title"/>
          </p:nvPr>
        </p:nvSpPr>
        <p:spPr>
          <a:xfrm>
            <a:off x="590872" y="924948"/>
            <a:ext cx="8229600" cy="631844"/>
          </a:xfrm>
        </p:spPr>
        <p:txBody>
          <a:bodyPr>
            <a:noAutofit/>
          </a:bodyPr>
          <a:lstStyle/>
          <a:p>
            <a:r>
              <a:rPr lang="es-ES" sz="1800" b="1" dirty="0">
                <a:latin typeface="Arial" pitchFamily="34" charset="0"/>
                <a:cs typeface="Arial" pitchFamily="34" charset="0"/>
              </a:rPr>
              <a:t>COMPARATIVO PRESUPUESTO LEY Y PLAN FINANCIERO 2012-2019 </a:t>
            </a:r>
          </a:p>
        </p:txBody>
      </p:sp>
      <p:graphicFrame>
        <p:nvGraphicFramePr>
          <p:cNvPr id="17" name="2 Gráfico"/>
          <p:cNvGraphicFramePr>
            <a:graphicFrameLocks/>
          </p:cNvGraphicFramePr>
          <p:nvPr>
            <p:extLst>
              <p:ext uri="{D42A27DB-BD31-4B8C-83A1-F6EECF244321}">
                <p14:modId xmlns:p14="http://schemas.microsoft.com/office/powerpoint/2010/main" val="4084475607"/>
              </p:ext>
            </p:extLst>
          </p:nvPr>
        </p:nvGraphicFramePr>
        <p:xfrm>
          <a:off x="249827" y="1239032"/>
          <a:ext cx="8644346" cy="4710248"/>
        </p:xfrm>
        <a:graphic>
          <a:graphicData uri="http://schemas.openxmlformats.org/drawingml/2006/chart">
            <c:chart xmlns:c="http://schemas.openxmlformats.org/drawingml/2006/chart" xmlns:r="http://schemas.openxmlformats.org/officeDocument/2006/relationships" r:id="rId2"/>
          </a:graphicData>
        </a:graphic>
      </p:graphicFrame>
      <p:sp>
        <p:nvSpPr>
          <p:cNvPr id="19" name="1 Llamada rectangular"/>
          <p:cNvSpPr/>
          <p:nvPr/>
        </p:nvSpPr>
        <p:spPr>
          <a:xfrm>
            <a:off x="2928926" y="1643050"/>
            <a:ext cx="1643074" cy="285752"/>
          </a:xfrm>
          <a:prstGeom prst="wedgeRectCallout">
            <a:avLst>
              <a:gd name="adj1" fmla="val -90159"/>
              <a:gd name="adj2" fmla="val 147832"/>
            </a:avLst>
          </a:prstGeom>
          <a:solidFill>
            <a:srgbClr val="FFFF00"/>
          </a:solidFill>
          <a:ln>
            <a:solidFill>
              <a:srgbClr val="FFFF00"/>
            </a:solidFill>
          </a:ln>
        </p:spPr>
        <p:style>
          <a:lnRef idx="1">
            <a:schemeClr val="accent6"/>
          </a:lnRef>
          <a:fillRef idx="3">
            <a:schemeClr val="accent6"/>
          </a:fillRef>
          <a:effectRef idx="2">
            <a:schemeClr val="accent6"/>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a:solidFill>
                  <a:sysClr val="windowText" lastClr="000000"/>
                </a:solidFill>
                <a:latin typeface="Arial" pitchFamily="34" charset="0"/>
                <a:cs typeface="Arial" pitchFamily="34" charset="0"/>
              </a:rPr>
              <a:t>497.445.401.961</a:t>
            </a:r>
            <a:endParaRPr lang="es-ES" sz="1400" b="1" dirty="0">
              <a:solidFill>
                <a:sysClr val="windowText" lastClr="000000"/>
              </a:solidFill>
              <a:latin typeface="Arial" pitchFamily="34" charset="0"/>
              <a:cs typeface="Arial" pitchFamily="34" charset="0"/>
            </a:endParaRPr>
          </a:p>
          <a:p>
            <a:endParaRPr lang="es-ES" sz="1400" b="1" dirty="0">
              <a:solidFill>
                <a:schemeClr val="tx1">
                  <a:lumMod val="95000"/>
                  <a:lumOff val="5000"/>
                </a:schemeClr>
              </a:solidFill>
              <a:latin typeface="Arial" pitchFamily="34" charset="0"/>
              <a:cs typeface="Arial" pitchFamily="34" charset="0"/>
            </a:endParaRPr>
          </a:p>
          <a:p>
            <a:endParaRPr lang="es-PY" sz="1400" dirty="0">
              <a:solidFill>
                <a:schemeClr val="tx1">
                  <a:lumMod val="95000"/>
                  <a:lumOff val="5000"/>
                </a:schemeClr>
              </a:solidFill>
            </a:endParaRPr>
          </a:p>
        </p:txBody>
      </p:sp>
      <p:sp>
        <p:nvSpPr>
          <p:cNvPr id="21" name="1 Llamada rectangular"/>
          <p:cNvSpPr/>
          <p:nvPr/>
        </p:nvSpPr>
        <p:spPr>
          <a:xfrm>
            <a:off x="6804248" y="2357430"/>
            <a:ext cx="1839718" cy="857256"/>
          </a:xfrm>
          <a:prstGeom prst="wedgeRectCallout">
            <a:avLst>
              <a:gd name="adj1" fmla="val 26980"/>
              <a:gd name="adj2" fmla="val 169165"/>
            </a:avLst>
          </a:prstGeom>
          <a:solidFill>
            <a:srgbClr val="FFFF00"/>
          </a:solidFill>
          <a:ln>
            <a:solidFill>
              <a:srgbClr val="FFFF00"/>
            </a:solidFill>
          </a:ln>
        </p:spPr>
        <p:style>
          <a:lnRef idx="0">
            <a:schemeClr val="accent6"/>
          </a:lnRef>
          <a:fillRef idx="3">
            <a:schemeClr val="accent6"/>
          </a:fillRef>
          <a:effectRef idx="3">
            <a:schemeClr val="accent6"/>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sz="1000" b="1" i="0" u="none" strike="noStrike" kern="1200" baseline="0">
                <a:solidFill>
                  <a:prstClr val="black"/>
                </a:solidFill>
                <a:latin typeface="Arial" pitchFamily="34" charset="0"/>
                <a:ea typeface="+mn-ea"/>
                <a:cs typeface="Arial" pitchFamily="34" charset="0"/>
              </a:defRPr>
            </a:pPr>
            <a:r>
              <a:rPr lang="en-US" sz="1600" dirty="0">
                <a:solidFill>
                  <a:schemeClr val="tx1"/>
                </a:solidFill>
              </a:rPr>
              <a:t>148.079.085.575</a:t>
            </a:r>
          </a:p>
          <a:p>
            <a:pPr algn="ctr">
              <a:defRPr sz="1000" b="1" i="0" u="none" strike="noStrike" kern="1200" baseline="0">
                <a:solidFill>
                  <a:prstClr val="black"/>
                </a:solidFill>
                <a:latin typeface="Arial" pitchFamily="34" charset="0"/>
                <a:ea typeface="+mn-ea"/>
                <a:cs typeface="Arial" pitchFamily="34" charset="0"/>
              </a:defRPr>
            </a:pPr>
            <a:r>
              <a:rPr lang="en-US" sz="2800" dirty="0">
                <a:solidFill>
                  <a:srgbClr val="C00000"/>
                </a:solidFill>
              </a:rPr>
              <a:t>-70 %</a:t>
            </a:r>
          </a:p>
          <a:p>
            <a:endParaRPr lang="es-ES" b="1" dirty="0">
              <a:solidFill>
                <a:schemeClr val="tx1">
                  <a:lumMod val="95000"/>
                  <a:lumOff val="5000"/>
                </a:schemeClr>
              </a:solidFill>
              <a:latin typeface="Arial" pitchFamily="34" charset="0"/>
              <a:cs typeface="Arial" pitchFamily="34" charset="0"/>
            </a:endParaRPr>
          </a:p>
          <a:p>
            <a:endParaRPr lang="es-PY" dirty="0">
              <a:solidFill>
                <a:schemeClr val="tx1">
                  <a:lumMod val="95000"/>
                  <a:lumOff val="5000"/>
                </a:schemeClr>
              </a:solidFill>
            </a:endParaRPr>
          </a:p>
        </p:txBody>
      </p:sp>
      <p:grpSp>
        <p:nvGrpSpPr>
          <p:cNvPr id="20" name="Grupo 19">
            <a:extLst>
              <a:ext uri="{FF2B5EF4-FFF2-40B4-BE49-F238E27FC236}">
                <a16:creationId xmlns="" xmlns:a16="http://schemas.microsoft.com/office/drawing/2014/main" id="{D6537CB9-4063-4089-A81A-5CC58847E6AB}"/>
              </a:ext>
            </a:extLst>
          </p:cNvPr>
          <p:cNvGrpSpPr/>
          <p:nvPr/>
        </p:nvGrpSpPr>
        <p:grpSpPr>
          <a:xfrm>
            <a:off x="237803" y="46488"/>
            <a:ext cx="8635468" cy="832740"/>
            <a:chOff x="237803" y="46488"/>
            <a:chExt cx="8635468" cy="832740"/>
          </a:xfrm>
        </p:grpSpPr>
        <p:grpSp>
          <p:nvGrpSpPr>
            <p:cNvPr id="22" name="20 Grupo">
              <a:extLst>
                <a:ext uri="{FF2B5EF4-FFF2-40B4-BE49-F238E27FC236}">
                  <a16:creationId xmlns="" xmlns:a16="http://schemas.microsoft.com/office/drawing/2014/main" id="{BCE10AE4-0BA2-4006-A583-1D99709884D8}"/>
                </a:ext>
              </a:extLst>
            </p:cNvPr>
            <p:cNvGrpSpPr/>
            <p:nvPr/>
          </p:nvGrpSpPr>
          <p:grpSpPr>
            <a:xfrm>
              <a:off x="237803" y="46488"/>
              <a:ext cx="2171640" cy="832740"/>
              <a:chOff x="5715008" y="4929198"/>
              <a:chExt cx="2995006" cy="1217835"/>
            </a:xfrm>
          </p:grpSpPr>
          <p:pic>
            <p:nvPicPr>
              <p:cNvPr id="25" name="6 Imagen" descr="Logo Nuevo INDERT Marzo 2015.jpg">
                <a:extLst>
                  <a:ext uri="{FF2B5EF4-FFF2-40B4-BE49-F238E27FC236}">
                    <a16:creationId xmlns="" xmlns:a16="http://schemas.microsoft.com/office/drawing/2014/main" id="{CA968CED-1FA4-4416-8DE3-06462AB095A2}"/>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26" name="18 Rectángulo">
                <a:extLst>
                  <a:ext uri="{FF2B5EF4-FFF2-40B4-BE49-F238E27FC236}">
                    <a16:creationId xmlns="" xmlns:a16="http://schemas.microsoft.com/office/drawing/2014/main" id="{17DEEA6F-54C9-4393-884D-3907F15EBABE}"/>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24" name="Picture 4" descr="C:\Users\DELL\Downloads\Logo Gobierno Nacional.png">
              <a:extLst>
                <a:ext uri="{FF2B5EF4-FFF2-40B4-BE49-F238E27FC236}">
                  <a16:creationId xmlns="" xmlns:a16="http://schemas.microsoft.com/office/drawing/2014/main" id="{2494A383-82EC-440F-85FD-723A05661B42}"/>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110"/>
          <p:cNvPicPr>
            <a:picLocks noChangeAspect="1" noChangeArrowheads="1"/>
          </p:cNvPicPr>
          <p:nvPr/>
        </p:nvPicPr>
        <p:blipFill>
          <a:blip r:embed="rId2"/>
          <a:srcRect/>
          <a:stretch>
            <a:fillRect/>
          </a:stretch>
        </p:blipFill>
        <p:spPr bwMode="auto">
          <a:xfrm>
            <a:off x="219808" y="928670"/>
            <a:ext cx="8770327" cy="2786062"/>
          </a:xfrm>
          <a:prstGeom prst="rect">
            <a:avLst/>
          </a:prstGeom>
          <a:noFill/>
          <a:ln w="9525">
            <a:noFill/>
            <a:miter lim="800000"/>
            <a:headEnd/>
            <a:tailEnd/>
          </a:ln>
        </p:spPr>
      </p:pic>
      <p:pic>
        <p:nvPicPr>
          <p:cNvPr id="39941" name="Picture 111"/>
          <p:cNvPicPr>
            <a:picLocks noChangeAspect="1" noChangeArrowheads="1"/>
          </p:cNvPicPr>
          <p:nvPr/>
        </p:nvPicPr>
        <p:blipFill>
          <a:blip r:embed="rId3"/>
          <a:srcRect/>
          <a:stretch>
            <a:fillRect/>
          </a:stretch>
        </p:blipFill>
        <p:spPr bwMode="auto">
          <a:xfrm>
            <a:off x="1604597" y="3714752"/>
            <a:ext cx="6434503" cy="2141537"/>
          </a:xfrm>
          <a:prstGeom prst="rect">
            <a:avLst/>
          </a:prstGeom>
          <a:noFill/>
          <a:ln w="9525">
            <a:noFill/>
            <a:miter lim="800000"/>
            <a:headEnd/>
            <a:tailEnd/>
          </a:ln>
        </p:spPr>
      </p:pic>
      <p:sp>
        <p:nvSpPr>
          <p:cNvPr id="8" name="7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grpSp>
        <p:nvGrpSpPr>
          <p:cNvPr id="16" name="Grupo 15">
            <a:extLst>
              <a:ext uri="{FF2B5EF4-FFF2-40B4-BE49-F238E27FC236}">
                <a16:creationId xmlns="" xmlns:a16="http://schemas.microsoft.com/office/drawing/2014/main" id="{E0651F6E-2EAF-437C-A6B4-956157F10937}"/>
              </a:ext>
            </a:extLst>
          </p:cNvPr>
          <p:cNvGrpSpPr/>
          <p:nvPr/>
        </p:nvGrpSpPr>
        <p:grpSpPr>
          <a:xfrm>
            <a:off x="237803" y="46488"/>
            <a:ext cx="8635468" cy="832740"/>
            <a:chOff x="237803" y="46488"/>
            <a:chExt cx="8635468" cy="832740"/>
          </a:xfrm>
        </p:grpSpPr>
        <p:grpSp>
          <p:nvGrpSpPr>
            <p:cNvPr id="17" name="20 Grupo">
              <a:extLst>
                <a:ext uri="{FF2B5EF4-FFF2-40B4-BE49-F238E27FC236}">
                  <a16:creationId xmlns="" xmlns:a16="http://schemas.microsoft.com/office/drawing/2014/main" id="{9AD13687-75E8-4678-934B-90452B907213}"/>
                </a:ext>
              </a:extLst>
            </p:cNvPr>
            <p:cNvGrpSpPr/>
            <p:nvPr/>
          </p:nvGrpSpPr>
          <p:grpSpPr>
            <a:xfrm>
              <a:off x="237803" y="46488"/>
              <a:ext cx="2171640" cy="832740"/>
              <a:chOff x="5715008" y="4929198"/>
              <a:chExt cx="2995006" cy="1217835"/>
            </a:xfrm>
          </p:grpSpPr>
          <p:pic>
            <p:nvPicPr>
              <p:cNvPr id="19" name="6 Imagen" descr="Logo Nuevo INDERT Marzo 2015.jpg">
                <a:extLst>
                  <a:ext uri="{FF2B5EF4-FFF2-40B4-BE49-F238E27FC236}">
                    <a16:creationId xmlns="" xmlns:a16="http://schemas.microsoft.com/office/drawing/2014/main" id="{0D7E09D9-2723-4887-989F-BF16FC5C2C22}"/>
                  </a:ext>
                </a:extLst>
              </p:cNvPr>
              <p:cNvPicPr>
                <a:picLocks noChangeAspect="1"/>
              </p:cNvPicPr>
              <p:nvPr/>
            </p:nvPicPr>
            <p:blipFill>
              <a:blip r:embed="rId4">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20" name="18 Rectángulo">
                <a:extLst>
                  <a:ext uri="{FF2B5EF4-FFF2-40B4-BE49-F238E27FC236}">
                    <a16:creationId xmlns="" xmlns:a16="http://schemas.microsoft.com/office/drawing/2014/main" id="{05126CC1-3628-41D2-9CE0-93ADA9CCD0F1}"/>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8" name="Picture 4" descr="C:\Users\DELL\Downloads\Logo Gobierno Nacional.png">
              <a:extLst>
                <a:ext uri="{FF2B5EF4-FFF2-40B4-BE49-F238E27FC236}">
                  <a16:creationId xmlns="" xmlns:a16="http://schemas.microsoft.com/office/drawing/2014/main" id="{DCEDD79B-2FEC-45B1-B3C1-C309CFCB7398}"/>
                </a:ext>
              </a:extLst>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6"/>
          <p:cNvPicPr>
            <a:picLocks noChangeAspect="1" noChangeArrowheads="1"/>
          </p:cNvPicPr>
          <p:nvPr/>
        </p:nvPicPr>
        <p:blipFill>
          <a:blip r:embed="rId2"/>
          <a:srcRect/>
          <a:stretch>
            <a:fillRect/>
          </a:stretch>
        </p:blipFill>
        <p:spPr bwMode="auto">
          <a:xfrm>
            <a:off x="571472" y="4143380"/>
            <a:ext cx="8286808" cy="1785950"/>
          </a:xfrm>
          <a:prstGeom prst="rect">
            <a:avLst/>
          </a:prstGeom>
          <a:noFill/>
          <a:ln w="9525">
            <a:noFill/>
            <a:miter lim="800000"/>
            <a:headEnd/>
            <a:tailEnd/>
          </a:ln>
        </p:spPr>
      </p:pic>
      <p:sp>
        <p:nvSpPr>
          <p:cNvPr id="6" name="5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9" name="18 CuadroTexto"/>
          <p:cNvSpPr txBox="1"/>
          <p:nvPr/>
        </p:nvSpPr>
        <p:spPr>
          <a:xfrm>
            <a:off x="0" y="6019404"/>
            <a:ext cx="9144000" cy="338554"/>
          </a:xfrm>
          <a:prstGeom prst="rect">
            <a:avLst/>
          </a:prstGeom>
          <a:solidFill>
            <a:schemeClr val="accent6">
              <a:lumMod val="60000"/>
              <a:lumOff val="40000"/>
            </a:schemeClr>
          </a:solidFill>
        </p:spPr>
        <p:txBody>
          <a:bodyPr wrap="square" rtlCol="0">
            <a:spAutoFit/>
          </a:bodyPr>
          <a:lstStyle/>
          <a:p>
            <a:pPr algn="ctr"/>
            <a:r>
              <a:rPr lang="es-PY" sz="1600" b="1" dirty="0">
                <a:solidFill>
                  <a:schemeClr val="tx1">
                    <a:lumMod val="85000"/>
                    <a:lumOff val="15000"/>
                  </a:schemeClr>
                </a:solidFill>
              </a:rPr>
              <a:t>Monto del presupuesto para el Proyecto 2019, 73% menos en relación al 2013</a:t>
            </a:r>
          </a:p>
        </p:txBody>
      </p:sp>
      <p:graphicFrame>
        <p:nvGraphicFramePr>
          <p:cNvPr id="14" name="4 Gráfico"/>
          <p:cNvGraphicFramePr>
            <a:graphicFrameLocks/>
          </p:cNvGraphicFramePr>
          <p:nvPr/>
        </p:nvGraphicFramePr>
        <p:xfrm>
          <a:off x="515110" y="857233"/>
          <a:ext cx="8271732" cy="3214709"/>
        </p:xfrm>
        <a:graphic>
          <a:graphicData uri="http://schemas.openxmlformats.org/drawingml/2006/chart">
            <c:chart xmlns:c="http://schemas.openxmlformats.org/drawingml/2006/chart" xmlns:r="http://schemas.openxmlformats.org/officeDocument/2006/relationships" r:id="rId3"/>
          </a:graphicData>
        </a:graphic>
      </p:graphicFrame>
      <p:sp>
        <p:nvSpPr>
          <p:cNvPr id="15" name="14 Llamada rectangular"/>
          <p:cNvSpPr/>
          <p:nvPr/>
        </p:nvSpPr>
        <p:spPr>
          <a:xfrm>
            <a:off x="1873642" y="2236550"/>
            <a:ext cx="1474222" cy="642942"/>
          </a:xfrm>
          <a:prstGeom prst="wedgeRectCallout">
            <a:avLst>
              <a:gd name="adj1" fmla="val -25373"/>
              <a:gd name="adj2" fmla="val -152801"/>
            </a:avLst>
          </a:prstGeom>
          <a:solidFill>
            <a:srgbClr val="FFFF00"/>
          </a:solidFill>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Y" b="1" dirty="0">
              <a:solidFill>
                <a:schemeClr val="tx1">
                  <a:lumMod val="95000"/>
                  <a:lumOff val="5000"/>
                </a:schemeClr>
              </a:solidFill>
            </a:endParaRPr>
          </a:p>
          <a:p>
            <a:pPr algn="ctr"/>
            <a:r>
              <a:rPr lang="es-PY" sz="1400" b="1" dirty="0">
                <a:solidFill>
                  <a:schemeClr val="tx1">
                    <a:lumMod val="95000"/>
                    <a:lumOff val="5000"/>
                  </a:schemeClr>
                </a:solidFill>
              </a:rPr>
              <a:t>183.154.877.712</a:t>
            </a:r>
          </a:p>
        </p:txBody>
      </p:sp>
      <p:sp>
        <p:nvSpPr>
          <p:cNvPr id="16" name="15 Llamada rectangular"/>
          <p:cNvSpPr/>
          <p:nvPr/>
        </p:nvSpPr>
        <p:spPr>
          <a:xfrm>
            <a:off x="6732240" y="1928802"/>
            <a:ext cx="2054634" cy="642942"/>
          </a:xfrm>
          <a:prstGeom prst="wedgeRectCallout">
            <a:avLst>
              <a:gd name="adj1" fmla="val 25254"/>
              <a:gd name="adj2" fmla="val 123911"/>
            </a:avLst>
          </a:prstGeom>
          <a:solidFill>
            <a:srgbClr val="FFFF00"/>
          </a:solidFill>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s-PY" sz="1600" b="1" dirty="0">
                <a:solidFill>
                  <a:schemeClr val="tx1">
                    <a:lumMod val="95000"/>
                    <a:lumOff val="5000"/>
                  </a:schemeClr>
                </a:solidFill>
              </a:rPr>
              <a:t>50.050.000.000</a:t>
            </a:r>
            <a:r>
              <a:rPr lang="es-PY" sz="1000" b="1" dirty="0">
                <a:solidFill>
                  <a:schemeClr val="tx1">
                    <a:lumMod val="95000"/>
                    <a:lumOff val="5000"/>
                  </a:schemeClr>
                </a:solidFill>
              </a:rPr>
              <a:t> </a:t>
            </a:r>
          </a:p>
          <a:p>
            <a:pPr algn="ctr"/>
            <a:r>
              <a:rPr lang="es-PY" sz="2400" b="1" dirty="0">
                <a:solidFill>
                  <a:srgbClr val="FF0000"/>
                </a:solidFill>
              </a:rPr>
              <a:t>-73%</a:t>
            </a:r>
          </a:p>
        </p:txBody>
      </p:sp>
      <p:sp>
        <p:nvSpPr>
          <p:cNvPr id="21" name="20 Rectángulo"/>
          <p:cNvSpPr/>
          <p:nvPr/>
        </p:nvSpPr>
        <p:spPr>
          <a:xfrm>
            <a:off x="958904" y="960983"/>
            <a:ext cx="7429520" cy="307777"/>
          </a:xfrm>
          <a:prstGeom prst="rect">
            <a:avLst/>
          </a:prstGeom>
          <a:solidFill>
            <a:schemeClr val="accent6">
              <a:lumMod val="20000"/>
              <a:lumOff val="80000"/>
            </a:schemeClr>
          </a:solidFill>
        </p:spPr>
        <p:txBody>
          <a:bodyPr wrap="square">
            <a:spAutoFit/>
          </a:bodyPr>
          <a:lstStyle/>
          <a:p>
            <a:pPr algn="r" fontAlgn="b"/>
            <a:r>
              <a:rPr lang="es-ES" sz="1400" b="1" dirty="0">
                <a:solidFill>
                  <a:schemeClr val="accent6">
                    <a:lumMod val="50000"/>
                  </a:schemeClr>
                </a:solidFill>
                <a:latin typeface="Arial"/>
              </a:rPr>
              <a:t>COMPARATIVO PRESUPUESTO TIERRA   2013-2019</a:t>
            </a:r>
          </a:p>
        </p:txBody>
      </p:sp>
      <p:grpSp>
        <p:nvGrpSpPr>
          <p:cNvPr id="17" name="Grupo 16">
            <a:extLst>
              <a:ext uri="{FF2B5EF4-FFF2-40B4-BE49-F238E27FC236}">
                <a16:creationId xmlns="" xmlns:a16="http://schemas.microsoft.com/office/drawing/2014/main" id="{D5F510D8-AA22-450C-988B-DEC6F0AACEB7}"/>
              </a:ext>
            </a:extLst>
          </p:cNvPr>
          <p:cNvGrpSpPr/>
          <p:nvPr/>
        </p:nvGrpSpPr>
        <p:grpSpPr>
          <a:xfrm>
            <a:off x="237803" y="46488"/>
            <a:ext cx="8635468" cy="832740"/>
            <a:chOff x="237803" y="46488"/>
            <a:chExt cx="8635468" cy="832740"/>
          </a:xfrm>
        </p:grpSpPr>
        <p:grpSp>
          <p:nvGrpSpPr>
            <p:cNvPr id="18" name="20 Grupo">
              <a:extLst>
                <a:ext uri="{FF2B5EF4-FFF2-40B4-BE49-F238E27FC236}">
                  <a16:creationId xmlns="" xmlns:a16="http://schemas.microsoft.com/office/drawing/2014/main" id="{498911BB-605F-4F6F-AFC9-04D5CC14AA72}"/>
                </a:ext>
              </a:extLst>
            </p:cNvPr>
            <p:cNvGrpSpPr/>
            <p:nvPr/>
          </p:nvGrpSpPr>
          <p:grpSpPr>
            <a:xfrm>
              <a:off x="237803" y="46488"/>
              <a:ext cx="2171640" cy="832740"/>
              <a:chOff x="5715008" y="4929198"/>
              <a:chExt cx="2995006" cy="1217835"/>
            </a:xfrm>
          </p:grpSpPr>
          <p:pic>
            <p:nvPicPr>
              <p:cNvPr id="22" name="6 Imagen" descr="Logo Nuevo INDERT Marzo 2015.jpg">
                <a:extLst>
                  <a:ext uri="{FF2B5EF4-FFF2-40B4-BE49-F238E27FC236}">
                    <a16:creationId xmlns="" xmlns:a16="http://schemas.microsoft.com/office/drawing/2014/main" id="{84B67FC2-3B4E-402D-95D2-DABA23EC96B2}"/>
                  </a:ext>
                </a:extLst>
              </p:cNvPr>
              <p:cNvPicPr>
                <a:picLocks noChangeAspect="1"/>
              </p:cNvPicPr>
              <p:nvPr/>
            </p:nvPicPr>
            <p:blipFill>
              <a:blip r:embed="rId4">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23" name="18 Rectángulo">
                <a:extLst>
                  <a:ext uri="{FF2B5EF4-FFF2-40B4-BE49-F238E27FC236}">
                    <a16:creationId xmlns="" xmlns:a16="http://schemas.microsoft.com/office/drawing/2014/main" id="{20A7C208-A01C-48AD-9439-C2618A8B8B07}"/>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20" name="Picture 4" descr="C:\Users\DELL\Downloads\Logo Gobierno Nacional.png">
              <a:extLst>
                <a:ext uri="{FF2B5EF4-FFF2-40B4-BE49-F238E27FC236}">
                  <a16:creationId xmlns="" xmlns:a16="http://schemas.microsoft.com/office/drawing/2014/main" id="{3BD9172C-5718-4CF3-8118-69C8D30E997A}"/>
                </a:ext>
              </a:extLst>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grpSp>
        <p:nvGrpSpPr>
          <p:cNvPr id="28" name="27 Grupo"/>
          <p:cNvGrpSpPr/>
          <p:nvPr/>
        </p:nvGrpSpPr>
        <p:grpSpPr>
          <a:xfrm>
            <a:off x="0" y="1071546"/>
            <a:ext cx="9144000" cy="5369992"/>
            <a:chOff x="0" y="1071546"/>
            <a:chExt cx="9144000" cy="5369992"/>
          </a:xfrm>
        </p:grpSpPr>
        <p:pic>
          <p:nvPicPr>
            <p:cNvPr id="28675" name="Picture 3"/>
            <p:cNvPicPr>
              <a:picLocks noChangeAspect="1" noChangeArrowheads="1"/>
            </p:cNvPicPr>
            <p:nvPr/>
          </p:nvPicPr>
          <p:blipFill>
            <a:blip r:embed="rId2"/>
            <a:srcRect l="17969" t="35000" r="10937" b="23750"/>
            <a:stretch>
              <a:fillRect/>
            </a:stretch>
          </p:blipFill>
          <p:spPr bwMode="auto">
            <a:xfrm>
              <a:off x="136349" y="1071546"/>
              <a:ext cx="8864807" cy="4357718"/>
            </a:xfrm>
            <a:prstGeom prst="rect">
              <a:avLst/>
            </a:prstGeom>
            <a:noFill/>
            <a:ln w="9525">
              <a:noFill/>
              <a:miter lim="800000"/>
              <a:headEnd/>
              <a:tailEnd/>
            </a:ln>
            <a:effectLst/>
          </p:spPr>
        </p:pic>
        <p:sp>
          <p:nvSpPr>
            <p:cNvPr id="15" name="14 Rectángulo"/>
            <p:cNvSpPr/>
            <p:nvPr/>
          </p:nvSpPr>
          <p:spPr>
            <a:xfrm>
              <a:off x="214282" y="5240669"/>
              <a:ext cx="45719" cy="45719"/>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PY"/>
            </a:p>
          </p:txBody>
        </p:sp>
        <p:sp>
          <p:nvSpPr>
            <p:cNvPr id="16" name="15 Rectángulo"/>
            <p:cNvSpPr/>
            <p:nvPr/>
          </p:nvSpPr>
          <p:spPr>
            <a:xfrm>
              <a:off x="8215338" y="1071546"/>
              <a:ext cx="785818" cy="642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7" name="26 CuadroTexto"/>
            <p:cNvSpPr txBox="1"/>
            <p:nvPr/>
          </p:nvSpPr>
          <p:spPr>
            <a:xfrm>
              <a:off x="0" y="6072206"/>
              <a:ext cx="9144000" cy="369332"/>
            </a:xfrm>
            <a:prstGeom prst="rect">
              <a:avLst/>
            </a:prstGeom>
            <a:solidFill>
              <a:schemeClr val="accent6">
                <a:lumMod val="60000"/>
                <a:lumOff val="40000"/>
              </a:schemeClr>
            </a:solidFill>
          </p:spPr>
          <p:txBody>
            <a:bodyPr wrap="square" rtlCol="0">
              <a:spAutoFit/>
            </a:bodyPr>
            <a:lstStyle/>
            <a:p>
              <a:pPr algn="ctr"/>
              <a:r>
                <a:rPr lang="es-PY" b="1" dirty="0">
                  <a:solidFill>
                    <a:schemeClr val="tx1">
                      <a:lumMod val="75000"/>
                      <a:lumOff val="25000"/>
                    </a:schemeClr>
                  </a:solidFill>
                </a:rPr>
                <a:t>Relación entre presupuesto 2013-2019</a:t>
              </a:r>
              <a:endParaRPr lang="es-PY" sz="1400" b="1" dirty="0">
                <a:solidFill>
                  <a:schemeClr val="tx1">
                    <a:lumMod val="75000"/>
                    <a:lumOff val="25000"/>
                  </a:schemeClr>
                </a:solidFill>
              </a:endParaRPr>
            </a:p>
          </p:txBody>
        </p:sp>
      </p:grpSp>
      <p:grpSp>
        <p:nvGrpSpPr>
          <p:cNvPr id="17" name="Grupo 16">
            <a:extLst>
              <a:ext uri="{FF2B5EF4-FFF2-40B4-BE49-F238E27FC236}">
                <a16:creationId xmlns="" xmlns:a16="http://schemas.microsoft.com/office/drawing/2014/main" id="{49251C81-11C0-46E8-9B10-95C92A8A28CD}"/>
              </a:ext>
            </a:extLst>
          </p:cNvPr>
          <p:cNvGrpSpPr/>
          <p:nvPr/>
        </p:nvGrpSpPr>
        <p:grpSpPr>
          <a:xfrm>
            <a:off x="237803" y="46488"/>
            <a:ext cx="8635468" cy="832740"/>
            <a:chOff x="237803" y="46488"/>
            <a:chExt cx="8635468" cy="832740"/>
          </a:xfrm>
        </p:grpSpPr>
        <p:grpSp>
          <p:nvGrpSpPr>
            <p:cNvPr id="18" name="20 Grupo">
              <a:extLst>
                <a:ext uri="{FF2B5EF4-FFF2-40B4-BE49-F238E27FC236}">
                  <a16:creationId xmlns="" xmlns:a16="http://schemas.microsoft.com/office/drawing/2014/main" id="{68B4C825-B42A-434F-9790-C31E7607298D}"/>
                </a:ext>
              </a:extLst>
            </p:cNvPr>
            <p:cNvGrpSpPr/>
            <p:nvPr/>
          </p:nvGrpSpPr>
          <p:grpSpPr>
            <a:xfrm>
              <a:off x="237803" y="46488"/>
              <a:ext cx="2171640" cy="832740"/>
              <a:chOff x="5715008" y="4929198"/>
              <a:chExt cx="2995006" cy="1217835"/>
            </a:xfrm>
          </p:grpSpPr>
          <p:pic>
            <p:nvPicPr>
              <p:cNvPr id="20" name="6 Imagen" descr="Logo Nuevo INDERT Marzo 2015.jpg">
                <a:extLst>
                  <a:ext uri="{FF2B5EF4-FFF2-40B4-BE49-F238E27FC236}">
                    <a16:creationId xmlns="" xmlns:a16="http://schemas.microsoft.com/office/drawing/2014/main" id="{7B19A825-7591-41F2-8A9C-81CAFE2D8615}"/>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21" name="18 Rectángulo">
                <a:extLst>
                  <a:ext uri="{FF2B5EF4-FFF2-40B4-BE49-F238E27FC236}">
                    <a16:creationId xmlns="" xmlns:a16="http://schemas.microsoft.com/office/drawing/2014/main" id="{E3D82B24-A7C0-433C-8F05-C94AEA4F8D85}"/>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9" name="Picture 4" descr="C:\Users\DELL\Downloads\Logo Gobierno Nacional.png">
              <a:extLst>
                <a:ext uri="{FF2B5EF4-FFF2-40B4-BE49-F238E27FC236}">
                  <a16:creationId xmlns="" xmlns:a16="http://schemas.microsoft.com/office/drawing/2014/main" id="{E8945931-9EB7-466C-B5A3-A37DCD4EF4B8}"/>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36512" y="1294735"/>
            <a:ext cx="9144000" cy="1200329"/>
          </a:xfrm>
          <a:prstGeom prst="rect">
            <a:avLst/>
          </a:prstGeom>
          <a:solidFill>
            <a:schemeClr val="accent6">
              <a:lumMod val="20000"/>
              <a:lumOff val="80000"/>
            </a:schemeClr>
          </a:solidFill>
        </p:spPr>
        <p:txBody>
          <a:bodyPr wrap="square">
            <a:spAutoFit/>
          </a:bodyPr>
          <a:lstStyle/>
          <a:p>
            <a:pPr algn="ctr"/>
            <a:endParaRPr lang="es-PY" sz="3600" b="1" dirty="0">
              <a:solidFill>
                <a:schemeClr val="accent5">
                  <a:lumMod val="75000"/>
                </a:schemeClr>
              </a:solidFill>
              <a:latin typeface="+mj-lt"/>
              <a:ea typeface="+mj-ea"/>
              <a:cs typeface="+mj-cs"/>
            </a:endParaRPr>
          </a:p>
          <a:p>
            <a:pPr algn="ctr"/>
            <a:endParaRPr lang="es-PY" sz="3600" b="1" dirty="0">
              <a:solidFill>
                <a:schemeClr val="accent5">
                  <a:lumMod val="75000"/>
                </a:schemeClr>
              </a:solidFill>
              <a:latin typeface="+mj-lt"/>
              <a:ea typeface="+mj-ea"/>
              <a:cs typeface="+mj-cs"/>
            </a:endParaRPr>
          </a:p>
        </p:txBody>
      </p:sp>
      <p:sp>
        <p:nvSpPr>
          <p:cNvPr id="10" name="9 Onda"/>
          <p:cNvSpPr/>
          <p:nvPr/>
        </p:nvSpPr>
        <p:spPr>
          <a:xfrm>
            <a:off x="0" y="6000768"/>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2" name="11 Rectángulo"/>
          <p:cNvSpPr/>
          <p:nvPr/>
        </p:nvSpPr>
        <p:spPr>
          <a:xfrm>
            <a:off x="-35772" y="1299555"/>
            <a:ext cx="9144000" cy="1261884"/>
          </a:xfrm>
          <a:prstGeom prst="rect">
            <a:avLst/>
          </a:prstGeom>
        </p:spPr>
        <p:txBody>
          <a:bodyPr wrap="square">
            <a:spAutoFit/>
          </a:bodyPr>
          <a:lstStyle/>
          <a:p>
            <a:pPr algn="ctr" fontAlgn="auto">
              <a:spcBef>
                <a:spcPts val="0"/>
              </a:spcBef>
              <a:spcAft>
                <a:spcPts val="0"/>
              </a:spcAft>
              <a:defRPr/>
            </a:pPr>
            <a:r>
              <a:rPr lang="es-ES" sz="3600" b="1" spc="59" dirty="0">
                <a:ln w="11430"/>
                <a:solidFill>
                  <a:schemeClr val="accent6">
                    <a:lumMod val="50000"/>
                  </a:schemeClr>
                </a:solidFill>
                <a:effectLst>
                  <a:outerShdw blurRad="38100" dist="38100" dir="2700000" algn="tl">
                    <a:srgbClr val="000000">
                      <a:alpha val="43137"/>
                    </a:srgbClr>
                  </a:outerShdw>
                </a:effectLst>
                <a:latin typeface="+mj-lt"/>
              </a:rPr>
              <a:t>Ejecución presupuestaria al</a:t>
            </a:r>
          </a:p>
          <a:p>
            <a:pPr algn="ctr" fontAlgn="auto">
              <a:spcBef>
                <a:spcPts val="0"/>
              </a:spcBef>
              <a:spcAft>
                <a:spcPts val="0"/>
              </a:spcAft>
              <a:defRPr/>
            </a:pPr>
            <a:r>
              <a:rPr lang="es-ES" sz="4000" b="1" spc="59" dirty="0">
                <a:ln w="11430"/>
                <a:solidFill>
                  <a:schemeClr val="accent6">
                    <a:lumMod val="50000"/>
                  </a:schemeClr>
                </a:solidFill>
                <a:effectLst>
                  <a:outerShdw blurRad="38100" dist="38100" dir="2700000" algn="tl">
                    <a:srgbClr val="000000">
                      <a:alpha val="43137"/>
                    </a:srgbClr>
                  </a:outerShdw>
                </a:effectLst>
                <a:latin typeface="+mj-lt"/>
              </a:rPr>
              <a:t>31 de agosto 2018</a:t>
            </a:r>
            <a:endParaRPr lang="es-PY" sz="4400" dirty="0">
              <a:solidFill>
                <a:schemeClr val="accent6">
                  <a:lumMod val="50000"/>
                </a:schemeClr>
              </a:solidFill>
              <a:effectLst>
                <a:outerShdw blurRad="38100" dist="38100" dir="2700000" algn="tl">
                  <a:srgbClr val="000000">
                    <a:alpha val="43137"/>
                  </a:srgbClr>
                </a:outerShdw>
              </a:effectLst>
              <a:latin typeface="+mj-lt"/>
            </a:endParaRPr>
          </a:p>
        </p:txBody>
      </p:sp>
      <p:pic>
        <p:nvPicPr>
          <p:cNvPr id="15" name="Picture 3" descr="C:\Users\Win7\Pictures\finanzas1.pn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2303705" y="2867476"/>
            <a:ext cx="4809564" cy="3153812"/>
          </a:xfrm>
          <a:prstGeom prst="rect">
            <a:avLst/>
          </a:prstGeom>
          <a:noFill/>
        </p:spPr>
      </p:pic>
      <p:grpSp>
        <p:nvGrpSpPr>
          <p:cNvPr id="25" name="Grupo 24">
            <a:extLst>
              <a:ext uri="{FF2B5EF4-FFF2-40B4-BE49-F238E27FC236}">
                <a16:creationId xmlns="" xmlns:a16="http://schemas.microsoft.com/office/drawing/2014/main" id="{59F93AA2-BC87-4E51-AAE0-A894AD1E4F44}"/>
              </a:ext>
            </a:extLst>
          </p:cNvPr>
          <p:cNvGrpSpPr/>
          <p:nvPr/>
        </p:nvGrpSpPr>
        <p:grpSpPr>
          <a:xfrm>
            <a:off x="237803" y="46488"/>
            <a:ext cx="8635468" cy="832740"/>
            <a:chOff x="237803" y="46488"/>
            <a:chExt cx="8635468" cy="832740"/>
          </a:xfrm>
        </p:grpSpPr>
        <p:grpSp>
          <p:nvGrpSpPr>
            <p:cNvPr id="26" name="20 Grupo">
              <a:extLst>
                <a:ext uri="{FF2B5EF4-FFF2-40B4-BE49-F238E27FC236}">
                  <a16:creationId xmlns="" xmlns:a16="http://schemas.microsoft.com/office/drawing/2014/main" id="{538036F6-6590-4287-8973-D498DC52BE19}"/>
                </a:ext>
              </a:extLst>
            </p:cNvPr>
            <p:cNvGrpSpPr/>
            <p:nvPr/>
          </p:nvGrpSpPr>
          <p:grpSpPr>
            <a:xfrm>
              <a:off x="237803" y="46488"/>
              <a:ext cx="2171640" cy="832740"/>
              <a:chOff x="5715008" y="4929198"/>
              <a:chExt cx="2995006" cy="1217835"/>
            </a:xfrm>
          </p:grpSpPr>
          <p:pic>
            <p:nvPicPr>
              <p:cNvPr id="28" name="6 Imagen" descr="Logo Nuevo INDERT Marzo 2015.jpg">
                <a:extLst>
                  <a:ext uri="{FF2B5EF4-FFF2-40B4-BE49-F238E27FC236}">
                    <a16:creationId xmlns="" xmlns:a16="http://schemas.microsoft.com/office/drawing/2014/main" id="{E2F622A7-140A-4A86-9B38-9CC385F122C8}"/>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29" name="18 Rectángulo">
                <a:extLst>
                  <a:ext uri="{FF2B5EF4-FFF2-40B4-BE49-F238E27FC236}">
                    <a16:creationId xmlns="" xmlns:a16="http://schemas.microsoft.com/office/drawing/2014/main" id="{34081FF0-7CC5-4A62-98C8-7D923B69EE0E}"/>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27" name="Picture 4" descr="C:\Users\DELL\Downloads\Logo Gobierno Nacional.png">
              <a:extLst>
                <a:ext uri="{FF2B5EF4-FFF2-40B4-BE49-F238E27FC236}">
                  <a16:creationId xmlns="" xmlns:a16="http://schemas.microsoft.com/office/drawing/2014/main" id="{95FB6C72-14C9-4253-9CE5-9BD8F1CA1780}"/>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2"/>
          <p:cNvPicPr>
            <a:picLocks noChangeAspect="1" noChangeArrowheads="1"/>
          </p:cNvPicPr>
          <p:nvPr/>
        </p:nvPicPr>
        <p:blipFill>
          <a:blip r:embed="rId2"/>
          <a:srcRect/>
          <a:stretch>
            <a:fillRect/>
          </a:stretch>
        </p:blipFill>
        <p:spPr bwMode="auto">
          <a:xfrm>
            <a:off x="357158" y="4143380"/>
            <a:ext cx="8567002" cy="1785950"/>
          </a:xfrm>
          <a:prstGeom prst="rect">
            <a:avLst/>
          </a:prstGeom>
          <a:noFill/>
          <a:ln w="9525">
            <a:noFill/>
            <a:miter lim="800000"/>
            <a:headEnd/>
            <a:tailEnd/>
          </a:ln>
        </p:spPr>
      </p:pic>
      <p:sp>
        <p:nvSpPr>
          <p:cNvPr id="6" name="5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9" name="18 CuadroTexto"/>
          <p:cNvSpPr txBox="1"/>
          <p:nvPr/>
        </p:nvSpPr>
        <p:spPr>
          <a:xfrm>
            <a:off x="0" y="6019404"/>
            <a:ext cx="9144000" cy="338554"/>
          </a:xfrm>
          <a:prstGeom prst="rect">
            <a:avLst/>
          </a:prstGeom>
          <a:solidFill>
            <a:schemeClr val="accent6">
              <a:lumMod val="60000"/>
              <a:lumOff val="40000"/>
            </a:schemeClr>
          </a:solidFill>
        </p:spPr>
        <p:txBody>
          <a:bodyPr wrap="square" rtlCol="0">
            <a:spAutoFit/>
          </a:bodyPr>
          <a:lstStyle/>
          <a:p>
            <a:pPr algn="ctr"/>
            <a:r>
              <a:rPr lang="es-PY" sz="1600" b="1" dirty="0">
                <a:solidFill>
                  <a:schemeClr val="tx1">
                    <a:lumMod val="85000"/>
                    <a:lumOff val="15000"/>
                  </a:schemeClr>
                </a:solidFill>
              </a:rPr>
              <a:t>Monto del presupuesto para el Proyecto 2019, 93% menos en relación al 2012</a:t>
            </a:r>
          </a:p>
        </p:txBody>
      </p:sp>
      <p:graphicFrame>
        <p:nvGraphicFramePr>
          <p:cNvPr id="16" name="3 Gráfico"/>
          <p:cNvGraphicFramePr/>
          <p:nvPr/>
        </p:nvGraphicFramePr>
        <p:xfrm>
          <a:off x="428596" y="1214422"/>
          <a:ext cx="8286808" cy="3000396"/>
        </p:xfrm>
        <a:graphic>
          <a:graphicData uri="http://schemas.openxmlformats.org/drawingml/2006/chart">
            <c:chart xmlns:c="http://schemas.openxmlformats.org/drawingml/2006/chart" xmlns:r="http://schemas.openxmlformats.org/officeDocument/2006/relationships" r:id="rId3"/>
          </a:graphicData>
        </a:graphic>
      </p:graphicFrame>
      <p:sp>
        <p:nvSpPr>
          <p:cNvPr id="17" name="16 Llamada rectangular"/>
          <p:cNvSpPr/>
          <p:nvPr/>
        </p:nvSpPr>
        <p:spPr>
          <a:xfrm>
            <a:off x="5724128" y="2214554"/>
            <a:ext cx="1848268" cy="612648"/>
          </a:xfrm>
          <a:prstGeom prst="wedgeRectCallout">
            <a:avLst>
              <a:gd name="adj1" fmla="val 28735"/>
              <a:gd name="adj2" fmla="val 149565"/>
            </a:avLst>
          </a:prstGeom>
          <a:solidFill>
            <a:srgbClr val="FFFF00"/>
          </a:solidFill>
          <a:ln>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PY" sz="2400" b="1" dirty="0">
                <a:solidFill>
                  <a:srgbClr val="FF0000"/>
                </a:solidFill>
              </a:rPr>
              <a:t>-93%</a:t>
            </a:r>
          </a:p>
          <a:p>
            <a:pPr algn="ctr"/>
            <a:r>
              <a:rPr lang="es-PY" b="1" dirty="0">
                <a:solidFill>
                  <a:schemeClr val="tx1"/>
                </a:solidFill>
              </a:rPr>
              <a:t>16.760.539.436</a:t>
            </a:r>
          </a:p>
        </p:txBody>
      </p:sp>
      <p:sp>
        <p:nvSpPr>
          <p:cNvPr id="18" name="17 Llamada rectangular"/>
          <p:cNvSpPr/>
          <p:nvPr/>
        </p:nvSpPr>
        <p:spPr>
          <a:xfrm>
            <a:off x="2857488" y="1500174"/>
            <a:ext cx="1570496" cy="612648"/>
          </a:xfrm>
          <a:prstGeom prst="wedgeRectCallout">
            <a:avLst>
              <a:gd name="adj1" fmla="val -106201"/>
              <a:gd name="adj2" fmla="val -17931"/>
            </a:avLst>
          </a:prstGeom>
          <a:solidFill>
            <a:srgbClr val="FFFF00"/>
          </a:solidFill>
          <a:ln>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PY" sz="1400" b="1" dirty="0">
                <a:solidFill>
                  <a:schemeClr val="tx1"/>
                </a:solidFill>
              </a:rPr>
              <a:t>252.551.310.206</a:t>
            </a:r>
          </a:p>
        </p:txBody>
      </p:sp>
      <p:sp>
        <p:nvSpPr>
          <p:cNvPr id="20" name="19 Rectángulo"/>
          <p:cNvSpPr/>
          <p:nvPr/>
        </p:nvSpPr>
        <p:spPr>
          <a:xfrm>
            <a:off x="1174928" y="960983"/>
            <a:ext cx="7429520" cy="307777"/>
          </a:xfrm>
          <a:prstGeom prst="rect">
            <a:avLst/>
          </a:prstGeom>
          <a:solidFill>
            <a:schemeClr val="accent6">
              <a:lumMod val="20000"/>
              <a:lumOff val="80000"/>
            </a:schemeClr>
          </a:solidFill>
        </p:spPr>
        <p:txBody>
          <a:bodyPr wrap="square">
            <a:spAutoFit/>
          </a:bodyPr>
          <a:lstStyle/>
          <a:p>
            <a:pPr algn="r" fontAlgn="b"/>
            <a:r>
              <a:rPr lang="es-ES" sz="1400" b="1" dirty="0">
                <a:solidFill>
                  <a:schemeClr val="accent6">
                    <a:lumMod val="50000"/>
                  </a:schemeClr>
                </a:solidFill>
                <a:latin typeface="Arial"/>
              </a:rPr>
              <a:t>COMPARATIVO PRESUPUESTO PROGRAMA FIDES   2012-2019</a:t>
            </a:r>
          </a:p>
        </p:txBody>
      </p:sp>
      <p:grpSp>
        <p:nvGrpSpPr>
          <p:cNvPr id="21" name="Grupo 20">
            <a:extLst>
              <a:ext uri="{FF2B5EF4-FFF2-40B4-BE49-F238E27FC236}">
                <a16:creationId xmlns="" xmlns:a16="http://schemas.microsoft.com/office/drawing/2014/main" id="{9FB4774F-E2FC-456B-98DE-E3CA45775732}"/>
              </a:ext>
            </a:extLst>
          </p:cNvPr>
          <p:cNvGrpSpPr/>
          <p:nvPr/>
        </p:nvGrpSpPr>
        <p:grpSpPr>
          <a:xfrm>
            <a:off x="237803" y="46488"/>
            <a:ext cx="8635468" cy="832740"/>
            <a:chOff x="237803" y="46488"/>
            <a:chExt cx="8635468" cy="832740"/>
          </a:xfrm>
        </p:grpSpPr>
        <p:grpSp>
          <p:nvGrpSpPr>
            <p:cNvPr id="22" name="20 Grupo">
              <a:extLst>
                <a:ext uri="{FF2B5EF4-FFF2-40B4-BE49-F238E27FC236}">
                  <a16:creationId xmlns="" xmlns:a16="http://schemas.microsoft.com/office/drawing/2014/main" id="{6A5B0B20-928B-4FC4-81CF-360CD661E675}"/>
                </a:ext>
              </a:extLst>
            </p:cNvPr>
            <p:cNvGrpSpPr/>
            <p:nvPr/>
          </p:nvGrpSpPr>
          <p:grpSpPr>
            <a:xfrm>
              <a:off x="237803" y="46488"/>
              <a:ext cx="2171640" cy="832740"/>
              <a:chOff x="5715008" y="4929198"/>
              <a:chExt cx="2995006" cy="1217835"/>
            </a:xfrm>
          </p:grpSpPr>
          <p:pic>
            <p:nvPicPr>
              <p:cNvPr id="24" name="6 Imagen" descr="Logo Nuevo INDERT Marzo 2015.jpg">
                <a:extLst>
                  <a:ext uri="{FF2B5EF4-FFF2-40B4-BE49-F238E27FC236}">
                    <a16:creationId xmlns="" xmlns:a16="http://schemas.microsoft.com/office/drawing/2014/main" id="{773F4CBD-C888-42CD-9581-3ED44BEF0AB6}"/>
                  </a:ext>
                </a:extLst>
              </p:cNvPr>
              <p:cNvPicPr>
                <a:picLocks noChangeAspect="1"/>
              </p:cNvPicPr>
              <p:nvPr/>
            </p:nvPicPr>
            <p:blipFill>
              <a:blip r:embed="rId4">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25" name="18 Rectángulo">
                <a:extLst>
                  <a:ext uri="{FF2B5EF4-FFF2-40B4-BE49-F238E27FC236}">
                    <a16:creationId xmlns="" xmlns:a16="http://schemas.microsoft.com/office/drawing/2014/main" id="{212644D6-3713-4D67-95FE-15F2B1D29A6D}"/>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23" name="Picture 4" descr="C:\Users\DELL\Downloads\Logo Gobierno Nacional.png">
              <a:extLst>
                <a:ext uri="{FF2B5EF4-FFF2-40B4-BE49-F238E27FC236}">
                  <a16:creationId xmlns="" xmlns:a16="http://schemas.microsoft.com/office/drawing/2014/main" id="{C4E9722A-DDD0-438B-9281-F42BD9140DC8}"/>
                </a:ext>
              </a:extLst>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graphicFrame>
        <p:nvGraphicFramePr>
          <p:cNvPr id="18" name="3 Gráfico"/>
          <p:cNvGraphicFramePr>
            <a:graphicFrameLocks/>
          </p:cNvGraphicFramePr>
          <p:nvPr/>
        </p:nvGraphicFramePr>
        <p:xfrm>
          <a:off x="357158" y="1214422"/>
          <a:ext cx="8429683" cy="4214842"/>
        </p:xfrm>
        <a:graphic>
          <a:graphicData uri="http://schemas.openxmlformats.org/drawingml/2006/chart">
            <c:chart xmlns:c="http://schemas.openxmlformats.org/drawingml/2006/chart" xmlns:r="http://schemas.openxmlformats.org/officeDocument/2006/relationships" r:id="rId2"/>
          </a:graphicData>
        </a:graphic>
      </p:graphicFrame>
      <p:pic>
        <p:nvPicPr>
          <p:cNvPr id="45059" name="Picture 3"/>
          <p:cNvPicPr>
            <a:picLocks noChangeAspect="1" noChangeArrowheads="1"/>
          </p:cNvPicPr>
          <p:nvPr/>
        </p:nvPicPr>
        <p:blipFill>
          <a:blip r:embed="rId3"/>
          <a:srcRect l="3767" t="87281" r="95383" b="5051"/>
          <a:stretch>
            <a:fillRect/>
          </a:stretch>
        </p:blipFill>
        <p:spPr bwMode="auto">
          <a:xfrm>
            <a:off x="535751" y="4929198"/>
            <a:ext cx="107158" cy="357190"/>
          </a:xfrm>
          <a:prstGeom prst="rect">
            <a:avLst/>
          </a:prstGeom>
          <a:noFill/>
          <a:ln w="9525">
            <a:noFill/>
            <a:miter lim="800000"/>
            <a:headEnd/>
            <a:tailEnd/>
          </a:ln>
          <a:effectLst/>
        </p:spPr>
      </p:pic>
      <p:grpSp>
        <p:nvGrpSpPr>
          <p:cNvPr id="15" name="Grupo 14">
            <a:extLst>
              <a:ext uri="{FF2B5EF4-FFF2-40B4-BE49-F238E27FC236}">
                <a16:creationId xmlns="" xmlns:a16="http://schemas.microsoft.com/office/drawing/2014/main" id="{650BB5FB-9971-4EB0-AAF0-50C6E891F58A}"/>
              </a:ext>
            </a:extLst>
          </p:cNvPr>
          <p:cNvGrpSpPr/>
          <p:nvPr/>
        </p:nvGrpSpPr>
        <p:grpSpPr>
          <a:xfrm>
            <a:off x="237803" y="46488"/>
            <a:ext cx="8635468" cy="832740"/>
            <a:chOff x="237803" y="46488"/>
            <a:chExt cx="8635468" cy="832740"/>
          </a:xfrm>
        </p:grpSpPr>
        <p:grpSp>
          <p:nvGrpSpPr>
            <p:cNvPr id="16" name="20 Grupo">
              <a:extLst>
                <a:ext uri="{FF2B5EF4-FFF2-40B4-BE49-F238E27FC236}">
                  <a16:creationId xmlns="" xmlns:a16="http://schemas.microsoft.com/office/drawing/2014/main" id="{54007080-BB32-46A6-BF5B-BC301BD17641}"/>
                </a:ext>
              </a:extLst>
            </p:cNvPr>
            <p:cNvGrpSpPr/>
            <p:nvPr/>
          </p:nvGrpSpPr>
          <p:grpSpPr>
            <a:xfrm>
              <a:off x="237803" y="46488"/>
              <a:ext cx="2171640" cy="832740"/>
              <a:chOff x="5715008" y="4929198"/>
              <a:chExt cx="2995006" cy="1217835"/>
            </a:xfrm>
          </p:grpSpPr>
          <p:pic>
            <p:nvPicPr>
              <p:cNvPr id="19" name="6 Imagen" descr="Logo Nuevo INDERT Marzo 2015.jpg">
                <a:extLst>
                  <a:ext uri="{FF2B5EF4-FFF2-40B4-BE49-F238E27FC236}">
                    <a16:creationId xmlns="" xmlns:a16="http://schemas.microsoft.com/office/drawing/2014/main" id="{328AAC2C-28E4-4487-9D99-C43EE94D6DE8}"/>
                  </a:ext>
                </a:extLst>
              </p:cNvPr>
              <p:cNvPicPr>
                <a:picLocks noChangeAspect="1"/>
              </p:cNvPicPr>
              <p:nvPr/>
            </p:nvPicPr>
            <p:blipFill>
              <a:blip r:embed="rId4">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20" name="18 Rectángulo">
                <a:extLst>
                  <a:ext uri="{FF2B5EF4-FFF2-40B4-BE49-F238E27FC236}">
                    <a16:creationId xmlns="" xmlns:a16="http://schemas.microsoft.com/office/drawing/2014/main" id="{2D1334D5-EEEA-4455-AE4A-17A6999495A0}"/>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7" name="Picture 4" descr="C:\Users\DELL\Downloads\Logo Gobierno Nacional.png">
              <a:extLst>
                <a:ext uri="{FF2B5EF4-FFF2-40B4-BE49-F238E27FC236}">
                  <a16:creationId xmlns="" xmlns:a16="http://schemas.microsoft.com/office/drawing/2014/main" id="{BAA5A175-158B-4DDF-8A3F-4CE6068A69C2}"/>
                </a:ext>
              </a:extLst>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26627" name="Picture 3"/>
          <p:cNvPicPr>
            <a:picLocks noChangeAspect="1" noChangeArrowheads="1"/>
          </p:cNvPicPr>
          <p:nvPr/>
        </p:nvPicPr>
        <p:blipFill>
          <a:blip r:embed="rId2"/>
          <a:srcRect/>
          <a:stretch>
            <a:fillRect/>
          </a:stretch>
        </p:blipFill>
        <p:spPr bwMode="auto">
          <a:xfrm>
            <a:off x="79511" y="1500174"/>
            <a:ext cx="8993083" cy="3989401"/>
          </a:xfrm>
          <a:prstGeom prst="rect">
            <a:avLst/>
          </a:prstGeom>
          <a:noFill/>
          <a:ln w="9525">
            <a:noFill/>
            <a:miter lim="800000"/>
            <a:headEnd/>
            <a:tailEnd/>
          </a:ln>
          <a:effectLst/>
        </p:spPr>
      </p:pic>
      <p:sp>
        <p:nvSpPr>
          <p:cNvPr id="12" name="11 Rectángulo"/>
          <p:cNvSpPr/>
          <p:nvPr/>
        </p:nvSpPr>
        <p:spPr>
          <a:xfrm>
            <a:off x="0" y="978083"/>
            <a:ext cx="9144000" cy="369332"/>
          </a:xfrm>
          <a:prstGeom prst="rect">
            <a:avLst/>
          </a:prstGeom>
          <a:solidFill>
            <a:schemeClr val="accent6">
              <a:lumMod val="20000"/>
              <a:lumOff val="80000"/>
            </a:schemeClr>
          </a:solidFill>
        </p:spPr>
        <p:txBody>
          <a:bodyPr wrap="square">
            <a:spAutoFit/>
          </a:bodyPr>
          <a:lstStyle/>
          <a:p>
            <a:pPr algn="ctr" fontAlgn="b"/>
            <a:r>
              <a:rPr lang="es-ES" b="1" dirty="0">
                <a:solidFill>
                  <a:schemeClr val="accent6">
                    <a:lumMod val="50000"/>
                  </a:schemeClr>
                </a:solidFill>
                <a:latin typeface="Arial"/>
              </a:rPr>
              <a:t>COMPARATIVO DE PRESUPUESTOS 2018-2019</a:t>
            </a:r>
          </a:p>
        </p:txBody>
      </p:sp>
      <p:grpSp>
        <p:nvGrpSpPr>
          <p:cNvPr id="14" name="Grupo 13">
            <a:extLst>
              <a:ext uri="{FF2B5EF4-FFF2-40B4-BE49-F238E27FC236}">
                <a16:creationId xmlns="" xmlns:a16="http://schemas.microsoft.com/office/drawing/2014/main" id="{F51665A8-9112-492B-BC4B-51065CBEFAB6}"/>
              </a:ext>
            </a:extLst>
          </p:cNvPr>
          <p:cNvGrpSpPr/>
          <p:nvPr/>
        </p:nvGrpSpPr>
        <p:grpSpPr>
          <a:xfrm>
            <a:off x="237803" y="46488"/>
            <a:ext cx="8635468" cy="832740"/>
            <a:chOff x="237803" y="46488"/>
            <a:chExt cx="8635468" cy="832740"/>
          </a:xfrm>
        </p:grpSpPr>
        <p:grpSp>
          <p:nvGrpSpPr>
            <p:cNvPr id="18" name="20 Grupo">
              <a:extLst>
                <a:ext uri="{FF2B5EF4-FFF2-40B4-BE49-F238E27FC236}">
                  <a16:creationId xmlns="" xmlns:a16="http://schemas.microsoft.com/office/drawing/2014/main" id="{520E5F5A-AEAC-4A9F-A715-0F4F9A4690B9}"/>
                </a:ext>
              </a:extLst>
            </p:cNvPr>
            <p:cNvGrpSpPr/>
            <p:nvPr/>
          </p:nvGrpSpPr>
          <p:grpSpPr>
            <a:xfrm>
              <a:off x="237803" y="46488"/>
              <a:ext cx="2171640" cy="832740"/>
              <a:chOff x="5715008" y="4929198"/>
              <a:chExt cx="2995006" cy="1217835"/>
            </a:xfrm>
          </p:grpSpPr>
          <p:pic>
            <p:nvPicPr>
              <p:cNvPr id="20" name="6 Imagen" descr="Logo Nuevo INDERT Marzo 2015.jpg">
                <a:extLst>
                  <a:ext uri="{FF2B5EF4-FFF2-40B4-BE49-F238E27FC236}">
                    <a16:creationId xmlns="" xmlns:a16="http://schemas.microsoft.com/office/drawing/2014/main" id="{57B9DBC8-E303-409F-82AD-6D8BFDF09FD9}"/>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21" name="18 Rectángulo">
                <a:extLst>
                  <a:ext uri="{FF2B5EF4-FFF2-40B4-BE49-F238E27FC236}">
                    <a16:creationId xmlns="" xmlns:a16="http://schemas.microsoft.com/office/drawing/2014/main" id="{EF41CC29-F21B-4818-B18D-D2C0326636C3}"/>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9" name="Picture 4" descr="C:\Users\DELL\Downloads\Logo Gobierno Nacional.png">
              <a:extLst>
                <a:ext uri="{FF2B5EF4-FFF2-40B4-BE49-F238E27FC236}">
                  <a16:creationId xmlns="" xmlns:a16="http://schemas.microsoft.com/office/drawing/2014/main" id="{04E5FA55-A487-410A-8C0B-4E125BD156ED}"/>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1" name="10 CuadroTexto"/>
          <p:cNvSpPr txBox="1"/>
          <p:nvPr/>
        </p:nvSpPr>
        <p:spPr>
          <a:xfrm>
            <a:off x="0" y="1000108"/>
            <a:ext cx="9144000" cy="830997"/>
          </a:xfrm>
          <a:prstGeom prst="rect">
            <a:avLst/>
          </a:prstGeom>
          <a:solidFill>
            <a:schemeClr val="accent6">
              <a:lumMod val="50000"/>
            </a:schemeClr>
          </a:solidFill>
        </p:spPr>
        <p:txBody>
          <a:bodyPr wrap="square" rtlCol="0">
            <a:spAutoFit/>
          </a:bodyPr>
          <a:lstStyle/>
          <a:p>
            <a:pPr algn="ctr"/>
            <a:r>
              <a:rPr lang="es-PY" sz="2400" b="1" dirty="0">
                <a:solidFill>
                  <a:schemeClr val="bg1"/>
                </a:solidFill>
              </a:rPr>
              <a:t>COMPARATIVO FINAL</a:t>
            </a:r>
          </a:p>
          <a:p>
            <a:pPr algn="ctr"/>
            <a:r>
              <a:rPr lang="es-PY" sz="2400" b="1" dirty="0">
                <a:solidFill>
                  <a:schemeClr val="bg1"/>
                </a:solidFill>
              </a:rPr>
              <a:t>PRESUPUESTO 2018     vs     PROYECTO 2019</a:t>
            </a:r>
          </a:p>
        </p:txBody>
      </p:sp>
      <p:sp>
        <p:nvSpPr>
          <p:cNvPr id="16" name="15 CuadroTexto"/>
          <p:cNvSpPr txBox="1"/>
          <p:nvPr/>
        </p:nvSpPr>
        <p:spPr>
          <a:xfrm>
            <a:off x="0" y="6072206"/>
            <a:ext cx="9144000" cy="400110"/>
          </a:xfrm>
          <a:prstGeom prst="rect">
            <a:avLst/>
          </a:prstGeom>
          <a:solidFill>
            <a:schemeClr val="accent6">
              <a:lumMod val="60000"/>
              <a:lumOff val="40000"/>
            </a:schemeClr>
          </a:solidFill>
        </p:spPr>
        <p:txBody>
          <a:bodyPr wrap="square" rtlCol="0">
            <a:spAutoFit/>
          </a:bodyPr>
          <a:lstStyle/>
          <a:p>
            <a:pPr algn="ctr"/>
            <a:r>
              <a:rPr lang="es-PY" b="1" dirty="0">
                <a:solidFill>
                  <a:schemeClr val="tx1">
                    <a:lumMod val="75000"/>
                    <a:lumOff val="25000"/>
                  </a:schemeClr>
                </a:solidFill>
              </a:rPr>
              <a:t>Monto inferior en 2019 por un total de  </a:t>
            </a:r>
            <a:r>
              <a:rPr lang="es-PY" sz="2000" b="1" dirty="0">
                <a:solidFill>
                  <a:schemeClr val="tx1">
                    <a:lumMod val="75000"/>
                    <a:lumOff val="25000"/>
                  </a:schemeClr>
                </a:solidFill>
              </a:rPr>
              <a:t>Gs. 10.869.082.004</a:t>
            </a:r>
            <a:endParaRPr lang="es-PY" sz="1400" b="1" dirty="0">
              <a:solidFill>
                <a:schemeClr val="tx1">
                  <a:lumMod val="75000"/>
                  <a:lumOff val="25000"/>
                </a:schemeClr>
              </a:solidFill>
            </a:endParaRPr>
          </a:p>
        </p:txBody>
      </p:sp>
      <p:pic>
        <p:nvPicPr>
          <p:cNvPr id="27651" name="Picture 3"/>
          <p:cNvPicPr>
            <a:picLocks noChangeAspect="1" noChangeArrowheads="1"/>
          </p:cNvPicPr>
          <p:nvPr/>
        </p:nvPicPr>
        <p:blipFill>
          <a:blip r:embed="rId2"/>
          <a:srcRect/>
          <a:stretch>
            <a:fillRect/>
          </a:stretch>
        </p:blipFill>
        <p:spPr bwMode="auto">
          <a:xfrm>
            <a:off x="285720" y="2285992"/>
            <a:ext cx="8525214" cy="3214710"/>
          </a:xfrm>
          <a:prstGeom prst="rect">
            <a:avLst/>
          </a:prstGeom>
          <a:noFill/>
          <a:ln w="9525">
            <a:noFill/>
            <a:miter lim="800000"/>
            <a:headEnd/>
            <a:tailEnd/>
          </a:ln>
          <a:effectLst/>
        </p:spPr>
      </p:pic>
      <p:grpSp>
        <p:nvGrpSpPr>
          <p:cNvPr id="13" name="Grupo 12">
            <a:extLst>
              <a:ext uri="{FF2B5EF4-FFF2-40B4-BE49-F238E27FC236}">
                <a16:creationId xmlns="" xmlns:a16="http://schemas.microsoft.com/office/drawing/2014/main" id="{9CD0009A-EEDD-44FF-97B4-D7DCDB365FED}"/>
              </a:ext>
            </a:extLst>
          </p:cNvPr>
          <p:cNvGrpSpPr/>
          <p:nvPr/>
        </p:nvGrpSpPr>
        <p:grpSpPr>
          <a:xfrm>
            <a:off x="237803" y="46488"/>
            <a:ext cx="8635468" cy="832740"/>
            <a:chOff x="237803" y="46488"/>
            <a:chExt cx="8635468" cy="832740"/>
          </a:xfrm>
        </p:grpSpPr>
        <p:grpSp>
          <p:nvGrpSpPr>
            <p:cNvPr id="14" name="20 Grupo">
              <a:extLst>
                <a:ext uri="{FF2B5EF4-FFF2-40B4-BE49-F238E27FC236}">
                  <a16:creationId xmlns="" xmlns:a16="http://schemas.microsoft.com/office/drawing/2014/main" id="{66A7DA06-FBD8-4CF3-A881-5F30C7B4B480}"/>
                </a:ext>
              </a:extLst>
            </p:cNvPr>
            <p:cNvGrpSpPr/>
            <p:nvPr/>
          </p:nvGrpSpPr>
          <p:grpSpPr>
            <a:xfrm>
              <a:off x="237803" y="46488"/>
              <a:ext cx="2171640" cy="832740"/>
              <a:chOff x="5715008" y="4929198"/>
              <a:chExt cx="2995006" cy="1217835"/>
            </a:xfrm>
          </p:grpSpPr>
          <p:pic>
            <p:nvPicPr>
              <p:cNvPr id="17" name="6 Imagen" descr="Logo Nuevo INDERT Marzo 2015.jpg">
                <a:extLst>
                  <a:ext uri="{FF2B5EF4-FFF2-40B4-BE49-F238E27FC236}">
                    <a16:creationId xmlns="" xmlns:a16="http://schemas.microsoft.com/office/drawing/2014/main" id="{45F8B9A5-6C85-4FF8-ACDF-E2D7871463B1}"/>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18" name="18 Rectángulo">
                <a:extLst>
                  <a:ext uri="{FF2B5EF4-FFF2-40B4-BE49-F238E27FC236}">
                    <a16:creationId xmlns="" xmlns:a16="http://schemas.microsoft.com/office/drawing/2014/main" id="{2D2C0093-11CB-4BF0-9202-6C662B15E0FB}"/>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5" name="Picture 4" descr="C:\Users\DELL\Downloads\Logo Gobierno Nacional.png">
              <a:extLst>
                <a:ext uri="{FF2B5EF4-FFF2-40B4-BE49-F238E27FC236}">
                  <a16:creationId xmlns="" xmlns:a16="http://schemas.microsoft.com/office/drawing/2014/main" id="{A8325BA8-7E2D-434C-B459-5166F7E4F93B}"/>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grpSp>
        <p:nvGrpSpPr>
          <p:cNvPr id="11" name="Grupo 10">
            <a:extLst>
              <a:ext uri="{FF2B5EF4-FFF2-40B4-BE49-F238E27FC236}">
                <a16:creationId xmlns="" xmlns:a16="http://schemas.microsoft.com/office/drawing/2014/main" id="{C15FB61A-1182-44C7-B48C-AFA6D6AFEF2F}"/>
              </a:ext>
            </a:extLst>
          </p:cNvPr>
          <p:cNvGrpSpPr/>
          <p:nvPr/>
        </p:nvGrpSpPr>
        <p:grpSpPr>
          <a:xfrm>
            <a:off x="237803" y="46488"/>
            <a:ext cx="8635468" cy="832740"/>
            <a:chOff x="237803" y="46488"/>
            <a:chExt cx="8635468" cy="832740"/>
          </a:xfrm>
        </p:grpSpPr>
        <p:grpSp>
          <p:nvGrpSpPr>
            <p:cNvPr id="12" name="20 Grupo">
              <a:extLst>
                <a:ext uri="{FF2B5EF4-FFF2-40B4-BE49-F238E27FC236}">
                  <a16:creationId xmlns="" xmlns:a16="http://schemas.microsoft.com/office/drawing/2014/main" id="{B350BF93-C4AF-45D8-94A3-D90FE3AA100F}"/>
                </a:ext>
              </a:extLst>
            </p:cNvPr>
            <p:cNvGrpSpPr/>
            <p:nvPr/>
          </p:nvGrpSpPr>
          <p:grpSpPr>
            <a:xfrm>
              <a:off x="237803" y="46488"/>
              <a:ext cx="2171640" cy="832740"/>
              <a:chOff x="5715008" y="4929198"/>
              <a:chExt cx="2995006" cy="1217835"/>
            </a:xfrm>
          </p:grpSpPr>
          <p:pic>
            <p:nvPicPr>
              <p:cNvPr id="14" name="6 Imagen" descr="Logo Nuevo INDERT Marzo 2015.jpg">
                <a:extLst>
                  <a:ext uri="{FF2B5EF4-FFF2-40B4-BE49-F238E27FC236}">
                    <a16:creationId xmlns="" xmlns:a16="http://schemas.microsoft.com/office/drawing/2014/main" id="{79687722-0F5A-4957-99A0-7A1CB7D58ADA}"/>
                  </a:ext>
                </a:extLst>
              </p:cNvPr>
              <p:cNvPicPr>
                <a:picLocks noChangeAspect="1"/>
              </p:cNvPicPr>
              <p:nvPr/>
            </p:nvPicPr>
            <p:blipFill>
              <a:blip r:embed="rId2">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15" name="18 Rectángulo">
                <a:extLst>
                  <a:ext uri="{FF2B5EF4-FFF2-40B4-BE49-F238E27FC236}">
                    <a16:creationId xmlns="" xmlns:a16="http://schemas.microsoft.com/office/drawing/2014/main" id="{A608F6EC-31DD-4E49-9809-DE2708F7CF75}"/>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3" name="Picture 4" descr="C:\Users\DELL\Downloads\Logo Gobierno Nacional.png">
              <a:extLst>
                <a:ext uri="{FF2B5EF4-FFF2-40B4-BE49-F238E27FC236}">
                  <a16:creationId xmlns="" xmlns:a16="http://schemas.microsoft.com/office/drawing/2014/main" id="{3BF8FDC2-5EC4-4979-9E3A-2D13D1085350}"/>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graphicFrame>
        <p:nvGraphicFramePr>
          <p:cNvPr id="2" name="Tabla 1">
            <a:extLst>
              <a:ext uri="{FF2B5EF4-FFF2-40B4-BE49-F238E27FC236}">
                <a16:creationId xmlns="" xmlns:a16="http://schemas.microsoft.com/office/drawing/2014/main" id="{EEE04995-41B7-4DC7-8224-82B3D0AC8DBE}"/>
              </a:ext>
            </a:extLst>
          </p:cNvPr>
          <p:cNvGraphicFramePr>
            <a:graphicFrameLocks noGrp="1"/>
          </p:cNvGraphicFramePr>
          <p:nvPr>
            <p:extLst>
              <p:ext uri="{D42A27DB-BD31-4B8C-83A1-F6EECF244321}">
                <p14:modId xmlns:p14="http://schemas.microsoft.com/office/powerpoint/2010/main" val="918101147"/>
              </p:ext>
            </p:extLst>
          </p:nvPr>
        </p:nvGraphicFramePr>
        <p:xfrm>
          <a:off x="237803" y="1270015"/>
          <a:ext cx="8635467" cy="4597399"/>
        </p:xfrm>
        <a:graphic>
          <a:graphicData uri="http://schemas.openxmlformats.org/drawingml/2006/table">
            <a:tbl>
              <a:tblPr/>
              <a:tblGrid>
                <a:gridCol w="2071715">
                  <a:extLst>
                    <a:ext uri="{9D8B030D-6E8A-4147-A177-3AD203B41FA5}">
                      <a16:colId xmlns="" xmlns:a16="http://schemas.microsoft.com/office/drawing/2014/main" val="908086293"/>
                    </a:ext>
                  </a:extLst>
                </a:gridCol>
                <a:gridCol w="2071715">
                  <a:extLst>
                    <a:ext uri="{9D8B030D-6E8A-4147-A177-3AD203B41FA5}">
                      <a16:colId xmlns="" xmlns:a16="http://schemas.microsoft.com/office/drawing/2014/main" val="990240108"/>
                    </a:ext>
                  </a:extLst>
                </a:gridCol>
                <a:gridCol w="1540507">
                  <a:extLst>
                    <a:ext uri="{9D8B030D-6E8A-4147-A177-3AD203B41FA5}">
                      <a16:colId xmlns="" xmlns:a16="http://schemas.microsoft.com/office/drawing/2014/main" val="274665301"/>
                    </a:ext>
                  </a:extLst>
                </a:gridCol>
                <a:gridCol w="1543827">
                  <a:extLst>
                    <a:ext uri="{9D8B030D-6E8A-4147-A177-3AD203B41FA5}">
                      <a16:colId xmlns="" xmlns:a16="http://schemas.microsoft.com/office/drawing/2014/main" val="1360746885"/>
                    </a:ext>
                  </a:extLst>
                </a:gridCol>
                <a:gridCol w="1407703">
                  <a:extLst>
                    <a:ext uri="{9D8B030D-6E8A-4147-A177-3AD203B41FA5}">
                      <a16:colId xmlns="" xmlns:a16="http://schemas.microsoft.com/office/drawing/2014/main" val="558833043"/>
                    </a:ext>
                  </a:extLst>
                </a:gridCol>
              </a:tblGrid>
              <a:tr h="294548">
                <a:tc gridSpan="5">
                  <a:txBody>
                    <a:bodyPr/>
                    <a:lstStyle/>
                    <a:p>
                      <a:pPr algn="ctr" fontAlgn="b"/>
                      <a:r>
                        <a:rPr lang="es-MX" sz="1800" b="1" i="0" u="none" strike="noStrike">
                          <a:solidFill>
                            <a:srgbClr val="000000"/>
                          </a:solidFill>
                          <a:effectLst/>
                          <a:latin typeface="Arial" panose="020B0604020202020204" pitchFamily="34" charset="0"/>
                        </a:rPr>
                        <a:t>PRINCIPALES METAS DEL INDERT PARA EL EJERCICIO 2019</a:t>
                      </a:r>
                    </a:p>
                  </a:txBody>
                  <a:tcPr marL="9525" marR="9525" marT="9525" marB="0" anchor="b">
                    <a:lnL>
                      <a:noFill/>
                    </a:lnL>
                    <a:lnR>
                      <a:noFill/>
                    </a:lnR>
                    <a:lnT>
                      <a:noFill/>
                    </a:lnT>
                    <a:lnB>
                      <a:noFill/>
                    </a:lnB>
                    <a:solidFill>
                      <a:srgbClr val="FCD5B4"/>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2086399087"/>
                  </a:ext>
                </a:extLst>
              </a:tr>
              <a:tr h="228275">
                <a:tc>
                  <a:txBody>
                    <a:bodyPr/>
                    <a:lstStyle/>
                    <a:p>
                      <a:pPr algn="l" fontAlgn="b"/>
                      <a:endParaRPr lang="es-MX"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s-MX"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ctr" fontAlgn="b"/>
                      <a:endParaRPr lang="es-MX"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ctr" fontAlgn="b"/>
                      <a:endParaRPr lang="es-MX"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ctr" fontAlgn="b"/>
                      <a:endParaRPr lang="es-MX"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 xmlns:a16="http://schemas.microsoft.com/office/drawing/2014/main" val="106817808"/>
                  </a:ext>
                </a:extLst>
              </a:tr>
              <a:tr h="527731">
                <a:tc>
                  <a:txBody>
                    <a:bodyPr/>
                    <a:lstStyle/>
                    <a:p>
                      <a:pPr algn="ctr" rtl="0" fontAlgn="ctr"/>
                      <a:r>
                        <a:rPr lang="es-MX" sz="1600" b="1" i="0" u="none" strike="noStrike">
                          <a:solidFill>
                            <a:srgbClr val="000000"/>
                          </a:solidFill>
                          <a:effectLst/>
                          <a:latin typeface="Calibri" panose="020F0502020204030204" pitchFamily="34" charset="0"/>
                        </a:rPr>
                        <a:t>Prog/Subp/Proy</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4D79B"/>
                    </a:solidFill>
                  </a:tcPr>
                </a:tc>
                <a:tc>
                  <a:txBody>
                    <a:bodyPr/>
                    <a:lstStyle/>
                    <a:p>
                      <a:pPr algn="ctr" rtl="0" fontAlgn="ctr"/>
                      <a:r>
                        <a:rPr lang="es-MX" sz="1600" b="1" i="0" u="none" strike="noStrike">
                          <a:solidFill>
                            <a:srgbClr val="000000"/>
                          </a:solidFill>
                          <a:effectLst/>
                          <a:latin typeface="Calibri" panose="020F0502020204030204" pitchFamily="34" charset="0"/>
                        </a:rPr>
                        <a:t>Denominación Producto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4D79B"/>
                    </a:solidFill>
                  </a:tcPr>
                </a:tc>
                <a:tc>
                  <a:txBody>
                    <a:bodyPr/>
                    <a:lstStyle/>
                    <a:p>
                      <a:pPr algn="ctr" rtl="0" fontAlgn="ctr"/>
                      <a:r>
                        <a:rPr lang="es-MX" sz="1600" b="1" i="0" u="none" strike="noStrike">
                          <a:solidFill>
                            <a:srgbClr val="000000"/>
                          </a:solidFill>
                          <a:effectLst/>
                          <a:latin typeface="Calibri" panose="020F0502020204030204" pitchFamily="34" charset="0"/>
                        </a:rPr>
                        <a:t>Meta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4D79B"/>
                    </a:solidFill>
                  </a:tcPr>
                </a:tc>
                <a:tc>
                  <a:txBody>
                    <a:bodyPr/>
                    <a:lstStyle/>
                    <a:p>
                      <a:pPr algn="ctr" rtl="0" fontAlgn="ctr"/>
                      <a:r>
                        <a:rPr lang="es-MX" sz="1600" b="1" i="0" u="none" strike="noStrike">
                          <a:solidFill>
                            <a:srgbClr val="000000"/>
                          </a:solidFill>
                          <a:effectLst/>
                          <a:latin typeface="Calibri" panose="020F0502020204030204" pitchFamily="34" charset="0"/>
                        </a:rPr>
                        <a:t>Unidad de Medida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4D79B"/>
                    </a:solidFill>
                  </a:tcPr>
                </a:tc>
                <a:tc>
                  <a:txBody>
                    <a:bodyPr/>
                    <a:lstStyle/>
                    <a:p>
                      <a:pPr algn="ctr" rtl="0" fontAlgn="ctr"/>
                      <a:r>
                        <a:rPr lang="es-MX" sz="1600" b="1" i="0" u="none" strike="noStrike">
                          <a:solidFill>
                            <a:srgbClr val="000000"/>
                          </a:solidFill>
                          <a:effectLst/>
                          <a:latin typeface="Calibri" panose="020F0502020204030204" pitchFamily="34" charset="0"/>
                        </a:rPr>
                        <a:t>Asignación Financiera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4D79B"/>
                    </a:solidFill>
                  </a:tcPr>
                </a:tc>
                <a:extLst>
                  <a:ext uri="{0D108BD9-81ED-4DB2-BD59-A6C34878D82A}">
                    <a16:rowId xmlns="" xmlns:a16="http://schemas.microsoft.com/office/drawing/2014/main" val="742432519"/>
                  </a:ext>
                </a:extLst>
              </a:tr>
              <a:tr h="282275">
                <a:tc gridSpan="5">
                  <a:txBody>
                    <a:bodyPr/>
                    <a:lstStyle/>
                    <a:p>
                      <a:pPr algn="ctr" rtl="0" fontAlgn="ctr"/>
                      <a:r>
                        <a:rPr lang="es-MX" sz="1600" b="1" i="0" u="none" strike="noStrike">
                          <a:solidFill>
                            <a:srgbClr val="000000"/>
                          </a:solidFill>
                          <a:effectLst/>
                          <a:latin typeface="Calibri" panose="020F0502020204030204" pitchFamily="34" charset="0"/>
                        </a:rPr>
                        <a:t>TIPO 1 - PROGRAMAS DE ACCION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4D79B"/>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2725569066"/>
                  </a:ext>
                </a:extLst>
              </a:tr>
              <a:tr h="564550">
                <a:tc rowSpan="3">
                  <a:txBody>
                    <a:bodyPr/>
                    <a:lstStyle/>
                    <a:p>
                      <a:pPr algn="ctr" rtl="0" fontAlgn="ctr"/>
                      <a:r>
                        <a:rPr lang="es-MX" sz="1600" b="0" i="0" u="none" strike="noStrike">
                          <a:solidFill>
                            <a:srgbClr val="000000"/>
                          </a:solidFill>
                          <a:effectLst/>
                          <a:latin typeface="Calibri" panose="020F0502020204030204" pitchFamily="34" charset="0"/>
                        </a:rPr>
                        <a:t>DESARROLLO LOCAL PARTICIPATIVO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1DE"/>
                    </a:solidFill>
                  </a:tcPr>
                </a:tc>
                <a:tc>
                  <a:txBody>
                    <a:bodyPr/>
                    <a:lstStyle/>
                    <a:p>
                      <a:pPr algn="l" rtl="0" fontAlgn="ctr"/>
                      <a:r>
                        <a:rPr lang="es-MX" sz="1600" b="0" i="0" u="none" strike="noStrike">
                          <a:solidFill>
                            <a:srgbClr val="000000"/>
                          </a:solidFill>
                          <a:effectLst/>
                          <a:latin typeface="Calibri" panose="020F0502020204030204" pitchFamily="34" charset="0"/>
                        </a:rPr>
                        <a:t>TIERRAS ADQUIRIDAS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es-MX" sz="1600" b="0" i="0" u="none" strike="noStrike">
                          <a:solidFill>
                            <a:srgbClr val="000000"/>
                          </a:solidFill>
                          <a:effectLst/>
                          <a:latin typeface="Calibri" panose="020F0502020204030204" pitchFamily="34" charset="0"/>
                        </a:rPr>
                        <a:t>3.583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es-MX" sz="1600" b="0" i="0" u="none" strike="noStrike">
                          <a:solidFill>
                            <a:srgbClr val="000000"/>
                          </a:solidFill>
                          <a:effectLst/>
                          <a:latin typeface="Calibri" panose="020F0502020204030204" pitchFamily="34" charset="0"/>
                        </a:rPr>
                        <a:t>Hectáreas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r" rtl="0" fontAlgn="ctr"/>
                      <a:r>
                        <a:rPr lang="es-MX" sz="1600" b="0" i="0" u="none" strike="noStrike">
                          <a:solidFill>
                            <a:srgbClr val="000000"/>
                          </a:solidFill>
                          <a:effectLst/>
                          <a:latin typeface="Calibri" panose="020F0502020204030204" pitchFamily="34" charset="0"/>
                        </a:rPr>
                        <a:t>50,050,000,000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 xmlns:a16="http://schemas.microsoft.com/office/drawing/2014/main" val="2795044322"/>
                  </a:ext>
                </a:extLst>
              </a:tr>
              <a:tr h="527731">
                <a:tc vMerge="1">
                  <a:txBody>
                    <a:bodyPr/>
                    <a:lstStyle/>
                    <a:p>
                      <a:endParaRPr lang="es-MX"/>
                    </a:p>
                  </a:txBody>
                  <a:tcPr/>
                </a:tc>
                <a:tc>
                  <a:txBody>
                    <a:bodyPr/>
                    <a:lstStyle/>
                    <a:p>
                      <a:pPr algn="l" fontAlgn="t"/>
                      <a:r>
                        <a:rPr lang="es-MX" sz="1600" b="0" i="0" u="none" strike="noStrike">
                          <a:solidFill>
                            <a:srgbClr val="000000"/>
                          </a:solidFill>
                          <a:effectLst/>
                          <a:latin typeface="Calibri" panose="020F0502020204030204" pitchFamily="34" charset="0"/>
                        </a:rPr>
                        <a:t>SERVICIO DE MENSURA Y TITULACION</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1DE"/>
                    </a:solidFill>
                  </a:tcPr>
                </a:tc>
                <a:tc>
                  <a:txBody>
                    <a:bodyPr/>
                    <a:lstStyle/>
                    <a:p>
                      <a:pPr algn="ctr" fontAlgn="t"/>
                      <a:r>
                        <a:rPr lang="es-MX" sz="1600" b="0" i="0" u="none" strike="noStrike">
                          <a:solidFill>
                            <a:srgbClr val="000000"/>
                          </a:solidFill>
                          <a:effectLst/>
                          <a:latin typeface="Calibri" panose="020F0502020204030204" pitchFamily="34" charset="0"/>
                        </a:rPr>
                        <a:t>6000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1DE"/>
                    </a:solidFill>
                  </a:tcPr>
                </a:tc>
                <a:tc>
                  <a:txBody>
                    <a:bodyPr/>
                    <a:lstStyle/>
                    <a:p>
                      <a:pPr algn="ctr" fontAlgn="t"/>
                      <a:r>
                        <a:rPr lang="es-MX" sz="1600" b="0" i="0" u="none" strike="noStrike">
                          <a:solidFill>
                            <a:srgbClr val="000000"/>
                          </a:solidFill>
                          <a:effectLst/>
                          <a:latin typeface="Calibri" panose="020F0502020204030204" pitchFamily="34" charset="0"/>
                        </a:rPr>
                        <a:t>Adjudicaciones</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1DE"/>
                    </a:solidFill>
                  </a:tcPr>
                </a:tc>
                <a:tc>
                  <a:txBody>
                    <a:bodyPr/>
                    <a:lstStyle/>
                    <a:p>
                      <a:pPr algn="r" fontAlgn="ctr"/>
                      <a:r>
                        <a:rPr lang="es-MX" sz="1600" b="0" i="0" u="none" strike="noStrike">
                          <a:solidFill>
                            <a:srgbClr val="000000"/>
                          </a:solidFill>
                          <a:effectLst/>
                          <a:latin typeface="Calibri" panose="020F0502020204030204" pitchFamily="34" charset="0"/>
                        </a:rPr>
                        <a:t>8,886,485,065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1DE"/>
                    </a:solidFill>
                  </a:tcPr>
                </a:tc>
                <a:extLst>
                  <a:ext uri="{0D108BD9-81ED-4DB2-BD59-A6C34878D82A}">
                    <a16:rowId xmlns="" xmlns:a16="http://schemas.microsoft.com/office/drawing/2014/main" val="1015486664"/>
                  </a:ext>
                </a:extLst>
              </a:tr>
              <a:tr h="540004">
                <a:tc vMerge="1">
                  <a:txBody>
                    <a:bodyPr/>
                    <a:lstStyle/>
                    <a:p>
                      <a:endParaRPr lang="es-MX"/>
                    </a:p>
                  </a:txBody>
                  <a:tcPr/>
                </a:tc>
                <a:tc>
                  <a:txBody>
                    <a:bodyPr/>
                    <a:lstStyle/>
                    <a:p>
                      <a:pPr algn="l" rtl="0" fontAlgn="ctr"/>
                      <a:r>
                        <a:rPr lang="es-MX" sz="1600" b="0" i="0" u="none" strike="noStrike">
                          <a:solidFill>
                            <a:srgbClr val="000000"/>
                          </a:solidFill>
                          <a:effectLst/>
                          <a:latin typeface="Calibri" panose="020F0502020204030204" pitchFamily="34" charset="0"/>
                        </a:rPr>
                        <a:t>OBRAS DE INSFRAESTRUCTURA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es-MX" sz="1600" b="0"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1DE"/>
                    </a:solidFill>
                  </a:tcPr>
                </a:tc>
                <a:tc>
                  <a:txBody>
                    <a:bodyPr/>
                    <a:lstStyle/>
                    <a:p>
                      <a:pPr algn="ctr" rtl="0" fontAlgn="ctr"/>
                      <a:r>
                        <a:rPr lang="es-MX" sz="1600" b="0" i="0" u="none" strike="noStrike">
                          <a:solidFill>
                            <a:srgbClr val="000000"/>
                          </a:solidFill>
                          <a:effectLst/>
                          <a:latin typeface="Calibri" panose="020F0502020204030204" pitchFamily="34" charset="0"/>
                        </a:rPr>
                        <a:t>Obras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1DE"/>
                    </a:solidFill>
                  </a:tcPr>
                </a:tc>
                <a:tc>
                  <a:txBody>
                    <a:bodyPr/>
                    <a:lstStyle/>
                    <a:p>
                      <a:pPr algn="r" rtl="0" fontAlgn="ctr"/>
                      <a:r>
                        <a:rPr lang="es-MX" sz="1600" b="0" i="0" u="none" strike="noStrike">
                          <a:solidFill>
                            <a:srgbClr val="000000"/>
                          </a:solidFill>
                          <a:effectLst/>
                          <a:latin typeface="Calibri" panose="020F0502020204030204" pitchFamily="34" charset="0"/>
                        </a:rPr>
                        <a:t>5,478,799,214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 xmlns:a16="http://schemas.microsoft.com/office/drawing/2014/main" val="1383210089"/>
                  </a:ext>
                </a:extLst>
              </a:tr>
              <a:tr h="1104554">
                <a:tc rowSpan="2">
                  <a:txBody>
                    <a:bodyPr/>
                    <a:lstStyle/>
                    <a:p>
                      <a:pPr algn="ctr" rtl="0" fontAlgn="ctr"/>
                      <a:r>
                        <a:rPr lang="es-MX" sz="1600" b="0" i="0" u="none" strike="noStrike">
                          <a:solidFill>
                            <a:srgbClr val="000000"/>
                          </a:solidFill>
                          <a:effectLst/>
                          <a:latin typeface="Calibri" panose="020F0502020204030204" pitchFamily="34" charset="0"/>
                        </a:rPr>
                        <a:t>DESARROLLO LOCAL PARTICIPATIVO - FIDES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8E4BC"/>
                    </a:solidFill>
                  </a:tcPr>
                </a:tc>
                <a:tc>
                  <a:txBody>
                    <a:bodyPr/>
                    <a:lstStyle/>
                    <a:p>
                      <a:pPr algn="l" rtl="0" fontAlgn="ctr"/>
                      <a:r>
                        <a:rPr lang="es-MX" sz="1600" b="0" i="0" u="none" strike="noStrike" dirty="0">
                          <a:solidFill>
                            <a:srgbClr val="000000"/>
                          </a:solidFill>
                          <a:effectLst/>
                          <a:latin typeface="Calibri" panose="020F0502020204030204" pitchFamily="34" charset="0"/>
                        </a:rPr>
                        <a:t>DESARROLLO DE PROYECTOS PARA ASISTENCIA A FAMILIAS RURALES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s-MX" sz="1600" b="0" i="0" u="none" strike="noStrike">
                          <a:solidFill>
                            <a:srgbClr val="000000"/>
                          </a:solidFill>
                          <a:effectLst/>
                          <a:latin typeface="Calibri" panose="020F0502020204030204" pitchFamily="34" charset="0"/>
                        </a:rPr>
                        <a:t>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s-MX" sz="1600" b="0" i="0" u="none" strike="noStrike">
                          <a:solidFill>
                            <a:srgbClr val="000000"/>
                          </a:solidFill>
                          <a:effectLst/>
                          <a:latin typeface="Calibri" panose="020F0502020204030204" pitchFamily="34" charset="0"/>
                        </a:rPr>
                        <a:t>Asentamientos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E4BC"/>
                    </a:solidFill>
                  </a:tcPr>
                </a:tc>
                <a:tc>
                  <a:txBody>
                    <a:bodyPr/>
                    <a:lstStyle/>
                    <a:p>
                      <a:pPr algn="r" fontAlgn="ctr"/>
                      <a:r>
                        <a:rPr lang="es-MX" sz="1600" b="0" i="0" u="none" strike="noStrike">
                          <a:solidFill>
                            <a:srgbClr val="000000"/>
                          </a:solidFill>
                          <a:effectLst/>
                          <a:latin typeface="Calibri" panose="020F0502020204030204" pitchFamily="34" charset="0"/>
                        </a:rPr>
                        <a:t>14,016,459,436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8E4BC"/>
                    </a:solidFill>
                  </a:tcPr>
                </a:tc>
                <a:extLst>
                  <a:ext uri="{0D108BD9-81ED-4DB2-BD59-A6C34878D82A}">
                    <a16:rowId xmlns="" xmlns:a16="http://schemas.microsoft.com/office/drawing/2014/main" val="575344792"/>
                  </a:ext>
                </a:extLst>
              </a:tr>
              <a:tr h="527731">
                <a:tc vMerge="1">
                  <a:txBody>
                    <a:bodyPr/>
                    <a:lstStyle/>
                    <a:p>
                      <a:endParaRPr lang="es-MX"/>
                    </a:p>
                  </a:txBody>
                  <a:tcPr/>
                </a:tc>
                <a:tc>
                  <a:txBody>
                    <a:bodyPr/>
                    <a:lstStyle/>
                    <a:p>
                      <a:pPr algn="l" rtl="0" fontAlgn="ctr"/>
                      <a:r>
                        <a:rPr lang="es-MX" sz="1600" b="0" i="0" u="none" strike="noStrike">
                          <a:solidFill>
                            <a:srgbClr val="000000"/>
                          </a:solidFill>
                          <a:effectLst/>
                          <a:latin typeface="Calibri" panose="020F0502020204030204" pitchFamily="34" charset="0"/>
                        </a:rPr>
                        <a:t>CONSTRUCCIONES REALIZADAS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s-MX" sz="16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rtl="0" fontAlgn="ctr"/>
                      <a:r>
                        <a:rPr lang="es-MX" sz="1600" b="0" i="0" u="none" strike="noStrike">
                          <a:solidFill>
                            <a:srgbClr val="000000"/>
                          </a:solidFill>
                          <a:effectLst/>
                          <a:latin typeface="Calibri" panose="020F0502020204030204" pitchFamily="34" charset="0"/>
                        </a:rPr>
                        <a:t>Obras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r" rtl="0" fontAlgn="ctr"/>
                      <a:r>
                        <a:rPr lang="es-MX" sz="1600" b="0" i="0" u="none" strike="noStrike" dirty="0">
                          <a:solidFill>
                            <a:srgbClr val="000000"/>
                          </a:solidFill>
                          <a:effectLst/>
                          <a:latin typeface="Calibri" panose="020F0502020204030204" pitchFamily="34" charset="0"/>
                        </a:rPr>
                        <a:t>2,744,080,000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extLst>
                  <a:ext uri="{0D108BD9-81ED-4DB2-BD59-A6C34878D82A}">
                    <a16:rowId xmlns="" xmlns:a16="http://schemas.microsoft.com/office/drawing/2014/main" val="403308254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grpSp>
        <p:nvGrpSpPr>
          <p:cNvPr id="11" name="Grupo 10">
            <a:extLst>
              <a:ext uri="{FF2B5EF4-FFF2-40B4-BE49-F238E27FC236}">
                <a16:creationId xmlns="" xmlns:a16="http://schemas.microsoft.com/office/drawing/2014/main" id="{75A6B047-ACE3-4B44-8456-1B328F8D427D}"/>
              </a:ext>
            </a:extLst>
          </p:cNvPr>
          <p:cNvGrpSpPr/>
          <p:nvPr/>
        </p:nvGrpSpPr>
        <p:grpSpPr>
          <a:xfrm>
            <a:off x="237803" y="46488"/>
            <a:ext cx="8635468" cy="832740"/>
            <a:chOff x="237803" y="46488"/>
            <a:chExt cx="8635468" cy="832740"/>
          </a:xfrm>
        </p:grpSpPr>
        <p:grpSp>
          <p:nvGrpSpPr>
            <p:cNvPr id="12" name="20 Grupo">
              <a:extLst>
                <a:ext uri="{FF2B5EF4-FFF2-40B4-BE49-F238E27FC236}">
                  <a16:creationId xmlns="" xmlns:a16="http://schemas.microsoft.com/office/drawing/2014/main" id="{258D131D-0B6B-4446-BC53-C461136DD748}"/>
                </a:ext>
              </a:extLst>
            </p:cNvPr>
            <p:cNvGrpSpPr/>
            <p:nvPr/>
          </p:nvGrpSpPr>
          <p:grpSpPr>
            <a:xfrm>
              <a:off x="237803" y="46488"/>
              <a:ext cx="2171640" cy="832740"/>
              <a:chOff x="5715008" y="4929198"/>
              <a:chExt cx="2995006" cy="1217835"/>
            </a:xfrm>
          </p:grpSpPr>
          <p:pic>
            <p:nvPicPr>
              <p:cNvPr id="14" name="6 Imagen" descr="Logo Nuevo INDERT Marzo 2015.jpg">
                <a:extLst>
                  <a:ext uri="{FF2B5EF4-FFF2-40B4-BE49-F238E27FC236}">
                    <a16:creationId xmlns="" xmlns:a16="http://schemas.microsoft.com/office/drawing/2014/main" id="{0A35F8B3-E381-48FC-B99A-5768E8C62CE6}"/>
                  </a:ext>
                </a:extLst>
              </p:cNvPr>
              <p:cNvPicPr>
                <a:picLocks noChangeAspect="1"/>
              </p:cNvPicPr>
              <p:nvPr/>
            </p:nvPicPr>
            <p:blipFill>
              <a:blip r:embed="rId2">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15" name="18 Rectángulo">
                <a:extLst>
                  <a:ext uri="{FF2B5EF4-FFF2-40B4-BE49-F238E27FC236}">
                    <a16:creationId xmlns="" xmlns:a16="http://schemas.microsoft.com/office/drawing/2014/main" id="{15E9F027-B0FE-48C0-8E42-DF0E408A1CFD}"/>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3" name="Picture 4" descr="C:\Users\DELL\Downloads\Logo Gobierno Nacional.png">
              <a:extLst>
                <a:ext uri="{FF2B5EF4-FFF2-40B4-BE49-F238E27FC236}">
                  <a16:creationId xmlns="" xmlns:a16="http://schemas.microsoft.com/office/drawing/2014/main" id="{285C103F-A5CC-43BC-B9F9-DC3193F743CE}"/>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graphicFrame>
        <p:nvGraphicFramePr>
          <p:cNvPr id="4" name="Tabla 3">
            <a:extLst>
              <a:ext uri="{FF2B5EF4-FFF2-40B4-BE49-F238E27FC236}">
                <a16:creationId xmlns="" xmlns:a16="http://schemas.microsoft.com/office/drawing/2014/main" id="{2F8519F6-1E5A-410C-9A36-504C86005F07}"/>
              </a:ext>
            </a:extLst>
          </p:cNvPr>
          <p:cNvGraphicFramePr>
            <a:graphicFrameLocks noGrp="1"/>
          </p:cNvGraphicFramePr>
          <p:nvPr>
            <p:extLst>
              <p:ext uri="{D42A27DB-BD31-4B8C-83A1-F6EECF244321}">
                <p14:modId xmlns:p14="http://schemas.microsoft.com/office/powerpoint/2010/main" val="2310941584"/>
              </p:ext>
            </p:extLst>
          </p:nvPr>
        </p:nvGraphicFramePr>
        <p:xfrm>
          <a:off x="254266" y="2132856"/>
          <a:ext cx="8635468" cy="3168351"/>
        </p:xfrm>
        <a:graphic>
          <a:graphicData uri="http://schemas.openxmlformats.org/drawingml/2006/table">
            <a:tbl>
              <a:tblPr/>
              <a:tblGrid>
                <a:gridCol w="1636261">
                  <a:extLst>
                    <a:ext uri="{9D8B030D-6E8A-4147-A177-3AD203B41FA5}">
                      <a16:colId xmlns="" xmlns:a16="http://schemas.microsoft.com/office/drawing/2014/main" val="1887734973"/>
                    </a:ext>
                  </a:extLst>
                </a:gridCol>
                <a:gridCol w="2383532">
                  <a:extLst>
                    <a:ext uri="{9D8B030D-6E8A-4147-A177-3AD203B41FA5}">
                      <a16:colId xmlns="" xmlns:a16="http://schemas.microsoft.com/office/drawing/2014/main" val="2631169839"/>
                    </a:ext>
                  </a:extLst>
                </a:gridCol>
                <a:gridCol w="2270796">
                  <a:extLst>
                    <a:ext uri="{9D8B030D-6E8A-4147-A177-3AD203B41FA5}">
                      <a16:colId xmlns="" xmlns:a16="http://schemas.microsoft.com/office/drawing/2014/main" val="1778535724"/>
                    </a:ext>
                  </a:extLst>
                </a:gridCol>
                <a:gridCol w="2344879">
                  <a:extLst>
                    <a:ext uri="{9D8B030D-6E8A-4147-A177-3AD203B41FA5}">
                      <a16:colId xmlns="" xmlns:a16="http://schemas.microsoft.com/office/drawing/2014/main" val="1427700125"/>
                    </a:ext>
                  </a:extLst>
                </a:gridCol>
              </a:tblGrid>
              <a:tr h="428606">
                <a:tc gridSpan="4">
                  <a:txBody>
                    <a:bodyPr/>
                    <a:lstStyle/>
                    <a:p>
                      <a:pPr algn="ctr" fontAlgn="b"/>
                      <a:r>
                        <a:rPr lang="es-MX" sz="1600" b="1" i="0" u="none" strike="noStrike" dirty="0">
                          <a:solidFill>
                            <a:srgbClr val="000000"/>
                          </a:solidFill>
                          <a:effectLst/>
                          <a:latin typeface="Arial" panose="020B0604020202020204" pitchFamily="34" charset="0"/>
                        </a:rPr>
                        <a:t>PRODUCTO 153 "TIERRAS ADQUIRIDAS"</a:t>
                      </a:r>
                    </a:p>
                  </a:txBody>
                  <a:tcPr marL="9212" marR="9212" marT="9212" marB="0" anchor="ctr">
                    <a:lnL>
                      <a:noFill/>
                    </a:lnL>
                    <a:lnR>
                      <a:noFill/>
                    </a:lnR>
                    <a:lnT>
                      <a:noFill/>
                    </a:lnT>
                    <a:lnB>
                      <a:noFill/>
                    </a:lnB>
                    <a:solidFill>
                      <a:schemeClr val="accent6">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973418265"/>
                  </a:ext>
                </a:extLst>
              </a:tr>
              <a:tr h="316469">
                <a:tc gridSpan="4">
                  <a:txBody>
                    <a:bodyPr/>
                    <a:lstStyle/>
                    <a:p>
                      <a:pPr algn="ctr" fontAlgn="ctr"/>
                      <a:r>
                        <a:rPr lang="es-MX" sz="1400" b="1" i="0" u="none" strike="noStrike">
                          <a:solidFill>
                            <a:srgbClr val="000000"/>
                          </a:solidFill>
                          <a:effectLst/>
                          <a:latin typeface="Arial" panose="020B0604020202020204" pitchFamily="34" charset="0"/>
                        </a:rPr>
                        <a:t>FINANCIAMIENTO PROYECTO LEY: F.F. 10 "RECURSOS DEL TESORO"</a:t>
                      </a:r>
                    </a:p>
                  </a:txBody>
                  <a:tcPr marL="9212" marR="9212" marT="9212"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84273682"/>
                  </a:ext>
                </a:extLst>
              </a:tr>
              <a:tr h="989092">
                <a:tc>
                  <a:txBody>
                    <a:bodyPr/>
                    <a:lstStyle/>
                    <a:p>
                      <a:pPr algn="ctr" fontAlgn="ctr"/>
                      <a:r>
                        <a:rPr lang="es-MX" sz="1400" b="1" i="0" u="none" strike="noStrike" dirty="0">
                          <a:solidFill>
                            <a:srgbClr val="FF0000"/>
                          </a:solidFill>
                          <a:effectLst/>
                          <a:latin typeface="Arial" panose="020B0604020202020204" pitchFamily="34" charset="0"/>
                        </a:rPr>
                        <a:t>PRESUPUESTO PROYECTO LEY 2019</a:t>
                      </a:r>
                    </a:p>
                  </a:txBody>
                  <a:tcPr marL="9212" marR="9212" marT="9212" marB="0" anchor="ctr">
                    <a:lnL>
                      <a:noFill/>
                    </a:lnL>
                    <a:lnR>
                      <a:noFill/>
                    </a:lnR>
                    <a:lnT>
                      <a:noFill/>
                    </a:lnT>
                    <a:lnB>
                      <a:noFill/>
                    </a:lnB>
                    <a:solidFill>
                      <a:srgbClr val="C4D79B"/>
                    </a:solidFill>
                  </a:tcPr>
                </a:tc>
                <a:tc>
                  <a:txBody>
                    <a:bodyPr/>
                    <a:lstStyle/>
                    <a:p>
                      <a:pPr algn="ctr" fontAlgn="ctr"/>
                      <a:r>
                        <a:rPr lang="es-MX" sz="1400" b="1" i="0" u="none" strike="noStrike">
                          <a:solidFill>
                            <a:srgbClr val="000000"/>
                          </a:solidFill>
                          <a:effectLst/>
                          <a:latin typeface="Arial" panose="020B0604020202020204" pitchFamily="34" charset="0"/>
                        </a:rPr>
                        <a:t>DEUDAS CONTABILIZADAS POR ADQUISICION DE TIERRAS </a:t>
                      </a:r>
                    </a:p>
                  </a:txBody>
                  <a:tcPr marL="9212" marR="9212" marT="9212" marB="0" anchor="ctr">
                    <a:lnL>
                      <a:noFill/>
                    </a:lnL>
                    <a:lnR>
                      <a:noFill/>
                    </a:lnR>
                    <a:lnT>
                      <a:noFill/>
                    </a:lnT>
                    <a:lnB>
                      <a:noFill/>
                    </a:lnB>
                    <a:solidFill>
                      <a:srgbClr val="C4D79B"/>
                    </a:solidFill>
                  </a:tcPr>
                </a:tc>
                <a:tc>
                  <a:txBody>
                    <a:bodyPr/>
                    <a:lstStyle/>
                    <a:p>
                      <a:pPr algn="ctr" fontAlgn="ctr"/>
                      <a:r>
                        <a:rPr lang="es-MX" sz="1400" b="1" i="0" u="none" strike="noStrike">
                          <a:solidFill>
                            <a:srgbClr val="000000"/>
                          </a:solidFill>
                          <a:effectLst/>
                          <a:latin typeface="Arial" panose="020B0604020202020204" pitchFamily="34" charset="0"/>
                        </a:rPr>
                        <a:t>COMPROMISOS PENDIENTES POR EXPROPIACION DE INMUEBLES </a:t>
                      </a:r>
                    </a:p>
                  </a:txBody>
                  <a:tcPr marL="9212" marR="9212" marT="9212" marB="0" anchor="ctr">
                    <a:lnL>
                      <a:noFill/>
                    </a:lnL>
                    <a:lnR>
                      <a:noFill/>
                    </a:lnR>
                    <a:lnT>
                      <a:noFill/>
                    </a:lnT>
                    <a:lnB>
                      <a:noFill/>
                    </a:lnB>
                    <a:solidFill>
                      <a:srgbClr val="C4D79B"/>
                    </a:solidFill>
                  </a:tcPr>
                </a:tc>
                <a:tc>
                  <a:txBody>
                    <a:bodyPr/>
                    <a:lstStyle/>
                    <a:p>
                      <a:pPr algn="ctr" fontAlgn="ctr"/>
                      <a:r>
                        <a:rPr lang="es-MX" sz="1400" b="1" i="0" u="none" strike="noStrike" dirty="0">
                          <a:solidFill>
                            <a:srgbClr val="000000"/>
                          </a:solidFill>
                          <a:effectLst/>
                          <a:latin typeface="Arial" panose="020B0604020202020204" pitchFamily="34" charset="0"/>
                        </a:rPr>
                        <a:t>MONTO TOTAL REQUERIDO </a:t>
                      </a:r>
                    </a:p>
                  </a:txBody>
                  <a:tcPr marL="9212" marR="9212" marT="9212" marB="0" anchor="ctr">
                    <a:lnL>
                      <a:noFill/>
                    </a:lnL>
                    <a:lnR>
                      <a:noFill/>
                    </a:lnR>
                    <a:lnT>
                      <a:noFill/>
                    </a:lnT>
                    <a:lnB>
                      <a:noFill/>
                    </a:lnB>
                    <a:solidFill>
                      <a:srgbClr val="C4D79B"/>
                    </a:solidFill>
                  </a:tcPr>
                </a:tc>
                <a:extLst>
                  <a:ext uri="{0D108BD9-81ED-4DB2-BD59-A6C34878D82A}">
                    <a16:rowId xmlns="" xmlns:a16="http://schemas.microsoft.com/office/drawing/2014/main" val="3490324300"/>
                  </a:ext>
                </a:extLst>
              </a:tr>
              <a:tr h="659396">
                <a:tc>
                  <a:txBody>
                    <a:bodyPr/>
                    <a:lstStyle/>
                    <a:p>
                      <a:pPr algn="ctr" fontAlgn="ctr"/>
                      <a:r>
                        <a:rPr lang="es-MX" sz="1400" b="1" i="0" u="none" strike="noStrike" dirty="0">
                          <a:solidFill>
                            <a:srgbClr val="FF0000"/>
                          </a:solidFill>
                          <a:effectLst/>
                          <a:latin typeface="Arial" panose="020B0604020202020204" pitchFamily="34" charset="0"/>
                        </a:rPr>
                        <a:t>50,050,000,000</a:t>
                      </a:r>
                    </a:p>
                  </a:txBody>
                  <a:tcPr marL="9212" marR="9212" marT="9212" marB="0" anchor="ctr">
                    <a:lnL>
                      <a:noFill/>
                    </a:lnL>
                    <a:lnR>
                      <a:noFill/>
                    </a:lnR>
                    <a:lnT>
                      <a:noFill/>
                    </a:lnT>
                    <a:lnB>
                      <a:noFill/>
                    </a:lnB>
                  </a:tcPr>
                </a:tc>
                <a:tc>
                  <a:txBody>
                    <a:bodyPr/>
                    <a:lstStyle/>
                    <a:p>
                      <a:pPr algn="r" fontAlgn="ctr"/>
                      <a:r>
                        <a:rPr lang="es-MX" sz="1400" b="1" i="0" u="none" strike="noStrike">
                          <a:solidFill>
                            <a:srgbClr val="000000"/>
                          </a:solidFill>
                          <a:effectLst/>
                          <a:latin typeface="Arial" panose="020B0604020202020204" pitchFamily="34" charset="0"/>
                        </a:rPr>
                        <a:t>221,632,012,393</a:t>
                      </a:r>
                    </a:p>
                  </a:txBody>
                  <a:tcPr marL="9212" marR="9212" marT="9212" marB="0" anchor="ctr">
                    <a:lnL>
                      <a:noFill/>
                    </a:lnL>
                    <a:lnR>
                      <a:noFill/>
                    </a:lnR>
                    <a:lnT>
                      <a:noFill/>
                    </a:lnT>
                    <a:lnB>
                      <a:noFill/>
                    </a:lnB>
                  </a:tcPr>
                </a:tc>
                <a:tc>
                  <a:txBody>
                    <a:bodyPr/>
                    <a:lstStyle/>
                    <a:p>
                      <a:pPr algn="ctr" fontAlgn="ctr"/>
                      <a:r>
                        <a:rPr lang="es-MX" sz="1400" b="1" i="0" u="none" strike="noStrike">
                          <a:solidFill>
                            <a:srgbClr val="000000"/>
                          </a:solidFill>
                          <a:effectLst/>
                          <a:latin typeface="Arial" panose="020B0604020202020204" pitchFamily="34" charset="0"/>
                        </a:rPr>
                        <a:t>249,499,980,215</a:t>
                      </a:r>
                    </a:p>
                  </a:txBody>
                  <a:tcPr marL="9212" marR="9212" marT="9212" marB="0" anchor="ctr">
                    <a:lnL>
                      <a:noFill/>
                    </a:lnL>
                    <a:lnR>
                      <a:noFill/>
                    </a:lnR>
                    <a:lnT>
                      <a:noFill/>
                    </a:lnT>
                    <a:lnB>
                      <a:noFill/>
                    </a:lnB>
                  </a:tcPr>
                </a:tc>
                <a:tc>
                  <a:txBody>
                    <a:bodyPr/>
                    <a:lstStyle/>
                    <a:p>
                      <a:pPr algn="ctr" fontAlgn="ctr"/>
                      <a:r>
                        <a:rPr lang="es-MX" sz="1400" b="1" i="0" u="none" strike="noStrike">
                          <a:solidFill>
                            <a:srgbClr val="000000"/>
                          </a:solidFill>
                          <a:effectLst/>
                          <a:latin typeface="Arial" panose="020B0604020202020204" pitchFamily="34" charset="0"/>
                        </a:rPr>
                        <a:t>471,131,992,608</a:t>
                      </a:r>
                    </a:p>
                  </a:txBody>
                  <a:tcPr marL="9212" marR="9212" marT="9212" marB="0" anchor="ctr">
                    <a:lnL>
                      <a:noFill/>
                    </a:lnL>
                    <a:lnR>
                      <a:noFill/>
                    </a:lnR>
                    <a:lnT>
                      <a:noFill/>
                    </a:lnT>
                    <a:lnB>
                      <a:noFill/>
                    </a:lnB>
                  </a:tcPr>
                </a:tc>
                <a:extLst>
                  <a:ext uri="{0D108BD9-81ED-4DB2-BD59-A6C34878D82A}">
                    <a16:rowId xmlns="" xmlns:a16="http://schemas.microsoft.com/office/drawing/2014/main" val="2857457248"/>
                  </a:ext>
                </a:extLst>
              </a:tr>
              <a:tr h="774788">
                <a:tc gridSpan="3">
                  <a:txBody>
                    <a:bodyPr/>
                    <a:lstStyle/>
                    <a:p>
                      <a:pPr algn="ctr" fontAlgn="ctr"/>
                      <a:r>
                        <a:rPr lang="es-MX" sz="1400" b="1" i="0" u="none" strike="noStrike">
                          <a:solidFill>
                            <a:srgbClr val="FF0000"/>
                          </a:solidFill>
                          <a:effectLst/>
                          <a:latin typeface="Arial" panose="020B0604020202020204" pitchFamily="34" charset="0"/>
                        </a:rPr>
                        <a:t>DIFERENCIA NEGATIVA PENDIENTE DE PRESUPUESTO </a:t>
                      </a:r>
                    </a:p>
                  </a:txBody>
                  <a:tcPr marL="9212" marR="9212" marT="9212" marB="0" anchor="ctr">
                    <a:lnL>
                      <a:noFill/>
                    </a:lnL>
                    <a:lnR>
                      <a:noFill/>
                    </a:lnR>
                    <a:lnT>
                      <a:noFill/>
                    </a:lnT>
                    <a:lnB>
                      <a:noFill/>
                    </a:lnB>
                    <a:solidFill>
                      <a:srgbClr val="EBF1DE"/>
                    </a:solidFill>
                  </a:tcPr>
                </a:tc>
                <a:tc hMerge="1">
                  <a:txBody>
                    <a:bodyPr/>
                    <a:lstStyle/>
                    <a:p>
                      <a:endParaRPr lang="es-MX"/>
                    </a:p>
                  </a:txBody>
                  <a:tcPr/>
                </a:tc>
                <a:tc hMerge="1">
                  <a:txBody>
                    <a:bodyPr/>
                    <a:lstStyle/>
                    <a:p>
                      <a:endParaRPr lang="es-MX"/>
                    </a:p>
                  </a:txBody>
                  <a:tcPr/>
                </a:tc>
                <a:tc>
                  <a:txBody>
                    <a:bodyPr/>
                    <a:lstStyle/>
                    <a:p>
                      <a:pPr algn="ctr" fontAlgn="ctr"/>
                      <a:r>
                        <a:rPr lang="es-MX" sz="1400" b="1" i="0" u="none" strike="noStrike" dirty="0">
                          <a:solidFill>
                            <a:srgbClr val="FF0000"/>
                          </a:solidFill>
                          <a:effectLst/>
                          <a:latin typeface="Arial" panose="020B0604020202020204" pitchFamily="34" charset="0"/>
                        </a:rPr>
                        <a:t>-421,081,992,608</a:t>
                      </a:r>
                    </a:p>
                  </a:txBody>
                  <a:tcPr marL="9212" marR="9212" marT="9212" marB="0" anchor="ctr">
                    <a:lnL>
                      <a:noFill/>
                    </a:lnL>
                    <a:lnR>
                      <a:noFill/>
                    </a:lnR>
                    <a:lnT>
                      <a:noFill/>
                    </a:lnT>
                    <a:lnB>
                      <a:noFill/>
                    </a:lnB>
                    <a:solidFill>
                      <a:srgbClr val="EBF1DE"/>
                    </a:solidFill>
                  </a:tcPr>
                </a:tc>
                <a:extLst>
                  <a:ext uri="{0D108BD9-81ED-4DB2-BD59-A6C34878D82A}">
                    <a16:rowId xmlns="" xmlns:a16="http://schemas.microsoft.com/office/drawing/2014/main" val="386663417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grpSp>
        <p:nvGrpSpPr>
          <p:cNvPr id="11" name="Grupo 10">
            <a:extLst>
              <a:ext uri="{FF2B5EF4-FFF2-40B4-BE49-F238E27FC236}">
                <a16:creationId xmlns="" xmlns:a16="http://schemas.microsoft.com/office/drawing/2014/main" id="{5B604F95-73CB-4FAD-9931-A5A1F0CB84EB}"/>
              </a:ext>
            </a:extLst>
          </p:cNvPr>
          <p:cNvGrpSpPr/>
          <p:nvPr/>
        </p:nvGrpSpPr>
        <p:grpSpPr>
          <a:xfrm>
            <a:off x="237803" y="46488"/>
            <a:ext cx="8635468" cy="832740"/>
            <a:chOff x="237803" y="46488"/>
            <a:chExt cx="8635468" cy="832740"/>
          </a:xfrm>
        </p:grpSpPr>
        <p:grpSp>
          <p:nvGrpSpPr>
            <p:cNvPr id="12" name="20 Grupo">
              <a:extLst>
                <a:ext uri="{FF2B5EF4-FFF2-40B4-BE49-F238E27FC236}">
                  <a16:creationId xmlns="" xmlns:a16="http://schemas.microsoft.com/office/drawing/2014/main" id="{843ADA79-3304-40A7-A6A9-2CE0DDBBD75A}"/>
                </a:ext>
              </a:extLst>
            </p:cNvPr>
            <p:cNvGrpSpPr/>
            <p:nvPr/>
          </p:nvGrpSpPr>
          <p:grpSpPr>
            <a:xfrm>
              <a:off x="237803" y="46488"/>
              <a:ext cx="2171640" cy="832740"/>
              <a:chOff x="5715008" y="4929198"/>
              <a:chExt cx="2995006" cy="1217835"/>
            </a:xfrm>
          </p:grpSpPr>
          <p:pic>
            <p:nvPicPr>
              <p:cNvPr id="14" name="6 Imagen" descr="Logo Nuevo INDERT Marzo 2015.jpg">
                <a:extLst>
                  <a:ext uri="{FF2B5EF4-FFF2-40B4-BE49-F238E27FC236}">
                    <a16:creationId xmlns="" xmlns:a16="http://schemas.microsoft.com/office/drawing/2014/main" id="{4165E0D7-D1D4-4FEF-9CDA-48C8BE69C1C7}"/>
                  </a:ext>
                </a:extLst>
              </p:cNvPr>
              <p:cNvPicPr>
                <a:picLocks noChangeAspect="1"/>
              </p:cNvPicPr>
              <p:nvPr/>
            </p:nvPicPr>
            <p:blipFill>
              <a:blip r:embed="rId2">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15" name="18 Rectángulo">
                <a:extLst>
                  <a:ext uri="{FF2B5EF4-FFF2-40B4-BE49-F238E27FC236}">
                    <a16:creationId xmlns="" xmlns:a16="http://schemas.microsoft.com/office/drawing/2014/main" id="{727BC936-8E2C-41A4-B1D6-974325296D63}"/>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3" name="Picture 4" descr="C:\Users\DELL\Downloads\Logo Gobierno Nacional.png">
              <a:extLst>
                <a:ext uri="{FF2B5EF4-FFF2-40B4-BE49-F238E27FC236}">
                  <a16:creationId xmlns="" xmlns:a16="http://schemas.microsoft.com/office/drawing/2014/main" id="{809DB209-349E-4ADB-977D-9E5A1E6763F1}"/>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graphicFrame>
        <p:nvGraphicFramePr>
          <p:cNvPr id="4" name="Tabla 3">
            <a:extLst>
              <a:ext uri="{FF2B5EF4-FFF2-40B4-BE49-F238E27FC236}">
                <a16:creationId xmlns="" xmlns:a16="http://schemas.microsoft.com/office/drawing/2014/main" id="{D37102B1-2E9A-46CC-992A-AF25E41126C1}"/>
              </a:ext>
            </a:extLst>
          </p:cNvPr>
          <p:cNvGraphicFramePr>
            <a:graphicFrameLocks noGrp="1"/>
          </p:cNvGraphicFramePr>
          <p:nvPr>
            <p:extLst>
              <p:ext uri="{D42A27DB-BD31-4B8C-83A1-F6EECF244321}">
                <p14:modId xmlns:p14="http://schemas.microsoft.com/office/powerpoint/2010/main" val="710745696"/>
              </p:ext>
            </p:extLst>
          </p:nvPr>
        </p:nvGraphicFramePr>
        <p:xfrm>
          <a:off x="237803" y="1340768"/>
          <a:ext cx="8635467" cy="4729424"/>
        </p:xfrm>
        <a:graphic>
          <a:graphicData uri="http://schemas.openxmlformats.org/drawingml/2006/table">
            <a:tbl>
              <a:tblPr/>
              <a:tblGrid>
                <a:gridCol w="3182069">
                  <a:extLst>
                    <a:ext uri="{9D8B030D-6E8A-4147-A177-3AD203B41FA5}">
                      <a16:colId xmlns="" xmlns:a16="http://schemas.microsoft.com/office/drawing/2014/main" val="2380384760"/>
                    </a:ext>
                  </a:extLst>
                </a:gridCol>
                <a:gridCol w="2736304">
                  <a:extLst>
                    <a:ext uri="{9D8B030D-6E8A-4147-A177-3AD203B41FA5}">
                      <a16:colId xmlns="" xmlns:a16="http://schemas.microsoft.com/office/drawing/2014/main" val="3803911894"/>
                    </a:ext>
                  </a:extLst>
                </a:gridCol>
                <a:gridCol w="2717094">
                  <a:extLst>
                    <a:ext uri="{9D8B030D-6E8A-4147-A177-3AD203B41FA5}">
                      <a16:colId xmlns="" xmlns:a16="http://schemas.microsoft.com/office/drawing/2014/main" val="3832917180"/>
                    </a:ext>
                  </a:extLst>
                </a:gridCol>
              </a:tblGrid>
              <a:tr h="547193">
                <a:tc gridSpan="3">
                  <a:txBody>
                    <a:bodyPr/>
                    <a:lstStyle/>
                    <a:p>
                      <a:pPr algn="ctr" fontAlgn="b"/>
                      <a:r>
                        <a:rPr lang="es-MX" sz="1600" b="1" i="0" u="none" strike="noStrike" dirty="0">
                          <a:solidFill>
                            <a:srgbClr val="000000"/>
                          </a:solidFill>
                          <a:effectLst/>
                          <a:latin typeface="Arial" panose="020B0604020202020204" pitchFamily="34" charset="0"/>
                        </a:rPr>
                        <a:t>PRODUCTO 231 "DESARROLLO DE PROYECTOS PARA ASISTENCIA DE FAMILIAS RURALES"</a:t>
                      </a:r>
                    </a:p>
                  </a:txBody>
                  <a:tcPr marL="9525" marR="9525" marT="9525" marB="0" anchor="ctr">
                    <a:lnL>
                      <a:noFill/>
                    </a:lnL>
                    <a:lnR>
                      <a:noFill/>
                    </a:lnR>
                    <a:lnT>
                      <a:noFill/>
                    </a:lnT>
                    <a:lnB>
                      <a:noFill/>
                    </a:lnB>
                    <a:solidFill>
                      <a:schemeClr val="accent6">
                        <a:lumMod val="40000"/>
                        <a:lumOff val="60000"/>
                      </a:schemeClr>
                    </a:solidFil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14558751"/>
                  </a:ext>
                </a:extLst>
              </a:tr>
              <a:tr h="614291">
                <a:tc gridSpan="3">
                  <a:txBody>
                    <a:bodyPr/>
                    <a:lstStyle/>
                    <a:p>
                      <a:pPr algn="l" fontAlgn="ctr"/>
                      <a:r>
                        <a:rPr lang="es-MX" sz="1400" b="1" i="0" u="none" strike="noStrike">
                          <a:solidFill>
                            <a:srgbClr val="000000"/>
                          </a:solidFill>
                          <a:effectLst/>
                          <a:latin typeface="Arial" panose="020B0604020202020204" pitchFamily="34" charset="0"/>
                        </a:rPr>
                        <a:t>FINANCIAMIENTO PROYECTO LEY : F.F. 10 "RECURSOS DEL TESORO" </a:t>
                      </a:r>
                    </a:p>
                  </a:txBody>
                  <a:tcPr marL="9525" marR="9525" marT="9525" marB="0" anchor="ctr">
                    <a:lnL>
                      <a:noFill/>
                    </a:lnL>
                    <a:lnR>
                      <a:noFill/>
                    </a:lnR>
                    <a:lnT>
                      <a:noFill/>
                    </a:lnT>
                    <a:lnB>
                      <a:noFill/>
                    </a:lnB>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2782750732"/>
                  </a:ext>
                </a:extLst>
              </a:tr>
              <a:tr h="928261">
                <a:tc>
                  <a:txBody>
                    <a:bodyPr/>
                    <a:lstStyle/>
                    <a:p>
                      <a:pPr algn="ctr" fontAlgn="ctr"/>
                      <a:r>
                        <a:rPr lang="es-MX" sz="1400" b="1" i="0" u="none" strike="noStrike">
                          <a:solidFill>
                            <a:srgbClr val="000000"/>
                          </a:solidFill>
                          <a:effectLst/>
                          <a:latin typeface="Arial" panose="020B0604020202020204" pitchFamily="34" charset="0"/>
                        </a:rPr>
                        <a:t>PRESUPUESTO PROYECTO LEY 2019</a:t>
                      </a:r>
                    </a:p>
                  </a:txBody>
                  <a:tcPr marL="9525" marR="9525" marT="9525" marB="0" anchor="ctr">
                    <a:lnL>
                      <a:noFill/>
                    </a:lnL>
                    <a:lnR>
                      <a:noFill/>
                    </a:lnR>
                    <a:lnT>
                      <a:noFill/>
                    </a:lnT>
                    <a:lnB>
                      <a:noFill/>
                    </a:lnB>
                    <a:solidFill>
                      <a:srgbClr val="C4D79B"/>
                    </a:solidFill>
                  </a:tcPr>
                </a:tc>
                <a:tc>
                  <a:txBody>
                    <a:bodyPr/>
                    <a:lstStyle/>
                    <a:p>
                      <a:pPr algn="ctr" fontAlgn="ctr"/>
                      <a:r>
                        <a:rPr lang="es-MX" sz="1400" b="1" i="0" u="none" strike="noStrike">
                          <a:solidFill>
                            <a:srgbClr val="000000"/>
                          </a:solidFill>
                          <a:effectLst/>
                          <a:latin typeface="Arial" panose="020B0604020202020204" pitchFamily="34" charset="0"/>
                        </a:rPr>
                        <a:t>TOTAL DE ASENTAMIENTOS</a:t>
                      </a:r>
                    </a:p>
                  </a:txBody>
                  <a:tcPr marL="9525" marR="9525" marT="9525" marB="0" anchor="ctr">
                    <a:lnL>
                      <a:noFill/>
                    </a:lnL>
                    <a:lnR>
                      <a:noFill/>
                    </a:lnR>
                    <a:lnT>
                      <a:noFill/>
                    </a:lnT>
                    <a:lnB>
                      <a:noFill/>
                    </a:lnB>
                    <a:solidFill>
                      <a:srgbClr val="C4D79B"/>
                    </a:solidFill>
                  </a:tcPr>
                </a:tc>
                <a:tc>
                  <a:txBody>
                    <a:bodyPr/>
                    <a:lstStyle/>
                    <a:p>
                      <a:pPr algn="ctr" fontAlgn="ctr"/>
                      <a:r>
                        <a:rPr lang="es-MX" sz="1400" b="1" i="0" u="none" strike="noStrike">
                          <a:solidFill>
                            <a:srgbClr val="000000"/>
                          </a:solidFill>
                          <a:effectLst/>
                          <a:latin typeface="Arial" panose="020B0604020202020204" pitchFamily="34" charset="0"/>
                        </a:rPr>
                        <a:t>PRESUPUESTO PROYECTO LEY 2019</a:t>
                      </a:r>
                    </a:p>
                  </a:txBody>
                  <a:tcPr marL="9525" marR="9525" marT="9525" marB="0" anchor="ctr">
                    <a:lnL>
                      <a:noFill/>
                    </a:lnL>
                    <a:lnR>
                      <a:noFill/>
                    </a:lnR>
                    <a:lnT>
                      <a:noFill/>
                    </a:lnT>
                    <a:lnB>
                      <a:noFill/>
                    </a:lnB>
                    <a:solidFill>
                      <a:srgbClr val="C4D79B"/>
                    </a:solidFill>
                  </a:tcPr>
                </a:tc>
                <a:extLst>
                  <a:ext uri="{0D108BD9-81ED-4DB2-BD59-A6C34878D82A}">
                    <a16:rowId xmlns="" xmlns:a16="http://schemas.microsoft.com/office/drawing/2014/main" val="3255437560"/>
                  </a:ext>
                </a:extLst>
              </a:tr>
              <a:tr h="546036">
                <a:tc>
                  <a:txBody>
                    <a:bodyPr/>
                    <a:lstStyle/>
                    <a:p>
                      <a:pPr algn="l" fontAlgn="ctr"/>
                      <a:r>
                        <a:rPr lang="es-MX" sz="1400" b="1" i="0" u="none" strike="noStrike">
                          <a:solidFill>
                            <a:srgbClr val="000000"/>
                          </a:solidFill>
                          <a:effectLst/>
                          <a:latin typeface="Arial" panose="020B0604020202020204" pitchFamily="34" charset="0"/>
                        </a:rPr>
                        <a:t>50 INFORMES FINALES DE COL. RELEVADAS (*)</a:t>
                      </a:r>
                    </a:p>
                  </a:txBody>
                  <a:tcPr marL="9525" marR="9525" marT="9525" marB="0" anchor="ctr">
                    <a:lnL>
                      <a:noFill/>
                    </a:lnL>
                    <a:lnR>
                      <a:noFill/>
                    </a:lnR>
                    <a:lnT>
                      <a:noFill/>
                    </a:lnT>
                    <a:lnB>
                      <a:noFill/>
                    </a:lnB>
                  </a:tcPr>
                </a:tc>
                <a:tc rowSpan="3">
                  <a:txBody>
                    <a:bodyPr/>
                    <a:lstStyle/>
                    <a:p>
                      <a:pPr algn="ctr" fontAlgn="ctr"/>
                      <a:r>
                        <a:rPr lang="es-MX" sz="1400" b="1" i="0" u="none" strike="noStrike">
                          <a:solidFill>
                            <a:srgbClr val="000000"/>
                          </a:solidFill>
                          <a:effectLst/>
                          <a:latin typeface="Arial" panose="020B0604020202020204" pitchFamily="34" charset="0"/>
                        </a:rPr>
                        <a:t>82 ASENTAMIENTOS ASISTIDOS</a:t>
                      </a:r>
                    </a:p>
                  </a:txBody>
                  <a:tcPr marL="9525" marR="9525" marT="9525" marB="0" anchor="ctr">
                    <a:lnL>
                      <a:noFill/>
                    </a:lnL>
                    <a:lnR>
                      <a:noFill/>
                    </a:lnR>
                    <a:lnT>
                      <a:noFill/>
                    </a:lnT>
                    <a:lnB>
                      <a:noFill/>
                    </a:lnB>
                  </a:tcPr>
                </a:tc>
                <a:tc rowSpan="3">
                  <a:txBody>
                    <a:bodyPr/>
                    <a:lstStyle/>
                    <a:p>
                      <a:pPr algn="ctr" fontAlgn="ctr"/>
                      <a:r>
                        <a:rPr lang="es-MX" sz="1400" b="1" i="0" u="none" strike="noStrike" dirty="0">
                          <a:solidFill>
                            <a:srgbClr val="000000"/>
                          </a:solidFill>
                          <a:effectLst/>
                          <a:latin typeface="Arial" panose="020B0604020202020204" pitchFamily="34" charset="0"/>
                        </a:rPr>
                        <a:t>14,016,459,436</a:t>
                      </a:r>
                    </a:p>
                  </a:txBody>
                  <a:tcPr marL="9525" marR="9525" marT="9525" marB="0" anchor="ctr">
                    <a:lnL>
                      <a:noFill/>
                    </a:lnL>
                    <a:lnR>
                      <a:noFill/>
                    </a:lnR>
                    <a:lnT>
                      <a:noFill/>
                    </a:lnT>
                    <a:lnB>
                      <a:noFill/>
                    </a:lnB>
                  </a:tcPr>
                </a:tc>
                <a:extLst>
                  <a:ext uri="{0D108BD9-81ED-4DB2-BD59-A6C34878D82A}">
                    <a16:rowId xmlns="" xmlns:a16="http://schemas.microsoft.com/office/drawing/2014/main" val="966750018"/>
                  </a:ext>
                </a:extLst>
              </a:tr>
              <a:tr h="494164">
                <a:tc>
                  <a:txBody>
                    <a:bodyPr/>
                    <a:lstStyle/>
                    <a:p>
                      <a:pPr algn="l" fontAlgn="b"/>
                      <a:r>
                        <a:rPr lang="es-MX" sz="1400" b="1" i="0" u="none" strike="noStrike">
                          <a:solidFill>
                            <a:srgbClr val="000000"/>
                          </a:solidFill>
                          <a:effectLst/>
                          <a:latin typeface="Arial" panose="020B0604020202020204" pitchFamily="34" charset="0"/>
                        </a:rPr>
                        <a:t>10 PROYECTOS AGROPRODUCTIVOS</a:t>
                      </a:r>
                    </a:p>
                  </a:txBody>
                  <a:tcPr marL="9525" marR="9525" marT="9525" marB="0" anchor="ctr">
                    <a:lnL>
                      <a:noFill/>
                    </a:lnL>
                    <a:lnR>
                      <a:noFill/>
                    </a:lnR>
                    <a:lnT>
                      <a:noFill/>
                    </a:lnT>
                    <a:lnB>
                      <a:noFill/>
                    </a:lnB>
                  </a:tcPr>
                </a:tc>
                <a:tc vMerge="1">
                  <a:txBody>
                    <a:bodyPr/>
                    <a:lstStyle/>
                    <a:p>
                      <a:endParaRPr lang="es-MX"/>
                    </a:p>
                  </a:txBody>
                  <a:tcPr/>
                </a:tc>
                <a:tc vMerge="1">
                  <a:txBody>
                    <a:bodyPr/>
                    <a:lstStyle/>
                    <a:p>
                      <a:endParaRPr lang="es-MX"/>
                    </a:p>
                  </a:txBody>
                  <a:tcPr/>
                </a:tc>
                <a:extLst>
                  <a:ext uri="{0D108BD9-81ED-4DB2-BD59-A6C34878D82A}">
                    <a16:rowId xmlns="" xmlns:a16="http://schemas.microsoft.com/office/drawing/2014/main" val="1993388996"/>
                  </a:ext>
                </a:extLst>
              </a:tr>
              <a:tr h="480104">
                <a:tc>
                  <a:txBody>
                    <a:bodyPr/>
                    <a:lstStyle/>
                    <a:p>
                      <a:pPr algn="l" fontAlgn="b"/>
                      <a:r>
                        <a:rPr lang="es-MX" sz="1400" b="1" i="0" u="none" strike="noStrike">
                          <a:solidFill>
                            <a:srgbClr val="000000"/>
                          </a:solidFill>
                          <a:effectLst/>
                          <a:latin typeface="Arial" panose="020B0604020202020204" pitchFamily="34" charset="0"/>
                        </a:rPr>
                        <a:t>22 SISTEMAS DE AGUA POTABLE</a:t>
                      </a:r>
                    </a:p>
                  </a:txBody>
                  <a:tcPr marL="9525" marR="9525" marT="9525" marB="0" anchor="ctr">
                    <a:lnL>
                      <a:noFill/>
                    </a:lnL>
                    <a:lnR>
                      <a:noFill/>
                    </a:lnR>
                    <a:lnT>
                      <a:noFill/>
                    </a:lnT>
                    <a:lnB>
                      <a:noFill/>
                    </a:lnB>
                  </a:tcPr>
                </a:tc>
                <a:tc vMerge="1">
                  <a:txBody>
                    <a:bodyPr/>
                    <a:lstStyle/>
                    <a:p>
                      <a:endParaRPr lang="es-MX"/>
                    </a:p>
                  </a:txBody>
                  <a:tcPr/>
                </a:tc>
                <a:tc vMerge="1">
                  <a:txBody>
                    <a:bodyPr/>
                    <a:lstStyle/>
                    <a:p>
                      <a:endParaRPr lang="es-MX"/>
                    </a:p>
                  </a:txBody>
                  <a:tcPr/>
                </a:tc>
                <a:extLst>
                  <a:ext uri="{0D108BD9-81ED-4DB2-BD59-A6C34878D82A}">
                    <a16:rowId xmlns="" xmlns:a16="http://schemas.microsoft.com/office/drawing/2014/main" val="2262557321"/>
                  </a:ext>
                </a:extLst>
              </a:tr>
              <a:tr h="273018">
                <a:tc>
                  <a:txBody>
                    <a:bodyPr/>
                    <a:lstStyle/>
                    <a:p>
                      <a:pPr algn="l" fontAlgn="b"/>
                      <a:endParaRPr lang="es-MX" sz="14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b"/>
                      <a:endParaRPr lang="es-MX" sz="14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b"/>
                      <a:endParaRPr lang="es-MX" sz="14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 xmlns:a16="http://schemas.microsoft.com/office/drawing/2014/main" val="647853438"/>
                  </a:ext>
                </a:extLst>
              </a:tr>
              <a:tr h="846357">
                <a:tc gridSpan="3">
                  <a:txBody>
                    <a:bodyPr/>
                    <a:lstStyle/>
                    <a:p>
                      <a:pPr algn="l" rtl="0" fontAlgn="ctr"/>
                      <a:r>
                        <a:rPr lang="es-MX" sz="1400" b="0" i="1" u="none" strike="noStrike" dirty="0">
                          <a:solidFill>
                            <a:srgbClr val="FF0000"/>
                          </a:solidFill>
                          <a:effectLst/>
                          <a:latin typeface="Arial" panose="020B0604020202020204" pitchFamily="34" charset="0"/>
                        </a:rPr>
                        <a:t>(*) Relevamiento de información de 50 colonias: Plano Patrimonial, Plano Catastral, Plano con Imagen Satelital de Ocupantes, Planilla Registro de Ocupantes, Informe Técnico Jurídico, Estudio de la Finca,  Informe Pericial de cada lote, Estudio de capacidad de uso de la tierra. </a:t>
                      </a:r>
                    </a:p>
                  </a:txBody>
                  <a:tcPr marL="9525" marR="9525" marT="9525" marB="0" anchor="ctr">
                    <a:lnL>
                      <a:noFill/>
                    </a:lnL>
                    <a:lnR>
                      <a:noFill/>
                    </a:lnR>
                    <a:lnT>
                      <a:noFill/>
                    </a:lnT>
                    <a:lnB>
                      <a:noFill/>
                    </a:lnB>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2393557676"/>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11" name="Picture 7"/>
          <p:cNvPicPr>
            <a:picLocks noChangeAspect="1" noChangeArrowheads="1"/>
          </p:cNvPicPr>
          <p:nvPr/>
        </p:nvPicPr>
        <p:blipFill>
          <a:blip r:embed="rId2"/>
          <a:srcRect/>
          <a:stretch>
            <a:fillRect/>
          </a:stretch>
        </p:blipFill>
        <p:spPr bwMode="auto">
          <a:xfrm>
            <a:off x="0" y="1643050"/>
            <a:ext cx="8928107" cy="3929077"/>
          </a:xfrm>
          <a:prstGeom prst="rect">
            <a:avLst/>
          </a:prstGeom>
          <a:noFill/>
          <a:ln w="9525">
            <a:noFill/>
            <a:miter lim="800000"/>
            <a:headEnd/>
            <a:tailEnd/>
          </a:ln>
        </p:spPr>
      </p:pic>
      <p:sp>
        <p:nvSpPr>
          <p:cNvPr id="12" name="4 Rectángulo"/>
          <p:cNvSpPr>
            <a:spLocks noChangeArrowheads="1"/>
          </p:cNvSpPr>
          <p:nvPr/>
        </p:nvSpPr>
        <p:spPr bwMode="auto">
          <a:xfrm>
            <a:off x="1" y="1214438"/>
            <a:ext cx="9144000" cy="1077218"/>
          </a:xfrm>
          <a:prstGeom prst="rect">
            <a:avLst/>
          </a:prstGeom>
          <a:noFill/>
          <a:ln w="9525">
            <a:noFill/>
            <a:miter lim="800000"/>
            <a:headEnd/>
            <a:tailEnd/>
          </a:ln>
        </p:spPr>
        <p:txBody>
          <a:bodyPr wrap="square">
            <a:spAutoFit/>
          </a:bodyPr>
          <a:lstStyle/>
          <a:p>
            <a:pPr algn="ctr"/>
            <a:r>
              <a:rPr lang="es-PY" sz="3200" b="1" dirty="0">
                <a:solidFill>
                  <a:schemeClr val="accent6">
                    <a:lumMod val="50000"/>
                  </a:schemeClr>
                </a:solidFill>
              </a:rPr>
              <a:t>RECURSOS INSTITUCIONALES PROPIOS - HISTORICO DE RECAUDACION</a:t>
            </a:r>
          </a:p>
        </p:txBody>
      </p:sp>
      <p:sp>
        <p:nvSpPr>
          <p:cNvPr id="14" name="13 CuadroTexto"/>
          <p:cNvSpPr txBox="1"/>
          <p:nvPr/>
        </p:nvSpPr>
        <p:spPr>
          <a:xfrm>
            <a:off x="1857356" y="2786058"/>
            <a:ext cx="643125" cy="338554"/>
          </a:xfrm>
          <a:prstGeom prst="rect">
            <a:avLst/>
          </a:prstGeom>
          <a:noFill/>
        </p:spPr>
        <p:txBody>
          <a:bodyPr wrap="none" rtlCol="0">
            <a:spAutoFit/>
          </a:bodyPr>
          <a:lstStyle/>
          <a:p>
            <a:r>
              <a:rPr lang="es-PY" sz="1600" dirty="0">
                <a:solidFill>
                  <a:srgbClr val="FF0000"/>
                </a:solidFill>
              </a:rPr>
              <a:t>+13%</a:t>
            </a:r>
          </a:p>
        </p:txBody>
      </p:sp>
      <p:sp>
        <p:nvSpPr>
          <p:cNvPr id="15" name="14 CuadroTexto"/>
          <p:cNvSpPr txBox="1"/>
          <p:nvPr/>
        </p:nvSpPr>
        <p:spPr>
          <a:xfrm>
            <a:off x="3071802" y="2357430"/>
            <a:ext cx="538930" cy="338554"/>
          </a:xfrm>
          <a:prstGeom prst="rect">
            <a:avLst/>
          </a:prstGeom>
          <a:noFill/>
        </p:spPr>
        <p:txBody>
          <a:bodyPr wrap="none" rtlCol="0">
            <a:spAutoFit/>
          </a:bodyPr>
          <a:lstStyle/>
          <a:p>
            <a:r>
              <a:rPr lang="es-PY" sz="1600" dirty="0">
                <a:solidFill>
                  <a:srgbClr val="FF0000"/>
                </a:solidFill>
              </a:rPr>
              <a:t>+7%</a:t>
            </a:r>
          </a:p>
        </p:txBody>
      </p:sp>
      <p:sp>
        <p:nvSpPr>
          <p:cNvPr id="16" name="15 CuadroTexto"/>
          <p:cNvSpPr txBox="1"/>
          <p:nvPr/>
        </p:nvSpPr>
        <p:spPr>
          <a:xfrm>
            <a:off x="4357686" y="2285992"/>
            <a:ext cx="538930" cy="338554"/>
          </a:xfrm>
          <a:prstGeom prst="rect">
            <a:avLst/>
          </a:prstGeom>
          <a:noFill/>
        </p:spPr>
        <p:txBody>
          <a:bodyPr wrap="none" rtlCol="0">
            <a:spAutoFit/>
          </a:bodyPr>
          <a:lstStyle/>
          <a:p>
            <a:r>
              <a:rPr lang="es-PY" sz="1600" dirty="0">
                <a:solidFill>
                  <a:srgbClr val="FF0000"/>
                </a:solidFill>
              </a:rPr>
              <a:t>+7%</a:t>
            </a:r>
          </a:p>
        </p:txBody>
      </p:sp>
      <p:sp>
        <p:nvSpPr>
          <p:cNvPr id="17" name="16 CuadroTexto"/>
          <p:cNvSpPr txBox="1"/>
          <p:nvPr/>
        </p:nvSpPr>
        <p:spPr>
          <a:xfrm>
            <a:off x="5629657" y="2500306"/>
            <a:ext cx="643125" cy="338554"/>
          </a:xfrm>
          <a:prstGeom prst="rect">
            <a:avLst/>
          </a:prstGeom>
          <a:noFill/>
        </p:spPr>
        <p:txBody>
          <a:bodyPr wrap="none" rtlCol="0">
            <a:spAutoFit/>
          </a:bodyPr>
          <a:lstStyle/>
          <a:p>
            <a:r>
              <a:rPr lang="es-PY" sz="1600" dirty="0">
                <a:solidFill>
                  <a:srgbClr val="FF0000"/>
                </a:solidFill>
              </a:rPr>
              <a:t>+13%</a:t>
            </a:r>
          </a:p>
        </p:txBody>
      </p:sp>
      <p:sp>
        <p:nvSpPr>
          <p:cNvPr id="18" name="17 CuadroTexto"/>
          <p:cNvSpPr txBox="1"/>
          <p:nvPr/>
        </p:nvSpPr>
        <p:spPr>
          <a:xfrm>
            <a:off x="6858016" y="2285992"/>
            <a:ext cx="643125" cy="338554"/>
          </a:xfrm>
          <a:prstGeom prst="rect">
            <a:avLst/>
          </a:prstGeom>
          <a:noFill/>
        </p:spPr>
        <p:txBody>
          <a:bodyPr wrap="none" rtlCol="0">
            <a:spAutoFit/>
          </a:bodyPr>
          <a:lstStyle/>
          <a:p>
            <a:r>
              <a:rPr lang="es-PY" sz="1600" dirty="0">
                <a:solidFill>
                  <a:srgbClr val="FF0000"/>
                </a:solidFill>
              </a:rPr>
              <a:t>+31%</a:t>
            </a:r>
          </a:p>
        </p:txBody>
      </p:sp>
      <p:grpSp>
        <p:nvGrpSpPr>
          <p:cNvPr id="19" name="Grupo 18">
            <a:extLst>
              <a:ext uri="{FF2B5EF4-FFF2-40B4-BE49-F238E27FC236}">
                <a16:creationId xmlns="" xmlns:a16="http://schemas.microsoft.com/office/drawing/2014/main" id="{F9594F2D-290D-42A7-BF2E-F02A9B9D2082}"/>
              </a:ext>
            </a:extLst>
          </p:cNvPr>
          <p:cNvGrpSpPr/>
          <p:nvPr/>
        </p:nvGrpSpPr>
        <p:grpSpPr>
          <a:xfrm>
            <a:off x="237803" y="46488"/>
            <a:ext cx="8635468" cy="832740"/>
            <a:chOff x="237803" y="46488"/>
            <a:chExt cx="8635468" cy="832740"/>
          </a:xfrm>
        </p:grpSpPr>
        <p:grpSp>
          <p:nvGrpSpPr>
            <p:cNvPr id="20" name="20 Grupo">
              <a:extLst>
                <a:ext uri="{FF2B5EF4-FFF2-40B4-BE49-F238E27FC236}">
                  <a16:creationId xmlns="" xmlns:a16="http://schemas.microsoft.com/office/drawing/2014/main" id="{6E88B5DC-2427-46BC-A37E-A608CCB20D02}"/>
                </a:ext>
              </a:extLst>
            </p:cNvPr>
            <p:cNvGrpSpPr/>
            <p:nvPr/>
          </p:nvGrpSpPr>
          <p:grpSpPr>
            <a:xfrm>
              <a:off x="237803" y="46488"/>
              <a:ext cx="2171640" cy="832740"/>
              <a:chOff x="5715008" y="4929198"/>
              <a:chExt cx="2995006" cy="1217835"/>
            </a:xfrm>
          </p:grpSpPr>
          <p:pic>
            <p:nvPicPr>
              <p:cNvPr id="22" name="6 Imagen" descr="Logo Nuevo INDERT Marzo 2015.jpg">
                <a:extLst>
                  <a:ext uri="{FF2B5EF4-FFF2-40B4-BE49-F238E27FC236}">
                    <a16:creationId xmlns="" xmlns:a16="http://schemas.microsoft.com/office/drawing/2014/main" id="{3B6D15D5-5E6E-48A5-BB1B-5752DE879EA9}"/>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26" name="18 Rectángulo">
                <a:extLst>
                  <a:ext uri="{FF2B5EF4-FFF2-40B4-BE49-F238E27FC236}">
                    <a16:creationId xmlns="" xmlns:a16="http://schemas.microsoft.com/office/drawing/2014/main" id="{6B429E91-EF6B-41E3-A2BC-CE7A48C08FA5}"/>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21" name="Picture 4" descr="C:\Users\DELL\Downloads\Logo Gobierno Nacional.png">
              <a:extLst>
                <a:ext uri="{FF2B5EF4-FFF2-40B4-BE49-F238E27FC236}">
                  <a16:creationId xmlns="" xmlns:a16="http://schemas.microsoft.com/office/drawing/2014/main" id="{53C2C0B7-1874-438F-BBEB-C23FFFC7B688}"/>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3"/>
          <p:cNvPicPr>
            <a:picLocks noChangeAspect="1" noChangeArrowheads="1"/>
          </p:cNvPicPr>
          <p:nvPr/>
        </p:nvPicPr>
        <p:blipFill>
          <a:blip r:embed="rId2"/>
          <a:srcRect/>
          <a:stretch>
            <a:fillRect/>
          </a:stretch>
        </p:blipFill>
        <p:spPr bwMode="auto">
          <a:xfrm>
            <a:off x="323528" y="2643182"/>
            <a:ext cx="7746084" cy="4211438"/>
          </a:xfrm>
          <a:prstGeom prst="rect">
            <a:avLst/>
          </a:prstGeom>
          <a:noFill/>
          <a:ln w="9525">
            <a:noFill/>
            <a:miter lim="800000"/>
            <a:headEnd/>
            <a:tailEnd/>
          </a:ln>
        </p:spPr>
      </p:pic>
      <p:sp>
        <p:nvSpPr>
          <p:cNvPr id="13" name="12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32771" name="Picture 3"/>
          <p:cNvPicPr>
            <a:picLocks noChangeAspect="1" noChangeArrowheads="1"/>
          </p:cNvPicPr>
          <p:nvPr/>
        </p:nvPicPr>
        <p:blipFill>
          <a:blip r:embed="rId3"/>
          <a:srcRect/>
          <a:stretch>
            <a:fillRect/>
          </a:stretch>
        </p:blipFill>
        <p:spPr bwMode="auto">
          <a:xfrm>
            <a:off x="214282" y="1857364"/>
            <a:ext cx="8786874" cy="1232849"/>
          </a:xfrm>
          <a:prstGeom prst="rect">
            <a:avLst/>
          </a:prstGeom>
          <a:noFill/>
          <a:ln w="9525">
            <a:noFill/>
            <a:miter lim="800000"/>
            <a:headEnd/>
            <a:tailEnd/>
          </a:ln>
          <a:effectLst/>
        </p:spPr>
      </p:pic>
      <p:sp>
        <p:nvSpPr>
          <p:cNvPr id="15" name="14 Rectángulo"/>
          <p:cNvSpPr/>
          <p:nvPr/>
        </p:nvSpPr>
        <p:spPr>
          <a:xfrm>
            <a:off x="0" y="1105580"/>
            <a:ext cx="9144000" cy="523220"/>
          </a:xfrm>
          <a:prstGeom prst="rect">
            <a:avLst/>
          </a:prstGeom>
          <a:solidFill>
            <a:schemeClr val="accent6">
              <a:lumMod val="20000"/>
              <a:lumOff val="80000"/>
            </a:schemeClr>
          </a:solidFill>
        </p:spPr>
        <p:txBody>
          <a:bodyPr wrap="square">
            <a:spAutoFit/>
          </a:bodyPr>
          <a:lstStyle/>
          <a:p>
            <a:pPr algn="ctr" fontAlgn="b"/>
            <a:r>
              <a:rPr lang="es-ES" sz="1400" b="1" dirty="0">
                <a:solidFill>
                  <a:schemeClr val="accent6">
                    <a:lumMod val="50000"/>
                  </a:schemeClr>
                </a:solidFill>
                <a:latin typeface="Arial"/>
              </a:rPr>
              <a:t>MODIFICACIÓN SOLICITADA PROYECTO LEY 2019 </a:t>
            </a:r>
          </a:p>
          <a:p>
            <a:pPr algn="ctr" fontAlgn="b"/>
            <a:r>
              <a:rPr lang="es-ES" sz="1400" b="1" dirty="0">
                <a:solidFill>
                  <a:schemeClr val="accent6">
                    <a:lumMod val="50000"/>
                  </a:schemeClr>
                </a:solidFill>
                <a:latin typeface="Arial"/>
              </a:rPr>
              <a:t>CON FUENTE DE FINANCIAMIENTO 30 (RECURSOS INSTITUCIONALES)</a:t>
            </a:r>
          </a:p>
        </p:txBody>
      </p:sp>
      <p:grpSp>
        <p:nvGrpSpPr>
          <p:cNvPr id="14" name="Grupo 13">
            <a:extLst>
              <a:ext uri="{FF2B5EF4-FFF2-40B4-BE49-F238E27FC236}">
                <a16:creationId xmlns="" xmlns:a16="http://schemas.microsoft.com/office/drawing/2014/main" id="{2F393DB7-8C6F-4B65-8B18-D7E7A7F5A8BC}"/>
              </a:ext>
            </a:extLst>
          </p:cNvPr>
          <p:cNvGrpSpPr/>
          <p:nvPr/>
        </p:nvGrpSpPr>
        <p:grpSpPr>
          <a:xfrm>
            <a:off x="237803" y="46488"/>
            <a:ext cx="8635468" cy="832740"/>
            <a:chOff x="237803" y="46488"/>
            <a:chExt cx="8635468" cy="832740"/>
          </a:xfrm>
        </p:grpSpPr>
        <p:grpSp>
          <p:nvGrpSpPr>
            <p:cNvPr id="16" name="20 Grupo">
              <a:extLst>
                <a:ext uri="{FF2B5EF4-FFF2-40B4-BE49-F238E27FC236}">
                  <a16:creationId xmlns="" xmlns:a16="http://schemas.microsoft.com/office/drawing/2014/main" id="{9C751FFC-5CD7-4473-8A9A-8ADA401569C2}"/>
                </a:ext>
              </a:extLst>
            </p:cNvPr>
            <p:cNvGrpSpPr/>
            <p:nvPr/>
          </p:nvGrpSpPr>
          <p:grpSpPr>
            <a:xfrm>
              <a:off x="237803" y="46488"/>
              <a:ext cx="2171640" cy="832740"/>
              <a:chOff x="5715008" y="4929198"/>
              <a:chExt cx="2995006" cy="1217835"/>
            </a:xfrm>
          </p:grpSpPr>
          <p:pic>
            <p:nvPicPr>
              <p:cNvPr id="18" name="6 Imagen" descr="Logo Nuevo INDERT Marzo 2015.jpg">
                <a:extLst>
                  <a:ext uri="{FF2B5EF4-FFF2-40B4-BE49-F238E27FC236}">
                    <a16:creationId xmlns="" xmlns:a16="http://schemas.microsoft.com/office/drawing/2014/main" id="{2278446B-529B-48D0-9F75-4E86D765DB4B}"/>
                  </a:ext>
                </a:extLst>
              </p:cNvPr>
              <p:cNvPicPr>
                <a:picLocks noChangeAspect="1"/>
              </p:cNvPicPr>
              <p:nvPr/>
            </p:nvPicPr>
            <p:blipFill>
              <a:blip r:embed="rId4">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19" name="18 Rectángulo">
                <a:extLst>
                  <a:ext uri="{FF2B5EF4-FFF2-40B4-BE49-F238E27FC236}">
                    <a16:creationId xmlns="" xmlns:a16="http://schemas.microsoft.com/office/drawing/2014/main" id="{82BE04B0-98E5-427F-BCBF-5E0E4AB81E06}"/>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7" name="Picture 4" descr="C:\Users\DELL\Downloads\Logo Gobierno Nacional.png">
              <a:extLst>
                <a:ext uri="{FF2B5EF4-FFF2-40B4-BE49-F238E27FC236}">
                  <a16:creationId xmlns="" xmlns:a16="http://schemas.microsoft.com/office/drawing/2014/main" id="{4B963FC8-45C6-4CA8-8F64-6462D06464E7}"/>
                </a:ext>
              </a:extLst>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5" name="14 Rectángulo"/>
          <p:cNvSpPr/>
          <p:nvPr/>
        </p:nvSpPr>
        <p:spPr>
          <a:xfrm>
            <a:off x="0" y="980728"/>
            <a:ext cx="9144000" cy="307777"/>
          </a:xfrm>
          <a:prstGeom prst="rect">
            <a:avLst/>
          </a:prstGeom>
          <a:solidFill>
            <a:schemeClr val="accent6">
              <a:lumMod val="20000"/>
              <a:lumOff val="80000"/>
            </a:schemeClr>
          </a:solidFill>
        </p:spPr>
        <p:txBody>
          <a:bodyPr wrap="square">
            <a:spAutoFit/>
          </a:bodyPr>
          <a:lstStyle/>
          <a:p>
            <a:pPr algn="ctr" fontAlgn="b"/>
            <a:r>
              <a:rPr lang="es-ES" sz="1400" b="1" dirty="0">
                <a:solidFill>
                  <a:schemeClr val="accent6">
                    <a:lumMod val="50000"/>
                  </a:schemeClr>
                </a:solidFill>
                <a:latin typeface="Arial"/>
              </a:rPr>
              <a:t>MODIFICACIÓN SOLICITADA PROYECTO LEY 2019</a:t>
            </a:r>
          </a:p>
        </p:txBody>
      </p:sp>
      <p:grpSp>
        <p:nvGrpSpPr>
          <p:cNvPr id="13" name="Grupo 12">
            <a:extLst>
              <a:ext uri="{FF2B5EF4-FFF2-40B4-BE49-F238E27FC236}">
                <a16:creationId xmlns="" xmlns:a16="http://schemas.microsoft.com/office/drawing/2014/main" id="{FB6B7632-76F0-4AEB-9862-000EB59EEF78}"/>
              </a:ext>
            </a:extLst>
          </p:cNvPr>
          <p:cNvGrpSpPr/>
          <p:nvPr/>
        </p:nvGrpSpPr>
        <p:grpSpPr>
          <a:xfrm>
            <a:off x="237803" y="46488"/>
            <a:ext cx="8635468" cy="832740"/>
            <a:chOff x="237803" y="46488"/>
            <a:chExt cx="8635468" cy="832740"/>
          </a:xfrm>
        </p:grpSpPr>
        <p:grpSp>
          <p:nvGrpSpPr>
            <p:cNvPr id="14" name="20 Grupo">
              <a:extLst>
                <a:ext uri="{FF2B5EF4-FFF2-40B4-BE49-F238E27FC236}">
                  <a16:creationId xmlns="" xmlns:a16="http://schemas.microsoft.com/office/drawing/2014/main" id="{92F090EA-A97D-43EC-83FC-4AFEC0C97048}"/>
                </a:ext>
              </a:extLst>
            </p:cNvPr>
            <p:cNvGrpSpPr/>
            <p:nvPr/>
          </p:nvGrpSpPr>
          <p:grpSpPr>
            <a:xfrm>
              <a:off x="237803" y="46488"/>
              <a:ext cx="2171640" cy="832740"/>
              <a:chOff x="5715008" y="4929198"/>
              <a:chExt cx="2995006" cy="1217835"/>
            </a:xfrm>
          </p:grpSpPr>
          <p:pic>
            <p:nvPicPr>
              <p:cNvPr id="17" name="6 Imagen" descr="Logo Nuevo INDERT Marzo 2015.jpg">
                <a:extLst>
                  <a:ext uri="{FF2B5EF4-FFF2-40B4-BE49-F238E27FC236}">
                    <a16:creationId xmlns="" xmlns:a16="http://schemas.microsoft.com/office/drawing/2014/main" id="{27E8776A-B9CE-46E6-95C3-146C0E065243}"/>
                  </a:ext>
                </a:extLst>
              </p:cNvPr>
              <p:cNvPicPr>
                <a:picLocks noChangeAspect="1"/>
              </p:cNvPicPr>
              <p:nvPr/>
            </p:nvPicPr>
            <p:blipFill>
              <a:blip r:embed="rId2">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18" name="18 Rectángulo">
                <a:extLst>
                  <a:ext uri="{FF2B5EF4-FFF2-40B4-BE49-F238E27FC236}">
                    <a16:creationId xmlns="" xmlns:a16="http://schemas.microsoft.com/office/drawing/2014/main" id="{1EF5ADD4-6029-44D1-83B6-AE3AAA09F9B4}"/>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6" name="Picture 4" descr="C:\Users\DELL\Downloads\Logo Gobierno Nacional.png">
              <a:extLst>
                <a:ext uri="{FF2B5EF4-FFF2-40B4-BE49-F238E27FC236}">
                  <a16:creationId xmlns="" xmlns:a16="http://schemas.microsoft.com/office/drawing/2014/main" id="{66C2501B-3625-4275-9349-E1FFCA76052D}"/>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pic>
        <p:nvPicPr>
          <p:cNvPr id="1026" name="Picture 2"/>
          <p:cNvPicPr>
            <a:picLocks noChangeAspect="1" noChangeArrowheads="1"/>
          </p:cNvPicPr>
          <p:nvPr/>
        </p:nvPicPr>
        <p:blipFill>
          <a:blip r:embed="rId4"/>
          <a:srcRect/>
          <a:stretch>
            <a:fillRect/>
          </a:stretch>
        </p:blipFill>
        <p:spPr bwMode="auto">
          <a:xfrm>
            <a:off x="0" y="1428736"/>
            <a:ext cx="9128864" cy="407196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69633" name="Picture 1"/>
          <p:cNvPicPr>
            <a:picLocks noChangeAspect="1" noChangeArrowheads="1"/>
          </p:cNvPicPr>
          <p:nvPr/>
        </p:nvPicPr>
        <p:blipFill>
          <a:blip r:embed="rId2"/>
          <a:srcRect/>
          <a:stretch>
            <a:fillRect/>
          </a:stretch>
        </p:blipFill>
        <p:spPr bwMode="auto">
          <a:xfrm>
            <a:off x="121677" y="1643050"/>
            <a:ext cx="8950917" cy="2736000"/>
          </a:xfrm>
          <a:prstGeom prst="rect">
            <a:avLst/>
          </a:prstGeom>
          <a:noFill/>
          <a:ln w="9525">
            <a:noFill/>
            <a:miter lim="800000"/>
            <a:headEnd/>
            <a:tailEnd/>
          </a:ln>
          <a:effectLst/>
        </p:spPr>
      </p:pic>
      <p:sp>
        <p:nvSpPr>
          <p:cNvPr id="13" name="12 Rectángulo"/>
          <p:cNvSpPr/>
          <p:nvPr/>
        </p:nvSpPr>
        <p:spPr>
          <a:xfrm>
            <a:off x="0" y="1214422"/>
            <a:ext cx="9144000" cy="369332"/>
          </a:xfrm>
          <a:prstGeom prst="rect">
            <a:avLst/>
          </a:prstGeom>
          <a:solidFill>
            <a:schemeClr val="accent6">
              <a:lumMod val="20000"/>
              <a:lumOff val="80000"/>
            </a:schemeClr>
          </a:solidFill>
        </p:spPr>
        <p:txBody>
          <a:bodyPr wrap="square">
            <a:spAutoFit/>
          </a:bodyPr>
          <a:lstStyle/>
          <a:p>
            <a:pPr algn="ctr"/>
            <a:r>
              <a:rPr lang="es-PY" b="1" dirty="0">
                <a:solidFill>
                  <a:schemeClr val="tx1">
                    <a:lumMod val="95000"/>
                    <a:lumOff val="5000"/>
                  </a:schemeClr>
                </a:solidFill>
              </a:rPr>
              <a:t>EJECUCIÓN PRESUPUESTARIA AL 31 DE AGOSTO DE 2018</a:t>
            </a:r>
          </a:p>
        </p:txBody>
      </p:sp>
      <p:grpSp>
        <p:nvGrpSpPr>
          <p:cNvPr id="18" name="Grupo 17">
            <a:extLst>
              <a:ext uri="{FF2B5EF4-FFF2-40B4-BE49-F238E27FC236}">
                <a16:creationId xmlns="" xmlns:a16="http://schemas.microsoft.com/office/drawing/2014/main" id="{050B8400-8646-4C1A-85D2-3FA3D0A0A7D9}"/>
              </a:ext>
            </a:extLst>
          </p:cNvPr>
          <p:cNvGrpSpPr/>
          <p:nvPr/>
        </p:nvGrpSpPr>
        <p:grpSpPr>
          <a:xfrm>
            <a:off x="237803" y="46488"/>
            <a:ext cx="8635468" cy="832740"/>
            <a:chOff x="237803" y="46488"/>
            <a:chExt cx="8635468" cy="832740"/>
          </a:xfrm>
        </p:grpSpPr>
        <p:grpSp>
          <p:nvGrpSpPr>
            <p:cNvPr id="19" name="20 Grupo">
              <a:extLst>
                <a:ext uri="{FF2B5EF4-FFF2-40B4-BE49-F238E27FC236}">
                  <a16:creationId xmlns="" xmlns:a16="http://schemas.microsoft.com/office/drawing/2014/main" id="{BB4D830E-E68D-4E49-A97B-D001102D5001}"/>
                </a:ext>
              </a:extLst>
            </p:cNvPr>
            <p:cNvGrpSpPr/>
            <p:nvPr/>
          </p:nvGrpSpPr>
          <p:grpSpPr>
            <a:xfrm>
              <a:off x="237803" y="46488"/>
              <a:ext cx="2171640" cy="832740"/>
              <a:chOff x="5715008" y="4929198"/>
              <a:chExt cx="2995006" cy="1217835"/>
            </a:xfrm>
          </p:grpSpPr>
          <p:pic>
            <p:nvPicPr>
              <p:cNvPr id="21" name="6 Imagen" descr="Logo Nuevo INDERT Marzo 2015.jpg">
                <a:extLst>
                  <a:ext uri="{FF2B5EF4-FFF2-40B4-BE49-F238E27FC236}">
                    <a16:creationId xmlns="" xmlns:a16="http://schemas.microsoft.com/office/drawing/2014/main" id="{52254D75-F8C2-43E9-BCE3-72833A48B7C9}"/>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22" name="18 Rectángulo">
                <a:extLst>
                  <a:ext uri="{FF2B5EF4-FFF2-40B4-BE49-F238E27FC236}">
                    <a16:creationId xmlns="" xmlns:a16="http://schemas.microsoft.com/office/drawing/2014/main" id="{8583DF90-3DCC-4EDB-92B8-F39CB76DC884}"/>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20" name="Picture 4" descr="C:\Users\DELL\Downloads\Logo Gobierno Nacional.png">
              <a:extLst>
                <a:ext uri="{FF2B5EF4-FFF2-40B4-BE49-F238E27FC236}">
                  <a16:creationId xmlns="" xmlns:a16="http://schemas.microsoft.com/office/drawing/2014/main" id="{73457D23-415D-42B3-886A-EDBA8D8606DE}"/>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Onda"/>
          <p:cNvSpPr/>
          <p:nvPr/>
        </p:nvSpPr>
        <p:spPr>
          <a:xfrm>
            <a:off x="0" y="6000768"/>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2" name="11 Rectángulo"/>
          <p:cNvSpPr/>
          <p:nvPr/>
        </p:nvSpPr>
        <p:spPr>
          <a:xfrm>
            <a:off x="0" y="1188041"/>
            <a:ext cx="9144000" cy="584775"/>
          </a:xfrm>
          <a:prstGeom prst="rect">
            <a:avLst/>
          </a:prstGeom>
          <a:solidFill>
            <a:schemeClr val="accent6">
              <a:lumMod val="20000"/>
              <a:lumOff val="80000"/>
            </a:schemeClr>
          </a:solidFill>
        </p:spPr>
        <p:txBody>
          <a:bodyPr wrap="square">
            <a:spAutoFit/>
          </a:bodyPr>
          <a:lstStyle/>
          <a:p>
            <a:pPr algn="ctr" fontAlgn="auto">
              <a:spcBef>
                <a:spcPts val="0"/>
              </a:spcBef>
              <a:spcAft>
                <a:spcPts val="0"/>
              </a:spcAft>
              <a:defRPr/>
            </a:pPr>
            <a:r>
              <a:rPr lang="es-ES" sz="3200" b="1" spc="59" dirty="0">
                <a:ln w="11430"/>
                <a:solidFill>
                  <a:schemeClr val="accent6">
                    <a:lumMod val="50000"/>
                  </a:schemeClr>
                </a:solidFill>
                <a:latin typeface="+mj-lt"/>
              </a:rPr>
              <a:t>Justificación de la Modificación Solicitada</a:t>
            </a:r>
            <a:endParaRPr lang="es-PY" sz="3600" dirty="0">
              <a:solidFill>
                <a:schemeClr val="accent6">
                  <a:lumMod val="50000"/>
                </a:schemeClr>
              </a:solidFill>
              <a:latin typeface="+mj-lt"/>
            </a:endParaRPr>
          </a:p>
        </p:txBody>
      </p:sp>
      <p:grpSp>
        <p:nvGrpSpPr>
          <p:cNvPr id="9" name="Grupo 8">
            <a:extLst>
              <a:ext uri="{FF2B5EF4-FFF2-40B4-BE49-F238E27FC236}">
                <a16:creationId xmlns="" xmlns:a16="http://schemas.microsoft.com/office/drawing/2014/main" id="{2BA7091C-EDBC-4346-93E0-4C0C11C46AD2}"/>
              </a:ext>
            </a:extLst>
          </p:cNvPr>
          <p:cNvGrpSpPr/>
          <p:nvPr/>
        </p:nvGrpSpPr>
        <p:grpSpPr>
          <a:xfrm>
            <a:off x="237803" y="46488"/>
            <a:ext cx="8635468" cy="832740"/>
            <a:chOff x="237803" y="46488"/>
            <a:chExt cx="8635468" cy="832740"/>
          </a:xfrm>
        </p:grpSpPr>
        <p:grpSp>
          <p:nvGrpSpPr>
            <p:cNvPr id="11" name="20 Grupo">
              <a:extLst>
                <a:ext uri="{FF2B5EF4-FFF2-40B4-BE49-F238E27FC236}">
                  <a16:creationId xmlns="" xmlns:a16="http://schemas.microsoft.com/office/drawing/2014/main" id="{23EB3083-32C3-465D-9D3A-901B46D717F8}"/>
                </a:ext>
              </a:extLst>
            </p:cNvPr>
            <p:cNvGrpSpPr/>
            <p:nvPr/>
          </p:nvGrpSpPr>
          <p:grpSpPr>
            <a:xfrm>
              <a:off x="237803" y="46488"/>
              <a:ext cx="2171640" cy="832740"/>
              <a:chOff x="5715008" y="4929198"/>
              <a:chExt cx="2995006" cy="1217835"/>
            </a:xfrm>
          </p:grpSpPr>
          <p:pic>
            <p:nvPicPr>
              <p:cNvPr id="15" name="6 Imagen" descr="Logo Nuevo INDERT Marzo 2015.jpg">
                <a:extLst>
                  <a:ext uri="{FF2B5EF4-FFF2-40B4-BE49-F238E27FC236}">
                    <a16:creationId xmlns="" xmlns:a16="http://schemas.microsoft.com/office/drawing/2014/main" id="{51B33B3F-A448-4026-8AF3-A6C954814180}"/>
                  </a:ext>
                </a:extLst>
              </p:cNvPr>
              <p:cNvPicPr>
                <a:picLocks noChangeAspect="1"/>
              </p:cNvPicPr>
              <p:nvPr/>
            </p:nvPicPr>
            <p:blipFill>
              <a:blip r:embed="rId2">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16" name="18 Rectángulo">
                <a:extLst>
                  <a:ext uri="{FF2B5EF4-FFF2-40B4-BE49-F238E27FC236}">
                    <a16:creationId xmlns="" xmlns:a16="http://schemas.microsoft.com/office/drawing/2014/main" id="{FDE4EFDF-9ED0-46F3-9C92-47AA7171816D}"/>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3" name="Picture 4" descr="C:\Users\DELL\Downloads\Logo Gobierno Nacional.png">
              <a:extLst>
                <a:ext uri="{FF2B5EF4-FFF2-40B4-BE49-F238E27FC236}">
                  <a16:creationId xmlns="" xmlns:a16="http://schemas.microsoft.com/office/drawing/2014/main" id="{67C38ACB-5273-49E5-82F2-6F7EF1FC8916}"/>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
        <p:nvSpPr>
          <p:cNvPr id="4" name="Marcador de contenido 3">
            <a:extLst>
              <a:ext uri="{FF2B5EF4-FFF2-40B4-BE49-F238E27FC236}">
                <a16:creationId xmlns="" xmlns:a16="http://schemas.microsoft.com/office/drawing/2014/main" id="{D4E5336E-2177-46D2-B1BB-99F0B6543C45}"/>
              </a:ext>
            </a:extLst>
          </p:cNvPr>
          <p:cNvSpPr>
            <a:spLocks noGrp="1"/>
          </p:cNvSpPr>
          <p:nvPr>
            <p:ph idx="1"/>
          </p:nvPr>
        </p:nvSpPr>
        <p:spPr>
          <a:xfrm>
            <a:off x="457199" y="2204864"/>
            <a:ext cx="8416071" cy="3921299"/>
          </a:xfrm>
        </p:spPr>
        <p:txBody>
          <a:bodyPr>
            <a:normAutofit/>
          </a:bodyPr>
          <a:lstStyle/>
          <a:p>
            <a:pPr algn="just">
              <a:buClr>
                <a:schemeClr val="accent3">
                  <a:lumMod val="60000"/>
                  <a:lumOff val="40000"/>
                </a:schemeClr>
              </a:buClr>
              <a:buFont typeface="Wingdings" panose="05000000000000000000" pitchFamily="2" charset="2"/>
              <a:buChar char="Ø"/>
            </a:pPr>
            <a:r>
              <a:rPr lang="es-MX" sz="2800" dirty="0"/>
              <a:t> NIVEL 200: Digitalización de documentos, expedientes, legajos, monitoreo y fiscalización de proyectos y obras.</a:t>
            </a:r>
          </a:p>
          <a:p>
            <a:pPr>
              <a:buClr>
                <a:schemeClr val="accent3">
                  <a:lumMod val="60000"/>
                  <a:lumOff val="40000"/>
                </a:schemeClr>
              </a:buClr>
              <a:buFont typeface="Wingdings" panose="05000000000000000000" pitchFamily="2" charset="2"/>
              <a:buChar char="Ø"/>
            </a:pPr>
            <a:endParaRPr lang="es-MX" sz="2800" dirty="0"/>
          </a:p>
          <a:p>
            <a:pPr>
              <a:buClr>
                <a:schemeClr val="accent3">
                  <a:lumMod val="60000"/>
                  <a:lumOff val="40000"/>
                </a:schemeClr>
              </a:buClr>
              <a:buFont typeface="Wingdings" panose="05000000000000000000" pitchFamily="2" charset="2"/>
              <a:buChar char="Ø"/>
            </a:pPr>
            <a:r>
              <a:rPr lang="es-MX" sz="2800" dirty="0"/>
              <a:t>NIVEL 800: Desarrollo de proyectos para asistencia de familias rurales (FIDES) de 18 colonias.</a:t>
            </a:r>
          </a:p>
          <a:p>
            <a:pPr>
              <a:buClr>
                <a:schemeClr val="accent3">
                  <a:lumMod val="60000"/>
                  <a:lumOff val="40000"/>
                </a:schemeClr>
              </a:buClr>
              <a:buFont typeface="Wingdings" panose="05000000000000000000" pitchFamily="2" charset="2"/>
              <a:buChar char="Ø"/>
            </a:pPr>
            <a:endParaRPr lang="es-MX"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2643182"/>
            <a:ext cx="9144000" cy="646331"/>
          </a:xfrm>
          <a:prstGeom prst="rect">
            <a:avLst/>
          </a:prstGeom>
          <a:solidFill>
            <a:schemeClr val="accent6">
              <a:lumMod val="20000"/>
              <a:lumOff val="80000"/>
            </a:schemeClr>
          </a:solidFill>
        </p:spPr>
        <p:txBody>
          <a:bodyPr wrap="square">
            <a:spAutoFit/>
          </a:bodyPr>
          <a:lstStyle/>
          <a:p>
            <a:pPr algn="ctr"/>
            <a:endParaRPr lang="es-PY" sz="3600" b="1" dirty="0">
              <a:solidFill>
                <a:schemeClr val="accent5">
                  <a:lumMod val="75000"/>
                </a:schemeClr>
              </a:solidFill>
              <a:latin typeface="+mj-lt"/>
              <a:ea typeface="+mj-ea"/>
              <a:cs typeface="+mj-cs"/>
            </a:endParaRPr>
          </a:p>
        </p:txBody>
      </p:sp>
      <p:sp>
        <p:nvSpPr>
          <p:cNvPr id="10" name="9 Onda"/>
          <p:cNvSpPr/>
          <p:nvPr/>
        </p:nvSpPr>
        <p:spPr>
          <a:xfrm>
            <a:off x="0" y="6000768"/>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2" name="11 Rectángulo"/>
          <p:cNvSpPr/>
          <p:nvPr/>
        </p:nvSpPr>
        <p:spPr>
          <a:xfrm>
            <a:off x="0" y="2578238"/>
            <a:ext cx="9144000" cy="707886"/>
          </a:xfrm>
          <a:prstGeom prst="rect">
            <a:avLst/>
          </a:prstGeom>
        </p:spPr>
        <p:txBody>
          <a:bodyPr wrap="square">
            <a:spAutoFit/>
          </a:bodyPr>
          <a:lstStyle/>
          <a:p>
            <a:pPr algn="ctr" fontAlgn="auto">
              <a:spcBef>
                <a:spcPts val="0"/>
              </a:spcBef>
              <a:spcAft>
                <a:spcPts val="0"/>
              </a:spcAft>
              <a:defRPr/>
            </a:pPr>
            <a:r>
              <a:rPr lang="es-ES" sz="4000" b="1" spc="59" dirty="0">
                <a:ln w="11430"/>
                <a:solidFill>
                  <a:schemeClr val="accent6">
                    <a:lumMod val="50000"/>
                  </a:schemeClr>
                </a:solidFill>
                <a:effectLst>
                  <a:outerShdw blurRad="38100" dist="38100" dir="2700000" algn="tl">
                    <a:srgbClr val="000000">
                      <a:alpha val="43137"/>
                    </a:srgbClr>
                  </a:outerShdw>
                </a:effectLst>
                <a:latin typeface="+mj-lt"/>
              </a:rPr>
              <a:t>Gracias por su atención</a:t>
            </a:r>
            <a:endParaRPr lang="es-PY" sz="4400" dirty="0">
              <a:solidFill>
                <a:schemeClr val="accent6">
                  <a:lumMod val="50000"/>
                </a:schemeClr>
              </a:solidFill>
              <a:effectLst>
                <a:outerShdw blurRad="38100" dist="38100" dir="2700000" algn="tl">
                  <a:srgbClr val="000000">
                    <a:alpha val="43137"/>
                  </a:srgbClr>
                </a:outerShdw>
              </a:effectLst>
              <a:latin typeface="+mj-lt"/>
            </a:endParaRPr>
          </a:p>
        </p:txBody>
      </p:sp>
      <p:grpSp>
        <p:nvGrpSpPr>
          <p:cNvPr id="2" name="12 Grupo"/>
          <p:cNvGrpSpPr/>
          <p:nvPr/>
        </p:nvGrpSpPr>
        <p:grpSpPr>
          <a:xfrm>
            <a:off x="3347864" y="3861048"/>
            <a:ext cx="4896544" cy="1875628"/>
            <a:chOff x="5715008" y="4929198"/>
            <a:chExt cx="3645552" cy="1000132"/>
          </a:xfrm>
        </p:grpSpPr>
        <p:pic>
          <p:nvPicPr>
            <p:cNvPr id="7" name="6 Imagen" descr="Logo Nuevo INDERT Marzo 2015.jpg"/>
            <p:cNvPicPr>
              <a:picLocks noChangeAspect="1"/>
            </p:cNvPicPr>
            <p:nvPr/>
          </p:nvPicPr>
          <p:blipFill>
            <a:blip r:embed="rId2">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19" name="18 Rectángulo"/>
            <p:cNvSpPr/>
            <p:nvPr/>
          </p:nvSpPr>
          <p:spPr>
            <a:xfrm>
              <a:off x="7108896" y="5517222"/>
              <a:ext cx="2251664" cy="410285"/>
            </a:xfrm>
            <a:prstGeom prst="rect">
              <a:avLst/>
            </a:prstGeom>
          </p:spPr>
          <p:txBody>
            <a:bodyPr wrap="square">
              <a:spAutoFit/>
            </a:bodyPr>
            <a:lstStyle/>
            <a:p>
              <a:r>
                <a:rPr lang="es-PY" sz="4400" dirty="0">
                  <a:solidFill>
                    <a:schemeClr val="accent6">
                      <a:lumMod val="50000"/>
                    </a:schemeClr>
                  </a:solidFill>
                  <a:latin typeface="Mistral" pitchFamily="66" charset="0"/>
                </a:rPr>
                <a:t>de la gente</a:t>
              </a:r>
              <a:endParaRPr lang="es-PY" sz="4400" dirty="0">
                <a:solidFill>
                  <a:schemeClr val="accent6">
                    <a:lumMod val="50000"/>
                  </a:schemeClr>
                </a:solidFill>
              </a:endParaRPr>
            </a:p>
          </p:txBody>
        </p:sp>
      </p:grpSp>
      <p:grpSp>
        <p:nvGrpSpPr>
          <p:cNvPr id="15" name="Grupo 14">
            <a:extLst>
              <a:ext uri="{FF2B5EF4-FFF2-40B4-BE49-F238E27FC236}">
                <a16:creationId xmlns="" xmlns:a16="http://schemas.microsoft.com/office/drawing/2014/main" id="{70F4BC56-2768-4F64-B1BE-D27711B95B1B}"/>
              </a:ext>
            </a:extLst>
          </p:cNvPr>
          <p:cNvGrpSpPr/>
          <p:nvPr/>
        </p:nvGrpSpPr>
        <p:grpSpPr>
          <a:xfrm>
            <a:off x="237803" y="46488"/>
            <a:ext cx="8635468" cy="832740"/>
            <a:chOff x="237803" y="46488"/>
            <a:chExt cx="8635468" cy="832740"/>
          </a:xfrm>
        </p:grpSpPr>
        <p:grpSp>
          <p:nvGrpSpPr>
            <p:cNvPr id="16" name="20 Grupo">
              <a:extLst>
                <a:ext uri="{FF2B5EF4-FFF2-40B4-BE49-F238E27FC236}">
                  <a16:creationId xmlns="" xmlns:a16="http://schemas.microsoft.com/office/drawing/2014/main" id="{37B5A25D-D28F-4404-BFE2-8B7C5E180FB5}"/>
                </a:ext>
              </a:extLst>
            </p:cNvPr>
            <p:cNvGrpSpPr/>
            <p:nvPr/>
          </p:nvGrpSpPr>
          <p:grpSpPr>
            <a:xfrm>
              <a:off x="237803" y="46488"/>
              <a:ext cx="2171640" cy="832740"/>
              <a:chOff x="5715008" y="4929198"/>
              <a:chExt cx="2995006" cy="1217835"/>
            </a:xfrm>
          </p:grpSpPr>
          <p:pic>
            <p:nvPicPr>
              <p:cNvPr id="22" name="6 Imagen" descr="Logo Nuevo INDERT Marzo 2015.jpg">
                <a:extLst>
                  <a:ext uri="{FF2B5EF4-FFF2-40B4-BE49-F238E27FC236}">
                    <a16:creationId xmlns="" xmlns:a16="http://schemas.microsoft.com/office/drawing/2014/main" id="{C5C25F03-E01C-4F1A-9D6F-C1D7165CEEB3}"/>
                  </a:ext>
                </a:extLst>
              </p:cNvPr>
              <p:cNvPicPr>
                <a:picLocks noChangeAspect="1"/>
              </p:cNvPicPr>
              <p:nvPr/>
            </p:nvPicPr>
            <p:blipFill>
              <a:blip r:embed="rId2">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23" name="18 Rectángulo">
                <a:extLst>
                  <a:ext uri="{FF2B5EF4-FFF2-40B4-BE49-F238E27FC236}">
                    <a16:creationId xmlns="" xmlns:a16="http://schemas.microsoft.com/office/drawing/2014/main" id="{BA8E1BCA-522D-47D0-A344-46B88344EA72}"/>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21" name="Picture 4" descr="C:\Users\DELL\Downloads\Logo Gobierno Nacional.png">
              <a:extLst>
                <a:ext uri="{FF2B5EF4-FFF2-40B4-BE49-F238E27FC236}">
                  <a16:creationId xmlns="" xmlns:a16="http://schemas.microsoft.com/office/drawing/2014/main" id="{A84C7946-1D31-4A2D-B3ED-1240BB024C81}"/>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Onda"/>
          <p:cNvSpPr/>
          <p:nvPr/>
        </p:nvSpPr>
        <p:spPr>
          <a:xfrm>
            <a:off x="0" y="642939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3" name="12 Rectángulo"/>
          <p:cNvSpPr/>
          <p:nvPr/>
        </p:nvSpPr>
        <p:spPr>
          <a:xfrm>
            <a:off x="0" y="1115452"/>
            <a:ext cx="9144000" cy="369332"/>
          </a:xfrm>
          <a:prstGeom prst="rect">
            <a:avLst/>
          </a:prstGeom>
          <a:solidFill>
            <a:schemeClr val="accent6">
              <a:lumMod val="20000"/>
              <a:lumOff val="80000"/>
            </a:schemeClr>
          </a:solidFill>
        </p:spPr>
        <p:txBody>
          <a:bodyPr wrap="square">
            <a:spAutoFit/>
          </a:bodyPr>
          <a:lstStyle/>
          <a:p>
            <a:pPr algn="ctr"/>
            <a:r>
              <a:rPr lang="es-PY" b="1" dirty="0">
                <a:solidFill>
                  <a:schemeClr val="tx1">
                    <a:lumMod val="95000"/>
                    <a:lumOff val="5000"/>
                  </a:schemeClr>
                </a:solidFill>
              </a:rPr>
              <a:t>EJECUCIÓN PRESUPUESTARIA AL 31 DE AGOSTO DE 2018</a:t>
            </a:r>
          </a:p>
        </p:txBody>
      </p:sp>
      <p:pic>
        <p:nvPicPr>
          <p:cNvPr id="74754" name="Picture 2"/>
          <p:cNvPicPr>
            <a:picLocks noChangeAspect="1" noChangeArrowheads="1"/>
          </p:cNvPicPr>
          <p:nvPr/>
        </p:nvPicPr>
        <p:blipFill>
          <a:blip r:embed="rId2"/>
          <a:srcRect/>
          <a:stretch>
            <a:fillRect/>
          </a:stretch>
        </p:blipFill>
        <p:spPr bwMode="auto">
          <a:xfrm>
            <a:off x="285720" y="1581838"/>
            <a:ext cx="8516962" cy="4686829"/>
          </a:xfrm>
          <a:prstGeom prst="rect">
            <a:avLst/>
          </a:prstGeom>
          <a:noFill/>
          <a:ln w="9525">
            <a:noFill/>
            <a:miter lim="800000"/>
            <a:headEnd/>
            <a:tailEnd/>
          </a:ln>
          <a:effectLst/>
        </p:spPr>
      </p:pic>
      <p:grpSp>
        <p:nvGrpSpPr>
          <p:cNvPr id="4" name="Grupo 3">
            <a:extLst>
              <a:ext uri="{FF2B5EF4-FFF2-40B4-BE49-F238E27FC236}">
                <a16:creationId xmlns="" xmlns:a16="http://schemas.microsoft.com/office/drawing/2014/main" id="{CD134005-B7B7-4B58-97F6-D7E2F6C0971B}"/>
              </a:ext>
            </a:extLst>
          </p:cNvPr>
          <p:cNvGrpSpPr/>
          <p:nvPr/>
        </p:nvGrpSpPr>
        <p:grpSpPr>
          <a:xfrm>
            <a:off x="237803" y="46488"/>
            <a:ext cx="8635468" cy="832740"/>
            <a:chOff x="237803" y="46488"/>
            <a:chExt cx="8635468" cy="832740"/>
          </a:xfrm>
        </p:grpSpPr>
        <p:grpSp>
          <p:nvGrpSpPr>
            <p:cNvPr id="14" name="20 Grupo">
              <a:extLst>
                <a:ext uri="{FF2B5EF4-FFF2-40B4-BE49-F238E27FC236}">
                  <a16:creationId xmlns="" xmlns:a16="http://schemas.microsoft.com/office/drawing/2014/main" id="{5201F0B9-4806-45AB-BEC4-3CC82F07CF52}"/>
                </a:ext>
              </a:extLst>
            </p:cNvPr>
            <p:cNvGrpSpPr/>
            <p:nvPr/>
          </p:nvGrpSpPr>
          <p:grpSpPr>
            <a:xfrm>
              <a:off x="237803" y="46488"/>
              <a:ext cx="2171640" cy="832740"/>
              <a:chOff x="5715008" y="4929198"/>
              <a:chExt cx="2995006" cy="1217835"/>
            </a:xfrm>
          </p:grpSpPr>
          <p:pic>
            <p:nvPicPr>
              <p:cNvPr id="15" name="6 Imagen" descr="Logo Nuevo INDERT Marzo 2015.jpg">
                <a:extLst>
                  <a:ext uri="{FF2B5EF4-FFF2-40B4-BE49-F238E27FC236}">
                    <a16:creationId xmlns="" xmlns:a16="http://schemas.microsoft.com/office/drawing/2014/main" id="{AA54A560-87DE-4208-BDEA-053706DEE00E}"/>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16" name="18 Rectángulo">
                <a:extLst>
                  <a:ext uri="{FF2B5EF4-FFF2-40B4-BE49-F238E27FC236}">
                    <a16:creationId xmlns="" xmlns:a16="http://schemas.microsoft.com/office/drawing/2014/main" id="{3C582A5B-0D99-4A6A-8A3B-99D136DE2AA8}"/>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7" name="Picture 4" descr="C:\Users\DELL\Downloads\Logo Gobierno Nacional.png">
              <a:extLst>
                <a:ext uri="{FF2B5EF4-FFF2-40B4-BE49-F238E27FC236}">
                  <a16:creationId xmlns="" xmlns:a16="http://schemas.microsoft.com/office/drawing/2014/main" id="{C71C78DF-5B25-4474-87AB-2F52B6B9D9CA}"/>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3" name="12 Rectángulo"/>
          <p:cNvSpPr/>
          <p:nvPr/>
        </p:nvSpPr>
        <p:spPr>
          <a:xfrm>
            <a:off x="0" y="1214422"/>
            <a:ext cx="9144000" cy="369332"/>
          </a:xfrm>
          <a:prstGeom prst="rect">
            <a:avLst/>
          </a:prstGeom>
          <a:solidFill>
            <a:schemeClr val="accent6">
              <a:lumMod val="20000"/>
              <a:lumOff val="80000"/>
            </a:schemeClr>
          </a:solidFill>
        </p:spPr>
        <p:txBody>
          <a:bodyPr wrap="square">
            <a:spAutoFit/>
          </a:bodyPr>
          <a:lstStyle/>
          <a:p>
            <a:pPr algn="ctr"/>
            <a:r>
              <a:rPr lang="es-PY" b="1" dirty="0">
                <a:solidFill>
                  <a:schemeClr val="tx1">
                    <a:lumMod val="95000"/>
                    <a:lumOff val="5000"/>
                  </a:schemeClr>
                </a:solidFill>
              </a:rPr>
              <a:t>EJECUCIÓN PRESUPUESTARIA AL 31 DE AGOSTO DE 2018</a:t>
            </a:r>
          </a:p>
        </p:txBody>
      </p:sp>
      <p:pic>
        <p:nvPicPr>
          <p:cNvPr id="75780" name="Picture 4"/>
          <p:cNvPicPr>
            <a:picLocks noChangeAspect="1" noChangeArrowheads="1"/>
          </p:cNvPicPr>
          <p:nvPr/>
        </p:nvPicPr>
        <p:blipFill>
          <a:blip r:embed="rId2"/>
          <a:srcRect/>
          <a:stretch>
            <a:fillRect/>
          </a:stretch>
        </p:blipFill>
        <p:spPr bwMode="auto">
          <a:xfrm>
            <a:off x="142844" y="1857364"/>
            <a:ext cx="8897475" cy="3206747"/>
          </a:xfrm>
          <a:prstGeom prst="rect">
            <a:avLst/>
          </a:prstGeom>
          <a:noFill/>
          <a:ln w="9525">
            <a:noFill/>
            <a:miter lim="800000"/>
            <a:headEnd/>
            <a:tailEnd/>
          </a:ln>
          <a:effectLst/>
        </p:spPr>
      </p:pic>
      <p:grpSp>
        <p:nvGrpSpPr>
          <p:cNvPr id="18" name="Grupo 17">
            <a:extLst>
              <a:ext uri="{FF2B5EF4-FFF2-40B4-BE49-F238E27FC236}">
                <a16:creationId xmlns="" xmlns:a16="http://schemas.microsoft.com/office/drawing/2014/main" id="{4BCEA277-6DC5-4E26-908C-C3C90C250B86}"/>
              </a:ext>
            </a:extLst>
          </p:cNvPr>
          <p:cNvGrpSpPr/>
          <p:nvPr/>
        </p:nvGrpSpPr>
        <p:grpSpPr>
          <a:xfrm>
            <a:off x="237803" y="46488"/>
            <a:ext cx="8635468" cy="832740"/>
            <a:chOff x="237803" y="46488"/>
            <a:chExt cx="8635468" cy="832740"/>
          </a:xfrm>
        </p:grpSpPr>
        <p:grpSp>
          <p:nvGrpSpPr>
            <p:cNvPr id="19" name="20 Grupo">
              <a:extLst>
                <a:ext uri="{FF2B5EF4-FFF2-40B4-BE49-F238E27FC236}">
                  <a16:creationId xmlns="" xmlns:a16="http://schemas.microsoft.com/office/drawing/2014/main" id="{EDF74CE5-ADBB-4A38-B027-D18BAC440B7B}"/>
                </a:ext>
              </a:extLst>
            </p:cNvPr>
            <p:cNvGrpSpPr/>
            <p:nvPr/>
          </p:nvGrpSpPr>
          <p:grpSpPr>
            <a:xfrm>
              <a:off x="237803" y="46488"/>
              <a:ext cx="2171640" cy="832740"/>
              <a:chOff x="5715008" y="4929198"/>
              <a:chExt cx="2995006" cy="1217835"/>
            </a:xfrm>
          </p:grpSpPr>
          <p:pic>
            <p:nvPicPr>
              <p:cNvPr id="21" name="6 Imagen" descr="Logo Nuevo INDERT Marzo 2015.jpg">
                <a:extLst>
                  <a:ext uri="{FF2B5EF4-FFF2-40B4-BE49-F238E27FC236}">
                    <a16:creationId xmlns="" xmlns:a16="http://schemas.microsoft.com/office/drawing/2014/main" id="{9614787E-ECA7-4CA5-9083-6C933CAEBF1D}"/>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22" name="18 Rectángulo">
                <a:extLst>
                  <a:ext uri="{FF2B5EF4-FFF2-40B4-BE49-F238E27FC236}">
                    <a16:creationId xmlns="" xmlns:a16="http://schemas.microsoft.com/office/drawing/2014/main" id="{D2C164EA-4B2F-4ABD-8CE2-363F2C21957E}"/>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20" name="Picture 4" descr="C:\Users\DELL\Downloads\Logo Gobierno Nacional.png">
              <a:extLst>
                <a:ext uri="{FF2B5EF4-FFF2-40B4-BE49-F238E27FC236}">
                  <a16:creationId xmlns="" xmlns:a16="http://schemas.microsoft.com/office/drawing/2014/main" id="{636ECF13-D9F6-4485-B10E-F1A11387302A}"/>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6"/>
          <p:cNvPicPr>
            <a:picLocks noChangeAspect="1" noChangeArrowheads="1"/>
          </p:cNvPicPr>
          <p:nvPr/>
        </p:nvPicPr>
        <p:blipFill>
          <a:blip r:embed="rId2"/>
          <a:srcRect/>
          <a:stretch>
            <a:fillRect/>
          </a:stretch>
        </p:blipFill>
        <p:spPr bwMode="auto">
          <a:xfrm>
            <a:off x="0" y="944629"/>
            <a:ext cx="9065727" cy="4500595"/>
          </a:xfrm>
          <a:prstGeom prst="rect">
            <a:avLst/>
          </a:prstGeom>
          <a:noFill/>
          <a:ln w="9525">
            <a:noFill/>
            <a:miter lim="800000"/>
            <a:headEnd/>
            <a:tailEnd/>
          </a:ln>
        </p:spPr>
      </p:pic>
      <p:sp>
        <p:nvSpPr>
          <p:cNvPr id="5" name="4 Onda"/>
          <p:cNvSpPr/>
          <p:nvPr/>
        </p:nvSpPr>
        <p:spPr>
          <a:xfrm>
            <a:off x="0" y="6072206"/>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3" name="12 CuadroTexto"/>
          <p:cNvSpPr txBox="1"/>
          <p:nvPr/>
        </p:nvSpPr>
        <p:spPr>
          <a:xfrm>
            <a:off x="0" y="5446965"/>
            <a:ext cx="9144000" cy="646331"/>
          </a:xfrm>
          <a:prstGeom prst="rect">
            <a:avLst/>
          </a:prstGeom>
          <a:solidFill>
            <a:schemeClr val="accent6">
              <a:lumMod val="60000"/>
              <a:lumOff val="40000"/>
            </a:schemeClr>
          </a:solidFill>
        </p:spPr>
        <p:txBody>
          <a:bodyPr wrap="square" rtlCol="0">
            <a:spAutoFit/>
          </a:bodyPr>
          <a:lstStyle/>
          <a:p>
            <a:pPr algn="ctr"/>
            <a:r>
              <a:rPr lang="es-PY" b="1" dirty="0">
                <a:solidFill>
                  <a:schemeClr val="tx1">
                    <a:lumMod val="75000"/>
                    <a:lumOff val="25000"/>
                  </a:schemeClr>
                </a:solidFill>
              </a:rPr>
              <a:t>Ejecución Presupuestaria en relación al Plan Financiero Vigente</a:t>
            </a:r>
          </a:p>
          <a:p>
            <a:pPr algn="ctr"/>
            <a:r>
              <a:rPr lang="es-PY" b="1" dirty="0">
                <a:solidFill>
                  <a:schemeClr val="tx1">
                    <a:lumMod val="75000"/>
                    <a:lumOff val="25000"/>
                  </a:schemeClr>
                </a:solidFill>
              </a:rPr>
              <a:t> Alcanzando un 35% en Ejecución del Presupuesto.</a:t>
            </a:r>
          </a:p>
        </p:txBody>
      </p:sp>
      <p:grpSp>
        <p:nvGrpSpPr>
          <p:cNvPr id="14" name="Grupo 13">
            <a:extLst>
              <a:ext uri="{FF2B5EF4-FFF2-40B4-BE49-F238E27FC236}">
                <a16:creationId xmlns="" xmlns:a16="http://schemas.microsoft.com/office/drawing/2014/main" id="{37916307-9699-45F6-9C0A-1CB40E416503}"/>
              </a:ext>
            </a:extLst>
          </p:cNvPr>
          <p:cNvGrpSpPr/>
          <p:nvPr/>
        </p:nvGrpSpPr>
        <p:grpSpPr>
          <a:xfrm>
            <a:off x="237803" y="46488"/>
            <a:ext cx="8635468" cy="832740"/>
            <a:chOff x="237803" y="46488"/>
            <a:chExt cx="8635468" cy="832740"/>
          </a:xfrm>
        </p:grpSpPr>
        <p:grpSp>
          <p:nvGrpSpPr>
            <p:cNvPr id="15" name="20 Grupo">
              <a:extLst>
                <a:ext uri="{FF2B5EF4-FFF2-40B4-BE49-F238E27FC236}">
                  <a16:creationId xmlns="" xmlns:a16="http://schemas.microsoft.com/office/drawing/2014/main" id="{4C081FB2-62A5-409F-90B5-9F9A8B012DF9}"/>
                </a:ext>
              </a:extLst>
            </p:cNvPr>
            <p:cNvGrpSpPr/>
            <p:nvPr/>
          </p:nvGrpSpPr>
          <p:grpSpPr>
            <a:xfrm>
              <a:off x="237803" y="46488"/>
              <a:ext cx="2171640" cy="832740"/>
              <a:chOff x="5715008" y="4929198"/>
              <a:chExt cx="2995006" cy="1217835"/>
            </a:xfrm>
          </p:grpSpPr>
          <p:pic>
            <p:nvPicPr>
              <p:cNvPr id="17" name="6 Imagen" descr="Logo Nuevo INDERT Marzo 2015.jpg">
                <a:extLst>
                  <a:ext uri="{FF2B5EF4-FFF2-40B4-BE49-F238E27FC236}">
                    <a16:creationId xmlns="" xmlns:a16="http://schemas.microsoft.com/office/drawing/2014/main" id="{C663F919-11B6-4F24-B872-D3F90A33AAF7}"/>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18" name="18 Rectángulo">
                <a:extLst>
                  <a:ext uri="{FF2B5EF4-FFF2-40B4-BE49-F238E27FC236}">
                    <a16:creationId xmlns="" xmlns:a16="http://schemas.microsoft.com/office/drawing/2014/main" id="{342CF53F-D02E-459C-BCA6-C33E9C08BA8B}"/>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6" name="Picture 4" descr="C:\Users\DELL\Downloads\Logo Gobierno Nacional.png">
              <a:extLst>
                <a:ext uri="{FF2B5EF4-FFF2-40B4-BE49-F238E27FC236}">
                  <a16:creationId xmlns="" xmlns:a16="http://schemas.microsoft.com/office/drawing/2014/main" id="{E70A530B-C804-458F-BFF9-DDBAFB277648}"/>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10"/>
          <p:cNvPicPr>
            <a:picLocks noChangeAspect="1" noChangeArrowheads="1"/>
          </p:cNvPicPr>
          <p:nvPr/>
        </p:nvPicPr>
        <p:blipFill>
          <a:blip r:embed="rId2"/>
          <a:srcRect/>
          <a:stretch>
            <a:fillRect/>
          </a:stretch>
        </p:blipFill>
        <p:spPr bwMode="auto">
          <a:xfrm>
            <a:off x="1340804" y="2857496"/>
            <a:ext cx="6066735" cy="3286148"/>
          </a:xfrm>
          <a:prstGeom prst="rect">
            <a:avLst/>
          </a:prstGeom>
          <a:noFill/>
          <a:ln w="9525">
            <a:noFill/>
            <a:miter lim="800000"/>
            <a:headEnd/>
            <a:tailEnd/>
          </a:ln>
        </p:spPr>
      </p:pic>
      <p:sp>
        <p:nvSpPr>
          <p:cNvPr id="6" name="5 Onda"/>
          <p:cNvSpPr/>
          <p:nvPr/>
        </p:nvSpPr>
        <p:spPr>
          <a:xfrm>
            <a:off x="0" y="6286520"/>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65537" name="Picture 1"/>
          <p:cNvPicPr>
            <a:picLocks noChangeAspect="1" noChangeArrowheads="1"/>
          </p:cNvPicPr>
          <p:nvPr/>
        </p:nvPicPr>
        <p:blipFill>
          <a:blip r:embed="rId3"/>
          <a:srcRect/>
          <a:stretch>
            <a:fillRect/>
          </a:stretch>
        </p:blipFill>
        <p:spPr bwMode="auto">
          <a:xfrm>
            <a:off x="71406" y="1785926"/>
            <a:ext cx="9001156" cy="1186640"/>
          </a:xfrm>
          <a:prstGeom prst="rect">
            <a:avLst/>
          </a:prstGeom>
          <a:noFill/>
          <a:ln w="9525">
            <a:noFill/>
            <a:miter lim="800000"/>
            <a:headEnd/>
            <a:tailEnd/>
          </a:ln>
          <a:effectLst/>
        </p:spPr>
      </p:pic>
      <p:sp>
        <p:nvSpPr>
          <p:cNvPr id="16" name="15 Rectángulo"/>
          <p:cNvSpPr/>
          <p:nvPr/>
        </p:nvSpPr>
        <p:spPr>
          <a:xfrm>
            <a:off x="0" y="1000108"/>
            <a:ext cx="9144000" cy="646331"/>
          </a:xfrm>
          <a:prstGeom prst="rect">
            <a:avLst/>
          </a:prstGeom>
          <a:solidFill>
            <a:schemeClr val="accent6">
              <a:lumMod val="20000"/>
              <a:lumOff val="80000"/>
            </a:schemeClr>
          </a:solidFill>
        </p:spPr>
        <p:txBody>
          <a:bodyPr wrap="square">
            <a:spAutoFit/>
          </a:bodyPr>
          <a:lstStyle/>
          <a:p>
            <a:pPr algn="ctr"/>
            <a:r>
              <a:rPr lang="es-PY" b="1" dirty="0">
                <a:solidFill>
                  <a:schemeClr val="tx1">
                    <a:lumMod val="95000"/>
                    <a:lumOff val="5000"/>
                  </a:schemeClr>
                </a:solidFill>
              </a:rPr>
              <a:t>EJECUCIÓN PRESUPUESTARIA AL 31 DE AGOSTO DE 2018</a:t>
            </a:r>
          </a:p>
          <a:p>
            <a:pPr algn="ctr"/>
            <a:r>
              <a:rPr lang="es-PY" b="1" dirty="0">
                <a:solidFill>
                  <a:schemeClr val="tx1">
                    <a:lumMod val="95000"/>
                    <a:lumOff val="5000"/>
                  </a:schemeClr>
                </a:solidFill>
              </a:rPr>
              <a:t>POR FUENTES DE FINANCIAMIENTO</a:t>
            </a:r>
          </a:p>
        </p:txBody>
      </p:sp>
      <p:grpSp>
        <p:nvGrpSpPr>
          <p:cNvPr id="14" name="Grupo 13">
            <a:extLst>
              <a:ext uri="{FF2B5EF4-FFF2-40B4-BE49-F238E27FC236}">
                <a16:creationId xmlns="" xmlns:a16="http://schemas.microsoft.com/office/drawing/2014/main" id="{DCCF1D08-8D3C-43AC-A619-E3E580A70FA4}"/>
              </a:ext>
            </a:extLst>
          </p:cNvPr>
          <p:cNvGrpSpPr/>
          <p:nvPr/>
        </p:nvGrpSpPr>
        <p:grpSpPr>
          <a:xfrm>
            <a:off x="237803" y="46488"/>
            <a:ext cx="8635468" cy="832740"/>
            <a:chOff x="237803" y="46488"/>
            <a:chExt cx="8635468" cy="832740"/>
          </a:xfrm>
        </p:grpSpPr>
        <p:grpSp>
          <p:nvGrpSpPr>
            <p:cNvPr id="15" name="20 Grupo">
              <a:extLst>
                <a:ext uri="{FF2B5EF4-FFF2-40B4-BE49-F238E27FC236}">
                  <a16:creationId xmlns="" xmlns:a16="http://schemas.microsoft.com/office/drawing/2014/main" id="{B9FFD5B3-9DD7-4BAE-86DA-A135F00EAAC3}"/>
                </a:ext>
              </a:extLst>
            </p:cNvPr>
            <p:cNvGrpSpPr/>
            <p:nvPr/>
          </p:nvGrpSpPr>
          <p:grpSpPr>
            <a:xfrm>
              <a:off x="237803" y="46488"/>
              <a:ext cx="2171640" cy="832740"/>
              <a:chOff x="5715008" y="4929198"/>
              <a:chExt cx="2995006" cy="1217835"/>
            </a:xfrm>
          </p:grpSpPr>
          <p:pic>
            <p:nvPicPr>
              <p:cNvPr id="18" name="6 Imagen" descr="Logo Nuevo INDERT Marzo 2015.jpg">
                <a:extLst>
                  <a:ext uri="{FF2B5EF4-FFF2-40B4-BE49-F238E27FC236}">
                    <a16:creationId xmlns="" xmlns:a16="http://schemas.microsoft.com/office/drawing/2014/main" id="{F661983F-4A29-42AE-A34E-08E20A426D10}"/>
                  </a:ext>
                </a:extLst>
              </p:cNvPr>
              <p:cNvPicPr>
                <a:picLocks noChangeAspect="1"/>
              </p:cNvPicPr>
              <p:nvPr/>
            </p:nvPicPr>
            <p:blipFill>
              <a:blip r:embed="rId4">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19" name="18 Rectángulo">
                <a:extLst>
                  <a:ext uri="{FF2B5EF4-FFF2-40B4-BE49-F238E27FC236}">
                    <a16:creationId xmlns="" xmlns:a16="http://schemas.microsoft.com/office/drawing/2014/main" id="{9CE13647-0481-44C9-A92C-F2F9BF3F4385}"/>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7" name="Picture 4" descr="C:\Users\DELL\Downloads\Logo Gobierno Nacional.png">
              <a:extLst>
                <a:ext uri="{FF2B5EF4-FFF2-40B4-BE49-F238E27FC236}">
                  <a16:creationId xmlns="" xmlns:a16="http://schemas.microsoft.com/office/drawing/2014/main" id="{7A0C526A-CBAC-4524-A0C4-B4FA04D5C645}"/>
                </a:ext>
              </a:extLst>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2 Rectángulo">
            <a:extLst>
              <a:ext uri="{FF2B5EF4-FFF2-40B4-BE49-F238E27FC236}">
                <a16:creationId xmlns="" xmlns:a16="http://schemas.microsoft.com/office/drawing/2014/main" id="{A5115078-9250-44ED-AE1E-221D4A538477}"/>
              </a:ext>
            </a:extLst>
          </p:cNvPr>
          <p:cNvSpPr/>
          <p:nvPr/>
        </p:nvSpPr>
        <p:spPr>
          <a:xfrm>
            <a:off x="4297" y="2640413"/>
            <a:ext cx="9144000" cy="1200329"/>
          </a:xfrm>
          <a:prstGeom prst="rect">
            <a:avLst/>
          </a:prstGeom>
          <a:solidFill>
            <a:schemeClr val="accent6">
              <a:lumMod val="20000"/>
              <a:lumOff val="80000"/>
            </a:schemeClr>
          </a:solidFill>
        </p:spPr>
        <p:txBody>
          <a:bodyPr wrap="square">
            <a:spAutoFit/>
          </a:bodyPr>
          <a:lstStyle/>
          <a:p>
            <a:pPr algn="ctr"/>
            <a:endParaRPr lang="es-PY" sz="3600" b="1" dirty="0">
              <a:solidFill>
                <a:schemeClr val="accent5">
                  <a:lumMod val="75000"/>
                </a:schemeClr>
              </a:solidFill>
              <a:latin typeface="+mj-lt"/>
              <a:ea typeface="+mj-ea"/>
              <a:cs typeface="+mj-cs"/>
            </a:endParaRPr>
          </a:p>
          <a:p>
            <a:pPr algn="ctr"/>
            <a:endParaRPr lang="es-PY" sz="3600" b="1" dirty="0">
              <a:solidFill>
                <a:schemeClr val="accent5">
                  <a:lumMod val="75000"/>
                </a:schemeClr>
              </a:solidFill>
              <a:latin typeface="+mj-lt"/>
              <a:ea typeface="+mj-ea"/>
              <a:cs typeface="+mj-cs"/>
            </a:endParaRPr>
          </a:p>
        </p:txBody>
      </p:sp>
      <p:sp>
        <p:nvSpPr>
          <p:cNvPr id="10" name="9 Onda"/>
          <p:cNvSpPr/>
          <p:nvPr/>
        </p:nvSpPr>
        <p:spPr>
          <a:xfrm>
            <a:off x="0" y="6000768"/>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2" name="11 Rectángulo"/>
          <p:cNvSpPr/>
          <p:nvPr/>
        </p:nvSpPr>
        <p:spPr>
          <a:xfrm>
            <a:off x="-4297" y="2681476"/>
            <a:ext cx="9144000" cy="1077218"/>
          </a:xfrm>
          <a:prstGeom prst="rect">
            <a:avLst/>
          </a:prstGeom>
        </p:spPr>
        <p:txBody>
          <a:bodyPr wrap="square">
            <a:spAutoFit/>
          </a:bodyPr>
          <a:lstStyle/>
          <a:p>
            <a:pPr algn="ctr"/>
            <a:r>
              <a:rPr lang="es-ES" sz="3200" dirty="0">
                <a:solidFill>
                  <a:schemeClr val="accent6">
                    <a:lumMod val="50000"/>
                  </a:schemeClr>
                </a:solidFill>
              </a:rPr>
              <a:t>Principales lineamientos para la programación</a:t>
            </a:r>
          </a:p>
          <a:p>
            <a:pPr algn="ctr"/>
            <a:r>
              <a:rPr lang="es-ES" sz="3200" dirty="0">
                <a:solidFill>
                  <a:schemeClr val="accent6">
                    <a:lumMod val="50000"/>
                  </a:schemeClr>
                </a:solidFill>
              </a:rPr>
              <a:t>del presupuesto </a:t>
            </a:r>
            <a:r>
              <a:rPr lang="es-ES" sz="3200" b="1" dirty="0">
                <a:solidFill>
                  <a:schemeClr val="accent6">
                    <a:lumMod val="50000"/>
                  </a:schemeClr>
                </a:solidFill>
              </a:rPr>
              <a:t>2019</a:t>
            </a:r>
          </a:p>
        </p:txBody>
      </p:sp>
      <p:grpSp>
        <p:nvGrpSpPr>
          <p:cNvPr id="11" name="Grupo 10">
            <a:extLst>
              <a:ext uri="{FF2B5EF4-FFF2-40B4-BE49-F238E27FC236}">
                <a16:creationId xmlns="" xmlns:a16="http://schemas.microsoft.com/office/drawing/2014/main" id="{2241E37E-7FC3-4448-BF59-89A389A0902C}"/>
              </a:ext>
            </a:extLst>
          </p:cNvPr>
          <p:cNvGrpSpPr/>
          <p:nvPr/>
        </p:nvGrpSpPr>
        <p:grpSpPr>
          <a:xfrm>
            <a:off x="237803" y="46488"/>
            <a:ext cx="8635468" cy="832740"/>
            <a:chOff x="237803" y="46488"/>
            <a:chExt cx="8635468" cy="832740"/>
          </a:xfrm>
        </p:grpSpPr>
        <p:grpSp>
          <p:nvGrpSpPr>
            <p:cNvPr id="15" name="20 Grupo">
              <a:extLst>
                <a:ext uri="{FF2B5EF4-FFF2-40B4-BE49-F238E27FC236}">
                  <a16:creationId xmlns="" xmlns:a16="http://schemas.microsoft.com/office/drawing/2014/main" id="{77DD5EC0-1412-4E68-958D-28ECE1F3734F}"/>
                </a:ext>
              </a:extLst>
            </p:cNvPr>
            <p:cNvGrpSpPr/>
            <p:nvPr/>
          </p:nvGrpSpPr>
          <p:grpSpPr>
            <a:xfrm>
              <a:off x="237803" y="46488"/>
              <a:ext cx="2171640" cy="832740"/>
              <a:chOff x="5715008" y="4929198"/>
              <a:chExt cx="2995006" cy="1217835"/>
            </a:xfrm>
          </p:grpSpPr>
          <p:pic>
            <p:nvPicPr>
              <p:cNvPr id="17" name="6 Imagen" descr="Logo Nuevo INDERT Marzo 2015.jpg">
                <a:extLst>
                  <a:ext uri="{FF2B5EF4-FFF2-40B4-BE49-F238E27FC236}">
                    <a16:creationId xmlns="" xmlns:a16="http://schemas.microsoft.com/office/drawing/2014/main" id="{3B1B2425-7762-46C2-9D60-E9485DB890A9}"/>
                  </a:ext>
                </a:extLst>
              </p:cNvPr>
              <p:cNvPicPr>
                <a:picLocks noChangeAspect="1"/>
              </p:cNvPicPr>
              <p:nvPr/>
            </p:nvPicPr>
            <p:blipFill>
              <a:blip r:embed="rId2">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18" name="18 Rectángulo">
                <a:extLst>
                  <a:ext uri="{FF2B5EF4-FFF2-40B4-BE49-F238E27FC236}">
                    <a16:creationId xmlns="" xmlns:a16="http://schemas.microsoft.com/office/drawing/2014/main" id="{1F84E334-010A-49BB-A446-5861A1917F70}"/>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16" name="Picture 4" descr="C:\Users\DELL\Downloads\Logo Gobierno Nacional.png">
              <a:extLst>
                <a:ext uri="{FF2B5EF4-FFF2-40B4-BE49-F238E27FC236}">
                  <a16:creationId xmlns="" xmlns:a16="http://schemas.microsoft.com/office/drawing/2014/main" id="{64DDE1BB-73A1-4205-B983-12CD4F0AA82E}"/>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1000100" y="1285860"/>
            <a:ext cx="8143900" cy="50006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0" name="9 Onda"/>
          <p:cNvSpPr/>
          <p:nvPr/>
        </p:nvSpPr>
        <p:spPr>
          <a:xfrm>
            <a:off x="0" y="6000768"/>
            <a:ext cx="9144000" cy="1143008"/>
          </a:xfrm>
          <a:prstGeom prst="wav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1" name="10 Rectángulo"/>
          <p:cNvSpPr/>
          <p:nvPr/>
        </p:nvSpPr>
        <p:spPr>
          <a:xfrm>
            <a:off x="1000100" y="1357298"/>
            <a:ext cx="3378168" cy="369332"/>
          </a:xfrm>
          <a:prstGeom prst="rect">
            <a:avLst/>
          </a:prstGeom>
        </p:spPr>
        <p:txBody>
          <a:bodyPr wrap="none">
            <a:spAutoFit/>
          </a:bodyPr>
          <a:lstStyle/>
          <a:p>
            <a:pPr algn="ctr" fontAlgn="auto">
              <a:spcBef>
                <a:spcPts val="0"/>
              </a:spcBef>
              <a:spcAft>
                <a:spcPts val="0"/>
              </a:spcAft>
              <a:defRPr/>
            </a:pPr>
            <a:r>
              <a:rPr lang="es-ES" b="1" spc="59" dirty="0">
                <a:ln w="11430"/>
                <a:solidFill>
                  <a:schemeClr val="bg1"/>
                </a:solidFill>
                <a:effectLst>
                  <a:outerShdw blurRad="76200" dist="50800" dir="5400000" algn="tl" rotWithShape="0">
                    <a:srgbClr val="000000">
                      <a:alpha val="65000"/>
                    </a:srgbClr>
                  </a:outerShdw>
                </a:effectLst>
                <a:latin typeface="Arial Black" pitchFamily="34" charset="0"/>
              </a:rPr>
              <a:t>DECRETO Nº 8.837/2018</a:t>
            </a:r>
          </a:p>
        </p:txBody>
      </p:sp>
      <p:sp>
        <p:nvSpPr>
          <p:cNvPr id="18" name="17 Rectángulo"/>
          <p:cNvSpPr/>
          <p:nvPr/>
        </p:nvSpPr>
        <p:spPr>
          <a:xfrm>
            <a:off x="1000100" y="1714488"/>
            <a:ext cx="8143900" cy="21431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4" name="23 Rectángulo"/>
          <p:cNvSpPr/>
          <p:nvPr/>
        </p:nvSpPr>
        <p:spPr>
          <a:xfrm>
            <a:off x="3929058" y="3143248"/>
            <a:ext cx="5214942" cy="357190"/>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0" name="19 Rectángulo"/>
          <p:cNvSpPr/>
          <p:nvPr/>
        </p:nvSpPr>
        <p:spPr>
          <a:xfrm>
            <a:off x="1214414" y="1928802"/>
            <a:ext cx="7929586" cy="2369880"/>
          </a:xfrm>
          <a:prstGeom prst="rect">
            <a:avLst/>
          </a:prstGeom>
        </p:spPr>
        <p:txBody>
          <a:bodyPr wrap="square">
            <a:spAutoFit/>
          </a:bodyPr>
          <a:lstStyle/>
          <a:p>
            <a:r>
              <a:rPr lang="es-ES" sz="1600" b="1" spc="59" dirty="0">
                <a:ln w="11430"/>
                <a:solidFill>
                  <a:schemeClr val="accent6">
                    <a:lumMod val="50000"/>
                  </a:schemeClr>
                </a:solidFill>
                <a:latin typeface="+mj-lt"/>
                <a:cs typeface="+mn-cs"/>
              </a:rPr>
              <a:t>Art. 3º </a:t>
            </a:r>
            <a:r>
              <a:rPr lang="es-ES" sz="1600" b="1" spc="59" dirty="0">
                <a:ln w="11430"/>
                <a:solidFill>
                  <a:schemeClr val="tx1">
                    <a:lumMod val="65000"/>
                    <a:lumOff val="35000"/>
                  </a:schemeClr>
                </a:solidFill>
                <a:latin typeface="+mj-lt"/>
              </a:rPr>
              <a:t>R</a:t>
            </a:r>
            <a:r>
              <a:rPr lang="es-ES" sz="1600" b="1" spc="59" dirty="0">
                <a:ln w="11430"/>
                <a:solidFill>
                  <a:schemeClr val="tx1">
                    <a:lumMod val="65000"/>
                    <a:lumOff val="35000"/>
                  </a:schemeClr>
                </a:solidFill>
                <a:latin typeface="+mj-lt"/>
                <a:cs typeface="+mn-cs"/>
              </a:rPr>
              <a:t>ecursos fiscales en un contexto de </a:t>
            </a:r>
            <a:r>
              <a:rPr lang="es-ES" sz="1600" b="1" u="sng" spc="59" dirty="0">
                <a:ln w="11430"/>
                <a:solidFill>
                  <a:schemeClr val="tx1">
                    <a:lumMod val="65000"/>
                    <a:lumOff val="35000"/>
                  </a:schemeClr>
                </a:solidFill>
                <a:effectLst>
                  <a:outerShdw blurRad="38100" dist="38100" dir="2700000" algn="tl">
                    <a:srgbClr val="000000">
                      <a:alpha val="43137"/>
                    </a:srgbClr>
                  </a:outerShdw>
                </a:effectLst>
                <a:latin typeface="+mj-lt"/>
                <a:cs typeface="+mn-cs"/>
              </a:rPr>
              <a:t>racionalidad y austeridad</a:t>
            </a:r>
          </a:p>
          <a:p>
            <a:endParaRPr lang="es-ES" sz="1600" b="1" spc="59" dirty="0">
              <a:ln w="11430"/>
              <a:solidFill>
                <a:schemeClr val="accent5">
                  <a:lumMod val="75000"/>
                </a:schemeClr>
              </a:solidFill>
              <a:latin typeface="+mj-lt"/>
              <a:cs typeface="+mn-cs"/>
            </a:endParaRPr>
          </a:p>
          <a:p>
            <a:r>
              <a:rPr lang="es-ES" sz="1600" b="1" spc="59" dirty="0">
                <a:ln w="11430"/>
                <a:solidFill>
                  <a:schemeClr val="accent6">
                    <a:lumMod val="50000"/>
                  </a:schemeClr>
                </a:solidFill>
                <a:latin typeface="+mj-lt"/>
                <a:cs typeface="+mn-cs"/>
              </a:rPr>
              <a:t>Art. 15º </a:t>
            </a:r>
            <a:r>
              <a:rPr lang="es-ES" sz="1600" b="1" spc="59" dirty="0">
                <a:ln w="11430"/>
                <a:solidFill>
                  <a:schemeClr val="tx1">
                    <a:lumMod val="65000"/>
                    <a:lumOff val="35000"/>
                  </a:schemeClr>
                </a:solidFill>
                <a:latin typeface="+mj-lt"/>
              </a:rPr>
              <a:t>Los recursos de financiamiento </a:t>
            </a:r>
            <a:r>
              <a:rPr lang="es-ES" sz="1600" b="1" u="sng" spc="59" dirty="0">
                <a:ln w="11430"/>
                <a:solidFill>
                  <a:schemeClr val="tx1">
                    <a:lumMod val="65000"/>
                    <a:lumOff val="35000"/>
                  </a:schemeClr>
                </a:solidFill>
                <a:effectLst>
                  <a:outerShdw blurRad="38100" dist="38100" dir="2700000" algn="tl">
                    <a:srgbClr val="000000">
                      <a:alpha val="43137"/>
                    </a:srgbClr>
                  </a:outerShdw>
                </a:effectLst>
                <a:latin typeface="+mj-lt"/>
              </a:rPr>
              <a:t>FUENTE 10</a:t>
            </a:r>
            <a:r>
              <a:rPr lang="es-ES" sz="1600" b="1" spc="59" dirty="0">
                <a:ln w="11430"/>
                <a:solidFill>
                  <a:schemeClr val="tx1">
                    <a:lumMod val="65000"/>
                    <a:lumOff val="35000"/>
                  </a:schemeClr>
                </a:solidFill>
                <a:latin typeface="+mj-lt"/>
              </a:rPr>
              <a:t> serán determinados por el </a:t>
            </a:r>
            <a:r>
              <a:rPr lang="es-ES" sz="1600" b="1" u="sng" spc="59" dirty="0">
                <a:ln w="11430"/>
                <a:solidFill>
                  <a:schemeClr val="tx1">
                    <a:lumMod val="65000"/>
                    <a:lumOff val="35000"/>
                  </a:schemeClr>
                </a:solidFill>
                <a:effectLst>
                  <a:outerShdw blurRad="38100" dist="38100" dir="2700000" algn="tl">
                    <a:srgbClr val="000000">
                      <a:alpha val="43137"/>
                    </a:srgbClr>
                  </a:outerShdw>
                </a:effectLst>
                <a:latin typeface="+mj-lt"/>
              </a:rPr>
              <a:t>Ministerio de Hacienda</a:t>
            </a:r>
            <a:endParaRPr lang="es-ES" sz="1600" b="1" u="sng" spc="59" dirty="0">
              <a:ln w="11430"/>
              <a:solidFill>
                <a:schemeClr val="tx1">
                  <a:lumMod val="65000"/>
                  <a:lumOff val="35000"/>
                </a:schemeClr>
              </a:solidFill>
              <a:effectLst>
                <a:outerShdw blurRad="38100" dist="38100" dir="2700000" algn="tl">
                  <a:srgbClr val="000000">
                    <a:alpha val="43137"/>
                  </a:srgbClr>
                </a:outerShdw>
              </a:effectLst>
              <a:latin typeface="+mj-lt"/>
              <a:cs typeface="+mn-cs"/>
            </a:endParaRPr>
          </a:p>
          <a:p>
            <a:endParaRPr lang="es-ES" sz="1600" b="1" spc="59" dirty="0">
              <a:ln w="11430"/>
              <a:solidFill>
                <a:schemeClr val="accent5">
                  <a:lumMod val="75000"/>
                </a:schemeClr>
              </a:solidFill>
              <a:latin typeface="+mj-lt"/>
              <a:cs typeface="+mn-cs"/>
            </a:endParaRPr>
          </a:p>
          <a:p>
            <a:r>
              <a:rPr lang="es-ES" sz="1600" b="1" spc="59" dirty="0">
                <a:ln w="11430"/>
                <a:solidFill>
                  <a:schemeClr val="accent5">
                    <a:lumMod val="75000"/>
                  </a:schemeClr>
                </a:solidFill>
                <a:latin typeface="Arial Black" pitchFamily="34" charset="0"/>
                <a:cs typeface="+mn-cs"/>
              </a:rPr>
              <a:t>			</a:t>
            </a:r>
            <a:r>
              <a:rPr lang="es-ES" b="1" spc="59" dirty="0">
                <a:ln w="11430"/>
                <a:solidFill>
                  <a:srgbClr val="FF0000"/>
                </a:solidFill>
                <a:latin typeface="Arial Black" pitchFamily="34" charset="0"/>
                <a:cs typeface="+mn-cs"/>
              </a:rPr>
              <a:t>GS. 121.231.952.064 </a:t>
            </a:r>
            <a:endParaRPr lang="es-ES" sz="1600" b="1" spc="59" dirty="0">
              <a:ln w="11430"/>
              <a:solidFill>
                <a:srgbClr val="FF0000"/>
              </a:solidFill>
              <a:latin typeface="Arial Black" pitchFamily="34" charset="0"/>
              <a:cs typeface="+mn-cs"/>
            </a:endParaRPr>
          </a:p>
          <a:p>
            <a:r>
              <a:rPr lang="es-ES" sz="1600" b="1" spc="59" dirty="0">
                <a:ln w="11430"/>
                <a:solidFill>
                  <a:schemeClr val="accent6">
                    <a:lumMod val="50000"/>
                  </a:schemeClr>
                </a:solidFill>
                <a:latin typeface="Arial Black" pitchFamily="34" charset="0"/>
                <a:cs typeface="+mn-cs"/>
              </a:rPr>
              <a:t>					</a:t>
            </a:r>
            <a:r>
              <a:rPr lang="es-ES" b="1" spc="59" dirty="0">
                <a:ln w="11430"/>
                <a:solidFill>
                  <a:schemeClr val="accent6">
                    <a:lumMod val="50000"/>
                  </a:schemeClr>
                </a:solidFill>
                <a:latin typeface="+mj-lt"/>
                <a:cs typeface="+mn-cs"/>
              </a:rPr>
              <a:t>Igual al plan financiero vigente</a:t>
            </a:r>
            <a:endParaRPr lang="es-ES" sz="1600" b="1" spc="59" dirty="0">
              <a:ln w="11430"/>
              <a:solidFill>
                <a:schemeClr val="accent6">
                  <a:lumMod val="50000"/>
                </a:schemeClr>
              </a:solidFill>
              <a:latin typeface="+mj-lt"/>
              <a:cs typeface="+mn-cs"/>
            </a:endParaRPr>
          </a:p>
          <a:p>
            <a:endParaRPr lang="es-ES" sz="1600" b="1" spc="59" dirty="0">
              <a:ln w="11430"/>
              <a:solidFill>
                <a:schemeClr val="accent6">
                  <a:lumMod val="50000"/>
                </a:schemeClr>
              </a:solidFill>
              <a:latin typeface="+mj-lt"/>
              <a:cs typeface="+mn-cs"/>
            </a:endParaRPr>
          </a:p>
          <a:p>
            <a:endParaRPr lang="es-PY" sz="1600" dirty="0">
              <a:solidFill>
                <a:schemeClr val="accent6">
                  <a:lumMod val="50000"/>
                </a:schemeClr>
              </a:solidFill>
            </a:endParaRPr>
          </a:p>
        </p:txBody>
      </p:sp>
      <p:sp>
        <p:nvSpPr>
          <p:cNvPr id="25" name="24 Rectángulo"/>
          <p:cNvSpPr/>
          <p:nvPr/>
        </p:nvSpPr>
        <p:spPr>
          <a:xfrm>
            <a:off x="1071538" y="4071942"/>
            <a:ext cx="7924228" cy="923330"/>
          </a:xfrm>
          <a:prstGeom prst="rect">
            <a:avLst/>
          </a:prstGeom>
        </p:spPr>
        <p:txBody>
          <a:bodyPr wrap="square">
            <a:spAutoFit/>
          </a:bodyPr>
          <a:lstStyle/>
          <a:p>
            <a:pPr algn="just"/>
            <a:r>
              <a:rPr lang="es-ES" b="1" dirty="0">
                <a:solidFill>
                  <a:schemeClr val="tx1">
                    <a:lumMod val="75000"/>
                    <a:lumOff val="25000"/>
                  </a:schemeClr>
                </a:solidFill>
                <a:effectLst>
                  <a:outerShdw blurRad="38100" dist="38100" dir="2700000" algn="tl">
                    <a:srgbClr val="000000">
                      <a:alpha val="43137"/>
                    </a:srgbClr>
                  </a:outerShdw>
                </a:effectLst>
              </a:rPr>
              <a:t>Fuente 30  </a:t>
            </a:r>
            <a:r>
              <a:rPr lang="es-ES" dirty="0">
                <a:solidFill>
                  <a:schemeClr val="tx1">
                    <a:lumMod val="75000"/>
                    <a:lumOff val="25000"/>
                  </a:schemeClr>
                </a:solidFill>
              </a:rPr>
              <a:t>(recursos propios) deberán programarse  conforme a las posibilidades reales de recaudación institucional y deberán tener coherencia con las registradas en ejercicio anteriores.</a:t>
            </a:r>
          </a:p>
        </p:txBody>
      </p:sp>
      <p:grpSp>
        <p:nvGrpSpPr>
          <p:cNvPr id="23" name="Grupo 22">
            <a:extLst>
              <a:ext uri="{FF2B5EF4-FFF2-40B4-BE49-F238E27FC236}">
                <a16:creationId xmlns="" xmlns:a16="http://schemas.microsoft.com/office/drawing/2014/main" id="{219AC678-DC8B-471E-A424-FC65EC1C71A7}"/>
              </a:ext>
            </a:extLst>
          </p:cNvPr>
          <p:cNvGrpSpPr/>
          <p:nvPr/>
        </p:nvGrpSpPr>
        <p:grpSpPr>
          <a:xfrm>
            <a:off x="237803" y="46488"/>
            <a:ext cx="8635468" cy="832740"/>
            <a:chOff x="237803" y="46488"/>
            <a:chExt cx="8635468" cy="832740"/>
          </a:xfrm>
        </p:grpSpPr>
        <p:grpSp>
          <p:nvGrpSpPr>
            <p:cNvPr id="26" name="20 Grupo">
              <a:extLst>
                <a:ext uri="{FF2B5EF4-FFF2-40B4-BE49-F238E27FC236}">
                  <a16:creationId xmlns="" xmlns:a16="http://schemas.microsoft.com/office/drawing/2014/main" id="{218580C0-3F2B-4645-A7B5-F159C3E1356B}"/>
                </a:ext>
              </a:extLst>
            </p:cNvPr>
            <p:cNvGrpSpPr/>
            <p:nvPr/>
          </p:nvGrpSpPr>
          <p:grpSpPr>
            <a:xfrm>
              <a:off x="237803" y="46488"/>
              <a:ext cx="2171640" cy="832740"/>
              <a:chOff x="5715008" y="4929198"/>
              <a:chExt cx="2995006" cy="1217835"/>
            </a:xfrm>
          </p:grpSpPr>
          <p:pic>
            <p:nvPicPr>
              <p:cNvPr id="33" name="6 Imagen" descr="Logo Nuevo INDERT Marzo 2015.jpg">
                <a:extLst>
                  <a:ext uri="{FF2B5EF4-FFF2-40B4-BE49-F238E27FC236}">
                    <a16:creationId xmlns="" xmlns:a16="http://schemas.microsoft.com/office/drawing/2014/main" id="{E9253003-A03D-43FA-9963-429991C9E24A}"/>
                  </a:ext>
                </a:extLst>
              </p:cNvPr>
              <p:cNvPicPr>
                <a:picLocks noChangeAspect="1"/>
              </p:cNvPicPr>
              <p:nvPr/>
            </p:nvPicPr>
            <p:blipFill>
              <a:blip r:embed="rId2">
                <a:clrChange>
                  <a:clrFrom>
                    <a:srgbClr val="FFFFFE"/>
                  </a:clrFrom>
                  <a:clrTo>
                    <a:srgbClr val="FFFFFE">
                      <a:alpha val="0"/>
                    </a:srgbClr>
                  </a:clrTo>
                </a:clrChange>
              </a:blip>
              <a:stretch>
                <a:fillRect/>
              </a:stretch>
            </p:blipFill>
            <p:spPr>
              <a:xfrm>
                <a:off x="5715008" y="4929198"/>
                <a:ext cx="2928958" cy="1000132"/>
              </a:xfrm>
              <a:prstGeom prst="rect">
                <a:avLst/>
              </a:prstGeom>
            </p:spPr>
          </p:pic>
          <p:sp>
            <p:nvSpPr>
              <p:cNvPr id="34" name="18 Rectángulo">
                <a:extLst>
                  <a:ext uri="{FF2B5EF4-FFF2-40B4-BE49-F238E27FC236}">
                    <a16:creationId xmlns="" xmlns:a16="http://schemas.microsoft.com/office/drawing/2014/main" id="{0E8302E3-AD8A-495A-A381-C1B751B6E795}"/>
                  </a:ext>
                </a:extLst>
              </p:cNvPr>
              <p:cNvSpPr/>
              <p:nvPr/>
            </p:nvSpPr>
            <p:spPr>
              <a:xfrm>
                <a:off x="7000892" y="5500702"/>
                <a:ext cx="1709122" cy="646331"/>
              </a:xfrm>
              <a:prstGeom prst="rect">
                <a:avLst/>
              </a:prstGeom>
            </p:spPr>
            <p:txBody>
              <a:bodyPr wrap="none">
                <a:spAutoFit/>
              </a:bodyPr>
              <a:lstStyle/>
              <a:p>
                <a:r>
                  <a:rPr lang="es-PY" sz="3600" dirty="0">
                    <a:solidFill>
                      <a:schemeClr val="accent6">
                        <a:lumMod val="50000"/>
                      </a:schemeClr>
                    </a:solidFill>
                    <a:latin typeface="Mistral" pitchFamily="66" charset="0"/>
                  </a:rPr>
                  <a:t>de la gente</a:t>
                </a:r>
                <a:endParaRPr lang="es-PY" sz="3600" dirty="0">
                  <a:solidFill>
                    <a:schemeClr val="accent6">
                      <a:lumMod val="50000"/>
                    </a:schemeClr>
                  </a:solidFill>
                </a:endParaRPr>
              </a:p>
            </p:txBody>
          </p:sp>
        </p:grpSp>
        <p:pic>
          <p:nvPicPr>
            <p:cNvPr id="32" name="Picture 4" descr="C:\Users\DELL\Downloads\Logo Gobierno Nacional.png">
              <a:extLst>
                <a:ext uri="{FF2B5EF4-FFF2-40B4-BE49-F238E27FC236}">
                  <a16:creationId xmlns="" xmlns:a16="http://schemas.microsoft.com/office/drawing/2014/main" id="{B278F8C1-EBBD-435F-9D18-DA3929197FE9}"/>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56639" y="260047"/>
              <a:ext cx="1616632" cy="414390"/>
            </a:xfrm>
            <a:prstGeom prst="rect">
              <a:avLst/>
            </a:prstGeom>
            <a:noFill/>
            <a:ln w="9525">
              <a:noFill/>
              <a:miter lim="800000"/>
              <a:headEnd/>
              <a:tailEnd/>
            </a:ln>
          </p:spPr>
        </p:pic>
      </p:gr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977</Words>
  <Application>Microsoft Office PowerPoint</Application>
  <PresentationFormat>Presentación en pantalla (4:3)</PresentationFormat>
  <Paragraphs>338</Paragraphs>
  <Slides>31</Slides>
  <Notes>0</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Tema de Office</vt:lpstr>
      <vt:lpstr> PROYECTO DE PRESUPUESTO  EJERCICIO 2019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COMPARATIVO PRESUPUESTO LEY Y PLAN FINANCIERO 2012-2019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Presupuesto</dc:title>
  <dc:creator>Win7</dc:creator>
  <cp:lastModifiedBy>arps</cp:lastModifiedBy>
  <cp:revision>100</cp:revision>
  <dcterms:created xsi:type="dcterms:W3CDTF">2018-09-28T15:12:21Z</dcterms:created>
  <dcterms:modified xsi:type="dcterms:W3CDTF">2018-10-02T16:42:19Z</dcterms:modified>
</cp:coreProperties>
</file>