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7" r:id="rId2"/>
    <p:sldId id="308" r:id="rId3"/>
    <p:sldId id="352" r:id="rId4"/>
    <p:sldId id="345" r:id="rId5"/>
    <p:sldId id="354" r:id="rId6"/>
    <p:sldId id="353" r:id="rId7"/>
    <p:sldId id="356" r:id="rId8"/>
    <p:sldId id="347" r:id="rId9"/>
    <p:sldId id="355" r:id="rId10"/>
    <p:sldId id="348" r:id="rId11"/>
    <p:sldId id="350" r:id="rId12"/>
    <p:sldId id="358" r:id="rId13"/>
    <p:sldId id="357" r:id="rId14"/>
    <p:sldId id="325" r:id="rId15"/>
    <p:sldId id="318" r:id="rId16"/>
  </p:sldIdLst>
  <p:sldSz cx="9906000" cy="6858000" type="A4"/>
  <p:notesSz cx="6735763" cy="9866313"/>
  <p:defaultTextStyle>
    <a:defPPr>
      <a:defRPr lang="es-PY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8FB837D-C827-4EFA-A057-4D05807E0F7C}" styleName="Estilo temático 1 - Énfasis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6" autoAdjust="0"/>
    <p:restoredTop sz="87784" autoAdjust="0"/>
  </p:normalViewPr>
  <p:slideViewPr>
    <p:cSldViewPr>
      <p:cViewPr>
        <p:scale>
          <a:sx n="60" d="100"/>
          <a:sy n="60" d="100"/>
        </p:scale>
        <p:origin x="-2088" y="-450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46164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235F09B-832D-4F27-9542-C74CCCD79036}" type="doc">
      <dgm:prSet loTypeId="urn:microsoft.com/office/officeart/2005/8/layout/list1" loCatId="list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es-ES"/>
        </a:p>
      </dgm:t>
    </dgm:pt>
    <dgm:pt modelId="{091F8629-A984-4BE8-A771-4200CE63457D}">
      <dgm:prSet phldrT="[Texto]"/>
      <dgm:spPr/>
      <dgm:t>
        <a:bodyPr/>
        <a:lstStyle/>
        <a:p>
          <a:r>
            <a:rPr lang="es-ES" dirty="0" smtClean="0"/>
            <a:t>Vida libre de violencia</a:t>
          </a:r>
          <a:endParaRPr lang="es-ES" dirty="0"/>
        </a:p>
      </dgm:t>
    </dgm:pt>
    <dgm:pt modelId="{B6EA16BC-11BE-46B3-8160-0FE270128BE7}" type="parTrans" cxnId="{AA3B7B0C-9BEB-448B-B522-1EE60E7EC3E1}">
      <dgm:prSet/>
      <dgm:spPr/>
      <dgm:t>
        <a:bodyPr/>
        <a:lstStyle/>
        <a:p>
          <a:endParaRPr lang="es-ES"/>
        </a:p>
      </dgm:t>
    </dgm:pt>
    <dgm:pt modelId="{CBA8E1C2-0553-4637-A161-D9896AF2CE67}" type="sibTrans" cxnId="{AA3B7B0C-9BEB-448B-B522-1EE60E7EC3E1}">
      <dgm:prSet/>
      <dgm:spPr/>
      <dgm:t>
        <a:bodyPr/>
        <a:lstStyle/>
        <a:p>
          <a:endParaRPr lang="es-ES"/>
        </a:p>
      </dgm:t>
    </dgm:pt>
    <dgm:pt modelId="{4BCE4A93-74B9-4830-9633-29317E706C44}">
      <dgm:prSet phldrT="[Texto]"/>
      <dgm:spPr/>
      <dgm:t>
        <a:bodyPr/>
        <a:lstStyle/>
        <a:p>
          <a:r>
            <a:rPr lang="es-ES" dirty="0" smtClean="0"/>
            <a:t>Empoderamiento económico</a:t>
          </a:r>
          <a:endParaRPr lang="es-ES" dirty="0"/>
        </a:p>
      </dgm:t>
    </dgm:pt>
    <dgm:pt modelId="{78729713-61CA-4D5B-82BD-B89AC5448842}" type="parTrans" cxnId="{EB5F549A-3777-40FA-A44F-BB5AE95CF60B}">
      <dgm:prSet/>
      <dgm:spPr/>
      <dgm:t>
        <a:bodyPr/>
        <a:lstStyle/>
        <a:p>
          <a:endParaRPr lang="es-ES"/>
        </a:p>
      </dgm:t>
    </dgm:pt>
    <dgm:pt modelId="{482AC0BD-4602-40E0-9585-121BC2924553}" type="sibTrans" cxnId="{EB5F549A-3777-40FA-A44F-BB5AE95CF60B}">
      <dgm:prSet/>
      <dgm:spPr/>
      <dgm:t>
        <a:bodyPr/>
        <a:lstStyle/>
        <a:p>
          <a:endParaRPr lang="es-ES"/>
        </a:p>
      </dgm:t>
    </dgm:pt>
    <dgm:pt modelId="{A37D5CE1-D9B0-4A1B-A9A6-8C0552AF056B}">
      <dgm:prSet phldrT="[Texto]"/>
      <dgm:spPr/>
      <dgm:t>
        <a:bodyPr/>
        <a:lstStyle/>
        <a:p>
          <a:r>
            <a:rPr lang="es-ES" dirty="0" smtClean="0"/>
            <a:t>Participación política de las mujeres</a:t>
          </a:r>
          <a:endParaRPr lang="es-ES" dirty="0"/>
        </a:p>
      </dgm:t>
    </dgm:pt>
    <dgm:pt modelId="{2C18BF04-0BCA-408A-A2FB-32D37E13D9F2}" type="parTrans" cxnId="{2A98BF23-E468-486E-B5C2-AD99867D02A7}">
      <dgm:prSet/>
      <dgm:spPr/>
      <dgm:t>
        <a:bodyPr/>
        <a:lstStyle/>
        <a:p>
          <a:endParaRPr lang="es-ES"/>
        </a:p>
      </dgm:t>
    </dgm:pt>
    <dgm:pt modelId="{C725F970-D813-470F-8965-7799E957D72C}" type="sibTrans" cxnId="{2A98BF23-E468-486E-B5C2-AD99867D02A7}">
      <dgm:prSet/>
      <dgm:spPr/>
      <dgm:t>
        <a:bodyPr/>
        <a:lstStyle/>
        <a:p>
          <a:endParaRPr lang="es-ES"/>
        </a:p>
      </dgm:t>
    </dgm:pt>
    <dgm:pt modelId="{7FE46098-52C6-4699-86E2-63C03607638E}" type="pres">
      <dgm:prSet presAssocID="{7235F09B-832D-4F27-9542-C74CCCD7903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PY"/>
        </a:p>
      </dgm:t>
    </dgm:pt>
    <dgm:pt modelId="{C77E34A6-0B00-4F74-9EB1-DA84FA27005F}" type="pres">
      <dgm:prSet presAssocID="{091F8629-A984-4BE8-A771-4200CE63457D}" presName="parentLin" presStyleCnt="0"/>
      <dgm:spPr/>
    </dgm:pt>
    <dgm:pt modelId="{0A0575DD-8A60-4B37-8977-3290DF7F41CF}" type="pres">
      <dgm:prSet presAssocID="{091F8629-A984-4BE8-A771-4200CE63457D}" presName="parentLeftMargin" presStyleLbl="node1" presStyleIdx="0" presStyleCnt="3"/>
      <dgm:spPr/>
      <dgm:t>
        <a:bodyPr/>
        <a:lstStyle/>
        <a:p>
          <a:endParaRPr lang="es-PY"/>
        </a:p>
      </dgm:t>
    </dgm:pt>
    <dgm:pt modelId="{0F6E258B-8E10-4A0F-8544-C410A082908F}" type="pres">
      <dgm:prSet presAssocID="{091F8629-A984-4BE8-A771-4200CE63457D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PY"/>
        </a:p>
      </dgm:t>
    </dgm:pt>
    <dgm:pt modelId="{0698EC11-8421-4D1C-88E1-6A7B717FF15A}" type="pres">
      <dgm:prSet presAssocID="{091F8629-A984-4BE8-A771-4200CE63457D}" presName="negativeSpace" presStyleCnt="0"/>
      <dgm:spPr/>
    </dgm:pt>
    <dgm:pt modelId="{7BEE1323-0970-48FE-AF51-DBF3979B0E37}" type="pres">
      <dgm:prSet presAssocID="{091F8629-A984-4BE8-A771-4200CE63457D}" presName="childText" presStyleLbl="conFgAcc1" presStyleIdx="0" presStyleCnt="3">
        <dgm:presLayoutVars>
          <dgm:bulletEnabled val="1"/>
        </dgm:presLayoutVars>
      </dgm:prSet>
      <dgm:spPr/>
    </dgm:pt>
    <dgm:pt modelId="{67B0D56C-D928-46C4-8090-955D008CAD45}" type="pres">
      <dgm:prSet presAssocID="{CBA8E1C2-0553-4637-A161-D9896AF2CE67}" presName="spaceBetweenRectangles" presStyleCnt="0"/>
      <dgm:spPr/>
    </dgm:pt>
    <dgm:pt modelId="{7AD1169A-6775-4E16-AEC1-3B1C81AD086F}" type="pres">
      <dgm:prSet presAssocID="{4BCE4A93-74B9-4830-9633-29317E706C44}" presName="parentLin" presStyleCnt="0"/>
      <dgm:spPr/>
    </dgm:pt>
    <dgm:pt modelId="{F4D8452E-8EB6-4E58-8F7F-BDE1AC908F3D}" type="pres">
      <dgm:prSet presAssocID="{4BCE4A93-74B9-4830-9633-29317E706C44}" presName="parentLeftMargin" presStyleLbl="node1" presStyleIdx="0" presStyleCnt="3"/>
      <dgm:spPr/>
      <dgm:t>
        <a:bodyPr/>
        <a:lstStyle/>
        <a:p>
          <a:endParaRPr lang="es-PY"/>
        </a:p>
      </dgm:t>
    </dgm:pt>
    <dgm:pt modelId="{10406A14-57A3-414B-A50C-334CA03EEE57}" type="pres">
      <dgm:prSet presAssocID="{4BCE4A93-74B9-4830-9633-29317E706C44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B81ACDE-6348-431E-8DEB-A0222B716320}" type="pres">
      <dgm:prSet presAssocID="{4BCE4A93-74B9-4830-9633-29317E706C44}" presName="negativeSpace" presStyleCnt="0"/>
      <dgm:spPr/>
    </dgm:pt>
    <dgm:pt modelId="{65345DB2-B901-42D0-8083-6C09265337E2}" type="pres">
      <dgm:prSet presAssocID="{4BCE4A93-74B9-4830-9633-29317E706C44}" presName="childText" presStyleLbl="conFgAcc1" presStyleIdx="1" presStyleCnt="3">
        <dgm:presLayoutVars>
          <dgm:bulletEnabled val="1"/>
        </dgm:presLayoutVars>
      </dgm:prSet>
      <dgm:spPr/>
    </dgm:pt>
    <dgm:pt modelId="{69991CA6-D6EE-45FB-8CB7-100F3DDAF966}" type="pres">
      <dgm:prSet presAssocID="{482AC0BD-4602-40E0-9585-121BC2924553}" presName="spaceBetweenRectangles" presStyleCnt="0"/>
      <dgm:spPr/>
    </dgm:pt>
    <dgm:pt modelId="{FDC6BD0D-344E-45B3-9586-92B84A770E77}" type="pres">
      <dgm:prSet presAssocID="{A37D5CE1-D9B0-4A1B-A9A6-8C0552AF056B}" presName="parentLin" presStyleCnt="0"/>
      <dgm:spPr/>
    </dgm:pt>
    <dgm:pt modelId="{75223EDC-17AC-46D4-AEE9-172483E557EB}" type="pres">
      <dgm:prSet presAssocID="{A37D5CE1-D9B0-4A1B-A9A6-8C0552AF056B}" presName="parentLeftMargin" presStyleLbl="node1" presStyleIdx="1" presStyleCnt="3"/>
      <dgm:spPr/>
      <dgm:t>
        <a:bodyPr/>
        <a:lstStyle/>
        <a:p>
          <a:endParaRPr lang="es-PY"/>
        </a:p>
      </dgm:t>
    </dgm:pt>
    <dgm:pt modelId="{1470BE6E-9587-4F31-98B4-8A4DD55CE848}" type="pres">
      <dgm:prSet presAssocID="{A37D5CE1-D9B0-4A1B-A9A6-8C0552AF056B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10B0568-7A26-435D-A1B8-F9E51F8F3349}" type="pres">
      <dgm:prSet presAssocID="{A37D5CE1-D9B0-4A1B-A9A6-8C0552AF056B}" presName="negativeSpace" presStyleCnt="0"/>
      <dgm:spPr/>
    </dgm:pt>
    <dgm:pt modelId="{FD893CF4-0ADD-447C-AE4B-46E0F4844051}" type="pres">
      <dgm:prSet presAssocID="{A37D5CE1-D9B0-4A1B-A9A6-8C0552AF056B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1A13D638-5FE9-4785-B556-84299413D2C7}" type="presOf" srcId="{A37D5CE1-D9B0-4A1B-A9A6-8C0552AF056B}" destId="{1470BE6E-9587-4F31-98B4-8A4DD55CE848}" srcOrd="1" destOrd="0" presId="urn:microsoft.com/office/officeart/2005/8/layout/list1"/>
    <dgm:cxn modelId="{42B0BEF0-BC6F-4383-8152-85B81E155449}" type="presOf" srcId="{091F8629-A984-4BE8-A771-4200CE63457D}" destId="{0F6E258B-8E10-4A0F-8544-C410A082908F}" srcOrd="1" destOrd="0" presId="urn:microsoft.com/office/officeart/2005/8/layout/list1"/>
    <dgm:cxn modelId="{7C7AD50F-2F12-4FFF-BF3F-958F8BEAFACD}" type="presOf" srcId="{7235F09B-832D-4F27-9542-C74CCCD79036}" destId="{7FE46098-52C6-4699-86E2-63C03607638E}" srcOrd="0" destOrd="0" presId="urn:microsoft.com/office/officeart/2005/8/layout/list1"/>
    <dgm:cxn modelId="{661FA359-A684-41B9-8D1D-C692539FFD84}" type="presOf" srcId="{091F8629-A984-4BE8-A771-4200CE63457D}" destId="{0A0575DD-8A60-4B37-8977-3290DF7F41CF}" srcOrd="0" destOrd="0" presId="urn:microsoft.com/office/officeart/2005/8/layout/list1"/>
    <dgm:cxn modelId="{AA3B7B0C-9BEB-448B-B522-1EE60E7EC3E1}" srcId="{7235F09B-832D-4F27-9542-C74CCCD79036}" destId="{091F8629-A984-4BE8-A771-4200CE63457D}" srcOrd="0" destOrd="0" parTransId="{B6EA16BC-11BE-46B3-8160-0FE270128BE7}" sibTransId="{CBA8E1C2-0553-4637-A161-D9896AF2CE67}"/>
    <dgm:cxn modelId="{2A98BF23-E468-486E-B5C2-AD99867D02A7}" srcId="{7235F09B-832D-4F27-9542-C74CCCD79036}" destId="{A37D5CE1-D9B0-4A1B-A9A6-8C0552AF056B}" srcOrd="2" destOrd="0" parTransId="{2C18BF04-0BCA-408A-A2FB-32D37E13D9F2}" sibTransId="{C725F970-D813-470F-8965-7799E957D72C}"/>
    <dgm:cxn modelId="{F73FC113-23AA-4A58-8058-FDBB191EAB0C}" type="presOf" srcId="{4BCE4A93-74B9-4830-9633-29317E706C44}" destId="{F4D8452E-8EB6-4E58-8F7F-BDE1AC908F3D}" srcOrd="0" destOrd="0" presId="urn:microsoft.com/office/officeart/2005/8/layout/list1"/>
    <dgm:cxn modelId="{EB5F549A-3777-40FA-A44F-BB5AE95CF60B}" srcId="{7235F09B-832D-4F27-9542-C74CCCD79036}" destId="{4BCE4A93-74B9-4830-9633-29317E706C44}" srcOrd="1" destOrd="0" parTransId="{78729713-61CA-4D5B-82BD-B89AC5448842}" sibTransId="{482AC0BD-4602-40E0-9585-121BC2924553}"/>
    <dgm:cxn modelId="{1132A696-1B7A-4AC4-9BE1-53921201A4FB}" type="presOf" srcId="{A37D5CE1-D9B0-4A1B-A9A6-8C0552AF056B}" destId="{75223EDC-17AC-46D4-AEE9-172483E557EB}" srcOrd="0" destOrd="0" presId="urn:microsoft.com/office/officeart/2005/8/layout/list1"/>
    <dgm:cxn modelId="{DA22170A-A3C0-4730-9896-FC20299D9AF5}" type="presOf" srcId="{4BCE4A93-74B9-4830-9633-29317E706C44}" destId="{10406A14-57A3-414B-A50C-334CA03EEE57}" srcOrd="1" destOrd="0" presId="urn:microsoft.com/office/officeart/2005/8/layout/list1"/>
    <dgm:cxn modelId="{1F71B6E0-542C-465A-A5B5-468ED8CB93A4}" type="presParOf" srcId="{7FE46098-52C6-4699-86E2-63C03607638E}" destId="{C77E34A6-0B00-4F74-9EB1-DA84FA27005F}" srcOrd="0" destOrd="0" presId="urn:microsoft.com/office/officeart/2005/8/layout/list1"/>
    <dgm:cxn modelId="{165E794A-6E56-4A1D-A03E-8B76CC2771A5}" type="presParOf" srcId="{C77E34A6-0B00-4F74-9EB1-DA84FA27005F}" destId="{0A0575DD-8A60-4B37-8977-3290DF7F41CF}" srcOrd="0" destOrd="0" presId="urn:microsoft.com/office/officeart/2005/8/layout/list1"/>
    <dgm:cxn modelId="{9391E391-563E-4C4B-9796-1B3BBF926D88}" type="presParOf" srcId="{C77E34A6-0B00-4F74-9EB1-DA84FA27005F}" destId="{0F6E258B-8E10-4A0F-8544-C410A082908F}" srcOrd="1" destOrd="0" presId="urn:microsoft.com/office/officeart/2005/8/layout/list1"/>
    <dgm:cxn modelId="{BDF37D13-0FE9-4380-8FF0-40D94EC6593F}" type="presParOf" srcId="{7FE46098-52C6-4699-86E2-63C03607638E}" destId="{0698EC11-8421-4D1C-88E1-6A7B717FF15A}" srcOrd="1" destOrd="0" presId="urn:microsoft.com/office/officeart/2005/8/layout/list1"/>
    <dgm:cxn modelId="{A3C91288-BCAA-4281-98A6-AD027F1F1238}" type="presParOf" srcId="{7FE46098-52C6-4699-86E2-63C03607638E}" destId="{7BEE1323-0970-48FE-AF51-DBF3979B0E37}" srcOrd="2" destOrd="0" presId="urn:microsoft.com/office/officeart/2005/8/layout/list1"/>
    <dgm:cxn modelId="{C9B2506A-21B5-494B-89C4-235946B92768}" type="presParOf" srcId="{7FE46098-52C6-4699-86E2-63C03607638E}" destId="{67B0D56C-D928-46C4-8090-955D008CAD45}" srcOrd="3" destOrd="0" presId="urn:microsoft.com/office/officeart/2005/8/layout/list1"/>
    <dgm:cxn modelId="{7F7E27AF-9DB8-487E-B444-3C3F4EFCD68F}" type="presParOf" srcId="{7FE46098-52C6-4699-86E2-63C03607638E}" destId="{7AD1169A-6775-4E16-AEC1-3B1C81AD086F}" srcOrd="4" destOrd="0" presId="urn:microsoft.com/office/officeart/2005/8/layout/list1"/>
    <dgm:cxn modelId="{5D16C84D-A3BA-4A63-B806-B958308B6B0F}" type="presParOf" srcId="{7AD1169A-6775-4E16-AEC1-3B1C81AD086F}" destId="{F4D8452E-8EB6-4E58-8F7F-BDE1AC908F3D}" srcOrd="0" destOrd="0" presId="urn:microsoft.com/office/officeart/2005/8/layout/list1"/>
    <dgm:cxn modelId="{4D47D412-BFA1-4DD9-AA22-737738A266D4}" type="presParOf" srcId="{7AD1169A-6775-4E16-AEC1-3B1C81AD086F}" destId="{10406A14-57A3-414B-A50C-334CA03EEE57}" srcOrd="1" destOrd="0" presId="urn:microsoft.com/office/officeart/2005/8/layout/list1"/>
    <dgm:cxn modelId="{5FC4A47D-C9A9-4311-BB9C-247877B9326E}" type="presParOf" srcId="{7FE46098-52C6-4699-86E2-63C03607638E}" destId="{2B81ACDE-6348-431E-8DEB-A0222B716320}" srcOrd="5" destOrd="0" presId="urn:microsoft.com/office/officeart/2005/8/layout/list1"/>
    <dgm:cxn modelId="{BBEA3ECC-A7BD-4526-AACA-E42567F67ECB}" type="presParOf" srcId="{7FE46098-52C6-4699-86E2-63C03607638E}" destId="{65345DB2-B901-42D0-8083-6C09265337E2}" srcOrd="6" destOrd="0" presId="urn:microsoft.com/office/officeart/2005/8/layout/list1"/>
    <dgm:cxn modelId="{17A6F48F-6401-4C5B-9580-95D4B3062924}" type="presParOf" srcId="{7FE46098-52C6-4699-86E2-63C03607638E}" destId="{69991CA6-D6EE-45FB-8CB7-100F3DDAF966}" srcOrd="7" destOrd="0" presId="urn:microsoft.com/office/officeart/2005/8/layout/list1"/>
    <dgm:cxn modelId="{A2B2C7AC-0916-4DF9-ABD0-AA76CB98784B}" type="presParOf" srcId="{7FE46098-52C6-4699-86E2-63C03607638E}" destId="{FDC6BD0D-344E-45B3-9586-92B84A770E77}" srcOrd="8" destOrd="0" presId="urn:microsoft.com/office/officeart/2005/8/layout/list1"/>
    <dgm:cxn modelId="{BEC84D99-1A57-47E1-A290-45BF677643EA}" type="presParOf" srcId="{FDC6BD0D-344E-45B3-9586-92B84A770E77}" destId="{75223EDC-17AC-46D4-AEE9-172483E557EB}" srcOrd="0" destOrd="0" presId="urn:microsoft.com/office/officeart/2005/8/layout/list1"/>
    <dgm:cxn modelId="{2361D4DF-D044-48F0-94F7-E4CB9E74D104}" type="presParOf" srcId="{FDC6BD0D-344E-45B3-9586-92B84A770E77}" destId="{1470BE6E-9587-4F31-98B4-8A4DD55CE848}" srcOrd="1" destOrd="0" presId="urn:microsoft.com/office/officeart/2005/8/layout/list1"/>
    <dgm:cxn modelId="{2E4FC045-77C0-46EB-966C-E31329DDB123}" type="presParOf" srcId="{7FE46098-52C6-4699-86E2-63C03607638E}" destId="{110B0568-7A26-435D-A1B8-F9E51F8F3349}" srcOrd="9" destOrd="0" presId="urn:microsoft.com/office/officeart/2005/8/layout/list1"/>
    <dgm:cxn modelId="{A728F085-B672-43F6-BE8B-C165F085B81E}" type="presParOf" srcId="{7FE46098-52C6-4699-86E2-63C03607638E}" destId="{FD893CF4-0ADD-447C-AE4B-46E0F484405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31D845F4-A313-4440-9EEA-8D8ABA684F05}" type="datetimeFigureOut">
              <a:rPr lang="es-ES"/>
              <a:pPr>
                <a:defRPr/>
              </a:pPr>
              <a:t>02/10/2018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7A2FEC0F-95C4-40A7-8FB7-21AAB4D91D4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DA65E78-B1D1-43FA-93A0-7C25F55B76E9}" type="datetimeFigureOut">
              <a:rPr lang="es-ES"/>
              <a:pPr>
                <a:defRPr/>
              </a:pPr>
              <a:t>02/10/2018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95325" y="739775"/>
            <a:ext cx="53451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73100" y="4686300"/>
            <a:ext cx="5389563" cy="44402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_tradnl" noProof="0" smtClean="0"/>
              <a:t>Haga clic para modificar el estilo de texto del patrón</a:t>
            </a:r>
          </a:p>
          <a:p>
            <a:pPr lvl="1"/>
            <a:r>
              <a:rPr lang="es-ES_tradnl" noProof="0" smtClean="0"/>
              <a:t>Segundo nivel</a:t>
            </a:r>
          </a:p>
          <a:p>
            <a:pPr lvl="2"/>
            <a:r>
              <a:rPr lang="es-ES_tradnl" noProof="0" smtClean="0"/>
              <a:t>Tercer nivel</a:t>
            </a:r>
          </a:p>
          <a:p>
            <a:pPr lvl="3"/>
            <a:r>
              <a:rPr lang="es-ES_tradnl" noProof="0" smtClean="0"/>
              <a:t>Cuarto nivel</a:t>
            </a:r>
          </a:p>
          <a:p>
            <a:pPr lvl="4"/>
            <a:r>
              <a:rPr lang="es-ES_tradnl" noProof="0" smtClean="0"/>
              <a:t>Quinto nivel</a:t>
            </a:r>
            <a:endParaRPr lang="es-ES" noProof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371013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14763" y="9371013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1CCF37B-6AB0-4117-9507-361EA8C9F4D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smtClean="0"/>
          </a:p>
        </p:txBody>
      </p:sp>
      <p:sp>
        <p:nvSpPr>
          <p:cNvPr id="16387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A60A6BF-F28A-4BE5-A684-CCDDDF091CE5}" type="slidenum">
              <a:rPr lang="es-E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s-ES"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smtClean="0"/>
          </a:p>
        </p:txBody>
      </p:sp>
      <p:sp>
        <p:nvSpPr>
          <p:cNvPr id="36867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4D1CB06-6098-4A71-9F43-D64A2D655041}" type="slidenum">
              <a:rPr lang="es-E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s-ES"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smtClean="0"/>
          </a:p>
        </p:txBody>
      </p:sp>
      <p:sp>
        <p:nvSpPr>
          <p:cNvPr id="39939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3BE5AB1-8E84-4773-AA7F-A1579E1C0D3B}" type="slidenum">
              <a:rPr lang="es-E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s-ES">
              <a:cs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smtClean="0"/>
          </a:p>
        </p:txBody>
      </p:sp>
      <p:sp>
        <p:nvSpPr>
          <p:cNvPr id="41987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96D84EF-D6AA-44FD-9B18-6DE722F0BA15}" type="slidenum">
              <a:rPr lang="es-E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s-ES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smtClean="0"/>
          </a:p>
        </p:txBody>
      </p:sp>
      <p:sp>
        <p:nvSpPr>
          <p:cNvPr id="18435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670B6B8-FCCA-4E57-A84C-41B6AF5AF9D9}" type="slidenum">
              <a:rPr lang="es-E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s-ES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smtClean="0"/>
          </a:p>
        </p:txBody>
      </p:sp>
      <p:sp>
        <p:nvSpPr>
          <p:cNvPr id="20483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81AA0B8-4F0A-4013-8F96-AF3CB40C773A}" type="slidenum">
              <a:rPr lang="es-E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s-ES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smtClean="0"/>
          </a:p>
        </p:txBody>
      </p:sp>
      <p:sp>
        <p:nvSpPr>
          <p:cNvPr id="22531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977DA6F-F701-4FCC-8700-125DAF1EC313}" type="slidenum">
              <a:rPr lang="es-E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s-ES"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smtClean="0"/>
          </a:p>
        </p:txBody>
      </p:sp>
      <p:sp>
        <p:nvSpPr>
          <p:cNvPr id="24579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BD9B087-3951-4F84-9923-521087B5494D}" type="slidenum">
              <a:rPr lang="es-E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s-ES"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smtClean="0"/>
          </a:p>
        </p:txBody>
      </p:sp>
      <p:sp>
        <p:nvSpPr>
          <p:cNvPr id="26627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A4B4DC9-AA6C-4E63-8821-D53F6B28B552}" type="slidenum">
              <a:rPr lang="es-E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s-ES"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smtClean="0"/>
          </a:p>
        </p:txBody>
      </p:sp>
      <p:sp>
        <p:nvSpPr>
          <p:cNvPr id="29699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C8E542F-4690-4185-82CF-EC51E2167206}" type="slidenum">
              <a:rPr lang="es-E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s-ES"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smtClean="0"/>
          </a:p>
        </p:txBody>
      </p:sp>
      <p:sp>
        <p:nvSpPr>
          <p:cNvPr id="32771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DAD9AF3-D045-43FA-933F-9A9D022926F4}" type="slidenum">
              <a:rPr lang="es-E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s-ES"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1 Marcador de imagen de diapositiva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s-ES" smtClean="0"/>
          </a:p>
        </p:txBody>
      </p:sp>
      <p:sp>
        <p:nvSpPr>
          <p:cNvPr id="34819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F1C78A8-298D-481F-A982-EDC56DD3E511}" type="slidenum">
              <a:rPr lang="es-E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s-ES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F864AF-7459-4A94-A5B4-33A8C260991C}" type="datetimeFigureOut">
              <a:rPr lang="es-PY"/>
              <a:pPr>
                <a:defRPr/>
              </a:pPr>
              <a:t>02/10/2018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23DCB5-5A5E-4414-A650-73D07855FCBE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31BBD7-EA7E-4802-AD2B-F26D9821D331}" type="datetimeFigureOut">
              <a:rPr lang="es-PY"/>
              <a:pPr>
                <a:defRPr/>
              </a:pPr>
              <a:t>02/10/2018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EA78A1-80D9-451E-9BB2-B66882072680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E5CB5-5BC8-4B7B-9FBF-2855B7AE18AF}" type="datetimeFigureOut">
              <a:rPr lang="es-PY"/>
              <a:pPr>
                <a:defRPr/>
              </a:pPr>
              <a:t>02/10/2018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CDDB74-F8F0-4343-BF7E-2A4ACF7F2E84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47C894-84E5-4A04-BF3C-0EB572D1F302}" type="datetimeFigureOut">
              <a:rPr lang="es-PY"/>
              <a:pPr>
                <a:defRPr/>
              </a:pPr>
              <a:t>02/10/2018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9C6A4D-E971-4356-8487-90867BDBF90F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7F076A-18A0-4D11-B552-672EA0EE35D3}" type="datetimeFigureOut">
              <a:rPr lang="es-PY"/>
              <a:pPr>
                <a:defRPr/>
              </a:pPr>
              <a:t>02/10/2018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3872B3-35C5-46CB-90E6-D4512AAE0F12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AE48E1-0188-43C2-8D5D-3C26B17D00B7}" type="datetimeFigureOut">
              <a:rPr lang="es-PY"/>
              <a:pPr>
                <a:defRPr/>
              </a:pPr>
              <a:t>02/10/2018</a:t>
            </a:fld>
            <a:endParaRPr lang="es-PY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8B60C-0123-4B54-91E6-E652224C627B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5D20D6-2361-4E57-9C99-1F7E9FDD38C7}" type="datetimeFigureOut">
              <a:rPr lang="es-PY"/>
              <a:pPr>
                <a:defRPr/>
              </a:pPr>
              <a:t>02/10/2018</a:t>
            </a:fld>
            <a:endParaRPr lang="es-PY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FF57E9-3416-4EA4-9040-508D2F0BF198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1CD933-3271-4224-9249-6BE39EC8230B}" type="datetimeFigureOut">
              <a:rPr lang="es-PY"/>
              <a:pPr>
                <a:defRPr/>
              </a:pPr>
              <a:t>02/10/2018</a:t>
            </a:fld>
            <a:endParaRPr lang="es-PY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B59430-D3D8-47A5-B284-43C620DD1286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9F3DC5-453D-48BD-B0F3-3C79618B31F9}" type="datetimeFigureOut">
              <a:rPr lang="es-PY"/>
              <a:pPr>
                <a:defRPr/>
              </a:pPr>
              <a:t>02/10/2018</a:t>
            </a:fld>
            <a:endParaRPr lang="es-PY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381E13-A038-4B9C-965B-173B31879C1D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9954C8-95D0-46CD-9B5D-85DE79BDD672}" type="datetimeFigureOut">
              <a:rPr lang="es-PY"/>
              <a:pPr>
                <a:defRPr/>
              </a:pPr>
              <a:t>02/10/2018</a:t>
            </a:fld>
            <a:endParaRPr lang="es-PY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7D420-891C-4EA2-85B2-EB94FB67562E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PY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PY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0ADB29-3552-4FE9-A1B9-D0129073C224}" type="datetimeFigureOut">
              <a:rPr lang="es-PY"/>
              <a:pPr>
                <a:defRPr/>
              </a:pPr>
              <a:t>02/10/2018</a:t>
            </a:fld>
            <a:endParaRPr lang="es-PY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B20840-2D8E-44D5-974D-56BC6D502F4B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s-PY" smtClean="0"/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Y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0EFE80B-9B7B-4938-958B-28E48D1E0373}" type="datetimeFigureOut">
              <a:rPr lang="es-PY"/>
              <a:pPr>
                <a:defRPr/>
              </a:pPr>
              <a:t>02/10/2018</a:t>
            </a:fld>
            <a:endParaRPr lang="es-PY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PY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7B5C019-5EE2-4DDB-AF25-D423F6668A4A}" type="slidenum">
              <a:rPr lang="es-PY"/>
              <a:pPr>
                <a:defRPr/>
              </a:pPr>
              <a:t>‹Nº›</a:t>
            </a:fld>
            <a:endParaRPr lang="es-P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Imagen 3" descr="plantillas-02.png"/>
          <p:cNvPicPr>
            <a:picLocks noChangeAspect="1"/>
          </p:cNvPicPr>
          <p:nvPr/>
        </p:nvPicPr>
        <p:blipFill>
          <a:blip r:embed="rId3"/>
          <a:srcRect t="94585"/>
          <a:stretch>
            <a:fillRect/>
          </a:stretch>
        </p:blipFill>
        <p:spPr bwMode="auto">
          <a:xfrm>
            <a:off x="0" y="6591300"/>
            <a:ext cx="9906000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2" descr="http://www.mujer.gov.py/application/files/4215/3780/2684/25._Aplcacion_Ley_Mujeres_rurales.jpg"/>
          <p:cNvPicPr>
            <a:picLocks noChangeAspect="1" noChangeArrowheads="1"/>
          </p:cNvPicPr>
          <p:nvPr/>
        </p:nvPicPr>
        <p:blipFill>
          <a:blip r:embed="rId4"/>
          <a:srcRect l="2383"/>
          <a:stretch>
            <a:fillRect/>
          </a:stretch>
        </p:blipFill>
        <p:spPr bwMode="auto">
          <a:xfrm>
            <a:off x="0" y="33338"/>
            <a:ext cx="9906000" cy="675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4 Título"/>
          <p:cNvSpPr>
            <a:spLocks noGrp="1"/>
          </p:cNvSpPr>
          <p:nvPr>
            <p:ph type="ctrTitle"/>
          </p:nvPr>
        </p:nvSpPr>
        <p:spPr>
          <a:xfrm>
            <a:off x="344488" y="115888"/>
            <a:ext cx="9001125" cy="1296987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PY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MINISTERIO DE LA </a:t>
            </a:r>
            <a:r>
              <a:rPr lang="es-PY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MUJER</a:t>
            </a:r>
            <a:r>
              <a:rPr lang="es-PY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PY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Y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Presentación Presupuesto 2019</a:t>
            </a:r>
            <a:endParaRPr lang="es-ES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1 CuadroTexto"/>
          <p:cNvSpPr txBox="1"/>
          <p:nvPr/>
        </p:nvSpPr>
        <p:spPr>
          <a:xfrm>
            <a:off x="415925" y="5991225"/>
            <a:ext cx="3960813" cy="46196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dirty="0">
                <a:solidFill>
                  <a:srgbClr val="C00000"/>
                </a:solidFill>
              </a:rPr>
              <a:t>Octubre, 2018</a:t>
            </a:r>
            <a:endParaRPr lang="es-ES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2 Marcador de contenido"/>
          <p:cNvSpPr txBox="1">
            <a:spLocks/>
          </p:cNvSpPr>
          <p:nvPr/>
        </p:nvSpPr>
        <p:spPr>
          <a:xfrm>
            <a:off x="849313" y="1412875"/>
            <a:ext cx="8207375" cy="48101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E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PROGRAMA CIUDAD MUJER</a:t>
            </a:r>
          </a:p>
          <a:p>
            <a:pPr lvl="1" algn="just" fontAlgn="auto">
              <a:spcAft>
                <a:spcPts val="0"/>
              </a:spcAft>
              <a:tabLst>
                <a:tab pos="6810375" algn="l"/>
              </a:tabLst>
              <a:defRPr/>
            </a:pPr>
            <a:endParaRPr lang="es-ES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1" algn="just" fontAlgn="auto">
              <a:spcAft>
                <a:spcPts val="0"/>
              </a:spcAft>
              <a:tabLst>
                <a:tab pos="6810375" algn="l"/>
              </a:tabLst>
              <a:defRPr/>
            </a:pPr>
            <a:r>
              <a:rPr lang="es-ES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Objetivo</a:t>
            </a:r>
            <a:r>
              <a:rPr lang="es-ES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</a:t>
            </a:r>
            <a:r>
              <a:rPr lang="es-E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Contribuir al empoderamiento de las mujeres de Paraguay, mejorando su salud </a:t>
            </a:r>
            <a:r>
              <a:rPr lang="es-E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integral, brindando </a:t>
            </a:r>
            <a:r>
              <a:rPr lang="es-E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una atención </a:t>
            </a:r>
            <a:r>
              <a:rPr lang="es-E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a </a:t>
            </a:r>
            <a:r>
              <a:rPr lang="es-E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la violencia contra las mujeres (VCM) y fomentando su participación laboral</a:t>
            </a:r>
            <a:r>
              <a:rPr lang="es-ES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pPr lvl="1" algn="just" fontAlgn="auto">
              <a:spcAft>
                <a:spcPts val="0"/>
              </a:spcAft>
              <a:tabLst>
                <a:tab pos="6810375" algn="l"/>
              </a:tabLst>
              <a:defRPr/>
            </a:pPr>
            <a:endParaRPr lang="es-ES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2 Marcador de contenido"/>
          <p:cNvSpPr txBox="1">
            <a:spLocks/>
          </p:cNvSpPr>
          <p:nvPr/>
        </p:nvSpPr>
        <p:spPr>
          <a:xfrm>
            <a:off x="849313" y="1412875"/>
            <a:ext cx="8677275" cy="48101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indent="-457200"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Centro Ciudad Mujer, Villa Elisa:</a:t>
            </a:r>
          </a:p>
          <a:p>
            <a:pPr fontAlgn="auto">
              <a:spcAft>
                <a:spcPts val="0"/>
              </a:spcAft>
              <a:defRPr/>
            </a:pPr>
            <a:endParaRPr lang="es-ES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2" name="1 Tabla"/>
          <p:cNvGraphicFramePr>
            <a:graphicFrameLocks noGrp="1"/>
          </p:cNvGraphicFramePr>
          <p:nvPr/>
        </p:nvGraphicFramePr>
        <p:xfrm>
          <a:off x="848544" y="2132855"/>
          <a:ext cx="8678768" cy="3597214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5832648"/>
                <a:gridCol w="1602390"/>
                <a:gridCol w="1243730"/>
              </a:tblGrid>
              <a:tr h="720081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1" u="none" strike="noStrike" dirty="0" smtClean="0">
                          <a:effectLst/>
                        </a:rPr>
                        <a:t>MÓDULO</a:t>
                      </a:r>
                      <a:endParaRPr lang="es-ES" sz="2000" b="1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1" u="none" strike="noStrike" dirty="0">
                          <a:effectLst/>
                        </a:rPr>
                        <a:t>Total Usuarias por Módulo</a:t>
                      </a:r>
                      <a:endParaRPr lang="es-ES" sz="2000" b="1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1" u="none" strike="noStrike" dirty="0">
                          <a:effectLst/>
                        </a:rPr>
                        <a:t>Total Atenciones</a:t>
                      </a:r>
                      <a:endParaRPr lang="es-ES" sz="2000" b="1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411019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 smtClean="0">
                          <a:effectLst/>
                        </a:rPr>
                        <a:t>Atención Inicial (registro y fichas)</a:t>
                      </a:r>
                      <a:endParaRPr lang="es-ES" sz="20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u="none" strike="noStrike">
                          <a:effectLst/>
                        </a:rPr>
                        <a:t>11.374</a:t>
                      </a:r>
                      <a:endParaRPr lang="es-ES" sz="20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u="none" strike="noStrike" dirty="0">
                          <a:effectLst/>
                        </a:rPr>
                        <a:t>11.374</a:t>
                      </a:r>
                      <a:endParaRPr lang="es-ES" sz="20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411019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 smtClean="0">
                          <a:effectLst/>
                        </a:rPr>
                        <a:t>Empoderamiento Económico</a:t>
                      </a:r>
                      <a:endParaRPr lang="es-ES" sz="20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u="none" strike="noStrike">
                          <a:effectLst/>
                        </a:rPr>
                        <a:t>3.606</a:t>
                      </a:r>
                      <a:endParaRPr lang="es-ES" sz="20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u="none" strike="noStrike" dirty="0">
                          <a:effectLst/>
                        </a:rPr>
                        <a:t>8.471</a:t>
                      </a:r>
                      <a:endParaRPr lang="es-ES" sz="20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411019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 smtClean="0">
                          <a:effectLst/>
                        </a:rPr>
                        <a:t>Prevención </a:t>
                      </a:r>
                      <a:r>
                        <a:rPr lang="es-ES" sz="2000" u="none" strike="noStrike" dirty="0">
                          <a:effectLst/>
                        </a:rPr>
                        <a:t>y Atención Violencia contra la </a:t>
                      </a:r>
                      <a:r>
                        <a:rPr lang="es-ES" sz="2000" u="none" strike="noStrike" dirty="0" smtClean="0">
                          <a:effectLst/>
                        </a:rPr>
                        <a:t>Mujer</a:t>
                      </a:r>
                      <a:endParaRPr lang="es-ES" sz="20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u="none" strike="noStrike">
                          <a:effectLst/>
                        </a:rPr>
                        <a:t>1.643</a:t>
                      </a:r>
                      <a:endParaRPr lang="es-ES" sz="20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u="none" strike="noStrike" dirty="0">
                          <a:effectLst/>
                        </a:rPr>
                        <a:t>4.150</a:t>
                      </a:r>
                      <a:endParaRPr lang="es-ES" sz="20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411019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 smtClean="0">
                          <a:effectLst/>
                        </a:rPr>
                        <a:t>Salud Integral</a:t>
                      </a:r>
                      <a:endParaRPr lang="es-ES" sz="20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u="none" strike="noStrike" dirty="0">
                          <a:effectLst/>
                        </a:rPr>
                        <a:t>5.557</a:t>
                      </a:r>
                      <a:endParaRPr lang="es-ES" sz="20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u="none" strike="noStrike" dirty="0">
                          <a:effectLst/>
                        </a:rPr>
                        <a:t>16.781</a:t>
                      </a:r>
                      <a:endParaRPr lang="es-ES" sz="20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411019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>
                          <a:effectLst/>
                        </a:rPr>
                        <a:t>Actividades/Cursos </a:t>
                      </a:r>
                      <a:r>
                        <a:rPr lang="es-ES" sz="2000" u="none" strike="noStrike" dirty="0" smtClean="0">
                          <a:effectLst/>
                        </a:rPr>
                        <a:t>– Educación para la Equidad</a:t>
                      </a:r>
                      <a:endParaRPr lang="es-ES" sz="20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u="none" strike="noStrike">
                          <a:effectLst/>
                        </a:rPr>
                        <a:t>53</a:t>
                      </a:r>
                      <a:endParaRPr lang="es-ES" sz="20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u="none" strike="noStrike" dirty="0">
                          <a:effectLst/>
                        </a:rPr>
                        <a:t>80</a:t>
                      </a:r>
                      <a:endParaRPr lang="es-ES" sz="20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411019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u="none" strike="noStrike" dirty="0">
                          <a:effectLst/>
                        </a:rPr>
                        <a:t>Actividades/Cursos </a:t>
                      </a:r>
                      <a:r>
                        <a:rPr lang="es-ES" sz="2000" u="none" strike="noStrike" dirty="0" smtClean="0">
                          <a:effectLst/>
                        </a:rPr>
                        <a:t>– Empoderamiento Económico</a:t>
                      </a:r>
                      <a:endParaRPr lang="es-ES" sz="20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u="none" strike="noStrike">
                          <a:effectLst/>
                        </a:rPr>
                        <a:t>177</a:t>
                      </a:r>
                      <a:endParaRPr lang="es-ES" sz="2000" b="0" i="0" u="none" strike="noStrike"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u="none" strike="noStrike" dirty="0">
                          <a:effectLst/>
                        </a:rPr>
                        <a:t>1.108</a:t>
                      </a:r>
                      <a:endParaRPr lang="es-ES" sz="2000" b="0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411019">
                <a:tc>
                  <a:txBody>
                    <a:bodyPr/>
                    <a:lstStyle/>
                    <a:p>
                      <a:pPr algn="l" fontAlgn="b"/>
                      <a:r>
                        <a:rPr lang="es-ES" sz="2000" b="1" u="none" strike="noStrike" dirty="0">
                          <a:effectLst/>
                        </a:rPr>
                        <a:t>Totales</a:t>
                      </a:r>
                      <a:endParaRPr lang="es-ES" sz="2000" b="1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1" u="none" strike="noStrike" dirty="0">
                          <a:effectLst/>
                        </a:rPr>
                        <a:t>------------</a:t>
                      </a:r>
                      <a:endParaRPr lang="es-ES" sz="2000" b="1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1" u="none" strike="noStrike" dirty="0">
                          <a:effectLst/>
                        </a:rPr>
                        <a:t>41.964</a:t>
                      </a:r>
                      <a:endParaRPr lang="es-ES" sz="2000" b="1" i="0" u="none" strike="noStrike" dirty="0"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33795" name="3 Rectángulo"/>
          <p:cNvSpPr>
            <a:spLocks noChangeArrowheads="1"/>
          </p:cNvSpPr>
          <p:nvPr/>
        </p:nvSpPr>
        <p:spPr bwMode="auto">
          <a:xfrm>
            <a:off x="844550" y="5732463"/>
            <a:ext cx="7856538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b="1">
                <a:latin typeface="Calibri" pitchFamily="34" charset="0"/>
              </a:rPr>
              <a:t>Fuente</a:t>
            </a:r>
            <a:r>
              <a:rPr lang="es-ES">
                <a:latin typeface="Calibri" pitchFamily="34" charset="0"/>
              </a:rPr>
              <a:t>: elaboración propia en base a datos del Sistema de Información y Registro </a:t>
            </a:r>
          </a:p>
          <a:p>
            <a:r>
              <a:rPr lang="es-ES" b="1">
                <a:latin typeface="Calibri" pitchFamily="34" charset="0"/>
              </a:rPr>
              <a:t>Nota</a:t>
            </a:r>
            <a:r>
              <a:rPr lang="es-ES">
                <a:latin typeface="Calibri" pitchFamily="34" charset="0"/>
              </a:rPr>
              <a:t>: </a:t>
            </a:r>
            <a:r>
              <a:rPr lang="es-ES" b="1">
                <a:latin typeface="Calibri" pitchFamily="34" charset="0"/>
              </a:rPr>
              <a:t>Total usuarias únicas es: 11.680, al 30 de agosto de 2018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2 Marcador de contenido"/>
          <p:cNvSpPr txBox="1">
            <a:spLocks/>
          </p:cNvSpPr>
          <p:nvPr/>
        </p:nvSpPr>
        <p:spPr>
          <a:xfrm>
            <a:off x="849313" y="1412875"/>
            <a:ext cx="8677275" cy="48101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indent="-457200"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Centro Ciudad Mujer, Villa Elisa:</a:t>
            </a:r>
          </a:p>
          <a:p>
            <a:pPr fontAlgn="auto">
              <a:spcAft>
                <a:spcPts val="0"/>
              </a:spcAft>
              <a:defRPr/>
            </a:pPr>
            <a:endParaRPr lang="es-ES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5842" name="4 Grupo"/>
          <p:cNvGrpSpPr>
            <a:grpSpLocks/>
          </p:cNvGrpSpPr>
          <p:nvPr/>
        </p:nvGrpSpPr>
        <p:grpSpPr bwMode="auto">
          <a:xfrm>
            <a:off x="279400" y="0"/>
            <a:ext cx="9345613" cy="6858000"/>
            <a:chOff x="279272" y="0"/>
            <a:chExt cx="9345612" cy="6858000"/>
          </a:xfrm>
        </p:grpSpPr>
        <p:pic>
          <p:nvPicPr>
            <p:cNvPr id="35843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79272" y="0"/>
              <a:ext cx="9345612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" name="2 CuadroTexto"/>
            <p:cNvSpPr txBox="1"/>
            <p:nvPr/>
          </p:nvSpPr>
          <p:spPr>
            <a:xfrm>
              <a:off x="344360" y="115888"/>
              <a:ext cx="5976936" cy="923925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ES" b="1" dirty="0"/>
                <a:t>DESDE LA APERTURA Y HASTA EL 30 DE AGOSTO, MUJERES DE 130 DISTRITOS DE LOS 17 DEPARTAMENTOS DEL PAÍS </a:t>
              </a:r>
              <a:r>
                <a:rPr lang="es-ES" dirty="0"/>
                <a:t>ACUDIERON AL CCM</a:t>
              </a:r>
              <a:endParaRPr lang="es-E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lvl="1" indent="-457200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s-E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Ciudad Mujer Móvil:</a:t>
            </a:r>
          </a:p>
          <a:p>
            <a:pPr lvl="1" algn="just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s-ES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Objetivo: </a:t>
            </a:r>
            <a:r>
              <a:rPr lang="es-E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Acercar la </a:t>
            </a:r>
            <a:r>
              <a:rPr lang="es-ES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oferta pública </a:t>
            </a:r>
            <a:r>
              <a:rPr lang="es-E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 las </a:t>
            </a:r>
            <a:r>
              <a:rPr lang="es-ES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comunidades más distantes del país</a:t>
            </a:r>
            <a:endParaRPr lang="es-E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457200" lvl="1" indent="0" algn="just" fontAlgn="auto">
              <a:spcAft>
                <a:spcPts val="0"/>
              </a:spcAft>
              <a:buFont typeface="Arial" pitchFamily="34" charset="0"/>
              <a:buNone/>
              <a:tabLst>
                <a:tab pos="6810375" algn="l"/>
              </a:tabLst>
              <a:defRPr/>
            </a:pPr>
            <a:r>
              <a:rPr lang="es-ES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      Pretende </a:t>
            </a:r>
            <a:r>
              <a:rPr lang="es-E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llegar a los 17 </a:t>
            </a:r>
            <a:r>
              <a:rPr lang="es-ES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departamentos</a:t>
            </a:r>
            <a:endParaRPr lang="es-PY" sz="2400" dirty="0"/>
          </a:p>
        </p:txBody>
      </p:sp>
      <p:pic>
        <p:nvPicPr>
          <p:cNvPr id="37890" name="Picture 2" descr="C:\Users\user\Downloads\facebook_153735814569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16101">
            <a:off x="5430838" y="3657600"/>
            <a:ext cx="4254500" cy="315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5950" y="1268413"/>
            <a:ext cx="1722438" cy="2297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/>
            <a:ext uri="{91240B29-F687-4F45-9708-019B960494DF}"/>
          </a:extLst>
        </p:spPr>
      </p:pic>
      <p:pic>
        <p:nvPicPr>
          <p:cNvPr id="38914" name="Picture 6"/>
          <p:cNvPicPr>
            <a:picLocks noChangeAspect="1" noChangeArrowheads="1"/>
          </p:cNvPicPr>
          <p:nvPr/>
        </p:nvPicPr>
        <p:blipFill>
          <a:blip r:embed="rId4"/>
          <a:srcRect r="4482"/>
          <a:stretch>
            <a:fillRect/>
          </a:stretch>
        </p:blipFill>
        <p:spPr bwMode="auto">
          <a:xfrm>
            <a:off x="2814638" y="1268413"/>
            <a:ext cx="3651250" cy="5097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40563" y="3770313"/>
            <a:ext cx="1560512" cy="279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83363" y="1328738"/>
            <a:ext cx="2473325" cy="278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Rectángulo"/>
          <p:cNvSpPr/>
          <p:nvPr/>
        </p:nvSpPr>
        <p:spPr>
          <a:xfrm>
            <a:off x="55563" y="5300663"/>
            <a:ext cx="3009900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7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Oficinas móviles del MINMUJER</a:t>
            </a:r>
            <a:endParaRPr lang="es-ES_tradnl" sz="27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CuadroTexto 6"/>
          <p:cNvSpPr txBox="1">
            <a:spLocks noChangeArrowheads="1"/>
          </p:cNvSpPr>
          <p:nvPr/>
        </p:nvSpPr>
        <p:spPr bwMode="auto">
          <a:xfrm>
            <a:off x="3729038" y="2997200"/>
            <a:ext cx="46116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6000">
                <a:solidFill>
                  <a:srgbClr val="C00000"/>
                </a:solidFill>
                <a:latin typeface="Calibri" pitchFamily="34" charset="0"/>
              </a:rPr>
              <a:t>Gracias</a:t>
            </a:r>
          </a:p>
        </p:txBody>
      </p:sp>
      <p:grpSp>
        <p:nvGrpSpPr>
          <p:cNvPr id="40962" name="1 Grupo"/>
          <p:cNvGrpSpPr>
            <a:grpSpLocks/>
          </p:cNvGrpSpPr>
          <p:nvPr/>
        </p:nvGrpSpPr>
        <p:grpSpPr bwMode="auto">
          <a:xfrm>
            <a:off x="3944938" y="5229225"/>
            <a:ext cx="4640262" cy="522288"/>
            <a:chOff x="4160912" y="4937878"/>
            <a:chExt cx="5745088" cy="646331"/>
          </a:xfrm>
        </p:grpSpPr>
        <p:sp>
          <p:nvSpPr>
            <p:cNvPr id="11" name="10 Rectángulo"/>
            <p:cNvSpPr/>
            <p:nvPr/>
          </p:nvSpPr>
          <p:spPr>
            <a:xfrm>
              <a:off x="4160912" y="4937878"/>
              <a:ext cx="5745088" cy="646331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s-PY" dirty="0">
                  <a:solidFill>
                    <a:schemeClr val="accent6">
                      <a:lumMod val="60000"/>
                      <a:lumOff val="40000"/>
                    </a:schemeClr>
                  </a:solidFill>
                </a:rPr>
                <a:t> </a:t>
              </a:r>
              <a:endParaRPr lang="es-PY" dirty="0">
                <a:solidFill>
                  <a:schemeClr val="accent6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7" name="6 CuadroTexto"/>
            <p:cNvSpPr txBox="1"/>
            <p:nvPr/>
          </p:nvSpPr>
          <p:spPr>
            <a:xfrm>
              <a:off x="4233634" y="4963418"/>
              <a:ext cx="5615368" cy="495062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2000"/>
                </a:spcAft>
                <a:defRPr/>
              </a:pPr>
              <a:r>
                <a:rPr lang="es-PY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cs typeface="+mn-cs"/>
                </a:rPr>
                <a:t>www.mujer.gov.py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2 Marcador de contenido"/>
          <p:cNvSpPr txBox="1">
            <a:spLocks/>
          </p:cNvSpPr>
          <p:nvPr/>
        </p:nvSpPr>
        <p:spPr>
          <a:xfrm>
            <a:off x="849313" y="1412875"/>
            <a:ext cx="8496300" cy="4810125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PY" sz="3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NATURALEZA</a:t>
            </a:r>
          </a:p>
          <a:p>
            <a:pPr algn="just" fontAlgn="auto">
              <a:spcAft>
                <a:spcPts val="0"/>
              </a:spcAft>
              <a:defRPr/>
            </a:pPr>
            <a:r>
              <a:rPr lang="es-PY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El </a:t>
            </a:r>
            <a:r>
              <a:rPr lang="es-PY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Ministerio de la Mujer </a:t>
            </a:r>
            <a:r>
              <a:rPr lang="es-PY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es un organismo público creado por Ley  34/92. Por Ley 4675/2012 fue elevada a rango de Ministerio.</a:t>
            </a:r>
          </a:p>
          <a:p>
            <a:pPr algn="just" fontAlgn="auto">
              <a:spcAft>
                <a:spcPts val="0"/>
              </a:spcAft>
              <a:defRPr/>
            </a:pPr>
            <a:r>
              <a:rPr lang="es-PY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Es la instancia gubernamental rectora, normativa y estratégica de las políticas de género. Con autonomía técnica y de gestión, impulsa planes de acción para promover la igualdad de oportunidades y la equidad entre mujeres y hombres. Actualmente coordina la implementación del IV Plan Nacional de Igualdad 2018-2024, basado en la Constitución Nacional y teniendo en consideración los Objetivos de Desarrollo Sostenible, en particular el ODS 5.</a:t>
            </a:r>
            <a:endParaRPr lang="es-E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 algn="l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ES" sz="2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2 Marcador de contenido"/>
          <p:cNvSpPr txBox="1">
            <a:spLocks/>
          </p:cNvSpPr>
          <p:nvPr/>
        </p:nvSpPr>
        <p:spPr>
          <a:xfrm>
            <a:off x="849313" y="1412875"/>
            <a:ext cx="8496300" cy="4810125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auto">
              <a:spcAft>
                <a:spcPts val="0"/>
              </a:spcAft>
              <a:defRPr/>
            </a:pPr>
            <a:r>
              <a:rPr lang="es-PY" sz="3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MISIÓN: </a:t>
            </a:r>
            <a:r>
              <a:rPr lang="es-PY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“</a:t>
            </a:r>
            <a:r>
              <a:rPr lang="es-PY" sz="28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El Ministerio de la Mujer es una institución rectora, normativa y articuladora, que impulsa e implementa políticas públicas con perspectiva de género, promoviendo el pleno ejercicio de los Derechos Humanos de las </a:t>
            </a:r>
            <a:r>
              <a:rPr lang="es-PY" sz="28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mujeres.</a:t>
            </a:r>
            <a:endParaRPr lang="es-ES" sz="2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 fontAlgn="auto">
              <a:spcAft>
                <a:spcPts val="0"/>
              </a:spcAft>
              <a:defRPr/>
            </a:pPr>
            <a:r>
              <a:rPr lang="es-PY" sz="3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VISIÓN: </a:t>
            </a:r>
            <a:r>
              <a:rPr lang="es-PY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“</a:t>
            </a:r>
            <a:r>
              <a:rPr lang="es-PY" sz="28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Una sociedad con ejercicio real y efectivo de los Derechos Humanos de las mujeres, con un marco legal adecuado al enfoque de igualdad y políticas públicas de género, y el fomento de procesos de empoderamiento de las mujeres, como actoras políticas, económicas, sociales y culturales, que afianzan el desarrollo sustentable del Paraguay</a:t>
            </a:r>
            <a:r>
              <a:rPr lang="es-PY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”.</a:t>
            </a:r>
            <a:endParaRPr lang="es-E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2 Marcador de contenido"/>
          <p:cNvSpPr txBox="1">
            <a:spLocks/>
          </p:cNvSpPr>
          <p:nvPr/>
        </p:nvSpPr>
        <p:spPr>
          <a:xfrm>
            <a:off x="849313" y="1412875"/>
            <a:ext cx="8496300" cy="48101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PY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OBJETIVO</a:t>
            </a:r>
            <a:endParaRPr lang="es-PY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fontAlgn="auto">
              <a:spcAft>
                <a:spcPts val="0"/>
              </a:spcAft>
              <a:defRPr/>
            </a:pPr>
            <a:r>
              <a:rPr lang="es-PY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Avanzar hacia la igualdad real y efectiva, allanando los obstáculos que la dificultan o impiden, facilitando la participación de la mujer en todos los ámbitos. </a:t>
            </a:r>
            <a:endParaRPr lang="es-PY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 fontAlgn="auto">
              <a:spcAft>
                <a:spcPts val="0"/>
              </a:spcAft>
              <a:defRPr/>
            </a:pPr>
            <a:endParaRPr lang="es-ES" sz="2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 fontAlgn="auto">
              <a:spcAft>
                <a:spcPts val="0"/>
              </a:spcAft>
              <a:defRPr/>
            </a:pPr>
            <a:endParaRPr lang="es-ES" sz="2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 fontAlgn="auto">
              <a:spcAft>
                <a:spcPts val="0"/>
              </a:spcAft>
              <a:defRPr/>
            </a:pPr>
            <a:endParaRPr lang="es-ES" sz="2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 fontAlgn="auto">
              <a:spcAft>
                <a:spcPts val="0"/>
              </a:spcAft>
              <a:defRPr/>
            </a:pPr>
            <a:endParaRPr lang="es-ES" sz="2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1506" name="Picture 2" descr="web-1.jpg"/>
          <p:cNvPicPr>
            <a:picLocks noChangeAspect="1" noChangeArrowheads="1"/>
          </p:cNvPicPr>
          <p:nvPr/>
        </p:nvPicPr>
        <p:blipFill>
          <a:blip r:embed="rId3"/>
          <a:srcRect l="10043" t="17943" r="8156" b="9567"/>
          <a:stretch>
            <a:fillRect/>
          </a:stretch>
        </p:blipFill>
        <p:spPr bwMode="auto">
          <a:xfrm>
            <a:off x="849313" y="3357563"/>
            <a:ext cx="4103687" cy="290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2" descr="28._Dia_Internacional_Discapacidad_Auditiva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84800" y="3351213"/>
            <a:ext cx="3744913" cy="295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2 Marcador de contenido"/>
          <p:cNvSpPr txBox="1">
            <a:spLocks/>
          </p:cNvSpPr>
          <p:nvPr/>
        </p:nvSpPr>
        <p:spPr>
          <a:xfrm>
            <a:off x="849313" y="1412875"/>
            <a:ext cx="8496300" cy="48101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PY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GRUPO META</a:t>
            </a:r>
            <a:endParaRPr lang="es-PY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auto">
              <a:spcAft>
                <a:spcPts val="0"/>
              </a:spcAft>
              <a:defRPr/>
            </a:pPr>
            <a:r>
              <a:rPr lang="es-PY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Mujeres en todos sus ciclos de vida</a:t>
            </a:r>
            <a:endParaRPr lang="es-PY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 fontAlgn="auto">
              <a:spcAft>
                <a:spcPts val="0"/>
              </a:spcAft>
              <a:defRPr/>
            </a:pPr>
            <a:endParaRPr lang="es-ES" sz="2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 fontAlgn="auto">
              <a:spcAft>
                <a:spcPts val="0"/>
              </a:spcAft>
              <a:defRPr/>
            </a:pPr>
            <a:endParaRPr lang="es-ES" sz="2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 fontAlgn="auto">
              <a:spcAft>
                <a:spcPts val="0"/>
              </a:spcAft>
              <a:defRPr/>
            </a:pPr>
            <a:endParaRPr lang="es-ES" sz="2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 fontAlgn="auto">
              <a:spcAft>
                <a:spcPts val="0"/>
              </a:spcAft>
              <a:defRPr/>
            </a:pPr>
            <a:endParaRPr lang="es-ES" sz="2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3554" name="Picture 4" descr="http://www.mujer.gov.py/application/files/8515/3513/7663/ciudad_mujer_movil_2.jpg"/>
          <p:cNvPicPr>
            <a:picLocks noChangeAspect="1" noChangeArrowheads="1"/>
          </p:cNvPicPr>
          <p:nvPr/>
        </p:nvPicPr>
        <p:blipFill>
          <a:blip r:embed="rId3"/>
          <a:srcRect r="1891" b="14107"/>
          <a:stretch>
            <a:fillRect/>
          </a:stretch>
        </p:blipFill>
        <p:spPr bwMode="auto">
          <a:xfrm>
            <a:off x="1497013" y="2565400"/>
            <a:ext cx="7205662" cy="424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2 Marcador de contenido"/>
          <p:cNvSpPr txBox="1">
            <a:spLocks/>
          </p:cNvSpPr>
          <p:nvPr/>
        </p:nvSpPr>
        <p:spPr>
          <a:xfrm>
            <a:off x="849313" y="1412875"/>
            <a:ext cx="8496300" cy="48101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PY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El </a:t>
            </a:r>
            <a:r>
              <a:rPr lang="es-PY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Ministerio de la Mujer </a:t>
            </a:r>
            <a:r>
              <a:rPr lang="es-PY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ha presentado el Anteproyecto de Presupuesto Institucional para el año </a:t>
            </a:r>
            <a:r>
              <a:rPr lang="es-PY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2019 </a:t>
            </a:r>
            <a:r>
              <a:rPr lang="es-PY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por un total de </a:t>
            </a:r>
            <a:r>
              <a:rPr lang="es-PY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Gs. </a:t>
            </a:r>
            <a:r>
              <a:rPr lang="es-E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26.672.195.733,</a:t>
            </a:r>
            <a:r>
              <a:rPr lang="es-E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representando el 0,04% del PGN</a:t>
            </a:r>
          </a:p>
          <a:p>
            <a:pPr algn="just" fontAlgn="auto">
              <a:spcAft>
                <a:spcPts val="0"/>
              </a:spcAft>
              <a:defRPr/>
            </a:pPr>
            <a:endParaRPr lang="es-ES" sz="2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 fontAlgn="auto">
              <a:spcAft>
                <a:spcPts val="0"/>
              </a:spcAft>
              <a:defRPr/>
            </a:pPr>
            <a:endParaRPr lang="es-ES" sz="2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 fontAlgn="auto">
              <a:spcAft>
                <a:spcPts val="0"/>
              </a:spcAft>
              <a:defRPr/>
            </a:pPr>
            <a:endParaRPr lang="es-ES" sz="2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 fontAlgn="auto">
              <a:spcAft>
                <a:spcPts val="0"/>
              </a:spcAft>
              <a:defRPr/>
            </a:pPr>
            <a:endParaRPr lang="es-ES" sz="2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5602" name="Picture 2" descr="PORTADA_27_SETIEMBR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97013" y="2741613"/>
            <a:ext cx="6981825" cy="392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s-PY" dirty="0" smtClean="0"/>
              <a:t/>
            </a:r>
            <a:br>
              <a:rPr lang="es-PY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3600" dirty="0" smtClean="0">
                <a:solidFill>
                  <a:schemeClr val="accent2"/>
                </a:solidFill>
              </a:rPr>
              <a:t>Presupuesto 2.019 </a:t>
            </a:r>
            <a:br>
              <a:rPr lang="en-US" sz="3600" dirty="0" smtClean="0">
                <a:solidFill>
                  <a:schemeClr val="accent2"/>
                </a:solidFill>
              </a:rPr>
            </a:br>
            <a:endParaRPr lang="en-US" sz="3600" dirty="0">
              <a:solidFill>
                <a:schemeClr val="accent2"/>
              </a:solidFill>
            </a:endParaRP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</p:nvPr>
        </p:nvGraphicFramePr>
        <p:xfrm>
          <a:off x="495300" y="1628775"/>
          <a:ext cx="8705850" cy="399573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902057">
                  <a:extLst>
                    <a:ext uri="{9D8B030D-6E8A-4147-A177-3AD203B41FA5}"/>
                  </a:extLst>
                </a:gridCol>
                <a:gridCol w="4474708">
                  <a:extLst>
                    <a:ext uri="{9D8B030D-6E8A-4147-A177-3AD203B41FA5}"/>
                  </a:extLst>
                </a:gridCol>
                <a:gridCol w="1329407">
                  <a:extLst>
                    <a:ext uri="{9D8B030D-6E8A-4147-A177-3AD203B41FA5}"/>
                  </a:extLst>
                </a:gridCol>
              </a:tblGrid>
              <a:tr h="333253"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Por</a:t>
                      </a:r>
                      <a:r>
                        <a:rPr lang="es-PY" baseline="0" dirty="0" smtClean="0"/>
                        <a:t> Nivel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Detalle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dirty="0" smtClean="0"/>
                        <a:t>%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30444">
                <a:tc>
                  <a:txBody>
                    <a:bodyPr/>
                    <a:lstStyle/>
                    <a:p>
                      <a:r>
                        <a:rPr lang="es-PY" sz="1200" dirty="0" smtClean="0"/>
                        <a:t>100 – Servicios Personales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200" dirty="0" smtClean="0"/>
                        <a:t>Servicios Personales: Nombrados, contratados, otros gastos.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200" baseline="0" dirty="0" smtClean="0"/>
                        <a:t>55,37 %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726655">
                <a:tc>
                  <a:txBody>
                    <a:bodyPr/>
                    <a:lstStyle/>
                    <a:p>
                      <a:r>
                        <a:rPr lang="es-PY" sz="1200" dirty="0" smtClean="0"/>
                        <a:t>200</a:t>
                      </a:r>
                      <a:r>
                        <a:rPr lang="es-PY" sz="1200" baseline="0" dirty="0" smtClean="0"/>
                        <a:t> – Servicios No Personales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200" dirty="0" smtClean="0"/>
                        <a:t>Servicios de Limpieza del local del Ministerio, Centros Regionales, Albergues y Centro Ciudad Mujer. Servicios de digitalización de documentos, impresión de trípticos y folletos - campaña de Trata,</a:t>
                      </a:r>
                      <a:r>
                        <a:rPr lang="es-ES" sz="1200" baseline="0" dirty="0" smtClean="0"/>
                        <a:t> etc.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200" dirty="0" smtClean="0"/>
                        <a:t>28,87%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30444">
                <a:tc>
                  <a:txBody>
                    <a:bodyPr/>
                    <a:lstStyle/>
                    <a:p>
                      <a:r>
                        <a:rPr lang="es-PY" sz="1200" dirty="0" smtClean="0"/>
                        <a:t>300 – Bienes de Consumo</a:t>
                      </a:r>
                      <a:r>
                        <a:rPr lang="es-PY" sz="1200" baseline="0" dirty="0" smtClean="0"/>
                        <a:t> e Insumos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200" dirty="0" smtClean="0"/>
                        <a:t>Útiles de oficina, e insumos en general. Combustibles y lubricantes, etc.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200" dirty="0" smtClean="0"/>
                        <a:t>4,13%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430444">
                <a:tc>
                  <a:txBody>
                    <a:bodyPr/>
                    <a:lstStyle/>
                    <a:p>
                      <a:r>
                        <a:rPr lang="es-PY" sz="1200" dirty="0" smtClean="0"/>
                        <a:t>500</a:t>
                      </a:r>
                      <a:r>
                        <a:rPr lang="es-PY" sz="1200" baseline="0" dirty="0" smtClean="0"/>
                        <a:t> – Inversión Física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200" dirty="0" smtClean="0"/>
                        <a:t>Equipos de oficina y computadoras.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200" dirty="0" smtClean="0"/>
                        <a:t>1,80%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726655">
                <a:tc>
                  <a:txBody>
                    <a:bodyPr/>
                    <a:lstStyle/>
                    <a:p>
                      <a:r>
                        <a:rPr lang="es-PY" sz="1200" dirty="0" smtClean="0"/>
                        <a:t>800 - Transferencias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200" dirty="0" smtClean="0"/>
                        <a:t>Transferencia a Entidades sin fines de Lucro "Proyecto Mujeres Emprendedoras de la Agricultura Familiar" Donación Gobierno de Marruecos. Asistencia social a personas víctimas de trata de personas.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s-PY" sz="1200" dirty="0" smtClean="0"/>
                    </a:p>
                    <a:p>
                      <a:pPr algn="ctr"/>
                      <a:r>
                        <a:rPr lang="es-PY" sz="1200" dirty="0" smtClean="0"/>
                        <a:t>9,76%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  <a:tr h="666519">
                <a:tc>
                  <a:txBody>
                    <a:bodyPr/>
                    <a:lstStyle/>
                    <a:p>
                      <a:r>
                        <a:rPr lang="es-PY" sz="1200" dirty="0" smtClean="0"/>
                        <a:t>900 – Otros Gastos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err="1" smtClean="0"/>
                        <a:t>Tasas</a:t>
                      </a:r>
                      <a:r>
                        <a:rPr lang="en-US" sz="1200" dirty="0" smtClean="0"/>
                        <a:t> y </a:t>
                      </a:r>
                      <a:r>
                        <a:rPr lang="en-US" sz="1200" dirty="0" err="1" smtClean="0"/>
                        <a:t>Patentes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PY" sz="1200" dirty="0" smtClean="0"/>
                        <a:t>0,07%</a:t>
                      </a:r>
                      <a:endParaRPr lang="en-US" sz="1200" dirty="0"/>
                    </a:p>
                  </a:txBody>
                  <a:tcPr/>
                </a:tc>
                <a:extLst>
                  <a:ext uri="{0D108BD9-81ED-4DB2-BD59-A6C34878D82A}"/>
                </a:extLst>
              </a:tr>
            </a:tbl>
          </a:graphicData>
        </a:graphic>
      </p:graphicFrame>
      <p:sp>
        <p:nvSpPr>
          <p:cNvPr id="27684" name="CuadroTexto 4"/>
          <p:cNvSpPr txBox="1">
            <a:spLocks noChangeArrowheads="1"/>
          </p:cNvSpPr>
          <p:nvPr/>
        </p:nvSpPr>
        <p:spPr bwMode="auto">
          <a:xfrm>
            <a:off x="454025" y="5648325"/>
            <a:ext cx="87471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PY">
                <a:latin typeface="Calibri" pitchFamily="34" charset="0"/>
              </a:rPr>
              <a:t>Cabe resaltar que el 10,78 % del presupuesto 2.019 corresponde al Proyecto. “ Mujeres Emprendedoras” Donación del Gobierno de Marruecos. Fuente de Financiamiento 30. </a:t>
            </a:r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2 Marcador de contenido"/>
          <p:cNvSpPr txBox="1">
            <a:spLocks/>
          </p:cNvSpPr>
          <p:nvPr/>
        </p:nvSpPr>
        <p:spPr>
          <a:xfrm>
            <a:off x="849313" y="1412875"/>
            <a:ext cx="8496300" cy="7207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s-ES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EJES PRIORITARIOS DE TRABAJO 2019</a:t>
            </a:r>
            <a:endParaRPr lang="es-PY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just" fontAlgn="auto">
              <a:spcAft>
                <a:spcPts val="0"/>
              </a:spcAft>
              <a:defRPr/>
            </a:pPr>
            <a:endParaRPr lang="es-ES" sz="2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 fontAlgn="auto">
              <a:spcAft>
                <a:spcPts val="0"/>
              </a:spcAft>
              <a:defRPr/>
            </a:pPr>
            <a:endParaRPr lang="es-ES" sz="2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 fontAlgn="auto">
              <a:spcAft>
                <a:spcPts val="0"/>
              </a:spcAft>
              <a:defRPr/>
            </a:pPr>
            <a:endParaRPr lang="es-ES" sz="2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2" name="1 Diagrama"/>
          <p:cNvGraphicFramePr/>
          <p:nvPr/>
        </p:nvGraphicFramePr>
        <p:xfrm>
          <a:off x="1568624" y="1772816"/>
          <a:ext cx="7920880" cy="49067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smtClean="0"/>
          </a:p>
        </p:txBody>
      </p:sp>
      <p:sp>
        <p:nvSpPr>
          <p:cNvPr id="30722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smtClean="0"/>
          </a:p>
        </p:txBody>
      </p:sp>
      <p:pic>
        <p:nvPicPr>
          <p:cNvPr id="30723" name="Picture 2" descr="C:\Users\MELI\Downloads\IMG-20181002-WA0017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00949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1249</TotalTime>
  <Words>513</Words>
  <Application>Microsoft Office PowerPoint</Application>
  <PresentationFormat>A4 (210 x 297 mm)</PresentationFormat>
  <Paragraphs>75</Paragraphs>
  <Slides>15</Slides>
  <Notes>12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Plantilla de diseño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8" baseType="lpstr">
      <vt:lpstr>Calibri</vt:lpstr>
      <vt:lpstr>Arial</vt:lpstr>
      <vt:lpstr>Tema de Office</vt:lpstr>
      <vt:lpstr>MINISTERIO DE LA MUJER Presentación Presupuesto 2019</vt:lpstr>
      <vt:lpstr>Diapositiva 2</vt:lpstr>
      <vt:lpstr>Diapositiva 3</vt:lpstr>
      <vt:lpstr>Diapositiva 4</vt:lpstr>
      <vt:lpstr>Diapositiva 5</vt:lpstr>
      <vt:lpstr>Diapositiva 6</vt:lpstr>
      <vt:lpstr>  Presupuesto 2.019  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CIUDAD MUJER EN PARAGUAY</dc:title>
  <dc:creator>User</dc:creator>
  <cp:lastModifiedBy>Tu hermana</cp:lastModifiedBy>
  <cp:revision>130</cp:revision>
  <cp:lastPrinted>2018-10-02T13:21:56Z</cp:lastPrinted>
  <dcterms:created xsi:type="dcterms:W3CDTF">2017-08-11T11:23:44Z</dcterms:created>
  <dcterms:modified xsi:type="dcterms:W3CDTF">2018-10-02T13:49:20Z</dcterms:modified>
</cp:coreProperties>
</file>