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8" r:id="rId3"/>
    <p:sldId id="352" r:id="rId4"/>
    <p:sldId id="345" r:id="rId5"/>
    <p:sldId id="354" r:id="rId6"/>
    <p:sldId id="353" r:id="rId7"/>
    <p:sldId id="356" r:id="rId8"/>
    <p:sldId id="347" r:id="rId9"/>
    <p:sldId id="355" r:id="rId10"/>
    <p:sldId id="348" r:id="rId11"/>
    <p:sldId id="350" r:id="rId12"/>
    <p:sldId id="358" r:id="rId13"/>
    <p:sldId id="357" r:id="rId14"/>
    <p:sldId id="325" r:id="rId15"/>
    <p:sldId id="318" r:id="rId16"/>
  </p:sldIdLst>
  <p:sldSz cx="9906000" cy="6858000" type="A4"/>
  <p:notesSz cx="6735763" cy="9866313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784" autoAdjust="0"/>
  </p:normalViewPr>
  <p:slideViewPr>
    <p:cSldViewPr>
      <p:cViewPr>
        <p:scale>
          <a:sx n="60" d="100"/>
          <a:sy n="60" d="100"/>
        </p:scale>
        <p:origin x="-2088" y="-4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61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5F09B-832D-4F27-9542-C74CCCD79036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91F8629-A984-4BE8-A771-4200CE63457D}">
      <dgm:prSet phldrT="[Texto]"/>
      <dgm:spPr/>
      <dgm:t>
        <a:bodyPr/>
        <a:lstStyle/>
        <a:p>
          <a:r>
            <a:rPr lang="es-ES" dirty="0" smtClean="0"/>
            <a:t>Vida libre de violencia</a:t>
          </a:r>
          <a:endParaRPr lang="es-ES" dirty="0"/>
        </a:p>
      </dgm:t>
    </dgm:pt>
    <dgm:pt modelId="{B6EA16BC-11BE-46B3-8160-0FE270128BE7}" type="parTrans" cxnId="{AA3B7B0C-9BEB-448B-B522-1EE60E7EC3E1}">
      <dgm:prSet/>
      <dgm:spPr/>
      <dgm:t>
        <a:bodyPr/>
        <a:lstStyle/>
        <a:p>
          <a:endParaRPr lang="es-ES"/>
        </a:p>
      </dgm:t>
    </dgm:pt>
    <dgm:pt modelId="{CBA8E1C2-0553-4637-A161-D9896AF2CE67}" type="sibTrans" cxnId="{AA3B7B0C-9BEB-448B-B522-1EE60E7EC3E1}">
      <dgm:prSet/>
      <dgm:spPr/>
      <dgm:t>
        <a:bodyPr/>
        <a:lstStyle/>
        <a:p>
          <a:endParaRPr lang="es-ES"/>
        </a:p>
      </dgm:t>
    </dgm:pt>
    <dgm:pt modelId="{4BCE4A93-74B9-4830-9633-29317E706C44}">
      <dgm:prSet phldrT="[Texto]"/>
      <dgm:spPr/>
      <dgm:t>
        <a:bodyPr/>
        <a:lstStyle/>
        <a:p>
          <a:r>
            <a:rPr lang="es-ES" dirty="0" smtClean="0"/>
            <a:t>Empoderamiento económico</a:t>
          </a:r>
          <a:endParaRPr lang="es-ES" dirty="0"/>
        </a:p>
      </dgm:t>
    </dgm:pt>
    <dgm:pt modelId="{78729713-61CA-4D5B-82BD-B89AC5448842}" type="parTrans" cxnId="{EB5F549A-3777-40FA-A44F-BB5AE95CF60B}">
      <dgm:prSet/>
      <dgm:spPr/>
      <dgm:t>
        <a:bodyPr/>
        <a:lstStyle/>
        <a:p>
          <a:endParaRPr lang="es-ES"/>
        </a:p>
      </dgm:t>
    </dgm:pt>
    <dgm:pt modelId="{482AC0BD-4602-40E0-9585-121BC2924553}" type="sibTrans" cxnId="{EB5F549A-3777-40FA-A44F-BB5AE95CF60B}">
      <dgm:prSet/>
      <dgm:spPr/>
      <dgm:t>
        <a:bodyPr/>
        <a:lstStyle/>
        <a:p>
          <a:endParaRPr lang="es-ES"/>
        </a:p>
      </dgm:t>
    </dgm:pt>
    <dgm:pt modelId="{A37D5CE1-D9B0-4A1B-A9A6-8C0552AF056B}">
      <dgm:prSet phldrT="[Texto]"/>
      <dgm:spPr/>
      <dgm:t>
        <a:bodyPr/>
        <a:lstStyle/>
        <a:p>
          <a:r>
            <a:rPr lang="es-ES" dirty="0" smtClean="0"/>
            <a:t>Participación política de las mujeres</a:t>
          </a:r>
          <a:endParaRPr lang="es-ES" dirty="0"/>
        </a:p>
      </dgm:t>
    </dgm:pt>
    <dgm:pt modelId="{2C18BF04-0BCA-408A-A2FB-32D37E13D9F2}" type="parTrans" cxnId="{2A98BF23-E468-486E-B5C2-AD99867D02A7}">
      <dgm:prSet/>
      <dgm:spPr/>
      <dgm:t>
        <a:bodyPr/>
        <a:lstStyle/>
        <a:p>
          <a:endParaRPr lang="es-ES"/>
        </a:p>
      </dgm:t>
    </dgm:pt>
    <dgm:pt modelId="{C725F970-D813-470F-8965-7799E957D72C}" type="sibTrans" cxnId="{2A98BF23-E468-486E-B5C2-AD99867D02A7}">
      <dgm:prSet/>
      <dgm:spPr/>
      <dgm:t>
        <a:bodyPr/>
        <a:lstStyle/>
        <a:p>
          <a:endParaRPr lang="es-ES"/>
        </a:p>
      </dgm:t>
    </dgm:pt>
    <dgm:pt modelId="{7FE46098-52C6-4699-86E2-63C03607638E}" type="pres">
      <dgm:prSet presAssocID="{7235F09B-832D-4F27-9542-C74CCCD79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C77E34A6-0B00-4F74-9EB1-DA84FA27005F}" type="pres">
      <dgm:prSet presAssocID="{091F8629-A984-4BE8-A771-4200CE63457D}" presName="parentLin" presStyleCnt="0"/>
      <dgm:spPr/>
    </dgm:pt>
    <dgm:pt modelId="{0A0575DD-8A60-4B37-8977-3290DF7F41CF}" type="pres">
      <dgm:prSet presAssocID="{091F8629-A984-4BE8-A771-4200CE63457D}" presName="parentLeftMargin" presStyleLbl="node1" presStyleIdx="0" presStyleCnt="3"/>
      <dgm:spPr/>
      <dgm:t>
        <a:bodyPr/>
        <a:lstStyle/>
        <a:p>
          <a:endParaRPr lang="es-PY"/>
        </a:p>
      </dgm:t>
    </dgm:pt>
    <dgm:pt modelId="{0F6E258B-8E10-4A0F-8544-C410A082908F}" type="pres">
      <dgm:prSet presAssocID="{091F8629-A984-4BE8-A771-4200CE6345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0698EC11-8421-4D1C-88E1-6A7B717FF15A}" type="pres">
      <dgm:prSet presAssocID="{091F8629-A984-4BE8-A771-4200CE63457D}" presName="negativeSpace" presStyleCnt="0"/>
      <dgm:spPr/>
    </dgm:pt>
    <dgm:pt modelId="{7BEE1323-0970-48FE-AF51-DBF3979B0E37}" type="pres">
      <dgm:prSet presAssocID="{091F8629-A984-4BE8-A771-4200CE63457D}" presName="childText" presStyleLbl="conFgAcc1" presStyleIdx="0" presStyleCnt="3">
        <dgm:presLayoutVars>
          <dgm:bulletEnabled val="1"/>
        </dgm:presLayoutVars>
      </dgm:prSet>
      <dgm:spPr/>
    </dgm:pt>
    <dgm:pt modelId="{67B0D56C-D928-46C4-8090-955D008CAD45}" type="pres">
      <dgm:prSet presAssocID="{CBA8E1C2-0553-4637-A161-D9896AF2CE67}" presName="spaceBetweenRectangles" presStyleCnt="0"/>
      <dgm:spPr/>
    </dgm:pt>
    <dgm:pt modelId="{7AD1169A-6775-4E16-AEC1-3B1C81AD086F}" type="pres">
      <dgm:prSet presAssocID="{4BCE4A93-74B9-4830-9633-29317E706C44}" presName="parentLin" presStyleCnt="0"/>
      <dgm:spPr/>
    </dgm:pt>
    <dgm:pt modelId="{F4D8452E-8EB6-4E58-8F7F-BDE1AC908F3D}" type="pres">
      <dgm:prSet presAssocID="{4BCE4A93-74B9-4830-9633-29317E706C44}" presName="parentLeftMargin" presStyleLbl="node1" presStyleIdx="0" presStyleCnt="3"/>
      <dgm:spPr/>
      <dgm:t>
        <a:bodyPr/>
        <a:lstStyle/>
        <a:p>
          <a:endParaRPr lang="es-PY"/>
        </a:p>
      </dgm:t>
    </dgm:pt>
    <dgm:pt modelId="{10406A14-57A3-414B-A50C-334CA03EEE57}" type="pres">
      <dgm:prSet presAssocID="{4BCE4A93-74B9-4830-9633-29317E706C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81ACDE-6348-431E-8DEB-A0222B716320}" type="pres">
      <dgm:prSet presAssocID="{4BCE4A93-74B9-4830-9633-29317E706C44}" presName="negativeSpace" presStyleCnt="0"/>
      <dgm:spPr/>
    </dgm:pt>
    <dgm:pt modelId="{65345DB2-B901-42D0-8083-6C09265337E2}" type="pres">
      <dgm:prSet presAssocID="{4BCE4A93-74B9-4830-9633-29317E706C44}" presName="childText" presStyleLbl="conFgAcc1" presStyleIdx="1" presStyleCnt="3">
        <dgm:presLayoutVars>
          <dgm:bulletEnabled val="1"/>
        </dgm:presLayoutVars>
      </dgm:prSet>
      <dgm:spPr/>
    </dgm:pt>
    <dgm:pt modelId="{69991CA6-D6EE-45FB-8CB7-100F3DDAF966}" type="pres">
      <dgm:prSet presAssocID="{482AC0BD-4602-40E0-9585-121BC2924553}" presName="spaceBetweenRectangles" presStyleCnt="0"/>
      <dgm:spPr/>
    </dgm:pt>
    <dgm:pt modelId="{FDC6BD0D-344E-45B3-9586-92B84A770E77}" type="pres">
      <dgm:prSet presAssocID="{A37D5CE1-D9B0-4A1B-A9A6-8C0552AF056B}" presName="parentLin" presStyleCnt="0"/>
      <dgm:spPr/>
    </dgm:pt>
    <dgm:pt modelId="{75223EDC-17AC-46D4-AEE9-172483E557EB}" type="pres">
      <dgm:prSet presAssocID="{A37D5CE1-D9B0-4A1B-A9A6-8C0552AF056B}" presName="parentLeftMargin" presStyleLbl="node1" presStyleIdx="1" presStyleCnt="3"/>
      <dgm:spPr/>
      <dgm:t>
        <a:bodyPr/>
        <a:lstStyle/>
        <a:p>
          <a:endParaRPr lang="es-PY"/>
        </a:p>
      </dgm:t>
    </dgm:pt>
    <dgm:pt modelId="{1470BE6E-9587-4F31-98B4-8A4DD55CE848}" type="pres">
      <dgm:prSet presAssocID="{A37D5CE1-D9B0-4A1B-A9A6-8C0552AF05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B0568-7A26-435D-A1B8-F9E51F8F3349}" type="pres">
      <dgm:prSet presAssocID="{A37D5CE1-D9B0-4A1B-A9A6-8C0552AF056B}" presName="negativeSpace" presStyleCnt="0"/>
      <dgm:spPr/>
    </dgm:pt>
    <dgm:pt modelId="{FD893CF4-0ADD-447C-AE4B-46E0F4844051}" type="pres">
      <dgm:prSet presAssocID="{A37D5CE1-D9B0-4A1B-A9A6-8C0552AF05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A13D638-5FE9-4785-B556-84299413D2C7}" type="presOf" srcId="{A37D5CE1-D9B0-4A1B-A9A6-8C0552AF056B}" destId="{1470BE6E-9587-4F31-98B4-8A4DD55CE848}" srcOrd="1" destOrd="0" presId="urn:microsoft.com/office/officeart/2005/8/layout/list1"/>
    <dgm:cxn modelId="{42B0BEF0-BC6F-4383-8152-85B81E155449}" type="presOf" srcId="{091F8629-A984-4BE8-A771-4200CE63457D}" destId="{0F6E258B-8E10-4A0F-8544-C410A082908F}" srcOrd="1" destOrd="0" presId="urn:microsoft.com/office/officeart/2005/8/layout/list1"/>
    <dgm:cxn modelId="{7C7AD50F-2F12-4FFF-BF3F-958F8BEAFACD}" type="presOf" srcId="{7235F09B-832D-4F27-9542-C74CCCD79036}" destId="{7FE46098-52C6-4699-86E2-63C03607638E}" srcOrd="0" destOrd="0" presId="urn:microsoft.com/office/officeart/2005/8/layout/list1"/>
    <dgm:cxn modelId="{661FA359-A684-41B9-8D1D-C692539FFD84}" type="presOf" srcId="{091F8629-A984-4BE8-A771-4200CE63457D}" destId="{0A0575DD-8A60-4B37-8977-3290DF7F41CF}" srcOrd="0" destOrd="0" presId="urn:microsoft.com/office/officeart/2005/8/layout/list1"/>
    <dgm:cxn modelId="{AA3B7B0C-9BEB-448B-B522-1EE60E7EC3E1}" srcId="{7235F09B-832D-4F27-9542-C74CCCD79036}" destId="{091F8629-A984-4BE8-A771-4200CE63457D}" srcOrd="0" destOrd="0" parTransId="{B6EA16BC-11BE-46B3-8160-0FE270128BE7}" sibTransId="{CBA8E1C2-0553-4637-A161-D9896AF2CE67}"/>
    <dgm:cxn modelId="{2A98BF23-E468-486E-B5C2-AD99867D02A7}" srcId="{7235F09B-832D-4F27-9542-C74CCCD79036}" destId="{A37D5CE1-D9B0-4A1B-A9A6-8C0552AF056B}" srcOrd="2" destOrd="0" parTransId="{2C18BF04-0BCA-408A-A2FB-32D37E13D9F2}" sibTransId="{C725F970-D813-470F-8965-7799E957D72C}"/>
    <dgm:cxn modelId="{F73FC113-23AA-4A58-8058-FDBB191EAB0C}" type="presOf" srcId="{4BCE4A93-74B9-4830-9633-29317E706C44}" destId="{F4D8452E-8EB6-4E58-8F7F-BDE1AC908F3D}" srcOrd="0" destOrd="0" presId="urn:microsoft.com/office/officeart/2005/8/layout/list1"/>
    <dgm:cxn modelId="{EB5F549A-3777-40FA-A44F-BB5AE95CF60B}" srcId="{7235F09B-832D-4F27-9542-C74CCCD79036}" destId="{4BCE4A93-74B9-4830-9633-29317E706C44}" srcOrd="1" destOrd="0" parTransId="{78729713-61CA-4D5B-82BD-B89AC5448842}" sibTransId="{482AC0BD-4602-40E0-9585-121BC2924553}"/>
    <dgm:cxn modelId="{1132A696-1B7A-4AC4-9BE1-53921201A4FB}" type="presOf" srcId="{A37D5CE1-D9B0-4A1B-A9A6-8C0552AF056B}" destId="{75223EDC-17AC-46D4-AEE9-172483E557EB}" srcOrd="0" destOrd="0" presId="urn:microsoft.com/office/officeart/2005/8/layout/list1"/>
    <dgm:cxn modelId="{DA22170A-A3C0-4730-9896-FC20299D9AF5}" type="presOf" srcId="{4BCE4A93-74B9-4830-9633-29317E706C44}" destId="{10406A14-57A3-414B-A50C-334CA03EEE57}" srcOrd="1" destOrd="0" presId="urn:microsoft.com/office/officeart/2005/8/layout/list1"/>
    <dgm:cxn modelId="{1F71B6E0-542C-465A-A5B5-468ED8CB93A4}" type="presParOf" srcId="{7FE46098-52C6-4699-86E2-63C03607638E}" destId="{C77E34A6-0B00-4F74-9EB1-DA84FA27005F}" srcOrd="0" destOrd="0" presId="urn:microsoft.com/office/officeart/2005/8/layout/list1"/>
    <dgm:cxn modelId="{165E794A-6E56-4A1D-A03E-8B76CC2771A5}" type="presParOf" srcId="{C77E34A6-0B00-4F74-9EB1-DA84FA27005F}" destId="{0A0575DD-8A60-4B37-8977-3290DF7F41CF}" srcOrd="0" destOrd="0" presId="urn:microsoft.com/office/officeart/2005/8/layout/list1"/>
    <dgm:cxn modelId="{9391E391-563E-4C4B-9796-1B3BBF926D88}" type="presParOf" srcId="{C77E34A6-0B00-4F74-9EB1-DA84FA27005F}" destId="{0F6E258B-8E10-4A0F-8544-C410A082908F}" srcOrd="1" destOrd="0" presId="urn:microsoft.com/office/officeart/2005/8/layout/list1"/>
    <dgm:cxn modelId="{BDF37D13-0FE9-4380-8FF0-40D94EC6593F}" type="presParOf" srcId="{7FE46098-52C6-4699-86E2-63C03607638E}" destId="{0698EC11-8421-4D1C-88E1-6A7B717FF15A}" srcOrd="1" destOrd="0" presId="urn:microsoft.com/office/officeart/2005/8/layout/list1"/>
    <dgm:cxn modelId="{A3C91288-BCAA-4281-98A6-AD027F1F1238}" type="presParOf" srcId="{7FE46098-52C6-4699-86E2-63C03607638E}" destId="{7BEE1323-0970-48FE-AF51-DBF3979B0E37}" srcOrd="2" destOrd="0" presId="urn:microsoft.com/office/officeart/2005/8/layout/list1"/>
    <dgm:cxn modelId="{C9B2506A-21B5-494B-89C4-235946B92768}" type="presParOf" srcId="{7FE46098-52C6-4699-86E2-63C03607638E}" destId="{67B0D56C-D928-46C4-8090-955D008CAD45}" srcOrd="3" destOrd="0" presId="urn:microsoft.com/office/officeart/2005/8/layout/list1"/>
    <dgm:cxn modelId="{7F7E27AF-9DB8-487E-B444-3C3F4EFCD68F}" type="presParOf" srcId="{7FE46098-52C6-4699-86E2-63C03607638E}" destId="{7AD1169A-6775-4E16-AEC1-3B1C81AD086F}" srcOrd="4" destOrd="0" presId="urn:microsoft.com/office/officeart/2005/8/layout/list1"/>
    <dgm:cxn modelId="{5D16C84D-A3BA-4A63-B806-B958308B6B0F}" type="presParOf" srcId="{7AD1169A-6775-4E16-AEC1-3B1C81AD086F}" destId="{F4D8452E-8EB6-4E58-8F7F-BDE1AC908F3D}" srcOrd="0" destOrd="0" presId="urn:microsoft.com/office/officeart/2005/8/layout/list1"/>
    <dgm:cxn modelId="{4D47D412-BFA1-4DD9-AA22-737738A266D4}" type="presParOf" srcId="{7AD1169A-6775-4E16-AEC1-3B1C81AD086F}" destId="{10406A14-57A3-414B-A50C-334CA03EEE57}" srcOrd="1" destOrd="0" presId="urn:microsoft.com/office/officeart/2005/8/layout/list1"/>
    <dgm:cxn modelId="{5FC4A47D-C9A9-4311-BB9C-247877B9326E}" type="presParOf" srcId="{7FE46098-52C6-4699-86E2-63C03607638E}" destId="{2B81ACDE-6348-431E-8DEB-A0222B716320}" srcOrd="5" destOrd="0" presId="urn:microsoft.com/office/officeart/2005/8/layout/list1"/>
    <dgm:cxn modelId="{BBEA3ECC-A7BD-4526-AACA-E42567F67ECB}" type="presParOf" srcId="{7FE46098-52C6-4699-86E2-63C03607638E}" destId="{65345DB2-B901-42D0-8083-6C09265337E2}" srcOrd="6" destOrd="0" presId="urn:microsoft.com/office/officeart/2005/8/layout/list1"/>
    <dgm:cxn modelId="{17A6F48F-6401-4C5B-9580-95D4B3062924}" type="presParOf" srcId="{7FE46098-52C6-4699-86E2-63C03607638E}" destId="{69991CA6-D6EE-45FB-8CB7-100F3DDAF966}" srcOrd="7" destOrd="0" presId="urn:microsoft.com/office/officeart/2005/8/layout/list1"/>
    <dgm:cxn modelId="{A2B2C7AC-0916-4DF9-ABD0-AA76CB98784B}" type="presParOf" srcId="{7FE46098-52C6-4699-86E2-63C03607638E}" destId="{FDC6BD0D-344E-45B3-9586-92B84A770E77}" srcOrd="8" destOrd="0" presId="urn:microsoft.com/office/officeart/2005/8/layout/list1"/>
    <dgm:cxn modelId="{BEC84D99-1A57-47E1-A290-45BF677643EA}" type="presParOf" srcId="{FDC6BD0D-344E-45B3-9586-92B84A770E77}" destId="{75223EDC-17AC-46D4-AEE9-172483E557EB}" srcOrd="0" destOrd="0" presId="urn:microsoft.com/office/officeart/2005/8/layout/list1"/>
    <dgm:cxn modelId="{2361D4DF-D044-48F0-94F7-E4CB9E74D104}" type="presParOf" srcId="{FDC6BD0D-344E-45B3-9586-92B84A770E77}" destId="{1470BE6E-9587-4F31-98B4-8A4DD55CE848}" srcOrd="1" destOrd="0" presId="urn:microsoft.com/office/officeart/2005/8/layout/list1"/>
    <dgm:cxn modelId="{2E4FC045-77C0-46EB-966C-E31329DDB123}" type="presParOf" srcId="{7FE46098-52C6-4699-86E2-63C03607638E}" destId="{110B0568-7A26-435D-A1B8-F9E51F8F3349}" srcOrd="9" destOrd="0" presId="urn:microsoft.com/office/officeart/2005/8/layout/list1"/>
    <dgm:cxn modelId="{A728F085-B672-43F6-BE8B-C165F085B81E}" type="presParOf" srcId="{7FE46098-52C6-4699-86E2-63C03607638E}" destId="{FD893CF4-0ADD-447C-AE4B-46E0F48440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D845F4-A313-4440-9EEA-8D8ABA684F05}" type="datetimeFigureOut">
              <a:rPr lang="es-ES"/>
              <a:pPr>
                <a:defRPr/>
              </a:pPr>
              <a:t>02/10/2018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2FEC0F-95C4-40A7-8FB7-21AAB4D91D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A65E78-B1D1-43FA-93A0-7C25F55B76E9}" type="datetimeFigureOut">
              <a:rPr lang="es-ES"/>
              <a:pPr>
                <a:defRPr/>
              </a:pPr>
              <a:t>02/10/2018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CCF37B-6AB0-4117-9507-361EA8C9F4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0A6BF-F28A-4BE5-A684-CCDDDF091CE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1CB06-6098-4A71-9F43-D64A2D655041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BE5AB1-8E84-4773-AA7F-A1579E1C0D3B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D84EF-D6AA-44FD-9B18-6DE722F0BA15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70B6B8-FCCA-4E57-A84C-41B6AF5AF9D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1AA0B8-4F0A-4013-8F96-AF3CB40C773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77DA6F-F701-4FCC-8700-125DAF1EC313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D9B087-3951-4F84-9923-521087B5494D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B4DC9-AA6C-4E63-8821-D53F6B28B55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8E542F-4690-4185-82CF-EC51E2167206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AD9AF3-D045-43FA-933F-9A9D022926F4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1C78A8-298D-481F-A982-EDC56DD3E511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64AF-7459-4A94-A5B4-33A8C260991C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DCB5-5A5E-4414-A650-73D07855FCBE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1BBD7-EA7E-4802-AD2B-F26D9821D331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78A1-80D9-451E-9BB2-B66882072680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5CB5-5BC8-4B7B-9FBF-2855B7AE18AF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DB74-F8F0-4343-BF7E-2A4ACF7F2E84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C894-84E5-4A04-BF3C-0EB572D1F302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6A4D-E971-4356-8487-90867BDBF90F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076A-18A0-4D11-B552-672EA0EE35D3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72B3-35C5-46CB-90E6-D4512AAE0F12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48E1-0188-43C2-8D5D-3C26B17D00B7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B60C-0123-4B54-91E6-E652224C627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20D6-2361-4E57-9C99-1F7E9FDD38C7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57E9-3416-4EA4-9040-508D2F0BF198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D933-3271-4224-9249-6BE39EC8230B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9430-D3D8-47A5-B284-43C620DD1286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3DC5-453D-48BD-B0F3-3C79618B31F9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1E13-A038-4B9C-965B-173B31879C1D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54C8-95D0-46CD-9B5D-85DE79BDD672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D420-891C-4EA2-85B2-EB94FB67562E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DB29-3552-4FE9-A1B9-D0129073C224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0840-2D8E-44D5-974D-56BC6D502F4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EFE80B-9B7B-4938-958B-28E48D1E0373}" type="datetimeFigureOut">
              <a:rPr lang="es-PY"/>
              <a:pPr>
                <a:defRPr/>
              </a:pPr>
              <a:t>02/10/2018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5C019-5EE2-4DDB-AF25-D423F6668A4A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3" descr="plantillas-02.png"/>
          <p:cNvPicPr>
            <a:picLocks noChangeAspect="1"/>
          </p:cNvPicPr>
          <p:nvPr/>
        </p:nvPicPr>
        <p:blipFill>
          <a:blip r:embed="rId3"/>
          <a:srcRect t="94585"/>
          <a:stretch>
            <a:fillRect/>
          </a:stretch>
        </p:blipFill>
        <p:spPr bwMode="auto">
          <a:xfrm>
            <a:off x="0" y="6591300"/>
            <a:ext cx="9906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mujer.gov.py/application/files/4215/3780/2684/25._Aplcacion_Ley_Mujeres_rurales.jpg"/>
          <p:cNvPicPr>
            <a:picLocks noChangeAspect="1" noChangeArrowheads="1"/>
          </p:cNvPicPr>
          <p:nvPr/>
        </p:nvPicPr>
        <p:blipFill>
          <a:blip r:embed="rId4"/>
          <a:srcRect l="2383"/>
          <a:stretch>
            <a:fillRect/>
          </a:stretch>
        </p:blipFill>
        <p:spPr bwMode="auto">
          <a:xfrm>
            <a:off x="0" y="33338"/>
            <a:ext cx="99060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Título"/>
          <p:cNvSpPr>
            <a:spLocks noGrp="1"/>
          </p:cNvSpPr>
          <p:nvPr>
            <p:ph type="ctrTitle"/>
          </p:nvPr>
        </p:nvSpPr>
        <p:spPr>
          <a:xfrm>
            <a:off x="344488" y="115888"/>
            <a:ext cx="9001125" cy="12969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LA </a:t>
            </a:r>
            <a:r>
              <a:rPr lang="es-PY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</a:t>
            </a:r>
            <a:r>
              <a:rPr lang="es-P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Presupuesto 2019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5925" y="5991225"/>
            <a:ext cx="3960813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</a:rPr>
              <a:t>Octubre, 2018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207375" cy="4810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CIUDAD MUJER</a:t>
            </a:r>
          </a:p>
          <a:p>
            <a:pPr lvl="1" algn="just" fontAlgn="auto">
              <a:spcAft>
                <a:spcPts val="0"/>
              </a:spcAft>
              <a:tabLst>
                <a:tab pos="6810375" algn="l"/>
              </a:tabLst>
              <a:defRPr/>
            </a:pP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tabLst>
                <a:tab pos="6810375" algn="l"/>
              </a:tabLst>
              <a:defRPr/>
            </a:pP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Contribuir al empoderamiento de las mujeres de Paraguay, mejorando su salud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integral, brindando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atención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violencia contra las mujeres (VCM) y fomentando su participación laboral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1" algn="just" fontAlgn="auto">
              <a:spcAft>
                <a:spcPts val="0"/>
              </a:spcAft>
              <a:tabLst>
                <a:tab pos="6810375" algn="l"/>
              </a:tabLst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677275" cy="4810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Ciudad Mujer, Villa Elisa:</a:t>
            </a:r>
          </a:p>
          <a:p>
            <a:pPr fontAlgn="auto">
              <a:spcAft>
                <a:spcPts val="0"/>
              </a:spcAft>
              <a:defRPr/>
            </a:pPr>
            <a:endParaRPr lang="es-E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48544" y="2132855"/>
          <a:ext cx="8678768" cy="35972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832648"/>
                <a:gridCol w="1602390"/>
                <a:gridCol w="1243730"/>
              </a:tblGrid>
              <a:tr h="72008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 smtClean="0">
                          <a:effectLst/>
                        </a:rPr>
                        <a:t>MÓDULO</a:t>
                      </a:r>
                      <a:endParaRPr lang="es-E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Total Usuarias por Módulo</a:t>
                      </a:r>
                      <a:endParaRPr lang="es-E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Total Atenciones</a:t>
                      </a:r>
                      <a:endParaRPr lang="es-E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effectLst/>
                        </a:rPr>
                        <a:t>Atención Inicial (registro y fichas)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11.374</a:t>
                      </a:r>
                      <a:endParaRPr lang="es-ES" sz="2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11.374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effectLst/>
                        </a:rPr>
                        <a:t>Empoderamiento Económico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3.606</a:t>
                      </a:r>
                      <a:endParaRPr lang="es-ES" sz="2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8.471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effectLst/>
                        </a:rPr>
                        <a:t>Prevención </a:t>
                      </a:r>
                      <a:r>
                        <a:rPr lang="es-ES" sz="2000" u="none" strike="noStrike" dirty="0">
                          <a:effectLst/>
                        </a:rPr>
                        <a:t>y Atención Violencia contra la </a:t>
                      </a:r>
                      <a:r>
                        <a:rPr lang="es-ES" sz="2000" u="none" strike="noStrike" dirty="0" smtClean="0">
                          <a:effectLst/>
                        </a:rPr>
                        <a:t>Mujer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1.643</a:t>
                      </a:r>
                      <a:endParaRPr lang="es-ES" sz="2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4.150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effectLst/>
                        </a:rPr>
                        <a:t>Salud Integral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5.557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16.781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Actividades/Cursos </a:t>
                      </a:r>
                      <a:r>
                        <a:rPr lang="es-ES" sz="2000" u="none" strike="noStrike" dirty="0" smtClean="0">
                          <a:effectLst/>
                        </a:rPr>
                        <a:t>– Educación para la Equidad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53</a:t>
                      </a:r>
                      <a:endParaRPr lang="es-ES" sz="2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80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Actividades/Cursos </a:t>
                      </a:r>
                      <a:r>
                        <a:rPr lang="es-ES" sz="2000" u="none" strike="noStrike" dirty="0" smtClean="0">
                          <a:effectLst/>
                        </a:rPr>
                        <a:t>– Empoderamiento Económico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>
                          <a:effectLst/>
                        </a:rPr>
                        <a:t>177</a:t>
                      </a:r>
                      <a:endParaRPr lang="es-ES" sz="2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effectLst/>
                        </a:rPr>
                        <a:t>1.108</a:t>
                      </a:r>
                      <a:endParaRPr lang="es-ES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u="none" strike="noStrike" dirty="0">
                          <a:effectLst/>
                        </a:rPr>
                        <a:t>Totales</a:t>
                      </a:r>
                      <a:endParaRPr lang="es-E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------------</a:t>
                      </a:r>
                      <a:endParaRPr lang="es-E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41.964</a:t>
                      </a:r>
                      <a:endParaRPr lang="es-ES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3795" name="3 Rectángulo"/>
          <p:cNvSpPr>
            <a:spLocks noChangeArrowheads="1"/>
          </p:cNvSpPr>
          <p:nvPr/>
        </p:nvSpPr>
        <p:spPr bwMode="auto">
          <a:xfrm>
            <a:off x="844550" y="5732463"/>
            <a:ext cx="7856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Fuente</a:t>
            </a:r>
            <a:r>
              <a:rPr lang="es-ES">
                <a:latin typeface="Calibri" pitchFamily="34" charset="0"/>
              </a:rPr>
              <a:t>: elaboración propia en base a datos del Sistema de Información y Registro </a:t>
            </a:r>
          </a:p>
          <a:p>
            <a:r>
              <a:rPr lang="es-ES" b="1">
                <a:latin typeface="Calibri" pitchFamily="34" charset="0"/>
              </a:rPr>
              <a:t>Nota</a:t>
            </a:r>
            <a:r>
              <a:rPr lang="es-ES">
                <a:latin typeface="Calibri" pitchFamily="34" charset="0"/>
              </a:rPr>
              <a:t>: </a:t>
            </a:r>
            <a:r>
              <a:rPr lang="es-ES" b="1">
                <a:latin typeface="Calibri" pitchFamily="34" charset="0"/>
              </a:rPr>
              <a:t>Total usuarias únicas es: 11.680, al 30 de agosto de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677275" cy="4810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Ciudad Mujer, Villa Elisa:</a:t>
            </a:r>
          </a:p>
          <a:p>
            <a:pPr fontAlgn="auto">
              <a:spcAft>
                <a:spcPts val="0"/>
              </a:spcAft>
              <a:defRPr/>
            </a:pPr>
            <a:endParaRPr lang="es-E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842" name="4 Grupo"/>
          <p:cNvGrpSpPr>
            <a:grpSpLocks/>
          </p:cNvGrpSpPr>
          <p:nvPr/>
        </p:nvGrpSpPr>
        <p:grpSpPr bwMode="auto">
          <a:xfrm>
            <a:off x="279400" y="0"/>
            <a:ext cx="9345613" cy="6858000"/>
            <a:chOff x="279272" y="0"/>
            <a:chExt cx="9345612" cy="6858000"/>
          </a:xfrm>
        </p:grpSpPr>
        <p:pic>
          <p:nvPicPr>
            <p:cNvPr id="3584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272" y="0"/>
              <a:ext cx="934561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CuadroTexto"/>
            <p:cNvSpPr txBox="1"/>
            <p:nvPr/>
          </p:nvSpPr>
          <p:spPr>
            <a:xfrm>
              <a:off x="344360" y="115888"/>
              <a:ext cx="5976936" cy="9239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/>
                <a:t>DESDE LA APERTURA Y HASTA EL 30 DE AGOSTO, MUJERES DE 130 DISTRITOS DE LOS 17 DEPARTAMENTOS DEL PAÍS </a:t>
              </a:r>
              <a:r>
                <a:rPr lang="es-ES" dirty="0"/>
                <a:t>ACUDIERON AL CCM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 Mujer Móvil: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Acercar la 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oferta pública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las 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comunidades más distantes del país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6810375" algn="l"/>
              </a:tabLst>
              <a:defRPr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Pretende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llegar a los 17 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departamentos</a:t>
            </a:r>
            <a:endParaRPr lang="es-PY" sz="2400" dirty="0"/>
          </a:p>
        </p:txBody>
      </p:sp>
      <p:pic>
        <p:nvPicPr>
          <p:cNvPr id="37890" name="Picture 2" descr="C:\Users\user\Downloads\facebook_1537358145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6101">
            <a:off x="5430838" y="3657600"/>
            <a:ext cx="42545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268413"/>
            <a:ext cx="1722438" cy="229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4"/>
          <a:srcRect r="4482"/>
          <a:stretch>
            <a:fillRect/>
          </a:stretch>
        </p:blipFill>
        <p:spPr bwMode="auto">
          <a:xfrm>
            <a:off x="2814638" y="1268413"/>
            <a:ext cx="365125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563" y="3770313"/>
            <a:ext cx="15605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3363" y="1328738"/>
            <a:ext cx="24733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5563" y="5300663"/>
            <a:ext cx="3009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Oficinas móviles del MINMUJER</a:t>
            </a:r>
            <a:endParaRPr lang="es-ES_tradnl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uadroTexto 6"/>
          <p:cNvSpPr txBox="1">
            <a:spLocks noChangeArrowheads="1"/>
          </p:cNvSpPr>
          <p:nvPr/>
        </p:nvSpPr>
        <p:spPr bwMode="auto">
          <a:xfrm>
            <a:off x="3729038" y="2997200"/>
            <a:ext cx="4611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6000">
                <a:solidFill>
                  <a:srgbClr val="C00000"/>
                </a:solidFill>
                <a:latin typeface="Calibri" pitchFamily="34" charset="0"/>
              </a:rPr>
              <a:t>Gracias</a:t>
            </a:r>
          </a:p>
        </p:txBody>
      </p:sp>
      <p:grpSp>
        <p:nvGrpSpPr>
          <p:cNvPr id="40962" name="1 Grupo"/>
          <p:cNvGrpSpPr>
            <a:grpSpLocks/>
          </p:cNvGrpSpPr>
          <p:nvPr/>
        </p:nvGrpSpPr>
        <p:grpSpPr bwMode="auto">
          <a:xfrm>
            <a:off x="3944938" y="5229225"/>
            <a:ext cx="4640262" cy="522288"/>
            <a:chOff x="4160912" y="4937878"/>
            <a:chExt cx="5745088" cy="646331"/>
          </a:xfrm>
        </p:grpSpPr>
        <p:sp>
          <p:nvSpPr>
            <p:cNvPr id="11" name="10 Rectángulo"/>
            <p:cNvSpPr/>
            <p:nvPr/>
          </p:nvSpPr>
          <p:spPr>
            <a:xfrm>
              <a:off x="4160912" y="4937878"/>
              <a:ext cx="5745088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Y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endParaRPr lang="es-PY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233634" y="4963418"/>
              <a:ext cx="5615368" cy="495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2000"/>
                </a:spcAft>
                <a:defRPr/>
              </a:pPr>
              <a:r>
                <a:rPr lang="es-P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www.mujer.gov.py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496300" cy="481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PY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NATURALEZA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PY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PY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la Mujer </a:t>
            </a:r>
            <a:r>
              <a:rPr lang="es-PY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un organismo público creado por Ley  34/92. Por Ley 4675/2012 fue elevada a rango de Ministerio.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PY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la instancia gubernamental rectora, normativa y estratégica de las políticas de género. Con autonomía técnica y de gestión, impulsa planes de acción para promover la igualdad de oportunidades y la equidad entre mujeres y hombres. Actualmente coordina la implementación del IV Plan Nacional de Igualdad 2018-2024, basado en la Constitución Nacional y teniendo en consideración los Objetivos de Desarrollo Sostenible, en particular el ODS 5.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496300" cy="481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es-PY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MISIÓN: </a:t>
            </a:r>
            <a:r>
              <a:rPr lang="es-PY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s-PY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Ministerio de la Mujer es una institución rectora, normativa y articuladora, que impulsa e implementa políticas públicas con perspectiva de género, promoviendo el pleno ejercicio de los Derechos Humanos de las </a:t>
            </a:r>
            <a:r>
              <a:rPr lang="es-PY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mujeres.</a:t>
            </a: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PY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VISIÓN: </a:t>
            </a:r>
            <a:r>
              <a:rPr lang="es-PY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s-PY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 sociedad con ejercicio real y efectivo de los Derechos Humanos de las mujeres, con un marco legal adecuado al enfoque de igualdad y políticas públicas de género, y el fomento de procesos de empoderamiento de las mujeres, como actoras políticas, económicas, sociales y culturales, que afianzan el desarrollo sustentable del Paraguay</a:t>
            </a:r>
            <a:r>
              <a:rPr lang="es-PY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”.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496300" cy="4810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PY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PY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P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Avanzar hacia la igualdad real y efectiva, allanando los obstáculos que la dificultan o impiden, facilitando la participación de la mujer en todos los ámbitos. </a:t>
            </a:r>
            <a:endParaRPr lang="es-P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6" name="Picture 2" descr="web-1.jpg"/>
          <p:cNvPicPr>
            <a:picLocks noChangeAspect="1" noChangeArrowheads="1"/>
          </p:cNvPicPr>
          <p:nvPr/>
        </p:nvPicPr>
        <p:blipFill>
          <a:blip r:embed="rId3"/>
          <a:srcRect l="10043" t="17943" r="8156" b="9567"/>
          <a:stretch>
            <a:fillRect/>
          </a:stretch>
        </p:blipFill>
        <p:spPr bwMode="auto">
          <a:xfrm>
            <a:off x="849313" y="3357563"/>
            <a:ext cx="410368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28._Dia_Internacional_Discapacidad_Auditiv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0" y="3351213"/>
            <a:ext cx="3744913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496300" cy="4810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PY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META</a:t>
            </a:r>
            <a:endParaRPr lang="es-PY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P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Mujeres en todos sus ciclos de vida</a:t>
            </a:r>
            <a:endParaRPr lang="es-PY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4" descr="http://www.mujer.gov.py/application/files/8515/3513/7663/ciudad_mujer_movil_2.jpg"/>
          <p:cNvPicPr>
            <a:picLocks noChangeAspect="1" noChangeArrowheads="1"/>
          </p:cNvPicPr>
          <p:nvPr/>
        </p:nvPicPr>
        <p:blipFill>
          <a:blip r:embed="rId3"/>
          <a:srcRect r="1891" b="14107"/>
          <a:stretch>
            <a:fillRect/>
          </a:stretch>
        </p:blipFill>
        <p:spPr bwMode="auto">
          <a:xfrm>
            <a:off x="1497013" y="2565400"/>
            <a:ext cx="7205662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496300" cy="4810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P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PY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la Mujer </a:t>
            </a:r>
            <a:r>
              <a:rPr lang="es-P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presentado el Anteproyecto de Presupuesto Institucional para el año </a:t>
            </a:r>
            <a:r>
              <a:rPr lang="es-PY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</a:t>
            </a:r>
            <a:r>
              <a:rPr lang="es-P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un total de </a:t>
            </a:r>
            <a:r>
              <a:rPr lang="es-PY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Gs. </a:t>
            </a: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26.672.195.733,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representando el 0,04% del PGN</a:t>
            </a: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2" name="Picture 2" descr="PORTADA_27_SETIEMB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7013" y="2741613"/>
            <a:ext cx="69818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Y" dirty="0" smtClean="0"/>
              <a:t/>
            </a:r>
            <a:br>
              <a:rPr lang="es-PY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2"/>
                </a:solidFill>
              </a:rPr>
              <a:t>Presupuesto 2.019 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95300" y="1628775"/>
          <a:ext cx="8705850" cy="39957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2057">
                  <a:extLst>
                    <a:ext uri="{9D8B030D-6E8A-4147-A177-3AD203B41FA5}"/>
                  </a:extLst>
                </a:gridCol>
                <a:gridCol w="4474708">
                  <a:extLst>
                    <a:ext uri="{9D8B030D-6E8A-4147-A177-3AD203B41FA5}"/>
                  </a:extLst>
                </a:gridCol>
                <a:gridCol w="1329407">
                  <a:extLst>
                    <a:ext uri="{9D8B030D-6E8A-4147-A177-3AD203B41FA5}"/>
                  </a:extLst>
                </a:gridCol>
              </a:tblGrid>
              <a:tr h="333253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Por</a:t>
                      </a:r>
                      <a:r>
                        <a:rPr lang="es-PY" baseline="0" dirty="0" smtClean="0"/>
                        <a:t> Nivel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Detalle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0444">
                <a:tc>
                  <a:txBody>
                    <a:bodyPr/>
                    <a:lstStyle/>
                    <a:p>
                      <a:r>
                        <a:rPr lang="es-PY" sz="1200" dirty="0" smtClean="0"/>
                        <a:t>100 – Servicios Personales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Servicios Personales: Nombrados, contratados, otros gastos.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200" baseline="0" dirty="0" smtClean="0"/>
                        <a:t>55,37 %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26655">
                <a:tc>
                  <a:txBody>
                    <a:bodyPr/>
                    <a:lstStyle/>
                    <a:p>
                      <a:r>
                        <a:rPr lang="es-PY" sz="1200" dirty="0" smtClean="0"/>
                        <a:t>200</a:t>
                      </a:r>
                      <a:r>
                        <a:rPr lang="es-PY" sz="1200" baseline="0" dirty="0" smtClean="0"/>
                        <a:t> – Servicios No Personales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Servicios de Limpieza del local del Ministerio, Centros Regionales, Albergues y Centro Ciudad Mujer. Servicios de digitalización de documentos, impresión de trípticos y folletos - campaña de Trata,</a:t>
                      </a:r>
                      <a:r>
                        <a:rPr lang="es-ES" sz="1200" baseline="0" dirty="0" smtClean="0"/>
                        <a:t> etc.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28,87%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0444">
                <a:tc>
                  <a:txBody>
                    <a:bodyPr/>
                    <a:lstStyle/>
                    <a:p>
                      <a:r>
                        <a:rPr lang="es-PY" sz="1200" dirty="0" smtClean="0"/>
                        <a:t>300 – Bienes de Consumo</a:t>
                      </a:r>
                      <a:r>
                        <a:rPr lang="es-PY" sz="1200" baseline="0" dirty="0" smtClean="0"/>
                        <a:t> e Insumos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Útiles de oficina, e insumos en general. Combustibles y lubricantes, etc.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4,13%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0444">
                <a:tc>
                  <a:txBody>
                    <a:bodyPr/>
                    <a:lstStyle/>
                    <a:p>
                      <a:r>
                        <a:rPr lang="es-PY" sz="1200" dirty="0" smtClean="0"/>
                        <a:t>500</a:t>
                      </a:r>
                      <a:r>
                        <a:rPr lang="es-PY" sz="1200" baseline="0" dirty="0" smtClean="0"/>
                        <a:t> – Inversión Física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Equipos de oficina y computadoras.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1,80%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26655">
                <a:tc>
                  <a:txBody>
                    <a:bodyPr/>
                    <a:lstStyle/>
                    <a:p>
                      <a:r>
                        <a:rPr lang="es-PY" sz="1200" dirty="0" smtClean="0"/>
                        <a:t>800 - Transferencias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Transferencia a Entidades sin fines de Lucro "Proyecto Mujeres Emprendedoras de la Agricultura Familiar" Donación Gobierno de Marruecos. Asistencia social a personas víctimas de trata de personas.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Y" sz="1200" dirty="0" smtClean="0"/>
                    </a:p>
                    <a:p>
                      <a:pPr algn="ctr"/>
                      <a:r>
                        <a:rPr lang="es-PY" sz="1200" dirty="0" smtClean="0"/>
                        <a:t>9,76%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6519">
                <a:tc>
                  <a:txBody>
                    <a:bodyPr/>
                    <a:lstStyle/>
                    <a:p>
                      <a:r>
                        <a:rPr lang="es-PY" sz="1200" dirty="0" smtClean="0"/>
                        <a:t>900 – Otros Gastos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Tasas</a:t>
                      </a:r>
                      <a:r>
                        <a:rPr lang="en-US" sz="1200" dirty="0" smtClean="0"/>
                        <a:t> y </a:t>
                      </a:r>
                      <a:r>
                        <a:rPr lang="en-US" sz="1200" dirty="0" err="1" smtClean="0"/>
                        <a:t>Patentes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200" dirty="0" smtClean="0"/>
                        <a:t>0,07%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684" name="CuadroTexto 4"/>
          <p:cNvSpPr txBox="1">
            <a:spLocks noChangeArrowheads="1"/>
          </p:cNvSpPr>
          <p:nvPr/>
        </p:nvSpPr>
        <p:spPr bwMode="auto">
          <a:xfrm>
            <a:off x="454025" y="5648325"/>
            <a:ext cx="8747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Y">
                <a:latin typeface="Calibri" pitchFamily="34" charset="0"/>
              </a:rPr>
              <a:t>Cabe resaltar que el 10,78 % del presupuesto 2.019 corresponde al Proyecto. “ Mujeres Emprendedoras” Donación del Gobierno de Marruecos. Fuente de Financiamiento 30.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849313" y="1412875"/>
            <a:ext cx="84963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 PRIORITARIOS DE TRABAJO 2019</a:t>
            </a:r>
            <a:endParaRPr lang="es-PY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568624" y="1772816"/>
          <a:ext cx="7920880" cy="490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07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0723" name="Picture 2" descr="C:\Users\MELI\Downloads\IMG-20181002-WA00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94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513</Words>
  <Application>Microsoft Office PowerPoint</Application>
  <PresentationFormat>A4 (210 x 297 mm)</PresentationFormat>
  <Paragraphs>75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Calibri</vt:lpstr>
      <vt:lpstr>Arial</vt:lpstr>
      <vt:lpstr>Tema de Office</vt:lpstr>
      <vt:lpstr>MINISTERIO DE LA MUJER Presentación Presupuesto 2019</vt:lpstr>
      <vt:lpstr>Diapositiva 2</vt:lpstr>
      <vt:lpstr>Diapositiva 3</vt:lpstr>
      <vt:lpstr>Diapositiva 4</vt:lpstr>
      <vt:lpstr>Diapositiva 5</vt:lpstr>
      <vt:lpstr>Diapositiva 6</vt:lpstr>
      <vt:lpstr>  Presupuesto 2.019 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CIUDAD MUJER EN PARAGUAY</dc:title>
  <dc:creator>User</dc:creator>
  <cp:lastModifiedBy>Tu hermana</cp:lastModifiedBy>
  <cp:revision>130</cp:revision>
  <cp:lastPrinted>2018-10-02T13:21:56Z</cp:lastPrinted>
  <dcterms:created xsi:type="dcterms:W3CDTF">2017-08-11T11:23:44Z</dcterms:created>
  <dcterms:modified xsi:type="dcterms:W3CDTF">2018-10-02T13:49:20Z</dcterms:modified>
</cp:coreProperties>
</file>