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40" r:id="rId1"/>
  </p:sldMasterIdLst>
  <p:notesMasterIdLst>
    <p:notesMasterId r:id="rId28"/>
  </p:notesMasterIdLst>
  <p:sldIdLst>
    <p:sldId id="262" r:id="rId2"/>
    <p:sldId id="360" r:id="rId3"/>
    <p:sldId id="332" r:id="rId4"/>
    <p:sldId id="344" r:id="rId5"/>
    <p:sldId id="345" r:id="rId6"/>
    <p:sldId id="318" r:id="rId7"/>
    <p:sldId id="263" r:id="rId8"/>
    <p:sldId id="293" r:id="rId9"/>
    <p:sldId id="338" r:id="rId10"/>
    <p:sldId id="348" r:id="rId11"/>
    <p:sldId id="326" r:id="rId12"/>
    <p:sldId id="361" r:id="rId13"/>
    <p:sldId id="362" r:id="rId14"/>
    <p:sldId id="363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13" r:id="rId25"/>
    <p:sldId id="364" r:id="rId26"/>
    <p:sldId id="321" r:id="rId27"/>
  </p:sldIdLst>
  <p:sldSz cx="9144000" cy="6858000" type="screen4x3"/>
  <p:notesSz cx="7010400" cy="9296400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0000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55" autoAdjust="0"/>
    <p:restoredTop sz="98413" autoAdjust="0"/>
  </p:normalViewPr>
  <p:slideViewPr>
    <p:cSldViewPr>
      <p:cViewPr>
        <p:scale>
          <a:sx n="75" d="100"/>
          <a:sy n="75" d="100"/>
        </p:scale>
        <p:origin x="-122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50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kari\presupuesto\presupuesto_2019_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veros\Documents\KARI\presupuesto\presupuesto_2019_1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veros\Documents\KARI\presupuesto\presupuesto_2019_1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kari\presupuesto\presupuesto_2019_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veros\Documents\KARI\presupuesto\presupuesto_2019_1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riveros\Documents\KARI\presupuesto\presupuesto_2019_1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kari\presupuesto\presupuesto_2019_1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06693408022883"/>
          <c:y val="7.7534631087780692E-2"/>
          <c:w val="0.84797454332943645"/>
          <c:h val="0.891227034120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Hoja1!$A$63</c:f>
              <c:strCache>
                <c:ptCount val="1"/>
                <c:pt idx="0">
                  <c:v>Proyecto 2019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8280314917301008E-2"/>
                  <c:y val="-0.12500036453776611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Proyecto </a:t>
                    </a:r>
                    <a:r>
                      <a:rPr lang="en-US" sz="1100" dirty="0" smtClean="0"/>
                      <a:t>2.019</a:t>
                    </a:r>
                    <a:endParaRPr lang="en-US" sz="1100" dirty="0"/>
                  </a:p>
                </c:rich>
              </c:tx>
              <c:spPr>
                <a:solidFill>
                  <a:schemeClr val="bg2"/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solidFill>
                <a:schemeClr val="bg2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Hoja1!$B$63</c:f>
              <c:numCache>
                <c:formatCode>0.00</c:formatCode>
                <c:ptCount val="1"/>
                <c:pt idx="0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Hoja1!$A$64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45899971771835E-2"/>
                  <c:y val="-9.25929571303587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2.017</a:t>
                    </a:r>
                    <a:endParaRPr lang="en-US" dirty="0"/>
                  </a:p>
                </c:rich>
              </c:tx>
              <c:spPr>
                <a:solidFill>
                  <a:schemeClr val="bg2"/>
                </a:solidFill>
              </c:sp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Hoja1!$B$64</c:f>
              <c:numCache>
                <c:formatCode>0.00</c:formatCode>
                <c:ptCount val="1"/>
                <c:pt idx="0">
                  <c:v>0.78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043264"/>
        <c:axId val="97459520"/>
        <c:axId val="0"/>
      </c:bar3DChart>
      <c:catAx>
        <c:axId val="108043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97459520"/>
        <c:crosses val="autoZero"/>
        <c:auto val="1"/>
        <c:lblAlgn val="ctr"/>
        <c:lblOffset val="100"/>
        <c:noMultiLvlLbl val="0"/>
      </c:catAx>
      <c:valAx>
        <c:axId val="97459520"/>
        <c:scaling>
          <c:orientation val="minMax"/>
          <c:max val="1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8043264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sz="1800" b="1" i="0" baseline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2.018</a:t>
            </a:r>
            <a:endParaRPr lang="es-PY" dirty="0">
              <a:solidFill>
                <a:schemeClr val="bg2">
                  <a:lumMod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44025188221095679"/>
          <c:y val="0.1474131398335508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91129247810457E-2"/>
          <c:y val="0.17730596268739626"/>
          <c:w val="0.79890381281836265"/>
          <c:h val="0.73159139034302989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12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34903694110091266"/>
                  <c:y val="2.844232067083755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MRE</a:t>
                    </a:r>
                    <a:endPara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565.749.544.618</a:t>
                    </a: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</a:t>
                    </a:r>
                    <a:endPara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1,56%</a:t>
                    </a:r>
                    <a:endParaRPr lang="en-US" sz="1600" dirty="0"/>
                  </a:p>
                </c:rich>
              </c:tx>
              <c:numFmt formatCode="#,00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32005002268814065"/>
                  <c:y val="-4.807143854507038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Poder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2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Ejecutivo</a:t>
                    </a:r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endParaRPr lang="en-US" sz="9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35.525.102.768.265</a:t>
                    </a:r>
                  </a:p>
                  <a:p>
                    <a:endParaRPr lang="en-US" sz="9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#,000%" sourceLinked="0"/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Ministerio de Relaciones Exteriores </c:v>
                </c:pt>
                <c:pt idx="1">
                  <c:v>Poder Ejecutivo </c:v>
                </c:pt>
              </c:strCache>
            </c:strRef>
          </c:cat>
          <c:val>
            <c:numRef>
              <c:f>Hoja1!$B$2:$B$3</c:f>
              <c:numCache>
                <c:formatCode>#.##0</c:formatCode>
                <c:ptCount val="2"/>
                <c:pt idx="0">
                  <c:v>565749544618</c:v>
                </c:pt>
                <c:pt idx="1">
                  <c:v>35525102768265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Y" sz="1800" b="1" i="0" baseline="0" dirty="0" smtClean="0">
                <a:effectLst/>
              </a:rPr>
              <a:t> 2.019</a:t>
            </a:r>
            <a:endParaRPr lang="es-PY" dirty="0">
              <a:effectLst/>
            </a:endParaRPr>
          </a:p>
        </c:rich>
      </c:tx>
      <c:layout>
        <c:manualLayout>
          <c:xMode val="edge"/>
          <c:yMode val="edge"/>
          <c:x val="0.3855371222695102"/>
          <c:y val="7.943479008947004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568047956352589"/>
          <c:w val="0.97309583753267181"/>
          <c:h val="0.8562957311551416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30181200950820414"/>
                  <c:y val="4.351704277900531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MRE</a:t>
                    </a:r>
                    <a:r>
                      <a:rPr lang="en-US" sz="105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pPr>
                      <a:def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5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     </a:t>
                    </a:r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565.855.206.807   </a:t>
                    </a:r>
                  </a:p>
                  <a:p>
                    <a:pPr>
                      <a:def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1,46%</a:t>
                    </a:r>
                    <a:endParaRPr lang="en-US" sz="1050" dirty="0"/>
                  </a:p>
                </c:rich>
              </c:tx>
              <c:numFmt formatCode="#,00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8477604911380303"/>
                  <c:y val="-1.5720197775926394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Poder</a:t>
                    </a:r>
                    <a:r>
                      <a: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1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Ejecutivo</a:t>
                    </a:r>
                    <a:endPara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9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9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9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38.703.064.251.595</a:t>
                    </a:r>
                  </a:p>
                  <a:p>
                    <a:pPr>
                      <a:defRPr sz="9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800" b="1" dirty="0"/>
                  </a:p>
                </c:rich>
              </c:tx>
              <c:numFmt formatCode="#,00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#,000%" sourceLinked="0"/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Ministerio de Relaciones Exteriores </c:v>
                </c:pt>
                <c:pt idx="1">
                  <c:v>Poder Ejecutivo </c:v>
                </c:pt>
              </c:strCache>
            </c:strRef>
          </c:cat>
          <c:val>
            <c:numRef>
              <c:f>Hoja1!$D$2:$D$3</c:f>
              <c:numCache>
                <c:formatCode>#.##0</c:formatCode>
                <c:ptCount val="2"/>
                <c:pt idx="0">
                  <c:v>565855206807</c:v>
                </c:pt>
                <c:pt idx="1">
                  <c:v>38703064251595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1.683001735989241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98.426.719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215694347321086E-3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98.684.421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(Hoja1!$A$57;Hoja1!$A$59)</c:f>
              <c:strCache>
                <c:ptCount val="2"/>
                <c:pt idx="0">
                  <c:v>Proyecto 2019</c:v>
                </c:pt>
                <c:pt idx="1">
                  <c:v>2.017</c:v>
                </c:pt>
              </c:strCache>
            </c:strRef>
          </c:cat>
          <c:val>
            <c:numRef>
              <c:f>(Hoja1!$B$57;Hoja1!$B$59)</c:f>
              <c:numCache>
                <c:formatCode>#,##0</c:formatCode>
                <c:ptCount val="2"/>
                <c:pt idx="0">
                  <c:v>98426719</c:v>
                </c:pt>
                <c:pt idx="1">
                  <c:v>98684421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8829824"/>
        <c:axId val="100580096"/>
      </c:barChart>
      <c:catAx>
        <c:axId val="98829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580096"/>
        <c:crosses val="autoZero"/>
        <c:auto val="1"/>
        <c:lblAlgn val="ctr"/>
        <c:lblOffset val="100"/>
        <c:noMultiLvlLbl val="0"/>
      </c:catAx>
      <c:valAx>
        <c:axId val="100580096"/>
        <c:scaling>
          <c:orientation val="minMax"/>
          <c:min val="9000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9882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6076B4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ysClr val="windowText" lastClr="000000"/>
                        </a:solidFill>
                      </a:rPr>
                      <a:t>Servicio</a:t>
                    </a:r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ysClr val="windowText" lastClr="000000"/>
                        </a:solidFill>
                      </a:rPr>
                      <a:t>Exterior</a:t>
                    </a:r>
                  </a:p>
                  <a:p>
                    <a:r>
                      <a:rPr lang="en-US" sz="1600" dirty="0">
                        <a:solidFill>
                          <a:sysClr val="windowText" lastClr="000000"/>
                        </a:solidFill>
                      </a:rPr>
                      <a:t>71.886.607</a:t>
                    </a:r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sz="1800" b="1" dirty="0">
                        <a:solidFill>
                          <a:sysClr val="windowText" lastClr="000000"/>
                        </a:solidFill>
                      </a:rPr>
                      <a:t>73%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8453240044035514E-2"/>
                  <c:y val="1.821982941505381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Servicio</a:t>
                    </a:r>
                    <a:r>
                      <a:rPr lang="en-US" sz="1600" dirty="0"/>
                      <a:t> </a:t>
                    </a:r>
                    <a:r>
                      <a:rPr lang="en-US" sz="1600" dirty="0" smtClean="0"/>
                      <a:t>Local    26.540.112</a:t>
                    </a:r>
                    <a:endParaRPr lang="en-US" sz="1600" dirty="0"/>
                  </a:p>
                  <a:p>
                    <a:r>
                      <a:rPr lang="en-US" sz="1800" b="1" dirty="0"/>
                      <a:t>27%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Hoja1!$A$82:$A$83</c:f>
              <c:strCache>
                <c:ptCount val="2"/>
                <c:pt idx="0">
                  <c:v>Servicio Exterior</c:v>
                </c:pt>
                <c:pt idx="1">
                  <c:v>Servicio Local </c:v>
                </c:pt>
              </c:strCache>
            </c:strRef>
          </c:cat>
          <c:val>
            <c:numRef>
              <c:f>Hoja1!$B$82:$B$83</c:f>
              <c:numCache>
                <c:formatCode>#.##0</c:formatCode>
                <c:ptCount val="2"/>
                <c:pt idx="0">
                  <c:v>71886607</c:v>
                </c:pt>
                <c:pt idx="1">
                  <c:v>26540112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lang="es-PY"/>
      </a:pPr>
      <a:endParaRPr lang="es-MX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00948977621692"/>
          <c:y val="0.1090943598859386"/>
          <c:w val="0.64871769911218058"/>
          <c:h val="0.89090564011406137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29629647856517938"/>
                  <c:y val="-0.133726669582968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/>
                      <a:t>ADMINISTRACIÓN</a:t>
                    </a:r>
                  </a:p>
                  <a:p>
                    <a:r>
                      <a:rPr lang="en-US" sz="1000" b="1" dirty="0" smtClean="0"/>
                      <a:t> </a:t>
                    </a:r>
                    <a:r>
                      <a:rPr lang="en-US" sz="1000" b="1" dirty="0"/>
                      <a:t>GENERAL</a:t>
                    </a:r>
                    <a:r>
                      <a:rPr lang="en-US" sz="1050" b="1" dirty="0"/>
                      <a:t>
98,06%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321681243412543"/>
                  <c:y val="0.14590418137822087"/>
                </c:manualLayout>
              </c:layout>
              <c:tx>
                <c:rich>
                  <a:bodyPr/>
                  <a:lstStyle/>
                  <a:p>
                    <a:r>
                      <a:rPr lang="en-US" sz="1050" b="1"/>
                      <a:t>SERVICIO DE LEGALIZACIONES Y EXPEDICIÓN DE PASAPORTES
1,32%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504290896579965"/>
                  <c:y val="0.12042462761590174"/>
                </c:manualLayout>
              </c:layout>
              <c:tx>
                <c:rich>
                  <a:bodyPr/>
                  <a:lstStyle/>
                  <a:p>
                    <a:r>
                      <a:rPr lang="en-US" sz="1050" b="1"/>
                      <a:t>DEMARCACIÓN Y CONTROL DE LÍMITES
0,62%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#,000%" sourceLinked="0"/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Hoja1!$A$93:$A$95</c:f>
              <c:strCache>
                <c:ptCount val="3"/>
                <c:pt idx="0">
                  <c:v>ADMINISTRACIÓN GENERAL</c:v>
                </c:pt>
                <c:pt idx="1">
                  <c:v>SERVICIO DE LEGALIZACIONES Y EXPEDICIÓN DE PASAPORTES</c:v>
                </c:pt>
                <c:pt idx="2">
                  <c:v>DEMARCACIÓN Y CONTROL DE LÍMITES</c:v>
                </c:pt>
              </c:strCache>
            </c:strRef>
          </c:cat>
          <c:val>
            <c:numRef>
              <c:f>Hoja1!$B$93:$B$95</c:f>
              <c:numCache>
                <c:formatCode>#.##0</c:formatCode>
                <c:ptCount val="3"/>
                <c:pt idx="0">
                  <c:v>554894485552</c:v>
                </c:pt>
                <c:pt idx="1">
                  <c:v>7465493483</c:v>
                </c:pt>
                <c:pt idx="2">
                  <c:v>3495227772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17991568188332"/>
          <c:y val="0.15180084628445756"/>
          <c:w val="0.68678816388822295"/>
          <c:h val="0.82588464605983403"/>
        </c:manualLayout>
      </c:layout>
      <c:pie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0873176789880491E-2"/>
                  <c:y val="-6.1516651028729795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100 </a:t>
                    </a:r>
                  </a:p>
                  <a:p>
                    <a:r>
                      <a:rPr lang="en-US" sz="1050" b="1" dirty="0"/>
                      <a:t>SERVICIOS PERSONALES                         
</a:t>
                    </a:r>
                    <a:r>
                      <a:rPr lang="en-US" sz="1400" b="1" dirty="0"/>
                      <a:t>65,29%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4867400645959974E-2"/>
                  <c:y val="1.8060594609322481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200 </a:t>
                    </a:r>
                  </a:p>
                  <a:p>
                    <a:r>
                      <a:rPr lang="en-US" sz="1050" b="1" dirty="0"/>
                      <a:t>SERVICIOS NO PERSONALES
</a:t>
                    </a:r>
                    <a:r>
                      <a:rPr lang="en-US" sz="1200" b="1" dirty="0"/>
                      <a:t>19,62%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7322409941475762E-2"/>
                  <c:y val="0.11579158545775838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300 </a:t>
                    </a:r>
                  </a:p>
                  <a:p>
                    <a:r>
                      <a:rPr lang="en-US" sz="1050" b="1" dirty="0"/>
                      <a:t>BIENES DE </a:t>
                    </a:r>
                    <a:r>
                      <a:rPr lang="en-US" sz="1050" b="1" dirty="0" smtClean="0"/>
                      <a:t>CONSUMO</a:t>
                    </a:r>
                  </a:p>
                  <a:p>
                    <a:r>
                      <a:rPr lang="en-US" sz="1050" b="1" dirty="0" smtClean="0"/>
                      <a:t> E</a:t>
                    </a:r>
                  </a:p>
                  <a:p>
                    <a:r>
                      <a:rPr lang="en-US" sz="1050" b="1" dirty="0" smtClean="0"/>
                      <a:t> </a:t>
                    </a:r>
                    <a:r>
                      <a:rPr lang="en-US" sz="1050" b="1" dirty="0"/>
                      <a:t>INSUMOS 
</a:t>
                    </a:r>
                    <a:r>
                      <a:rPr lang="en-US" sz="1200" b="1" dirty="0"/>
                      <a:t>0,32%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6825449454028918E-2"/>
                  <c:y val="-3.3238879803433381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500 </a:t>
                    </a:r>
                  </a:p>
                  <a:p>
                    <a:r>
                      <a:rPr lang="en-US" sz="1050" b="1" dirty="0"/>
                      <a:t>INVERSIONES                                   
</a:t>
                    </a:r>
                    <a:r>
                      <a:rPr lang="en-US" sz="1200" b="1" dirty="0"/>
                      <a:t>0,88%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1160505975526531E-4"/>
                  <c:y val="-6.01142244199440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800 TRANSFERENCIAS                                   
</a:t>
                    </a:r>
                    <a:r>
                      <a:rPr lang="en-US" sz="1200" dirty="0" smtClean="0"/>
                      <a:t>11,43%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233978034299111"/>
                  <c:y val="2.762734856162781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900</a:t>
                    </a:r>
                  </a:p>
                  <a:p>
                    <a:r>
                      <a:rPr lang="en-US" sz="1050" b="1" dirty="0"/>
                      <a:t> OTROS GASTOS                             
</a:t>
                    </a:r>
                    <a:r>
                      <a:rPr lang="en-US" sz="1200" b="1" dirty="0"/>
                      <a:t>2,46%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#.000%" sourceLinked="0"/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Hoja1!$A$106:$A$111</c:f>
              <c:strCache>
                <c:ptCount val="6"/>
                <c:pt idx="0">
                  <c:v>100 SERVICIOS PERSONALES                         </c:v>
                </c:pt>
                <c:pt idx="1">
                  <c:v>200 SERVICIOS NO PERSONALES</c:v>
                </c:pt>
                <c:pt idx="2">
                  <c:v>300 BIENES DE CONSUMO E INSUMOS </c:v>
                </c:pt>
                <c:pt idx="3">
                  <c:v>500 INVERSIONES                                   </c:v>
                </c:pt>
                <c:pt idx="4">
                  <c:v>800 TRANSFERENCIAS                                   </c:v>
                </c:pt>
                <c:pt idx="5">
                  <c:v>900 OTROS GASTOS                             </c:v>
                </c:pt>
              </c:strCache>
            </c:strRef>
          </c:cat>
          <c:val>
            <c:numRef>
              <c:f>Hoja1!$B$106:$B$111</c:f>
              <c:numCache>
                <c:formatCode>#,##0</c:formatCode>
                <c:ptCount val="6"/>
                <c:pt idx="0">
                  <c:v>369452351880</c:v>
                </c:pt>
                <c:pt idx="1">
                  <c:v>110994545606</c:v>
                </c:pt>
                <c:pt idx="2">
                  <c:v>1806820166</c:v>
                </c:pt>
                <c:pt idx="3">
                  <c:v>5003175000</c:v>
                </c:pt>
                <c:pt idx="4">
                  <c:v>64689314155</c:v>
                </c:pt>
                <c:pt idx="5">
                  <c:v>13909000000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0.37778</cdr:x>
      <cdr:y>0.19512</cdr:y>
    </cdr:from>
    <cdr:to>
      <cdr:x>0.49952</cdr:x>
      <cdr:y>0.26829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2448272" y="576064"/>
          <a:ext cx="788955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0.50412</cdr:x>
      <cdr:y>0.19512</cdr:y>
    </cdr:from>
    <cdr:to>
      <cdr:x>0.60968</cdr:x>
      <cdr:y>0.26829</cdr:y>
    </cdr:to>
    <cdr:cxnSp macro="">
      <cdr:nvCxnSpPr>
        <cdr:cNvPr id="4" name="1 Conector recto"/>
        <cdr:cNvCxnSpPr/>
      </cdr:nvCxnSpPr>
      <cdr:spPr>
        <a:xfrm xmlns:a="http://schemas.openxmlformats.org/drawingml/2006/main" flipV="1">
          <a:off x="3267067" y="576064"/>
          <a:ext cx="68407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920" cy="46562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9862" y="0"/>
            <a:ext cx="3038920" cy="46562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A8704-5A48-4BFF-B0E4-F1CB98830A4B}" type="datetimeFigureOut">
              <a:rPr lang="es-PY"/>
              <a:pPr>
                <a:defRPr/>
              </a:pPr>
              <a:t>2/10/2018</a:t>
            </a:fld>
            <a:endParaRPr lang="es-PY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PY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7003"/>
            <a:ext cx="5608320" cy="418257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Y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156"/>
            <a:ext cx="3038920" cy="4656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9862" y="8829156"/>
            <a:ext cx="3038920" cy="4656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853584-D228-48CA-AD19-D26FA0A49C92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258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altLang="es-PY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5053B-1850-4F2B-9973-A35F966B3315}" type="slidenum">
              <a:rPr lang="es-PY" altLang="es-PY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PY" altLang="es-PY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altLang="es-PY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15D65-28EE-4685-A011-93AF552B8E49}" type="slidenum">
              <a:rPr lang="es-PY" altLang="es-PY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PY" altLang="es-PY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PY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FF662-7309-41CE-BF3A-4388AAB87324}" type="slidenum">
              <a:rPr lang="es-P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PY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altLang="es-PY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A30F3-8842-493C-8BF1-8056730FAE10}" type="slidenum">
              <a:rPr lang="es-PY" altLang="es-PY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PY" altLang="es-PY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altLang="es-PY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C31B3-CA9E-4DFB-A264-1502A2E309C2}" type="slidenum">
              <a:rPr lang="es-PY" altLang="es-PY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PY" altLang="es-PY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altLang="es-PY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0B970-D900-4390-874A-5541A47C1B9D}" type="slidenum">
              <a:rPr lang="es-PY" altLang="es-PY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PY" altLang="es-PY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FE30E268-D941-4734-90B4-DA43829A9267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519543D0-95D5-40C9-A38B-FEE1C489170B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024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BE526A21-4510-4C9C-A015-10C70AFC675C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F55DBDD2-1E8C-4128-8A69-AF5E5AF23212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7526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5D827833-8C99-4FDB-AECC-981D50AD5DB4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128D8B30-46E7-4DC5-9CDE-C3BDC361B25A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230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E0967CCF-72BC-4A5A-8003-9C37EDBE3A61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461588A2-5FBE-4E75-B792-8FF5B347BF8A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067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FC65A125-30E7-4F99-9DCF-38535AD79499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6FD93878-F73D-49B2-9180-202D652041D7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363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EC60F3C4-BCE4-4668-9166-B6653609D157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26E6E8F5-8263-47C2-AA30-A38748B52A5F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549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650A197F-9C84-4793-870D-D64E8F64F50D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18B49E7B-139D-41D9-87DE-C1F5CECDBB65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309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689E965C-2B22-4F47-8260-A1448C6F3DCA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07658067-8D6F-47E3-B083-C402AE4C9943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24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852B2787-6260-4CFC-AF37-92BC18F13081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8960E855-9DC7-408A-B08C-81B870B6DA4A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5450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F1F8BE26-D8A1-4ADC-9596-6B3A15FB674E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795D6652-6425-4646-9BAB-0A419B0F7725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024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914798FF-1093-4F0C-B725-59B474825C29}" type="datetime1">
              <a:rPr lang="es-PY" smtClean="0"/>
              <a:t>2/10/2018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C98EA9F7-79B1-486D-AC5B-52F2B4629F64}" type="slidenum">
              <a:rPr lang="es-PY"/>
              <a:pPr>
                <a:defRPr/>
              </a:pPr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54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Y" smtClean="0"/>
              <a:t>Haga clic para modificar el estilo de texto del patrón</a:t>
            </a:r>
          </a:p>
          <a:p>
            <a:pPr lvl="1"/>
            <a:r>
              <a:rPr lang="es-ES" altLang="es-PY" smtClean="0"/>
              <a:t>Segundo nivel</a:t>
            </a:r>
          </a:p>
          <a:p>
            <a:pPr lvl="2"/>
            <a:r>
              <a:rPr lang="es-ES" altLang="es-PY" smtClean="0"/>
              <a:t>Tercer nivel</a:t>
            </a:r>
          </a:p>
          <a:p>
            <a:pPr lvl="3"/>
            <a:r>
              <a:rPr lang="es-ES" altLang="es-PY" smtClean="0"/>
              <a:t>Cuarto nivel</a:t>
            </a:r>
          </a:p>
          <a:p>
            <a:pPr lvl="4"/>
            <a:r>
              <a:rPr lang="es-ES" altLang="es-PY" smtClean="0"/>
              <a:t>Quinto nivel</a:t>
            </a:r>
            <a:endParaRPr lang="en-US" altLang="es-P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95F4A70-38CA-4A18-AABF-1BF32FE9731B}" type="datetime1">
              <a:rPr lang="es-PY" smtClean="0"/>
              <a:t>2/10/2018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86D19F6-4A77-4F86-9633-60ED3369F2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8" r:id="rId1"/>
    <p:sldLayoutId id="2147487029" r:id="rId2"/>
    <p:sldLayoutId id="2147487030" r:id="rId3"/>
    <p:sldLayoutId id="2147487031" r:id="rId4"/>
    <p:sldLayoutId id="2147487032" r:id="rId5"/>
    <p:sldLayoutId id="2147487033" r:id="rId6"/>
    <p:sldLayoutId id="2147487034" r:id="rId7"/>
    <p:sldLayoutId id="2147487035" r:id="rId8"/>
    <p:sldLayoutId id="2147487036" r:id="rId9"/>
    <p:sldLayoutId id="2147487037" r:id="rId10"/>
    <p:sldLayoutId id="214748703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5"/>
          <p:cNvSpPr txBox="1">
            <a:spLocks noChangeArrowheads="1"/>
          </p:cNvSpPr>
          <p:nvPr/>
        </p:nvSpPr>
        <p:spPr bwMode="auto">
          <a:xfrm>
            <a:off x="4175125" y="415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Y" altLang="es-PY" sz="180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50825" y="2204814"/>
            <a:ext cx="8569325" cy="36004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PY" sz="4800" b="1" dirty="0" smtClean="0">
                <a:solidFill>
                  <a:srgbClr val="C00000"/>
                </a:solidFill>
                <a:latin typeface="Garamond" pitchFamily="18" charset="0"/>
              </a:rPr>
              <a:t>PROYECTO DE PRESUPUESTO GENERAL DE LA NACIÓN </a:t>
            </a:r>
          </a:p>
          <a:p>
            <a:pPr fontAlgn="auto">
              <a:spcAft>
                <a:spcPts val="0"/>
              </a:spcAft>
              <a:defRPr/>
            </a:pPr>
            <a:r>
              <a:rPr lang="es-PY" sz="4800" b="1" dirty="0" smtClean="0">
                <a:solidFill>
                  <a:srgbClr val="C00000"/>
                </a:solidFill>
                <a:latin typeface="Garamond" pitchFamily="18" charset="0"/>
              </a:rPr>
              <a:t>EJERCICIO FISCAL 2.019</a:t>
            </a:r>
            <a:endParaRPr lang="es-PY" sz="4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8917" name="8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8950"/>
            <a:ext cx="8137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logo nue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03313"/>
            <a:ext cx="84248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494218"/>
              </p:ext>
            </p:extLst>
          </p:nvPr>
        </p:nvGraphicFramePr>
        <p:xfrm>
          <a:off x="467544" y="1196752"/>
          <a:ext cx="8064896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827088" y="236538"/>
            <a:ext cx="72009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Y" sz="2000" b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Distribución Gastos Proyecto de Presupuesto </a:t>
            </a:r>
            <a:r>
              <a:rPr lang="es-PY" sz="2000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Por Grupo de Objeto del Gasto  - MRE 2.019</a:t>
            </a:r>
            <a:r>
              <a:rPr lang="es-PY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Y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Y" sz="2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Consolidado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652120" y="56690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67% Servicio Personal en el Exterior</a:t>
            </a:r>
          </a:p>
          <a:p>
            <a:r>
              <a:rPr lang="es-ES" sz="1400" b="1" dirty="0" smtClean="0"/>
              <a:t>33% Servicio Personal Local</a:t>
            </a:r>
            <a:endParaRPr lang="es-E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5"/>
          <p:cNvSpPr txBox="1">
            <a:spLocks noChangeArrowheads="1"/>
          </p:cNvSpPr>
          <p:nvPr/>
        </p:nvSpPr>
        <p:spPr bwMode="auto">
          <a:xfrm>
            <a:off x="4175125" y="415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Y" altLang="es-PY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87338" y="2205038"/>
            <a:ext cx="8569325" cy="33226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PY" sz="4400" dirty="0" smtClean="0">
                <a:solidFill>
                  <a:srgbClr val="C00000"/>
                </a:solidFill>
                <a:latin typeface="Garamond" pitchFamily="18" charset="0"/>
              </a:rPr>
              <a:t>REQUERIMIENTOS ADICIONALES AL PROYECTO DE PRESUPUESTO DEL MRE</a:t>
            </a:r>
          </a:p>
          <a:p>
            <a:pPr fontAlgn="auto">
              <a:spcAft>
                <a:spcPts val="0"/>
              </a:spcAft>
              <a:defRPr/>
            </a:pPr>
            <a:r>
              <a:rPr lang="es-PY" sz="4400" dirty="0" smtClean="0">
                <a:solidFill>
                  <a:srgbClr val="C00000"/>
                </a:solidFill>
                <a:latin typeface="Garamond" pitchFamily="18" charset="0"/>
              </a:rPr>
              <a:t>EJERCICIO FISCAL 2.019 </a:t>
            </a:r>
          </a:p>
          <a:p>
            <a:pPr fontAlgn="auto">
              <a:spcAft>
                <a:spcPts val="0"/>
              </a:spcAft>
              <a:defRPr/>
            </a:pPr>
            <a:r>
              <a:rPr lang="es-PY" sz="4400" dirty="0" smtClean="0">
                <a:solidFill>
                  <a:srgbClr val="C00000"/>
                </a:solidFill>
                <a:latin typeface="Garamond" pitchFamily="18" charset="0"/>
              </a:rPr>
              <a:t>- REMITIDOS AL M.H.-</a:t>
            </a:r>
            <a:endParaRPr lang="es-PY" sz="44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9397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4500"/>
            <a:ext cx="444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logo nue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03313"/>
            <a:ext cx="7416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496944" cy="1080119"/>
          </a:xfrm>
        </p:spPr>
        <p:txBody>
          <a:bodyPr/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ES" sz="1800" b="1" dirty="0" smtClean="0">
                <a:solidFill>
                  <a:schemeClr val="tx1"/>
                </a:solidFill>
                <a:effectLst/>
              </a:rPr>
              <a:t>Se ha presentado una Adenda al Ministerio de Hacienda en la cual se solicita la inclusión del producto por </a:t>
            </a:r>
            <a:r>
              <a:rPr lang="es-E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Organismos Internacionales y Supranacionales</a:t>
            </a:r>
            <a:r>
              <a:rPr lang="es-ES" sz="1800" b="1" dirty="0" smtClean="0">
                <a:solidFill>
                  <a:schemeClr val="tx1"/>
                </a:solidFill>
                <a:effectLst/>
              </a:rPr>
              <a:t>: </a:t>
            </a:r>
            <a:br>
              <a:rPr lang="es-ES" sz="1800" b="1" dirty="0" smtClean="0">
                <a:solidFill>
                  <a:schemeClr val="tx1"/>
                </a:solidFill>
                <a:effectLst/>
              </a:rPr>
            </a:br>
            <a:endParaRPr lang="es-PY" sz="1800" b="1" dirty="0">
              <a:solidFill>
                <a:srgbClr val="FF0000"/>
              </a:solidFill>
            </a:endParaRPr>
          </a:p>
        </p:txBody>
      </p:sp>
      <p:pic>
        <p:nvPicPr>
          <p:cNvPr id="6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65" y="249531"/>
            <a:ext cx="444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ogo 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70967"/>
            <a:ext cx="7416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848872" cy="3727828"/>
          </a:xfrm>
          <a:prstGeom prst="rect">
            <a:avLst/>
          </a:prstGeom>
          <a:solidFill>
            <a:srgbClr val="EDDAA5">
              <a:alpha val="6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45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65" y="249531"/>
            <a:ext cx="444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ogo 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70967"/>
            <a:ext cx="7416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77320" cy="4536504"/>
          </a:xfrm>
          <a:prstGeom prst="rect">
            <a:avLst/>
          </a:prstGeom>
          <a:solidFill>
            <a:srgbClr val="EDDAA5">
              <a:alpha val="61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834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39553" y="1268760"/>
            <a:ext cx="7848872" cy="11526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ES" sz="4400" dirty="0">
                <a:solidFill>
                  <a:srgbClr val="C00000"/>
                </a:solidFill>
                <a:latin typeface="Garamond" pitchFamily="18" charset="0"/>
              </a:rPr>
              <a:t>Creación de un Producto denominado Asistencia Social a Connacionales,  bajo el Objeto del Gasto 846 – Subsidios y Asistencia Social a Personas y Familias del Sector Privado, según detalle:</a:t>
            </a:r>
            <a:endParaRPr lang="es-PY" sz="440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2 CuadroTexto"/>
          <p:cNvSpPr txBox="1">
            <a:spLocks noChangeArrowheads="1"/>
          </p:cNvSpPr>
          <p:nvPr/>
        </p:nvSpPr>
        <p:spPr bwMode="auto">
          <a:xfrm>
            <a:off x="34925" y="908050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Y" altLang="es-ES" sz="2800" b="1">
                <a:solidFill>
                  <a:srgbClr val="C00000"/>
                </a:solidFill>
                <a:latin typeface="Arial" charset="0"/>
              </a:rPr>
              <a:t>Tipos de ayuda social que se realizarán :</a:t>
            </a:r>
          </a:p>
        </p:txBody>
      </p:sp>
      <p:pic>
        <p:nvPicPr>
          <p:cNvPr id="624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914558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ocuments\LILI\2018\mre\kari\FO TO S\Asistencia a  indigenas\WhatsApp Image 2018-09-03 at 17.40.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49500"/>
            <a:ext cx="3384947" cy="33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ocuments\LILI\2018\mre\kari\FO TO S\Asistencia a connacionales en  Formosa\WhatsApp Image 2018-09-03 at 18.25.2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2987675" cy="2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ocuments\LILI\2018\mre\kari\FO TO S\Asistencia a  indigenas\WhatsApp Image 2018-09-03 at 17.31.2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22921"/>
            <a:ext cx="3312368" cy="173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user\Documents\LILI\2018\mre\kari\FO TO S\Asistencia a  indigenas\WhatsApp Image 2018-09-03 at 17.40.3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9500"/>
            <a:ext cx="3052763" cy="2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9" descr="logo nuev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63888" y="4797152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Provisión de cesta básica: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 estudiantes becados en Venezuela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 connacionales afectados por inundaciones (casos en distintas ciudades de la Argentina)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 compatriotas en estado de vulnerabilidad(sin trabajo, sin vivienda y con familia)   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149080"/>
            <a:ext cx="420608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n para paraguayos detenidos en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457623"/>
            <a:ext cx="357887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9" descr="logo nue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0931" y="2660719"/>
            <a:ext cx="5275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</a:t>
            </a:r>
            <a:r>
              <a:rPr lang="es-ES" dirty="0" smtClean="0"/>
              <a:t>ompra de elementos de higiene personal y alimentos: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Caso de Turquía, U$S 250, cada 3 meses (siendo este un caso excepcional, ya que la ayuda suele ser única)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1063"/>
            <a:ext cx="8352927" cy="9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412875"/>
            <a:ext cx="853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FO TO S\Asistencia\IMG_6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41767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6" descr="LA MAYORÍA SON PERSONAS INDIGENTES, ACCIDENTADOS Y PARTURIENTAS. (FOTO ARCHIVO)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873375"/>
            <a:ext cx="37242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9" descr="logo nue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31925"/>
            <a:ext cx="8631237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FO TO S\Asistencia a  indigenas\WhatsApp Image 2018-09-03 at 17.40.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14129"/>
            <a:ext cx="48244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:\FO TO S\Asistencia a connacionales en  Formosa\WhatsApp Image 2018-09-03 at 18.24.2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62263"/>
            <a:ext cx="30162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9" descr="logo nue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852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15888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9" descr="logo nue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76250"/>
            <a:ext cx="6445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55576" y="478599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Adquisición del ataúd para compatriotas en el exterior.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Asistencia para repatriar a connacionales en caso que la Secretaría Nacional de Repatriados no disponga de fondos.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468313" y="142875"/>
            <a:ext cx="9864726" cy="47783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PY" sz="2000" b="1" dirty="0" smtClean="0">
                <a:solidFill>
                  <a:schemeClr val="tx1"/>
                </a:solidFill>
              </a:rPr>
              <a:t>% Participación Proyecto </a:t>
            </a:r>
            <a:r>
              <a:rPr lang="es-PY" sz="2000" b="1" dirty="0">
                <a:solidFill>
                  <a:schemeClr val="tx1"/>
                </a:solidFill>
              </a:rPr>
              <a:t>de Presupuesto MRE </a:t>
            </a:r>
            <a:r>
              <a:rPr lang="es-PY" sz="2000" b="1" dirty="0" smtClean="0">
                <a:solidFill>
                  <a:schemeClr val="tx1"/>
                </a:solidFill>
              </a:rPr>
              <a:t>respecto al PGN</a:t>
            </a:r>
            <a:endParaRPr lang="es-PY" sz="2000" b="1" dirty="0">
              <a:solidFill>
                <a:schemeClr val="tx1"/>
              </a:solidFill>
            </a:endParaRPr>
          </a:p>
        </p:txBody>
      </p:sp>
      <p:pic>
        <p:nvPicPr>
          <p:cNvPr id="42030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6" y="1592796"/>
            <a:ext cx="47525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941191"/>
              </p:ext>
            </p:extLst>
          </p:nvPr>
        </p:nvGraphicFramePr>
        <p:xfrm>
          <a:off x="5274331" y="1340768"/>
          <a:ext cx="37799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514171" y="2888030"/>
            <a:ext cx="794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0,71%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236296" y="28529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0,78%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5576" y="4797152"/>
            <a:ext cx="779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000" dirty="0" smtClean="0">
                <a:solidFill>
                  <a:srgbClr val="C00000"/>
                </a:solidFill>
              </a:rPr>
              <a:t>El % de participación del Proyecto de Presupuesto MRE 2.019 respecto al PGN 2.019 ha sufrido una disminución con relación a los dos últimos años en el orden del 0,07% </a:t>
            </a:r>
            <a:endParaRPr lang="es-PY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773238"/>
            <a:ext cx="8450262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32225"/>
            <a:ext cx="1871662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F:\FO TO S\Asistencia Integral al Migrante\Foto Escuela Paraguaya en Que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865563"/>
            <a:ext cx="31384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9" descr="logo nue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2 CuadroTexto"/>
          <p:cNvSpPr txBox="1">
            <a:spLocks noChangeArrowheads="1"/>
          </p:cNvSpPr>
          <p:nvPr/>
        </p:nvSpPr>
        <p:spPr bwMode="auto">
          <a:xfrm>
            <a:off x="34925" y="1052513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Y" altLang="es-ES" sz="2800" b="1">
                <a:solidFill>
                  <a:srgbClr val="C00000"/>
                </a:solidFill>
                <a:latin typeface="Arial" charset="0"/>
              </a:rPr>
              <a:t>Tipos de ayuda social que se realizarán :</a:t>
            </a: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00213"/>
            <a:ext cx="90011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F:\FO TO S\Asistencia a connacionales  por vuelco de bus\WhatsApp Image 2018-09-03 at 16.11.47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403600"/>
            <a:ext cx="27765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FO TO S\Asistencia a connacionales  por vuelco de bus\WhatsApp Image 2018-09-03 at 16.11.46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8588"/>
            <a:ext cx="28209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:\FO TO S\Asistencia a connacionales  por vuelco de bus\WhatsApp Image 2018-09-03 at 16.11.4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9781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9" descr="logo nue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90011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AutoShape 6" descr="http://www.cde.org.py/wp-content/uploads/2018/05/zu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236912"/>
            <a:ext cx="4329113" cy="24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59338" y="3789040"/>
            <a:ext cx="4011612" cy="26776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PY" sz="2400" dirty="0">
                <a:solidFill>
                  <a:schemeClr val="bg1"/>
                </a:solidFill>
              </a:rPr>
              <a:t>Las organizaciones de paraguayos y paraguayas han iniciado una campaña de petición de firmas para solicitar a la Embajada de Paraguay en España un comunicado oficial del caso. </a:t>
            </a:r>
          </a:p>
        </p:txBody>
      </p:sp>
      <p:pic>
        <p:nvPicPr>
          <p:cNvPr id="69642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9" descr="logo nue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AutoShape 6" descr="http://www.cde.org.py/wp-content/uploads/2018/05/zu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713788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F:\FO TO S\Asistencia Integral al Migrante\20150314_080426_resized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5175"/>
            <a:ext cx="262790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:\FO TO S\Asistencia Integral al Migrante\20150314_083013_resized_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73413"/>
            <a:ext cx="1593826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:\FO TO S\Asistencia Integral al Migrante\IMG-20160508-WA00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05276"/>
            <a:ext cx="3312021" cy="14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450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9" descr="logo nue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813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735412" y="2996952"/>
            <a:ext cx="46449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4.500 exoneraciones por mes en todas las representaciones en el exterior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8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 3.000 exoneraciones por mes sólo en Argentina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200" dirty="0" smtClean="0"/>
          </a:p>
          <a:p>
            <a:pPr algn="just"/>
            <a:r>
              <a:rPr lang="es-ES" dirty="0" smtClean="0"/>
              <a:t>Teniendo en cuenta que el costo mínimo es de U$S 30, por actuación, anualmente esto representa U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$S 1.620.000</a:t>
            </a: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79388" y="1412875"/>
            <a:ext cx="8856662" cy="50629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PY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En el </a:t>
            </a:r>
            <a:r>
              <a:rPr lang="es-PY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Proyecto de Presupuesto para el Ejercicio Fiscal </a:t>
            </a:r>
            <a:r>
              <a:rPr lang="es-PY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2.019</a:t>
            </a:r>
            <a:r>
              <a:rPr lang="es-PY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</a:t>
            </a:r>
          </a:p>
          <a:p>
            <a:pPr algn="ctr">
              <a:defRPr/>
            </a:pPr>
            <a:r>
              <a:rPr lang="es-P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NO DISPONEMOS DE RECURSOS,</a:t>
            </a:r>
            <a:r>
              <a:rPr lang="es-PY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es-PY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POR LO QUE </a:t>
            </a:r>
            <a:endParaRPr lang="es-PY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r>
              <a:rPr lang="es-P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NO SE PUDO CONTEMPLAR</a:t>
            </a:r>
            <a:r>
              <a:rPr lang="es-PY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es-PY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</a:t>
            </a:r>
            <a:endParaRPr lang="es-PY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endParaRPr lang="es-PY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just">
              <a:defRPr/>
            </a:pPr>
            <a:endParaRPr lang="es-PY" sz="1100" b="1" u="sng" dirty="0">
              <a:latin typeface="Calibri" pitchFamily="34" charset="0"/>
            </a:endParaRPr>
          </a:p>
          <a:p>
            <a:pPr algn="just">
              <a:defRPr/>
            </a:pPr>
            <a:r>
              <a:rPr lang="es-PY" sz="2400" b="1" dirty="0">
                <a:latin typeface="Calibri" pitchFamily="34" charset="0"/>
              </a:rPr>
              <a:t>1-  Apertura de nuevas representaciones, </a:t>
            </a:r>
          </a:p>
          <a:p>
            <a:pPr algn="just">
              <a:defRPr/>
            </a:pPr>
            <a:endParaRPr lang="es-PY" sz="2400" dirty="0">
              <a:latin typeface="Calibri" pitchFamily="34" charset="0"/>
            </a:endParaRPr>
          </a:p>
          <a:p>
            <a:pPr algn="just">
              <a:defRPr/>
            </a:pPr>
            <a:r>
              <a:rPr lang="es-PY" sz="2400" b="1" dirty="0">
                <a:latin typeface="Calibri" pitchFamily="34" charset="0"/>
              </a:rPr>
              <a:t>2-  Categorías requeridas por la Junta de Calificaciones del Servicio Diplomático y Consular,</a:t>
            </a:r>
          </a:p>
          <a:p>
            <a:pPr algn="just">
              <a:defRPr/>
            </a:pPr>
            <a:r>
              <a:rPr lang="es-PY" sz="2400" b="1" dirty="0">
                <a:latin typeface="Calibri" pitchFamily="34" charset="0"/>
              </a:rPr>
              <a:t> </a:t>
            </a:r>
          </a:p>
          <a:p>
            <a:pPr algn="just">
              <a:defRPr/>
            </a:pPr>
            <a:r>
              <a:rPr lang="es-PY" sz="2400" b="1" dirty="0">
                <a:latin typeface="Calibri" pitchFamily="34" charset="0"/>
              </a:rPr>
              <a:t>3-  Categorías requeridas por la Junta de Calificaciones del Servicio Administrativo. </a:t>
            </a:r>
          </a:p>
          <a:p>
            <a:pPr algn="just">
              <a:defRPr/>
            </a:pPr>
            <a:endParaRPr lang="es-PY" sz="2400" b="1" dirty="0">
              <a:latin typeface="Calibri" pitchFamily="34" charset="0"/>
            </a:endParaRPr>
          </a:p>
          <a:p>
            <a:pPr algn="just">
              <a:defRPr/>
            </a:pPr>
            <a:endParaRPr lang="es-PY" sz="2400" b="1" dirty="0">
              <a:latin typeface="Calibri" pitchFamily="34" charset="0"/>
            </a:endParaRPr>
          </a:p>
        </p:txBody>
      </p:sp>
      <p:pic>
        <p:nvPicPr>
          <p:cNvPr id="5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31" y="116111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 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474"/>
            <a:ext cx="6445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51520" y="1384315"/>
            <a:ext cx="8568952" cy="4708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s-PY" sz="2400" b="1" dirty="0"/>
              <a:t>Capítulo IV</a:t>
            </a:r>
            <a:endParaRPr lang="es-ES" sz="2400" dirty="0"/>
          </a:p>
          <a:p>
            <a:pPr algn="ctr"/>
            <a:r>
              <a:rPr lang="es-PY" sz="2000" b="1" dirty="0"/>
              <a:t>REMUNERACIONES Y BENEFICIOS SOCIALES DEL </a:t>
            </a:r>
            <a:r>
              <a:rPr lang="es-PY" sz="2000" b="1" dirty="0" smtClean="0"/>
              <a:t>PERSONAL</a:t>
            </a:r>
          </a:p>
          <a:p>
            <a:pPr algn="ctr"/>
            <a:endParaRPr lang="es-ES" sz="1200" dirty="0"/>
          </a:p>
          <a:p>
            <a:pPr algn="just"/>
            <a:r>
              <a:rPr lang="es-PY" sz="2400" b="1" dirty="0"/>
              <a:t> </a:t>
            </a:r>
            <a:r>
              <a:rPr lang="es-PY" sz="2000" b="1" dirty="0" smtClean="0"/>
              <a:t>Artículo </a:t>
            </a:r>
            <a:r>
              <a:rPr lang="es-PY" sz="2000" b="1" dirty="0"/>
              <a:t>33.- </a:t>
            </a:r>
            <a:r>
              <a:rPr lang="es-PY" sz="2000" dirty="0" smtClean="0"/>
              <a:t>Autorizase </a:t>
            </a:r>
            <a:r>
              <a:rPr lang="es-PY" sz="2000" dirty="0"/>
              <a:t>al Poder Ejecutivo, a través del Ministerio de Hacienda, a realizar cambios de líneas, denominaciones, traslados, re-categorizaciones y transferencias de cargos, en el Anexo de Personal de los efectivos de las Fuerzas </a:t>
            </a:r>
            <a:r>
              <a:rPr lang="es-PY" sz="2000" dirty="0" smtClean="0"/>
              <a:t>Públicas </a:t>
            </a:r>
            <a:r>
              <a:rPr lang="es-PY" sz="2000" dirty="0" smtClean="0">
                <a:solidFill>
                  <a:srgbClr val="FF0000"/>
                </a:solidFill>
              </a:rPr>
              <a:t>y del Ministerio de Relaciones Exteriores,</a:t>
            </a:r>
            <a:r>
              <a:rPr lang="es-PY" sz="2000" dirty="0" smtClean="0"/>
              <a:t> al </a:t>
            </a:r>
            <a:r>
              <a:rPr lang="es-PY" sz="2000" dirty="0"/>
              <a:t>efecto de adecuar </a:t>
            </a:r>
            <a:r>
              <a:rPr lang="es-PY" sz="2000" dirty="0" smtClean="0">
                <a:solidFill>
                  <a:srgbClr val="FF0000"/>
                </a:solidFill>
              </a:rPr>
              <a:t>los</a:t>
            </a:r>
            <a:r>
              <a:rPr lang="es-PY" sz="2000" dirty="0" smtClean="0"/>
              <a:t> mismo</a:t>
            </a:r>
            <a:r>
              <a:rPr lang="es-PY" sz="2000" dirty="0" smtClean="0">
                <a:solidFill>
                  <a:srgbClr val="FF0000"/>
                </a:solidFill>
              </a:rPr>
              <a:t>s</a:t>
            </a:r>
            <a:r>
              <a:rPr lang="es-PY" sz="2000" dirty="0" smtClean="0"/>
              <a:t> </a:t>
            </a:r>
            <a:r>
              <a:rPr lang="es-PY" sz="2000" dirty="0"/>
              <a:t>a las disposiciones emanadas de los respectivos tribunales </a:t>
            </a:r>
            <a:r>
              <a:rPr lang="es-PY" sz="2000" dirty="0" smtClean="0">
                <a:solidFill>
                  <a:srgbClr val="FF0000"/>
                </a:solidFill>
              </a:rPr>
              <a:t>y</a:t>
            </a:r>
            <a:r>
              <a:rPr lang="es-PY" sz="2000" dirty="0" smtClean="0"/>
              <a:t> </a:t>
            </a:r>
            <a:r>
              <a:rPr lang="es-PY" sz="2000" dirty="0" smtClean="0">
                <a:solidFill>
                  <a:srgbClr val="FF0000"/>
                </a:solidFill>
              </a:rPr>
              <a:t>Junta</a:t>
            </a:r>
            <a:r>
              <a:rPr lang="es-PY" sz="2000" dirty="0" smtClean="0"/>
              <a:t> de calificaciones, </a:t>
            </a:r>
            <a:r>
              <a:rPr lang="es-PY" sz="2000" dirty="0"/>
              <a:t>destinados a promociones y ascensos de </a:t>
            </a:r>
            <a:r>
              <a:rPr lang="es-PY" sz="2000" dirty="0" smtClean="0"/>
              <a:t>oficiales, suboficiales  </a:t>
            </a:r>
            <a:r>
              <a:rPr lang="es-PY" sz="2000" dirty="0" smtClean="0">
                <a:solidFill>
                  <a:srgbClr val="FF0000"/>
                </a:solidFill>
              </a:rPr>
              <a:t>de las Fuerzas </a:t>
            </a:r>
            <a:r>
              <a:rPr lang="es-PY" sz="2000" dirty="0">
                <a:solidFill>
                  <a:srgbClr val="FF0000"/>
                </a:solidFill>
              </a:rPr>
              <a:t>P</a:t>
            </a:r>
            <a:r>
              <a:rPr lang="es-PY" sz="2000" dirty="0" smtClean="0">
                <a:solidFill>
                  <a:srgbClr val="FF0000"/>
                </a:solidFill>
              </a:rPr>
              <a:t>úblicas y rangos de las carreras del Ministerio de Relaciones Exteriores</a:t>
            </a:r>
            <a:r>
              <a:rPr lang="es-PY" sz="2000" dirty="0" smtClean="0"/>
              <a:t>. </a:t>
            </a:r>
            <a:r>
              <a:rPr lang="es-PY" sz="2000" dirty="0"/>
              <a:t>Estos serán financiados exclusivamente con los mismos cargos y/o vacancias disponibles en los respectivos programas de las Fuerzas </a:t>
            </a:r>
            <a:r>
              <a:rPr lang="es-PY" sz="2000" dirty="0" smtClean="0"/>
              <a:t>Públicas, </a:t>
            </a:r>
            <a:r>
              <a:rPr lang="es-PY" sz="2000" dirty="0" smtClean="0">
                <a:solidFill>
                  <a:srgbClr val="FF0000"/>
                </a:solidFill>
              </a:rPr>
              <a:t>y del Ministerio de Relaciones Exteriores, dentro del Grupo 100 Servicios Personales.</a:t>
            </a:r>
            <a:endParaRPr lang="es-PY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31" y="116111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 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474"/>
            <a:ext cx="6445250" cy="4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5"/>
          <p:cNvSpPr txBox="1">
            <a:spLocks noChangeArrowheads="1"/>
          </p:cNvSpPr>
          <p:nvPr/>
        </p:nvSpPr>
        <p:spPr bwMode="auto">
          <a:xfrm>
            <a:off x="4175125" y="415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Y" altLang="es-PY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50825" y="1484313"/>
            <a:ext cx="8569325" cy="244951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PY" sz="46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MUCHAS GRACIAS</a:t>
            </a:r>
            <a:endParaRPr lang="es-PY" sz="46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71686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87325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9" descr="logo nue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49275"/>
            <a:ext cx="6445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865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Y" sz="2800" dirty="0" smtClean="0"/>
              <a:t/>
            </a:r>
            <a:br>
              <a:rPr lang="es-PY" sz="2800" dirty="0" smtClean="0"/>
            </a:br>
            <a:r>
              <a:rPr lang="es-PY" sz="2800" b="1" dirty="0" smtClean="0">
                <a:solidFill>
                  <a:schemeClr val="tx1"/>
                </a:solidFill>
              </a:rPr>
              <a:t/>
            </a:r>
            <a:br>
              <a:rPr lang="es-PY" sz="2800" b="1" dirty="0" smtClean="0">
                <a:solidFill>
                  <a:schemeClr val="tx1"/>
                </a:solidFill>
              </a:rPr>
            </a:br>
            <a:r>
              <a:rPr lang="es-PY" sz="2800" b="1" dirty="0">
                <a:solidFill>
                  <a:schemeClr val="tx1"/>
                </a:solidFill>
              </a:rPr>
              <a:t/>
            </a:r>
            <a:br>
              <a:rPr lang="es-PY" sz="2800" b="1" dirty="0">
                <a:solidFill>
                  <a:schemeClr val="tx1"/>
                </a:solidFill>
              </a:rPr>
            </a:br>
            <a:r>
              <a:rPr lang="es-PY" sz="2400" b="1" dirty="0">
                <a:solidFill>
                  <a:schemeClr val="tx1"/>
                </a:solidFill>
              </a:rPr>
              <a:t>% </a:t>
            </a:r>
            <a:r>
              <a:rPr lang="es-PY" sz="2400" b="1" dirty="0" smtClean="0">
                <a:solidFill>
                  <a:schemeClr val="tx1"/>
                </a:solidFill>
              </a:rPr>
              <a:t>Participación Proyecto de Presupuesto </a:t>
            </a:r>
            <a:br>
              <a:rPr lang="es-PY" sz="2400" b="1" dirty="0" smtClean="0">
                <a:solidFill>
                  <a:schemeClr val="tx1"/>
                </a:solidFill>
              </a:rPr>
            </a:br>
            <a:r>
              <a:rPr lang="es-PY" sz="2400" b="1" u="sng" dirty="0" smtClean="0">
                <a:solidFill>
                  <a:schemeClr val="tx1"/>
                </a:solidFill>
              </a:rPr>
              <a:t>MRE 2.019 referente </a:t>
            </a:r>
            <a:r>
              <a:rPr lang="es-PY" sz="2400" b="1" u="sng" dirty="0">
                <a:solidFill>
                  <a:schemeClr val="tx1"/>
                </a:solidFill>
              </a:rPr>
              <a:t>al </a:t>
            </a:r>
            <a:r>
              <a:rPr lang="es-PY" sz="2400" b="1" u="sng" dirty="0" smtClean="0">
                <a:solidFill>
                  <a:schemeClr val="tx1"/>
                </a:solidFill>
              </a:rPr>
              <a:t>Poder </a:t>
            </a:r>
            <a:r>
              <a:rPr lang="es-PY" sz="2400" b="1" u="sng" dirty="0">
                <a:solidFill>
                  <a:schemeClr val="tx1"/>
                </a:solidFill>
              </a:rPr>
              <a:t>Ejecutivo</a:t>
            </a:r>
            <a:endParaRPr lang="es-PY" sz="2800" b="1" u="sng" dirty="0">
              <a:solidFill>
                <a:schemeClr val="tx1"/>
              </a:solidFill>
            </a:endParaRPr>
          </a:p>
        </p:txBody>
      </p:sp>
      <p:sp>
        <p:nvSpPr>
          <p:cNvPr id="39939" name="17 CuadroTexto"/>
          <p:cNvSpPr txBox="1">
            <a:spLocks noChangeArrowheads="1"/>
          </p:cNvSpPr>
          <p:nvPr/>
        </p:nvSpPr>
        <p:spPr bwMode="auto">
          <a:xfrm>
            <a:off x="179388" y="5118100"/>
            <a:ext cx="878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PY" altLang="es-PY" b="1" dirty="0">
                <a:solidFill>
                  <a:srgbClr val="C00000"/>
                </a:solidFill>
                <a:latin typeface="Calibri" pitchFamily="34" charset="0"/>
              </a:rPr>
              <a:t>El % de participación referente al Proyecto de Presupuesto del Poder Ejecutivo refleja una disminución en el orden del 0,10%.</a:t>
            </a:r>
            <a:endParaRPr lang="es-PY" altLang="es-PY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121157"/>
              </p:ext>
            </p:extLst>
          </p:nvPr>
        </p:nvGraphicFramePr>
        <p:xfrm>
          <a:off x="-108520" y="476672"/>
          <a:ext cx="52565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767671"/>
              </p:ext>
            </p:extLst>
          </p:nvPr>
        </p:nvGraphicFramePr>
        <p:xfrm>
          <a:off x="4168418" y="689473"/>
          <a:ext cx="4777348" cy="441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468313" y="44624"/>
            <a:ext cx="9864726" cy="47783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PY" sz="2000" b="1" dirty="0">
                <a:solidFill>
                  <a:schemeClr val="tx1"/>
                </a:solidFill>
              </a:rPr>
              <a:t>Proyecto de Presupuesto MRE </a:t>
            </a:r>
            <a:r>
              <a:rPr lang="es-PY" sz="2000" b="1" dirty="0" smtClean="0">
                <a:solidFill>
                  <a:schemeClr val="tx1"/>
                </a:solidFill>
              </a:rPr>
              <a:t>2019 </a:t>
            </a:r>
            <a:r>
              <a:rPr lang="es-PY" sz="2000" b="1" dirty="0">
                <a:solidFill>
                  <a:schemeClr val="tx1"/>
                </a:solidFill>
              </a:rPr>
              <a:t>en Dólares Americanos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18325"/>
              </p:ext>
            </p:extLst>
          </p:nvPr>
        </p:nvGraphicFramePr>
        <p:xfrm>
          <a:off x="622957" y="2060848"/>
          <a:ext cx="3960689" cy="2808312"/>
        </p:xfrm>
        <a:graphic>
          <a:graphicData uri="http://schemas.openxmlformats.org/drawingml/2006/table">
            <a:tbl>
              <a:tblPr/>
              <a:tblGrid>
                <a:gridCol w="1432681"/>
                <a:gridCol w="1264004"/>
                <a:gridCol w="1264004"/>
              </a:tblGrid>
              <a:tr h="692382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en U$S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de Cambio 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318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98.426.719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5.749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2318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2.018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95.211.973   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5.942 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8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2.017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98.684.421 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5.234 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8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2.016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P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88.497.375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5.234 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8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2.015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97.050.926 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4.564   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37353"/>
              </p:ext>
            </p:extLst>
          </p:nvPr>
        </p:nvGraphicFramePr>
        <p:xfrm>
          <a:off x="5045722" y="476672"/>
          <a:ext cx="39604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68962" y="1043444"/>
            <a:ext cx="318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00000"/>
                </a:solidFill>
              </a:rPr>
              <a:t>Disminuyó U$S 257.702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4841574" y="1043444"/>
            <a:ext cx="144016" cy="375080"/>
          </a:xfrm>
          <a:prstGeom prst="lef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5013176"/>
            <a:ext cx="8856984" cy="1661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Y" dirty="0" smtClean="0">
                <a:solidFill>
                  <a:srgbClr val="C00000"/>
                </a:solidFill>
              </a:rPr>
              <a:t>El Proyecto de Presupuesto MRE 2.019, como se puede apreciar es inferior a lo presupuestado en el 2.017(U$S -257.702).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PY" sz="900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Y" dirty="0" smtClean="0">
                <a:solidFill>
                  <a:srgbClr val="C00000"/>
                </a:solidFill>
              </a:rPr>
              <a:t>Cabe resaltar además que el Tipo de Cambio proyectado para el año 2.019(G.5.749) resulta inferior al </a:t>
            </a:r>
            <a:r>
              <a:rPr lang="es-PY" dirty="0">
                <a:solidFill>
                  <a:srgbClr val="C00000"/>
                </a:solidFill>
              </a:rPr>
              <a:t>fluctuante </a:t>
            </a:r>
            <a:r>
              <a:rPr lang="es-PY" dirty="0" smtClean="0">
                <a:solidFill>
                  <a:srgbClr val="C00000"/>
                </a:solidFill>
              </a:rPr>
              <a:t>(G.5.895 a </a:t>
            </a:r>
            <a:r>
              <a:rPr lang="es-PY" dirty="0">
                <a:solidFill>
                  <a:srgbClr val="C00000"/>
                </a:solidFill>
              </a:rPr>
              <a:t>la fecha Lunes </a:t>
            </a:r>
            <a:r>
              <a:rPr lang="es-PY" dirty="0" smtClean="0">
                <a:solidFill>
                  <a:srgbClr val="C00000"/>
                </a:solidFill>
              </a:rPr>
              <a:t>01/Octubre), en el orden de G.146 puntos </a:t>
            </a:r>
            <a:r>
              <a:rPr lang="es-PY" smtClean="0">
                <a:solidFill>
                  <a:srgbClr val="C00000"/>
                </a:solidFill>
              </a:rPr>
              <a:t>por Dólar.  </a:t>
            </a:r>
            <a:endParaRPr lang="es-PY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104227"/>
              </p:ext>
            </p:extLst>
          </p:nvPr>
        </p:nvGraphicFramePr>
        <p:xfrm>
          <a:off x="1259632" y="2536857"/>
          <a:ext cx="6336704" cy="278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81350"/>
              </p:ext>
            </p:extLst>
          </p:nvPr>
        </p:nvGraphicFramePr>
        <p:xfrm>
          <a:off x="395288" y="980727"/>
          <a:ext cx="8281987" cy="1489423"/>
        </p:xfrm>
        <a:graphic>
          <a:graphicData uri="http://schemas.openxmlformats.org/drawingml/2006/table">
            <a:tbl>
              <a:tblPr/>
              <a:tblGrid>
                <a:gridCol w="2304732"/>
                <a:gridCol w="2808590"/>
                <a:gridCol w="3168665"/>
              </a:tblGrid>
              <a:tr h="525628"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Detalle</a:t>
                      </a:r>
                      <a:endParaRPr lang="es-PY" dirty="0"/>
                    </a:p>
                  </a:txBody>
                  <a:tcPr marL="9527" marR="9527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/>
                        <a:t>Presupuesto en U$S</a:t>
                      </a:r>
                    </a:p>
                  </a:txBody>
                  <a:tcPr marL="9527" marR="9527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% Distribución Exterior - Local</a:t>
                      </a:r>
                      <a:endParaRPr lang="es-PY" dirty="0"/>
                    </a:p>
                  </a:txBody>
                  <a:tcPr marL="9527" marR="9527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1265"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Servicio Exterior</a:t>
                      </a:r>
                      <a:endParaRPr lang="es-PY" dirty="0"/>
                    </a:p>
                  </a:txBody>
                  <a:tcPr marL="9526" marR="9526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71.886.607</a:t>
                      </a:r>
                      <a:endParaRPr lang="es-PY" dirty="0"/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       73%</a:t>
                      </a:r>
                      <a:endParaRPr lang="es-PY" dirty="0"/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265"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Servicio Local </a:t>
                      </a:r>
                      <a:endParaRPr lang="es-PY" dirty="0"/>
                    </a:p>
                  </a:txBody>
                  <a:tcPr marL="9527" marR="9527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26.540.112</a:t>
                      </a:r>
                      <a:endParaRPr lang="es-PY" dirty="0"/>
                    </a:p>
                  </a:txBody>
                  <a:tcPr marL="9527" marR="9527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/>
                        <a:t>        </a:t>
                      </a:r>
                      <a:r>
                        <a:rPr lang="es-PY" dirty="0" smtClean="0"/>
                        <a:t>27%</a:t>
                      </a:r>
                      <a:endParaRPr lang="es-PY" dirty="0"/>
                    </a:p>
                  </a:txBody>
                  <a:tcPr marL="9527" marR="9527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65"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Totales</a:t>
                      </a:r>
                      <a:endParaRPr lang="es-PY" dirty="0"/>
                    </a:p>
                  </a:txBody>
                  <a:tcPr marL="9527" marR="9527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 smtClean="0"/>
                        <a:t>98.426.719</a:t>
                      </a:r>
                      <a:endParaRPr lang="es-PY" dirty="0"/>
                    </a:p>
                  </a:txBody>
                  <a:tcPr marL="9527" marR="9527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dirty="0"/>
                        <a:t>        </a:t>
                      </a:r>
                      <a:r>
                        <a:rPr lang="es-PY" dirty="0" smtClean="0"/>
                        <a:t>100%</a:t>
                      </a:r>
                      <a:endParaRPr lang="es-PY" dirty="0"/>
                    </a:p>
                  </a:txBody>
                  <a:tcPr marL="9527" marR="9527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7 CuadroTexto"/>
          <p:cNvSpPr txBox="1">
            <a:spLocks noChangeArrowheads="1"/>
          </p:cNvSpPr>
          <p:nvPr/>
        </p:nvSpPr>
        <p:spPr bwMode="auto">
          <a:xfrm>
            <a:off x="98604" y="5345921"/>
            <a:ext cx="8937892" cy="132343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PY"/>
            </a:defPPr>
            <a:lvl1pPr>
              <a:defRPr sz="2000"/>
            </a:lvl1pPr>
          </a:lstStyle>
          <a:p>
            <a:pPr algn="just"/>
            <a:r>
              <a:rPr lang="es-PY" altLang="es-PY" dirty="0" smtClean="0">
                <a:solidFill>
                  <a:srgbClr val="C00000"/>
                </a:solidFill>
              </a:rPr>
              <a:t>Del Proyecto </a:t>
            </a:r>
            <a:r>
              <a:rPr lang="es-PY" altLang="es-PY" dirty="0">
                <a:solidFill>
                  <a:srgbClr val="C00000"/>
                </a:solidFill>
              </a:rPr>
              <a:t>de </a:t>
            </a:r>
            <a:r>
              <a:rPr lang="es-PY" altLang="es-PY" dirty="0" smtClean="0">
                <a:solidFill>
                  <a:srgbClr val="C00000"/>
                </a:solidFill>
              </a:rPr>
              <a:t>Presupuesto MRE 2019, el 73% corresponde a los gastos que deben ser transferidos en Dólares Americanos para las actividades relacionadas al Servicio Exterior, quedando un 27% destinado al Servicio </a:t>
            </a:r>
            <a:r>
              <a:rPr lang="es-PY" altLang="es-PY" dirty="0">
                <a:solidFill>
                  <a:srgbClr val="C00000"/>
                </a:solidFill>
              </a:rPr>
              <a:t>L</a:t>
            </a:r>
            <a:r>
              <a:rPr lang="es-PY" altLang="es-PY" dirty="0" smtClean="0">
                <a:solidFill>
                  <a:srgbClr val="C00000"/>
                </a:solidFill>
              </a:rPr>
              <a:t>ocal.  </a:t>
            </a:r>
            <a:endParaRPr lang="es-PY" altLang="es-PY" dirty="0">
              <a:solidFill>
                <a:srgbClr val="C00000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81" y="4462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</a:pPr>
            <a:r>
              <a:rPr lang="es-PY" sz="2000" b="1" dirty="0" smtClean="0">
                <a:solidFill>
                  <a:schemeClr val="tx1"/>
                </a:solidFill>
              </a:rPr>
              <a:t>Distribución del Proyecto de Presupuesto MRE 2.019 </a:t>
            </a:r>
            <a:endParaRPr lang="es-PY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5"/>
          <p:cNvSpPr txBox="1">
            <a:spLocks noChangeArrowheads="1"/>
          </p:cNvSpPr>
          <p:nvPr/>
        </p:nvSpPr>
        <p:spPr bwMode="auto">
          <a:xfrm>
            <a:off x="4175125" y="415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Y" altLang="es-PY" sz="180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50825" y="1773238"/>
            <a:ext cx="8569325" cy="309721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PY" sz="4600" b="1" dirty="0" smtClean="0">
                <a:solidFill>
                  <a:srgbClr val="C00000"/>
                </a:solidFill>
                <a:latin typeface="Garamond" pitchFamily="18" charset="0"/>
              </a:rPr>
              <a:t>PROGRAMACIÓN DE FINANCIAMIENTO </a:t>
            </a:r>
          </a:p>
          <a:p>
            <a:pPr fontAlgn="auto">
              <a:spcAft>
                <a:spcPts val="0"/>
              </a:spcAft>
              <a:defRPr/>
            </a:pPr>
            <a:r>
              <a:rPr lang="es-PY" sz="4600" b="1" dirty="0" smtClean="0">
                <a:solidFill>
                  <a:srgbClr val="C00000"/>
                </a:solidFill>
                <a:latin typeface="Garamond" pitchFamily="18" charset="0"/>
              </a:rPr>
              <a:t>EJERCICIO FISCAL 2.019</a:t>
            </a:r>
            <a:endParaRPr lang="es-PY" sz="4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6085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50863"/>
            <a:ext cx="444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logo nue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03313"/>
            <a:ext cx="7416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389" y="259433"/>
            <a:ext cx="8640762" cy="649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Y" sz="2400" dirty="0" smtClean="0"/>
              <a:t/>
            </a:r>
            <a:br>
              <a:rPr lang="es-PY" sz="2400" dirty="0" smtClean="0"/>
            </a:br>
            <a:r>
              <a:rPr lang="es-PY" sz="2400" dirty="0" smtClean="0"/>
              <a:t/>
            </a:r>
            <a:br>
              <a:rPr lang="es-PY" sz="2400" dirty="0" smtClean="0"/>
            </a:br>
            <a:r>
              <a:rPr lang="es-PY" sz="2400" dirty="0"/>
              <a:t/>
            </a:r>
            <a:br>
              <a:rPr lang="es-PY" sz="2400" dirty="0"/>
            </a:br>
            <a:r>
              <a:rPr lang="es-PY" sz="2400" b="1" dirty="0">
                <a:solidFill>
                  <a:schemeClr val="tx1"/>
                </a:solidFill>
              </a:rPr>
              <a:t>Programación </a:t>
            </a:r>
            <a:r>
              <a:rPr lang="es-PY" sz="2400" b="1" dirty="0" smtClean="0">
                <a:solidFill>
                  <a:schemeClr val="tx1"/>
                </a:solidFill>
              </a:rPr>
              <a:t>de Financiamiento </a:t>
            </a:r>
            <a:r>
              <a:rPr lang="es-PY" sz="2400" b="1" dirty="0">
                <a:solidFill>
                  <a:schemeClr val="tx1"/>
                </a:solidFill>
              </a:rPr>
              <a:t>PGN </a:t>
            </a:r>
            <a:r>
              <a:rPr lang="es-PY" sz="2400" b="1" dirty="0" smtClean="0">
                <a:solidFill>
                  <a:schemeClr val="tx1"/>
                </a:solidFill>
              </a:rPr>
              <a:t>2018 </a:t>
            </a:r>
            <a:r>
              <a:rPr lang="es-PY" sz="2400" b="1" dirty="0">
                <a:solidFill>
                  <a:schemeClr val="tx1"/>
                </a:solidFill>
              </a:rPr>
              <a:t>&amp; </a:t>
            </a:r>
            <a:r>
              <a:rPr lang="es-PY" sz="2400" b="1" dirty="0" smtClean="0">
                <a:solidFill>
                  <a:schemeClr val="tx1"/>
                </a:solidFill>
              </a:rPr>
              <a:t>Proyecto PGN 2.019</a:t>
            </a:r>
            <a:endParaRPr lang="es-PY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20792"/>
              </p:ext>
            </p:extLst>
          </p:nvPr>
        </p:nvGraphicFramePr>
        <p:xfrm>
          <a:off x="395536" y="1412776"/>
          <a:ext cx="8424862" cy="4248472"/>
        </p:xfrm>
        <a:graphic>
          <a:graphicData uri="http://schemas.openxmlformats.org/drawingml/2006/table">
            <a:tbl>
              <a:tblPr/>
              <a:tblGrid>
                <a:gridCol w="2015902"/>
                <a:gridCol w="1584176"/>
                <a:gridCol w="576064"/>
                <a:gridCol w="1656184"/>
                <a:gridCol w="576064"/>
                <a:gridCol w="1296144"/>
                <a:gridCol w="720328"/>
              </a:tblGrid>
              <a:tr h="8716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 de Financiamiento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</a:t>
                      </a:r>
                      <a:endParaRPr lang="es-PY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  Presupuesto</a:t>
                      </a:r>
                    </a:p>
                    <a:p>
                      <a:pPr algn="ct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Diferencia</a:t>
                      </a:r>
                    </a:p>
                    <a:p>
                      <a:pPr algn="ct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(2019-2018)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Variación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51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B-A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9897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Recursos del Tesoro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321.098.652.541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321.200.599.902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101.947.361</a:t>
                      </a:r>
                      <a:endParaRPr lang="es-PY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s-PY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7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Recursos Institucionales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244.650.892.077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244.654.606.905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3.714.828</a:t>
                      </a:r>
                      <a:endParaRPr lang="es-PY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s-PY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7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565.749.544.618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565.855.206.807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105.662.189</a:t>
                      </a:r>
                      <a:endParaRPr lang="es-PY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s-PY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5"/>
          <p:cNvSpPr txBox="1">
            <a:spLocks noChangeArrowheads="1"/>
          </p:cNvSpPr>
          <p:nvPr/>
        </p:nvSpPr>
        <p:spPr bwMode="auto">
          <a:xfrm>
            <a:off x="4175125" y="415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Y" altLang="es-PY" sz="180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50825" y="1484313"/>
            <a:ext cx="8569325" cy="2851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PY" sz="4600" b="1" dirty="0" smtClean="0">
                <a:solidFill>
                  <a:srgbClr val="C00000"/>
                </a:solidFill>
                <a:latin typeface="Garamond" pitchFamily="18" charset="0"/>
              </a:rPr>
              <a:t>PROGRAMACIÓN DE GASTOS </a:t>
            </a:r>
          </a:p>
          <a:p>
            <a:pPr fontAlgn="auto">
              <a:spcAft>
                <a:spcPts val="0"/>
              </a:spcAft>
              <a:defRPr/>
            </a:pPr>
            <a:r>
              <a:rPr lang="es-PY" sz="4600" b="1" dirty="0" smtClean="0">
                <a:solidFill>
                  <a:srgbClr val="C00000"/>
                </a:solidFill>
                <a:latin typeface="Garamond" pitchFamily="18" charset="0"/>
              </a:rPr>
              <a:t>EJERCICIO FISCAL 2.019</a:t>
            </a:r>
            <a:endParaRPr lang="es-PY" sz="4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8133" name="6 Imagen" descr="C:\Users\eaguayo\Desktop\Nueva imagen de mapa de b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50863"/>
            <a:ext cx="444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 descr="logo nue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46188"/>
            <a:ext cx="7416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13788" cy="62071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PY" sz="2400" b="1" dirty="0">
                <a:solidFill>
                  <a:schemeClr val="tx1"/>
                </a:solidFill>
              </a:rPr>
              <a:t>Distribución Gastos </a:t>
            </a:r>
            <a:r>
              <a:rPr lang="es-PY" sz="2400" b="1" dirty="0" smtClean="0">
                <a:solidFill>
                  <a:schemeClr val="tx1"/>
                </a:solidFill>
              </a:rPr>
              <a:t> del Proyecto </a:t>
            </a:r>
            <a:r>
              <a:rPr lang="es-PY" sz="2400" b="1" dirty="0">
                <a:solidFill>
                  <a:schemeClr val="tx1"/>
                </a:solidFill>
              </a:rPr>
              <a:t>de Presupuesto MRE </a:t>
            </a:r>
            <a:r>
              <a:rPr lang="es-PY" sz="2400" b="1" dirty="0" smtClean="0">
                <a:solidFill>
                  <a:schemeClr val="tx1"/>
                </a:solidFill>
              </a:rPr>
              <a:t>2.019 </a:t>
            </a:r>
            <a:br>
              <a:rPr lang="es-PY" sz="2400" b="1" dirty="0" smtClean="0">
                <a:solidFill>
                  <a:schemeClr val="tx1"/>
                </a:solidFill>
              </a:rPr>
            </a:br>
            <a:r>
              <a:rPr lang="es-PY" sz="2400" b="1" dirty="0" smtClean="0">
                <a:solidFill>
                  <a:schemeClr val="tx1"/>
                </a:solidFill>
              </a:rPr>
              <a:t>por </a:t>
            </a:r>
            <a:r>
              <a:rPr lang="es-PY" sz="2400" b="1" u="sng" dirty="0">
                <a:solidFill>
                  <a:schemeClr val="tx1"/>
                </a:solidFill>
              </a:rPr>
              <a:t>Estructura Presupuestaria </a:t>
            </a: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292888"/>
              </p:ext>
            </p:extLst>
          </p:nvPr>
        </p:nvGraphicFramePr>
        <p:xfrm>
          <a:off x="827584" y="908719"/>
          <a:ext cx="7416824" cy="317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7 CuadroTexto"/>
          <p:cNvSpPr txBox="1">
            <a:spLocks noChangeArrowheads="1"/>
          </p:cNvSpPr>
          <p:nvPr/>
        </p:nvSpPr>
        <p:spPr bwMode="auto">
          <a:xfrm>
            <a:off x="395536" y="4084037"/>
            <a:ext cx="8424936" cy="2585323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s-PY"/>
            </a:defPPr>
            <a:lvl1pPr>
              <a:defRPr sz="2000"/>
            </a:lvl1pPr>
          </a:lstStyle>
          <a:p>
            <a:r>
              <a:rPr lang="es-PY" altLang="es-PY" sz="1800" dirty="0" smtClean="0">
                <a:solidFill>
                  <a:srgbClr val="C00000"/>
                </a:solidFill>
              </a:rPr>
              <a:t>Dentro del Programa de Administración General se desarrollan los servicios 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Y" altLang="es-PY" sz="1800" dirty="0">
                <a:solidFill>
                  <a:srgbClr val="C00000"/>
                </a:solidFill>
              </a:rPr>
              <a:t>Servicio </a:t>
            </a:r>
            <a:r>
              <a:rPr lang="es-PY" altLang="es-PY" sz="1800" dirty="0" smtClean="0">
                <a:solidFill>
                  <a:srgbClr val="C00000"/>
                </a:solidFill>
              </a:rPr>
              <a:t>Local: Gabinete, VMRE, VMREI, VMAAT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Y" altLang="es-PY" sz="1800" dirty="0" smtClean="0">
                <a:solidFill>
                  <a:srgbClr val="C00000"/>
                </a:solidFill>
              </a:rPr>
              <a:t>Servicio Exterior: 39 Embajadas, 5 Misiones Permanentes, 34 entre Consulados Generales y Consulados (78 Representaciones en el exterior)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Y" altLang="es-PY" sz="1800" dirty="0" smtClean="0">
                <a:solidFill>
                  <a:srgbClr val="C00000"/>
                </a:solidFill>
              </a:rPr>
              <a:t>Pagos a Organismos Internacionales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Y" altLang="es-PY" sz="1800" dirty="0" smtClean="0">
                <a:solidFill>
                  <a:srgbClr val="C00000"/>
                </a:solidFill>
              </a:rPr>
              <a:t>Asistencia Social a Migrantes Connacionales - FF 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Y" altLang="es-PY" sz="1800" dirty="0" smtClean="0">
                <a:solidFill>
                  <a:srgbClr val="C00000"/>
                </a:solidFill>
              </a:rPr>
              <a:t>Sede  del Tribunal Permanente del Mercosur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Y" altLang="es-PY" sz="1800" dirty="0">
                <a:solidFill>
                  <a:srgbClr val="C00000"/>
                </a:solidFill>
              </a:rPr>
              <a:t>Academia Diplomática y </a:t>
            </a:r>
            <a:r>
              <a:rPr lang="es-PY" altLang="es-PY" sz="1800" dirty="0" smtClean="0">
                <a:solidFill>
                  <a:srgbClr val="C00000"/>
                </a:solidFill>
              </a:rPr>
              <a:t>Consular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Y" altLang="es-PY" sz="1800" dirty="0" smtClean="0">
                <a:solidFill>
                  <a:srgbClr val="C00000"/>
                </a:solidFill>
              </a:rPr>
              <a:t>Servicio de Guardería</a:t>
            </a:r>
          </a:p>
        </p:txBody>
      </p:sp>
      <p:cxnSp>
        <p:nvCxnSpPr>
          <p:cNvPr id="9" name="1 Conector recto"/>
          <p:cNvCxnSpPr/>
          <p:nvPr/>
        </p:nvCxnSpPr>
        <p:spPr>
          <a:xfrm>
            <a:off x="5652120" y="2852936"/>
            <a:ext cx="50405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j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j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j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j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j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j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j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j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j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j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12153</TotalTime>
  <Words>823</Words>
  <Application>Microsoft Office PowerPoint</Application>
  <PresentationFormat>Presentación en pantalla (4:3)</PresentationFormat>
  <Paragraphs>181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1_Ejecutivo</vt:lpstr>
      <vt:lpstr>Presentación de PowerPoint</vt:lpstr>
      <vt:lpstr>% Participación Proyecto de Presupuesto MRE respecto al PGN</vt:lpstr>
      <vt:lpstr>   % Participación Proyecto de Presupuesto  MRE 2.019 referente al Poder Ejecutivo</vt:lpstr>
      <vt:lpstr>Proyecto de Presupuesto MRE 2019 en Dólares Americanos</vt:lpstr>
      <vt:lpstr>Presentación de PowerPoint</vt:lpstr>
      <vt:lpstr>Presentación de PowerPoint</vt:lpstr>
      <vt:lpstr>   Programación de Financiamiento PGN 2018 &amp; Proyecto PGN 2.019</vt:lpstr>
      <vt:lpstr>Presentación de PowerPoint</vt:lpstr>
      <vt:lpstr>Distribución Gastos  del Proyecto de Presupuesto MRE 2.019  por Estructura Presupuestaria </vt:lpstr>
      <vt:lpstr>Presentación de PowerPoint</vt:lpstr>
      <vt:lpstr>Presentación de PowerPoint</vt:lpstr>
      <vt:lpstr>Se ha presentado una Adenda al Ministerio de Hacienda en la cual se solicita la inclusión del producto por Organismos Internacionales y Supranacionales: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PRESUPUESTO GENERAL DE LA NACION 2015</dc:title>
  <dc:creator>Luz Bella Cardozo</dc:creator>
  <cp:lastModifiedBy>Jorge Manuel Villalba Cardozo</cp:lastModifiedBy>
  <cp:revision>909</cp:revision>
  <cp:lastPrinted>2018-10-02T13:55:50Z</cp:lastPrinted>
  <dcterms:created xsi:type="dcterms:W3CDTF">2014-06-18T11:50:54Z</dcterms:created>
  <dcterms:modified xsi:type="dcterms:W3CDTF">2018-10-02T13:57:27Z</dcterms:modified>
</cp:coreProperties>
</file>