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7"/>
  </p:notesMasterIdLst>
  <p:sldIdLst>
    <p:sldId id="262" r:id="rId2"/>
    <p:sldId id="256" r:id="rId3"/>
    <p:sldId id="263" r:id="rId4"/>
    <p:sldId id="258" r:id="rId5"/>
    <p:sldId id="275" r:id="rId6"/>
    <p:sldId id="281" r:id="rId7"/>
    <p:sldId id="293" r:id="rId8"/>
    <p:sldId id="294" r:id="rId9"/>
    <p:sldId id="297" r:id="rId10"/>
    <p:sldId id="289" r:id="rId11"/>
    <p:sldId id="290" r:id="rId12"/>
    <p:sldId id="291" r:id="rId13"/>
    <p:sldId id="292" r:id="rId14"/>
    <p:sldId id="282" r:id="rId15"/>
    <p:sldId id="265" r:id="rId16"/>
    <p:sldId id="266" r:id="rId17"/>
    <p:sldId id="269" r:id="rId18"/>
    <p:sldId id="259" r:id="rId19"/>
    <p:sldId id="261" r:id="rId20"/>
    <p:sldId id="298" r:id="rId21"/>
    <p:sldId id="270" r:id="rId22"/>
    <p:sldId id="285" r:id="rId23"/>
    <p:sldId id="286" r:id="rId24"/>
    <p:sldId id="287" r:id="rId25"/>
    <p:sldId id="299" r:id="rId26"/>
  </p:sldIdLst>
  <p:sldSz cx="9144000" cy="6858000" type="screen4x3"/>
  <p:notesSz cx="6858000" cy="9144000"/>
  <p:embeddedFontLst>
    <p:embeddedFont>
      <p:font typeface="Mangal" panose="02040503050203030202" pitchFamily="18" charset="0"/>
      <p:regular r:id="rId28"/>
      <p:bold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Bauhaus 93" panose="04030905020B02020C02" pitchFamily="82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Gungsuh" panose="02030600000101010101" pitchFamily="18" charset="-127"/>
      <p:regular r:id="rId37"/>
    </p:embeddedFont>
  </p:embeddedFontLst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24" autoAdjust="0"/>
    <p:restoredTop sz="94660"/>
  </p:normalViewPr>
  <p:slideViewPr>
    <p:cSldViewPr snapToGrid="0">
      <p:cViewPr>
        <p:scale>
          <a:sx n="50" d="100"/>
          <a:sy n="50" d="100"/>
        </p:scale>
        <p:origin x="-117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363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9\Desktop\defensa%202019%20juan\defensa%20version%2020set\AGOST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9\Desktop\defensa%202019%20juan\defensa%20version%2020set\AGOST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9\Desktop\defensa%202019%20juan\defensa%20version%2020set\AGOST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9\Desktop\defensa%202019%20juan\defensa%20version%2020set\AGOST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usuariomac\Desktop\defensa%202019\defensa%20version%2020set\AGOST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usuariomac\Desktop\defensa%202019\defensa%20version%2020set\AGOST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usuariomac\Desktop\defensa%202019\defensa%20version%2020set\AGOSTO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786278410015"/>
          <c:y val="3.3706691400493198E-2"/>
          <c:w val="0.83156557297603795"/>
          <c:h val="0.8684197881767690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Graficos!$M$3</c:f>
              <c:strCache>
                <c:ptCount val="1"/>
                <c:pt idx="0">
                  <c:v>VALOR FOB U$s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cat>
            <c:numRef>
              <c:f>Graficos!$J$4:$J$12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Graficos!$M$4:$M$12</c:f>
              <c:numCache>
                <c:formatCode>#,##0.00</c:formatCode>
                <c:ptCount val="9"/>
                <c:pt idx="0">
                  <c:v>276149.16159000003</c:v>
                </c:pt>
                <c:pt idx="1">
                  <c:v>635612.81551999995</c:v>
                </c:pt>
                <c:pt idx="2">
                  <c:v>542115.69163000002</c:v>
                </c:pt>
                <c:pt idx="3">
                  <c:v>735737.3796799999</c:v>
                </c:pt>
                <c:pt idx="4">
                  <c:v>799392.79076</c:v>
                </c:pt>
                <c:pt idx="5">
                  <c:v>666418.5586799999</c:v>
                </c:pt>
                <c:pt idx="6">
                  <c:v>629630.63989999995</c:v>
                </c:pt>
                <c:pt idx="7">
                  <c:v>727274.81866999995</c:v>
                </c:pt>
                <c:pt idx="8">
                  <c:v>743879.93946000002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D75-4F35-A173-9C4C5737E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18048"/>
        <c:axId val="34465664"/>
      </c:barChart>
      <c:catAx>
        <c:axId val="3441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PY"/>
          </a:p>
        </c:txPr>
        <c:crossAx val="34465664"/>
        <c:crosses val="autoZero"/>
        <c:auto val="1"/>
        <c:lblAlgn val="ctr"/>
        <c:lblOffset val="100"/>
        <c:noMultiLvlLbl val="0"/>
      </c:catAx>
      <c:valAx>
        <c:axId val="34465664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PY"/>
          </a:p>
        </c:txPr>
        <c:crossAx val="344180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600" b="1">
                <a:latin typeface="Book Antiqua" panose="02040602050305030304" pitchFamily="18" charset="0"/>
              </a:defRPr>
            </a:pPr>
            <a:endParaRPr lang="es-PY"/>
          </a:p>
        </c:txPr>
      </c:dTable>
    </c:plotArea>
    <c:plotVisOnly val="1"/>
    <c:dispBlanksAs val="gap"/>
    <c:showDLblsOverMax val="0"/>
  </c:chart>
  <c:spPr>
    <a:solidFill>
      <a:schemeClr val="bg2">
        <a:lumMod val="90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PY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786278410015"/>
          <c:y val="3.3706691400493198E-2"/>
          <c:w val="0.83156557297603795"/>
          <c:h val="0.868419788176769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Graficos!$K$3</c:f>
              <c:strCache>
                <c:ptCount val="1"/>
                <c:pt idx="0">
                  <c:v>VOLUMEN Tn.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cat>
            <c:numRef>
              <c:f>Graficos!$J$4:$J$12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Graficos!$K$4:$K$12</c:f>
              <c:numCache>
                <c:formatCode>#,##0.00</c:formatCode>
                <c:ptCount val="9"/>
                <c:pt idx="0">
                  <c:v>116680.1069</c:v>
                </c:pt>
                <c:pt idx="1">
                  <c:v>120213.62614000001</c:v>
                </c:pt>
                <c:pt idx="2">
                  <c:v>109414.56925</c:v>
                </c:pt>
                <c:pt idx="3">
                  <c:v>142920.3529</c:v>
                </c:pt>
                <c:pt idx="4">
                  <c:v>173883.18578999999</c:v>
                </c:pt>
                <c:pt idx="5">
                  <c:v>159045.64939999999</c:v>
                </c:pt>
                <c:pt idx="6">
                  <c:v>165423.15234999999</c:v>
                </c:pt>
                <c:pt idx="7">
                  <c:v>170837.88356000002</c:v>
                </c:pt>
                <c:pt idx="8">
                  <c:v>171485.79556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75-4F35-A173-9C4C5737E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913280"/>
        <c:axId val="72915200"/>
      </c:barChart>
      <c:catAx>
        <c:axId val="7291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PY"/>
          </a:p>
        </c:txPr>
        <c:crossAx val="72915200"/>
        <c:crosses val="autoZero"/>
        <c:auto val="1"/>
        <c:lblAlgn val="ctr"/>
        <c:lblOffset val="100"/>
        <c:noMultiLvlLbl val="0"/>
      </c:catAx>
      <c:valAx>
        <c:axId val="72915200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PY"/>
          </a:p>
        </c:txPr>
        <c:crossAx val="729132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600" b="1">
                <a:latin typeface="Book Antiqua" panose="02040602050305030304" pitchFamily="18" charset="0"/>
              </a:defRPr>
            </a:pPr>
            <a:endParaRPr lang="es-PY"/>
          </a:p>
        </c:txPr>
      </c:dTable>
    </c:plotArea>
    <c:plotVisOnly val="1"/>
    <c:dispBlanksAs val="gap"/>
    <c:showDLblsOverMax val="0"/>
  </c:chart>
  <c:spPr>
    <a:solidFill>
      <a:schemeClr val="bg2">
        <a:lumMod val="90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PY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786278410015"/>
          <c:y val="3.3706691400493198E-2"/>
          <c:w val="0.83156557297603795"/>
          <c:h val="0.8684197881767690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Graficos!$M$30</c:f>
              <c:strCache>
                <c:ptCount val="1"/>
                <c:pt idx="0">
                  <c:v>VALOR FOB U$s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cat>
            <c:numRef>
              <c:f>Graficos!$J$31:$J$39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Graficos!$M$31:$M$39</c:f>
              <c:numCache>
                <c:formatCode>#,##0.00</c:formatCode>
                <c:ptCount val="9"/>
                <c:pt idx="0">
                  <c:v>24026.22595</c:v>
                </c:pt>
                <c:pt idx="1">
                  <c:v>38254.320749999999</c:v>
                </c:pt>
                <c:pt idx="2">
                  <c:v>53223.33</c:v>
                </c:pt>
                <c:pt idx="3">
                  <c:v>100586.13445999999</c:v>
                </c:pt>
                <c:pt idx="4">
                  <c:v>69099.203549999991</c:v>
                </c:pt>
                <c:pt idx="5">
                  <c:v>49717.484920000003</c:v>
                </c:pt>
                <c:pt idx="6">
                  <c:v>41146.200579999997</c:v>
                </c:pt>
                <c:pt idx="7">
                  <c:v>51212.354770000005</c:v>
                </c:pt>
                <c:pt idx="8">
                  <c:v>60438.16519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57-4084-AF7A-386F615BE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64512"/>
        <c:axId val="34531584"/>
      </c:barChart>
      <c:catAx>
        <c:axId val="3446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PY"/>
          </a:p>
        </c:txPr>
        <c:crossAx val="34531584"/>
        <c:crosses val="autoZero"/>
        <c:auto val="1"/>
        <c:lblAlgn val="ctr"/>
        <c:lblOffset val="100"/>
        <c:noMultiLvlLbl val="0"/>
      </c:catAx>
      <c:valAx>
        <c:axId val="34531584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PY"/>
          </a:p>
        </c:txPr>
        <c:crossAx val="344645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PY"/>
          </a:p>
        </c:txPr>
      </c:dTable>
    </c:plotArea>
    <c:plotVisOnly val="1"/>
    <c:dispBlanksAs val="gap"/>
    <c:showDLblsOverMax val="0"/>
  </c:chart>
  <c:spPr>
    <a:solidFill>
      <a:schemeClr val="bg2">
        <a:lumMod val="90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PY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786278410015"/>
          <c:y val="3.3706691400493198E-2"/>
          <c:w val="0.83156557297603795"/>
          <c:h val="0.868419788176769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Graficos!$K$30</c:f>
              <c:strCache>
                <c:ptCount val="1"/>
                <c:pt idx="0">
                  <c:v>VOLUMEN Kg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cat>
            <c:numRef>
              <c:f>Graficos!$J$31:$J$39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Graficos!$K$31:$K$39</c:f>
              <c:numCache>
                <c:formatCode>#,##0.00</c:formatCode>
                <c:ptCount val="9"/>
                <c:pt idx="0">
                  <c:v>13724.029269999999</c:v>
                </c:pt>
                <c:pt idx="1">
                  <c:v>15788.04477</c:v>
                </c:pt>
                <c:pt idx="2">
                  <c:v>12951.47445</c:v>
                </c:pt>
                <c:pt idx="3">
                  <c:v>19986.561160000001</c:v>
                </c:pt>
                <c:pt idx="4">
                  <c:v>27228.818050000002</c:v>
                </c:pt>
                <c:pt idx="5">
                  <c:v>24417.36836</c:v>
                </c:pt>
                <c:pt idx="6">
                  <c:v>23083.33412</c:v>
                </c:pt>
                <c:pt idx="7">
                  <c:v>25230.260320000001</c:v>
                </c:pt>
                <c:pt idx="8">
                  <c:v>26387.291140000001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57-4084-AF7A-386F615BE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461568"/>
        <c:axId val="78466048"/>
      </c:barChart>
      <c:catAx>
        <c:axId val="7846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PY"/>
          </a:p>
        </c:txPr>
        <c:crossAx val="78466048"/>
        <c:crosses val="autoZero"/>
        <c:auto val="1"/>
        <c:lblAlgn val="ctr"/>
        <c:lblOffset val="100"/>
        <c:noMultiLvlLbl val="0"/>
      </c:catAx>
      <c:valAx>
        <c:axId val="78466048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PY"/>
          </a:p>
        </c:txPr>
        <c:crossAx val="784615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PY"/>
          </a:p>
        </c:txPr>
      </c:dTable>
    </c:plotArea>
    <c:plotVisOnly val="1"/>
    <c:dispBlanksAs val="gap"/>
    <c:showDLblsOverMax val="0"/>
  </c:chart>
  <c:spPr>
    <a:solidFill>
      <a:schemeClr val="bg2">
        <a:lumMod val="90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PY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'UE distribucion'!$L$4</c:f>
              <c:strCache>
                <c:ptCount val="1"/>
                <c:pt idx="0">
                  <c:v>SumaDeVALOR FOB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58B-4131-BA5F-E4180821CB0D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58B-4131-BA5F-E4180821CB0D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58B-4131-BA5F-E4180821CB0D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58B-4131-BA5F-E4180821CB0D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58B-4131-BA5F-E4180821CB0D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C58B-4131-BA5F-E4180821CB0D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C58B-4131-BA5F-E4180821CB0D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C58B-4131-BA5F-E4180821CB0D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C58B-4131-BA5F-E4180821CB0D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C58B-4131-BA5F-E4180821CB0D}"/>
              </c:ext>
            </c:extLst>
          </c:dPt>
          <c:dLbls>
            <c:dLbl>
              <c:idx val="0"/>
              <c:layout>
                <c:manualLayout>
                  <c:x val="-5.5798394649367103E-2"/>
                  <c:y val="-0.223653204282954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58B-4131-BA5F-E4180821CB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0901036872687996E-2"/>
                  <c:y val="-3.539398330110490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58B-4131-BA5F-E4180821CB0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-4.5057852143482097E-2"/>
                  <c:y val="4.560002916302130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58B-4131-BA5F-E4180821CB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537510936133001E-2"/>
                  <c:y val="-1.07082968795566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58B-4131-BA5F-E4180821CB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776027996500399E-2"/>
                  <c:y val="1.601414406532519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58B-4131-BA5F-E4180821CB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4728783902012198E-2"/>
                  <c:y val="-5.96967045785943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58B-4131-BA5F-E4180821CB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7707926950517803E-3"/>
                  <c:y val="3.093293739173469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58B-4131-BA5F-E4180821CB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276213431188679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C58B-4131-BA5F-E4180821CB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33921697287839E-2"/>
                  <c:y val="-6.433763487897349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C58B-4131-BA5F-E4180821CB0D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6.5236220472441001E-2"/>
                  <c:y val="-3.31040390784484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C58B-4131-BA5F-E4180821CB0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PY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'UE distribucion'!$J$5:$J$12</c:f>
              <c:strCache>
                <c:ptCount val="8"/>
                <c:pt idx="0">
                  <c:v>RUSIA</c:v>
                </c:pt>
                <c:pt idx="1">
                  <c:v>CHILE</c:v>
                </c:pt>
                <c:pt idx="2">
                  <c:v>BRASIL</c:v>
                </c:pt>
                <c:pt idx="3">
                  <c:v>VIETNAM</c:v>
                </c:pt>
                <c:pt idx="4">
                  <c:v>UE</c:v>
                </c:pt>
                <c:pt idx="5">
                  <c:v>TAIWAN</c:v>
                </c:pt>
                <c:pt idx="6">
                  <c:v>KUWAIT</c:v>
                </c:pt>
                <c:pt idx="7">
                  <c:v>URUGUAY</c:v>
                </c:pt>
              </c:strCache>
            </c:strRef>
          </c:cat>
          <c:val>
            <c:numRef>
              <c:f>'UE distribucion'!$L$5:$L$12</c:f>
              <c:numCache>
                <c:formatCode>#,##0.00</c:formatCode>
                <c:ptCount val="8"/>
                <c:pt idx="0">
                  <c:v>286587842.31999999</c:v>
                </c:pt>
                <c:pt idx="1">
                  <c:v>234817437.55000001</c:v>
                </c:pt>
                <c:pt idx="2">
                  <c:v>48690458.579999901</c:v>
                </c:pt>
                <c:pt idx="3">
                  <c:v>28232878.629999999</c:v>
                </c:pt>
                <c:pt idx="4">
                  <c:v>21873537.899999999</c:v>
                </c:pt>
                <c:pt idx="5">
                  <c:v>21033735.390000001</c:v>
                </c:pt>
                <c:pt idx="6">
                  <c:v>12978326.73</c:v>
                </c:pt>
                <c:pt idx="7">
                  <c:v>7055093.8700000001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58B-4131-BA5F-E4180821CB0D}"/>
            </c:ext>
          </c:extLst>
        </c:ser>
        <c:ser>
          <c:idx val="1"/>
          <c:order val="1"/>
          <c:tx>
            <c:strRef>
              <c:f>'UE distribucion'!$L$4</c:f>
              <c:strCache>
                <c:ptCount val="1"/>
                <c:pt idx="0">
                  <c:v>SumaDeVALOR FOB</c:v>
                </c:pt>
              </c:strCache>
            </c:strRef>
          </c:tx>
          <c:cat>
            <c:strRef>
              <c:f>'UE distribucion'!$J$5:$J$12</c:f>
              <c:strCache>
                <c:ptCount val="8"/>
                <c:pt idx="0">
                  <c:v>RUSIA</c:v>
                </c:pt>
                <c:pt idx="1">
                  <c:v>CHILE</c:v>
                </c:pt>
                <c:pt idx="2">
                  <c:v>BRASIL</c:v>
                </c:pt>
                <c:pt idx="3">
                  <c:v>VIETNAM</c:v>
                </c:pt>
                <c:pt idx="4">
                  <c:v>UE</c:v>
                </c:pt>
                <c:pt idx="5">
                  <c:v>TAIWAN</c:v>
                </c:pt>
                <c:pt idx="6">
                  <c:v>KUWAIT</c:v>
                </c:pt>
                <c:pt idx="7">
                  <c:v>URUGUAY</c:v>
                </c:pt>
              </c:strCache>
            </c:strRef>
          </c:cat>
          <c:val>
            <c:numRef>
              <c:f>'UE distribucion'!$L$5:$L$12</c:f>
              <c:numCache>
                <c:formatCode>#,##0.00</c:formatCode>
                <c:ptCount val="8"/>
                <c:pt idx="0">
                  <c:v>286587842.31999999</c:v>
                </c:pt>
                <c:pt idx="1">
                  <c:v>234817437.55000001</c:v>
                </c:pt>
                <c:pt idx="2">
                  <c:v>48690458.579999901</c:v>
                </c:pt>
                <c:pt idx="3">
                  <c:v>28232878.629999999</c:v>
                </c:pt>
                <c:pt idx="4">
                  <c:v>21873537.899999999</c:v>
                </c:pt>
                <c:pt idx="5">
                  <c:v>21033735.390000001</c:v>
                </c:pt>
                <c:pt idx="6">
                  <c:v>12978326.73</c:v>
                </c:pt>
                <c:pt idx="7">
                  <c:v>7055093.8700000001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212A-4B84-9BCB-C3A05B08B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940112243779801"/>
          <c:y val="6.6999037425444302E-2"/>
          <c:w val="0.24050489469411901"/>
          <c:h val="0.88259604965081795"/>
        </c:manualLayout>
      </c:layout>
      <c:overlay val="0"/>
      <c:txPr>
        <a:bodyPr rot="0" vert="horz"/>
        <a:lstStyle/>
        <a:p>
          <a:pPr>
            <a:defRPr/>
          </a:pPr>
          <a:endParaRPr lang="es-PY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PY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'UE distribucion'!$L$18</c:f>
              <c:strCache>
                <c:ptCount val="1"/>
                <c:pt idx="0">
                  <c:v>SumaDeVALOR FOB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BFB-4B1B-B497-E8343115BDD3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BFB-4B1B-B497-E8343115BDD3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BFB-4B1B-B497-E8343115BDD3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BFB-4B1B-B497-E8343115BDD3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4BFB-4B1B-B497-E8343115BDD3}"/>
              </c:ext>
            </c:extLst>
          </c:dPt>
          <c:dLbls>
            <c:dLbl>
              <c:idx val="0"/>
              <c:layout>
                <c:manualLayout>
                  <c:x val="1.67816470567715E-3"/>
                  <c:y val="-3.02712977741518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BFB-4B1B-B497-E8343115BD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1653098992311103E-2"/>
                  <c:y val="1.3270466224600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BFB-4B1B-B497-E8343115BD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032979090536901E-2"/>
                  <c:y val="2.71291030951344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BFB-4B1B-B497-E8343115BD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062775251138203E-2"/>
                  <c:y val="1.704881512324789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BFB-4B1B-B497-E8343115BD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69800927130017E-2"/>
                  <c:y val="-6.571493726962749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BFB-4B1B-B497-E8343115BD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76923908593777E-2"/>
                  <c:y val="-4.01512542894600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A3C-4739-9A33-8D0BEE54AC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64619502801507E-3"/>
                  <c:y val="-5.51812861884155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BA3C-4739-9A33-8D0BEE54AC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4559367488668399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A3C-4739-9A33-8D0BEE54AC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29621248816736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B2E-4A86-929F-858BEE394F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19136175478801"/>
                  <c:y val="1.6408068060120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B2E-4A86-929F-858BEE394F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'UE distribucion'!$J$19:$J$28</c:f>
              <c:strCache>
                <c:ptCount val="10"/>
                <c:pt idx="0">
                  <c:v>RUSIA</c:v>
                </c:pt>
                <c:pt idx="1">
                  <c:v>VIETNAM</c:v>
                </c:pt>
                <c:pt idx="2">
                  <c:v>ANGOLA</c:v>
                </c:pt>
                <c:pt idx="3">
                  <c:v>GABON</c:v>
                </c:pt>
                <c:pt idx="4">
                  <c:v>ALBANIA</c:v>
                </c:pt>
                <c:pt idx="5">
                  <c:v>GHANA</c:v>
                </c:pt>
                <c:pt idx="6">
                  <c:v>CONGO</c:v>
                </c:pt>
                <c:pt idx="7">
                  <c:v>GUINEA ECUATORIAL</c:v>
                </c:pt>
                <c:pt idx="8">
                  <c:v>HAITI</c:v>
                </c:pt>
                <c:pt idx="9">
                  <c:v>BENIN</c:v>
                </c:pt>
              </c:strCache>
            </c:strRef>
          </c:cat>
          <c:val>
            <c:numRef>
              <c:f>'UE distribucion'!$L$19:$L$28</c:f>
              <c:numCache>
                <c:formatCode>#,##0.00</c:formatCode>
                <c:ptCount val="10"/>
                <c:pt idx="0">
                  <c:v>1740355.9</c:v>
                </c:pt>
                <c:pt idx="1">
                  <c:v>805416.26000000013</c:v>
                </c:pt>
                <c:pt idx="2">
                  <c:v>308386.89</c:v>
                </c:pt>
                <c:pt idx="3">
                  <c:v>171249</c:v>
                </c:pt>
                <c:pt idx="4">
                  <c:v>152307.68</c:v>
                </c:pt>
                <c:pt idx="5">
                  <c:v>114837.8</c:v>
                </c:pt>
                <c:pt idx="6">
                  <c:v>111205.5</c:v>
                </c:pt>
                <c:pt idx="7">
                  <c:v>104905.95</c:v>
                </c:pt>
                <c:pt idx="8">
                  <c:v>57341.5</c:v>
                </c:pt>
                <c:pt idx="9">
                  <c:v>23594.85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BFB-4B1B-B497-E8343115B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38900991051476"/>
          <c:y val="4.7609527985879002E-2"/>
          <c:w val="0.23045497253722899"/>
          <c:h val="0.926547907942757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PY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'UE distribucion'!$L$33</c:f>
              <c:strCache>
                <c:ptCount val="1"/>
                <c:pt idx="0">
                  <c:v>SumaDeVALOR FOB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039-4F5A-AAD5-6F253266B10E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039-4F5A-AAD5-6F253266B10E}"/>
              </c:ext>
            </c:extLst>
          </c:dPt>
          <c:dLbls>
            <c:dLbl>
              <c:idx val="0"/>
              <c:layout>
                <c:manualLayout>
                  <c:x val="-0.22024723129767201"/>
                  <c:y val="-6.81498214328325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039-4F5A-AAD5-6F253266B1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74480175979818E-3"/>
                  <c:y val="-5.67882549911835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039-4F5A-AAD5-6F253266B1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'UE distribucion'!$J$34:$J$35</c:f>
              <c:strCache>
                <c:ptCount val="2"/>
                <c:pt idx="0">
                  <c:v>RUSIA</c:v>
                </c:pt>
                <c:pt idx="1">
                  <c:v>VIETNAM</c:v>
                </c:pt>
              </c:strCache>
            </c:strRef>
          </c:cat>
          <c:val>
            <c:numRef>
              <c:f>'UE distribucion'!$L$34:$L$35</c:f>
              <c:numCache>
                <c:formatCode>#,##0.00</c:formatCode>
                <c:ptCount val="2"/>
                <c:pt idx="0">
                  <c:v>7582372.3200000003</c:v>
                </c:pt>
                <c:pt idx="1">
                  <c:v>139959.47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039-4F5A-AAD5-6F253266B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888294035736295"/>
          <c:y val="0.36048516072690701"/>
          <c:w val="0.25518064176763"/>
          <c:h val="0.228937245568839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PY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13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FB-43A4-AED0-9B1FC2A8DCDD}"/>
              </c:ext>
            </c:extLst>
          </c:dPt>
          <c:dPt>
            <c:idx val="1"/>
            <c:bubble3D val="0"/>
            <c:explosion val="13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FB-43A4-AED0-9B1FC2A8DCDD}"/>
              </c:ext>
            </c:extLst>
          </c:dPt>
          <c:dPt>
            <c:idx val="2"/>
            <c:bubble3D val="0"/>
            <c:explosion val="19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CFB-43A4-AED0-9B1FC2A8DCDD}"/>
              </c:ext>
            </c:extLst>
          </c:dPt>
          <c:dPt>
            <c:idx val="3"/>
            <c:bubble3D val="0"/>
            <c:explosion val="3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CFB-43A4-AED0-9B1FC2A8DCDD}"/>
              </c:ext>
            </c:extLst>
          </c:dPt>
          <c:dLbls>
            <c:dLbl>
              <c:idx val="0"/>
              <c:layout>
                <c:manualLayout>
                  <c:x val="6.3449082111605402E-3"/>
                  <c:y val="-2.99763375760472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9311352639507907E-3"/>
                  <c:y val="0.223513719264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8622705279014E-3"/>
                  <c:y val="0.106598947381647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2071787390619E-2"/>
                  <c:y val="2.997670235909740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'[BASE PRESENTACION 2019.xlsx]2019 POR FUENTE'!$D$25:$D$28</c:f>
              <c:strCache>
                <c:ptCount val="4"/>
                <c:pt idx="0">
                  <c:v>RECURSOS DEL TESORO NACIONAL</c:v>
                </c:pt>
                <c:pt idx="1">
                  <c:v>RECURSOS GENUINOS</c:v>
                </c:pt>
                <c:pt idx="2">
                  <c:v>RECURSOS LEY Nº 808/96 -ERRAD. DE LA FIEBRE AFTOSA</c:v>
                </c:pt>
                <c:pt idx="3">
                  <c:v>RECURSOS LEY Nº 5264/14- FOMENTO DE LA CADENA LACTEA</c:v>
                </c:pt>
              </c:strCache>
            </c:strRef>
          </c:cat>
          <c:val>
            <c:numRef>
              <c:f>'[BASE PRESENTACION 2019.xlsx]2019 POR FUENTE'!$E$25:$E$28</c:f>
              <c:numCache>
                <c:formatCode>_(* #,##0_);_(* \(#,##0\);_(* "-"_);_(@_)</c:formatCode>
                <c:ptCount val="4"/>
                <c:pt idx="0">
                  <c:v>21697439621</c:v>
                </c:pt>
                <c:pt idx="1">
                  <c:v>72280312304</c:v>
                </c:pt>
                <c:pt idx="2">
                  <c:v>115771121403</c:v>
                </c:pt>
                <c:pt idx="3">
                  <c:v>11128822182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CFB-43A4-AED0-9B1FC2A8DCD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1">
    <c:autoUpdate val="0"/>
  </c:externalData>
</c:chartSpac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5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D90D3-3DEF-4A4C-BDA8-9204AC7B6133}" type="doc">
      <dgm:prSet loTypeId="urn:microsoft.com/office/officeart/2005/8/layout/radial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PY"/>
        </a:p>
      </dgm:t>
    </dgm:pt>
    <dgm:pt modelId="{90CEE141-D8ED-4543-9EE8-6FE2D013250C}">
      <dgm:prSet phldrT="[Texto]"/>
      <dgm:spPr/>
      <dgm:t>
        <a:bodyPr/>
        <a:lstStyle/>
        <a:p>
          <a:r>
            <a:rPr lang="es-PY" dirty="0" smtClean="0"/>
            <a:t>5</a:t>
          </a:r>
          <a:endParaRPr lang="es-PY" dirty="0"/>
        </a:p>
      </dgm:t>
    </dgm:pt>
    <dgm:pt modelId="{9A5AD632-2D9A-4850-A386-D46C14F970B9}" type="parTrans" cxnId="{ED288258-564C-4E62-8533-DAB1AF3BD4F8}">
      <dgm:prSet/>
      <dgm:spPr/>
      <dgm:t>
        <a:bodyPr/>
        <a:lstStyle/>
        <a:p>
          <a:endParaRPr lang="es-PY"/>
        </a:p>
      </dgm:t>
    </dgm:pt>
    <dgm:pt modelId="{B4685953-528A-460B-BD12-12AA856D634F}" type="sibTrans" cxnId="{ED288258-564C-4E62-8533-DAB1AF3BD4F8}">
      <dgm:prSet/>
      <dgm:spPr/>
      <dgm:t>
        <a:bodyPr/>
        <a:lstStyle/>
        <a:p>
          <a:endParaRPr lang="es-PY"/>
        </a:p>
      </dgm:t>
    </dgm:pt>
    <dgm:pt modelId="{913EA867-7477-4132-B6A5-188F6F8C9E53}">
      <dgm:prSet phldrT="[Texto]" custT="1"/>
      <dgm:spPr/>
      <dgm:t>
        <a:bodyPr/>
        <a:lstStyle/>
        <a:p>
          <a:r>
            <a:rPr lang="es-PY" sz="1500" b="1" dirty="0" smtClean="0"/>
            <a:t>Direcciones Generales</a:t>
          </a:r>
          <a:endParaRPr lang="es-PY" sz="1500" b="1" dirty="0"/>
        </a:p>
      </dgm:t>
    </dgm:pt>
    <dgm:pt modelId="{13DD9DBF-86E0-45FB-8E07-BF86B5CFD326}" type="parTrans" cxnId="{57A8DC46-C984-49E3-A6B8-083473C862C6}">
      <dgm:prSet/>
      <dgm:spPr/>
      <dgm:t>
        <a:bodyPr/>
        <a:lstStyle/>
        <a:p>
          <a:endParaRPr lang="es-PY"/>
        </a:p>
      </dgm:t>
    </dgm:pt>
    <dgm:pt modelId="{0A81FF84-EF3D-4159-BFDF-E611B1FD7CC3}" type="sibTrans" cxnId="{57A8DC46-C984-49E3-A6B8-083473C862C6}">
      <dgm:prSet/>
      <dgm:spPr/>
      <dgm:t>
        <a:bodyPr/>
        <a:lstStyle/>
        <a:p>
          <a:endParaRPr lang="es-PY"/>
        </a:p>
      </dgm:t>
    </dgm:pt>
    <dgm:pt modelId="{8C04DFE3-23ED-4632-B6FD-5586C9B79692}">
      <dgm:prSet phldrT="[Texto]"/>
      <dgm:spPr/>
      <dgm:t>
        <a:bodyPr/>
        <a:lstStyle/>
        <a:p>
          <a:r>
            <a:rPr lang="es-PY" dirty="0" smtClean="0"/>
            <a:t>11</a:t>
          </a:r>
          <a:endParaRPr lang="es-PY" dirty="0"/>
        </a:p>
      </dgm:t>
    </dgm:pt>
    <dgm:pt modelId="{A9877BF0-EAEB-49DA-9D29-B4D6164F71E0}" type="parTrans" cxnId="{6E783FDC-C8B7-4CBA-9C94-571247F35690}">
      <dgm:prSet/>
      <dgm:spPr/>
      <dgm:t>
        <a:bodyPr/>
        <a:lstStyle/>
        <a:p>
          <a:endParaRPr lang="es-PY"/>
        </a:p>
      </dgm:t>
    </dgm:pt>
    <dgm:pt modelId="{F4E4CBD6-01E2-4CAD-880A-B781A62CCAC5}" type="sibTrans" cxnId="{6E783FDC-C8B7-4CBA-9C94-571247F35690}">
      <dgm:prSet/>
      <dgm:spPr/>
      <dgm:t>
        <a:bodyPr/>
        <a:lstStyle/>
        <a:p>
          <a:endParaRPr lang="es-PY"/>
        </a:p>
      </dgm:t>
    </dgm:pt>
    <dgm:pt modelId="{147528B1-8E7B-45F5-894D-857687C5FA5B}">
      <dgm:prSet phldrT="[Texto]" custT="1"/>
      <dgm:spPr/>
      <dgm:t>
        <a:bodyPr/>
        <a:lstStyle/>
        <a:p>
          <a:r>
            <a:rPr lang="es-PY" sz="1500" b="1" dirty="0" smtClean="0"/>
            <a:t>Unidades de Apoyo</a:t>
          </a:r>
          <a:endParaRPr lang="es-PY" sz="1500" b="1" dirty="0"/>
        </a:p>
      </dgm:t>
    </dgm:pt>
    <dgm:pt modelId="{11A1535F-A58B-4529-B23F-27BE3CC4BD22}" type="parTrans" cxnId="{052FBE47-AA38-498A-9405-597E845075DA}">
      <dgm:prSet/>
      <dgm:spPr/>
      <dgm:t>
        <a:bodyPr/>
        <a:lstStyle/>
        <a:p>
          <a:endParaRPr lang="es-PY"/>
        </a:p>
      </dgm:t>
    </dgm:pt>
    <dgm:pt modelId="{714548D6-62E2-4811-B07D-E0FDA15B7BCB}" type="sibTrans" cxnId="{052FBE47-AA38-498A-9405-597E845075DA}">
      <dgm:prSet/>
      <dgm:spPr/>
      <dgm:t>
        <a:bodyPr/>
        <a:lstStyle/>
        <a:p>
          <a:endParaRPr lang="es-PY"/>
        </a:p>
      </dgm:t>
    </dgm:pt>
    <dgm:pt modelId="{57ACF908-5E39-4174-9077-A2EECECBEE42}">
      <dgm:prSet phldrT="[Texto]"/>
      <dgm:spPr/>
      <dgm:t>
        <a:bodyPr/>
        <a:lstStyle/>
        <a:p>
          <a:r>
            <a:rPr lang="es-PY" dirty="0" smtClean="0"/>
            <a:t>1</a:t>
          </a:r>
          <a:endParaRPr lang="es-PY" dirty="0"/>
        </a:p>
      </dgm:t>
    </dgm:pt>
    <dgm:pt modelId="{AB14B787-1F9B-4C95-9230-336CACEFFDCE}" type="parTrans" cxnId="{99FF259D-876B-4E70-B957-D9702CDAD5C0}">
      <dgm:prSet/>
      <dgm:spPr/>
      <dgm:t>
        <a:bodyPr/>
        <a:lstStyle/>
        <a:p>
          <a:endParaRPr lang="es-PY"/>
        </a:p>
      </dgm:t>
    </dgm:pt>
    <dgm:pt modelId="{CFD58601-AC2E-428C-AD6E-9B42785D04E7}" type="sibTrans" cxnId="{99FF259D-876B-4E70-B957-D9702CDAD5C0}">
      <dgm:prSet/>
      <dgm:spPr/>
      <dgm:t>
        <a:bodyPr/>
        <a:lstStyle/>
        <a:p>
          <a:endParaRPr lang="es-PY"/>
        </a:p>
      </dgm:t>
    </dgm:pt>
    <dgm:pt modelId="{9C25CA25-8190-48C0-B982-543F6ABCB9B3}">
      <dgm:prSet phldrT="[Texto]" custT="1"/>
      <dgm:spPr/>
      <dgm:t>
        <a:bodyPr/>
        <a:lstStyle/>
        <a:p>
          <a:r>
            <a:rPr lang="es-PY" sz="1500" b="1" dirty="0" smtClean="0"/>
            <a:t>Laboratorio Bioseguridad</a:t>
          </a:r>
          <a:endParaRPr lang="es-PY" sz="1500" b="1" dirty="0"/>
        </a:p>
      </dgm:t>
    </dgm:pt>
    <dgm:pt modelId="{5B8FD4E4-7AB3-4C8C-8308-C9510459A1BE}" type="parTrans" cxnId="{9C6C0460-BBC1-47DF-B5D4-9CEA0F2B8D72}">
      <dgm:prSet/>
      <dgm:spPr/>
      <dgm:t>
        <a:bodyPr/>
        <a:lstStyle/>
        <a:p>
          <a:endParaRPr lang="es-PY"/>
        </a:p>
      </dgm:t>
    </dgm:pt>
    <dgm:pt modelId="{C54FE991-9177-40D0-8BBB-613F52BB8569}" type="sibTrans" cxnId="{9C6C0460-BBC1-47DF-B5D4-9CEA0F2B8D72}">
      <dgm:prSet/>
      <dgm:spPr/>
      <dgm:t>
        <a:bodyPr/>
        <a:lstStyle/>
        <a:p>
          <a:endParaRPr lang="es-PY"/>
        </a:p>
      </dgm:t>
    </dgm:pt>
    <dgm:pt modelId="{D2814FFB-BF90-4B4E-B462-1779F1A2B8A8}" type="pres">
      <dgm:prSet presAssocID="{154D90D3-3DEF-4A4C-BDA8-9204AC7B613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3230ED9E-6010-430B-AD59-83FEF179630A}" type="pres">
      <dgm:prSet presAssocID="{154D90D3-3DEF-4A4C-BDA8-9204AC7B6133}" presName="cycle" presStyleCnt="0"/>
      <dgm:spPr/>
    </dgm:pt>
    <dgm:pt modelId="{56841728-371D-4B47-BE74-B5000DB84192}" type="pres">
      <dgm:prSet presAssocID="{154D90D3-3DEF-4A4C-BDA8-9204AC7B6133}" presName="centerShape" presStyleCnt="0"/>
      <dgm:spPr/>
    </dgm:pt>
    <dgm:pt modelId="{CD7616AA-F7AE-45AA-B870-D3BAB5C27E40}" type="pres">
      <dgm:prSet presAssocID="{154D90D3-3DEF-4A4C-BDA8-9204AC7B6133}" presName="connSite" presStyleLbl="node1" presStyleIdx="0" presStyleCnt="4"/>
      <dgm:spPr/>
    </dgm:pt>
    <dgm:pt modelId="{64BA8265-7111-4842-953D-485A6F16EE5F}" type="pres">
      <dgm:prSet presAssocID="{154D90D3-3DEF-4A4C-BDA8-9204AC7B6133}" presName="visible" presStyleLbl="node1" presStyleIdx="0" presStyleCnt="4" custLinFactNeighborX="-8029" custLinFactNeighborY="2821"/>
      <dgm:spPr/>
    </dgm:pt>
    <dgm:pt modelId="{4F9CE676-D6B0-4CA9-8950-FCF129B124D4}" type="pres">
      <dgm:prSet presAssocID="{9A5AD632-2D9A-4850-A386-D46C14F970B9}" presName="Name25" presStyleLbl="parChTrans1D1" presStyleIdx="0" presStyleCnt="3"/>
      <dgm:spPr/>
      <dgm:t>
        <a:bodyPr/>
        <a:lstStyle/>
        <a:p>
          <a:endParaRPr lang="es-PY"/>
        </a:p>
      </dgm:t>
    </dgm:pt>
    <dgm:pt modelId="{7CEADCF9-3A6E-4F54-81BB-BD64E312AFBE}" type="pres">
      <dgm:prSet presAssocID="{90CEE141-D8ED-4543-9EE8-6FE2D013250C}" presName="node" presStyleCnt="0"/>
      <dgm:spPr/>
    </dgm:pt>
    <dgm:pt modelId="{587650B7-18DA-45D4-AA0B-B936E0F63596}" type="pres">
      <dgm:prSet presAssocID="{90CEE141-D8ED-4543-9EE8-6FE2D013250C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891685DD-392E-4346-AA66-D8DBBD094115}" type="pres">
      <dgm:prSet presAssocID="{90CEE141-D8ED-4543-9EE8-6FE2D013250C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CA61BC01-D659-449F-8B32-C3161D173B2C}" type="pres">
      <dgm:prSet presAssocID="{A9877BF0-EAEB-49DA-9D29-B4D6164F71E0}" presName="Name25" presStyleLbl="parChTrans1D1" presStyleIdx="1" presStyleCnt="3"/>
      <dgm:spPr/>
      <dgm:t>
        <a:bodyPr/>
        <a:lstStyle/>
        <a:p>
          <a:endParaRPr lang="es-PY"/>
        </a:p>
      </dgm:t>
    </dgm:pt>
    <dgm:pt modelId="{32DC4913-EE2F-4828-9C60-EAA573102575}" type="pres">
      <dgm:prSet presAssocID="{8C04DFE3-23ED-4632-B6FD-5586C9B79692}" presName="node" presStyleCnt="0"/>
      <dgm:spPr/>
    </dgm:pt>
    <dgm:pt modelId="{60D4D3BB-CF93-48CF-8E09-875C3434385E}" type="pres">
      <dgm:prSet presAssocID="{8C04DFE3-23ED-4632-B6FD-5586C9B79692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BA236F11-D017-46F4-BA29-E72DFFB04A7A}" type="pres">
      <dgm:prSet presAssocID="{8C04DFE3-23ED-4632-B6FD-5586C9B79692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BE060159-C26D-4417-96CD-7C1259F7536C}" type="pres">
      <dgm:prSet presAssocID="{AB14B787-1F9B-4C95-9230-336CACEFFDCE}" presName="Name25" presStyleLbl="parChTrans1D1" presStyleIdx="2" presStyleCnt="3"/>
      <dgm:spPr/>
      <dgm:t>
        <a:bodyPr/>
        <a:lstStyle/>
        <a:p>
          <a:endParaRPr lang="es-PY"/>
        </a:p>
      </dgm:t>
    </dgm:pt>
    <dgm:pt modelId="{077EF388-1752-4D7F-BA9B-8E085F198059}" type="pres">
      <dgm:prSet presAssocID="{57ACF908-5E39-4174-9077-A2EECECBEE42}" presName="node" presStyleCnt="0"/>
      <dgm:spPr/>
    </dgm:pt>
    <dgm:pt modelId="{ECD002A8-39C6-426C-BBA9-C5FAB48932F9}" type="pres">
      <dgm:prSet presAssocID="{57ACF908-5E39-4174-9077-A2EECECBEE42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82F16BA0-A22A-42EF-886A-7EDFD2BDD657}" type="pres">
      <dgm:prSet presAssocID="{57ACF908-5E39-4174-9077-A2EECECBEE42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9C6C0460-BBC1-47DF-B5D4-9CEA0F2B8D72}" srcId="{57ACF908-5E39-4174-9077-A2EECECBEE42}" destId="{9C25CA25-8190-48C0-B982-543F6ABCB9B3}" srcOrd="0" destOrd="0" parTransId="{5B8FD4E4-7AB3-4C8C-8308-C9510459A1BE}" sibTransId="{C54FE991-9177-40D0-8BBB-613F52BB8569}"/>
    <dgm:cxn modelId="{99FF259D-876B-4E70-B957-D9702CDAD5C0}" srcId="{154D90D3-3DEF-4A4C-BDA8-9204AC7B6133}" destId="{57ACF908-5E39-4174-9077-A2EECECBEE42}" srcOrd="2" destOrd="0" parTransId="{AB14B787-1F9B-4C95-9230-336CACEFFDCE}" sibTransId="{CFD58601-AC2E-428C-AD6E-9B42785D04E7}"/>
    <dgm:cxn modelId="{052FBE47-AA38-498A-9405-597E845075DA}" srcId="{8C04DFE3-23ED-4632-B6FD-5586C9B79692}" destId="{147528B1-8E7B-45F5-894D-857687C5FA5B}" srcOrd="0" destOrd="0" parTransId="{11A1535F-A58B-4529-B23F-27BE3CC4BD22}" sibTransId="{714548D6-62E2-4811-B07D-E0FDA15B7BCB}"/>
    <dgm:cxn modelId="{B61F36AB-A2A0-409C-AB81-36CC7FE06670}" type="presOf" srcId="{147528B1-8E7B-45F5-894D-857687C5FA5B}" destId="{BA236F11-D017-46F4-BA29-E72DFFB04A7A}" srcOrd="0" destOrd="0" presId="urn:microsoft.com/office/officeart/2005/8/layout/radial2"/>
    <dgm:cxn modelId="{0A025D18-C989-4051-A460-DCD8D218FA13}" type="presOf" srcId="{8C04DFE3-23ED-4632-B6FD-5586C9B79692}" destId="{60D4D3BB-CF93-48CF-8E09-875C3434385E}" srcOrd="0" destOrd="0" presId="urn:microsoft.com/office/officeart/2005/8/layout/radial2"/>
    <dgm:cxn modelId="{591599B9-ED74-4D24-B4A7-2FD1FB2547CF}" type="presOf" srcId="{9C25CA25-8190-48C0-B982-543F6ABCB9B3}" destId="{82F16BA0-A22A-42EF-886A-7EDFD2BDD657}" srcOrd="0" destOrd="0" presId="urn:microsoft.com/office/officeart/2005/8/layout/radial2"/>
    <dgm:cxn modelId="{D5D5AB65-FDB2-4B21-937F-958F981AEDE6}" type="presOf" srcId="{9A5AD632-2D9A-4850-A386-D46C14F970B9}" destId="{4F9CE676-D6B0-4CA9-8950-FCF129B124D4}" srcOrd="0" destOrd="0" presId="urn:microsoft.com/office/officeart/2005/8/layout/radial2"/>
    <dgm:cxn modelId="{ED288258-564C-4E62-8533-DAB1AF3BD4F8}" srcId="{154D90D3-3DEF-4A4C-BDA8-9204AC7B6133}" destId="{90CEE141-D8ED-4543-9EE8-6FE2D013250C}" srcOrd="0" destOrd="0" parTransId="{9A5AD632-2D9A-4850-A386-D46C14F970B9}" sibTransId="{B4685953-528A-460B-BD12-12AA856D634F}"/>
    <dgm:cxn modelId="{4B259FC6-9601-4803-9497-2C8840632298}" type="presOf" srcId="{57ACF908-5E39-4174-9077-A2EECECBEE42}" destId="{ECD002A8-39C6-426C-BBA9-C5FAB48932F9}" srcOrd="0" destOrd="0" presId="urn:microsoft.com/office/officeart/2005/8/layout/radial2"/>
    <dgm:cxn modelId="{979324A5-B39B-483C-888F-2BFC77896558}" type="presOf" srcId="{913EA867-7477-4132-B6A5-188F6F8C9E53}" destId="{891685DD-392E-4346-AA66-D8DBBD094115}" srcOrd="0" destOrd="0" presId="urn:microsoft.com/office/officeart/2005/8/layout/radial2"/>
    <dgm:cxn modelId="{0ABC6146-44B4-4FC9-ACB8-E0B832DBC088}" type="presOf" srcId="{90CEE141-D8ED-4543-9EE8-6FE2D013250C}" destId="{587650B7-18DA-45D4-AA0B-B936E0F63596}" srcOrd="0" destOrd="0" presId="urn:microsoft.com/office/officeart/2005/8/layout/radial2"/>
    <dgm:cxn modelId="{7A3B2040-F140-4974-8812-A9F80F607E17}" type="presOf" srcId="{154D90D3-3DEF-4A4C-BDA8-9204AC7B6133}" destId="{D2814FFB-BF90-4B4E-B462-1779F1A2B8A8}" srcOrd="0" destOrd="0" presId="urn:microsoft.com/office/officeart/2005/8/layout/radial2"/>
    <dgm:cxn modelId="{4C0B5FBC-98FB-4D1B-A546-4EA52656AC65}" type="presOf" srcId="{A9877BF0-EAEB-49DA-9D29-B4D6164F71E0}" destId="{CA61BC01-D659-449F-8B32-C3161D173B2C}" srcOrd="0" destOrd="0" presId="urn:microsoft.com/office/officeart/2005/8/layout/radial2"/>
    <dgm:cxn modelId="{57A8DC46-C984-49E3-A6B8-083473C862C6}" srcId="{90CEE141-D8ED-4543-9EE8-6FE2D013250C}" destId="{913EA867-7477-4132-B6A5-188F6F8C9E53}" srcOrd="0" destOrd="0" parTransId="{13DD9DBF-86E0-45FB-8E07-BF86B5CFD326}" sibTransId="{0A81FF84-EF3D-4159-BFDF-E611B1FD7CC3}"/>
    <dgm:cxn modelId="{6E783FDC-C8B7-4CBA-9C94-571247F35690}" srcId="{154D90D3-3DEF-4A4C-BDA8-9204AC7B6133}" destId="{8C04DFE3-23ED-4632-B6FD-5586C9B79692}" srcOrd="1" destOrd="0" parTransId="{A9877BF0-EAEB-49DA-9D29-B4D6164F71E0}" sibTransId="{F4E4CBD6-01E2-4CAD-880A-B781A62CCAC5}"/>
    <dgm:cxn modelId="{7855E85E-8677-4ADF-9A1E-969796D3C45D}" type="presOf" srcId="{AB14B787-1F9B-4C95-9230-336CACEFFDCE}" destId="{BE060159-C26D-4417-96CD-7C1259F7536C}" srcOrd="0" destOrd="0" presId="urn:microsoft.com/office/officeart/2005/8/layout/radial2"/>
    <dgm:cxn modelId="{5778C795-CB0E-46E6-A9D2-654E3BDB2C63}" type="presParOf" srcId="{D2814FFB-BF90-4B4E-B462-1779F1A2B8A8}" destId="{3230ED9E-6010-430B-AD59-83FEF179630A}" srcOrd="0" destOrd="0" presId="urn:microsoft.com/office/officeart/2005/8/layout/radial2"/>
    <dgm:cxn modelId="{1622E889-9C2A-420F-B6ED-09BEE1DC4F9C}" type="presParOf" srcId="{3230ED9E-6010-430B-AD59-83FEF179630A}" destId="{56841728-371D-4B47-BE74-B5000DB84192}" srcOrd="0" destOrd="0" presId="urn:microsoft.com/office/officeart/2005/8/layout/radial2"/>
    <dgm:cxn modelId="{6F1C4820-0D59-440E-B9AE-C7F360861B9B}" type="presParOf" srcId="{56841728-371D-4B47-BE74-B5000DB84192}" destId="{CD7616AA-F7AE-45AA-B870-D3BAB5C27E40}" srcOrd="0" destOrd="0" presId="urn:microsoft.com/office/officeart/2005/8/layout/radial2"/>
    <dgm:cxn modelId="{C6DCACAA-FEF1-4EDD-89BD-71F0D23916A5}" type="presParOf" srcId="{56841728-371D-4B47-BE74-B5000DB84192}" destId="{64BA8265-7111-4842-953D-485A6F16EE5F}" srcOrd="1" destOrd="0" presId="urn:microsoft.com/office/officeart/2005/8/layout/radial2"/>
    <dgm:cxn modelId="{5F08EFB5-E86C-407A-BC76-1469EE8AC8CC}" type="presParOf" srcId="{3230ED9E-6010-430B-AD59-83FEF179630A}" destId="{4F9CE676-D6B0-4CA9-8950-FCF129B124D4}" srcOrd="1" destOrd="0" presId="urn:microsoft.com/office/officeart/2005/8/layout/radial2"/>
    <dgm:cxn modelId="{4210DAF4-D115-45F4-9AAE-D87CA2DA4414}" type="presParOf" srcId="{3230ED9E-6010-430B-AD59-83FEF179630A}" destId="{7CEADCF9-3A6E-4F54-81BB-BD64E312AFBE}" srcOrd="2" destOrd="0" presId="urn:microsoft.com/office/officeart/2005/8/layout/radial2"/>
    <dgm:cxn modelId="{E397CA15-653D-4F10-A275-0F4F599FD936}" type="presParOf" srcId="{7CEADCF9-3A6E-4F54-81BB-BD64E312AFBE}" destId="{587650B7-18DA-45D4-AA0B-B936E0F63596}" srcOrd="0" destOrd="0" presId="urn:microsoft.com/office/officeart/2005/8/layout/radial2"/>
    <dgm:cxn modelId="{D337CDB2-3AB5-4075-B104-D378D3A0DB30}" type="presParOf" srcId="{7CEADCF9-3A6E-4F54-81BB-BD64E312AFBE}" destId="{891685DD-392E-4346-AA66-D8DBBD094115}" srcOrd="1" destOrd="0" presId="urn:microsoft.com/office/officeart/2005/8/layout/radial2"/>
    <dgm:cxn modelId="{59D37DCC-B2D0-496E-A799-35F726F834DE}" type="presParOf" srcId="{3230ED9E-6010-430B-AD59-83FEF179630A}" destId="{CA61BC01-D659-449F-8B32-C3161D173B2C}" srcOrd="3" destOrd="0" presId="urn:microsoft.com/office/officeart/2005/8/layout/radial2"/>
    <dgm:cxn modelId="{9745243A-7D74-44FF-91D9-781AD7DFF323}" type="presParOf" srcId="{3230ED9E-6010-430B-AD59-83FEF179630A}" destId="{32DC4913-EE2F-4828-9C60-EAA573102575}" srcOrd="4" destOrd="0" presId="urn:microsoft.com/office/officeart/2005/8/layout/radial2"/>
    <dgm:cxn modelId="{3A04D8E3-E955-4941-91A3-34259711F1B3}" type="presParOf" srcId="{32DC4913-EE2F-4828-9C60-EAA573102575}" destId="{60D4D3BB-CF93-48CF-8E09-875C3434385E}" srcOrd="0" destOrd="0" presId="urn:microsoft.com/office/officeart/2005/8/layout/radial2"/>
    <dgm:cxn modelId="{6B2640F2-652E-46E6-A5BF-933F6986D2CF}" type="presParOf" srcId="{32DC4913-EE2F-4828-9C60-EAA573102575}" destId="{BA236F11-D017-46F4-BA29-E72DFFB04A7A}" srcOrd="1" destOrd="0" presId="urn:microsoft.com/office/officeart/2005/8/layout/radial2"/>
    <dgm:cxn modelId="{029EF315-7D6A-4B7B-B967-1DDD9B5ED35E}" type="presParOf" srcId="{3230ED9E-6010-430B-AD59-83FEF179630A}" destId="{BE060159-C26D-4417-96CD-7C1259F7536C}" srcOrd="5" destOrd="0" presId="urn:microsoft.com/office/officeart/2005/8/layout/radial2"/>
    <dgm:cxn modelId="{DE781C55-E1F2-4F3F-947D-39620BCCED94}" type="presParOf" srcId="{3230ED9E-6010-430B-AD59-83FEF179630A}" destId="{077EF388-1752-4D7F-BA9B-8E085F198059}" srcOrd="6" destOrd="0" presId="urn:microsoft.com/office/officeart/2005/8/layout/radial2"/>
    <dgm:cxn modelId="{A342D681-EF04-4A10-8EFA-D9BB8D964D34}" type="presParOf" srcId="{077EF388-1752-4D7F-BA9B-8E085F198059}" destId="{ECD002A8-39C6-426C-BBA9-C5FAB48932F9}" srcOrd="0" destOrd="0" presId="urn:microsoft.com/office/officeart/2005/8/layout/radial2"/>
    <dgm:cxn modelId="{3523CA11-7E76-40D2-B689-BE611C0C6EFB}" type="presParOf" srcId="{077EF388-1752-4D7F-BA9B-8E085F198059}" destId="{82F16BA0-A22A-42EF-886A-7EDFD2BDD65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4D90D3-3DEF-4A4C-BDA8-9204AC7B6133}" type="doc">
      <dgm:prSet loTypeId="urn:microsoft.com/office/officeart/2005/8/layout/radial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PY"/>
        </a:p>
      </dgm:t>
    </dgm:pt>
    <dgm:pt modelId="{90CEE141-D8ED-4543-9EE8-6FE2D013250C}">
      <dgm:prSet phldrT="[Texto]"/>
      <dgm:spPr/>
      <dgm:t>
        <a:bodyPr/>
        <a:lstStyle/>
        <a:p>
          <a:r>
            <a:rPr lang="es-PY" dirty="0" smtClean="0"/>
            <a:t>13</a:t>
          </a:r>
          <a:endParaRPr lang="es-PY" dirty="0"/>
        </a:p>
      </dgm:t>
    </dgm:pt>
    <dgm:pt modelId="{9A5AD632-2D9A-4850-A386-D46C14F970B9}" type="parTrans" cxnId="{ED288258-564C-4E62-8533-DAB1AF3BD4F8}">
      <dgm:prSet/>
      <dgm:spPr/>
      <dgm:t>
        <a:bodyPr/>
        <a:lstStyle/>
        <a:p>
          <a:endParaRPr lang="es-PY"/>
        </a:p>
      </dgm:t>
    </dgm:pt>
    <dgm:pt modelId="{B4685953-528A-460B-BD12-12AA856D634F}" type="sibTrans" cxnId="{ED288258-564C-4E62-8533-DAB1AF3BD4F8}">
      <dgm:prSet/>
      <dgm:spPr/>
      <dgm:t>
        <a:bodyPr/>
        <a:lstStyle/>
        <a:p>
          <a:endParaRPr lang="es-PY"/>
        </a:p>
      </dgm:t>
    </dgm:pt>
    <dgm:pt modelId="{913EA867-7477-4132-B6A5-188F6F8C9E53}">
      <dgm:prSet phldrT="[Texto]" custT="1"/>
      <dgm:spPr/>
      <dgm:t>
        <a:bodyPr/>
        <a:lstStyle/>
        <a:p>
          <a:r>
            <a:rPr lang="es-PY" sz="1300" b="1" dirty="0" smtClean="0"/>
            <a:t>Coordinaciones de Región Sanitaria</a:t>
          </a:r>
          <a:endParaRPr lang="es-PY" sz="1300" b="1" dirty="0"/>
        </a:p>
      </dgm:t>
    </dgm:pt>
    <dgm:pt modelId="{13DD9DBF-86E0-45FB-8E07-BF86B5CFD326}" type="parTrans" cxnId="{57A8DC46-C984-49E3-A6B8-083473C862C6}">
      <dgm:prSet/>
      <dgm:spPr/>
      <dgm:t>
        <a:bodyPr/>
        <a:lstStyle/>
        <a:p>
          <a:endParaRPr lang="es-PY"/>
        </a:p>
      </dgm:t>
    </dgm:pt>
    <dgm:pt modelId="{0A81FF84-EF3D-4159-BFDF-E611B1FD7CC3}" type="sibTrans" cxnId="{57A8DC46-C984-49E3-A6B8-083473C862C6}">
      <dgm:prSet/>
      <dgm:spPr/>
      <dgm:t>
        <a:bodyPr/>
        <a:lstStyle/>
        <a:p>
          <a:endParaRPr lang="es-PY"/>
        </a:p>
      </dgm:t>
    </dgm:pt>
    <dgm:pt modelId="{8C04DFE3-23ED-4632-B6FD-5586C9B79692}">
      <dgm:prSet phldrT="[Texto]"/>
      <dgm:spPr/>
      <dgm:t>
        <a:bodyPr/>
        <a:lstStyle/>
        <a:p>
          <a:r>
            <a:rPr lang="es-PY" dirty="0" smtClean="0"/>
            <a:t>86</a:t>
          </a:r>
          <a:endParaRPr lang="es-PY" dirty="0"/>
        </a:p>
      </dgm:t>
    </dgm:pt>
    <dgm:pt modelId="{A9877BF0-EAEB-49DA-9D29-B4D6164F71E0}" type="parTrans" cxnId="{6E783FDC-C8B7-4CBA-9C94-571247F35690}">
      <dgm:prSet/>
      <dgm:spPr/>
      <dgm:t>
        <a:bodyPr/>
        <a:lstStyle/>
        <a:p>
          <a:endParaRPr lang="es-PY"/>
        </a:p>
      </dgm:t>
    </dgm:pt>
    <dgm:pt modelId="{F4E4CBD6-01E2-4CAD-880A-B781A62CCAC5}" type="sibTrans" cxnId="{6E783FDC-C8B7-4CBA-9C94-571247F35690}">
      <dgm:prSet/>
      <dgm:spPr/>
      <dgm:t>
        <a:bodyPr/>
        <a:lstStyle/>
        <a:p>
          <a:endParaRPr lang="es-PY"/>
        </a:p>
      </dgm:t>
    </dgm:pt>
    <dgm:pt modelId="{147528B1-8E7B-45F5-894D-857687C5FA5B}">
      <dgm:prSet phldrT="[Texto]"/>
      <dgm:spPr/>
      <dgm:t>
        <a:bodyPr/>
        <a:lstStyle/>
        <a:p>
          <a:r>
            <a:rPr lang="es-PY" b="1" dirty="0" smtClean="0"/>
            <a:t>Unidades Zonales</a:t>
          </a:r>
          <a:endParaRPr lang="es-PY" b="1" dirty="0"/>
        </a:p>
      </dgm:t>
    </dgm:pt>
    <dgm:pt modelId="{11A1535F-A58B-4529-B23F-27BE3CC4BD22}" type="parTrans" cxnId="{052FBE47-AA38-498A-9405-597E845075DA}">
      <dgm:prSet/>
      <dgm:spPr/>
      <dgm:t>
        <a:bodyPr/>
        <a:lstStyle/>
        <a:p>
          <a:endParaRPr lang="es-PY"/>
        </a:p>
      </dgm:t>
    </dgm:pt>
    <dgm:pt modelId="{714548D6-62E2-4811-B07D-E0FDA15B7BCB}" type="sibTrans" cxnId="{052FBE47-AA38-498A-9405-597E845075DA}">
      <dgm:prSet/>
      <dgm:spPr/>
      <dgm:t>
        <a:bodyPr/>
        <a:lstStyle/>
        <a:p>
          <a:endParaRPr lang="es-PY"/>
        </a:p>
      </dgm:t>
    </dgm:pt>
    <dgm:pt modelId="{57ACF908-5E39-4174-9077-A2EECECBEE42}">
      <dgm:prSet phldrT="[Texto]"/>
      <dgm:spPr/>
      <dgm:t>
        <a:bodyPr/>
        <a:lstStyle/>
        <a:p>
          <a:r>
            <a:rPr lang="es-PY" dirty="0" smtClean="0"/>
            <a:t>16</a:t>
          </a:r>
          <a:endParaRPr lang="es-PY" dirty="0"/>
        </a:p>
      </dgm:t>
    </dgm:pt>
    <dgm:pt modelId="{AB14B787-1F9B-4C95-9230-336CACEFFDCE}" type="parTrans" cxnId="{99FF259D-876B-4E70-B957-D9702CDAD5C0}">
      <dgm:prSet/>
      <dgm:spPr/>
      <dgm:t>
        <a:bodyPr/>
        <a:lstStyle/>
        <a:p>
          <a:endParaRPr lang="es-PY"/>
        </a:p>
      </dgm:t>
    </dgm:pt>
    <dgm:pt modelId="{CFD58601-AC2E-428C-AD6E-9B42785D04E7}" type="sibTrans" cxnId="{99FF259D-876B-4E70-B957-D9702CDAD5C0}">
      <dgm:prSet/>
      <dgm:spPr/>
      <dgm:t>
        <a:bodyPr/>
        <a:lstStyle/>
        <a:p>
          <a:endParaRPr lang="es-PY"/>
        </a:p>
      </dgm:t>
    </dgm:pt>
    <dgm:pt modelId="{9C25CA25-8190-48C0-B982-543F6ABCB9B3}">
      <dgm:prSet phldrT="[Texto]"/>
      <dgm:spPr/>
      <dgm:t>
        <a:bodyPr/>
        <a:lstStyle/>
        <a:p>
          <a:r>
            <a:rPr lang="es-PY" b="1" dirty="0" smtClean="0"/>
            <a:t>Puestos de Control</a:t>
          </a:r>
          <a:endParaRPr lang="es-PY" b="1" dirty="0"/>
        </a:p>
      </dgm:t>
    </dgm:pt>
    <dgm:pt modelId="{5B8FD4E4-7AB3-4C8C-8308-C9510459A1BE}" type="parTrans" cxnId="{9C6C0460-BBC1-47DF-B5D4-9CEA0F2B8D72}">
      <dgm:prSet/>
      <dgm:spPr/>
      <dgm:t>
        <a:bodyPr/>
        <a:lstStyle/>
        <a:p>
          <a:endParaRPr lang="es-PY"/>
        </a:p>
      </dgm:t>
    </dgm:pt>
    <dgm:pt modelId="{C54FE991-9177-40D0-8BBB-613F52BB8569}" type="sibTrans" cxnId="{9C6C0460-BBC1-47DF-B5D4-9CEA0F2B8D72}">
      <dgm:prSet/>
      <dgm:spPr/>
      <dgm:t>
        <a:bodyPr/>
        <a:lstStyle/>
        <a:p>
          <a:endParaRPr lang="es-PY"/>
        </a:p>
      </dgm:t>
    </dgm:pt>
    <dgm:pt modelId="{D4C6FC51-75D9-468D-B5C8-79415722B0BE}">
      <dgm:prSet phldrT="[Texto]"/>
      <dgm:spPr/>
      <dgm:t>
        <a:bodyPr/>
        <a:lstStyle/>
        <a:p>
          <a:r>
            <a:rPr lang="es-PY" dirty="0" smtClean="0"/>
            <a:t>19</a:t>
          </a:r>
          <a:endParaRPr lang="es-PY" dirty="0"/>
        </a:p>
      </dgm:t>
    </dgm:pt>
    <dgm:pt modelId="{30BD7FBC-5649-4DD8-8D30-F65C46A4B017}" type="parTrans" cxnId="{CC135939-6E13-46A5-B389-8D5B520629B8}">
      <dgm:prSet/>
      <dgm:spPr/>
      <dgm:t>
        <a:bodyPr/>
        <a:lstStyle/>
        <a:p>
          <a:endParaRPr lang="es-PY"/>
        </a:p>
      </dgm:t>
    </dgm:pt>
    <dgm:pt modelId="{7FCBBDAD-AD7B-470C-8D67-025838584A22}" type="sibTrans" cxnId="{CC135939-6E13-46A5-B389-8D5B520629B8}">
      <dgm:prSet/>
      <dgm:spPr/>
      <dgm:t>
        <a:bodyPr/>
        <a:lstStyle/>
        <a:p>
          <a:endParaRPr lang="es-PY"/>
        </a:p>
      </dgm:t>
    </dgm:pt>
    <dgm:pt modelId="{518704DD-BF98-42F8-8924-CD703EFAEDAB}">
      <dgm:prSet/>
      <dgm:spPr/>
      <dgm:t>
        <a:bodyPr/>
        <a:lstStyle/>
        <a:p>
          <a:r>
            <a:rPr lang="es-PY" b="1" dirty="0" smtClean="0"/>
            <a:t>Puntos de Ingresos</a:t>
          </a:r>
          <a:endParaRPr lang="es-PY" b="1" dirty="0"/>
        </a:p>
      </dgm:t>
    </dgm:pt>
    <dgm:pt modelId="{9F8BEC57-BA77-4B80-A047-984F592E1CAB}" type="parTrans" cxnId="{893C4A3D-A598-4E68-A89C-35107EFE2E08}">
      <dgm:prSet/>
      <dgm:spPr/>
      <dgm:t>
        <a:bodyPr/>
        <a:lstStyle/>
        <a:p>
          <a:endParaRPr lang="es-PY"/>
        </a:p>
      </dgm:t>
    </dgm:pt>
    <dgm:pt modelId="{BBFC4218-D328-4DC1-BF64-8DD30318E849}" type="sibTrans" cxnId="{893C4A3D-A598-4E68-A89C-35107EFE2E08}">
      <dgm:prSet/>
      <dgm:spPr/>
      <dgm:t>
        <a:bodyPr/>
        <a:lstStyle/>
        <a:p>
          <a:endParaRPr lang="es-PY"/>
        </a:p>
      </dgm:t>
    </dgm:pt>
    <dgm:pt modelId="{555B5C03-428C-4B81-9412-0B7EFA1FBA46}">
      <dgm:prSet/>
      <dgm:spPr/>
      <dgm:t>
        <a:bodyPr/>
        <a:lstStyle/>
        <a:p>
          <a:r>
            <a:rPr lang="es-PY" dirty="0" smtClean="0"/>
            <a:t>44</a:t>
          </a:r>
          <a:endParaRPr lang="es-PY" dirty="0"/>
        </a:p>
      </dgm:t>
    </dgm:pt>
    <dgm:pt modelId="{5325637C-0135-438F-9484-EB0BA3E49E03}" type="parTrans" cxnId="{FF4D5AEF-33C5-4575-B2DF-62A53FDF9EE1}">
      <dgm:prSet/>
      <dgm:spPr/>
      <dgm:t>
        <a:bodyPr/>
        <a:lstStyle/>
        <a:p>
          <a:endParaRPr lang="es-PY"/>
        </a:p>
      </dgm:t>
    </dgm:pt>
    <dgm:pt modelId="{E0A53E6C-77E9-4320-8EAF-E787304D1C2A}" type="sibTrans" cxnId="{FF4D5AEF-33C5-4575-B2DF-62A53FDF9EE1}">
      <dgm:prSet/>
      <dgm:spPr/>
      <dgm:t>
        <a:bodyPr/>
        <a:lstStyle/>
        <a:p>
          <a:endParaRPr lang="es-PY"/>
        </a:p>
      </dgm:t>
    </dgm:pt>
    <dgm:pt modelId="{CCBCDAAB-A4AF-4A67-BF3D-AA754ED5B202}">
      <dgm:prSet/>
      <dgm:spPr/>
      <dgm:t>
        <a:bodyPr/>
        <a:lstStyle/>
        <a:p>
          <a:r>
            <a:rPr lang="es-PY" b="1" dirty="0" smtClean="0"/>
            <a:t>Secretarías</a:t>
          </a:r>
          <a:endParaRPr lang="es-PY" b="1" dirty="0"/>
        </a:p>
      </dgm:t>
    </dgm:pt>
    <dgm:pt modelId="{EF30148F-90E5-4E8D-9A31-B2A21076267E}" type="parTrans" cxnId="{6EB94A8A-8FDF-4DA5-B8CD-4D24BD32C2A5}">
      <dgm:prSet/>
      <dgm:spPr/>
      <dgm:t>
        <a:bodyPr/>
        <a:lstStyle/>
        <a:p>
          <a:endParaRPr lang="es-PY"/>
        </a:p>
      </dgm:t>
    </dgm:pt>
    <dgm:pt modelId="{5781819E-D20F-4F28-926C-2D19B2FEA472}" type="sibTrans" cxnId="{6EB94A8A-8FDF-4DA5-B8CD-4D24BD32C2A5}">
      <dgm:prSet/>
      <dgm:spPr/>
      <dgm:t>
        <a:bodyPr/>
        <a:lstStyle/>
        <a:p>
          <a:endParaRPr lang="es-PY"/>
        </a:p>
      </dgm:t>
    </dgm:pt>
    <dgm:pt modelId="{901DB8F9-1718-410F-8299-08C16778D703}">
      <dgm:prSet/>
      <dgm:spPr/>
      <dgm:t>
        <a:bodyPr/>
        <a:lstStyle/>
        <a:p>
          <a:r>
            <a:rPr lang="es-PY" dirty="0" smtClean="0"/>
            <a:t>20</a:t>
          </a:r>
          <a:endParaRPr lang="es-PY" dirty="0"/>
        </a:p>
      </dgm:t>
    </dgm:pt>
    <dgm:pt modelId="{F5542A51-016A-40E7-8A99-9AE66FE6462D}" type="parTrans" cxnId="{78E94AFC-E15D-4205-815C-4B41AC5EB543}">
      <dgm:prSet/>
      <dgm:spPr/>
      <dgm:t>
        <a:bodyPr/>
        <a:lstStyle/>
        <a:p>
          <a:endParaRPr lang="es-PY"/>
        </a:p>
      </dgm:t>
    </dgm:pt>
    <dgm:pt modelId="{BF8F2896-DFD8-4226-8CC3-C791808198EF}" type="sibTrans" cxnId="{78E94AFC-E15D-4205-815C-4B41AC5EB543}">
      <dgm:prSet/>
      <dgm:spPr/>
      <dgm:t>
        <a:bodyPr/>
        <a:lstStyle/>
        <a:p>
          <a:endParaRPr lang="es-PY"/>
        </a:p>
      </dgm:t>
    </dgm:pt>
    <dgm:pt modelId="{79386EDE-B15E-43E5-ABD9-4E7278D5BB28}">
      <dgm:prSet/>
      <dgm:spPr/>
      <dgm:t>
        <a:bodyPr/>
        <a:lstStyle/>
        <a:p>
          <a:r>
            <a:rPr lang="es-PY" b="1" dirty="0" smtClean="0"/>
            <a:t>Inspector Veterinario Oficial (IVO)</a:t>
          </a:r>
          <a:endParaRPr lang="es-PY" b="1" dirty="0"/>
        </a:p>
      </dgm:t>
    </dgm:pt>
    <dgm:pt modelId="{04A9B887-D08A-4A10-B38D-459FAA997A37}" type="parTrans" cxnId="{35A1DC45-0FBB-4D30-BB1A-06F0AFA1EE7A}">
      <dgm:prSet/>
      <dgm:spPr/>
      <dgm:t>
        <a:bodyPr/>
        <a:lstStyle/>
        <a:p>
          <a:endParaRPr lang="es-PY"/>
        </a:p>
      </dgm:t>
    </dgm:pt>
    <dgm:pt modelId="{24F7BBE4-FCB6-4914-894A-DA106F50AEF3}" type="sibTrans" cxnId="{35A1DC45-0FBB-4D30-BB1A-06F0AFA1EE7A}">
      <dgm:prSet/>
      <dgm:spPr/>
      <dgm:t>
        <a:bodyPr/>
        <a:lstStyle/>
        <a:p>
          <a:endParaRPr lang="es-PY"/>
        </a:p>
      </dgm:t>
    </dgm:pt>
    <dgm:pt modelId="{D2814FFB-BF90-4B4E-B462-1779F1A2B8A8}" type="pres">
      <dgm:prSet presAssocID="{154D90D3-3DEF-4A4C-BDA8-9204AC7B613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3230ED9E-6010-430B-AD59-83FEF179630A}" type="pres">
      <dgm:prSet presAssocID="{154D90D3-3DEF-4A4C-BDA8-9204AC7B6133}" presName="cycle" presStyleCnt="0"/>
      <dgm:spPr/>
    </dgm:pt>
    <dgm:pt modelId="{56841728-371D-4B47-BE74-B5000DB84192}" type="pres">
      <dgm:prSet presAssocID="{154D90D3-3DEF-4A4C-BDA8-9204AC7B6133}" presName="centerShape" presStyleCnt="0"/>
      <dgm:spPr/>
    </dgm:pt>
    <dgm:pt modelId="{CD7616AA-F7AE-45AA-B870-D3BAB5C27E40}" type="pres">
      <dgm:prSet presAssocID="{154D90D3-3DEF-4A4C-BDA8-9204AC7B6133}" presName="connSite" presStyleLbl="node1" presStyleIdx="0" presStyleCnt="7"/>
      <dgm:spPr/>
    </dgm:pt>
    <dgm:pt modelId="{64BA8265-7111-4842-953D-485A6F16EE5F}" type="pres">
      <dgm:prSet presAssocID="{154D90D3-3DEF-4A4C-BDA8-9204AC7B6133}" presName="visible" presStyleLbl="node1" presStyleIdx="0" presStyleCnt="7" custScaleX="133914" custScaleY="130893" custLinFactNeighborX="-23686" custLinFactNeighborY="-20075"/>
      <dgm:spPr/>
    </dgm:pt>
    <dgm:pt modelId="{4F9CE676-D6B0-4CA9-8950-FCF129B124D4}" type="pres">
      <dgm:prSet presAssocID="{9A5AD632-2D9A-4850-A386-D46C14F970B9}" presName="Name25" presStyleLbl="parChTrans1D1" presStyleIdx="0" presStyleCnt="6"/>
      <dgm:spPr/>
      <dgm:t>
        <a:bodyPr/>
        <a:lstStyle/>
        <a:p>
          <a:endParaRPr lang="es-PY"/>
        </a:p>
      </dgm:t>
    </dgm:pt>
    <dgm:pt modelId="{7CEADCF9-3A6E-4F54-81BB-BD64E312AFBE}" type="pres">
      <dgm:prSet presAssocID="{90CEE141-D8ED-4543-9EE8-6FE2D013250C}" presName="node" presStyleCnt="0"/>
      <dgm:spPr/>
    </dgm:pt>
    <dgm:pt modelId="{587650B7-18DA-45D4-AA0B-B936E0F63596}" type="pres">
      <dgm:prSet presAssocID="{90CEE141-D8ED-4543-9EE8-6FE2D013250C}" presName="parentNode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891685DD-392E-4346-AA66-D8DBBD094115}" type="pres">
      <dgm:prSet presAssocID="{90CEE141-D8ED-4543-9EE8-6FE2D013250C}" presName="child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CA61BC01-D659-449F-8B32-C3161D173B2C}" type="pres">
      <dgm:prSet presAssocID="{A9877BF0-EAEB-49DA-9D29-B4D6164F71E0}" presName="Name25" presStyleLbl="parChTrans1D1" presStyleIdx="1" presStyleCnt="6"/>
      <dgm:spPr/>
      <dgm:t>
        <a:bodyPr/>
        <a:lstStyle/>
        <a:p>
          <a:endParaRPr lang="es-PY"/>
        </a:p>
      </dgm:t>
    </dgm:pt>
    <dgm:pt modelId="{32DC4913-EE2F-4828-9C60-EAA573102575}" type="pres">
      <dgm:prSet presAssocID="{8C04DFE3-23ED-4632-B6FD-5586C9B79692}" presName="node" presStyleCnt="0"/>
      <dgm:spPr/>
    </dgm:pt>
    <dgm:pt modelId="{60D4D3BB-CF93-48CF-8E09-875C3434385E}" type="pres">
      <dgm:prSet presAssocID="{8C04DFE3-23ED-4632-B6FD-5586C9B79692}" presName="parentNode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BA236F11-D017-46F4-BA29-E72DFFB04A7A}" type="pres">
      <dgm:prSet presAssocID="{8C04DFE3-23ED-4632-B6FD-5586C9B79692}" presName="child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BE060159-C26D-4417-96CD-7C1259F7536C}" type="pres">
      <dgm:prSet presAssocID="{AB14B787-1F9B-4C95-9230-336CACEFFDCE}" presName="Name25" presStyleLbl="parChTrans1D1" presStyleIdx="2" presStyleCnt="6"/>
      <dgm:spPr/>
      <dgm:t>
        <a:bodyPr/>
        <a:lstStyle/>
        <a:p>
          <a:endParaRPr lang="es-PY"/>
        </a:p>
      </dgm:t>
    </dgm:pt>
    <dgm:pt modelId="{077EF388-1752-4D7F-BA9B-8E085F198059}" type="pres">
      <dgm:prSet presAssocID="{57ACF908-5E39-4174-9077-A2EECECBEE42}" presName="node" presStyleCnt="0"/>
      <dgm:spPr/>
    </dgm:pt>
    <dgm:pt modelId="{ECD002A8-39C6-426C-BBA9-C5FAB48932F9}" type="pres">
      <dgm:prSet presAssocID="{57ACF908-5E39-4174-9077-A2EECECBEE42}" presName="parentNode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82F16BA0-A22A-42EF-886A-7EDFD2BDD657}" type="pres">
      <dgm:prSet presAssocID="{57ACF908-5E39-4174-9077-A2EECECBEE42}" presName="child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2658B808-E7C2-43D6-B216-8AEB8350BC6A}" type="pres">
      <dgm:prSet presAssocID="{30BD7FBC-5649-4DD8-8D30-F65C46A4B017}" presName="Name25" presStyleLbl="parChTrans1D1" presStyleIdx="3" presStyleCnt="6"/>
      <dgm:spPr/>
      <dgm:t>
        <a:bodyPr/>
        <a:lstStyle/>
        <a:p>
          <a:endParaRPr lang="es-PY"/>
        </a:p>
      </dgm:t>
    </dgm:pt>
    <dgm:pt modelId="{CCB8B49C-27EF-4F97-A155-9E7B61D56BB5}" type="pres">
      <dgm:prSet presAssocID="{D4C6FC51-75D9-468D-B5C8-79415722B0BE}" presName="node" presStyleCnt="0"/>
      <dgm:spPr/>
    </dgm:pt>
    <dgm:pt modelId="{0F862D77-8D3A-4550-A557-6B427711FDB7}" type="pres">
      <dgm:prSet presAssocID="{D4C6FC51-75D9-468D-B5C8-79415722B0BE}" presName="parentNode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CDCCB89F-BC72-4FC2-849A-631DA49D2760}" type="pres">
      <dgm:prSet presAssocID="{D4C6FC51-75D9-468D-B5C8-79415722B0BE}" presName="child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19D840A4-BA52-4EE5-910F-8258D31DCF0A}" type="pres">
      <dgm:prSet presAssocID="{5325637C-0135-438F-9484-EB0BA3E49E03}" presName="Name25" presStyleLbl="parChTrans1D1" presStyleIdx="4" presStyleCnt="6"/>
      <dgm:spPr/>
      <dgm:t>
        <a:bodyPr/>
        <a:lstStyle/>
        <a:p>
          <a:endParaRPr lang="es-PY"/>
        </a:p>
      </dgm:t>
    </dgm:pt>
    <dgm:pt modelId="{21F03CAC-527D-4CF9-BB3A-676439ECC411}" type="pres">
      <dgm:prSet presAssocID="{555B5C03-428C-4B81-9412-0B7EFA1FBA46}" presName="node" presStyleCnt="0"/>
      <dgm:spPr/>
    </dgm:pt>
    <dgm:pt modelId="{E731AFE2-A262-471C-AF15-766DC4954226}" type="pres">
      <dgm:prSet presAssocID="{555B5C03-428C-4B81-9412-0B7EFA1FBA46}" presName="parentNode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E1B702A5-3ACB-44FD-B653-BD94F4752AB1}" type="pres">
      <dgm:prSet presAssocID="{555B5C03-428C-4B81-9412-0B7EFA1FBA46}" presName="child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08E09BAA-BA37-4587-A4A1-4FDBE75411C5}" type="pres">
      <dgm:prSet presAssocID="{F5542A51-016A-40E7-8A99-9AE66FE6462D}" presName="Name25" presStyleLbl="parChTrans1D1" presStyleIdx="5" presStyleCnt="6"/>
      <dgm:spPr/>
      <dgm:t>
        <a:bodyPr/>
        <a:lstStyle/>
        <a:p>
          <a:endParaRPr lang="es-PY"/>
        </a:p>
      </dgm:t>
    </dgm:pt>
    <dgm:pt modelId="{68B145A1-813D-444F-A683-DEA014DDB282}" type="pres">
      <dgm:prSet presAssocID="{901DB8F9-1718-410F-8299-08C16778D703}" presName="node" presStyleCnt="0"/>
      <dgm:spPr/>
    </dgm:pt>
    <dgm:pt modelId="{F45EAB88-B63C-47E7-A08C-A83E8767969D}" type="pres">
      <dgm:prSet presAssocID="{901DB8F9-1718-410F-8299-08C16778D703}" presName="parentNode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F6BDE9AE-F529-4854-A261-9AFC2E1A40A2}" type="pres">
      <dgm:prSet presAssocID="{901DB8F9-1718-410F-8299-08C16778D703}" presName="child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D82216C6-C033-4D02-ADA7-CEDA97293F55}" type="presOf" srcId="{57ACF908-5E39-4174-9077-A2EECECBEE42}" destId="{ECD002A8-39C6-426C-BBA9-C5FAB48932F9}" srcOrd="0" destOrd="0" presId="urn:microsoft.com/office/officeart/2005/8/layout/radial2"/>
    <dgm:cxn modelId="{AACA0195-EF0E-4936-A348-D0F3BCD23655}" type="presOf" srcId="{9A5AD632-2D9A-4850-A386-D46C14F970B9}" destId="{4F9CE676-D6B0-4CA9-8950-FCF129B124D4}" srcOrd="0" destOrd="0" presId="urn:microsoft.com/office/officeart/2005/8/layout/radial2"/>
    <dgm:cxn modelId="{893C4A3D-A598-4E68-A89C-35107EFE2E08}" srcId="{D4C6FC51-75D9-468D-B5C8-79415722B0BE}" destId="{518704DD-BF98-42F8-8924-CD703EFAEDAB}" srcOrd="0" destOrd="0" parTransId="{9F8BEC57-BA77-4B80-A047-984F592E1CAB}" sibTransId="{BBFC4218-D328-4DC1-BF64-8DD30318E849}"/>
    <dgm:cxn modelId="{052FBE47-AA38-498A-9405-597E845075DA}" srcId="{8C04DFE3-23ED-4632-B6FD-5586C9B79692}" destId="{147528B1-8E7B-45F5-894D-857687C5FA5B}" srcOrd="0" destOrd="0" parTransId="{11A1535F-A58B-4529-B23F-27BE3CC4BD22}" sibTransId="{714548D6-62E2-4811-B07D-E0FDA15B7BCB}"/>
    <dgm:cxn modelId="{42B4D1D8-9606-45FA-A4D0-4FA92C33E111}" type="presOf" srcId="{9C25CA25-8190-48C0-B982-543F6ABCB9B3}" destId="{82F16BA0-A22A-42EF-886A-7EDFD2BDD657}" srcOrd="0" destOrd="0" presId="urn:microsoft.com/office/officeart/2005/8/layout/radial2"/>
    <dgm:cxn modelId="{CC135939-6E13-46A5-B389-8D5B520629B8}" srcId="{154D90D3-3DEF-4A4C-BDA8-9204AC7B6133}" destId="{D4C6FC51-75D9-468D-B5C8-79415722B0BE}" srcOrd="3" destOrd="0" parTransId="{30BD7FBC-5649-4DD8-8D30-F65C46A4B017}" sibTransId="{7FCBBDAD-AD7B-470C-8D67-025838584A22}"/>
    <dgm:cxn modelId="{6E783FDC-C8B7-4CBA-9C94-571247F35690}" srcId="{154D90D3-3DEF-4A4C-BDA8-9204AC7B6133}" destId="{8C04DFE3-23ED-4632-B6FD-5586C9B79692}" srcOrd="1" destOrd="0" parTransId="{A9877BF0-EAEB-49DA-9D29-B4D6164F71E0}" sibTransId="{F4E4CBD6-01E2-4CAD-880A-B781A62CCAC5}"/>
    <dgm:cxn modelId="{6BFE6043-7A47-4C9E-869C-18D833F0A1D2}" type="presOf" srcId="{30BD7FBC-5649-4DD8-8D30-F65C46A4B017}" destId="{2658B808-E7C2-43D6-B216-8AEB8350BC6A}" srcOrd="0" destOrd="0" presId="urn:microsoft.com/office/officeart/2005/8/layout/radial2"/>
    <dgm:cxn modelId="{78E94AFC-E15D-4205-815C-4B41AC5EB543}" srcId="{154D90D3-3DEF-4A4C-BDA8-9204AC7B6133}" destId="{901DB8F9-1718-410F-8299-08C16778D703}" srcOrd="5" destOrd="0" parTransId="{F5542A51-016A-40E7-8A99-9AE66FE6462D}" sibTransId="{BF8F2896-DFD8-4226-8CC3-C791808198EF}"/>
    <dgm:cxn modelId="{54139B8C-E347-47D4-831B-E5F542787BF8}" type="presOf" srcId="{154D90D3-3DEF-4A4C-BDA8-9204AC7B6133}" destId="{D2814FFB-BF90-4B4E-B462-1779F1A2B8A8}" srcOrd="0" destOrd="0" presId="urn:microsoft.com/office/officeart/2005/8/layout/radial2"/>
    <dgm:cxn modelId="{ED288258-564C-4E62-8533-DAB1AF3BD4F8}" srcId="{154D90D3-3DEF-4A4C-BDA8-9204AC7B6133}" destId="{90CEE141-D8ED-4543-9EE8-6FE2D013250C}" srcOrd="0" destOrd="0" parTransId="{9A5AD632-2D9A-4850-A386-D46C14F970B9}" sibTransId="{B4685953-528A-460B-BD12-12AA856D634F}"/>
    <dgm:cxn modelId="{6675FE0C-170B-4C6E-AA69-83F974F53AFC}" type="presOf" srcId="{5325637C-0135-438F-9484-EB0BA3E49E03}" destId="{19D840A4-BA52-4EE5-910F-8258D31DCF0A}" srcOrd="0" destOrd="0" presId="urn:microsoft.com/office/officeart/2005/8/layout/radial2"/>
    <dgm:cxn modelId="{175C5D5C-4DE2-4464-B742-E0CDF327DD40}" type="presOf" srcId="{90CEE141-D8ED-4543-9EE8-6FE2D013250C}" destId="{587650B7-18DA-45D4-AA0B-B936E0F63596}" srcOrd="0" destOrd="0" presId="urn:microsoft.com/office/officeart/2005/8/layout/radial2"/>
    <dgm:cxn modelId="{35A1DC45-0FBB-4D30-BB1A-06F0AFA1EE7A}" srcId="{901DB8F9-1718-410F-8299-08C16778D703}" destId="{79386EDE-B15E-43E5-ABD9-4E7278D5BB28}" srcOrd="0" destOrd="0" parTransId="{04A9B887-D08A-4A10-B38D-459FAA997A37}" sibTransId="{24F7BBE4-FCB6-4914-894A-DA106F50AEF3}"/>
    <dgm:cxn modelId="{D4A63AD8-CCF3-46DA-81DA-EA678E16009A}" type="presOf" srcId="{147528B1-8E7B-45F5-894D-857687C5FA5B}" destId="{BA236F11-D017-46F4-BA29-E72DFFB04A7A}" srcOrd="0" destOrd="0" presId="urn:microsoft.com/office/officeart/2005/8/layout/radial2"/>
    <dgm:cxn modelId="{99FF259D-876B-4E70-B957-D9702CDAD5C0}" srcId="{154D90D3-3DEF-4A4C-BDA8-9204AC7B6133}" destId="{57ACF908-5E39-4174-9077-A2EECECBEE42}" srcOrd="2" destOrd="0" parTransId="{AB14B787-1F9B-4C95-9230-336CACEFFDCE}" sibTransId="{CFD58601-AC2E-428C-AD6E-9B42785D04E7}"/>
    <dgm:cxn modelId="{57A8DC46-C984-49E3-A6B8-083473C862C6}" srcId="{90CEE141-D8ED-4543-9EE8-6FE2D013250C}" destId="{913EA867-7477-4132-B6A5-188F6F8C9E53}" srcOrd="0" destOrd="0" parTransId="{13DD9DBF-86E0-45FB-8E07-BF86B5CFD326}" sibTransId="{0A81FF84-EF3D-4159-BFDF-E611B1FD7CC3}"/>
    <dgm:cxn modelId="{FF4D5AEF-33C5-4575-B2DF-62A53FDF9EE1}" srcId="{154D90D3-3DEF-4A4C-BDA8-9204AC7B6133}" destId="{555B5C03-428C-4B81-9412-0B7EFA1FBA46}" srcOrd="4" destOrd="0" parTransId="{5325637C-0135-438F-9484-EB0BA3E49E03}" sibTransId="{E0A53E6C-77E9-4320-8EAF-E787304D1C2A}"/>
    <dgm:cxn modelId="{6EB94A8A-8FDF-4DA5-B8CD-4D24BD32C2A5}" srcId="{555B5C03-428C-4B81-9412-0B7EFA1FBA46}" destId="{CCBCDAAB-A4AF-4A67-BF3D-AA754ED5B202}" srcOrd="0" destOrd="0" parTransId="{EF30148F-90E5-4E8D-9A31-B2A21076267E}" sibTransId="{5781819E-D20F-4F28-926C-2D19B2FEA472}"/>
    <dgm:cxn modelId="{A6908B2C-5508-4CF5-BD4B-225C2767E2D1}" type="presOf" srcId="{555B5C03-428C-4B81-9412-0B7EFA1FBA46}" destId="{E731AFE2-A262-471C-AF15-766DC4954226}" srcOrd="0" destOrd="0" presId="urn:microsoft.com/office/officeart/2005/8/layout/radial2"/>
    <dgm:cxn modelId="{B0C15977-E148-4BD6-8604-1CA44A78B50E}" type="presOf" srcId="{AB14B787-1F9B-4C95-9230-336CACEFFDCE}" destId="{BE060159-C26D-4417-96CD-7C1259F7536C}" srcOrd="0" destOrd="0" presId="urn:microsoft.com/office/officeart/2005/8/layout/radial2"/>
    <dgm:cxn modelId="{7702D3F5-425E-4150-8422-92842D4ABC2B}" type="presOf" srcId="{F5542A51-016A-40E7-8A99-9AE66FE6462D}" destId="{08E09BAA-BA37-4587-A4A1-4FDBE75411C5}" srcOrd="0" destOrd="0" presId="urn:microsoft.com/office/officeart/2005/8/layout/radial2"/>
    <dgm:cxn modelId="{FAEEB459-A8B4-48C6-BF65-BE27B37785EF}" type="presOf" srcId="{518704DD-BF98-42F8-8924-CD703EFAEDAB}" destId="{CDCCB89F-BC72-4FC2-849A-631DA49D2760}" srcOrd="0" destOrd="0" presId="urn:microsoft.com/office/officeart/2005/8/layout/radial2"/>
    <dgm:cxn modelId="{358DE6D6-2C2C-40FA-84BB-76B5C3C0D159}" type="presOf" srcId="{79386EDE-B15E-43E5-ABD9-4E7278D5BB28}" destId="{F6BDE9AE-F529-4854-A261-9AFC2E1A40A2}" srcOrd="0" destOrd="0" presId="urn:microsoft.com/office/officeart/2005/8/layout/radial2"/>
    <dgm:cxn modelId="{7A8EC4E7-3F7C-4BB3-B90A-BBFA98955145}" type="presOf" srcId="{8C04DFE3-23ED-4632-B6FD-5586C9B79692}" destId="{60D4D3BB-CF93-48CF-8E09-875C3434385E}" srcOrd="0" destOrd="0" presId="urn:microsoft.com/office/officeart/2005/8/layout/radial2"/>
    <dgm:cxn modelId="{9804C80C-3B07-4858-830B-A5FBCE83E3F5}" type="presOf" srcId="{CCBCDAAB-A4AF-4A67-BF3D-AA754ED5B202}" destId="{E1B702A5-3ACB-44FD-B653-BD94F4752AB1}" srcOrd="0" destOrd="0" presId="urn:microsoft.com/office/officeart/2005/8/layout/radial2"/>
    <dgm:cxn modelId="{3C10493A-788C-4973-828A-B8947DF4147E}" type="presOf" srcId="{D4C6FC51-75D9-468D-B5C8-79415722B0BE}" destId="{0F862D77-8D3A-4550-A557-6B427711FDB7}" srcOrd="0" destOrd="0" presId="urn:microsoft.com/office/officeart/2005/8/layout/radial2"/>
    <dgm:cxn modelId="{7512BF34-1B8D-4E7C-8065-D7EB87C7758F}" type="presOf" srcId="{A9877BF0-EAEB-49DA-9D29-B4D6164F71E0}" destId="{CA61BC01-D659-449F-8B32-C3161D173B2C}" srcOrd="0" destOrd="0" presId="urn:microsoft.com/office/officeart/2005/8/layout/radial2"/>
    <dgm:cxn modelId="{9C6C0460-BBC1-47DF-B5D4-9CEA0F2B8D72}" srcId="{57ACF908-5E39-4174-9077-A2EECECBEE42}" destId="{9C25CA25-8190-48C0-B982-543F6ABCB9B3}" srcOrd="0" destOrd="0" parTransId="{5B8FD4E4-7AB3-4C8C-8308-C9510459A1BE}" sibTransId="{C54FE991-9177-40D0-8BBB-613F52BB8569}"/>
    <dgm:cxn modelId="{61971E95-35D6-412F-9773-97F0C6B0BF4C}" type="presOf" srcId="{901DB8F9-1718-410F-8299-08C16778D703}" destId="{F45EAB88-B63C-47E7-A08C-A83E8767969D}" srcOrd="0" destOrd="0" presId="urn:microsoft.com/office/officeart/2005/8/layout/radial2"/>
    <dgm:cxn modelId="{9F448B00-8F96-48BF-A7A0-37E53B9ADEF0}" type="presOf" srcId="{913EA867-7477-4132-B6A5-188F6F8C9E53}" destId="{891685DD-392E-4346-AA66-D8DBBD094115}" srcOrd="0" destOrd="0" presId="urn:microsoft.com/office/officeart/2005/8/layout/radial2"/>
    <dgm:cxn modelId="{A8A27776-83E6-48ED-9642-95497B48369F}" type="presParOf" srcId="{D2814FFB-BF90-4B4E-B462-1779F1A2B8A8}" destId="{3230ED9E-6010-430B-AD59-83FEF179630A}" srcOrd="0" destOrd="0" presId="urn:microsoft.com/office/officeart/2005/8/layout/radial2"/>
    <dgm:cxn modelId="{9E2F71B5-A408-46E3-9CF2-C63FFC6766C2}" type="presParOf" srcId="{3230ED9E-6010-430B-AD59-83FEF179630A}" destId="{56841728-371D-4B47-BE74-B5000DB84192}" srcOrd="0" destOrd="0" presId="urn:microsoft.com/office/officeart/2005/8/layout/radial2"/>
    <dgm:cxn modelId="{FB5C0595-C234-4AD3-8641-93FBD0CFFBB2}" type="presParOf" srcId="{56841728-371D-4B47-BE74-B5000DB84192}" destId="{CD7616AA-F7AE-45AA-B870-D3BAB5C27E40}" srcOrd="0" destOrd="0" presId="urn:microsoft.com/office/officeart/2005/8/layout/radial2"/>
    <dgm:cxn modelId="{B6AE40C5-B359-4BB2-A2B8-752314806330}" type="presParOf" srcId="{56841728-371D-4B47-BE74-B5000DB84192}" destId="{64BA8265-7111-4842-953D-485A6F16EE5F}" srcOrd="1" destOrd="0" presId="urn:microsoft.com/office/officeart/2005/8/layout/radial2"/>
    <dgm:cxn modelId="{E8FD072C-0CF6-488F-BE81-CD3B911B2FEC}" type="presParOf" srcId="{3230ED9E-6010-430B-AD59-83FEF179630A}" destId="{4F9CE676-D6B0-4CA9-8950-FCF129B124D4}" srcOrd="1" destOrd="0" presId="urn:microsoft.com/office/officeart/2005/8/layout/radial2"/>
    <dgm:cxn modelId="{E2C82B5A-65D9-46A3-A132-34AD9B20D3EF}" type="presParOf" srcId="{3230ED9E-6010-430B-AD59-83FEF179630A}" destId="{7CEADCF9-3A6E-4F54-81BB-BD64E312AFBE}" srcOrd="2" destOrd="0" presId="urn:microsoft.com/office/officeart/2005/8/layout/radial2"/>
    <dgm:cxn modelId="{006E61E7-885F-46E6-A9C9-192DC9FFC707}" type="presParOf" srcId="{7CEADCF9-3A6E-4F54-81BB-BD64E312AFBE}" destId="{587650B7-18DA-45D4-AA0B-B936E0F63596}" srcOrd="0" destOrd="0" presId="urn:microsoft.com/office/officeart/2005/8/layout/radial2"/>
    <dgm:cxn modelId="{89BD953D-EED8-4422-8B98-091BF7E43BC3}" type="presParOf" srcId="{7CEADCF9-3A6E-4F54-81BB-BD64E312AFBE}" destId="{891685DD-392E-4346-AA66-D8DBBD094115}" srcOrd="1" destOrd="0" presId="urn:microsoft.com/office/officeart/2005/8/layout/radial2"/>
    <dgm:cxn modelId="{78475A4B-F6D3-473F-933F-174674A92BBD}" type="presParOf" srcId="{3230ED9E-6010-430B-AD59-83FEF179630A}" destId="{CA61BC01-D659-449F-8B32-C3161D173B2C}" srcOrd="3" destOrd="0" presId="urn:microsoft.com/office/officeart/2005/8/layout/radial2"/>
    <dgm:cxn modelId="{4B4354BD-976B-47FB-AE55-116047C19A81}" type="presParOf" srcId="{3230ED9E-6010-430B-AD59-83FEF179630A}" destId="{32DC4913-EE2F-4828-9C60-EAA573102575}" srcOrd="4" destOrd="0" presId="urn:microsoft.com/office/officeart/2005/8/layout/radial2"/>
    <dgm:cxn modelId="{CA9CB65C-E4B0-4900-A6EE-53508A84B301}" type="presParOf" srcId="{32DC4913-EE2F-4828-9C60-EAA573102575}" destId="{60D4D3BB-CF93-48CF-8E09-875C3434385E}" srcOrd="0" destOrd="0" presId="urn:microsoft.com/office/officeart/2005/8/layout/radial2"/>
    <dgm:cxn modelId="{0F93338E-53C0-405C-AA8F-CB556FF8E8DE}" type="presParOf" srcId="{32DC4913-EE2F-4828-9C60-EAA573102575}" destId="{BA236F11-D017-46F4-BA29-E72DFFB04A7A}" srcOrd="1" destOrd="0" presId="urn:microsoft.com/office/officeart/2005/8/layout/radial2"/>
    <dgm:cxn modelId="{5AA42507-1E82-4166-852F-7A0C67FC6628}" type="presParOf" srcId="{3230ED9E-6010-430B-AD59-83FEF179630A}" destId="{BE060159-C26D-4417-96CD-7C1259F7536C}" srcOrd="5" destOrd="0" presId="urn:microsoft.com/office/officeart/2005/8/layout/radial2"/>
    <dgm:cxn modelId="{939469C1-BBFE-48F7-AD96-8515CC1EB029}" type="presParOf" srcId="{3230ED9E-6010-430B-AD59-83FEF179630A}" destId="{077EF388-1752-4D7F-BA9B-8E085F198059}" srcOrd="6" destOrd="0" presId="urn:microsoft.com/office/officeart/2005/8/layout/radial2"/>
    <dgm:cxn modelId="{12B74164-4B2D-41F9-AB42-DC39FDF24632}" type="presParOf" srcId="{077EF388-1752-4D7F-BA9B-8E085F198059}" destId="{ECD002A8-39C6-426C-BBA9-C5FAB48932F9}" srcOrd="0" destOrd="0" presId="urn:microsoft.com/office/officeart/2005/8/layout/radial2"/>
    <dgm:cxn modelId="{5FD665E4-89F8-423E-A509-1314C17CB297}" type="presParOf" srcId="{077EF388-1752-4D7F-BA9B-8E085F198059}" destId="{82F16BA0-A22A-42EF-886A-7EDFD2BDD657}" srcOrd="1" destOrd="0" presId="urn:microsoft.com/office/officeart/2005/8/layout/radial2"/>
    <dgm:cxn modelId="{AF9FD8D3-EF5E-4F78-A56E-20C678225D46}" type="presParOf" srcId="{3230ED9E-6010-430B-AD59-83FEF179630A}" destId="{2658B808-E7C2-43D6-B216-8AEB8350BC6A}" srcOrd="7" destOrd="0" presId="urn:microsoft.com/office/officeart/2005/8/layout/radial2"/>
    <dgm:cxn modelId="{E46DB3A9-47EB-40E3-869B-EA6D1F97AD15}" type="presParOf" srcId="{3230ED9E-6010-430B-AD59-83FEF179630A}" destId="{CCB8B49C-27EF-4F97-A155-9E7B61D56BB5}" srcOrd="8" destOrd="0" presId="urn:microsoft.com/office/officeart/2005/8/layout/radial2"/>
    <dgm:cxn modelId="{9A6643F5-793F-49D2-8280-FF96CBAD86F4}" type="presParOf" srcId="{CCB8B49C-27EF-4F97-A155-9E7B61D56BB5}" destId="{0F862D77-8D3A-4550-A557-6B427711FDB7}" srcOrd="0" destOrd="0" presId="urn:microsoft.com/office/officeart/2005/8/layout/radial2"/>
    <dgm:cxn modelId="{8951E44B-5056-43A3-885C-E399B7DCCD76}" type="presParOf" srcId="{CCB8B49C-27EF-4F97-A155-9E7B61D56BB5}" destId="{CDCCB89F-BC72-4FC2-849A-631DA49D2760}" srcOrd="1" destOrd="0" presId="urn:microsoft.com/office/officeart/2005/8/layout/radial2"/>
    <dgm:cxn modelId="{923498FA-B56F-426F-8736-DD5C50B14882}" type="presParOf" srcId="{3230ED9E-6010-430B-AD59-83FEF179630A}" destId="{19D840A4-BA52-4EE5-910F-8258D31DCF0A}" srcOrd="9" destOrd="0" presId="urn:microsoft.com/office/officeart/2005/8/layout/radial2"/>
    <dgm:cxn modelId="{0A6C910A-0D00-40DE-B28F-179872AB6B6A}" type="presParOf" srcId="{3230ED9E-6010-430B-AD59-83FEF179630A}" destId="{21F03CAC-527D-4CF9-BB3A-676439ECC411}" srcOrd="10" destOrd="0" presId="urn:microsoft.com/office/officeart/2005/8/layout/radial2"/>
    <dgm:cxn modelId="{9EDD4FAA-1CC4-4C33-842E-89A6715E225C}" type="presParOf" srcId="{21F03CAC-527D-4CF9-BB3A-676439ECC411}" destId="{E731AFE2-A262-471C-AF15-766DC4954226}" srcOrd="0" destOrd="0" presId="urn:microsoft.com/office/officeart/2005/8/layout/radial2"/>
    <dgm:cxn modelId="{67E09F3A-0EE0-438B-827C-91D626C8B575}" type="presParOf" srcId="{21F03CAC-527D-4CF9-BB3A-676439ECC411}" destId="{E1B702A5-3ACB-44FD-B653-BD94F4752AB1}" srcOrd="1" destOrd="0" presId="urn:microsoft.com/office/officeart/2005/8/layout/radial2"/>
    <dgm:cxn modelId="{3B9AA8E8-5FEE-4476-946A-49E1BF23A660}" type="presParOf" srcId="{3230ED9E-6010-430B-AD59-83FEF179630A}" destId="{08E09BAA-BA37-4587-A4A1-4FDBE75411C5}" srcOrd="11" destOrd="0" presId="urn:microsoft.com/office/officeart/2005/8/layout/radial2"/>
    <dgm:cxn modelId="{71A68CE8-3D00-4530-9CAD-C95626A26EB7}" type="presParOf" srcId="{3230ED9E-6010-430B-AD59-83FEF179630A}" destId="{68B145A1-813D-444F-A683-DEA014DDB282}" srcOrd="12" destOrd="0" presId="urn:microsoft.com/office/officeart/2005/8/layout/radial2"/>
    <dgm:cxn modelId="{2D7459DF-2F34-4255-A303-877102B7341E}" type="presParOf" srcId="{68B145A1-813D-444F-A683-DEA014DDB282}" destId="{F45EAB88-B63C-47E7-A08C-A83E8767969D}" srcOrd="0" destOrd="0" presId="urn:microsoft.com/office/officeart/2005/8/layout/radial2"/>
    <dgm:cxn modelId="{AA5C4A95-A891-4FBF-B40A-4B75BA32B017}" type="presParOf" srcId="{68B145A1-813D-444F-A683-DEA014DDB282}" destId="{F6BDE9AE-F529-4854-A261-9AFC2E1A40A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60159-C26D-4417-96CD-7C1259F7536C}">
      <dsp:nvSpPr>
        <dsp:cNvPr id="0" name=""/>
        <dsp:cNvSpPr/>
      </dsp:nvSpPr>
      <dsp:spPr>
        <a:xfrm rot="2563266">
          <a:off x="2322783" y="2270447"/>
          <a:ext cx="488905" cy="43681"/>
        </a:xfrm>
        <a:custGeom>
          <a:avLst/>
          <a:gdLst/>
          <a:ahLst/>
          <a:cxnLst/>
          <a:rect l="0" t="0" r="0" b="0"/>
          <a:pathLst>
            <a:path>
              <a:moveTo>
                <a:pt x="0" y="21840"/>
              </a:moveTo>
              <a:lnTo>
                <a:pt x="488905" y="2184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1BC01-D659-449F-8B32-C3161D173B2C}">
      <dsp:nvSpPr>
        <dsp:cNvPr id="0" name=""/>
        <dsp:cNvSpPr/>
      </dsp:nvSpPr>
      <dsp:spPr>
        <a:xfrm>
          <a:off x="2387645" y="1600530"/>
          <a:ext cx="544032" cy="43681"/>
        </a:xfrm>
        <a:custGeom>
          <a:avLst/>
          <a:gdLst/>
          <a:ahLst/>
          <a:cxnLst/>
          <a:rect l="0" t="0" r="0" b="0"/>
          <a:pathLst>
            <a:path>
              <a:moveTo>
                <a:pt x="0" y="21840"/>
              </a:moveTo>
              <a:lnTo>
                <a:pt x="544032" y="2184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CE676-D6B0-4CA9-8950-FCF129B124D4}">
      <dsp:nvSpPr>
        <dsp:cNvPr id="0" name=""/>
        <dsp:cNvSpPr/>
      </dsp:nvSpPr>
      <dsp:spPr>
        <a:xfrm rot="19036734">
          <a:off x="2322783" y="930612"/>
          <a:ext cx="488905" cy="43681"/>
        </a:xfrm>
        <a:custGeom>
          <a:avLst/>
          <a:gdLst/>
          <a:ahLst/>
          <a:cxnLst/>
          <a:rect l="0" t="0" r="0" b="0"/>
          <a:pathLst>
            <a:path>
              <a:moveTo>
                <a:pt x="0" y="21840"/>
              </a:moveTo>
              <a:lnTo>
                <a:pt x="488905" y="2184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A8265-7111-4842-953D-485A6F16EE5F}">
      <dsp:nvSpPr>
        <dsp:cNvPr id="0" name=""/>
        <dsp:cNvSpPr/>
      </dsp:nvSpPr>
      <dsp:spPr>
        <a:xfrm>
          <a:off x="936777" y="886573"/>
          <a:ext cx="1559587" cy="15595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650B7-18DA-45D4-AA0B-B936E0F63596}">
      <dsp:nvSpPr>
        <dsp:cNvPr id="0" name=""/>
        <dsp:cNvSpPr/>
      </dsp:nvSpPr>
      <dsp:spPr>
        <a:xfrm>
          <a:off x="2622683" y="1311"/>
          <a:ext cx="935752" cy="9357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4300" kern="1200" dirty="0" smtClean="0"/>
            <a:t>5</a:t>
          </a:r>
          <a:endParaRPr lang="es-PY" sz="4300" kern="1200" dirty="0"/>
        </a:p>
      </dsp:txBody>
      <dsp:txXfrm>
        <a:off x="2759721" y="138349"/>
        <a:ext cx="661676" cy="661676"/>
      </dsp:txXfrm>
    </dsp:sp>
    <dsp:sp modelId="{891685DD-392E-4346-AA66-D8DBBD094115}">
      <dsp:nvSpPr>
        <dsp:cNvPr id="0" name=""/>
        <dsp:cNvSpPr/>
      </dsp:nvSpPr>
      <dsp:spPr>
        <a:xfrm>
          <a:off x="3652011" y="1311"/>
          <a:ext cx="1403628" cy="935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1500" b="1" kern="1200" dirty="0" smtClean="0"/>
            <a:t>Direcciones Generales</a:t>
          </a:r>
          <a:endParaRPr lang="es-PY" sz="1500" b="1" kern="1200" dirty="0"/>
        </a:p>
      </dsp:txBody>
      <dsp:txXfrm>
        <a:off x="3652011" y="1311"/>
        <a:ext cx="1403628" cy="935752"/>
      </dsp:txXfrm>
    </dsp:sp>
    <dsp:sp modelId="{60D4D3BB-CF93-48CF-8E09-875C3434385E}">
      <dsp:nvSpPr>
        <dsp:cNvPr id="0" name=""/>
        <dsp:cNvSpPr/>
      </dsp:nvSpPr>
      <dsp:spPr>
        <a:xfrm>
          <a:off x="2931677" y="1154494"/>
          <a:ext cx="935752" cy="9357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4300" kern="1200" dirty="0" smtClean="0"/>
            <a:t>11</a:t>
          </a:r>
          <a:endParaRPr lang="es-PY" sz="4300" kern="1200" dirty="0"/>
        </a:p>
      </dsp:txBody>
      <dsp:txXfrm>
        <a:off x="3068715" y="1291532"/>
        <a:ext cx="661676" cy="661676"/>
      </dsp:txXfrm>
    </dsp:sp>
    <dsp:sp modelId="{BA236F11-D017-46F4-BA29-E72DFFB04A7A}">
      <dsp:nvSpPr>
        <dsp:cNvPr id="0" name=""/>
        <dsp:cNvSpPr/>
      </dsp:nvSpPr>
      <dsp:spPr>
        <a:xfrm>
          <a:off x="3961005" y="1154494"/>
          <a:ext cx="1403628" cy="935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1500" b="1" kern="1200" dirty="0" smtClean="0"/>
            <a:t>Unidades de Apoyo</a:t>
          </a:r>
          <a:endParaRPr lang="es-PY" sz="1500" b="1" kern="1200" dirty="0"/>
        </a:p>
      </dsp:txBody>
      <dsp:txXfrm>
        <a:off x="3961005" y="1154494"/>
        <a:ext cx="1403628" cy="935752"/>
      </dsp:txXfrm>
    </dsp:sp>
    <dsp:sp modelId="{ECD002A8-39C6-426C-BBA9-C5FAB48932F9}">
      <dsp:nvSpPr>
        <dsp:cNvPr id="0" name=""/>
        <dsp:cNvSpPr/>
      </dsp:nvSpPr>
      <dsp:spPr>
        <a:xfrm>
          <a:off x="2622683" y="2307677"/>
          <a:ext cx="935752" cy="9357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4300" kern="1200" dirty="0" smtClean="0"/>
            <a:t>1</a:t>
          </a:r>
          <a:endParaRPr lang="es-PY" sz="4300" kern="1200" dirty="0"/>
        </a:p>
      </dsp:txBody>
      <dsp:txXfrm>
        <a:off x="2759721" y="2444715"/>
        <a:ext cx="661676" cy="661676"/>
      </dsp:txXfrm>
    </dsp:sp>
    <dsp:sp modelId="{82F16BA0-A22A-42EF-886A-7EDFD2BDD657}">
      <dsp:nvSpPr>
        <dsp:cNvPr id="0" name=""/>
        <dsp:cNvSpPr/>
      </dsp:nvSpPr>
      <dsp:spPr>
        <a:xfrm>
          <a:off x="3652011" y="2307677"/>
          <a:ext cx="1403628" cy="935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1500" b="1" kern="1200" dirty="0" smtClean="0"/>
            <a:t>Laboratorio Bioseguridad</a:t>
          </a:r>
          <a:endParaRPr lang="es-PY" sz="1500" b="1" kern="1200" dirty="0"/>
        </a:p>
      </dsp:txBody>
      <dsp:txXfrm>
        <a:off x="3652011" y="2307677"/>
        <a:ext cx="1403628" cy="935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09BAA-BA37-4587-A4A1-4FDBE75411C5}">
      <dsp:nvSpPr>
        <dsp:cNvPr id="0" name=""/>
        <dsp:cNvSpPr/>
      </dsp:nvSpPr>
      <dsp:spPr>
        <a:xfrm rot="3205334">
          <a:off x="1672874" y="3413051"/>
          <a:ext cx="1722059" cy="30498"/>
        </a:xfrm>
        <a:custGeom>
          <a:avLst/>
          <a:gdLst/>
          <a:ahLst/>
          <a:cxnLst/>
          <a:rect l="0" t="0" r="0" b="0"/>
          <a:pathLst>
            <a:path>
              <a:moveTo>
                <a:pt x="0" y="15249"/>
              </a:moveTo>
              <a:lnTo>
                <a:pt x="1722059" y="1524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840A4-BA52-4EE5-910F-8258D31DCF0A}">
      <dsp:nvSpPr>
        <dsp:cNvPr id="0" name=""/>
        <dsp:cNvSpPr/>
      </dsp:nvSpPr>
      <dsp:spPr>
        <a:xfrm rot="1958789">
          <a:off x="1990160" y="3024959"/>
          <a:ext cx="1632392" cy="30498"/>
        </a:xfrm>
        <a:custGeom>
          <a:avLst/>
          <a:gdLst/>
          <a:ahLst/>
          <a:cxnLst/>
          <a:rect l="0" t="0" r="0" b="0"/>
          <a:pathLst>
            <a:path>
              <a:moveTo>
                <a:pt x="0" y="15249"/>
              </a:moveTo>
              <a:lnTo>
                <a:pt x="1632392" y="1524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8B808-E7C2-43D6-B216-8AEB8350BC6A}">
      <dsp:nvSpPr>
        <dsp:cNvPr id="0" name=""/>
        <dsp:cNvSpPr/>
      </dsp:nvSpPr>
      <dsp:spPr>
        <a:xfrm rot="659589">
          <a:off x="2104097" y="2570507"/>
          <a:ext cx="1635963" cy="30498"/>
        </a:xfrm>
        <a:custGeom>
          <a:avLst/>
          <a:gdLst/>
          <a:ahLst/>
          <a:cxnLst/>
          <a:rect l="0" t="0" r="0" b="0"/>
          <a:pathLst>
            <a:path>
              <a:moveTo>
                <a:pt x="0" y="15249"/>
              </a:moveTo>
              <a:lnTo>
                <a:pt x="1635963" y="1524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60159-C26D-4417-96CD-7C1259F7536C}">
      <dsp:nvSpPr>
        <dsp:cNvPr id="0" name=""/>
        <dsp:cNvSpPr/>
      </dsp:nvSpPr>
      <dsp:spPr>
        <a:xfrm rot="20940411">
          <a:off x="2104097" y="2110477"/>
          <a:ext cx="1635963" cy="30498"/>
        </a:xfrm>
        <a:custGeom>
          <a:avLst/>
          <a:gdLst/>
          <a:ahLst/>
          <a:cxnLst/>
          <a:rect l="0" t="0" r="0" b="0"/>
          <a:pathLst>
            <a:path>
              <a:moveTo>
                <a:pt x="0" y="15249"/>
              </a:moveTo>
              <a:lnTo>
                <a:pt x="1635963" y="1524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1BC01-D659-449F-8B32-C3161D173B2C}">
      <dsp:nvSpPr>
        <dsp:cNvPr id="0" name=""/>
        <dsp:cNvSpPr/>
      </dsp:nvSpPr>
      <dsp:spPr>
        <a:xfrm rot="19641211">
          <a:off x="1990160" y="1656025"/>
          <a:ext cx="1632392" cy="30498"/>
        </a:xfrm>
        <a:custGeom>
          <a:avLst/>
          <a:gdLst/>
          <a:ahLst/>
          <a:cxnLst/>
          <a:rect l="0" t="0" r="0" b="0"/>
          <a:pathLst>
            <a:path>
              <a:moveTo>
                <a:pt x="0" y="15249"/>
              </a:moveTo>
              <a:lnTo>
                <a:pt x="1632392" y="1524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CE676-D6B0-4CA9-8950-FCF129B124D4}">
      <dsp:nvSpPr>
        <dsp:cNvPr id="0" name=""/>
        <dsp:cNvSpPr/>
      </dsp:nvSpPr>
      <dsp:spPr>
        <a:xfrm rot="18394666">
          <a:off x="1672874" y="1267933"/>
          <a:ext cx="1722059" cy="30498"/>
        </a:xfrm>
        <a:custGeom>
          <a:avLst/>
          <a:gdLst/>
          <a:ahLst/>
          <a:cxnLst/>
          <a:rect l="0" t="0" r="0" b="0"/>
          <a:pathLst>
            <a:path>
              <a:moveTo>
                <a:pt x="0" y="15249"/>
              </a:moveTo>
              <a:lnTo>
                <a:pt x="1722059" y="1524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A8265-7111-4842-953D-485A6F16EE5F}">
      <dsp:nvSpPr>
        <dsp:cNvPr id="0" name=""/>
        <dsp:cNvSpPr/>
      </dsp:nvSpPr>
      <dsp:spPr>
        <a:xfrm>
          <a:off x="750996" y="1424508"/>
          <a:ext cx="1458172" cy="14252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650B7-18DA-45D4-AA0B-B936E0F63596}">
      <dsp:nvSpPr>
        <dsp:cNvPr id="0" name=""/>
        <dsp:cNvSpPr/>
      </dsp:nvSpPr>
      <dsp:spPr>
        <a:xfrm>
          <a:off x="2915001" y="2738"/>
          <a:ext cx="653332" cy="6533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3000" kern="1200" dirty="0" smtClean="0"/>
            <a:t>13</a:t>
          </a:r>
          <a:endParaRPr lang="es-PY" sz="3000" kern="1200" dirty="0"/>
        </a:p>
      </dsp:txBody>
      <dsp:txXfrm>
        <a:off x="3010679" y="98416"/>
        <a:ext cx="461976" cy="461976"/>
      </dsp:txXfrm>
    </dsp:sp>
    <dsp:sp modelId="{891685DD-392E-4346-AA66-D8DBBD094115}">
      <dsp:nvSpPr>
        <dsp:cNvPr id="0" name=""/>
        <dsp:cNvSpPr/>
      </dsp:nvSpPr>
      <dsp:spPr>
        <a:xfrm>
          <a:off x="3633667" y="2738"/>
          <a:ext cx="979998" cy="653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1300" b="1" kern="1200" dirty="0" smtClean="0"/>
            <a:t>Coordinaciones de Región Sanitaria</a:t>
          </a:r>
          <a:endParaRPr lang="es-PY" sz="1300" b="1" kern="1200" dirty="0"/>
        </a:p>
      </dsp:txBody>
      <dsp:txXfrm>
        <a:off x="3633667" y="2738"/>
        <a:ext cx="979998" cy="653332"/>
      </dsp:txXfrm>
    </dsp:sp>
    <dsp:sp modelId="{60D4D3BB-CF93-48CF-8E09-875C3434385E}">
      <dsp:nvSpPr>
        <dsp:cNvPr id="0" name=""/>
        <dsp:cNvSpPr/>
      </dsp:nvSpPr>
      <dsp:spPr>
        <a:xfrm>
          <a:off x="3441998" y="728087"/>
          <a:ext cx="653332" cy="6533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3000" kern="1200" dirty="0" smtClean="0"/>
            <a:t>86</a:t>
          </a:r>
          <a:endParaRPr lang="es-PY" sz="3000" kern="1200" dirty="0"/>
        </a:p>
      </dsp:txBody>
      <dsp:txXfrm>
        <a:off x="3537676" y="823765"/>
        <a:ext cx="461976" cy="461976"/>
      </dsp:txXfrm>
    </dsp:sp>
    <dsp:sp modelId="{BA236F11-D017-46F4-BA29-E72DFFB04A7A}">
      <dsp:nvSpPr>
        <dsp:cNvPr id="0" name=""/>
        <dsp:cNvSpPr/>
      </dsp:nvSpPr>
      <dsp:spPr>
        <a:xfrm>
          <a:off x="4160663" y="728087"/>
          <a:ext cx="979998" cy="653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1300" b="1" kern="1200" dirty="0" smtClean="0"/>
            <a:t>Unidades Zonales</a:t>
          </a:r>
          <a:endParaRPr lang="es-PY" sz="1300" b="1" kern="1200" dirty="0"/>
        </a:p>
      </dsp:txBody>
      <dsp:txXfrm>
        <a:off x="4160663" y="728087"/>
        <a:ext cx="979998" cy="653332"/>
      </dsp:txXfrm>
    </dsp:sp>
    <dsp:sp modelId="{ECD002A8-39C6-426C-BBA9-C5FAB48932F9}">
      <dsp:nvSpPr>
        <dsp:cNvPr id="0" name=""/>
        <dsp:cNvSpPr/>
      </dsp:nvSpPr>
      <dsp:spPr>
        <a:xfrm>
          <a:off x="3719056" y="1580785"/>
          <a:ext cx="653332" cy="6533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3000" kern="1200" dirty="0" smtClean="0"/>
            <a:t>16</a:t>
          </a:r>
          <a:endParaRPr lang="es-PY" sz="3000" kern="1200" dirty="0"/>
        </a:p>
      </dsp:txBody>
      <dsp:txXfrm>
        <a:off x="3814734" y="1676463"/>
        <a:ext cx="461976" cy="461976"/>
      </dsp:txXfrm>
    </dsp:sp>
    <dsp:sp modelId="{82F16BA0-A22A-42EF-886A-7EDFD2BDD657}">
      <dsp:nvSpPr>
        <dsp:cNvPr id="0" name=""/>
        <dsp:cNvSpPr/>
      </dsp:nvSpPr>
      <dsp:spPr>
        <a:xfrm>
          <a:off x="4437722" y="1580785"/>
          <a:ext cx="979998" cy="653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1300" b="1" kern="1200" dirty="0" smtClean="0"/>
            <a:t>Puestos de Control</a:t>
          </a:r>
          <a:endParaRPr lang="es-PY" sz="1300" b="1" kern="1200" dirty="0"/>
        </a:p>
      </dsp:txBody>
      <dsp:txXfrm>
        <a:off x="4437722" y="1580785"/>
        <a:ext cx="979998" cy="653332"/>
      </dsp:txXfrm>
    </dsp:sp>
    <dsp:sp modelId="{0F862D77-8D3A-4550-A557-6B427711FDB7}">
      <dsp:nvSpPr>
        <dsp:cNvPr id="0" name=""/>
        <dsp:cNvSpPr/>
      </dsp:nvSpPr>
      <dsp:spPr>
        <a:xfrm>
          <a:off x="3719056" y="2477365"/>
          <a:ext cx="653332" cy="6533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3000" kern="1200" dirty="0" smtClean="0"/>
            <a:t>19</a:t>
          </a:r>
          <a:endParaRPr lang="es-PY" sz="3000" kern="1200" dirty="0"/>
        </a:p>
      </dsp:txBody>
      <dsp:txXfrm>
        <a:off x="3814734" y="2573043"/>
        <a:ext cx="461976" cy="461976"/>
      </dsp:txXfrm>
    </dsp:sp>
    <dsp:sp modelId="{CDCCB89F-BC72-4FC2-849A-631DA49D2760}">
      <dsp:nvSpPr>
        <dsp:cNvPr id="0" name=""/>
        <dsp:cNvSpPr/>
      </dsp:nvSpPr>
      <dsp:spPr>
        <a:xfrm>
          <a:off x="4437722" y="2477365"/>
          <a:ext cx="979998" cy="653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1300" b="1" kern="1200" dirty="0" smtClean="0"/>
            <a:t>Puntos de Ingresos</a:t>
          </a:r>
          <a:endParaRPr lang="es-PY" sz="1300" b="1" kern="1200" dirty="0"/>
        </a:p>
      </dsp:txBody>
      <dsp:txXfrm>
        <a:off x="4437722" y="2477365"/>
        <a:ext cx="979998" cy="653332"/>
      </dsp:txXfrm>
    </dsp:sp>
    <dsp:sp modelId="{E731AFE2-A262-471C-AF15-766DC4954226}">
      <dsp:nvSpPr>
        <dsp:cNvPr id="0" name=""/>
        <dsp:cNvSpPr/>
      </dsp:nvSpPr>
      <dsp:spPr>
        <a:xfrm>
          <a:off x="3441998" y="3330063"/>
          <a:ext cx="653332" cy="6533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3000" kern="1200" dirty="0" smtClean="0"/>
            <a:t>44</a:t>
          </a:r>
          <a:endParaRPr lang="es-PY" sz="3000" kern="1200" dirty="0"/>
        </a:p>
      </dsp:txBody>
      <dsp:txXfrm>
        <a:off x="3537676" y="3425741"/>
        <a:ext cx="461976" cy="461976"/>
      </dsp:txXfrm>
    </dsp:sp>
    <dsp:sp modelId="{E1B702A5-3ACB-44FD-B653-BD94F4752AB1}">
      <dsp:nvSpPr>
        <dsp:cNvPr id="0" name=""/>
        <dsp:cNvSpPr/>
      </dsp:nvSpPr>
      <dsp:spPr>
        <a:xfrm>
          <a:off x="4160663" y="3330063"/>
          <a:ext cx="979998" cy="653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1300" b="1" kern="1200" dirty="0" smtClean="0"/>
            <a:t>Secretarías</a:t>
          </a:r>
          <a:endParaRPr lang="es-PY" sz="1300" b="1" kern="1200" dirty="0"/>
        </a:p>
      </dsp:txBody>
      <dsp:txXfrm>
        <a:off x="4160663" y="3330063"/>
        <a:ext cx="979998" cy="653332"/>
      </dsp:txXfrm>
    </dsp:sp>
    <dsp:sp modelId="{F45EAB88-B63C-47E7-A08C-A83E8767969D}">
      <dsp:nvSpPr>
        <dsp:cNvPr id="0" name=""/>
        <dsp:cNvSpPr/>
      </dsp:nvSpPr>
      <dsp:spPr>
        <a:xfrm>
          <a:off x="2915001" y="4055412"/>
          <a:ext cx="653332" cy="6533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3000" kern="1200" dirty="0" smtClean="0"/>
            <a:t>20</a:t>
          </a:r>
          <a:endParaRPr lang="es-PY" sz="3000" kern="1200" dirty="0"/>
        </a:p>
      </dsp:txBody>
      <dsp:txXfrm>
        <a:off x="3010679" y="4151090"/>
        <a:ext cx="461976" cy="461976"/>
      </dsp:txXfrm>
    </dsp:sp>
    <dsp:sp modelId="{F6BDE9AE-F529-4854-A261-9AFC2E1A40A2}">
      <dsp:nvSpPr>
        <dsp:cNvPr id="0" name=""/>
        <dsp:cNvSpPr/>
      </dsp:nvSpPr>
      <dsp:spPr>
        <a:xfrm>
          <a:off x="3633667" y="4055412"/>
          <a:ext cx="979998" cy="653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1300" b="1" kern="1200" dirty="0" smtClean="0"/>
            <a:t>Inspector Veterinario Oficial (IVO)</a:t>
          </a:r>
          <a:endParaRPr lang="es-PY" sz="1300" b="1" kern="1200" dirty="0"/>
        </a:p>
      </dsp:txBody>
      <dsp:txXfrm>
        <a:off x="3633667" y="4055412"/>
        <a:ext cx="979998" cy="653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8A951-32D9-334D-BB05-A58B4983B4DE}" type="datetimeFigureOut">
              <a:rPr lang="es-ES_tradnl" smtClean="0"/>
              <a:t>24/09/2018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68D69-BE10-B349-A8A9-E53F86D50DA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2023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8D69-BE10-B349-A8A9-E53F86D50DA4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65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A5E4-DBFD-4424-A703-81B1532118EE}" type="datetimeFigureOut">
              <a:rPr lang="es-PY" smtClean="0"/>
              <a:t>24/09/2018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57F0-4A04-4D8F-9450-9FC70829911F}" type="slidenum">
              <a:rPr lang="es-PY" smtClean="0"/>
              <a:t>‹Nº›</a:t>
            </a:fld>
            <a:endParaRPr lang="es-PY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A5E4-DBFD-4424-A703-81B1532118EE}" type="datetimeFigureOut">
              <a:rPr lang="es-PY" smtClean="0"/>
              <a:t>24/09/2018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57F0-4A04-4D8F-9450-9FC70829911F}" type="slidenum">
              <a:rPr lang="es-PY" smtClean="0"/>
              <a:t>‹Nº›</a:t>
            </a:fld>
            <a:endParaRPr lang="es-PY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A5E4-DBFD-4424-A703-81B1532118EE}" type="datetimeFigureOut">
              <a:rPr lang="es-PY" smtClean="0"/>
              <a:t>24/09/2018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57F0-4A04-4D8F-9450-9FC70829911F}" type="slidenum">
              <a:rPr lang="es-PY" smtClean="0"/>
              <a:t>‹Nº›</a:t>
            </a:fld>
            <a:endParaRPr lang="es-PY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A5E4-DBFD-4424-A703-81B1532118EE}" type="datetimeFigureOut">
              <a:rPr lang="es-PY" smtClean="0"/>
              <a:t>24/09/2018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57F0-4A04-4D8F-9450-9FC70829911F}" type="slidenum">
              <a:rPr lang="es-PY" smtClean="0"/>
              <a:t>‹Nº›</a:t>
            </a:fld>
            <a:endParaRPr lang="es-PY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A5E4-DBFD-4424-A703-81B1532118EE}" type="datetimeFigureOut">
              <a:rPr lang="es-PY" smtClean="0"/>
              <a:t>24/09/2018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57F0-4A04-4D8F-9450-9FC70829911F}" type="slidenum">
              <a:rPr lang="es-PY" smtClean="0"/>
              <a:t>‹Nº›</a:t>
            </a:fld>
            <a:endParaRPr lang="es-PY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A5E4-DBFD-4424-A703-81B1532118EE}" type="datetimeFigureOut">
              <a:rPr lang="es-PY" smtClean="0"/>
              <a:t>24/09/2018</a:t>
            </a:fld>
            <a:endParaRPr lang="es-P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57F0-4A04-4D8F-9450-9FC70829911F}" type="slidenum">
              <a:rPr lang="es-PY" smtClean="0"/>
              <a:t>‹Nº›</a:t>
            </a:fld>
            <a:endParaRPr lang="es-PY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A5E4-DBFD-4424-A703-81B1532118EE}" type="datetimeFigureOut">
              <a:rPr lang="es-PY" smtClean="0"/>
              <a:t>24/09/2018</a:t>
            </a:fld>
            <a:endParaRPr lang="es-P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57F0-4A04-4D8F-9450-9FC70829911F}" type="slidenum">
              <a:rPr lang="es-PY" smtClean="0"/>
              <a:t>‹Nº›</a:t>
            </a:fld>
            <a:endParaRPr lang="es-PY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A5E4-DBFD-4424-A703-81B1532118EE}" type="datetimeFigureOut">
              <a:rPr lang="es-PY" smtClean="0"/>
              <a:t>24/09/2018</a:t>
            </a:fld>
            <a:endParaRPr lang="es-P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57F0-4A04-4D8F-9450-9FC70829911F}" type="slidenum">
              <a:rPr lang="es-PY" smtClean="0"/>
              <a:t>‹Nº›</a:t>
            </a:fld>
            <a:endParaRPr lang="es-PY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A5E4-DBFD-4424-A703-81B1532118EE}" type="datetimeFigureOut">
              <a:rPr lang="es-PY" smtClean="0"/>
              <a:t>24/09/2018</a:t>
            </a:fld>
            <a:endParaRPr lang="es-P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57F0-4A04-4D8F-9450-9FC70829911F}" type="slidenum">
              <a:rPr lang="es-PY" smtClean="0"/>
              <a:t>‹Nº›</a:t>
            </a:fld>
            <a:endParaRPr lang="es-PY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A5E4-DBFD-4424-A703-81B1532118EE}" type="datetimeFigureOut">
              <a:rPr lang="es-PY" smtClean="0"/>
              <a:t>24/09/2018</a:t>
            </a:fld>
            <a:endParaRPr lang="es-P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57F0-4A04-4D8F-9450-9FC70829911F}" type="slidenum">
              <a:rPr lang="es-PY" smtClean="0"/>
              <a:t>‹Nº›</a:t>
            </a:fld>
            <a:endParaRPr lang="es-PY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A5E4-DBFD-4424-A703-81B1532118EE}" type="datetimeFigureOut">
              <a:rPr lang="es-PY" smtClean="0"/>
              <a:t>24/09/2018</a:t>
            </a:fld>
            <a:endParaRPr lang="es-P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57F0-4A04-4D8F-9450-9FC70829911F}" type="slidenum">
              <a:rPr lang="es-PY" smtClean="0"/>
              <a:t>‹Nº›</a:t>
            </a:fld>
            <a:endParaRPr lang="es-PY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EA5E4-DBFD-4424-A703-81B1532118EE}" type="datetimeFigureOut">
              <a:rPr lang="es-PY" smtClean="0"/>
              <a:t>24/09/2018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657F0-4A04-4D8F-9450-9FC70829911F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27188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chart" Target="../charts/chart5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chart" Target="../charts/chart6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chart" Target="../charts/chart7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jpg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6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Excel_Worksheet9.xlsx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2464" y="1286186"/>
            <a:ext cx="8907236" cy="155512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altLang="es-ES" sz="4000" b="1" dirty="0">
                <a:solidFill>
                  <a:schemeClr val="accent2">
                    <a:lumMod val="50000"/>
                  </a:schemeClr>
                </a:solidFill>
              </a:rPr>
              <a:t>SERVICIO NACIONAL DE CALIDAD </a:t>
            </a:r>
            <a:br>
              <a:rPr lang="es-PY" altLang="es-ES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PY" altLang="es-ES" sz="4000" b="1" dirty="0">
                <a:solidFill>
                  <a:schemeClr val="accent2">
                    <a:lumMod val="50000"/>
                  </a:schemeClr>
                </a:solidFill>
              </a:rPr>
              <a:t>Y SALUD ANIMAL</a:t>
            </a:r>
            <a:r>
              <a:rPr lang="es-PY" altLang="es-ES" sz="4000" dirty="0">
                <a:latin typeface="Bauhaus 93" panose="04030905020B02020C02" pitchFamily="82" charset="0"/>
              </a:rPr>
              <a:t/>
            </a:r>
            <a:br>
              <a:rPr lang="es-PY" altLang="es-ES" sz="4000" dirty="0">
                <a:latin typeface="Bauhaus 93" panose="04030905020B02020C02" pitchFamily="82" charset="0"/>
              </a:rPr>
            </a:br>
            <a:endParaRPr lang="es-PY" altLang="es-ES" sz="4000" dirty="0">
              <a:latin typeface="Bauhaus 93" panose="04030905020B02020C02" pitchFamily="82" charset="0"/>
              <a:ea typeface="Gungsuh" panose="02030600000101010101" pitchFamily="18" charset="-127"/>
            </a:endParaRP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122464" y="2258568"/>
            <a:ext cx="8907236" cy="4343400"/>
          </a:xfr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buNone/>
            </a:pPr>
            <a:r>
              <a:rPr lang="es-PY" sz="5100" b="1" dirty="0" smtClean="0">
                <a:latin typeface="+mj-lt"/>
                <a:ea typeface="+mj-ea"/>
                <a:cs typeface="+mj-cs"/>
              </a:rPr>
              <a:t>PROYECTO EJECUTIVO</a:t>
            </a:r>
          </a:p>
          <a:p>
            <a:pPr algn="ctr">
              <a:spcBef>
                <a:spcPct val="0"/>
              </a:spcBef>
              <a:buNone/>
            </a:pPr>
            <a:endParaRPr lang="es-PY" sz="4000" b="1" i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r>
              <a:rPr lang="es-PY" sz="40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Ejercicio Fiscal 2.019</a:t>
            </a:r>
          </a:p>
          <a:p>
            <a:pPr algn="ctr">
              <a:spcBef>
                <a:spcPct val="0"/>
              </a:spcBef>
              <a:buNone/>
            </a:pPr>
            <a:endParaRPr lang="es-PY" sz="4000" b="1" i="1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endParaRPr lang="es-PY" sz="4000" b="1" i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r>
              <a:rPr lang="es-PY" sz="21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Asunción, 25 de Setiembre de 2.018</a:t>
            </a:r>
            <a:endParaRPr lang="es-PY" sz="2100" b="1" i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7401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383395" y="2626960"/>
            <a:ext cx="7886700" cy="147183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5400" b="1" dirty="0" smtClean="0"/>
              <a:t>EXPORTACIONES POR ESPECIE</a:t>
            </a:r>
            <a:endParaRPr lang="es-ES_tradnl" sz="5400" b="1" dirty="0"/>
          </a:p>
        </p:txBody>
      </p:sp>
    </p:spTree>
    <p:extLst>
      <p:ext uri="{BB962C8B-B14F-4D97-AF65-F5344CB8AC3E}">
        <p14:creationId xmlns:p14="http://schemas.microsoft.com/office/powerpoint/2010/main" val="193758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218" y="365126"/>
            <a:ext cx="7886700" cy="1325563"/>
          </a:xfrm>
        </p:spPr>
        <p:txBody>
          <a:bodyPr/>
          <a:lstStyle/>
          <a:p>
            <a:pPr algn="ctr"/>
            <a:r>
              <a:rPr lang="es-ES_tradnl" dirty="0" smtClean="0"/>
              <a:t>BOVINA</a:t>
            </a:r>
            <a:endParaRPr lang="es-ES_tradnl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551162"/>
              </p:ext>
            </p:extLst>
          </p:nvPr>
        </p:nvGraphicFramePr>
        <p:xfrm>
          <a:off x="2203567" y="1377442"/>
          <a:ext cx="4738233" cy="105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4" name="Hoja de cálculo" r:id="rId3" imgW="3479800" imgH="774700" progId="Excel.Sheet.12">
                  <p:embed/>
                </p:oleObj>
              </mc:Choice>
              <mc:Fallback>
                <p:oleObj name="Hoja de cálculo" r:id="rId3" imgW="3479800" imgH="774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3567" y="1377442"/>
                        <a:ext cx="4738233" cy="1054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118452"/>
              </p:ext>
            </p:extLst>
          </p:nvPr>
        </p:nvGraphicFramePr>
        <p:xfrm>
          <a:off x="-247966" y="2492689"/>
          <a:ext cx="7975854" cy="410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9021" y="3662875"/>
            <a:ext cx="2295144" cy="184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6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AVIAR</a:t>
            </a:r>
            <a:endParaRPr lang="es-ES_tradnl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932580"/>
              </p:ext>
            </p:extLst>
          </p:nvPr>
        </p:nvGraphicFramePr>
        <p:xfrm>
          <a:off x="1926844" y="1303338"/>
          <a:ext cx="5276454" cy="1174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9" name="Hoja de cálculo" r:id="rId3" imgW="3479800" imgH="774700" progId="Excel.Sheet.12">
                  <p:embed/>
                </p:oleObj>
              </mc:Choice>
              <mc:Fallback>
                <p:oleObj name="Hoja de cálculo" r:id="rId3" imgW="3479800" imgH="774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6844" y="1303338"/>
                        <a:ext cx="5276454" cy="1174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146690"/>
              </p:ext>
            </p:extLst>
          </p:nvPr>
        </p:nvGraphicFramePr>
        <p:xfrm>
          <a:off x="292257" y="2676731"/>
          <a:ext cx="6455663" cy="3881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45" y="3329719"/>
            <a:ext cx="2141146" cy="268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PORCINA</a:t>
            </a:r>
            <a:endParaRPr lang="es-ES_tradnl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310908"/>
              </p:ext>
            </p:extLst>
          </p:nvPr>
        </p:nvGraphicFramePr>
        <p:xfrm>
          <a:off x="2103644" y="1368297"/>
          <a:ext cx="4931532" cy="115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2" name="Hoja de cálculo" r:id="rId3" imgW="3302000" imgH="774700" progId="Excel.Sheet.12">
                  <p:embed/>
                </p:oleObj>
              </mc:Choice>
              <mc:Fallback>
                <p:oleObj name="Hoja de cálculo" r:id="rId3" imgW="3302000" imgH="774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3644" y="1368297"/>
                        <a:ext cx="4931532" cy="1157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313080"/>
              </p:ext>
            </p:extLst>
          </p:nvPr>
        </p:nvGraphicFramePr>
        <p:xfrm>
          <a:off x="709183" y="2763846"/>
          <a:ext cx="5211557" cy="3825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33" y="3654434"/>
            <a:ext cx="2087233" cy="204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8843" y="1785712"/>
            <a:ext cx="7886700" cy="1471838"/>
          </a:xfrm>
        </p:spPr>
        <p:txBody>
          <a:bodyPr>
            <a:normAutofit/>
          </a:bodyPr>
          <a:lstStyle/>
          <a:p>
            <a:pPr algn="ctr"/>
            <a:r>
              <a:rPr lang="es-ES_tradnl" sz="5400" b="1" dirty="0" smtClean="0"/>
              <a:t>INVERSIONES</a:t>
            </a:r>
            <a:endParaRPr lang="es-ES_tradnl" sz="5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74" y="3257550"/>
            <a:ext cx="3624612" cy="249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8184" y="1098439"/>
            <a:ext cx="7644351" cy="1228385"/>
          </a:xfrm>
        </p:spPr>
        <p:txBody>
          <a:bodyPr>
            <a:normAutofit/>
          </a:bodyPr>
          <a:lstStyle/>
          <a:p>
            <a:pPr algn="ctr"/>
            <a:r>
              <a:rPr lang="es-PY" b="1" smtClean="0"/>
              <a:t>RECURSOS HUMANOS</a:t>
            </a:r>
            <a:endParaRPr lang="es-PY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916929"/>
              </p:ext>
            </p:extLst>
          </p:nvPr>
        </p:nvGraphicFramePr>
        <p:xfrm>
          <a:off x="668184" y="2217059"/>
          <a:ext cx="7644351" cy="2689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Hoja de cálculo" r:id="rId3" imgW="4800600" imgH="1689100" progId="Excel.Sheet.12">
                  <p:embed/>
                </p:oleObj>
              </mc:Choice>
              <mc:Fallback>
                <p:oleObj name="Hoja de cálculo" r:id="rId3" imgW="4800600" imgH="1689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8184" y="2217059"/>
                        <a:ext cx="7644351" cy="2689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77" y="4751618"/>
            <a:ext cx="3742431" cy="180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38793" y="1049451"/>
            <a:ext cx="8883253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600" b="1" dirty="0" smtClean="0"/>
              <a:t>RECURSOS HUMANOS </a:t>
            </a:r>
          </a:p>
          <a:p>
            <a:pPr algn="ctr"/>
            <a:r>
              <a:rPr lang="es-PY" sz="2000" b="1" dirty="0" smtClean="0">
                <a:solidFill>
                  <a:schemeClr val="accent2">
                    <a:lumMod val="50000"/>
                  </a:schemeClr>
                </a:solidFill>
              </a:rPr>
              <a:t>POR DEPARTAMENTO GEOGRÁFICO</a:t>
            </a:r>
            <a:endParaRPr lang="es-PY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700" y="5731327"/>
            <a:ext cx="2019494" cy="976089"/>
          </a:xfrm>
          <a:prstGeom prst="rect">
            <a:avLst/>
          </a:prstGeom>
        </p:spPr>
      </p:pic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310353"/>
              </p:ext>
            </p:extLst>
          </p:nvPr>
        </p:nvGraphicFramePr>
        <p:xfrm>
          <a:off x="346128" y="2086822"/>
          <a:ext cx="8487904" cy="364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Hoja de cálculo" r:id="rId4" imgW="9502207" imgH="4076784" progId="Excel.Sheet.12">
                  <p:embed/>
                </p:oleObj>
              </mc:Choice>
              <mc:Fallback>
                <p:oleObj name="Hoja de cálculo" r:id="rId4" imgW="9502207" imgH="40767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6128" y="2086822"/>
                        <a:ext cx="8487904" cy="3645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10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793" y="1483636"/>
            <a:ext cx="8874578" cy="541110"/>
          </a:xfrm>
        </p:spPr>
        <p:txBody>
          <a:bodyPr>
            <a:noAutofit/>
          </a:bodyPr>
          <a:lstStyle/>
          <a:p>
            <a:pPr algn="ctr"/>
            <a:r>
              <a:rPr lang="es-PY" sz="4000" b="1" dirty="0"/>
              <a:t>PARQUE AUTOMOTOR</a:t>
            </a: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312478"/>
              </p:ext>
            </p:extLst>
          </p:nvPr>
        </p:nvGraphicFramePr>
        <p:xfrm>
          <a:off x="1612898" y="2253342"/>
          <a:ext cx="5717116" cy="3575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Hoja de cálculo" r:id="rId3" imgW="3289300" imgH="2057400" progId="Excel.Sheet.12">
                  <p:embed/>
                </p:oleObj>
              </mc:Choice>
              <mc:Fallback>
                <p:oleObj name="Hoja de cálculo" r:id="rId3" imgW="3289300" imgH="2057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2898" y="2253342"/>
                        <a:ext cx="5717116" cy="3575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412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9858" y="2657294"/>
            <a:ext cx="7886700" cy="1702393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PY" altLang="es-ES" sz="4300" b="1" dirty="0" smtClean="0">
                <a:latin typeface="+mj-lt"/>
              </a:rPr>
              <a:t>PROYECTO DE PRESUPUESTO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es-PY" altLang="es-ES" sz="4300" b="1" dirty="0" smtClean="0"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PY" altLang="es-ES" sz="4300" b="1" dirty="0">
                <a:latin typeface="+mj-lt"/>
              </a:rPr>
              <a:t>EJERCICIO FISCAL </a:t>
            </a:r>
            <a:r>
              <a:rPr lang="es-PY" altLang="es-ES" sz="4300" b="1" dirty="0" smtClean="0">
                <a:latin typeface="+mj-lt"/>
              </a:rPr>
              <a:t>2.019</a:t>
            </a:r>
            <a:endParaRPr lang="es-PY" altLang="es-ES" sz="43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705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2"/>
          <p:cNvSpPr>
            <a:spLocks noGrp="1" noChangeArrowheads="1"/>
          </p:cNvSpPr>
          <p:nvPr>
            <p:ph type="title"/>
          </p:nvPr>
        </p:nvSpPr>
        <p:spPr bwMode="auto">
          <a:xfrm>
            <a:off x="400039" y="3909965"/>
            <a:ext cx="83109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8580" tIns="34290" rIns="68580" bIns="34290" rtlCol="0" anchor="ctr">
            <a:spAutoFit/>
          </a:bodyPr>
          <a:lstStyle/>
          <a:p>
            <a:pPr algn="ctr"/>
            <a:r>
              <a:rPr lang="es-PY" altLang="es-PY" sz="2500" b="1" i="1" dirty="0">
                <a:solidFill>
                  <a:schemeClr val="accent2">
                    <a:lumMod val="50000"/>
                  </a:schemeClr>
                </a:solidFill>
              </a:rPr>
              <a:t>POR ORIGEN DEL INGRESO</a:t>
            </a:r>
          </a:p>
        </p:txBody>
      </p:sp>
      <p:sp>
        <p:nvSpPr>
          <p:cNvPr id="16" name="Rectángulo 2"/>
          <p:cNvSpPr txBox="1">
            <a:spLocks noChangeArrowheads="1"/>
          </p:cNvSpPr>
          <p:nvPr/>
        </p:nvSpPr>
        <p:spPr bwMode="auto">
          <a:xfrm>
            <a:off x="400039" y="1766826"/>
            <a:ext cx="83109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/>
            <a:r>
              <a:rPr lang="es-PY" altLang="es-PY" sz="25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COMPARATIVO POR </a:t>
            </a:r>
            <a:r>
              <a:rPr lang="es-PY" altLang="es-PY" sz="25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FUENTE DE FINANCIAMIENTO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0629" y="985611"/>
            <a:ext cx="8874578" cy="541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4000" b="1" dirty="0" smtClean="0"/>
              <a:t>PRESUPUESTO 2.019</a:t>
            </a:r>
            <a:endParaRPr lang="es-PY" sz="4000" b="1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869292"/>
              </p:ext>
            </p:extLst>
          </p:nvPr>
        </p:nvGraphicFramePr>
        <p:xfrm>
          <a:off x="400050" y="2295525"/>
          <a:ext cx="8310563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5" name="Hoja de cálculo" r:id="rId3" imgW="9342093" imgH="1333584" progId="Excel.Sheet.12">
                  <p:embed/>
                </p:oleObj>
              </mc:Choice>
              <mc:Fallback>
                <p:oleObj name="Hoja de cálculo" r:id="rId3" imgW="9342093" imgH="13335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50" y="2295525"/>
                        <a:ext cx="8310563" cy="1195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481045"/>
              </p:ext>
            </p:extLst>
          </p:nvPr>
        </p:nvGraphicFramePr>
        <p:xfrm>
          <a:off x="400050" y="4427538"/>
          <a:ext cx="8310563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" name="Hoja de cálculo" r:id="rId5" imgW="8938354" imgH="1462968" progId="Excel.Sheet.12">
                  <p:embed/>
                </p:oleObj>
              </mc:Choice>
              <mc:Fallback>
                <p:oleObj name="Hoja de cálculo" r:id="rId5" imgW="8938354" imgH="14629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0050" y="4427538"/>
                        <a:ext cx="8310563" cy="1363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400039" y="3425125"/>
            <a:ext cx="6977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500" b="1" dirty="0" smtClean="0"/>
              <a:t>* 42% de Ejecución al 31/08/2.018</a:t>
            </a:r>
            <a:r>
              <a:rPr lang="es-PY" dirty="0" smtClean="0"/>
              <a:t>.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7777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256032" y="1801368"/>
            <a:ext cx="3291840" cy="2603568"/>
            <a:chOff x="246888" y="1481328"/>
            <a:chExt cx="4032504" cy="1897655"/>
          </a:xfrm>
        </p:grpSpPr>
        <p:sp>
          <p:nvSpPr>
            <p:cNvPr id="4" name="CuadroTexto 3"/>
            <p:cNvSpPr txBox="1"/>
            <p:nvPr/>
          </p:nvSpPr>
          <p:spPr>
            <a:xfrm>
              <a:off x="246888" y="1831119"/>
              <a:ext cx="4032504" cy="154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1463" lvl="0" indent="-271463">
                <a:buFont typeface="Wingdings" panose="05000000000000000000" pitchFamily="2" charset="2"/>
                <a:buChar char="ü"/>
              </a:pPr>
              <a:r>
                <a:rPr lang="es-ES" sz="1200" dirty="0"/>
                <a:t>Alcanzar el </a:t>
              </a:r>
              <a:r>
                <a:rPr lang="es-ES" sz="1200" b="1" dirty="0"/>
                <a:t>reconocimiento</a:t>
              </a:r>
              <a:r>
                <a:rPr lang="es-ES" sz="1200" dirty="0"/>
                <a:t> nacional e internacional.</a:t>
              </a:r>
              <a:endParaRPr lang="en-US" sz="1200" dirty="0"/>
            </a:p>
            <a:p>
              <a:pPr marL="271463" lvl="0" indent="-271463">
                <a:buFont typeface="Wingdings" panose="05000000000000000000" pitchFamily="2" charset="2"/>
                <a:buChar char="ü"/>
              </a:pPr>
              <a:r>
                <a:rPr lang="es-ES" sz="1200" dirty="0"/>
                <a:t>Optimizar la gestión de prestación de </a:t>
              </a:r>
              <a:r>
                <a:rPr lang="es-ES" sz="1200" b="1" dirty="0"/>
                <a:t>asistencia técnica sanitaria</a:t>
              </a:r>
              <a:r>
                <a:rPr lang="es-ES" sz="1200" dirty="0"/>
                <a:t> a los pequeños y medianos </a:t>
              </a:r>
              <a:r>
                <a:rPr lang="es-ES" sz="1200" dirty="0" smtClean="0"/>
                <a:t>productores.</a:t>
              </a:r>
              <a:endParaRPr lang="en-US" sz="1200" dirty="0"/>
            </a:p>
            <a:p>
              <a:pPr marL="271463" lvl="0" indent="-271463">
                <a:buFont typeface="Wingdings" panose="05000000000000000000" pitchFamily="2" charset="2"/>
                <a:buChar char="ü"/>
              </a:pPr>
              <a:r>
                <a:rPr lang="es-ES" sz="1200" dirty="0"/>
                <a:t>Ofrecer un Sistema de </a:t>
              </a:r>
              <a:r>
                <a:rPr lang="es-ES" sz="1200" b="1" dirty="0"/>
                <a:t>Gestión y </a:t>
              </a:r>
              <a:r>
                <a:rPr lang="es-ES" sz="1200" b="1" dirty="0" smtClean="0"/>
                <a:t>Seguimiento</a:t>
              </a:r>
              <a:r>
                <a:rPr lang="es-ES" sz="1200" dirty="0" smtClean="0"/>
                <a:t>.</a:t>
              </a:r>
              <a:endParaRPr lang="en-US" sz="1200" dirty="0"/>
            </a:p>
            <a:p>
              <a:pPr marL="271463" lvl="0" indent="-271463">
                <a:buFont typeface="Wingdings" panose="05000000000000000000" pitchFamily="2" charset="2"/>
                <a:buChar char="ü"/>
              </a:pPr>
              <a:r>
                <a:rPr lang="es-ES" sz="1200" dirty="0" smtClean="0"/>
                <a:t>Gestión </a:t>
              </a:r>
              <a:r>
                <a:rPr lang="es-ES" sz="1200" dirty="0"/>
                <a:t>de </a:t>
              </a:r>
              <a:r>
                <a:rPr lang="es-ES" sz="1200" b="1" dirty="0" smtClean="0"/>
                <a:t>Innovación</a:t>
              </a:r>
              <a:r>
                <a:rPr lang="es-ES" sz="1200" dirty="0" smtClean="0"/>
                <a:t>.</a:t>
              </a:r>
              <a:endParaRPr lang="en-US" sz="1200" dirty="0"/>
            </a:p>
            <a:p>
              <a:pPr marL="271463" lvl="0" indent="-271463">
                <a:buFont typeface="Wingdings" panose="05000000000000000000" pitchFamily="2" charset="2"/>
                <a:buChar char="ü"/>
              </a:pPr>
              <a:r>
                <a:rPr lang="es-ES" sz="1200" dirty="0"/>
                <a:t>Optimizar el desarrollo del </a:t>
              </a:r>
              <a:r>
                <a:rPr lang="es-ES" sz="1200" b="1" dirty="0"/>
                <a:t>capital </a:t>
              </a:r>
              <a:r>
                <a:rPr lang="es-ES" sz="1200" b="1" dirty="0" smtClean="0"/>
                <a:t>hum</a:t>
              </a:r>
              <a:r>
                <a:rPr lang="es-ES" sz="1200" dirty="0" smtClean="0"/>
                <a:t>ano.</a:t>
              </a:r>
              <a:endParaRPr lang="en-US" sz="1200" dirty="0"/>
            </a:p>
            <a:p>
              <a:pPr marL="271463" lvl="0" indent="-271463">
                <a:buFont typeface="Wingdings" panose="05000000000000000000" pitchFamily="2" charset="2"/>
                <a:buChar char="ü"/>
              </a:pPr>
              <a:r>
                <a:rPr lang="es-ES" sz="1200" dirty="0"/>
                <a:t>Asegurar en tiempo y forma </a:t>
              </a:r>
              <a:r>
                <a:rPr lang="es-ES" sz="1200" b="1" dirty="0"/>
                <a:t>disponibilidad de </a:t>
              </a:r>
              <a:r>
                <a:rPr lang="es-ES" sz="1200" b="1" dirty="0" smtClean="0"/>
                <a:t>recursos.</a:t>
              </a:r>
              <a:endParaRPr lang="en-US" sz="1200" b="1" dirty="0"/>
            </a:p>
          </p:txBody>
        </p:sp>
        <p:grpSp>
          <p:nvGrpSpPr>
            <p:cNvPr id="8" name="Agrupar 7"/>
            <p:cNvGrpSpPr/>
            <p:nvPr/>
          </p:nvGrpSpPr>
          <p:grpSpPr>
            <a:xfrm>
              <a:off x="246888" y="1481328"/>
              <a:ext cx="4032504" cy="264348"/>
              <a:chOff x="568655" y="309467"/>
              <a:chExt cx="2309058" cy="891770"/>
            </a:xfrm>
          </p:grpSpPr>
          <p:sp>
            <p:nvSpPr>
              <p:cNvPr id="9" name="Rectángulo redondeado 8"/>
              <p:cNvSpPr/>
              <p:nvPr/>
            </p:nvSpPr>
            <p:spPr>
              <a:xfrm>
                <a:off x="568655" y="309467"/>
                <a:ext cx="2309058" cy="891770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Rectángulo 9"/>
              <p:cNvSpPr/>
              <p:nvPr/>
            </p:nvSpPr>
            <p:spPr>
              <a:xfrm>
                <a:off x="625877" y="366688"/>
                <a:ext cx="2194614" cy="8345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38100" rIns="762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x-none" sz="2000" b="1" kern="12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j-lt"/>
                  </a:rPr>
                  <a:t>OBJETIVOS </a:t>
                </a:r>
                <a:r>
                  <a:rPr lang="x-none" sz="2000" b="1" kern="12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j-lt"/>
                  </a:rPr>
                  <a:t>ESTRAT</a:t>
                </a:r>
                <a:r>
                  <a:rPr lang="es-ES" sz="2000" b="1" kern="12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j-lt"/>
                  </a:rPr>
                  <a:t>ÉG</a:t>
                </a:r>
                <a:r>
                  <a:rPr lang="x-none" sz="2000" b="1" kern="12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j-lt"/>
                  </a:rPr>
                  <a:t>ICOS</a:t>
                </a:r>
                <a:endParaRPr lang="en-US" sz="2000" b="1" kern="120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j-lt"/>
                </a:endParaRPr>
              </a:p>
            </p:txBody>
          </p:sp>
        </p:grpSp>
      </p:grpSp>
      <p:grpSp>
        <p:nvGrpSpPr>
          <p:cNvPr id="14" name="Agrupar 13"/>
          <p:cNvGrpSpPr/>
          <p:nvPr/>
        </p:nvGrpSpPr>
        <p:grpSpPr>
          <a:xfrm>
            <a:off x="3886200" y="1801368"/>
            <a:ext cx="4956048" cy="4434839"/>
            <a:chOff x="246888" y="1481328"/>
            <a:chExt cx="4032504" cy="5255129"/>
          </a:xfrm>
        </p:grpSpPr>
        <p:sp>
          <p:nvSpPr>
            <p:cNvPr id="15" name="CuadroTexto 14"/>
            <p:cNvSpPr txBox="1"/>
            <p:nvPr/>
          </p:nvSpPr>
          <p:spPr>
            <a:xfrm>
              <a:off x="246888" y="2069474"/>
              <a:ext cx="4032504" cy="4666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1463" lvl="0" indent="-214313"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es-ES" sz="1200" b="1" dirty="0"/>
                <a:t>Estatus sanitario </a:t>
              </a:r>
              <a:r>
                <a:rPr lang="es-ES" sz="1200" dirty="0"/>
                <a:t>animal fortalecido y mejorado, vigilancia y control de enfermedades animales de importancia económica y en la salud pública.</a:t>
              </a:r>
              <a:endParaRPr lang="en-US" sz="1200" dirty="0"/>
            </a:p>
            <a:p>
              <a:pPr marL="271463" lvl="0" indent="-214313"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es-ES" sz="1200" dirty="0"/>
                <a:t>Vacunación oficial del ganado contra la </a:t>
              </a:r>
              <a:r>
                <a:rPr lang="es-ES" sz="1200" b="1" dirty="0"/>
                <a:t>fiebre aftosa </a:t>
              </a:r>
              <a:r>
                <a:rPr lang="es-ES" sz="1200" dirty="0"/>
                <a:t>y muestreos serológicos para demostrar inmunidad y no circulación viral de la mencionada </a:t>
              </a:r>
              <a:r>
                <a:rPr lang="es-ES" sz="1200" dirty="0" smtClean="0"/>
                <a:t>enfermedad.</a:t>
              </a:r>
              <a:endParaRPr lang="en-US" sz="1200" dirty="0"/>
            </a:p>
            <a:p>
              <a:pPr marL="271463" lvl="0" indent="-214313"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es-ES" sz="1200" dirty="0"/>
                <a:t>Vacunación oficial del ganado bovino y otras especies contra la </a:t>
              </a:r>
              <a:r>
                <a:rPr lang="es-ES" sz="1200" b="1" dirty="0" smtClean="0"/>
                <a:t>brucelosis</a:t>
              </a:r>
              <a:r>
                <a:rPr lang="es-ES" sz="1200" dirty="0" smtClean="0"/>
                <a:t>.</a:t>
              </a:r>
              <a:endParaRPr lang="en-US" sz="1200" dirty="0"/>
            </a:p>
            <a:p>
              <a:pPr marL="271463" lvl="0" indent="-214313">
                <a:buFont typeface="Wingdings" panose="05000000000000000000" pitchFamily="2" charset="2"/>
                <a:buChar char="ü"/>
              </a:pPr>
              <a:r>
                <a:rPr lang="es-ES" sz="1200" b="1" dirty="0"/>
                <a:t>Registro, habilitación y control de plantas dedicadas a faenar, procesar y elaborar alimentos de origen animal</a:t>
              </a:r>
              <a:r>
                <a:rPr lang="es-ES" sz="1200" dirty="0"/>
                <a:t>, así como así también el transporte de los mismos, a fin de contribuir en el proceso de garantizar la inocuidad de los alimentos de origen </a:t>
              </a:r>
              <a:r>
                <a:rPr lang="es-ES" sz="1200" dirty="0" smtClean="0"/>
                <a:t>animal.</a:t>
              </a:r>
              <a:endParaRPr lang="en-US" sz="1200" dirty="0"/>
            </a:p>
            <a:p>
              <a:pPr marL="271463" lvl="0" indent="-214313"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es-ES" sz="1200" b="1" dirty="0"/>
                <a:t>Controles microbiológicos</a:t>
              </a:r>
              <a:r>
                <a:rPr lang="es-ES" sz="1200" dirty="0"/>
                <a:t>, de residuos y contaminantes en alimentos de origen </a:t>
              </a:r>
              <a:r>
                <a:rPr lang="es-ES" sz="1200" dirty="0" smtClean="0"/>
                <a:t>animal.</a:t>
              </a:r>
              <a:endParaRPr lang="en-US" sz="1200" dirty="0"/>
            </a:p>
            <a:p>
              <a:pPr marL="271463" lvl="0" indent="-214313"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es-ES" sz="1200" b="1" dirty="0"/>
                <a:t>Servicios </a:t>
              </a:r>
              <a:r>
                <a:rPr lang="es-ES" sz="1200" b="1" dirty="0" err="1"/>
                <a:t>laboratoriales</a:t>
              </a:r>
              <a:r>
                <a:rPr lang="es-ES" sz="1200" b="1" dirty="0"/>
                <a:t> </a:t>
              </a:r>
              <a:r>
                <a:rPr lang="es-ES" sz="1200" dirty="0"/>
                <a:t>de diagnóstico veterinario, producción de antígenos y control de calidad de biológicos de uso </a:t>
              </a:r>
              <a:r>
                <a:rPr lang="es-ES" sz="1200" dirty="0" smtClean="0"/>
                <a:t>veterinario.</a:t>
              </a:r>
              <a:endParaRPr lang="en-US" sz="1200" dirty="0"/>
            </a:p>
            <a:p>
              <a:pPr marL="271463" lvl="0" indent="-214313"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es-ES" sz="1200" b="1" dirty="0"/>
                <a:t>Registro, habilitación y control de firmas comerciales expendedoras de productos e insumos </a:t>
              </a:r>
              <a:r>
                <a:rPr lang="es-ES" sz="1200" dirty="0"/>
                <a:t>de uso en veterinaria y alimentos balanceado para consumo </a:t>
              </a:r>
              <a:r>
                <a:rPr lang="es-ES" sz="1200" dirty="0" smtClean="0"/>
                <a:t>animal.</a:t>
              </a:r>
              <a:endParaRPr lang="en-US" sz="1200" dirty="0"/>
            </a:p>
            <a:p>
              <a:pPr marL="271463" lvl="0" indent="-214313"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es-ES" sz="1200" b="1" dirty="0"/>
                <a:t>Certificados sanitarios </a:t>
              </a:r>
              <a:r>
                <a:rPr lang="es-ES" sz="1200" dirty="0"/>
                <a:t>garantizando la sanidad e inocuidad de productos y subproductos de origen animal a los mercados de exportación.</a:t>
              </a:r>
              <a:endParaRPr lang="en-US" sz="1200" dirty="0"/>
            </a:p>
          </p:txBody>
        </p:sp>
        <p:grpSp>
          <p:nvGrpSpPr>
            <p:cNvPr id="16" name="Agrupar 15"/>
            <p:cNvGrpSpPr/>
            <p:nvPr/>
          </p:nvGrpSpPr>
          <p:grpSpPr>
            <a:xfrm>
              <a:off x="246888" y="1481328"/>
              <a:ext cx="4032504" cy="441096"/>
              <a:chOff x="568655" y="309467"/>
              <a:chExt cx="2309058" cy="1488026"/>
            </a:xfrm>
          </p:grpSpPr>
          <p:sp>
            <p:nvSpPr>
              <p:cNvPr id="17" name="Rectángulo redondeado 16"/>
              <p:cNvSpPr/>
              <p:nvPr/>
            </p:nvSpPr>
            <p:spPr>
              <a:xfrm>
                <a:off x="568655" y="309467"/>
                <a:ext cx="2309058" cy="1449811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ectángulo 17"/>
              <p:cNvSpPr/>
              <p:nvPr/>
            </p:nvSpPr>
            <p:spPr>
              <a:xfrm>
                <a:off x="625877" y="404904"/>
                <a:ext cx="2194614" cy="13925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38100" rIns="762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0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j-lt"/>
                  </a:rPr>
                  <a:t>PRINCIPALES </a:t>
                </a:r>
                <a:r>
                  <a:rPr lang="es-ES" sz="2000" b="1" kern="12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j-lt"/>
                  </a:rPr>
                  <a:t>PRODUCTOS ENTREGADOS</a:t>
                </a:r>
                <a:endParaRPr lang="en-US" sz="2000" b="1" kern="120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+mj-lt"/>
                </a:endParaRPr>
              </a:p>
            </p:txBody>
          </p:sp>
        </p:grpSp>
      </p:grpSp>
      <p:sp>
        <p:nvSpPr>
          <p:cNvPr id="19" name="Marcador de contenido 2"/>
          <p:cNvSpPr txBox="1">
            <a:spLocks/>
          </p:cNvSpPr>
          <p:nvPr/>
        </p:nvSpPr>
        <p:spPr>
          <a:xfrm>
            <a:off x="256032" y="783120"/>
            <a:ext cx="8586216" cy="917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s-PY" sz="4400" b="1" smtClean="0">
                <a:latin typeface="+mj-lt"/>
                <a:ea typeface="+mj-ea"/>
                <a:cs typeface="+mj-cs"/>
              </a:rPr>
              <a:t>¿QUIENES SOMOS?</a:t>
            </a:r>
            <a:endParaRPr lang="es-PY" sz="4400" b="1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032" y="4590287"/>
            <a:ext cx="3291840" cy="15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82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100" y="1200149"/>
            <a:ext cx="8813800" cy="947738"/>
          </a:xfrm>
        </p:spPr>
        <p:txBody>
          <a:bodyPr>
            <a:normAutofit fontScale="90000"/>
          </a:bodyPr>
          <a:lstStyle/>
          <a:p>
            <a:pPr algn="ctr"/>
            <a:r>
              <a:rPr lang="es-PY" sz="4000" b="1" dirty="0"/>
              <a:t>COMPARATIVO </a:t>
            </a:r>
            <a:r>
              <a:rPr lang="es-PY" sz="2100" b="1" dirty="0" smtClean="0"/>
              <a:t/>
            </a:r>
            <a:br>
              <a:rPr lang="es-PY" sz="2100" b="1" dirty="0" smtClean="0"/>
            </a:br>
            <a:r>
              <a:rPr lang="es-PY" sz="2400" b="1" i="1" dirty="0" smtClean="0">
                <a:solidFill>
                  <a:schemeClr val="accent2">
                    <a:lumMod val="50000"/>
                  </a:schemeClr>
                </a:solidFill>
              </a:rPr>
              <a:t>GASTOS ENTRE 2.018 Y 2.019</a:t>
            </a:r>
            <a:endParaRPr lang="es-PY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165100" y="2247897"/>
          <a:ext cx="8813800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5" name="Hoja de cálculo" r:id="rId3" imgW="8813800" imgH="3162300" progId="Excel.Sheet.12">
                  <p:embed/>
                </p:oleObj>
              </mc:Choice>
              <mc:Fallback>
                <p:oleObj name="Hoja de cálculo" r:id="rId3" imgW="8813800" imgH="3162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100" y="2247897"/>
                        <a:ext cx="8813800" cy="316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269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633603"/>
              </p:ext>
            </p:extLst>
          </p:nvPr>
        </p:nvGraphicFramePr>
        <p:xfrm>
          <a:off x="406476" y="2424792"/>
          <a:ext cx="8288228" cy="370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 txBox="1">
            <a:spLocks noChangeArrowheads="1"/>
          </p:cNvSpPr>
          <p:nvPr/>
        </p:nvSpPr>
        <p:spPr bwMode="auto">
          <a:xfrm>
            <a:off x="400039" y="1207146"/>
            <a:ext cx="8310993" cy="56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/>
            <a:r>
              <a:rPr lang="es-PY" altLang="es-PY" sz="3600" b="1" dirty="0" smtClean="0">
                <a:latin typeface="+mj-lt"/>
              </a:rPr>
              <a:t>GRÁFICA POR </a:t>
            </a:r>
            <a:r>
              <a:rPr lang="es-PY" altLang="es-PY" sz="3600" b="1" dirty="0">
                <a:latin typeface="+mj-lt"/>
              </a:rPr>
              <a:t>FUENTE DE FINANCIAMIENTO</a:t>
            </a:r>
          </a:p>
        </p:txBody>
      </p:sp>
    </p:spTree>
    <p:extLst>
      <p:ext uri="{BB962C8B-B14F-4D97-AF65-F5344CB8AC3E}">
        <p14:creationId xmlns:p14="http://schemas.microsoft.com/office/powerpoint/2010/main" val="38794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 txBox="1">
            <a:spLocks noChangeArrowheads="1"/>
          </p:cNvSpPr>
          <p:nvPr/>
        </p:nvSpPr>
        <p:spPr bwMode="auto">
          <a:xfrm>
            <a:off x="400039" y="959278"/>
            <a:ext cx="8310993" cy="56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/>
            <a:r>
              <a:rPr lang="es-PY" altLang="es-PY" sz="3600" b="1" dirty="0" smtClean="0">
                <a:latin typeface="+mj-lt"/>
              </a:rPr>
              <a:t>OBSERVACIONES AL PRESUPUESTO</a:t>
            </a:r>
            <a:endParaRPr lang="es-PY" altLang="es-PY" sz="3600" b="1" dirty="0">
              <a:latin typeface="+mj-lt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950050"/>
              </p:ext>
            </p:extLst>
          </p:nvPr>
        </p:nvGraphicFramePr>
        <p:xfrm>
          <a:off x="433553" y="1536271"/>
          <a:ext cx="8335543" cy="500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Hoja de cálculo" r:id="rId3" imgW="10325100" imgH="6197600" progId="Excel.Sheet.12">
                  <p:embed/>
                </p:oleObj>
              </mc:Choice>
              <mc:Fallback>
                <p:oleObj name="Hoja de cálculo" r:id="rId3" imgW="10325100" imgH="6197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3553" y="1536271"/>
                        <a:ext cx="8335543" cy="5003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518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 txBox="1">
            <a:spLocks noChangeArrowheads="1"/>
          </p:cNvSpPr>
          <p:nvPr/>
        </p:nvSpPr>
        <p:spPr bwMode="auto">
          <a:xfrm>
            <a:off x="400039" y="959278"/>
            <a:ext cx="8310993" cy="56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/>
            <a:r>
              <a:rPr lang="es-PY" altLang="es-PY" sz="3600" b="1" smtClean="0">
                <a:latin typeface="+mj-lt"/>
              </a:rPr>
              <a:t>OBSERVACIONES AL PRESUPUESTO</a:t>
            </a:r>
            <a:endParaRPr lang="es-PY" altLang="es-PY" sz="3600" b="1" dirty="0">
              <a:latin typeface="+mj-lt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700172"/>
              </p:ext>
            </p:extLst>
          </p:nvPr>
        </p:nvGraphicFramePr>
        <p:xfrm>
          <a:off x="212437" y="1673430"/>
          <a:ext cx="8692328" cy="4736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Hoja de cálculo" r:id="rId3" imgW="10325100" imgH="5626100" progId="Excel.Sheet.12">
                  <p:embed/>
                </p:oleObj>
              </mc:Choice>
              <mc:Fallback>
                <p:oleObj name="Hoja de cálculo" r:id="rId3" imgW="10325100" imgH="5626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437" y="1673430"/>
                        <a:ext cx="8692328" cy="4736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4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 txBox="1">
            <a:spLocks noChangeArrowheads="1"/>
          </p:cNvSpPr>
          <p:nvPr/>
        </p:nvSpPr>
        <p:spPr bwMode="auto">
          <a:xfrm>
            <a:off x="345175" y="1251886"/>
            <a:ext cx="8310993" cy="56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/>
            <a:r>
              <a:rPr lang="es-PY" altLang="es-PY" sz="3600" b="1" smtClean="0">
                <a:latin typeface="+mj-lt"/>
              </a:rPr>
              <a:t>OBSERVACIONES AL PRESUPUESTO</a:t>
            </a:r>
            <a:endParaRPr lang="es-PY" altLang="es-PY" sz="3600" b="1" dirty="0">
              <a:latin typeface="+mj-lt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83327"/>
              </p:ext>
            </p:extLst>
          </p:nvPr>
        </p:nvGraphicFramePr>
        <p:xfrm>
          <a:off x="310896" y="2017395"/>
          <a:ext cx="8357716" cy="2435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Hoja de cálculo" r:id="rId3" imgW="10325100" imgH="3009900" progId="Excel.Sheet.12">
                  <p:embed/>
                </p:oleObj>
              </mc:Choice>
              <mc:Fallback>
                <p:oleObj name="Hoja de cálculo" r:id="rId3" imgW="10325100" imgH="3009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896" y="2017395"/>
                        <a:ext cx="8357716" cy="2435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16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859536" y="2359152"/>
            <a:ext cx="76608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4000" b="1" dirty="0" smtClean="0">
                <a:latin typeface="+mj-lt"/>
              </a:rPr>
              <a:t>SENACSA, </a:t>
            </a:r>
            <a:r>
              <a:rPr lang="es-ES_tradnl" sz="4000" b="1" smtClean="0">
                <a:latin typeface="+mj-lt"/>
              </a:rPr>
              <a:t>52 AÑOS CON LA GENTE</a:t>
            </a:r>
            <a:r>
              <a:rPr lang="mr-IN" sz="4000" b="1" dirty="0" smtClean="0">
                <a:latin typeface="+mj-lt"/>
              </a:rPr>
              <a:t>…</a:t>
            </a:r>
            <a:endParaRPr lang="es-ES" sz="4000" b="1" dirty="0" smtClean="0">
              <a:latin typeface="+mj-lt"/>
            </a:endParaRPr>
          </a:p>
          <a:p>
            <a:pPr algn="ctr"/>
            <a:endParaRPr lang="es-ES" sz="4000" b="1" dirty="0">
              <a:latin typeface="+mj-lt"/>
            </a:endParaRPr>
          </a:p>
          <a:p>
            <a:pPr algn="ctr"/>
            <a:r>
              <a:rPr lang="es-ES" sz="4000" b="1" dirty="0" smtClean="0">
                <a:latin typeface="+mj-lt"/>
              </a:rPr>
              <a:t>MUCHAS GRACIAS</a:t>
            </a:r>
            <a:endParaRPr lang="es-ES_tradnl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12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60358" y="956856"/>
            <a:ext cx="5287879" cy="981672"/>
          </a:xfr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es-PY" sz="4400" b="1" dirty="0">
                <a:latin typeface="+mj-lt"/>
                <a:ea typeface="+mj-ea"/>
                <a:cs typeface="+mj-cs"/>
              </a:rPr>
              <a:t>SITUACION </a:t>
            </a:r>
            <a:r>
              <a:rPr lang="es-PY" sz="4400" b="1" dirty="0" smtClean="0">
                <a:latin typeface="+mj-lt"/>
                <a:ea typeface="+mj-ea"/>
                <a:cs typeface="+mj-cs"/>
              </a:rPr>
              <a:t>SANITARIA</a:t>
            </a:r>
          </a:p>
          <a:p>
            <a:pPr algn="ctr">
              <a:spcBef>
                <a:spcPct val="0"/>
              </a:spcBef>
              <a:buNone/>
            </a:pPr>
            <a:r>
              <a:rPr lang="es-PY" sz="27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Certificaciones Obtenidas</a:t>
            </a:r>
            <a:endParaRPr lang="es-PY" sz="2700" b="1" i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241479" y="2493143"/>
            <a:ext cx="4501971" cy="322787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PY" sz="2100" dirty="0"/>
          </a:p>
          <a:p>
            <a:pPr marL="0" indent="0">
              <a:buNone/>
            </a:pPr>
            <a:r>
              <a:rPr lang="es-PY" sz="2100" dirty="0"/>
              <a:t>1- FIEBRE AFTOSA</a:t>
            </a:r>
          </a:p>
          <a:p>
            <a:pPr marL="268288" indent="-268288">
              <a:buNone/>
            </a:pPr>
            <a:r>
              <a:rPr lang="es-PY" sz="2100" dirty="0"/>
              <a:t>2- ENCEFALOPATIA ESPONGIFORME </a:t>
            </a:r>
            <a:r>
              <a:rPr lang="es-PY" sz="2100" dirty="0" smtClean="0"/>
              <a:t>  BOVINA </a:t>
            </a:r>
            <a:r>
              <a:rPr lang="es-PY" sz="2100" dirty="0"/>
              <a:t>(EEB)</a:t>
            </a:r>
          </a:p>
          <a:p>
            <a:pPr marL="0" indent="0">
              <a:buNone/>
            </a:pPr>
            <a:r>
              <a:rPr lang="es-PY" sz="2100" dirty="0" smtClean="0"/>
              <a:t>3- </a:t>
            </a:r>
            <a:r>
              <a:rPr lang="es-PY" sz="2100" dirty="0"/>
              <a:t>PESTE  BOVINA</a:t>
            </a:r>
          </a:p>
          <a:p>
            <a:pPr marL="0" indent="0">
              <a:buNone/>
            </a:pPr>
            <a:r>
              <a:rPr lang="es-PY" sz="2100" dirty="0"/>
              <a:t>4- PESTE EQUINA</a:t>
            </a:r>
          </a:p>
          <a:p>
            <a:pPr marL="0" indent="0">
              <a:buNone/>
            </a:pPr>
            <a:r>
              <a:rPr lang="es-PY" sz="2100" dirty="0"/>
              <a:t>5- PESTE DE LOS PEQUEÑOS RUMIANES</a:t>
            </a:r>
          </a:p>
          <a:p>
            <a:pPr marL="0" indent="0">
              <a:buNone/>
            </a:pPr>
            <a:r>
              <a:rPr lang="es-PY" sz="2100" dirty="0"/>
              <a:t>6- PESTE PORCINA </a:t>
            </a:r>
            <a:r>
              <a:rPr lang="es-PY" sz="2100" dirty="0" smtClean="0"/>
              <a:t>CLÁSICA</a:t>
            </a:r>
            <a:endParaRPr lang="es-PY" sz="2100" dirty="0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4947851" y="2918242"/>
            <a:ext cx="3914461" cy="7561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Y" sz="2100" dirty="0"/>
              <a:t>1- ENFERMEDAD DE NEWCASTLE</a:t>
            </a:r>
          </a:p>
          <a:p>
            <a:pPr marL="0" indent="0">
              <a:buNone/>
            </a:pPr>
            <a:endParaRPr lang="es-PY" sz="2100" dirty="0"/>
          </a:p>
        </p:txBody>
      </p:sp>
      <p:sp>
        <p:nvSpPr>
          <p:cNvPr id="2" name="Rectángulo redondeado 1"/>
          <p:cNvSpPr/>
          <p:nvPr/>
        </p:nvSpPr>
        <p:spPr>
          <a:xfrm>
            <a:off x="241479" y="2145799"/>
            <a:ext cx="4501971" cy="34734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500" cap="all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ORGANIZACIÓN MUNDIAL DE SANIDAD ANIMAL </a:t>
            </a:r>
            <a:r>
              <a:rPr lang="es-PY" sz="15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- </a:t>
            </a:r>
            <a:r>
              <a:rPr lang="es-PY" sz="15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OIE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4947851" y="2145799"/>
            <a:ext cx="3914461" cy="34734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600" cap="all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NACIONAL</a:t>
            </a:r>
            <a:endParaRPr lang="es-PY" sz="1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6977" y="5815830"/>
            <a:ext cx="8620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/>
              <a:t>El Paraguay ostenta 6 de las 7 certificaciones sanitarias que otorga la OIE, siendo la última enfermedad exótica en el país; es decir, no presente en nuestro territorio.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73711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370763" y="955009"/>
            <a:ext cx="8288207" cy="647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MX" altLang="es-PY" b="1" dirty="0" smtClean="0"/>
              <a:t>ORGANIZACIÓN INSTITUCIONAL </a:t>
            </a:r>
            <a:r>
              <a:rPr lang="es-MX" altLang="es-PY" dirty="0" smtClean="0"/>
              <a:t/>
            </a:r>
            <a:br>
              <a:rPr lang="es-MX" altLang="es-PY" dirty="0" smtClean="0"/>
            </a:br>
            <a:r>
              <a:rPr lang="es-MX" altLang="es-PY" sz="3100" b="1" i="1" dirty="0">
                <a:solidFill>
                  <a:schemeClr val="accent2">
                    <a:lumMod val="50000"/>
                  </a:schemeClr>
                </a:solidFill>
              </a:rPr>
              <a:t>Distribución Geográfica</a:t>
            </a:r>
            <a:endParaRPr lang="es-PY" altLang="es-PY" sz="31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315746616"/>
              </p:ext>
            </p:extLst>
          </p:nvPr>
        </p:nvGraphicFramePr>
        <p:xfrm>
          <a:off x="-768495" y="2348457"/>
          <a:ext cx="6426631" cy="3244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99234" y="3741661"/>
            <a:ext cx="13065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sz="3000" dirty="0" smtClean="0">
                <a:solidFill>
                  <a:schemeClr val="bg1"/>
                </a:solidFill>
              </a:rPr>
              <a:t>Central</a:t>
            </a:r>
            <a:endParaRPr lang="es-PY" sz="3000" dirty="0">
              <a:solidFill>
                <a:schemeClr val="bg1"/>
              </a:solidFill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820219659"/>
              </p:ext>
            </p:extLst>
          </p:nvPr>
        </p:nvGraphicFramePr>
        <p:xfrm>
          <a:off x="3696351" y="1813303"/>
          <a:ext cx="6426631" cy="4711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4543191" y="3695167"/>
            <a:ext cx="13551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sz="3000" dirty="0" smtClean="0">
                <a:solidFill>
                  <a:schemeClr val="bg1"/>
                </a:solidFill>
              </a:rPr>
              <a:t>Interior</a:t>
            </a:r>
            <a:endParaRPr lang="es-PY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8843" y="1785712"/>
            <a:ext cx="7886700" cy="1471838"/>
          </a:xfrm>
        </p:spPr>
        <p:txBody>
          <a:bodyPr>
            <a:normAutofit/>
          </a:bodyPr>
          <a:lstStyle/>
          <a:p>
            <a:pPr algn="ctr"/>
            <a:r>
              <a:rPr lang="es-ES_tradnl" sz="5400" b="1" dirty="0" smtClean="0"/>
              <a:t>DATOS ESTADÍSTICOS</a:t>
            </a:r>
            <a:endParaRPr lang="es-ES_tradnl" sz="5400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79" y="3031866"/>
            <a:ext cx="2821214" cy="251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2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541" y="1811183"/>
            <a:ext cx="8674769" cy="3593575"/>
          </a:xfrm>
        </p:spPr>
        <p:txBody>
          <a:bodyPr>
            <a:normAutofit/>
          </a:bodyPr>
          <a:lstStyle/>
          <a:p>
            <a:pPr algn="ctr"/>
            <a:r>
              <a:rPr lang="es-PY" sz="3700" b="1" dirty="0" smtClean="0"/>
              <a:t>EXPORTACION DE CARNES, MENUDENCIAS, </a:t>
            </a:r>
            <a:br>
              <a:rPr lang="es-PY" sz="3700" b="1" dirty="0" smtClean="0"/>
            </a:br>
            <a:r>
              <a:rPr lang="es-PY" sz="3700" b="1" dirty="0" smtClean="0"/>
              <a:t>PRODUCTOS Y SUBPRODUCTOS</a:t>
            </a:r>
            <a:r>
              <a:rPr lang="es-PY" b="1" dirty="0" smtClean="0"/>
              <a:t/>
            </a:r>
            <a:br>
              <a:rPr lang="es-PY" b="1" dirty="0" smtClean="0"/>
            </a:br>
            <a:r>
              <a:rPr lang="es-PY" dirty="0"/>
              <a:t/>
            </a:r>
            <a:br>
              <a:rPr lang="es-PY" dirty="0"/>
            </a:br>
            <a:r>
              <a:rPr lang="es-PY" sz="3000" i="1" dirty="0" smtClean="0">
                <a:solidFill>
                  <a:schemeClr val="accent2">
                    <a:lumMod val="50000"/>
                  </a:schemeClr>
                </a:solidFill>
              </a:rPr>
              <a:t>Cierre al 31 de agosto 2018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2416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2024" y="552813"/>
            <a:ext cx="8586216" cy="671552"/>
          </a:xfrm>
        </p:spPr>
        <p:txBody>
          <a:bodyPr>
            <a:normAutofit/>
          </a:bodyPr>
          <a:lstStyle/>
          <a:p>
            <a:pPr algn="ctr"/>
            <a:r>
              <a:rPr lang="es-ES_tradnl" sz="2000" b="1" dirty="0"/>
              <a:t>EXPORTACION DE CARNE BOVINA POR AÑO </a:t>
            </a:r>
            <a:r>
              <a:rPr lang="es-ES_tradnl" sz="2400" b="1" dirty="0" smtClean="0"/>
              <a:t/>
            </a:r>
            <a:br>
              <a:rPr lang="es-ES_tradnl" sz="2400" b="1" dirty="0" smtClean="0"/>
            </a:br>
            <a:r>
              <a:rPr lang="es-ES_tradnl" sz="1300" b="1" dirty="0" smtClean="0">
                <a:solidFill>
                  <a:schemeClr val="accent2">
                    <a:lumMod val="50000"/>
                  </a:schemeClr>
                </a:solidFill>
              </a:rPr>
              <a:t>DESDE </a:t>
            </a:r>
            <a:r>
              <a:rPr lang="es-ES_tradnl" sz="1300" b="1" dirty="0">
                <a:solidFill>
                  <a:schemeClr val="accent2">
                    <a:lumMod val="50000"/>
                  </a:schemeClr>
                </a:solidFill>
              </a:rPr>
              <a:t>EL 1 DE ENERO AL 31 DE AGOSTO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595607" y="1162379"/>
            <a:ext cx="206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b="1" dirty="0" smtClean="0"/>
              <a:t>En Miles de Dólares</a:t>
            </a:r>
            <a:endParaRPr lang="es-PY" b="1" dirty="0"/>
          </a:p>
        </p:txBody>
      </p:sp>
      <p:graphicFrame>
        <p:nvGraphicFramePr>
          <p:cNvPr id="6" name="5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359336"/>
              </p:ext>
            </p:extLst>
          </p:nvPr>
        </p:nvGraphicFramePr>
        <p:xfrm>
          <a:off x="373542" y="1531711"/>
          <a:ext cx="8477249" cy="2234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7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54271"/>
              </p:ext>
            </p:extLst>
          </p:nvPr>
        </p:nvGraphicFramePr>
        <p:xfrm>
          <a:off x="372075" y="4231039"/>
          <a:ext cx="8523951" cy="2405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3908128" y="3841002"/>
            <a:ext cx="1427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b="1" dirty="0" smtClean="0"/>
              <a:t>En </a:t>
            </a:r>
            <a:r>
              <a:rPr lang="es-PY" b="1" dirty="0" smtClean="0"/>
              <a:t>Toneladas</a:t>
            </a:r>
            <a:endParaRPr lang="es-PY" b="1" dirty="0"/>
          </a:p>
        </p:txBody>
      </p:sp>
    </p:spTree>
    <p:extLst>
      <p:ext uri="{BB962C8B-B14F-4D97-AF65-F5344CB8AC3E}">
        <p14:creationId xmlns:p14="http://schemas.microsoft.com/office/powerpoint/2010/main" val="6234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37744" y="463389"/>
            <a:ext cx="8586216" cy="915034"/>
          </a:xfrm>
        </p:spPr>
        <p:txBody>
          <a:bodyPr>
            <a:normAutofit/>
          </a:bodyPr>
          <a:lstStyle/>
          <a:p>
            <a:pPr algn="ctr"/>
            <a:r>
              <a:rPr lang="es-ES_tradnl" sz="2000" b="1" dirty="0"/>
              <a:t>EXPORTACION DE MENUDENCIA BOVINA POR AÑO </a:t>
            </a:r>
            <a:r>
              <a:rPr lang="es-ES_tradnl" sz="2400" b="1" dirty="0" smtClean="0"/>
              <a:t/>
            </a:r>
            <a:br>
              <a:rPr lang="es-ES_tradnl" sz="2400" b="1" dirty="0" smtClean="0"/>
            </a:br>
            <a:r>
              <a:rPr lang="es-ES_tradnl" sz="1300" b="1" dirty="0" smtClean="0">
                <a:solidFill>
                  <a:schemeClr val="accent2">
                    <a:lumMod val="50000"/>
                  </a:schemeClr>
                </a:solidFill>
              </a:rPr>
              <a:t>DESDE </a:t>
            </a:r>
            <a:r>
              <a:rPr lang="es-ES_tradnl" sz="1300" b="1" dirty="0">
                <a:solidFill>
                  <a:schemeClr val="accent2">
                    <a:lumMod val="50000"/>
                  </a:schemeClr>
                </a:solidFill>
              </a:rPr>
              <a:t>EL 1 DE ENERO AL 31 DE AGOSTO </a:t>
            </a:r>
          </a:p>
        </p:txBody>
      </p:sp>
      <p:graphicFrame>
        <p:nvGraphicFramePr>
          <p:cNvPr id="5" name="4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10226"/>
              </p:ext>
            </p:extLst>
          </p:nvPr>
        </p:nvGraphicFramePr>
        <p:xfrm>
          <a:off x="294469" y="1461384"/>
          <a:ext cx="8493071" cy="2397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701941"/>
              </p:ext>
            </p:extLst>
          </p:nvPr>
        </p:nvGraphicFramePr>
        <p:xfrm>
          <a:off x="278971" y="4241330"/>
          <a:ext cx="8508569" cy="2407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595607" y="1146881"/>
            <a:ext cx="206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b="1" dirty="0" smtClean="0"/>
              <a:t>En Miles de Dólares</a:t>
            </a:r>
            <a:endParaRPr lang="es-PY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908128" y="3871998"/>
            <a:ext cx="1427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b="1" dirty="0" smtClean="0"/>
              <a:t>En </a:t>
            </a:r>
            <a:r>
              <a:rPr lang="es-PY" b="1" dirty="0" smtClean="0"/>
              <a:t>Toneladas</a:t>
            </a:r>
            <a:endParaRPr lang="es-PY" b="1" dirty="0"/>
          </a:p>
        </p:txBody>
      </p:sp>
    </p:spTree>
    <p:extLst>
      <p:ext uri="{BB962C8B-B14F-4D97-AF65-F5344CB8AC3E}">
        <p14:creationId xmlns:p14="http://schemas.microsoft.com/office/powerpoint/2010/main" val="6431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37744" y="518253"/>
            <a:ext cx="8586216" cy="915034"/>
          </a:xfrm>
        </p:spPr>
        <p:txBody>
          <a:bodyPr>
            <a:normAutofit/>
          </a:bodyPr>
          <a:lstStyle/>
          <a:p>
            <a:pPr algn="ctr"/>
            <a:r>
              <a:rPr lang="es-ES_tradnl" sz="3500" b="1" dirty="0" smtClean="0"/>
              <a:t>COMPARATIVO 2.017-2.018</a:t>
            </a:r>
            <a:endParaRPr lang="es-ES_tradnl" sz="3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137311"/>
              </p:ext>
            </p:extLst>
          </p:nvPr>
        </p:nvGraphicFramePr>
        <p:xfrm>
          <a:off x="724435" y="1360559"/>
          <a:ext cx="7651810" cy="5097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Hoja de cálculo" r:id="rId3" imgW="7419857" imgH="4943535" progId="Excel.Sheet.12">
                  <p:embed/>
                </p:oleObj>
              </mc:Choice>
              <mc:Fallback>
                <p:oleObj name="Hoja de cálculo" r:id="rId3" imgW="7419857" imgH="49435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4435" y="1360559"/>
                        <a:ext cx="7651810" cy="5097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Elipse"/>
          <p:cNvSpPr/>
          <p:nvPr/>
        </p:nvSpPr>
        <p:spPr>
          <a:xfrm>
            <a:off x="3347633" y="4967210"/>
            <a:ext cx="1038387" cy="30221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6" name="5 Elipse"/>
          <p:cNvSpPr/>
          <p:nvPr/>
        </p:nvSpPr>
        <p:spPr>
          <a:xfrm>
            <a:off x="6852832" y="3050586"/>
            <a:ext cx="604434" cy="60443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450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1507</TotalTime>
  <Words>538</Words>
  <Application>Microsoft Office PowerPoint</Application>
  <PresentationFormat>Presentación en pantalla (4:3)</PresentationFormat>
  <Paragraphs>116</Paragraphs>
  <Slides>25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5" baseType="lpstr">
      <vt:lpstr>Arial</vt:lpstr>
      <vt:lpstr>Mangal</vt:lpstr>
      <vt:lpstr>Calibri Light</vt:lpstr>
      <vt:lpstr>Wingdings</vt:lpstr>
      <vt:lpstr>Bauhaus 93</vt:lpstr>
      <vt:lpstr>Calibri</vt:lpstr>
      <vt:lpstr>Gungsuh</vt:lpstr>
      <vt:lpstr>Tema de Office</vt:lpstr>
      <vt:lpstr>Hoja de cálculo</vt:lpstr>
      <vt:lpstr>Microsoft Excel Worksheet</vt:lpstr>
      <vt:lpstr>Presentación de PowerPoint</vt:lpstr>
      <vt:lpstr>Presentación de PowerPoint</vt:lpstr>
      <vt:lpstr>Presentación de PowerPoint</vt:lpstr>
      <vt:lpstr>ORGANIZACIÓN INSTITUCIONAL  Distribución Geográfica</vt:lpstr>
      <vt:lpstr>DATOS ESTADÍSTICOS</vt:lpstr>
      <vt:lpstr>EXPORTACION DE CARNES, MENUDENCIAS,  PRODUCTOS Y SUBPRODUCTOS  Cierre al 31 de agosto 2018</vt:lpstr>
      <vt:lpstr>EXPORTACION DE CARNE BOVINA POR AÑO  DESDE EL 1 DE ENERO AL 31 DE AGOSTO</vt:lpstr>
      <vt:lpstr>EXPORTACION DE MENUDENCIA BOVINA POR AÑO  DESDE EL 1 DE ENERO AL 31 DE AGOSTO </vt:lpstr>
      <vt:lpstr>COMPARATIVO 2.017-2.018</vt:lpstr>
      <vt:lpstr>EXPORTACIONES POR ESPECIE</vt:lpstr>
      <vt:lpstr>BOVINA</vt:lpstr>
      <vt:lpstr>AVIAR</vt:lpstr>
      <vt:lpstr>PORCINA</vt:lpstr>
      <vt:lpstr>INVERSIONES</vt:lpstr>
      <vt:lpstr>RECURSOS HUMANOS</vt:lpstr>
      <vt:lpstr>Presentación de PowerPoint</vt:lpstr>
      <vt:lpstr>PARQUE AUTOMOTOR</vt:lpstr>
      <vt:lpstr>Presentación de PowerPoint</vt:lpstr>
      <vt:lpstr>POR ORIGEN DEL INGRESO</vt:lpstr>
      <vt:lpstr>COMPARATIVO  GASTOS ENTRE 2.018 Y 2.019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User9</cp:lastModifiedBy>
  <cp:revision>116</cp:revision>
  <dcterms:created xsi:type="dcterms:W3CDTF">2018-09-13T16:10:19Z</dcterms:created>
  <dcterms:modified xsi:type="dcterms:W3CDTF">2018-09-24T22:34:10Z</dcterms:modified>
</cp:coreProperties>
</file>