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5" r:id="rId1"/>
  </p:sldMasterIdLst>
  <p:notesMasterIdLst>
    <p:notesMasterId r:id="rId30"/>
  </p:notesMasterIdLst>
  <p:handoutMasterIdLst>
    <p:handoutMasterId r:id="rId31"/>
  </p:handoutMasterIdLst>
  <p:sldIdLst>
    <p:sldId id="477" r:id="rId2"/>
    <p:sldId id="576" r:id="rId3"/>
    <p:sldId id="554" r:id="rId4"/>
    <p:sldId id="551" r:id="rId5"/>
    <p:sldId id="578" r:id="rId6"/>
    <p:sldId id="579" r:id="rId7"/>
    <p:sldId id="580" r:id="rId8"/>
    <p:sldId id="577" r:id="rId9"/>
    <p:sldId id="555" r:id="rId10"/>
    <p:sldId id="556" r:id="rId11"/>
    <p:sldId id="582" r:id="rId12"/>
    <p:sldId id="583" r:id="rId13"/>
    <p:sldId id="543" r:id="rId14"/>
    <p:sldId id="564" r:id="rId15"/>
    <p:sldId id="565" r:id="rId16"/>
    <p:sldId id="566" r:id="rId17"/>
    <p:sldId id="567" r:id="rId18"/>
    <p:sldId id="548" r:id="rId19"/>
    <p:sldId id="569" r:id="rId20"/>
    <p:sldId id="568" r:id="rId21"/>
    <p:sldId id="585" r:id="rId22"/>
    <p:sldId id="563" r:id="rId23"/>
    <p:sldId id="584" r:id="rId24"/>
    <p:sldId id="570" r:id="rId25"/>
    <p:sldId id="571" r:id="rId26"/>
    <p:sldId id="572" r:id="rId27"/>
    <p:sldId id="574" r:id="rId28"/>
    <p:sldId id="581" r:id="rId29"/>
  </p:sldIdLst>
  <p:sldSz cx="9144000" cy="6858000" type="screen4x3"/>
  <p:notesSz cx="6858000" cy="9926638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FFCC00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8" autoAdjust="0"/>
    <p:restoredTop sz="93554" autoAdjust="0"/>
  </p:normalViewPr>
  <p:slideViewPr>
    <p:cSldViewPr>
      <p:cViewPr varScale="1">
        <p:scale>
          <a:sx n="97" d="100"/>
          <a:sy n="97" d="100"/>
        </p:scale>
        <p:origin x="4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18" y="-96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piter\planificacion%20economica$\ANTEPROYECTO%202019\Resumen%20Anteproyecto%20MOPC_2019_V8_2018_M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ANTEP MOPC 2019</c:v>
          </c:tx>
          <c:spPr>
            <a:solidFill>
              <a:srgbClr val="FF9933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S"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$406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59733158355205"/>
                      <c:h val="8.0374394467350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33-4D08-8F10-DFC05BCEF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(Hoja11!$K$16,Hoja11!$K$25,Hoja11!$K$27)</c:f>
              <c:strCache>
                <c:ptCount val="2"/>
                <c:pt idx="0">
                  <c:v>MULTILATERALES</c:v>
                </c:pt>
                <c:pt idx="1">
                  <c:v>FONDOS LOCALES</c:v>
                </c:pt>
              </c:strCache>
              <c:extLst/>
            </c:strRef>
          </c:cat>
          <c:val>
            <c:numRef>
              <c:f>(Hoja11!$L$16,Hoja11!$L$25,Hoja11!$L$27)</c:f>
              <c:numCache>
                <c:formatCode>[$$-540A]#,##0_ ;\-[$$-540A]#,##0\ </c:formatCode>
                <c:ptCount val="2"/>
                <c:pt idx="0" formatCode="0">
                  <c:v>405.69447876865542</c:v>
                </c:pt>
                <c:pt idx="1">
                  <c:v>688.22916273751957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E33-4D08-8F10-DFC05BCEF563}"/>
            </c:ext>
          </c:extLst>
        </c:ser>
        <c:ser>
          <c:idx val="1"/>
          <c:order val="1"/>
          <c:tx>
            <c:v>ANTEP MH 2019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$443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33-4D08-8F10-DFC05BCEF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(Hoja11!$K$16,Hoja11!$K$25,Hoja11!$K$27)</c:f>
              <c:strCache>
                <c:ptCount val="2"/>
                <c:pt idx="0">
                  <c:v>MULTILATERALES</c:v>
                </c:pt>
                <c:pt idx="1">
                  <c:v>FONDOS LOCALES</c:v>
                </c:pt>
              </c:strCache>
              <c:extLst/>
            </c:strRef>
          </c:cat>
          <c:val>
            <c:numRef>
              <c:f>(Hoja11!$M$16,Hoja11!$M$25,Hoja11!$M$27)</c:f>
              <c:numCache>
                <c:formatCode>[$$-540A]#,##0_ ;\-[$$-540A]#,##0\ </c:formatCode>
                <c:ptCount val="2"/>
                <c:pt idx="0" formatCode="0">
                  <c:v>443.33977886415033</c:v>
                </c:pt>
                <c:pt idx="1">
                  <c:v>416.49686168203169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E33-4D08-8F10-DFC05BCEF5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5670528"/>
        <c:axId val="65721472"/>
      </c:barChart>
      <c:catAx>
        <c:axId val="656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721472"/>
        <c:crosses val="autoZero"/>
        <c:auto val="1"/>
        <c:lblAlgn val="ctr"/>
        <c:lblOffset val="100"/>
        <c:noMultiLvlLbl val="0"/>
      </c:catAx>
      <c:valAx>
        <c:axId val="657214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567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3209150487791E-2"/>
          <c:y val="0.15945946205285824"/>
          <c:w val="0.9387300420426794"/>
          <c:h val="0.755795871407776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'Ajuste MOPC'!$B$21</c:f>
              <c:strCache>
                <c:ptCount val="1"/>
                <c:pt idx="0">
                  <c:v>2019 Incial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861125948503145E-3"/>
                  <c:y val="-0.2754182754182755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es-ES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860</a:t>
                    </a:r>
                    <a:endParaRPr lang="en-US" dirty="0"/>
                  </a:p>
                </c:rich>
              </c:tx>
              <c:spPr>
                <a:solidFill>
                  <a:srgbClr val="92D05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s-E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E37C-4D0B-BDD9-ADE3EFAA3AC8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s-PY"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860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Y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7C-4D0B-BDD9-ADE3EFAA3AC8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PY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'Ajuste MOPC'!$C$20:$D$20</c:f>
              <c:strCache>
                <c:ptCount val="2"/>
                <c:pt idx="0">
                  <c:v>1er Semestre</c:v>
                </c:pt>
                <c:pt idx="1">
                  <c:v>2do Semestre</c:v>
                </c:pt>
              </c:strCache>
            </c:strRef>
          </c:cat>
          <c:val>
            <c:numRef>
              <c:f>'Ajuste MOPC'!$C$21:$D$21</c:f>
              <c:numCache>
                <c:formatCode>#,##0.0</c:formatCode>
                <c:ptCount val="2"/>
                <c:pt idx="0">
                  <c:v>871.72019863049229</c:v>
                </c:pt>
                <c:pt idx="1">
                  <c:v>871.72019863049229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7C-4D0B-BDD9-ADE3EFAA3AC8}"/>
            </c:ext>
          </c:extLst>
        </c:ser>
        <c:ser>
          <c:idx val="1"/>
          <c:order val="1"/>
          <c:tx>
            <c:strRef>
              <c:f>'Ajuste MOPC'!$B$22</c:f>
              <c:strCache>
                <c:ptCount val="1"/>
                <c:pt idx="0">
                  <c:v>Programáticos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'Ajuste MOPC'!$C$20:$D$20</c:f>
              <c:strCache>
                <c:ptCount val="2"/>
                <c:pt idx="0">
                  <c:v>1er Semestre</c:v>
                </c:pt>
                <c:pt idx="1">
                  <c:v>2do Semestre</c:v>
                </c:pt>
              </c:strCache>
            </c:strRef>
          </c:cat>
          <c:val>
            <c:numRef>
              <c:f>'Ajuste MOPC'!$C$22:$D$22</c:f>
              <c:numCache>
                <c:formatCode>General</c:formatCode>
                <c:ptCount val="2"/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7C-4D0B-BDD9-ADE3EFAA3AC8}"/>
            </c:ext>
          </c:extLst>
        </c:ser>
        <c:ser>
          <c:idx val="2"/>
          <c:order val="2"/>
          <c:tx>
            <c:strRef>
              <c:f>'Ajuste MOPC'!$B$23</c:f>
              <c:strCache>
                <c:ptCount val="1"/>
                <c:pt idx="0">
                  <c:v>Ruta 9 - 20% Anticipo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0.216119623976888"/>
                  <c:y val="-7.7220077220077699E-3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7C-4D0B-BDD9-ADE3EFAA3AC8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'Ajuste MOPC'!$C$20:$D$20</c:f>
              <c:strCache>
                <c:ptCount val="2"/>
                <c:pt idx="0">
                  <c:v>1er Semestre</c:v>
                </c:pt>
                <c:pt idx="1">
                  <c:v>2do Semestre</c:v>
                </c:pt>
              </c:strCache>
            </c:strRef>
          </c:cat>
          <c:val>
            <c:numRef>
              <c:f>'Ajuste MOPC'!$C$23:$D$23</c:f>
              <c:numCache>
                <c:formatCode>General</c:formatCode>
                <c:ptCount val="2"/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7C-4D0B-BDD9-ADE3EFAA3AC8}"/>
            </c:ext>
          </c:extLst>
        </c:ser>
        <c:ser>
          <c:idx val="3"/>
          <c:order val="3"/>
          <c:tx>
            <c:strRef>
              <c:f>'Ajuste MOPC'!$B$24</c:f>
              <c:strCache>
                <c:ptCount val="1"/>
                <c:pt idx="0">
                  <c:v>Varios Multilaterales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523170539005492"/>
                  <c:y val="-0.12998861499263722"/>
                </c:manualLayout>
              </c:layout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37C-4D0B-BDD9-ADE3EFAA3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'Ajuste MOPC'!$C$20:$D$20</c:f>
              <c:strCache>
                <c:ptCount val="2"/>
                <c:pt idx="0">
                  <c:v>1er Semestre</c:v>
                </c:pt>
                <c:pt idx="1">
                  <c:v>2do Semestre</c:v>
                </c:pt>
              </c:strCache>
            </c:strRef>
          </c:cat>
          <c:val>
            <c:numRef>
              <c:f>'Ajuste MOPC'!$C$24:$D$24</c:f>
              <c:numCache>
                <c:formatCode>0.00</c:formatCode>
                <c:ptCount val="2"/>
                <c:pt idx="1">
                  <c:v>75.153628600000005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7C-4D0B-BDD9-ADE3EFAA3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47648"/>
        <c:axId val="59549184"/>
      </c:barChart>
      <c:lineChart>
        <c:grouping val="standard"/>
        <c:varyColors val="0"/>
        <c:ser>
          <c:idx val="4"/>
          <c:order val="4"/>
          <c:tx>
            <c:strRef>
              <c:f>'Ajuste MOPC'!$B$25</c:f>
              <c:strCache>
                <c:ptCount val="1"/>
                <c:pt idx="0">
                  <c:v>Total 2019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7955654821593275E-2"/>
                  <c:y val="-0.16298346781365425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es-ES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1,255</a:t>
                    </a:r>
                    <a:endParaRPr lang="en-US" dirty="0"/>
                  </a:p>
                </c:rich>
              </c:tx>
              <c:spPr>
                <a:solidFill>
                  <a:srgbClr val="92D05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s-E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8-E37C-4D0B-BDD9-ADE3EFAA3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'Ajuste MOPC'!$C$20:$D$20</c:f>
              <c:strCache>
                <c:ptCount val="2"/>
                <c:pt idx="0">
                  <c:v>1er Semestre</c:v>
                </c:pt>
                <c:pt idx="1">
                  <c:v>2do Semestre</c:v>
                </c:pt>
              </c:strCache>
            </c:strRef>
          </c:cat>
          <c:val>
            <c:numRef>
              <c:f>'Ajuste MOPC'!$C$25:$D$25</c:f>
              <c:numCache>
                <c:formatCode>#,##0</c:formatCode>
                <c:ptCount val="2"/>
                <c:pt idx="1">
                  <c:v>1266.873827230492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37C-4D0B-BDD9-ADE3EFAA3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47648"/>
        <c:axId val="59549184"/>
      </c:lineChart>
      <c:catAx>
        <c:axId val="595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549184"/>
        <c:crosses val="autoZero"/>
        <c:auto val="1"/>
        <c:lblAlgn val="ctr"/>
        <c:lblOffset val="100"/>
        <c:noMultiLvlLbl val="0"/>
      </c:catAx>
      <c:valAx>
        <c:axId val="5954918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5954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6332"/>
          </a:xfrm>
          <a:prstGeom prst="rect">
            <a:avLst/>
          </a:prstGeom>
        </p:spPr>
        <p:txBody>
          <a:bodyPr vert="horz" lIns="93495" tIns="46747" rIns="93495" bIns="46747"/>
          <a:lstStyle/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799" cy="496332"/>
          </a:xfrm>
          <a:prstGeom prst="rect">
            <a:avLst/>
          </a:prstGeom>
        </p:spPr>
        <p:txBody>
          <a:bodyPr vert="horz" lIns="93495" tIns="46747" rIns="93495" bIns="46747"/>
          <a:lstStyle/>
          <a:p>
            <a:fld id="{31555DB1-8736-42A3-B48D-2B08FB93332A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71799" cy="496332"/>
          </a:xfrm>
          <a:prstGeom prst="rect">
            <a:avLst/>
          </a:prstGeom>
        </p:spPr>
        <p:txBody>
          <a:bodyPr vert="horz" lIns="93495" tIns="46747" rIns="93495" bIns="46747"/>
          <a:lstStyle/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799" cy="496332"/>
          </a:xfrm>
          <a:prstGeom prst="rect">
            <a:avLst/>
          </a:prstGeom>
        </p:spPr>
        <p:txBody>
          <a:bodyPr vert="horz" lIns="93495" tIns="46747" rIns="93495" bIns="46747"/>
          <a:lstStyle/>
          <a:p>
            <a:fld id="{5400D380-E0D7-4EB1-B91E-BFCC7DA7F2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842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6332"/>
          </a:xfrm>
          <a:prstGeom prst="rect">
            <a:avLst/>
          </a:prstGeom>
        </p:spPr>
        <p:txBody>
          <a:bodyPr vert="horz" lIns="93495" tIns="46747" rIns="93495" bIns="46747"/>
          <a:lstStyle/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799" cy="496332"/>
          </a:xfrm>
          <a:prstGeom prst="rect">
            <a:avLst/>
          </a:prstGeom>
        </p:spPr>
        <p:txBody>
          <a:bodyPr vert="horz" lIns="93495" tIns="46747" rIns="93495" bIns="46747"/>
          <a:lstStyle/>
          <a:p>
            <a:fld id="{0BDB199F-A56C-4049-BA04-1447030960FF}" type="datetimeFigureOut">
              <a:rPr lang="es-ES"/>
              <a:pPr/>
              <a:t>01/10/2018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5" tIns="46747" rIns="93495" bIns="46747" anchor="ctr"/>
          <a:lstStyle/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3495" tIns="46747" rIns="93495" bIns="46747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799" cy="496332"/>
          </a:xfrm>
          <a:prstGeom prst="rect">
            <a:avLst/>
          </a:prstGeom>
        </p:spPr>
        <p:txBody>
          <a:bodyPr vert="horz" lIns="93495" tIns="46747" rIns="93495" bIns="46747"/>
          <a:lstStyle/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799" cy="496332"/>
          </a:xfrm>
          <a:prstGeom prst="rect">
            <a:avLst/>
          </a:prstGeom>
        </p:spPr>
        <p:txBody>
          <a:bodyPr vert="horz" lIns="93495" tIns="46747" rIns="93495" bIns="46747"/>
          <a:lstStyle/>
          <a:p>
            <a:fld id="{B3A019F3-8596-4028-9847-CBD3A185B07A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2837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145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279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006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91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14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330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15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085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35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111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403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93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24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17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42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25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03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188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216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05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3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1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4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61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5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31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5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31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76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1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83FD-36C9-4155-BBAF-5446D75D6EEA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1C4E-1F69-4F7D-9320-B78C36D77E4B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8431-E242-4FF1-AD02-28F6B2033908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BC873B8-3AB3-46B7-A2ED-1DB0D3CEC9BB}" type="datetime5">
              <a:rPr lang="es-PY" smtClean="0"/>
              <a:pPr algn="r"/>
              <a:t>1-oct-18</a:t>
            </a:fld>
            <a:endParaRPr kumimoji="0" lang="es-PY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s-ES" sz="1000" smtClean="0"/>
              <a:pPr algn="r"/>
              <a:t>‹Nº›</a:t>
            </a:fld>
            <a:endParaRPr kumimoji="0" lang="es-ES" sz="100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s-ES" sz="1000" smtClean="0">
                <a:solidFill>
                  <a:sysClr val="windowText" lastClr="000000"/>
                </a:solidFill>
              </a:rPr>
              <a:t>MOPC/VMOP/DAV_sayala</a:t>
            </a:r>
            <a:endParaRPr kumimoji="0" lang="es-ES" sz="1000">
              <a:solidFill>
                <a:sysClr val="windowText" lastClr="000000"/>
              </a:solidFill>
            </a:endParaRPr>
          </a:p>
        </p:txBody>
      </p:sp>
      <p:pic>
        <p:nvPicPr>
          <p:cNvPr id="8" name="Picture 53450" descr="Sin título-1"/>
          <p:cNvPicPr>
            <a:picLocks noChangeAspect="1" noChangeArrowheads="1"/>
          </p:cNvPicPr>
          <p:nvPr userDrawn="1"/>
        </p:nvPicPr>
        <p:blipFill rotWithShape="1">
          <a:blip r:embed="rId2">
            <a:lum bright="12000"/>
          </a:blip>
          <a:srcRect t="21039" b="14200"/>
          <a:stretch/>
        </p:blipFill>
        <p:spPr bwMode="auto">
          <a:xfrm rot="5400000">
            <a:off x="971601" y="5157193"/>
            <a:ext cx="720078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916D-D6CC-4B82-8DCB-BDE06A6AE682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0F1-519C-4EDD-814F-435E8FB357CF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54C-1AA6-422E-8825-C149F346AA4C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6A4-B919-41B8-ACB6-3275829CB1AA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53BA-32EC-4BB9-99BD-4589888F1773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280B-E458-46FA-B468-B998B464A22A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5F5F-8466-4201-BB1F-269E32AF832D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541E-9B47-40E8-ABB9-CB8231BCB146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01A1-766C-462E-979E-1573E0A27389}" type="datetime5">
              <a:rPr lang="es-PY" smtClean="0"/>
              <a:pPr/>
              <a:t>1-oct-18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Y" smtClean="0"/>
              <a:t>MOPC/VMOP/DAV_sayala</a:t>
            </a: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5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344816" cy="1872208"/>
          </a:xfrm>
        </p:spPr>
        <p:txBody>
          <a:bodyPr>
            <a:noAutofit/>
          </a:bodyPr>
          <a:lstStyle/>
          <a:p>
            <a:pPr algn="ctr"/>
            <a:r>
              <a:rPr lang="es-PY" sz="4800" dirty="0" smtClean="0">
                <a:latin typeface="Algerian" panose="04020705040A02060702" pitchFamily="82" charset="0"/>
              </a:rPr>
              <a:t>ANTEPROYECTO DE PRESUPUESTO 2019</a:t>
            </a:r>
            <a:endParaRPr lang="es-ES" sz="4800" dirty="0">
              <a:latin typeface="Algerian" panose="04020705040A02060702" pitchFamily="82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1</a:t>
            </a:fld>
            <a:endParaRPr lang="es-PY"/>
          </a:p>
        </p:txBody>
      </p:sp>
      <p:pic>
        <p:nvPicPr>
          <p:cNvPr id="18" name="Picture 2058" descr="rut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6" y="4470498"/>
            <a:ext cx="3042338" cy="2376264"/>
          </a:xfrm>
          <a:prstGeom prst="rect">
            <a:avLst/>
          </a:prstGeom>
          <a:solidFill>
            <a:schemeClr val="tx1"/>
          </a:solidFill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437112"/>
            <a:ext cx="2952328" cy="2376264"/>
          </a:xfrm>
          <a:prstGeom prst="rect">
            <a:avLst/>
          </a:prstGeom>
        </p:spPr>
      </p:pic>
      <p:pic>
        <p:nvPicPr>
          <p:cNvPr id="4100" name="Picture 4" descr="Operan lanzavigas para acelerar montaje de puentes en CaazapÃ¡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r="13634"/>
          <a:stretch/>
        </p:blipFill>
        <p:spPr bwMode="auto">
          <a:xfrm>
            <a:off x="3077834" y="4437112"/>
            <a:ext cx="3053662" cy="24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9524" r="2098" b="30952"/>
          <a:stretch>
            <a:fillRect/>
          </a:stretch>
        </p:blipFill>
        <p:spPr bwMode="auto">
          <a:xfrm>
            <a:off x="829922" y="188640"/>
            <a:ext cx="78568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92510" y="0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Estimaciones de Recursos para el 2do Semestre del 2019- (En millones de US$)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es-PY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10</a:t>
            </a:fld>
            <a:endParaRPr lang="es-PY"/>
          </a:p>
        </p:txBody>
      </p:sp>
      <p:sp>
        <p:nvSpPr>
          <p:cNvPr id="10" name="CuadroTexto 9"/>
          <p:cNvSpPr txBox="1"/>
          <p:nvPr/>
        </p:nvSpPr>
        <p:spPr>
          <a:xfrm>
            <a:off x="18996" y="6550223"/>
            <a:ext cx="585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Elaborado por: Ministerio de Hacienda</a:t>
            </a:r>
            <a:endParaRPr lang="es-ES" sz="1200" i="1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356000"/>
              </p:ext>
            </p:extLst>
          </p:nvPr>
        </p:nvGraphicFramePr>
        <p:xfrm>
          <a:off x="323528" y="1342599"/>
          <a:ext cx="8363272" cy="443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ector recto de flecha 2"/>
          <p:cNvCxnSpPr/>
          <p:nvPr/>
        </p:nvCxnSpPr>
        <p:spPr>
          <a:xfrm flipV="1">
            <a:off x="2957117" y="1725016"/>
            <a:ext cx="3169627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131840" y="1402618"/>
            <a:ext cx="25922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 </a:t>
            </a:r>
            <a:r>
              <a:rPr lang="es-E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US$</a:t>
            </a: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6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395536" y="2276872"/>
            <a:ext cx="8532440" cy="14522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PRINCIPALES OBRAS</a:t>
            </a:r>
            <a:endParaRPr lang="es-PY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11</a:t>
            </a:fld>
            <a:endParaRPr lang="es-PY"/>
          </a:p>
        </p:txBody>
      </p:sp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9524" r="2098" b="30952"/>
          <a:stretch>
            <a:fillRect/>
          </a:stretch>
        </p:blipFill>
        <p:spPr bwMode="auto">
          <a:xfrm>
            <a:off x="611560" y="116632"/>
            <a:ext cx="7856877" cy="12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12</a:t>
            </a:fld>
            <a:endParaRPr lang="es-PY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8" y="188640"/>
            <a:ext cx="8964488" cy="561765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2843" y="6564321"/>
            <a:ext cx="585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Elaborado por: Dirección de Vialidad -VMOP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6247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Marcador de posición de imagen" descr="Gmans BID_2.jpeg"/>
          <p:cNvPicPr>
            <a:picLocks noChangeAspect="1"/>
          </p:cNvPicPr>
          <p:nvPr/>
        </p:nvPicPr>
        <p:blipFill>
          <a:blip r:embed="rId2" cstate="print"/>
          <a:srcRect t="1479" r="2024" b="1869"/>
          <a:stretch>
            <a:fillRect/>
          </a:stretch>
        </p:blipFill>
        <p:spPr>
          <a:xfrm>
            <a:off x="72000" y="290646"/>
            <a:ext cx="9000000" cy="627670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13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442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14</a:t>
            </a:fld>
            <a:endParaRPr lang="es-P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6" y="107017"/>
            <a:ext cx="8928993" cy="22418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3533" y="5964157"/>
            <a:ext cx="952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smtClean="0"/>
              <a:t>Elaborado por: Dirección de Vialidad -VMOP</a:t>
            </a:r>
            <a:endParaRPr lang="es-ES" sz="1050" i="1" dirty="0"/>
          </a:p>
        </p:txBody>
      </p:sp>
      <p:pic>
        <p:nvPicPr>
          <p:cNvPr id="10" name="5 Marcador de posición de imagen" descr="Crema Vial 2 CAF_FONPLATA.jpeg"/>
          <p:cNvPicPr>
            <a:picLocks noChangeAspect="1"/>
          </p:cNvPicPr>
          <p:nvPr/>
        </p:nvPicPr>
        <p:blipFill>
          <a:blip r:embed="rId4" cstate="print"/>
          <a:srcRect t="1478" r="2024" b="1870"/>
          <a:stretch>
            <a:fillRect/>
          </a:stretch>
        </p:blipFill>
        <p:spPr>
          <a:xfrm>
            <a:off x="972755" y="2363300"/>
            <a:ext cx="7364296" cy="43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15</a:t>
            </a:fld>
            <a:endParaRPr lang="es-P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3199"/>
            <a:ext cx="8640960" cy="26642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128" y="6221121"/>
            <a:ext cx="125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Vialidad -VMOP</a:t>
            </a:r>
            <a:endParaRPr lang="es-ES" sz="1000" i="1" dirty="0"/>
          </a:p>
        </p:txBody>
      </p:sp>
      <p:pic>
        <p:nvPicPr>
          <p:cNvPr id="10" name="4 Marcador de posición de imagen" descr="Crema Banco Mundial.jpeg"/>
          <p:cNvPicPr>
            <a:picLocks noChangeAspect="1"/>
          </p:cNvPicPr>
          <p:nvPr/>
        </p:nvPicPr>
        <p:blipFill>
          <a:blip r:embed="rId4" cstate="print"/>
          <a:srcRect t="1478" r="2024" b="1870"/>
          <a:stretch>
            <a:fillRect/>
          </a:stretch>
        </p:blipFill>
        <p:spPr>
          <a:xfrm>
            <a:off x="1290760" y="2843644"/>
            <a:ext cx="7025656" cy="40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16</a:t>
            </a:fld>
            <a:endParaRPr lang="es-P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0" y="116632"/>
            <a:ext cx="8964489" cy="2232248"/>
          </a:xfrm>
          <a:prstGeom prst="rect">
            <a:avLst/>
          </a:prstGeom>
        </p:spPr>
      </p:pic>
      <p:pic>
        <p:nvPicPr>
          <p:cNvPr id="10" name="4 Marcador de posición de imagen" descr="Crema Vial 3 CAF_FONPLATA.jpeg"/>
          <p:cNvPicPr>
            <a:picLocks noChangeAspect="1"/>
          </p:cNvPicPr>
          <p:nvPr/>
        </p:nvPicPr>
        <p:blipFill>
          <a:blip r:embed="rId4" cstate="print"/>
          <a:srcRect t="1478" r="2024" b="1870"/>
          <a:stretch>
            <a:fillRect/>
          </a:stretch>
        </p:blipFill>
        <p:spPr>
          <a:xfrm>
            <a:off x="1170198" y="2378665"/>
            <a:ext cx="7164296" cy="447933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128" y="6221121"/>
            <a:ext cx="125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Vialidad -VMOP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40979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17</a:t>
            </a:fld>
            <a:endParaRPr lang="es-P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02" y="116632"/>
            <a:ext cx="8568952" cy="2448272"/>
          </a:xfrm>
          <a:prstGeom prst="rect">
            <a:avLst/>
          </a:prstGeom>
        </p:spPr>
      </p:pic>
      <p:pic>
        <p:nvPicPr>
          <p:cNvPr id="8" name="3 Marcador de posición de imagen" descr="WhatsApp Image 2018-09-11 at 08.13.34 (1).jpeg"/>
          <p:cNvPicPr>
            <a:picLocks noChangeAspect="1"/>
          </p:cNvPicPr>
          <p:nvPr/>
        </p:nvPicPr>
        <p:blipFill>
          <a:blip r:embed="rId4" cstate="print"/>
          <a:srcRect l="1012" t="841" r="2024" b="1870"/>
          <a:stretch>
            <a:fillRect/>
          </a:stretch>
        </p:blipFill>
        <p:spPr>
          <a:xfrm>
            <a:off x="1187623" y="2564904"/>
            <a:ext cx="7286809" cy="429309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128" y="6221121"/>
            <a:ext cx="125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Vialidad -VMOP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431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Marcador de posición de imagen" descr="Crema Ruta 9 CAF_BID.jpeg"/>
          <p:cNvPicPr>
            <a:picLocks noChangeAspect="1"/>
          </p:cNvPicPr>
          <p:nvPr/>
        </p:nvPicPr>
        <p:blipFill>
          <a:blip r:embed="rId2" cstate="print"/>
          <a:srcRect t="1478" r="2024" b="1870"/>
          <a:stretch>
            <a:fillRect/>
          </a:stretch>
        </p:blipFill>
        <p:spPr>
          <a:xfrm>
            <a:off x="1043608" y="2286432"/>
            <a:ext cx="7352182" cy="4571567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18</a:t>
            </a:fld>
            <a:endParaRPr lang="es-P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04" y="332656"/>
            <a:ext cx="8964488" cy="182423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678" y="6079351"/>
            <a:ext cx="1012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Vialidad -VMOP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12199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19</a:t>
            </a:fld>
            <a:endParaRPr lang="es-P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712968" cy="14694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24944"/>
            <a:ext cx="8712968" cy="12623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3086" y="6415801"/>
            <a:ext cx="2956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Vialidad -VMOP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2959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64078"/>
            <a:ext cx="8126672" cy="3240360"/>
          </a:xfrm>
          <a:prstGeom prst="rect">
            <a:avLst/>
          </a:prstGeom>
        </p:spPr>
      </p:pic>
      <p:sp>
        <p:nvSpPr>
          <p:cNvPr id="9" name="3 Marcador de texto"/>
          <p:cNvSpPr txBox="1">
            <a:spLocks/>
          </p:cNvSpPr>
          <p:nvPr/>
        </p:nvSpPr>
        <p:spPr>
          <a:xfrm>
            <a:off x="618278" y="-6118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Comparativo por Tipo de Presupuesto (En millones de ₲) </a:t>
            </a:r>
            <a:endParaRPr lang="es-PY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6458" y="-6118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2</a:t>
            </a:fld>
            <a:endParaRPr lang="es-PY"/>
          </a:p>
        </p:txBody>
      </p:sp>
      <p:sp>
        <p:nvSpPr>
          <p:cNvPr id="4" name="CuadroTexto 3"/>
          <p:cNvSpPr txBox="1"/>
          <p:nvPr/>
        </p:nvSpPr>
        <p:spPr>
          <a:xfrm>
            <a:off x="107504" y="6579710"/>
            <a:ext cx="5850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Planificación Económica -VMAF</a:t>
            </a:r>
            <a:endParaRPr lang="es-ES" sz="1000" i="1" dirty="0"/>
          </a:p>
        </p:txBody>
      </p:sp>
      <p:sp>
        <p:nvSpPr>
          <p:cNvPr id="8" name="Combinar 7"/>
          <p:cNvSpPr/>
          <p:nvPr/>
        </p:nvSpPr>
        <p:spPr>
          <a:xfrm>
            <a:off x="2146249" y="3835401"/>
            <a:ext cx="445546" cy="43204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ombinar 11"/>
          <p:cNvSpPr/>
          <p:nvPr/>
        </p:nvSpPr>
        <p:spPr>
          <a:xfrm rot="10800000">
            <a:off x="5957927" y="3846387"/>
            <a:ext cx="445546" cy="43204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508104" y="3487579"/>
            <a:ext cx="114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08184" y="3394221"/>
            <a:ext cx="114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(24%)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6" y="785441"/>
            <a:ext cx="8011726" cy="17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20</a:t>
            </a:fld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36525"/>
            <a:ext cx="8928991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21</a:t>
            </a:fld>
            <a:endParaRPr lang="es-P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924"/>
          <a:stretch/>
        </p:blipFill>
        <p:spPr>
          <a:xfrm>
            <a:off x="395536" y="260649"/>
            <a:ext cx="856529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84482" y="0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en Ejecución -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22</a:t>
            </a:fld>
            <a:endParaRPr lang="es-PY" dirty="0"/>
          </a:p>
        </p:txBody>
      </p:sp>
      <p:sp>
        <p:nvSpPr>
          <p:cNvPr id="3" name="CuadroTexto 2"/>
          <p:cNvSpPr txBox="1"/>
          <p:nvPr/>
        </p:nvSpPr>
        <p:spPr>
          <a:xfrm>
            <a:off x="249103" y="655744"/>
            <a:ext cx="69366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Proyecto 83: </a:t>
            </a:r>
            <a:r>
              <a:rPr lang="es-ES" sz="2000" dirty="0" smtClean="0"/>
              <a:t>Ampliación y Duplicación de las Rutas 2 y 7</a:t>
            </a:r>
          </a:p>
          <a:p>
            <a:endParaRPr lang="es-ES" sz="2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 smtClean="0"/>
              <a:t>Monto del Contrato: </a:t>
            </a:r>
            <a:r>
              <a:rPr lang="es-ES" dirty="0"/>
              <a:t>USD </a:t>
            </a:r>
            <a:r>
              <a:rPr lang="es-ES" dirty="0" smtClean="0"/>
              <a:t>278.144.464 </a:t>
            </a:r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1" y="1942813"/>
            <a:ext cx="8418615" cy="228940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68185" y="4542710"/>
            <a:ext cx="8418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ea typeface="Calibri" panose="020F0502020204030204" pitchFamily="34" charset="0"/>
              </a:rPr>
              <a:t>Lo programado en el OG 630, Sub OG 634 "Contrato Fiduciario", corresponde a la estimación  por el lado del gasto, de los ingresos percibidos por la </a:t>
            </a:r>
            <a:r>
              <a:rPr lang="es-E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SOE (Sociedad de Objeto Especifico) </a:t>
            </a:r>
            <a:r>
              <a:rPr lang="es-ES" sz="1200" dirty="0">
                <a:solidFill>
                  <a:srgbClr val="000000"/>
                </a:solidFill>
                <a:ea typeface="Calibri" panose="020F0502020204030204" pitchFamily="34" charset="0"/>
              </a:rPr>
              <a:t>en concepto de peajes en los puestos de Ypacaraí y Coronel Oviedo, de acuerdo a la dinámica contable remitido por le </a:t>
            </a:r>
            <a:r>
              <a:rPr lang="es-E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MH, o cual se debe regularizar contable y presupuestariamente por el lado del ingreso y del gasto.</a:t>
            </a:r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12363" y="4232214"/>
            <a:ext cx="188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*En millones de ₲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64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92510" y="0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en Ejecución- Llave en Mano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PY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23</a:t>
            </a:fld>
            <a:endParaRPr lang="es-PY" dirty="0"/>
          </a:p>
        </p:txBody>
      </p:sp>
      <p:sp>
        <p:nvSpPr>
          <p:cNvPr id="3" name="CuadroTexto 2"/>
          <p:cNvSpPr txBox="1"/>
          <p:nvPr/>
        </p:nvSpPr>
        <p:spPr>
          <a:xfrm>
            <a:off x="249102" y="655744"/>
            <a:ext cx="81393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Proyecto 82: </a:t>
            </a:r>
            <a:r>
              <a:rPr lang="es-ES" sz="2000" dirty="0" smtClean="0"/>
              <a:t>Construcción- Pavimentación Naranjal- San Cristóbal- Empalme </a:t>
            </a:r>
            <a:r>
              <a:rPr lang="es-ES" sz="2000" b="1" dirty="0" smtClean="0"/>
              <a:t>Ruta 6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 smtClean="0"/>
              <a:t>Monto del Contrato</a:t>
            </a:r>
            <a:r>
              <a:rPr lang="es-ES" b="1" dirty="0"/>
              <a:t>: </a:t>
            </a:r>
            <a:r>
              <a:rPr lang="es-ES" dirty="0"/>
              <a:t>USD 45.774.773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32856"/>
            <a:ext cx="7956875" cy="11521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1028" y="3359027"/>
            <a:ext cx="81394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Proyecto 84: </a:t>
            </a:r>
            <a:r>
              <a:rPr lang="es-MX" dirty="0"/>
              <a:t>C</a:t>
            </a:r>
            <a:r>
              <a:rPr lang="es-MX" dirty="0" smtClean="0"/>
              <a:t>onstrucción de las obras de pavimentación de las obras de pavimentación asfáltica del tramo Loma </a:t>
            </a:r>
            <a:r>
              <a:rPr lang="es-MX" dirty="0"/>
              <a:t>P</a:t>
            </a:r>
            <a:r>
              <a:rPr lang="es-MX" dirty="0" smtClean="0"/>
              <a:t>lata- Carmelo </a:t>
            </a:r>
            <a:r>
              <a:rPr lang="es-MX" dirty="0"/>
              <a:t>P</a:t>
            </a:r>
            <a:r>
              <a:rPr lang="es-MX" dirty="0" smtClean="0"/>
              <a:t>eralta (Corredor </a:t>
            </a:r>
            <a:r>
              <a:rPr lang="es-MX" dirty="0"/>
              <a:t>B</a:t>
            </a:r>
            <a:r>
              <a:rPr lang="es-MX" dirty="0" smtClean="0"/>
              <a:t>ioceánico)</a:t>
            </a:r>
          </a:p>
          <a:p>
            <a:pPr algn="ctr"/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 smtClean="0"/>
              <a:t>Monto del Contrato: </a:t>
            </a:r>
            <a:r>
              <a:rPr lang="es-MX" dirty="0"/>
              <a:t>USD 443.473.727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27" y="4842152"/>
            <a:ext cx="7815359" cy="11472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699" y="3231974"/>
            <a:ext cx="188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*En millones de ₲</a:t>
            </a:r>
            <a:endParaRPr lang="es-ES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03388" y="5951596"/>
            <a:ext cx="188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*En millones de ₲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788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395536" y="2276872"/>
            <a:ext cx="8532440" cy="14522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ADENDAS PRESENTADAS AL MINISTERIO DE HACIENDA</a:t>
            </a:r>
          </a:p>
          <a:p>
            <a:pPr algn="ctr"/>
            <a:r>
              <a:rPr lang="es-PY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ANTEPROYECTO 2019</a:t>
            </a:r>
            <a:endParaRPr lang="es-PY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24</a:t>
            </a:fld>
            <a:endParaRPr lang="es-PY"/>
          </a:p>
        </p:txBody>
      </p:sp>
      <p:sp>
        <p:nvSpPr>
          <p:cNvPr id="4" name="CuadroTexto 3"/>
          <p:cNvSpPr txBox="1"/>
          <p:nvPr/>
        </p:nvSpPr>
        <p:spPr>
          <a:xfrm>
            <a:off x="107504" y="6579710"/>
            <a:ext cx="5850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Planificación Económica -VMAF</a:t>
            </a:r>
            <a:endParaRPr lang="es-ES" sz="1000" i="1" dirty="0"/>
          </a:p>
        </p:txBody>
      </p:sp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9524" r="2098" b="30952"/>
          <a:stretch>
            <a:fillRect/>
          </a:stretch>
        </p:blipFill>
        <p:spPr bwMode="auto">
          <a:xfrm>
            <a:off x="611560" y="116632"/>
            <a:ext cx="7856877" cy="12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84482" y="0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Desprecarización Laboral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s-PY" sz="2400" b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25</a:t>
            </a:fld>
            <a:endParaRPr lang="es-PY" dirty="0"/>
          </a:p>
        </p:txBody>
      </p:sp>
      <p:sp>
        <p:nvSpPr>
          <p:cNvPr id="7" name="CuadroTexto 6"/>
          <p:cNvSpPr txBox="1"/>
          <p:nvPr/>
        </p:nvSpPr>
        <p:spPr>
          <a:xfrm>
            <a:off x="179512" y="6520258"/>
            <a:ext cx="585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Elaborado por: Dirección de Planificación Económica -VMAF</a:t>
            </a:r>
            <a:endParaRPr lang="es-ES" sz="12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3" y="3235140"/>
            <a:ext cx="8746201" cy="276672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2073" y="692696"/>
            <a:ext cx="8674193" cy="253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-180340" algn="l"/>
              </a:tabLst>
            </a:pPr>
            <a:r>
              <a:rPr lang="es-ES" dirty="0">
                <a:ea typeface="Arial Unicode MS" panose="020B0604020202020204" pitchFamily="34" charset="-128"/>
              </a:rPr>
              <a:t>En atención a la Resolución MOPC Nº 1063/2018 “ Por el cual se da cierre al concurso interno institucional para la </a:t>
            </a:r>
            <a:r>
              <a:rPr lang="es-ES" dirty="0" err="1">
                <a:ea typeface="Arial Unicode MS" panose="020B0604020202020204" pitchFamily="34" charset="-128"/>
              </a:rPr>
              <a:t>desprecarización</a:t>
            </a:r>
            <a:r>
              <a:rPr lang="es-ES" dirty="0">
                <a:ea typeface="Arial Unicode MS" panose="020B0604020202020204" pitchFamily="34" charset="-128"/>
              </a:rPr>
              <a:t> laboral del personal contratado del MOPC…”, a través de la misma se pretende contar con la creación de 330 (trescientos treinta) cargos presupuestados, financiados con recursos provenientes del (SUB GRUPO DEL OBJETO DE GASTO 140: PERSONAL CONTRATADO), con fuente de financiamiento 10-001 Recursos del Tesoro y 30-001 Recursos Institucionales, para aquellos funcionarios contratados con al menos 4 años ininterrumpidos de prestación de servicios en el mismo Organismo o Entidad del Estado. </a:t>
            </a:r>
            <a:endParaRPr lang="es-ES" dirty="0" smtClean="0">
              <a:ea typeface="Arial Unicode MS" panose="020B0604020202020204" pitchFamily="34" charset="-128"/>
            </a:endParaRPr>
          </a:p>
          <a:p>
            <a:pPr algn="just">
              <a:lnSpc>
                <a:spcPts val="1700"/>
              </a:lnSpc>
              <a:spcAft>
                <a:spcPts val="0"/>
              </a:spcAft>
              <a:tabLst>
                <a:tab pos="-180340" algn="l"/>
              </a:tabLst>
            </a:pPr>
            <a:endParaRPr lang="es-ES" dirty="0">
              <a:ea typeface="Arial Unicode MS" panose="020B0604020202020204" pitchFamily="34" charset="-128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0211" y="5735212"/>
            <a:ext cx="188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*En ₲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275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84482" y="0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Reprogramación del Anexo del Personal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0" y="0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26</a:t>
            </a:fld>
            <a:endParaRPr lang="es-PY" dirty="0"/>
          </a:p>
        </p:txBody>
      </p:sp>
      <p:sp>
        <p:nvSpPr>
          <p:cNvPr id="7" name="CuadroTexto 6"/>
          <p:cNvSpPr txBox="1"/>
          <p:nvPr/>
        </p:nvSpPr>
        <p:spPr>
          <a:xfrm>
            <a:off x="179512" y="6520258"/>
            <a:ext cx="585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Elaborado por: Dirección de Planificación Económica -VMAF</a:t>
            </a:r>
            <a:endParaRPr lang="es-ES" sz="12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29000"/>
            <a:ext cx="8746201" cy="208139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9512" y="839960"/>
            <a:ext cx="8736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ea typeface="Arial Unicode MS" panose="020B0604020202020204" pitchFamily="34" charset="-128"/>
              </a:rPr>
              <a:t>Con esta solicitud se pretende contar con </a:t>
            </a:r>
            <a:r>
              <a:rPr lang="es-ES" b="1" dirty="0" smtClean="0">
                <a:ea typeface="Arial Unicode MS" panose="020B0604020202020204" pitchFamily="34" charset="-128"/>
              </a:rPr>
              <a:t>4(cuatro</a:t>
            </a:r>
            <a:r>
              <a:rPr lang="es-ES" b="1" dirty="0">
                <a:ea typeface="Arial Unicode MS" panose="020B0604020202020204" pitchFamily="34" charset="-128"/>
              </a:rPr>
              <a:t>) </a:t>
            </a:r>
            <a:r>
              <a:rPr lang="es-ES" dirty="0">
                <a:ea typeface="Arial Unicode MS" panose="020B0604020202020204" pitchFamily="34" charset="-128"/>
              </a:rPr>
              <a:t>categorías de cargo </a:t>
            </a:r>
            <a:r>
              <a:rPr lang="es-ES" dirty="0" smtClean="0">
                <a:ea typeface="Arial Unicode MS" panose="020B0604020202020204" pitchFamily="34" charset="-128"/>
              </a:rPr>
              <a:t>Profesional (I), </a:t>
            </a:r>
            <a:r>
              <a:rPr lang="es-ES" dirty="0">
                <a:ea typeface="Arial Unicode MS" panose="020B0604020202020204" pitchFamily="34" charset="-128"/>
              </a:rPr>
              <a:t>a ser creadas de los montos resultantes de las categorías vacantes, para posteriormente asignar a funcionarios de carrera que ocupan cargos de confianza en esta cartera de Estado, de acuerdo a lo dispuesto en el Anexo al Decreto Nº 8837/2018, en su Art. 17.5 Adecuación del Anexo del personal, punto e). </a:t>
            </a:r>
            <a:endParaRPr lang="es-ES" dirty="0" smtClean="0">
              <a:ea typeface="Arial Unicode MS" panose="020B0604020202020204" pitchFamily="34" charset="-128"/>
            </a:endParaRPr>
          </a:p>
          <a:p>
            <a:pPr algn="just"/>
            <a:endParaRPr lang="es-ES" dirty="0" smtClean="0">
              <a:ea typeface="Arial Unicode MS" panose="020B0604020202020204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Asimismo, </a:t>
            </a:r>
            <a:r>
              <a:rPr lang="es-ES" b="1" dirty="0"/>
              <a:t>2(dos)</a:t>
            </a:r>
            <a:r>
              <a:rPr lang="es-ES" dirty="0"/>
              <a:t> categorías con cargo de Coordinador, </a:t>
            </a:r>
            <a:r>
              <a:rPr lang="es-ES" b="1" dirty="0"/>
              <a:t>5(cinco)</a:t>
            </a:r>
            <a:r>
              <a:rPr lang="es-ES" dirty="0"/>
              <a:t> con cargo de Profesional (I) y </a:t>
            </a:r>
            <a:r>
              <a:rPr lang="es-ES" b="1" dirty="0"/>
              <a:t>1(uno) </a:t>
            </a:r>
            <a:r>
              <a:rPr lang="es-ES" dirty="0"/>
              <a:t>con cargo de Auxiliar de Servicios.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9512" y="5221574"/>
            <a:ext cx="188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*En ₲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254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84482" y="0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de Recursos a Proyectos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0" y="0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27</a:t>
            </a:fld>
            <a:endParaRPr lang="es-PY" dirty="0"/>
          </a:p>
        </p:txBody>
      </p:sp>
      <p:sp>
        <p:nvSpPr>
          <p:cNvPr id="7" name="CuadroTexto 6"/>
          <p:cNvSpPr txBox="1"/>
          <p:nvPr/>
        </p:nvSpPr>
        <p:spPr>
          <a:xfrm>
            <a:off x="179512" y="6520258"/>
            <a:ext cx="585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Elaborado por: Dirección de Planificación Económica -VMAF</a:t>
            </a:r>
            <a:endParaRPr lang="es-ES" sz="1200" i="1" dirty="0"/>
          </a:p>
        </p:txBody>
      </p:sp>
      <p:sp>
        <p:nvSpPr>
          <p:cNvPr id="3" name="Rectángulo 2"/>
          <p:cNvSpPr/>
          <p:nvPr/>
        </p:nvSpPr>
        <p:spPr>
          <a:xfrm>
            <a:off x="305753" y="692696"/>
            <a:ext cx="84969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s-ES" dirty="0">
                <a:ea typeface="Arial Unicode MS"/>
                <a:cs typeface="Times New Roman" panose="02020603050405020304" pitchFamily="18" charset="0"/>
              </a:rPr>
              <a:t>El requerimiento es necesario para contar con recursos </a:t>
            </a:r>
            <a:r>
              <a:rPr lang="es-ES" dirty="0" smtClean="0">
                <a:ea typeface="Arial Unicode MS"/>
                <a:cs typeface="Times New Roman" panose="02020603050405020304" pitchFamily="18" charset="0"/>
              </a:rPr>
              <a:t>para </a:t>
            </a:r>
            <a:r>
              <a:rPr lang="es-ES" dirty="0">
                <a:ea typeface="Arial Unicode MS"/>
                <a:cs typeface="Times New Roman" panose="02020603050405020304" pitchFamily="18" charset="0"/>
              </a:rPr>
              <a:t>el financiamiento de las necesidades de los siguientes Proyectos: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s-ES" dirty="0">
                <a:ea typeface="Arial Unicode MS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x-none" b="1" dirty="0">
                <a:ea typeface="Arial Unicode MS"/>
                <a:cs typeface="Times New Roman" panose="02020603050405020304" pitchFamily="18" charset="0"/>
              </a:rPr>
              <a:t>3-002-02-04-</a:t>
            </a:r>
            <a:r>
              <a:rPr lang="x-none" dirty="0">
                <a:ea typeface="Arial Unicode MS"/>
                <a:cs typeface="Times New Roman" panose="02020603050405020304" pitchFamily="18" charset="0"/>
              </a:rPr>
              <a:t> SP Construcción Terminal Portuaria Multipropósito en Pilar, Contrato FONPLATA PAR 16 </a:t>
            </a:r>
            <a:endParaRPr lang="es-ES" dirty="0" smtClean="0">
              <a:ea typeface="Arial Unicode MS"/>
              <a:cs typeface="Times New Roman" panose="02020603050405020304" pitchFamily="18" charset="0"/>
            </a:endParaRPr>
          </a:p>
          <a:p>
            <a:pPr lvl="0" algn="just">
              <a:lnSpc>
                <a:spcPts val="1800"/>
              </a:lnSpc>
              <a:spcAft>
                <a:spcPts val="0"/>
              </a:spcAft>
            </a:pP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x-none" b="1" dirty="0">
                <a:ea typeface="Arial Unicode MS"/>
                <a:cs typeface="Times New Roman" panose="02020603050405020304" pitchFamily="18" charset="0"/>
              </a:rPr>
              <a:t>3-002-01-27-</a:t>
            </a:r>
            <a:r>
              <a:rPr lang="x-none" dirty="0">
                <a:ea typeface="Arial Unicode MS"/>
                <a:cs typeface="Times New Roman" panose="02020603050405020304" pitchFamily="18" charset="0"/>
              </a:rPr>
              <a:t> Habilitación Tramo Remanso – Falcón</a:t>
            </a:r>
            <a:r>
              <a:rPr lang="es-ES" dirty="0">
                <a:ea typeface="Arial Unicode MS"/>
                <a:cs typeface="Times New Roman" panose="02020603050405020304" pitchFamily="18" charset="0"/>
              </a:rPr>
              <a:t>, Contrato</a:t>
            </a:r>
            <a:r>
              <a:rPr lang="x-none" dirty="0">
                <a:ea typeface="Arial Unicode MS"/>
                <a:cs typeface="Times New Roman" panose="02020603050405020304" pitchFamily="18" charset="0"/>
              </a:rPr>
              <a:t> FONPLATA PAR 20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s-ES" dirty="0">
                <a:ea typeface="Arial Unicode MS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s-ES" dirty="0">
                <a:ea typeface="Arial Unicode MS"/>
                <a:cs typeface="Times New Roman" panose="02020603050405020304" pitchFamily="18" charset="0"/>
              </a:rPr>
              <a:t>Considerando, </a:t>
            </a:r>
            <a:r>
              <a:rPr lang="x-none" dirty="0">
                <a:ea typeface="Arial Unicode MS"/>
                <a:cs typeface="Times New Roman" panose="02020603050405020304" pitchFamily="18" charset="0"/>
              </a:rPr>
              <a:t>a que al momento de la carga del Anteproyecto de Presupuesto Año 2019, se encontraban en gestión la prórroga de aprobación y revalidación de los códigos SNIPs, motivo por el cual no se logró realizar la carga en el sistema SIPP (Sistema de Programación Presupuestaria).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x-none" dirty="0">
                <a:solidFill>
                  <a:srgbClr val="FF0000"/>
                </a:solidFill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3" y="3785850"/>
            <a:ext cx="8770328" cy="1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370384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28</a:t>
            </a:fld>
            <a:endParaRPr lang="es-PY" dirty="0"/>
          </a:p>
        </p:txBody>
      </p:sp>
      <p:pic>
        <p:nvPicPr>
          <p:cNvPr id="8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9524" r="2098" b="30952"/>
          <a:stretch>
            <a:fillRect/>
          </a:stretch>
        </p:blipFill>
        <p:spPr bwMode="auto">
          <a:xfrm>
            <a:off x="639509" y="188640"/>
            <a:ext cx="7856877" cy="12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03648" y="249289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 smtClean="0">
                <a:latin typeface="Baskerville Old Face" panose="02020602080505020303" pitchFamily="18" charset="0"/>
              </a:rPr>
              <a:t>MUCHAS GRACIAS!</a:t>
            </a:r>
            <a:endParaRPr lang="es-ES" sz="44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92510" y="10199"/>
            <a:ext cx="856368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R="0" indent="0" algn="ctr" eaLnBrk="1" hangingPunct="1">
              <a:spcBef>
                <a:spcPct val="20000"/>
              </a:spcBef>
              <a:buFontTx/>
              <a:buNone/>
              <a:defRPr kumimoji="0" sz="20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Tx/>
              <a:buNone/>
              <a:defRPr kumimoji="0" sz="1100"/>
            </a:lvl2pPr>
            <a:lvl3pPr marL="1143000" indent="-228600" eaLnBrk="1" hangingPunct="1">
              <a:spcBef>
                <a:spcPct val="20000"/>
              </a:spcBef>
              <a:buFontTx/>
              <a:buNone/>
              <a:defRPr kumimoji="0" sz="1100"/>
            </a:lvl3pPr>
            <a:lvl4pPr marL="1600200" indent="-228600" eaLnBrk="1" hangingPunct="1">
              <a:spcBef>
                <a:spcPct val="20000"/>
              </a:spcBef>
              <a:buFontTx/>
              <a:buNone/>
              <a:defRPr kumimoji="0" sz="1100"/>
            </a:lvl4pPr>
            <a:lvl5pPr marL="2057400" indent="-228600" eaLnBrk="1" hangingPunct="1">
              <a:spcBef>
                <a:spcPct val="20000"/>
              </a:spcBef>
              <a:buFontTx/>
              <a:buNone/>
              <a:defRPr kumimoji="0" sz="1100"/>
            </a:lvl5pPr>
            <a:lvl6pPr marL="2514600" indent="-228600" eaLnBrk="1" hangingPunct="1">
              <a:spcBef>
                <a:spcPct val="20000"/>
              </a:spcBef>
              <a:buChar char="•"/>
              <a:defRPr kumimoji="0" sz="2000"/>
            </a:lvl6pPr>
            <a:lvl7pPr marL="2971800" indent="-228600" eaLnBrk="1" hangingPunct="1">
              <a:spcBef>
                <a:spcPct val="20000"/>
              </a:spcBef>
              <a:buChar char="•"/>
              <a:defRPr kumimoji="0" sz="2000"/>
            </a:lvl7pPr>
            <a:lvl8pPr marL="3429000" indent="-228600" eaLnBrk="1" hangingPunct="1">
              <a:spcBef>
                <a:spcPct val="20000"/>
              </a:spcBef>
              <a:buChar char="•"/>
              <a:defRPr kumimoji="0" sz="2000"/>
            </a:lvl8pPr>
            <a:lvl9pPr marL="3886200" indent="-228600" eaLnBrk="1" hangingPunct="1">
              <a:spcBef>
                <a:spcPct val="20000"/>
              </a:spcBef>
              <a:buChar char="•"/>
              <a:defRPr kumimoji="0" sz="2000"/>
            </a:lvl9pPr>
            <a:extLst/>
          </a:lstStyle>
          <a:p>
            <a:pPr algn="l"/>
            <a:r>
              <a:rPr lang="es-ES" dirty="0"/>
              <a:t>Comparativo Por Nivel de Objeto del Gasto ( En millones de ₲)</a:t>
            </a:r>
            <a:endParaRPr lang="es-PY" dirty="0"/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10199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3</a:t>
            </a:fld>
            <a:endParaRPr lang="es-P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4" y="836711"/>
            <a:ext cx="8539490" cy="56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611560" y="-3957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ESTRUCTURA PRESUPUESTARIA DE LOS INGRESOS Y GASTOS</a:t>
            </a:r>
            <a:endParaRPr lang="es-PY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4</a:t>
            </a:fld>
            <a:endParaRPr lang="es-PY"/>
          </a:p>
        </p:txBody>
      </p:sp>
      <p:sp>
        <p:nvSpPr>
          <p:cNvPr id="4" name="CuadroTexto 3"/>
          <p:cNvSpPr txBox="1"/>
          <p:nvPr/>
        </p:nvSpPr>
        <p:spPr>
          <a:xfrm>
            <a:off x="107504" y="6579710"/>
            <a:ext cx="5850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Planificación Económica -VMAF</a:t>
            </a:r>
            <a:endParaRPr lang="es-ES" sz="10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3" y="908720"/>
            <a:ext cx="7777385" cy="51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92510" y="10199"/>
            <a:ext cx="856368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R="0" indent="0" algn="ctr" eaLnBrk="1" hangingPunct="1">
              <a:spcBef>
                <a:spcPct val="20000"/>
              </a:spcBef>
              <a:buFontTx/>
              <a:buNone/>
              <a:defRPr kumimoji="0" sz="20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Tx/>
              <a:buNone/>
              <a:defRPr kumimoji="0" sz="1100"/>
            </a:lvl2pPr>
            <a:lvl3pPr marL="1143000" indent="-228600" eaLnBrk="1" hangingPunct="1">
              <a:spcBef>
                <a:spcPct val="20000"/>
              </a:spcBef>
              <a:buFontTx/>
              <a:buNone/>
              <a:defRPr kumimoji="0" sz="1100"/>
            </a:lvl3pPr>
            <a:lvl4pPr marL="1600200" indent="-228600" eaLnBrk="1" hangingPunct="1">
              <a:spcBef>
                <a:spcPct val="20000"/>
              </a:spcBef>
              <a:buFontTx/>
              <a:buNone/>
              <a:defRPr kumimoji="0" sz="1100"/>
            </a:lvl4pPr>
            <a:lvl5pPr marL="2057400" indent="-228600" eaLnBrk="1" hangingPunct="1">
              <a:spcBef>
                <a:spcPct val="20000"/>
              </a:spcBef>
              <a:buFontTx/>
              <a:buNone/>
              <a:defRPr kumimoji="0" sz="1100"/>
            </a:lvl5pPr>
            <a:lvl6pPr marL="2514600" indent="-228600" eaLnBrk="1" hangingPunct="1">
              <a:spcBef>
                <a:spcPct val="20000"/>
              </a:spcBef>
              <a:buChar char="•"/>
              <a:defRPr kumimoji="0" sz="2000"/>
            </a:lvl6pPr>
            <a:lvl7pPr marL="2971800" indent="-228600" eaLnBrk="1" hangingPunct="1">
              <a:spcBef>
                <a:spcPct val="20000"/>
              </a:spcBef>
              <a:buChar char="•"/>
              <a:defRPr kumimoji="0" sz="2000"/>
            </a:lvl7pPr>
            <a:lvl8pPr marL="3429000" indent="-228600" eaLnBrk="1" hangingPunct="1">
              <a:spcBef>
                <a:spcPct val="20000"/>
              </a:spcBef>
              <a:buChar char="•"/>
              <a:defRPr kumimoji="0" sz="2000"/>
            </a:lvl8pPr>
            <a:lvl9pPr marL="3886200" indent="-228600" eaLnBrk="1" hangingPunct="1">
              <a:spcBef>
                <a:spcPct val="20000"/>
              </a:spcBef>
              <a:buChar char="•"/>
              <a:defRPr kumimoji="0" sz="2000"/>
            </a:lvl9pPr>
            <a:extLst/>
          </a:lstStyle>
          <a:p>
            <a:pPr algn="l"/>
            <a:r>
              <a:rPr lang="es-ES" dirty="0"/>
              <a:t>Comparativo </a:t>
            </a:r>
            <a:r>
              <a:rPr lang="es-ES" dirty="0" smtClean="0"/>
              <a:t> Detalle Por Objeto </a:t>
            </a:r>
            <a:r>
              <a:rPr lang="es-ES" dirty="0"/>
              <a:t>del </a:t>
            </a:r>
            <a:r>
              <a:rPr lang="es-ES" dirty="0" smtClean="0"/>
              <a:t>Gasto –( </a:t>
            </a:r>
            <a:r>
              <a:rPr lang="es-ES" dirty="0"/>
              <a:t>En millones de ₲)</a:t>
            </a:r>
            <a:endParaRPr lang="es-PY" dirty="0"/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10199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5</a:t>
            </a:fld>
            <a:endParaRPr lang="es-PY" dirty="0"/>
          </a:p>
        </p:txBody>
      </p:sp>
      <p:sp>
        <p:nvSpPr>
          <p:cNvPr id="5" name="Rectángulo 4"/>
          <p:cNvSpPr/>
          <p:nvPr/>
        </p:nvSpPr>
        <p:spPr>
          <a:xfrm>
            <a:off x="579741" y="586117"/>
            <a:ext cx="382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Nivel </a:t>
            </a:r>
            <a:r>
              <a:rPr lang="es-ES" b="1" dirty="0" smtClean="0"/>
              <a:t>100- SERVICIOS PERSONALES </a:t>
            </a:r>
            <a:endParaRPr lang="es-ES" b="1" dirty="0"/>
          </a:p>
        </p:txBody>
      </p:sp>
      <p:sp>
        <p:nvSpPr>
          <p:cNvPr id="7" name="Rectángulo 6"/>
          <p:cNvSpPr/>
          <p:nvPr/>
        </p:nvSpPr>
        <p:spPr>
          <a:xfrm>
            <a:off x="399403" y="3877334"/>
            <a:ext cx="4182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Nivel </a:t>
            </a:r>
            <a:r>
              <a:rPr lang="es-ES" b="1" dirty="0" smtClean="0"/>
              <a:t>200- SERVICIOS NO PERSONALES 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2" y="930517"/>
            <a:ext cx="7572440" cy="2945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41" y="4260220"/>
            <a:ext cx="7664667" cy="24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92510" y="10199"/>
            <a:ext cx="856368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R="0" indent="0" algn="ctr" eaLnBrk="1" hangingPunct="1">
              <a:spcBef>
                <a:spcPct val="20000"/>
              </a:spcBef>
              <a:buFontTx/>
              <a:buNone/>
              <a:defRPr kumimoji="0" sz="20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Tx/>
              <a:buNone/>
              <a:defRPr kumimoji="0" sz="1100"/>
            </a:lvl2pPr>
            <a:lvl3pPr marL="1143000" indent="-228600" eaLnBrk="1" hangingPunct="1">
              <a:spcBef>
                <a:spcPct val="20000"/>
              </a:spcBef>
              <a:buFontTx/>
              <a:buNone/>
              <a:defRPr kumimoji="0" sz="1100"/>
            </a:lvl3pPr>
            <a:lvl4pPr marL="1600200" indent="-228600" eaLnBrk="1" hangingPunct="1">
              <a:spcBef>
                <a:spcPct val="20000"/>
              </a:spcBef>
              <a:buFontTx/>
              <a:buNone/>
              <a:defRPr kumimoji="0" sz="1100"/>
            </a:lvl4pPr>
            <a:lvl5pPr marL="2057400" indent="-228600" eaLnBrk="1" hangingPunct="1">
              <a:spcBef>
                <a:spcPct val="20000"/>
              </a:spcBef>
              <a:buFontTx/>
              <a:buNone/>
              <a:defRPr kumimoji="0" sz="1100"/>
            </a:lvl5pPr>
            <a:lvl6pPr marL="2514600" indent="-228600" eaLnBrk="1" hangingPunct="1">
              <a:spcBef>
                <a:spcPct val="20000"/>
              </a:spcBef>
              <a:buChar char="•"/>
              <a:defRPr kumimoji="0" sz="2000"/>
            </a:lvl6pPr>
            <a:lvl7pPr marL="2971800" indent="-228600" eaLnBrk="1" hangingPunct="1">
              <a:spcBef>
                <a:spcPct val="20000"/>
              </a:spcBef>
              <a:buChar char="•"/>
              <a:defRPr kumimoji="0" sz="2000"/>
            </a:lvl7pPr>
            <a:lvl8pPr marL="3429000" indent="-228600" eaLnBrk="1" hangingPunct="1">
              <a:spcBef>
                <a:spcPct val="20000"/>
              </a:spcBef>
              <a:buChar char="•"/>
              <a:defRPr kumimoji="0" sz="2000"/>
            </a:lvl8pPr>
            <a:lvl9pPr marL="3886200" indent="-228600" eaLnBrk="1" hangingPunct="1">
              <a:spcBef>
                <a:spcPct val="20000"/>
              </a:spcBef>
              <a:buChar char="•"/>
              <a:defRPr kumimoji="0" sz="2000"/>
            </a:lvl9pPr>
            <a:extLst/>
          </a:lstStyle>
          <a:p>
            <a:pPr algn="l"/>
            <a:r>
              <a:rPr lang="es-ES" dirty="0"/>
              <a:t>Comparativo Por </a:t>
            </a:r>
            <a:r>
              <a:rPr lang="es-ES" dirty="0" smtClean="0"/>
              <a:t>Objeto </a:t>
            </a:r>
            <a:r>
              <a:rPr lang="es-ES" dirty="0"/>
              <a:t>del </a:t>
            </a:r>
            <a:r>
              <a:rPr lang="es-ES" dirty="0" smtClean="0"/>
              <a:t>Gasto  </a:t>
            </a:r>
            <a:r>
              <a:rPr lang="es-ES" dirty="0"/>
              <a:t>( En millones de ₲)</a:t>
            </a:r>
            <a:endParaRPr lang="es-PY" dirty="0"/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10199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6</a:t>
            </a:fld>
            <a:endParaRPr lang="es-PY" dirty="0"/>
          </a:p>
        </p:txBody>
      </p:sp>
      <p:sp>
        <p:nvSpPr>
          <p:cNvPr id="7" name="Rectángulo 6"/>
          <p:cNvSpPr/>
          <p:nvPr/>
        </p:nvSpPr>
        <p:spPr>
          <a:xfrm>
            <a:off x="467544" y="692696"/>
            <a:ext cx="362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Nivel </a:t>
            </a:r>
            <a:r>
              <a:rPr lang="es-ES" b="1" dirty="0" smtClean="0"/>
              <a:t>300- BIENES DE CONSUMO 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461711" y="3429000"/>
            <a:ext cx="2773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Nivel </a:t>
            </a:r>
            <a:r>
              <a:rPr lang="es-ES" b="1" dirty="0" smtClean="0"/>
              <a:t>500- INVERSIONES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11" y="1157198"/>
            <a:ext cx="8298695" cy="21766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6" y="3843131"/>
            <a:ext cx="8330510" cy="26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92510" y="10199"/>
            <a:ext cx="856368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R="0" indent="0" algn="ctr" eaLnBrk="1" hangingPunct="1">
              <a:spcBef>
                <a:spcPct val="20000"/>
              </a:spcBef>
              <a:buFontTx/>
              <a:buNone/>
              <a:defRPr kumimoji="0" sz="20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Tx/>
              <a:buNone/>
              <a:defRPr kumimoji="0" sz="1100"/>
            </a:lvl2pPr>
            <a:lvl3pPr marL="1143000" indent="-228600" eaLnBrk="1" hangingPunct="1">
              <a:spcBef>
                <a:spcPct val="20000"/>
              </a:spcBef>
              <a:buFontTx/>
              <a:buNone/>
              <a:defRPr kumimoji="0" sz="1100"/>
            </a:lvl3pPr>
            <a:lvl4pPr marL="1600200" indent="-228600" eaLnBrk="1" hangingPunct="1">
              <a:spcBef>
                <a:spcPct val="20000"/>
              </a:spcBef>
              <a:buFontTx/>
              <a:buNone/>
              <a:defRPr kumimoji="0" sz="1100"/>
            </a:lvl4pPr>
            <a:lvl5pPr marL="2057400" indent="-228600" eaLnBrk="1" hangingPunct="1">
              <a:spcBef>
                <a:spcPct val="20000"/>
              </a:spcBef>
              <a:buFontTx/>
              <a:buNone/>
              <a:defRPr kumimoji="0" sz="1100"/>
            </a:lvl5pPr>
            <a:lvl6pPr marL="2514600" indent="-228600" eaLnBrk="1" hangingPunct="1">
              <a:spcBef>
                <a:spcPct val="20000"/>
              </a:spcBef>
              <a:buChar char="•"/>
              <a:defRPr kumimoji="0" sz="2000"/>
            </a:lvl6pPr>
            <a:lvl7pPr marL="2971800" indent="-228600" eaLnBrk="1" hangingPunct="1">
              <a:spcBef>
                <a:spcPct val="20000"/>
              </a:spcBef>
              <a:buChar char="•"/>
              <a:defRPr kumimoji="0" sz="2000"/>
            </a:lvl7pPr>
            <a:lvl8pPr marL="3429000" indent="-228600" eaLnBrk="1" hangingPunct="1">
              <a:spcBef>
                <a:spcPct val="20000"/>
              </a:spcBef>
              <a:buChar char="•"/>
              <a:defRPr kumimoji="0" sz="2000"/>
            </a:lvl8pPr>
            <a:lvl9pPr marL="3886200" indent="-228600" eaLnBrk="1" hangingPunct="1">
              <a:spcBef>
                <a:spcPct val="20000"/>
              </a:spcBef>
              <a:buChar char="•"/>
              <a:defRPr kumimoji="0" sz="2000"/>
            </a:lvl9pPr>
            <a:extLst/>
          </a:lstStyle>
          <a:p>
            <a:pPr algn="l"/>
            <a:r>
              <a:rPr lang="es-ES" dirty="0"/>
              <a:t>Comparativo Por </a:t>
            </a:r>
            <a:r>
              <a:rPr lang="es-ES" dirty="0" smtClean="0"/>
              <a:t>Objeto </a:t>
            </a:r>
            <a:r>
              <a:rPr lang="es-ES" dirty="0"/>
              <a:t>del </a:t>
            </a:r>
            <a:r>
              <a:rPr lang="es-ES" dirty="0" smtClean="0"/>
              <a:t>Gasto  </a:t>
            </a:r>
            <a:r>
              <a:rPr lang="es-ES" dirty="0"/>
              <a:t>( En millones de ₲)</a:t>
            </a:r>
            <a:endParaRPr lang="es-PY" dirty="0"/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10199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7</a:t>
            </a:fld>
            <a:endParaRPr lang="es-PY" dirty="0"/>
          </a:p>
        </p:txBody>
      </p:sp>
      <p:sp>
        <p:nvSpPr>
          <p:cNvPr id="7" name="Rectángulo 6"/>
          <p:cNvSpPr/>
          <p:nvPr/>
        </p:nvSpPr>
        <p:spPr>
          <a:xfrm>
            <a:off x="467544" y="692696"/>
            <a:ext cx="3920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Nivel </a:t>
            </a:r>
            <a:r>
              <a:rPr lang="es-ES" b="1" dirty="0" smtClean="0"/>
              <a:t>600 –SERVICIOS DE LA DEUDA 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535617" y="2232346"/>
            <a:ext cx="32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Nivel </a:t>
            </a:r>
            <a:r>
              <a:rPr lang="es-ES" b="1" dirty="0" smtClean="0"/>
              <a:t>800- TRANSFERENCIAS </a:t>
            </a:r>
            <a:endParaRPr lang="es-ES" b="1" dirty="0"/>
          </a:p>
        </p:txBody>
      </p:sp>
      <p:sp>
        <p:nvSpPr>
          <p:cNvPr id="10" name="Rectángulo 9"/>
          <p:cNvSpPr/>
          <p:nvPr/>
        </p:nvSpPr>
        <p:spPr>
          <a:xfrm>
            <a:off x="455633" y="5230033"/>
            <a:ext cx="280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Nivel </a:t>
            </a:r>
            <a:r>
              <a:rPr lang="es-ES" b="1" dirty="0" smtClean="0"/>
              <a:t>900-OTROS PAGOS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33" y="1022211"/>
            <a:ext cx="8563229" cy="1210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561861"/>
            <a:ext cx="8551318" cy="26681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5559548"/>
            <a:ext cx="8551318" cy="11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611560" y="0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Composición por Fuente </a:t>
            </a:r>
            <a:r>
              <a:rPr lang="es-E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 </a:t>
            </a:r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Financiamiento </a:t>
            </a:r>
            <a:r>
              <a:rPr lang="es-E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y </a:t>
            </a:r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Organismo Financiador </a:t>
            </a:r>
            <a:r>
              <a:rPr lang="es-E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(En millones de ₲) </a:t>
            </a:r>
            <a:endParaRPr lang="es-PY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8</a:t>
            </a:fld>
            <a:endParaRPr lang="es-PY"/>
          </a:p>
        </p:txBody>
      </p:sp>
      <p:sp>
        <p:nvSpPr>
          <p:cNvPr id="4" name="CuadroTexto 3"/>
          <p:cNvSpPr txBox="1"/>
          <p:nvPr/>
        </p:nvSpPr>
        <p:spPr>
          <a:xfrm>
            <a:off x="107504" y="6579710"/>
            <a:ext cx="5850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Elaborado por: Dirección de Planificación Económica -VMAF</a:t>
            </a:r>
            <a:endParaRPr lang="es-ES" sz="10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62835"/>
            <a:ext cx="8645740" cy="59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 txBox="1">
            <a:spLocks/>
          </p:cNvSpPr>
          <p:nvPr/>
        </p:nvSpPr>
        <p:spPr>
          <a:xfrm>
            <a:off x="596039" y="-6118"/>
            <a:ext cx="8532440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Comparativo Por Organismo Financiador  (En Millones US$)</a:t>
            </a:r>
            <a:endParaRPr lang="es-PY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97C2088-B7FE-4BD3-98CB-F01EFDBDB853}" type="slidenum">
              <a:rPr lang="es-PY" smtClean="0"/>
              <a:pPr/>
              <a:t>9</a:t>
            </a:fld>
            <a:endParaRPr lang="es-PY"/>
          </a:p>
        </p:txBody>
      </p:sp>
      <p:sp>
        <p:nvSpPr>
          <p:cNvPr id="10" name="CuadroTexto 9"/>
          <p:cNvSpPr txBox="1"/>
          <p:nvPr/>
        </p:nvSpPr>
        <p:spPr>
          <a:xfrm>
            <a:off x="18996" y="6550223"/>
            <a:ext cx="585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Elaborado por: Dirección de Planificación Económica -VMAF</a:t>
            </a:r>
            <a:endParaRPr lang="es-ES" sz="1200" i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630791"/>
              </p:ext>
            </p:extLst>
          </p:nvPr>
        </p:nvGraphicFramePr>
        <p:xfrm>
          <a:off x="4427984" y="1584633"/>
          <a:ext cx="4572000" cy="394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5205195" y="2132535"/>
            <a:ext cx="991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756825" y="2273116"/>
            <a:ext cx="991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(38)%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lecha abajo 31"/>
          <p:cNvSpPr/>
          <p:nvPr/>
        </p:nvSpPr>
        <p:spPr>
          <a:xfrm rot="10800000">
            <a:off x="5140063" y="2532645"/>
            <a:ext cx="729356" cy="590953"/>
          </a:xfrm>
          <a:prstGeom prst="downArrow">
            <a:avLst>
              <a:gd name="adj1" fmla="val 40478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abajo 32"/>
          <p:cNvSpPr/>
          <p:nvPr/>
        </p:nvSpPr>
        <p:spPr>
          <a:xfrm>
            <a:off x="7777997" y="1675340"/>
            <a:ext cx="729356" cy="590953"/>
          </a:xfrm>
          <a:prstGeom prst="downArrow">
            <a:avLst>
              <a:gd name="adj1" fmla="val 40478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87" y="796204"/>
            <a:ext cx="4233250" cy="52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724</Words>
  <Application>Microsoft Office PowerPoint</Application>
  <PresentationFormat>Presentación en pantalla (4:3)</PresentationFormat>
  <Paragraphs>146</Paragraphs>
  <Slides>28</Slides>
  <Notes>23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 Unicode MS</vt:lpstr>
      <vt:lpstr>Algerian</vt:lpstr>
      <vt:lpstr>Arial</vt:lpstr>
      <vt:lpstr>Baskerville Old Face</vt:lpstr>
      <vt:lpstr>Calibri</vt:lpstr>
      <vt:lpstr>Times New Roman</vt:lpstr>
      <vt:lpstr>Wingdings</vt:lpstr>
      <vt:lpstr>Diseño personalizado</vt:lpstr>
      <vt:lpstr>ANTEPROYECTO DE PRESUPUESTO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2009-02-09T14:17:10Z</dcterms:created>
  <dcterms:modified xsi:type="dcterms:W3CDTF">2018-10-01T16:54:38Z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