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rts/chart1.xml" ContentType="application/vnd.openxmlformats-officedocument.drawingml.chart+xml"/>
  <Override PartName="/ppt/theme/themeOverride1.xml" ContentType="application/vnd.openxmlformats-officedocument.themeOverr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sldIdLst>
    <p:sldId id="300" r:id="rId2"/>
    <p:sldId id="258" r:id="rId3"/>
    <p:sldId id="259" r:id="rId4"/>
    <p:sldId id="309" r:id="rId5"/>
    <p:sldId id="303" r:id="rId6"/>
    <p:sldId id="279" r:id="rId7"/>
    <p:sldId id="314" r:id="rId8"/>
    <p:sldId id="271" r:id="rId9"/>
    <p:sldId id="272" r:id="rId10"/>
    <p:sldId id="308" r:id="rId11"/>
    <p:sldId id="285" r:id="rId12"/>
    <p:sldId id="310" r:id="rId13"/>
    <p:sldId id="321" r:id="rId14"/>
    <p:sldId id="283" r:id="rId15"/>
    <p:sldId id="324" r:id="rId16"/>
    <p:sldId id="311" r:id="rId17"/>
    <p:sldId id="282" r:id="rId18"/>
    <p:sldId id="312" r:id="rId19"/>
    <p:sldId id="331" r:id="rId20"/>
    <p:sldId id="281" r:id="rId21"/>
    <p:sldId id="315" r:id="rId22"/>
    <p:sldId id="313" r:id="rId23"/>
    <p:sldId id="317" r:id="rId24"/>
    <p:sldId id="316" r:id="rId25"/>
    <p:sldId id="337" r:id="rId26"/>
    <p:sldId id="322" r:id="rId27"/>
    <p:sldId id="307" r:id="rId28"/>
  </p:sldIdLst>
  <p:sldSz cx="12192000" cy="6858000"/>
  <p:notesSz cx="6797675" cy="9926638"/>
  <p:defaultTextStyle>
    <a:defPPr>
      <a:defRPr lang="es-P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80"/>
    <a:srgbClr val="FBAF3F"/>
    <a:srgbClr val="CC0066"/>
    <a:srgbClr val="F6E7E6"/>
    <a:srgbClr val="00AEEF"/>
    <a:srgbClr val="8CC63F"/>
    <a:srgbClr val="BD1D2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898" autoAdjust="0"/>
    <p:restoredTop sz="94660"/>
  </p:normalViewPr>
  <p:slideViewPr>
    <p:cSldViewPr>
      <p:cViewPr varScale="1">
        <p:scale>
          <a:sx n="92" d="100"/>
          <a:sy n="92" d="100"/>
        </p:scale>
        <p:origin x="-552" y="-102"/>
      </p:cViewPr>
      <p:guideLst>
        <p:guide orient="horz" pos="2160"/>
        <p:guide pos="384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ctr">
              <a:defRPr lang="es-PY" sz="2800">
                <a:latin typeface="Segoe UI" panose="020B0502040204020203" pitchFamily="34" charset="0"/>
                <a:cs typeface="Segoe UI" panose="020B0502040204020203" pitchFamily="34" charset="0"/>
              </a:defRPr>
            </a:pPr>
            <a:r>
              <a:rPr lang="en-US" sz="2800" dirty="0">
                <a:latin typeface="+mn-lt"/>
                <a:cs typeface="Segoe UI" panose="020B0502040204020203" pitchFamily="34" charset="0"/>
              </a:rPr>
              <a:t>EJECUCION AL 31</a:t>
            </a:r>
            <a:r>
              <a:rPr lang="en-US" sz="2800" baseline="0" dirty="0">
                <a:latin typeface="+mn-lt"/>
                <a:cs typeface="Segoe UI" panose="020B0502040204020203" pitchFamily="34" charset="0"/>
              </a:rPr>
              <a:t>/08/2018</a:t>
            </a:r>
            <a:endParaRPr lang="en-US" sz="2800" dirty="0">
              <a:latin typeface="+mn-lt"/>
              <a:cs typeface="Segoe UI" panose="020B0502040204020203" pitchFamily="34" charset="0"/>
            </a:endParaRPr>
          </a:p>
        </c:rich>
      </c:tx>
      <c:layout>
        <c:manualLayout>
          <c:xMode val="edge"/>
          <c:yMode val="edge"/>
          <c:x val="0.47452244889456729"/>
          <c:y val="0.92703512292133949"/>
        </c:manualLayout>
      </c:layout>
      <c:overlay val="1"/>
      <c:spPr>
        <a:solidFill>
          <a:schemeClr val="accent3">
            <a:lumMod val="20000"/>
            <a:lumOff val="80000"/>
          </a:schemeClr>
        </a:solidFill>
      </c:spPr>
    </c:title>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8.4958194104800058E-2"/>
          <c:y val="2.5829171353580805E-2"/>
          <c:w val="0.79666929368958983"/>
          <c:h val="0.85093924589908077"/>
        </c:manualLayout>
      </c:layout>
      <c:pie3DChart>
        <c:varyColors val="1"/>
        <c:ser>
          <c:idx val="0"/>
          <c:order val="0"/>
          <c:tx>
            <c:strRef>
              <c:f>'31-08-2018'!$A$2:$E$2</c:f>
              <c:strCache>
                <c:ptCount val="1"/>
                <c:pt idx="0">
                  <c:v>EJECUCIÓN - SECRETARIA DE ACCIÓN SOCIAL</c:v>
                </c:pt>
              </c:strCache>
            </c:strRef>
          </c:tx>
          <c:explosion val="4"/>
          <c:dPt>
            <c:idx val="0"/>
            <c:bubble3D val="0"/>
            <c:explosion val="2"/>
            <c:extLst xmlns:c16r2="http://schemas.microsoft.com/office/drawing/2015/06/chart">
              <c:ext xmlns:c16="http://schemas.microsoft.com/office/drawing/2014/chart" uri="{C3380CC4-5D6E-409C-BE32-E72D297353CC}">
                <c16:uniqueId val="{00000000-9B0E-4479-AD33-6AE47B7FEA0F}"/>
              </c:ext>
            </c:extLst>
          </c:dPt>
          <c:dPt>
            <c:idx val="1"/>
            <c:bubble3D val="0"/>
            <c:explosion val="3"/>
            <c:extLst xmlns:c16r2="http://schemas.microsoft.com/office/drawing/2015/06/chart">
              <c:ext xmlns:c16="http://schemas.microsoft.com/office/drawing/2014/chart" uri="{C3380CC4-5D6E-409C-BE32-E72D297353CC}">
                <c16:uniqueId val="{00000001-9B0E-4479-AD33-6AE47B7FEA0F}"/>
              </c:ext>
            </c:extLst>
          </c:dPt>
          <c:dPt>
            <c:idx val="2"/>
            <c:bubble3D val="0"/>
            <c:extLst xmlns:c16r2="http://schemas.microsoft.com/office/drawing/2015/06/chart">
              <c:ext xmlns:c16="http://schemas.microsoft.com/office/drawing/2014/chart" uri="{C3380CC4-5D6E-409C-BE32-E72D297353CC}">
                <c16:uniqueId val="{00000002-9B0E-4479-AD33-6AE47B7FEA0F}"/>
              </c:ext>
            </c:extLst>
          </c:dPt>
          <c:dPt>
            <c:idx val="3"/>
            <c:bubble3D val="0"/>
            <c:explosion val="3"/>
            <c:extLst xmlns:c16r2="http://schemas.microsoft.com/office/drawing/2015/06/chart">
              <c:ext xmlns:c16="http://schemas.microsoft.com/office/drawing/2014/chart" uri="{C3380CC4-5D6E-409C-BE32-E72D297353CC}">
                <c16:uniqueId val="{00000003-9B0E-4479-AD33-6AE47B7FEA0F}"/>
              </c:ext>
            </c:extLst>
          </c:dPt>
          <c:dPt>
            <c:idx val="4"/>
            <c:bubble3D val="0"/>
            <c:explosion val="2"/>
            <c:extLst xmlns:c16r2="http://schemas.microsoft.com/office/drawing/2015/06/chart">
              <c:ext xmlns:c16="http://schemas.microsoft.com/office/drawing/2014/chart" uri="{C3380CC4-5D6E-409C-BE32-E72D297353CC}">
                <c16:uniqueId val="{00000004-9B0E-4479-AD33-6AE47B7FEA0F}"/>
              </c:ext>
            </c:extLst>
          </c:dPt>
          <c:dLbls>
            <c:dLbl>
              <c:idx val="0"/>
              <c:layout>
                <c:manualLayout>
                  <c:x val="-1.7384483226363493E-2"/>
                  <c:y val="-4.2310711161104859E-2"/>
                </c:manualLayout>
              </c:layout>
              <c:showLegendKey val="0"/>
              <c:showVal val="1"/>
              <c:showCatName val="1"/>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9B0E-4479-AD33-6AE47B7FEA0F}"/>
                </c:ext>
              </c:extLst>
            </c:dLbl>
            <c:dLbl>
              <c:idx val="1"/>
              <c:layout>
                <c:manualLayout>
                  <c:x val="1.3651909731033515E-2"/>
                  <c:y val="2.6082911925351785E-2"/>
                </c:manualLayout>
              </c:layout>
              <c:tx>
                <c:rich>
                  <a:bodyPr/>
                  <a:lstStyle/>
                  <a:p>
                    <a:fld id="{D04A6607-5176-4E2A-BA8E-320E8341B84C}" type="CATEGORYNAME">
                      <a:rPr lang="es-ES" sz="1600" dirty="0"/>
                      <a:pPr/>
                      <a:t>[NOMBRE DE CATEGORÍA]</a:t>
                    </a:fld>
                    <a:r>
                      <a:rPr lang="es-ES" baseline="0" dirty="0"/>
                      <a:t>; </a:t>
                    </a:r>
                    <a:fld id="{7AF2DD00-4262-4106-9F92-D8E6AF195417}" type="VALUE">
                      <a:rPr lang="es-ES" sz="1600" baseline="0" dirty="0"/>
                      <a:pPr/>
                      <a:t>[VALOR]</a:t>
                    </a:fld>
                    <a:endParaRPr lang="es-ES" baseline="0" dirty="0"/>
                  </a:p>
                </c:rich>
              </c:tx>
              <c:showLegendKey val="0"/>
              <c:showVal val="1"/>
              <c:showCatName val="1"/>
              <c:showSerName val="0"/>
              <c:showPercent val="0"/>
              <c:showBubbleSize val="0"/>
              <c:extLst xmlns:c16r2="http://schemas.microsoft.com/office/drawing/2015/06/chart">
                <c:ext xmlns:c15="http://schemas.microsoft.com/office/drawing/2012/chart" uri="{CE6537A1-D6FC-4f65-9D91-7224C49458BB}">
                  <c15:layout>
                    <c:manualLayout>
                      <c:w val="0.20717048706299901"/>
                      <c:h val="0.12163004082358196"/>
                    </c:manualLayout>
                  </c15:layout>
                  <c15:dlblFieldTable/>
                  <c15:showDataLabelsRange val="0"/>
                </c:ext>
                <c:ext xmlns:c16="http://schemas.microsoft.com/office/drawing/2014/chart" uri="{C3380CC4-5D6E-409C-BE32-E72D297353CC}">
                  <c16:uniqueId val="{00000001-9B0E-4479-AD33-6AE47B7FEA0F}"/>
                </c:ext>
              </c:extLst>
            </c:dLbl>
            <c:dLbl>
              <c:idx val="2"/>
              <c:layout>
                <c:manualLayout>
                  <c:x val="-6.1955945285743271E-3"/>
                  <c:y val="2.0888788901387234E-2"/>
                </c:manualLayout>
              </c:layout>
              <c:showLegendKey val="0"/>
              <c:showVal val="1"/>
              <c:showCatName val="1"/>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9B0E-4479-AD33-6AE47B7FEA0F}"/>
                </c:ext>
              </c:extLst>
            </c:dLbl>
            <c:dLbl>
              <c:idx val="3"/>
              <c:layout>
                <c:manualLayout>
                  <c:x val="-3.3886793515830772E-2"/>
                  <c:y val="2.0238970128733907E-2"/>
                </c:manualLayout>
              </c:layout>
              <c:showLegendKey val="0"/>
              <c:showVal val="1"/>
              <c:showCatName val="1"/>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9B0E-4479-AD33-6AE47B7FEA0F}"/>
                </c:ext>
              </c:extLst>
            </c:dLbl>
            <c:dLbl>
              <c:idx val="4"/>
              <c:layout>
                <c:manualLayout>
                  <c:x val="-4.1818757030371205E-3"/>
                  <c:y val="-1.0455082319255538E-2"/>
                </c:manualLayout>
              </c:layout>
              <c:showLegendKey val="0"/>
              <c:showVal val="1"/>
              <c:showCatName val="1"/>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9B0E-4479-AD33-6AE47B7FEA0F}"/>
                </c:ext>
              </c:extLst>
            </c:dLbl>
            <c:dLbl>
              <c:idx val="5"/>
              <c:layout>
                <c:manualLayout>
                  <c:x val="-1.8465480877390326E-2"/>
                  <c:y val="-5.2898890479599142E-2"/>
                </c:manualLayout>
              </c:layout>
              <c:showLegendKey val="0"/>
              <c:showVal val="1"/>
              <c:showCatName val="1"/>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9B0E-4479-AD33-6AE47B7FEA0F}"/>
                </c:ext>
              </c:extLst>
            </c:dLbl>
            <c:dLbl>
              <c:idx val="6"/>
              <c:layout>
                <c:manualLayout>
                  <c:x val="-0.10982479462794423"/>
                  <c:y val="1.3977754213388153E-2"/>
                </c:manualLayout>
              </c:layout>
              <c:showLegendKey val="0"/>
              <c:showVal val="1"/>
              <c:showCatName val="1"/>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9B0E-4479-AD33-6AE47B7FEA0F}"/>
                </c:ext>
              </c:extLst>
            </c:dLbl>
            <c:dLbl>
              <c:idx val="7"/>
              <c:layout>
                <c:manualLayout>
                  <c:x val="-0.1872497528718011"/>
                  <c:y val="-4.2566162037768314E-2"/>
                </c:manualLayout>
              </c:layout>
              <c:showLegendKey val="0"/>
              <c:showVal val="1"/>
              <c:showCatName val="1"/>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9B0E-4479-AD33-6AE47B7FEA0F}"/>
                </c:ext>
              </c:extLst>
            </c:dLbl>
            <c:dLbl>
              <c:idx val="8"/>
              <c:layout>
                <c:manualLayout>
                  <c:x val="0.10433316644668009"/>
                  <c:y val="-6.5454684926562021E-2"/>
                </c:manualLayout>
              </c:layout>
              <c:showLegendKey val="0"/>
              <c:showVal val="1"/>
              <c:showCatName val="1"/>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8-9B0E-4479-AD33-6AE47B7FEA0F}"/>
                </c:ext>
              </c:extLst>
            </c:dLbl>
            <c:dLbl>
              <c:idx val="9"/>
              <c:layout>
                <c:manualLayout>
                  <c:x val="9.1328902069060747E-2"/>
                  <c:y val="1.9101865848431144E-2"/>
                </c:manualLayout>
              </c:layout>
              <c:showLegendKey val="0"/>
              <c:showVal val="1"/>
              <c:showCatName val="1"/>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9B0E-4479-AD33-6AE47B7FEA0F}"/>
                </c:ext>
              </c:extLst>
            </c:dLbl>
            <c:dLbl>
              <c:idx val="11"/>
              <c:layout>
                <c:manualLayout>
                  <c:x val="0.26897999113747878"/>
                  <c:y val="-2.2104254604201626E-2"/>
                </c:manualLayout>
              </c:layout>
              <c:showLegendKey val="0"/>
              <c:showVal val="1"/>
              <c:showCatName val="1"/>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A-9B0E-4479-AD33-6AE47B7FEA0F}"/>
                </c:ext>
              </c:extLst>
            </c:dLbl>
            <c:spPr>
              <a:noFill/>
              <a:ln>
                <a:noFill/>
              </a:ln>
              <a:effectLst/>
            </c:spPr>
            <c:txPr>
              <a:bodyPr/>
              <a:lstStyle/>
              <a:p>
                <a:pPr>
                  <a:defRPr lang="es-PY" sz="1800" b="1">
                    <a:latin typeface="+mn-lt"/>
                    <a:cs typeface="Segoe UI" panose="020B0502040204020203" pitchFamily="34" charset="0"/>
                  </a:defRPr>
                </a:pPr>
                <a:endParaRPr lang="es-ES"/>
              </a:p>
            </c:txPr>
            <c:showLegendKey val="0"/>
            <c:showVal val="1"/>
            <c:showCatName val="1"/>
            <c:showSerName val="0"/>
            <c:showPercent val="0"/>
            <c:showBubbleSize val="0"/>
            <c:showLeaderLines val="1"/>
            <c:extLst xmlns:c16r2="http://schemas.microsoft.com/office/drawing/2015/06/chart">
              <c:ext xmlns:c15="http://schemas.microsoft.com/office/drawing/2012/chart" uri="{CE6537A1-D6FC-4f65-9D91-7224C49458BB}"/>
            </c:extLst>
          </c:dLbls>
          <c:cat>
            <c:strRef>
              <c:f>'31-08-2018'!$A$5:$A$9</c:f>
              <c:strCache>
                <c:ptCount val="5"/>
                <c:pt idx="0">
                  <c:v>TEKOPORÂ</c:v>
                </c:pt>
                <c:pt idx="1">
                  <c:v>COORDINACIÓN DE LA GESTION SOCIAL</c:v>
                </c:pt>
                <c:pt idx="2">
                  <c:v>ASISTENCIA A PESCADORES</c:v>
                </c:pt>
                <c:pt idx="3">
                  <c:v>TEKOHÁ</c:v>
                </c:pt>
                <c:pt idx="4">
                  <c:v>TENONDERA</c:v>
                </c:pt>
              </c:strCache>
            </c:strRef>
          </c:cat>
          <c:val>
            <c:numRef>
              <c:f>'31-08-2018'!$E$5:$E$9</c:f>
              <c:numCache>
                <c:formatCode>0.00%</c:formatCode>
                <c:ptCount val="5"/>
                <c:pt idx="0">
                  <c:v>0.62771107350918787</c:v>
                </c:pt>
                <c:pt idx="1">
                  <c:v>0.5282383948286723</c:v>
                </c:pt>
                <c:pt idx="2">
                  <c:v>4.9584658200586516E-2</c:v>
                </c:pt>
                <c:pt idx="3">
                  <c:v>0.36092610771255851</c:v>
                </c:pt>
                <c:pt idx="4">
                  <c:v>0.67921115417690747</c:v>
                </c:pt>
              </c:numCache>
            </c:numRef>
          </c:val>
          <c:extLst xmlns:c16r2="http://schemas.microsoft.com/office/drawing/2015/06/chart">
            <c:ext xmlns:c16="http://schemas.microsoft.com/office/drawing/2014/chart" uri="{C3380CC4-5D6E-409C-BE32-E72D297353CC}">
              <c16:uniqueId val="{0000000B-9B0E-4479-AD33-6AE47B7FEA0F}"/>
            </c:ext>
          </c:extLst>
        </c:ser>
        <c:dLbls>
          <c:showLegendKey val="0"/>
          <c:showVal val="1"/>
          <c:showCatName val="0"/>
          <c:showSerName val="0"/>
          <c:showPercent val="0"/>
          <c:showBubbleSize val="0"/>
          <c:showLeaderLines val="1"/>
        </c:dLbls>
      </c:pie3DChart>
    </c:plotArea>
    <c:plotVisOnly val="1"/>
    <c:dispBlanksAs val="gap"/>
    <c:showDLblsOverMax val="0"/>
  </c:chart>
  <c:spPr>
    <a:solidFill>
      <a:schemeClr val="lt1"/>
    </a:solidFill>
    <a:ln w="25400" cap="flat" cmpd="sng" algn="ctr">
      <a:solidFill>
        <a:schemeClr val="accent1"/>
      </a:solidFill>
      <a:prstDash val="solid"/>
    </a:ln>
    <a:effectLst/>
  </c:spPr>
  <c:txPr>
    <a:bodyPr/>
    <a:lstStyle/>
    <a:p>
      <a:pPr>
        <a:defRPr>
          <a:solidFill>
            <a:schemeClr val="dk1"/>
          </a:solidFill>
          <a:latin typeface="+mn-lt"/>
          <a:ea typeface="+mn-ea"/>
          <a:cs typeface="+mn-cs"/>
        </a:defRPr>
      </a:pPr>
      <a:endParaRPr lang="es-ES"/>
    </a:p>
  </c:txPr>
  <c:externalData r:id="rId2">
    <c:autoUpdate val="0"/>
  </c:externalData>
</c:chartSpace>
</file>

<file path=ppt/diagrams/_rels/data1.xml.rels><?xml version="1.0" encoding="UTF-8" standalone="yes"?>
<Relationships xmlns="http://schemas.openxmlformats.org/package/2006/relationships"><Relationship Id="rId1" Type="http://schemas.openxmlformats.org/officeDocument/2006/relationships/image" Target="../media/image5.gif"/></Relationships>
</file>

<file path=ppt/diagrams/_rels/data2.xml.rels><?xml version="1.0" encoding="UTF-8" standalone="yes"?>
<Relationships xmlns="http://schemas.openxmlformats.org/package/2006/relationships"><Relationship Id="rId1" Type="http://schemas.openxmlformats.org/officeDocument/2006/relationships/image" Target="../media/image6.jpg"/></Relationships>
</file>

<file path=ppt/diagrams/_rels/data3.xml.rels><?xml version="1.0" encoding="UTF-8" standalone="yes"?>
<Relationships xmlns="http://schemas.openxmlformats.org/package/2006/relationships"><Relationship Id="rId1" Type="http://schemas.openxmlformats.org/officeDocument/2006/relationships/image" Target="../media/image8.jpeg"/></Relationships>
</file>

<file path=ppt/diagrams/_rels/data4.xml.rels><?xml version="1.0" encoding="UTF-8" standalone="yes"?>
<Relationships xmlns="http://schemas.openxmlformats.org/package/2006/relationships"><Relationship Id="rId1" Type="http://schemas.openxmlformats.org/officeDocument/2006/relationships/image" Target="../media/image9.jpeg"/></Relationships>
</file>

<file path=ppt/diagrams/_rels/data5.xml.rels><?xml version="1.0" encoding="UTF-8" standalone="yes"?>
<Relationships xmlns="http://schemas.openxmlformats.org/package/2006/relationships"><Relationship Id="rId1" Type="http://schemas.openxmlformats.org/officeDocument/2006/relationships/image" Target="../media/image9.jpeg"/></Relationships>
</file>

<file path=ppt/diagrams/_rels/drawing1.xml.rels><?xml version="1.0" encoding="UTF-8" standalone="yes"?>
<Relationships xmlns="http://schemas.openxmlformats.org/package/2006/relationships"><Relationship Id="rId1" Type="http://schemas.openxmlformats.org/officeDocument/2006/relationships/image" Target="../media/image5.gif"/></Relationships>
</file>

<file path=ppt/diagrams/_rels/drawing2.xml.rels><?xml version="1.0" encoding="UTF-8" standalone="yes"?>
<Relationships xmlns="http://schemas.openxmlformats.org/package/2006/relationships"><Relationship Id="rId1" Type="http://schemas.openxmlformats.org/officeDocument/2006/relationships/image" Target="../media/image6.jpg"/></Relationships>
</file>

<file path=ppt/diagrams/_rels/drawing3.xml.rels><?xml version="1.0" encoding="UTF-8" standalone="yes"?>
<Relationships xmlns="http://schemas.openxmlformats.org/package/2006/relationships"><Relationship Id="rId1" Type="http://schemas.openxmlformats.org/officeDocument/2006/relationships/image" Target="../media/image8.jpeg"/></Relationships>
</file>

<file path=ppt/diagrams/_rels/drawing4.xml.rels><?xml version="1.0" encoding="UTF-8" standalone="yes"?>
<Relationships xmlns="http://schemas.openxmlformats.org/package/2006/relationships"><Relationship Id="rId1" Type="http://schemas.openxmlformats.org/officeDocument/2006/relationships/image" Target="../media/image9.jpeg"/></Relationships>
</file>

<file path=ppt/diagrams/_rels/drawing5.xml.rels><?xml version="1.0" encoding="UTF-8" standalone="yes"?>
<Relationships xmlns="http://schemas.openxmlformats.org/package/2006/relationships"><Relationship Id="rId1" Type="http://schemas.openxmlformats.org/officeDocument/2006/relationships/image" Target="../media/image9.jpeg"/></Relationships>
</file>

<file path=ppt/diagrams/colors1.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9C813CB-79B3-4050-B635-344EE87F58FB}" type="doc">
      <dgm:prSet loTypeId="urn:microsoft.com/office/officeart/2005/8/layout/vList3" loCatId="list" qsTypeId="urn:microsoft.com/office/officeart/2005/8/quickstyle/simple5" qsCatId="simple" csTypeId="urn:microsoft.com/office/officeart/2005/8/colors/accent2_4" csCatId="accent2" phldr="1"/>
      <dgm:spPr/>
      <dgm:t>
        <a:bodyPr/>
        <a:lstStyle/>
        <a:p>
          <a:endParaRPr lang="es-PY"/>
        </a:p>
      </dgm:t>
    </dgm:pt>
    <dgm:pt modelId="{4C312783-9158-4D4B-B3EA-178794F57E97}">
      <dgm:prSet/>
      <dgm:spPr/>
      <dgm:t>
        <a:bodyPr/>
        <a:lstStyle/>
        <a:p>
          <a:pPr rtl="0"/>
          <a:r>
            <a:rPr lang="es-ES" dirty="0"/>
            <a:t>1. Creación del MDS</a:t>
          </a:r>
          <a:endParaRPr lang="es-PY" dirty="0"/>
        </a:p>
      </dgm:t>
    </dgm:pt>
    <dgm:pt modelId="{2CF1B83B-5C8C-45AC-8CF4-7483C4B16B88}" type="parTrans" cxnId="{84374715-C7B2-4289-8445-467E68792728}">
      <dgm:prSet/>
      <dgm:spPr/>
      <dgm:t>
        <a:bodyPr/>
        <a:lstStyle/>
        <a:p>
          <a:endParaRPr lang="es-PY"/>
        </a:p>
      </dgm:t>
    </dgm:pt>
    <dgm:pt modelId="{208409DC-6ECC-4FF8-AD66-9DC5CCEF8904}" type="sibTrans" cxnId="{84374715-C7B2-4289-8445-467E68792728}">
      <dgm:prSet/>
      <dgm:spPr/>
      <dgm:t>
        <a:bodyPr/>
        <a:lstStyle/>
        <a:p>
          <a:endParaRPr lang="es-PY"/>
        </a:p>
      </dgm:t>
    </dgm:pt>
    <dgm:pt modelId="{08287863-2C11-462E-A53C-90F9804D94C9}" type="pres">
      <dgm:prSet presAssocID="{39C813CB-79B3-4050-B635-344EE87F58FB}" presName="linearFlow" presStyleCnt="0">
        <dgm:presLayoutVars>
          <dgm:dir/>
          <dgm:resizeHandles val="exact"/>
        </dgm:presLayoutVars>
      </dgm:prSet>
      <dgm:spPr/>
      <dgm:t>
        <a:bodyPr/>
        <a:lstStyle/>
        <a:p>
          <a:endParaRPr lang="es-ES"/>
        </a:p>
      </dgm:t>
    </dgm:pt>
    <dgm:pt modelId="{67DEFA61-F77C-430A-BB6E-AA5FEA0D5129}" type="pres">
      <dgm:prSet presAssocID="{4C312783-9158-4D4B-B3EA-178794F57E97}" presName="composite" presStyleCnt="0"/>
      <dgm:spPr/>
    </dgm:pt>
    <dgm:pt modelId="{BC7DAFCA-51C0-4842-A6B7-08252134B3C9}" type="pres">
      <dgm:prSet presAssocID="{4C312783-9158-4D4B-B3EA-178794F57E97}" presName="imgShp" presStyleLbl="fgImgPlace1" presStyleIdx="0" presStyleCnt="1"/>
      <dgm:spPr>
        <a:blipFill>
          <a:blip xmlns:r="http://schemas.openxmlformats.org/officeDocument/2006/relationships" r:embed="rId1">
            <a:extLst>
              <a:ext uri="{28A0092B-C50C-407E-A947-70E740481C1C}">
                <a14:useLocalDpi xmlns:a14="http://schemas.microsoft.com/office/drawing/2010/main" val="0"/>
              </a:ext>
            </a:extLst>
          </a:blip>
          <a:srcRect/>
          <a:stretch>
            <a:fillRect l="-4000" r="-4000"/>
          </a:stretch>
        </a:blipFill>
      </dgm:spPr>
      <dgm:t>
        <a:bodyPr/>
        <a:lstStyle/>
        <a:p>
          <a:endParaRPr lang="es-ES"/>
        </a:p>
      </dgm:t>
    </dgm:pt>
    <dgm:pt modelId="{58974654-F921-4C68-B9BB-C0B8602FF5D8}" type="pres">
      <dgm:prSet presAssocID="{4C312783-9158-4D4B-B3EA-178794F57E97}" presName="txShp" presStyleLbl="node1" presStyleIdx="0" presStyleCnt="1" custLinFactNeighborX="7689" custLinFactNeighborY="1590">
        <dgm:presLayoutVars>
          <dgm:bulletEnabled val="1"/>
        </dgm:presLayoutVars>
      </dgm:prSet>
      <dgm:spPr/>
      <dgm:t>
        <a:bodyPr/>
        <a:lstStyle/>
        <a:p>
          <a:endParaRPr lang="es-ES"/>
        </a:p>
      </dgm:t>
    </dgm:pt>
  </dgm:ptLst>
  <dgm:cxnLst>
    <dgm:cxn modelId="{84374715-C7B2-4289-8445-467E68792728}" srcId="{39C813CB-79B3-4050-B635-344EE87F58FB}" destId="{4C312783-9158-4D4B-B3EA-178794F57E97}" srcOrd="0" destOrd="0" parTransId="{2CF1B83B-5C8C-45AC-8CF4-7483C4B16B88}" sibTransId="{208409DC-6ECC-4FF8-AD66-9DC5CCEF8904}"/>
    <dgm:cxn modelId="{7B0EAC90-5C15-477C-B735-BC55D2CB2738}" type="presOf" srcId="{39C813CB-79B3-4050-B635-344EE87F58FB}" destId="{08287863-2C11-462E-A53C-90F9804D94C9}" srcOrd="0" destOrd="0" presId="urn:microsoft.com/office/officeart/2005/8/layout/vList3"/>
    <dgm:cxn modelId="{7C638E03-1E6E-4BA2-BD98-9336C4E9A264}" type="presOf" srcId="{4C312783-9158-4D4B-B3EA-178794F57E97}" destId="{58974654-F921-4C68-B9BB-C0B8602FF5D8}" srcOrd="0" destOrd="0" presId="urn:microsoft.com/office/officeart/2005/8/layout/vList3"/>
    <dgm:cxn modelId="{1AF2F8A7-091D-4145-ABF5-B639C4882F2E}" type="presParOf" srcId="{08287863-2C11-462E-A53C-90F9804D94C9}" destId="{67DEFA61-F77C-430A-BB6E-AA5FEA0D5129}" srcOrd="0" destOrd="0" presId="urn:microsoft.com/office/officeart/2005/8/layout/vList3"/>
    <dgm:cxn modelId="{0B34BA88-8641-4A3E-BC01-53D1D7785B5D}" type="presParOf" srcId="{67DEFA61-F77C-430A-BB6E-AA5FEA0D5129}" destId="{BC7DAFCA-51C0-4842-A6B7-08252134B3C9}" srcOrd="0" destOrd="0" presId="urn:microsoft.com/office/officeart/2005/8/layout/vList3"/>
    <dgm:cxn modelId="{3F34145A-5376-439F-B937-35BC10EFA81F}" type="presParOf" srcId="{67DEFA61-F77C-430A-BB6E-AA5FEA0D5129}" destId="{58974654-F921-4C68-B9BB-C0B8602FF5D8}"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9C813CB-79B3-4050-B635-344EE87F58FB}" type="doc">
      <dgm:prSet loTypeId="urn:microsoft.com/office/officeart/2005/8/layout/vList3" loCatId="list" qsTypeId="urn:microsoft.com/office/officeart/2005/8/quickstyle/simple5" qsCatId="simple" csTypeId="urn:microsoft.com/office/officeart/2005/8/colors/accent2_4" csCatId="accent2" phldr="1"/>
      <dgm:spPr/>
      <dgm:t>
        <a:bodyPr/>
        <a:lstStyle/>
        <a:p>
          <a:endParaRPr lang="es-PY"/>
        </a:p>
      </dgm:t>
    </dgm:pt>
    <dgm:pt modelId="{4C312783-9158-4D4B-B3EA-178794F57E97}">
      <dgm:prSet/>
      <dgm:spPr/>
      <dgm:t>
        <a:bodyPr/>
        <a:lstStyle/>
        <a:p>
          <a:pPr rtl="0"/>
          <a:r>
            <a:rPr lang="es-ES" dirty="0"/>
            <a:t>2. OBJETIVOS ESTRATÉGICOS</a:t>
          </a:r>
          <a:endParaRPr lang="es-PY" dirty="0"/>
        </a:p>
      </dgm:t>
    </dgm:pt>
    <dgm:pt modelId="{2CF1B83B-5C8C-45AC-8CF4-7483C4B16B88}" type="parTrans" cxnId="{84374715-C7B2-4289-8445-467E68792728}">
      <dgm:prSet/>
      <dgm:spPr/>
      <dgm:t>
        <a:bodyPr/>
        <a:lstStyle/>
        <a:p>
          <a:endParaRPr lang="es-PY"/>
        </a:p>
      </dgm:t>
    </dgm:pt>
    <dgm:pt modelId="{208409DC-6ECC-4FF8-AD66-9DC5CCEF8904}" type="sibTrans" cxnId="{84374715-C7B2-4289-8445-467E68792728}">
      <dgm:prSet/>
      <dgm:spPr/>
      <dgm:t>
        <a:bodyPr/>
        <a:lstStyle/>
        <a:p>
          <a:endParaRPr lang="es-PY"/>
        </a:p>
      </dgm:t>
    </dgm:pt>
    <dgm:pt modelId="{08287863-2C11-462E-A53C-90F9804D94C9}" type="pres">
      <dgm:prSet presAssocID="{39C813CB-79B3-4050-B635-344EE87F58FB}" presName="linearFlow" presStyleCnt="0">
        <dgm:presLayoutVars>
          <dgm:dir/>
          <dgm:resizeHandles val="exact"/>
        </dgm:presLayoutVars>
      </dgm:prSet>
      <dgm:spPr/>
      <dgm:t>
        <a:bodyPr/>
        <a:lstStyle/>
        <a:p>
          <a:endParaRPr lang="es-ES"/>
        </a:p>
      </dgm:t>
    </dgm:pt>
    <dgm:pt modelId="{67DEFA61-F77C-430A-BB6E-AA5FEA0D5129}" type="pres">
      <dgm:prSet presAssocID="{4C312783-9158-4D4B-B3EA-178794F57E97}" presName="composite" presStyleCnt="0"/>
      <dgm:spPr/>
    </dgm:pt>
    <dgm:pt modelId="{BC7DAFCA-51C0-4842-A6B7-08252134B3C9}" type="pres">
      <dgm:prSet presAssocID="{4C312783-9158-4D4B-B3EA-178794F57E97}" presName="imgShp" presStyleLbl="fgImgPlace1" presStyleIdx="0" presStyleCnt="1"/>
      <dgm:spPr>
        <a:blipFill>
          <a:blip xmlns:r="http://schemas.openxmlformats.org/officeDocument/2006/relationships" r:embed="rId1">
            <a:extLst>
              <a:ext uri="{28A0092B-C50C-407E-A947-70E740481C1C}">
                <a14:useLocalDpi xmlns:a14="http://schemas.microsoft.com/office/drawing/2010/main" val="0"/>
              </a:ext>
            </a:extLst>
          </a:blip>
          <a:srcRect/>
          <a:stretch>
            <a:fillRect t="-2000" b="-2000"/>
          </a:stretch>
        </a:blipFill>
      </dgm:spPr>
    </dgm:pt>
    <dgm:pt modelId="{58974654-F921-4C68-B9BB-C0B8602FF5D8}" type="pres">
      <dgm:prSet presAssocID="{4C312783-9158-4D4B-B3EA-178794F57E97}" presName="txShp" presStyleLbl="node1" presStyleIdx="0" presStyleCnt="1" custLinFactNeighborX="7689" custLinFactNeighborY="-8808">
        <dgm:presLayoutVars>
          <dgm:bulletEnabled val="1"/>
        </dgm:presLayoutVars>
      </dgm:prSet>
      <dgm:spPr/>
      <dgm:t>
        <a:bodyPr/>
        <a:lstStyle/>
        <a:p>
          <a:endParaRPr lang="es-ES"/>
        </a:p>
      </dgm:t>
    </dgm:pt>
  </dgm:ptLst>
  <dgm:cxnLst>
    <dgm:cxn modelId="{54DD52AF-2052-48FA-91C4-151F8BB7CD2B}" type="presOf" srcId="{4C312783-9158-4D4B-B3EA-178794F57E97}" destId="{58974654-F921-4C68-B9BB-C0B8602FF5D8}" srcOrd="0" destOrd="0" presId="urn:microsoft.com/office/officeart/2005/8/layout/vList3"/>
    <dgm:cxn modelId="{84374715-C7B2-4289-8445-467E68792728}" srcId="{39C813CB-79B3-4050-B635-344EE87F58FB}" destId="{4C312783-9158-4D4B-B3EA-178794F57E97}" srcOrd="0" destOrd="0" parTransId="{2CF1B83B-5C8C-45AC-8CF4-7483C4B16B88}" sibTransId="{208409DC-6ECC-4FF8-AD66-9DC5CCEF8904}"/>
    <dgm:cxn modelId="{2238963E-776C-494E-A436-909D09ED65B1}" type="presOf" srcId="{39C813CB-79B3-4050-B635-344EE87F58FB}" destId="{08287863-2C11-462E-A53C-90F9804D94C9}" srcOrd="0" destOrd="0" presId="urn:microsoft.com/office/officeart/2005/8/layout/vList3"/>
    <dgm:cxn modelId="{16393566-5FB2-4DA9-963C-5C79D13472D9}" type="presParOf" srcId="{08287863-2C11-462E-A53C-90F9804D94C9}" destId="{67DEFA61-F77C-430A-BB6E-AA5FEA0D5129}" srcOrd="0" destOrd="0" presId="urn:microsoft.com/office/officeart/2005/8/layout/vList3"/>
    <dgm:cxn modelId="{B3A79950-4B89-47C3-BB45-80E00C3DF0E8}" type="presParOf" srcId="{67DEFA61-F77C-430A-BB6E-AA5FEA0D5129}" destId="{BC7DAFCA-51C0-4842-A6B7-08252134B3C9}" srcOrd="0" destOrd="0" presId="urn:microsoft.com/office/officeart/2005/8/layout/vList3"/>
    <dgm:cxn modelId="{12264E83-BB20-420D-A800-26C5DAE3EA3E}" type="presParOf" srcId="{67DEFA61-F77C-430A-BB6E-AA5FEA0D5129}" destId="{58974654-F921-4C68-B9BB-C0B8602FF5D8}"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5AFB0BB-A4A4-46A5-8066-08C279927D12}" type="doc">
      <dgm:prSet loTypeId="urn:microsoft.com/office/officeart/2005/8/layout/vList3" loCatId="list" qsTypeId="urn:microsoft.com/office/officeart/2005/8/quickstyle/simple5" qsCatId="simple" csTypeId="urn:microsoft.com/office/officeart/2005/8/colors/accent2_4" csCatId="accent2" phldr="1"/>
      <dgm:spPr/>
      <dgm:t>
        <a:bodyPr/>
        <a:lstStyle/>
        <a:p>
          <a:endParaRPr lang="es-PY"/>
        </a:p>
      </dgm:t>
    </dgm:pt>
    <dgm:pt modelId="{7C1FF572-9352-42EA-861F-CD5F2EEE4548}">
      <dgm:prSet/>
      <dgm:spPr>
        <a:gradFill rotWithShape="0">
          <a:gsLst>
            <a:gs pos="0">
              <a:schemeClr val="accent2">
                <a:lumMod val="75000"/>
              </a:schemeClr>
            </a:gs>
            <a:gs pos="50000">
              <a:schemeClr val="accent2">
                <a:shade val="50000"/>
                <a:hueOff val="0"/>
                <a:satOff val="0"/>
                <a:lumOff val="0"/>
                <a:alphaOff val="0"/>
                <a:satMod val="110000"/>
                <a:lumMod val="100000"/>
                <a:shade val="100000"/>
              </a:schemeClr>
            </a:gs>
            <a:gs pos="100000">
              <a:schemeClr val="accent2">
                <a:shade val="50000"/>
                <a:hueOff val="0"/>
                <a:satOff val="0"/>
                <a:lumOff val="0"/>
                <a:alphaOff val="0"/>
                <a:lumMod val="99000"/>
                <a:satMod val="120000"/>
                <a:shade val="78000"/>
              </a:schemeClr>
            </a:gs>
          </a:gsLst>
        </a:gradFill>
      </dgm:spPr>
      <dgm:t>
        <a:bodyPr/>
        <a:lstStyle/>
        <a:p>
          <a:r>
            <a:rPr lang="es-PY" dirty="0"/>
            <a:t>3.PROYECTO DE PRESUPUESTO INSTITUCIONAL 2019 </a:t>
          </a:r>
        </a:p>
      </dgm:t>
    </dgm:pt>
    <dgm:pt modelId="{245A8252-72AC-4B4A-B472-411EF562A9B0}" type="parTrans" cxnId="{6950A3BE-21A1-4FDA-8E6E-8A74868D732F}">
      <dgm:prSet/>
      <dgm:spPr/>
      <dgm:t>
        <a:bodyPr/>
        <a:lstStyle/>
        <a:p>
          <a:endParaRPr lang="es-PY"/>
        </a:p>
      </dgm:t>
    </dgm:pt>
    <dgm:pt modelId="{F02A5696-1C7E-4C31-B6F7-6A3C11F88B95}" type="sibTrans" cxnId="{6950A3BE-21A1-4FDA-8E6E-8A74868D732F}">
      <dgm:prSet/>
      <dgm:spPr/>
      <dgm:t>
        <a:bodyPr/>
        <a:lstStyle/>
        <a:p>
          <a:endParaRPr lang="es-PY"/>
        </a:p>
      </dgm:t>
    </dgm:pt>
    <dgm:pt modelId="{8E6565A8-DF8F-4DF5-99E9-01B486859713}" type="pres">
      <dgm:prSet presAssocID="{C5AFB0BB-A4A4-46A5-8066-08C279927D12}" presName="linearFlow" presStyleCnt="0">
        <dgm:presLayoutVars>
          <dgm:dir/>
          <dgm:resizeHandles val="exact"/>
        </dgm:presLayoutVars>
      </dgm:prSet>
      <dgm:spPr/>
      <dgm:t>
        <a:bodyPr/>
        <a:lstStyle/>
        <a:p>
          <a:endParaRPr lang="es-ES"/>
        </a:p>
      </dgm:t>
    </dgm:pt>
    <dgm:pt modelId="{2707609A-275F-412E-87C6-A4BAED928160}" type="pres">
      <dgm:prSet presAssocID="{7C1FF572-9352-42EA-861F-CD5F2EEE4548}" presName="composite" presStyleCnt="0"/>
      <dgm:spPr/>
    </dgm:pt>
    <dgm:pt modelId="{60F400A2-29DA-4CF9-97F6-44ECA3FE3B17}" type="pres">
      <dgm:prSet presAssocID="{7C1FF572-9352-42EA-861F-CD5F2EEE4548}" presName="imgShp" presStyleLbl="fgImgPlace1" presStyleIdx="0" presStyleCnt="1" custLinFactNeighborX="-60380" custLinFactNeighborY="-15005"/>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39000" r="-39000"/>
          </a:stretch>
        </a:blipFill>
      </dgm:spPr>
    </dgm:pt>
    <dgm:pt modelId="{E1CF2924-2691-4680-9EC0-F98EB83153DE}" type="pres">
      <dgm:prSet presAssocID="{7C1FF572-9352-42EA-861F-CD5F2EEE4548}" presName="txShp" presStyleLbl="node1" presStyleIdx="0" presStyleCnt="1">
        <dgm:presLayoutVars>
          <dgm:bulletEnabled val="1"/>
        </dgm:presLayoutVars>
      </dgm:prSet>
      <dgm:spPr/>
      <dgm:t>
        <a:bodyPr/>
        <a:lstStyle/>
        <a:p>
          <a:endParaRPr lang="es-ES"/>
        </a:p>
      </dgm:t>
    </dgm:pt>
  </dgm:ptLst>
  <dgm:cxnLst>
    <dgm:cxn modelId="{6950A3BE-21A1-4FDA-8E6E-8A74868D732F}" srcId="{C5AFB0BB-A4A4-46A5-8066-08C279927D12}" destId="{7C1FF572-9352-42EA-861F-CD5F2EEE4548}" srcOrd="0" destOrd="0" parTransId="{245A8252-72AC-4B4A-B472-411EF562A9B0}" sibTransId="{F02A5696-1C7E-4C31-B6F7-6A3C11F88B95}"/>
    <dgm:cxn modelId="{AC605715-15FB-4F29-AEB8-A47559963F64}" type="presOf" srcId="{7C1FF572-9352-42EA-861F-CD5F2EEE4548}" destId="{E1CF2924-2691-4680-9EC0-F98EB83153DE}" srcOrd="0" destOrd="0" presId="urn:microsoft.com/office/officeart/2005/8/layout/vList3"/>
    <dgm:cxn modelId="{EF10E516-5487-4DD4-BD2D-9D7715C1A79C}" type="presOf" srcId="{C5AFB0BB-A4A4-46A5-8066-08C279927D12}" destId="{8E6565A8-DF8F-4DF5-99E9-01B486859713}" srcOrd="0" destOrd="0" presId="urn:microsoft.com/office/officeart/2005/8/layout/vList3"/>
    <dgm:cxn modelId="{EEE7ADFF-830F-46C2-BC34-094E3A21DDBA}" type="presParOf" srcId="{8E6565A8-DF8F-4DF5-99E9-01B486859713}" destId="{2707609A-275F-412E-87C6-A4BAED928160}" srcOrd="0" destOrd="0" presId="urn:microsoft.com/office/officeart/2005/8/layout/vList3"/>
    <dgm:cxn modelId="{F2EDC7D4-62FA-4F25-9268-A16C56083667}" type="presParOf" srcId="{2707609A-275F-412E-87C6-A4BAED928160}" destId="{60F400A2-29DA-4CF9-97F6-44ECA3FE3B17}" srcOrd="0" destOrd="0" presId="urn:microsoft.com/office/officeart/2005/8/layout/vList3"/>
    <dgm:cxn modelId="{44DC058F-A703-48B3-95FD-6C216BC42828}" type="presParOf" srcId="{2707609A-275F-412E-87C6-A4BAED928160}" destId="{E1CF2924-2691-4680-9EC0-F98EB83153DE}"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5AFB0BB-A4A4-46A5-8066-08C279927D12}" type="doc">
      <dgm:prSet loTypeId="urn:microsoft.com/office/officeart/2005/8/layout/vList3" loCatId="list" qsTypeId="urn:microsoft.com/office/officeart/2005/8/quickstyle/simple5" qsCatId="simple" csTypeId="urn:microsoft.com/office/officeart/2005/8/colors/accent2_4" csCatId="accent2" phldr="1"/>
      <dgm:spPr/>
      <dgm:t>
        <a:bodyPr/>
        <a:lstStyle/>
        <a:p>
          <a:endParaRPr lang="es-PY"/>
        </a:p>
      </dgm:t>
    </dgm:pt>
    <dgm:pt modelId="{7C1FF572-9352-42EA-861F-CD5F2EEE4548}">
      <dgm:prSet/>
      <dgm:spPr/>
      <dgm:t>
        <a:bodyPr/>
        <a:lstStyle/>
        <a:p>
          <a:r>
            <a:rPr lang="es-PY" dirty="0"/>
            <a:t>4.EJECUCION PRESUPUESTARIA AL 31/08/2018 </a:t>
          </a:r>
        </a:p>
      </dgm:t>
    </dgm:pt>
    <dgm:pt modelId="{245A8252-72AC-4B4A-B472-411EF562A9B0}" type="parTrans" cxnId="{6950A3BE-21A1-4FDA-8E6E-8A74868D732F}">
      <dgm:prSet/>
      <dgm:spPr/>
      <dgm:t>
        <a:bodyPr/>
        <a:lstStyle/>
        <a:p>
          <a:endParaRPr lang="es-PY"/>
        </a:p>
      </dgm:t>
    </dgm:pt>
    <dgm:pt modelId="{F02A5696-1C7E-4C31-B6F7-6A3C11F88B95}" type="sibTrans" cxnId="{6950A3BE-21A1-4FDA-8E6E-8A74868D732F}">
      <dgm:prSet/>
      <dgm:spPr/>
      <dgm:t>
        <a:bodyPr/>
        <a:lstStyle/>
        <a:p>
          <a:endParaRPr lang="es-PY"/>
        </a:p>
      </dgm:t>
    </dgm:pt>
    <dgm:pt modelId="{8E6565A8-DF8F-4DF5-99E9-01B486859713}" type="pres">
      <dgm:prSet presAssocID="{C5AFB0BB-A4A4-46A5-8066-08C279927D12}" presName="linearFlow" presStyleCnt="0">
        <dgm:presLayoutVars>
          <dgm:dir/>
          <dgm:resizeHandles val="exact"/>
        </dgm:presLayoutVars>
      </dgm:prSet>
      <dgm:spPr/>
      <dgm:t>
        <a:bodyPr/>
        <a:lstStyle/>
        <a:p>
          <a:endParaRPr lang="es-ES"/>
        </a:p>
      </dgm:t>
    </dgm:pt>
    <dgm:pt modelId="{2707609A-275F-412E-87C6-A4BAED928160}" type="pres">
      <dgm:prSet presAssocID="{7C1FF572-9352-42EA-861F-CD5F2EEE4548}" presName="composite" presStyleCnt="0"/>
      <dgm:spPr/>
    </dgm:pt>
    <dgm:pt modelId="{60F400A2-29DA-4CF9-97F6-44ECA3FE3B17}" type="pres">
      <dgm:prSet presAssocID="{7C1FF572-9352-42EA-861F-CD5F2EEE4548}" presName="imgShp" presStyleLbl="fgImgPlace1" presStyleIdx="0" presStyleCnt="1" custLinFactNeighborX="-60380" custLinFactNeighborY="-15005"/>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39000" r="-39000"/>
          </a:stretch>
        </a:blipFill>
      </dgm:spPr>
    </dgm:pt>
    <dgm:pt modelId="{E1CF2924-2691-4680-9EC0-F98EB83153DE}" type="pres">
      <dgm:prSet presAssocID="{7C1FF572-9352-42EA-861F-CD5F2EEE4548}" presName="txShp" presStyleLbl="node1" presStyleIdx="0" presStyleCnt="1">
        <dgm:presLayoutVars>
          <dgm:bulletEnabled val="1"/>
        </dgm:presLayoutVars>
      </dgm:prSet>
      <dgm:spPr/>
      <dgm:t>
        <a:bodyPr/>
        <a:lstStyle/>
        <a:p>
          <a:endParaRPr lang="es-ES"/>
        </a:p>
      </dgm:t>
    </dgm:pt>
  </dgm:ptLst>
  <dgm:cxnLst>
    <dgm:cxn modelId="{20C9BF6F-8DC5-4A00-B457-D6FBD37B88DF}" type="presOf" srcId="{C5AFB0BB-A4A4-46A5-8066-08C279927D12}" destId="{8E6565A8-DF8F-4DF5-99E9-01B486859713}" srcOrd="0" destOrd="0" presId="urn:microsoft.com/office/officeart/2005/8/layout/vList3"/>
    <dgm:cxn modelId="{6950A3BE-21A1-4FDA-8E6E-8A74868D732F}" srcId="{C5AFB0BB-A4A4-46A5-8066-08C279927D12}" destId="{7C1FF572-9352-42EA-861F-CD5F2EEE4548}" srcOrd="0" destOrd="0" parTransId="{245A8252-72AC-4B4A-B472-411EF562A9B0}" sibTransId="{F02A5696-1C7E-4C31-B6F7-6A3C11F88B95}"/>
    <dgm:cxn modelId="{400EBD20-A20F-4D21-91E9-7CA2271BF228}" type="presOf" srcId="{7C1FF572-9352-42EA-861F-CD5F2EEE4548}" destId="{E1CF2924-2691-4680-9EC0-F98EB83153DE}" srcOrd="0" destOrd="0" presId="urn:microsoft.com/office/officeart/2005/8/layout/vList3"/>
    <dgm:cxn modelId="{F4572FEF-AB81-41A1-B6A8-C26A5E09F7A7}" type="presParOf" srcId="{8E6565A8-DF8F-4DF5-99E9-01B486859713}" destId="{2707609A-275F-412E-87C6-A4BAED928160}" srcOrd="0" destOrd="0" presId="urn:microsoft.com/office/officeart/2005/8/layout/vList3"/>
    <dgm:cxn modelId="{ED3518F4-E557-4A69-9CD4-21821DAF1B59}" type="presParOf" srcId="{2707609A-275F-412E-87C6-A4BAED928160}" destId="{60F400A2-29DA-4CF9-97F6-44ECA3FE3B17}" srcOrd="0" destOrd="0" presId="urn:microsoft.com/office/officeart/2005/8/layout/vList3"/>
    <dgm:cxn modelId="{2BE9B51A-A69B-456B-85A4-3F521DA3C79B}" type="presParOf" srcId="{2707609A-275F-412E-87C6-A4BAED928160}" destId="{E1CF2924-2691-4680-9EC0-F98EB83153DE}"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5AFB0BB-A4A4-46A5-8066-08C279927D12}" type="doc">
      <dgm:prSet loTypeId="urn:microsoft.com/office/officeart/2005/8/layout/vList3" loCatId="list" qsTypeId="urn:microsoft.com/office/officeart/2005/8/quickstyle/simple5" qsCatId="simple" csTypeId="urn:microsoft.com/office/officeart/2005/8/colors/accent2_4" csCatId="accent2" phldr="1"/>
      <dgm:spPr/>
      <dgm:t>
        <a:bodyPr/>
        <a:lstStyle/>
        <a:p>
          <a:endParaRPr lang="es-PY"/>
        </a:p>
      </dgm:t>
    </dgm:pt>
    <dgm:pt modelId="{7C1FF572-9352-42EA-861F-CD5F2EEE4548}">
      <dgm:prSet/>
      <dgm:spPr/>
      <dgm:t>
        <a:bodyPr/>
        <a:lstStyle/>
        <a:p>
          <a:r>
            <a:rPr lang="es-PY" dirty="0"/>
            <a:t>5.PROYECTO DE PRESUPUESTO POR PROGRAMAS</a:t>
          </a:r>
        </a:p>
      </dgm:t>
    </dgm:pt>
    <dgm:pt modelId="{245A8252-72AC-4B4A-B472-411EF562A9B0}" type="parTrans" cxnId="{6950A3BE-21A1-4FDA-8E6E-8A74868D732F}">
      <dgm:prSet/>
      <dgm:spPr/>
      <dgm:t>
        <a:bodyPr/>
        <a:lstStyle/>
        <a:p>
          <a:endParaRPr lang="es-PY"/>
        </a:p>
      </dgm:t>
    </dgm:pt>
    <dgm:pt modelId="{F02A5696-1C7E-4C31-B6F7-6A3C11F88B95}" type="sibTrans" cxnId="{6950A3BE-21A1-4FDA-8E6E-8A74868D732F}">
      <dgm:prSet/>
      <dgm:spPr/>
      <dgm:t>
        <a:bodyPr/>
        <a:lstStyle/>
        <a:p>
          <a:endParaRPr lang="es-PY"/>
        </a:p>
      </dgm:t>
    </dgm:pt>
    <dgm:pt modelId="{8E6565A8-DF8F-4DF5-99E9-01B486859713}" type="pres">
      <dgm:prSet presAssocID="{C5AFB0BB-A4A4-46A5-8066-08C279927D12}" presName="linearFlow" presStyleCnt="0">
        <dgm:presLayoutVars>
          <dgm:dir/>
          <dgm:resizeHandles val="exact"/>
        </dgm:presLayoutVars>
      </dgm:prSet>
      <dgm:spPr/>
      <dgm:t>
        <a:bodyPr/>
        <a:lstStyle/>
        <a:p>
          <a:endParaRPr lang="es-ES"/>
        </a:p>
      </dgm:t>
    </dgm:pt>
    <dgm:pt modelId="{2707609A-275F-412E-87C6-A4BAED928160}" type="pres">
      <dgm:prSet presAssocID="{7C1FF572-9352-42EA-861F-CD5F2EEE4548}" presName="composite" presStyleCnt="0"/>
      <dgm:spPr/>
    </dgm:pt>
    <dgm:pt modelId="{60F400A2-29DA-4CF9-97F6-44ECA3FE3B17}" type="pres">
      <dgm:prSet presAssocID="{7C1FF572-9352-42EA-861F-CD5F2EEE4548}" presName="imgShp" presStyleLbl="fgImgPlace1" presStyleIdx="0" presStyleCnt="1" custLinFactNeighborX="-60380" custLinFactNeighborY="-15005"/>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39000" r="-39000"/>
          </a:stretch>
        </a:blipFill>
      </dgm:spPr>
    </dgm:pt>
    <dgm:pt modelId="{E1CF2924-2691-4680-9EC0-F98EB83153DE}" type="pres">
      <dgm:prSet presAssocID="{7C1FF572-9352-42EA-861F-CD5F2EEE4548}" presName="txShp" presStyleLbl="node1" presStyleIdx="0" presStyleCnt="1">
        <dgm:presLayoutVars>
          <dgm:bulletEnabled val="1"/>
        </dgm:presLayoutVars>
      </dgm:prSet>
      <dgm:spPr/>
      <dgm:t>
        <a:bodyPr/>
        <a:lstStyle/>
        <a:p>
          <a:endParaRPr lang="es-ES"/>
        </a:p>
      </dgm:t>
    </dgm:pt>
  </dgm:ptLst>
  <dgm:cxnLst>
    <dgm:cxn modelId="{6950A3BE-21A1-4FDA-8E6E-8A74868D732F}" srcId="{C5AFB0BB-A4A4-46A5-8066-08C279927D12}" destId="{7C1FF572-9352-42EA-861F-CD5F2EEE4548}" srcOrd="0" destOrd="0" parTransId="{245A8252-72AC-4B4A-B472-411EF562A9B0}" sibTransId="{F02A5696-1C7E-4C31-B6F7-6A3C11F88B95}"/>
    <dgm:cxn modelId="{2332A6E2-C573-4921-8226-41A7C7E36DF3}" type="presOf" srcId="{7C1FF572-9352-42EA-861F-CD5F2EEE4548}" destId="{E1CF2924-2691-4680-9EC0-F98EB83153DE}" srcOrd="0" destOrd="0" presId="urn:microsoft.com/office/officeart/2005/8/layout/vList3"/>
    <dgm:cxn modelId="{CC9D903C-0394-4595-9571-212497FEB107}" type="presOf" srcId="{C5AFB0BB-A4A4-46A5-8066-08C279927D12}" destId="{8E6565A8-DF8F-4DF5-99E9-01B486859713}" srcOrd="0" destOrd="0" presId="urn:microsoft.com/office/officeart/2005/8/layout/vList3"/>
    <dgm:cxn modelId="{FF6CE7B1-9218-4C7C-93B4-08B1287139E9}" type="presParOf" srcId="{8E6565A8-DF8F-4DF5-99E9-01B486859713}" destId="{2707609A-275F-412E-87C6-A4BAED928160}" srcOrd="0" destOrd="0" presId="urn:microsoft.com/office/officeart/2005/8/layout/vList3"/>
    <dgm:cxn modelId="{D7D258BF-57FE-4C05-A614-7FC7C8093B6D}" type="presParOf" srcId="{2707609A-275F-412E-87C6-A4BAED928160}" destId="{60F400A2-29DA-4CF9-97F6-44ECA3FE3B17}" srcOrd="0" destOrd="0" presId="urn:microsoft.com/office/officeart/2005/8/layout/vList3"/>
    <dgm:cxn modelId="{4072390C-43F0-4152-85A4-6549FE636D16}" type="presParOf" srcId="{2707609A-275F-412E-87C6-A4BAED928160}" destId="{E1CF2924-2691-4680-9EC0-F98EB83153DE}"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974654-F921-4C68-B9BB-C0B8602FF5D8}">
      <dsp:nvSpPr>
        <dsp:cNvPr id="0" name=""/>
        <dsp:cNvSpPr/>
      </dsp:nvSpPr>
      <dsp:spPr>
        <a:xfrm rot="10800000">
          <a:off x="2376276" y="0"/>
          <a:ext cx="6504462" cy="951224"/>
        </a:xfrm>
        <a:prstGeom prst="homePlate">
          <a:avLst/>
        </a:prstGeom>
        <a:gradFill rotWithShape="0">
          <a:gsLst>
            <a:gs pos="0">
              <a:schemeClr val="accent2">
                <a:shade val="50000"/>
                <a:hueOff val="0"/>
                <a:satOff val="0"/>
                <a:lumOff val="0"/>
                <a:alphaOff val="0"/>
                <a:satMod val="103000"/>
                <a:lumMod val="102000"/>
                <a:tint val="94000"/>
              </a:schemeClr>
            </a:gs>
            <a:gs pos="50000">
              <a:schemeClr val="accent2">
                <a:shade val="50000"/>
                <a:hueOff val="0"/>
                <a:satOff val="0"/>
                <a:lumOff val="0"/>
                <a:alphaOff val="0"/>
                <a:satMod val="110000"/>
                <a:lumMod val="100000"/>
                <a:shade val="100000"/>
              </a:schemeClr>
            </a:gs>
            <a:gs pos="100000">
              <a:schemeClr val="accent2">
                <a:shade val="5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19463" tIns="167640" rIns="312928" bIns="167640" numCol="1" spcCol="1270" anchor="ctr" anchorCtr="0">
          <a:noAutofit/>
        </a:bodyPr>
        <a:lstStyle/>
        <a:p>
          <a:pPr lvl="0" algn="ctr" defTabSz="1955800" rtl="0">
            <a:lnSpc>
              <a:spcPct val="90000"/>
            </a:lnSpc>
            <a:spcBef>
              <a:spcPct val="0"/>
            </a:spcBef>
            <a:spcAft>
              <a:spcPct val="35000"/>
            </a:spcAft>
          </a:pPr>
          <a:r>
            <a:rPr lang="es-ES" sz="4400" kern="1200" dirty="0"/>
            <a:t>1. Creación del MDS</a:t>
          </a:r>
          <a:endParaRPr lang="es-PY" sz="4400" kern="1200" dirty="0"/>
        </a:p>
      </dsp:txBody>
      <dsp:txXfrm rot="10800000">
        <a:off x="2614082" y="0"/>
        <a:ext cx="6266656" cy="951224"/>
      </dsp:txXfrm>
    </dsp:sp>
    <dsp:sp modelId="{BC7DAFCA-51C0-4842-A6B7-08252134B3C9}">
      <dsp:nvSpPr>
        <dsp:cNvPr id="0" name=""/>
        <dsp:cNvSpPr/>
      </dsp:nvSpPr>
      <dsp:spPr>
        <a:xfrm>
          <a:off x="1400535" y="0"/>
          <a:ext cx="951224" cy="951224"/>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4000" r="-4000"/>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974654-F921-4C68-B9BB-C0B8602FF5D8}">
      <dsp:nvSpPr>
        <dsp:cNvPr id="0" name=""/>
        <dsp:cNvSpPr/>
      </dsp:nvSpPr>
      <dsp:spPr>
        <a:xfrm rot="10800000">
          <a:off x="2376276" y="0"/>
          <a:ext cx="6504462" cy="951224"/>
        </a:xfrm>
        <a:prstGeom prst="homePlate">
          <a:avLst/>
        </a:prstGeom>
        <a:gradFill rotWithShape="0">
          <a:gsLst>
            <a:gs pos="0">
              <a:schemeClr val="accent2">
                <a:shade val="50000"/>
                <a:hueOff val="0"/>
                <a:satOff val="0"/>
                <a:lumOff val="0"/>
                <a:alphaOff val="0"/>
                <a:satMod val="103000"/>
                <a:lumMod val="102000"/>
                <a:tint val="94000"/>
              </a:schemeClr>
            </a:gs>
            <a:gs pos="50000">
              <a:schemeClr val="accent2">
                <a:shade val="50000"/>
                <a:hueOff val="0"/>
                <a:satOff val="0"/>
                <a:lumOff val="0"/>
                <a:alphaOff val="0"/>
                <a:satMod val="110000"/>
                <a:lumMod val="100000"/>
                <a:shade val="100000"/>
              </a:schemeClr>
            </a:gs>
            <a:gs pos="100000">
              <a:schemeClr val="accent2">
                <a:shade val="5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19463" tIns="140970" rIns="263144" bIns="140970" numCol="1" spcCol="1270" anchor="ctr" anchorCtr="0">
          <a:noAutofit/>
        </a:bodyPr>
        <a:lstStyle/>
        <a:p>
          <a:pPr lvl="0" algn="ctr" defTabSz="1644650" rtl="0">
            <a:lnSpc>
              <a:spcPct val="90000"/>
            </a:lnSpc>
            <a:spcBef>
              <a:spcPct val="0"/>
            </a:spcBef>
            <a:spcAft>
              <a:spcPct val="35000"/>
            </a:spcAft>
          </a:pPr>
          <a:r>
            <a:rPr lang="es-ES" sz="3700" kern="1200" dirty="0"/>
            <a:t>2. OBJETIVOS ESTRATÉGICOS</a:t>
          </a:r>
          <a:endParaRPr lang="es-PY" sz="3700" kern="1200" dirty="0"/>
        </a:p>
      </dsp:txBody>
      <dsp:txXfrm rot="10800000">
        <a:off x="2614082" y="0"/>
        <a:ext cx="6266656" cy="951224"/>
      </dsp:txXfrm>
    </dsp:sp>
    <dsp:sp modelId="{BC7DAFCA-51C0-4842-A6B7-08252134B3C9}">
      <dsp:nvSpPr>
        <dsp:cNvPr id="0" name=""/>
        <dsp:cNvSpPr/>
      </dsp:nvSpPr>
      <dsp:spPr>
        <a:xfrm>
          <a:off x="1400535" y="0"/>
          <a:ext cx="951224" cy="951224"/>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2000" b="-2000"/>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CF2924-2691-4680-9EC0-F98EB83153DE}">
      <dsp:nvSpPr>
        <dsp:cNvPr id="0" name=""/>
        <dsp:cNvSpPr/>
      </dsp:nvSpPr>
      <dsp:spPr>
        <a:xfrm rot="10800000">
          <a:off x="2096512" y="0"/>
          <a:ext cx="6608174" cy="1728192"/>
        </a:xfrm>
        <a:prstGeom prst="homePlate">
          <a:avLst/>
        </a:prstGeom>
        <a:gradFill rotWithShape="0">
          <a:gsLst>
            <a:gs pos="0">
              <a:schemeClr val="accent2">
                <a:lumMod val="75000"/>
              </a:schemeClr>
            </a:gs>
            <a:gs pos="50000">
              <a:schemeClr val="accent2">
                <a:shade val="50000"/>
                <a:hueOff val="0"/>
                <a:satOff val="0"/>
                <a:lumOff val="0"/>
                <a:alphaOff val="0"/>
                <a:satMod val="110000"/>
                <a:lumMod val="100000"/>
                <a:shade val="100000"/>
              </a:schemeClr>
            </a:gs>
            <a:gs pos="100000">
              <a:schemeClr val="accent2">
                <a:shade val="5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85" tIns="129540" rIns="241808" bIns="129540" numCol="1" spcCol="1270" anchor="ctr" anchorCtr="0">
          <a:noAutofit/>
        </a:bodyPr>
        <a:lstStyle/>
        <a:p>
          <a:pPr lvl="0" algn="ctr" defTabSz="1511300">
            <a:lnSpc>
              <a:spcPct val="90000"/>
            </a:lnSpc>
            <a:spcBef>
              <a:spcPct val="0"/>
            </a:spcBef>
            <a:spcAft>
              <a:spcPct val="35000"/>
            </a:spcAft>
          </a:pPr>
          <a:r>
            <a:rPr lang="es-PY" sz="3400" kern="1200" dirty="0"/>
            <a:t>3.PROYECTO DE PRESUPUESTO INSTITUCIONAL 2019 </a:t>
          </a:r>
        </a:p>
      </dsp:txBody>
      <dsp:txXfrm rot="10800000">
        <a:off x="2528560" y="0"/>
        <a:ext cx="6176126" cy="1728192"/>
      </dsp:txXfrm>
    </dsp:sp>
    <dsp:sp modelId="{60F400A2-29DA-4CF9-97F6-44ECA3FE3B17}">
      <dsp:nvSpPr>
        <dsp:cNvPr id="0" name=""/>
        <dsp:cNvSpPr/>
      </dsp:nvSpPr>
      <dsp:spPr>
        <a:xfrm>
          <a:off x="188934" y="0"/>
          <a:ext cx="1728192" cy="1728192"/>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39000" r="-39000"/>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CF2924-2691-4680-9EC0-F98EB83153DE}">
      <dsp:nvSpPr>
        <dsp:cNvPr id="0" name=""/>
        <dsp:cNvSpPr/>
      </dsp:nvSpPr>
      <dsp:spPr>
        <a:xfrm rot="10800000">
          <a:off x="2114514" y="0"/>
          <a:ext cx="6608174" cy="1800200"/>
        </a:xfrm>
        <a:prstGeom prst="homePlate">
          <a:avLst/>
        </a:prstGeom>
        <a:gradFill rotWithShape="0">
          <a:gsLst>
            <a:gs pos="0">
              <a:schemeClr val="accent2">
                <a:shade val="50000"/>
                <a:hueOff val="0"/>
                <a:satOff val="0"/>
                <a:lumOff val="0"/>
                <a:alphaOff val="0"/>
                <a:satMod val="103000"/>
                <a:lumMod val="102000"/>
                <a:tint val="94000"/>
              </a:schemeClr>
            </a:gs>
            <a:gs pos="50000">
              <a:schemeClr val="accent2">
                <a:shade val="50000"/>
                <a:hueOff val="0"/>
                <a:satOff val="0"/>
                <a:lumOff val="0"/>
                <a:alphaOff val="0"/>
                <a:satMod val="110000"/>
                <a:lumMod val="100000"/>
                <a:shade val="100000"/>
              </a:schemeClr>
            </a:gs>
            <a:gs pos="100000">
              <a:schemeClr val="accent2">
                <a:shade val="5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93838" tIns="137160" rIns="256032" bIns="137160" numCol="1" spcCol="1270" anchor="ctr" anchorCtr="0">
          <a:noAutofit/>
        </a:bodyPr>
        <a:lstStyle/>
        <a:p>
          <a:pPr lvl="0" algn="ctr" defTabSz="1600200">
            <a:lnSpc>
              <a:spcPct val="90000"/>
            </a:lnSpc>
            <a:spcBef>
              <a:spcPct val="0"/>
            </a:spcBef>
            <a:spcAft>
              <a:spcPct val="35000"/>
            </a:spcAft>
          </a:pPr>
          <a:r>
            <a:rPr lang="es-PY" sz="3600" kern="1200" dirty="0"/>
            <a:t>4.EJECUCION PRESUPUESTARIA AL 31/08/2018 </a:t>
          </a:r>
        </a:p>
      </dsp:txBody>
      <dsp:txXfrm rot="10800000">
        <a:off x="2564564" y="0"/>
        <a:ext cx="6158124" cy="1800200"/>
      </dsp:txXfrm>
    </dsp:sp>
    <dsp:sp modelId="{60F400A2-29DA-4CF9-97F6-44ECA3FE3B17}">
      <dsp:nvSpPr>
        <dsp:cNvPr id="0" name=""/>
        <dsp:cNvSpPr/>
      </dsp:nvSpPr>
      <dsp:spPr>
        <a:xfrm>
          <a:off x="127454" y="0"/>
          <a:ext cx="1800200" cy="1800200"/>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39000" r="-39000"/>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CF2924-2691-4680-9EC0-F98EB83153DE}">
      <dsp:nvSpPr>
        <dsp:cNvPr id="0" name=""/>
        <dsp:cNvSpPr/>
      </dsp:nvSpPr>
      <dsp:spPr>
        <a:xfrm rot="10800000">
          <a:off x="2114514" y="0"/>
          <a:ext cx="6608174" cy="1800200"/>
        </a:xfrm>
        <a:prstGeom prst="homePlate">
          <a:avLst/>
        </a:prstGeom>
        <a:gradFill rotWithShape="0">
          <a:gsLst>
            <a:gs pos="0">
              <a:schemeClr val="accent2">
                <a:shade val="50000"/>
                <a:hueOff val="0"/>
                <a:satOff val="0"/>
                <a:lumOff val="0"/>
                <a:alphaOff val="0"/>
                <a:satMod val="103000"/>
                <a:lumMod val="102000"/>
                <a:tint val="94000"/>
              </a:schemeClr>
            </a:gs>
            <a:gs pos="50000">
              <a:schemeClr val="accent2">
                <a:shade val="50000"/>
                <a:hueOff val="0"/>
                <a:satOff val="0"/>
                <a:lumOff val="0"/>
                <a:alphaOff val="0"/>
                <a:satMod val="110000"/>
                <a:lumMod val="100000"/>
                <a:shade val="100000"/>
              </a:schemeClr>
            </a:gs>
            <a:gs pos="100000">
              <a:schemeClr val="accent2">
                <a:shade val="5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93838" tIns="137160" rIns="256032" bIns="137160" numCol="1" spcCol="1270" anchor="ctr" anchorCtr="0">
          <a:noAutofit/>
        </a:bodyPr>
        <a:lstStyle/>
        <a:p>
          <a:pPr lvl="0" algn="ctr" defTabSz="1600200">
            <a:lnSpc>
              <a:spcPct val="90000"/>
            </a:lnSpc>
            <a:spcBef>
              <a:spcPct val="0"/>
            </a:spcBef>
            <a:spcAft>
              <a:spcPct val="35000"/>
            </a:spcAft>
          </a:pPr>
          <a:r>
            <a:rPr lang="es-PY" sz="3600" kern="1200" dirty="0"/>
            <a:t>5.PROYECTO DE PRESUPUESTO POR PROGRAMAS</a:t>
          </a:r>
        </a:p>
      </dsp:txBody>
      <dsp:txXfrm rot="10800000">
        <a:off x="2564564" y="0"/>
        <a:ext cx="6158124" cy="1800200"/>
      </dsp:txXfrm>
    </dsp:sp>
    <dsp:sp modelId="{60F400A2-29DA-4CF9-97F6-44ECA3FE3B17}">
      <dsp:nvSpPr>
        <dsp:cNvPr id="0" name=""/>
        <dsp:cNvSpPr/>
      </dsp:nvSpPr>
      <dsp:spPr>
        <a:xfrm>
          <a:off x="127454" y="0"/>
          <a:ext cx="1800200" cy="1800200"/>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39000" r="-39000"/>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s-PY"/>
          </a:p>
        </p:txBody>
      </p:sp>
      <p:sp>
        <p:nvSpPr>
          <p:cNvPr id="3" name="2 Marcador de fecha"/>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8732FED7-4790-49F3-B399-88EC1CF39370}" type="datetimeFigureOut">
              <a:rPr lang="es-PY" smtClean="0"/>
              <a:pPr/>
              <a:t>27/09/2018</a:t>
            </a:fld>
            <a:endParaRPr lang="es-PY"/>
          </a:p>
        </p:txBody>
      </p:sp>
      <p:sp>
        <p:nvSpPr>
          <p:cNvPr id="4" name="3 Marcador de imagen de diapositiva"/>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es-PY"/>
          </a:p>
        </p:txBody>
      </p:sp>
      <p:sp>
        <p:nvSpPr>
          <p:cNvPr id="5" name="4 Marcador de notas"/>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Y"/>
          </a:p>
        </p:txBody>
      </p:sp>
      <p:sp>
        <p:nvSpPr>
          <p:cNvPr id="6" name="5 Marcador de pie de página"/>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s-PY"/>
          </a:p>
        </p:txBody>
      </p:sp>
      <p:sp>
        <p:nvSpPr>
          <p:cNvPr id="7" name="6 Marcador de número de diapositiva"/>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6A77D92A-878E-402A-8DF2-0B4DDFC38887}" type="slidenum">
              <a:rPr lang="es-PY" smtClean="0"/>
              <a:pPr/>
              <a:t>‹Nº›</a:t>
            </a:fld>
            <a:endParaRPr lang="es-PY"/>
          </a:p>
        </p:txBody>
      </p:sp>
    </p:spTree>
    <p:extLst>
      <p:ext uri="{BB962C8B-B14F-4D97-AF65-F5344CB8AC3E}">
        <p14:creationId xmlns:p14="http://schemas.microsoft.com/office/powerpoint/2010/main" val="2840900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90488" y="744538"/>
            <a:ext cx="6616700" cy="3722687"/>
          </a:xfrm>
        </p:spPr>
      </p:sp>
      <p:sp>
        <p:nvSpPr>
          <p:cNvPr id="3" name="2 Marcador de notas"/>
          <p:cNvSpPr>
            <a:spLocks noGrp="1"/>
          </p:cNvSpPr>
          <p:nvPr>
            <p:ph type="body" idx="1"/>
          </p:nvPr>
        </p:nvSpPr>
        <p:spPr/>
        <p:txBody>
          <a:bodyPr>
            <a:normAutofit/>
          </a:bodyPr>
          <a:lstStyle/>
          <a:p>
            <a:endParaRPr lang="es-PY"/>
          </a:p>
        </p:txBody>
      </p:sp>
      <p:sp>
        <p:nvSpPr>
          <p:cNvPr id="4" name="3 Marcador de número de diapositiva"/>
          <p:cNvSpPr>
            <a:spLocks noGrp="1"/>
          </p:cNvSpPr>
          <p:nvPr>
            <p:ph type="sldNum" sz="quarter" idx="10"/>
          </p:nvPr>
        </p:nvSpPr>
        <p:spPr/>
        <p:txBody>
          <a:bodyPr/>
          <a:lstStyle/>
          <a:p>
            <a:fld id="{6A77D92A-878E-402A-8DF2-0B4DDFC38887}" type="slidenum">
              <a:rPr lang="es-PY" smtClean="0"/>
              <a:pPr/>
              <a:t>3</a:t>
            </a:fld>
            <a:endParaRPr lang="es-PY"/>
          </a:p>
        </p:txBody>
      </p:sp>
    </p:spTree>
    <p:extLst>
      <p:ext uri="{BB962C8B-B14F-4D97-AF65-F5344CB8AC3E}">
        <p14:creationId xmlns:p14="http://schemas.microsoft.com/office/powerpoint/2010/main" val="40346169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90488" y="744538"/>
            <a:ext cx="6616700" cy="3722687"/>
          </a:xfrm>
        </p:spPr>
      </p:sp>
      <p:sp>
        <p:nvSpPr>
          <p:cNvPr id="3" name="2 Marcador de notas"/>
          <p:cNvSpPr>
            <a:spLocks noGrp="1"/>
          </p:cNvSpPr>
          <p:nvPr>
            <p:ph type="body" idx="1"/>
          </p:nvPr>
        </p:nvSpPr>
        <p:spPr/>
        <p:txBody>
          <a:bodyPr>
            <a:normAutofit/>
          </a:bodyPr>
          <a:lstStyle/>
          <a:p>
            <a:endParaRPr lang="es-PY"/>
          </a:p>
        </p:txBody>
      </p:sp>
      <p:sp>
        <p:nvSpPr>
          <p:cNvPr id="4" name="3 Marcador de número de diapositiva"/>
          <p:cNvSpPr>
            <a:spLocks noGrp="1"/>
          </p:cNvSpPr>
          <p:nvPr>
            <p:ph type="sldNum" sz="quarter" idx="10"/>
          </p:nvPr>
        </p:nvSpPr>
        <p:spPr/>
        <p:txBody>
          <a:bodyPr/>
          <a:lstStyle/>
          <a:p>
            <a:fld id="{6A77D92A-878E-402A-8DF2-0B4DDFC38887}" type="slidenum">
              <a:rPr lang="es-PY" smtClean="0"/>
              <a:pPr/>
              <a:t>4</a:t>
            </a:fld>
            <a:endParaRPr lang="es-PY"/>
          </a:p>
        </p:txBody>
      </p:sp>
    </p:spTree>
    <p:extLst>
      <p:ext uri="{BB962C8B-B14F-4D97-AF65-F5344CB8AC3E}">
        <p14:creationId xmlns:p14="http://schemas.microsoft.com/office/powerpoint/2010/main" val="27321359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PY"/>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PY"/>
          </a:p>
        </p:txBody>
      </p:sp>
      <p:sp>
        <p:nvSpPr>
          <p:cNvPr id="4" name="Marcador de fecha 3"/>
          <p:cNvSpPr>
            <a:spLocks noGrp="1"/>
          </p:cNvSpPr>
          <p:nvPr>
            <p:ph type="dt" sz="half" idx="10"/>
          </p:nvPr>
        </p:nvSpPr>
        <p:spPr/>
        <p:txBody>
          <a:bodyPr/>
          <a:lstStyle/>
          <a:p>
            <a:fld id="{5A8D3FCD-0F3E-477E-8257-487FEBBA1376}" type="datetimeFigureOut">
              <a:rPr lang="es-PY" smtClean="0"/>
              <a:pPr/>
              <a:t>27/09/2018</a:t>
            </a:fld>
            <a:endParaRPr lang="es-PY"/>
          </a:p>
        </p:txBody>
      </p:sp>
      <p:sp>
        <p:nvSpPr>
          <p:cNvPr id="5" name="Marcador de pie de página 4"/>
          <p:cNvSpPr>
            <a:spLocks noGrp="1"/>
          </p:cNvSpPr>
          <p:nvPr>
            <p:ph type="ftr" sz="quarter" idx="11"/>
          </p:nvPr>
        </p:nvSpPr>
        <p:spPr/>
        <p:txBody>
          <a:bodyPr/>
          <a:lstStyle/>
          <a:p>
            <a:endParaRPr lang="es-PY"/>
          </a:p>
        </p:txBody>
      </p:sp>
      <p:sp>
        <p:nvSpPr>
          <p:cNvPr id="6" name="Marcador de número de diapositiva 5"/>
          <p:cNvSpPr>
            <a:spLocks noGrp="1"/>
          </p:cNvSpPr>
          <p:nvPr>
            <p:ph type="sldNum" sz="quarter" idx="12"/>
          </p:nvPr>
        </p:nvSpPr>
        <p:spPr/>
        <p:txBody>
          <a:bodyPr/>
          <a:lstStyle/>
          <a:p>
            <a:fld id="{318569F6-947D-4568-8985-8C0EB5200A13}" type="slidenum">
              <a:rPr lang="es-PY" smtClean="0"/>
              <a:pPr/>
              <a:t>‹Nº›</a:t>
            </a:fld>
            <a:endParaRPr lang="es-PY"/>
          </a:p>
        </p:txBody>
      </p:sp>
    </p:spTree>
    <p:extLst>
      <p:ext uri="{BB962C8B-B14F-4D97-AF65-F5344CB8AC3E}">
        <p14:creationId xmlns:p14="http://schemas.microsoft.com/office/powerpoint/2010/main" val="31177366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PY"/>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Y"/>
          </a:p>
        </p:txBody>
      </p:sp>
      <p:sp>
        <p:nvSpPr>
          <p:cNvPr id="4" name="Marcador de fecha 3"/>
          <p:cNvSpPr>
            <a:spLocks noGrp="1"/>
          </p:cNvSpPr>
          <p:nvPr>
            <p:ph type="dt" sz="half" idx="10"/>
          </p:nvPr>
        </p:nvSpPr>
        <p:spPr/>
        <p:txBody>
          <a:bodyPr/>
          <a:lstStyle/>
          <a:p>
            <a:fld id="{5A8D3FCD-0F3E-477E-8257-487FEBBA1376}" type="datetimeFigureOut">
              <a:rPr lang="es-PY" smtClean="0"/>
              <a:pPr/>
              <a:t>27/09/2018</a:t>
            </a:fld>
            <a:endParaRPr lang="es-PY"/>
          </a:p>
        </p:txBody>
      </p:sp>
      <p:sp>
        <p:nvSpPr>
          <p:cNvPr id="5" name="Marcador de pie de página 4"/>
          <p:cNvSpPr>
            <a:spLocks noGrp="1"/>
          </p:cNvSpPr>
          <p:nvPr>
            <p:ph type="ftr" sz="quarter" idx="11"/>
          </p:nvPr>
        </p:nvSpPr>
        <p:spPr/>
        <p:txBody>
          <a:bodyPr/>
          <a:lstStyle/>
          <a:p>
            <a:endParaRPr lang="es-PY"/>
          </a:p>
        </p:txBody>
      </p:sp>
      <p:sp>
        <p:nvSpPr>
          <p:cNvPr id="6" name="Marcador de número de diapositiva 5"/>
          <p:cNvSpPr>
            <a:spLocks noGrp="1"/>
          </p:cNvSpPr>
          <p:nvPr>
            <p:ph type="sldNum" sz="quarter" idx="12"/>
          </p:nvPr>
        </p:nvSpPr>
        <p:spPr/>
        <p:txBody>
          <a:bodyPr/>
          <a:lstStyle/>
          <a:p>
            <a:fld id="{318569F6-947D-4568-8985-8C0EB5200A13}" type="slidenum">
              <a:rPr lang="es-PY" smtClean="0"/>
              <a:pPr/>
              <a:t>‹Nº›</a:t>
            </a:fld>
            <a:endParaRPr lang="es-PY"/>
          </a:p>
        </p:txBody>
      </p:sp>
    </p:spTree>
    <p:extLst>
      <p:ext uri="{BB962C8B-B14F-4D97-AF65-F5344CB8AC3E}">
        <p14:creationId xmlns:p14="http://schemas.microsoft.com/office/powerpoint/2010/main" val="29578614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PY"/>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Y"/>
          </a:p>
        </p:txBody>
      </p:sp>
      <p:sp>
        <p:nvSpPr>
          <p:cNvPr id="4" name="Marcador de fecha 3"/>
          <p:cNvSpPr>
            <a:spLocks noGrp="1"/>
          </p:cNvSpPr>
          <p:nvPr>
            <p:ph type="dt" sz="half" idx="10"/>
          </p:nvPr>
        </p:nvSpPr>
        <p:spPr/>
        <p:txBody>
          <a:bodyPr/>
          <a:lstStyle/>
          <a:p>
            <a:fld id="{5A8D3FCD-0F3E-477E-8257-487FEBBA1376}" type="datetimeFigureOut">
              <a:rPr lang="es-PY" smtClean="0"/>
              <a:pPr/>
              <a:t>27/09/2018</a:t>
            </a:fld>
            <a:endParaRPr lang="es-PY"/>
          </a:p>
        </p:txBody>
      </p:sp>
      <p:sp>
        <p:nvSpPr>
          <p:cNvPr id="5" name="Marcador de pie de página 4"/>
          <p:cNvSpPr>
            <a:spLocks noGrp="1"/>
          </p:cNvSpPr>
          <p:nvPr>
            <p:ph type="ftr" sz="quarter" idx="11"/>
          </p:nvPr>
        </p:nvSpPr>
        <p:spPr/>
        <p:txBody>
          <a:bodyPr/>
          <a:lstStyle/>
          <a:p>
            <a:endParaRPr lang="es-PY"/>
          </a:p>
        </p:txBody>
      </p:sp>
      <p:sp>
        <p:nvSpPr>
          <p:cNvPr id="6" name="Marcador de número de diapositiva 5"/>
          <p:cNvSpPr>
            <a:spLocks noGrp="1"/>
          </p:cNvSpPr>
          <p:nvPr>
            <p:ph type="sldNum" sz="quarter" idx="12"/>
          </p:nvPr>
        </p:nvSpPr>
        <p:spPr/>
        <p:txBody>
          <a:bodyPr/>
          <a:lstStyle/>
          <a:p>
            <a:fld id="{318569F6-947D-4568-8985-8C0EB5200A13}" type="slidenum">
              <a:rPr lang="es-PY" smtClean="0"/>
              <a:pPr/>
              <a:t>‹Nº›</a:t>
            </a:fld>
            <a:endParaRPr lang="es-PY"/>
          </a:p>
        </p:txBody>
      </p:sp>
    </p:spTree>
    <p:extLst>
      <p:ext uri="{BB962C8B-B14F-4D97-AF65-F5344CB8AC3E}">
        <p14:creationId xmlns:p14="http://schemas.microsoft.com/office/powerpoint/2010/main" val="28290600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PY"/>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Y"/>
          </a:p>
        </p:txBody>
      </p:sp>
      <p:sp>
        <p:nvSpPr>
          <p:cNvPr id="4" name="Marcador de fecha 3"/>
          <p:cNvSpPr>
            <a:spLocks noGrp="1"/>
          </p:cNvSpPr>
          <p:nvPr>
            <p:ph type="dt" sz="half" idx="10"/>
          </p:nvPr>
        </p:nvSpPr>
        <p:spPr/>
        <p:txBody>
          <a:bodyPr/>
          <a:lstStyle/>
          <a:p>
            <a:fld id="{5A8D3FCD-0F3E-477E-8257-487FEBBA1376}" type="datetimeFigureOut">
              <a:rPr lang="es-PY" smtClean="0"/>
              <a:pPr/>
              <a:t>27/09/2018</a:t>
            </a:fld>
            <a:endParaRPr lang="es-PY"/>
          </a:p>
        </p:txBody>
      </p:sp>
      <p:sp>
        <p:nvSpPr>
          <p:cNvPr id="5" name="Marcador de pie de página 4"/>
          <p:cNvSpPr>
            <a:spLocks noGrp="1"/>
          </p:cNvSpPr>
          <p:nvPr>
            <p:ph type="ftr" sz="quarter" idx="11"/>
          </p:nvPr>
        </p:nvSpPr>
        <p:spPr/>
        <p:txBody>
          <a:bodyPr/>
          <a:lstStyle/>
          <a:p>
            <a:endParaRPr lang="es-PY"/>
          </a:p>
        </p:txBody>
      </p:sp>
      <p:sp>
        <p:nvSpPr>
          <p:cNvPr id="6" name="Marcador de número de diapositiva 5"/>
          <p:cNvSpPr>
            <a:spLocks noGrp="1"/>
          </p:cNvSpPr>
          <p:nvPr>
            <p:ph type="sldNum" sz="quarter" idx="12"/>
          </p:nvPr>
        </p:nvSpPr>
        <p:spPr/>
        <p:txBody>
          <a:bodyPr/>
          <a:lstStyle/>
          <a:p>
            <a:fld id="{318569F6-947D-4568-8985-8C0EB5200A13}" type="slidenum">
              <a:rPr lang="es-PY" smtClean="0"/>
              <a:pPr/>
              <a:t>‹Nº›</a:t>
            </a:fld>
            <a:endParaRPr lang="es-PY"/>
          </a:p>
        </p:txBody>
      </p:sp>
    </p:spTree>
    <p:extLst>
      <p:ext uri="{BB962C8B-B14F-4D97-AF65-F5344CB8AC3E}">
        <p14:creationId xmlns:p14="http://schemas.microsoft.com/office/powerpoint/2010/main" val="913060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PY"/>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5A8D3FCD-0F3E-477E-8257-487FEBBA1376}" type="datetimeFigureOut">
              <a:rPr lang="es-PY" smtClean="0"/>
              <a:pPr/>
              <a:t>27/09/2018</a:t>
            </a:fld>
            <a:endParaRPr lang="es-PY"/>
          </a:p>
        </p:txBody>
      </p:sp>
      <p:sp>
        <p:nvSpPr>
          <p:cNvPr id="5" name="Marcador de pie de página 4"/>
          <p:cNvSpPr>
            <a:spLocks noGrp="1"/>
          </p:cNvSpPr>
          <p:nvPr>
            <p:ph type="ftr" sz="quarter" idx="11"/>
          </p:nvPr>
        </p:nvSpPr>
        <p:spPr/>
        <p:txBody>
          <a:bodyPr/>
          <a:lstStyle/>
          <a:p>
            <a:endParaRPr lang="es-PY"/>
          </a:p>
        </p:txBody>
      </p:sp>
      <p:sp>
        <p:nvSpPr>
          <p:cNvPr id="6" name="Marcador de número de diapositiva 5"/>
          <p:cNvSpPr>
            <a:spLocks noGrp="1"/>
          </p:cNvSpPr>
          <p:nvPr>
            <p:ph type="sldNum" sz="quarter" idx="12"/>
          </p:nvPr>
        </p:nvSpPr>
        <p:spPr/>
        <p:txBody>
          <a:bodyPr/>
          <a:lstStyle/>
          <a:p>
            <a:fld id="{318569F6-947D-4568-8985-8C0EB5200A13}" type="slidenum">
              <a:rPr lang="es-PY" smtClean="0"/>
              <a:pPr/>
              <a:t>‹Nº›</a:t>
            </a:fld>
            <a:endParaRPr lang="es-PY"/>
          </a:p>
        </p:txBody>
      </p:sp>
    </p:spTree>
    <p:extLst>
      <p:ext uri="{BB962C8B-B14F-4D97-AF65-F5344CB8AC3E}">
        <p14:creationId xmlns:p14="http://schemas.microsoft.com/office/powerpoint/2010/main" val="7301982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PY"/>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Y"/>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Y"/>
          </a:p>
        </p:txBody>
      </p:sp>
      <p:sp>
        <p:nvSpPr>
          <p:cNvPr id="5" name="Marcador de fecha 4"/>
          <p:cNvSpPr>
            <a:spLocks noGrp="1"/>
          </p:cNvSpPr>
          <p:nvPr>
            <p:ph type="dt" sz="half" idx="10"/>
          </p:nvPr>
        </p:nvSpPr>
        <p:spPr/>
        <p:txBody>
          <a:bodyPr/>
          <a:lstStyle/>
          <a:p>
            <a:fld id="{5A8D3FCD-0F3E-477E-8257-487FEBBA1376}" type="datetimeFigureOut">
              <a:rPr lang="es-PY" smtClean="0"/>
              <a:pPr/>
              <a:t>27/09/2018</a:t>
            </a:fld>
            <a:endParaRPr lang="es-PY"/>
          </a:p>
        </p:txBody>
      </p:sp>
      <p:sp>
        <p:nvSpPr>
          <p:cNvPr id="6" name="Marcador de pie de página 5"/>
          <p:cNvSpPr>
            <a:spLocks noGrp="1"/>
          </p:cNvSpPr>
          <p:nvPr>
            <p:ph type="ftr" sz="quarter" idx="11"/>
          </p:nvPr>
        </p:nvSpPr>
        <p:spPr/>
        <p:txBody>
          <a:bodyPr/>
          <a:lstStyle/>
          <a:p>
            <a:endParaRPr lang="es-PY"/>
          </a:p>
        </p:txBody>
      </p:sp>
      <p:sp>
        <p:nvSpPr>
          <p:cNvPr id="7" name="Marcador de número de diapositiva 6"/>
          <p:cNvSpPr>
            <a:spLocks noGrp="1"/>
          </p:cNvSpPr>
          <p:nvPr>
            <p:ph type="sldNum" sz="quarter" idx="12"/>
          </p:nvPr>
        </p:nvSpPr>
        <p:spPr/>
        <p:txBody>
          <a:bodyPr/>
          <a:lstStyle/>
          <a:p>
            <a:fld id="{318569F6-947D-4568-8985-8C0EB5200A13}" type="slidenum">
              <a:rPr lang="es-PY" smtClean="0"/>
              <a:pPr/>
              <a:t>‹Nº›</a:t>
            </a:fld>
            <a:endParaRPr lang="es-PY"/>
          </a:p>
        </p:txBody>
      </p:sp>
    </p:spTree>
    <p:extLst>
      <p:ext uri="{BB962C8B-B14F-4D97-AF65-F5344CB8AC3E}">
        <p14:creationId xmlns:p14="http://schemas.microsoft.com/office/powerpoint/2010/main" val="23570956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PY"/>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Y"/>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Y"/>
          </a:p>
        </p:txBody>
      </p:sp>
      <p:sp>
        <p:nvSpPr>
          <p:cNvPr id="7" name="Marcador de fecha 6"/>
          <p:cNvSpPr>
            <a:spLocks noGrp="1"/>
          </p:cNvSpPr>
          <p:nvPr>
            <p:ph type="dt" sz="half" idx="10"/>
          </p:nvPr>
        </p:nvSpPr>
        <p:spPr/>
        <p:txBody>
          <a:bodyPr/>
          <a:lstStyle/>
          <a:p>
            <a:fld id="{5A8D3FCD-0F3E-477E-8257-487FEBBA1376}" type="datetimeFigureOut">
              <a:rPr lang="es-PY" smtClean="0"/>
              <a:pPr/>
              <a:t>27/09/2018</a:t>
            </a:fld>
            <a:endParaRPr lang="es-PY"/>
          </a:p>
        </p:txBody>
      </p:sp>
      <p:sp>
        <p:nvSpPr>
          <p:cNvPr id="8" name="Marcador de pie de página 7"/>
          <p:cNvSpPr>
            <a:spLocks noGrp="1"/>
          </p:cNvSpPr>
          <p:nvPr>
            <p:ph type="ftr" sz="quarter" idx="11"/>
          </p:nvPr>
        </p:nvSpPr>
        <p:spPr/>
        <p:txBody>
          <a:bodyPr/>
          <a:lstStyle/>
          <a:p>
            <a:endParaRPr lang="es-PY"/>
          </a:p>
        </p:txBody>
      </p:sp>
      <p:sp>
        <p:nvSpPr>
          <p:cNvPr id="9" name="Marcador de número de diapositiva 8"/>
          <p:cNvSpPr>
            <a:spLocks noGrp="1"/>
          </p:cNvSpPr>
          <p:nvPr>
            <p:ph type="sldNum" sz="quarter" idx="12"/>
          </p:nvPr>
        </p:nvSpPr>
        <p:spPr/>
        <p:txBody>
          <a:bodyPr/>
          <a:lstStyle/>
          <a:p>
            <a:fld id="{318569F6-947D-4568-8985-8C0EB5200A13}" type="slidenum">
              <a:rPr lang="es-PY" smtClean="0"/>
              <a:pPr/>
              <a:t>‹Nº›</a:t>
            </a:fld>
            <a:endParaRPr lang="es-PY"/>
          </a:p>
        </p:txBody>
      </p:sp>
    </p:spTree>
    <p:extLst>
      <p:ext uri="{BB962C8B-B14F-4D97-AF65-F5344CB8AC3E}">
        <p14:creationId xmlns:p14="http://schemas.microsoft.com/office/powerpoint/2010/main" val="37110397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PY"/>
          </a:p>
        </p:txBody>
      </p:sp>
      <p:sp>
        <p:nvSpPr>
          <p:cNvPr id="3" name="Marcador de fecha 2"/>
          <p:cNvSpPr>
            <a:spLocks noGrp="1"/>
          </p:cNvSpPr>
          <p:nvPr>
            <p:ph type="dt" sz="half" idx="10"/>
          </p:nvPr>
        </p:nvSpPr>
        <p:spPr/>
        <p:txBody>
          <a:bodyPr/>
          <a:lstStyle/>
          <a:p>
            <a:fld id="{5A8D3FCD-0F3E-477E-8257-487FEBBA1376}" type="datetimeFigureOut">
              <a:rPr lang="es-PY" smtClean="0"/>
              <a:pPr/>
              <a:t>27/09/2018</a:t>
            </a:fld>
            <a:endParaRPr lang="es-PY"/>
          </a:p>
        </p:txBody>
      </p:sp>
      <p:sp>
        <p:nvSpPr>
          <p:cNvPr id="4" name="Marcador de pie de página 3"/>
          <p:cNvSpPr>
            <a:spLocks noGrp="1"/>
          </p:cNvSpPr>
          <p:nvPr>
            <p:ph type="ftr" sz="quarter" idx="11"/>
          </p:nvPr>
        </p:nvSpPr>
        <p:spPr/>
        <p:txBody>
          <a:bodyPr/>
          <a:lstStyle/>
          <a:p>
            <a:endParaRPr lang="es-PY"/>
          </a:p>
        </p:txBody>
      </p:sp>
      <p:sp>
        <p:nvSpPr>
          <p:cNvPr id="5" name="Marcador de número de diapositiva 4"/>
          <p:cNvSpPr>
            <a:spLocks noGrp="1"/>
          </p:cNvSpPr>
          <p:nvPr>
            <p:ph type="sldNum" sz="quarter" idx="12"/>
          </p:nvPr>
        </p:nvSpPr>
        <p:spPr/>
        <p:txBody>
          <a:bodyPr/>
          <a:lstStyle/>
          <a:p>
            <a:fld id="{318569F6-947D-4568-8985-8C0EB5200A13}" type="slidenum">
              <a:rPr lang="es-PY" smtClean="0"/>
              <a:pPr/>
              <a:t>‹Nº›</a:t>
            </a:fld>
            <a:endParaRPr lang="es-PY"/>
          </a:p>
        </p:txBody>
      </p:sp>
    </p:spTree>
    <p:extLst>
      <p:ext uri="{BB962C8B-B14F-4D97-AF65-F5344CB8AC3E}">
        <p14:creationId xmlns:p14="http://schemas.microsoft.com/office/powerpoint/2010/main" val="6924319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5A8D3FCD-0F3E-477E-8257-487FEBBA1376}" type="datetimeFigureOut">
              <a:rPr lang="es-PY" smtClean="0"/>
              <a:pPr/>
              <a:t>27/09/2018</a:t>
            </a:fld>
            <a:endParaRPr lang="es-PY"/>
          </a:p>
        </p:txBody>
      </p:sp>
      <p:sp>
        <p:nvSpPr>
          <p:cNvPr id="3" name="Marcador de pie de página 2"/>
          <p:cNvSpPr>
            <a:spLocks noGrp="1"/>
          </p:cNvSpPr>
          <p:nvPr>
            <p:ph type="ftr" sz="quarter" idx="11"/>
          </p:nvPr>
        </p:nvSpPr>
        <p:spPr/>
        <p:txBody>
          <a:bodyPr/>
          <a:lstStyle/>
          <a:p>
            <a:endParaRPr lang="es-PY"/>
          </a:p>
        </p:txBody>
      </p:sp>
      <p:sp>
        <p:nvSpPr>
          <p:cNvPr id="4" name="Marcador de número de diapositiva 3"/>
          <p:cNvSpPr>
            <a:spLocks noGrp="1"/>
          </p:cNvSpPr>
          <p:nvPr>
            <p:ph type="sldNum" sz="quarter" idx="12"/>
          </p:nvPr>
        </p:nvSpPr>
        <p:spPr/>
        <p:txBody>
          <a:bodyPr/>
          <a:lstStyle/>
          <a:p>
            <a:fld id="{318569F6-947D-4568-8985-8C0EB5200A13}" type="slidenum">
              <a:rPr lang="es-PY" smtClean="0"/>
              <a:pPr/>
              <a:t>‹Nº›</a:t>
            </a:fld>
            <a:endParaRPr lang="es-PY"/>
          </a:p>
        </p:txBody>
      </p:sp>
    </p:spTree>
    <p:extLst>
      <p:ext uri="{BB962C8B-B14F-4D97-AF65-F5344CB8AC3E}">
        <p14:creationId xmlns:p14="http://schemas.microsoft.com/office/powerpoint/2010/main" val="41288548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PY"/>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Y"/>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5A8D3FCD-0F3E-477E-8257-487FEBBA1376}" type="datetimeFigureOut">
              <a:rPr lang="es-PY" smtClean="0"/>
              <a:pPr/>
              <a:t>27/09/2018</a:t>
            </a:fld>
            <a:endParaRPr lang="es-PY"/>
          </a:p>
        </p:txBody>
      </p:sp>
      <p:sp>
        <p:nvSpPr>
          <p:cNvPr id="6" name="Marcador de pie de página 5"/>
          <p:cNvSpPr>
            <a:spLocks noGrp="1"/>
          </p:cNvSpPr>
          <p:nvPr>
            <p:ph type="ftr" sz="quarter" idx="11"/>
          </p:nvPr>
        </p:nvSpPr>
        <p:spPr/>
        <p:txBody>
          <a:bodyPr/>
          <a:lstStyle/>
          <a:p>
            <a:endParaRPr lang="es-PY"/>
          </a:p>
        </p:txBody>
      </p:sp>
      <p:sp>
        <p:nvSpPr>
          <p:cNvPr id="7" name="Marcador de número de diapositiva 6"/>
          <p:cNvSpPr>
            <a:spLocks noGrp="1"/>
          </p:cNvSpPr>
          <p:nvPr>
            <p:ph type="sldNum" sz="quarter" idx="12"/>
          </p:nvPr>
        </p:nvSpPr>
        <p:spPr/>
        <p:txBody>
          <a:bodyPr/>
          <a:lstStyle/>
          <a:p>
            <a:fld id="{318569F6-947D-4568-8985-8C0EB5200A13}" type="slidenum">
              <a:rPr lang="es-PY" smtClean="0"/>
              <a:pPr/>
              <a:t>‹Nº›</a:t>
            </a:fld>
            <a:endParaRPr lang="es-PY"/>
          </a:p>
        </p:txBody>
      </p:sp>
    </p:spTree>
    <p:extLst>
      <p:ext uri="{BB962C8B-B14F-4D97-AF65-F5344CB8AC3E}">
        <p14:creationId xmlns:p14="http://schemas.microsoft.com/office/powerpoint/2010/main" val="1551248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PY"/>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Y"/>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5A8D3FCD-0F3E-477E-8257-487FEBBA1376}" type="datetimeFigureOut">
              <a:rPr lang="es-PY" smtClean="0"/>
              <a:pPr/>
              <a:t>27/09/2018</a:t>
            </a:fld>
            <a:endParaRPr lang="es-PY"/>
          </a:p>
        </p:txBody>
      </p:sp>
      <p:sp>
        <p:nvSpPr>
          <p:cNvPr id="6" name="Marcador de pie de página 5"/>
          <p:cNvSpPr>
            <a:spLocks noGrp="1"/>
          </p:cNvSpPr>
          <p:nvPr>
            <p:ph type="ftr" sz="quarter" idx="11"/>
          </p:nvPr>
        </p:nvSpPr>
        <p:spPr/>
        <p:txBody>
          <a:bodyPr/>
          <a:lstStyle/>
          <a:p>
            <a:endParaRPr lang="es-PY"/>
          </a:p>
        </p:txBody>
      </p:sp>
      <p:sp>
        <p:nvSpPr>
          <p:cNvPr id="7" name="Marcador de número de diapositiva 6"/>
          <p:cNvSpPr>
            <a:spLocks noGrp="1"/>
          </p:cNvSpPr>
          <p:nvPr>
            <p:ph type="sldNum" sz="quarter" idx="12"/>
          </p:nvPr>
        </p:nvSpPr>
        <p:spPr/>
        <p:txBody>
          <a:bodyPr/>
          <a:lstStyle/>
          <a:p>
            <a:fld id="{318569F6-947D-4568-8985-8C0EB5200A13}" type="slidenum">
              <a:rPr lang="es-PY" smtClean="0"/>
              <a:pPr/>
              <a:t>‹Nº›</a:t>
            </a:fld>
            <a:endParaRPr lang="es-PY"/>
          </a:p>
        </p:txBody>
      </p:sp>
    </p:spTree>
    <p:extLst>
      <p:ext uri="{BB962C8B-B14F-4D97-AF65-F5344CB8AC3E}">
        <p14:creationId xmlns:p14="http://schemas.microsoft.com/office/powerpoint/2010/main" val="18701169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PY"/>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Y"/>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8D3FCD-0F3E-477E-8257-487FEBBA1376}" type="datetimeFigureOut">
              <a:rPr lang="es-PY" smtClean="0"/>
              <a:pPr/>
              <a:t>27/09/2018</a:t>
            </a:fld>
            <a:endParaRPr lang="es-PY"/>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PY"/>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8569F6-947D-4568-8985-8C0EB5200A13}" type="slidenum">
              <a:rPr lang="es-PY" smtClean="0"/>
              <a:pPr/>
              <a:t>‹Nº›</a:t>
            </a:fld>
            <a:endParaRPr lang="es-PY"/>
          </a:p>
        </p:txBody>
      </p:sp>
    </p:spTree>
    <p:extLst>
      <p:ext uri="{BB962C8B-B14F-4D97-AF65-F5344CB8AC3E}">
        <p14:creationId xmlns:p14="http://schemas.microsoft.com/office/powerpoint/2010/main" val="18534162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P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Layout" Target="../diagrams/layout5.xml"/><Relationship Id="rId7" Type="http://schemas.openxmlformats.org/officeDocument/2006/relationships/image" Target="../media/image2.pn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 Id="rId9"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g"/><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3.png"/><Relationship Id="rId2" Type="http://schemas.openxmlformats.org/officeDocument/2006/relationships/image" Target="../media/image13.jpeg"/><Relationship Id="rId1" Type="http://schemas.openxmlformats.org/officeDocument/2006/relationships/slideLayout" Target="../slideLayouts/slideLayout6.xml"/><Relationship Id="rId6" Type="http://schemas.openxmlformats.org/officeDocument/2006/relationships/image" Target="../media/image2.png"/><Relationship Id="rId5" Type="http://schemas.openxmlformats.org/officeDocument/2006/relationships/image" Target="../media/image4.pn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g"/><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jpeg"/><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6.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mds.gov.py/" TargetMode="External"/><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4.png"/><Relationship Id="rId4" Type="http://schemas.openxmlformats.org/officeDocument/2006/relationships/diagramLayout" Target="../diagrams/layout1.xml"/><Relationship Id="rId9"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image" Target="../media/image4.png"/><Relationship Id="rId5" Type="http://schemas.openxmlformats.org/officeDocument/2006/relationships/diagramQuickStyle" Target="../diagrams/quickStyle2.xml"/><Relationship Id="rId10" Type="http://schemas.openxmlformats.org/officeDocument/2006/relationships/image" Target="../media/image3.png"/><Relationship Id="rId4" Type="http://schemas.openxmlformats.org/officeDocument/2006/relationships/diagramLayout" Target="../diagrams/layout2.xml"/><Relationship Id="rId9" Type="http://schemas.openxmlformats.org/officeDocument/2006/relationships/image" Target="../media/image2.png"/></Relationships>
</file>

<file path=ppt/slides/_rels/slide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Layout" Target="../diagrams/layout3.xml"/><Relationship Id="rId7" Type="http://schemas.openxmlformats.org/officeDocument/2006/relationships/image" Target="../media/image2.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 Id="rId9"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Layout" Target="../diagrams/layout4.xml"/><Relationship Id="rId7" Type="http://schemas.openxmlformats.org/officeDocument/2006/relationships/image" Target="../media/image2.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 Id="rId9"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agen 15">
            <a:extLst>
              <a:ext uri="{FF2B5EF4-FFF2-40B4-BE49-F238E27FC236}">
                <a16:creationId xmlns:a16="http://schemas.microsoft.com/office/drawing/2014/main" xmlns="" id="{6D3726C3-E0B6-48FF-BB04-6B054A64974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013"/>
            <a:ext cx="5663952" cy="4223573"/>
          </a:xfrm>
          <a:prstGeom prst="rect">
            <a:avLst/>
          </a:prstGeom>
        </p:spPr>
      </p:pic>
      <p:sp>
        <p:nvSpPr>
          <p:cNvPr id="11" name="1 Título"/>
          <p:cNvSpPr txBox="1">
            <a:spLocks/>
          </p:cNvSpPr>
          <p:nvPr/>
        </p:nvSpPr>
        <p:spPr>
          <a:xfrm>
            <a:off x="4655840" y="1205787"/>
            <a:ext cx="7457305" cy="42484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3600" b="1" dirty="0">
                <a:latin typeface="Humanst521 BT" panose="020B0602020204020204" pitchFamily="34" charset="0"/>
              </a:rPr>
              <a:t>MINISTERIO DE DESARROLLO SOCIAL</a:t>
            </a:r>
            <a:r>
              <a:rPr lang="es-ES" sz="3200" b="1" dirty="0">
                <a:latin typeface="Humanst521 BT" panose="020B0602020204020204" pitchFamily="34" charset="0"/>
              </a:rPr>
              <a:t/>
            </a:r>
            <a:br>
              <a:rPr lang="es-ES" sz="3200" b="1" dirty="0">
                <a:latin typeface="Humanst521 BT" panose="020B0602020204020204" pitchFamily="34" charset="0"/>
              </a:rPr>
            </a:br>
            <a:r>
              <a:rPr lang="es-ES" sz="3200" b="1" dirty="0">
                <a:latin typeface="Humanst521 Lt BT" panose="020B0402020204020304" pitchFamily="34" charset="0"/>
              </a:rPr>
              <a:t/>
            </a:r>
            <a:br>
              <a:rPr lang="es-ES" sz="3200" b="1" dirty="0">
                <a:latin typeface="Humanst521 Lt BT" panose="020B0402020204020304" pitchFamily="34" charset="0"/>
              </a:rPr>
            </a:br>
            <a:r>
              <a:rPr lang="es-ES" sz="3200" b="1" dirty="0">
                <a:solidFill>
                  <a:schemeClr val="tx1">
                    <a:lumMod val="65000"/>
                    <a:lumOff val="35000"/>
                  </a:schemeClr>
                </a:solidFill>
                <a:latin typeface="Humanst521 Lt BT" panose="020B0402020204020304" pitchFamily="34" charset="0"/>
              </a:rPr>
              <a:t>PROYECTO DE PRESUPUESTO GENERAL </a:t>
            </a:r>
            <a:br>
              <a:rPr lang="es-ES" sz="3200" b="1" dirty="0">
                <a:solidFill>
                  <a:schemeClr val="tx1">
                    <a:lumMod val="65000"/>
                    <a:lumOff val="35000"/>
                  </a:schemeClr>
                </a:solidFill>
                <a:latin typeface="Humanst521 Lt BT" panose="020B0402020204020304" pitchFamily="34" charset="0"/>
              </a:rPr>
            </a:br>
            <a:r>
              <a:rPr lang="es-ES" sz="3200" b="1" dirty="0">
                <a:solidFill>
                  <a:schemeClr val="tx1">
                    <a:lumMod val="65000"/>
                    <a:lumOff val="35000"/>
                  </a:schemeClr>
                </a:solidFill>
                <a:latin typeface="Humanst521 Lt BT" panose="020B0402020204020304" pitchFamily="34" charset="0"/>
              </a:rPr>
              <a:t>DE LA NACIÓN  2019 </a:t>
            </a:r>
            <a:endParaRPr lang="es-PY" sz="3200" b="1" dirty="0">
              <a:solidFill>
                <a:schemeClr val="tx1">
                  <a:lumMod val="65000"/>
                  <a:lumOff val="35000"/>
                </a:schemeClr>
              </a:solidFill>
              <a:latin typeface="Humanst521 Lt BT" panose="020B0402020204020304" pitchFamily="34" charset="0"/>
            </a:endParaRPr>
          </a:p>
        </p:txBody>
      </p:sp>
      <p:sp>
        <p:nvSpPr>
          <p:cNvPr id="12" name="3 Rectángulo"/>
          <p:cNvSpPr/>
          <p:nvPr/>
        </p:nvSpPr>
        <p:spPr>
          <a:xfrm>
            <a:off x="976573" y="4901613"/>
            <a:ext cx="10372584" cy="1938992"/>
          </a:xfrm>
          <a:prstGeom prst="rect">
            <a:avLst/>
          </a:prstGeom>
        </p:spPr>
        <p:txBody>
          <a:bodyPr wrap="square">
            <a:spAutoFit/>
          </a:bodyPr>
          <a:lstStyle/>
          <a:p>
            <a:pPr algn="ctr">
              <a:spcBef>
                <a:spcPct val="50000"/>
              </a:spcBef>
            </a:pPr>
            <a:r>
              <a:rPr lang="es-MX" sz="2400" dirty="0">
                <a:latin typeface="Humanst521 BT" panose="020B0602020204020204" pitchFamily="34" charset="0"/>
                <a:cs typeface="Times New Roman" pitchFamily="18" charset="0"/>
              </a:rPr>
              <a:t>Presentación ante la</a:t>
            </a:r>
            <a:r>
              <a:rPr lang="es-MX" sz="2400" b="1" dirty="0">
                <a:latin typeface="Humanst521 BT" panose="020B0602020204020204" pitchFamily="34" charset="0"/>
                <a:cs typeface="Times New Roman" pitchFamily="18" charset="0"/>
              </a:rPr>
              <a:t/>
            </a:r>
            <a:br>
              <a:rPr lang="es-MX" sz="2400" b="1" dirty="0">
                <a:latin typeface="Humanst521 BT" panose="020B0602020204020204" pitchFamily="34" charset="0"/>
                <a:cs typeface="Times New Roman" pitchFamily="18" charset="0"/>
              </a:rPr>
            </a:br>
            <a:r>
              <a:rPr lang="es-MX" sz="2400" b="1" dirty="0">
                <a:latin typeface="Humanst521 BT" panose="020B0602020204020204" pitchFamily="34" charset="0"/>
                <a:cs typeface="Times New Roman" pitchFamily="18" charset="0"/>
              </a:rPr>
              <a:t>Comisión Bicameral de Presupuesto del Congreso Nacional</a:t>
            </a:r>
          </a:p>
          <a:p>
            <a:pPr algn="ctr">
              <a:spcBef>
                <a:spcPct val="50000"/>
              </a:spcBef>
            </a:pPr>
            <a:r>
              <a:rPr lang="es-MX" sz="2400" b="1" dirty="0">
                <a:latin typeface="Humanst521 BT" panose="020B0602020204020204" pitchFamily="34" charset="0"/>
                <a:cs typeface="Times New Roman" pitchFamily="18" charset="0"/>
              </a:rPr>
              <a:t>Ministro - Mario Alberto Varela Cardozo</a:t>
            </a:r>
          </a:p>
          <a:p>
            <a:pPr algn="ctr">
              <a:spcBef>
                <a:spcPct val="50000"/>
              </a:spcBef>
            </a:pPr>
            <a:r>
              <a:rPr lang="es-MX" sz="1100" b="1" dirty="0">
                <a:latin typeface="Humanst521 BT" panose="020B0602020204020204" pitchFamily="34" charset="0"/>
                <a:cs typeface="Times New Roman" pitchFamily="18" charset="0"/>
              </a:rPr>
              <a:t>SETIEMBRE DE 2018</a:t>
            </a:r>
            <a:r>
              <a:rPr lang="es-MX" sz="2400" b="1" dirty="0">
                <a:latin typeface="Humanst521 BT" panose="020B0602020204020204" pitchFamily="34" charset="0"/>
                <a:cs typeface="Times New Roman" pitchFamily="18" charset="0"/>
              </a:rPr>
              <a:t> </a:t>
            </a:r>
            <a:endParaRPr lang="es-ES" sz="2400" b="1" dirty="0">
              <a:latin typeface="Humanst521 BT" panose="020B0602020204020204" pitchFamily="34" charset="0"/>
              <a:cs typeface="Times New Roman" pitchFamily="18" charset="0"/>
            </a:endParaRPr>
          </a:p>
        </p:txBody>
      </p:sp>
      <p:pic>
        <p:nvPicPr>
          <p:cNvPr id="8" name="Imagen 7"/>
          <p:cNvPicPr/>
          <p:nvPr/>
        </p:nvPicPr>
        <p:blipFill>
          <a:blip r:embed="rId3">
            <a:extLst>
              <a:ext uri="{28A0092B-C50C-407E-A947-70E740481C1C}">
                <a14:useLocalDpi xmlns:a14="http://schemas.microsoft.com/office/drawing/2010/main" val="0"/>
              </a:ext>
            </a:extLst>
          </a:blip>
          <a:stretch>
            <a:fillRect/>
          </a:stretch>
        </p:blipFill>
        <p:spPr>
          <a:xfrm>
            <a:off x="7822030" y="468432"/>
            <a:ext cx="1845945" cy="802640"/>
          </a:xfrm>
          <a:prstGeom prst="rect">
            <a:avLst/>
          </a:prstGeom>
        </p:spPr>
      </p:pic>
      <p:pic>
        <p:nvPicPr>
          <p:cNvPr id="9" name="Imagen 8"/>
          <p:cNvPicPr/>
          <p:nvPr/>
        </p:nvPicPr>
        <p:blipFill>
          <a:blip r:embed="rId4">
            <a:extLst>
              <a:ext uri="{28A0092B-C50C-407E-A947-70E740481C1C}">
                <a14:useLocalDpi xmlns:a14="http://schemas.microsoft.com/office/drawing/2010/main" val="0"/>
              </a:ext>
            </a:extLst>
          </a:blip>
          <a:stretch>
            <a:fillRect/>
          </a:stretch>
        </p:blipFill>
        <p:spPr>
          <a:xfrm>
            <a:off x="10253338" y="325631"/>
            <a:ext cx="1730418" cy="1010826"/>
          </a:xfrm>
          <a:prstGeom prst="rect">
            <a:avLst/>
          </a:prstGeom>
        </p:spPr>
      </p:pic>
      <p:pic>
        <p:nvPicPr>
          <p:cNvPr id="2" name="Imagen 1"/>
          <p:cNvPicPr>
            <a:picLocks noChangeAspect="1"/>
          </p:cNvPicPr>
          <p:nvPr/>
        </p:nvPicPr>
        <p:blipFill>
          <a:blip r:embed="rId5"/>
          <a:stretch>
            <a:fillRect/>
          </a:stretch>
        </p:blipFill>
        <p:spPr>
          <a:xfrm>
            <a:off x="5089062" y="473708"/>
            <a:ext cx="2147605" cy="792088"/>
          </a:xfrm>
          <a:prstGeom prst="rect">
            <a:avLst/>
          </a:prstGeom>
        </p:spPr>
      </p:pic>
    </p:spTree>
    <p:extLst>
      <p:ext uri="{BB962C8B-B14F-4D97-AF65-F5344CB8AC3E}">
        <p14:creationId xmlns:p14="http://schemas.microsoft.com/office/powerpoint/2010/main" val="11467803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p:cNvGraphicFramePr/>
          <p:nvPr>
            <p:extLst>
              <p:ext uri="{D42A27DB-BD31-4B8C-83A1-F6EECF244321}">
                <p14:modId xmlns:p14="http://schemas.microsoft.com/office/powerpoint/2010/main" val="729706860"/>
              </p:ext>
            </p:extLst>
          </p:nvPr>
        </p:nvGraphicFramePr>
        <p:xfrm>
          <a:off x="1343472" y="1628800"/>
          <a:ext cx="9937104" cy="1800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Imagen 2">
            <a:extLst>
              <a:ext uri="{FF2B5EF4-FFF2-40B4-BE49-F238E27FC236}">
                <a16:creationId xmlns:a16="http://schemas.microsoft.com/office/drawing/2014/main" xmlns="" id="{E25104C1-01C6-40D8-9B80-68ADB00370E5}"/>
              </a:ext>
            </a:extLst>
          </p:cNvPr>
          <p:cNvPicPr/>
          <p:nvPr/>
        </p:nvPicPr>
        <p:blipFill>
          <a:blip r:embed="rId7" cstate="print">
            <a:extLst>
              <a:ext uri="{28A0092B-C50C-407E-A947-70E740481C1C}">
                <a14:useLocalDpi xmlns:a14="http://schemas.microsoft.com/office/drawing/2010/main" val="0"/>
              </a:ext>
            </a:extLst>
          </a:blip>
          <a:stretch>
            <a:fillRect/>
          </a:stretch>
        </p:blipFill>
        <p:spPr>
          <a:xfrm>
            <a:off x="5847503" y="6237611"/>
            <a:ext cx="1227010" cy="378479"/>
          </a:xfrm>
          <a:prstGeom prst="rect">
            <a:avLst/>
          </a:prstGeom>
        </p:spPr>
      </p:pic>
      <p:pic>
        <p:nvPicPr>
          <p:cNvPr id="4" name="Imagen 3">
            <a:extLst>
              <a:ext uri="{FF2B5EF4-FFF2-40B4-BE49-F238E27FC236}">
                <a16:creationId xmlns:a16="http://schemas.microsoft.com/office/drawing/2014/main" xmlns="" id="{F8CC4FE5-F817-46FE-B38E-1089E73EF1C5}"/>
              </a:ext>
            </a:extLst>
          </p:cNvPr>
          <p:cNvPicPr/>
          <p:nvPr/>
        </p:nvPicPr>
        <p:blipFill>
          <a:blip r:embed="rId8">
            <a:extLst>
              <a:ext uri="{28A0092B-C50C-407E-A947-70E740481C1C}">
                <a14:useLocalDpi xmlns:a14="http://schemas.microsoft.com/office/drawing/2010/main" val="0"/>
              </a:ext>
            </a:extLst>
          </a:blip>
          <a:stretch>
            <a:fillRect/>
          </a:stretch>
        </p:blipFill>
        <p:spPr>
          <a:xfrm>
            <a:off x="8240076" y="6204828"/>
            <a:ext cx="1150218" cy="476647"/>
          </a:xfrm>
          <a:prstGeom prst="rect">
            <a:avLst/>
          </a:prstGeom>
        </p:spPr>
      </p:pic>
      <p:pic>
        <p:nvPicPr>
          <p:cNvPr id="5" name="Imagen 4">
            <a:extLst>
              <a:ext uri="{FF2B5EF4-FFF2-40B4-BE49-F238E27FC236}">
                <a16:creationId xmlns:a16="http://schemas.microsoft.com/office/drawing/2014/main" xmlns="" id="{CF28E200-972D-407C-A03B-CA39B597D3AF}"/>
              </a:ext>
            </a:extLst>
          </p:cNvPr>
          <p:cNvPicPr>
            <a:picLocks noChangeAspect="1"/>
          </p:cNvPicPr>
          <p:nvPr/>
        </p:nvPicPr>
        <p:blipFill>
          <a:blip r:embed="rId9"/>
          <a:stretch>
            <a:fillRect/>
          </a:stretch>
        </p:blipFill>
        <p:spPr>
          <a:xfrm>
            <a:off x="3215680" y="6084309"/>
            <a:ext cx="1427525" cy="526505"/>
          </a:xfrm>
          <a:prstGeom prst="rect">
            <a:avLst/>
          </a:prstGeom>
        </p:spPr>
      </p:pic>
    </p:spTree>
    <p:extLst>
      <p:ext uri="{BB962C8B-B14F-4D97-AF65-F5344CB8AC3E}">
        <p14:creationId xmlns:p14="http://schemas.microsoft.com/office/powerpoint/2010/main" val="26070802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2"/>
          <p:cNvSpPr txBox="1">
            <a:spLocks/>
          </p:cNvSpPr>
          <p:nvPr/>
        </p:nvSpPr>
        <p:spPr>
          <a:xfrm>
            <a:off x="1847528" y="5507808"/>
            <a:ext cx="8229600" cy="70123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s-PY" sz="2400" b="1" dirty="0">
              <a:solidFill>
                <a:schemeClr val="bg2">
                  <a:lumMod val="10000"/>
                </a:schemeClr>
              </a:solidFill>
              <a:latin typeface="Segoe UI" panose="020B0502040204020203" pitchFamily="34" charset="0"/>
              <a:cs typeface="Segoe UI" panose="020B0502040204020203" pitchFamily="34" charset="0"/>
            </a:endParaRPr>
          </a:p>
        </p:txBody>
      </p:sp>
      <p:pic>
        <p:nvPicPr>
          <p:cNvPr id="11" name="Imagen 10">
            <a:extLst>
              <a:ext uri="{FF2B5EF4-FFF2-40B4-BE49-F238E27FC236}">
                <a16:creationId xmlns:a16="http://schemas.microsoft.com/office/drawing/2014/main" xmlns="" id="{4895E634-3A0A-437E-B301-1C633130026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16000000">
            <a:off x="3863752" y="116632"/>
            <a:ext cx="4791487" cy="896910"/>
          </a:xfrm>
          <a:prstGeom prst="rect">
            <a:avLst/>
          </a:prstGeom>
        </p:spPr>
      </p:pic>
      <p:graphicFrame>
        <p:nvGraphicFramePr>
          <p:cNvPr id="12" name="Tabla 11"/>
          <p:cNvGraphicFramePr>
            <a:graphicFrameLocks noGrp="1"/>
          </p:cNvGraphicFramePr>
          <p:nvPr>
            <p:extLst>
              <p:ext uri="{D42A27DB-BD31-4B8C-83A1-F6EECF244321}">
                <p14:modId xmlns:p14="http://schemas.microsoft.com/office/powerpoint/2010/main" val="2259219797"/>
              </p:ext>
            </p:extLst>
          </p:nvPr>
        </p:nvGraphicFramePr>
        <p:xfrm>
          <a:off x="8356594" y="1772816"/>
          <a:ext cx="3441068" cy="1280160"/>
        </p:xfrm>
        <a:graphic>
          <a:graphicData uri="http://schemas.openxmlformats.org/drawingml/2006/table">
            <a:tbl>
              <a:tblPr firstRow="1" bandRow="1">
                <a:tableStyleId>{5C22544A-7EE6-4342-B048-85BDC9FD1C3A}</a:tableStyleId>
              </a:tblPr>
              <a:tblGrid>
                <a:gridCol w="3441068">
                  <a:extLst>
                    <a:ext uri="{9D8B030D-6E8A-4147-A177-3AD203B41FA5}">
                      <a16:colId xmlns:a16="http://schemas.microsoft.com/office/drawing/2014/main" xmlns="" val="20000"/>
                    </a:ext>
                  </a:extLst>
                </a:gridCol>
              </a:tblGrid>
              <a:tr h="149736">
                <a:tc>
                  <a:txBody>
                    <a:bodyPr/>
                    <a:lstStyle/>
                    <a:p>
                      <a:pPr algn="ctr"/>
                      <a:r>
                        <a:rPr lang="es-ES" sz="1800" dirty="0">
                          <a:effectLst>
                            <a:outerShdw blurRad="38100" dist="38100" dir="2700000" algn="tl">
                              <a:srgbClr val="000000">
                                <a:alpha val="43137"/>
                              </a:srgbClr>
                            </a:outerShdw>
                          </a:effectLst>
                        </a:rPr>
                        <a:t> </a:t>
                      </a:r>
                      <a:r>
                        <a:rPr lang="es-ES" sz="1800" b="1" dirty="0">
                          <a:effectLst>
                            <a:outerShdw blurRad="38100" dist="38100" dir="2700000" algn="tl">
                              <a:srgbClr val="000000">
                                <a:alpha val="43137"/>
                              </a:srgbClr>
                            </a:outerShdw>
                          </a:effectLst>
                        </a:rPr>
                        <a:t>META 2019 </a:t>
                      </a:r>
                    </a:p>
                  </a:txBody>
                  <a:tcPr>
                    <a:solidFill>
                      <a:schemeClr val="accent2">
                        <a:lumMod val="75000"/>
                      </a:schemeClr>
                    </a:solidFill>
                  </a:tcPr>
                </a:tc>
                <a:extLst>
                  <a:ext uri="{0D108BD9-81ED-4DB2-BD59-A6C34878D82A}">
                    <a16:rowId xmlns:a16="http://schemas.microsoft.com/office/drawing/2014/main" xmlns="" val="10000"/>
                  </a:ext>
                </a:extLst>
              </a:tr>
              <a:tr h="6972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800" b="1" dirty="0">
                          <a:effectLst/>
                        </a:rPr>
                        <a:t> 160.000</a:t>
                      </a:r>
                      <a:r>
                        <a:rPr lang="es-ES" sz="1800" dirty="0">
                          <a:effectLst>
                            <a:outerShdw blurRad="38100" dist="38100" dir="2700000" algn="tl">
                              <a:srgbClr val="000000">
                                <a:alpha val="43137"/>
                              </a:srgbClr>
                            </a:outerShdw>
                          </a:effectLst>
                        </a:rPr>
                        <a:t> </a:t>
                      </a:r>
                      <a:r>
                        <a:rPr lang="es-ES" sz="1800" dirty="0">
                          <a:effectLst/>
                        </a:rPr>
                        <a:t>Familias con</a:t>
                      </a:r>
                      <a:r>
                        <a:rPr lang="es-ES" sz="1800" baseline="0" dirty="0">
                          <a:effectLst/>
                        </a:rPr>
                        <a:t> TMC</a:t>
                      </a:r>
                      <a:endParaRPr lang="es-ES" sz="1800" dirty="0">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es-PY" sz="1800" b="1" kern="1200" dirty="0">
                          <a:solidFill>
                            <a:schemeClr val="dk1"/>
                          </a:solidFill>
                          <a:effectLst/>
                          <a:latin typeface="+mn-lt"/>
                          <a:ea typeface="+mn-ea"/>
                          <a:cs typeface="+mn-cs"/>
                        </a:rPr>
                        <a:t>110.000 </a:t>
                      </a:r>
                      <a:r>
                        <a:rPr lang="es-PY" sz="1800" b="0" kern="1200" dirty="0">
                          <a:solidFill>
                            <a:schemeClr val="dk1"/>
                          </a:solidFill>
                          <a:effectLst/>
                          <a:latin typeface="+mn-lt"/>
                          <a:ea typeface="+mn-ea"/>
                          <a:cs typeface="+mn-cs"/>
                        </a:rPr>
                        <a:t>Familias con Asistencia Socio Familiar</a:t>
                      </a:r>
                      <a:endParaRPr lang="es-PY" sz="1800" dirty="0">
                        <a:effectLst/>
                      </a:endParaRPr>
                    </a:p>
                  </a:txBody>
                  <a:tcPr>
                    <a:solidFill>
                      <a:schemeClr val="bg1">
                        <a:lumMod val="95000"/>
                      </a:schemeClr>
                    </a:solidFill>
                  </a:tcPr>
                </a:tc>
                <a:extLst>
                  <a:ext uri="{0D108BD9-81ED-4DB2-BD59-A6C34878D82A}">
                    <a16:rowId xmlns:a16="http://schemas.microsoft.com/office/drawing/2014/main" xmlns="" val="10001"/>
                  </a:ext>
                </a:extLst>
              </a:tr>
            </a:tbl>
          </a:graphicData>
        </a:graphic>
      </p:graphicFrame>
      <p:graphicFrame>
        <p:nvGraphicFramePr>
          <p:cNvPr id="5" name="Tabla 4"/>
          <p:cNvGraphicFramePr>
            <a:graphicFrameLocks noGrp="1"/>
          </p:cNvGraphicFramePr>
          <p:nvPr>
            <p:extLst>
              <p:ext uri="{D42A27DB-BD31-4B8C-83A1-F6EECF244321}">
                <p14:modId xmlns:p14="http://schemas.microsoft.com/office/powerpoint/2010/main" val="456376029"/>
              </p:ext>
            </p:extLst>
          </p:nvPr>
        </p:nvGraphicFramePr>
        <p:xfrm>
          <a:off x="479376" y="1363407"/>
          <a:ext cx="7416824" cy="4223612"/>
        </p:xfrm>
        <a:graphic>
          <a:graphicData uri="http://schemas.openxmlformats.org/drawingml/2006/table">
            <a:tbl>
              <a:tblPr/>
              <a:tblGrid>
                <a:gridCol w="4000245">
                  <a:extLst>
                    <a:ext uri="{9D8B030D-6E8A-4147-A177-3AD203B41FA5}">
                      <a16:colId xmlns:a16="http://schemas.microsoft.com/office/drawing/2014/main" xmlns="" val="20000"/>
                    </a:ext>
                  </a:extLst>
                </a:gridCol>
                <a:gridCol w="1224274">
                  <a:extLst>
                    <a:ext uri="{9D8B030D-6E8A-4147-A177-3AD203B41FA5}">
                      <a16:colId xmlns:a16="http://schemas.microsoft.com/office/drawing/2014/main" xmlns="" val="20001"/>
                    </a:ext>
                  </a:extLst>
                </a:gridCol>
                <a:gridCol w="2192305">
                  <a:extLst>
                    <a:ext uri="{9D8B030D-6E8A-4147-A177-3AD203B41FA5}">
                      <a16:colId xmlns:a16="http://schemas.microsoft.com/office/drawing/2014/main" xmlns="" val="20002"/>
                    </a:ext>
                  </a:extLst>
                </a:gridCol>
              </a:tblGrid>
              <a:tr h="806143">
                <a:tc gridSpan="3">
                  <a:txBody>
                    <a:bodyPr/>
                    <a:lstStyle/>
                    <a:p>
                      <a:pPr algn="ctr" fontAlgn="ctr"/>
                      <a:r>
                        <a:rPr lang="es-PY" sz="2800" b="1" i="0" u="none" strike="noStrike" dirty="0">
                          <a:solidFill>
                            <a:srgbClr val="FFFFFF"/>
                          </a:solidFill>
                          <a:effectLst/>
                          <a:latin typeface="Ebrima" panose="02000000000000000000" pitchFamily="2" charset="0"/>
                        </a:rPr>
                        <a:t>PROYECTO DE LEY 2019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632523"/>
                    </a:solidFill>
                  </a:tcPr>
                </a:tc>
                <a:tc hMerge="1">
                  <a:txBody>
                    <a:bodyPr/>
                    <a:lstStyle/>
                    <a:p>
                      <a:endParaRPr lang="es-PY"/>
                    </a:p>
                  </a:txBody>
                  <a:tcPr/>
                </a:tc>
                <a:tc hMerge="1">
                  <a:txBody>
                    <a:bodyPr/>
                    <a:lstStyle/>
                    <a:p>
                      <a:endParaRPr lang="es-PY"/>
                    </a:p>
                  </a:txBody>
                  <a:tcPr/>
                </a:tc>
                <a:extLst>
                  <a:ext uri="{0D108BD9-81ED-4DB2-BD59-A6C34878D82A}">
                    <a16:rowId xmlns:a16="http://schemas.microsoft.com/office/drawing/2014/main" xmlns="" val="10000"/>
                  </a:ext>
                </a:extLst>
              </a:tr>
              <a:tr h="1281560">
                <a:tc>
                  <a:txBody>
                    <a:bodyPr/>
                    <a:lstStyle/>
                    <a:p>
                      <a:pPr algn="ctr" fontAlgn="ctr"/>
                      <a:r>
                        <a:rPr lang="es-PY" sz="2000" b="1" i="0" u="none" strike="noStrike" dirty="0">
                          <a:solidFill>
                            <a:srgbClr val="000000"/>
                          </a:solidFill>
                          <a:effectLst/>
                          <a:latin typeface="Ebrima" panose="02000000000000000000" pitchFamily="2" charset="0"/>
                        </a:rPr>
                        <a:t>PROGRAMA</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D8E4BC"/>
                    </a:solidFill>
                  </a:tcPr>
                </a:tc>
                <a:tc>
                  <a:txBody>
                    <a:bodyPr/>
                    <a:lstStyle/>
                    <a:p>
                      <a:pPr algn="ctr" fontAlgn="ctr"/>
                      <a:r>
                        <a:rPr lang="es-PY" sz="2000" b="1" i="0" u="none" strike="noStrike" dirty="0">
                          <a:solidFill>
                            <a:srgbClr val="000000"/>
                          </a:solidFill>
                          <a:effectLst/>
                          <a:latin typeface="Ebrima" panose="02000000000000000000" pitchFamily="2" charset="0"/>
                        </a:rPr>
                        <a:t>GRUPO</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D8E4BC"/>
                    </a:solidFill>
                  </a:tcPr>
                </a:tc>
                <a:tc>
                  <a:txBody>
                    <a:bodyPr/>
                    <a:lstStyle/>
                    <a:p>
                      <a:pPr algn="ctr" fontAlgn="ctr"/>
                      <a:r>
                        <a:rPr lang="es-PY" sz="2000" b="1" i="0" u="none" strike="noStrike" dirty="0">
                          <a:solidFill>
                            <a:srgbClr val="000000"/>
                          </a:solidFill>
                          <a:effectLst/>
                          <a:latin typeface="Ebrima" panose="02000000000000000000" pitchFamily="2" charset="0"/>
                        </a:rPr>
                        <a:t>PRESUPUESTO</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D8E4BC"/>
                    </a:solidFill>
                  </a:tcPr>
                </a:tc>
                <a:extLst>
                  <a:ext uri="{0D108BD9-81ED-4DB2-BD59-A6C34878D82A}">
                    <a16:rowId xmlns:a16="http://schemas.microsoft.com/office/drawing/2014/main" xmlns="" val="10001"/>
                  </a:ext>
                </a:extLst>
              </a:tr>
              <a:tr h="409938">
                <a:tc>
                  <a:txBody>
                    <a:bodyPr/>
                    <a:lstStyle/>
                    <a:p>
                      <a:pPr algn="r" fontAlgn="ctr"/>
                      <a:r>
                        <a:rPr lang="es-PY" sz="1400" b="0" i="0" u="none" strike="noStrike">
                          <a:solidFill>
                            <a:srgbClr val="000000"/>
                          </a:solidFill>
                          <a:effectLst/>
                          <a:latin typeface="Ebrima" panose="02000000000000000000" pitchFamily="2" charset="0"/>
                        </a:rPr>
                        <a:t>SERVICIOS PERSONALES</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s-PY" sz="1400" b="1" i="0" u="none" strike="noStrike" dirty="0">
                          <a:solidFill>
                            <a:srgbClr val="000000"/>
                          </a:solidFill>
                          <a:effectLst/>
                          <a:latin typeface="Ebrima" panose="02000000000000000000" pitchFamily="2" charset="0"/>
                        </a:rPr>
                        <a:t>100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s-PY" sz="1400" b="0" i="0" u="none" strike="noStrike">
                          <a:solidFill>
                            <a:srgbClr val="000000"/>
                          </a:solidFill>
                          <a:effectLst/>
                          <a:latin typeface="Ebrima" panose="02000000000000000000" pitchFamily="2" charset="0"/>
                        </a:rPr>
                        <a:t>34.396.122.730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10002"/>
                  </a:ext>
                </a:extLst>
              </a:tr>
              <a:tr h="330725">
                <a:tc>
                  <a:txBody>
                    <a:bodyPr/>
                    <a:lstStyle/>
                    <a:p>
                      <a:pPr algn="r" fontAlgn="ctr"/>
                      <a:r>
                        <a:rPr lang="es-PY" sz="1400" b="0" i="0" u="none" strike="noStrike" dirty="0">
                          <a:solidFill>
                            <a:srgbClr val="000000"/>
                          </a:solidFill>
                          <a:effectLst/>
                          <a:latin typeface="Ebrima" panose="02000000000000000000" pitchFamily="2" charset="0"/>
                        </a:rPr>
                        <a:t>SERVICIOS NO PRESONALES</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s-PY" sz="1400" b="1" i="0" u="none" strike="noStrike">
                          <a:solidFill>
                            <a:srgbClr val="000000"/>
                          </a:solidFill>
                          <a:effectLst/>
                          <a:latin typeface="Ebrima" panose="02000000000000000000" pitchFamily="2" charset="0"/>
                        </a:rPr>
                        <a:t>200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s-PY" sz="1400" b="0" i="0" u="none" strike="noStrike">
                          <a:solidFill>
                            <a:srgbClr val="000000"/>
                          </a:solidFill>
                          <a:effectLst/>
                          <a:latin typeface="Ebrima" panose="02000000000000000000" pitchFamily="2" charset="0"/>
                        </a:rPr>
                        <a:t>13.133.188.768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10003"/>
                  </a:ext>
                </a:extLst>
              </a:tr>
              <a:tr h="330725">
                <a:tc>
                  <a:txBody>
                    <a:bodyPr/>
                    <a:lstStyle/>
                    <a:p>
                      <a:pPr algn="r" fontAlgn="ctr"/>
                      <a:r>
                        <a:rPr lang="es-PY" sz="1400" b="0" i="0" u="none" strike="noStrike" dirty="0">
                          <a:solidFill>
                            <a:srgbClr val="000000"/>
                          </a:solidFill>
                          <a:effectLst/>
                          <a:latin typeface="Ebrima" panose="02000000000000000000" pitchFamily="2" charset="0"/>
                        </a:rPr>
                        <a:t>BIENES DE CONS. E INSUMOS</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s-PY" sz="1400" b="1" i="0" u="none" strike="noStrike">
                          <a:solidFill>
                            <a:srgbClr val="000000"/>
                          </a:solidFill>
                          <a:effectLst/>
                          <a:latin typeface="Ebrima" panose="02000000000000000000" pitchFamily="2" charset="0"/>
                        </a:rPr>
                        <a:t>300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s-PY" sz="1400" b="0" i="0" u="none" strike="noStrike">
                          <a:solidFill>
                            <a:srgbClr val="000000"/>
                          </a:solidFill>
                          <a:effectLst/>
                          <a:latin typeface="Ebrima" panose="02000000000000000000" pitchFamily="2" charset="0"/>
                        </a:rPr>
                        <a:t>977.916.400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10004"/>
                  </a:ext>
                </a:extLst>
              </a:tr>
              <a:tr h="330725">
                <a:tc>
                  <a:txBody>
                    <a:bodyPr/>
                    <a:lstStyle/>
                    <a:p>
                      <a:pPr algn="r" fontAlgn="ctr"/>
                      <a:r>
                        <a:rPr lang="es-PY" sz="1400" b="0" i="0" u="none" strike="noStrike" dirty="0">
                          <a:solidFill>
                            <a:srgbClr val="000000"/>
                          </a:solidFill>
                          <a:effectLst/>
                          <a:latin typeface="Ebrima" panose="02000000000000000000" pitchFamily="2" charset="0"/>
                        </a:rPr>
                        <a:t>INVERSION FISICA</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s-PY" sz="1400" b="1" i="0" u="none" strike="noStrike" dirty="0">
                          <a:solidFill>
                            <a:srgbClr val="000000"/>
                          </a:solidFill>
                          <a:effectLst/>
                          <a:latin typeface="Ebrima" panose="02000000000000000000" pitchFamily="2" charset="0"/>
                        </a:rPr>
                        <a:t>500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s-PY" sz="1400" b="0" i="0" u="none" strike="noStrike">
                          <a:solidFill>
                            <a:srgbClr val="000000"/>
                          </a:solidFill>
                          <a:effectLst/>
                          <a:latin typeface="Ebrima" panose="02000000000000000000" pitchFamily="2" charset="0"/>
                        </a:rPr>
                        <a:t>322.087.600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10005"/>
                  </a:ext>
                </a:extLst>
              </a:tr>
              <a:tr h="330725">
                <a:tc>
                  <a:txBody>
                    <a:bodyPr/>
                    <a:lstStyle/>
                    <a:p>
                      <a:pPr algn="r" fontAlgn="ctr"/>
                      <a:r>
                        <a:rPr lang="es-PY" sz="1400" b="0" i="0" u="none" strike="noStrike">
                          <a:solidFill>
                            <a:srgbClr val="000000"/>
                          </a:solidFill>
                          <a:effectLst/>
                          <a:latin typeface="Ebrima" panose="02000000000000000000" pitchFamily="2" charset="0"/>
                        </a:rPr>
                        <a:t>TRANSF. CORR. AL SECTOR EXTERNO</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s-PY" sz="1400" b="1" i="0" u="none" strike="noStrike" dirty="0">
                          <a:solidFill>
                            <a:srgbClr val="000000"/>
                          </a:solidFill>
                          <a:effectLst/>
                          <a:latin typeface="Ebrima" panose="02000000000000000000" pitchFamily="2" charset="0"/>
                        </a:rPr>
                        <a:t>800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s-PY" sz="1400" b="0" i="0" u="none" strike="noStrike" dirty="0">
                          <a:solidFill>
                            <a:srgbClr val="000000"/>
                          </a:solidFill>
                          <a:effectLst/>
                          <a:latin typeface="Ebrima" panose="02000000000000000000" pitchFamily="2" charset="0"/>
                        </a:rPr>
                        <a:t>374.193.514.200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10006"/>
                  </a:ext>
                </a:extLst>
              </a:tr>
              <a:tr h="403071">
                <a:tc gridSpan="2">
                  <a:txBody>
                    <a:bodyPr/>
                    <a:lstStyle/>
                    <a:p>
                      <a:pPr algn="r" fontAlgn="ctr"/>
                      <a:r>
                        <a:rPr lang="es-PY" sz="1400" b="1" i="0" u="none" strike="noStrike" dirty="0">
                          <a:solidFill>
                            <a:srgbClr val="000000"/>
                          </a:solidFill>
                          <a:effectLst/>
                          <a:latin typeface="Ebrima" panose="02000000000000000000" pitchFamily="2" charset="0"/>
                        </a:rPr>
                        <a:t>TOTAL</a:t>
                      </a:r>
                    </a:p>
                  </a:txBody>
                  <a:tcPr marL="9525" marR="342900"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3">
                        <a:lumMod val="40000"/>
                        <a:lumOff val="60000"/>
                      </a:schemeClr>
                    </a:solidFill>
                  </a:tcPr>
                </a:tc>
                <a:tc hMerge="1">
                  <a:txBody>
                    <a:bodyPr/>
                    <a:lstStyle/>
                    <a:p>
                      <a:endParaRPr lang="es-PY"/>
                    </a:p>
                  </a:txBody>
                  <a:tcPr/>
                </a:tc>
                <a:tc>
                  <a:txBody>
                    <a:bodyPr/>
                    <a:lstStyle/>
                    <a:p>
                      <a:pPr algn="ctr" fontAlgn="ctr"/>
                      <a:r>
                        <a:rPr lang="es-PY" sz="1400" b="1" i="0" u="none" strike="noStrike" dirty="0">
                          <a:solidFill>
                            <a:srgbClr val="000000"/>
                          </a:solidFill>
                          <a:effectLst/>
                          <a:latin typeface="Ebrima" panose="02000000000000000000" pitchFamily="2" charset="0"/>
                        </a:rPr>
                        <a:t>423.022.829.698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xmlns="" val="10007"/>
                  </a:ext>
                </a:extLst>
              </a:tr>
            </a:tbl>
          </a:graphicData>
        </a:graphic>
      </p:graphicFrame>
      <p:pic>
        <p:nvPicPr>
          <p:cNvPr id="8" name="Imagen 7">
            <a:extLst>
              <a:ext uri="{FF2B5EF4-FFF2-40B4-BE49-F238E27FC236}">
                <a16:creationId xmlns:a16="http://schemas.microsoft.com/office/drawing/2014/main" xmlns="" id="{3D01B304-9423-4994-A10A-0F63FE930C25}"/>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5951984" y="6471603"/>
            <a:ext cx="1227010" cy="378479"/>
          </a:xfrm>
          <a:prstGeom prst="rect">
            <a:avLst/>
          </a:prstGeom>
        </p:spPr>
      </p:pic>
      <p:pic>
        <p:nvPicPr>
          <p:cNvPr id="9" name="Imagen 8">
            <a:extLst>
              <a:ext uri="{FF2B5EF4-FFF2-40B4-BE49-F238E27FC236}">
                <a16:creationId xmlns:a16="http://schemas.microsoft.com/office/drawing/2014/main" xmlns="" id="{99F868D4-C36C-4A15-B118-CD825C83FFC1}"/>
              </a:ext>
            </a:extLst>
          </p:cNvPr>
          <p:cNvPicPr/>
          <p:nvPr/>
        </p:nvPicPr>
        <p:blipFill>
          <a:blip r:embed="rId4">
            <a:extLst>
              <a:ext uri="{28A0092B-C50C-407E-A947-70E740481C1C}">
                <a14:useLocalDpi xmlns:a14="http://schemas.microsoft.com/office/drawing/2010/main" val="0"/>
              </a:ext>
            </a:extLst>
          </a:blip>
          <a:stretch>
            <a:fillRect/>
          </a:stretch>
        </p:blipFill>
        <p:spPr>
          <a:xfrm>
            <a:off x="8344557" y="6438820"/>
            <a:ext cx="1150218" cy="476647"/>
          </a:xfrm>
          <a:prstGeom prst="rect">
            <a:avLst/>
          </a:prstGeom>
        </p:spPr>
      </p:pic>
      <p:pic>
        <p:nvPicPr>
          <p:cNvPr id="10" name="Imagen 9">
            <a:extLst>
              <a:ext uri="{FF2B5EF4-FFF2-40B4-BE49-F238E27FC236}">
                <a16:creationId xmlns:a16="http://schemas.microsoft.com/office/drawing/2014/main" xmlns="" id="{361E172E-791F-4568-90B6-467144FAA6A3}"/>
              </a:ext>
            </a:extLst>
          </p:cNvPr>
          <p:cNvPicPr>
            <a:picLocks noChangeAspect="1"/>
          </p:cNvPicPr>
          <p:nvPr/>
        </p:nvPicPr>
        <p:blipFill>
          <a:blip r:embed="rId5"/>
          <a:stretch>
            <a:fillRect/>
          </a:stretch>
        </p:blipFill>
        <p:spPr>
          <a:xfrm>
            <a:off x="3320161" y="6318301"/>
            <a:ext cx="1427525" cy="526505"/>
          </a:xfrm>
          <a:prstGeom prst="rect">
            <a:avLst/>
          </a:prstGeom>
        </p:spPr>
      </p:pic>
    </p:spTree>
    <p:extLst>
      <p:ext uri="{BB962C8B-B14F-4D97-AF65-F5344CB8AC3E}">
        <p14:creationId xmlns:p14="http://schemas.microsoft.com/office/powerpoint/2010/main" val="3395458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2"/>
          <p:cNvSpPr txBox="1">
            <a:spLocks/>
          </p:cNvSpPr>
          <p:nvPr/>
        </p:nvSpPr>
        <p:spPr>
          <a:xfrm>
            <a:off x="1847528" y="5507808"/>
            <a:ext cx="8229600" cy="70123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s-PY" sz="2400" b="1" dirty="0">
              <a:solidFill>
                <a:schemeClr val="bg2">
                  <a:lumMod val="10000"/>
                </a:schemeClr>
              </a:solidFill>
              <a:latin typeface="Segoe UI" panose="020B0502040204020203" pitchFamily="34" charset="0"/>
              <a:cs typeface="Segoe UI" panose="020B0502040204020203" pitchFamily="34" charset="0"/>
            </a:endParaRPr>
          </a:p>
        </p:txBody>
      </p:sp>
      <p:pic>
        <p:nvPicPr>
          <p:cNvPr id="11" name="Imagen 10">
            <a:extLst>
              <a:ext uri="{FF2B5EF4-FFF2-40B4-BE49-F238E27FC236}">
                <a16:creationId xmlns:a16="http://schemas.microsoft.com/office/drawing/2014/main" xmlns="" id="{4895E634-3A0A-437E-B301-1C633130026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16000000">
            <a:off x="3863752" y="116632"/>
            <a:ext cx="4791487" cy="896910"/>
          </a:xfrm>
          <a:prstGeom prst="rect">
            <a:avLst/>
          </a:prstGeom>
        </p:spPr>
      </p:pic>
      <p:sp>
        <p:nvSpPr>
          <p:cNvPr id="3" name="Rectángulo 2"/>
          <p:cNvSpPr/>
          <p:nvPr/>
        </p:nvSpPr>
        <p:spPr>
          <a:xfrm>
            <a:off x="551384" y="1720840"/>
            <a:ext cx="11089232" cy="3785652"/>
          </a:xfrm>
          <a:prstGeom prst="rect">
            <a:avLst/>
          </a:prstGeom>
        </p:spPr>
        <p:txBody>
          <a:bodyPr wrap="square">
            <a:spAutoFit/>
          </a:bodyPr>
          <a:lstStyle/>
          <a:p>
            <a:pPr marL="571500" indent="-571500" algn="just">
              <a:buFont typeface="Wingdings" panose="05000000000000000000" pitchFamily="2" charset="2"/>
              <a:buChar char="v"/>
            </a:pPr>
            <a:r>
              <a:rPr lang="es-PY" sz="2000" dirty="0">
                <a:latin typeface="Ebrima" panose="02000000000000000000" pitchFamily="2" charset="0"/>
                <a:ea typeface="Ebrima" panose="02000000000000000000" pitchFamily="2" charset="0"/>
                <a:cs typeface="Ebrima" panose="02000000000000000000" pitchFamily="2" charset="0"/>
              </a:rPr>
              <a:t>Para diciembre de 2019 se tiene previsto una cobertura de </a:t>
            </a:r>
            <a:r>
              <a:rPr lang="es-PY" sz="2000" b="1" dirty="0">
                <a:latin typeface="Ebrima" panose="02000000000000000000" pitchFamily="2" charset="0"/>
                <a:ea typeface="Ebrima" panose="02000000000000000000" pitchFamily="2" charset="0"/>
                <a:cs typeface="Ebrima" panose="02000000000000000000" pitchFamily="2" charset="0"/>
              </a:rPr>
              <a:t>160.000</a:t>
            </a:r>
            <a:r>
              <a:rPr lang="es-PY" sz="2000" dirty="0">
                <a:latin typeface="Ebrima" panose="02000000000000000000" pitchFamily="2" charset="0"/>
                <a:ea typeface="Ebrima" panose="02000000000000000000" pitchFamily="2" charset="0"/>
                <a:cs typeface="Ebrima" panose="02000000000000000000" pitchFamily="2" charset="0"/>
              </a:rPr>
              <a:t> familias participantes, actualmente dicho programa cuenta con </a:t>
            </a:r>
            <a:r>
              <a:rPr lang="es-PY" sz="2000" b="1" dirty="0">
                <a:latin typeface="Ebrima" panose="02000000000000000000" pitchFamily="2" charset="0"/>
                <a:ea typeface="Ebrima" panose="02000000000000000000" pitchFamily="2" charset="0"/>
                <a:cs typeface="Ebrima" panose="02000000000000000000" pitchFamily="2" charset="0"/>
              </a:rPr>
              <a:t>157.525</a:t>
            </a:r>
            <a:r>
              <a:rPr lang="es-PY" sz="2000" dirty="0">
                <a:latin typeface="Ebrima" panose="02000000000000000000" pitchFamily="2" charset="0"/>
                <a:ea typeface="Ebrima" panose="02000000000000000000" pitchFamily="2" charset="0"/>
                <a:cs typeface="Ebrima" panose="02000000000000000000" pitchFamily="2" charset="0"/>
              </a:rPr>
              <a:t> familias participantes</a:t>
            </a:r>
          </a:p>
          <a:p>
            <a:pPr marL="571500" indent="-571500" algn="just">
              <a:buFont typeface="Wingdings" panose="05000000000000000000" pitchFamily="2" charset="2"/>
              <a:buChar char="v"/>
            </a:pPr>
            <a:endParaRPr lang="es-PY" sz="2000" dirty="0">
              <a:latin typeface="Ebrima" panose="02000000000000000000" pitchFamily="2" charset="0"/>
              <a:ea typeface="Ebrima" panose="02000000000000000000" pitchFamily="2" charset="0"/>
              <a:cs typeface="Ebrima" panose="02000000000000000000" pitchFamily="2" charset="0"/>
            </a:endParaRPr>
          </a:p>
          <a:p>
            <a:pPr marL="571500" indent="-571500" algn="just">
              <a:buFont typeface="Wingdings" panose="05000000000000000000" pitchFamily="2" charset="2"/>
              <a:buChar char="v"/>
            </a:pPr>
            <a:r>
              <a:rPr lang="es-PY" sz="2000" dirty="0">
                <a:latin typeface="Ebrima" panose="02000000000000000000" pitchFamily="2" charset="0"/>
                <a:ea typeface="Ebrima" panose="02000000000000000000" pitchFamily="2" charset="0"/>
                <a:cs typeface="Ebrima" panose="02000000000000000000" pitchFamily="2" charset="0"/>
              </a:rPr>
              <a:t>A través del módulo de Inclusión de personas con discapacidad, se ha incluido a la fecha </a:t>
            </a:r>
            <a:r>
              <a:rPr lang="es-PY" sz="2000" b="1" dirty="0">
                <a:latin typeface="Ebrima" panose="02000000000000000000" pitchFamily="2" charset="0"/>
                <a:ea typeface="Ebrima" panose="02000000000000000000" pitchFamily="2" charset="0"/>
                <a:cs typeface="Ebrima" panose="02000000000000000000" pitchFamily="2" charset="0"/>
              </a:rPr>
              <a:t>21.691 </a:t>
            </a:r>
            <a:r>
              <a:rPr lang="es-PY" sz="2000" dirty="0">
                <a:latin typeface="Ebrima" panose="02000000000000000000" pitchFamily="2" charset="0"/>
                <a:ea typeface="Ebrima" panose="02000000000000000000" pitchFamily="2" charset="0"/>
                <a:cs typeface="Ebrima" panose="02000000000000000000" pitchFamily="2" charset="0"/>
              </a:rPr>
              <a:t>personas con discapacidad, de las cuales </a:t>
            </a:r>
            <a:r>
              <a:rPr lang="es-PY" sz="2000" b="1" dirty="0">
                <a:latin typeface="Ebrima" panose="02000000000000000000" pitchFamily="2" charset="0"/>
                <a:ea typeface="Ebrima" panose="02000000000000000000" pitchFamily="2" charset="0"/>
                <a:cs typeface="Ebrima" panose="02000000000000000000" pitchFamily="2" charset="0"/>
              </a:rPr>
              <a:t>4.916</a:t>
            </a:r>
            <a:r>
              <a:rPr lang="es-PY" sz="2000" dirty="0">
                <a:latin typeface="Ebrima" panose="02000000000000000000" pitchFamily="2" charset="0"/>
                <a:ea typeface="Ebrima" panose="02000000000000000000" pitchFamily="2" charset="0"/>
                <a:cs typeface="Ebrima" panose="02000000000000000000" pitchFamily="2" charset="0"/>
              </a:rPr>
              <a:t> tienen discapacidad severa</a:t>
            </a:r>
          </a:p>
          <a:p>
            <a:pPr marL="571500" indent="-571500" algn="just">
              <a:buFont typeface="Wingdings" panose="05000000000000000000" pitchFamily="2" charset="2"/>
              <a:buChar char="v"/>
            </a:pPr>
            <a:endParaRPr lang="es-PY" sz="2000" dirty="0">
              <a:latin typeface="Ebrima" panose="02000000000000000000" pitchFamily="2" charset="0"/>
              <a:ea typeface="Ebrima" panose="02000000000000000000" pitchFamily="2" charset="0"/>
              <a:cs typeface="Ebrima" panose="02000000000000000000" pitchFamily="2" charset="0"/>
            </a:endParaRPr>
          </a:p>
          <a:p>
            <a:pPr marL="571500" indent="-571500" algn="just">
              <a:buFont typeface="Wingdings" panose="05000000000000000000" pitchFamily="2" charset="2"/>
              <a:buChar char="v"/>
            </a:pPr>
            <a:r>
              <a:rPr lang="es-PY" sz="2000" dirty="0">
                <a:latin typeface="Ebrima" panose="02000000000000000000" pitchFamily="2" charset="0"/>
                <a:ea typeface="Ebrima" panose="02000000000000000000" pitchFamily="2" charset="0"/>
                <a:cs typeface="Ebrima" panose="02000000000000000000" pitchFamily="2" charset="0"/>
              </a:rPr>
              <a:t>Se ampliará la cobertura del </a:t>
            </a:r>
            <a:r>
              <a:rPr lang="es-PY" sz="2000" b="1" dirty="0">
                <a:latin typeface="Ebrima" panose="02000000000000000000" pitchFamily="2" charset="0"/>
                <a:ea typeface="Ebrima" panose="02000000000000000000" pitchFamily="2" charset="0"/>
                <a:cs typeface="Ebrima" panose="02000000000000000000" pitchFamily="2" charset="0"/>
              </a:rPr>
              <a:t>Micro Seguro Social</a:t>
            </a:r>
            <a:r>
              <a:rPr lang="es-PY" sz="2000" dirty="0">
                <a:latin typeface="Ebrima" panose="02000000000000000000" pitchFamily="2" charset="0"/>
                <a:ea typeface="Ebrima" panose="02000000000000000000" pitchFamily="2" charset="0"/>
                <a:cs typeface="Ebrima" panose="02000000000000000000" pitchFamily="2" charset="0"/>
              </a:rPr>
              <a:t> de 13.109 a </a:t>
            </a:r>
            <a:r>
              <a:rPr lang="es-PY" sz="2000" b="1" dirty="0">
                <a:latin typeface="Ebrima" panose="02000000000000000000" pitchFamily="2" charset="0"/>
                <a:ea typeface="Ebrima" panose="02000000000000000000" pitchFamily="2" charset="0"/>
                <a:cs typeface="Ebrima" panose="02000000000000000000" pitchFamily="2" charset="0"/>
              </a:rPr>
              <a:t>31.225</a:t>
            </a:r>
            <a:r>
              <a:rPr lang="es-PY" sz="2000" dirty="0">
                <a:latin typeface="Ebrima" panose="02000000000000000000" pitchFamily="2" charset="0"/>
                <a:ea typeface="Ebrima" panose="02000000000000000000" pitchFamily="2" charset="0"/>
                <a:cs typeface="Ebrima" panose="02000000000000000000" pitchFamily="2" charset="0"/>
              </a:rPr>
              <a:t> familias durante el periodo 2018-2019. </a:t>
            </a:r>
          </a:p>
          <a:p>
            <a:pPr marL="571500" indent="-571500" algn="just">
              <a:buFont typeface="Wingdings" panose="05000000000000000000" pitchFamily="2" charset="2"/>
              <a:buChar char="v"/>
            </a:pPr>
            <a:endParaRPr lang="es-PY" sz="2000" dirty="0">
              <a:latin typeface="Ebrima" panose="02000000000000000000" pitchFamily="2" charset="0"/>
              <a:ea typeface="Ebrima" panose="02000000000000000000" pitchFamily="2" charset="0"/>
              <a:cs typeface="Ebrima" panose="02000000000000000000" pitchFamily="2" charset="0"/>
            </a:endParaRPr>
          </a:p>
          <a:p>
            <a:pPr marL="571500" indent="-571500" algn="just">
              <a:buFont typeface="Wingdings" panose="05000000000000000000" pitchFamily="2" charset="2"/>
              <a:buChar char="v"/>
            </a:pPr>
            <a:r>
              <a:rPr lang="es-PY" sz="2000" dirty="0">
                <a:latin typeface="Ebrima" panose="02000000000000000000" pitchFamily="2" charset="0"/>
                <a:ea typeface="Ebrima" panose="02000000000000000000" pitchFamily="2" charset="0"/>
                <a:cs typeface="Ebrima" panose="02000000000000000000" pitchFamily="2" charset="0"/>
              </a:rPr>
              <a:t>Entre agosto y septiembre del 2018 se ha capacitado en educación financiera a aproximadamente </a:t>
            </a:r>
            <a:r>
              <a:rPr lang="es-PY" sz="2000" b="1" dirty="0">
                <a:latin typeface="Ebrima" panose="02000000000000000000" pitchFamily="2" charset="0"/>
                <a:ea typeface="Ebrima" panose="02000000000000000000" pitchFamily="2" charset="0"/>
                <a:cs typeface="Ebrima" panose="02000000000000000000" pitchFamily="2" charset="0"/>
              </a:rPr>
              <a:t>1.000 titulares </a:t>
            </a:r>
            <a:r>
              <a:rPr lang="es-PY" sz="2000" dirty="0">
                <a:latin typeface="Ebrima" panose="02000000000000000000" pitchFamily="2" charset="0"/>
                <a:ea typeface="Ebrima" panose="02000000000000000000" pitchFamily="2" charset="0"/>
                <a:cs typeface="Ebrima" panose="02000000000000000000" pitchFamily="2" charset="0"/>
              </a:rPr>
              <a:t>de tarjetas de débito del Programa </a:t>
            </a:r>
            <a:r>
              <a:rPr lang="es-PY" sz="2000" dirty="0" err="1">
                <a:latin typeface="Ebrima" panose="02000000000000000000" pitchFamily="2" charset="0"/>
                <a:ea typeface="Ebrima" panose="02000000000000000000" pitchFamily="2" charset="0"/>
                <a:cs typeface="Ebrima" panose="02000000000000000000" pitchFamily="2" charset="0"/>
              </a:rPr>
              <a:t>Tekoporã</a:t>
            </a:r>
            <a:r>
              <a:rPr lang="es-PY" sz="2000" dirty="0">
                <a:latin typeface="Ebrima" panose="02000000000000000000" pitchFamily="2" charset="0"/>
                <a:ea typeface="Ebrima" panose="02000000000000000000" pitchFamily="2" charset="0"/>
                <a:cs typeface="Ebrima" panose="02000000000000000000" pitchFamily="2" charset="0"/>
              </a:rPr>
              <a:t>.</a:t>
            </a:r>
          </a:p>
          <a:p>
            <a:pPr marL="571500" indent="-571500" algn="just">
              <a:buFont typeface="Wingdings" panose="05000000000000000000" pitchFamily="2" charset="2"/>
              <a:buChar char="v"/>
            </a:pPr>
            <a:endParaRPr lang="es-PY" sz="2000" dirty="0">
              <a:latin typeface="Ebrima" panose="02000000000000000000" pitchFamily="2" charset="0"/>
              <a:ea typeface="Ebrima" panose="02000000000000000000" pitchFamily="2" charset="0"/>
              <a:cs typeface="Ebrima" panose="02000000000000000000" pitchFamily="2" charset="0"/>
            </a:endParaRPr>
          </a:p>
        </p:txBody>
      </p:sp>
      <p:pic>
        <p:nvPicPr>
          <p:cNvPr id="5" name="Imagen 4">
            <a:extLst>
              <a:ext uri="{FF2B5EF4-FFF2-40B4-BE49-F238E27FC236}">
                <a16:creationId xmlns:a16="http://schemas.microsoft.com/office/drawing/2014/main" xmlns="" id="{F07F60CC-A2FC-44CC-93D6-D90B3632F893}"/>
              </a:ext>
            </a:extLst>
          </p:cNvPr>
          <p:cNvPicPr/>
          <p:nvPr/>
        </p:nvPicPr>
        <p:blipFill>
          <a:blip r:embed="rId3">
            <a:extLst>
              <a:ext uri="{28A0092B-C50C-407E-A947-70E740481C1C}">
                <a14:useLocalDpi xmlns:a14="http://schemas.microsoft.com/office/drawing/2010/main" val="0"/>
              </a:ext>
            </a:extLst>
          </a:blip>
          <a:stretch>
            <a:fillRect/>
          </a:stretch>
        </p:blipFill>
        <p:spPr>
          <a:xfrm>
            <a:off x="5732624" y="6020073"/>
            <a:ext cx="1845945" cy="802640"/>
          </a:xfrm>
          <a:prstGeom prst="rect">
            <a:avLst/>
          </a:prstGeom>
        </p:spPr>
      </p:pic>
      <p:pic>
        <p:nvPicPr>
          <p:cNvPr id="6" name="Imagen 5">
            <a:extLst>
              <a:ext uri="{FF2B5EF4-FFF2-40B4-BE49-F238E27FC236}">
                <a16:creationId xmlns:a16="http://schemas.microsoft.com/office/drawing/2014/main" xmlns="" id="{D2F82E0A-65B6-4554-A6AA-85658FD19EE2}"/>
              </a:ext>
            </a:extLst>
          </p:cNvPr>
          <p:cNvPicPr/>
          <p:nvPr/>
        </p:nvPicPr>
        <p:blipFill>
          <a:blip r:embed="rId4">
            <a:extLst>
              <a:ext uri="{28A0092B-C50C-407E-A947-70E740481C1C}">
                <a14:useLocalDpi xmlns:a14="http://schemas.microsoft.com/office/drawing/2010/main" val="0"/>
              </a:ext>
            </a:extLst>
          </a:blip>
          <a:stretch>
            <a:fillRect/>
          </a:stretch>
        </p:blipFill>
        <p:spPr>
          <a:xfrm>
            <a:off x="8163932" y="5877272"/>
            <a:ext cx="1730418" cy="1010826"/>
          </a:xfrm>
          <a:prstGeom prst="rect">
            <a:avLst/>
          </a:prstGeom>
        </p:spPr>
      </p:pic>
      <p:pic>
        <p:nvPicPr>
          <p:cNvPr id="8" name="Imagen 7">
            <a:extLst>
              <a:ext uri="{FF2B5EF4-FFF2-40B4-BE49-F238E27FC236}">
                <a16:creationId xmlns:a16="http://schemas.microsoft.com/office/drawing/2014/main" xmlns="" id="{7BD940B6-0D48-48E0-B616-B670A7770D80}"/>
              </a:ext>
            </a:extLst>
          </p:cNvPr>
          <p:cNvPicPr>
            <a:picLocks noChangeAspect="1"/>
          </p:cNvPicPr>
          <p:nvPr/>
        </p:nvPicPr>
        <p:blipFill>
          <a:blip r:embed="rId5"/>
          <a:stretch>
            <a:fillRect/>
          </a:stretch>
        </p:blipFill>
        <p:spPr>
          <a:xfrm>
            <a:off x="2999656" y="6025349"/>
            <a:ext cx="2147605" cy="792088"/>
          </a:xfrm>
          <a:prstGeom prst="rect">
            <a:avLst/>
          </a:prstGeom>
        </p:spPr>
      </p:pic>
    </p:spTree>
    <p:extLst>
      <p:ext uri="{BB962C8B-B14F-4D97-AF65-F5344CB8AC3E}">
        <p14:creationId xmlns:p14="http://schemas.microsoft.com/office/powerpoint/2010/main" val="16852421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xmlns="" id="{3B7D1995-F29A-4E49-BC28-8559D592F7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0" y="35388"/>
            <a:ext cx="9753600" cy="6496050"/>
          </a:xfrm>
          <a:prstGeom prst="rect">
            <a:avLst/>
          </a:prstGeom>
        </p:spPr>
      </p:pic>
    </p:spTree>
    <p:extLst>
      <p:ext uri="{BB962C8B-B14F-4D97-AF65-F5344CB8AC3E}">
        <p14:creationId xmlns:p14="http://schemas.microsoft.com/office/powerpoint/2010/main" val="38564740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a 9"/>
          <p:cNvGraphicFramePr>
            <a:graphicFrameLocks noGrp="1"/>
          </p:cNvGraphicFramePr>
          <p:nvPr>
            <p:extLst>
              <p:ext uri="{D42A27DB-BD31-4B8C-83A1-F6EECF244321}">
                <p14:modId xmlns:p14="http://schemas.microsoft.com/office/powerpoint/2010/main" val="3745985321"/>
              </p:ext>
            </p:extLst>
          </p:nvPr>
        </p:nvGraphicFramePr>
        <p:xfrm>
          <a:off x="7901372" y="1988840"/>
          <a:ext cx="3595228" cy="1885838"/>
        </p:xfrm>
        <a:graphic>
          <a:graphicData uri="http://schemas.openxmlformats.org/drawingml/2006/table">
            <a:tbl>
              <a:tblPr firstRow="1" bandRow="1">
                <a:tableStyleId>{5C22544A-7EE6-4342-B048-85BDC9FD1C3A}</a:tableStyleId>
              </a:tblPr>
              <a:tblGrid>
                <a:gridCol w="3595228">
                  <a:extLst>
                    <a:ext uri="{9D8B030D-6E8A-4147-A177-3AD203B41FA5}">
                      <a16:colId xmlns:a16="http://schemas.microsoft.com/office/drawing/2014/main" xmlns="" val="20001"/>
                    </a:ext>
                  </a:extLst>
                </a:gridCol>
              </a:tblGrid>
              <a:tr h="0">
                <a:tc>
                  <a:txBody>
                    <a:bodyPr/>
                    <a:lstStyle/>
                    <a:p>
                      <a:pPr algn="ctr"/>
                      <a:r>
                        <a:rPr lang="es-ES" sz="2000" dirty="0"/>
                        <a:t> </a:t>
                      </a:r>
                      <a:r>
                        <a:rPr lang="es-ES" sz="2000" b="1" dirty="0"/>
                        <a:t>META 2019 </a:t>
                      </a:r>
                      <a:endParaRPr lang="es-PY" sz="2000" dirty="0"/>
                    </a:p>
                  </a:txBody>
                  <a:tcPr>
                    <a:solidFill>
                      <a:schemeClr val="accent2">
                        <a:lumMod val="75000"/>
                      </a:schemeClr>
                    </a:solidFill>
                  </a:tcPr>
                </a:tc>
                <a:extLst>
                  <a:ext uri="{0D108BD9-81ED-4DB2-BD59-A6C34878D82A}">
                    <a16:rowId xmlns:a16="http://schemas.microsoft.com/office/drawing/2014/main" xmlns="" val="10000"/>
                  </a:ext>
                </a:extLst>
              </a:tr>
              <a:tr h="1489598">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s-ES" sz="2000" b="1" dirty="0"/>
                        <a:t>10.000</a:t>
                      </a:r>
                      <a:r>
                        <a:rPr lang="es-ES" sz="2000" dirty="0"/>
                        <a:t> </a:t>
                      </a:r>
                      <a:r>
                        <a:rPr lang="es-ES" sz="2000" dirty="0">
                          <a:latin typeface="+mj-lt"/>
                        </a:rPr>
                        <a:t>Familias Participantes con Capital Semilla </a:t>
                      </a:r>
                    </a:p>
                    <a:p>
                      <a:pPr marL="0" marR="0" indent="0" algn="l" defTabSz="914400" rtl="0" eaLnBrk="1" fontAlgn="auto" latinLnBrk="0" hangingPunct="1">
                        <a:lnSpc>
                          <a:spcPct val="100000"/>
                        </a:lnSpc>
                        <a:spcBef>
                          <a:spcPts val="0"/>
                        </a:spcBef>
                        <a:spcAft>
                          <a:spcPts val="600"/>
                        </a:spcAft>
                        <a:buClrTx/>
                        <a:buSzTx/>
                        <a:buFontTx/>
                        <a:buNone/>
                        <a:tabLst/>
                        <a:defRPr/>
                      </a:pPr>
                      <a:r>
                        <a:rPr lang="es-ES" sz="2000" b="1" dirty="0"/>
                        <a:t>22.000</a:t>
                      </a:r>
                      <a:r>
                        <a:rPr lang="es-ES" sz="2000" dirty="0"/>
                        <a:t> </a:t>
                      </a:r>
                      <a:r>
                        <a:rPr lang="es-ES" sz="2000" dirty="0">
                          <a:latin typeface="+mj-lt"/>
                        </a:rPr>
                        <a:t>Familias con Capacitación y Acompañamiento</a:t>
                      </a:r>
                      <a:r>
                        <a:rPr lang="es-ES" sz="2000" dirty="0"/>
                        <a:t>	</a:t>
                      </a:r>
                    </a:p>
                  </a:txBody>
                  <a:tcPr>
                    <a:solidFill>
                      <a:schemeClr val="bg2">
                        <a:lumMod val="90000"/>
                      </a:schemeClr>
                    </a:solidFill>
                  </a:tcPr>
                </a:tc>
                <a:extLst>
                  <a:ext uri="{0D108BD9-81ED-4DB2-BD59-A6C34878D82A}">
                    <a16:rowId xmlns:a16="http://schemas.microsoft.com/office/drawing/2014/main" xmlns="" val="10001"/>
                  </a:ext>
                </a:extLst>
              </a:tr>
            </a:tbl>
          </a:graphicData>
        </a:graphic>
      </p:graphicFrame>
      <p:pic>
        <p:nvPicPr>
          <p:cNvPr id="9" name="Imagen 8"/>
          <p:cNvPicPr>
            <a:picLocks noChangeAspect="1"/>
          </p:cNvPicPr>
          <p:nvPr/>
        </p:nvPicPr>
        <p:blipFill rotWithShape="1">
          <a:blip r:embed="rId2">
            <a:extLst>
              <a:ext uri="{28A0092B-C50C-407E-A947-70E740481C1C}">
                <a14:useLocalDpi xmlns:a14="http://schemas.microsoft.com/office/drawing/2010/main" val="0"/>
              </a:ext>
            </a:extLst>
          </a:blip>
          <a:srcRect l="27951" t="38285" r="27950" b="38801"/>
          <a:stretch/>
        </p:blipFill>
        <p:spPr>
          <a:xfrm>
            <a:off x="3503712" y="116632"/>
            <a:ext cx="5122912" cy="1337554"/>
          </a:xfrm>
          <a:prstGeom prst="rect">
            <a:avLst/>
          </a:prstGeom>
        </p:spPr>
      </p:pic>
      <p:graphicFrame>
        <p:nvGraphicFramePr>
          <p:cNvPr id="4" name="Tabla 3"/>
          <p:cNvGraphicFramePr>
            <a:graphicFrameLocks noGrp="1"/>
          </p:cNvGraphicFramePr>
          <p:nvPr>
            <p:extLst>
              <p:ext uri="{D42A27DB-BD31-4B8C-83A1-F6EECF244321}">
                <p14:modId xmlns:p14="http://schemas.microsoft.com/office/powerpoint/2010/main" val="3128098702"/>
              </p:ext>
            </p:extLst>
          </p:nvPr>
        </p:nvGraphicFramePr>
        <p:xfrm>
          <a:off x="479376" y="1680721"/>
          <a:ext cx="6840760" cy="3900904"/>
        </p:xfrm>
        <a:graphic>
          <a:graphicData uri="http://schemas.openxmlformats.org/drawingml/2006/table">
            <a:tbl>
              <a:tblPr/>
              <a:tblGrid>
                <a:gridCol w="3689546">
                  <a:extLst>
                    <a:ext uri="{9D8B030D-6E8A-4147-A177-3AD203B41FA5}">
                      <a16:colId xmlns:a16="http://schemas.microsoft.com/office/drawing/2014/main" xmlns="" val="20000"/>
                    </a:ext>
                  </a:extLst>
                </a:gridCol>
                <a:gridCol w="1129185">
                  <a:extLst>
                    <a:ext uri="{9D8B030D-6E8A-4147-A177-3AD203B41FA5}">
                      <a16:colId xmlns:a16="http://schemas.microsoft.com/office/drawing/2014/main" xmlns="" val="20001"/>
                    </a:ext>
                  </a:extLst>
                </a:gridCol>
                <a:gridCol w="2022029">
                  <a:extLst>
                    <a:ext uri="{9D8B030D-6E8A-4147-A177-3AD203B41FA5}">
                      <a16:colId xmlns:a16="http://schemas.microsoft.com/office/drawing/2014/main" xmlns="" val="20002"/>
                    </a:ext>
                  </a:extLst>
                </a:gridCol>
              </a:tblGrid>
              <a:tr h="742950">
                <a:tc gridSpan="3">
                  <a:txBody>
                    <a:bodyPr/>
                    <a:lstStyle/>
                    <a:p>
                      <a:pPr algn="ctr" fontAlgn="ctr"/>
                      <a:r>
                        <a:rPr lang="es-PY" sz="2400" b="1" i="0" u="none" strike="noStrike" dirty="0">
                          <a:solidFill>
                            <a:srgbClr val="FFFFFF"/>
                          </a:solidFill>
                          <a:effectLst/>
                          <a:latin typeface="Ebrima" panose="02000000000000000000" pitchFamily="2" charset="0"/>
                        </a:rPr>
                        <a:t>PROYECTO</a:t>
                      </a:r>
                      <a:r>
                        <a:rPr lang="es-PY" sz="2400" b="1" i="0" u="none" strike="noStrike" baseline="0" dirty="0">
                          <a:solidFill>
                            <a:srgbClr val="FFFFFF"/>
                          </a:solidFill>
                          <a:effectLst/>
                          <a:latin typeface="Ebrima" panose="02000000000000000000" pitchFamily="2" charset="0"/>
                        </a:rPr>
                        <a:t> DE LEY 2019</a:t>
                      </a:r>
                      <a:endParaRPr lang="es-PY" sz="2400" b="1" i="0" u="none" strike="noStrike" dirty="0">
                        <a:solidFill>
                          <a:srgbClr val="FFFFFF"/>
                        </a:solidFill>
                        <a:effectLst/>
                        <a:latin typeface="Ebrima" panose="02000000000000000000" pitchFamily="2" charset="0"/>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632523"/>
                    </a:solidFill>
                  </a:tcPr>
                </a:tc>
                <a:tc hMerge="1">
                  <a:txBody>
                    <a:bodyPr/>
                    <a:lstStyle/>
                    <a:p>
                      <a:endParaRPr lang="es-PY"/>
                    </a:p>
                  </a:txBody>
                  <a:tcPr/>
                </a:tc>
                <a:tc hMerge="1">
                  <a:txBody>
                    <a:bodyPr/>
                    <a:lstStyle/>
                    <a:p>
                      <a:endParaRPr lang="es-PY"/>
                    </a:p>
                  </a:txBody>
                  <a:tcPr/>
                </a:tc>
                <a:extLst>
                  <a:ext uri="{0D108BD9-81ED-4DB2-BD59-A6C34878D82A}">
                    <a16:rowId xmlns:a16="http://schemas.microsoft.com/office/drawing/2014/main" xmlns="" val="10000"/>
                  </a:ext>
                </a:extLst>
              </a:tr>
              <a:tr h="1181100">
                <a:tc>
                  <a:txBody>
                    <a:bodyPr/>
                    <a:lstStyle/>
                    <a:p>
                      <a:pPr algn="ctr" fontAlgn="ctr"/>
                      <a:r>
                        <a:rPr lang="es-PY" sz="1800" b="1" i="0" u="none" strike="noStrike" dirty="0">
                          <a:solidFill>
                            <a:srgbClr val="000000"/>
                          </a:solidFill>
                          <a:effectLst/>
                          <a:latin typeface="Ebrima" panose="02000000000000000000" pitchFamily="2" charset="0"/>
                        </a:rPr>
                        <a:t>PROGRAMA</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8E4BC"/>
                    </a:solidFill>
                  </a:tcPr>
                </a:tc>
                <a:tc>
                  <a:txBody>
                    <a:bodyPr/>
                    <a:lstStyle/>
                    <a:p>
                      <a:pPr algn="ctr" fontAlgn="ctr"/>
                      <a:r>
                        <a:rPr lang="es-PY" sz="1600" b="1" i="0" u="none" strike="noStrike">
                          <a:solidFill>
                            <a:srgbClr val="000000"/>
                          </a:solidFill>
                          <a:effectLst/>
                          <a:latin typeface="Ebrima" panose="02000000000000000000" pitchFamily="2" charset="0"/>
                        </a:rPr>
                        <a:t>GRUPO</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8E4BC"/>
                    </a:solidFill>
                  </a:tcPr>
                </a:tc>
                <a:tc>
                  <a:txBody>
                    <a:bodyPr/>
                    <a:lstStyle/>
                    <a:p>
                      <a:pPr algn="ctr" fontAlgn="ctr"/>
                      <a:r>
                        <a:rPr lang="es-PY" sz="1600" b="1" i="0" u="none" strike="noStrike" dirty="0">
                          <a:solidFill>
                            <a:srgbClr val="000000"/>
                          </a:solidFill>
                          <a:effectLst/>
                          <a:latin typeface="Ebrima" panose="02000000000000000000" pitchFamily="2" charset="0"/>
                        </a:rPr>
                        <a:t>PRESUPUESTO</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8E4BC"/>
                    </a:solidFill>
                  </a:tcPr>
                </a:tc>
                <a:extLst>
                  <a:ext uri="{0D108BD9-81ED-4DB2-BD59-A6C34878D82A}">
                    <a16:rowId xmlns:a16="http://schemas.microsoft.com/office/drawing/2014/main" xmlns="" val="10001"/>
                  </a:ext>
                </a:extLst>
              </a:tr>
              <a:tr h="328285">
                <a:tc>
                  <a:txBody>
                    <a:bodyPr/>
                    <a:lstStyle/>
                    <a:p>
                      <a:pPr algn="r" fontAlgn="ctr"/>
                      <a:r>
                        <a:rPr lang="es-PY" sz="1600" b="0" i="0" u="none" strike="noStrike" dirty="0">
                          <a:solidFill>
                            <a:srgbClr val="000000"/>
                          </a:solidFill>
                          <a:effectLst/>
                          <a:latin typeface="Ebrima" panose="02000000000000000000" pitchFamily="2" charset="0"/>
                        </a:rPr>
                        <a:t>SERVICIOS PERSONALES</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s-PY" sz="1600" b="1" i="0" u="none" strike="noStrike">
                          <a:solidFill>
                            <a:srgbClr val="000000"/>
                          </a:solidFill>
                          <a:effectLst/>
                          <a:latin typeface="Ebrima" panose="02000000000000000000" pitchFamily="2" charset="0"/>
                        </a:rPr>
                        <a:t>100 </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s-PY" sz="1600" b="0" i="0" u="none" strike="noStrike">
                          <a:solidFill>
                            <a:srgbClr val="000000"/>
                          </a:solidFill>
                          <a:effectLst/>
                          <a:latin typeface="Ebrima" panose="02000000000000000000" pitchFamily="2" charset="0"/>
                        </a:rPr>
                        <a:t>5.600.735.000 </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2"/>
                  </a:ext>
                </a:extLst>
              </a:tr>
              <a:tr h="288032">
                <a:tc>
                  <a:txBody>
                    <a:bodyPr/>
                    <a:lstStyle/>
                    <a:p>
                      <a:pPr algn="r" fontAlgn="ctr"/>
                      <a:r>
                        <a:rPr lang="es-PY" sz="1600" b="0" i="0" u="none" strike="noStrike" dirty="0">
                          <a:solidFill>
                            <a:srgbClr val="000000"/>
                          </a:solidFill>
                          <a:effectLst/>
                          <a:latin typeface="Ebrima" panose="02000000000000000000" pitchFamily="2" charset="0"/>
                        </a:rPr>
                        <a:t>SERVICIOS NO PRESONALES</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s-PY" sz="1600" b="1" i="0" u="none" strike="noStrike">
                          <a:solidFill>
                            <a:srgbClr val="000000"/>
                          </a:solidFill>
                          <a:effectLst/>
                          <a:latin typeface="Ebrima" panose="02000000000000000000" pitchFamily="2" charset="0"/>
                        </a:rPr>
                        <a:t>200 </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s-PY" sz="1600" b="0" i="0" u="none" strike="noStrike">
                          <a:solidFill>
                            <a:srgbClr val="000000"/>
                          </a:solidFill>
                          <a:effectLst/>
                          <a:latin typeface="Ebrima" panose="02000000000000000000" pitchFamily="2" charset="0"/>
                        </a:rPr>
                        <a:t>2.664.298.208 </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3"/>
                  </a:ext>
                </a:extLst>
              </a:tr>
              <a:tr h="360040">
                <a:tc>
                  <a:txBody>
                    <a:bodyPr/>
                    <a:lstStyle/>
                    <a:p>
                      <a:pPr algn="r" fontAlgn="ctr"/>
                      <a:r>
                        <a:rPr lang="es-PY" sz="1600" b="0" i="0" u="none" strike="noStrike" dirty="0">
                          <a:solidFill>
                            <a:srgbClr val="000000"/>
                          </a:solidFill>
                          <a:effectLst/>
                          <a:latin typeface="Ebrima" panose="02000000000000000000" pitchFamily="2" charset="0"/>
                        </a:rPr>
                        <a:t>BIENES DE CONS. E INSUMOS</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s-PY" sz="1600" b="1" i="0" u="none" strike="noStrike">
                          <a:solidFill>
                            <a:srgbClr val="000000"/>
                          </a:solidFill>
                          <a:effectLst/>
                          <a:latin typeface="Ebrima" panose="02000000000000000000" pitchFamily="2" charset="0"/>
                        </a:rPr>
                        <a:t>300 </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s-PY" sz="1600" b="0" i="0" u="none" strike="noStrike" dirty="0">
                          <a:solidFill>
                            <a:srgbClr val="000000"/>
                          </a:solidFill>
                          <a:effectLst/>
                          <a:latin typeface="Ebrima" panose="02000000000000000000" pitchFamily="2" charset="0"/>
                        </a:rPr>
                        <a:t>600.031.000 </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4"/>
                  </a:ext>
                </a:extLst>
              </a:tr>
              <a:tr h="309364">
                <a:tc>
                  <a:txBody>
                    <a:bodyPr/>
                    <a:lstStyle/>
                    <a:p>
                      <a:pPr algn="r" fontAlgn="ctr"/>
                      <a:r>
                        <a:rPr lang="es-PY" sz="1600" b="0" i="0" u="none" strike="noStrike">
                          <a:solidFill>
                            <a:srgbClr val="000000"/>
                          </a:solidFill>
                          <a:effectLst/>
                          <a:latin typeface="Ebrima" panose="02000000000000000000" pitchFamily="2" charset="0"/>
                        </a:rPr>
                        <a:t>INVERSION FISICA</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s-PY" sz="1600" b="1" i="0" u="none" strike="noStrike">
                          <a:solidFill>
                            <a:srgbClr val="000000"/>
                          </a:solidFill>
                          <a:effectLst/>
                          <a:latin typeface="Ebrima" panose="02000000000000000000" pitchFamily="2" charset="0"/>
                        </a:rPr>
                        <a:t>500 </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s-PY" sz="1600" b="0" i="0" u="none" strike="noStrike">
                          <a:solidFill>
                            <a:srgbClr val="000000"/>
                          </a:solidFill>
                          <a:effectLst/>
                          <a:latin typeface="Ebrima" panose="02000000000000000000" pitchFamily="2" charset="0"/>
                        </a:rPr>
                        <a:t>226.780.920 </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5"/>
                  </a:ext>
                </a:extLst>
              </a:tr>
              <a:tr h="338708">
                <a:tc>
                  <a:txBody>
                    <a:bodyPr/>
                    <a:lstStyle/>
                    <a:p>
                      <a:pPr algn="r" fontAlgn="ctr"/>
                      <a:r>
                        <a:rPr lang="es-PY" sz="1600" b="0" i="0" u="none" strike="noStrike" dirty="0">
                          <a:solidFill>
                            <a:srgbClr val="000000"/>
                          </a:solidFill>
                          <a:effectLst/>
                          <a:latin typeface="Ebrima" panose="02000000000000000000" pitchFamily="2" charset="0"/>
                        </a:rPr>
                        <a:t>TRANSF. CORR. AL SECTOR EXTERNO</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s-PY" sz="1600" b="1" i="0" u="none" strike="noStrike" dirty="0">
                          <a:solidFill>
                            <a:srgbClr val="000000"/>
                          </a:solidFill>
                          <a:effectLst/>
                          <a:latin typeface="Ebrima" panose="02000000000000000000" pitchFamily="2" charset="0"/>
                        </a:rPr>
                        <a:t>800 </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s-PY" sz="1600" b="0" i="0" u="none" strike="noStrike" dirty="0">
                          <a:solidFill>
                            <a:srgbClr val="000000"/>
                          </a:solidFill>
                          <a:effectLst/>
                          <a:latin typeface="Ebrima" panose="02000000000000000000" pitchFamily="2" charset="0"/>
                        </a:rPr>
                        <a:t>30.000.000.000 </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6"/>
                  </a:ext>
                </a:extLst>
              </a:tr>
              <a:tr h="352425">
                <a:tc gridSpan="2">
                  <a:txBody>
                    <a:bodyPr/>
                    <a:lstStyle/>
                    <a:p>
                      <a:pPr algn="r" fontAlgn="ctr"/>
                      <a:r>
                        <a:rPr lang="es-PY" sz="1600" b="1" i="0" u="none" strike="noStrike" dirty="0">
                          <a:solidFill>
                            <a:srgbClr val="000000"/>
                          </a:solidFill>
                          <a:effectLst/>
                          <a:latin typeface="Ebrima" panose="02000000000000000000" pitchFamily="2" charset="0"/>
                        </a:rPr>
                        <a:t>TOTAL</a:t>
                      </a:r>
                    </a:p>
                  </a:txBody>
                  <a:tcPr marL="9525" marR="34290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hMerge="1">
                  <a:txBody>
                    <a:bodyPr/>
                    <a:lstStyle/>
                    <a:p>
                      <a:endParaRPr lang="es-PY"/>
                    </a:p>
                  </a:txBody>
                  <a:tcPr/>
                </a:tc>
                <a:tc>
                  <a:txBody>
                    <a:bodyPr/>
                    <a:lstStyle/>
                    <a:p>
                      <a:pPr algn="ctr" fontAlgn="ctr"/>
                      <a:r>
                        <a:rPr lang="es-PY" sz="1600" b="1" i="0" u="none" strike="noStrike" dirty="0">
                          <a:solidFill>
                            <a:srgbClr val="000000"/>
                          </a:solidFill>
                          <a:effectLst/>
                          <a:latin typeface="Ebrima" panose="02000000000000000000" pitchFamily="2" charset="0"/>
                        </a:rPr>
                        <a:t>39.091.845.128 </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xmlns="" val="10007"/>
                  </a:ext>
                </a:extLst>
              </a:tr>
            </a:tbl>
          </a:graphicData>
        </a:graphic>
      </p:graphicFrame>
      <p:pic>
        <p:nvPicPr>
          <p:cNvPr id="6" name="Imagen 5">
            <a:extLst>
              <a:ext uri="{FF2B5EF4-FFF2-40B4-BE49-F238E27FC236}">
                <a16:creationId xmlns:a16="http://schemas.microsoft.com/office/drawing/2014/main" xmlns="" id="{E4322D07-2158-43BA-B376-4EC73D4A2E78}"/>
              </a:ext>
            </a:extLst>
          </p:cNvPr>
          <p:cNvPicPr/>
          <p:nvPr/>
        </p:nvPicPr>
        <p:blipFill>
          <a:blip r:embed="rId3">
            <a:extLst>
              <a:ext uri="{28A0092B-C50C-407E-A947-70E740481C1C}">
                <a14:useLocalDpi xmlns:a14="http://schemas.microsoft.com/office/drawing/2010/main" val="0"/>
              </a:ext>
            </a:extLst>
          </a:blip>
          <a:stretch>
            <a:fillRect/>
          </a:stretch>
        </p:blipFill>
        <p:spPr>
          <a:xfrm>
            <a:off x="5908190" y="6244287"/>
            <a:ext cx="1598371" cy="577481"/>
          </a:xfrm>
          <a:prstGeom prst="rect">
            <a:avLst/>
          </a:prstGeom>
        </p:spPr>
      </p:pic>
      <p:pic>
        <p:nvPicPr>
          <p:cNvPr id="7" name="Imagen 6">
            <a:extLst>
              <a:ext uri="{FF2B5EF4-FFF2-40B4-BE49-F238E27FC236}">
                <a16:creationId xmlns:a16="http://schemas.microsoft.com/office/drawing/2014/main" xmlns="" id="{BF2D93B8-C86D-49F7-9D74-4094DD4DBAE9}"/>
              </a:ext>
            </a:extLst>
          </p:cNvPr>
          <p:cNvPicPr/>
          <p:nvPr/>
        </p:nvPicPr>
        <p:blipFill>
          <a:blip r:embed="rId4">
            <a:extLst>
              <a:ext uri="{28A0092B-C50C-407E-A947-70E740481C1C}">
                <a14:useLocalDpi xmlns:a14="http://schemas.microsoft.com/office/drawing/2010/main" val="0"/>
              </a:ext>
            </a:extLst>
          </a:blip>
          <a:stretch>
            <a:fillRect/>
          </a:stretch>
        </p:blipFill>
        <p:spPr>
          <a:xfrm>
            <a:off x="8324004" y="6159888"/>
            <a:ext cx="1498338" cy="727266"/>
          </a:xfrm>
          <a:prstGeom prst="rect">
            <a:avLst/>
          </a:prstGeom>
        </p:spPr>
      </p:pic>
      <p:pic>
        <p:nvPicPr>
          <p:cNvPr id="11" name="Imagen 10">
            <a:extLst>
              <a:ext uri="{FF2B5EF4-FFF2-40B4-BE49-F238E27FC236}">
                <a16:creationId xmlns:a16="http://schemas.microsoft.com/office/drawing/2014/main" xmlns="" id="{C3A27B11-64B1-468F-94D9-E7FDEB41FCD6}"/>
              </a:ext>
            </a:extLst>
          </p:cNvPr>
          <p:cNvPicPr>
            <a:picLocks noChangeAspect="1"/>
          </p:cNvPicPr>
          <p:nvPr/>
        </p:nvPicPr>
        <p:blipFill>
          <a:blip r:embed="rId5"/>
          <a:stretch>
            <a:fillRect/>
          </a:stretch>
        </p:blipFill>
        <p:spPr>
          <a:xfrm>
            <a:off x="3215680" y="6130637"/>
            <a:ext cx="1859573" cy="685855"/>
          </a:xfrm>
          <a:prstGeom prst="rect">
            <a:avLst/>
          </a:prstGeom>
        </p:spPr>
      </p:pic>
    </p:spTree>
    <p:extLst>
      <p:ext uri="{BB962C8B-B14F-4D97-AF65-F5344CB8AC3E}">
        <p14:creationId xmlns:p14="http://schemas.microsoft.com/office/powerpoint/2010/main" val="19492655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xmlns="" id="{DCA067F7-1591-483C-BF21-C614F125794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639" y="-6269"/>
            <a:ext cx="4286177" cy="2857451"/>
          </a:xfrm>
          <a:prstGeom prst="rect">
            <a:avLst/>
          </a:prstGeom>
        </p:spPr>
      </p:pic>
      <p:pic>
        <p:nvPicPr>
          <p:cNvPr id="7" name="Imagen 6">
            <a:extLst>
              <a:ext uri="{FF2B5EF4-FFF2-40B4-BE49-F238E27FC236}">
                <a16:creationId xmlns:a16="http://schemas.microsoft.com/office/drawing/2014/main" xmlns="" id="{577FDE2C-EA35-48C7-8110-28200F5722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639" y="2895158"/>
            <a:ext cx="5907824" cy="3937011"/>
          </a:xfrm>
          <a:prstGeom prst="rect">
            <a:avLst/>
          </a:prstGeom>
        </p:spPr>
      </p:pic>
      <p:pic>
        <p:nvPicPr>
          <p:cNvPr id="9" name="Imagen 8">
            <a:extLst>
              <a:ext uri="{FF2B5EF4-FFF2-40B4-BE49-F238E27FC236}">
                <a16:creationId xmlns:a16="http://schemas.microsoft.com/office/drawing/2014/main" xmlns="" id="{ACE1C61E-87C1-409C-84E6-BC48F451ECB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27160" y="116632"/>
            <a:ext cx="6132201" cy="4086537"/>
          </a:xfrm>
          <a:prstGeom prst="rect">
            <a:avLst/>
          </a:prstGeom>
        </p:spPr>
      </p:pic>
      <p:pic>
        <p:nvPicPr>
          <p:cNvPr id="5" name="Imagen 4">
            <a:extLst>
              <a:ext uri="{FF2B5EF4-FFF2-40B4-BE49-F238E27FC236}">
                <a16:creationId xmlns:a16="http://schemas.microsoft.com/office/drawing/2014/main" xmlns="" id="{9F13CD5B-562A-411D-BEA2-F6A63E49915B}"/>
              </a:ext>
            </a:extLst>
          </p:cNvPr>
          <p:cNvPicPr>
            <a:picLocks noChangeAspect="1"/>
          </p:cNvPicPr>
          <p:nvPr/>
        </p:nvPicPr>
        <p:blipFill>
          <a:blip r:embed="rId5"/>
          <a:stretch>
            <a:fillRect/>
          </a:stretch>
        </p:blipFill>
        <p:spPr>
          <a:xfrm>
            <a:off x="6069800" y="5981691"/>
            <a:ext cx="2147605" cy="792088"/>
          </a:xfrm>
          <a:prstGeom prst="rect">
            <a:avLst/>
          </a:prstGeom>
        </p:spPr>
      </p:pic>
      <p:pic>
        <p:nvPicPr>
          <p:cNvPr id="6" name="Imagen 5">
            <a:extLst>
              <a:ext uri="{FF2B5EF4-FFF2-40B4-BE49-F238E27FC236}">
                <a16:creationId xmlns:a16="http://schemas.microsoft.com/office/drawing/2014/main" xmlns="" id="{8B95221E-7D45-4B28-B348-8FB52B6DA7D4}"/>
              </a:ext>
            </a:extLst>
          </p:cNvPr>
          <p:cNvPicPr/>
          <p:nvPr/>
        </p:nvPicPr>
        <p:blipFill>
          <a:blip r:embed="rId6">
            <a:extLst>
              <a:ext uri="{28A0092B-C50C-407E-A947-70E740481C1C}">
                <a14:useLocalDpi xmlns:a14="http://schemas.microsoft.com/office/drawing/2010/main" val="0"/>
              </a:ext>
            </a:extLst>
          </a:blip>
          <a:stretch>
            <a:fillRect/>
          </a:stretch>
        </p:blipFill>
        <p:spPr>
          <a:xfrm>
            <a:off x="8544272" y="6124044"/>
            <a:ext cx="1598371" cy="577481"/>
          </a:xfrm>
          <a:prstGeom prst="rect">
            <a:avLst/>
          </a:prstGeom>
        </p:spPr>
      </p:pic>
      <p:pic>
        <p:nvPicPr>
          <p:cNvPr id="8" name="Imagen 7">
            <a:extLst>
              <a:ext uri="{FF2B5EF4-FFF2-40B4-BE49-F238E27FC236}">
                <a16:creationId xmlns:a16="http://schemas.microsoft.com/office/drawing/2014/main" xmlns="" id="{9C62B55E-8530-4291-ADC9-C1BB130168DD}"/>
              </a:ext>
            </a:extLst>
          </p:cNvPr>
          <p:cNvPicPr/>
          <p:nvPr/>
        </p:nvPicPr>
        <p:blipFill>
          <a:blip r:embed="rId7">
            <a:extLst>
              <a:ext uri="{28A0092B-C50C-407E-A947-70E740481C1C}">
                <a14:useLocalDpi xmlns:a14="http://schemas.microsoft.com/office/drawing/2010/main" val="0"/>
              </a:ext>
            </a:extLst>
          </a:blip>
          <a:stretch>
            <a:fillRect/>
          </a:stretch>
        </p:blipFill>
        <p:spPr>
          <a:xfrm>
            <a:off x="10653450" y="6014102"/>
            <a:ext cx="1498338" cy="727266"/>
          </a:xfrm>
          <a:prstGeom prst="rect">
            <a:avLst/>
          </a:prstGeom>
        </p:spPr>
      </p:pic>
    </p:spTree>
    <p:extLst>
      <p:ext uri="{BB962C8B-B14F-4D97-AF65-F5344CB8AC3E}">
        <p14:creationId xmlns:p14="http://schemas.microsoft.com/office/powerpoint/2010/main" val="19626879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2"/>
          <p:cNvSpPr txBox="1">
            <a:spLocks/>
          </p:cNvSpPr>
          <p:nvPr/>
        </p:nvSpPr>
        <p:spPr>
          <a:xfrm>
            <a:off x="1847528" y="5507808"/>
            <a:ext cx="8229600" cy="70123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s-PY" sz="2400" b="1" dirty="0">
              <a:solidFill>
                <a:schemeClr val="bg2">
                  <a:lumMod val="10000"/>
                </a:schemeClr>
              </a:solidFill>
              <a:latin typeface="Segoe UI" panose="020B0502040204020203" pitchFamily="34" charset="0"/>
              <a:cs typeface="Segoe UI" panose="020B0502040204020203" pitchFamily="34" charset="0"/>
            </a:endParaRPr>
          </a:p>
        </p:txBody>
      </p:sp>
      <p:sp>
        <p:nvSpPr>
          <p:cNvPr id="5" name="8 Marcador de contenido"/>
          <p:cNvSpPr txBox="1">
            <a:spLocks/>
          </p:cNvSpPr>
          <p:nvPr/>
        </p:nvSpPr>
        <p:spPr>
          <a:xfrm>
            <a:off x="767408" y="2060848"/>
            <a:ext cx="10620196" cy="4337353"/>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buFont typeface="Wingdings" panose="05000000000000000000" pitchFamily="2" charset="2"/>
              <a:buChar char="v"/>
            </a:pPr>
            <a:r>
              <a:rPr lang="es-PY" sz="2000" dirty="0"/>
              <a:t> </a:t>
            </a:r>
            <a:r>
              <a:rPr lang="es-PY" sz="2800" dirty="0">
                <a:latin typeface="Ebrima" panose="02000000000000000000" pitchFamily="2" charset="0"/>
                <a:ea typeface="Ebrima" panose="02000000000000000000" pitchFamily="2" charset="0"/>
                <a:cs typeface="Ebrima" panose="02000000000000000000" pitchFamily="2" charset="0"/>
              </a:rPr>
              <a:t>Desde su inicio en el año 2014, ha beneficiado a </a:t>
            </a:r>
            <a:r>
              <a:rPr lang="es-PY" sz="2800" b="1" dirty="0">
                <a:latin typeface="Ebrima" panose="02000000000000000000" pitchFamily="2" charset="0"/>
                <a:ea typeface="Ebrima" panose="02000000000000000000" pitchFamily="2" charset="0"/>
                <a:cs typeface="Ebrima" panose="02000000000000000000" pitchFamily="2" charset="0"/>
              </a:rPr>
              <a:t>22.201</a:t>
            </a:r>
            <a:r>
              <a:rPr lang="es-PY" sz="2800" dirty="0">
                <a:latin typeface="Ebrima" panose="02000000000000000000" pitchFamily="2" charset="0"/>
                <a:ea typeface="Ebrima" panose="02000000000000000000" pitchFamily="2" charset="0"/>
                <a:cs typeface="Ebrima" panose="02000000000000000000" pitchFamily="2" charset="0"/>
              </a:rPr>
              <a:t> familias que accedieron al capital semilla, con un promedio de </a:t>
            </a:r>
            <a:r>
              <a:rPr lang="es-PY" sz="2800" b="1" dirty="0">
                <a:latin typeface="Ebrima" panose="02000000000000000000" pitchFamily="2" charset="0"/>
                <a:ea typeface="Ebrima" panose="02000000000000000000" pitchFamily="2" charset="0"/>
                <a:cs typeface="Ebrima" panose="02000000000000000000" pitchFamily="2" charset="0"/>
              </a:rPr>
              <a:t>5.500</a:t>
            </a:r>
            <a:r>
              <a:rPr lang="es-PY" sz="2800" dirty="0">
                <a:latin typeface="Ebrima" panose="02000000000000000000" pitchFamily="2" charset="0"/>
                <a:ea typeface="Ebrima" panose="02000000000000000000" pitchFamily="2" charset="0"/>
                <a:cs typeface="Ebrima" panose="02000000000000000000" pitchFamily="2" charset="0"/>
              </a:rPr>
              <a:t> personas que ingresan cada año</a:t>
            </a:r>
            <a:r>
              <a:rPr lang="es-ES" sz="2800" dirty="0">
                <a:latin typeface="Ebrima" panose="02000000000000000000" pitchFamily="2" charset="0"/>
                <a:ea typeface="Ebrima" panose="02000000000000000000" pitchFamily="2" charset="0"/>
                <a:cs typeface="Ebrima" panose="02000000000000000000" pitchFamily="2" charset="0"/>
              </a:rPr>
              <a:t>. </a:t>
            </a:r>
          </a:p>
          <a:p>
            <a:pPr marL="0" indent="0" algn="just">
              <a:buNone/>
            </a:pPr>
            <a:endParaRPr lang="es-ES" sz="2800" dirty="0">
              <a:latin typeface="Ebrima" panose="02000000000000000000" pitchFamily="2" charset="0"/>
              <a:ea typeface="Ebrima" panose="02000000000000000000" pitchFamily="2" charset="0"/>
              <a:cs typeface="Ebrima" panose="02000000000000000000" pitchFamily="2" charset="0"/>
            </a:endParaRPr>
          </a:p>
          <a:p>
            <a:pPr algn="just">
              <a:buFont typeface="Wingdings" panose="05000000000000000000" pitchFamily="2" charset="2"/>
              <a:buChar char="v"/>
            </a:pPr>
            <a:r>
              <a:rPr lang="es-PY" sz="2800" dirty="0">
                <a:latin typeface="Ebrima" panose="02000000000000000000" pitchFamily="2" charset="0"/>
                <a:ea typeface="Ebrima" panose="02000000000000000000" pitchFamily="2" charset="0"/>
                <a:cs typeface="Ebrima" panose="02000000000000000000" pitchFamily="2" charset="0"/>
              </a:rPr>
              <a:t> Para el año 2019, de acuerdo al Proyecto de Presupuesto 2019 se incorporarán </a:t>
            </a:r>
            <a:r>
              <a:rPr lang="es-PY" sz="2800" b="1" dirty="0">
                <a:latin typeface="Ebrima" panose="02000000000000000000" pitchFamily="2" charset="0"/>
                <a:ea typeface="Ebrima" panose="02000000000000000000" pitchFamily="2" charset="0"/>
                <a:cs typeface="Ebrima" panose="02000000000000000000" pitchFamily="2" charset="0"/>
              </a:rPr>
              <a:t>20.000</a:t>
            </a:r>
            <a:r>
              <a:rPr lang="es-PY" sz="2800" dirty="0">
                <a:latin typeface="Ebrima" panose="02000000000000000000" pitchFamily="2" charset="0"/>
                <a:ea typeface="Ebrima" panose="02000000000000000000" pitchFamily="2" charset="0"/>
                <a:cs typeface="Ebrima" panose="02000000000000000000" pitchFamily="2" charset="0"/>
              </a:rPr>
              <a:t> nuevas familias al Programa.</a:t>
            </a:r>
            <a:endParaRPr lang="es-ES" sz="2800" dirty="0">
              <a:latin typeface="Ebrima" panose="02000000000000000000" pitchFamily="2" charset="0"/>
              <a:ea typeface="Ebrima" panose="02000000000000000000" pitchFamily="2" charset="0"/>
              <a:cs typeface="Ebrima" panose="02000000000000000000" pitchFamily="2" charset="0"/>
            </a:endParaRPr>
          </a:p>
        </p:txBody>
      </p:sp>
      <p:pic>
        <p:nvPicPr>
          <p:cNvPr id="2" name="Imagen 1"/>
          <p:cNvPicPr>
            <a:picLocks noChangeAspect="1"/>
          </p:cNvPicPr>
          <p:nvPr/>
        </p:nvPicPr>
        <p:blipFill rotWithShape="1">
          <a:blip r:embed="rId2">
            <a:extLst>
              <a:ext uri="{28A0092B-C50C-407E-A947-70E740481C1C}">
                <a14:useLocalDpi xmlns:a14="http://schemas.microsoft.com/office/drawing/2010/main" val="0"/>
              </a:ext>
            </a:extLst>
          </a:blip>
          <a:srcRect l="27951" t="38285" r="27950" b="38801"/>
          <a:stretch/>
        </p:blipFill>
        <p:spPr>
          <a:xfrm>
            <a:off x="3503712" y="116632"/>
            <a:ext cx="5122912" cy="1337554"/>
          </a:xfrm>
          <a:prstGeom prst="rect">
            <a:avLst/>
          </a:prstGeom>
        </p:spPr>
      </p:pic>
      <p:pic>
        <p:nvPicPr>
          <p:cNvPr id="6" name="Imagen 5">
            <a:extLst>
              <a:ext uri="{FF2B5EF4-FFF2-40B4-BE49-F238E27FC236}">
                <a16:creationId xmlns:a16="http://schemas.microsoft.com/office/drawing/2014/main" xmlns="" id="{4E7CA2BC-7C1B-4E58-9446-F4C27E1C1C58}"/>
              </a:ext>
            </a:extLst>
          </p:cNvPr>
          <p:cNvPicPr/>
          <p:nvPr/>
        </p:nvPicPr>
        <p:blipFill>
          <a:blip r:embed="rId3">
            <a:extLst>
              <a:ext uri="{28A0092B-C50C-407E-A947-70E740481C1C}">
                <a14:useLocalDpi xmlns:a14="http://schemas.microsoft.com/office/drawing/2010/main" val="0"/>
              </a:ext>
            </a:extLst>
          </a:blip>
          <a:stretch>
            <a:fillRect/>
          </a:stretch>
        </p:blipFill>
        <p:spPr>
          <a:xfrm>
            <a:off x="5888238" y="5970647"/>
            <a:ext cx="1845945" cy="802640"/>
          </a:xfrm>
          <a:prstGeom prst="rect">
            <a:avLst/>
          </a:prstGeom>
        </p:spPr>
      </p:pic>
      <p:pic>
        <p:nvPicPr>
          <p:cNvPr id="8" name="Imagen 7">
            <a:extLst>
              <a:ext uri="{FF2B5EF4-FFF2-40B4-BE49-F238E27FC236}">
                <a16:creationId xmlns:a16="http://schemas.microsoft.com/office/drawing/2014/main" xmlns="" id="{E5598641-09CE-47D2-9DFD-FCD0BAAF84CB}"/>
              </a:ext>
            </a:extLst>
          </p:cNvPr>
          <p:cNvPicPr/>
          <p:nvPr/>
        </p:nvPicPr>
        <p:blipFill>
          <a:blip r:embed="rId4">
            <a:extLst>
              <a:ext uri="{28A0092B-C50C-407E-A947-70E740481C1C}">
                <a14:useLocalDpi xmlns:a14="http://schemas.microsoft.com/office/drawing/2010/main" val="0"/>
              </a:ext>
            </a:extLst>
          </a:blip>
          <a:stretch>
            <a:fillRect/>
          </a:stretch>
        </p:blipFill>
        <p:spPr>
          <a:xfrm>
            <a:off x="8319546" y="5827846"/>
            <a:ext cx="1730418" cy="1010826"/>
          </a:xfrm>
          <a:prstGeom prst="rect">
            <a:avLst/>
          </a:prstGeom>
        </p:spPr>
      </p:pic>
      <p:pic>
        <p:nvPicPr>
          <p:cNvPr id="9" name="Imagen 8">
            <a:extLst>
              <a:ext uri="{FF2B5EF4-FFF2-40B4-BE49-F238E27FC236}">
                <a16:creationId xmlns:a16="http://schemas.microsoft.com/office/drawing/2014/main" xmlns="" id="{E44F79B4-344F-4C1E-A337-D42169EA7234}"/>
              </a:ext>
            </a:extLst>
          </p:cNvPr>
          <p:cNvPicPr>
            <a:picLocks noChangeAspect="1"/>
          </p:cNvPicPr>
          <p:nvPr/>
        </p:nvPicPr>
        <p:blipFill>
          <a:blip r:embed="rId5"/>
          <a:stretch>
            <a:fillRect/>
          </a:stretch>
        </p:blipFill>
        <p:spPr>
          <a:xfrm>
            <a:off x="3155270" y="5949280"/>
            <a:ext cx="2147605" cy="792088"/>
          </a:xfrm>
          <a:prstGeom prst="rect">
            <a:avLst/>
          </a:prstGeom>
        </p:spPr>
      </p:pic>
    </p:spTree>
    <p:extLst>
      <p:ext uri="{BB962C8B-B14F-4D97-AF65-F5344CB8AC3E}">
        <p14:creationId xmlns:p14="http://schemas.microsoft.com/office/powerpoint/2010/main" val="3607185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2"/>
          <p:cNvSpPr txBox="1">
            <a:spLocks/>
          </p:cNvSpPr>
          <p:nvPr/>
        </p:nvSpPr>
        <p:spPr>
          <a:xfrm>
            <a:off x="1847528" y="5507808"/>
            <a:ext cx="8229600" cy="70123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s-PY" sz="2400" b="1" dirty="0">
              <a:solidFill>
                <a:schemeClr val="bg2">
                  <a:lumMod val="10000"/>
                </a:schemeClr>
              </a:solidFill>
              <a:latin typeface="Segoe UI" panose="020B0502040204020203" pitchFamily="34" charset="0"/>
              <a:cs typeface="Segoe UI" panose="020B0502040204020203" pitchFamily="34" charset="0"/>
            </a:endParaRPr>
          </a:p>
        </p:txBody>
      </p:sp>
      <p:sp>
        <p:nvSpPr>
          <p:cNvPr id="8" name="8 Marcador de contenido"/>
          <p:cNvSpPr txBox="1">
            <a:spLocks/>
          </p:cNvSpPr>
          <p:nvPr/>
        </p:nvSpPr>
        <p:spPr>
          <a:xfrm>
            <a:off x="856456" y="5861725"/>
            <a:ext cx="9307191" cy="1008112"/>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Aft>
                <a:spcPts val="1200"/>
              </a:spcAft>
              <a:buNone/>
            </a:pPr>
            <a:r>
              <a:rPr lang="es-ES" sz="1400" dirty="0" err="1"/>
              <a:t>Obs</a:t>
            </a:r>
            <a:r>
              <a:rPr lang="es-ES" sz="1400" dirty="0"/>
              <a:t>: La regularización de los lotes implica una serie de procesos (aprobación de planos del territorio, censo de las familias, presentación de documentos de las familias requeridos por Programa, entre otros) que varía de acuerdo a cada caso, lo cual conlleva a un proceso de gestión de tiempo y recursos financieros variables.</a:t>
            </a:r>
          </a:p>
          <a:p>
            <a:pPr marL="0" indent="0" algn="just">
              <a:lnSpc>
                <a:spcPts val="2800"/>
              </a:lnSpc>
              <a:spcAft>
                <a:spcPts val="1200"/>
              </a:spcAft>
              <a:buNone/>
            </a:pPr>
            <a:r>
              <a:rPr lang="es-ES" sz="1800" dirty="0"/>
              <a:t>		</a:t>
            </a:r>
          </a:p>
          <a:p>
            <a:pPr algn="just">
              <a:lnSpc>
                <a:spcPts val="2800"/>
              </a:lnSpc>
              <a:spcAft>
                <a:spcPts val="1200"/>
              </a:spcAft>
              <a:buFont typeface="Wingdings" pitchFamily="2" charset="2"/>
              <a:buChar char="Ø"/>
            </a:pPr>
            <a:endParaRPr lang="es-ES" sz="1800" dirty="0"/>
          </a:p>
        </p:txBody>
      </p:sp>
      <p:graphicFrame>
        <p:nvGraphicFramePr>
          <p:cNvPr id="14" name="Tabla 13"/>
          <p:cNvGraphicFramePr>
            <a:graphicFrameLocks noGrp="1"/>
          </p:cNvGraphicFramePr>
          <p:nvPr>
            <p:extLst>
              <p:ext uri="{D42A27DB-BD31-4B8C-83A1-F6EECF244321}">
                <p14:modId xmlns:p14="http://schemas.microsoft.com/office/powerpoint/2010/main" val="549538448"/>
              </p:ext>
            </p:extLst>
          </p:nvPr>
        </p:nvGraphicFramePr>
        <p:xfrm>
          <a:off x="8184232" y="2111180"/>
          <a:ext cx="3531821" cy="1313108"/>
        </p:xfrm>
        <a:graphic>
          <a:graphicData uri="http://schemas.openxmlformats.org/drawingml/2006/table">
            <a:tbl>
              <a:tblPr firstRow="1" bandRow="1">
                <a:tableStyleId>{5C22544A-7EE6-4342-B048-85BDC9FD1C3A}</a:tableStyleId>
              </a:tblPr>
              <a:tblGrid>
                <a:gridCol w="3531821">
                  <a:extLst>
                    <a:ext uri="{9D8B030D-6E8A-4147-A177-3AD203B41FA5}">
                      <a16:colId xmlns:a16="http://schemas.microsoft.com/office/drawing/2014/main" xmlns="" val="20001"/>
                    </a:ext>
                  </a:extLst>
                </a:gridCol>
              </a:tblGrid>
              <a:tr h="686878">
                <a:tc>
                  <a:txBody>
                    <a:bodyPr/>
                    <a:lstStyle/>
                    <a:p>
                      <a:pPr algn="ctr"/>
                      <a:r>
                        <a:rPr lang="es-ES" sz="2000" dirty="0">
                          <a:effectLst>
                            <a:outerShdw blurRad="38100" dist="38100" dir="2700000" algn="tl">
                              <a:srgbClr val="000000">
                                <a:alpha val="43137"/>
                              </a:srgbClr>
                            </a:outerShdw>
                          </a:effectLst>
                        </a:rPr>
                        <a:t> </a:t>
                      </a:r>
                      <a:r>
                        <a:rPr lang="es-ES" sz="2000" b="1" dirty="0">
                          <a:effectLst>
                            <a:outerShdw blurRad="38100" dist="38100" dir="2700000" algn="tl">
                              <a:srgbClr val="000000">
                                <a:alpha val="43137"/>
                              </a:srgbClr>
                            </a:outerShdw>
                          </a:effectLst>
                        </a:rPr>
                        <a:t>META 2019</a:t>
                      </a:r>
                    </a:p>
                    <a:p>
                      <a:pPr algn="ctr"/>
                      <a:r>
                        <a:rPr lang="es-ES" sz="2000" b="1" baseline="0" dirty="0">
                          <a:effectLst>
                            <a:outerShdw blurRad="38100" dist="38100" dir="2700000" algn="tl">
                              <a:srgbClr val="000000">
                                <a:alpha val="43137"/>
                              </a:srgbClr>
                            </a:outerShdw>
                          </a:effectLst>
                        </a:rPr>
                        <a:t>REGULARIZACIÓN DE LOTES </a:t>
                      </a:r>
                      <a:endParaRPr lang="es-PY" sz="2000" dirty="0">
                        <a:effectLst>
                          <a:outerShdw blurRad="38100" dist="38100" dir="2700000" algn="tl">
                            <a:srgbClr val="000000">
                              <a:alpha val="43137"/>
                            </a:srgbClr>
                          </a:outerShdw>
                        </a:effectLst>
                      </a:endParaRPr>
                    </a:p>
                  </a:txBody>
                  <a:tcPr>
                    <a:solidFill>
                      <a:schemeClr val="accent2">
                        <a:lumMod val="75000"/>
                      </a:schemeClr>
                    </a:solidFill>
                  </a:tcPr>
                </a:tc>
                <a:extLst>
                  <a:ext uri="{0D108BD9-81ED-4DB2-BD59-A6C34878D82A}">
                    <a16:rowId xmlns:a16="http://schemas.microsoft.com/office/drawing/2014/main" xmlns="" val="10000"/>
                  </a:ext>
                </a:extLst>
              </a:tr>
              <a:tr h="61206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2000" b="1" dirty="0"/>
                        <a:t>3.000 </a:t>
                      </a:r>
                      <a:r>
                        <a:rPr lang="es-ES" sz="2000" dirty="0">
                          <a:latin typeface="+mj-lt"/>
                        </a:rPr>
                        <a:t>Familias </a:t>
                      </a:r>
                      <a:endParaRPr lang="es-PY" sz="2000" dirty="0">
                        <a:effectLst>
                          <a:outerShdw blurRad="38100" dist="38100" dir="2700000" algn="tl">
                            <a:srgbClr val="000000">
                              <a:alpha val="43137"/>
                            </a:srgbClr>
                          </a:outerShdw>
                        </a:effectLst>
                        <a:latin typeface="+mj-lt"/>
                      </a:endParaRPr>
                    </a:p>
                  </a:txBody>
                  <a:tcPr>
                    <a:solidFill>
                      <a:schemeClr val="bg2">
                        <a:lumMod val="90000"/>
                      </a:schemeClr>
                    </a:solidFill>
                  </a:tcPr>
                </a:tc>
                <a:extLst>
                  <a:ext uri="{0D108BD9-81ED-4DB2-BD59-A6C34878D82A}">
                    <a16:rowId xmlns:a16="http://schemas.microsoft.com/office/drawing/2014/main" xmlns="" val="10001"/>
                  </a:ext>
                </a:extLst>
              </a:tr>
            </a:tbl>
          </a:graphicData>
        </a:graphic>
      </p:graphicFrame>
      <p:sp>
        <p:nvSpPr>
          <p:cNvPr id="2" name="Título 1"/>
          <p:cNvSpPr>
            <a:spLocks noGrp="1"/>
          </p:cNvSpPr>
          <p:nvPr>
            <p:ph type="title"/>
          </p:nvPr>
        </p:nvSpPr>
        <p:spPr>
          <a:xfrm>
            <a:off x="838200" y="365125"/>
            <a:ext cx="10515600" cy="975643"/>
          </a:xfrm>
          <a:gradFill>
            <a:gsLst>
              <a:gs pos="94000">
                <a:srgbClr val="DDAE8E"/>
              </a:gs>
              <a:gs pos="92000">
                <a:schemeClr val="accent2">
                  <a:lumMod val="20000"/>
                  <a:lumOff val="80000"/>
                </a:schemeClr>
              </a:gs>
              <a:gs pos="100000">
                <a:schemeClr val="accent2">
                  <a:shade val="50000"/>
                  <a:hueOff val="0"/>
                  <a:satOff val="0"/>
                  <a:lumOff val="0"/>
                  <a:alphaOff val="0"/>
                  <a:lumMod val="99000"/>
                  <a:satMod val="120000"/>
                  <a:shade val="78000"/>
                </a:schemeClr>
              </a:gs>
            </a:gsLst>
            <a:lin ang="5400000" scaled="0"/>
          </a:gradFill>
        </p:spPr>
        <p:txBody>
          <a:bodyPr/>
          <a:lstStyle/>
          <a:p>
            <a:pPr algn="ctr"/>
            <a:r>
              <a:rPr lang="es-PY" b="1" dirty="0">
                <a:solidFill>
                  <a:schemeClr val="accent2">
                    <a:lumMod val="50000"/>
                  </a:schemeClr>
                </a:solidFill>
                <a:effectLst>
                  <a:outerShdw blurRad="38100" dist="38100" dir="2700000" algn="tl">
                    <a:srgbClr val="000000">
                      <a:alpha val="43137"/>
                    </a:srgbClr>
                  </a:outerShdw>
                </a:effectLst>
                <a:latin typeface="Ebrima" panose="02000000000000000000" pitchFamily="2" charset="0"/>
                <a:ea typeface="Ebrima" panose="02000000000000000000" pitchFamily="2" charset="0"/>
                <a:cs typeface="Ebrima" panose="02000000000000000000" pitchFamily="2" charset="0"/>
              </a:rPr>
              <a:t>PROGRAMA TEKOHA</a:t>
            </a:r>
          </a:p>
        </p:txBody>
      </p:sp>
      <p:graphicFrame>
        <p:nvGraphicFramePr>
          <p:cNvPr id="4" name="Tabla 3"/>
          <p:cNvGraphicFramePr>
            <a:graphicFrameLocks noGrp="1"/>
          </p:cNvGraphicFramePr>
          <p:nvPr>
            <p:extLst>
              <p:ext uri="{D42A27DB-BD31-4B8C-83A1-F6EECF244321}">
                <p14:modId xmlns:p14="http://schemas.microsoft.com/office/powerpoint/2010/main" val="1585150361"/>
              </p:ext>
            </p:extLst>
          </p:nvPr>
        </p:nvGraphicFramePr>
        <p:xfrm>
          <a:off x="695400" y="1484784"/>
          <a:ext cx="7056783" cy="4230960"/>
        </p:xfrm>
        <a:graphic>
          <a:graphicData uri="http://schemas.openxmlformats.org/drawingml/2006/table">
            <a:tbl>
              <a:tblPr/>
              <a:tblGrid>
                <a:gridCol w="3806058">
                  <a:extLst>
                    <a:ext uri="{9D8B030D-6E8A-4147-A177-3AD203B41FA5}">
                      <a16:colId xmlns:a16="http://schemas.microsoft.com/office/drawing/2014/main" xmlns="" val="20000"/>
                    </a:ext>
                  </a:extLst>
                </a:gridCol>
                <a:gridCol w="1164843">
                  <a:extLst>
                    <a:ext uri="{9D8B030D-6E8A-4147-A177-3AD203B41FA5}">
                      <a16:colId xmlns:a16="http://schemas.microsoft.com/office/drawing/2014/main" xmlns="" val="20001"/>
                    </a:ext>
                  </a:extLst>
                </a:gridCol>
                <a:gridCol w="2085882">
                  <a:extLst>
                    <a:ext uri="{9D8B030D-6E8A-4147-A177-3AD203B41FA5}">
                      <a16:colId xmlns:a16="http://schemas.microsoft.com/office/drawing/2014/main" xmlns="" val="20002"/>
                    </a:ext>
                  </a:extLst>
                </a:gridCol>
              </a:tblGrid>
              <a:tr h="742950">
                <a:tc gridSpan="3">
                  <a:txBody>
                    <a:bodyPr/>
                    <a:lstStyle/>
                    <a:p>
                      <a:pPr algn="ctr" fontAlgn="ctr"/>
                      <a:r>
                        <a:rPr lang="es-PY" sz="2800" b="1" i="0" u="none" strike="noStrike" dirty="0">
                          <a:solidFill>
                            <a:srgbClr val="FFFFFF"/>
                          </a:solidFill>
                          <a:effectLst/>
                          <a:latin typeface="Ebrima" panose="02000000000000000000" pitchFamily="2" charset="0"/>
                        </a:rPr>
                        <a:t>PROYECTO DE LEY 2019</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632523"/>
                    </a:solidFill>
                  </a:tcPr>
                </a:tc>
                <a:tc hMerge="1">
                  <a:txBody>
                    <a:bodyPr/>
                    <a:lstStyle/>
                    <a:p>
                      <a:endParaRPr lang="es-PY"/>
                    </a:p>
                  </a:txBody>
                  <a:tcPr/>
                </a:tc>
                <a:tc hMerge="1">
                  <a:txBody>
                    <a:bodyPr/>
                    <a:lstStyle/>
                    <a:p>
                      <a:endParaRPr lang="es-PY"/>
                    </a:p>
                  </a:txBody>
                  <a:tcPr/>
                </a:tc>
                <a:extLst>
                  <a:ext uri="{0D108BD9-81ED-4DB2-BD59-A6C34878D82A}">
                    <a16:rowId xmlns:a16="http://schemas.microsoft.com/office/drawing/2014/main" xmlns="" val="10000"/>
                  </a:ext>
                </a:extLst>
              </a:tr>
              <a:tr h="913234">
                <a:tc>
                  <a:txBody>
                    <a:bodyPr/>
                    <a:lstStyle/>
                    <a:p>
                      <a:pPr algn="ctr" fontAlgn="ctr"/>
                      <a:r>
                        <a:rPr lang="es-PY" sz="2000" b="1" i="0" u="none" strike="noStrike" dirty="0">
                          <a:solidFill>
                            <a:srgbClr val="000000"/>
                          </a:solidFill>
                          <a:effectLst/>
                          <a:latin typeface="Ebrima" panose="02000000000000000000" pitchFamily="2" charset="0"/>
                        </a:rPr>
                        <a:t>PROGRAMA </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8E4BC"/>
                    </a:solidFill>
                  </a:tcPr>
                </a:tc>
                <a:tc>
                  <a:txBody>
                    <a:bodyPr/>
                    <a:lstStyle/>
                    <a:p>
                      <a:pPr algn="ctr" fontAlgn="ctr"/>
                      <a:r>
                        <a:rPr lang="es-PY" sz="1800" b="1" i="0" u="none" strike="noStrike" dirty="0">
                          <a:solidFill>
                            <a:srgbClr val="000000"/>
                          </a:solidFill>
                          <a:effectLst/>
                          <a:latin typeface="Ebrima" panose="02000000000000000000" pitchFamily="2" charset="0"/>
                        </a:rPr>
                        <a:t>GRUPO</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8E4BC"/>
                    </a:solidFill>
                  </a:tcPr>
                </a:tc>
                <a:tc>
                  <a:txBody>
                    <a:bodyPr/>
                    <a:lstStyle/>
                    <a:p>
                      <a:pPr algn="ctr" fontAlgn="ctr"/>
                      <a:r>
                        <a:rPr lang="es-PY" sz="1800" b="1" i="0" u="none" strike="noStrike" dirty="0">
                          <a:solidFill>
                            <a:srgbClr val="000000"/>
                          </a:solidFill>
                          <a:effectLst/>
                          <a:latin typeface="Ebrima" panose="02000000000000000000" pitchFamily="2" charset="0"/>
                        </a:rPr>
                        <a:t>PRESUPUESTO</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8E4BC"/>
                    </a:solidFill>
                  </a:tcPr>
                </a:tc>
                <a:extLst>
                  <a:ext uri="{0D108BD9-81ED-4DB2-BD59-A6C34878D82A}">
                    <a16:rowId xmlns:a16="http://schemas.microsoft.com/office/drawing/2014/main" xmlns="" val="10001"/>
                  </a:ext>
                </a:extLst>
              </a:tr>
              <a:tr h="360040">
                <a:tc>
                  <a:txBody>
                    <a:bodyPr/>
                    <a:lstStyle/>
                    <a:p>
                      <a:pPr algn="r" fontAlgn="ctr"/>
                      <a:r>
                        <a:rPr lang="es-PY" sz="1400" b="0" i="0" u="none" strike="noStrike" dirty="0">
                          <a:solidFill>
                            <a:srgbClr val="000000"/>
                          </a:solidFill>
                          <a:effectLst/>
                          <a:latin typeface="Ebrima" panose="02000000000000000000" pitchFamily="2" charset="0"/>
                        </a:rPr>
                        <a:t>SERVICIOS PERSONALES</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s-PY" sz="1600" b="1" i="0" u="none" strike="noStrike" dirty="0">
                          <a:solidFill>
                            <a:srgbClr val="000000"/>
                          </a:solidFill>
                          <a:effectLst/>
                          <a:latin typeface="Ebrima" panose="02000000000000000000" pitchFamily="2" charset="0"/>
                        </a:rPr>
                        <a:t>100 </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s-PY" sz="1600" b="0" i="0" u="none" strike="noStrike" dirty="0">
                          <a:solidFill>
                            <a:srgbClr val="000000"/>
                          </a:solidFill>
                          <a:effectLst/>
                          <a:latin typeface="Ebrima" panose="02000000000000000000" pitchFamily="2" charset="0"/>
                        </a:rPr>
                        <a:t>2.837.120.000 </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2"/>
                  </a:ext>
                </a:extLst>
              </a:tr>
              <a:tr h="432048">
                <a:tc>
                  <a:txBody>
                    <a:bodyPr/>
                    <a:lstStyle/>
                    <a:p>
                      <a:pPr algn="r" fontAlgn="ctr"/>
                      <a:r>
                        <a:rPr lang="es-PY" sz="1400" b="0" i="0" u="none" strike="noStrike" dirty="0">
                          <a:solidFill>
                            <a:srgbClr val="000000"/>
                          </a:solidFill>
                          <a:effectLst/>
                          <a:latin typeface="Ebrima" panose="02000000000000000000" pitchFamily="2" charset="0"/>
                        </a:rPr>
                        <a:t>SERVICIOS NO PRESONALES</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s-PY" sz="1600" b="1" i="0" u="none" strike="noStrike" dirty="0">
                          <a:solidFill>
                            <a:srgbClr val="000000"/>
                          </a:solidFill>
                          <a:effectLst/>
                          <a:latin typeface="Ebrima" panose="02000000000000000000" pitchFamily="2" charset="0"/>
                        </a:rPr>
                        <a:t>200 </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s-PY" sz="1600" b="0" i="0" u="none" strike="noStrike" dirty="0">
                          <a:solidFill>
                            <a:srgbClr val="000000"/>
                          </a:solidFill>
                          <a:effectLst/>
                          <a:latin typeface="Ebrima" panose="02000000000000000000" pitchFamily="2" charset="0"/>
                        </a:rPr>
                        <a:t>1.778.154.931 </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3"/>
                  </a:ext>
                </a:extLst>
              </a:tr>
              <a:tr h="360040">
                <a:tc>
                  <a:txBody>
                    <a:bodyPr/>
                    <a:lstStyle/>
                    <a:p>
                      <a:pPr algn="r" fontAlgn="ctr"/>
                      <a:r>
                        <a:rPr lang="es-PY" sz="1400" b="0" i="0" u="none" strike="noStrike" dirty="0">
                          <a:solidFill>
                            <a:srgbClr val="000000"/>
                          </a:solidFill>
                          <a:effectLst/>
                          <a:latin typeface="Ebrima" panose="02000000000000000000" pitchFamily="2" charset="0"/>
                        </a:rPr>
                        <a:t>BIENES DE CONS. E INSUMOS</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s-PY" sz="1600" b="1" i="0" u="none" strike="noStrike" dirty="0">
                          <a:solidFill>
                            <a:srgbClr val="000000"/>
                          </a:solidFill>
                          <a:effectLst/>
                          <a:latin typeface="Ebrima" panose="02000000000000000000" pitchFamily="2" charset="0"/>
                        </a:rPr>
                        <a:t>300 </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s-PY" sz="1600" b="0" i="0" u="none" strike="noStrike" dirty="0">
                          <a:solidFill>
                            <a:srgbClr val="000000"/>
                          </a:solidFill>
                          <a:effectLst/>
                          <a:latin typeface="Ebrima" panose="02000000000000000000" pitchFamily="2" charset="0"/>
                        </a:rPr>
                        <a:t>929.069.266 </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4"/>
                  </a:ext>
                </a:extLst>
              </a:tr>
              <a:tr h="432048">
                <a:tc>
                  <a:txBody>
                    <a:bodyPr/>
                    <a:lstStyle/>
                    <a:p>
                      <a:pPr algn="r" fontAlgn="ctr"/>
                      <a:r>
                        <a:rPr lang="es-PY" sz="1400" b="0" i="0" u="none" strike="noStrike">
                          <a:solidFill>
                            <a:srgbClr val="000000"/>
                          </a:solidFill>
                          <a:effectLst/>
                          <a:latin typeface="Ebrima" panose="02000000000000000000" pitchFamily="2" charset="0"/>
                        </a:rPr>
                        <a:t>BIENES DE CAMBIO</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s-PY" sz="1600" b="1" i="0" u="none" strike="noStrike" dirty="0">
                          <a:solidFill>
                            <a:srgbClr val="000000"/>
                          </a:solidFill>
                          <a:effectLst/>
                          <a:latin typeface="Ebrima" panose="02000000000000000000" pitchFamily="2" charset="0"/>
                        </a:rPr>
                        <a:t>400 </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s-PY" sz="1600" b="0" i="0" u="none" strike="noStrike" dirty="0">
                          <a:solidFill>
                            <a:srgbClr val="000000"/>
                          </a:solidFill>
                          <a:effectLst/>
                          <a:latin typeface="Ebrima" panose="02000000000000000000" pitchFamily="2" charset="0"/>
                        </a:rPr>
                        <a:t>7.705.968.435 </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5"/>
                  </a:ext>
                </a:extLst>
              </a:tr>
              <a:tr h="333375">
                <a:tc>
                  <a:txBody>
                    <a:bodyPr/>
                    <a:lstStyle/>
                    <a:p>
                      <a:pPr algn="r" fontAlgn="ctr"/>
                      <a:r>
                        <a:rPr lang="es-PY" sz="1400" b="0" i="0" u="none" strike="noStrike">
                          <a:solidFill>
                            <a:srgbClr val="000000"/>
                          </a:solidFill>
                          <a:effectLst/>
                          <a:latin typeface="Ebrima" panose="02000000000000000000" pitchFamily="2" charset="0"/>
                        </a:rPr>
                        <a:t>INVERSION FISICA</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s-PY" sz="1600" b="1" i="0" u="none" strike="noStrike" dirty="0">
                          <a:solidFill>
                            <a:srgbClr val="000000"/>
                          </a:solidFill>
                          <a:effectLst/>
                          <a:latin typeface="Ebrima" panose="02000000000000000000" pitchFamily="2" charset="0"/>
                        </a:rPr>
                        <a:t>500 </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s-PY" sz="1600" b="0" i="0" u="none" strike="noStrike" dirty="0">
                          <a:solidFill>
                            <a:srgbClr val="000000"/>
                          </a:solidFill>
                          <a:effectLst/>
                          <a:latin typeface="Ebrima" panose="02000000000000000000" pitchFamily="2" charset="0"/>
                        </a:rPr>
                        <a:t>1.333.000.000 </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6"/>
                  </a:ext>
                </a:extLst>
              </a:tr>
              <a:tr h="333375">
                <a:tc>
                  <a:txBody>
                    <a:bodyPr/>
                    <a:lstStyle/>
                    <a:p>
                      <a:pPr algn="r" fontAlgn="ctr"/>
                      <a:r>
                        <a:rPr lang="es-PY" sz="1400" b="0" i="0" u="none" strike="noStrike">
                          <a:solidFill>
                            <a:srgbClr val="000000"/>
                          </a:solidFill>
                          <a:effectLst/>
                          <a:latin typeface="Ebrima" panose="02000000000000000000" pitchFamily="2" charset="0"/>
                        </a:rPr>
                        <a:t>OTROS GASTOS</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s-PY" sz="1600" b="1" i="0" u="none" strike="noStrike" dirty="0">
                          <a:solidFill>
                            <a:srgbClr val="000000"/>
                          </a:solidFill>
                          <a:effectLst/>
                          <a:latin typeface="Ebrima" panose="02000000000000000000" pitchFamily="2" charset="0"/>
                        </a:rPr>
                        <a:t>900 </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s-PY" sz="1600" b="0" i="0" u="none" strike="noStrike" dirty="0">
                          <a:solidFill>
                            <a:srgbClr val="000000"/>
                          </a:solidFill>
                          <a:effectLst/>
                          <a:latin typeface="Ebrima" panose="02000000000000000000" pitchFamily="2" charset="0"/>
                        </a:rPr>
                        <a:t>250.000.000 </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7"/>
                  </a:ext>
                </a:extLst>
              </a:tr>
              <a:tr h="323850">
                <a:tc gridSpan="2">
                  <a:txBody>
                    <a:bodyPr/>
                    <a:lstStyle/>
                    <a:p>
                      <a:pPr algn="r" fontAlgn="ctr"/>
                      <a:r>
                        <a:rPr lang="es-PY" sz="1600" b="1" i="0" u="none" strike="noStrike" dirty="0">
                          <a:solidFill>
                            <a:srgbClr val="000000"/>
                          </a:solidFill>
                          <a:effectLst/>
                          <a:latin typeface="Ebrima" panose="02000000000000000000" pitchFamily="2" charset="0"/>
                        </a:rPr>
                        <a:t>TOTAL</a:t>
                      </a:r>
                    </a:p>
                  </a:txBody>
                  <a:tcPr marL="9525" marR="34290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hMerge="1">
                  <a:txBody>
                    <a:bodyPr/>
                    <a:lstStyle/>
                    <a:p>
                      <a:endParaRPr lang="es-PY"/>
                    </a:p>
                  </a:txBody>
                  <a:tcPr/>
                </a:tc>
                <a:tc>
                  <a:txBody>
                    <a:bodyPr/>
                    <a:lstStyle/>
                    <a:p>
                      <a:pPr algn="ctr" fontAlgn="ctr"/>
                      <a:r>
                        <a:rPr lang="es-PY" sz="1600" b="1" i="0" u="none" strike="noStrike" dirty="0">
                          <a:solidFill>
                            <a:srgbClr val="000000"/>
                          </a:solidFill>
                          <a:effectLst/>
                          <a:latin typeface="Ebrima" panose="02000000000000000000" pitchFamily="2" charset="0"/>
                        </a:rPr>
                        <a:t>14.833.312.632 </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xmlns="" val="10008"/>
                  </a:ext>
                </a:extLst>
              </a:tr>
            </a:tbl>
          </a:graphicData>
        </a:graphic>
      </p:graphicFrame>
    </p:spTree>
    <p:extLst>
      <p:ext uri="{BB962C8B-B14F-4D97-AF65-F5344CB8AC3E}">
        <p14:creationId xmlns:p14="http://schemas.microsoft.com/office/powerpoint/2010/main" val="33784095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2"/>
          <p:cNvSpPr txBox="1">
            <a:spLocks/>
          </p:cNvSpPr>
          <p:nvPr/>
        </p:nvSpPr>
        <p:spPr>
          <a:xfrm>
            <a:off x="1847528" y="5507808"/>
            <a:ext cx="8229600" cy="70123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s-PY" sz="2400" b="1" dirty="0">
              <a:solidFill>
                <a:schemeClr val="bg2">
                  <a:lumMod val="10000"/>
                </a:schemeClr>
              </a:solidFill>
              <a:latin typeface="Segoe UI" panose="020B0502040204020203" pitchFamily="34" charset="0"/>
              <a:cs typeface="Segoe UI" panose="020B0502040204020203" pitchFamily="34" charset="0"/>
            </a:endParaRPr>
          </a:p>
        </p:txBody>
      </p:sp>
      <p:sp>
        <p:nvSpPr>
          <p:cNvPr id="2" name="Título 1"/>
          <p:cNvSpPr>
            <a:spLocks noGrp="1"/>
          </p:cNvSpPr>
          <p:nvPr>
            <p:ph type="title"/>
          </p:nvPr>
        </p:nvSpPr>
        <p:spPr>
          <a:xfrm>
            <a:off x="838200" y="365125"/>
            <a:ext cx="10515600" cy="975643"/>
          </a:xfrm>
          <a:gradFill>
            <a:gsLst>
              <a:gs pos="94000">
                <a:srgbClr val="DDAE8E"/>
              </a:gs>
              <a:gs pos="92000">
                <a:schemeClr val="accent2">
                  <a:lumMod val="20000"/>
                  <a:lumOff val="80000"/>
                </a:schemeClr>
              </a:gs>
              <a:gs pos="100000">
                <a:schemeClr val="accent2">
                  <a:shade val="50000"/>
                  <a:hueOff val="0"/>
                  <a:satOff val="0"/>
                  <a:lumOff val="0"/>
                  <a:alphaOff val="0"/>
                  <a:lumMod val="99000"/>
                  <a:satMod val="120000"/>
                  <a:shade val="78000"/>
                </a:schemeClr>
              </a:gs>
            </a:gsLst>
            <a:lin ang="5400000" scaled="0"/>
          </a:gradFill>
        </p:spPr>
        <p:txBody>
          <a:bodyPr/>
          <a:lstStyle/>
          <a:p>
            <a:pPr algn="ctr"/>
            <a:r>
              <a:rPr lang="es-PY" b="1" dirty="0">
                <a:solidFill>
                  <a:schemeClr val="accent2">
                    <a:lumMod val="50000"/>
                  </a:schemeClr>
                </a:solidFill>
                <a:effectLst>
                  <a:outerShdw blurRad="38100" dist="38100" dir="2700000" algn="tl">
                    <a:srgbClr val="000000">
                      <a:alpha val="43137"/>
                    </a:srgbClr>
                  </a:outerShdw>
                </a:effectLst>
                <a:latin typeface="Ebrima" panose="02000000000000000000" pitchFamily="2" charset="0"/>
                <a:ea typeface="Ebrima" panose="02000000000000000000" pitchFamily="2" charset="0"/>
                <a:cs typeface="Ebrima" panose="02000000000000000000" pitchFamily="2" charset="0"/>
              </a:rPr>
              <a:t>PROGRAMA TEKOHA</a:t>
            </a:r>
          </a:p>
        </p:txBody>
      </p:sp>
      <p:sp>
        <p:nvSpPr>
          <p:cNvPr id="3" name="Rectángulo 2"/>
          <p:cNvSpPr/>
          <p:nvPr/>
        </p:nvSpPr>
        <p:spPr>
          <a:xfrm>
            <a:off x="838200" y="1818303"/>
            <a:ext cx="10515600" cy="3221395"/>
          </a:xfrm>
          <a:prstGeom prst="rect">
            <a:avLst/>
          </a:prstGeom>
        </p:spPr>
        <p:txBody>
          <a:bodyPr wrap="square">
            <a:spAutoFit/>
          </a:bodyPr>
          <a:lstStyle/>
          <a:p>
            <a:pPr algn="just">
              <a:lnSpc>
                <a:spcPts val="2800"/>
              </a:lnSpc>
              <a:spcAft>
                <a:spcPts val="1200"/>
              </a:spcAft>
              <a:buFont typeface="Wingdings" panose="05000000000000000000" pitchFamily="2" charset="2"/>
              <a:buChar char="v"/>
            </a:pPr>
            <a:r>
              <a:rPr lang="es-PY" sz="2800" dirty="0">
                <a:latin typeface="Ebrima" panose="02000000000000000000" pitchFamily="2" charset="0"/>
                <a:ea typeface="Ebrima" panose="02000000000000000000" pitchFamily="2" charset="0"/>
                <a:cs typeface="Ebrima" panose="02000000000000000000" pitchFamily="2" charset="0"/>
              </a:rPr>
              <a:t>Se cuenta con mas de </a:t>
            </a:r>
            <a:r>
              <a:rPr lang="es-PY" sz="2800" b="1" dirty="0">
                <a:latin typeface="Ebrima" panose="02000000000000000000" pitchFamily="2" charset="0"/>
                <a:ea typeface="Ebrima" panose="02000000000000000000" pitchFamily="2" charset="0"/>
                <a:cs typeface="Ebrima" panose="02000000000000000000" pitchFamily="2" charset="0"/>
              </a:rPr>
              <a:t>600 </a:t>
            </a:r>
            <a:r>
              <a:rPr lang="es-PY" sz="2800" dirty="0">
                <a:latin typeface="Ebrima" panose="02000000000000000000" pitchFamily="2" charset="0"/>
                <a:ea typeface="Ebrima" panose="02000000000000000000" pitchFamily="2" charset="0"/>
                <a:cs typeface="Ebrima" panose="02000000000000000000" pitchFamily="2" charset="0"/>
              </a:rPr>
              <a:t>Territorios Sociales a nivel país .</a:t>
            </a:r>
          </a:p>
          <a:p>
            <a:pPr algn="just">
              <a:lnSpc>
                <a:spcPts val="2800"/>
              </a:lnSpc>
              <a:spcAft>
                <a:spcPts val="1200"/>
              </a:spcAft>
            </a:pPr>
            <a:endParaRPr lang="es-ES" sz="2800" dirty="0">
              <a:latin typeface="Ebrima" panose="02000000000000000000" pitchFamily="2" charset="0"/>
              <a:ea typeface="Ebrima" panose="02000000000000000000" pitchFamily="2" charset="0"/>
              <a:cs typeface="Ebrima" panose="02000000000000000000" pitchFamily="2" charset="0"/>
            </a:endParaRPr>
          </a:p>
          <a:p>
            <a:pPr algn="just">
              <a:lnSpc>
                <a:spcPts val="2800"/>
              </a:lnSpc>
              <a:spcAft>
                <a:spcPts val="1200"/>
              </a:spcAft>
              <a:buFont typeface="Wingdings" panose="05000000000000000000" pitchFamily="2" charset="2"/>
              <a:buChar char="v"/>
            </a:pPr>
            <a:r>
              <a:rPr lang="es-PY" sz="2800" dirty="0">
                <a:latin typeface="Ebrima" panose="02000000000000000000" pitchFamily="2" charset="0"/>
                <a:ea typeface="Ebrima" panose="02000000000000000000" pitchFamily="2" charset="0"/>
                <a:cs typeface="Ebrima" panose="02000000000000000000" pitchFamily="2" charset="0"/>
              </a:rPr>
              <a:t>Actualmente cuenta con mas </a:t>
            </a:r>
            <a:r>
              <a:rPr lang="es-PY" sz="2800" b="1" dirty="0">
                <a:latin typeface="Ebrima" panose="02000000000000000000" pitchFamily="2" charset="0"/>
                <a:ea typeface="Ebrima" panose="02000000000000000000" pitchFamily="2" charset="0"/>
                <a:cs typeface="Ebrima" panose="02000000000000000000" pitchFamily="2" charset="0"/>
              </a:rPr>
              <a:t>26.840</a:t>
            </a:r>
            <a:r>
              <a:rPr lang="es-PY" sz="2800" dirty="0">
                <a:latin typeface="Ebrima" panose="02000000000000000000" pitchFamily="2" charset="0"/>
                <a:ea typeface="Ebrima" panose="02000000000000000000" pitchFamily="2" charset="0"/>
                <a:cs typeface="Ebrima" panose="02000000000000000000" pitchFamily="2" charset="0"/>
              </a:rPr>
              <a:t> familias participantes en </a:t>
            </a:r>
            <a:r>
              <a:rPr lang="es-PY" sz="2800" b="1" dirty="0">
                <a:latin typeface="Ebrima" panose="02000000000000000000" pitchFamily="2" charset="0"/>
                <a:ea typeface="Ebrima" panose="02000000000000000000" pitchFamily="2" charset="0"/>
                <a:cs typeface="Ebrima" panose="02000000000000000000" pitchFamily="2" charset="0"/>
              </a:rPr>
              <a:t>316</a:t>
            </a:r>
            <a:r>
              <a:rPr lang="es-PY" sz="2800" dirty="0">
                <a:latin typeface="Ebrima" panose="02000000000000000000" pitchFamily="2" charset="0"/>
                <a:ea typeface="Ebrima" panose="02000000000000000000" pitchFamily="2" charset="0"/>
                <a:cs typeface="Ebrima" panose="02000000000000000000" pitchFamily="2" charset="0"/>
              </a:rPr>
              <a:t> territorios regularizados.</a:t>
            </a:r>
          </a:p>
          <a:p>
            <a:pPr algn="just">
              <a:lnSpc>
                <a:spcPts val="2800"/>
              </a:lnSpc>
              <a:spcAft>
                <a:spcPts val="1200"/>
              </a:spcAft>
            </a:pPr>
            <a:endParaRPr lang="es-PY" sz="2800" dirty="0">
              <a:latin typeface="Ebrima" panose="02000000000000000000" pitchFamily="2" charset="0"/>
              <a:ea typeface="Ebrima" panose="02000000000000000000" pitchFamily="2" charset="0"/>
              <a:cs typeface="Ebrima" panose="02000000000000000000" pitchFamily="2" charset="0"/>
            </a:endParaRPr>
          </a:p>
          <a:p>
            <a:pPr marL="342900" indent="-342900" algn="just">
              <a:lnSpc>
                <a:spcPts val="2800"/>
              </a:lnSpc>
              <a:spcAft>
                <a:spcPts val="1200"/>
              </a:spcAft>
              <a:buFont typeface="Wingdings" panose="05000000000000000000" pitchFamily="2" charset="2"/>
              <a:buChar char="v"/>
            </a:pPr>
            <a:r>
              <a:rPr lang="es-PY" sz="2800" dirty="0">
                <a:latin typeface="Ebrima" panose="02000000000000000000" pitchFamily="2" charset="0"/>
                <a:ea typeface="Ebrima" panose="02000000000000000000" pitchFamily="2" charset="0"/>
                <a:cs typeface="Ebrima" panose="02000000000000000000" pitchFamily="2" charset="0"/>
              </a:rPr>
              <a:t>Se pretende agilizar la regularización de Territorios sociales y que los mismos se encuentren legalmente habilitados.</a:t>
            </a:r>
            <a:endParaRPr lang="es-ES" sz="2800" dirty="0">
              <a:latin typeface="Ebrima" panose="02000000000000000000" pitchFamily="2" charset="0"/>
              <a:ea typeface="Ebrima" panose="02000000000000000000" pitchFamily="2" charset="0"/>
              <a:cs typeface="Ebrima" panose="02000000000000000000" pitchFamily="2" charset="0"/>
            </a:endParaRPr>
          </a:p>
        </p:txBody>
      </p:sp>
      <p:pic>
        <p:nvPicPr>
          <p:cNvPr id="5" name="Imagen 4">
            <a:extLst>
              <a:ext uri="{FF2B5EF4-FFF2-40B4-BE49-F238E27FC236}">
                <a16:creationId xmlns:a16="http://schemas.microsoft.com/office/drawing/2014/main" xmlns="" id="{3281C292-EF42-4912-9521-A907B0502CC0}"/>
              </a:ext>
            </a:extLst>
          </p:cNvPr>
          <p:cNvPicPr/>
          <p:nvPr/>
        </p:nvPicPr>
        <p:blipFill>
          <a:blip r:embed="rId2">
            <a:extLst>
              <a:ext uri="{28A0092B-C50C-407E-A947-70E740481C1C}">
                <a14:useLocalDpi xmlns:a14="http://schemas.microsoft.com/office/drawing/2010/main" val="0"/>
              </a:ext>
            </a:extLst>
          </a:blip>
          <a:stretch>
            <a:fillRect/>
          </a:stretch>
        </p:blipFill>
        <p:spPr>
          <a:xfrm>
            <a:off x="5588608" y="6060636"/>
            <a:ext cx="1845945" cy="802640"/>
          </a:xfrm>
          <a:prstGeom prst="rect">
            <a:avLst/>
          </a:prstGeom>
        </p:spPr>
      </p:pic>
      <p:pic>
        <p:nvPicPr>
          <p:cNvPr id="6" name="Imagen 5">
            <a:extLst>
              <a:ext uri="{FF2B5EF4-FFF2-40B4-BE49-F238E27FC236}">
                <a16:creationId xmlns:a16="http://schemas.microsoft.com/office/drawing/2014/main" xmlns="" id="{8053BEAA-5A16-412A-8117-391167E126E6}"/>
              </a:ext>
            </a:extLst>
          </p:cNvPr>
          <p:cNvPicPr/>
          <p:nvPr/>
        </p:nvPicPr>
        <p:blipFill>
          <a:blip r:embed="rId3">
            <a:extLst>
              <a:ext uri="{28A0092B-C50C-407E-A947-70E740481C1C}">
                <a14:useLocalDpi xmlns:a14="http://schemas.microsoft.com/office/drawing/2010/main" val="0"/>
              </a:ext>
            </a:extLst>
          </a:blip>
          <a:stretch>
            <a:fillRect/>
          </a:stretch>
        </p:blipFill>
        <p:spPr>
          <a:xfrm>
            <a:off x="8019916" y="5917835"/>
            <a:ext cx="1730418" cy="1010826"/>
          </a:xfrm>
          <a:prstGeom prst="rect">
            <a:avLst/>
          </a:prstGeom>
        </p:spPr>
      </p:pic>
      <p:pic>
        <p:nvPicPr>
          <p:cNvPr id="8" name="Imagen 7">
            <a:extLst>
              <a:ext uri="{FF2B5EF4-FFF2-40B4-BE49-F238E27FC236}">
                <a16:creationId xmlns:a16="http://schemas.microsoft.com/office/drawing/2014/main" xmlns="" id="{BB052B2B-6F6B-4B69-A6F9-08EBECBA9CCC}"/>
              </a:ext>
            </a:extLst>
          </p:cNvPr>
          <p:cNvPicPr>
            <a:picLocks noChangeAspect="1"/>
          </p:cNvPicPr>
          <p:nvPr/>
        </p:nvPicPr>
        <p:blipFill>
          <a:blip r:embed="rId4"/>
          <a:stretch>
            <a:fillRect/>
          </a:stretch>
        </p:blipFill>
        <p:spPr>
          <a:xfrm>
            <a:off x="2855640" y="6065912"/>
            <a:ext cx="2147605" cy="792088"/>
          </a:xfrm>
          <a:prstGeom prst="rect">
            <a:avLst/>
          </a:prstGeom>
        </p:spPr>
      </p:pic>
    </p:spTree>
    <p:extLst>
      <p:ext uri="{BB962C8B-B14F-4D97-AF65-F5344CB8AC3E}">
        <p14:creationId xmlns:p14="http://schemas.microsoft.com/office/powerpoint/2010/main" val="22528396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5C1FDA9D-5A41-4E97-A73F-221022A78580}"/>
              </a:ext>
            </a:extLst>
          </p:cNvPr>
          <p:cNvSpPr>
            <a:spLocks noGrp="1"/>
          </p:cNvSpPr>
          <p:nvPr>
            <p:ph type="title"/>
          </p:nvPr>
        </p:nvSpPr>
        <p:spPr/>
        <p:txBody>
          <a:bodyPr/>
          <a:lstStyle/>
          <a:p>
            <a:endParaRPr lang="x-none"/>
          </a:p>
        </p:txBody>
      </p:sp>
      <p:pic>
        <p:nvPicPr>
          <p:cNvPr id="4" name="Imagen 3">
            <a:extLst>
              <a:ext uri="{FF2B5EF4-FFF2-40B4-BE49-F238E27FC236}">
                <a16:creationId xmlns:a16="http://schemas.microsoft.com/office/drawing/2014/main" xmlns="" id="{F8C59D09-8B9B-493C-A893-8D94F85A23B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5712" y="365125"/>
            <a:ext cx="11280576" cy="5483614"/>
          </a:xfrm>
          <a:prstGeom prst="rect">
            <a:avLst/>
          </a:prstGeom>
        </p:spPr>
      </p:pic>
      <p:pic>
        <p:nvPicPr>
          <p:cNvPr id="5" name="Imagen 4">
            <a:extLst>
              <a:ext uri="{FF2B5EF4-FFF2-40B4-BE49-F238E27FC236}">
                <a16:creationId xmlns:a16="http://schemas.microsoft.com/office/drawing/2014/main" xmlns="" id="{5A9447AD-4DD3-4449-8B34-D7B5F0825B05}"/>
              </a:ext>
            </a:extLst>
          </p:cNvPr>
          <p:cNvPicPr/>
          <p:nvPr/>
        </p:nvPicPr>
        <p:blipFill>
          <a:blip r:embed="rId3">
            <a:extLst>
              <a:ext uri="{28A0092B-C50C-407E-A947-70E740481C1C}">
                <a14:useLocalDpi xmlns:a14="http://schemas.microsoft.com/office/drawing/2010/main" val="0"/>
              </a:ext>
            </a:extLst>
          </a:blip>
          <a:stretch>
            <a:fillRect/>
          </a:stretch>
        </p:blipFill>
        <p:spPr>
          <a:xfrm>
            <a:off x="5588608" y="6060636"/>
            <a:ext cx="1845945" cy="802640"/>
          </a:xfrm>
          <a:prstGeom prst="rect">
            <a:avLst/>
          </a:prstGeom>
        </p:spPr>
      </p:pic>
      <p:pic>
        <p:nvPicPr>
          <p:cNvPr id="6" name="Imagen 5">
            <a:extLst>
              <a:ext uri="{FF2B5EF4-FFF2-40B4-BE49-F238E27FC236}">
                <a16:creationId xmlns:a16="http://schemas.microsoft.com/office/drawing/2014/main" xmlns="" id="{A80D7AAC-D1FE-4499-AF3D-4482234B9FB6}"/>
              </a:ext>
            </a:extLst>
          </p:cNvPr>
          <p:cNvPicPr/>
          <p:nvPr/>
        </p:nvPicPr>
        <p:blipFill>
          <a:blip r:embed="rId4">
            <a:extLst>
              <a:ext uri="{28A0092B-C50C-407E-A947-70E740481C1C}">
                <a14:useLocalDpi xmlns:a14="http://schemas.microsoft.com/office/drawing/2010/main" val="0"/>
              </a:ext>
            </a:extLst>
          </a:blip>
          <a:stretch>
            <a:fillRect/>
          </a:stretch>
        </p:blipFill>
        <p:spPr>
          <a:xfrm>
            <a:off x="8019916" y="5917835"/>
            <a:ext cx="1730418" cy="1010826"/>
          </a:xfrm>
          <a:prstGeom prst="rect">
            <a:avLst/>
          </a:prstGeom>
        </p:spPr>
      </p:pic>
      <p:pic>
        <p:nvPicPr>
          <p:cNvPr id="7" name="Imagen 6">
            <a:extLst>
              <a:ext uri="{FF2B5EF4-FFF2-40B4-BE49-F238E27FC236}">
                <a16:creationId xmlns:a16="http://schemas.microsoft.com/office/drawing/2014/main" xmlns="" id="{E002F32A-4236-4863-92B3-06261331F30C}"/>
              </a:ext>
            </a:extLst>
          </p:cNvPr>
          <p:cNvPicPr>
            <a:picLocks noChangeAspect="1"/>
          </p:cNvPicPr>
          <p:nvPr/>
        </p:nvPicPr>
        <p:blipFill>
          <a:blip r:embed="rId5"/>
          <a:stretch>
            <a:fillRect/>
          </a:stretch>
        </p:blipFill>
        <p:spPr>
          <a:xfrm>
            <a:off x="2855640" y="6065912"/>
            <a:ext cx="2147605" cy="792088"/>
          </a:xfrm>
          <a:prstGeom prst="rect">
            <a:avLst/>
          </a:prstGeom>
        </p:spPr>
      </p:pic>
    </p:spTree>
    <p:extLst>
      <p:ext uri="{BB962C8B-B14F-4D97-AF65-F5344CB8AC3E}">
        <p14:creationId xmlns:p14="http://schemas.microsoft.com/office/powerpoint/2010/main" val="23280350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2 Marcador de contenido"/>
          <p:cNvSpPr txBox="1">
            <a:spLocks/>
          </p:cNvSpPr>
          <p:nvPr/>
        </p:nvSpPr>
        <p:spPr>
          <a:xfrm>
            <a:off x="911424" y="1772816"/>
            <a:ext cx="9145016" cy="4557594"/>
          </a:xfrm>
          <a:prstGeom prst="rect">
            <a:avLst/>
          </a:prstGeom>
        </p:spPr>
        <p:txBody>
          <a:bodyPr vert="horz" lIns="91440" tIns="45720" rIns="91440" bIns="45720" rtlCol="0">
            <a:normAutofit/>
          </a:bodyPr>
          <a:lstStyle/>
          <a:p>
            <a:pPr marL="514350" indent="-514350">
              <a:spcAft>
                <a:spcPts val="2400"/>
              </a:spcAft>
              <a:buFont typeface="+mj-lt"/>
              <a:buAutoNum type="arabicPeriod"/>
            </a:pPr>
            <a:r>
              <a:rPr lang="es-ES" sz="3200" dirty="0">
                <a:solidFill>
                  <a:schemeClr val="tx2">
                    <a:lumMod val="50000"/>
                  </a:schemeClr>
                </a:solidFill>
                <a:latin typeface="Ebrima" panose="02000000000000000000" pitchFamily="2" charset="0"/>
                <a:ea typeface="Ebrima" panose="02000000000000000000" pitchFamily="2" charset="0"/>
                <a:cs typeface="Ebrima" panose="02000000000000000000" pitchFamily="2" charset="0"/>
              </a:rPr>
              <a:t>Ley de creación del MDS</a:t>
            </a:r>
          </a:p>
          <a:p>
            <a:pPr marL="514350" indent="-514350">
              <a:spcAft>
                <a:spcPts val="2400"/>
              </a:spcAft>
              <a:buFont typeface="+mj-lt"/>
              <a:buAutoNum type="arabicPeriod"/>
            </a:pPr>
            <a:r>
              <a:rPr lang="es-ES" sz="3200" dirty="0">
                <a:solidFill>
                  <a:schemeClr val="tx2">
                    <a:lumMod val="50000"/>
                  </a:schemeClr>
                </a:solidFill>
                <a:latin typeface="Ebrima" panose="02000000000000000000" pitchFamily="2" charset="0"/>
                <a:ea typeface="Ebrima" panose="02000000000000000000" pitchFamily="2" charset="0"/>
                <a:cs typeface="Ebrima" panose="02000000000000000000" pitchFamily="2" charset="0"/>
              </a:rPr>
              <a:t>Objetivos Estratégicos Institucionales</a:t>
            </a:r>
          </a:p>
          <a:p>
            <a:pPr marL="514350" indent="-514350">
              <a:spcAft>
                <a:spcPts val="2400"/>
              </a:spcAft>
              <a:buFont typeface="+mj-lt"/>
              <a:buAutoNum type="arabicPeriod"/>
            </a:pPr>
            <a:r>
              <a:rPr lang="es-ES" sz="3200" dirty="0">
                <a:solidFill>
                  <a:schemeClr val="tx2">
                    <a:lumMod val="50000"/>
                  </a:schemeClr>
                </a:solidFill>
                <a:latin typeface="Ebrima" panose="02000000000000000000" pitchFamily="2" charset="0"/>
                <a:ea typeface="Ebrima" panose="02000000000000000000" pitchFamily="2" charset="0"/>
                <a:cs typeface="Ebrima" panose="02000000000000000000" pitchFamily="2" charset="0"/>
              </a:rPr>
              <a:t>Proyecto de Presupuesto Institucional 2019</a:t>
            </a:r>
          </a:p>
          <a:p>
            <a:pPr marL="514350" indent="-514350">
              <a:spcAft>
                <a:spcPts val="2400"/>
              </a:spcAft>
              <a:buFont typeface="+mj-lt"/>
              <a:buAutoNum type="arabicPeriod"/>
            </a:pPr>
            <a:r>
              <a:rPr lang="es-ES" sz="3200" dirty="0">
                <a:solidFill>
                  <a:schemeClr val="tx2">
                    <a:lumMod val="50000"/>
                  </a:schemeClr>
                </a:solidFill>
                <a:latin typeface="Ebrima" panose="02000000000000000000" pitchFamily="2" charset="0"/>
                <a:ea typeface="Ebrima" panose="02000000000000000000" pitchFamily="2" charset="0"/>
                <a:cs typeface="Ebrima" panose="02000000000000000000" pitchFamily="2" charset="0"/>
              </a:rPr>
              <a:t>Ejecución presupuestaria al 31/08/2018</a:t>
            </a:r>
          </a:p>
          <a:p>
            <a:pPr marL="514350" indent="-514350">
              <a:spcAft>
                <a:spcPts val="2400"/>
              </a:spcAft>
              <a:buFont typeface="+mj-lt"/>
              <a:buAutoNum type="arabicPeriod"/>
            </a:pPr>
            <a:r>
              <a:rPr lang="es-ES" sz="3200" dirty="0">
                <a:solidFill>
                  <a:schemeClr val="tx2">
                    <a:lumMod val="50000"/>
                  </a:schemeClr>
                </a:solidFill>
                <a:latin typeface="Ebrima" panose="02000000000000000000" pitchFamily="2" charset="0"/>
                <a:ea typeface="Ebrima" panose="02000000000000000000" pitchFamily="2" charset="0"/>
                <a:cs typeface="Ebrima" panose="02000000000000000000" pitchFamily="2" charset="0"/>
              </a:rPr>
              <a:t>Presupuesto, Metas y Logros por Programas </a:t>
            </a:r>
          </a:p>
          <a:p>
            <a:pPr marL="514350" indent="-514350">
              <a:spcAft>
                <a:spcPts val="2400"/>
              </a:spcAft>
              <a:buFont typeface="+mj-lt"/>
              <a:buAutoNum type="arabicPeriod"/>
            </a:pPr>
            <a:endParaRPr lang="es-ES" sz="3200" dirty="0">
              <a:solidFill>
                <a:schemeClr val="tx2">
                  <a:lumMod val="50000"/>
                </a:schemeClr>
              </a:solidFill>
              <a:latin typeface="Ebrima" panose="02000000000000000000" pitchFamily="2" charset="0"/>
              <a:ea typeface="Ebrima" panose="02000000000000000000" pitchFamily="2" charset="0"/>
              <a:cs typeface="Ebrima" panose="02000000000000000000" pitchFamily="2" charset="0"/>
            </a:endParaRPr>
          </a:p>
        </p:txBody>
      </p:sp>
      <p:sp>
        <p:nvSpPr>
          <p:cNvPr id="10" name="Rectángulo 9">
            <a:extLst>
              <a:ext uri="{FF2B5EF4-FFF2-40B4-BE49-F238E27FC236}">
                <a16:creationId xmlns:a16="http://schemas.microsoft.com/office/drawing/2014/main" xmlns="" id="{0A14445B-16BA-4F73-8EE1-A7382075DB86}"/>
              </a:ext>
            </a:extLst>
          </p:cNvPr>
          <p:cNvSpPr/>
          <p:nvPr/>
        </p:nvSpPr>
        <p:spPr>
          <a:xfrm>
            <a:off x="322768" y="247185"/>
            <a:ext cx="11089232" cy="584775"/>
          </a:xfrm>
          <a:prstGeom prst="rect">
            <a:avLst/>
          </a:prstGeom>
          <a:gradFill>
            <a:gsLst>
              <a:gs pos="94000">
                <a:srgbClr val="DDAE8E"/>
              </a:gs>
              <a:gs pos="92000">
                <a:schemeClr val="accent2">
                  <a:lumMod val="20000"/>
                  <a:lumOff val="80000"/>
                </a:schemeClr>
              </a:gs>
              <a:gs pos="100000">
                <a:schemeClr val="accent2">
                  <a:shade val="50000"/>
                  <a:hueOff val="0"/>
                  <a:satOff val="0"/>
                  <a:lumOff val="0"/>
                  <a:alphaOff val="0"/>
                  <a:lumMod val="99000"/>
                  <a:satMod val="120000"/>
                  <a:shade val="78000"/>
                </a:schemeClr>
              </a:gs>
            </a:gsLst>
            <a:lin ang="5400000" scaled="0"/>
          </a:gradFill>
        </p:spPr>
        <p:txBody>
          <a:bodyPr wrap="square">
            <a:spAutoFit/>
          </a:bodyPr>
          <a:lstStyle/>
          <a:p>
            <a:pPr algn="ctr"/>
            <a:r>
              <a:rPr lang="es-PY" sz="3200" b="1" dirty="0">
                <a:solidFill>
                  <a:schemeClr val="accent2">
                    <a:lumMod val="50000"/>
                  </a:schemeClr>
                </a:solidFill>
                <a:effectLst>
                  <a:outerShdw blurRad="38100" dist="38100" dir="2700000" algn="tl">
                    <a:srgbClr val="000000">
                      <a:alpha val="43137"/>
                    </a:srgbClr>
                  </a:outerShdw>
                </a:effectLst>
                <a:latin typeface="Ebrima" panose="02000000000000000000" pitchFamily="2" charset="0"/>
                <a:ea typeface="Ebrima" panose="02000000000000000000" pitchFamily="2" charset="0"/>
                <a:cs typeface="Ebrima" panose="02000000000000000000" pitchFamily="2" charset="0"/>
              </a:rPr>
              <a:t>CONTENIDO</a:t>
            </a:r>
            <a:endParaRPr lang="es-ES" sz="3200" b="1" dirty="0">
              <a:solidFill>
                <a:schemeClr val="accent2">
                  <a:lumMod val="50000"/>
                </a:schemeClr>
              </a:solidFill>
              <a:effectLst>
                <a:outerShdw blurRad="38100" dist="38100" dir="2700000" algn="tl">
                  <a:srgbClr val="000000">
                    <a:alpha val="43137"/>
                  </a:srgbClr>
                </a:outerShdw>
              </a:effectLst>
              <a:latin typeface="Ebrima" panose="02000000000000000000" pitchFamily="2" charset="0"/>
              <a:ea typeface="Ebrima" panose="02000000000000000000" pitchFamily="2" charset="0"/>
              <a:cs typeface="Ebrima" panose="02000000000000000000" pitchFamily="2" charset="0"/>
            </a:endParaRPr>
          </a:p>
        </p:txBody>
      </p:sp>
      <p:pic>
        <p:nvPicPr>
          <p:cNvPr id="5" name="Imagen 4">
            <a:extLst>
              <a:ext uri="{FF2B5EF4-FFF2-40B4-BE49-F238E27FC236}">
                <a16:creationId xmlns:a16="http://schemas.microsoft.com/office/drawing/2014/main" xmlns="" id="{11C4E7C8-0D68-4A54-8416-723A8725F6CD}"/>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5847503" y="6237611"/>
            <a:ext cx="1227010" cy="378479"/>
          </a:xfrm>
          <a:prstGeom prst="rect">
            <a:avLst/>
          </a:prstGeom>
        </p:spPr>
      </p:pic>
      <p:pic>
        <p:nvPicPr>
          <p:cNvPr id="6" name="Imagen 5">
            <a:extLst>
              <a:ext uri="{FF2B5EF4-FFF2-40B4-BE49-F238E27FC236}">
                <a16:creationId xmlns:a16="http://schemas.microsoft.com/office/drawing/2014/main" xmlns="" id="{ADCCD96D-3436-4FC4-BD86-4FD1F0898CF2}"/>
              </a:ext>
            </a:extLst>
          </p:cNvPr>
          <p:cNvPicPr/>
          <p:nvPr/>
        </p:nvPicPr>
        <p:blipFill>
          <a:blip r:embed="rId3">
            <a:extLst>
              <a:ext uri="{28A0092B-C50C-407E-A947-70E740481C1C}">
                <a14:useLocalDpi xmlns:a14="http://schemas.microsoft.com/office/drawing/2010/main" val="0"/>
              </a:ext>
            </a:extLst>
          </a:blip>
          <a:stretch>
            <a:fillRect/>
          </a:stretch>
        </p:blipFill>
        <p:spPr>
          <a:xfrm>
            <a:off x="8240076" y="6204828"/>
            <a:ext cx="1150218" cy="476647"/>
          </a:xfrm>
          <a:prstGeom prst="rect">
            <a:avLst/>
          </a:prstGeom>
        </p:spPr>
      </p:pic>
      <p:pic>
        <p:nvPicPr>
          <p:cNvPr id="8" name="Imagen 7">
            <a:extLst>
              <a:ext uri="{FF2B5EF4-FFF2-40B4-BE49-F238E27FC236}">
                <a16:creationId xmlns:a16="http://schemas.microsoft.com/office/drawing/2014/main" xmlns="" id="{BCEFF9DB-7A7D-42BD-B191-3BCB374073AD}"/>
              </a:ext>
            </a:extLst>
          </p:cNvPr>
          <p:cNvPicPr>
            <a:picLocks noChangeAspect="1"/>
          </p:cNvPicPr>
          <p:nvPr/>
        </p:nvPicPr>
        <p:blipFill>
          <a:blip r:embed="rId4"/>
          <a:stretch>
            <a:fillRect/>
          </a:stretch>
        </p:blipFill>
        <p:spPr>
          <a:xfrm>
            <a:off x="3215680" y="6084309"/>
            <a:ext cx="1427525" cy="526505"/>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a 9"/>
          <p:cNvGraphicFramePr>
            <a:graphicFrameLocks noGrp="1"/>
          </p:cNvGraphicFramePr>
          <p:nvPr>
            <p:extLst>
              <p:ext uri="{D42A27DB-BD31-4B8C-83A1-F6EECF244321}">
                <p14:modId xmlns:p14="http://schemas.microsoft.com/office/powerpoint/2010/main" val="927907893"/>
              </p:ext>
            </p:extLst>
          </p:nvPr>
        </p:nvGraphicFramePr>
        <p:xfrm>
          <a:off x="8472264" y="1844824"/>
          <a:ext cx="3024336" cy="1562898"/>
        </p:xfrm>
        <a:graphic>
          <a:graphicData uri="http://schemas.openxmlformats.org/drawingml/2006/table">
            <a:tbl>
              <a:tblPr firstRow="1" bandRow="1">
                <a:tableStyleId>{5C22544A-7EE6-4342-B048-85BDC9FD1C3A}</a:tableStyleId>
              </a:tblPr>
              <a:tblGrid>
                <a:gridCol w="3024336">
                  <a:extLst>
                    <a:ext uri="{9D8B030D-6E8A-4147-A177-3AD203B41FA5}">
                      <a16:colId xmlns:a16="http://schemas.microsoft.com/office/drawing/2014/main" xmlns="" val="20001"/>
                    </a:ext>
                  </a:extLst>
                </a:gridCol>
              </a:tblGrid>
              <a:tr h="781449">
                <a:tc>
                  <a:txBody>
                    <a:bodyPr/>
                    <a:lstStyle/>
                    <a:p>
                      <a:pPr algn="ctr"/>
                      <a:r>
                        <a:rPr lang="es-ES" sz="2000" dirty="0">
                          <a:effectLst>
                            <a:outerShdw blurRad="38100" dist="38100" dir="2700000" algn="tl">
                              <a:srgbClr val="000000">
                                <a:alpha val="43137"/>
                              </a:srgbClr>
                            </a:outerShdw>
                          </a:effectLst>
                        </a:rPr>
                        <a:t> </a:t>
                      </a:r>
                      <a:r>
                        <a:rPr lang="es-ES" sz="2000" b="1" dirty="0">
                          <a:effectLst>
                            <a:outerShdw blurRad="38100" dist="38100" dir="2700000" algn="tl">
                              <a:srgbClr val="000000">
                                <a:alpha val="43137"/>
                              </a:srgbClr>
                            </a:outerShdw>
                          </a:effectLst>
                        </a:rPr>
                        <a:t>META 2019   </a:t>
                      </a:r>
                    </a:p>
                    <a:p>
                      <a:pPr algn="ctr"/>
                      <a:r>
                        <a:rPr lang="es-ES" sz="2000" b="1" dirty="0">
                          <a:effectLst>
                            <a:outerShdw blurRad="38100" dist="38100" dir="2700000" algn="tl">
                              <a:srgbClr val="000000">
                                <a:alpha val="43137"/>
                              </a:srgbClr>
                            </a:outerShdw>
                          </a:effectLst>
                        </a:rPr>
                        <a:t>SUBSIDIO A PESCADORES</a:t>
                      </a:r>
                      <a:endParaRPr lang="es-PY" sz="2000" dirty="0">
                        <a:effectLst>
                          <a:outerShdw blurRad="38100" dist="38100" dir="2700000" algn="tl">
                            <a:srgbClr val="000000">
                              <a:alpha val="43137"/>
                            </a:srgbClr>
                          </a:outerShdw>
                        </a:effectLst>
                      </a:endParaRPr>
                    </a:p>
                  </a:txBody>
                  <a:tcPr>
                    <a:solidFill>
                      <a:schemeClr val="accent2">
                        <a:lumMod val="75000"/>
                      </a:schemeClr>
                    </a:solidFill>
                  </a:tcPr>
                </a:tc>
                <a:extLst>
                  <a:ext uri="{0D108BD9-81ED-4DB2-BD59-A6C34878D82A}">
                    <a16:rowId xmlns:a16="http://schemas.microsoft.com/office/drawing/2014/main" xmlns="" val="10000"/>
                  </a:ext>
                </a:extLst>
              </a:tr>
              <a:tr h="78144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2000" b="1" dirty="0"/>
                        <a:t>3.985 </a:t>
                      </a:r>
                      <a:r>
                        <a:rPr lang="es-ES" sz="2000" dirty="0"/>
                        <a:t>Familias </a:t>
                      </a:r>
                      <a:endParaRPr lang="es-PY" sz="2000" dirty="0">
                        <a:effectLst>
                          <a:outerShdw blurRad="38100" dist="38100" dir="2700000" algn="tl">
                            <a:srgbClr val="000000">
                              <a:alpha val="43137"/>
                            </a:srgbClr>
                          </a:outerShdw>
                        </a:effectLst>
                      </a:endParaRPr>
                    </a:p>
                  </a:txBody>
                  <a:tcPr>
                    <a:solidFill>
                      <a:schemeClr val="bg2">
                        <a:lumMod val="90000"/>
                      </a:schemeClr>
                    </a:solidFill>
                  </a:tcPr>
                </a:tc>
                <a:extLst>
                  <a:ext uri="{0D108BD9-81ED-4DB2-BD59-A6C34878D82A}">
                    <a16:rowId xmlns:a16="http://schemas.microsoft.com/office/drawing/2014/main" xmlns="" val="10001"/>
                  </a:ext>
                </a:extLst>
              </a:tr>
            </a:tbl>
          </a:graphicData>
        </a:graphic>
      </p:graphicFrame>
      <p:sp>
        <p:nvSpPr>
          <p:cNvPr id="5" name="Título 1"/>
          <p:cNvSpPr>
            <a:spLocks noGrp="1"/>
          </p:cNvSpPr>
          <p:nvPr>
            <p:ph type="title"/>
          </p:nvPr>
        </p:nvSpPr>
        <p:spPr>
          <a:xfrm>
            <a:off x="838200" y="365125"/>
            <a:ext cx="10515600" cy="831627"/>
          </a:xfrm>
          <a:gradFill>
            <a:gsLst>
              <a:gs pos="94000">
                <a:srgbClr val="DDAE8E"/>
              </a:gs>
              <a:gs pos="92000">
                <a:schemeClr val="accent2">
                  <a:lumMod val="20000"/>
                  <a:lumOff val="80000"/>
                </a:schemeClr>
              </a:gs>
              <a:gs pos="100000">
                <a:schemeClr val="accent2">
                  <a:shade val="50000"/>
                  <a:hueOff val="0"/>
                  <a:satOff val="0"/>
                  <a:lumOff val="0"/>
                  <a:alphaOff val="0"/>
                  <a:lumMod val="99000"/>
                  <a:satMod val="120000"/>
                  <a:shade val="78000"/>
                </a:schemeClr>
              </a:gs>
            </a:gsLst>
            <a:lin ang="5400000" scaled="0"/>
          </a:gradFill>
        </p:spPr>
        <p:txBody>
          <a:bodyPr>
            <a:normAutofit fontScale="90000"/>
          </a:bodyPr>
          <a:lstStyle/>
          <a:p>
            <a:pPr algn="ctr"/>
            <a:r>
              <a:rPr lang="es-PY" b="1" dirty="0">
                <a:solidFill>
                  <a:schemeClr val="accent2">
                    <a:lumMod val="50000"/>
                  </a:schemeClr>
                </a:solidFill>
                <a:effectLst>
                  <a:outerShdw blurRad="38100" dist="38100" dir="2700000" algn="tl">
                    <a:srgbClr val="000000">
                      <a:alpha val="43137"/>
                    </a:srgbClr>
                  </a:outerShdw>
                </a:effectLst>
                <a:latin typeface="Ebrima" panose="02000000000000000000" pitchFamily="2" charset="0"/>
                <a:ea typeface="Ebrima" panose="02000000000000000000" pitchFamily="2" charset="0"/>
                <a:cs typeface="Ebrima" panose="02000000000000000000" pitchFamily="2" charset="0"/>
              </a:rPr>
              <a:t>PROGRAMA ASISTENCIA A PESCADORES</a:t>
            </a:r>
          </a:p>
        </p:txBody>
      </p:sp>
      <p:graphicFrame>
        <p:nvGraphicFramePr>
          <p:cNvPr id="3" name="Tabla 2"/>
          <p:cNvGraphicFramePr>
            <a:graphicFrameLocks noGrp="1"/>
          </p:cNvGraphicFramePr>
          <p:nvPr>
            <p:extLst>
              <p:ext uri="{D42A27DB-BD31-4B8C-83A1-F6EECF244321}">
                <p14:modId xmlns:p14="http://schemas.microsoft.com/office/powerpoint/2010/main" val="1607271988"/>
              </p:ext>
            </p:extLst>
          </p:nvPr>
        </p:nvGraphicFramePr>
        <p:xfrm>
          <a:off x="838200" y="1700808"/>
          <a:ext cx="6486525" cy="3960440"/>
        </p:xfrm>
        <a:graphic>
          <a:graphicData uri="http://schemas.openxmlformats.org/drawingml/2006/table">
            <a:tbl>
              <a:tblPr/>
              <a:tblGrid>
                <a:gridCol w="3438525">
                  <a:extLst>
                    <a:ext uri="{9D8B030D-6E8A-4147-A177-3AD203B41FA5}">
                      <a16:colId xmlns:a16="http://schemas.microsoft.com/office/drawing/2014/main" xmlns="" val="20000"/>
                    </a:ext>
                  </a:extLst>
                </a:gridCol>
                <a:gridCol w="1092200">
                  <a:extLst>
                    <a:ext uri="{9D8B030D-6E8A-4147-A177-3AD203B41FA5}">
                      <a16:colId xmlns:a16="http://schemas.microsoft.com/office/drawing/2014/main" xmlns="" val="20001"/>
                    </a:ext>
                  </a:extLst>
                </a:gridCol>
                <a:gridCol w="1955800">
                  <a:extLst>
                    <a:ext uri="{9D8B030D-6E8A-4147-A177-3AD203B41FA5}">
                      <a16:colId xmlns:a16="http://schemas.microsoft.com/office/drawing/2014/main" xmlns="" val="20002"/>
                    </a:ext>
                  </a:extLst>
                </a:gridCol>
              </a:tblGrid>
              <a:tr h="715342">
                <a:tc gridSpan="3">
                  <a:txBody>
                    <a:bodyPr/>
                    <a:lstStyle/>
                    <a:p>
                      <a:pPr algn="ctr" fontAlgn="ctr"/>
                      <a:r>
                        <a:rPr lang="es-PY" sz="2400" b="1" i="0" u="none" strike="noStrike" dirty="0">
                          <a:solidFill>
                            <a:srgbClr val="FFFFFF"/>
                          </a:solidFill>
                          <a:effectLst/>
                          <a:latin typeface="Ebrima" panose="02000000000000000000" pitchFamily="2" charset="0"/>
                        </a:rPr>
                        <a:t>PROYECTO DE LEY</a:t>
                      </a:r>
                      <a:r>
                        <a:rPr lang="es-PY" sz="2400" b="1" i="0" u="none" strike="noStrike" baseline="0" dirty="0">
                          <a:solidFill>
                            <a:srgbClr val="FFFFFF"/>
                          </a:solidFill>
                          <a:effectLst/>
                          <a:latin typeface="Ebrima" panose="02000000000000000000" pitchFamily="2" charset="0"/>
                        </a:rPr>
                        <a:t> 2019</a:t>
                      </a:r>
                      <a:endParaRPr lang="es-PY" sz="2400" b="1" i="0" u="none" strike="noStrike" dirty="0">
                        <a:solidFill>
                          <a:srgbClr val="FFFFFF"/>
                        </a:solidFill>
                        <a:effectLst/>
                        <a:latin typeface="Ebrima" panose="02000000000000000000" pitchFamily="2" charset="0"/>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632523"/>
                    </a:solidFill>
                  </a:tcPr>
                </a:tc>
                <a:tc hMerge="1">
                  <a:txBody>
                    <a:bodyPr/>
                    <a:lstStyle/>
                    <a:p>
                      <a:endParaRPr lang="es-PY"/>
                    </a:p>
                  </a:txBody>
                  <a:tcPr/>
                </a:tc>
                <a:tc hMerge="1">
                  <a:txBody>
                    <a:bodyPr/>
                    <a:lstStyle/>
                    <a:p>
                      <a:endParaRPr lang="es-PY"/>
                    </a:p>
                  </a:txBody>
                  <a:tcPr/>
                </a:tc>
                <a:extLst>
                  <a:ext uri="{0D108BD9-81ED-4DB2-BD59-A6C34878D82A}">
                    <a16:rowId xmlns:a16="http://schemas.microsoft.com/office/drawing/2014/main" xmlns="" val="10000"/>
                  </a:ext>
                </a:extLst>
              </a:tr>
              <a:tr h="1181100">
                <a:tc>
                  <a:txBody>
                    <a:bodyPr/>
                    <a:lstStyle/>
                    <a:p>
                      <a:pPr algn="ctr" fontAlgn="ctr"/>
                      <a:r>
                        <a:rPr lang="es-PY" sz="1800" b="1" i="0" u="none" strike="noStrike" dirty="0">
                          <a:solidFill>
                            <a:srgbClr val="000000"/>
                          </a:solidFill>
                          <a:effectLst/>
                          <a:latin typeface="Ebrima" panose="02000000000000000000" pitchFamily="2" charset="0"/>
                        </a:rPr>
                        <a:t>PROGRAMA</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8E4BC"/>
                    </a:solidFill>
                  </a:tcPr>
                </a:tc>
                <a:tc>
                  <a:txBody>
                    <a:bodyPr/>
                    <a:lstStyle/>
                    <a:p>
                      <a:pPr algn="ctr" fontAlgn="ctr"/>
                      <a:r>
                        <a:rPr lang="es-PY" sz="1600" b="1" i="0" u="none" strike="noStrike">
                          <a:solidFill>
                            <a:srgbClr val="000000"/>
                          </a:solidFill>
                          <a:effectLst/>
                          <a:latin typeface="Ebrima" panose="02000000000000000000" pitchFamily="2" charset="0"/>
                        </a:rPr>
                        <a:t>GRUPO</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8E4BC"/>
                    </a:solidFill>
                  </a:tcPr>
                </a:tc>
                <a:tc>
                  <a:txBody>
                    <a:bodyPr/>
                    <a:lstStyle/>
                    <a:p>
                      <a:pPr algn="ctr" fontAlgn="ctr"/>
                      <a:r>
                        <a:rPr lang="es-PY" sz="1600" b="1" i="0" u="none" strike="noStrike" dirty="0">
                          <a:solidFill>
                            <a:srgbClr val="000000"/>
                          </a:solidFill>
                          <a:effectLst/>
                          <a:latin typeface="Ebrima" panose="02000000000000000000" pitchFamily="2" charset="0"/>
                        </a:rPr>
                        <a:t>PRESUPUESTO</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8E4BC"/>
                    </a:solidFill>
                  </a:tcPr>
                </a:tc>
                <a:extLst>
                  <a:ext uri="{0D108BD9-81ED-4DB2-BD59-A6C34878D82A}">
                    <a16:rowId xmlns:a16="http://schemas.microsoft.com/office/drawing/2014/main" xmlns="" val="10001"/>
                  </a:ext>
                </a:extLst>
              </a:tr>
              <a:tr h="407814">
                <a:tc>
                  <a:txBody>
                    <a:bodyPr/>
                    <a:lstStyle/>
                    <a:p>
                      <a:pPr algn="r" fontAlgn="ctr"/>
                      <a:r>
                        <a:rPr lang="es-PY" sz="1600" b="0" i="0" u="none" strike="noStrike" dirty="0">
                          <a:solidFill>
                            <a:srgbClr val="000000"/>
                          </a:solidFill>
                          <a:effectLst/>
                          <a:latin typeface="Ebrima" panose="02000000000000000000" pitchFamily="2" charset="0"/>
                        </a:rPr>
                        <a:t>SERVICIOS PERSONALES</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s-PY" sz="1600" b="1" i="0" u="none" strike="noStrike" dirty="0">
                          <a:solidFill>
                            <a:srgbClr val="000000"/>
                          </a:solidFill>
                          <a:effectLst/>
                          <a:latin typeface="Ebrima" panose="02000000000000000000" pitchFamily="2" charset="0"/>
                        </a:rPr>
                        <a:t>100 </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s-PY" sz="1600" b="0" i="0" u="none" strike="noStrike">
                          <a:solidFill>
                            <a:srgbClr val="000000"/>
                          </a:solidFill>
                          <a:effectLst/>
                          <a:latin typeface="Ebrima" panose="02000000000000000000" pitchFamily="2" charset="0"/>
                        </a:rPr>
                        <a:t>846.440.000 </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2"/>
                  </a:ext>
                </a:extLst>
              </a:tr>
              <a:tr h="360040">
                <a:tc>
                  <a:txBody>
                    <a:bodyPr/>
                    <a:lstStyle/>
                    <a:p>
                      <a:pPr algn="r" fontAlgn="ctr"/>
                      <a:r>
                        <a:rPr lang="es-PY" sz="1600" b="0" i="0" u="none" strike="noStrike" dirty="0">
                          <a:solidFill>
                            <a:srgbClr val="000000"/>
                          </a:solidFill>
                          <a:effectLst/>
                          <a:latin typeface="Ebrima" panose="02000000000000000000" pitchFamily="2" charset="0"/>
                        </a:rPr>
                        <a:t>SERVICIOS NO PRESONALES</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s-PY" sz="1600" b="1" i="0" u="none" strike="noStrike" dirty="0">
                          <a:solidFill>
                            <a:srgbClr val="000000"/>
                          </a:solidFill>
                          <a:effectLst/>
                          <a:latin typeface="Ebrima" panose="02000000000000000000" pitchFamily="2" charset="0"/>
                        </a:rPr>
                        <a:t>200 </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s-PY" sz="1600" b="0" i="0" u="none" strike="noStrike">
                          <a:solidFill>
                            <a:srgbClr val="000000"/>
                          </a:solidFill>
                          <a:effectLst/>
                          <a:latin typeface="Ebrima" panose="02000000000000000000" pitchFamily="2" charset="0"/>
                        </a:rPr>
                        <a:t>492.645.285 </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3"/>
                  </a:ext>
                </a:extLst>
              </a:tr>
              <a:tr h="432048">
                <a:tc>
                  <a:txBody>
                    <a:bodyPr/>
                    <a:lstStyle/>
                    <a:p>
                      <a:pPr algn="r" fontAlgn="ctr"/>
                      <a:r>
                        <a:rPr lang="es-PY" sz="1600" b="0" i="0" u="none" strike="noStrike" dirty="0">
                          <a:solidFill>
                            <a:srgbClr val="000000"/>
                          </a:solidFill>
                          <a:effectLst/>
                          <a:latin typeface="Ebrima" panose="02000000000000000000" pitchFamily="2" charset="0"/>
                        </a:rPr>
                        <a:t>BIENES DE CONS. E INSUMOS</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s-PY" sz="1600" b="1" i="0" u="none" strike="noStrike" dirty="0">
                          <a:solidFill>
                            <a:srgbClr val="000000"/>
                          </a:solidFill>
                          <a:effectLst/>
                          <a:latin typeface="Ebrima" panose="02000000000000000000" pitchFamily="2" charset="0"/>
                        </a:rPr>
                        <a:t>300 </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s-PY" sz="1600" b="0" i="0" u="none" strike="noStrike" dirty="0">
                          <a:solidFill>
                            <a:srgbClr val="000000"/>
                          </a:solidFill>
                          <a:effectLst/>
                          <a:latin typeface="Ebrima" panose="02000000000000000000" pitchFamily="2" charset="0"/>
                        </a:rPr>
                        <a:t>237.690.400 </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4"/>
                  </a:ext>
                </a:extLst>
              </a:tr>
              <a:tr h="432048">
                <a:tc>
                  <a:txBody>
                    <a:bodyPr/>
                    <a:lstStyle/>
                    <a:p>
                      <a:pPr algn="r" fontAlgn="ctr"/>
                      <a:r>
                        <a:rPr lang="es-PY" sz="1600" b="0" i="0" u="none" strike="noStrike">
                          <a:solidFill>
                            <a:srgbClr val="000000"/>
                          </a:solidFill>
                          <a:effectLst/>
                          <a:latin typeface="Ebrima" panose="02000000000000000000" pitchFamily="2" charset="0"/>
                        </a:rPr>
                        <a:t>TRANSF. CORR. AL SECTOR EXTERNO</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s-PY" sz="1600" b="1" i="0" u="none" strike="noStrike" dirty="0">
                          <a:solidFill>
                            <a:srgbClr val="000000"/>
                          </a:solidFill>
                          <a:effectLst/>
                          <a:latin typeface="Ebrima" panose="02000000000000000000" pitchFamily="2" charset="0"/>
                        </a:rPr>
                        <a:t>800 </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s-PY" sz="1600" b="0" i="0" u="none" strike="noStrike" dirty="0">
                          <a:solidFill>
                            <a:srgbClr val="000000"/>
                          </a:solidFill>
                          <a:effectLst/>
                          <a:latin typeface="Ebrima" panose="02000000000000000000" pitchFamily="2" charset="0"/>
                        </a:rPr>
                        <a:t>6.483.173.507 </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5"/>
                  </a:ext>
                </a:extLst>
              </a:tr>
              <a:tr h="432048">
                <a:tc gridSpan="2">
                  <a:txBody>
                    <a:bodyPr/>
                    <a:lstStyle/>
                    <a:p>
                      <a:pPr algn="r" fontAlgn="ctr"/>
                      <a:r>
                        <a:rPr lang="es-PY" sz="1600" b="1" i="0" u="none" strike="noStrike" dirty="0">
                          <a:solidFill>
                            <a:srgbClr val="000000"/>
                          </a:solidFill>
                          <a:effectLst/>
                          <a:latin typeface="Ebrima" panose="02000000000000000000" pitchFamily="2" charset="0"/>
                        </a:rPr>
                        <a:t>TOTAL</a:t>
                      </a:r>
                    </a:p>
                  </a:txBody>
                  <a:tcPr marL="9525" marR="34290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hMerge="1">
                  <a:txBody>
                    <a:bodyPr/>
                    <a:lstStyle/>
                    <a:p>
                      <a:endParaRPr lang="es-PY"/>
                    </a:p>
                  </a:txBody>
                  <a:tcPr/>
                </a:tc>
                <a:tc>
                  <a:txBody>
                    <a:bodyPr/>
                    <a:lstStyle/>
                    <a:p>
                      <a:pPr algn="ctr" fontAlgn="ctr"/>
                      <a:r>
                        <a:rPr lang="es-PY" sz="1600" b="1" i="0" u="none" strike="noStrike" dirty="0">
                          <a:solidFill>
                            <a:srgbClr val="000000"/>
                          </a:solidFill>
                          <a:effectLst/>
                          <a:latin typeface="Ebrima" panose="02000000000000000000" pitchFamily="2" charset="0"/>
                        </a:rPr>
                        <a:t>8.059.949.192 </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xmlns="" val="10006"/>
                  </a:ext>
                </a:extLst>
              </a:tr>
            </a:tbl>
          </a:graphicData>
        </a:graphic>
      </p:graphicFrame>
      <p:pic>
        <p:nvPicPr>
          <p:cNvPr id="6" name="Imagen 5">
            <a:extLst>
              <a:ext uri="{FF2B5EF4-FFF2-40B4-BE49-F238E27FC236}">
                <a16:creationId xmlns:a16="http://schemas.microsoft.com/office/drawing/2014/main" xmlns="" id="{A433B693-C728-4D41-BEE1-B08906FA3C22}"/>
              </a:ext>
            </a:extLst>
          </p:cNvPr>
          <p:cNvPicPr/>
          <p:nvPr/>
        </p:nvPicPr>
        <p:blipFill>
          <a:blip r:embed="rId2">
            <a:extLst>
              <a:ext uri="{28A0092B-C50C-407E-A947-70E740481C1C}">
                <a14:useLocalDpi xmlns:a14="http://schemas.microsoft.com/office/drawing/2010/main" val="0"/>
              </a:ext>
            </a:extLst>
          </a:blip>
          <a:stretch>
            <a:fillRect/>
          </a:stretch>
        </p:blipFill>
        <p:spPr>
          <a:xfrm>
            <a:off x="5660616" y="5908000"/>
            <a:ext cx="1845945" cy="802640"/>
          </a:xfrm>
          <a:prstGeom prst="rect">
            <a:avLst/>
          </a:prstGeom>
        </p:spPr>
      </p:pic>
      <p:pic>
        <p:nvPicPr>
          <p:cNvPr id="7" name="Imagen 6">
            <a:extLst>
              <a:ext uri="{FF2B5EF4-FFF2-40B4-BE49-F238E27FC236}">
                <a16:creationId xmlns:a16="http://schemas.microsoft.com/office/drawing/2014/main" xmlns="" id="{ECA6EEAF-1BBA-4F27-BA8E-8F378F04D9F1}"/>
              </a:ext>
            </a:extLst>
          </p:cNvPr>
          <p:cNvPicPr/>
          <p:nvPr/>
        </p:nvPicPr>
        <p:blipFill>
          <a:blip r:embed="rId3">
            <a:extLst>
              <a:ext uri="{28A0092B-C50C-407E-A947-70E740481C1C}">
                <a14:useLocalDpi xmlns:a14="http://schemas.microsoft.com/office/drawing/2010/main" val="0"/>
              </a:ext>
            </a:extLst>
          </a:blip>
          <a:stretch>
            <a:fillRect/>
          </a:stretch>
        </p:blipFill>
        <p:spPr>
          <a:xfrm>
            <a:off x="8091924" y="5765199"/>
            <a:ext cx="1730418" cy="1010826"/>
          </a:xfrm>
          <a:prstGeom prst="rect">
            <a:avLst/>
          </a:prstGeom>
        </p:spPr>
      </p:pic>
      <p:pic>
        <p:nvPicPr>
          <p:cNvPr id="8" name="Imagen 7">
            <a:extLst>
              <a:ext uri="{FF2B5EF4-FFF2-40B4-BE49-F238E27FC236}">
                <a16:creationId xmlns:a16="http://schemas.microsoft.com/office/drawing/2014/main" xmlns="" id="{102AC84A-B44F-4475-9B2A-2B6360B4B25F}"/>
              </a:ext>
            </a:extLst>
          </p:cNvPr>
          <p:cNvPicPr>
            <a:picLocks noChangeAspect="1"/>
          </p:cNvPicPr>
          <p:nvPr/>
        </p:nvPicPr>
        <p:blipFill>
          <a:blip r:embed="rId4"/>
          <a:stretch>
            <a:fillRect/>
          </a:stretch>
        </p:blipFill>
        <p:spPr>
          <a:xfrm>
            <a:off x="2927648" y="5913276"/>
            <a:ext cx="2147605" cy="792088"/>
          </a:xfrm>
          <a:prstGeom prst="rect">
            <a:avLst/>
          </a:prstGeom>
        </p:spPr>
      </p:pic>
    </p:spTree>
    <p:extLst>
      <p:ext uri="{BB962C8B-B14F-4D97-AF65-F5344CB8AC3E}">
        <p14:creationId xmlns:p14="http://schemas.microsoft.com/office/powerpoint/2010/main" val="9631326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2"/>
          <p:cNvSpPr txBox="1">
            <a:spLocks/>
          </p:cNvSpPr>
          <p:nvPr/>
        </p:nvSpPr>
        <p:spPr>
          <a:xfrm>
            <a:off x="1847528" y="5507808"/>
            <a:ext cx="8229600" cy="70123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s-PY" sz="2400" b="1" dirty="0">
              <a:solidFill>
                <a:schemeClr val="bg2">
                  <a:lumMod val="10000"/>
                </a:schemeClr>
              </a:solidFill>
              <a:latin typeface="Segoe UI" panose="020B0502040204020203" pitchFamily="34" charset="0"/>
              <a:cs typeface="Segoe UI" panose="020B0502040204020203" pitchFamily="34" charset="0"/>
            </a:endParaRPr>
          </a:p>
        </p:txBody>
      </p:sp>
      <p:sp>
        <p:nvSpPr>
          <p:cNvPr id="3" name="Rectángulo 2"/>
          <p:cNvSpPr/>
          <p:nvPr/>
        </p:nvSpPr>
        <p:spPr>
          <a:xfrm>
            <a:off x="838200" y="1818303"/>
            <a:ext cx="10515600" cy="3539430"/>
          </a:xfrm>
          <a:prstGeom prst="rect">
            <a:avLst/>
          </a:prstGeom>
        </p:spPr>
        <p:txBody>
          <a:bodyPr wrap="square">
            <a:spAutoFit/>
          </a:bodyPr>
          <a:lstStyle/>
          <a:p>
            <a:pPr lvl="0" algn="just">
              <a:buFont typeface="Wingdings" panose="05000000000000000000" pitchFamily="2" charset="2"/>
              <a:buChar char="v"/>
            </a:pPr>
            <a:r>
              <a:rPr lang="es-PY" sz="2800" dirty="0">
                <a:latin typeface="Ebrima" panose="02000000000000000000" pitchFamily="2" charset="0"/>
                <a:ea typeface="Ebrima" panose="02000000000000000000" pitchFamily="2" charset="0"/>
                <a:cs typeface="Ebrima" panose="02000000000000000000" pitchFamily="2" charset="0"/>
              </a:rPr>
              <a:t>En el último periodo de veda pesquera, el subsidio fue entregado a </a:t>
            </a:r>
            <a:r>
              <a:rPr lang="es-PY" sz="2800" b="1" dirty="0">
                <a:latin typeface="Ebrima" panose="02000000000000000000" pitchFamily="2" charset="0"/>
                <a:ea typeface="Ebrima" panose="02000000000000000000" pitchFamily="2" charset="0"/>
                <a:cs typeface="Ebrima" panose="02000000000000000000" pitchFamily="2" charset="0"/>
              </a:rPr>
              <a:t>3.500 </a:t>
            </a:r>
            <a:r>
              <a:rPr lang="es-PY" sz="2800" dirty="0">
                <a:latin typeface="Ebrima" panose="02000000000000000000" pitchFamily="2" charset="0"/>
                <a:ea typeface="Ebrima" panose="02000000000000000000" pitchFamily="2" charset="0"/>
                <a:cs typeface="Ebrima" panose="02000000000000000000" pitchFamily="2" charset="0"/>
              </a:rPr>
              <a:t>titulares de hogares, en noviembre de 2018 se contará con la lista de titulares que accederán al subsidio para este periodo</a:t>
            </a:r>
            <a:endParaRPr lang="es-ES" sz="2800" dirty="0">
              <a:latin typeface="Ebrima" panose="02000000000000000000" pitchFamily="2" charset="0"/>
              <a:ea typeface="Ebrima" panose="02000000000000000000" pitchFamily="2" charset="0"/>
              <a:cs typeface="Ebrima" panose="02000000000000000000" pitchFamily="2" charset="0"/>
            </a:endParaRPr>
          </a:p>
          <a:p>
            <a:pPr algn="just"/>
            <a:endParaRPr lang="es-ES" sz="2800" dirty="0">
              <a:latin typeface="Ebrima" panose="02000000000000000000" pitchFamily="2" charset="0"/>
              <a:ea typeface="Ebrima" panose="02000000000000000000" pitchFamily="2" charset="0"/>
              <a:cs typeface="Ebrima" panose="02000000000000000000" pitchFamily="2" charset="0"/>
            </a:endParaRPr>
          </a:p>
          <a:p>
            <a:pPr algn="just">
              <a:buFont typeface="Wingdings" panose="05000000000000000000" pitchFamily="2" charset="2"/>
              <a:buChar char="v"/>
            </a:pPr>
            <a:r>
              <a:rPr lang="es-PY" sz="2800" dirty="0">
                <a:latin typeface="Ebrima" panose="02000000000000000000" pitchFamily="2" charset="0"/>
                <a:ea typeface="Ebrima" panose="02000000000000000000" pitchFamily="2" charset="0"/>
                <a:cs typeface="Ebrima" panose="02000000000000000000" pitchFamily="2" charset="0"/>
              </a:rPr>
              <a:t>El Programa de Asistencia de Pescadores del territorio nacional, fortalecerá su mecanismo de selección para cubrir a la población que reúna los criterios establecidos.</a:t>
            </a:r>
            <a:endParaRPr lang="es-ES" sz="2800" dirty="0">
              <a:latin typeface="Ebrima" panose="02000000000000000000" pitchFamily="2" charset="0"/>
              <a:ea typeface="Ebrima" panose="02000000000000000000" pitchFamily="2" charset="0"/>
              <a:cs typeface="Ebrima" panose="02000000000000000000" pitchFamily="2" charset="0"/>
            </a:endParaRPr>
          </a:p>
        </p:txBody>
      </p:sp>
      <p:sp>
        <p:nvSpPr>
          <p:cNvPr id="8" name="Título 1">
            <a:extLst>
              <a:ext uri="{FF2B5EF4-FFF2-40B4-BE49-F238E27FC236}">
                <a16:creationId xmlns:a16="http://schemas.microsoft.com/office/drawing/2014/main" xmlns="" id="{EB09BBF7-2A5B-40B6-8CE7-0E13720E4273}"/>
              </a:ext>
            </a:extLst>
          </p:cNvPr>
          <p:cNvSpPr>
            <a:spLocks noGrp="1"/>
          </p:cNvSpPr>
          <p:nvPr>
            <p:ph type="title"/>
          </p:nvPr>
        </p:nvSpPr>
        <p:spPr>
          <a:xfrm>
            <a:off x="838200" y="365125"/>
            <a:ext cx="10515600" cy="810661"/>
          </a:xfrm>
          <a:gradFill>
            <a:gsLst>
              <a:gs pos="94000">
                <a:srgbClr val="DDAE8E"/>
              </a:gs>
              <a:gs pos="92000">
                <a:schemeClr val="accent2">
                  <a:lumMod val="20000"/>
                  <a:lumOff val="80000"/>
                </a:schemeClr>
              </a:gs>
              <a:gs pos="100000">
                <a:schemeClr val="accent2">
                  <a:shade val="50000"/>
                  <a:hueOff val="0"/>
                  <a:satOff val="0"/>
                  <a:lumOff val="0"/>
                  <a:alphaOff val="0"/>
                  <a:lumMod val="99000"/>
                  <a:satMod val="120000"/>
                  <a:shade val="78000"/>
                </a:schemeClr>
              </a:gs>
            </a:gsLst>
            <a:lin ang="5400000" scaled="0"/>
          </a:gradFill>
        </p:spPr>
        <p:txBody>
          <a:bodyPr>
            <a:normAutofit/>
          </a:bodyPr>
          <a:lstStyle/>
          <a:p>
            <a:pPr algn="ctr"/>
            <a:r>
              <a:rPr lang="es-PY" b="1" dirty="0">
                <a:solidFill>
                  <a:schemeClr val="accent2">
                    <a:lumMod val="50000"/>
                  </a:schemeClr>
                </a:solidFill>
                <a:effectLst>
                  <a:outerShdw blurRad="38100" dist="38100" dir="2700000" algn="tl">
                    <a:srgbClr val="000000">
                      <a:alpha val="43137"/>
                    </a:srgbClr>
                  </a:outerShdw>
                </a:effectLst>
                <a:latin typeface="Ebrima" panose="02000000000000000000" pitchFamily="2" charset="0"/>
                <a:ea typeface="Ebrima" panose="02000000000000000000" pitchFamily="2" charset="0"/>
                <a:cs typeface="Ebrima" panose="02000000000000000000" pitchFamily="2" charset="0"/>
              </a:rPr>
              <a:t> PESCADORES</a:t>
            </a:r>
          </a:p>
        </p:txBody>
      </p:sp>
      <p:pic>
        <p:nvPicPr>
          <p:cNvPr id="5" name="Imagen 4">
            <a:extLst>
              <a:ext uri="{FF2B5EF4-FFF2-40B4-BE49-F238E27FC236}">
                <a16:creationId xmlns:a16="http://schemas.microsoft.com/office/drawing/2014/main" xmlns="" id="{2AE12B09-6DCE-48AA-896C-ABA70D8228FF}"/>
              </a:ext>
            </a:extLst>
          </p:cNvPr>
          <p:cNvPicPr/>
          <p:nvPr/>
        </p:nvPicPr>
        <p:blipFill>
          <a:blip r:embed="rId2">
            <a:extLst>
              <a:ext uri="{28A0092B-C50C-407E-A947-70E740481C1C}">
                <a14:useLocalDpi xmlns:a14="http://schemas.microsoft.com/office/drawing/2010/main" val="0"/>
              </a:ext>
            </a:extLst>
          </a:blip>
          <a:stretch>
            <a:fillRect/>
          </a:stretch>
        </p:blipFill>
        <p:spPr>
          <a:xfrm>
            <a:off x="5660616" y="5807720"/>
            <a:ext cx="1845945" cy="802640"/>
          </a:xfrm>
          <a:prstGeom prst="rect">
            <a:avLst/>
          </a:prstGeom>
        </p:spPr>
      </p:pic>
      <p:pic>
        <p:nvPicPr>
          <p:cNvPr id="6" name="Imagen 5">
            <a:extLst>
              <a:ext uri="{FF2B5EF4-FFF2-40B4-BE49-F238E27FC236}">
                <a16:creationId xmlns:a16="http://schemas.microsoft.com/office/drawing/2014/main" xmlns="" id="{824D58D9-12CF-457F-948A-5438F4B14F4D}"/>
              </a:ext>
            </a:extLst>
          </p:cNvPr>
          <p:cNvPicPr/>
          <p:nvPr/>
        </p:nvPicPr>
        <p:blipFill>
          <a:blip r:embed="rId3">
            <a:extLst>
              <a:ext uri="{28A0092B-C50C-407E-A947-70E740481C1C}">
                <a14:useLocalDpi xmlns:a14="http://schemas.microsoft.com/office/drawing/2010/main" val="0"/>
              </a:ext>
            </a:extLst>
          </a:blip>
          <a:stretch>
            <a:fillRect/>
          </a:stretch>
        </p:blipFill>
        <p:spPr>
          <a:xfrm>
            <a:off x="8091924" y="5664919"/>
            <a:ext cx="1730418" cy="1010826"/>
          </a:xfrm>
          <a:prstGeom prst="rect">
            <a:avLst/>
          </a:prstGeom>
        </p:spPr>
      </p:pic>
      <p:pic>
        <p:nvPicPr>
          <p:cNvPr id="9" name="Imagen 8">
            <a:extLst>
              <a:ext uri="{FF2B5EF4-FFF2-40B4-BE49-F238E27FC236}">
                <a16:creationId xmlns:a16="http://schemas.microsoft.com/office/drawing/2014/main" xmlns="" id="{DE8EA512-C51F-46D5-B3FD-93778A151A0A}"/>
              </a:ext>
            </a:extLst>
          </p:cNvPr>
          <p:cNvPicPr>
            <a:picLocks noChangeAspect="1"/>
          </p:cNvPicPr>
          <p:nvPr/>
        </p:nvPicPr>
        <p:blipFill>
          <a:blip r:embed="rId4"/>
          <a:stretch>
            <a:fillRect/>
          </a:stretch>
        </p:blipFill>
        <p:spPr>
          <a:xfrm>
            <a:off x="2927648" y="5812996"/>
            <a:ext cx="2147605" cy="792088"/>
          </a:xfrm>
          <a:prstGeom prst="rect">
            <a:avLst/>
          </a:prstGeom>
        </p:spPr>
      </p:pic>
    </p:spTree>
    <p:extLst>
      <p:ext uri="{BB962C8B-B14F-4D97-AF65-F5344CB8AC3E}">
        <p14:creationId xmlns:p14="http://schemas.microsoft.com/office/powerpoint/2010/main" val="27727519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2"/>
          <p:cNvSpPr txBox="1">
            <a:spLocks/>
          </p:cNvSpPr>
          <p:nvPr/>
        </p:nvSpPr>
        <p:spPr>
          <a:xfrm>
            <a:off x="1847528" y="5507808"/>
            <a:ext cx="8229600" cy="70123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s-PY" sz="2400" b="1" dirty="0">
              <a:solidFill>
                <a:schemeClr val="bg2">
                  <a:lumMod val="10000"/>
                </a:schemeClr>
              </a:solidFill>
              <a:latin typeface="Segoe UI" panose="020B0502040204020203" pitchFamily="34" charset="0"/>
              <a:cs typeface="Segoe UI" panose="020B0502040204020203" pitchFamily="34" charset="0"/>
            </a:endParaRPr>
          </a:p>
        </p:txBody>
      </p:sp>
      <p:sp>
        <p:nvSpPr>
          <p:cNvPr id="2" name="Título 1"/>
          <p:cNvSpPr>
            <a:spLocks noGrp="1"/>
          </p:cNvSpPr>
          <p:nvPr>
            <p:ph type="title"/>
          </p:nvPr>
        </p:nvSpPr>
        <p:spPr>
          <a:xfrm>
            <a:off x="838200" y="365125"/>
            <a:ext cx="10515600" cy="831627"/>
          </a:xfrm>
          <a:gradFill>
            <a:gsLst>
              <a:gs pos="94000">
                <a:srgbClr val="DDAE8E"/>
              </a:gs>
              <a:gs pos="92000">
                <a:schemeClr val="accent2">
                  <a:lumMod val="20000"/>
                  <a:lumOff val="80000"/>
                </a:schemeClr>
              </a:gs>
              <a:gs pos="100000">
                <a:schemeClr val="accent2">
                  <a:shade val="50000"/>
                  <a:hueOff val="0"/>
                  <a:satOff val="0"/>
                  <a:lumOff val="0"/>
                  <a:alphaOff val="0"/>
                  <a:lumMod val="99000"/>
                  <a:satMod val="120000"/>
                  <a:shade val="78000"/>
                </a:schemeClr>
              </a:gs>
            </a:gsLst>
            <a:lin ang="5400000" scaled="0"/>
          </a:gradFill>
        </p:spPr>
        <p:txBody>
          <a:bodyPr>
            <a:normAutofit/>
          </a:bodyPr>
          <a:lstStyle/>
          <a:p>
            <a:pPr algn="ctr"/>
            <a:r>
              <a:rPr lang="es-PY" sz="3200" b="1" dirty="0">
                <a:solidFill>
                  <a:schemeClr val="accent2">
                    <a:lumMod val="50000"/>
                  </a:schemeClr>
                </a:solidFill>
                <a:effectLst>
                  <a:outerShdw blurRad="38100" dist="38100" dir="2700000" algn="tl">
                    <a:srgbClr val="000000">
                      <a:alpha val="43137"/>
                    </a:srgbClr>
                  </a:outerShdw>
                </a:effectLst>
                <a:latin typeface="Ebrima" panose="02000000000000000000" pitchFamily="2" charset="0"/>
                <a:ea typeface="Ebrima" panose="02000000000000000000" pitchFamily="2" charset="0"/>
                <a:cs typeface="Ebrima" panose="02000000000000000000" pitchFamily="2" charset="0"/>
              </a:rPr>
              <a:t>PROGRAMA COORDINACIÓN DE LA GESTIÓN SOCIAL</a:t>
            </a:r>
          </a:p>
        </p:txBody>
      </p:sp>
      <p:graphicFrame>
        <p:nvGraphicFramePr>
          <p:cNvPr id="5" name="Tabla 4"/>
          <p:cNvGraphicFramePr>
            <a:graphicFrameLocks noGrp="1"/>
          </p:cNvGraphicFramePr>
          <p:nvPr>
            <p:extLst>
              <p:ext uri="{D42A27DB-BD31-4B8C-83A1-F6EECF244321}">
                <p14:modId xmlns:p14="http://schemas.microsoft.com/office/powerpoint/2010/main" val="1383865449"/>
              </p:ext>
            </p:extLst>
          </p:nvPr>
        </p:nvGraphicFramePr>
        <p:xfrm>
          <a:off x="838200" y="1412776"/>
          <a:ext cx="7384544" cy="4922269"/>
        </p:xfrm>
        <a:graphic>
          <a:graphicData uri="http://schemas.openxmlformats.org/drawingml/2006/table">
            <a:tbl>
              <a:tblPr/>
              <a:tblGrid>
                <a:gridCol w="3438525">
                  <a:extLst>
                    <a:ext uri="{9D8B030D-6E8A-4147-A177-3AD203B41FA5}">
                      <a16:colId xmlns:a16="http://schemas.microsoft.com/office/drawing/2014/main" xmlns="" val="20000"/>
                    </a:ext>
                  </a:extLst>
                </a:gridCol>
                <a:gridCol w="1413990">
                  <a:extLst>
                    <a:ext uri="{9D8B030D-6E8A-4147-A177-3AD203B41FA5}">
                      <a16:colId xmlns:a16="http://schemas.microsoft.com/office/drawing/2014/main" xmlns="" val="20001"/>
                    </a:ext>
                  </a:extLst>
                </a:gridCol>
                <a:gridCol w="2532029">
                  <a:extLst>
                    <a:ext uri="{9D8B030D-6E8A-4147-A177-3AD203B41FA5}">
                      <a16:colId xmlns:a16="http://schemas.microsoft.com/office/drawing/2014/main" xmlns="" val="20002"/>
                    </a:ext>
                  </a:extLst>
                </a:gridCol>
              </a:tblGrid>
              <a:tr h="796889">
                <a:tc gridSpan="3">
                  <a:txBody>
                    <a:bodyPr/>
                    <a:lstStyle/>
                    <a:p>
                      <a:pPr algn="ctr" fontAlgn="ctr"/>
                      <a:r>
                        <a:rPr lang="es-PY" sz="2400" b="1" i="0" u="none" strike="noStrike" dirty="0">
                          <a:solidFill>
                            <a:srgbClr val="FFFFFF"/>
                          </a:solidFill>
                          <a:effectLst/>
                          <a:latin typeface="Ebrima" panose="02000000000000000000" pitchFamily="2" charset="0"/>
                        </a:rPr>
                        <a:t>PROYECTO DE LEY 2019</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632523"/>
                    </a:solidFill>
                  </a:tcPr>
                </a:tc>
                <a:tc hMerge="1">
                  <a:txBody>
                    <a:bodyPr/>
                    <a:lstStyle/>
                    <a:p>
                      <a:endParaRPr lang="es-PY"/>
                    </a:p>
                  </a:txBody>
                  <a:tcPr/>
                </a:tc>
                <a:tc hMerge="1">
                  <a:txBody>
                    <a:bodyPr/>
                    <a:lstStyle/>
                    <a:p>
                      <a:endParaRPr lang="es-PY"/>
                    </a:p>
                  </a:txBody>
                  <a:tcPr/>
                </a:tc>
                <a:extLst>
                  <a:ext uri="{0D108BD9-81ED-4DB2-BD59-A6C34878D82A}">
                    <a16:rowId xmlns:a16="http://schemas.microsoft.com/office/drawing/2014/main" xmlns="" val="10000"/>
                  </a:ext>
                </a:extLst>
              </a:tr>
              <a:tr h="1266847">
                <a:tc>
                  <a:txBody>
                    <a:bodyPr/>
                    <a:lstStyle/>
                    <a:p>
                      <a:pPr algn="ctr" fontAlgn="ctr"/>
                      <a:r>
                        <a:rPr lang="es-PY" sz="2000" b="1" i="0" u="none" strike="noStrike" dirty="0">
                          <a:solidFill>
                            <a:srgbClr val="000000"/>
                          </a:solidFill>
                          <a:effectLst/>
                          <a:latin typeface="Ebrima" panose="02000000000000000000" pitchFamily="2" charset="0"/>
                        </a:rPr>
                        <a:t>PROGRAMA</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8E4BC"/>
                    </a:solidFill>
                  </a:tcPr>
                </a:tc>
                <a:tc>
                  <a:txBody>
                    <a:bodyPr/>
                    <a:lstStyle/>
                    <a:p>
                      <a:pPr algn="ctr" fontAlgn="ctr"/>
                      <a:r>
                        <a:rPr lang="es-PY" sz="1800" b="1" i="0" u="none" strike="noStrike" dirty="0">
                          <a:solidFill>
                            <a:srgbClr val="000000"/>
                          </a:solidFill>
                          <a:effectLst/>
                          <a:latin typeface="Ebrima" panose="02000000000000000000" pitchFamily="2" charset="0"/>
                        </a:rPr>
                        <a:t>GRUPO</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8E4BC"/>
                    </a:solidFill>
                  </a:tcPr>
                </a:tc>
                <a:tc>
                  <a:txBody>
                    <a:bodyPr/>
                    <a:lstStyle/>
                    <a:p>
                      <a:pPr algn="ctr" fontAlgn="ctr"/>
                      <a:r>
                        <a:rPr lang="es-PY" sz="1800" b="1" i="0" u="none" strike="noStrike" dirty="0">
                          <a:solidFill>
                            <a:srgbClr val="000000"/>
                          </a:solidFill>
                          <a:effectLst/>
                          <a:latin typeface="Ebrima" panose="02000000000000000000" pitchFamily="2" charset="0"/>
                        </a:rPr>
                        <a:t>PRESUPUESTO</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8E4BC"/>
                    </a:solidFill>
                  </a:tcPr>
                </a:tc>
                <a:extLst>
                  <a:ext uri="{0D108BD9-81ED-4DB2-BD59-A6C34878D82A}">
                    <a16:rowId xmlns:a16="http://schemas.microsoft.com/office/drawing/2014/main" xmlns="" val="10001"/>
                  </a:ext>
                </a:extLst>
              </a:tr>
              <a:tr h="456544">
                <a:tc>
                  <a:txBody>
                    <a:bodyPr/>
                    <a:lstStyle/>
                    <a:p>
                      <a:pPr algn="r" fontAlgn="ctr"/>
                      <a:r>
                        <a:rPr lang="es-PY" sz="1600" b="0" i="0" u="none" strike="noStrike" dirty="0">
                          <a:solidFill>
                            <a:srgbClr val="000000"/>
                          </a:solidFill>
                          <a:effectLst/>
                          <a:latin typeface="Ebrima" panose="02000000000000000000" pitchFamily="2" charset="0"/>
                        </a:rPr>
                        <a:t>SERVICIOS PERSONALES</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s-PY" sz="1600" b="1" i="0" u="none" strike="noStrike">
                          <a:solidFill>
                            <a:srgbClr val="000000"/>
                          </a:solidFill>
                          <a:effectLst/>
                          <a:latin typeface="Ebrima" panose="02000000000000000000" pitchFamily="2" charset="0"/>
                        </a:rPr>
                        <a:t>100 </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s-PY" sz="1600" b="0" i="0" u="none" strike="noStrike">
                          <a:solidFill>
                            <a:srgbClr val="000000"/>
                          </a:solidFill>
                          <a:effectLst/>
                          <a:latin typeface="Ebrima" panose="02000000000000000000" pitchFamily="2" charset="0"/>
                        </a:rPr>
                        <a:t>30.908.661.428 </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2"/>
                  </a:ext>
                </a:extLst>
              </a:tr>
              <a:tr h="360040">
                <a:tc>
                  <a:txBody>
                    <a:bodyPr/>
                    <a:lstStyle/>
                    <a:p>
                      <a:pPr algn="r" fontAlgn="ctr"/>
                      <a:r>
                        <a:rPr lang="es-PY" sz="1600" b="0" i="0" u="none" strike="noStrike" dirty="0">
                          <a:solidFill>
                            <a:srgbClr val="000000"/>
                          </a:solidFill>
                          <a:effectLst/>
                          <a:latin typeface="Ebrima" panose="02000000000000000000" pitchFamily="2" charset="0"/>
                        </a:rPr>
                        <a:t>SERVICIOS NO PRESONALES</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s-PY" sz="1600" b="1" i="0" u="none" strike="noStrike">
                          <a:solidFill>
                            <a:srgbClr val="000000"/>
                          </a:solidFill>
                          <a:effectLst/>
                          <a:latin typeface="Ebrima" panose="02000000000000000000" pitchFamily="2" charset="0"/>
                        </a:rPr>
                        <a:t>200 </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s-PY" sz="1600" b="0" i="0" u="none" strike="noStrike">
                          <a:solidFill>
                            <a:srgbClr val="000000"/>
                          </a:solidFill>
                          <a:effectLst/>
                          <a:latin typeface="Ebrima" panose="02000000000000000000" pitchFamily="2" charset="0"/>
                        </a:rPr>
                        <a:t>8.874.973.987 </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3"/>
                  </a:ext>
                </a:extLst>
              </a:tr>
              <a:tr h="432048">
                <a:tc>
                  <a:txBody>
                    <a:bodyPr/>
                    <a:lstStyle/>
                    <a:p>
                      <a:pPr algn="r" fontAlgn="ctr"/>
                      <a:r>
                        <a:rPr lang="es-PY" sz="1600" b="0" i="0" u="none" strike="noStrike" dirty="0">
                          <a:solidFill>
                            <a:srgbClr val="000000"/>
                          </a:solidFill>
                          <a:effectLst/>
                          <a:latin typeface="Ebrima" panose="02000000000000000000" pitchFamily="2" charset="0"/>
                        </a:rPr>
                        <a:t>BIENES DE CONS. E INSUMOS</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s-PY" sz="1600" b="1" i="0" u="none" strike="noStrike">
                          <a:solidFill>
                            <a:srgbClr val="000000"/>
                          </a:solidFill>
                          <a:effectLst/>
                          <a:latin typeface="Ebrima" panose="02000000000000000000" pitchFamily="2" charset="0"/>
                        </a:rPr>
                        <a:t>300 </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s-PY" sz="1600" b="0" i="0" u="none" strike="noStrike">
                          <a:solidFill>
                            <a:srgbClr val="000000"/>
                          </a:solidFill>
                          <a:effectLst/>
                          <a:latin typeface="Ebrima" panose="02000000000000000000" pitchFamily="2" charset="0"/>
                        </a:rPr>
                        <a:t>641.490.000 </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4"/>
                  </a:ext>
                </a:extLst>
              </a:tr>
              <a:tr h="360040">
                <a:tc>
                  <a:txBody>
                    <a:bodyPr/>
                    <a:lstStyle/>
                    <a:p>
                      <a:pPr algn="r" fontAlgn="ctr"/>
                      <a:r>
                        <a:rPr lang="es-PY" sz="1600" b="0" i="0" u="none" strike="noStrike">
                          <a:solidFill>
                            <a:srgbClr val="000000"/>
                          </a:solidFill>
                          <a:effectLst/>
                          <a:latin typeface="Ebrima" panose="02000000000000000000" pitchFamily="2" charset="0"/>
                        </a:rPr>
                        <a:t>INVERSION FISICA</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s-PY" sz="1600" b="1" i="0" u="none" strike="noStrike" dirty="0">
                          <a:solidFill>
                            <a:srgbClr val="000000"/>
                          </a:solidFill>
                          <a:effectLst/>
                          <a:latin typeface="Ebrima" panose="02000000000000000000" pitchFamily="2" charset="0"/>
                        </a:rPr>
                        <a:t>500 </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s-PY" sz="1600" b="0" i="0" u="none" strike="noStrike">
                          <a:solidFill>
                            <a:srgbClr val="000000"/>
                          </a:solidFill>
                          <a:effectLst/>
                          <a:latin typeface="Ebrima" panose="02000000000000000000" pitchFamily="2" charset="0"/>
                        </a:rPr>
                        <a:t>52.500.000 </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5"/>
                  </a:ext>
                </a:extLst>
              </a:tr>
              <a:tr h="504056">
                <a:tc>
                  <a:txBody>
                    <a:bodyPr/>
                    <a:lstStyle/>
                    <a:p>
                      <a:pPr algn="r" fontAlgn="ctr"/>
                      <a:r>
                        <a:rPr lang="es-PY" sz="1600" b="0" i="0" u="none" strike="noStrike">
                          <a:solidFill>
                            <a:srgbClr val="000000"/>
                          </a:solidFill>
                          <a:effectLst/>
                          <a:latin typeface="Ebrima" panose="02000000000000000000" pitchFamily="2" charset="0"/>
                        </a:rPr>
                        <a:t>TRANSF. CORR. AL SECTOR EXTERNO</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s-PY" sz="1600" b="1" i="0" u="none" strike="noStrike" dirty="0">
                          <a:solidFill>
                            <a:srgbClr val="000000"/>
                          </a:solidFill>
                          <a:effectLst/>
                          <a:latin typeface="Ebrima" panose="02000000000000000000" pitchFamily="2" charset="0"/>
                        </a:rPr>
                        <a:t>800 </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s-PY" sz="1600" b="0" i="0" u="none" strike="noStrike">
                          <a:solidFill>
                            <a:srgbClr val="000000"/>
                          </a:solidFill>
                          <a:effectLst/>
                          <a:latin typeface="Ebrima" panose="02000000000000000000" pitchFamily="2" charset="0"/>
                        </a:rPr>
                        <a:t>1.446.146.800 </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6"/>
                  </a:ext>
                </a:extLst>
              </a:tr>
              <a:tr h="326928">
                <a:tc>
                  <a:txBody>
                    <a:bodyPr/>
                    <a:lstStyle/>
                    <a:p>
                      <a:pPr algn="r" fontAlgn="ctr"/>
                      <a:r>
                        <a:rPr lang="es-PY" sz="1600" b="0" i="0" u="none" strike="noStrike">
                          <a:solidFill>
                            <a:srgbClr val="000000"/>
                          </a:solidFill>
                          <a:effectLst/>
                          <a:latin typeface="Ebrima" panose="02000000000000000000" pitchFamily="2" charset="0"/>
                        </a:rPr>
                        <a:t>OTROS GASTOS</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s-PY" sz="1600" b="1" i="0" u="none" strike="noStrike" dirty="0">
                          <a:solidFill>
                            <a:srgbClr val="000000"/>
                          </a:solidFill>
                          <a:effectLst/>
                          <a:latin typeface="Ebrima" panose="02000000000000000000" pitchFamily="2" charset="0"/>
                        </a:rPr>
                        <a:t>900 </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s-PY" sz="1600" b="0" i="0" u="none" strike="noStrike">
                          <a:solidFill>
                            <a:srgbClr val="000000"/>
                          </a:solidFill>
                          <a:effectLst/>
                          <a:latin typeface="Ebrima" panose="02000000000000000000" pitchFamily="2" charset="0"/>
                        </a:rPr>
                        <a:t>120.000.000 </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7"/>
                  </a:ext>
                </a:extLst>
              </a:tr>
              <a:tr h="418877">
                <a:tc gridSpan="2">
                  <a:txBody>
                    <a:bodyPr/>
                    <a:lstStyle/>
                    <a:p>
                      <a:pPr algn="r" fontAlgn="ctr"/>
                      <a:r>
                        <a:rPr lang="es-PY" sz="1600" b="1" i="0" u="none" strike="noStrike" dirty="0">
                          <a:solidFill>
                            <a:srgbClr val="000000"/>
                          </a:solidFill>
                          <a:effectLst/>
                          <a:latin typeface="Ebrima" panose="02000000000000000000" pitchFamily="2" charset="0"/>
                        </a:rPr>
                        <a:t>TOTAL</a:t>
                      </a:r>
                    </a:p>
                  </a:txBody>
                  <a:tcPr marL="9525" marR="34290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hMerge="1">
                  <a:txBody>
                    <a:bodyPr/>
                    <a:lstStyle/>
                    <a:p>
                      <a:endParaRPr lang="es-PY"/>
                    </a:p>
                  </a:txBody>
                  <a:tcPr/>
                </a:tc>
                <a:tc>
                  <a:txBody>
                    <a:bodyPr/>
                    <a:lstStyle/>
                    <a:p>
                      <a:pPr algn="ctr" fontAlgn="ctr"/>
                      <a:r>
                        <a:rPr lang="es-PY" sz="1600" b="1" i="0" u="none" strike="noStrike" dirty="0">
                          <a:solidFill>
                            <a:srgbClr val="000000"/>
                          </a:solidFill>
                          <a:effectLst/>
                          <a:latin typeface="Ebrima" panose="02000000000000000000" pitchFamily="2" charset="0"/>
                        </a:rPr>
                        <a:t>42.043.772.215 </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xmlns="" val="10008"/>
                  </a:ext>
                </a:extLst>
              </a:tr>
            </a:tbl>
          </a:graphicData>
        </a:graphic>
      </p:graphicFrame>
      <p:sp>
        <p:nvSpPr>
          <p:cNvPr id="8" name="CuadroTexto 7"/>
          <p:cNvSpPr txBox="1"/>
          <p:nvPr/>
        </p:nvSpPr>
        <p:spPr>
          <a:xfrm>
            <a:off x="8616280" y="4769144"/>
            <a:ext cx="3384376" cy="1477328"/>
          </a:xfrm>
          <a:prstGeom prst="rect">
            <a:avLst/>
          </a:prstGeom>
          <a:noFill/>
        </p:spPr>
        <p:txBody>
          <a:bodyPr wrap="square" rtlCol="0">
            <a:spAutoFit/>
          </a:bodyPr>
          <a:lstStyle/>
          <a:p>
            <a:r>
              <a:rPr lang="es-PY" dirty="0"/>
              <a:t>El presupuesto de este programa, que incluye a todas las áreas de apoyo a las misionales, representa apenas el </a:t>
            </a:r>
            <a:r>
              <a:rPr lang="es-PY" b="1" dirty="0"/>
              <a:t>8% </a:t>
            </a:r>
            <a:r>
              <a:rPr lang="es-PY" dirty="0"/>
              <a:t>del presupuesto total de la SAS.</a:t>
            </a:r>
          </a:p>
        </p:txBody>
      </p:sp>
    </p:spTree>
    <p:extLst>
      <p:ext uri="{BB962C8B-B14F-4D97-AF65-F5344CB8AC3E}">
        <p14:creationId xmlns:p14="http://schemas.microsoft.com/office/powerpoint/2010/main" val="37546151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2"/>
          <p:cNvSpPr txBox="1">
            <a:spLocks/>
          </p:cNvSpPr>
          <p:nvPr/>
        </p:nvSpPr>
        <p:spPr>
          <a:xfrm>
            <a:off x="1847528" y="5507808"/>
            <a:ext cx="8229600" cy="70123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s-PY" sz="2400" b="1" dirty="0">
              <a:solidFill>
                <a:schemeClr val="bg2">
                  <a:lumMod val="10000"/>
                </a:schemeClr>
              </a:solidFill>
              <a:latin typeface="Segoe UI" panose="020B0502040204020203" pitchFamily="34" charset="0"/>
              <a:cs typeface="Segoe UI" panose="020B0502040204020203" pitchFamily="34" charset="0"/>
            </a:endParaRPr>
          </a:p>
        </p:txBody>
      </p:sp>
      <p:sp>
        <p:nvSpPr>
          <p:cNvPr id="2" name="Título 1"/>
          <p:cNvSpPr>
            <a:spLocks noGrp="1"/>
          </p:cNvSpPr>
          <p:nvPr>
            <p:ph type="title"/>
          </p:nvPr>
        </p:nvSpPr>
        <p:spPr>
          <a:xfrm>
            <a:off x="838200" y="365125"/>
            <a:ext cx="10515600" cy="831627"/>
          </a:xfrm>
          <a:gradFill>
            <a:gsLst>
              <a:gs pos="94000">
                <a:srgbClr val="DDAE8E"/>
              </a:gs>
              <a:gs pos="92000">
                <a:schemeClr val="accent2">
                  <a:lumMod val="20000"/>
                  <a:lumOff val="80000"/>
                </a:schemeClr>
              </a:gs>
              <a:gs pos="100000">
                <a:schemeClr val="accent2">
                  <a:shade val="50000"/>
                  <a:hueOff val="0"/>
                  <a:satOff val="0"/>
                  <a:lumOff val="0"/>
                  <a:alphaOff val="0"/>
                  <a:lumMod val="99000"/>
                  <a:satMod val="120000"/>
                  <a:shade val="78000"/>
                </a:schemeClr>
              </a:gs>
            </a:gsLst>
            <a:lin ang="5400000" scaled="0"/>
          </a:gradFill>
        </p:spPr>
        <p:txBody>
          <a:bodyPr>
            <a:normAutofit/>
          </a:bodyPr>
          <a:lstStyle/>
          <a:p>
            <a:pPr algn="ctr"/>
            <a:r>
              <a:rPr lang="es-PY" sz="3200" b="1" dirty="0">
                <a:solidFill>
                  <a:schemeClr val="accent2">
                    <a:lumMod val="50000"/>
                  </a:schemeClr>
                </a:solidFill>
                <a:effectLst>
                  <a:outerShdw blurRad="38100" dist="38100" dir="2700000" algn="tl">
                    <a:srgbClr val="000000">
                      <a:alpha val="43137"/>
                    </a:srgbClr>
                  </a:outerShdw>
                </a:effectLst>
                <a:latin typeface="Ebrima" panose="02000000000000000000" pitchFamily="2" charset="0"/>
                <a:ea typeface="Ebrima" panose="02000000000000000000" pitchFamily="2" charset="0"/>
                <a:cs typeface="Ebrima" panose="02000000000000000000" pitchFamily="2" charset="0"/>
              </a:rPr>
              <a:t>PROGRAMA COORDINACIÓN DE LA GESTIÓN SOCIAL</a:t>
            </a:r>
          </a:p>
        </p:txBody>
      </p:sp>
      <p:sp>
        <p:nvSpPr>
          <p:cNvPr id="6" name="Rectángulo 5">
            <a:extLst>
              <a:ext uri="{FF2B5EF4-FFF2-40B4-BE49-F238E27FC236}">
                <a16:creationId xmlns:a16="http://schemas.microsoft.com/office/drawing/2014/main" xmlns="" id="{7599DA43-5D19-41FC-9526-71430EFB1EF8}"/>
              </a:ext>
            </a:extLst>
          </p:cNvPr>
          <p:cNvSpPr/>
          <p:nvPr/>
        </p:nvSpPr>
        <p:spPr>
          <a:xfrm>
            <a:off x="993776" y="1484784"/>
            <a:ext cx="9937104" cy="4524315"/>
          </a:xfrm>
          <a:prstGeom prst="rect">
            <a:avLst/>
          </a:prstGeom>
        </p:spPr>
        <p:txBody>
          <a:bodyPr wrap="square">
            <a:spAutoFit/>
          </a:bodyPr>
          <a:lstStyle/>
          <a:p>
            <a:pPr marL="457200" indent="-457200" algn="just">
              <a:buFont typeface="Wingdings" panose="05000000000000000000" pitchFamily="2" charset="2"/>
              <a:buChar char="v"/>
            </a:pPr>
            <a:r>
              <a:rPr lang="es-PY" sz="2400" dirty="0">
                <a:latin typeface="Ebrima" panose="02000000000000000000" pitchFamily="2" charset="0"/>
                <a:ea typeface="Ebrima" panose="02000000000000000000" pitchFamily="2" charset="0"/>
                <a:cs typeface="Ebrima" panose="02000000000000000000" pitchFamily="2" charset="0"/>
              </a:rPr>
              <a:t>Uno de los principales compromisos institucionales del Ministerio de Desarrollo Social es la implementación de un Sistema de Protección y Promoción Social (SPPS), equitativo e inclusivo desde una mirada multidimensional de la pobreza y en todo el ciclo de la vida de la población</a:t>
            </a:r>
          </a:p>
          <a:p>
            <a:pPr algn="just"/>
            <a:endParaRPr lang="es-PY" sz="2400" dirty="0">
              <a:latin typeface="Ebrima" panose="02000000000000000000" pitchFamily="2" charset="0"/>
              <a:ea typeface="Ebrima" panose="02000000000000000000" pitchFamily="2" charset="0"/>
              <a:cs typeface="Ebrima" panose="02000000000000000000" pitchFamily="2" charset="0"/>
            </a:endParaRPr>
          </a:p>
          <a:p>
            <a:pPr marL="457200" indent="-457200" algn="just">
              <a:buFont typeface="Wingdings" panose="05000000000000000000" pitchFamily="2" charset="2"/>
              <a:buChar char="v"/>
            </a:pPr>
            <a:r>
              <a:rPr lang="es-PY" sz="2400" dirty="0">
                <a:latin typeface="Ebrima" panose="02000000000000000000" pitchFamily="2" charset="0"/>
                <a:ea typeface="Ebrima" panose="02000000000000000000" pitchFamily="2" charset="0"/>
                <a:cs typeface="Ebrima" panose="02000000000000000000" pitchFamily="2" charset="0"/>
              </a:rPr>
              <a:t>La Mesa Regional de Cooperación Técnica sobre Competencias Transversales y Socioemocionales (MESACTS) para desarrollar propuesta que fortalezca las competencias del personal de campo de los Programas Sociales implementados por nuestra institución</a:t>
            </a:r>
          </a:p>
          <a:p>
            <a:pPr marL="457200" indent="-457200" algn="just">
              <a:buFont typeface="Wingdings" panose="05000000000000000000" pitchFamily="2" charset="2"/>
              <a:buChar char="v"/>
            </a:pPr>
            <a:endParaRPr lang="es-PY" dirty="0"/>
          </a:p>
          <a:p>
            <a:pPr algn="just"/>
            <a:endParaRPr lang="es-PY" sz="3000" dirty="0">
              <a:effectLst/>
              <a:latin typeface="+mj-lt"/>
            </a:endParaRPr>
          </a:p>
        </p:txBody>
      </p:sp>
      <p:pic>
        <p:nvPicPr>
          <p:cNvPr id="5" name="Imagen 4">
            <a:extLst>
              <a:ext uri="{FF2B5EF4-FFF2-40B4-BE49-F238E27FC236}">
                <a16:creationId xmlns:a16="http://schemas.microsoft.com/office/drawing/2014/main" xmlns="" id="{0FEC817C-3AA1-46EB-BBE8-22517811F998}"/>
              </a:ext>
            </a:extLst>
          </p:cNvPr>
          <p:cNvPicPr/>
          <p:nvPr/>
        </p:nvPicPr>
        <p:blipFill>
          <a:blip r:embed="rId2">
            <a:extLst>
              <a:ext uri="{28A0092B-C50C-407E-A947-70E740481C1C}">
                <a14:useLocalDpi xmlns:a14="http://schemas.microsoft.com/office/drawing/2010/main" val="0"/>
              </a:ext>
            </a:extLst>
          </a:blip>
          <a:stretch>
            <a:fillRect/>
          </a:stretch>
        </p:blipFill>
        <p:spPr>
          <a:xfrm>
            <a:off x="5660616" y="6001712"/>
            <a:ext cx="1845945" cy="802640"/>
          </a:xfrm>
          <a:prstGeom prst="rect">
            <a:avLst/>
          </a:prstGeom>
        </p:spPr>
      </p:pic>
      <p:pic>
        <p:nvPicPr>
          <p:cNvPr id="8" name="Imagen 7">
            <a:extLst>
              <a:ext uri="{FF2B5EF4-FFF2-40B4-BE49-F238E27FC236}">
                <a16:creationId xmlns:a16="http://schemas.microsoft.com/office/drawing/2014/main" xmlns="" id="{282FFC69-CEF8-4382-A998-647A6F72D7C0}"/>
              </a:ext>
            </a:extLst>
          </p:cNvPr>
          <p:cNvPicPr/>
          <p:nvPr/>
        </p:nvPicPr>
        <p:blipFill>
          <a:blip r:embed="rId3">
            <a:extLst>
              <a:ext uri="{28A0092B-C50C-407E-A947-70E740481C1C}">
                <a14:useLocalDpi xmlns:a14="http://schemas.microsoft.com/office/drawing/2010/main" val="0"/>
              </a:ext>
            </a:extLst>
          </a:blip>
          <a:stretch>
            <a:fillRect/>
          </a:stretch>
        </p:blipFill>
        <p:spPr>
          <a:xfrm>
            <a:off x="8091924" y="5858911"/>
            <a:ext cx="1730418" cy="1010826"/>
          </a:xfrm>
          <a:prstGeom prst="rect">
            <a:avLst/>
          </a:prstGeom>
        </p:spPr>
      </p:pic>
      <p:pic>
        <p:nvPicPr>
          <p:cNvPr id="9" name="Imagen 8">
            <a:extLst>
              <a:ext uri="{FF2B5EF4-FFF2-40B4-BE49-F238E27FC236}">
                <a16:creationId xmlns:a16="http://schemas.microsoft.com/office/drawing/2014/main" xmlns="" id="{46FF562A-AD62-47B9-8779-DDD80A9E806A}"/>
              </a:ext>
            </a:extLst>
          </p:cNvPr>
          <p:cNvPicPr>
            <a:picLocks noChangeAspect="1"/>
          </p:cNvPicPr>
          <p:nvPr/>
        </p:nvPicPr>
        <p:blipFill>
          <a:blip r:embed="rId4"/>
          <a:stretch>
            <a:fillRect/>
          </a:stretch>
        </p:blipFill>
        <p:spPr>
          <a:xfrm>
            <a:off x="2927648" y="6006988"/>
            <a:ext cx="2147605" cy="792088"/>
          </a:xfrm>
          <a:prstGeom prst="rect">
            <a:avLst/>
          </a:prstGeom>
        </p:spPr>
      </p:pic>
    </p:spTree>
    <p:extLst>
      <p:ext uri="{BB962C8B-B14F-4D97-AF65-F5344CB8AC3E}">
        <p14:creationId xmlns:p14="http://schemas.microsoft.com/office/powerpoint/2010/main" val="42349466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2"/>
          <p:cNvSpPr txBox="1">
            <a:spLocks/>
          </p:cNvSpPr>
          <p:nvPr/>
        </p:nvSpPr>
        <p:spPr>
          <a:xfrm>
            <a:off x="1847528" y="5445861"/>
            <a:ext cx="8229600" cy="70123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s-PY" sz="2400" b="1" dirty="0">
              <a:solidFill>
                <a:schemeClr val="bg2">
                  <a:lumMod val="10000"/>
                </a:schemeClr>
              </a:solidFill>
              <a:latin typeface="Segoe UI" panose="020B0502040204020203" pitchFamily="34" charset="0"/>
              <a:cs typeface="Segoe UI" panose="020B0502040204020203" pitchFamily="34" charset="0"/>
            </a:endParaRPr>
          </a:p>
        </p:txBody>
      </p:sp>
      <p:sp>
        <p:nvSpPr>
          <p:cNvPr id="2" name="Título 1"/>
          <p:cNvSpPr>
            <a:spLocks noGrp="1"/>
          </p:cNvSpPr>
          <p:nvPr>
            <p:ph type="title"/>
          </p:nvPr>
        </p:nvSpPr>
        <p:spPr>
          <a:xfrm>
            <a:off x="838200" y="365125"/>
            <a:ext cx="10515600" cy="831627"/>
          </a:xfrm>
          <a:gradFill>
            <a:gsLst>
              <a:gs pos="94000">
                <a:srgbClr val="DDAE8E"/>
              </a:gs>
              <a:gs pos="92000">
                <a:schemeClr val="accent2">
                  <a:lumMod val="20000"/>
                  <a:lumOff val="80000"/>
                </a:schemeClr>
              </a:gs>
              <a:gs pos="100000">
                <a:schemeClr val="accent2">
                  <a:shade val="50000"/>
                  <a:hueOff val="0"/>
                  <a:satOff val="0"/>
                  <a:lumOff val="0"/>
                  <a:alphaOff val="0"/>
                  <a:lumMod val="99000"/>
                  <a:satMod val="120000"/>
                  <a:shade val="78000"/>
                </a:schemeClr>
              </a:gs>
            </a:gsLst>
            <a:lin ang="5400000" scaled="0"/>
          </a:gradFill>
        </p:spPr>
        <p:txBody>
          <a:bodyPr>
            <a:normAutofit fontScale="90000"/>
          </a:bodyPr>
          <a:lstStyle/>
          <a:p>
            <a:pPr algn="ctr"/>
            <a:r>
              <a:rPr lang="es-PY" sz="3200" b="1" dirty="0">
                <a:solidFill>
                  <a:schemeClr val="accent2">
                    <a:lumMod val="50000"/>
                  </a:schemeClr>
                </a:solidFill>
                <a:effectLst>
                  <a:outerShdw blurRad="38100" dist="38100" dir="2700000" algn="tl">
                    <a:srgbClr val="000000">
                      <a:alpha val="43137"/>
                    </a:srgbClr>
                  </a:outerShdw>
                </a:effectLst>
                <a:latin typeface="Ebrima" panose="02000000000000000000" pitchFamily="2" charset="0"/>
                <a:ea typeface="Ebrima" panose="02000000000000000000" pitchFamily="2" charset="0"/>
                <a:cs typeface="Ebrima" panose="02000000000000000000" pitchFamily="2" charset="0"/>
              </a:rPr>
              <a:t>PROGRAMA DE FORTALECIMIENTO A COMEDORES DE ORGANIZACIONES COMUNITARIAS</a:t>
            </a:r>
          </a:p>
        </p:txBody>
      </p:sp>
      <p:sp>
        <p:nvSpPr>
          <p:cNvPr id="6" name="Rectángulo 5">
            <a:extLst>
              <a:ext uri="{FF2B5EF4-FFF2-40B4-BE49-F238E27FC236}">
                <a16:creationId xmlns:a16="http://schemas.microsoft.com/office/drawing/2014/main" xmlns="" id="{3C9F1EBD-7921-4810-AF89-92E5F7CDE8F9}"/>
              </a:ext>
            </a:extLst>
          </p:cNvPr>
          <p:cNvSpPr/>
          <p:nvPr/>
        </p:nvSpPr>
        <p:spPr>
          <a:xfrm>
            <a:off x="838200" y="1196752"/>
            <a:ext cx="10092680" cy="4216539"/>
          </a:xfrm>
          <a:prstGeom prst="rect">
            <a:avLst/>
          </a:prstGeom>
        </p:spPr>
        <p:txBody>
          <a:bodyPr wrap="square">
            <a:spAutoFit/>
          </a:bodyPr>
          <a:lstStyle/>
          <a:p>
            <a:pPr marL="457200" indent="-457200" algn="just">
              <a:buFont typeface="Wingdings" panose="05000000000000000000" pitchFamily="2" charset="2"/>
              <a:buChar char="v"/>
            </a:pPr>
            <a:r>
              <a:rPr lang="es-PY" sz="2400" dirty="0">
                <a:latin typeface="Ebrima" panose="02000000000000000000" pitchFamily="2" charset="0"/>
                <a:ea typeface="Ebrima" panose="02000000000000000000" pitchFamily="2" charset="0"/>
                <a:cs typeface="Ebrima" panose="02000000000000000000" pitchFamily="2" charset="0"/>
              </a:rPr>
              <a:t>Administrado por la institución desde el año 2016 a partir de un convenio de transferencia con la DIBEN s/Decreto </a:t>
            </a:r>
            <a:r>
              <a:rPr lang="es-PY" sz="2400" dirty="0" err="1">
                <a:latin typeface="Ebrima" panose="02000000000000000000" pitchFamily="2" charset="0"/>
                <a:ea typeface="Ebrima" panose="02000000000000000000" pitchFamily="2" charset="0"/>
                <a:cs typeface="Ebrima" panose="02000000000000000000" pitchFamily="2" charset="0"/>
              </a:rPr>
              <a:t>N°</a:t>
            </a:r>
            <a:r>
              <a:rPr lang="es-PY" sz="2400" dirty="0">
                <a:latin typeface="Ebrima" panose="02000000000000000000" pitchFamily="2" charset="0"/>
                <a:ea typeface="Ebrima" panose="02000000000000000000" pitchFamily="2" charset="0"/>
                <a:cs typeface="Ebrima" panose="02000000000000000000" pitchFamily="2" charset="0"/>
              </a:rPr>
              <a:t> 5179 del 25 de Abril del 2016.</a:t>
            </a:r>
          </a:p>
          <a:p>
            <a:pPr marL="457200" indent="-457200" algn="just">
              <a:buFont typeface="Wingdings" panose="05000000000000000000" pitchFamily="2" charset="2"/>
              <a:buChar char="v"/>
            </a:pPr>
            <a:endParaRPr lang="es-PY" sz="2400" dirty="0">
              <a:latin typeface="Ebrima" panose="02000000000000000000" pitchFamily="2" charset="0"/>
              <a:ea typeface="Ebrima" panose="02000000000000000000" pitchFamily="2" charset="0"/>
              <a:cs typeface="Ebrima" panose="02000000000000000000" pitchFamily="2" charset="0"/>
            </a:endParaRPr>
          </a:p>
          <a:p>
            <a:pPr marL="457200" indent="-457200" algn="just">
              <a:buFont typeface="Wingdings" panose="05000000000000000000" pitchFamily="2" charset="2"/>
              <a:buChar char="v"/>
            </a:pPr>
            <a:r>
              <a:rPr lang="es-PY" sz="2400" dirty="0">
                <a:latin typeface="Ebrima" panose="02000000000000000000" pitchFamily="2" charset="0"/>
                <a:ea typeface="Ebrima" panose="02000000000000000000" pitchFamily="2" charset="0"/>
                <a:cs typeface="Ebrima" panose="02000000000000000000" pitchFamily="2" charset="0"/>
              </a:rPr>
              <a:t>Actualmente reciben apoyo </a:t>
            </a:r>
            <a:r>
              <a:rPr lang="es-PY" sz="2400" b="1" dirty="0">
                <a:latin typeface="Ebrima" panose="02000000000000000000" pitchFamily="2" charset="0"/>
                <a:ea typeface="Ebrima" panose="02000000000000000000" pitchFamily="2" charset="0"/>
                <a:cs typeface="Ebrima" panose="02000000000000000000" pitchFamily="2" charset="0"/>
              </a:rPr>
              <a:t>103 Comedores</a:t>
            </a:r>
            <a:r>
              <a:rPr lang="es-PY" sz="2400" dirty="0">
                <a:latin typeface="Ebrima" panose="02000000000000000000" pitchFamily="2" charset="0"/>
                <a:ea typeface="Ebrima" panose="02000000000000000000" pitchFamily="2" charset="0"/>
                <a:cs typeface="Ebrima" panose="02000000000000000000" pitchFamily="2" charset="0"/>
              </a:rPr>
              <a:t>. Para el año 2019 se tiene previsto aumentar el número de organizaciones beneficiadas.</a:t>
            </a:r>
          </a:p>
          <a:p>
            <a:pPr algn="just"/>
            <a:endParaRPr lang="es-PY" sz="2400" dirty="0">
              <a:latin typeface="Ebrima" panose="02000000000000000000" pitchFamily="2" charset="0"/>
              <a:ea typeface="Ebrima" panose="02000000000000000000" pitchFamily="2" charset="0"/>
              <a:cs typeface="Ebrima" panose="02000000000000000000" pitchFamily="2" charset="0"/>
            </a:endParaRPr>
          </a:p>
          <a:p>
            <a:pPr marL="457200" indent="-457200" algn="just">
              <a:buFont typeface="Wingdings" panose="05000000000000000000" pitchFamily="2" charset="2"/>
              <a:buChar char="v"/>
            </a:pPr>
            <a:r>
              <a:rPr lang="es-PY" sz="2400" dirty="0">
                <a:effectLst/>
                <a:latin typeface="Ebrima" panose="02000000000000000000" pitchFamily="2" charset="0"/>
                <a:ea typeface="Ebrima" panose="02000000000000000000" pitchFamily="2" charset="0"/>
                <a:cs typeface="Ebrima" panose="02000000000000000000" pitchFamily="2" charset="0"/>
              </a:rPr>
              <a:t> </a:t>
            </a:r>
            <a:r>
              <a:rPr lang="es-PY" sz="2400" dirty="0">
                <a:latin typeface="Ebrima" panose="02000000000000000000" pitchFamily="2" charset="0"/>
                <a:ea typeface="Ebrima" panose="02000000000000000000" pitchFamily="2" charset="0"/>
                <a:cs typeface="Ebrima" panose="02000000000000000000" pitchFamily="2" charset="0"/>
              </a:rPr>
              <a:t>Es necesario la </a:t>
            </a:r>
            <a:r>
              <a:rPr lang="es-PY" sz="2400" b="1" dirty="0">
                <a:latin typeface="Ebrima" panose="02000000000000000000" pitchFamily="2" charset="0"/>
                <a:ea typeface="Ebrima" panose="02000000000000000000" pitchFamily="2" charset="0"/>
                <a:cs typeface="Ebrima" panose="02000000000000000000" pitchFamily="2" charset="0"/>
              </a:rPr>
              <a:t>creación de la estructura presupuestaria </a:t>
            </a:r>
            <a:r>
              <a:rPr lang="es-PY" sz="2400" dirty="0">
                <a:latin typeface="Ebrima" panose="02000000000000000000" pitchFamily="2" charset="0"/>
                <a:ea typeface="Ebrima" panose="02000000000000000000" pitchFamily="2" charset="0"/>
                <a:cs typeface="Ebrima" panose="02000000000000000000" pitchFamily="2" charset="0"/>
              </a:rPr>
              <a:t>del Programa para el año 2.019. Se requiere fortalecer las capacidades humanas de los participantes con una intervención mas integral.</a:t>
            </a:r>
          </a:p>
          <a:p>
            <a:pPr marL="457200" indent="-457200" algn="just">
              <a:buFont typeface="Wingdings" panose="05000000000000000000" pitchFamily="2" charset="2"/>
              <a:buChar char="v"/>
            </a:pPr>
            <a:endParaRPr lang="es-PY" sz="2800" dirty="0">
              <a:effectLst/>
              <a:latin typeface="Ebrima" panose="02000000000000000000" pitchFamily="2" charset="0"/>
              <a:ea typeface="Ebrima" panose="02000000000000000000" pitchFamily="2" charset="0"/>
              <a:cs typeface="Ebrima" panose="02000000000000000000" pitchFamily="2" charset="0"/>
            </a:endParaRPr>
          </a:p>
        </p:txBody>
      </p:sp>
      <p:pic>
        <p:nvPicPr>
          <p:cNvPr id="5" name="Imagen 4">
            <a:extLst>
              <a:ext uri="{FF2B5EF4-FFF2-40B4-BE49-F238E27FC236}">
                <a16:creationId xmlns:a16="http://schemas.microsoft.com/office/drawing/2014/main" xmlns="" id="{ECB5D0E5-EAC2-4B44-8956-71B5CD10BEF9}"/>
              </a:ext>
            </a:extLst>
          </p:cNvPr>
          <p:cNvPicPr/>
          <p:nvPr/>
        </p:nvPicPr>
        <p:blipFill>
          <a:blip r:embed="rId2">
            <a:extLst>
              <a:ext uri="{28A0092B-C50C-407E-A947-70E740481C1C}">
                <a14:useLocalDpi xmlns:a14="http://schemas.microsoft.com/office/drawing/2010/main" val="0"/>
              </a:ext>
            </a:extLst>
          </a:blip>
          <a:stretch>
            <a:fillRect/>
          </a:stretch>
        </p:blipFill>
        <p:spPr>
          <a:xfrm>
            <a:off x="5571985" y="5815631"/>
            <a:ext cx="1845945" cy="802640"/>
          </a:xfrm>
          <a:prstGeom prst="rect">
            <a:avLst/>
          </a:prstGeom>
        </p:spPr>
      </p:pic>
      <p:pic>
        <p:nvPicPr>
          <p:cNvPr id="8" name="Imagen 7">
            <a:extLst>
              <a:ext uri="{FF2B5EF4-FFF2-40B4-BE49-F238E27FC236}">
                <a16:creationId xmlns:a16="http://schemas.microsoft.com/office/drawing/2014/main" xmlns="" id="{25758362-C181-43EF-A72D-44DEF97F41AF}"/>
              </a:ext>
            </a:extLst>
          </p:cNvPr>
          <p:cNvPicPr>
            <a:picLocks noChangeAspect="1"/>
          </p:cNvPicPr>
          <p:nvPr/>
        </p:nvPicPr>
        <p:blipFill>
          <a:blip r:embed="rId3"/>
          <a:stretch>
            <a:fillRect/>
          </a:stretch>
        </p:blipFill>
        <p:spPr>
          <a:xfrm>
            <a:off x="2495600" y="5826183"/>
            <a:ext cx="2147605" cy="792088"/>
          </a:xfrm>
          <a:prstGeom prst="rect">
            <a:avLst/>
          </a:prstGeom>
        </p:spPr>
      </p:pic>
      <p:pic>
        <p:nvPicPr>
          <p:cNvPr id="9" name="Imagen 8">
            <a:extLst>
              <a:ext uri="{FF2B5EF4-FFF2-40B4-BE49-F238E27FC236}">
                <a16:creationId xmlns:a16="http://schemas.microsoft.com/office/drawing/2014/main" xmlns="" id="{03CE40A6-C09B-4970-87E3-D4D811A3BCAB}"/>
              </a:ext>
            </a:extLst>
          </p:cNvPr>
          <p:cNvPicPr/>
          <p:nvPr/>
        </p:nvPicPr>
        <p:blipFill>
          <a:blip r:embed="rId4">
            <a:extLst>
              <a:ext uri="{28A0092B-C50C-407E-A947-70E740481C1C}">
                <a14:useLocalDpi xmlns:a14="http://schemas.microsoft.com/office/drawing/2010/main" val="0"/>
              </a:ext>
            </a:extLst>
          </a:blip>
          <a:stretch>
            <a:fillRect/>
          </a:stretch>
        </p:blipFill>
        <p:spPr>
          <a:xfrm>
            <a:off x="8346710" y="5796477"/>
            <a:ext cx="1730418" cy="1010826"/>
          </a:xfrm>
          <a:prstGeom prst="rect">
            <a:avLst/>
          </a:prstGeom>
        </p:spPr>
      </p:pic>
    </p:spTree>
    <p:extLst>
      <p:ext uri="{BB962C8B-B14F-4D97-AF65-F5344CB8AC3E}">
        <p14:creationId xmlns:p14="http://schemas.microsoft.com/office/powerpoint/2010/main" val="40531571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xmlns="" id="{AFF39655-4DC3-4D7D-BD1F-AF94A6C45E3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3812"/>
            <a:ext cx="5143500" cy="3429000"/>
          </a:xfrm>
          <a:prstGeom prst="rect">
            <a:avLst/>
          </a:prstGeom>
        </p:spPr>
      </p:pic>
      <p:pic>
        <p:nvPicPr>
          <p:cNvPr id="6" name="Imagen 5">
            <a:extLst>
              <a:ext uri="{FF2B5EF4-FFF2-40B4-BE49-F238E27FC236}">
                <a16:creationId xmlns:a16="http://schemas.microsoft.com/office/drawing/2014/main" xmlns="" id="{9D10093E-7DDC-4072-8BD2-0268D0CB2D1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41032" y="1690688"/>
            <a:ext cx="7750968" cy="5167312"/>
          </a:xfrm>
          <a:prstGeom prst="rect">
            <a:avLst/>
          </a:prstGeom>
        </p:spPr>
      </p:pic>
      <p:pic>
        <p:nvPicPr>
          <p:cNvPr id="5" name="Imagen 4">
            <a:extLst>
              <a:ext uri="{FF2B5EF4-FFF2-40B4-BE49-F238E27FC236}">
                <a16:creationId xmlns:a16="http://schemas.microsoft.com/office/drawing/2014/main" xmlns="" id="{857C8BD1-D71E-48FE-8E83-5B06653CA92B}"/>
              </a:ext>
            </a:extLst>
          </p:cNvPr>
          <p:cNvPicPr/>
          <p:nvPr/>
        </p:nvPicPr>
        <p:blipFill>
          <a:blip r:embed="rId4">
            <a:extLst>
              <a:ext uri="{28A0092B-C50C-407E-A947-70E740481C1C}">
                <a14:useLocalDpi xmlns:a14="http://schemas.microsoft.com/office/drawing/2010/main" val="0"/>
              </a:ext>
            </a:extLst>
          </a:blip>
          <a:stretch>
            <a:fillRect/>
          </a:stretch>
        </p:blipFill>
        <p:spPr>
          <a:xfrm>
            <a:off x="7887583" y="255372"/>
            <a:ext cx="1845945" cy="802640"/>
          </a:xfrm>
          <a:prstGeom prst="rect">
            <a:avLst/>
          </a:prstGeom>
        </p:spPr>
      </p:pic>
      <p:pic>
        <p:nvPicPr>
          <p:cNvPr id="7" name="Imagen 6">
            <a:extLst>
              <a:ext uri="{FF2B5EF4-FFF2-40B4-BE49-F238E27FC236}">
                <a16:creationId xmlns:a16="http://schemas.microsoft.com/office/drawing/2014/main" xmlns="" id="{1F76F78E-CC28-493F-962A-9FFB3C348E1B}"/>
              </a:ext>
            </a:extLst>
          </p:cNvPr>
          <p:cNvPicPr/>
          <p:nvPr/>
        </p:nvPicPr>
        <p:blipFill>
          <a:blip r:embed="rId5">
            <a:extLst>
              <a:ext uri="{28A0092B-C50C-407E-A947-70E740481C1C}">
                <a14:useLocalDpi xmlns:a14="http://schemas.microsoft.com/office/drawing/2010/main" val="0"/>
              </a:ext>
            </a:extLst>
          </a:blip>
          <a:stretch>
            <a:fillRect/>
          </a:stretch>
        </p:blipFill>
        <p:spPr>
          <a:xfrm>
            <a:off x="10318891" y="112571"/>
            <a:ext cx="1730418" cy="1010826"/>
          </a:xfrm>
          <a:prstGeom prst="rect">
            <a:avLst/>
          </a:prstGeom>
        </p:spPr>
      </p:pic>
      <p:pic>
        <p:nvPicPr>
          <p:cNvPr id="8" name="Imagen 7">
            <a:extLst>
              <a:ext uri="{FF2B5EF4-FFF2-40B4-BE49-F238E27FC236}">
                <a16:creationId xmlns:a16="http://schemas.microsoft.com/office/drawing/2014/main" xmlns="" id="{417FB512-C6D3-4BAA-AFFF-6AF7291FC9F5}"/>
              </a:ext>
            </a:extLst>
          </p:cNvPr>
          <p:cNvPicPr>
            <a:picLocks noChangeAspect="1"/>
          </p:cNvPicPr>
          <p:nvPr/>
        </p:nvPicPr>
        <p:blipFill>
          <a:blip r:embed="rId6"/>
          <a:stretch>
            <a:fillRect/>
          </a:stretch>
        </p:blipFill>
        <p:spPr>
          <a:xfrm>
            <a:off x="5154615" y="260648"/>
            <a:ext cx="2147605" cy="792088"/>
          </a:xfrm>
          <a:prstGeom prst="rect">
            <a:avLst/>
          </a:prstGeom>
        </p:spPr>
      </p:pic>
    </p:spTree>
    <p:extLst>
      <p:ext uri="{BB962C8B-B14F-4D97-AF65-F5344CB8AC3E}">
        <p14:creationId xmlns:p14="http://schemas.microsoft.com/office/powerpoint/2010/main" val="7135316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pbs.twimg.com/media/DmRfNOoW0AESC1P.jpg:large">
            <a:extLst>
              <a:ext uri="{FF2B5EF4-FFF2-40B4-BE49-F238E27FC236}">
                <a16:creationId xmlns:a16="http://schemas.microsoft.com/office/drawing/2014/main" xmlns="" id="{3B47D55F-5F79-4A26-AF14-076EE4A96524}"/>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b="13403"/>
          <a:stretch/>
        </p:blipFill>
        <p:spPr bwMode="auto">
          <a:xfrm>
            <a:off x="1490054" y="332656"/>
            <a:ext cx="9718513" cy="63119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73555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xmlns="" id="{33E034BC-A1E7-4A19-B453-C6A89F41870C}"/>
              </a:ext>
            </a:extLst>
          </p:cNvPr>
          <p:cNvSpPr txBox="1">
            <a:spLocks/>
          </p:cNvSpPr>
          <p:nvPr/>
        </p:nvSpPr>
        <p:spPr>
          <a:xfrm>
            <a:off x="1055440" y="1268761"/>
            <a:ext cx="10515600" cy="4680520"/>
          </a:xfrm>
          <a:prstGeom prst="rect">
            <a:avLst/>
          </a:prstGeom>
          <a:gradFill>
            <a:gsLst>
              <a:gs pos="94000">
                <a:srgbClr val="DDAE8E"/>
              </a:gs>
              <a:gs pos="92000">
                <a:schemeClr val="accent2">
                  <a:lumMod val="20000"/>
                  <a:lumOff val="80000"/>
                </a:schemeClr>
              </a:gs>
              <a:gs pos="100000">
                <a:schemeClr val="accent2">
                  <a:shade val="50000"/>
                  <a:hueOff val="0"/>
                  <a:satOff val="0"/>
                  <a:lumOff val="0"/>
                  <a:alphaOff val="0"/>
                  <a:lumMod val="99000"/>
                  <a:satMod val="120000"/>
                  <a:shade val="78000"/>
                </a:schemeClr>
              </a:gs>
            </a:gsLst>
            <a:lin ang="5400000" scaled="0"/>
          </a:gradFill>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PY" sz="3200" b="1" dirty="0">
                <a:solidFill>
                  <a:schemeClr val="accent2">
                    <a:lumMod val="50000"/>
                  </a:schemeClr>
                </a:solidFill>
                <a:effectLst>
                  <a:outerShdw blurRad="38100" dist="38100" dir="2700000" algn="tl">
                    <a:srgbClr val="000000">
                      <a:alpha val="43137"/>
                    </a:srgbClr>
                  </a:outerShdw>
                </a:effectLst>
                <a:latin typeface="Ebrima" panose="02000000000000000000" pitchFamily="2" charset="0"/>
                <a:ea typeface="Ebrima" panose="02000000000000000000" pitchFamily="2" charset="0"/>
                <a:cs typeface="Ebrima" panose="02000000000000000000" pitchFamily="2" charset="0"/>
              </a:rPr>
              <a:t>¡MUCHAS GRACIAS!</a:t>
            </a:r>
          </a:p>
          <a:p>
            <a:pPr algn="ctr"/>
            <a:endParaRPr lang="es-PY" sz="3200" b="1" dirty="0">
              <a:solidFill>
                <a:schemeClr val="accent2">
                  <a:lumMod val="50000"/>
                </a:schemeClr>
              </a:solidFill>
              <a:effectLst>
                <a:outerShdw blurRad="38100" dist="38100" dir="2700000" algn="tl">
                  <a:srgbClr val="000000">
                    <a:alpha val="43137"/>
                  </a:srgbClr>
                </a:outerShdw>
              </a:effectLst>
              <a:latin typeface="Ebrima" panose="02000000000000000000" pitchFamily="2" charset="0"/>
              <a:ea typeface="Ebrima" panose="02000000000000000000" pitchFamily="2" charset="0"/>
              <a:cs typeface="Ebrima" panose="02000000000000000000" pitchFamily="2" charset="0"/>
              <a:hlinkClick r:id="rId2"/>
            </a:endParaRPr>
          </a:p>
          <a:p>
            <a:pPr algn="ctr"/>
            <a:endParaRPr lang="es-PY" sz="3200" b="1" dirty="0">
              <a:solidFill>
                <a:schemeClr val="accent2">
                  <a:lumMod val="50000"/>
                </a:schemeClr>
              </a:solidFill>
              <a:effectLst>
                <a:outerShdw blurRad="38100" dist="38100" dir="2700000" algn="tl">
                  <a:srgbClr val="000000">
                    <a:alpha val="43137"/>
                  </a:srgbClr>
                </a:outerShdw>
              </a:effectLst>
              <a:latin typeface="Ebrima" panose="02000000000000000000" pitchFamily="2" charset="0"/>
              <a:ea typeface="Ebrima" panose="02000000000000000000" pitchFamily="2" charset="0"/>
              <a:cs typeface="Ebrima" panose="02000000000000000000" pitchFamily="2" charset="0"/>
              <a:hlinkClick r:id="rId2"/>
            </a:endParaRPr>
          </a:p>
          <a:p>
            <a:pPr algn="ctr"/>
            <a:r>
              <a:rPr lang="es-PY" sz="3200" b="1" dirty="0">
                <a:solidFill>
                  <a:schemeClr val="accent2">
                    <a:lumMod val="50000"/>
                  </a:schemeClr>
                </a:solidFill>
                <a:effectLst>
                  <a:outerShdw blurRad="38100" dist="38100" dir="2700000" algn="tl">
                    <a:srgbClr val="000000">
                      <a:alpha val="43137"/>
                    </a:srgbClr>
                  </a:outerShdw>
                </a:effectLst>
                <a:latin typeface="Ebrima" panose="02000000000000000000" pitchFamily="2" charset="0"/>
                <a:ea typeface="Ebrima" panose="02000000000000000000" pitchFamily="2" charset="0"/>
                <a:cs typeface="Ebrima" panose="02000000000000000000" pitchFamily="2" charset="0"/>
                <a:hlinkClick r:id="rId2"/>
              </a:rPr>
              <a:t>www.mds.gov.py</a:t>
            </a:r>
            <a:endParaRPr lang="es-PY" sz="3200" b="1" dirty="0">
              <a:solidFill>
                <a:schemeClr val="accent2">
                  <a:lumMod val="50000"/>
                </a:schemeClr>
              </a:solidFill>
              <a:effectLst>
                <a:outerShdw blurRad="38100" dist="38100" dir="2700000" algn="tl">
                  <a:srgbClr val="000000">
                    <a:alpha val="43137"/>
                  </a:srgbClr>
                </a:outerShdw>
              </a:effectLst>
              <a:latin typeface="Ebrima" panose="02000000000000000000" pitchFamily="2" charset="0"/>
              <a:ea typeface="Ebrima" panose="02000000000000000000" pitchFamily="2" charset="0"/>
              <a:cs typeface="Ebrima" panose="02000000000000000000" pitchFamily="2" charset="0"/>
            </a:endParaRPr>
          </a:p>
          <a:p>
            <a:pPr algn="ctr"/>
            <a:endParaRPr lang="es-PY" sz="3200" b="1" dirty="0">
              <a:solidFill>
                <a:schemeClr val="accent2">
                  <a:lumMod val="50000"/>
                </a:schemeClr>
              </a:solidFill>
              <a:effectLst>
                <a:outerShdw blurRad="38100" dist="38100" dir="2700000" algn="tl">
                  <a:srgbClr val="000000">
                    <a:alpha val="43137"/>
                  </a:srgbClr>
                </a:outerShdw>
              </a:effectLst>
              <a:latin typeface="Ebrima" panose="02000000000000000000" pitchFamily="2" charset="0"/>
              <a:ea typeface="Ebrima" panose="02000000000000000000" pitchFamily="2" charset="0"/>
              <a:cs typeface="Ebrima" panose="02000000000000000000" pitchFamily="2" charset="0"/>
            </a:endParaRPr>
          </a:p>
          <a:p>
            <a:pPr algn="ctr"/>
            <a:endParaRPr lang="es-PY" sz="3200" b="1" dirty="0">
              <a:solidFill>
                <a:schemeClr val="accent2">
                  <a:lumMod val="50000"/>
                </a:schemeClr>
              </a:solidFill>
              <a:effectLst>
                <a:outerShdw blurRad="38100" dist="38100" dir="2700000" algn="tl">
                  <a:srgbClr val="000000">
                    <a:alpha val="43137"/>
                  </a:srgbClr>
                </a:outerShdw>
              </a:effectLst>
              <a:latin typeface="Ebrima" panose="02000000000000000000" pitchFamily="2" charset="0"/>
              <a:ea typeface="Ebrima" panose="02000000000000000000" pitchFamily="2" charset="0"/>
              <a:cs typeface="Ebrima" panose="02000000000000000000" pitchFamily="2" charset="0"/>
            </a:endParaRPr>
          </a:p>
          <a:p>
            <a:pPr algn="ctr"/>
            <a:endParaRPr lang="es-PY" sz="3200" b="1" dirty="0">
              <a:solidFill>
                <a:schemeClr val="accent2">
                  <a:lumMod val="50000"/>
                </a:schemeClr>
              </a:solidFill>
              <a:effectLst>
                <a:outerShdw blurRad="38100" dist="38100" dir="2700000" algn="tl">
                  <a:srgbClr val="000000">
                    <a:alpha val="43137"/>
                  </a:srgbClr>
                </a:outerShdw>
              </a:effectLst>
              <a:latin typeface="Ebrima" panose="02000000000000000000" pitchFamily="2" charset="0"/>
              <a:ea typeface="Ebrima" panose="02000000000000000000" pitchFamily="2" charset="0"/>
              <a:cs typeface="Ebrima" panose="02000000000000000000" pitchFamily="2" charset="0"/>
            </a:endParaRPr>
          </a:p>
          <a:p>
            <a:pPr algn="ctr"/>
            <a:endParaRPr lang="es-PY" sz="3200" b="1" dirty="0">
              <a:solidFill>
                <a:schemeClr val="accent2">
                  <a:lumMod val="50000"/>
                </a:schemeClr>
              </a:solidFill>
              <a:effectLst>
                <a:outerShdw blurRad="38100" dist="38100" dir="2700000" algn="tl">
                  <a:srgbClr val="000000">
                    <a:alpha val="43137"/>
                  </a:srgbClr>
                </a:outerShdw>
              </a:effectLst>
              <a:latin typeface="Ebrima" panose="02000000000000000000" pitchFamily="2" charset="0"/>
              <a:ea typeface="Ebrima" panose="02000000000000000000" pitchFamily="2" charset="0"/>
              <a:cs typeface="Ebrima" panose="02000000000000000000" pitchFamily="2" charset="0"/>
            </a:endParaRPr>
          </a:p>
          <a:p>
            <a:pPr algn="ctr"/>
            <a:endParaRPr lang="es-PY" sz="3200" b="1" dirty="0">
              <a:solidFill>
                <a:schemeClr val="accent2">
                  <a:lumMod val="50000"/>
                </a:schemeClr>
              </a:solidFill>
              <a:effectLst>
                <a:outerShdw blurRad="38100" dist="38100" dir="2700000" algn="tl">
                  <a:srgbClr val="000000">
                    <a:alpha val="43137"/>
                  </a:srgbClr>
                </a:outerShdw>
              </a:effectLst>
              <a:latin typeface="Ebrima" panose="02000000000000000000" pitchFamily="2" charset="0"/>
              <a:ea typeface="Ebrima" panose="02000000000000000000" pitchFamily="2" charset="0"/>
              <a:cs typeface="Ebrima" panose="02000000000000000000" pitchFamily="2" charset="0"/>
            </a:endParaRPr>
          </a:p>
        </p:txBody>
      </p:sp>
      <p:pic>
        <p:nvPicPr>
          <p:cNvPr id="3" name="Imagen 2">
            <a:extLst>
              <a:ext uri="{FF2B5EF4-FFF2-40B4-BE49-F238E27FC236}">
                <a16:creationId xmlns:a16="http://schemas.microsoft.com/office/drawing/2014/main" xmlns="" id="{914BEA53-B6CF-4568-9641-9AEB5784010E}"/>
              </a:ext>
            </a:extLst>
          </p:cNvPr>
          <p:cNvPicPr/>
          <p:nvPr/>
        </p:nvPicPr>
        <p:blipFill>
          <a:blip r:embed="rId3">
            <a:extLst>
              <a:ext uri="{28A0092B-C50C-407E-A947-70E740481C1C}">
                <a14:useLocalDpi xmlns:a14="http://schemas.microsoft.com/office/drawing/2010/main" val="0"/>
              </a:ext>
            </a:extLst>
          </a:blip>
          <a:stretch>
            <a:fillRect/>
          </a:stretch>
        </p:blipFill>
        <p:spPr>
          <a:xfrm>
            <a:off x="5660616" y="4503844"/>
            <a:ext cx="1845945" cy="802640"/>
          </a:xfrm>
          <a:prstGeom prst="rect">
            <a:avLst/>
          </a:prstGeom>
        </p:spPr>
      </p:pic>
      <p:pic>
        <p:nvPicPr>
          <p:cNvPr id="5" name="Imagen 4">
            <a:extLst>
              <a:ext uri="{FF2B5EF4-FFF2-40B4-BE49-F238E27FC236}">
                <a16:creationId xmlns:a16="http://schemas.microsoft.com/office/drawing/2014/main" xmlns="" id="{664E4CBB-501F-403A-B804-9E44E1C2B779}"/>
              </a:ext>
            </a:extLst>
          </p:cNvPr>
          <p:cNvPicPr/>
          <p:nvPr/>
        </p:nvPicPr>
        <p:blipFill>
          <a:blip r:embed="rId4">
            <a:extLst>
              <a:ext uri="{28A0092B-C50C-407E-A947-70E740481C1C}">
                <a14:useLocalDpi xmlns:a14="http://schemas.microsoft.com/office/drawing/2010/main" val="0"/>
              </a:ext>
            </a:extLst>
          </a:blip>
          <a:stretch>
            <a:fillRect/>
          </a:stretch>
        </p:blipFill>
        <p:spPr>
          <a:xfrm>
            <a:off x="8091924" y="4361043"/>
            <a:ext cx="1730418" cy="1010826"/>
          </a:xfrm>
          <a:prstGeom prst="rect">
            <a:avLst/>
          </a:prstGeom>
        </p:spPr>
      </p:pic>
      <p:pic>
        <p:nvPicPr>
          <p:cNvPr id="6" name="Imagen 5">
            <a:extLst>
              <a:ext uri="{FF2B5EF4-FFF2-40B4-BE49-F238E27FC236}">
                <a16:creationId xmlns:a16="http://schemas.microsoft.com/office/drawing/2014/main" xmlns="" id="{34ABF914-1DD8-45F7-A5C3-C6D8546150BF}"/>
              </a:ext>
            </a:extLst>
          </p:cNvPr>
          <p:cNvPicPr>
            <a:picLocks noChangeAspect="1"/>
          </p:cNvPicPr>
          <p:nvPr/>
        </p:nvPicPr>
        <p:blipFill>
          <a:blip r:embed="rId5"/>
          <a:stretch>
            <a:fillRect/>
          </a:stretch>
        </p:blipFill>
        <p:spPr>
          <a:xfrm>
            <a:off x="2927648" y="4509120"/>
            <a:ext cx="2147605" cy="792088"/>
          </a:xfrm>
          <a:prstGeom prst="rect">
            <a:avLst/>
          </a:prstGeom>
        </p:spPr>
      </p:pic>
    </p:spTree>
    <p:extLst>
      <p:ext uri="{BB962C8B-B14F-4D97-AF65-F5344CB8AC3E}">
        <p14:creationId xmlns:p14="http://schemas.microsoft.com/office/powerpoint/2010/main" val="21537055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p:cNvGraphicFramePr/>
          <p:nvPr>
            <p:extLst>
              <p:ext uri="{D42A27DB-BD31-4B8C-83A1-F6EECF244321}">
                <p14:modId xmlns:p14="http://schemas.microsoft.com/office/powerpoint/2010/main" val="2456666803"/>
              </p:ext>
            </p:extLst>
          </p:nvPr>
        </p:nvGraphicFramePr>
        <p:xfrm>
          <a:off x="1061411" y="476672"/>
          <a:ext cx="9781146" cy="9512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8" name="17 Rectángulo"/>
          <p:cNvSpPr/>
          <p:nvPr/>
        </p:nvSpPr>
        <p:spPr>
          <a:xfrm>
            <a:off x="1061410" y="1844824"/>
            <a:ext cx="10075149" cy="2062103"/>
          </a:xfrm>
          <a:prstGeom prst="rect">
            <a:avLst/>
          </a:prstGeom>
        </p:spPr>
        <p:txBody>
          <a:bodyPr wrap="square">
            <a:spAutoFit/>
          </a:bodyPr>
          <a:lstStyle/>
          <a:p>
            <a:pPr algn="just">
              <a:spcBef>
                <a:spcPts val="600"/>
              </a:spcBef>
            </a:pPr>
            <a:r>
              <a:rPr lang="es-PY" sz="3200" b="1" dirty="0">
                <a:latin typeface="+mj-lt"/>
                <a:ea typeface="Ebrima" panose="02000000000000000000" pitchFamily="2" charset="0"/>
                <a:cs typeface="Ebrima" panose="02000000000000000000" pitchFamily="2" charset="0"/>
              </a:rPr>
              <a:t>La Ley Nº 6.137/2018 de fecha 10 de agosto de 2018 </a:t>
            </a:r>
            <a:r>
              <a:rPr lang="es-PY" sz="3200" b="1" i="1" dirty="0">
                <a:latin typeface="+mj-lt"/>
                <a:ea typeface="Ebrima" panose="02000000000000000000" pitchFamily="2" charset="0"/>
                <a:cs typeface="Ebrima" panose="02000000000000000000" pitchFamily="2" charset="0"/>
              </a:rPr>
              <a:t> </a:t>
            </a:r>
            <a:r>
              <a:rPr lang="es-PY" sz="3200" b="1" dirty="0">
                <a:latin typeface="+mj-lt"/>
                <a:ea typeface="Ebrima" panose="02000000000000000000" pitchFamily="2" charset="0"/>
                <a:cs typeface="Ebrima" panose="02000000000000000000" pitchFamily="2" charset="0"/>
              </a:rPr>
              <a:t>eleva al rango de Ministerio a la Secretaría de Acción Social y pasa a denominarse Ministerio de Desarrollo Social, en vigencia desde el 15 de agosto de 2.018</a:t>
            </a:r>
            <a:endParaRPr lang="es-ES" sz="3200" b="1" dirty="0">
              <a:solidFill>
                <a:schemeClr val="tx2">
                  <a:lumMod val="50000"/>
                </a:schemeClr>
              </a:solidFill>
              <a:latin typeface="+mj-lt"/>
              <a:ea typeface="Ebrima" panose="02000000000000000000" pitchFamily="2" charset="0"/>
              <a:cs typeface="Ebrima" panose="02000000000000000000" pitchFamily="2" charset="0"/>
            </a:endParaRPr>
          </a:p>
        </p:txBody>
      </p:sp>
      <p:pic>
        <p:nvPicPr>
          <p:cNvPr id="8" name="Imagen 7">
            <a:extLst>
              <a:ext uri="{FF2B5EF4-FFF2-40B4-BE49-F238E27FC236}">
                <a16:creationId xmlns:a16="http://schemas.microsoft.com/office/drawing/2014/main" xmlns="" id="{0679159D-3C4A-442B-9348-D1FD2786752F}"/>
              </a:ext>
            </a:extLst>
          </p:cNvPr>
          <p:cNvPicPr/>
          <p:nvPr/>
        </p:nvPicPr>
        <p:blipFill>
          <a:blip r:embed="rId8" cstate="print">
            <a:extLst>
              <a:ext uri="{28A0092B-C50C-407E-A947-70E740481C1C}">
                <a14:useLocalDpi xmlns:a14="http://schemas.microsoft.com/office/drawing/2010/main" val="0"/>
              </a:ext>
            </a:extLst>
          </a:blip>
          <a:stretch>
            <a:fillRect/>
          </a:stretch>
        </p:blipFill>
        <p:spPr>
          <a:xfrm>
            <a:off x="5847503" y="6237611"/>
            <a:ext cx="1227010" cy="378479"/>
          </a:xfrm>
          <a:prstGeom prst="rect">
            <a:avLst/>
          </a:prstGeom>
        </p:spPr>
      </p:pic>
      <p:pic>
        <p:nvPicPr>
          <p:cNvPr id="9" name="Imagen 8">
            <a:extLst>
              <a:ext uri="{FF2B5EF4-FFF2-40B4-BE49-F238E27FC236}">
                <a16:creationId xmlns:a16="http://schemas.microsoft.com/office/drawing/2014/main" xmlns="" id="{1528D150-531E-4C71-B984-FC4AF16D2125}"/>
              </a:ext>
            </a:extLst>
          </p:cNvPr>
          <p:cNvPicPr/>
          <p:nvPr/>
        </p:nvPicPr>
        <p:blipFill>
          <a:blip r:embed="rId9">
            <a:extLst>
              <a:ext uri="{28A0092B-C50C-407E-A947-70E740481C1C}">
                <a14:useLocalDpi xmlns:a14="http://schemas.microsoft.com/office/drawing/2010/main" val="0"/>
              </a:ext>
            </a:extLst>
          </a:blip>
          <a:stretch>
            <a:fillRect/>
          </a:stretch>
        </p:blipFill>
        <p:spPr>
          <a:xfrm>
            <a:off x="8240076" y="6204828"/>
            <a:ext cx="1150218" cy="476647"/>
          </a:xfrm>
          <a:prstGeom prst="rect">
            <a:avLst/>
          </a:prstGeom>
        </p:spPr>
      </p:pic>
      <p:pic>
        <p:nvPicPr>
          <p:cNvPr id="10" name="Imagen 9">
            <a:extLst>
              <a:ext uri="{FF2B5EF4-FFF2-40B4-BE49-F238E27FC236}">
                <a16:creationId xmlns:a16="http://schemas.microsoft.com/office/drawing/2014/main" xmlns="" id="{B17B0F67-B5D8-4EB0-9680-EA0E3B26923A}"/>
              </a:ext>
            </a:extLst>
          </p:cNvPr>
          <p:cNvPicPr>
            <a:picLocks noChangeAspect="1"/>
          </p:cNvPicPr>
          <p:nvPr/>
        </p:nvPicPr>
        <p:blipFill>
          <a:blip r:embed="rId10"/>
          <a:stretch>
            <a:fillRect/>
          </a:stretch>
        </p:blipFill>
        <p:spPr>
          <a:xfrm>
            <a:off x="3215680" y="6084309"/>
            <a:ext cx="1427525" cy="52650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p:cNvGraphicFramePr/>
          <p:nvPr>
            <p:extLst>
              <p:ext uri="{D42A27DB-BD31-4B8C-83A1-F6EECF244321}">
                <p14:modId xmlns:p14="http://schemas.microsoft.com/office/powerpoint/2010/main" val="293236854"/>
              </p:ext>
            </p:extLst>
          </p:nvPr>
        </p:nvGraphicFramePr>
        <p:xfrm>
          <a:off x="1271465" y="101512"/>
          <a:ext cx="9781146" cy="9512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10 Rectángulo"/>
          <p:cNvSpPr/>
          <p:nvPr/>
        </p:nvSpPr>
        <p:spPr>
          <a:xfrm>
            <a:off x="1847528" y="2230710"/>
            <a:ext cx="10081120" cy="646331"/>
          </a:xfrm>
          <a:prstGeom prst="rect">
            <a:avLst/>
          </a:prstGeom>
        </p:spPr>
        <p:txBody>
          <a:bodyPr wrap="square">
            <a:spAutoFit/>
          </a:bodyPr>
          <a:lstStyle/>
          <a:p>
            <a:pPr algn="just">
              <a:spcBef>
                <a:spcPts val="600"/>
              </a:spcBef>
            </a:pPr>
            <a:r>
              <a:rPr lang="es-ES" b="1" dirty="0">
                <a:latin typeface="Humanst521 BT" panose="020B0602020204020204" pitchFamily="34" charset="0"/>
              </a:rPr>
              <a:t>Implementar un sistema de acceso de la ciudadanía a la atención institucional, con calidad y calidez </a:t>
            </a:r>
            <a:r>
              <a:rPr lang="es-ES" dirty="0">
                <a:solidFill>
                  <a:schemeClr val="tx2">
                    <a:lumMod val="50000"/>
                  </a:schemeClr>
                </a:solidFill>
                <a:latin typeface="Humanst521 BT" panose="020B0602020204020204" pitchFamily="34" charset="0"/>
              </a:rPr>
              <a:t>. </a:t>
            </a:r>
          </a:p>
        </p:txBody>
      </p:sp>
      <p:pic>
        <p:nvPicPr>
          <p:cNvPr id="5125" name="Picture 5" descr="C:\Users\dlopez\Desktop\Iconografias\rompe.png"/>
          <p:cNvPicPr>
            <a:picLocks noChangeAspect="1" noChangeArrowheads="1"/>
          </p:cNvPicPr>
          <p:nvPr/>
        </p:nvPicPr>
        <p:blipFill>
          <a:blip r:embed="rId8" cstate="print">
            <a:duotone>
              <a:schemeClr val="accent2">
                <a:shade val="45000"/>
                <a:satMod val="135000"/>
              </a:schemeClr>
              <a:prstClr val="white"/>
            </a:duotone>
          </a:blip>
          <a:srcRect/>
          <a:stretch>
            <a:fillRect/>
          </a:stretch>
        </p:blipFill>
        <p:spPr bwMode="auto">
          <a:xfrm rot="5400000">
            <a:off x="938122" y="1483231"/>
            <a:ext cx="449925" cy="451776"/>
          </a:xfrm>
          <a:prstGeom prst="rect">
            <a:avLst/>
          </a:prstGeom>
          <a:solidFill>
            <a:schemeClr val="bg1"/>
          </a:solidFill>
        </p:spPr>
      </p:pic>
      <p:sp>
        <p:nvSpPr>
          <p:cNvPr id="18" name="17 Rectángulo"/>
          <p:cNvSpPr/>
          <p:nvPr/>
        </p:nvSpPr>
        <p:spPr>
          <a:xfrm>
            <a:off x="1847528" y="1405772"/>
            <a:ext cx="10081120" cy="646331"/>
          </a:xfrm>
          <a:prstGeom prst="rect">
            <a:avLst/>
          </a:prstGeom>
        </p:spPr>
        <p:txBody>
          <a:bodyPr wrap="square">
            <a:spAutoFit/>
          </a:bodyPr>
          <a:lstStyle/>
          <a:p>
            <a:pPr algn="just">
              <a:spcBef>
                <a:spcPts val="600"/>
              </a:spcBef>
            </a:pPr>
            <a:r>
              <a:rPr lang="es-ES" b="1" dirty="0">
                <a:latin typeface="Humanst521 BT" panose="020B0602020204020204" pitchFamily="34" charset="0"/>
              </a:rPr>
              <a:t>Desarrollar una red de bienes y servicios enfocado a la población en situación de pobreza, pobreza extrema y vulnerabilidad social.</a:t>
            </a:r>
            <a:endParaRPr lang="es-ES" dirty="0">
              <a:solidFill>
                <a:schemeClr val="tx2">
                  <a:lumMod val="50000"/>
                </a:schemeClr>
              </a:solidFill>
              <a:latin typeface="Humanst521 BT" panose="020B0602020204020204" pitchFamily="34" charset="0"/>
            </a:endParaRPr>
          </a:p>
        </p:txBody>
      </p:sp>
      <p:sp>
        <p:nvSpPr>
          <p:cNvPr id="20" name="19 Rectángulo"/>
          <p:cNvSpPr/>
          <p:nvPr/>
        </p:nvSpPr>
        <p:spPr>
          <a:xfrm>
            <a:off x="1892323" y="3106448"/>
            <a:ext cx="8951832" cy="369332"/>
          </a:xfrm>
          <a:prstGeom prst="rect">
            <a:avLst/>
          </a:prstGeom>
        </p:spPr>
        <p:txBody>
          <a:bodyPr wrap="square">
            <a:spAutoFit/>
          </a:bodyPr>
          <a:lstStyle/>
          <a:p>
            <a:pPr algn="just">
              <a:spcBef>
                <a:spcPts val="600"/>
              </a:spcBef>
            </a:pPr>
            <a:r>
              <a:rPr lang="es-ES" b="1" dirty="0">
                <a:latin typeface="Humanst521 BT" panose="020B0602020204020204" pitchFamily="34" charset="0"/>
              </a:rPr>
              <a:t>Institucionalizar los mecanismos de articulación interinstitucional</a:t>
            </a:r>
            <a:r>
              <a:rPr lang="es-ES" dirty="0">
                <a:solidFill>
                  <a:schemeClr val="tx2">
                    <a:lumMod val="50000"/>
                  </a:schemeClr>
                </a:solidFill>
                <a:latin typeface="Humanst521 BT" panose="020B0602020204020204" pitchFamily="34" charset="0"/>
              </a:rPr>
              <a:t>. </a:t>
            </a:r>
          </a:p>
        </p:txBody>
      </p:sp>
      <p:sp>
        <p:nvSpPr>
          <p:cNvPr id="21" name="20 Rectángulo"/>
          <p:cNvSpPr/>
          <p:nvPr/>
        </p:nvSpPr>
        <p:spPr>
          <a:xfrm>
            <a:off x="1937119" y="3890662"/>
            <a:ext cx="8862240" cy="369332"/>
          </a:xfrm>
          <a:prstGeom prst="rect">
            <a:avLst/>
          </a:prstGeom>
        </p:spPr>
        <p:txBody>
          <a:bodyPr wrap="square">
            <a:spAutoFit/>
          </a:bodyPr>
          <a:lstStyle/>
          <a:p>
            <a:pPr algn="just">
              <a:spcBef>
                <a:spcPts val="600"/>
              </a:spcBef>
            </a:pPr>
            <a:r>
              <a:rPr lang="es-ES" b="1" dirty="0">
                <a:latin typeface="Humanst521 BT" panose="020B0602020204020204" pitchFamily="34" charset="0"/>
              </a:rPr>
              <a:t>Implementar mecanismos de comunicación eficientes hacia la ciudadanía</a:t>
            </a:r>
            <a:r>
              <a:rPr lang="es-ES" dirty="0">
                <a:solidFill>
                  <a:schemeClr val="tx2">
                    <a:lumMod val="50000"/>
                  </a:schemeClr>
                </a:solidFill>
                <a:latin typeface="Humanst521 BT" panose="020B0602020204020204" pitchFamily="34" charset="0"/>
              </a:rPr>
              <a:t>.</a:t>
            </a:r>
            <a:endParaRPr lang="it-IT" dirty="0">
              <a:solidFill>
                <a:schemeClr val="tx2">
                  <a:lumMod val="50000"/>
                </a:schemeClr>
              </a:solidFill>
              <a:latin typeface="Humanst521 BT" panose="020B0602020204020204" pitchFamily="34" charset="0"/>
            </a:endParaRPr>
          </a:p>
        </p:txBody>
      </p:sp>
      <p:sp>
        <p:nvSpPr>
          <p:cNvPr id="22" name="21 Rectángulo"/>
          <p:cNvSpPr/>
          <p:nvPr/>
        </p:nvSpPr>
        <p:spPr>
          <a:xfrm>
            <a:off x="1937119" y="4674876"/>
            <a:ext cx="8649258" cy="369332"/>
          </a:xfrm>
          <a:prstGeom prst="rect">
            <a:avLst/>
          </a:prstGeom>
        </p:spPr>
        <p:txBody>
          <a:bodyPr wrap="square">
            <a:spAutoFit/>
          </a:bodyPr>
          <a:lstStyle/>
          <a:p>
            <a:pPr algn="just">
              <a:spcBef>
                <a:spcPts val="600"/>
              </a:spcBef>
            </a:pPr>
            <a:r>
              <a:rPr lang="es-ES" b="1" dirty="0">
                <a:latin typeface="Humanst521 BT" panose="020B0602020204020204" pitchFamily="34" charset="0"/>
              </a:rPr>
              <a:t>Institucionalizar una gestión integrada orientada a resultados</a:t>
            </a:r>
            <a:r>
              <a:rPr lang="it-IT" dirty="0">
                <a:solidFill>
                  <a:schemeClr val="tx2">
                    <a:lumMod val="50000"/>
                  </a:schemeClr>
                </a:solidFill>
                <a:latin typeface="Humanst521 BT" panose="020B0602020204020204" pitchFamily="34" charset="0"/>
              </a:rPr>
              <a:t>.</a:t>
            </a:r>
          </a:p>
        </p:txBody>
      </p:sp>
      <p:sp>
        <p:nvSpPr>
          <p:cNvPr id="3" name="Rectángulo 2"/>
          <p:cNvSpPr/>
          <p:nvPr/>
        </p:nvSpPr>
        <p:spPr>
          <a:xfrm>
            <a:off x="1892323" y="5452228"/>
            <a:ext cx="8951832" cy="369332"/>
          </a:xfrm>
          <a:prstGeom prst="rect">
            <a:avLst/>
          </a:prstGeom>
        </p:spPr>
        <p:txBody>
          <a:bodyPr wrap="square">
            <a:spAutoFit/>
          </a:bodyPr>
          <a:lstStyle/>
          <a:p>
            <a:pPr algn="just">
              <a:spcBef>
                <a:spcPts val="600"/>
              </a:spcBef>
            </a:pPr>
            <a:r>
              <a:rPr lang="es-ES" b="1" dirty="0">
                <a:latin typeface="Humanst521 BT" panose="020B0602020204020204" pitchFamily="34" charset="0"/>
              </a:rPr>
              <a:t>Desarrollar un modelo integrado de gestión de los recursos humanos.</a:t>
            </a:r>
            <a:endParaRPr lang="it-IT" dirty="0">
              <a:solidFill>
                <a:schemeClr val="tx2">
                  <a:lumMod val="50000"/>
                </a:schemeClr>
              </a:solidFill>
              <a:latin typeface="Humanst521 BT" panose="020B0602020204020204" pitchFamily="34" charset="0"/>
            </a:endParaRPr>
          </a:p>
        </p:txBody>
      </p:sp>
      <p:pic>
        <p:nvPicPr>
          <p:cNvPr id="14" name="Picture 5" descr="C:\Users\dlopez\Desktop\Iconografias\rompe.png"/>
          <p:cNvPicPr>
            <a:picLocks noChangeAspect="1" noChangeArrowheads="1"/>
          </p:cNvPicPr>
          <p:nvPr/>
        </p:nvPicPr>
        <p:blipFill>
          <a:blip r:embed="rId8" cstate="print">
            <a:duotone>
              <a:schemeClr val="accent2">
                <a:shade val="45000"/>
                <a:satMod val="135000"/>
              </a:schemeClr>
              <a:prstClr val="white"/>
            </a:duotone>
          </a:blip>
          <a:srcRect/>
          <a:stretch>
            <a:fillRect/>
          </a:stretch>
        </p:blipFill>
        <p:spPr bwMode="auto">
          <a:xfrm>
            <a:off x="927497" y="2292211"/>
            <a:ext cx="435703" cy="437496"/>
          </a:xfrm>
          <a:prstGeom prst="rect">
            <a:avLst/>
          </a:prstGeom>
          <a:solidFill>
            <a:schemeClr val="bg1"/>
          </a:solidFill>
        </p:spPr>
      </p:pic>
      <p:pic>
        <p:nvPicPr>
          <p:cNvPr id="15" name="Picture 5" descr="C:\Users\dlopez\Desktop\Iconografias\rompe.png"/>
          <p:cNvPicPr>
            <a:picLocks noChangeAspect="1" noChangeArrowheads="1"/>
          </p:cNvPicPr>
          <p:nvPr/>
        </p:nvPicPr>
        <p:blipFill>
          <a:blip r:embed="rId8" cstate="print">
            <a:duotone>
              <a:schemeClr val="accent2">
                <a:shade val="45000"/>
                <a:satMod val="135000"/>
              </a:schemeClr>
              <a:prstClr val="white"/>
            </a:duotone>
          </a:blip>
          <a:srcRect/>
          <a:stretch>
            <a:fillRect/>
          </a:stretch>
        </p:blipFill>
        <p:spPr bwMode="auto">
          <a:xfrm rot="16200000">
            <a:off x="891287" y="3093992"/>
            <a:ext cx="508125" cy="510216"/>
          </a:xfrm>
          <a:prstGeom prst="rect">
            <a:avLst/>
          </a:prstGeom>
          <a:solidFill>
            <a:schemeClr val="bg1"/>
          </a:solidFill>
        </p:spPr>
      </p:pic>
      <p:pic>
        <p:nvPicPr>
          <p:cNvPr id="16" name="Picture 5" descr="C:\Users\dlopez\Desktop\Iconografias\rompe.png"/>
          <p:cNvPicPr>
            <a:picLocks noChangeAspect="1" noChangeArrowheads="1"/>
          </p:cNvPicPr>
          <p:nvPr/>
        </p:nvPicPr>
        <p:blipFill>
          <a:blip r:embed="rId8" cstate="print">
            <a:duotone>
              <a:schemeClr val="accent2">
                <a:shade val="45000"/>
                <a:satMod val="135000"/>
              </a:schemeClr>
              <a:prstClr val="white"/>
            </a:duotone>
          </a:blip>
          <a:srcRect/>
          <a:stretch>
            <a:fillRect/>
          </a:stretch>
        </p:blipFill>
        <p:spPr bwMode="auto">
          <a:xfrm rot="10800000">
            <a:off x="947547" y="3890662"/>
            <a:ext cx="488900" cy="490912"/>
          </a:xfrm>
          <a:prstGeom prst="rect">
            <a:avLst/>
          </a:prstGeom>
          <a:solidFill>
            <a:schemeClr val="bg1"/>
          </a:solidFill>
        </p:spPr>
      </p:pic>
      <p:pic>
        <p:nvPicPr>
          <p:cNvPr id="17" name="Picture 5" descr="C:\Users\dlopez\Desktop\Iconografias\rompe.png"/>
          <p:cNvPicPr>
            <a:picLocks noChangeAspect="1" noChangeArrowheads="1"/>
          </p:cNvPicPr>
          <p:nvPr/>
        </p:nvPicPr>
        <p:blipFill>
          <a:blip r:embed="rId8" cstate="print">
            <a:duotone>
              <a:schemeClr val="accent2">
                <a:shade val="45000"/>
                <a:satMod val="135000"/>
              </a:schemeClr>
              <a:prstClr val="white"/>
            </a:duotone>
          </a:blip>
          <a:srcRect/>
          <a:stretch>
            <a:fillRect/>
          </a:stretch>
        </p:blipFill>
        <p:spPr bwMode="auto">
          <a:xfrm rot="5400000">
            <a:off x="957411" y="4632443"/>
            <a:ext cx="498734" cy="500786"/>
          </a:xfrm>
          <a:prstGeom prst="rect">
            <a:avLst/>
          </a:prstGeom>
          <a:solidFill>
            <a:schemeClr val="bg1"/>
          </a:solidFill>
        </p:spPr>
      </p:pic>
      <p:pic>
        <p:nvPicPr>
          <p:cNvPr id="19" name="Picture 5" descr="C:\Users\dlopez\Desktop\Iconografias\rompe.png"/>
          <p:cNvPicPr>
            <a:picLocks noChangeAspect="1" noChangeArrowheads="1"/>
          </p:cNvPicPr>
          <p:nvPr/>
        </p:nvPicPr>
        <p:blipFill>
          <a:blip r:embed="rId8" cstate="print">
            <a:duotone>
              <a:schemeClr val="accent2">
                <a:shade val="45000"/>
                <a:satMod val="135000"/>
              </a:schemeClr>
              <a:prstClr val="white"/>
            </a:duotone>
          </a:blip>
          <a:srcRect/>
          <a:stretch>
            <a:fillRect/>
          </a:stretch>
        </p:blipFill>
        <p:spPr bwMode="auto">
          <a:xfrm>
            <a:off x="937196" y="5418091"/>
            <a:ext cx="493482" cy="495513"/>
          </a:xfrm>
          <a:prstGeom prst="rect">
            <a:avLst/>
          </a:prstGeom>
          <a:solidFill>
            <a:schemeClr val="bg1"/>
          </a:solidFill>
        </p:spPr>
      </p:pic>
      <p:pic>
        <p:nvPicPr>
          <p:cNvPr id="23" name="Imagen 22">
            <a:extLst>
              <a:ext uri="{FF2B5EF4-FFF2-40B4-BE49-F238E27FC236}">
                <a16:creationId xmlns:a16="http://schemas.microsoft.com/office/drawing/2014/main" xmlns="" id="{75FA2AF5-82D0-436D-81D8-AAFD9A8B815D}"/>
              </a:ext>
            </a:extLst>
          </p:cNvPr>
          <p:cNvPicPr/>
          <p:nvPr/>
        </p:nvPicPr>
        <p:blipFill>
          <a:blip r:embed="rId9" cstate="print">
            <a:extLst>
              <a:ext uri="{28A0092B-C50C-407E-A947-70E740481C1C}">
                <a14:useLocalDpi xmlns:a14="http://schemas.microsoft.com/office/drawing/2010/main" val="0"/>
              </a:ext>
            </a:extLst>
          </a:blip>
          <a:stretch>
            <a:fillRect/>
          </a:stretch>
        </p:blipFill>
        <p:spPr>
          <a:xfrm>
            <a:off x="5847503" y="6418950"/>
            <a:ext cx="1227010" cy="378479"/>
          </a:xfrm>
          <a:prstGeom prst="rect">
            <a:avLst/>
          </a:prstGeom>
        </p:spPr>
      </p:pic>
      <p:pic>
        <p:nvPicPr>
          <p:cNvPr id="24" name="Imagen 23">
            <a:extLst>
              <a:ext uri="{FF2B5EF4-FFF2-40B4-BE49-F238E27FC236}">
                <a16:creationId xmlns:a16="http://schemas.microsoft.com/office/drawing/2014/main" xmlns="" id="{8D15F861-3696-4900-800D-80FBBC531160}"/>
              </a:ext>
            </a:extLst>
          </p:cNvPr>
          <p:cNvPicPr/>
          <p:nvPr/>
        </p:nvPicPr>
        <p:blipFill>
          <a:blip r:embed="rId10">
            <a:extLst>
              <a:ext uri="{28A0092B-C50C-407E-A947-70E740481C1C}">
                <a14:useLocalDpi xmlns:a14="http://schemas.microsoft.com/office/drawing/2010/main" val="0"/>
              </a:ext>
            </a:extLst>
          </a:blip>
          <a:stretch>
            <a:fillRect/>
          </a:stretch>
        </p:blipFill>
        <p:spPr>
          <a:xfrm>
            <a:off x="8240076" y="6386167"/>
            <a:ext cx="1150218" cy="476647"/>
          </a:xfrm>
          <a:prstGeom prst="rect">
            <a:avLst/>
          </a:prstGeom>
        </p:spPr>
      </p:pic>
      <p:pic>
        <p:nvPicPr>
          <p:cNvPr id="25" name="Imagen 24">
            <a:extLst>
              <a:ext uri="{FF2B5EF4-FFF2-40B4-BE49-F238E27FC236}">
                <a16:creationId xmlns:a16="http://schemas.microsoft.com/office/drawing/2014/main" xmlns="" id="{EE445407-B05F-4CEE-87F4-72742A20BAD1}"/>
              </a:ext>
            </a:extLst>
          </p:cNvPr>
          <p:cNvPicPr>
            <a:picLocks noChangeAspect="1"/>
          </p:cNvPicPr>
          <p:nvPr/>
        </p:nvPicPr>
        <p:blipFill>
          <a:blip r:embed="rId11"/>
          <a:stretch>
            <a:fillRect/>
          </a:stretch>
        </p:blipFill>
        <p:spPr>
          <a:xfrm>
            <a:off x="3215680" y="6265648"/>
            <a:ext cx="1427525" cy="526505"/>
          </a:xfrm>
          <a:prstGeom prst="rect">
            <a:avLst/>
          </a:prstGeom>
        </p:spPr>
      </p:pic>
    </p:spTree>
    <p:extLst>
      <p:ext uri="{BB962C8B-B14F-4D97-AF65-F5344CB8AC3E}">
        <p14:creationId xmlns:p14="http://schemas.microsoft.com/office/powerpoint/2010/main" val="5395695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p:cNvGraphicFramePr/>
          <p:nvPr>
            <p:extLst>
              <p:ext uri="{D42A27DB-BD31-4B8C-83A1-F6EECF244321}">
                <p14:modId xmlns:p14="http://schemas.microsoft.com/office/powerpoint/2010/main" val="1168570526"/>
              </p:ext>
            </p:extLst>
          </p:nvPr>
        </p:nvGraphicFramePr>
        <p:xfrm>
          <a:off x="1343472" y="1628800"/>
          <a:ext cx="9937104" cy="17281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Imagen 2">
            <a:extLst>
              <a:ext uri="{FF2B5EF4-FFF2-40B4-BE49-F238E27FC236}">
                <a16:creationId xmlns:a16="http://schemas.microsoft.com/office/drawing/2014/main" xmlns="" id="{473A2D86-FE5D-4030-97DA-883F5BF1B239}"/>
              </a:ext>
            </a:extLst>
          </p:cNvPr>
          <p:cNvPicPr/>
          <p:nvPr/>
        </p:nvPicPr>
        <p:blipFill>
          <a:blip r:embed="rId7" cstate="print">
            <a:extLst>
              <a:ext uri="{28A0092B-C50C-407E-A947-70E740481C1C}">
                <a14:useLocalDpi xmlns:a14="http://schemas.microsoft.com/office/drawing/2010/main" val="0"/>
              </a:ext>
            </a:extLst>
          </a:blip>
          <a:stretch>
            <a:fillRect/>
          </a:stretch>
        </p:blipFill>
        <p:spPr>
          <a:xfrm>
            <a:off x="5847503" y="6237611"/>
            <a:ext cx="1227010" cy="378479"/>
          </a:xfrm>
          <a:prstGeom prst="rect">
            <a:avLst/>
          </a:prstGeom>
        </p:spPr>
      </p:pic>
      <p:pic>
        <p:nvPicPr>
          <p:cNvPr id="4" name="Imagen 3">
            <a:extLst>
              <a:ext uri="{FF2B5EF4-FFF2-40B4-BE49-F238E27FC236}">
                <a16:creationId xmlns:a16="http://schemas.microsoft.com/office/drawing/2014/main" xmlns="" id="{52F9AE1F-4951-4F8D-89A2-54000178124D}"/>
              </a:ext>
            </a:extLst>
          </p:cNvPr>
          <p:cNvPicPr/>
          <p:nvPr/>
        </p:nvPicPr>
        <p:blipFill>
          <a:blip r:embed="rId8">
            <a:extLst>
              <a:ext uri="{28A0092B-C50C-407E-A947-70E740481C1C}">
                <a14:useLocalDpi xmlns:a14="http://schemas.microsoft.com/office/drawing/2010/main" val="0"/>
              </a:ext>
            </a:extLst>
          </a:blip>
          <a:stretch>
            <a:fillRect/>
          </a:stretch>
        </p:blipFill>
        <p:spPr>
          <a:xfrm>
            <a:off x="8240076" y="6204828"/>
            <a:ext cx="1150218" cy="476647"/>
          </a:xfrm>
          <a:prstGeom prst="rect">
            <a:avLst/>
          </a:prstGeom>
        </p:spPr>
      </p:pic>
      <p:pic>
        <p:nvPicPr>
          <p:cNvPr id="5" name="Imagen 4">
            <a:extLst>
              <a:ext uri="{FF2B5EF4-FFF2-40B4-BE49-F238E27FC236}">
                <a16:creationId xmlns:a16="http://schemas.microsoft.com/office/drawing/2014/main" xmlns="" id="{9B3F39C3-7CD8-4D0E-9A58-3D178156C732}"/>
              </a:ext>
            </a:extLst>
          </p:cNvPr>
          <p:cNvPicPr>
            <a:picLocks noChangeAspect="1"/>
          </p:cNvPicPr>
          <p:nvPr/>
        </p:nvPicPr>
        <p:blipFill>
          <a:blip r:embed="rId9"/>
          <a:stretch>
            <a:fillRect/>
          </a:stretch>
        </p:blipFill>
        <p:spPr>
          <a:xfrm>
            <a:off x="3215680" y="6084309"/>
            <a:ext cx="1427525" cy="526505"/>
          </a:xfrm>
          <a:prstGeom prst="rect">
            <a:avLst/>
          </a:prstGeom>
        </p:spPr>
      </p:pic>
    </p:spTree>
    <p:extLst>
      <p:ext uri="{BB962C8B-B14F-4D97-AF65-F5344CB8AC3E}">
        <p14:creationId xmlns:p14="http://schemas.microsoft.com/office/powerpoint/2010/main" val="36755115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551384" y="404664"/>
            <a:ext cx="11089232" cy="584775"/>
          </a:xfrm>
          <a:prstGeom prst="rect">
            <a:avLst/>
          </a:prstGeom>
          <a:gradFill>
            <a:gsLst>
              <a:gs pos="94000">
                <a:srgbClr val="DDAE8E"/>
              </a:gs>
              <a:gs pos="92000">
                <a:schemeClr val="accent2">
                  <a:lumMod val="20000"/>
                  <a:lumOff val="80000"/>
                </a:schemeClr>
              </a:gs>
              <a:gs pos="100000">
                <a:schemeClr val="accent2">
                  <a:shade val="50000"/>
                  <a:hueOff val="0"/>
                  <a:satOff val="0"/>
                  <a:lumOff val="0"/>
                  <a:alphaOff val="0"/>
                  <a:lumMod val="99000"/>
                  <a:satMod val="120000"/>
                  <a:shade val="78000"/>
                </a:schemeClr>
              </a:gs>
            </a:gsLst>
            <a:lin ang="5400000" scaled="0"/>
          </a:gradFill>
        </p:spPr>
        <p:txBody>
          <a:bodyPr wrap="square">
            <a:spAutoFit/>
          </a:bodyPr>
          <a:lstStyle/>
          <a:p>
            <a:pPr algn="ctr"/>
            <a:r>
              <a:rPr lang="es-ES" sz="3200" b="1" dirty="0">
                <a:solidFill>
                  <a:schemeClr val="accent2">
                    <a:lumMod val="50000"/>
                  </a:schemeClr>
                </a:solidFill>
                <a:effectLst>
                  <a:outerShdw blurRad="38100" dist="38100" dir="2700000" algn="tl">
                    <a:srgbClr val="000000">
                      <a:alpha val="43137"/>
                    </a:srgbClr>
                  </a:outerShdw>
                </a:effectLst>
                <a:latin typeface="Ebrima" panose="02000000000000000000" pitchFamily="2" charset="0"/>
                <a:ea typeface="Ebrima" panose="02000000000000000000" pitchFamily="2" charset="0"/>
                <a:cs typeface="Ebrima" panose="02000000000000000000" pitchFamily="2" charset="0"/>
              </a:rPr>
              <a:t>PRESUPUESTO COMPARATIVO 2018 – 2019 (PROYECTO)</a:t>
            </a:r>
          </a:p>
        </p:txBody>
      </p:sp>
      <p:graphicFrame>
        <p:nvGraphicFramePr>
          <p:cNvPr id="6" name="Tabla 5"/>
          <p:cNvGraphicFramePr>
            <a:graphicFrameLocks noGrp="1"/>
          </p:cNvGraphicFramePr>
          <p:nvPr>
            <p:extLst>
              <p:ext uri="{D42A27DB-BD31-4B8C-83A1-F6EECF244321}">
                <p14:modId xmlns:p14="http://schemas.microsoft.com/office/powerpoint/2010/main" val="3566584406"/>
              </p:ext>
            </p:extLst>
          </p:nvPr>
        </p:nvGraphicFramePr>
        <p:xfrm>
          <a:off x="551384" y="1196752"/>
          <a:ext cx="11089232" cy="5112569"/>
        </p:xfrm>
        <a:graphic>
          <a:graphicData uri="http://schemas.openxmlformats.org/drawingml/2006/table">
            <a:tbl>
              <a:tblPr/>
              <a:tblGrid>
                <a:gridCol w="3941206">
                  <a:extLst>
                    <a:ext uri="{9D8B030D-6E8A-4147-A177-3AD203B41FA5}">
                      <a16:colId xmlns:a16="http://schemas.microsoft.com/office/drawing/2014/main" xmlns="" val="20000"/>
                    </a:ext>
                  </a:extLst>
                </a:gridCol>
                <a:gridCol w="2117480">
                  <a:extLst>
                    <a:ext uri="{9D8B030D-6E8A-4147-A177-3AD203B41FA5}">
                      <a16:colId xmlns:a16="http://schemas.microsoft.com/office/drawing/2014/main" xmlns="" val="20001"/>
                    </a:ext>
                  </a:extLst>
                </a:gridCol>
                <a:gridCol w="1884924">
                  <a:extLst>
                    <a:ext uri="{9D8B030D-6E8A-4147-A177-3AD203B41FA5}">
                      <a16:colId xmlns:a16="http://schemas.microsoft.com/office/drawing/2014/main" xmlns="" val="20002"/>
                    </a:ext>
                  </a:extLst>
                </a:gridCol>
                <a:gridCol w="1848206">
                  <a:extLst>
                    <a:ext uri="{9D8B030D-6E8A-4147-A177-3AD203B41FA5}">
                      <a16:colId xmlns:a16="http://schemas.microsoft.com/office/drawing/2014/main" xmlns="" val="20003"/>
                    </a:ext>
                  </a:extLst>
                </a:gridCol>
                <a:gridCol w="1297416">
                  <a:extLst>
                    <a:ext uri="{9D8B030D-6E8A-4147-A177-3AD203B41FA5}">
                      <a16:colId xmlns:a16="http://schemas.microsoft.com/office/drawing/2014/main" xmlns="" val="20004"/>
                    </a:ext>
                  </a:extLst>
                </a:gridCol>
              </a:tblGrid>
              <a:tr h="1346563">
                <a:tc>
                  <a:txBody>
                    <a:bodyPr/>
                    <a:lstStyle/>
                    <a:p>
                      <a:pPr algn="ctr" fontAlgn="ctr"/>
                      <a:r>
                        <a:rPr lang="es-PY" sz="1500" b="1" i="0" u="none" strike="noStrike" dirty="0">
                          <a:solidFill>
                            <a:srgbClr val="000000"/>
                          </a:solidFill>
                          <a:effectLst/>
                          <a:latin typeface="Ebrima" panose="02000000000000000000" pitchFamily="2" charset="0"/>
                        </a:rPr>
                        <a:t>PROGRAMA / PROYECTO</a:t>
                      </a:r>
                    </a:p>
                  </a:txBody>
                  <a:tcPr marL="8705" marR="8705" marT="870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E4BC"/>
                    </a:solidFill>
                  </a:tcPr>
                </a:tc>
                <a:tc>
                  <a:txBody>
                    <a:bodyPr/>
                    <a:lstStyle/>
                    <a:p>
                      <a:pPr algn="ctr" fontAlgn="ctr"/>
                      <a:r>
                        <a:rPr lang="es-PY" sz="1400" b="1" i="0" u="none" strike="noStrike" dirty="0">
                          <a:solidFill>
                            <a:srgbClr val="000000"/>
                          </a:solidFill>
                          <a:effectLst/>
                          <a:latin typeface="Ebrima" panose="02000000000000000000" pitchFamily="2" charset="0"/>
                        </a:rPr>
                        <a:t>PRESUPUESTO VIGENTE SAS 2018</a:t>
                      </a:r>
                    </a:p>
                  </a:txBody>
                  <a:tcPr marL="8705" marR="8705" marT="870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E4BC"/>
                    </a:solidFill>
                  </a:tcPr>
                </a:tc>
                <a:tc>
                  <a:txBody>
                    <a:bodyPr/>
                    <a:lstStyle/>
                    <a:p>
                      <a:pPr algn="ctr" fontAlgn="ctr"/>
                      <a:r>
                        <a:rPr lang="es-PY" sz="1400" b="1" i="0" u="none" strike="noStrike" dirty="0">
                          <a:solidFill>
                            <a:srgbClr val="000000"/>
                          </a:solidFill>
                          <a:effectLst/>
                          <a:latin typeface="Ebrima" panose="02000000000000000000" pitchFamily="2" charset="0"/>
                        </a:rPr>
                        <a:t>PROYECTO DE LEY</a:t>
                      </a:r>
                    </a:p>
                    <a:p>
                      <a:pPr algn="ctr" fontAlgn="ctr"/>
                      <a:r>
                        <a:rPr lang="es-PY" sz="1400" b="1" i="0" u="none" strike="noStrike" dirty="0">
                          <a:solidFill>
                            <a:srgbClr val="000000"/>
                          </a:solidFill>
                          <a:effectLst/>
                          <a:latin typeface="Ebrima" panose="02000000000000000000" pitchFamily="2" charset="0"/>
                        </a:rPr>
                        <a:t>2019</a:t>
                      </a:r>
                    </a:p>
                  </a:txBody>
                  <a:tcPr marL="8705" marR="8705" marT="870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E4BC"/>
                    </a:solidFill>
                  </a:tcPr>
                </a:tc>
                <a:tc>
                  <a:txBody>
                    <a:bodyPr/>
                    <a:lstStyle/>
                    <a:p>
                      <a:pPr algn="ctr" fontAlgn="ctr"/>
                      <a:r>
                        <a:rPr lang="es-PY" sz="1400" b="1" i="0" u="none" strike="noStrike" dirty="0">
                          <a:solidFill>
                            <a:srgbClr val="000000"/>
                          </a:solidFill>
                          <a:effectLst/>
                          <a:latin typeface="Ebrima" panose="02000000000000000000" pitchFamily="2" charset="0"/>
                        </a:rPr>
                        <a:t>DIFERENCIA</a:t>
                      </a:r>
                    </a:p>
                  </a:txBody>
                  <a:tcPr marL="8705" marR="8705" marT="870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E4BC"/>
                    </a:solidFill>
                  </a:tcPr>
                </a:tc>
                <a:tc>
                  <a:txBody>
                    <a:bodyPr/>
                    <a:lstStyle/>
                    <a:p>
                      <a:pPr algn="ctr" fontAlgn="ctr"/>
                      <a:r>
                        <a:rPr lang="es-PY" sz="1400" b="1" i="0" u="none" strike="noStrike" dirty="0">
                          <a:solidFill>
                            <a:srgbClr val="000000"/>
                          </a:solidFill>
                          <a:effectLst/>
                          <a:latin typeface="Ebrima" panose="02000000000000000000" pitchFamily="2" charset="0"/>
                        </a:rPr>
                        <a:t>PORCENTAJE</a:t>
                      </a:r>
                    </a:p>
                  </a:txBody>
                  <a:tcPr marL="8705" marR="8705" marT="870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E4BC"/>
                    </a:solidFill>
                  </a:tcPr>
                </a:tc>
                <a:extLst>
                  <a:ext uri="{0D108BD9-81ED-4DB2-BD59-A6C34878D82A}">
                    <a16:rowId xmlns:a16="http://schemas.microsoft.com/office/drawing/2014/main" xmlns="" val="10000"/>
                  </a:ext>
                </a:extLst>
              </a:tr>
              <a:tr h="445236">
                <a:tc>
                  <a:txBody>
                    <a:bodyPr/>
                    <a:lstStyle/>
                    <a:p>
                      <a:pPr algn="r" fontAlgn="ctr"/>
                      <a:r>
                        <a:rPr lang="es-PY" sz="1400" b="1" i="0" u="none" strike="noStrike" dirty="0">
                          <a:solidFill>
                            <a:srgbClr val="000000"/>
                          </a:solidFill>
                          <a:effectLst/>
                          <a:latin typeface="Ebrima" panose="02000000000000000000" pitchFamily="2" charset="0"/>
                        </a:rPr>
                        <a:t>PROGRAMA COORDINACION</a:t>
                      </a:r>
                    </a:p>
                  </a:txBody>
                  <a:tcPr marL="8705" marR="313379" marT="870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DCDB"/>
                    </a:solidFill>
                  </a:tcPr>
                </a:tc>
                <a:tc>
                  <a:txBody>
                    <a:bodyPr/>
                    <a:lstStyle/>
                    <a:p>
                      <a:pPr algn="ctr" fontAlgn="ctr"/>
                      <a:r>
                        <a:rPr lang="es-PY" sz="1400" b="1" i="0" u="none" strike="noStrike" dirty="0">
                          <a:solidFill>
                            <a:srgbClr val="000000"/>
                          </a:solidFill>
                          <a:effectLst/>
                          <a:latin typeface="Ebrima" panose="02000000000000000000" pitchFamily="2" charset="0"/>
                        </a:rPr>
                        <a:t>41.581.200.193 </a:t>
                      </a:r>
                    </a:p>
                  </a:txBody>
                  <a:tcPr marL="8705" marR="8705" marT="870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PY" sz="1400" b="1" i="0" u="none" strike="noStrike">
                          <a:solidFill>
                            <a:srgbClr val="000000"/>
                          </a:solidFill>
                          <a:effectLst/>
                          <a:latin typeface="Ebrima" panose="02000000000000000000" pitchFamily="2" charset="0"/>
                        </a:rPr>
                        <a:t>42.043.772.215 </a:t>
                      </a:r>
                    </a:p>
                  </a:txBody>
                  <a:tcPr marL="8705" marR="8705" marT="870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PY" sz="1400" b="1" i="0" u="none" strike="noStrike">
                          <a:solidFill>
                            <a:srgbClr val="000000"/>
                          </a:solidFill>
                          <a:effectLst/>
                          <a:latin typeface="Ebrima" panose="02000000000000000000" pitchFamily="2" charset="0"/>
                        </a:rPr>
                        <a:t>462.572.022 </a:t>
                      </a:r>
                    </a:p>
                  </a:txBody>
                  <a:tcPr marL="8705" marR="8705" marT="870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PY" sz="1400" b="1" i="0" u="none" strike="noStrike" dirty="0">
                          <a:solidFill>
                            <a:srgbClr val="000000"/>
                          </a:solidFill>
                          <a:effectLst/>
                          <a:latin typeface="Ebrima" panose="02000000000000000000" pitchFamily="2" charset="0"/>
                        </a:rPr>
                        <a:t>1,11%</a:t>
                      </a:r>
                    </a:p>
                  </a:txBody>
                  <a:tcPr marL="8705" marR="8705" marT="870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258013">
                <a:tc>
                  <a:txBody>
                    <a:bodyPr/>
                    <a:lstStyle/>
                    <a:p>
                      <a:pPr algn="l" fontAlgn="ctr"/>
                      <a:r>
                        <a:rPr lang="es-PY" sz="1400" b="0" i="0" u="none" strike="noStrike" dirty="0">
                          <a:solidFill>
                            <a:srgbClr val="000000"/>
                          </a:solidFill>
                          <a:effectLst/>
                          <a:latin typeface="Ebrima" panose="02000000000000000000" pitchFamily="2" charset="0"/>
                        </a:rPr>
                        <a:t> </a:t>
                      </a:r>
                    </a:p>
                  </a:txBody>
                  <a:tcPr marL="8705" marR="8705" marT="870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l" fontAlgn="ctr"/>
                      <a:r>
                        <a:rPr lang="es-PY" sz="1400" b="0" i="0" u="none" strike="noStrike" dirty="0">
                          <a:solidFill>
                            <a:srgbClr val="000000"/>
                          </a:solidFill>
                          <a:effectLst/>
                          <a:latin typeface="Ebrima" panose="02000000000000000000" pitchFamily="2" charset="0"/>
                        </a:rPr>
                        <a:t> </a:t>
                      </a:r>
                    </a:p>
                  </a:txBody>
                  <a:tcPr marL="8705" marR="8705" marT="870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l" fontAlgn="ctr"/>
                      <a:r>
                        <a:rPr lang="es-PY" sz="1400" b="0" i="0" u="none" strike="noStrike">
                          <a:solidFill>
                            <a:srgbClr val="000000"/>
                          </a:solidFill>
                          <a:effectLst/>
                          <a:latin typeface="Ebrima" panose="02000000000000000000" pitchFamily="2" charset="0"/>
                        </a:rPr>
                        <a:t> </a:t>
                      </a:r>
                    </a:p>
                  </a:txBody>
                  <a:tcPr marL="8705" marR="8705" marT="870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l" fontAlgn="ctr"/>
                      <a:r>
                        <a:rPr lang="es-PY" sz="1400" b="0" i="0" u="none" strike="noStrike">
                          <a:solidFill>
                            <a:srgbClr val="000000"/>
                          </a:solidFill>
                          <a:effectLst/>
                          <a:latin typeface="Ebrima" panose="02000000000000000000" pitchFamily="2" charset="0"/>
                        </a:rPr>
                        <a:t> </a:t>
                      </a:r>
                    </a:p>
                  </a:txBody>
                  <a:tcPr marL="8705" marR="8705" marT="870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l" fontAlgn="ctr"/>
                      <a:r>
                        <a:rPr lang="es-PY" sz="1400" b="0" i="0" u="none" strike="noStrike" dirty="0">
                          <a:solidFill>
                            <a:srgbClr val="000000"/>
                          </a:solidFill>
                          <a:effectLst/>
                          <a:latin typeface="Ebrima" panose="02000000000000000000" pitchFamily="2" charset="0"/>
                        </a:rPr>
                        <a:t> </a:t>
                      </a:r>
                    </a:p>
                  </a:txBody>
                  <a:tcPr marL="8705" marR="8705" marT="870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extLst>
                  <a:ext uri="{0D108BD9-81ED-4DB2-BD59-A6C34878D82A}">
                    <a16:rowId xmlns:a16="http://schemas.microsoft.com/office/drawing/2014/main" xmlns="" val="10002"/>
                  </a:ext>
                </a:extLst>
              </a:tr>
              <a:tr h="423516">
                <a:tc>
                  <a:txBody>
                    <a:bodyPr/>
                    <a:lstStyle/>
                    <a:p>
                      <a:pPr algn="r" fontAlgn="ctr"/>
                      <a:r>
                        <a:rPr lang="es-PY" sz="1400" b="1" i="0" u="none" strike="noStrike" dirty="0">
                          <a:solidFill>
                            <a:srgbClr val="000000"/>
                          </a:solidFill>
                          <a:effectLst/>
                          <a:latin typeface="Ebrima" panose="02000000000000000000" pitchFamily="2" charset="0"/>
                        </a:rPr>
                        <a:t>PROGRAMA TEKOPORA</a:t>
                      </a:r>
                    </a:p>
                  </a:txBody>
                  <a:tcPr marL="8705" marR="313379" marT="870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DCDB"/>
                    </a:solidFill>
                  </a:tcPr>
                </a:tc>
                <a:tc>
                  <a:txBody>
                    <a:bodyPr/>
                    <a:lstStyle/>
                    <a:p>
                      <a:pPr algn="ctr" fontAlgn="ctr"/>
                      <a:r>
                        <a:rPr lang="es-PY" sz="1400" b="1" i="0" u="none" strike="noStrike" dirty="0">
                          <a:solidFill>
                            <a:srgbClr val="000000"/>
                          </a:solidFill>
                          <a:effectLst/>
                          <a:latin typeface="Ebrima" panose="02000000000000000000" pitchFamily="2" charset="0"/>
                        </a:rPr>
                        <a:t>407.868.462.254 </a:t>
                      </a:r>
                    </a:p>
                  </a:txBody>
                  <a:tcPr marL="8705" marR="8705" marT="870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PY" sz="1400" b="1" i="0" u="none" strike="noStrike" dirty="0">
                          <a:solidFill>
                            <a:srgbClr val="000000"/>
                          </a:solidFill>
                          <a:effectLst/>
                          <a:latin typeface="Ebrima" panose="02000000000000000000" pitchFamily="2" charset="0"/>
                        </a:rPr>
                        <a:t>423.022.829.698 </a:t>
                      </a:r>
                    </a:p>
                  </a:txBody>
                  <a:tcPr marL="8705" marR="8705" marT="870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PY" sz="1400" b="1" i="0" u="none" strike="noStrike">
                          <a:solidFill>
                            <a:srgbClr val="000000"/>
                          </a:solidFill>
                          <a:effectLst/>
                          <a:latin typeface="Ebrima" panose="02000000000000000000" pitchFamily="2" charset="0"/>
                        </a:rPr>
                        <a:t>15.154.367.444 </a:t>
                      </a:r>
                    </a:p>
                  </a:txBody>
                  <a:tcPr marL="8705" marR="8705" marT="870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PY" sz="1400" b="1" i="0" u="none" strike="noStrike" dirty="0">
                          <a:solidFill>
                            <a:srgbClr val="000000"/>
                          </a:solidFill>
                          <a:effectLst/>
                          <a:latin typeface="Ebrima" panose="02000000000000000000" pitchFamily="2" charset="0"/>
                        </a:rPr>
                        <a:t>3,72%</a:t>
                      </a:r>
                    </a:p>
                  </a:txBody>
                  <a:tcPr marL="8705" marR="8705" marT="870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3"/>
                  </a:ext>
                </a:extLst>
              </a:tr>
              <a:tr h="258013">
                <a:tc>
                  <a:txBody>
                    <a:bodyPr/>
                    <a:lstStyle/>
                    <a:p>
                      <a:pPr algn="l" fontAlgn="ctr"/>
                      <a:r>
                        <a:rPr lang="es-PY" sz="1400" b="0" i="0" u="none" strike="noStrike">
                          <a:solidFill>
                            <a:srgbClr val="000000"/>
                          </a:solidFill>
                          <a:effectLst/>
                          <a:latin typeface="Ebrima" panose="02000000000000000000" pitchFamily="2" charset="0"/>
                        </a:rPr>
                        <a:t> </a:t>
                      </a:r>
                    </a:p>
                  </a:txBody>
                  <a:tcPr marL="8705" marR="8705" marT="870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l" fontAlgn="ctr"/>
                      <a:r>
                        <a:rPr lang="es-PY" sz="1400" b="0" i="0" u="none" strike="noStrike" dirty="0">
                          <a:solidFill>
                            <a:srgbClr val="000000"/>
                          </a:solidFill>
                          <a:effectLst/>
                          <a:latin typeface="Ebrima" panose="02000000000000000000" pitchFamily="2" charset="0"/>
                        </a:rPr>
                        <a:t> </a:t>
                      </a:r>
                    </a:p>
                  </a:txBody>
                  <a:tcPr marL="8705" marR="8705" marT="870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l" fontAlgn="ctr"/>
                      <a:r>
                        <a:rPr lang="es-PY" sz="1400" b="0" i="0" u="none" strike="noStrike">
                          <a:solidFill>
                            <a:srgbClr val="000000"/>
                          </a:solidFill>
                          <a:effectLst/>
                          <a:latin typeface="Ebrima" panose="02000000000000000000" pitchFamily="2" charset="0"/>
                        </a:rPr>
                        <a:t> </a:t>
                      </a:r>
                    </a:p>
                  </a:txBody>
                  <a:tcPr marL="8705" marR="8705" marT="870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l" fontAlgn="ctr"/>
                      <a:r>
                        <a:rPr lang="es-PY" sz="1400" b="0" i="0" u="none" strike="noStrike">
                          <a:solidFill>
                            <a:srgbClr val="000000"/>
                          </a:solidFill>
                          <a:effectLst/>
                          <a:latin typeface="Ebrima" panose="02000000000000000000" pitchFamily="2" charset="0"/>
                        </a:rPr>
                        <a:t> </a:t>
                      </a:r>
                    </a:p>
                  </a:txBody>
                  <a:tcPr marL="8705" marR="8705" marT="870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l" fontAlgn="ctr"/>
                      <a:r>
                        <a:rPr lang="es-PY" sz="1400" b="0" i="0" u="none" strike="noStrike" dirty="0">
                          <a:solidFill>
                            <a:srgbClr val="000000"/>
                          </a:solidFill>
                          <a:effectLst/>
                          <a:latin typeface="Ebrima" panose="02000000000000000000" pitchFamily="2" charset="0"/>
                        </a:rPr>
                        <a:t> </a:t>
                      </a:r>
                    </a:p>
                  </a:txBody>
                  <a:tcPr marL="8705" marR="8705" marT="870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extLst>
                  <a:ext uri="{0D108BD9-81ED-4DB2-BD59-A6C34878D82A}">
                    <a16:rowId xmlns:a16="http://schemas.microsoft.com/office/drawing/2014/main" xmlns="" val="10004"/>
                  </a:ext>
                </a:extLst>
              </a:tr>
              <a:tr h="401797">
                <a:tc>
                  <a:txBody>
                    <a:bodyPr/>
                    <a:lstStyle/>
                    <a:p>
                      <a:pPr algn="r" fontAlgn="ctr"/>
                      <a:r>
                        <a:rPr lang="es-PY" sz="1400" b="1" i="0" u="none" strike="noStrike" dirty="0">
                          <a:solidFill>
                            <a:srgbClr val="000000"/>
                          </a:solidFill>
                          <a:effectLst/>
                          <a:latin typeface="Ebrima" panose="02000000000000000000" pitchFamily="2" charset="0"/>
                        </a:rPr>
                        <a:t>PROGRAMA ASISTENCIA A PESCADORES</a:t>
                      </a:r>
                    </a:p>
                  </a:txBody>
                  <a:tcPr marL="8705" marR="313379" marT="870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DCDB"/>
                    </a:solidFill>
                  </a:tcPr>
                </a:tc>
                <a:tc>
                  <a:txBody>
                    <a:bodyPr/>
                    <a:lstStyle/>
                    <a:p>
                      <a:pPr algn="ctr" fontAlgn="ctr"/>
                      <a:r>
                        <a:rPr lang="es-PY" sz="1400" b="1" i="0" u="none" strike="noStrike" dirty="0">
                          <a:solidFill>
                            <a:srgbClr val="000000"/>
                          </a:solidFill>
                          <a:effectLst/>
                          <a:latin typeface="Ebrima" panose="02000000000000000000" pitchFamily="2" charset="0"/>
                        </a:rPr>
                        <a:t>9.059.949.192 </a:t>
                      </a:r>
                    </a:p>
                  </a:txBody>
                  <a:tcPr marL="8705" marR="8705" marT="870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PY" sz="1400" b="1" i="0" u="none" strike="noStrike">
                          <a:solidFill>
                            <a:srgbClr val="000000"/>
                          </a:solidFill>
                          <a:effectLst/>
                          <a:latin typeface="Ebrima" panose="02000000000000000000" pitchFamily="2" charset="0"/>
                        </a:rPr>
                        <a:t>8.059.949.192 </a:t>
                      </a:r>
                    </a:p>
                  </a:txBody>
                  <a:tcPr marL="8705" marR="8705" marT="870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PY" sz="1400" b="1" i="0" u="none" strike="noStrike">
                          <a:solidFill>
                            <a:srgbClr val="000000"/>
                          </a:solidFill>
                          <a:effectLst/>
                          <a:latin typeface="Ebrima" panose="02000000000000000000" pitchFamily="2" charset="0"/>
                        </a:rPr>
                        <a:t>-1.000.000.000 </a:t>
                      </a:r>
                    </a:p>
                  </a:txBody>
                  <a:tcPr marL="8705" marR="8705" marT="870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PY" sz="1400" b="1" i="0" u="none" strike="noStrike" dirty="0">
                          <a:solidFill>
                            <a:srgbClr val="9C0006"/>
                          </a:solidFill>
                          <a:effectLst/>
                          <a:latin typeface="Ebrima" panose="02000000000000000000" pitchFamily="2" charset="0"/>
                        </a:rPr>
                        <a:t>-11,04%</a:t>
                      </a:r>
                    </a:p>
                  </a:txBody>
                  <a:tcPr marL="8705" marR="8705" marT="870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5"/>
                  </a:ext>
                </a:extLst>
              </a:tr>
              <a:tr h="258013">
                <a:tc>
                  <a:txBody>
                    <a:bodyPr/>
                    <a:lstStyle/>
                    <a:p>
                      <a:pPr algn="l" fontAlgn="ctr"/>
                      <a:r>
                        <a:rPr lang="es-PY" sz="1400" b="0" i="0" u="none" strike="noStrike">
                          <a:solidFill>
                            <a:srgbClr val="000000"/>
                          </a:solidFill>
                          <a:effectLst/>
                          <a:latin typeface="Ebrima" panose="02000000000000000000" pitchFamily="2" charset="0"/>
                        </a:rPr>
                        <a:t> </a:t>
                      </a:r>
                    </a:p>
                  </a:txBody>
                  <a:tcPr marL="8705" marR="8705" marT="870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l" fontAlgn="ctr"/>
                      <a:r>
                        <a:rPr lang="es-PY" sz="1400" b="0" i="0" u="none" strike="noStrike">
                          <a:solidFill>
                            <a:srgbClr val="000000"/>
                          </a:solidFill>
                          <a:effectLst/>
                          <a:latin typeface="Ebrima" panose="02000000000000000000" pitchFamily="2" charset="0"/>
                        </a:rPr>
                        <a:t> </a:t>
                      </a:r>
                    </a:p>
                  </a:txBody>
                  <a:tcPr marL="8705" marR="8705" marT="870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l" fontAlgn="ctr"/>
                      <a:r>
                        <a:rPr lang="es-PY" sz="1400" b="0" i="0" u="none" strike="noStrike">
                          <a:solidFill>
                            <a:srgbClr val="000000"/>
                          </a:solidFill>
                          <a:effectLst/>
                          <a:latin typeface="Ebrima" panose="02000000000000000000" pitchFamily="2" charset="0"/>
                        </a:rPr>
                        <a:t> </a:t>
                      </a:r>
                    </a:p>
                  </a:txBody>
                  <a:tcPr marL="8705" marR="8705" marT="870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l" fontAlgn="ctr"/>
                      <a:r>
                        <a:rPr lang="es-PY" sz="1400" b="0" i="0" u="none" strike="noStrike">
                          <a:solidFill>
                            <a:srgbClr val="000000"/>
                          </a:solidFill>
                          <a:effectLst/>
                          <a:latin typeface="Ebrima" panose="02000000000000000000" pitchFamily="2" charset="0"/>
                        </a:rPr>
                        <a:t> </a:t>
                      </a:r>
                    </a:p>
                  </a:txBody>
                  <a:tcPr marL="8705" marR="8705" marT="870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l" fontAlgn="ctr"/>
                      <a:r>
                        <a:rPr lang="es-PY" sz="1400" b="0" i="0" u="none" strike="noStrike" dirty="0">
                          <a:solidFill>
                            <a:srgbClr val="000000"/>
                          </a:solidFill>
                          <a:effectLst/>
                          <a:latin typeface="Ebrima" panose="02000000000000000000" pitchFamily="2" charset="0"/>
                        </a:rPr>
                        <a:t> </a:t>
                      </a:r>
                    </a:p>
                  </a:txBody>
                  <a:tcPr marL="8705" marR="8705" marT="870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extLst>
                  <a:ext uri="{0D108BD9-81ED-4DB2-BD59-A6C34878D82A}">
                    <a16:rowId xmlns:a16="http://schemas.microsoft.com/office/drawing/2014/main" xmlns="" val="10006"/>
                  </a:ext>
                </a:extLst>
              </a:tr>
              <a:tr h="369219">
                <a:tc>
                  <a:txBody>
                    <a:bodyPr/>
                    <a:lstStyle/>
                    <a:p>
                      <a:pPr algn="r" fontAlgn="ctr"/>
                      <a:r>
                        <a:rPr lang="es-PY" sz="1400" b="1" i="0" u="none" strike="noStrike" dirty="0">
                          <a:solidFill>
                            <a:srgbClr val="000000"/>
                          </a:solidFill>
                          <a:effectLst/>
                          <a:latin typeface="Ebrima" panose="02000000000000000000" pitchFamily="2" charset="0"/>
                        </a:rPr>
                        <a:t>PROGRAMA TEKOHA</a:t>
                      </a:r>
                    </a:p>
                  </a:txBody>
                  <a:tcPr marL="8705" marR="313379" marT="870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DCDB"/>
                    </a:solidFill>
                  </a:tcPr>
                </a:tc>
                <a:tc>
                  <a:txBody>
                    <a:bodyPr/>
                    <a:lstStyle/>
                    <a:p>
                      <a:pPr algn="ctr" fontAlgn="ctr"/>
                      <a:r>
                        <a:rPr lang="es-PY" sz="1400" b="1" i="0" u="none" strike="noStrike" dirty="0">
                          <a:solidFill>
                            <a:srgbClr val="000000"/>
                          </a:solidFill>
                          <a:effectLst/>
                          <a:latin typeface="Ebrima" panose="02000000000000000000" pitchFamily="2" charset="0"/>
                        </a:rPr>
                        <a:t>18.261.410.774 </a:t>
                      </a:r>
                    </a:p>
                  </a:txBody>
                  <a:tcPr marL="8705" marR="8705" marT="870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PY" sz="1400" b="1" i="0" u="none" strike="noStrike" dirty="0">
                          <a:solidFill>
                            <a:srgbClr val="000000"/>
                          </a:solidFill>
                          <a:effectLst/>
                          <a:latin typeface="Ebrima" panose="02000000000000000000" pitchFamily="2" charset="0"/>
                        </a:rPr>
                        <a:t>14.833.312.632 </a:t>
                      </a:r>
                    </a:p>
                  </a:txBody>
                  <a:tcPr marL="8705" marR="8705" marT="870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PY" sz="1400" b="1" i="0" u="none" strike="noStrike">
                          <a:solidFill>
                            <a:srgbClr val="000000"/>
                          </a:solidFill>
                          <a:effectLst/>
                          <a:latin typeface="Ebrima" panose="02000000000000000000" pitchFamily="2" charset="0"/>
                        </a:rPr>
                        <a:t>-3.428.098.142 </a:t>
                      </a:r>
                    </a:p>
                  </a:txBody>
                  <a:tcPr marL="8705" marR="8705" marT="870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PY" sz="1400" b="1" i="0" u="none" strike="noStrike" dirty="0">
                          <a:solidFill>
                            <a:srgbClr val="9C0006"/>
                          </a:solidFill>
                          <a:effectLst/>
                          <a:latin typeface="Ebrima" panose="02000000000000000000" pitchFamily="2" charset="0"/>
                        </a:rPr>
                        <a:t>-18,77%</a:t>
                      </a:r>
                    </a:p>
                  </a:txBody>
                  <a:tcPr marL="8705" marR="8705" marT="870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7"/>
                  </a:ext>
                </a:extLst>
              </a:tr>
              <a:tr h="258013">
                <a:tc>
                  <a:txBody>
                    <a:bodyPr/>
                    <a:lstStyle/>
                    <a:p>
                      <a:pPr algn="l" fontAlgn="ctr"/>
                      <a:r>
                        <a:rPr lang="es-PY" sz="1400" b="0" i="0" u="none" strike="noStrike" dirty="0">
                          <a:solidFill>
                            <a:srgbClr val="000000"/>
                          </a:solidFill>
                          <a:effectLst/>
                          <a:latin typeface="Ebrima" panose="02000000000000000000" pitchFamily="2" charset="0"/>
                        </a:rPr>
                        <a:t> </a:t>
                      </a:r>
                    </a:p>
                  </a:txBody>
                  <a:tcPr marL="8705" marR="8705" marT="870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l" fontAlgn="ctr"/>
                      <a:r>
                        <a:rPr lang="es-PY" sz="1400" b="0" i="0" u="none" strike="noStrike">
                          <a:solidFill>
                            <a:srgbClr val="000000"/>
                          </a:solidFill>
                          <a:effectLst/>
                          <a:latin typeface="Ebrima" panose="02000000000000000000" pitchFamily="2" charset="0"/>
                        </a:rPr>
                        <a:t> </a:t>
                      </a:r>
                    </a:p>
                  </a:txBody>
                  <a:tcPr marL="8705" marR="8705" marT="870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l" fontAlgn="ctr"/>
                      <a:r>
                        <a:rPr lang="es-PY" sz="1400" b="0" i="0" u="none" strike="noStrike" dirty="0">
                          <a:solidFill>
                            <a:srgbClr val="000000"/>
                          </a:solidFill>
                          <a:effectLst/>
                          <a:latin typeface="Ebrima" panose="02000000000000000000" pitchFamily="2" charset="0"/>
                        </a:rPr>
                        <a:t> </a:t>
                      </a:r>
                    </a:p>
                  </a:txBody>
                  <a:tcPr marL="8705" marR="8705" marT="870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l" fontAlgn="ctr"/>
                      <a:r>
                        <a:rPr lang="es-PY" sz="1400" b="0" i="0" u="none" strike="noStrike">
                          <a:solidFill>
                            <a:srgbClr val="000000"/>
                          </a:solidFill>
                          <a:effectLst/>
                          <a:latin typeface="Ebrima" panose="02000000000000000000" pitchFamily="2" charset="0"/>
                        </a:rPr>
                        <a:t> </a:t>
                      </a:r>
                    </a:p>
                  </a:txBody>
                  <a:tcPr marL="8705" marR="8705" marT="870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l" fontAlgn="ctr"/>
                      <a:r>
                        <a:rPr lang="es-PY" sz="1400" b="0" i="0" u="none" strike="noStrike" dirty="0">
                          <a:solidFill>
                            <a:srgbClr val="000000"/>
                          </a:solidFill>
                          <a:effectLst/>
                          <a:latin typeface="Ebrima" panose="02000000000000000000" pitchFamily="2" charset="0"/>
                        </a:rPr>
                        <a:t> </a:t>
                      </a:r>
                    </a:p>
                  </a:txBody>
                  <a:tcPr marL="8705" marR="8705" marT="870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extLst>
                  <a:ext uri="{0D108BD9-81ED-4DB2-BD59-A6C34878D82A}">
                    <a16:rowId xmlns:a16="http://schemas.microsoft.com/office/drawing/2014/main" xmlns="" val="10008"/>
                  </a:ext>
                </a:extLst>
              </a:tr>
              <a:tr h="401797">
                <a:tc>
                  <a:txBody>
                    <a:bodyPr/>
                    <a:lstStyle/>
                    <a:p>
                      <a:pPr algn="r" fontAlgn="ctr"/>
                      <a:r>
                        <a:rPr lang="es-PY" sz="1400" b="1" i="0" u="none" strike="noStrike" dirty="0">
                          <a:solidFill>
                            <a:srgbClr val="000000"/>
                          </a:solidFill>
                          <a:effectLst/>
                          <a:latin typeface="Ebrima" panose="02000000000000000000" pitchFamily="2" charset="0"/>
                        </a:rPr>
                        <a:t>PROGRAMA  TENONDERA</a:t>
                      </a:r>
                    </a:p>
                  </a:txBody>
                  <a:tcPr marL="8705" marR="313379" marT="870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DCDB"/>
                    </a:solidFill>
                  </a:tcPr>
                </a:tc>
                <a:tc>
                  <a:txBody>
                    <a:bodyPr/>
                    <a:lstStyle/>
                    <a:p>
                      <a:pPr algn="ctr" fontAlgn="ctr"/>
                      <a:r>
                        <a:rPr lang="es-PY" sz="1400" b="1" i="0" u="none" strike="noStrike">
                          <a:solidFill>
                            <a:srgbClr val="000000"/>
                          </a:solidFill>
                          <a:effectLst/>
                          <a:latin typeface="Ebrima" panose="02000000000000000000" pitchFamily="2" charset="0"/>
                        </a:rPr>
                        <a:t>18.413.918.024 </a:t>
                      </a:r>
                    </a:p>
                  </a:txBody>
                  <a:tcPr marL="8705" marR="8705" marT="870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PY" sz="1400" b="1" i="0" u="none" strike="noStrike" dirty="0">
                          <a:solidFill>
                            <a:srgbClr val="000000"/>
                          </a:solidFill>
                          <a:effectLst/>
                          <a:latin typeface="Ebrima" panose="02000000000000000000" pitchFamily="2" charset="0"/>
                        </a:rPr>
                        <a:t>39.091.845.128 </a:t>
                      </a:r>
                    </a:p>
                  </a:txBody>
                  <a:tcPr marL="8705" marR="8705" marT="870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PY" sz="1400" b="1" i="0" u="none" strike="noStrike">
                          <a:solidFill>
                            <a:srgbClr val="000000"/>
                          </a:solidFill>
                          <a:effectLst/>
                          <a:latin typeface="Ebrima" panose="02000000000000000000" pitchFamily="2" charset="0"/>
                        </a:rPr>
                        <a:t>20.677.927.104 </a:t>
                      </a:r>
                    </a:p>
                  </a:txBody>
                  <a:tcPr marL="8705" marR="8705" marT="870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PY" sz="1400" b="1" i="0" u="none" strike="noStrike" dirty="0">
                          <a:solidFill>
                            <a:srgbClr val="000000"/>
                          </a:solidFill>
                          <a:effectLst/>
                          <a:latin typeface="Ebrima" panose="02000000000000000000" pitchFamily="2" charset="0"/>
                        </a:rPr>
                        <a:t>112,30%</a:t>
                      </a:r>
                    </a:p>
                  </a:txBody>
                  <a:tcPr marL="8705" marR="8705" marT="870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9"/>
                  </a:ext>
                </a:extLst>
              </a:tr>
              <a:tr h="258013">
                <a:tc>
                  <a:txBody>
                    <a:bodyPr/>
                    <a:lstStyle/>
                    <a:p>
                      <a:pPr algn="l" fontAlgn="ctr"/>
                      <a:r>
                        <a:rPr lang="es-PY" sz="1300" b="0" i="0" u="none" strike="noStrike">
                          <a:solidFill>
                            <a:srgbClr val="000000"/>
                          </a:solidFill>
                          <a:effectLst/>
                          <a:latin typeface="Ebrima" panose="02000000000000000000" pitchFamily="2" charset="0"/>
                        </a:rPr>
                        <a:t> </a:t>
                      </a:r>
                    </a:p>
                  </a:txBody>
                  <a:tcPr marL="8705" marR="8705" marT="870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l" fontAlgn="ctr"/>
                      <a:r>
                        <a:rPr lang="es-PY" sz="1400" b="0" i="0" u="none" strike="noStrike">
                          <a:solidFill>
                            <a:srgbClr val="000000"/>
                          </a:solidFill>
                          <a:effectLst/>
                          <a:latin typeface="Ebrima" panose="02000000000000000000" pitchFamily="2" charset="0"/>
                        </a:rPr>
                        <a:t> </a:t>
                      </a:r>
                    </a:p>
                  </a:txBody>
                  <a:tcPr marL="8705" marR="8705" marT="870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l" fontAlgn="ctr"/>
                      <a:r>
                        <a:rPr lang="es-PY" sz="1400" b="0" i="0" u="none" strike="noStrike" dirty="0">
                          <a:solidFill>
                            <a:srgbClr val="000000"/>
                          </a:solidFill>
                          <a:effectLst/>
                          <a:latin typeface="Ebrima" panose="02000000000000000000" pitchFamily="2" charset="0"/>
                        </a:rPr>
                        <a:t> </a:t>
                      </a:r>
                    </a:p>
                  </a:txBody>
                  <a:tcPr marL="8705" marR="8705" marT="870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l" fontAlgn="ctr"/>
                      <a:r>
                        <a:rPr lang="es-PY" sz="1400" b="0" i="0" u="none" strike="noStrike">
                          <a:solidFill>
                            <a:srgbClr val="000000"/>
                          </a:solidFill>
                          <a:effectLst/>
                          <a:latin typeface="Ebrima" panose="02000000000000000000" pitchFamily="2" charset="0"/>
                        </a:rPr>
                        <a:t> </a:t>
                      </a:r>
                    </a:p>
                  </a:txBody>
                  <a:tcPr marL="8705" marR="8705" marT="870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l" fontAlgn="ctr"/>
                      <a:r>
                        <a:rPr lang="es-PY" sz="1400" b="0" i="0" u="none" strike="noStrike" dirty="0">
                          <a:solidFill>
                            <a:srgbClr val="000000"/>
                          </a:solidFill>
                          <a:effectLst/>
                          <a:latin typeface="Ebrima" panose="02000000000000000000" pitchFamily="2" charset="0"/>
                        </a:rPr>
                        <a:t> </a:t>
                      </a:r>
                    </a:p>
                  </a:txBody>
                  <a:tcPr marL="8705" marR="8705" marT="870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extLst>
                  <a:ext uri="{0D108BD9-81ED-4DB2-BD59-A6C34878D82A}">
                    <a16:rowId xmlns:a16="http://schemas.microsoft.com/office/drawing/2014/main" xmlns="" val="10010"/>
                  </a:ext>
                </a:extLst>
              </a:tr>
              <a:tr h="434376">
                <a:tc>
                  <a:txBody>
                    <a:bodyPr/>
                    <a:lstStyle/>
                    <a:p>
                      <a:pPr algn="r" fontAlgn="ctr"/>
                      <a:r>
                        <a:rPr lang="es-PY" sz="1800" b="1" i="0" u="none" strike="noStrike" dirty="0">
                          <a:solidFill>
                            <a:srgbClr val="000000"/>
                          </a:solidFill>
                          <a:effectLst/>
                          <a:latin typeface="Ebrima" panose="02000000000000000000" pitchFamily="2" charset="0"/>
                        </a:rPr>
                        <a:t>TOTAL GENERAL</a:t>
                      </a:r>
                    </a:p>
                  </a:txBody>
                  <a:tcPr marL="8705" marR="313379" marT="870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DCDB"/>
                    </a:solidFill>
                  </a:tcPr>
                </a:tc>
                <a:tc>
                  <a:txBody>
                    <a:bodyPr/>
                    <a:lstStyle/>
                    <a:p>
                      <a:pPr algn="ctr" fontAlgn="ctr"/>
                      <a:r>
                        <a:rPr lang="es-PY" sz="1600" b="1" i="0" u="none" strike="noStrike" dirty="0">
                          <a:solidFill>
                            <a:srgbClr val="000000"/>
                          </a:solidFill>
                          <a:effectLst/>
                          <a:latin typeface="Ebrima" panose="02000000000000000000" pitchFamily="2" charset="0"/>
                        </a:rPr>
                        <a:t>495.184.940.437 </a:t>
                      </a:r>
                    </a:p>
                  </a:txBody>
                  <a:tcPr marL="8705" marR="8705" marT="870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E4BC"/>
                    </a:solidFill>
                  </a:tcPr>
                </a:tc>
                <a:tc>
                  <a:txBody>
                    <a:bodyPr/>
                    <a:lstStyle/>
                    <a:p>
                      <a:pPr algn="ctr" fontAlgn="ctr"/>
                      <a:r>
                        <a:rPr lang="es-PY" sz="1600" b="1" i="0" u="none" strike="noStrike" dirty="0">
                          <a:solidFill>
                            <a:srgbClr val="000000"/>
                          </a:solidFill>
                          <a:effectLst/>
                          <a:latin typeface="Ebrima" panose="02000000000000000000" pitchFamily="2" charset="0"/>
                        </a:rPr>
                        <a:t>527.051.708.865 </a:t>
                      </a:r>
                    </a:p>
                  </a:txBody>
                  <a:tcPr marL="8705" marR="8705" marT="870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E4BC"/>
                    </a:solidFill>
                  </a:tcPr>
                </a:tc>
                <a:tc>
                  <a:txBody>
                    <a:bodyPr/>
                    <a:lstStyle/>
                    <a:p>
                      <a:pPr algn="ctr" fontAlgn="ctr"/>
                      <a:r>
                        <a:rPr lang="es-PY" sz="1600" b="1" i="0" u="none" strike="noStrike" dirty="0">
                          <a:solidFill>
                            <a:srgbClr val="000000"/>
                          </a:solidFill>
                          <a:effectLst/>
                          <a:latin typeface="Ebrima" panose="02000000000000000000" pitchFamily="2" charset="0"/>
                        </a:rPr>
                        <a:t>31.866.768.428 </a:t>
                      </a:r>
                    </a:p>
                  </a:txBody>
                  <a:tcPr marL="8705" marR="8705" marT="870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E4BC"/>
                    </a:solidFill>
                  </a:tcPr>
                </a:tc>
                <a:tc>
                  <a:txBody>
                    <a:bodyPr/>
                    <a:lstStyle/>
                    <a:p>
                      <a:pPr algn="ctr" fontAlgn="ctr"/>
                      <a:r>
                        <a:rPr lang="es-PY" sz="1600" b="1" i="0" u="none" strike="noStrike" dirty="0">
                          <a:solidFill>
                            <a:srgbClr val="000000"/>
                          </a:solidFill>
                          <a:effectLst/>
                          <a:latin typeface="Ebrima" panose="02000000000000000000" pitchFamily="2" charset="0"/>
                        </a:rPr>
                        <a:t>6,44%</a:t>
                      </a:r>
                    </a:p>
                  </a:txBody>
                  <a:tcPr marL="8705" marR="8705" marT="870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E4BC"/>
                    </a:solidFill>
                  </a:tcPr>
                </a:tc>
                <a:extLst>
                  <a:ext uri="{0D108BD9-81ED-4DB2-BD59-A6C34878D82A}">
                    <a16:rowId xmlns:a16="http://schemas.microsoft.com/office/drawing/2014/main" xmlns="" val="10011"/>
                  </a:ext>
                </a:extLst>
              </a:tr>
            </a:tbl>
          </a:graphicData>
        </a:graphic>
      </p:graphicFrame>
    </p:spTree>
    <p:extLst>
      <p:ext uri="{BB962C8B-B14F-4D97-AF65-F5344CB8AC3E}">
        <p14:creationId xmlns:p14="http://schemas.microsoft.com/office/powerpoint/2010/main" val="27667057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p:cNvGraphicFramePr/>
          <p:nvPr>
            <p:extLst>
              <p:ext uri="{D42A27DB-BD31-4B8C-83A1-F6EECF244321}">
                <p14:modId xmlns:p14="http://schemas.microsoft.com/office/powerpoint/2010/main" val="717672446"/>
              </p:ext>
            </p:extLst>
          </p:nvPr>
        </p:nvGraphicFramePr>
        <p:xfrm>
          <a:off x="1343472" y="1628800"/>
          <a:ext cx="9937104" cy="1800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Imagen 2">
            <a:extLst>
              <a:ext uri="{FF2B5EF4-FFF2-40B4-BE49-F238E27FC236}">
                <a16:creationId xmlns:a16="http://schemas.microsoft.com/office/drawing/2014/main" xmlns="" id="{E207D8E3-CF53-458C-8B30-C28028642B39}"/>
              </a:ext>
            </a:extLst>
          </p:cNvPr>
          <p:cNvPicPr/>
          <p:nvPr/>
        </p:nvPicPr>
        <p:blipFill>
          <a:blip r:embed="rId7">
            <a:extLst>
              <a:ext uri="{28A0092B-C50C-407E-A947-70E740481C1C}">
                <a14:useLocalDpi xmlns:a14="http://schemas.microsoft.com/office/drawing/2010/main" val="0"/>
              </a:ext>
            </a:extLst>
          </a:blip>
          <a:stretch>
            <a:fillRect/>
          </a:stretch>
        </p:blipFill>
        <p:spPr>
          <a:xfrm>
            <a:off x="5588608" y="6011591"/>
            <a:ext cx="1845945" cy="802640"/>
          </a:xfrm>
          <a:prstGeom prst="rect">
            <a:avLst/>
          </a:prstGeom>
        </p:spPr>
      </p:pic>
      <p:pic>
        <p:nvPicPr>
          <p:cNvPr id="4" name="Imagen 3">
            <a:extLst>
              <a:ext uri="{FF2B5EF4-FFF2-40B4-BE49-F238E27FC236}">
                <a16:creationId xmlns:a16="http://schemas.microsoft.com/office/drawing/2014/main" xmlns="" id="{151B6665-588D-472C-8BDC-6C8A29ACA890}"/>
              </a:ext>
            </a:extLst>
          </p:cNvPr>
          <p:cNvPicPr/>
          <p:nvPr/>
        </p:nvPicPr>
        <p:blipFill>
          <a:blip r:embed="rId8">
            <a:extLst>
              <a:ext uri="{28A0092B-C50C-407E-A947-70E740481C1C}">
                <a14:useLocalDpi xmlns:a14="http://schemas.microsoft.com/office/drawing/2010/main" val="0"/>
              </a:ext>
            </a:extLst>
          </a:blip>
          <a:stretch>
            <a:fillRect/>
          </a:stretch>
        </p:blipFill>
        <p:spPr>
          <a:xfrm>
            <a:off x="8019916" y="5868790"/>
            <a:ext cx="1730418" cy="1010826"/>
          </a:xfrm>
          <a:prstGeom prst="rect">
            <a:avLst/>
          </a:prstGeom>
        </p:spPr>
      </p:pic>
      <p:pic>
        <p:nvPicPr>
          <p:cNvPr id="5" name="Imagen 4">
            <a:extLst>
              <a:ext uri="{FF2B5EF4-FFF2-40B4-BE49-F238E27FC236}">
                <a16:creationId xmlns:a16="http://schemas.microsoft.com/office/drawing/2014/main" xmlns="" id="{9479CBA7-6706-4366-8038-EEA0A14B8877}"/>
              </a:ext>
            </a:extLst>
          </p:cNvPr>
          <p:cNvPicPr>
            <a:picLocks noChangeAspect="1"/>
          </p:cNvPicPr>
          <p:nvPr/>
        </p:nvPicPr>
        <p:blipFill>
          <a:blip r:embed="rId9"/>
          <a:stretch>
            <a:fillRect/>
          </a:stretch>
        </p:blipFill>
        <p:spPr>
          <a:xfrm>
            <a:off x="2855640" y="6016867"/>
            <a:ext cx="2147605" cy="792088"/>
          </a:xfrm>
          <a:prstGeom prst="rect">
            <a:avLst/>
          </a:prstGeom>
        </p:spPr>
      </p:pic>
    </p:spTree>
    <p:extLst>
      <p:ext uri="{BB962C8B-B14F-4D97-AF65-F5344CB8AC3E}">
        <p14:creationId xmlns:p14="http://schemas.microsoft.com/office/powerpoint/2010/main" val="26622178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3281306699"/>
              </p:ext>
            </p:extLst>
          </p:nvPr>
        </p:nvGraphicFramePr>
        <p:xfrm>
          <a:off x="479376" y="1556792"/>
          <a:ext cx="11161240" cy="4896545"/>
        </p:xfrm>
        <a:graphic>
          <a:graphicData uri="http://schemas.openxmlformats.org/drawingml/2006/table">
            <a:tbl>
              <a:tblPr/>
              <a:tblGrid>
                <a:gridCol w="3168794">
                  <a:extLst>
                    <a:ext uri="{9D8B030D-6E8A-4147-A177-3AD203B41FA5}">
                      <a16:colId xmlns:a16="http://schemas.microsoft.com/office/drawing/2014/main" xmlns="" val="20000"/>
                    </a:ext>
                  </a:extLst>
                </a:gridCol>
                <a:gridCol w="2186229">
                  <a:extLst>
                    <a:ext uri="{9D8B030D-6E8A-4147-A177-3AD203B41FA5}">
                      <a16:colId xmlns:a16="http://schemas.microsoft.com/office/drawing/2014/main" xmlns="" val="20001"/>
                    </a:ext>
                  </a:extLst>
                </a:gridCol>
                <a:gridCol w="2101491">
                  <a:extLst>
                    <a:ext uri="{9D8B030D-6E8A-4147-A177-3AD203B41FA5}">
                      <a16:colId xmlns:a16="http://schemas.microsoft.com/office/drawing/2014/main" xmlns="" val="20002"/>
                    </a:ext>
                  </a:extLst>
                </a:gridCol>
                <a:gridCol w="1860837">
                  <a:extLst>
                    <a:ext uri="{9D8B030D-6E8A-4147-A177-3AD203B41FA5}">
                      <a16:colId xmlns:a16="http://schemas.microsoft.com/office/drawing/2014/main" xmlns="" val="20003"/>
                    </a:ext>
                  </a:extLst>
                </a:gridCol>
                <a:gridCol w="1843889">
                  <a:extLst>
                    <a:ext uri="{9D8B030D-6E8A-4147-A177-3AD203B41FA5}">
                      <a16:colId xmlns:a16="http://schemas.microsoft.com/office/drawing/2014/main" xmlns="" val="20004"/>
                    </a:ext>
                  </a:extLst>
                </a:gridCol>
              </a:tblGrid>
              <a:tr h="1092035">
                <a:tc>
                  <a:txBody>
                    <a:bodyPr/>
                    <a:lstStyle/>
                    <a:p>
                      <a:pPr algn="ctr" fontAlgn="ctr"/>
                      <a:r>
                        <a:rPr lang="es-PY" sz="1600" b="1" i="0" u="none" strike="noStrike" dirty="0">
                          <a:solidFill>
                            <a:srgbClr val="16365C"/>
                          </a:solidFill>
                          <a:effectLst/>
                          <a:latin typeface="Calibri" panose="020F0502020204030204" pitchFamily="34" charset="0"/>
                        </a:rPr>
                        <a:t> ESTRUCTURA PROGRAMATICA </a:t>
                      </a:r>
                    </a:p>
                  </a:txBody>
                  <a:tcPr marL="9456" marR="9456" marT="9456" marB="0" anchor="ctr">
                    <a:lnL>
                      <a:noFill/>
                    </a:lnL>
                    <a:lnR>
                      <a:noFill/>
                    </a:lnR>
                    <a:lnT>
                      <a:noFill/>
                    </a:lnT>
                    <a:lnB>
                      <a:noFill/>
                    </a:lnB>
                    <a:solidFill>
                      <a:srgbClr val="E4DFEC"/>
                    </a:solidFill>
                  </a:tcPr>
                </a:tc>
                <a:tc>
                  <a:txBody>
                    <a:bodyPr/>
                    <a:lstStyle/>
                    <a:p>
                      <a:pPr algn="ctr" fontAlgn="ctr"/>
                      <a:r>
                        <a:rPr lang="es-PY" sz="1600" b="1" i="0" u="none" strike="noStrike">
                          <a:solidFill>
                            <a:srgbClr val="16365C"/>
                          </a:solidFill>
                          <a:effectLst/>
                          <a:latin typeface="Calibri" panose="020F0502020204030204" pitchFamily="34" charset="0"/>
                        </a:rPr>
                        <a:t> PRESUPUESTO APROBADO 2018 </a:t>
                      </a:r>
                    </a:p>
                  </a:txBody>
                  <a:tcPr marL="9456" marR="9456" marT="9456" marB="0" anchor="ctr">
                    <a:lnL>
                      <a:noFill/>
                    </a:lnL>
                    <a:lnR>
                      <a:noFill/>
                    </a:lnR>
                    <a:lnT>
                      <a:noFill/>
                    </a:lnT>
                    <a:lnB>
                      <a:noFill/>
                    </a:lnB>
                    <a:solidFill>
                      <a:srgbClr val="E4DFEC"/>
                    </a:solidFill>
                  </a:tcPr>
                </a:tc>
                <a:tc>
                  <a:txBody>
                    <a:bodyPr/>
                    <a:lstStyle/>
                    <a:p>
                      <a:pPr algn="ctr" fontAlgn="ctr"/>
                      <a:r>
                        <a:rPr lang="es-PY" sz="1600" b="1" i="0" u="none" strike="noStrike">
                          <a:solidFill>
                            <a:srgbClr val="16365C"/>
                          </a:solidFill>
                          <a:effectLst/>
                          <a:latin typeface="Calibri" panose="020F0502020204030204" pitchFamily="34" charset="0"/>
                        </a:rPr>
                        <a:t> PRESUPUESTO VIGENTE </a:t>
                      </a:r>
                    </a:p>
                  </a:txBody>
                  <a:tcPr marL="9456" marR="9456" marT="9456" marB="0" anchor="ctr">
                    <a:lnL>
                      <a:noFill/>
                    </a:lnL>
                    <a:lnR>
                      <a:noFill/>
                    </a:lnR>
                    <a:lnT>
                      <a:noFill/>
                    </a:lnT>
                    <a:lnB>
                      <a:noFill/>
                    </a:lnB>
                    <a:solidFill>
                      <a:srgbClr val="E4DFEC"/>
                    </a:solidFill>
                  </a:tcPr>
                </a:tc>
                <a:tc>
                  <a:txBody>
                    <a:bodyPr/>
                    <a:lstStyle/>
                    <a:p>
                      <a:pPr algn="ctr" fontAlgn="ctr"/>
                      <a:r>
                        <a:rPr lang="es-PY" sz="1600" b="1" i="0" u="none" strike="noStrike">
                          <a:solidFill>
                            <a:srgbClr val="16365C"/>
                          </a:solidFill>
                          <a:effectLst/>
                          <a:latin typeface="Calibri" panose="020F0502020204030204" pitchFamily="34" charset="0"/>
                        </a:rPr>
                        <a:t> EJECUCIÓN </a:t>
                      </a:r>
                    </a:p>
                  </a:txBody>
                  <a:tcPr marL="9456" marR="9456" marT="9456" marB="0" anchor="ctr">
                    <a:lnL>
                      <a:noFill/>
                    </a:lnL>
                    <a:lnR>
                      <a:noFill/>
                    </a:lnR>
                    <a:lnT>
                      <a:noFill/>
                    </a:lnT>
                    <a:lnB>
                      <a:noFill/>
                    </a:lnB>
                    <a:solidFill>
                      <a:srgbClr val="E4DFEC"/>
                    </a:solidFill>
                  </a:tcPr>
                </a:tc>
                <a:tc>
                  <a:txBody>
                    <a:bodyPr/>
                    <a:lstStyle/>
                    <a:p>
                      <a:pPr algn="ctr" fontAlgn="ctr"/>
                      <a:r>
                        <a:rPr lang="es-PY" sz="1600" b="1" i="0" u="none" strike="noStrike">
                          <a:solidFill>
                            <a:srgbClr val="16365C"/>
                          </a:solidFill>
                          <a:effectLst/>
                          <a:latin typeface="Calibri" panose="020F0502020204030204" pitchFamily="34" charset="0"/>
                        </a:rPr>
                        <a:t>PORCENTAJE DE EJECUCIÓN % </a:t>
                      </a:r>
                    </a:p>
                  </a:txBody>
                  <a:tcPr marL="9456" marR="9456" marT="9456" marB="0" anchor="ctr">
                    <a:lnL>
                      <a:noFill/>
                    </a:lnL>
                    <a:lnR>
                      <a:noFill/>
                    </a:lnR>
                    <a:lnT>
                      <a:noFill/>
                    </a:lnT>
                    <a:lnB>
                      <a:noFill/>
                    </a:lnB>
                    <a:solidFill>
                      <a:srgbClr val="E4DFEC"/>
                    </a:solidFill>
                  </a:tcPr>
                </a:tc>
                <a:extLst>
                  <a:ext uri="{0D108BD9-81ED-4DB2-BD59-A6C34878D82A}">
                    <a16:rowId xmlns:a16="http://schemas.microsoft.com/office/drawing/2014/main" xmlns="" val="10000"/>
                  </a:ext>
                </a:extLst>
              </a:tr>
              <a:tr h="634085">
                <a:tc>
                  <a:txBody>
                    <a:bodyPr/>
                    <a:lstStyle/>
                    <a:p>
                      <a:pPr algn="l" fontAlgn="ctr"/>
                      <a:r>
                        <a:rPr lang="es-PY" sz="1800" b="0" i="0" u="none" strike="noStrike" dirty="0">
                          <a:solidFill>
                            <a:srgbClr val="16365C"/>
                          </a:solidFill>
                          <a:effectLst/>
                          <a:latin typeface="Calibri" panose="020F0502020204030204" pitchFamily="34" charset="0"/>
                        </a:rPr>
                        <a:t> TEKOPORÂ </a:t>
                      </a:r>
                    </a:p>
                  </a:txBody>
                  <a:tcPr marL="9456" marR="9456" marT="9456" marB="0" anchor="ctr">
                    <a:lnL>
                      <a:noFill/>
                    </a:lnL>
                    <a:lnR>
                      <a:noFill/>
                    </a:lnR>
                    <a:lnT>
                      <a:noFill/>
                    </a:lnT>
                    <a:lnB>
                      <a:noFill/>
                    </a:lnB>
                    <a:solidFill>
                      <a:srgbClr val="FFFFFF"/>
                    </a:solidFill>
                  </a:tcPr>
                </a:tc>
                <a:tc>
                  <a:txBody>
                    <a:bodyPr/>
                    <a:lstStyle/>
                    <a:p>
                      <a:pPr algn="ctr" fontAlgn="ctr"/>
                      <a:r>
                        <a:rPr lang="es-PY" sz="1800" b="0" i="0" u="none" strike="noStrike">
                          <a:solidFill>
                            <a:srgbClr val="16365C"/>
                          </a:solidFill>
                          <a:effectLst/>
                          <a:latin typeface="Calibri" panose="020F0502020204030204" pitchFamily="34" charset="0"/>
                        </a:rPr>
                        <a:t>                 411.223.788.514 </a:t>
                      </a:r>
                    </a:p>
                  </a:txBody>
                  <a:tcPr marL="9456" marR="9456" marT="9456" marB="0" anchor="ctr">
                    <a:lnL>
                      <a:noFill/>
                    </a:lnL>
                    <a:lnR>
                      <a:noFill/>
                    </a:lnR>
                    <a:lnT>
                      <a:noFill/>
                    </a:lnT>
                    <a:lnB>
                      <a:noFill/>
                    </a:lnB>
                    <a:solidFill>
                      <a:srgbClr val="FFFFFF"/>
                    </a:solidFill>
                  </a:tcPr>
                </a:tc>
                <a:tc>
                  <a:txBody>
                    <a:bodyPr/>
                    <a:lstStyle/>
                    <a:p>
                      <a:pPr algn="ctr" fontAlgn="ctr"/>
                      <a:r>
                        <a:rPr lang="es-PY" sz="1800" b="0" i="0" u="none" strike="noStrike">
                          <a:solidFill>
                            <a:srgbClr val="16365C"/>
                          </a:solidFill>
                          <a:effectLst/>
                          <a:latin typeface="Calibri" panose="020F0502020204030204" pitchFamily="34" charset="0"/>
                        </a:rPr>
                        <a:t>               407.868.462.254 </a:t>
                      </a:r>
                    </a:p>
                  </a:txBody>
                  <a:tcPr marL="9456" marR="9456" marT="9456" marB="0" anchor="ctr">
                    <a:lnL>
                      <a:noFill/>
                    </a:lnL>
                    <a:lnR>
                      <a:noFill/>
                    </a:lnR>
                    <a:lnT>
                      <a:noFill/>
                    </a:lnT>
                    <a:lnB>
                      <a:noFill/>
                    </a:lnB>
                    <a:solidFill>
                      <a:srgbClr val="FFFFFF"/>
                    </a:solidFill>
                  </a:tcPr>
                </a:tc>
                <a:tc>
                  <a:txBody>
                    <a:bodyPr/>
                    <a:lstStyle/>
                    <a:p>
                      <a:pPr algn="ctr" fontAlgn="ctr"/>
                      <a:r>
                        <a:rPr lang="es-PY" sz="1800" b="0" i="0" u="none" strike="noStrike">
                          <a:solidFill>
                            <a:srgbClr val="16365C"/>
                          </a:solidFill>
                          <a:effectLst/>
                          <a:latin typeface="Calibri" panose="020F0502020204030204" pitchFamily="34" charset="0"/>
                        </a:rPr>
                        <a:t>         256.023.550.292 </a:t>
                      </a:r>
                    </a:p>
                  </a:txBody>
                  <a:tcPr marL="9456" marR="9456" marT="9456" marB="0" anchor="ctr">
                    <a:lnL>
                      <a:noFill/>
                    </a:lnL>
                    <a:lnR>
                      <a:noFill/>
                    </a:lnR>
                    <a:lnT>
                      <a:noFill/>
                    </a:lnT>
                    <a:lnB>
                      <a:noFill/>
                    </a:lnB>
                    <a:solidFill>
                      <a:srgbClr val="FFFFFF"/>
                    </a:solidFill>
                  </a:tcPr>
                </a:tc>
                <a:tc>
                  <a:txBody>
                    <a:bodyPr/>
                    <a:lstStyle/>
                    <a:p>
                      <a:pPr algn="ctr" fontAlgn="ctr"/>
                      <a:r>
                        <a:rPr lang="es-PY" sz="1800" b="0" i="0" u="none" strike="noStrike">
                          <a:solidFill>
                            <a:srgbClr val="16365C"/>
                          </a:solidFill>
                          <a:effectLst/>
                          <a:latin typeface="Calibri" panose="020F0502020204030204" pitchFamily="34" charset="0"/>
                        </a:rPr>
                        <a:t>62,77%</a:t>
                      </a:r>
                    </a:p>
                  </a:txBody>
                  <a:tcPr marL="9456" marR="9456" marT="9456" marB="0" anchor="ctr">
                    <a:lnL>
                      <a:noFill/>
                    </a:lnL>
                    <a:lnR>
                      <a:noFill/>
                    </a:lnR>
                    <a:lnT>
                      <a:noFill/>
                    </a:lnT>
                    <a:lnB>
                      <a:noFill/>
                    </a:lnB>
                    <a:solidFill>
                      <a:srgbClr val="FFFFFF"/>
                    </a:solidFill>
                  </a:tcPr>
                </a:tc>
                <a:extLst>
                  <a:ext uri="{0D108BD9-81ED-4DB2-BD59-A6C34878D82A}">
                    <a16:rowId xmlns:a16="http://schemas.microsoft.com/office/drawing/2014/main" xmlns="" val="10001"/>
                  </a:ext>
                </a:extLst>
              </a:tr>
              <a:tr h="634085">
                <a:tc>
                  <a:txBody>
                    <a:bodyPr/>
                    <a:lstStyle/>
                    <a:p>
                      <a:pPr algn="l" fontAlgn="ctr"/>
                      <a:r>
                        <a:rPr lang="es-PY" sz="1800" b="0" i="0" u="none" strike="noStrike" dirty="0">
                          <a:solidFill>
                            <a:srgbClr val="16365C"/>
                          </a:solidFill>
                          <a:effectLst/>
                          <a:latin typeface="Calibri" panose="020F0502020204030204" pitchFamily="34" charset="0"/>
                        </a:rPr>
                        <a:t> COORDINACIÓN DE LA GESTION SOCIAL </a:t>
                      </a:r>
                    </a:p>
                  </a:txBody>
                  <a:tcPr marL="9456" marR="9456" marT="9456" marB="0" anchor="ctr">
                    <a:lnL>
                      <a:noFill/>
                    </a:lnL>
                    <a:lnR>
                      <a:noFill/>
                    </a:lnR>
                    <a:lnT>
                      <a:noFill/>
                    </a:lnT>
                    <a:lnB>
                      <a:noFill/>
                    </a:lnB>
                    <a:solidFill>
                      <a:srgbClr val="FFFFFF"/>
                    </a:solidFill>
                  </a:tcPr>
                </a:tc>
                <a:tc>
                  <a:txBody>
                    <a:bodyPr/>
                    <a:lstStyle/>
                    <a:p>
                      <a:pPr algn="ctr" fontAlgn="ctr"/>
                      <a:r>
                        <a:rPr lang="es-PY" sz="1800" b="0" i="0" u="none" strike="noStrike" dirty="0">
                          <a:solidFill>
                            <a:srgbClr val="16365C"/>
                          </a:solidFill>
                          <a:effectLst/>
                          <a:latin typeface="Calibri" panose="020F0502020204030204" pitchFamily="34" charset="0"/>
                        </a:rPr>
                        <a:t>                   38.554.383.526 </a:t>
                      </a:r>
                    </a:p>
                  </a:txBody>
                  <a:tcPr marL="9456" marR="9456" marT="9456" marB="0" anchor="ctr">
                    <a:lnL>
                      <a:noFill/>
                    </a:lnL>
                    <a:lnR>
                      <a:noFill/>
                    </a:lnR>
                    <a:lnT>
                      <a:noFill/>
                    </a:lnT>
                    <a:lnB>
                      <a:noFill/>
                    </a:lnB>
                    <a:solidFill>
                      <a:srgbClr val="FFFFFF"/>
                    </a:solidFill>
                  </a:tcPr>
                </a:tc>
                <a:tc>
                  <a:txBody>
                    <a:bodyPr/>
                    <a:lstStyle/>
                    <a:p>
                      <a:pPr algn="ctr" fontAlgn="ctr"/>
                      <a:r>
                        <a:rPr lang="es-PY" sz="1800" b="0" i="0" u="none" strike="noStrike" dirty="0">
                          <a:solidFill>
                            <a:srgbClr val="16365C"/>
                          </a:solidFill>
                          <a:effectLst/>
                          <a:latin typeface="Calibri" panose="020F0502020204030204" pitchFamily="34" charset="0"/>
                        </a:rPr>
                        <a:t>                 41.581.200.193 </a:t>
                      </a:r>
                    </a:p>
                  </a:txBody>
                  <a:tcPr marL="9456" marR="9456" marT="9456" marB="0" anchor="ctr">
                    <a:lnL>
                      <a:noFill/>
                    </a:lnL>
                    <a:lnR>
                      <a:noFill/>
                    </a:lnR>
                    <a:lnT>
                      <a:noFill/>
                    </a:lnT>
                    <a:lnB>
                      <a:noFill/>
                    </a:lnB>
                    <a:solidFill>
                      <a:srgbClr val="FFFFFF"/>
                    </a:solidFill>
                  </a:tcPr>
                </a:tc>
                <a:tc>
                  <a:txBody>
                    <a:bodyPr/>
                    <a:lstStyle/>
                    <a:p>
                      <a:pPr algn="ctr" fontAlgn="ctr"/>
                      <a:r>
                        <a:rPr lang="es-PY" sz="1800" b="0" i="0" u="none" strike="noStrike">
                          <a:solidFill>
                            <a:srgbClr val="16365C"/>
                          </a:solidFill>
                          <a:effectLst/>
                          <a:latin typeface="Calibri" panose="020F0502020204030204" pitchFamily="34" charset="0"/>
                        </a:rPr>
                        <a:t>           21.964.786.445 </a:t>
                      </a:r>
                    </a:p>
                  </a:txBody>
                  <a:tcPr marL="9456" marR="9456" marT="9456" marB="0" anchor="ctr">
                    <a:lnL>
                      <a:noFill/>
                    </a:lnL>
                    <a:lnR>
                      <a:noFill/>
                    </a:lnR>
                    <a:lnT>
                      <a:noFill/>
                    </a:lnT>
                    <a:lnB>
                      <a:noFill/>
                    </a:lnB>
                    <a:solidFill>
                      <a:srgbClr val="FFFFFF"/>
                    </a:solidFill>
                  </a:tcPr>
                </a:tc>
                <a:tc>
                  <a:txBody>
                    <a:bodyPr/>
                    <a:lstStyle/>
                    <a:p>
                      <a:pPr algn="ctr" fontAlgn="ctr"/>
                      <a:r>
                        <a:rPr lang="es-PY" sz="1800" b="0" i="0" u="none" strike="noStrike">
                          <a:solidFill>
                            <a:srgbClr val="16365C"/>
                          </a:solidFill>
                          <a:effectLst/>
                          <a:latin typeface="Calibri" panose="020F0502020204030204" pitchFamily="34" charset="0"/>
                        </a:rPr>
                        <a:t>52,82%</a:t>
                      </a:r>
                    </a:p>
                  </a:txBody>
                  <a:tcPr marL="9456" marR="9456" marT="9456" marB="0" anchor="ctr">
                    <a:lnL>
                      <a:noFill/>
                    </a:lnL>
                    <a:lnR>
                      <a:noFill/>
                    </a:lnR>
                    <a:lnT>
                      <a:noFill/>
                    </a:lnT>
                    <a:lnB>
                      <a:noFill/>
                    </a:lnB>
                    <a:solidFill>
                      <a:srgbClr val="FFFFFF"/>
                    </a:solidFill>
                  </a:tcPr>
                </a:tc>
                <a:extLst>
                  <a:ext uri="{0D108BD9-81ED-4DB2-BD59-A6C34878D82A}">
                    <a16:rowId xmlns:a16="http://schemas.microsoft.com/office/drawing/2014/main" xmlns="" val="10002"/>
                  </a:ext>
                </a:extLst>
              </a:tr>
              <a:tr h="634085">
                <a:tc>
                  <a:txBody>
                    <a:bodyPr/>
                    <a:lstStyle/>
                    <a:p>
                      <a:pPr algn="l" fontAlgn="ctr"/>
                      <a:r>
                        <a:rPr lang="es-PY" sz="1800" b="0" i="0" u="none" strike="noStrike">
                          <a:solidFill>
                            <a:srgbClr val="16365C"/>
                          </a:solidFill>
                          <a:effectLst/>
                          <a:latin typeface="Calibri" panose="020F0502020204030204" pitchFamily="34" charset="0"/>
                        </a:rPr>
                        <a:t> ASISTENCIA A PESCADORES </a:t>
                      </a:r>
                    </a:p>
                  </a:txBody>
                  <a:tcPr marL="9456" marR="9456" marT="9456" marB="0" anchor="ctr">
                    <a:lnL>
                      <a:noFill/>
                    </a:lnL>
                    <a:lnR>
                      <a:noFill/>
                    </a:lnR>
                    <a:lnT>
                      <a:noFill/>
                    </a:lnT>
                    <a:lnB>
                      <a:noFill/>
                    </a:lnB>
                    <a:solidFill>
                      <a:srgbClr val="FFFFFF"/>
                    </a:solidFill>
                  </a:tcPr>
                </a:tc>
                <a:tc>
                  <a:txBody>
                    <a:bodyPr/>
                    <a:lstStyle/>
                    <a:p>
                      <a:pPr algn="ctr" fontAlgn="ctr"/>
                      <a:r>
                        <a:rPr lang="es-PY" sz="1800" b="0" i="0" u="none" strike="noStrike">
                          <a:solidFill>
                            <a:srgbClr val="16365C"/>
                          </a:solidFill>
                          <a:effectLst/>
                          <a:latin typeface="Calibri" panose="020F0502020204030204" pitchFamily="34" charset="0"/>
                        </a:rPr>
                        <a:t>                      9.289.949.192 </a:t>
                      </a:r>
                    </a:p>
                  </a:txBody>
                  <a:tcPr marL="9456" marR="9456" marT="9456" marB="0" anchor="ctr">
                    <a:lnL>
                      <a:noFill/>
                    </a:lnL>
                    <a:lnR>
                      <a:noFill/>
                    </a:lnR>
                    <a:lnT>
                      <a:noFill/>
                    </a:lnT>
                    <a:lnB>
                      <a:noFill/>
                    </a:lnB>
                    <a:solidFill>
                      <a:srgbClr val="FFFFFF"/>
                    </a:solidFill>
                  </a:tcPr>
                </a:tc>
                <a:tc>
                  <a:txBody>
                    <a:bodyPr/>
                    <a:lstStyle/>
                    <a:p>
                      <a:pPr algn="ctr" fontAlgn="ctr"/>
                      <a:r>
                        <a:rPr lang="es-PY" sz="1800" b="0" i="0" u="none" strike="noStrike" dirty="0">
                          <a:solidFill>
                            <a:srgbClr val="16365C"/>
                          </a:solidFill>
                          <a:effectLst/>
                          <a:latin typeface="Calibri" panose="020F0502020204030204" pitchFamily="34" charset="0"/>
                        </a:rPr>
                        <a:t>                    9.059.949.192 </a:t>
                      </a:r>
                    </a:p>
                  </a:txBody>
                  <a:tcPr marL="9456" marR="9456" marT="9456" marB="0" anchor="ctr">
                    <a:lnL>
                      <a:noFill/>
                    </a:lnL>
                    <a:lnR>
                      <a:noFill/>
                    </a:lnR>
                    <a:lnT>
                      <a:noFill/>
                    </a:lnT>
                    <a:lnB>
                      <a:noFill/>
                    </a:lnB>
                    <a:solidFill>
                      <a:srgbClr val="FFFFFF"/>
                    </a:solidFill>
                  </a:tcPr>
                </a:tc>
                <a:tc>
                  <a:txBody>
                    <a:bodyPr/>
                    <a:lstStyle/>
                    <a:p>
                      <a:pPr algn="ctr" fontAlgn="ctr"/>
                      <a:r>
                        <a:rPr lang="es-PY" sz="1800" b="0" i="0" u="none" strike="noStrike" dirty="0">
                          <a:solidFill>
                            <a:srgbClr val="16365C"/>
                          </a:solidFill>
                          <a:effectLst/>
                          <a:latin typeface="Calibri" panose="020F0502020204030204" pitchFamily="34" charset="0"/>
                        </a:rPr>
                        <a:t>                  449.234.484 </a:t>
                      </a:r>
                    </a:p>
                  </a:txBody>
                  <a:tcPr marL="9456" marR="9456" marT="9456" marB="0" anchor="ctr">
                    <a:lnL>
                      <a:noFill/>
                    </a:lnL>
                    <a:lnR>
                      <a:noFill/>
                    </a:lnR>
                    <a:lnT>
                      <a:noFill/>
                    </a:lnT>
                    <a:lnB>
                      <a:noFill/>
                    </a:lnB>
                    <a:solidFill>
                      <a:srgbClr val="FFFFFF"/>
                    </a:solidFill>
                  </a:tcPr>
                </a:tc>
                <a:tc>
                  <a:txBody>
                    <a:bodyPr/>
                    <a:lstStyle/>
                    <a:p>
                      <a:pPr algn="ctr" fontAlgn="ctr"/>
                      <a:r>
                        <a:rPr lang="es-PY" sz="1800" b="0" i="0" u="none" strike="noStrike">
                          <a:solidFill>
                            <a:srgbClr val="16365C"/>
                          </a:solidFill>
                          <a:effectLst/>
                          <a:latin typeface="Calibri" panose="020F0502020204030204" pitchFamily="34" charset="0"/>
                        </a:rPr>
                        <a:t>4,96%</a:t>
                      </a:r>
                    </a:p>
                  </a:txBody>
                  <a:tcPr marL="9456" marR="9456" marT="9456" marB="0" anchor="ctr">
                    <a:lnL>
                      <a:noFill/>
                    </a:lnL>
                    <a:lnR>
                      <a:noFill/>
                    </a:lnR>
                    <a:lnT>
                      <a:noFill/>
                    </a:lnT>
                    <a:lnB>
                      <a:noFill/>
                    </a:lnB>
                    <a:solidFill>
                      <a:srgbClr val="FFFFFF"/>
                    </a:solidFill>
                  </a:tcPr>
                </a:tc>
                <a:extLst>
                  <a:ext uri="{0D108BD9-81ED-4DB2-BD59-A6C34878D82A}">
                    <a16:rowId xmlns:a16="http://schemas.microsoft.com/office/drawing/2014/main" xmlns="" val="10003"/>
                  </a:ext>
                </a:extLst>
              </a:tr>
              <a:tr h="634085">
                <a:tc>
                  <a:txBody>
                    <a:bodyPr/>
                    <a:lstStyle/>
                    <a:p>
                      <a:pPr algn="l" fontAlgn="ctr"/>
                      <a:r>
                        <a:rPr lang="es-PY" sz="1800" b="0" i="0" u="none" strike="noStrike">
                          <a:solidFill>
                            <a:srgbClr val="16365C"/>
                          </a:solidFill>
                          <a:effectLst/>
                          <a:latin typeface="Calibri" panose="020F0502020204030204" pitchFamily="34" charset="0"/>
                        </a:rPr>
                        <a:t> TEKOHÁ </a:t>
                      </a:r>
                    </a:p>
                  </a:txBody>
                  <a:tcPr marL="9456" marR="9456" marT="9456" marB="0" anchor="ctr">
                    <a:lnL>
                      <a:noFill/>
                    </a:lnL>
                    <a:lnR>
                      <a:noFill/>
                    </a:lnR>
                    <a:lnT>
                      <a:noFill/>
                    </a:lnT>
                    <a:lnB>
                      <a:noFill/>
                    </a:lnB>
                    <a:solidFill>
                      <a:srgbClr val="FFFFFF"/>
                    </a:solidFill>
                  </a:tcPr>
                </a:tc>
                <a:tc>
                  <a:txBody>
                    <a:bodyPr/>
                    <a:lstStyle/>
                    <a:p>
                      <a:pPr algn="ctr" fontAlgn="ctr"/>
                      <a:r>
                        <a:rPr lang="es-PY" sz="1800" b="0" i="0" u="none" strike="noStrike">
                          <a:solidFill>
                            <a:srgbClr val="16365C"/>
                          </a:solidFill>
                          <a:effectLst/>
                          <a:latin typeface="Calibri" panose="020F0502020204030204" pitchFamily="34" charset="0"/>
                        </a:rPr>
                        <a:t>                   18.731.084.514 </a:t>
                      </a:r>
                    </a:p>
                  </a:txBody>
                  <a:tcPr marL="9456" marR="9456" marT="9456" marB="0" anchor="ctr">
                    <a:lnL>
                      <a:noFill/>
                    </a:lnL>
                    <a:lnR>
                      <a:noFill/>
                    </a:lnR>
                    <a:lnT>
                      <a:noFill/>
                    </a:lnT>
                    <a:lnB>
                      <a:noFill/>
                    </a:lnB>
                    <a:solidFill>
                      <a:srgbClr val="FFFFFF"/>
                    </a:solidFill>
                  </a:tcPr>
                </a:tc>
                <a:tc>
                  <a:txBody>
                    <a:bodyPr/>
                    <a:lstStyle/>
                    <a:p>
                      <a:pPr algn="ctr" fontAlgn="ctr"/>
                      <a:r>
                        <a:rPr lang="es-PY" sz="1800" b="0" i="0" u="none" strike="noStrike">
                          <a:solidFill>
                            <a:srgbClr val="16365C"/>
                          </a:solidFill>
                          <a:effectLst/>
                          <a:latin typeface="Calibri" panose="020F0502020204030204" pitchFamily="34" charset="0"/>
                        </a:rPr>
                        <a:t>                 18.261.410.774 </a:t>
                      </a:r>
                    </a:p>
                  </a:txBody>
                  <a:tcPr marL="9456" marR="9456" marT="9456" marB="0" anchor="ctr">
                    <a:lnL>
                      <a:noFill/>
                    </a:lnL>
                    <a:lnR>
                      <a:noFill/>
                    </a:lnR>
                    <a:lnT>
                      <a:noFill/>
                    </a:lnT>
                    <a:lnB>
                      <a:noFill/>
                    </a:lnB>
                    <a:solidFill>
                      <a:srgbClr val="FFFFFF"/>
                    </a:solidFill>
                  </a:tcPr>
                </a:tc>
                <a:tc>
                  <a:txBody>
                    <a:bodyPr/>
                    <a:lstStyle/>
                    <a:p>
                      <a:pPr algn="ctr" fontAlgn="ctr"/>
                      <a:r>
                        <a:rPr lang="es-PY" sz="1800" b="0" i="0" u="none" strike="noStrike" dirty="0">
                          <a:solidFill>
                            <a:srgbClr val="16365C"/>
                          </a:solidFill>
                          <a:effectLst/>
                          <a:latin typeface="Calibri" panose="020F0502020204030204" pitchFamily="34" charset="0"/>
                        </a:rPr>
                        <a:t>              6.591.019.912 </a:t>
                      </a:r>
                    </a:p>
                  </a:txBody>
                  <a:tcPr marL="9456" marR="9456" marT="9456" marB="0" anchor="ctr">
                    <a:lnL>
                      <a:noFill/>
                    </a:lnL>
                    <a:lnR>
                      <a:noFill/>
                    </a:lnR>
                    <a:lnT>
                      <a:noFill/>
                    </a:lnT>
                    <a:lnB>
                      <a:noFill/>
                    </a:lnB>
                    <a:solidFill>
                      <a:srgbClr val="FFFFFF"/>
                    </a:solidFill>
                  </a:tcPr>
                </a:tc>
                <a:tc>
                  <a:txBody>
                    <a:bodyPr/>
                    <a:lstStyle/>
                    <a:p>
                      <a:pPr algn="ctr" fontAlgn="ctr"/>
                      <a:r>
                        <a:rPr lang="es-PY" sz="1800" b="0" i="0" u="none" strike="noStrike" dirty="0">
                          <a:solidFill>
                            <a:srgbClr val="16365C"/>
                          </a:solidFill>
                          <a:effectLst/>
                          <a:latin typeface="Calibri" panose="020F0502020204030204" pitchFamily="34" charset="0"/>
                        </a:rPr>
                        <a:t>36,09%</a:t>
                      </a:r>
                    </a:p>
                  </a:txBody>
                  <a:tcPr marL="9456" marR="9456" marT="9456" marB="0" anchor="ctr">
                    <a:lnL>
                      <a:noFill/>
                    </a:lnL>
                    <a:lnR>
                      <a:noFill/>
                    </a:lnR>
                    <a:lnT>
                      <a:noFill/>
                    </a:lnT>
                    <a:lnB>
                      <a:noFill/>
                    </a:lnB>
                    <a:solidFill>
                      <a:srgbClr val="FFFFFF"/>
                    </a:solidFill>
                  </a:tcPr>
                </a:tc>
                <a:extLst>
                  <a:ext uri="{0D108BD9-81ED-4DB2-BD59-A6C34878D82A}">
                    <a16:rowId xmlns:a16="http://schemas.microsoft.com/office/drawing/2014/main" xmlns="" val="10004"/>
                  </a:ext>
                </a:extLst>
              </a:tr>
              <a:tr h="634085">
                <a:tc>
                  <a:txBody>
                    <a:bodyPr/>
                    <a:lstStyle/>
                    <a:p>
                      <a:pPr algn="l" fontAlgn="ctr"/>
                      <a:r>
                        <a:rPr lang="es-PY" sz="1800" b="0" i="0" u="none" strike="noStrike">
                          <a:solidFill>
                            <a:srgbClr val="16365C"/>
                          </a:solidFill>
                          <a:effectLst/>
                          <a:latin typeface="Calibri" panose="020F0502020204030204" pitchFamily="34" charset="0"/>
                        </a:rPr>
                        <a:t> TENONDERA </a:t>
                      </a:r>
                    </a:p>
                  </a:txBody>
                  <a:tcPr marL="9456" marR="9456" marT="9456" marB="0" anchor="ctr">
                    <a:lnL>
                      <a:noFill/>
                    </a:lnL>
                    <a:lnR>
                      <a:noFill/>
                    </a:lnR>
                    <a:lnT>
                      <a:noFill/>
                    </a:lnT>
                    <a:lnB>
                      <a:noFill/>
                    </a:lnB>
                    <a:solidFill>
                      <a:srgbClr val="FFFFFF"/>
                    </a:solidFill>
                  </a:tcPr>
                </a:tc>
                <a:tc>
                  <a:txBody>
                    <a:bodyPr/>
                    <a:lstStyle/>
                    <a:p>
                      <a:pPr algn="ctr" fontAlgn="ctr"/>
                      <a:r>
                        <a:rPr lang="es-PY" sz="1800" b="0" i="0" u="none" strike="noStrike">
                          <a:solidFill>
                            <a:srgbClr val="16365C"/>
                          </a:solidFill>
                          <a:effectLst/>
                          <a:latin typeface="Calibri" panose="020F0502020204030204" pitchFamily="34" charset="0"/>
                        </a:rPr>
                        <a:t>                   17.628.570.024 </a:t>
                      </a:r>
                    </a:p>
                  </a:txBody>
                  <a:tcPr marL="9456" marR="9456" marT="9456" marB="0" anchor="ctr">
                    <a:lnL>
                      <a:noFill/>
                    </a:lnL>
                    <a:lnR>
                      <a:noFill/>
                    </a:lnR>
                    <a:lnT>
                      <a:noFill/>
                    </a:lnT>
                    <a:lnB>
                      <a:noFill/>
                    </a:lnB>
                    <a:solidFill>
                      <a:srgbClr val="FFFFFF"/>
                    </a:solidFill>
                  </a:tcPr>
                </a:tc>
                <a:tc>
                  <a:txBody>
                    <a:bodyPr/>
                    <a:lstStyle/>
                    <a:p>
                      <a:pPr algn="ctr" fontAlgn="ctr"/>
                      <a:r>
                        <a:rPr lang="es-PY" sz="1800" b="0" i="0" u="none" strike="noStrike">
                          <a:solidFill>
                            <a:srgbClr val="16365C"/>
                          </a:solidFill>
                          <a:effectLst/>
                          <a:latin typeface="Calibri" panose="020F0502020204030204" pitchFamily="34" charset="0"/>
                        </a:rPr>
                        <a:t>                 18.413.918.024 </a:t>
                      </a:r>
                    </a:p>
                  </a:txBody>
                  <a:tcPr marL="9456" marR="9456" marT="9456" marB="0" anchor="ctr">
                    <a:lnL>
                      <a:noFill/>
                    </a:lnL>
                    <a:lnR>
                      <a:noFill/>
                    </a:lnR>
                    <a:lnT>
                      <a:noFill/>
                    </a:lnT>
                    <a:lnB>
                      <a:noFill/>
                    </a:lnB>
                    <a:solidFill>
                      <a:srgbClr val="FFFFFF"/>
                    </a:solidFill>
                  </a:tcPr>
                </a:tc>
                <a:tc>
                  <a:txBody>
                    <a:bodyPr/>
                    <a:lstStyle/>
                    <a:p>
                      <a:pPr algn="ctr" fontAlgn="ctr"/>
                      <a:r>
                        <a:rPr lang="es-PY" sz="1800" b="0" i="0" u="none" strike="noStrike">
                          <a:solidFill>
                            <a:srgbClr val="16365C"/>
                          </a:solidFill>
                          <a:effectLst/>
                          <a:latin typeface="Calibri" panose="020F0502020204030204" pitchFamily="34" charset="0"/>
                        </a:rPr>
                        <a:t>           12.506.938.514 </a:t>
                      </a:r>
                    </a:p>
                  </a:txBody>
                  <a:tcPr marL="9456" marR="9456" marT="9456" marB="0" anchor="ctr">
                    <a:lnL>
                      <a:noFill/>
                    </a:lnL>
                    <a:lnR>
                      <a:noFill/>
                    </a:lnR>
                    <a:lnT>
                      <a:noFill/>
                    </a:lnT>
                    <a:lnB>
                      <a:noFill/>
                    </a:lnB>
                    <a:solidFill>
                      <a:srgbClr val="FFFFFF"/>
                    </a:solidFill>
                  </a:tcPr>
                </a:tc>
                <a:tc>
                  <a:txBody>
                    <a:bodyPr/>
                    <a:lstStyle/>
                    <a:p>
                      <a:pPr algn="ctr" fontAlgn="ctr"/>
                      <a:r>
                        <a:rPr lang="es-PY" sz="1800" b="0" i="0" u="none" strike="noStrike" dirty="0">
                          <a:solidFill>
                            <a:srgbClr val="16365C"/>
                          </a:solidFill>
                          <a:effectLst/>
                          <a:latin typeface="Calibri" panose="020F0502020204030204" pitchFamily="34" charset="0"/>
                        </a:rPr>
                        <a:t>67,92%</a:t>
                      </a:r>
                    </a:p>
                  </a:txBody>
                  <a:tcPr marL="9456" marR="9456" marT="9456" marB="0" anchor="ctr">
                    <a:lnL>
                      <a:noFill/>
                    </a:lnL>
                    <a:lnR>
                      <a:noFill/>
                    </a:lnR>
                    <a:lnT>
                      <a:noFill/>
                    </a:lnT>
                    <a:lnB>
                      <a:noFill/>
                    </a:lnB>
                    <a:solidFill>
                      <a:srgbClr val="FFFFFF"/>
                    </a:solidFill>
                  </a:tcPr>
                </a:tc>
                <a:extLst>
                  <a:ext uri="{0D108BD9-81ED-4DB2-BD59-A6C34878D82A}">
                    <a16:rowId xmlns:a16="http://schemas.microsoft.com/office/drawing/2014/main" xmlns="" val="10005"/>
                  </a:ext>
                </a:extLst>
              </a:tr>
              <a:tr h="634085">
                <a:tc>
                  <a:txBody>
                    <a:bodyPr/>
                    <a:lstStyle/>
                    <a:p>
                      <a:pPr algn="l" fontAlgn="ctr"/>
                      <a:r>
                        <a:rPr lang="es-PY" sz="1800" b="1" i="0" u="none" strike="noStrike">
                          <a:solidFill>
                            <a:srgbClr val="16365C"/>
                          </a:solidFill>
                          <a:effectLst/>
                          <a:latin typeface="Calibri" panose="020F0502020204030204" pitchFamily="34" charset="0"/>
                        </a:rPr>
                        <a:t> TOTAL A NIVEL ENTIDAD </a:t>
                      </a:r>
                    </a:p>
                  </a:txBody>
                  <a:tcPr marL="9456" marR="9456" marT="9456" marB="0" anchor="ctr">
                    <a:lnL>
                      <a:noFill/>
                    </a:lnL>
                    <a:lnR>
                      <a:noFill/>
                    </a:lnR>
                    <a:lnT>
                      <a:noFill/>
                    </a:lnT>
                    <a:lnB>
                      <a:noFill/>
                    </a:lnB>
                    <a:solidFill>
                      <a:srgbClr val="DDD9C4"/>
                    </a:solidFill>
                  </a:tcPr>
                </a:tc>
                <a:tc>
                  <a:txBody>
                    <a:bodyPr/>
                    <a:lstStyle/>
                    <a:p>
                      <a:pPr algn="ctr" fontAlgn="ctr"/>
                      <a:r>
                        <a:rPr lang="es-PY" sz="1800" b="1" i="0" u="none" strike="noStrike">
                          <a:solidFill>
                            <a:srgbClr val="16365C"/>
                          </a:solidFill>
                          <a:effectLst/>
                          <a:latin typeface="Calibri" panose="020F0502020204030204" pitchFamily="34" charset="0"/>
                        </a:rPr>
                        <a:t>        495.427.775.770 </a:t>
                      </a:r>
                    </a:p>
                  </a:txBody>
                  <a:tcPr marL="9456" marR="9456" marT="9456" marB="0" anchor="ctr">
                    <a:lnL>
                      <a:noFill/>
                    </a:lnL>
                    <a:lnR>
                      <a:noFill/>
                    </a:lnR>
                    <a:lnT>
                      <a:noFill/>
                    </a:lnT>
                    <a:lnB>
                      <a:noFill/>
                    </a:lnB>
                    <a:solidFill>
                      <a:srgbClr val="DDD9C4"/>
                    </a:solidFill>
                  </a:tcPr>
                </a:tc>
                <a:tc>
                  <a:txBody>
                    <a:bodyPr/>
                    <a:lstStyle/>
                    <a:p>
                      <a:pPr algn="ctr" fontAlgn="ctr"/>
                      <a:r>
                        <a:rPr lang="es-PY" sz="1800" b="1" i="0" u="none" strike="noStrike">
                          <a:solidFill>
                            <a:srgbClr val="16365C"/>
                          </a:solidFill>
                          <a:effectLst/>
                          <a:latin typeface="Calibri" panose="020F0502020204030204" pitchFamily="34" charset="0"/>
                        </a:rPr>
                        <a:t>      495.184.940.437 </a:t>
                      </a:r>
                    </a:p>
                  </a:txBody>
                  <a:tcPr marL="9456" marR="9456" marT="9456" marB="0" anchor="ctr">
                    <a:lnL>
                      <a:noFill/>
                    </a:lnL>
                    <a:lnR>
                      <a:noFill/>
                    </a:lnR>
                    <a:lnT>
                      <a:noFill/>
                    </a:lnT>
                    <a:lnB>
                      <a:noFill/>
                    </a:lnB>
                    <a:solidFill>
                      <a:srgbClr val="DDD9C4"/>
                    </a:solidFill>
                  </a:tcPr>
                </a:tc>
                <a:tc>
                  <a:txBody>
                    <a:bodyPr/>
                    <a:lstStyle/>
                    <a:p>
                      <a:pPr algn="ctr" fontAlgn="ctr"/>
                      <a:r>
                        <a:rPr lang="es-PY" sz="1800" b="1" i="0" u="none" strike="noStrike">
                          <a:solidFill>
                            <a:srgbClr val="16365C"/>
                          </a:solidFill>
                          <a:effectLst/>
                          <a:latin typeface="Calibri" panose="020F0502020204030204" pitchFamily="34" charset="0"/>
                        </a:rPr>
                        <a:t> 297.535.529.647 </a:t>
                      </a:r>
                    </a:p>
                  </a:txBody>
                  <a:tcPr marL="9456" marR="9456" marT="9456" marB="0" anchor="ctr">
                    <a:lnL>
                      <a:noFill/>
                    </a:lnL>
                    <a:lnR>
                      <a:noFill/>
                    </a:lnR>
                    <a:lnT>
                      <a:noFill/>
                    </a:lnT>
                    <a:lnB>
                      <a:noFill/>
                    </a:lnB>
                    <a:solidFill>
                      <a:srgbClr val="DDD9C4"/>
                    </a:solidFill>
                  </a:tcPr>
                </a:tc>
                <a:tc>
                  <a:txBody>
                    <a:bodyPr/>
                    <a:lstStyle/>
                    <a:p>
                      <a:pPr algn="ctr" fontAlgn="ctr"/>
                      <a:r>
                        <a:rPr lang="es-PY" sz="1800" b="1" i="0" u="none" strike="noStrike" dirty="0">
                          <a:solidFill>
                            <a:srgbClr val="16365C"/>
                          </a:solidFill>
                          <a:effectLst/>
                          <a:latin typeface="Calibri" panose="020F0502020204030204" pitchFamily="34" charset="0"/>
                        </a:rPr>
                        <a:t>60,09%</a:t>
                      </a:r>
                    </a:p>
                  </a:txBody>
                  <a:tcPr marL="9456" marR="9456" marT="9456" marB="0" anchor="ctr">
                    <a:lnL>
                      <a:noFill/>
                    </a:lnL>
                    <a:lnR>
                      <a:noFill/>
                    </a:lnR>
                    <a:lnT>
                      <a:noFill/>
                    </a:lnT>
                    <a:lnB>
                      <a:noFill/>
                    </a:lnB>
                    <a:solidFill>
                      <a:srgbClr val="DDD9C4"/>
                    </a:solidFill>
                  </a:tcPr>
                </a:tc>
                <a:extLst>
                  <a:ext uri="{0D108BD9-81ED-4DB2-BD59-A6C34878D82A}">
                    <a16:rowId xmlns:a16="http://schemas.microsoft.com/office/drawing/2014/main" xmlns="" val="10006"/>
                  </a:ext>
                </a:extLst>
              </a:tr>
            </a:tbl>
          </a:graphicData>
        </a:graphic>
      </p:graphicFrame>
      <p:graphicFrame>
        <p:nvGraphicFramePr>
          <p:cNvPr id="3" name="Tabla 2"/>
          <p:cNvGraphicFramePr>
            <a:graphicFrameLocks noGrp="1"/>
          </p:cNvGraphicFramePr>
          <p:nvPr>
            <p:extLst>
              <p:ext uri="{D42A27DB-BD31-4B8C-83A1-F6EECF244321}">
                <p14:modId xmlns:p14="http://schemas.microsoft.com/office/powerpoint/2010/main" val="4132899460"/>
              </p:ext>
            </p:extLst>
          </p:nvPr>
        </p:nvGraphicFramePr>
        <p:xfrm>
          <a:off x="479376" y="116632"/>
          <a:ext cx="11161240" cy="1314450"/>
        </p:xfrm>
        <a:graphic>
          <a:graphicData uri="http://schemas.openxmlformats.org/drawingml/2006/table">
            <a:tbl>
              <a:tblPr/>
              <a:tblGrid>
                <a:gridCol w="11161240">
                  <a:extLst>
                    <a:ext uri="{9D8B030D-6E8A-4147-A177-3AD203B41FA5}">
                      <a16:colId xmlns:a16="http://schemas.microsoft.com/office/drawing/2014/main" xmlns="" val="20000"/>
                    </a:ext>
                  </a:extLst>
                </a:gridCol>
              </a:tblGrid>
              <a:tr h="756518">
                <a:tc>
                  <a:txBody>
                    <a:bodyPr/>
                    <a:lstStyle/>
                    <a:p>
                      <a:pPr algn="ctr" fontAlgn="ctr"/>
                      <a:r>
                        <a:rPr lang="es-PY" sz="2400" b="1" i="0" u="none" strike="noStrike" dirty="0">
                          <a:solidFill>
                            <a:srgbClr val="FFFFFF"/>
                          </a:solidFill>
                          <a:effectLst/>
                          <a:latin typeface="Calibri" panose="020F0502020204030204" pitchFamily="34" charset="0"/>
                        </a:rPr>
                        <a:t> EJECUCIÓN - SECRETARIA DE ACCIÓN SOCIAL </a:t>
                      </a:r>
                    </a:p>
                  </a:txBody>
                  <a:tcPr marL="9456" marR="9456" marT="9456" marB="0" anchor="ctr">
                    <a:lnL>
                      <a:noFill/>
                    </a:lnL>
                    <a:lnR>
                      <a:noFill/>
                    </a:lnR>
                    <a:lnT>
                      <a:noFill/>
                    </a:lnT>
                    <a:lnB>
                      <a:noFill/>
                    </a:lnB>
                    <a:gradFill flip="none" rotWithShape="1">
                      <a:gsLst>
                        <a:gs pos="0">
                          <a:schemeClr val="accent2">
                            <a:lumMod val="67000"/>
                          </a:schemeClr>
                        </a:gs>
                        <a:gs pos="88000">
                          <a:schemeClr val="accent2">
                            <a:lumMod val="97000"/>
                            <a:lumOff val="3000"/>
                          </a:schemeClr>
                        </a:gs>
                        <a:gs pos="100000">
                          <a:schemeClr val="accent2">
                            <a:lumMod val="60000"/>
                            <a:lumOff val="40000"/>
                          </a:schemeClr>
                        </a:gs>
                      </a:gsLst>
                      <a:lin ang="16200000" scaled="1"/>
                      <a:tileRect/>
                    </a:gradFill>
                  </a:tcPr>
                </a:tc>
                <a:extLst>
                  <a:ext uri="{0D108BD9-81ED-4DB2-BD59-A6C34878D82A}">
                    <a16:rowId xmlns:a16="http://schemas.microsoft.com/office/drawing/2014/main" xmlns="" val="10000"/>
                  </a:ext>
                </a:extLst>
              </a:tr>
              <a:tr h="557932">
                <a:tc>
                  <a:txBody>
                    <a:bodyPr/>
                    <a:lstStyle/>
                    <a:p>
                      <a:pPr algn="ctr" fontAlgn="ctr"/>
                      <a:r>
                        <a:rPr lang="pt-BR" sz="2200" b="1" i="0" u="none" strike="noStrike" dirty="0">
                          <a:solidFill>
                            <a:srgbClr val="16365C"/>
                          </a:solidFill>
                          <a:effectLst/>
                          <a:latin typeface="Calibri" panose="020F0502020204030204" pitchFamily="34" charset="0"/>
                        </a:rPr>
                        <a:t>31 DE AGOSTO DE 2018</a:t>
                      </a:r>
                    </a:p>
                  </a:txBody>
                  <a:tcPr marL="9456" marR="9456" marT="9456" marB="0" anchor="ctr">
                    <a:lnL>
                      <a:noFill/>
                    </a:lnL>
                    <a:lnR>
                      <a:noFill/>
                    </a:lnR>
                    <a:lnT>
                      <a:noFill/>
                    </a:lnT>
                    <a:lnB>
                      <a:noFill/>
                    </a:lnB>
                    <a:solidFill>
                      <a:schemeClr val="accent6">
                        <a:lumMod val="20000"/>
                        <a:lumOff val="80000"/>
                      </a:schemeClr>
                    </a:solidFill>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9592249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1 Gráfico">
            <a:extLst>
              <a:ext uri="{FF2B5EF4-FFF2-40B4-BE49-F238E27FC236}">
                <a16:creationId xmlns:a16="http://schemas.microsoft.com/office/drawing/2014/main" xmlns="" id="{00000000-0008-0000-0100-000002000000}"/>
              </a:ext>
            </a:extLst>
          </p:cNvPr>
          <p:cNvGraphicFramePr>
            <a:graphicFrameLocks/>
          </p:cNvGraphicFramePr>
          <p:nvPr>
            <p:extLst>
              <p:ext uri="{D42A27DB-BD31-4B8C-83A1-F6EECF244321}">
                <p14:modId xmlns:p14="http://schemas.microsoft.com/office/powerpoint/2010/main" val="2475549953"/>
              </p:ext>
            </p:extLst>
          </p:nvPr>
        </p:nvGraphicFramePr>
        <p:xfrm>
          <a:off x="767408" y="620687"/>
          <a:ext cx="10657184" cy="576064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83889811"/>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4825</TotalTime>
  <Words>1134</Words>
  <Application>Microsoft Office PowerPoint</Application>
  <PresentationFormat>Personalizado</PresentationFormat>
  <Paragraphs>292</Paragraphs>
  <Slides>27</Slides>
  <Notes>2</Notes>
  <HiddenSlides>0</HiddenSlides>
  <MMClips>0</MMClips>
  <ScaleCrop>false</ScaleCrop>
  <HeadingPairs>
    <vt:vector size="4" baseType="variant">
      <vt:variant>
        <vt:lpstr>Tema</vt:lpstr>
      </vt:variant>
      <vt:variant>
        <vt:i4>1</vt:i4>
      </vt:variant>
      <vt:variant>
        <vt:lpstr>Títulos de diapositiva</vt:lpstr>
      </vt:variant>
      <vt:variant>
        <vt:i4>27</vt:i4>
      </vt:variant>
    </vt:vector>
  </HeadingPairs>
  <TitlesOfParts>
    <vt:vector size="28" baseType="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PROGRAMA TEKOHA</vt:lpstr>
      <vt:lpstr>PROGRAMA TEKOHA</vt:lpstr>
      <vt:lpstr>Presentación de PowerPoint</vt:lpstr>
      <vt:lpstr>PROGRAMA ASISTENCIA A PESCADORES</vt:lpstr>
      <vt:lpstr> PESCADORES</vt:lpstr>
      <vt:lpstr>PROGRAMA COORDINACIÓN DE LA GESTIÓN SOCIAL</vt:lpstr>
      <vt:lpstr>PROGRAMA COORDINACIÓN DE LA GESTIÓN SOCIAL</vt:lpstr>
      <vt:lpstr>PROGRAMA DE FORTALECIMIENTO A COMEDORES DE ORGANIZACIONES COMUNITARIAS</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Titulo de la Presentación</dc:title>
  <dc:creator>dlopez</dc:creator>
  <cp:lastModifiedBy>arps</cp:lastModifiedBy>
  <cp:revision>242</cp:revision>
  <cp:lastPrinted>2018-09-21T20:40:37Z</cp:lastPrinted>
  <dcterms:created xsi:type="dcterms:W3CDTF">2016-03-14T17:31:31Z</dcterms:created>
  <dcterms:modified xsi:type="dcterms:W3CDTF">2018-09-27T09:24:09Z</dcterms:modified>
</cp:coreProperties>
</file>