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72" r:id="rId6"/>
    <p:sldId id="273" r:id="rId7"/>
    <p:sldId id="274" r:id="rId8"/>
    <p:sldId id="275" r:id="rId9"/>
    <p:sldId id="276" r:id="rId10"/>
    <p:sldId id="277" r:id="rId11"/>
    <p:sldId id="271" r:id="rId12"/>
  </p:sldIdLst>
  <p:sldSz cx="9906000" cy="6858000" type="A4"/>
  <p:notesSz cx="6858000" cy="9926638"/>
  <p:defaultTextStyle>
    <a:defPPr>
      <a:defRPr lang="es-ES"/>
    </a:defPPr>
    <a:lvl1pPr marL="0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00"/>
    <a:srgbClr val="85DFFF"/>
    <a:srgbClr val="FFFFFF"/>
    <a:srgbClr val="333F50"/>
    <a:srgbClr val="164CE4"/>
    <a:srgbClr val="0E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51E58-B854-4DBB-8B66-928A80B8486F}" v="21" dt="2018-08-11T20:42:30.073"/>
    <p1510:client id="{186B0618-D485-4ED6-B3A7-C96559CAF01A}" v="5" dt="2018-08-12T14:56:58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8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49055353758163"/>
          <c:y val="0.14184397163120568"/>
          <c:w val="0.33305952282845364"/>
          <c:h val="0.73601260835303384"/>
        </c:manualLayout>
      </c:layout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C5A-4A52-A981-BC8A9EEA85C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AC5A-4A52-A981-BC8A9EEA85C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AC5A-4A52-A981-BC8A9EEA85C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AC5A-4A52-A981-BC8A9EEA85C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AC5A-4A52-A981-BC8A9EEA85C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AC5A-4A52-A981-BC8A9EEA85C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AC5A-4A52-A981-BC8A9EEA85C3}"/>
              </c:ext>
            </c:extLst>
          </c:dPt>
          <c:dLbls>
            <c:dLbl>
              <c:idx val="0"/>
              <c:layout>
                <c:manualLayout>
                  <c:x val="1.4578408803903833E-2"/>
                  <c:y val="-2.10622165137159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5A-4A52-A981-BC8A9EEA85C3}"/>
                </c:ext>
              </c:extLst>
            </c:dLbl>
            <c:dLbl>
              <c:idx val="1"/>
              <c:layout>
                <c:manualLayout>
                  <c:x val="1.3578539508525223E-2"/>
                  <c:y val="-0.140074334679796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5A-4A52-A981-BC8A9EEA85C3}"/>
                </c:ext>
              </c:extLst>
            </c:dLbl>
            <c:dLbl>
              <c:idx val="2"/>
              <c:layout>
                <c:manualLayout>
                  <c:x val="5.5156367512194E-2"/>
                  <c:y val="3.63232280528692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C5A-4A52-A981-BC8A9EEA85C3}"/>
                </c:ext>
              </c:extLst>
            </c:dLbl>
            <c:dLbl>
              <c:idx val="3"/>
              <c:layout>
                <c:manualLayout>
                  <c:x val="-0.11194240123904051"/>
                  <c:y val="5.546160756750907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C5A-4A52-A981-BC8A9EEA85C3}"/>
                </c:ext>
              </c:extLst>
            </c:dLbl>
            <c:dLbl>
              <c:idx val="4"/>
              <c:layout>
                <c:manualLayout>
                  <c:x val="-6.4190148690195084E-2"/>
                  <c:y val="-3.7698391727879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C5A-4A52-A981-BC8A9EEA85C3}"/>
                </c:ext>
              </c:extLst>
            </c:dLbl>
            <c:dLbl>
              <c:idx val="5"/>
              <c:layout>
                <c:manualLayout>
                  <c:x val="-7.7231409373472795E-2"/>
                  <c:y val="-1.68780496397681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C5A-4A52-A981-BC8A9EEA85C3}"/>
                </c:ext>
              </c:extLst>
            </c:dLbl>
            <c:dLbl>
              <c:idx val="6"/>
              <c:layout>
                <c:manualLayout>
                  <c:x val="-4.2606056411328461E-2"/>
                  <c:y val="-3.42543172036381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C5A-4A52-A981-BC8A9EEA8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Hoja1!$B$3:$B$9</c:f>
              <c:strCache>
                <c:ptCount val="7"/>
                <c:pt idx="0">
                  <c:v>Agroganadero</c:v>
                </c:pt>
                <c:pt idx="1">
                  <c:v>Manufactura</c:v>
                </c:pt>
                <c:pt idx="2">
                  <c:v>Construcción</c:v>
                </c:pt>
                <c:pt idx="3">
                  <c:v>Comercio y Servicios</c:v>
                </c:pt>
                <c:pt idx="4">
                  <c:v>Electricidad y Agua</c:v>
                </c:pt>
                <c:pt idx="5">
                  <c:v>Gobierno General</c:v>
                </c:pt>
                <c:pt idx="6">
                  <c:v>Impuestos</c:v>
                </c:pt>
              </c:strCache>
            </c:strRef>
          </c:cat>
          <c:val>
            <c:numRef>
              <c:f>Hoja1!$D$3:$D$9</c:f>
              <c:numCache>
                <c:formatCode>0%</c:formatCode>
                <c:ptCount val="7"/>
                <c:pt idx="0">
                  <c:v>0.10614118827466042</c:v>
                </c:pt>
                <c:pt idx="1">
                  <c:v>0.20048189382848147</c:v>
                </c:pt>
                <c:pt idx="2">
                  <c:v>5.8296516708359121E-2</c:v>
                </c:pt>
                <c:pt idx="3">
                  <c:v>0.39439509548709611</c:v>
                </c:pt>
                <c:pt idx="4">
                  <c:v>8.1200291627488971E-2</c:v>
                </c:pt>
                <c:pt idx="5">
                  <c:v>8.7686085298530184E-2</c:v>
                </c:pt>
                <c:pt idx="6">
                  <c:v>7.1798928775383658E-2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5A-4A52-A981-BC8A9EEA85C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189349440560353"/>
          <c:y val="9.0483068811029493E-2"/>
          <c:w val="0.26926836719322422"/>
          <c:h val="0.81559624677787756"/>
        </c:manualLayout>
      </c:layout>
      <c:overlay val="0"/>
      <c:txPr>
        <a:bodyPr rot="0" vert="horz"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('Hoja2 (2)'!$C$4:$C$8,'Hoja2 (2)'!$C$10:$C$17)</c:f>
              <c:strCache>
                <c:ptCount val="13"/>
                <c:pt idx="0">
                  <c:v>MEC</c:v>
                </c:pt>
                <c:pt idx="1">
                  <c:v>MSPBS</c:v>
                </c:pt>
                <c:pt idx="2">
                  <c:v>MOPC</c:v>
                </c:pt>
                <c:pt idx="3">
                  <c:v>MI</c:v>
                </c:pt>
                <c:pt idx="4">
                  <c:v>MDN</c:v>
                </c:pt>
                <c:pt idx="5">
                  <c:v>MRE</c:v>
                </c:pt>
                <c:pt idx="6">
                  <c:v>MDS</c:v>
                </c:pt>
                <c:pt idx="7">
                  <c:v>MAG</c:v>
                </c:pt>
                <c:pt idx="8">
                  <c:v>MJ</c:v>
                </c:pt>
                <c:pt idx="9">
                  <c:v>MTESS</c:v>
                </c:pt>
                <c:pt idx="10">
                  <c:v>MIC</c:v>
                </c:pt>
                <c:pt idx="11">
                  <c:v>MADS</c:v>
                </c:pt>
                <c:pt idx="12">
                  <c:v>MM</c:v>
                </c:pt>
              </c:strCache>
            </c:strRef>
          </c:cat>
          <c:val>
            <c:numRef>
              <c:f>('Hoja2 (2)'!$F$4:$F$8,'Hoja2 (2)'!$F$10:$F$17)</c:f>
              <c:numCache>
                <c:formatCode>#,##0</c:formatCode>
                <c:ptCount val="13"/>
                <c:pt idx="0">
                  <c:v>1243.7432285010902</c:v>
                </c:pt>
                <c:pt idx="1">
                  <c:v>935.84861366629025</c:v>
                </c:pt>
                <c:pt idx="2">
                  <c:v>852.19519640378928</c:v>
                </c:pt>
                <c:pt idx="3">
                  <c:v>483.26139432674483</c:v>
                </c:pt>
                <c:pt idx="4">
                  <c:v>305.73226907551867</c:v>
                </c:pt>
                <c:pt idx="5">
                  <c:v>97.551991933006349</c:v>
                </c:pt>
                <c:pt idx="6">
                  <c:v>90.862368028031824</c:v>
                </c:pt>
                <c:pt idx="7">
                  <c:v>76.985032707932859</c:v>
                </c:pt>
                <c:pt idx="8">
                  <c:v>61.920357223711541</c:v>
                </c:pt>
                <c:pt idx="9">
                  <c:v>50.140411184456646</c:v>
                </c:pt>
                <c:pt idx="10">
                  <c:v>20.137318833214088</c:v>
                </c:pt>
                <c:pt idx="11">
                  <c:v>9.7788975545422421</c:v>
                </c:pt>
                <c:pt idx="12">
                  <c:v>4.5982183987725307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E-4314-AD12-27EB5D0E1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86304"/>
        <c:axId val="41321600"/>
      </c:barChart>
      <c:catAx>
        <c:axId val="3478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321600"/>
        <c:crosses val="autoZero"/>
        <c:auto val="1"/>
        <c:lblAlgn val="ctr"/>
        <c:lblOffset val="100"/>
        <c:noMultiLvlLbl val="0"/>
      </c:catAx>
      <c:valAx>
        <c:axId val="413216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478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D7-41D0-AB18-7ADB058EA4E0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D7-41D0-AB18-7ADB058EA4E0}"/>
              </c:ext>
            </c:extLst>
          </c:dPt>
          <c:dLbls>
            <c:dLbl>
              <c:idx val="0"/>
              <c:layout>
                <c:manualLayout>
                  <c:x val="-0.26926781184678816"/>
                  <c:y val="-0.173048508811120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1050" b="0" dirty="0"/>
                      <a:t>Ministerio de Industria y Comercio</a:t>
                    </a:r>
                    <a:r>
                      <a:rPr lang="es-ES" sz="1050" dirty="0"/>
                      <a:t>
</a:t>
                    </a:r>
                    <a:r>
                      <a:rPr lang="es-ES" sz="1800" dirty="0"/>
                      <a:t>69%</a:t>
                    </a:r>
                    <a:endParaRPr lang="es-ES" sz="105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D7-41D0-AB18-7ADB058EA4E0}"/>
                </c:ext>
              </c:extLst>
            </c:dLbl>
            <c:dLbl>
              <c:idx val="1"/>
              <c:layout>
                <c:manualLayout>
                  <c:x val="0.22766727538913212"/>
                  <c:y val="0.165174639140779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0" dirty="0" err="1"/>
                      <a:t>Entidades</a:t>
                    </a:r>
                    <a:r>
                      <a:rPr lang="en-US" sz="1050" b="0" dirty="0"/>
                      <a:t> </a:t>
                    </a:r>
                    <a:r>
                      <a:rPr lang="en-US" sz="1050" b="0" dirty="0" err="1" smtClean="0"/>
                      <a:t>Descentrali-zadas</a:t>
                    </a:r>
                    <a:r>
                      <a:rPr lang="en-US" sz="1050" dirty="0"/>
                      <a:t>
</a:t>
                    </a:r>
                    <a:r>
                      <a:rPr lang="en-US" sz="1800" dirty="0"/>
                      <a:t>31%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D7-41D0-AB18-7ADB058EA4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'PP con Desc.'!$G$17:$G$18</c:f>
              <c:strCache>
                <c:ptCount val="2"/>
                <c:pt idx="0">
                  <c:v>Ministerio de Industria y Comercio</c:v>
                </c:pt>
                <c:pt idx="1">
                  <c:v>Entidades Descentralizadas</c:v>
                </c:pt>
              </c:strCache>
            </c:strRef>
          </c:cat>
          <c:val>
            <c:numRef>
              <c:f>'PP con Desc.'!$E$3:$E$4</c:f>
              <c:numCache>
                <c:formatCode>0.0%</c:formatCode>
                <c:ptCount val="2"/>
                <c:pt idx="0">
                  <c:v>0.68775048548749107</c:v>
                </c:pt>
                <c:pt idx="1">
                  <c:v>0.31224951451250887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D7-41D0-AB18-7ADB058EA4E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l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74-4AFD-B12E-892DFEBADF7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74-4AFD-B12E-892DFEBADF7C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74-4AFD-B12E-892DFEBADF7C}"/>
              </c:ext>
            </c:extLst>
          </c:dPt>
          <c:dLbls>
            <c:dLbl>
              <c:idx val="0"/>
              <c:layout>
                <c:manualLayout>
                  <c:x val="-0.23790689637633522"/>
                  <c:y val="7.099888896391280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Servicios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Personales</a:t>
                    </a:r>
                    <a:r>
                      <a:rPr lang="en-US" dirty="0"/>
                      <a:t>
</a:t>
                    </a:r>
                    <a:r>
                      <a:rPr lang="en-US" sz="1600" dirty="0"/>
                      <a:t>40%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74-4AFD-B12E-892DFEBADF7C}"/>
                </c:ext>
              </c:extLst>
            </c:dLbl>
            <c:dLbl>
              <c:idx val="1"/>
              <c:layout>
                <c:manualLayout>
                  <c:x val="5.2348981484518463E-2"/>
                  <c:y val="-0.156347944583238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Gastos</a:t>
                    </a:r>
                    <a:r>
                      <a:rPr lang="en-US" dirty="0"/>
                      <a:t> Corrientes
</a:t>
                    </a:r>
                    <a:r>
                      <a:rPr lang="en-US" sz="1600" dirty="0"/>
                      <a:t>24%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74-4AFD-B12E-892DFEBADF7C}"/>
                </c:ext>
              </c:extLst>
            </c:dLbl>
            <c:dLbl>
              <c:idx val="2"/>
              <c:layout>
                <c:manualLayout>
                  <c:x val="0.21629448889788888"/>
                  <c:y val="0.1236101306848524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Inversiones</a:t>
                    </a:r>
                    <a:r>
                      <a:rPr lang="en-US" dirty="0"/>
                      <a:t>
</a:t>
                    </a:r>
                    <a:r>
                      <a:rPr lang="en-US" sz="1600" dirty="0"/>
                      <a:t>36%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74-4AFD-B12E-892DFEBADF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'Egresos 3'!$B$5:$B$7</c:f>
              <c:strCache>
                <c:ptCount val="3"/>
                <c:pt idx="0">
                  <c:v>Servicios Personales</c:v>
                </c:pt>
                <c:pt idx="1">
                  <c:v>Gastos Corrientes</c:v>
                </c:pt>
                <c:pt idx="2">
                  <c:v>Inversiones</c:v>
                </c:pt>
              </c:strCache>
            </c:strRef>
          </c:cat>
          <c:val>
            <c:numRef>
              <c:f>'Egresos 3'!$E$5:$E$7</c:f>
              <c:numCache>
                <c:formatCode>0%</c:formatCode>
                <c:ptCount val="3"/>
                <c:pt idx="0">
                  <c:v>0.39989089813155099</c:v>
                </c:pt>
                <c:pt idx="1">
                  <c:v>0.23735673595036219</c:v>
                </c:pt>
                <c:pt idx="2">
                  <c:v>0.36275236591808679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74-4AFD-B12E-892DFEBADF7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l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AB-4A28-B30D-A2AB4A3BE5E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AB-4A28-B30D-A2AB4A3BE5E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AB-4A28-B30D-A2AB4A3BE5E7}"/>
              </c:ext>
            </c:extLst>
          </c:dPt>
          <c:dLbls>
            <c:dLbl>
              <c:idx val="0"/>
              <c:layout>
                <c:manualLayout>
                  <c:x val="-0.20538560300460734"/>
                  <c:y val="0.119412442750396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 </a:t>
                    </a:r>
                    <a:r>
                      <a:rPr lang="en-US" dirty="0" err="1"/>
                      <a:t>Programas</a:t>
                    </a:r>
                    <a:r>
                      <a:rPr lang="en-US" dirty="0"/>
                      <a:t> de </a:t>
                    </a:r>
                    <a:r>
                      <a:rPr lang="en-US" dirty="0" err="1"/>
                      <a:t>Administración</a:t>
                    </a:r>
                    <a:r>
                      <a:rPr lang="en-US" dirty="0"/>
                      <a:t>
</a:t>
                    </a:r>
                    <a:r>
                      <a:rPr lang="en-US" sz="1600" dirty="0"/>
                      <a:t>38%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AB-4A28-B30D-A2AB4A3BE5E7}"/>
                </c:ext>
              </c:extLst>
            </c:dLbl>
            <c:dLbl>
              <c:idx val="1"/>
              <c:layout>
                <c:manualLayout>
                  <c:x val="0.2313008263398719"/>
                  <c:y val="-0.25976173047273077"/>
                </c:manualLayout>
              </c:layout>
              <c:tx>
                <c:rich>
                  <a:bodyPr/>
                  <a:lstStyle/>
                  <a:p>
                    <a:r>
                      <a:rPr lang="es-ES" dirty="0"/>
                      <a:t>2. Programas de Acción
</a:t>
                    </a:r>
                    <a:r>
                      <a:rPr lang="es-ES" sz="1600" dirty="0"/>
                      <a:t>44%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B-4A28-B30D-A2AB4A3BE5E7}"/>
                </c:ext>
              </c:extLst>
            </c:dLbl>
            <c:dLbl>
              <c:idx val="2"/>
              <c:layout>
                <c:manualLayout>
                  <c:x val="0.20349282265642721"/>
                  <c:y val="0.16539043833649006"/>
                </c:manualLayout>
              </c:layout>
              <c:tx>
                <c:rich>
                  <a:bodyPr/>
                  <a:lstStyle/>
                  <a:p>
                    <a:r>
                      <a:rPr lang="es-ES" dirty="0"/>
                      <a:t>3. Programas de Inversión
</a:t>
                    </a:r>
                    <a:r>
                      <a:rPr lang="es-ES" sz="1600" dirty="0"/>
                      <a:t>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AB-4A28-B30D-A2AB4A3BE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'Egresos 4'!$B$5:$B$7</c:f>
              <c:strCache>
                <c:ptCount val="3"/>
                <c:pt idx="0">
                  <c:v>1. Programas de Administración</c:v>
                </c:pt>
                <c:pt idx="1">
                  <c:v>2. Programas de Acción</c:v>
                </c:pt>
                <c:pt idx="2">
                  <c:v>3. Programas de Inversión</c:v>
                </c:pt>
              </c:strCache>
            </c:strRef>
          </c:cat>
          <c:val>
            <c:numRef>
              <c:f>'Egresos 4'!$E$5:$E$7</c:f>
              <c:numCache>
                <c:formatCode>0%</c:formatCode>
                <c:ptCount val="3"/>
                <c:pt idx="0">
                  <c:v>0.37639485383401072</c:v>
                </c:pt>
                <c:pt idx="1">
                  <c:v>0.44478121814187105</c:v>
                </c:pt>
                <c:pt idx="2">
                  <c:v>0.17882392802411823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AB-4A28-B30D-A2AB4A3BE5E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l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6F-4716-805C-F7016CC408E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6F-4716-805C-F7016CC408E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6F-4716-805C-F7016CC408EE}"/>
              </c:ext>
            </c:extLst>
          </c:dPt>
          <c:dLbls>
            <c:dLbl>
              <c:idx val="0"/>
              <c:layout>
                <c:manualLayout>
                  <c:x val="-0.13613927497467596"/>
                  <c:y val="-3.9510721118954997E-2"/>
                </c:manualLayout>
              </c:layout>
              <c:tx>
                <c:rich>
                  <a:bodyPr/>
                  <a:lstStyle/>
                  <a:p>
                    <a:r>
                      <a:rPr lang="es-ES" dirty="0"/>
                      <a:t>10 - Recursos del Tesoro
</a:t>
                    </a:r>
                    <a:r>
                      <a:rPr lang="es-ES" sz="1600" dirty="0"/>
                      <a:t>48%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6F-4716-805C-F7016CC408EE}"/>
                </c:ext>
              </c:extLst>
            </c:dLbl>
            <c:dLbl>
              <c:idx val="1"/>
              <c:layout>
                <c:manualLayout>
                  <c:x val="0.18779673974981309"/>
                  <c:y val="-0.1625991950913769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20 - </a:t>
                    </a:r>
                    <a:r>
                      <a:rPr lang="en-US" dirty="0" err="1"/>
                      <a:t>Recursos</a:t>
                    </a:r>
                    <a:r>
                      <a:rPr lang="en-US" dirty="0"/>
                      <a:t> del </a:t>
                    </a:r>
                    <a:r>
                      <a:rPr lang="en-US" dirty="0" err="1"/>
                      <a:t>Crédito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Público</a:t>
                    </a:r>
                    <a:r>
                      <a:rPr lang="en-US" dirty="0"/>
                      <a:t>
</a:t>
                    </a:r>
                    <a:r>
                      <a:rPr lang="en-US" sz="1600" dirty="0"/>
                      <a:t>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6F-4716-805C-F7016CC408EE}"/>
                </c:ext>
              </c:extLst>
            </c:dLbl>
            <c:dLbl>
              <c:idx val="2"/>
              <c:layout>
                <c:manualLayout>
                  <c:x val="0.14752605634160335"/>
                  <c:y val="0.169047319564287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30 - Recursos Propios
</a:t>
                    </a:r>
                    <a:r>
                      <a:rPr lang="en-US" sz="1600" dirty="0"/>
                      <a:t>34%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6F-4716-805C-F7016CC40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'Egresos 5'!$B$5:$B$7</c:f>
              <c:strCache>
                <c:ptCount val="3"/>
                <c:pt idx="0">
                  <c:v>10 - Recursos del Tesoro</c:v>
                </c:pt>
                <c:pt idx="1">
                  <c:v>20 - Recursos del Crédito Público</c:v>
                </c:pt>
                <c:pt idx="2">
                  <c:v>30 - Recursos Propios</c:v>
                </c:pt>
              </c:strCache>
            </c:strRef>
          </c:cat>
          <c:val>
            <c:numRef>
              <c:f>'Egresos 5'!$E$5:$E$7</c:f>
              <c:numCache>
                <c:formatCode>0%</c:formatCode>
                <c:ptCount val="3"/>
                <c:pt idx="0">
                  <c:v>0.48301540981961333</c:v>
                </c:pt>
                <c:pt idx="1">
                  <c:v>0.17882392802411823</c:v>
                </c:pt>
                <c:pt idx="2">
                  <c:v>0.33816066215626844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F-4716-805C-F7016CC408E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53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2233" indent="0" algn="ctr">
              <a:buNone/>
              <a:defRPr sz="1800"/>
            </a:lvl2pPr>
            <a:lvl3pPr marL="804466" indent="0" algn="ctr">
              <a:buNone/>
              <a:defRPr sz="1600"/>
            </a:lvl3pPr>
            <a:lvl4pPr marL="1206699" indent="0" algn="ctr">
              <a:buNone/>
              <a:defRPr sz="1400"/>
            </a:lvl4pPr>
            <a:lvl5pPr marL="1608932" indent="0" algn="ctr">
              <a:buNone/>
              <a:defRPr sz="1400"/>
            </a:lvl5pPr>
            <a:lvl6pPr marL="2011165" indent="0" algn="ctr">
              <a:buNone/>
              <a:defRPr sz="1400"/>
            </a:lvl6pPr>
            <a:lvl7pPr marL="2413398" indent="0" algn="ctr">
              <a:buNone/>
              <a:defRPr sz="1400"/>
            </a:lvl7pPr>
            <a:lvl8pPr marL="2815631" indent="0" algn="ctr">
              <a:buNone/>
              <a:defRPr sz="1400"/>
            </a:lvl8pPr>
            <a:lvl9pPr marL="3217864" indent="0" algn="ctr">
              <a:buNone/>
              <a:defRPr sz="14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26/09/2018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26/09/2018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4" y="365129"/>
            <a:ext cx="2135981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1040" y="365129"/>
            <a:ext cx="6284119" cy="581183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26/09/2018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26/09/2018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81" y="1709742"/>
            <a:ext cx="8543925" cy="2852737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5881" y="4589465"/>
            <a:ext cx="8543925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22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4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06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8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11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13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15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178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26/09/2018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26/09/2018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30" y="365125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233" indent="0">
              <a:buNone/>
              <a:defRPr sz="1800" b="1"/>
            </a:lvl2pPr>
            <a:lvl3pPr marL="804466" indent="0">
              <a:buNone/>
              <a:defRPr sz="1600" b="1"/>
            </a:lvl3pPr>
            <a:lvl4pPr marL="1206699" indent="0">
              <a:buNone/>
              <a:defRPr sz="1400" b="1"/>
            </a:lvl4pPr>
            <a:lvl5pPr marL="1608932" indent="0">
              <a:buNone/>
              <a:defRPr sz="1400" b="1"/>
            </a:lvl5pPr>
            <a:lvl6pPr marL="2011165" indent="0">
              <a:buNone/>
              <a:defRPr sz="1400" b="1"/>
            </a:lvl6pPr>
            <a:lvl7pPr marL="2413398" indent="0">
              <a:buNone/>
              <a:defRPr sz="1400" b="1"/>
            </a:lvl7pPr>
            <a:lvl8pPr marL="2815631" indent="0">
              <a:buNone/>
              <a:defRPr sz="1400" b="1"/>
            </a:lvl8pPr>
            <a:lvl9pPr marL="3217864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233" indent="0">
              <a:buNone/>
              <a:defRPr sz="1800" b="1"/>
            </a:lvl2pPr>
            <a:lvl3pPr marL="804466" indent="0">
              <a:buNone/>
              <a:defRPr sz="1600" b="1"/>
            </a:lvl3pPr>
            <a:lvl4pPr marL="1206699" indent="0">
              <a:buNone/>
              <a:defRPr sz="1400" b="1"/>
            </a:lvl4pPr>
            <a:lvl5pPr marL="1608932" indent="0">
              <a:buNone/>
              <a:defRPr sz="1400" b="1"/>
            </a:lvl5pPr>
            <a:lvl6pPr marL="2011165" indent="0">
              <a:buNone/>
              <a:defRPr sz="1400" b="1"/>
            </a:lvl6pPr>
            <a:lvl7pPr marL="2413398" indent="0">
              <a:buNone/>
              <a:defRPr sz="1400" b="1"/>
            </a:lvl7pPr>
            <a:lvl8pPr marL="2815631" indent="0">
              <a:buNone/>
              <a:defRPr sz="1400" b="1"/>
            </a:lvl8pPr>
            <a:lvl9pPr marL="3217864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26/09/2018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26/09/2018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26/09/2018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30" y="2057403"/>
            <a:ext cx="3194943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2233" indent="0">
              <a:buNone/>
              <a:defRPr sz="1200"/>
            </a:lvl2pPr>
            <a:lvl3pPr marL="804466" indent="0">
              <a:buNone/>
              <a:defRPr sz="1100"/>
            </a:lvl3pPr>
            <a:lvl4pPr marL="1206699" indent="0">
              <a:buNone/>
              <a:defRPr sz="900"/>
            </a:lvl4pPr>
            <a:lvl5pPr marL="1608932" indent="0">
              <a:buNone/>
              <a:defRPr sz="900"/>
            </a:lvl5pPr>
            <a:lvl6pPr marL="2011165" indent="0">
              <a:buNone/>
              <a:defRPr sz="900"/>
            </a:lvl6pPr>
            <a:lvl7pPr marL="2413398" indent="0">
              <a:buNone/>
              <a:defRPr sz="900"/>
            </a:lvl7pPr>
            <a:lvl8pPr marL="2815631" indent="0">
              <a:buNone/>
              <a:defRPr sz="900"/>
            </a:lvl8pPr>
            <a:lvl9pPr marL="321786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26/09/2018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 marL="0" indent="0">
              <a:buNone/>
              <a:defRPr sz="2800"/>
            </a:lvl1pPr>
            <a:lvl2pPr marL="402233" indent="0">
              <a:buNone/>
              <a:defRPr sz="2500"/>
            </a:lvl2pPr>
            <a:lvl3pPr marL="804466" indent="0">
              <a:buNone/>
              <a:defRPr sz="2100"/>
            </a:lvl3pPr>
            <a:lvl4pPr marL="1206699" indent="0">
              <a:buNone/>
              <a:defRPr sz="1800"/>
            </a:lvl4pPr>
            <a:lvl5pPr marL="1608932" indent="0">
              <a:buNone/>
              <a:defRPr sz="1800"/>
            </a:lvl5pPr>
            <a:lvl6pPr marL="2011165" indent="0">
              <a:buNone/>
              <a:defRPr sz="1800"/>
            </a:lvl6pPr>
            <a:lvl7pPr marL="2413398" indent="0">
              <a:buNone/>
              <a:defRPr sz="1800"/>
            </a:lvl7pPr>
            <a:lvl8pPr marL="2815631" indent="0">
              <a:buNone/>
              <a:defRPr sz="1800"/>
            </a:lvl8pPr>
            <a:lvl9pPr marL="3217864" indent="0">
              <a:buNone/>
              <a:defRPr sz="18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30" y="2057403"/>
            <a:ext cx="3194943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2233" indent="0">
              <a:buNone/>
              <a:defRPr sz="1200"/>
            </a:lvl2pPr>
            <a:lvl3pPr marL="804466" indent="0">
              <a:buNone/>
              <a:defRPr sz="1100"/>
            </a:lvl3pPr>
            <a:lvl4pPr marL="1206699" indent="0">
              <a:buNone/>
              <a:defRPr sz="900"/>
            </a:lvl4pPr>
            <a:lvl5pPr marL="1608932" indent="0">
              <a:buNone/>
              <a:defRPr sz="900"/>
            </a:lvl5pPr>
            <a:lvl6pPr marL="2011165" indent="0">
              <a:buNone/>
              <a:defRPr sz="900"/>
            </a:lvl6pPr>
            <a:lvl7pPr marL="2413398" indent="0">
              <a:buNone/>
              <a:defRPr sz="900"/>
            </a:lvl7pPr>
            <a:lvl8pPr marL="2815631" indent="0">
              <a:buNone/>
              <a:defRPr sz="900"/>
            </a:lvl8pPr>
            <a:lvl9pPr marL="321786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26/09/2018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1040" y="365125"/>
            <a:ext cx="8543925" cy="1325563"/>
          </a:xfrm>
          <a:prstGeom prst="rect">
            <a:avLst/>
          </a:prstGeom>
        </p:spPr>
        <p:txBody>
          <a:bodyPr vert="horz" lIns="107263" tIns="53630" rIns="107263" bIns="5363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9"/>
          </a:xfrm>
          <a:prstGeom prst="rect">
            <a:avLst/>
          </a:prstGeom>
        </p:spPr>
        <p:txBody>
          <a:bodyPr vert="horz" lIns="107263" tIns="53630" rIns="107263" bIns="5363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26/09/2018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81365" y="6356352"/>
            <a:ext cx="3343275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72621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155" indent="-268155" algn="l" defTabSz="1072621" rtl="0" eaLnBrk="1" latinLnBrk="0" hangingPunct="1">
        <a:lnSpc>
          <a:spcPct val="90000"/>
        </a:lnSpc>
        <a:spcBef>
          <a:spcPts val="1173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466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777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088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398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709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020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331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58641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11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21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932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243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554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864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175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486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8672" y="3486837"/>
            <a:ext cx="6958746" cy="949865"/>
          </a:xfrm>
        </p:spPr>
        <p:txBody>
          <a:bodyPr anchor="ctr">
            <a:no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>
                <a:solidFill>
                  <a:srgbClr val="002060"/>
                </a:solidFill>
                <a:cs typeface="Calibri"/>
              </a:rPr>
              <a:t>PROYECTO DE</a:t>
            </a:r>
            <a:r>
              <a:rPr lang="es-ES" sz="40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es-ES" sz="4000" b="1" dirty="0" smtClean="0">
                <a:solidFill>
                  <a:srgbClr val="002060"/>
                </a:solidFill>
                <a:cs typeface="Calibri"/>
              </a:rPr>
              <a:t/>
            </a:r>
            <a:br>
              <a:rPr lang="es-ES" sz="4000" b="1" dirty="0" smtClean="0">
                <a:solidFill>
                  <a:srgbClr val="002060"/>
                </a:solidFill>
                <a:cs typeface="Calibri"/>
              </a:rPr>
            </a:br>
            <a:r>
              <a:rPr lang="es-ES" sz="4800" dirty="0" smtClean="0">
                <a:solidFill>
                  <a:srgbClr val="002060"/>
                </a:solidFill>
                <a:cs typeface="Calibri"/>
              </a:rPr>
              <a:t>PRESUPUESTO </a:t>
            </a:r>
            <a:r>
              <a:rPr lang="es-ES" sz="4800" dirty="0">
                <a:solidFill>
                  <a:srgbClr val="002060"/>
                </a:solidFill>
                <a:cs typeface="Calibri"/>
              </a:rPr>
              <a:t>2019</a:t>
            </a:r>
            <a:endParaRPr lang="es-ES" sz="4400" dirty="0">
              <a:solidFill>
                <a:srgbClr val="002060"/>
              </a:solidFill>
              <a:cs typeface="Calibri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AFCBB29-9943-4790-A0EE-E1F11D74B162}"/>
              </a:ext>
            </a:extLst>
          </p:cNvPr>
          <p:cNvCxnSpPr/>
          <p:nvPr/>
        </p:nvCxnSpPr>
        <p:spPr>
          <a:xfrm flipV="1">
            <a:off x="1516130" y="3256645"/>
            <a:ext cx="6943830" cy="20127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FA3C393D-09E7-4EE4-B986-E949E93ECF95}"/>
              </a:ext>
            </a:extLst>
          </p:cNvPr>
          <p:cNvCxnSpPr>
            <a:cxnSpLocks/>
          </p:cNvCxnSpPr>
          <p:nvPr/>
        </p:nvCxnSpPr>
        <p:spPr>
          <a:xfrm flipV="1">
            <a:off x="1516130" y="4572068"/>
            <a:ext cx="6943830" cy="20127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3" y="650443"/>
            <a:ext cx="2252404" cy="2406245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9733376" y="3178239"/>
            <a:ext cx="172626" cy="580807"/>
            <a:chOff x="8702040" y="2321858"/>
            <a:chExt cx="159347" cy="497427"/>
          </a:xfrm>
        </p:grpSpPr>
        <p:sp>
          <p:nvSpPr>
            <p:cNvPr id="7" name="6 Rectángulo"/>
            <p:cNvSpPr/>
            <p:nvPr/>
          </p:nvSpPr>
          <p:spPr>
            <a:xfrm>
              <a:off x="8702040" y="2321858"/>
              <a:ext cx="159347" cy="1660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8702040" y="2487929"/>
              <a:ext cx="159347" cy="166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8702040" y="2653214"/>
              <a:ext cx="159347" cy="16607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831759" y="5054863"/>
            <a:ext cx="6312573" cy="921823"/>
            <a:chOff x="1516130" y="4997125"/>
            <a:chExt cx="6943830" cy="1014005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130" y="4997125"/>
              <a:ext cx="2155835" cy="1014005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391" y="5198914"/>
              <a:ext cx="2371418" cy="610426"/>
            </a:xfrm>
            <a:prstGeom prst="rect">
              <a:avLst/>
            </a:prstGeom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609" y="5070791"/>
              <a:ext cx="1577351" cy="866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96284" y="333386"/>
            <a:ext cx="9309716" cy="6430721"/>
            <a:chOff x="596284" y="333386"/>
            <a:chExt cx="9309716" cy="6430721"/>
          </a:xfrm>
        </p:grpSpPr>
        <p:cxnSp>
          <p:nvCxnSpPr>
            <p:cNvPr id="3" name="2 Conector recto"/>
            <p:cNvCxnSpPr/>
            <p:nvPr/>
          </p:nvCxnSpPr>
          <p:spPr>
            <a:xfrm>
              <a:off x="596284" y="6554192"/>
              <a:ext cx="429901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4 Grupo"/>
            <p:cNvGrpSpPr/>
            <p:nvPr/>
          </p:nvGrpSpPr>
          <p:grpSpPr>
            <a:xfrm>
              <a:off x="596284" y="333386"/>
              <a:ext cx="8667459" cy="337550"/>
              <a:chOff x="550416" y="376997"/>
              <a:chExt cx="8000731" cy="306326"/>
            </a:xfrm>
          </p:grpSpPr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6256" y="376997"/>
                <a:ext cx="309051" cy="306326"/>
              </a:xfrm>
              <a:prstGeom prst="rect">
                <a:avLst/>
              </a:prstGeom>
            </p:spPr>
          </p:pic>
          <p:cxnSp>
            <p:nvCxnSpPr>
              <p:cNvPr id="15" name="14 Conector recto"/>
              <p:cNvCxnSpPr/>
              <p:nvPr/>
            </p:nvCxnSpPr>
            <p:spPr>
              <a:xfrm>
                <a:off x="550416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>
                <a:off x="4901352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18 Grupo"/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</p:grpSp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470" y="6071527"/>
              <a:ext cx="1472466" cy="692580"/>
            </a:xfrm>
            <a:prstGeom prst="rect">
              <a:avLst/>
            </a:prstGeom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72" y="6209352"/>
              <a:ext cx="1619713" cy="416930"/>
            </a:xfrm>
            <a:prstGeom prst="rect">
              <a:avLst/>
            </a:prstGeom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521" y="6121843"/>
              <a:ext cx="1077351" cy="591949"/>
            </a:xfrm>
            <a:prstGeom prst="rect">
              <a:avLst/>
            </a:prstGeom>
          </p:spPr>
        </p:pic>
      </p:grpSp>
      <p:sp>
        <p:nvSpPr>
          <p:cNvPr id="45" name="44 CuadroTexto"/>
          <p:cNvSpPr txBox="1"/>
          <p:nvPr/>
        </p:nvSpPr>
        <p:spPr>
          <a:xfrm>
            <a:off x="596285" y="860615"/>
            <a:ext cx="86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dirty="0" smtClean="0">
                <a:solidFill>
                  <a:srgbClr val="002060"/>
                </a:solidFill>
              </a:rPr>
              <a:t>GASTOS </a:t>
            </a:r>
            <a:r>
              <a:rPr lang="es-PY" sz="2800" dirty="0">
                <a:solidFill>
                  <a:srgbClr val="002060"/>
                </a:solidFill>
              </a:rPr>
              <a:t>POR </a:t>
            </a:r>
            <a:r>
              <a:rPr lang="es-PY" sz="2800" b="1" dirty="0">
                <a:solidFill>
                  <a:srgbClr val="002060"/>
                </a:solidFill>
              </a:rPr>
              <a:t>PROGRAMA Y SUBPROGRAMA</a:t>
            </a:r>
          </a:p>
        </p:txBody>
      </p:sp>
      <p:sp>
        <p:nvSpPr>
          <p:cNvPr id="25" name="CuadroTexto 4"/>
          <p:cNvSpPr txBox="1"/>
          <p:nvPr/>
        </p:nvSpPr>
        <p:spPr>
          <a:xfrm>
            <a:off x="596284" y="6140679"/>
            <a:ext cx="4299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00" dirty="0">
                <a:solidFill>
                  <a:srgbClr val="002060"/>
                </a:solidFill>
              </a:rPr>
              <a:t>Fuente: Dirección General de Administración y Finanzas – MIC.</a:t>
            </a:r>
          </a:p>
        </p:txBody>
      </p:sp>
      <p:graphicFrame>
        <p:nvGraphicFramePr>
          <p:cNvPr id="23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21475"/>
              </p:ext>
            </p:extLst>
          </p:nvPr>
        </p:nvGraphicFramePr>
        <p:xfrm>
          <a:off x="704162" y="1397000"/>
          <a:ext cx="8559580" cy="4641000"/>
        </p:xfrm>
        <a:graphic>
          <a:graphicData uri="http://schemas.openxmlformats.org/drawingml/2006/table">
            <a:tbl>
              <a:tblPr/>
              <a:tblGrid>
                <a:gridCol w="2115565">
                  <a:extLst>
                    <a:ext uri="{9D8B030D-6E8A-4147-A177-3AD203B41FA5}">
                      <a16:colId xmlns:a16="http://schemas.microsoft.com/office/drawing/2014/main" val="2721086140"/>
                    </a:ext>
                  </a:extLst>
                </a:gridCol>
                <a:gridCol w="2927942">
                  <a:extLst>
                    <a:ext uri="{9D8B030D-6E8A-4147-A177-3AD203B41FA5}">
                      <a16:colId xmlns:a16="http://schemas.microsoft.com/office/drawing/2014/main" val="644604984"/>
                    </a:ext>
                  </a:extLst>
                </a:gridCol>
                <a:gridCol w="1485127">
                  <a:extLst>
                    <a:ext uri="{9D8B030D-6E8A-4147-A177-3AD203B41FA5}">
                      <a16:colId xmlns:a16="http://schemas.microsoft.com/office/drawing/2014/main" val="1373753219"/>
                    </a:ext>
                  </a:extLst>
                </a:gridCol>
                <a:gridCol w="1015473">
                  <a:extLst>
                    <a:ext uri="{9D8B030D-6E8A-4147-A177-3AD203B41FA5}">
                      <a16:colId xmlns:a16="http://schemas.microsoft.com/office/drawing/2014/main" val="1217041170"/>
                    </a:ext>
                  </a:extLst>
                </a:gridCol>
                <a:gridCol w="1015473">
                  <a:extLst>
                    <a:ext uri="{9D8B030D-6E8A-4147-A177-3AD203B41FA5}">
                      <a16:colId xmlns:a16="http://schemas.microsoft.com/office/drawing/2014/main" val="3194734349"/>
                    </a:ext>
                  </a:extLst>
                </a:gridCol>
              </a:tblGrid>
              <a:tr h="2540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PROGRAMACIÓN PRSUPUESTARIA AÑO 2019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690120"/>
                  </a:ext>
                </a:extLst>
              </a:tr>
              <a:tr h="2540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MINISTERIO DE INDUSTRIA Y COMERCIO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858354"/>
                  </a:ext>
                </a:extLst>
              </a:tr>
              <a:tr h="2427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Subprograma/Proyecto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 USD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277141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43.965.751.208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7.579.583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687193"/>
                  </a:ext>
                </a:extLst>
              </a:tr>
              <a:tr h="30009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Regionalización y Diversificación Productiva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del Sector Industrial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28.466.430.918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4.907.540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023417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Consolidación del Programa Maquila en Paraguay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676.024.292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116.545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087133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del Sector Comercial de Bienes y Servicios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16.565.855.967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2.855.911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752200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del Comercio Electrónico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435.520.000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75.083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077887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Inversión y Exportación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909.900.500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156.865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97140"/>
                  </a:ext>
                </a:extLst>
              </a:tr>
              <a:tr h="30009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Atracción de Inversiones, Comercio Exterior e Imagen País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Gestiones en Comercio Exterior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821.815.139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141.679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96684"/>
                  </a:ext>
                </a:extLst>
              </a:tr>
              <a:tr h="4501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Promoción de Inversión Extranjera en Paraguay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15.529.300.400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2.677.212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44206"/>
                  </a:ext>
                </a:extLst>
              </a:tr>
              <a:tr h="30009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Empleo y Seguridad Social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al Sector MIPYMES Generando Competitividad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3.704.216.334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638.597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96650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Apertura y Cierre de Empresas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374.030.000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64.482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50570"/>
                  </a:ext>
                </a:extLst>
              </a:tr>
              <a:tr h="4909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la Productividad de las MIPYMES a Nivel Nacional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5.358.680.000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923.823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191455"/>
                  </a:ext>
                </a:extLst>
              </a:tr>
              <a:tr h="1500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116.807.524.758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20.137.319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60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5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26 Grupo"/>
          <p:cNvGrpSpPr/>
          <p:nvPr/>
        </p:nvGrpSpPr>
        <p:grpSpPr>
          <a:xfrm>
            <a:off x="787028" y="4643257"/>
            <a:ext cx="8402034" cy="1226947"/>
            <a:chOff x="1516130" y="4997125"/>
            <a:chExt cx="6943830" cy="1014005"/>
          </a:xfrm>
        </p:grpSpPr>
        <p:pic>
          <p:nvPicPr>
            <p:cNvPr id="28" name="27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130" y="4997125"/>
              <a:ext cx="2155835" cy="1014005"/>
            </a:xfrm>
            <a:prstGeom prst="rect">
              <a:avLst/>
            </a:prstGeom>
          </p:spPr>
        </p:pic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391" y="5198914"/>
              <a:ext cx="2371418" cy="610426"/>
            </a:xfrm>
            <a:prstGeom prst="rect">
              <a:avLst/>
            </a:prstGeom>
          </p:spPr>
        </p:pic>
        <p:pic>
          <p:nvPicPr>
            <p:cNvPr id="31" name="3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609" y="5070791"/>
              <a:ext cx="1577351" cy="866672"/>
            </a:xfrm>
            <a:prstGeom prst="rect">
              <a:avLst/>
            </a:prstGeom>
          </p:spPr>
        </p:pic>
      </p:grpSp>
      <p:grpSp>
        <p:nvGrpSpPr>
          <p:cNvPr id="8" name="7 Grupo"/>
          <p:cNvGrpSpPr/>
          <p:nvPr/>
        </p:nvGrpSpPr>
        <p:grpSpPr>
          <a:xfrm>
            <a:off x="787028" y="2877697"/>
            <a:ext cx="8402034" cy="1100418"/>
            <a:chOff x="787028" y="3308897"/>
            <a:chExt cx="8402034" cy="1100418"/>
          </a:xfrm>
        </p:grpSpPr>
        <p:sp>
          <p:nvSpPr>
            <p:cNvPr id="48" name="47 Rectángulo"/>
            <p:cNvSpPr/>
            <p:nvPr/>
          </p:nvSpPr>
          <p:spPr>
            <a:xfrm>
              <a:off x="1422173" y="3563775"/>
              <a:ext cx="7131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dirty="0" smtClean="0">
                  <a:solidFill>
                    <a:srgbClr val="002060"/>
                  </a:solidFill>
                </a:rPr>
                <a:t>- MUCHAS GRACIAS -</a:t>
              </a:r>
              <a:endParaRPr lang="pt-BR" sz="1800" dirty="0">
                <a:solidFill>
                  <a:srgbClr val="002060"/>
                </a:solidFill>
              </a:endParaRPr>
            </a:p>
          </p:txBody>
        </p:sp>
        <p:cxnSp>
          <p:nvCxnSpPr>
            <p:cNvPr id="32" name="Conector recto de flecha 3">
              <a:extLst>
                <a:ext uri="{FF2B5EF4-FFF2-40B4-BE49-F238E27FC236}">
                  <a16:creationId xmlns:a16="http://schemas.microsoft.com/office/drawing/2014/main" id="{BAFCBB29-9943-4790-A0EE-E1F11D74B162}"/>
                </a:ext>
              </a:extLst>
            </p:cNvPr>
            <p:cNvCxnSpPr/>
            <p:nvPr/>
          </p:nvCxnSpPr>
          <p:spPr>
            <a:xfrm flipV="1">
              <a:off x="787028" y="3308897"/>
              <a:ext cx="8402034" cy="20127"/>
            </a:xfrm>
            <a:prstGeom prst="straightConnector1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de flecha 4">
              <a:extLst>
                <a:ext uri="{FF2B5EF4-FFF2-40B4-BE49-F238E27FC236}">
                  <a16:creationId xmlns:a16="http://schemas.microsoft.com/office/drawing/2014/main" id="{FA3C393D-09E7-4EE4-B986-E949E93ECF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28" y="4389188"/>
              <a:ext cx="8402034" cy="20127"/>
            </a:xfrm>
            <a:prstGeom prst="straightConnector1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8 Grupo"/>
          <p:cNvGrpSpPr/>
          <p:nvPr/>
        </p:nvGrpSpPr>
        <p:grpSpPr>
          <a:xfrm>
            <a:off x="9733374" y="3125959"/>
            <a:ext cx="172626" cy="602942"/>
            <a:chOff x="9733374" y="3125959"/>
            <a:chExt cx="172626" cy="602942"/>
          </a:xfrm>
        </p:grpSpPr>
        <p:sp>
          <p:nvSpPr>
            <p:cNvPr id="34" name="33 Rectángulo"/>
            <p:cNvSpPr/>
            <p:nvPr/>
          </p:nvSpPr>
          <p:spPr>
            <a:xfrm>
              <a:off x="9733374" y="3125959"/>
              <a:ext cx="172626" cy="2012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9733374" y="3327257"/>
              <a:ext cx="172626" cy="201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9733374" y="3527603"/>
              <a:ext cx="172626" cy="2012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</p:spTree>
    <p:extLst>
      <p:ext uri="{BB962C8B-B14F-4D97-AF65-F5344CB8AC3E}">
        <p14:creationId xmlns:p14="http://schemas.microsoft.com/office/powerpoint/2010/main" val="28779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96285" y="5086350"/>
            <a:ext cx="8667457" cy="8115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2" name="1 Grupo"/>
          <p:cNvGrpSpPr/>
          <p:nvPr/>
        </p:nvGrpSpPr>
        <p:grpSpPr>
          <a:xfrm>
            <a:off x="596284" y="333386"/>
            <a:ext cx="9309716" cy="6430721"/>
            <a:chOff x="596284" y="333386"/>
            <a:chExt cx="9309716" cy="6430721"/>
          </a:xfrm>
        </p:grpSpPr>
        <p:cxnSp>
          <p:nvCxnSpPr>
            <p:cNvPr id="3" name="2 Conector recto"/>
            <p:cNvCxnSpPr/>
            <p:nvPr/>
          </p:nvCxnSpPr>
          <p:spPr>
            <a:xfrm>
              <a:off x="596284" y="6554192"/>
              <a:ext cx="429901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4 Grupo"/>
            <p:cNvGrpSpPr/>
            <p:nvPr/>
          </p:nvGrpSpPr>
          <p:grpSpPr>
            <a:xfrm>
              <a:off x="596284" y="333386"/>
              <a:ext cx="8667459" cy="337550"/>
              <a:chOff x="550416" y="376997"/>
              <a:chExt cx="8000731" cy="306326"/>
            </a:xfrm>
          </p:grpSpPr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6256" y="376997"/>
                <a:ext cx="309051" cy="306326"/>
              </a:xfrm>
              <a:prstGeom prst="rect">
                <a:avLst/>
              </a:prstGeom>
            </p:spPr>
          </p:pic>
          <p:cxnSp>
            <p:nvCxnSpPr>
              <p:cNvPr id="15" name="14 Conector recto"/>
              <p:cNvCxnSpPr/>
              <p:nvPr/>
            </p:nvCxnSpPr>
            <p:spPr>
              <a:xfrm>
                <a:off x="550416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>
                <a:off x="4901352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18 Grupo"/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</p:grpSp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470" y="6071527"/>
              <a:ext cx="1472466" cy="692580"/>
            </a:xfrm>
            <a:prstGeom prst="rect">
              <a:avLst/>
            </a:prstGeom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72" y="6209352"/>
              <a:ext cx="1619713" cy="416930"/>
            </a:xfrm>
            <a:prstGeom prst="rect">
              <a:avLst/>
            </a:prstGeom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521" y="6121843"/>
              <a:ext cx="1077351" cy="591949"/>
            </a:xfrm>
            <a:prstGeom prst="rect">
              <a:avLst/>
            </a:prstGeom>
          </p:spPr>
        </p:pic>
      </p:grpSp>
      <p:sp>
        <p:nvSpPr>
          <p:cNvPr id="45" name="44 CuadroTexto"/>
          <p:cNvSpPr txBox="1"/>
          <p:nvPr/>
        </p:nvSpPr>
        <p:spPr>
          <a:xfrm>
            <a:off x="596285" y="860615"/>
            <a:ext cx="86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PRODUCTO INTERNO BRUTO (PIB) </a:t>
            </a:r>
            <a:r>
              <a:rPr lang="pt-BR" sz="2800" dirty="0" smtClean="0">
                <a:solidFill>
                  <a:srgbClr val="002060"/>
                </a:solidFill>
              </a:rPr>
              <a:t>POR SECTORES</a:t>
            </a:r>
            <a:endParaRPr lang="es-PY" sz="2800" dirty="0">
              <a:solidFill>
                <a:srgbClr val="002060"/>
              </a:solidFill>
            </a:endParaRPr>
          </a:p>
        </p:txBody>
      </p:sp>
      <p:sp>
        <p:nvSpPr>
          <p:cNvPr id="25" name="CuadroTexto 4"/>
          <p:cNvSpPr txBox="1"/>
          <p:nvPr/>
        </p:nvSpPr>
        <p:spPr>
          <a:xfrm>
            <a:off x="596284" y="6016661"/>
            <a:ext cx="4299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002060"/>
                </a:solidFill>
              </a:rPr>
              <a:t>Fuente:</a:t>
            </a:r>
            <a:r>
              <a:rPr lang="es-ES" sz="1000" dirty="0" smtClean="0">
                <a:solidFill>
                  <a:srgbClr val="002060"/>
                </a:solidFill>
              </a:rPr>
              <a:t> Ministerio de Hacienda (MH).</a:t>
            </a:r>
            <a:endParaRPr lang="es-ES" sz="1000" dirty="0">
              <a:solidFill>
                <a:srgbClr val="002060"/>
              </a:solidFill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47729"/>
              </p:ext>
            </p:extLst>
          </p:nvPr>
        </p:nvGraphicFramePr>
        <p:xfrm>
          <a:off x="1291589" y="1577340"/>
          <a:ext cx="7122931" cy="340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96285" y="5154930"/>
            <a:ext cx="8667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>
                <a:solidFill>
                  <a:schemeClr val="bg1"/>
                </a:solidFill>
              </a:rPr>
              <a:t>Los sectores industrial, comercial y de servicios representan el </a:t>
            </a:r>
            <a:r>
              <a:rPr lang="es-ES" sz="2000" b="1" dirty="0" smtClean="0">
                <a:solidFill>
                  <a:schemeClr val="bg1"/>
                </a:solidFill>
              </a:rPr>
              <a:t>60% de la economía paraguaya</a:t>
            </a:r>
            <a:r>
              <a:rPr lang="es-ES" sz="1800" dirty="0" smtClean="0">
                <a:solidFill>
                  <a:schemeClr val="bg1"/>
                </a:solidFill>
              </a:rPr>
              <a:t>.</a:t>
            </a:r>
            <a:endParaRPr lang="es-E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596285" y="5086350"/>
            <a:ext cx="8667457" cy="8115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2" name="1 Grupo"/>
          <p:cNvGrpSpPr/>
          <p:nvPr/>
        </p:nvGrpSpPr>
        <p:grpSpPr>
          <a:xfrm>
            <a:off x="596284" y="333386"/>
            <a:ext cx="9309716" cy="6430721"/>
            <a:chOff x="596284" y="333386"/>
            <a:chExt cx="9309716" cy="6430721"/>
          </a:xfrm>
        </p:grpSpPr>
        <p:cxnSp>
          <p:nvCxnSpPr>
            <p:cNvPr id="3" name="2 Conector recto"/>
            <p:cNvCxnSpPr/>
            <p:nvPr/>
          </p:nvCxnSpPr>
          <p:spPr>
            <a:xfrm>
              <a:off x="596284" y="6554192"/>
              <a:ext cx="429901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4 Grupo"/>
            <p:cNvGrpSpPr/>
            <p:nvPr/>
          </p:nvGrpSpPr>
          <p:grpSpPr>
            <a:xfrm>
              <a:off x="596284" y="333386"/>
              <a:ext cx="8667459" cy="337550"/>
              <a:chOff x="550416" y="376997"/>
              <a:chExt cx="8000731" cy="306326"/>
            </a:xfrm>
          </p:grpSpPr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6256" y="376997"/>
                <a:ext cx="309051" cy="306326"/>
              </a:xfrm>
              <a:prstGeom prst="rect">
                <a:avLst/>
              </a:prstGeom>
            </p:spPr>
          </p:pic>
          <p:cxnSp>
            <p:nvCxnSpPr>
              <p:cNvPr id="15" name="14 Conector recto"/>
              <p:cNvCxnSpPr/>
              <p:nvPr/>
            </p:nvCxnSpPr>
            <p:spPr>
              <a:xfrm>
                <a:off x="550416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>
                <a:off x="4901352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18 Grupo"/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</p:grpSp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470" y="6071527"/>
              <a:ext cx="1472466" cy="692580"/>
            </a:xfrm>
            <a:prstGeom prst="rect">
              <a:avLst/>
            </a:prstGeom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72" y="6209352"/>
              <a:ext cx="1619713" cy="416930"/>
            </a:xfrm>
            <a:prstGeom prst="rect">
              <a:avLst/>
            </a:prstGeom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521" y="6121843"/>
              <a:ext cx="1077351" cy="591949"/>
            </a:xfrm>
            <a:prstGeom prst="rect">
              <a:avLst/>
            </a:prstGeom>
          </p:spPr>
        </p:pic>
      </p:grpSp>
      <p:sp>
        <p:nvSpPr>
          <p:cNvPr id="45" name="44 CuadroTexto"/>
          <p:cNvSpPr txBox="1"/>
          <p:nvPr/>
        </p:nvSpPr>
        <p:spPr>
          <a:xfrm>
            <a:off x="162911" y="836028"/>
            <a:ext cx="95342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800" dirty="0" smtClean="0">
                <a:solidFill>
                  <a:srgbClr val="002060"/>
                </a:solidFill>
              </a:rPr>
              <a:t>PROYECTO DE </a:t>
            </a:r>
            <a:r>
              <a:rPr lang="pt-BR" sz="2800" b="1" dirty="0" smtClean="0">
                <a:solidFill>
                  <a:srgbClr val="002060"/>
                </a:solidFill>
              </a:rPr>
              <a:t>PRESUPUESTO DEL PODER EJECUTIVO 2019</a:t>
            </a:r>
            <a:r>
              <a:rPr lang="pt-BR" sz="2800" b="1" baseline="30000" dirty="0" smtClean="0">
                <a:solidFill>
                  <a:srgbClr val="002060"/>
                </a:solidFill>
              </a:rPr>
              <a:t>*</a:t>
            </a:r>
            <a:endParaRPr lang="pt-BR" sz="2600" b="1" baseline="30000" dirty="0" smtClean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(EN MILLONES DE USD)</a:t>
            </a:r>
            <a:endParaRPr lang="es-PY" sz="2000" dirty="0">
              <a:solidFill>
                <a:srgbClr val="002060"/>
              </a:solidFill>
            </a:endParaRPr>
          </a:p>
        </p:txBody>
      </p:sp>
      <p:sp>
        <p:nvSpPr>
          <p:cNvPr id="25" name="CuadroTexto 4"/>
          <p:cNvSpPr txBox="1"/>
          <p:nvPr/>
        </p:nvSpPr>
        <p:spPr>
          <a:xfrm>
            <a:off x="596284" y="6016661"/>
            <a:ext cx="4299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002060"/>
                </a:solidFill>
              </a:rPr>
              <a:t>* </a:t>
            </a:r>
            <a:r>
              <a:rPr lang="es-ES" sz="1000" dirty="0" smtClean="0">
                <a:solidFill>
                  <a:srgbClr val="002060"/>
                </a:solidFill>
              </a:rPr>
              <a:t>No están incluidos el Ministerio de Hacienda, la Presidencia de la República y la Vicepresidencia de la República.</a:t>
            </a:r>
            <a:endParaRPr lang="es-ES" sz="1000" b="1" dirty="0" smtClean="0">
              <a:solidFill>
                <a:srgbClr val="002060"/>
              </a:solidFill>
            </a:endParaRPr>
          </a:p>
          <a:p>
            <a:r>
              <a:rPr lang="es-ES" sz="1000" b="1" dirty="0" smtClean="0">
                <a:solidFill>
                  <a:srgbClr val="002060"/>
                </a:solidFill>
              </a:rPr>
              <a:t>Fuente:</a:t>
            </a:r>
            <a:r>
              <a:rPr lang="es-ES" sz="1000" dirty="0" smtClean="0">
                <a:solidFill>
                  <a:srgbClr val="002060"/>
                </a:solidFill>
              </a:rPr>
              <a:t> Ministerio de Hacienda.</a:t>
            </a:r>
            <a:endParaRPr lang="es-ES" sz="1000" dirty="0">
              <a:solidFill>
                <a:srgbClr val="002060"/>
              </a:solidFill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65072"/>
              </p:ext>
            </p:extLst>
          </p:nvPr>
        </p:nvGraphicFramePr>
        <p:xfrm>
          <a:off x="891540" y="1753167"/>
          <a:ext cx="8372202" cy="3398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7378210" y="4283030"/>
            <a:ext cx="360000" cy="746975"/>
          </a:xfrm>
          <a:prstGeom prst="rect">
            <a:avLst/>
          </a:prstGeom>
          <a:solidFill>
            <a:srgbClr val="FFC000">
              <a:alpha val="2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990260" y="5172841"/>
            <a:ext cx="787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>
                <a:solidFill>
                  <a:schemeClr val="bg1"/>
                </a:solidFill>
              </a:rPr>
              <a:t>Sin embargo, el MIC es uno de los ministerios con menor presupuesto y sólo representa el </a:t>
            </a:r>
            <a:r>
              <a:rPr lang="es-ES" sz="1800" b="1" dirty="0" smtClean="0">
                <a:solidFill>
                  <a:schemeClr val="bg1"/>
                </a:solidFill>
              </a:rPr>
              <a:t>0,3%</a:t>
            </a:r>
            <a:r>
              <a:rPr lang="es-ES" sz="1800" dirty="0" smtClean="0">
                <a:solidFill>
                  <a:schemeClr val="bg1"/>
                </a:solidFill>
              </a:rPr>
              <a:t> del Poder Ejecutivo.</a:t>
            </a:r>
            <a:endParaRPr lang="es-E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96284" y="333386"/>
            <a:ext cx="9309716" cy="6430721"/>
            <a:chOff x="596284" y="333386"/>
            <a:chExt cx="9309716" cy="6430721"/>
          </a:xfrm>
        </p:grpSpPr>
        <p:cxnSp>
          <p:nvCxnSpPr>
            <p:cNvPr id="3" name="2 Conector recto"/>
            <p:cNvCxnSpPr/>
            <p:nvPr/>
          </p:nvCxnSpPr>
          <p:spPr>
            <a:xfrm>
              <a:off x="596284" y="6554192"/>
              <a:ext cx="429901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4 Grupo"/>
            <p:cNvGrpSpPr/>
            <p:nvPr/>
          </p:nvGrpSpPr>
          <p:grpSpPr>
            <a:xfrm>
              <a:off x="596284" y="333386"/>
              <a:ext cx="8667459" cy="337550"/>
              <a:chOff x="550416" y="415425"/>
              <a:chExt cx="8000731" cy="337550"/>
            </a:xfrm>
          </p:grpSpPr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6256" y="415425"/>
                <a:ext cx="309051" cy="337550"/>
              </a:xfrm>
              <a:prstGeom prst="rect">
                <a:avLst/>
              </a:prstGeom>
            </p:spPr>
          </p:pic>
          <p:cxnSp>
            <p:nvCxnSpPr>
              <p:cNvPr id="15" name="14 Conector recto"/>
              <p:cNvCxnSpPr/>
              <p:nvPr/>
            </p:nvCxnSpPr>
            <p:spPr>
              <a:xfrm>
                <a:off x="550416" y="58420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>
                <a:off x="4901352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18 Grupo"/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470" y="6071527"/>
              <a:ext cx="1472466" cy="692580"/>
            </a:xfrm>
            <a:prstGeom prst="rect">
              <a:avLst/>
            </a:prstGeom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72" y="6209352"/>
              <a:ext cx="1619713" cy="416930"/>
            </a:xfrm>
            <a:prstGeom prst="rect">
              <a:avLst/>
            </a:prstGeom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521" y="6121843"/>
              <a:ext cx="1077351" cy="591949"/>
            </a:xfrm>
            <a:prstGeom prst="rect">
              <a:avLst/>
            </a:prstGeom>
          </p:spPr>
        </p:pic>
      </p:grpSp>
      <p:sp>
        <p:nvSpPr>
          <p:cNvPr id="48" name="47 Rectángulo"/>
          <p:cNvSpPr/>
          <p:nvPr/>
        </p:nvSpPr>
        <p:spPr>
          <a:xfrm>
            <a:off x="1364141" y="811971"/>
            <a:ext cx="7131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PILARES ESTRATÉGICOS </a:t>
            </a:r>
            <a:r>
              <a:rPr lang="pt-BR" sz="2800" dirty="0">
                <a:solidFill>
                  <a:srgbClr val="002060"/>
                </a:solidFill>
              </a:rPr>
              <a:t>DEL MIC</a:t>
            </a:r>
            <a:endParaRPr lang="pt-BR" sz="1400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31922" b="1124"/>
          <a:stretch/>
        </p:blipFill>
        <p:spPr>
          <a:xfrm>
            <a:off x="596284" y="1489165"/>
            <a:ext cx="8667459" cy="4506685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596284" y="1489164"/>
            <a:ext cx="8667459" cy="450669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grpSp>
        <p:nvGrpSpPr>
          <p:cNvPr id="4" name="3 Grupo"/>
          <p:cNvGrpSpPr/>
          <p:nvPr/>
        </p:nvGrpSpPr>
        <p:grpSpPr>
          <a:xfrm>
            <a:off x="1232446" y="1776112"/>
            <a:ext cx="7445307" cy="3928663"/>
            <a:chOff x="1878526" y="1776112"/>
            <a:chExt cx="6153146" cy="3928663"/>
          </a:xfrm>
        </p:grpSpPr>
        <p:sp>
          <p:nvSpPr>
            <p:cNvPr id="26" name="25 Rectángulo"/>
            <p:cNvSpPr/>
            <p:nvPr/>
          </p:nvSpPr>
          <p:spPr>
            <a:xfrm>
              <a:off x="1878526" y="1776112"/>
              <a:ext cx="2046694" cy="1941622"/>
            </a:xfrm>
            <a:prstGeom prst="rect">
              <a:avLst/>
            </a:prstGeom>
            <a:solidFill>
              <a:srgbClr val="1025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1</a:t>
              </a:r>
              <a:endParaRPr lang="es-ES" sz="16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endParaRPr>
            </a:p>
            <a:p>
              <a:pPr algn="ctr"/>
              <a:r>
                <a:rPr lang="es-ES" sz="16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Fortalecimiento de la industria local ya instalada</a:t>
              </a:r>
              <a:endParaRPr lang="es-ES" sz="1600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3925220" y="1776112"/>
              <a:ext cx="2046694" cy="1941622"/>
            </a:xfrm>
            <a:prstGeom prst="rect">
              <a:avLst/>
            </a:prstGeom>
            <a:solidFill>
              <a:srgbClr val="17375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2</a:t>
              </a:r>
              <a:endParaRPr lang="es-ES" sz="16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s-ES" sz="16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Atracción de IED con valor agregado</a:t>
              </a:r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5971915" y="1776112"/>
              <a:ext cx="2046694" cy="1941622"/>
            </a:xfrm>
            <a:prstGeom prst="rect">
              <a:avLst/>
            </a:prstGeom>
            <a:solidFill>
              <a:srgbClr val="1025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3</a:t>
              </a:r>
              <a:endParaRPr lang="es-ES" sz="16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endParaRPr>
            </a:p>
            <a:p>
              <a:pPr algn="ctr"/>
              <a:r>
                <a:rPr lang="es-ES" sz="16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Potenciar el sector servicios</a:t>
              </a:r>
              <a:endParaRPr lang="es-ES" sz="1600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1891589" y="3763153"/>
              <a:ext cx="2046694" cy="1941622"/>
            </a:xfrm>
            <a:prstGeom prst="rect">
              <a:avLst/>
            </a:prstGeom>
            <a:solidFill>
              <a:srgbClr val="1025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b="1" dirty="0" smtClean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4</a:t>
              </a:r>
              <a:endParaRPr lang="es-ES" sz="16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endParaRPr>
            </a:p>
            <a:p>
              <a:pPr algn="ctr"/>
              <a:r>
                <a:rPr lang="es-ES" sz="16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Economía Naranja</a:t>
              </a:r>
              <a:endParaRPr lang="es-ES" sz="1600" dirty="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3938283" y="3763153"/>
              <a:ext cx="2046694" cy="1941622"/>
            </a:xfrm>
            <a:prstGeom prst="rect">
              <a:avLst/>
            </a:prstGeom>
            <a:solidFill>
              <a:srgbClr val="17375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b="1" dirty="0" smtClean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5</a:t>
              </a:r>
              <a:endParaRPr lang="es-ES" sz="16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s-ES" sz="16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Modernización institucional</a:t>
              </a: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5984978" y="3763153"/>
              <a:ext cx="2046694" cy="1941622"/>
            </a:xfrm>
            <a:prstGeom prst="rect">
              <a:avLst/>
            </a:prstGeom>
            <a:solidFill>
              <a:srgbClr val="1025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b="1" dirty="0" smtClean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6</a:t>
              </a:r>
              <a:endParaRPr lang="es-ES" sz="16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endParaRPr>
            </a:p>
            <a:p>
              <a:pPr algn="ctr"/>
              <a:r>
                <a:rPr lang="es-ES" sz="16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Identificar y fortalecer el ecosistema para MIPYMES</a:t>
              </a:r>
              <a:endParaRPr lang="es-E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27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96284" y="333386"/>
            <a:ext cx="9309716" cy="6430721"/>
            <a:chOff x="596284" y="333386"/>
            <a:chExt cx="9309716" cy="6430721"/>
          </a:xfrm>
        </p:grpSpPr>
        <p:cxnSp>
          <p:nvCxnSpPr>
            <p:cNvPr id="3" name="2 Conector recto"/>
            <p:cNvCxnSpPr/>
            <p:nvPr/>
          </p:nvCxnSpPr>
          <p:spPr>
            <a:xfrm>
              <a:off x="596284" y="6554192"/>
              <a:ext cx="429901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4 Grupo"/>
            <p:cNvGrpSpPr/>
            <p:nvPr/>
          </p:nvGrpSpPr>
          <p:grpSpPr>
            <a:xfrm>
              <a:off x="596284" y="333386"/>
              <a:ext cx="8667459" cy="337550"/>
              <a:chOff x="550416" y="376997"/>
              <a:chExt cx="8000731" cy="306326"/>
            </a:xfrm>
          </p:grpSpPr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6256" y="376997"/>
                <a:ext cx="309051" cy="306326"/>
              </a:xfrm>
              <a:prstGeom prst="rect">
                <a:avLst/>
              </a:prstGeom>
            </p:spPr>
          </p:pic>
          <p:cxnSp>
            <p:nvCxnSpPr>
              <p:cNvPr id="15" name="14 Conector recto"/>
              <p:cNvCxnSpPr/>
              <p:nvPr/>
            </p:nvCxnSpPr>
            <p:spPr>
              <a:xfrm>
                <a:off x="550416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>
                <a:off x="4901352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18 Grupo"/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</p:grpSp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470" y="6071527"/>
              <a:ext cx="1472466" cy="692580"/>
            </a:xfrm>
            <a:prstGeom prst="rect">
              <a:avLst/>
            </a:prstGeom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72" y="6209352"/>
              <a:ext cx="1619713" cy="416930"/>
            </a:xfrm>
            <a:prstGeom prst="rect">
              <a:avLst/>
            </a:prstGeom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521" y="6121843"/>
              <a:ext cx="1077351" cy="591949"/>
            </a:xfrm>
            <a:prstGeom prst="rect">
              <a:avLst/>
            </a:prstGeom>
          </p:spPr>
        </p:pic>
      </p:grpSp>
      <p:sp>
        <p:nvSpPr>
          <p:cNvPr id="45" name="44 CuadroTexto"/>
          <p:cNvSpPr txBox="1"/>
          <p:nvPr/>
        </p:nvSpPr>
        <p:spPr>
          <a:xfrm>
            <a:off x="596285" y="860615"/>
            <a:ext cx="86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2060"/>
                </a:solidFill>
              </a:rPr>
              <a:t>PROYECTO DE </a:t>
            </a:r>
            <a:r>
              <a:rPr lang="pt-BR" sz="2800" b="1" dirty="0">
                <a:solidFill>
                  <a:srgbClr val="002060"/>
                </a:solidFill>
              </a:rPr>
              <a:t>PRESUPUESTO </a:t>
            </a:r>
            <a:r>
              <a:rPr lang="pt-BR" sz="2800" b="1" dirty="0" smtClean="0">
                <a:solidFill>
                  <a:srgbClr val="002060"/>
                </a:solidFill>
              </a:rPr>
              <a:t>MIC 2019</a:t>
            </a:r>
            <a:endParaRPr lang="es-PY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3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140192"/>
              </p:ext>
            </p:extLst>
          </p:nvPr>
        </p:nvGraphicFramePr>
        <p:xfrm>
          <a:off x="5767703" y="1685107"/>
          <a:ext cx="3900655" cy="372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CuadroTexto 4"/>
          <p:cNvSpPr txBox="1"/>
          <p:nvPr/>
        </p:nvSpPr>
        <p:spPr>
          <a:xfrm>
            <a:off x="596284" y="6016661"/>
            <a:ext cx="42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002060"/>
                </a:solidFill>
              </a:rPr>
              <a:t>1. CNV, INTN, IPA, CONACOM, DINAPI, SEDECO.</a:t>
            </a:r>
          </a:p>
          <a:p>
            <a:r>
              <a:rPr lang="es-ES" sz="1000" b="1" dirty="0" smtClean="0">
                <a:solidFill>
                  <a:srgbClr val="002060"/>
                </a:solidFill>
              </a:rPr>
              <a:t>Fuente:</a:t>
            </a:r>
            <a:r>
              <a:rPr lang="es-ES" sz="1000" dirty="0" smtClean="0">
                <a:solidFill>
                  <a:srgbClr val="002060"/>
                </a:solidFill>
              </a:rPr>
              <a:t> Dirección General de Administración y Finanzas – MIC.</a:t>
            </a:r>
            <a:endParaRPr lang="es-ES" sz="1000" dirty="0">
              <a:solidFill>
                <a:srgbClr val="002060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17257"/>
              </p:ext>
            </p:extLst>
          </p:nvPr>
        </p:nvGraphicFramePr>
        <p:xfrm>
          <a:off x="596285" y="1807338"/>
          <a:ext cx="5171418" cy="3464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480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TIPO DE PRESUPUESTO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PROYECTO DE PRESUPUESTO 2019 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 USD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89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b="0" u="none" strike="noStrike" dirty="0">
                          <a:effectLst/>
                        </a:rPr>
                        <a:t>Ministerio de Industria y Comercio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0" u="none" strike="noStrike" dirty="0" smtClean="0">
                          <a:effectLst/>
                        </a:rPr>
                        <a:t>116.807.524.758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0" u="none" strike="noStrike" dirty="0" smtClean="0">
                          <a:effectLst/>
                        </a:rPr>
                        <a:t>20.137.319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0" u="none" strike="noStrike" dirty="0">
                          <a:effectLst/>
                        </a:rPr>
                        <a:t>69%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89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b="0" u="none" strike="noStrike" dirty="0">
                          <a:effectLst/>
                        </a:rPr>
                        <a:t>Entidades Descentralizadas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0" u="none" strike="noStrike" dirty="0" smtClean="0">
                          <a:effectLst/>
                        </a:rPr>
                        <a:t>53.032.449.510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0" u="none" strike="noStrike" dirty="0" smtClean="0">
                          <a:effectLst/>
                        </a:rPr>
                        <a:t>9.142.659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0" u="none" strike="noStrike" dirty="0">
                          <a:effectLst/>
                        </a:rPr>
                        <a:t>31%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895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169.839.974.268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29.279.978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8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96284" y="333386"/>
            <a:ext cx="9309716" cy="6430721"/>
            <a:chOff x="596284" y="333386"/>
            <a:chExt cx="9309716" cy="6430721"/>
          </a:xfrm>
        </p:grpSpPr>
        <p:cxnSp>
          <p:nvCxnSpPr>
            <p:cNvPr id="3" name="2 Conector recto"/>
            <p:cNvCxnSpPr/>
            <p:nvPr/>
          </p:nvCxnSpPr>
          <p:spPr>
            <a:xfrm>
              <a:off x="596284" y="6554192"/>
              <a:ext cx="429901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4 Grupo"/>
            <p:cNvGrpSpPr/>
            <p:nvPr/>
          </p:nvGrpSpPr>
          <p:grpSpPr>
            <a:xfrm>
              <a:off x="596284" y="333386"/>
              <a:ext cx="8667459" cy="337550"/>
              <a:chOff x="550416" y="376997"/>
              <a:chExt cx="8000731" cy="306326"/>
            </a:xfrm>
          </p:grpSpPr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6256" y="376997"/>
                <a:ext cx="309051" cy="306326"/>
              </a:xfrm>
              <a:prstGeom prst="rect">
                <a:avLst/>
              </a:prstGeom>
            </p:spPr>
          </p:pic>
          <p:cxnSp>
            <p:nvCxnSpPr>
              <p:cNvPr id="15" name="14 Conector recto"/>
              <p:cNvCxnSpPr/>
              <p:nvPr/>
            </p:nvCxnSpPr>
            <p:spPr>
              <a:xfrm>
                <a:off x="550416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>
                <a:off x="4901352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18 Grupo"/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</p:grpSp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470" y="6071527"/>
              <a:ext cx="1472466" cy="692580"/>
            </a:xfrm>
            <a:prstGeom prst="rect">
              <a:avLst/>
            </a:prstGeom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72" y="6209352"/>
              <a:ext cx="1619713" cy="416930"/>
            </a:xfrm>
            <a:prstGeom prst="rect">
              <a:avLst/>
            </a:prstGeom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521" y="6121843"/>
              <a:ext cx="1077351" cy="591949"/>
            </a:xfrm>
            <a:prstGeom prst="rect">
              <a:avLst/>
            </a:prstGeom>
          </p:spPr>
        </p:pic>
      </p:grpSp>
      <p:sp>
        <p:nvSpPr>
          <p:cNvPr id="45" name="44 CuadroTexto"/>
          <p:cNvSpPr txBox="1"/>
          <p:nvPr/>
        </p:nvSpPr>
        <p:spPr>
          <a:xfrm>
            <a:off x="596285" y="860615"/>
            <a:ext cx="86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INGRESOS</a:t>
            </a:r>
            <a:endParaRPr lang="es-PY" sz="2800" b="1" dirty="0">
              <a:solidFill>
                <a:srgbClr val="002060"/>
              </a:solidFill>
            </a:endParaRPr>
          </a:p>
        </p:txBody>
      </p:sp>
      <p:sp>
        <p:nvSpPr>
          <p:cNvPr id="25" name="CuadroTexto 4"/>
          <p:cNvSpPr txBox="1"/>
          <p:nvPr/>
        </p:nvSpPr>
        <p:spPr>
          <a:xfrm>
            <a:off x="596284" y="6140679"/>
            <a:ext cx="4299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00" b="1" dirty="0">
                <a:solidFill>
                  <a:srgbClr val="002060"/>
                </a:solidFill>
              </a:rPr>
              <a:t>Fuente:</a:t>
            </a:r>
            <a:r>
              <a:rPr lang="es-PY" sz="1000" dirty="0">
                <a:solidFill>
                  <a:srgbClr val="002060"/>
                </a:solidFill>
              </a:rPr>
              <a:t> Dirección General de Administración y Finanzas – MIC.</a:t>
            </a:r>
          </a:p>
        </p:txBody>
      </p:sp>
      <p:graphicFrame>
        <p:nvGraphicFramePr>
          <p:cNvPr id="24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058778"/>
              </p:ext>
            </p:extLst>
          </p:nvPr>
        </p:nvGraphicFramePr>
        <p:xfrm>
          <a:off x="616777" y="2167906"/>
          <a:ext cx="8626471" cy="25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INGRESOS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FUENTE DE FINANCIAMIENTO 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 PREEUPUESTO 2019 </a:t>
                      </a:r>
                      <a:endParaRPr lang="es-PY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EN USD 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40">
                <a:tc rowSpan="4"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Corrientes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Recursos del Tesoro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u="none" strike="noStrike" dirty="0">
                          <a:effectLst/>
                        </a:rPr>
                        <a:t>FF 10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49.919.018.047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8.605.911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effectLst/>
                        </a:rPr>
                        <a:t>42,7%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421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Tasas Varias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u="none" strike="noStrike" dirty="0">
                          <a:effectLst/>
                        </a:rPr>
                        <a:t>FF 30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33.424.003.648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5.762.213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effectLst/>
                        </a:rPr>
                        <a:t>28,6%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421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Multas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u="none" strike="noStrike" dirty="0">
                          <a:effectLst/>
                        </a:rPr>
                        <a:t>FF 30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5.999.639.865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1.034.323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effectLst/>
                        </a:rPr>
                        <a:t>5,1%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5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Varios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u="none" strike="noStrike" dirty="0">
                          <a:effectLst/>
                        </a:rPr>
                        <a:t>FF 30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76.066.404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13.114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effectLst/>
                        </a:rPr>
                        <a:t>0,1%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944">
                <a:tc rowSpan="2"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De capital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Recursos del Tesoro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u="none" strike="noStrike" dirty="0">
                          <a:effectLst/>
                        </a:rPr>
                        <a:t>FF 10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6.500.816.394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1.120.724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effectLst/>
                        </a:rPr>
                        <a:t>5,6%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77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Recursos del </a:t>
                      </a:r>
                      <a:r>
                        <a:rPr lang="es-PY" sz="1200" u="none" strike="noStrike" dirty="0" smtClean="0">
                          <a:effectLst/>
                        </a:rPr>
                        <a:t>Crédito </a:t>
                      </a:r>
                      <a:r>
                        <a:rPr lang="es-PY" sz="1200" u="none" strike="noStrike" dirty="0">
                          <a:effectLst/>
                        </a:rPr>
                        <a:t>Externo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u="none" strike="noStrike" dirty="0">
                          <a:effectLst/>
                        </a:rPr>
                        <a:t>FF 20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20.887.980.400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3.601.034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effectLst/>
                        </a:rPr>
                        <a:t>17,9%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5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116.807.524.758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20.137.319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100,0%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4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96284" y="333386"/>
            <a:ext cx="9309716" cy="6430721"/>
            <a:chOff x="596284" y="333386"/>
            <a:chExt cx="9309716" cy="6430721"/>
          </a:xfrm>
        </p:grpSpPr>
        <p:cxnSp>
          <p:nvCxnSpPr>
            <p:cNvPr id="3" name="2 Conector recto"/>
            <p:cNvCxnSpPr/>
            <p:nvPr/>
          </p:nvCxnSpPr>
          <p:spPr>
            <a:xfrm>
              <a:off x="596284" y="6554192"/>
              <a:ext cx="429901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4 Grupo"/>
            <p:cNvGrpSpPr/>
            <p:nvPr/>
          </p:nvGrpSpPr>
          <p:grpSpPr>
            <a:xfrm>
              <a:off x="596284" y="333386"/>
              <a:ext cx="8667459" cy="337550"/>
              <a:chOff x="550416" y="376997"/>
              <a:chExt cx="8000731" cy="306326"/>
            </a:xfrm>
          </p:grpSpPr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6256" y="376997"/>
                <a:ext cx="309051" cy="306326"/>
              </a:xfrm>
              <a:prstGeom prst="rect">
                <a:avLst/>
              </a:prstGeom>
            </p:spPr>
          </p:pic>
          <p:cxnSp>
            <p:nvCxnSpPr>
              <p:cNvPr id="15" name="14 Conector recto"/>
              <p:cNvCxnSpPr/>
              <p:nvPr/>
            </p:nvCxnSpPr>
            <p:spPr>
              <a:xfrm>
                <a:off x="550416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>
                <a:off x="4901352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18 Grupo"/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</p:grpSp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470" y="6071527"/>
              <a:ext cx="1472466" cy="692580"/>
            </a:xfrm>
            <a:prstGeom prst="rect">
              <a:avLst/>
            </a:prstGeom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72" y="6209352"/>
              <a:ext cx="1619713" cy="416930"/>
            </a:xfrm>
            <a:prstGeom prst="rect">
              <a:avLst/>
            </a:prstGeom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521" y="6121843"/>
              <a:ext cx="1077351" cy="591949"/>
            </a:xfrm>
            <a:prstGeom prst="rect">
              <a:avLst/>
            </a:prstGeom>
          </p:spPr>
        </p:pic>
      </p:grpSp>
      <p:sp>
        <p:nvSpPr>
          <p:cNvPr id="45" name="44 CuadroTexto"/>
          <p:cNvSpPr txBox="1"/>
          <p:nvPr/>
        </p:nvSpPr>
        <p:spPr>
          <a:xfrm>
            <a:off x="596285" y="860615"/>
            <a:ext cx="86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2060"/>
                </a:solidFill>
              </a:rPr>
              <a:t>GASTOS </a:t>
            </a:r>
            <a:r>
              <a:rPr lang="pt-BR" sz="2800" dirty="0">
                <a:solidFill>
                  <a:srgbClr val="002060"/>
                </a:solidFill>
              </a:rPr>
              <a:t>POR </a:t>
            </a:r>
            <a:r>
              <a:rPr lang="pt-BR" sz="2800" b="1" dirty="0">
                <a:solidFill>
                  <a:srgbClr val="002060"/>
                </a:solidFill>
              </a:rPr>
              <a:t>NIVELES</a:t>
            </a:r>
            <a:endParaRPr lang="es-PY" sz="1050" b="1" dirty="0">
              <a:solidFill>
                <a:srgbClr val="002060"/>
              </a:solidFill>
            </a:endParaRPr>
          </a:p>
        </p:txBody>
      </p:sp>
      <p:sp>
        <p:nvSpPr>
          <p:cNvPr id="25" name="CuadroTexto 4"/>
          <p:cNvSpPr txBox="1"/>
          <p:nvPr/>
        </p:nvSpPr>
        <p:spPr>
          <a:xfrm>
            <a:off x="596284" y="6140679"/>
            <a:ext cx="4299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00" dirty="0">
                <a:solidFill>
                  <a:srgbClr val="002060"/>
                </a:solidFill>
              </a:rPr>
              <a:t>Fuente: Dirección General de Administración y Finanzas – MIC.</a:t>
            </a:r>
          </a:p>
        </p:txBody>
      </p:sp>
      <p:graphicFrame>
        <p:nvGraphicFramePr>
          <p:cNvPr id="24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479712"/>
              </p:ext>
            </p:extLst>
          </p:nvPr>
        </p:nvGraphicFramePr>
        <p:xfrm>
          <a:off x="5396111" y="1751404"/>
          <a:ext cx="4423576" cy="375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05655"/>
              </p:ext>
            </p:extLst>
          </p:nvPr>
        </p:nvGraphicFramePr>
        <p:xfrm>
          <a:off x="639828" y="1785301"/>
          <a:ext cx="4947699" cy="3590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2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76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NIVELES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PRESUPUESTO 2019 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 EN USD </a:t>
                      </a:r>
                      <a:endParaRPr lang="es-PY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73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Servicios Personales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46.710.265.984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8.052.731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effectLst/>
                        </a:rPr>
                        <a:t>40%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73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Gastos Corrientes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27.725.052.811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4.779.728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>
                          <a:effectLst/>
                        </a:rPr>
                        <a:t>24%</a:t>
                      </a:r>
                      <a:endParaRPr lang="es-P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73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 smtClean="0">
                          <a:effectLst/>
                        </a:rPr>
                        <a:t>Inversiones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42.372.205.963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7.304.860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effectLst/>
                        </a:rPr>
                        <a:t>36%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735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116.807.524.758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20.137.319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96284" y="333386"/>
            <a:ext cx="9309716" cy="6430721"/>
            <a:chOff x="596284" y="333386"/>
            <a:chExt cx="9309716" cy="6430721"/>
          </a:xfrm>
        </p:grpSpPr>
        <p:cxnSp>
          <p:nvCxnSpPr>
            <p:cNvPr id="3" name="2 Conector recto"/>
            <p:cNvCxnSpPr/>
            <p:nvPr/>
          </p:nvCxnSpPr>
          <p:spPr>
            <a:xfrm>
              <a:off x="596284" y="6554192"/>
              <a:ext cx="429901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4 Grupo"/>
            <p:cNvGrpSpPr/>
            <p:nvPr/>
          </p:nvGrpSpPr>
          <p:grpSpPr>
            <a:xfrm>
              <a:off x="596284" y="333386"/>
              <a:ext cx="8667459" cy="337550"/>
              <a:chOff x="550416" y="376997"/>
              <a:chExt cx="8000731" cy="306326"/>
            </a:xfrm>
          </p:grpSpPr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6256" y="376997"/>
                <a:ext cx="309051" cy="306326"/>
              </a:xfrm>
              <a:prstGeom prst="rect">
                <a:avLst/>
              </a:prstGeom>
            </p:spPr>
          </p:pic>
          <p:cxnSp>
            <p:nvCxnSpPr>
              <p:cNvPr id="15" name="14 Conector recto"/>
              <p:cNvCxnSpPr/>
              <p:nvPr/>
            </p:nvCxnSpPr>
            <p:spPr>
              <a:xfrm>
                <a:off x="550416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>
                <a:off x="4901352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18 Grupo"/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</p:grpSp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470" y="6071527"/>
              <a:ext cx="1472466" cy="692580"/>
            </a:xfrm>
            <a:prstGeom prst="rect">
              <a:avLst/>
            </a:prstGeom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72" y="6209352"/>
              <a:ext cx="1619713" cy="416930"/>
            </a:xfrm>
            <a:prstGeom prst="rect">
              <a:avLst/>
            </a:prstGeom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521" y="6121843"/>
              <a:ext cx="1077351" cy="591949"/>
            </a:xfrm>
            <a:prstGeom prst="rect">
              <a:avLst/>
            </a:prstGeom>
          </p:spPr>
        </p:pic>
      </p:grpSp>
      <p:sp>
        <p:nvSpPr>
          <p:cNvPr id="45" name="44 CuadroTexto"/>
          <p:cNvSpPr txBox="1"/>
          <p:nvPr/>
        </p:nvSpPr>
        <p:spPr>
          <a:xfrm>
            <a:off x="596285" y="860615"/>
            <a:ext cx="86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dirty="0" smtClean="0">
                <a:solidFill>
                  <a:srgbClr val="002060"/>
                </a:solidFill>
              </a:rPr>
              <a:t>GASTOS </a:t>
            </a:r>
            <a:r>
              <a:rPr lang="es-PY" sz="2800" dirty="0">
                <a:solidFill>
                  <a:srgbClr val="002060"/>
                </a:solidFill>
              </a:rPr>
              <a:t>POR </a:t>
            </a:r>
            <a:r>
              <a:rPr lang="es-PY" sz="2800" b="1" dirty="0">
                <a:solidFill>
                  <a:srgbClr val="002060"/>
                </a:solidFill>
              </a:rPr>
              <a:t>TIPO DE PRESUPUESTO</a:t>
            </a:r>
            <a:endParaRPr lang="es-PY" sz="1050" b="1" dirty="0">
              <a:solidFill>
                <a:srgbClr val="002060"/>
              </a:solidFill>
            </a:endParaRPr>
          </a:p>
        </p:txBody>
      </p:sp>
      <p:sp>
        <p:nvSpPr>
          <p:cNvPr id="25" name="CuadroTexto 4"/>
          <p:cNvSpPr txBox="1"/>
          <p:nvPr/>
        </p:nvSpPr>
        <p:spPr>
          <a:xfrm>
            <a:off x="596284" y="6140679"/>
            <a:ext cx="4299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00" dirty="0">
                <a:solidFill>
                  <a:srgbClr val="002060"/>
                </a:solidFill>
              </a:rPr>
              <a:t>Fuente: Dirección General de Administración y Finanzas – MIC.</a:t>
            </a:r>
          </a:p>
        </p:txBody>
      </p:sp>
      <p:graphicFrame>
        <p:nvGraphicFramePr>
          <p:cNvPr id="23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105709"/>
              </p:ext>
            </p:extLst>
          </p:nvPr>
        </p:nvGraphicFramePr>
        <p:xfrm>
          <a:off x="5401055" y="1739822"/>
          <a:ext cx="4116345" cy="374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434677"/>
              </p:ext>
            </p:extLst>
          </p:nvPr>
        </p:nvGraphicFramePr>
        <p:xfrm>
          <a:off x="596284" y="1888925"/>
          <a:ext cx="4850927" cy="3443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1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333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TIPO DE PRESUPUESTO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 PROYECTO DE PRESUPUESTO 2019 </a:t>
                      </a:r>
                      <a:endParaRPr lang="es-PY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 EN USD </a:t>
                      </a:r>
                      <a:endParaRPr lang="es-PY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3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 smtClean="0">
                          <a:effectLst/>
                        </a:rPr>
                        <a:t>1. </a:t>
                      </a:r>
                      <a:r>
                        <a:rPr lang="es-PY" sz="1200" u="none" strike="noStrike" dirty="0">
                          <a:effectLst/>
                        </a:rPr>
                        <a:t>Programas de Administración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43.965.751.208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7.579.583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>
                          <a:effectLst/>
                        </a:rPr>
                        <a:t>38%</a:t>
                      </a:r>
                      <a:endParaRPr lang="es-P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95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2. Programas de Acción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51.953.793.150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8.956.701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>
                          <a:effectLst/>
                        </a:rPr>
                        <a:t>44%</a:t>
                      </a:r>
                      <a:endParaRPr lang="es-P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95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 smtClean="0">
                          <a:effectLst/>
                        </a:rPr>
                        <a:t>3. </a:t>
                      </a:r>
                      <a:r>
                        <a:rPr lang="es-PY" sz="1200" u="none" strike="noStrike" dirty="0">
                          <a:effectLst/>
                        </a:rPr>
                        <a:t>Programas de Inversión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20.887.980.400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3.601.034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effectLst/>
                        </a:rPr>
                        <a:t>18%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952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116.807.524.758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20.137.318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4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96284" y="333386"/>
            <a:ext cx="9309716" cy="6430721"/>
            <a:chOff x="596284" y="333386"/>
            <a:chExt cx="9309716" cy="6430721"/>
          </a:xfrm>
        </p:grpSpPr>
        <p:cxnSp>
          <p:nvCxnSpPr>
            <p:cNvPr id="3" name="2 Conector recto"/>
            <p:cNvCxnSpPr/>
            <p:nvPr/>
          </p:nvCxnSpPr>
          <p:spPr>
            <a:xfrm>
              <a:off x="596284" y="6554192"/>
              <a:ext cx="429901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4 Grupo"/>
            <p:cNvGrpSpPr/>
            <p:nvPr/>
          </p:nvGrpSpPr>
          <p:grpSpPr>
            <a:xfrm>
              <a:off x="596284" y="333386"/>
              <a:ext cx="8667459" cy="337550"/>
              <a:chOff x="550416" y="376997"/>
              <a:chExt cx="8000731" cy="306326"/>
            </a:xfrm>
          </p:grpSpPr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6256" y="376997"/>
                <a:ext cx="309051" cy="306326"/>
              </a:xfrm>
              <a:prstGeom prst="rect">
                <a:avLst/>
              </a:prstGeom>
            </p:spPr>
          </p:pic>
          <p:cxnSp>
            <p:nvCxnSpPr>
              <p:cNvPr id="15" name="14 Conector recto"/>
              <p:cNvCxnSpPr/>
              <p:nvPr/>
            </p:nvCxnSpPr>
            <p:spPr>
              <a:xfrm>
                <a:off x="550416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>
                <a:off x="4901352" y="530160"/>
                <a:ext cx="3649795" cy="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18 Grupo"/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</p:grpSp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470" y="6071527"/>
              <a:ext cx="1472466" cy="692580"/>
            </a:xfrm>
            <a:prstGeom prst="rect">
              <a:avLst/>
            </a:prstGeom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72" y="6209352"/>
              <a:ext cx="1619713" cy="416930"/>
            </a:xfrm>
            <a:prstGeom prst="rect">
              <a:avLst/>
            </a:prstGeom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521" y="6121843"/>
              <a:ext cx="1077351" cy="591949"/>
            </a:xfrm>
            <a:prstGeom prst="rect">
              <a:avLst/>
            </a:prstGeom>
          </p:spPr>
        </p:pic>
      </p:grpSp>
      <p:sp>
        <p:nvSpPr>
          <p:cNvPr id="45" name="44 CuadroTexto"/>
          <p:cNvSpPr txBox="1"/>
          <p:nvPr/>
        </p:nvSpPr>
        <p:spPr>
          <a:xfrm>
            <a:off x="596285" y="860615"/>
            <a:ext cx="86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dirty="0" smtClean="0">
                <a:solidFill>
                  <a:srgbClr val="002060"/>
                </a:solidFill>
              </a:rPr>
              <a:t>GASTOS </a:t>
            </a:r>
            <a:r>
              <a:rPr lang="es-PY" sz="2800" dirty="0">
                <a:solidFill>
                  <a:srgbClr val="002060"/>
                </a:solidFill>
              </a:rPr>
              <a:t>POR </a:t>
            </a:r>
            <a:r>
              <a:rPr lang="es-PY" sz="2800" b="1" dirty="0">
                <a:solidFill>
                  <a:srgbClr val="002060"/>
                </a:solidFill>
              </a:rPr>
              <a:t>FUENTE DE FINANCIAMIENTO</a:t>
            </a:r>
          </a:p>
        </p:txBody>
      </p:sp>
      <p:sp>
        <p:nvSpPr>
          <p:cNvPr id="25" name="CuadroTexto 4"/>
          <p:cNvSpPr txBox="1"/>
          <p:nvPr/>
        </p:nvSpPr>
        <p:spPr>
          <a:xfrm>
            <a:off x="596284" y="6140679"/>
            <a:ext cx="4299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00" dirty="0">
                <a:solidFill>
                  <a:srgbClr val="002060"/>
                </a:solidFill>
              </a:rPr>
              <a:t>Fuente: Dirección General de Administración y Finanzas – MIC.</a:t>
            </a:r>
          </a:p>
        </p:txBody>
      </p:sp>
      <p:graphicFrame>
        <p:nvGraphicFramePr>
          <p:cNvPr id="24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998383"/>
              </p:ext>
            </p:extLst>
          </p:nvPr>
        </p:nvGraphicFramePr>
        <p:xfrm>
          <a:off x="5617029" y="1711231"/>
          <a:ext cx="3646714" cy="378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413043"/>
              </p:ext>
            </p:extLst>
          </p:nvPr>
        </p:nvGraphicFramePr>
        <p:xfrm>
          <a:off x="596285" y="1940365"/>
          <a:ext cx="4837865" cy="3382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7454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FUENTE DE FINANCIAMIENTO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PROYECTO DE PRESUPUESTO 2019 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 EN USD </a:t>
                      </a:r>
                      <a:endParaRPr lang="es-PY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10 - Recursos del Tesoro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56.419.834.441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9.726.635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>
                          <a:effectLst/>
                        </a:rPr>
                        <a:t>48%</a:t>
                      </a:r>
                      <a:endParaRPr lang="es-P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45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20 - Recursos del Crédito Público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20.887.980.400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3.604.034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>
                          <a:effectLst/>
                        </a:rPr>
                        <a:t>18%</a:t>
                      </a:r>
                      <a:endParaRPr lang="es-P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effectLst/>
                        </a:rPr>
                        <a:t>30 - Recursos Propios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39.499.709.917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 smtClean="0">
                          <a:effectLst/>
                        </a:rPr>
                        <a:t>6.809.649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effectLst/>
                        </a:rPr>
                        <a:t>34%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29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116.807.524.758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20.140.318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6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659</Words>
  <Application>Microsoft Office PowerPoint</Application>
  <PresentationFormat>A4 (210 x 297 mm)</PresentationFormat>
  <Paragraphs>231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PROYECTO DE  PRESUPUESTO 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HTO</dc:creator>
  <cp:lastModifiedBy>usuario</cp:lastModifiedBy>
  <cp:revision>143</cp:revision>
  <cp:lastPrinted>2018-09-25T18:50:22Z</cp:lastPrinted>
  <dcterms:created xsi:type="dcterms:W3CDTF">2012-07-30T22:48:03Z</dcterms:created>
  <dcterms:modified xsi:type="dcterms:W3CDTF">2018-09-26T13:40:23Z</dcterms:modified>
</cp:coreProperties>
</file>