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3" r:id="rId7"/>
    <p:sldId id="264" r:id="rId8"/>
    <p:sldId id="266" r:id="rId9"/>
    <p:sldId id="267" r:id="rId10"/>
    <p:sldId id="268" r:id="rId11"/>
    <p:sldId id="269" r:id="rId12"/>
    <p:sldId id="265" r:id="rId13"/>
    <p:sldId id="270" r:id="rId14"/>
    <p:sldId id="272" r:id="rId15"/>
    <p:sldId id="274" r:id="rId16"/>
    <p:sldId id="278"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279" r:id="rId43"/>
    <p:sldId id="306" r:id="rId44"/>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651E58-B854-4DBB-8B66-928A80B8486F}" v="21" dt="2018-08-11T20:42:30.073"/>
    <p1510:client id="{186B0618-D485-4ED6-B3A7-C96559CAF01A}" v="5" dt="2018-08-12T14:56:58.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156" d="100"/>
          <a:sy n="156" d="100"/>
        </p:scale>
        <p:origin x="-32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25/09/2018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25/09/2018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25/09/2018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25/09/2018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p>
        </p:txBody>
      </p:sp>
      <p:sp>
        <p:nvSpPr>
          <p:cNvPr id="3" name="Marcador de texto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25/09/2018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291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25/09/2018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273844"/>
            <a:ext cx="7886700" cy="994172"/>
          </a:xfrm>
        </p:spPr>
        <p:txBody>
          <a:bodyPr/>
          <a:lstStyle/>
          <a:p>
            <a:r>
              <a:rPr lang="es-ES"/>
              <a:t>Haga clic para modificar el estilo de título del patrón</a:t>
            </a:r>
          </a:p>
        </p:txBody>
      </p:sp>
      <p:sp>
        <p:nvSpPr>
          <p:cNvPr id="3" name="Marcador de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1878806"/>
            <a:ext cx="3868340"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8806"/>
            <a:ext cx="3887391"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25/09/2018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25/09/2018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25/09/2018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contenido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25/09/2018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posición de imagen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25/09/2018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0771E8B-6CA5-40B2-8038-0E112F3DAC1C}" type="datetimeFigureOut">
              <a:rPr lang="es-ES" smtClean="0"/>
              <a:t>25/09/2018</a:t>
            </a:fld>
            <a:endParaRPr lang="es-ES"/>
          </a:p>
        </p:txBody>
      </p:sp>
      <p:sp>
        <p:nvSpPr>
          <p:cNvPr id="5" name="Marcador de pie de página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6.png"/><Relationship Id="rId10" Type="http://schemas.openxmlformats.org/officeDocument/2006/relationships/image" Target="../media/image14.jpeg"/><Relationship Id="rId4" Type="http://schemas.openxmlformats.org/officeDocument/2006/relationships/image" Target="../media/image4.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05163" y="3853752"/>
            <a:ext cx="6858000" cy="712399"/>
          </a:xfrm>
        </p:spPr>
        <p:txBody>
          <a:bodyPr>
            <a:noAutofit/>
          </a:bodyPr>
          <a:lst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s-PY" sz="3600" b="1" dirty="0" smtClean="0">
                <a:solidFill>
                  <a:srgbClr val="002060"/>
                </a:solidFill>
                <a:latin typeface="gotham"/>
                <a:cs typeface="Calibri Light"/>
              </a:rPr>
              <a:t>MINISTERIO DEL AMBIENTE </a:t>
            </a:r>
            <a:br>
              <a:rPr lang="es-PY" sz="3600" b="1" dirty="0" smtClean="0">
                <a:solidFill>
                  <a:srgbClr val="002060"/>
                </a:solidFill>
                <a:latin typeface="gotham"/>
                <a:cs typeface="Calibri Light"/>
              </a:rPr>
            </a:br>
            <a:r>
              <a:rPr lang="es-PY" sz="3600" b="1" dirty="0" smtClean="0">
                <a:solidFill>
                  <a:srgbClr val="002060"/>
                </a:solidFill>
                <a:latin typeface="gotham"/>
                <a:cs typeface="Calibri Light"/>
              </a:rPr>
              <a:t>Y DESARROLLO SOSTENIBLE</a:t>
            </a:r>
            <a:endParaRPr lang="es-ES" sz="3600" dirty="0">
              <a:solidFill>
                <a:srgbClr val="002060"/>
              </a:solidFill>
              <a:cs typeface="Calibri"/>
            </a:endParaRPr>
          </a:p>
        </p:txBody>
      </p:sp>
      <p:cxnSp>
        <p:nvCxnSpPr>
          <p:cNvPr id="4" name="Conector recto de flecha 3">
            <a:extLst>
              <a:ext uri="{FF2B5EF4-FFF2-40B4-BE49-F238E27FC236}">
                <a16:creationId xmlns:a16="http://schemas.microsoft.com/office/drawing/2014/main" xmlns="" id="{BAFCBB29-9943-4790-A0EE-E1F11D74B162}"/>
              </a:ext>
            </a:extLst>
          </p:cNvPr>
          <p:cNvCxnSpPr/>
          <p:nvPr/>
        </p:nvCxnSpPr>
        <p:spPr>
          <a:xfrm flipV="1">
            <a:off x="1314494" y="3204377"/>
            <a:ext cx="6639339" cy="23853"/>
          </a:xfrm>
          <a:prstGeom prst="straightConnector1">
            <a:avLst/>
          </a:prstGeom>
          <a:ln w="12700">
            <a:solidFill>
              <a:srgbClr val="002060"/>
            </a:solidFill>
          </a:ln>
        </p:spPr>
        <p:style>
          <a:lnRef idx="2">
            <a:schemeClr val="dk1"/>
          </a:lnRef>
          <a:fillRef idx="0">
            <a:schemeClr val="dk1"/>
          </a:fillRef>
          <a:effectRef idx="1">
            <a:schemeClr val="dk1"/>
          </a:effectRef>
          <a:fontRef idx="minor">
            <a:schemeClr val="tx1"/>
          </a:fontRef>
        </p:style>
      </p:cxnSp>
      <p:cxnSp>
        <p:nvCxnSpPr>
          <p:cNvPr id="5" name="Conector recto de flecha 4">
            <a:extLst>
              <a:ext uri="{FF2B5EF4-FFF2-40B4-BE49-F238E27FC236}">
                <a16:creationId xmlns:a16="http://schemas.microsoft.com/office/drawing/2014/main" xmlns="" id="{FA3C393D-09E7-4EE4-B986-E949E93ECF95}"/>
              </a:ext>
            </a:extLst>
          </p:cNvPr>
          <p:cNvCxnSpPr>
            <a:cxnSpLocks/>
          </p:cNvCxnSpPr>
          <p:nvPr/>
        </p:nvCxnSpPr>
        <p:spPr>
          <a:xfrm flipV="1">
            <a:off x="1314494" y="4731026"/>
            <a:ext cx="6639339" cy="15903"/>
          </a:xfrm>
          <a:prstGeom prst="straightConnector1">
            <a:avLst/>
          </a:prstGeom>
          <a:ln w="12700">
            <a:solidFill>
              <a:srgbClr val="00206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06273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2195774" y="707134"/>
            <a:ext cx="5856136" cy="584775"/>
          </a:xfrm>
          <a:prstGeom prst="rect">
            <a:avLst/>
          </a:prstGeom>
        </p:spPr>
        <p:txBody>
          <a:bodyPr wrap="square">
            <a:spAutoFit/>
          </a:bodyPr>
          <a:lstStyle/>
          <a:p>
            <a:r>
              <a:rPr lang="es-ES" sz="1600" b="1" u="sng" dirty="0">
                <a:solidFill>
                  <a:srgbClr val="FF0000"/>
                </a:solidFill>
              </a:rPr>
              <a:t>123- REMUNERACIÓN EXTRAORDINARIA</a:t>
            </a:r>
            <a:r>
              <a:rPr lang="es-ES" sz="1600" b="1" dirty="0">
                <a:solidFill>
                  <a:srgbClr val="FF0000"/>
                </a:solidFill>
              </a:rPr>
              <a:t> (G. 1.625.000.000)</a:t>
            </a:r>
            <a:endParaRPr lang="es-PY" sz="1600" dirty="0">
              <a:solidFill>
                <a:srgbClr val="FF0000"/>
              </a:solidFill>
            </a:endParaRPr>
          </a:p>
          <a:p>
            <a:r>
              <a:rPr lang="es-ES" sz="1600" b="1" u="sng" dirty="0">
                <a:solidFill>
                  <a:srgbClr val="FF0000"/>
                </a:solidFill>
              </a:rPr>
              <a:t>125- REMUNERACIÓN ADICIONAL</a:t>
            </a:r>
            <a:r>
              <a:rPr lang="es-ES" sz="1600" b="1" dirty="0">
                <a:solidFill>
                  <a:srgbClr val="FF0000"/>
                </a:solidFill>
              </a:rPr>
              <a:t> (G. 364.000.000)</a:t>
            </a:r>
            <a:endParaRPr lang="es-PY" sz="1600" dirty="0">
              <a:solidFill>
                <a:srgbClr val="FF0000"/>
              </a:solidFill>
            </a:endParaRPr>
          </a:p>
        </p:txBody>
      </p:sp>
      <p:sp>
        <p:nvSpPr>
          <p:cNvPr id="3" name="CuadroTexto 2"/>
          <p:cNvSpPr txBox="1"/>
          <p:nvPr/>
        </p:nvSpPr>
        <p:spPr>
          <a:xfrm>
            <a:off x="465924" y="1331834"/>
            <a:ext cx="8037222" cy="923330"/>
          </a:xfrm>
          <a:prstGeom prst="rect">
            <a:avLst/>
          </a:prstGeom>
          <a:noFill/>
        </p:spPr>
        <p:txBody>
          <a:bodyPr wrap="square" rtlCol="0">
            <a:spAutoFit/>
          </a:bodyPr>
          <a:lstStyle/>
          <a:p>
            <a:pPr algn="just"/>
            <a:r>
              <a:rPr lang="es-ES" dirty="0"/>
              <a:t>Para el pago de estas remuneraciones a funcionarios permanentes y comisionados que realizan labores pasada la hora ordinaria de trabajo</a:t>
            </a:r>
            <a:r>
              <a:rPr lang="es-ES" dirty="0" smtClean="0"/>
              <a:t>.</a:t>
            </a:r>
          </a:p>
          <a:p>
            <a:pPr algn="just"/>
            <a:endParaRPr lang="es-ES" dirty="0"/>
          </a:p>
        </p:txBody>
      </p:sp>
      <p:sp>
        <p:nvSpPr>
          <p:cNvPr id="5" name="Rectángulo 4"/>
          <p:cNvSpPr/>
          <p:nvPr/>
        </p:nvSpPr>
        <p:spPr>
          <a:xfrm>
            <a:off x="465925" y="2108483"/>
            <a:ext cx="8037221" cy="1477328"/>
          </a:xfrm>
          <a:prstGeom prst="rect">
            <a:avLst/>
          </a:prstGeom>
        </p:spPr>
        <p:txBody>
          <a:bodyPr wrap="square">
            <a:spAutoFit/>
          </a:bodyPr>
          <a:lstStyle/>
          <a:p>
            <a:pPr algn="just"/>
            <a:r>
              <a:rPr lang="es-PY" b="1" dirty="0"/>
              <a:t>Entre estos funcionarios se pueden citar a:</a:t>
            </a:r>
          </a:p>
          <a:p>
            <a:pPr algn="just"/>
            <a:r>
              <a:rPr lang="es-PY" dirty="0" smtClean="0"/>
              <a:t>Directores </a:t>
            </a:r>
            <a:r>
              <a:rPr lang="es-PY" dirty="0" smtClean="0">
                <a:solidFill>
                  <a:srgbClr val="FF0000"/>
                </a:solidFill>
              </a:rPr>
              <a:t>(sin gastos de Representación), </a:t>
            </a:r>
            <a:r>
              <a:rPr lang="es-PY" dirty="0"/>
              <a:t>Jefes de Departamento, Jefes de División, Guardaparques, Fiscalizadores, Técnicos y funcionarios en general, que por la naturaleza de sus funciones constantemente superan las ocho (8) horas diarias de trabajo. </a:t>
            </a:r>
          </a:p>
        </p:txBody>
      </p:sp>
    </p:spTree>
    <p:extLst>
      <p:ext uri="{BB962C8B-B14F-4D97-AF65-F5344CB8AC3E}">
        <p14:creationId xmlns:p14="http://schemas.microsoft.com/office/powerpoint/2010/main" val="2603389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5" name="Rectángulo 4"/>
          <p:cNvSpPr/>
          <p:nvPr/>
        </p:nvSpPr>
        <p:spPr>
          <a:xfrm>
            <a:off x="1774355" y="858208"/>
            <a:ext cx="5856136" cy="584775"/>
          </a:xfrm>
          <a:prstGeom prst="rect">
            <a:avLst/>
          </a:prstGeom>
        </p:spPr>
        <p:txBody>
          <a:bodyPr wrap="square">
            <a:spAutoFit/>
          </a:bodyPr>
          <a:lstStyle/>
          <a:p>
            <a:r>
              <a:rPr lang="es-ES" sz="1600" b="1" u="sng" dirty="0">
                <a:solidFill>
                  <a:srgbClr val="FF0000"/>
                </a:solidFill>
              </a:rPr>
              <a:t>123- REMUNERACIÓN EXTRAORDINARIA</a:t>
            </a:r>
            <a:r>
              <a:rPr lang="es-ES" sz="1600" b="1" dirty="0">
                <a:solidFill>
                  <a:srgbClr val="FF0000"/>
                </a:solidFill>
              </a:rPr>
              <a:t> (G. 1.625.000.000)</a:t>
            </a:r>
            <a:endParaRPr lang="es-PY" sz="1600" dirty="0">
              <a:solidFill>
                <a:srgbClr val="FF0000"/>
              </a:solidFill>
            </a:endParaRPr>
          </a:p>
          <a:p>
            <a:r>
              <a:rPr lang="es-ES" sz="1600" b="1" u="sng" dirty="0">
                <a:solidFill>
                  <a:srgbClr val="FF0000"/>
                </a:solidFill>
              </a:rPr>
              <a:t>125- REMUNERACIÓN ADICIONAL</a:t>
            </a:r>
            <a:r>
              <a:rPr lang="es-ES" sz="1600" b="1" dirty="0">
                <a:solidFill>
                  <a:srgbClr val="FF0000"/>
                </a:solidFill>
              </a:rPr>
              <a:t> (G. 364.000.000)</a:t>
            </a:r>
            <a:endParaRPr lang="es-PY" sz="1600" dirty="0">
              <a:solidFill>
                <a:srgbClr val="FF0000"/>
              </a:solidFill>
            </a:endParaRPr>
          </a:p>
        </p:txBody>
      </p:sp>
      <p:sp>
        <p:nvSpPr>
          <p:cNvPr id="2" name="CuadroTexto 1"/>
          <p:cNvSpPr txBox="1"/>
          <p:nvPr/>
        </p:nvSpPr>
        <p:spPr>
          <a:xfrm>
            <a:off x="515289" y="1804947"/>
            <a:ext cx="8062622" cy="1754326"/>
          </a:xfrm>
          <a:prstGeom prst="rect">
            <a:avLst/>
          </a:prstGeom>
          <a:noFill/>
        </p:spPr>
        <p:txBody>
          <a:bodyPr wrap="square" rtlCol="0">
            <a:spAutoFit/>
          </a:bodyPr>
          <a:lstStyle/>
          <a:p>
            <a:pPr algn="just"/>
            <a:r>
              <a:rPr lang="es-ES" dirty="0"/>
              <a:t>Inclusive, dependiendo de la urgencia de los trabajos o casos de emergencias, el funcionario presta servicios días inhábiles (sábados, domingos y feriados) a los efectos de cumplir los objetivos de la Institución.	</a:t>
            </a:r>
            <a:endParaRPr lang="es-ES" dirty="0" smtClean="0"/>
          </a:p>
          <a:p>
            <a:pPr algn="just"/>
            <a:r>
              <a:rPr lang="es-ES" dirty="0"/>
              <a:t>			</a:t>
            </a:r>
            <a:endParaRPr lang="es-PY" dirty="0"/>
          </a:p>
          <a:p>
            <a:pPr algn="just"/>
            <a:r>
              <a:rPr lang="es-ES" dirty="0" smtClean="0"/>
              <a:t>Estas </a:t>
            </a:r>
            <a:r>
              <a:rPr lang="es-ES" dirty="0"/>
              <a:t>labores indefectiblemente deben ser remuneradas, por el esfuerzo y la predisposición de los funcionarios en hacer cumplir las leyes ambientales.</a:t>
            </a:r>
            <a:endParaRPr lang="es-PY" dirty="0"/>
          </a:p>
        </p:txBody>
      </p:sp>
    </p:spTree>
    <p:extLst>
      <p:ext uri="{BB962C8B-B14F-4D97-AF65-F5344CB8AC3E}">
        <p14:creationId xmlns:p14="http://schemas.microsoft.com/office/powerpoint/2010/main" val="2580178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3" name="Rectángulo 2"/>
          <p:cNvSpPr/>
          <p:nvPr/>
        </p:nvSpPr>
        <p:spPr>
          <a:xfrm>
            <a:off x="531624" y="892239"/>
            <a:ext cx="4073295" cy="369332"/>
          </a:xfrm>
          <a:prstGeom prst="rect">
            <a:avLst/>
          </a:prstGeom>
        </p:spPr>
        <p:txBody>
          <a:bodyPr wrap="none">
            <a:spAutoFit/>
          </a:bodyPr>
          <a:lstStyle/>
          <a:p>
            <a:r>
              <a:rPr lang="es-PY" b="1" u="sng" dirty="0">
                <a:solidFill>
                  <a:srgbClr val="FF0000"/>
                </a:solidFill>
              </a:rPr>
              <a:t>131- SUBSIDIO FAMILIAR</a:t>
            </a:r>
            <a:r>
              <a:rPr lang="es-PY" b="1" dirty="0">
                <a:solidFill>
                  <a:srgbClr val="FF0000"/>
                </a:solidFill>
              </a:rPr>
              <a:t> (G. 15.470.000)</a:t>
            </a:r>
            <a:endParaRPr lang="es-PY" dirty="0">
              <a:solidFill>
                <a:srgbClr val="FF0000"/>
              </a:solidFill>
            </a:endParaRPr>
          </a:p>
        </p:txBody>
      </p:sp>
      <p:sp>
        <p:nvSpPr>
          <p:cNvPr id="4" name="CuadroTexto 3"/>
          <p:cNvSpPr txBox="1"/>
          <p:nvPr/>
        </p:nvSpPr>
        <p:spPr>
          <a:xfrm>
            <a:off x="544664" y="1645920"/>
            <a:ext cx="7879742" cy="1477328"/>
          </a:xfrm>
          <a:prstGeom prst="rect">
            <a:avLst/>
          </a:prstGeom>
          <a:noFill/>
        </p:spPr>
        <p:txBody>
          <a:bodyPr wrap="square" rtlCol="0">
            <a:spAutoFit/>
          </a:bodyPr>
          <a:lstStyle/>
          <a:p>
            <a:r>
              <a:rPr lang="es-PY" dirty="0"/>
              <a:t>Para el pago de G. 35.000 mensuales, en concepto de subsidio familiar por cada hijo menor de dieciocho años, hasta un máximo de tres hijos, para aproximadamente 20 (veinte) funcionarios que perciben hasta el salario mínimo, así también para pago ocasional por escolaridad de hijos.</a:t>
            </a:r>
          </a:p>
          <a:p>
            <a:endParaRPr lang="es-PY" dirty="0"/>
          </a:p>
        </p:txBody>
      </p:sp>
    </p:spTree>
    <p:extLst>
      <p:ext uri="{BB962C8B-B14F-4D97-AF65-F5344CB8AC3E}">
        <p14:creationId xmlns:p14="http://schemas.microsoft.com/office/powerpoint/2010/main" val="3026719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CuadroTexto 1"/>
          <p:cNvSpPr txBox="1"/>
          <p:nvPr/>
        </p:nvSpPr>
        <p:spPr>
          <a:xfrm>
            <a:off x="580445" y="1097280"/>
            <a:ext cx="7997466" cy="3385542"/>
          </a:xfrm>
          <a:prstGeom prst="rect">
            <a:avLst/>
          </a:prstGeom>
          <a:noFill/>
        </p:spPr>
        <p:txBody>
          <a:bodyPr wrap="square" rtlCol="0">
            <a:spAutoFit/>
          </a:bodyPr>
          <a:lstStyle/>
          <a:p>
            <a:endParaRPr lang="es-PY" sz="1600" dirty="0"/>
          </a:p>
          <a:p>
            <a:pPr algn="just"/>
            <a:r>
              <a:rPr lang="es-PY" dirty="0"/>
              <a:t>Para el pago de Bonificaciones a funcionarios permanentes y comisionados, que ocupan cargos en la Institución, conforme organigrama vigente. Asimismo, el pago de bonificaciones a aquellos funcionarios que realizan gestiones presupuestarias y administrativas, conforme lo establece la Ley Anual de Presupuesto y su Decreto Reglamentario.</a:t>
            </a:r>
          </a:p>
          <a:p>
            <a:pPr algn="just"/>
            <a:endParaRPr lang="es-PY" dirty="0" smtClean="0"/>
          </a:p>
          <a:p>
            <a:pPr algn="just"/>
            <a:r>
              <a:rPr lang="es-PY" dirty="0" smtClean="0"/>
              <a:t>Estas </a:t>
            </a:r>
            <a:r>
              <a:rPr lang="es-PY" dirty="0"/>
              <a:t>asignaciones son realizadas de acuerdo a la estructura orgánica anterior, es decir “Secretaría”, no así con el rango de Ministerio, debiendo realizar indefectiblemente la adecuación del organigrama para una mejor organización funcional. </a:t>
            </a:r>
          </a:p>
          <a:p>
            <a:pPr algn="just"/>
            <a:endParaRPr lang="es-PY" dirty="0"/>
          </a:p>
        </p:txBody>
      </p:sp>
      <p:sp>
        <p:nvSpPr>
          <p:cNvPr id="3" name="CuadroTexto 2"/>
          <p:cNvSpPr txBox="1"/>
          <p:nvPr/>
        </p:nvSpPr>
        <p:spPr>
          <a:xfrm>
            <a:off x="580445" y="795130"/>
            <a:ext cx="7744571" cy="369332"/>
          </a:xfrm>
          <a:prstGeom prst="rect">
            <a:avLst/>
          </a:prstGeom>
          <a:noFill/>
        </p:spPr>
        <p:txBody>
          <a:bodyPr wrap="square" rtlCol="0">
            <a:spAutoFit/>
          </a:bodyPr>
          <a:lstStyle/>
          <a:p>
            <a:r>
              <a:rPr lang="es-PY" b="1" u="sng" dirty="0">
                <a:solidFill>
                  <a:srgbClr val="FF0000"/>
                </a:solidFill>
              </a:rPr>
              <a:t>133- BONIFICACIONES Y GRATIFICACIONES</a:t>
            </a:r>
            <a:r>
              <a:rPr lang="es-PY" b="1" dirty="0">
                <a:solidFill>
                  <a:srgbClr val="FF0000"/>
                </a:solidFill>
              </a:rPr>
              <a:t> (G. 3.728.652.167)</a:t>
            </a:r>
            <a:endParaRPr lang="es-PY" dirty="0">
              <a:solidFill>
                <a:srgbClr val="FF0000"/>
              </a:solidFill>
            </a:endParaRPr>
          </a:p>
        </p:txBody>
      </p:sp>
    </p:spTree>
    <p:extLst>
      <p:ext uri="{BB962C8B-B14F-4D97-AF65-F5344CB8AC3E}">
        <p14:creationId xmlns:p14="http://schemas.microsoft.com/office/powerpoint/2010/main" val="953607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489004" y="836551"/>
            <a:ext cx="7621326" cy="369332"/>
          </a:xfrm>
          <a:prstGeom prst="rect">
            <a:avLst/>
          </a:prstGeom>
        </p:spPr>
        <p:txBody>
          <a:bodyPr wrap="square">
            <a:spAutoFit/>
          </a:bodyPr>
          <a:lstStyle/>
          <a:p>
            <a:pPr algn="just"/>
            <a:r>
              <a:rPr lang="es-ES" b="1" u="sng" dirty="0">
                <a:solidFill>
                  <a:srgbClr val="FF0000"/>
                </a:solidFill>
              </a:rPr>
              <a:t>137- GRATIFICACIONES POR SERVICIOS ESPECIALES</a:t>
            </a:r>
            <a:r>
              <a:rPr lang="es-ES" b="1" dirty="0">
                <a:solidFill>
                  <a:srgbClr val="FF0000"/>
                </a:solidFill>
              </a:rPr>
              <a:t> (G. 124.800.266)</a:t>
            </a:r>
            <a:endParaRPr lang="es-PY" dirty="0">
              <a:solidFill>
                <a:srgbClr val="FF0000"/>
              </a:solidFill>
            </a:endParaRPr>
          </a:p>
        </p:txBody>
      </p:sp>
      <p:sp>
        <p:nvSpPr>
          <p:cNvPr id="3" name="Rectángulo 2"/>
          <p:cNvSpPr/>
          <p:nvPr/>
        </p:nvSpPr>
        <p:spPr>
          <a:xfrm>
            <a:off x="469900" y="1257831"/>
            <a:ext cx="8029270" cy="646331"/>
          </a:xfrm>
          <a:prstGeom prst="rect">
            <a:avLst/>
          </a:prstGeom>
        </p:spPr>
        <p:txBody>
          <a:bodyPr wrap="square">
            <a:spAutoFit/>
          </a:bodyPr>
          <a:lstStyle/>
          <a:p>
            <a:pPr algn="just"/>
            <a:r>
              <a:rPr lang="es-PY" dirty="0"/>
              <a:t>Para el pago a 10 (diez) efectivos policiales que custodian la institución durante las 24 horas, de acuerdo a las siguientes asignaciones:</a:t>
            </a:r>
          </a:p>
        </p:txBody>
      </p:sp>
      <p:pic>
        <p:nvPicPr>
          <p:cNvPr id="4" name="Imagen 3"/>
          <p:cNvPicPr>
            <a:picLocks noChangeAspect="1"/>
          </p:cNvPicPr>
          <p:nvPr/>
        </p:nvPicPr>
        <p:blipFill>
          <a:blip r:embed="rId6"/>
          <a:stretch>
            <a:fillRect/>
          </a:stretch>
        </p:blipFill>
        <p:spPr>
          <a:xfrm>
            <a:off x="581718" y="1959630"/>
            <a:ext cx="7225021" cy="1156079"/>
          </a:xfrm>
          <a:prstGeom prst="rect">
            <a:avLst/>
          </a:prstGeom>
        </p:spPr>
      </p:pic>
      <p:sp>
        <p:nvSpPr>
          <p:cNvPr id="5" name="Rectángulo 4"/>
          <p:cNvSpPr/>
          <p:nvPr/>
        </p:nvSpPr>
        <p:spPr>
          <a:xfrm>
            <a:off x="489004" y="3284904"/>
            <a:ext cx="8088907" cy="646331"/>
          </a:xfrm>
          <a:prstGeom prst="rect">
            <a:avLst/>
          </a:prstGeom>
        </p:spPr>
        <p:txBody>
          <a:bodyPr wrap="square">
            <a:spAutoFit/>
          </a:bodyPr>
          <a:lstStyle/>
          <a:p>
            <a:r>
              <a:rPr lang="es-PY" dirty="0" smtClean="0"/>
              <a:t>Asimismo, estos efectivos policiales acompañan a los fiscalizadores en las tareas de Fiscalización e Intervención, para mayor seguridad de los funcionarios.</a:t>
            </a:r>
            <a:endParaRPr lang="es-PY" dirty="0"/>
          </a:p>
        </p:txBody>
      </p:sp>
    </p:spTree>
    <p:extLst>
      <p:ext uri="{BB962C8B-B14F-4D97-AF65-F5344CB8AC3E}">
        <p14:creationId xmlns:p14="http://schemas.microsoft.com/office/powerpoint/2010/main" val="2702375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56591" y="590503"/>
            <a:ext cx="8021320" cy="3924151"/>
          </a:xfrm>
          <a:prstGeom prst="rect">
            <a:avLst/>
          </a:prstGeom>
        </p:spPr>
        <p:txBody>
          <a:bodyPr wrap="square">
            <a:spAutoFit/>
          </a:bodyPr>
          <a:lstStyle/>
          <a:p>
            <a:pPr algn="just"/>
            <a:r>
              <a:rPr lang="es-ES" b="1" u="sng" dirty="0">
                <a:solidFill>
                  <a:srgbClr val="FF0000"/>
                </a:solidFill>
              </a:rPr>
              <a:t>144- JORNALES</a:t>
            </a:r>
            <a:r>
              <a:rPr lang="es-ES" b="1" dirty="0">
                <a:solidFill>
                  <a:srgbClr val="FF0000"/>
                </a:solidFill>
              </a:rPr>
              <a:t> (G. 2.017.491.142</a:t>
            </a:r>
            <a:r>
              <a:rPr lang="es-ES" b="1" dirty="0" smtClean="0">
                <a:solidFill>
                  <a:srgbClr val="FF0000"/>
                </a:solidFill>
              </a:rPr>
              <a:t>)</a:t>
            </a:r>
          </a:p>
          <a:p>
            <a:pPr algn="just"/>
            <a:endParaRPr lang="es-PY" sz="300" dirty="0">
              <a:solidFill>
                <a:srgbClr val="FF0000"/>
              </a:solidFill>
            </a:endParaRPr>
          </a:p>
          <a:p>
            <a:pPr algn="just"/>
            <a:r>
              <a:rPr lang="es-ES" sz="1400" dirty="0"/>
              <a:t>Actualmente se cuenta con un plantel de 44 (cuarenta y cuatro) jornaleros en las diferentes áreas de la Institución, los cuales serán recontratados posterior a una evaluación de desempeño implementado por la Dirección de Gestión del Talento Humano</a:t>
            </a:r>
            <a:r>
              <a:rPr lang="es-ES" sz="1400" dirty="0" smtClean="0"/>
              <a:t>.</a:t>
            </a:r>
          </a:p>
          <a:p>
            <a:pPr algn="just"/>
            <a:endParaRPr lang="es-ES" b="1" u="sng" dirty="0" smtClean="0">
              <a:solidFill>
                <a:srgbClr val="FF0000"/>
              </a:solidFill>
            </a:endParaRPr>
          </a:p>
          <a:p>
            <a:pPr algn="just"/>
            <a:r>
              <a:rPr lang="es-ES" b="1" u="sng" dirty="0" smtClean="0">
                <a:solidFill>
                  <a:srgbClr val="FF0000"/>
                </a:solidFill>
              </a:rPr>
              <a:t>145- </a:t>
            </a:r>
            <a:r>
              <a:rPr lang="es-ES" b="1" u="sng" dirty="0">
                <a:solidFill>
                  <a:srgbClr val="FF0000"/>
                </a:solidFill>
              </a:rPr>
              <a:t>HONORARIOS PROFESIONALES</a:t>
            </a:r>
            <a:r>
              <a:rPr lang="es-ES" b="1" dirty="0">
                <a:solidFill>
                  <a:srgbClr val="FF0000"/>
                </a:solidFill>
              </a:rPr>
              <a:t>	(G. 278.208.518)</a:t>
            </a:r>
            <a:endParaRPr lang="es-PY" dirty="0">
              <a:solidFill>
                <a:srgbClr val="FF0000"/>
              </a:solidFill>
            </a:endParaRPr>
          </a:p>
          <a:p>
            <a:pPr algn="just"/>
            <a:endParaRPr lang="es-ES" sz="400" dirty="0"/>
          </a:p>
          <a:p>
            <a:pPr algn="just"/>
            <a:r>
              <a:rPr lang="es-ES" sz="1400" dirty="0"/>
              <a:t>Actualmente solo se cuenta con un plantel de 4 (cuatro) Profesionales en la Institución.</a:t>
            </a:r>
          </a:p>
          <a:p>
            <a:pPr algn="just"/>
            <a:endParaRPr lang="es-ES" sz="400" dirty="0"/>
          </a:p>
          <a:p>
            <a:pPr algn="just"/>
            <a:r>
              <a:rPr lang="es-ES" sz="1400" dirty="0"/>
              <a:t>Para el 2019 se prevé la contratación de 2 (dos) profesionales más; 1 (un) ingeniero ambiental y 1 (un) profesional del área informática, que en total permitiría una contratación de 6 profesionales según el presupuesto asignado</a:t>
            </a:r>
            <a:r>
              <a:rPr lang="es-ES" sz="1400" dirty="0" smtClean="0"/>
              <a:t>.</a:t>
            </a:r>
          </a:p>
          <a:p>
            <a:pPr algn="just"/>
            <a:endParaRPr lang="es-ES" sz="1400" dirty="0" smtClean="0"/>
          </a:p>
          <a:p>
            <a:pPr algn="just"/>
            <a:r>
              <a:rPr lang="es-ES" sz="1400" dirty="0" smtClean="0"/>
              <a:t>Sin </a:t>
            </a:r>
            <a:r>
              <a:rPr lang="es-ES" sz="1400" dirty="0"/>
              <a:t>embargo, esta cantidad es ínfima e insuficiente comparado a la necesidad real de la Institución en cuanto a la dotación de mayor cantidad de personal profesional en las diferentes áreas, teniendo en cuenta que actualmente existen 5 (cinco) Direcciones Generales Temáticas y más de 10 (diez) órganos de apoyo y asesoría, todas éstas con sus respectivas subdirecciones y jefaturas.</a:t>
            </a:r>
            <a:endParaRPr lang="es-PY" sz="1400" dirty="0"/>
          </a:p>
          <a:p>
            <a:pPr algn="just"/>
            <a:endParaRPr lang="es-PY" sz="1600" dirty="0"/>
          </a:p>
        </p:txBody>
      </p:sp>
    </p:spTree>
    <p:extLst>
      <p:ext uri="{BB962C8B-B14F-4D97-AF65-F5344CB8AC3E}">
        <p14:creationId xmlns:p14="http://schemas.microsoft.com/office/powerpoint/2010/main" val="2690791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24786" y="1694587"/>
            <a:ext cx="7752522" cy="1200329"/>
          </a:xfrm>
          <a:prstGeom prst="rect">
            <a:avLst/>
          </a:prstGeom>
        </p:spPr>
        <p:txBody>
          <a:bodyPr wrap="square">
            <a:spAutoFit/>
          </a:bodyPr>
          <a:lstStyle/>
          <a:p>
            <a:pPr algn="just"/>
            <a:r>
              <a:rPr lang="es-ES" b="1" u="sng" dirty="0">
                <a:solidFill>
                  <a:srgbClr val="FF0000"/>
                </a:solidFill>
              </a:rPr>
              <a:t>191- SUBSIDIO PARA LA SALUD</a:t>
            </a:r>
            <a:r>
              <a:rPr lang="es-ES" b="1" dirty="0">
                <a:solidFill>
                  <a:srgbClr val="FF0000"/>
                </a:solidFill>
              </a:rPr>
              <a:t>	(1.299.600.000)</a:t>
            </a:r>
            <a:endParaRPr lang="es-PY" dirty="0">
              <a:solidFill>
                <a:srgbClr val="FF0000"/>
              </a:solidFill>
            </a:endParaRPr>
          </a:p>
          <a:p>
            <a:pPr algn="just"/>
            <a:endParaRPr lang="es-ES" dirty="0"/>
          </a:p>
          <a:p>
            <a:pPr algn="just"/>
            <a:r>
              <a:rPr lang="es-ES" dirty="0"/>
              <a:t>Para el pago de G. 300.000.- a un total de 335 funcionarios activos y 26 cargos vacantes (previsión en caso de nombramientos)</a:t>
            </a:r>
            <a:endParaRPr lang="es-PY" dirty="0"/>
          </a:p>
        </p:txBody>
      </p:sp>
    </p:spTree>
    <p:extLst>
      <p:ext uri="{BB962C8B-B14F-4D97-AF65-F5344CB8AC3E}">
        <p14:creationId xmlns:p14="http://schemas.microsoft.com/office/powerpoint/2010/main" val="1321425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437322" y="706403"/>
            <a:ext cx="8267809" cy="1477328"/>
          </a:xfrm>
          <a:prstGeom prst="rect">
            <a:avLst/>
          </a:prstGeom>
        </p:spPr>
        <p:txBody>
          <a:bodyPr wrap="square">
            <a:spAutoFit/>
          </a:bodyPr>
          <a:lstStyle/>
          <a:p>
            <a:pPr algn="just"/>
            <a:r>
              <a:rPr lang="es-ES" b="1" u="sng" dirty="0">
                <a:solidFill>
                  <a:srgbClr val="FF0000"/>
                </a:solidFill>
              </a:rPr>
              <a:t>199- OTROS GASTOS DEL PERSONAL</a:t>
            </a:r>
            <a:r>
              <a:rPr lang="es-ES" b="1" dirty="0">
                <a:solidFill>
                  <a:srgbClr val="FF0000"/>
                </a:solidFill>
              </a:rPr>
              <a:t> (G. 390.000.000)</a:t>
            </a:r>
            <a:endParaRPr lang="es-PY" dirty="0">
              <a:solidFill>
                <a:srgbClr val="FF0000"/>
              </a:solidFill>
            </a:endParaRPr>
          </a:p>
          <a:p>
            <a:pPr algn="just"/>
            <a:endParaRPr lang="es-ES" dirty="0"/>
          </a:p>
          <a:p>
            <a:pPr algn="just"/>
            <a:r>
              <a:rPr lang="es-ES" dirty="0"/>
              <a:t>Para el pago de diferencia salarial a funcionarios permanentes o comisionados que ocupan cargos interinos en la Institución de mayor asignación.</a:t>
            </a:r>
          </a:p>
          <a:p>
            <a:pPr algn="just"/>
            <a:r>
              <a:rPr lang="es-ES" dirty="0"/>
              <a:t>Ejemplo:</a:t>
            </a:r>
          </a:p>
        </p:txBody>
      </p:sp>
      <p:pic>
        <p:nvPicPr>
          <p:cNvPr id="3" name="Imagen 2"/>
          <p:cNvPicPr>
            <a:picLocks noChangeAspect="1"/>
          </p:cNvPicPr>
          <p:nvPr/>
        </p:nvPicPr>
        <p:blipFill>
          <a:blip r:embed="rId6"/>
          <a:stretch>
            <a:fillRect/>
          </a:stretch>
        </p:blipFill>
        <p:spPr>
          <a:xfrm>
            <a:off x="549414" y="2141740"/>
            <a:ext cx="6105828" cy="955400"/>
          </a:xfrm>
          <a:prstGeom prst="rect">
            <a:avLst/>
          </a:prstGeom>
        </p:spPr>
      </p:pic>
      <p:sp>
        <p:nvSpPr>
          <p:cNvPr id="4" name="CuadroTexto 3"/>
          <p:cNvSpPr txBox="1"/>
          <p:nvPr/>
        </p:nvSpPr>
        <p:spPr>
          <a:xfrm>
            <a:off x="437322" y="3181944"/>
            <a:ext cx="8013368" cy="1200329"/>
          </a:xfrm>
          <a:prstGeom prst="rect">
            <a:avLst/>
          </a:prstGeom>
          <a:noFill/>
        </p:spPr>
        <p:txBody>
          <a:bodyPr wrap="square" rtlCol="0">
            <a:spAutoFit/>
          </a:bodyPr>
          <a:lstStyle/>
          <a:p>
            <a:pPr algn="just"/>
            <a:r>
              <a:rPr lang="es-ES" dirty="0"/>
              <a:t>También, otros gastos fortuitos que pudieran originarse durante el año por causas presupuestarias o administrativas justificadas y que no puede pagarse en forma retroactivo como el caso de Salarios, Gastos de Representación que tiene que pagarse dentro del mes del hecho. </a:t>
            </a:r>
            <a:endParaRPr lang="es-PY" dirty="0"/>
          </a:p>
        </p:txBody>
      </p:sp>
    </p:spTree>
    <p:extLst>
      <p:ext uri="{BB962C8B-B14F-4D97-AF65-F5344CB8AC3E}">
        <p14:creationId xmlns:p14="http://schemas.microsoft.com/office/powerpoint/2010/main" val="2590105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64544" y="1057016"/>
            <a:ext cx="8013367" cy="2585323"/>
          </a:xfrm>
          <a:prstGeom prst="rect">
            <a:avLst/>
          </a:prstGeom>
        </p:spPr>
        <p:txBody>
          <a:bodyPr wrap="square">
            <a:spAutoFit/>
          </a:bodyPr>
          <a:lstStyle/>
          <a:p>
            <a:pPr algn="just"/>
            <a:r>
              <a:rPr lang="es-PY" b="1" u="sng" dirty="0">
                <a:solidFill>
                  <a:srgbClr val="FF0000"/>
                </a:solidFill>
              </a:rPr>
              <a:t>O.G. 210 - SERVICIOS BASICOS (Gs. 2.409.876.588)</a:t>
            </a:r>
          </a:p>
          <a:p>
            <a:pPr algn="just"/>
            <a:endParaRPr lang="es-PY" dirty="0"/>
          </a:p>
          <a:p>
            <a:pPr algn="just"/>
            <a:r>
              <a:rPr lang="es-PY" dirty="0"/>
              <a:t>Este subgrupo de gasto tiene previsto los gastos para el pago por servicios básicos tanto para la Sede Central, Oficinas Regionales y Áreas Protegidas. </a:t>
            </a:r>
          </a:p>
          <a:p>
            <a:pPr algn="just"/>
            <a:r>
              <a:rPr lang="es-PY" dirty="0"/>
              <a:t> </a:t>
            </a:r>
          </a:p>
          <a:p>
            <a:pPr algn="just"/>
            <a:r>
              <a:rPr lang="es-PY" dirty="0"/>
              <a:t>En total se cuenta con una cantidad de 3 (tres) Oficinas Regionales y 16 (dieciséis) Áreas Protegidas dependientes de este Ministerio, y la Oficina Regional de </a:t>
            </a:r>
            <a:r>
              <a:rPr lang="es-PY" dirty="0" err="1"/>
              <a:t>Ayolas</a:t>
            </a:r>
            <a:r>
              <a:rPr lang="es-PY" dirty="0"/>
              <a:t> dependiente de la Entidad Binacional Yacyretá, cuyos gastos en concepto de servicios básicos corren a cargo del Ministerio del Ambiente y Desarrollo Sostenible.</a:t>
            </a:r>
          </a:p>
        </p:txBody>
      </p:sp>
    </p:spTree>
    <p:extLst>
      <p:ext uri="{BB962C8B-B14F-4D97-AF65-F5344CB8AC3E}">
        <p14:creationId xmlns:p14="http://schemas.microsoft.com/office/powerpoint/2010/main" val="613658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417866" y="1179612"/>
            <a:ext cx="8165989" cy="2585323"/>
          </a:xfrm>
          <a:prstGeom prst="rect">
            <a:avLst/>
          </a:prstGeom>
        </p:spPr>
        <p:txBody>
          <a:bodyPr wrap="square">
            <a:spAutoFit/>
          </a:bodyPr>
          <a:lstStyle/>
          <a:p>
            <a:pPr algn="just"/>
            <a:r>
              <a:rPr lang="es-PY" b="1" u="sng" dirty="0">
                <a:solidFill>
                  <a:srgbClr val="FF0000"/>
                </a:solidFill>
              </a:rPr>
              <a:t>O.G. 230 - PASAJES Y VIATICOS (Gs. 1.371.781.000)</a:t>
            </a:r>
            <a:endParaRPr lang="es-PY" dirty="0">
              <a:solidFill>
                <a:srgbClr val="FF0000"/>
              </a:solidFill>
            </a:endParaRPr>
          </a:p>
          <a:p>
            <a:pPr algn="just"/>
            <a:endParaRPr lang="es-PY" dirty="0"/>
          </a:p>
          <a:p>
            <a:pPr algn="just"/>
            <a:r>
              <a:rPr lang="es-PY" dirty="0"/>
              <a:t>El monto previsto es bastante ajustado considerando las actividades que la institución realiza, es muy necesario por la operatividad y según política Institucional las siguientes tareas: fiscalización, notificación de sumarios realizados por el área jurídica, talleres de capacitación, charlas educativas, gestiones administrativas, verificaciones previas para emitir licencias o autorizaciones. También se debe prever los pasajes aéreos para participar de reuniones Internacionales tanto funcionarios y autoridades.</a:t>
            </a:r>
          </a:p>
        </p:txBody>
      </p:sp>
    </p:spTree>
    <p:extLst>
      <p:ext uri="{BB962C8B-B14F-4D97-AF65-F5344CB8AC3E}">
        <p14:creationId xmlns:p14="http://schemas.microsoft.com/office/powerpoint/2010/main" val="501336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FC3F1CB-12B7-4BE6-AB57-B357A565B9A0}"/>
              </a:ext>
            </a:extLst>
          </p:cNvPr>
          <p:cNvSpPr txBox="1"/>
          <p:nvPr/>
        </p:nvSpPr>
        <p:spPr>
          <a:xfrm>
            <a:off x="508884" y="1746105"/>
            <a:ext cx="7951303"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PY" sz="3200" b="1" dirty="0">
                <a:solidFill>
                  <a:schemeClr val="accent1">
                    <a:lumMod val="50000"/>
                  </a:schemeClr>
                </a:solidFill>
              </a:rPr>
              <a:t>PROYECCIONES PRESUPUESTARIAS PARA </a:t>
            </a:r>
            <a:br>
              <a:rPr lang="es-PY" sz="3200" b="1" dirty="0">
                <a:solidFill>
                  <a:schemeClr val="accent1">
                    <a:lumMod val="50000"/>
                  </a:schemeClr>
                </a:solidFill>
              </a:rPr>
            </a:br>
            <a:r>
              <a:rPr lang="es-PY" sz="3200" b="1" dirty="0">
                <a:solidFill>
                  <a:schemeClr val="accent1">
                    <a:lumMod val="50000"/>
                  </a:schemeClr>
                </a:solidFill>
                <a:latin typeface="gotham"/>
              </a:rPr>
              <a:t>EL</a:t>
            </a:r>
            <a:r>
              <a:rPr lang="es-PY" sz="3200" b="1" dirty="0">
                <a:solidFill>
                  <a:schemeClr val="accent1">
                    <a:lumMod val="50000"/>
                  </a:schemeClr>
                </a:solidFill>
              </a:rPr>
              <a:t> EJERCICIO FISCAL 2019</a:t>
            </a:r>
            <a:endParaRPr lang="es-ES" sz="3200" b="1" dirty="0">
              <a:solidFill>
                <a:schemeClr val="accent1">
                  <a:lumMod val="50000"/>
                </a:schemeClr>
              </a:solidFill>
              <a:cs typeface="Calibri"/>
            </a:endParaRPr>
          </a:p>
        </p:txBody>
      </p:sp>
      <p:cxnSp>
        <p:nvCxnSpPr>
          <p:cNvPr id="4" name="Conector recto de flecha 3">
            <a:extLst>
              <a:ext uri="{FF2B5EF4-FFF2-40B4-BE49-F238E27FC236}">
                <a16:creationId xmlns:a16="http://schemas.microsoft.com/office/drawing/2014/main" xmlns="" id="{98492777-34DD-4356-8A78-4AED86273606}"/>
              </a:ext>
            </a:extLst>
          </p:cNvPr>
          <p:cNvCxnSpPr/>
          <p:nvPr/>
        </p:nvCxnSpPr>
        <p:spPr>
          <a:xfrm>
            <a:off x="1176792" y="1478943"/>
            <a:ext cx="6615485" cy="0"/>
          </a:xfrm>
          <a:prstGeom prst="straightConnector1">
            <a:avLst/>
          </a:prstGeom>
          <a:ln w="12700">
            <a:solidFill>
              <a:srgbClr val="002060"/>
            </a:solidFill>
          </a:ln>
        </p:spPr>
        <p:style>
          <a:lnRef idx="2">
            <a:schemeClr val="dk1"/>
          </a:lnRef>
          <a:fillRef idx="0">
            <a:schemeClr val="dk1"/>
          </a:fillRef>
          <a:effectRef idx="1">
            <a:schemeClr val="dk1"/>
          </a:effectRef>
          <a:fontRef idx="minor">
            <a:schemeClr val="tx1"/>
          </a:fontRef>
        </p:style>
      </p:cxnSp>
      <p:cxnSp>
        <p:nvCxnSpPr>
          <p:cNvPr id="5" name="Conector recto de flecha 4">
            <a:extLst>
              <a:ext uri="{FF2B5EF4-FFF2-40B4-BE49-F238E27FC236}">
                <a16:creationId xmlns:a16="http://schemas.microsoft.com/office/drawing/2014/main" xmlns="" id="{F6ECD34F-38FE-46C1-B2D5-1A90EE85CB25}"/>
              </a:ext>
            </a:extLst>
          </p:cNvPr>
          <p:cNvCxnSpPr>
            <a:cxnSpLocks/>
          </p:cNvCxnSpPr>
          <p:nvPr/>
        </p:nvCxnSpPr>
        <p:spPr>
          <a:xfrm>
            <a:off x="2229091" y="3185900"/>
            <a:ext cx="4322784" cy="0"/>
          </a:xfrm>
          <a:prstGeom prst="straightConnector1">
            <a:avLst/>
          </a:prstGeom>
          <a:ln w="12700">
            <a:solidFill>
              <a:srgbClr val="002060"/>
            </a:solidFill>
          </a:ln>
        </p:spPr>
        <p:style>
          <a:lnRef idx="2">
            <a:schemeClr val="dk1"/>
          </a:lnRef>
          <a:fillRef idx="0">
            <a:schemeClr val="dk1"/>
          </a:fillRef>
          <a:effectRef idx="1">
            <a:schemeClr val="dk1"/>
          </a:effectRef>
          <a:fontRef idx="minor">
            <a:schemeClr val="tx1"/>
          </a:fontRef>
        </p:style>
      </p:cxn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1519" y="4229671"/>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1043" y="4360818"/>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6698" y="4229671"/>
            <a:ext cx="1585361" cy="554299"/>
          </a:xfrm>
          <a:prstGeom prst="rect">
            <a:avLst/>
          </a:prstGeom>
        </p:spPr>
      </p:pic>
      <p:sp>
        <p:nvSpPr>
          <p:cNvPr id="12" name="5 CuadroTexto"/>
          <p:cNvSpPr txBox="1"/>
          <p:nvPr/>
        </p:nvSpPr>
        <p:spPr>
          <a:xfrm>
            <a:off x="508884" y="4176152"/>
            <a:ext cx="3570136" cy="369332"/>
          </a:xfrm>
          <a:prstGeom prst="rect">
            <a:avLst/>
          </a:prstGeom>
          <a:noFill/>
        </p:spPr>
        <p:txBody>
          <a:bodyPr wrap="square" rtlCol="0">
            <a:spAutoFit/>
          </a:bodyPr>
          <a:lstStyle/>
          <a:p>
            <a:pPr algn="ctr"/>
            <a:r>
              <a:rPr lang="es-PY" dirty="0" smtClean="0">
                <a:solidFill>
                  <a:schemeClr val="accent1">
                    <a:lumMod val="50000"/>
                  </a:schemeClr>
                </a:solidFill>
              </a:rPr>
              <a:t>SETIEMBRE DE 2018</a:t>
            </a:r>
            <a:endParaRPr lang="es-PY" dirty="0">
              <a:solidFill>
                <a:schemeClr val="accent1">
                  <a:lumMod val="50000"/>
                </a:schemeClr>
              </a:solidFill>
            </a:endParaRPr>
          </a:p>
        </p:txBody>
      </p:sp>
    </p:spTree>
    <p:extLst>
      <p:ext uri="{BB962C8B-B14F-4D97-AF65-F5344CB8AC3E}">
        <p14:creationId xmlns:p14="http://schemas.microsoft.com/office/powerpoint/2010/main" val="3605212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473875" y="1155268"/>
            <a:ext cx="8021320" cy="2308324"/>
          </a:xfrm>
          <a:prstGeom prst="rect">
            <a:avLst/>
          </a:prstGeom>
        </p:spPr>
        <p:txBody>
          <a:bodyPr wrap="square">
            <a:spAutoFit/>
          </a:bodyPr>
          <a:lstStyle/>
          <a:p>
            <a:pPr algn="just"/>
            <a:r>
              <a:rPr lang="es-PY" sz="1600" b="1" u="sng" dirty="0">
                <a:solidFill>
                  <a:srgbClr val="FF0000"/>
                </a:solidFill>
              </a:rPr>
              <a:t>O.G. 240 - GASTOS PARA ASEO, MANTENIMIENTO Y REPARACIÓN (Gs. 2.872.793.437)</a:t>
            </a:r>
            <a:endParaRPr lang="es-PY" sz="1600" dirty="0">
              <a:solidFill>
                <a:srgbClr val="FF0000"/>
              </a:solidFill>
            </a:endParaRPr>
          </a:p>
          <a:p>
            <a:pPr algn="just"/>
            <a:endParaRPr lang="es-PY" sz="1600" dirty="0"/>
          </a:p>
          <a:p>
            <a:pPr algn="just"/>
            <a:r>
              <a:rPr lang="es-PY" sz="1600" dirty="0"/>
              <a:t>Este rubro está previsto para mantenimiento y reparación de la infraestructura edilicia  y las oficinas en general, que serán destinados para las siguientes Operaciones:</a:t>
            </a:r>
          </a:p>
          <a:p>
            <a:pPr algn="just"/>
            <a:endParaRPr lang="es-PY" sz="1600" dirty="0"/>
          </a:p>
          <a:p>
            <a:pPr marL="342900" lvl="0" indent="-342900" algn="just">
              <a:buFont typeface="Wingdings" pitchFamily="2" charset="2"/>
              <a:buChar char="ü"/>
            </a:pPr>
            <a:r>
              <a:rPr lang="es-PY" sz="1600" dirty="0"/>
              <a:t>Reparación menor de los edificios y sistemas eléctricos, tanto en la Sede Central como las 3 (tres) Oficinas Regionales y las 16 (dieciséis) Áreas Protegidas.</a:t>
            </a:r>
          </a:p>
          <a:p>
            <a:pPr lvl="0" algn="just"/>
            <a:endParaRPr lang="es-PY" sz="1600" dirty="0"/>
          </a:p>
          <a:p>
            <a:pPr marL="342900" indent="-342900" algn="just">
              <a:buFont typeface="Wingdings" pitchFamily="2" charset="2"/>
              <a:buChar char="ü"/>
            </a:pPr>
            <a:r>
              <a:rPr lang="es-PY" sz="1600" dirty="0"/>
              <a:t>Reparación de equipos y muebles de oficinas (Aire Acondicionado, impresoras y otros). </a:t>
            </a:r>
          </a:p>
        </p:txBody>
      </p:sp>
    </p:spTree>
    <p:extLst>
      <p:ext uri="{BB962C8B-B14F-4D97-AF65-F5344CB8AC3E}">
        <p14:creationId xmlns:p14="http://schemas.microsoft.com/office/powerpoint/2010/main" val="2362990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644055" y="697866"/>
            <a:ext cx="7680960" cy="3539430"/>
          </a:xfrm>
          <a:prstGeom prst="rect">
            <a:avLst/>
          </a:prstGeom>
        </p:spPr>
        <p:txBody>
          <a:bodyPr wrap="square">
            <a:spAutoFit/>
          </a:bodyPr>
          <a:lstStyle/>
          <a:p>
            <a:r>
              <a:rPr lang="es-PY" sz="1400" b="1" u="sng" dirty="0">
                <a:solidFill>
                  <a:srgbClr val="FF0000"/>
                </a:solidFill>
              </a:rPr>
              <a:t>O.G. 240 - GASTOS PARA ASEO, MANTENIMIENTO Y REPARACIÓN (Gs. 2.872.793.437)</a:t>
            </a:r>
          </a:p>
          <a:p>
            <a:endParaRPr lang="es-PY" sz="1400" dirty="0"/>
          </a:p>
          <a:p>
            <a:pPr marL="342900" lvl="0" indent="-342900">
              <a:buFont typeface="Wingdings" pitchFamily="2" charset="2"/>
              <a:buChar char="ü"/>
            </a:pPr>
            <a:r>
              <a:rPr lang="es-PY" sz="1400" dirty="0"/>
              <a:t>Reparación de Automotores y Maquinarias, conforme se detalla:</a:t>
            </a:r>
          </a:p>
          <a:p>
            <a:pPr lvl="0"/>
            <a:endParaRPr lang="es-PY" sz="1400" dirty="0"/>
          </a:p>
          <a:p>
            <a:pPr marL="342900" lvl="0" indent="11113">
              <a:buFont typeface="Wingdings" pitchFamily="2" charset="2"/>
              <a:buChar char="§"/>
            </a:pPr>
            <a:r>
              <a:rPr lang="es-PY" sz="1400" dirty="0"/>
              <a:t>	84 (ochenta y cuatro) vehículos dentro del Parque Automotor, para la </a:t>
            </a:r>
            <a:r>
              <a:rPr lang="es-PY" sz="1400" dirty="0" smtClean="0"/>
              <a:t>sede </a:t>
            </a:r>
            <a:r>
              <a:rPr lang="es-PY" sz="1400" dirty="0"/>
              <a:t>central, </a:t>
            </a:r>
            <a:r>
              <a:rPr lang="es-PY" sz="1400" dirty="0" smtClean="0"/>
              <a:t>oficinas </a:t>
            </a:r>
            <a:r>
              <a:rPr lang="es-PY" sz="1400" dirty="0"/>
              <a:t>regionales y áreas protegidas.</a:t>
            </a:r>
          </a:p>
          <a:p>
            <a:pPr marL="342900" lvl="0" indent="11113">
              <a:buFont typeface="Wingdings" pitchFamily="2" charset="2"/>
              <a:buChar char="§"/>
            </a:pPr>
            <a:r>
              <a:rPr lang="es-PY" sz="1400" dirty="0"/>
              <a:t>	3 (tres) generadores eléctricos, para sede central, laboratorio y Parque </a:t>
            </a:r>
            <a:r>
              <a:rPr lang="es-PY" sz="1400" dirty="0" smtClean="0"/>
              <a:t>Nacional Defensores </a:t>
            </a:r>
            <a:r>
              <a:rPr lang="es-PY" sz="1400" dirty="0"/>
              <a:t>del Chaco</a:t>
            </a:r>
          </a:p>
          <a:p>
            <a:pPr marL="342900" lvl="0" indent="11113">
              <a:buFont typeface="Wingdings" pitchFamily="2" charset="2"/>
              <a:buChar char="§"/>
            </a:pPr>
            <a:r>
              <a:rPr lang="es-PY" sz="1400" dirty="0"/>
              <a:t>	5 (cinco) Transformadores</a:t>
            </a:r>
          </a:p>
          <a:p>
            <a:pPr marL="342900" lvl="0" indent="11113">
              <a:buFont typeface="Wingdings" pitchFamily="2" charset="2"/>
              <a:buChar char="§"/>
            </a:pPr>
            <a:r>
              <a:rPr lang="es-PY" sz="1400" dirty="0"/>
              <a:t>	4 (cuatro) Tractores con tres rotativas</a:t>
            </a:r>
          </a:p>
          <a:p>
            <a:pPr marL="342900" lvl="0" indent="11113">
              <a:buFont typeface="Wingdings" pitchFamily="2" charset="2"/>
              <a:buChar char="§"/>
            </a:pPr>
            <a:r>
              <a:rPr lang="es-PY" sz="1400" dirty="0"/>
              <a:t>	8 (ocho) podadoras de altura</a:t>
            </a:r>
          </a:p>
          <a:p>
            <a:pPr marL="342900" lvl="0" indent="11113">
              <a:buFont typeface="Wingdings" pitchFamily="2" charset="2"/>
              <a:buChar char="§"/>
            </a:pPr>
            <a:r>
              <a:rPr lang="es-PY" sz="1400" dirty="0"/>
              <a:t>	24 (veinticuatro) motosierras</a:t>
            </a:r>
          </a:p>
          <a:p>
            <a:pPr marL="342900" lvl="0" indent="11113">
              <a:buFont typeface="Wingdings" pitchFamily="2" charset="2"/>
              <a:buChar char="§"/>
            </a:pPr>
            <a:r>
              <a:rPr lang="es-PY" sz="1400" dirty="0"/>
              <a:t>	42 (cuarenta y dos) </a:t>
            </a:r>
            <a:r>
              <a:rPr lang="es-PY" sz="1400" dirty="0" err="1"/>
              <a:t>desmalezadoras</a:t>
            </a:r>
            <a:endParaRPr lang="es-PY" sz="1400" dirty="0"/>
          </a:p>
          <a:p>
            <a:pPr marL="342900" lvl="0" indent="11113">
              <a:buFont typeface="Wingdings" pitchFamily="2" charset="2"/>
              <a:buChar char="§"/>
            </a:pPr>
            <a:r>
              <a:rPr lang="es-PY" sz="1400" dirty="0"/>
              <a:t>	6 (seis) lanchas</a:t>
            </a:r>
          </a:p>
          <a:p>
            <a:pPr marL="342900" lvl="0" indent="11113">
              <a:buFont typeface="Wingdings" pitchFamily="2" charset="2"/>
              <a:buChar char="§"/>
            </a:pPr>
            <a:r>
              <a:rPr lang="es-PY" sz="1400" dirty="0"/>
              <a:t>	14 (catorce) motocicletas</a:t>
            </a:r>
          </a:p>
          <a:p>
            <a:r>
              <a:rPr lang="es-PY" sz="1400" dirty="0"/>
              <a:t> </a:t>
            </a:r>
            <a:r>
              <a:rPr lang="es-PY" sz="1400" b="1" dirty="0" smtClean="0"/>
              <a:t>Además</a:t>
            </a:r>
            <a:r>
              <a:rPr lang="es-PY" sz="1400" b="1" dirty="0"/>
              <a:t>, en este rubro se contrata el Servicio de Limpieza de la Sede Central y Museo</a:t>
            </a:r>
          </a:p>
        </p:txBody>
      </p:sp>
    </p:spTree>
    <p:extLst>
      <p:ext uri="{BB962C8B-B14F-4D97-AF65-F5344CB8AC3E}">
        <p14:creationId xmlns:p14="http://schemas.microsoft.com/office/powerpoint/2010/main" val="753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96349" y="1310160"/>
            <a:ext cx="7981562" cy="1815882"/>
          </a:xfrm>
          <a:prstGeom prst="rect">
            <a:avLst/>
          </a:prstGeom>
        </p:spPr>
        <p:txBody>
          <a:bodyPr wrap="square">
            <a:spAutoFit/>
          </a:bodyPr>
          <a:lstStyle/>
          <a:p>
            <a:pPr algn="just"/>
            <a:r>
              <a:rPr lang="es-PY" sz="1600" b="1" u="sng" dirty="0">
                <a:solidFill>
                  <a:srgbClr val="FF0000"/>
                </a:solidFill>
              </a:rPr>
              <a:t>O.G. 250 – ALQUILERES Y DERECHOS (Gs. 40.000.000)</a:t>
            </a:r>
          </a:p>
          <a:p>
            <a:pPr algn="just"/>
            <a:endParaRPr lang="es-PY" sz="1600" dirty="0"/>
          </a:p>
          <a:p>
            <a:pPr algn="just"/>
            <a:r>
              <a:rPr lang="es-PY" sz="1600" dirty="0"/>
              <a:t>Este objeto de Gastos es a modo de prever la erogación en concepto pago por arrendamiento de inmuebles ya sea para </a:t>
            </a:r>
            <a:r>
              <a:rPr lang="es-PY" sz="1600" dirty="0" err="1"/>
              <a:t>perceptoría</a:t>
            </a:r>
            <a:r>
              <a:rPr lang="es-PY" sz="1600" dirty="0"/>
              <a:t> o presencia Institucional en las zonas que no cuentan con local propio a nombre de la Institución, es de suma importancia ya que las diversas tareas y deber del Ministerio del Ambiente y Desarrollo Sostenible abarca todo el país y la cual debe cubrir con puestos claves para control y cumplimiento de la Leyes Ambientales.</a:t>
            </a:r>
          </a:p>
        </p:txBody>
      </p:sp>
    </p:spTree>
    <p:extLst>
      <p:ext uri="{BB962C8B-B14F-4D97-AF65-F5344CB8AC3E}">
        <p14:creationId xmlns:p14="http://schemas.microsoft.com/office/powerpoint/2010/main" val="4280518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457972" y="918984"/>
            <a:ext cx="8053125" cy="3046988"/>
          </a:xfrm>
          <a:prstGeom prst="rect">
            <a:avLst/>
          </a:prstGeom>
        </p:spPr>
        <p:txBody>
          <a:bodyPr wrap="square">
            <a:spAutoFit/>
          </a:bodyPr>
          <a:lstStyle/>
          <a:p>
            <a:pPr algn="just"/>
            <a:r>
              <a:rPr lang="es-PY" sz="1600" b="1" u="sng" dirty="0">
                <a:solidFill>
                  <a:srgbClr val="FF0000"/>
                </a:solidFill>
              </a:rPr>
              <a:t>O.G. 260 - SERVICIOS TÉCNICOS Y PROFESIONALES (GS. 1.720.000.000)</a:t>
            </a:r>
            <a:endParaRPr lang="es-PY" sz="1600" dirty="0">
              <a:solidFill>
                <a:srgbClr val="FF0000"/>
              </a:solidFill>
            </a:endParaRPr>
          </a:p>
          <a:p>
            <a:pPr algn="just"/>
            <a:endParaRPr lang="es-PY" sz="1600" dirty="0"/>
          </a:p>
          <a:p>
            <a:pPr algn="just"/>
            <a:r>
              <a:rPr lang="es-PY" sz="1600" dirty="0"/>
              <a:t>Este Objeto de Gasto abarca servicios de vital importancia para la Institución inherente a los productos que son necesarios para el buen manejo científico y operativo, como ser la Informatización diseño y desarrollo de un sistema para el manejo de los procesos como también su instalación y configuración, publicaciones y reproducciones de carácter informativo o divulgaciones, asesoría e investigación en asuntos ambientales, jurídicos, contables, auditorias nacionales e internacionales, fiscalizaciones de obras, como así también para gastos de primas y seguros de personas, maquinas, equipos, vehículos y muebles.</a:t>
            </a:r>
          </a:p>
          <a:p>
            <a:pPr algn="just"/>
            <a:endParaRPr lang="es-PY" sz="1600" dirty="0"/>
          </a:p>
          <a:p>
            <a:pPr algn="just"/>
            <a:r>
              <a:rPr lang="es-PY" sz="1600" dirty="0"/>
              <a:t>Así también prevé el servicio de publicidad y propaganda ambiental por medio de radiodifusoras, medios televisivos, carteles Institucionales, impresos y similares.</a:t>
            </a:r>
          </a:p>
        </p:txBody>
      </p:sp>
    </p:spTree>
    <p:extLst>
      <p:ext uri="{BB962C8B-B14F-4D97-AF65-F5344CB8AC3E}">
        <p14:creationId xmlns:p14="http://schemas.microsoft.com/office/powerpoint/2010/main" val="3674262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96349" y="1385050"/>
            <a:ext cx="7981562" cy="2031325"/>
          </a:xfrm>
          <a:prstGeom prst="rect">
            <a:avLst/>
          </a:prstGeom>
        </p:spPr>
        <p:txBody>
          <a:bodyPr wrap="square">
            <a:spAutoFit/>
          </a:bodyPr>
          <a:lstStyle/>
          <a:p>
            <a:pPr algn="just"/>
            <a:r>
              <a:rPr lang="es-PY" b="1" u="sng" dirty="0">
                <a:solidFill>
                  <a:srgbClr val="FF0000"/>
                </a:solidFill>
              </a:rPr>
              <a:t>O.G. 280 - OTROS SERVICIOS EN GENERAL (GS. 258.000.000)</a:t>
            </a:r>
            <a:endParaRPr lang="es-PY" dirty="0">
              <a:solidFill>
                <a:srgbClr val="FF0000"/>
              </a:solidFill>
            </a:endParaRPr>
          </a:p>
          <a:p>
            <a:pPr algn="just"/>
            <a:endParaRPr lang="es-PY" dirty="0"/>
          </a:p>
          <a:p>
            <a:pPr algn="just"/>
            <a:r>
              <a:rPr lang="es-PY" dirty="0"/>
              <a:t>El rubro de Servicios en General cumple un rol muy importante para las actividades Institucionales ya que con el mismo se cubren los eventos Institucionales y también con los servicios de traslado de caudales para el resguardo y custodio de valores como ingresos percibidos por la Institución en la Sede Central y la </a:t>
            </a:r>
            <a:r>
              <a:rPr lang="es-PY" dirty="0" err="1"/>
              <a:t>Perceptoría</a:t>
            </a:r>
            <a:r>
              <a:rPr lang="es-PY" dirty="0"/>
              <a:t> Regional </a:t>
            </a:r>
            <a:r>
              <a:rPr lang="es-PY" dirty="0" err="1"/>
              <a:t>Ybycui</a:t>
            </a:r>
            <a:r>
              <a:rPr lang="es-PY" dirty="0"/>
              <a:t> que son los lugares con mayor impacto de ingresos Institucionales.</a:t>
            </a:r>
          </a:p>
        </p:txBody>
      </p:sp>
    </p:spTree>
    <p:extLst>
      <p:ext uri="{BB962C8B-B14F-4D97-AF65-F5344CB8AC3E}">
        <p14:creationId xmlns:p14="http://schemas.microsoft.com/office/powerpoint/2010/main" val="3643236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442722" y="1099063"/>
            <a:ext cx="8173941" cy="2800767"/>
          </a:xfrm>
          <a:prstGeom prst="rect">
            <a:avLst/>
          </a:prstGeom>
        </p:spPr>
        <p:txBody>
          <a:bodyPr wrap="square">
            <a:spAutoFit/>
          </a:bodyPr>
          <a:lstStyle/>
          <a:p>
            <a:pPr algn="just"/>
            <a:r>
              <a:rPr lang="es-PY" sz="1600" b="1" u="sng" dirty="0">
                <a:solidFill>
                  <a:srgbClr val="FF0000"/>
                </a:solidFill>
              </a:rPr>
              <a:t>O.G. 290 - SERVICIOS DE CAPACITACIÓN Y ADIESTRAMIENTO (GS. 260.000.000)</a:t>
            </a:r>
            <a:endParaRPr lang="es-PY" sz="1600" dirty="0">
              <a:solidFill>
                <a:srgbClr val="FF0000"/>
              </a:solidFill>
            </a:endParaRPr>
          </a:p>
          <a:p>
            <a:pPr algn="just"/>
            <a:endParaRPr lang="es-PY" sz="1600" dirty="0"/>
          </a:p>
          <a:p>
            <a:pPr algn="just"/>
            <a:r>
              <a:rPr lang="es-PY" sz="1600" dirty="0"/>
              <a:t>La política de esta Administración es fomentar la preparación y capacitación de cada funcionario tanto en el área ambiental como administrativa, para que la Institución pueda cumplir a cabalidad con la política y visión del Ministerio del Ambiente y Desarrollo Sostenible, se tiene previsto solventar gastos que concuerdan con la actividad de cada funcionario, para el buen desempeño de sus funciones, ya sean Nacionales o Internacionales.</a:t>
            </a:r>
          </a:p>
          <a:p>
            <a:pPr algn="just"/>
            <a:endParaRPr lang="es-PY" sz="1600" dirty="0"/>
          </a:p>
          <a:p>
            <a:pPr algn="just"/>
            <a:r>
              <a:rPr lang="es-PY" sz="1600" dirty="0"/>
              <a:t>Las áreas prioritarias a ser capacitadas son Áreas Protegidas (</a:t>
            </a:r>
            <a:r>
              <a:rPr lang="es-PY" sz="1600" dirty="0" err="1"/>
              <a:t>Guardaparques</a:t>
            </a:r>
            <a:r>
              <a:rPr lang="es-PY" sz="1600" dirty="0"/>
              <a:t>) y Fiscalización, no dejando de lado a los demás funcionarios que deberán ser capacitados en su actividad cotidiana para dar un buen servicio como Servidor Público.</a:t>
            </a:r>
          </a:p>
        </p:txBody>
      </p:sp>
    </p:spTree>
    <p:extLst>
      <p:ext uri="{BB962C8B-B14F-4D97-AF65-F5344CB8AC3E}">
        <p14:creationId xmlns:p14="http://schemas.microsoft.com/office/powerpoint/2010/main" val="4270677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56592" y="1214744"/>
            <a:ext cx="8021319" cy="2308324"/>
          </a:xfrm>
          <a:prstGeom prst="rect">
            <a:avLst/>
          </a:prstGeom>
        </p:spPr>
        <p:txBody>
          <a:bodyPr wrap="square">
            <a:spAutoFit/>
          </a:bodyPr>
          <a:lstStyle/>
          <a:p>
            <a:pPr algn="just"/>
            <a:r>
              <a:rPr lang="es-PY" b="1" u="sng" dirty="0">
                <a:solidFill>
                  <a:srgbClr val="FF0000"/>
                </a:solidFill>
              </a:rPr>
              <a:t>O.G. 310 - PRODUCTOS ALIMENTICIOS (GS. 354.510.000)</a:t>
            </a:r>
            <a:endParaRPr lang="es-PY" dirty="0">
              <a:solidFill>
                <a:srgbClr val="FF0000"/>
              </a:solidFill>
            </a:endParaRPr>
          </a:p>
          <a:p>
            <a:pPr algn="just"/>
            <a:endParaRPr lang="es-PY" dirty="0"/>
          </a:p>
          <a:p>
            <a:pPr algn="just"/>
            <a:r>
              <a:rPr lang="es-PY" dirty="0"/>
              <a:t>Este Objeto de Gasto está previsto para la compra de víveres de 65 </a:t>
            </a:r>
            <a:r>
              <a:rPr lang="es-PY" dirty="0" err="1"/>
              <a:t>Guardaparques</a:t>
            </a:r>
            <a:r>
              <a:rPr lang="es-PY" dirty="0"/>
              <a:t> (permanentes y contratados) con que actualmente cuenta el Ministerio, distribuidos en 16 (dieciséis) Áreas Protegidas dentro de todo el territorio nacional.</a:t>
            </a:r>
          </a:p>
          <a:p>
            <a:pPr algn="just"/>
            <a:endParaRPr lang="es-PY" dirty="0"/>
          </a:p>
          <a:p>
            <a:pPr algn="just"/>
            <a:r>
              <a:rPr lang="es-PY" dirty="0"/>
              <a:t>En tal sentido, se pretende dotar de reserva de alimentos no perecederos, ya que los </a:t>
            </a:r>
            <a:r>
              <a:rPr lang="es-PY" dirty="0" err="1"/>
              <a:t>Guardaparques</a:t>
            </a:r>
            <a:r>
              <a:rPr lang="es-PY" dirty="0"/>
              <a:t> residen dentro de los Parques Nacionales.</a:t>
            </a:r>
          </a:p>
        </p:txBody>
      </p:sp>
    </p:spTree>
    <p:extLst>
      <p:ext uri="{BB962C8B-B14F-4D97-AF65-F5344CB8AC3E}">
        <p14:creationId xmlns:p14="http://schemas.microsoft.com/office/powerpoint/2010/main" val="1881857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385638" y="819257"/>
            <a:ext cx="8197794" cy="3323987"/>
          </a:xfrm>
          <a:prstGeom prst="rect">
            <a:avLst/>
          </a:prstGeom>
        </p:spPr>
        <p:txBody>
          <a:bodyPr wrap="square">
            <a:spAutoFit/>
          </a:bodyPr>
          <a:lstStyle/>
          <a:p>
            <a:pPr algn="just"/>
            <a:r>
              <a:rPr lang="es-PY" sz="1500" b="1" u="sng" dirty="0">
                <a:solidFill>
                  <a:srgbClr val="FF0000"/>
                </a:solidFill>
              </a:rPr>
              <a:t>O.G. 320 - TEXTILES Y VESTUARIOS (GS. 368.695.000)</a:t>
            </a:r>
            <a:endParaRPr lang="es-PY" sz="1500" dirty="0">
              <a:solidFill>
                <a:srgbClr val="FF0000"/>
              </a:solidFill>
            </a:endParaRPr>
          </a:p>
          <a:p>
            <a:pPr algn="just"/>
            <a:r>
              <a:rPr lang="es-PY" sz="1500" dirty="0"/>
              <a:t>El rubro es indispensable primeramente para los funcionarios que tienen tareas fuera de la Institución o que se encuentran en las Áreas Protegidas, que obligatoriamente tienen que contar con la identificación institucional. El área de mayor necesidad es para </a:t>
            </a:r>
            <a:r>
              <a:rPr lang="es-PY" sz="1500" dirty="0" err="1"/>
              <a:t>Guardaparques</a:t>
            </a:r>
            <a:r>
              <a:rPr lang="es-PY" sz="1500" dirty="0"/>
              <a:t>, Fiscalizadores, Técnicos, Servicios Generales y de apoyo, totalizando aproximadamente 120 funcionarios.</a:t>
            </a:r>
          </a:p>
          <a:p>
            <a:pPr algn="just"/>
            <a:r>
              <a:rPr lang="es-PY" sz="1500" dirty="0"/>
              <a:t>Asimismo, en razón de que la Institución ascendió al rango de Ministerio, los uniformes deberán ser actualizados con la sigla MADES.</a:t>
            </a:r>
          </a:p>
          <a:p>
            <a:pPr algn="just"/>
            <a:endParaRPr lang="es-PY" sz="1500" b="1" u="sng" dirty="0"/>
          </a:p>
          <a:p>
            <a:pPr algn="just"/>
            <a:r>
              <a:rPr lang="es-PY" sz="1500" b="1" u="sng" dirty="0">
                <a:solidFill>
                  <a:srgbClr val="FF0000"/>
                </a:solidFill>
              </a:rPr>
              <a:t>O.G.330 - PRODUCTOS PAPEL, CARTÓN E IMPRESOS (GS. 188.235.000)</a:t>
            </a:r>
            <a:endParaRPr lang="es-PY" sz="1500" dirty="0">
              <a:solidFill>
                <a:srgbClr val="FF0000"/>
              </a:solidFill>
            </a:endParaRPr>
          </a:p>
          <a:p>
            <a:pPr algn="just"/>
            <a:r>
              <a:rPr lang="es-PY" sz="1500" dirty="0"/>
              <a:t>De este rubro se adquirirán los insumos necesarios a nivel global para toda la actividad de la Institución ya sea en caja de papel, libros, materiales de enseñanza, impresión y otros productos gráficos, especialmente para productos e impresiones de artes gráficas para la adquisición de hojas de seguridad en la que son impresas las licencias y permisos correspondientes, como así también la impresión de recibos de ingresos a ser utilizados en todas las bocas de cobranzas.</a:t>
            </a:r>
          </a:p>
        </p:txBody>
      </p:sp>
    </p:spTree>
    <p:extLst>
      <p:ext uri="{BB962C8B-B14F-4D97-AF65-F5344CB8AC3E}">
        <p14:creationId xmlns:p14="http://schemas.microsoft.com/office/powerpoint/2010/main" val="4127361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477851" y="846289"/>
            <a:ext cx="8013367" cy="3293209"/>
          </a:xfrm>
          <a:prstGeom prst="rect">
            <a:avLst/>
          </a:prstGeom>
        </p:spPr>
        <p:txBody>
          <a:bodyPr wrap="square">
            <a:spAutoFit/>
          </a:bodyPr>
          <a:lstStyle/>
          <a:p>
            <a:pPr algn="just"/>
            <a:r>
              <a:rPr lang="es-PY" sz="1600" b="1" u="sng" dirty="0">
                <a:solidFill>
                  <a:srgbClr val="FF0000"/>
                </a:solidFill>
              </a:rPr>
              <a:t>O.G.340 - BIENES DE CONSUMO DE OFICINA E INSUMO (GS. 264.805.050)</a:t>
            </a:r>
            <a:endParaRPr lang="es-PY" sz="1600" dirty="0">
              <a:solidFill>
                <a:srgbClr val="FF0000"/>
              </a:solidFill>
            </a:endParaRPr>
          </a:p>
          <a:p>
            <a:pPr algn="just"/>
            <a:r>
              <a:rPr lang="es-PY" sz="1600" dirty="0"/>
              <a:t>Este rubro es necesario para todas las dependencias, y será destinado para compra de productos de limpieza (para las regionales que no cuentan con servicios </a:t>
            </a:r>
            <a:r>
              <a:rPr lang="es-PY" sz="1600" dirty="0" err="1"/>
              <a:t>tercerizado</a:t>
            </a:r>
            <a:r>
              <a:rPr lang="es-PY" sz="1600" dirty="0"/>
              <a:t>), útiles de oficina, materiales eléctricos, compra de repuestos y accesorios menores, bienes de consumo También para la Adquisición de tintas, cintas y tóner varios.</a:t>
            </a:r>
          </a:p>
          <a:p>
            <a:pPr algn="just"/>
            <a:r>
              <a:rPr lang="es-PY" sz="1600" dirty="0"/>
              <a:t>El monto cubrirá mayor parte de la necesidad Institucional.</a:t>
            </a:r>
          </a:p>
          <a:p>
            <a:pPr algn="just"/>
            <a:r>
              <a:rPr lang="es-PY" sz="1600" b="1" dirty="0"/>
              <a:t> </a:t>
            </a:r>
            <a:endParaRPr lang="es-PY" sz="1600" dirty="0"/>
          </a:p>
          <a:p>
            <a:pPr algn="just"/>
            <a:r>
              <a:rPr lang="es-PY" sz="1600" b="1" u="sng" dirty="0">
                <a:solidFill>
                  <a:srgbClr val="FF0000"/>
                </a:solidFill>
              </a:rPr>
              <a:t>O.G.350 - PRODUCTOS E INSTRUMENTOS QUÍMICOS Y MEDICINALES (GS. 95.578.200)</a:t>
            </a:r>
            <a:endParaRPr lang="es-PY" sz="1600" dirty="0">
              <a:solidFill>
                <a:srgbClr val="FF0000"/>
              </a:solidFill>
            </a:endParaRPr>
          </a:p>
          <a:p>
            <a:pPr algn="just"/>
            <a:r>
              <a:rPr lang="es-PY" sz="1600" dirty="0"/>
              <a:t>Existe gran volumen de necesidad para este rubro ya que de esto se sustentan los productos químicos para el Museo, los instrumentos </a:t>
            </a:r>
            <a:r>
              <a:rPr lang="es-PY" sz="1600" dirty="0" err="1"/>
              <a:t>laboratoriales</a:t>
            </a:r>
            <a:r>
              <a:rPr lang="es-PY" sz="1600" dirty="0"/>
              <a:t>, compuestos químicos farmacéuticos y otros. Con esto la administración priorizará los gastos más importantes.</a:t>
            </a:r>
          </a:p>
          <a:p>
            <a:pPr algn="just"/>
            <a:r>
              <a:rPr lang="es-PY" sz="1600" dirty="0"/>
              <a:t>También este rubro debe contemplar la carga de extintores de incendio para vehículos y todas las oficinas.</a:t>
            </a:r>
          </a:p>
        </p:txBody>
      </p:sp>
    </p:spTree>
    <p:extLst>
      <p:ext uri="{BB962C8B-B14F-4D97-AF65-F5344CB8AC3E}">
        <p14:creationId xmlns:p14="http://schemas.microsoft.com/office/powerpoint/2010/main" val="1049262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409777" y="936405"/>
            <a:ext cx="8197795" cy="3093154"/>
          </a:xfrm>
          <a:prstGeom prst="rect">
            <a:avLst/>
          </a:prstGeom>
        </p:spPr>
        <p:txBody>
          <a:bodyPr wrap="square">
            <a:spAutoFit/>
          </a:bodyPr>
          <a:lstStyle/>
          <a:p>
            <a:pPr algn="just"/>
            <a:r>
              <a:rPr lang="es-PY" sz="1500" b="1" u="sng" dirty="0">
                <a:solidFill>
                  <a:srgbClr val="FF0000"/>
                </a:solidFill>
              </a:rPr>
              <a:t>O.G.360 - COMBUSTIBLES Y LUBRICANTES (GS. 1.590.159.180)</a:t>
            </a:r>
            <a:endParaRPr lang="es-PY" sz="1500" dirty="0">
              <a:solidFill>
                <a:srgbClr val="FF0000"/>
              </a:solidFill>
            </a:endParaRPr>
          </a:p>
          <a:p>
            <a:pPr algn="just"/>
            <a:r>
              <a:rPr lang="es-PY" sz="1500" dirty="0"/>
              <a:t>El rubro de combustibles y lubricantes previsto en el Anteproyecto de Presupuesto, es insuficiente considerando las necesidades de este Ministerio, ya que se deben realizar fiscalizaciones, notificaciones e intervenciones en todo el territorio nacional, además, para el uso tractores, </a:t>
            </a:r>
            <a:r>
              <a:rPr lang="es-PY" sz="1500" dirty="0" err="1"/>
              <a:t>desmalezadoras</a:t>
            </a:r>
            <a:r>
              <a:rPr lang="es-PY" sz="1500" dirty="0"/>
              <a:t>, motosierras, podadoras, generadores, motocicletas, entre otros, utilizadas principalmente en las Áreas Protegidas, cuyo funcionamiento requiere la carga de combustible.</a:t>
            </a:r>
          </a:p>
          <a:p>
            <a:pPr algn="just"/>
            <a:r>
              <a:rPr lang="es-PY" sz="1500" dirty="0"/>
              <a:t>También para el uso de lanchas por tareas de fiscalización en la que se requiera un patrullaje fluvial, y compra de lubricantes. </a:t>
            </a:r>
          </a:p>
          <a:p>
            <a:pPr algn="just"/>
            <a:r>
              <a:rPr lang="es-PY" sz="1500" b="1" dirty="0"/>
              <a:t> </a:t>
            </a:r>
            <a:endParaRPr lang="es-PY" sz="1500" dirty="0"/>
          </a:p>
          <a:p>
            <a:pPr algn="just"/>
            <a:r>
              <a:rPr lang="es-PY" sz="1500" b="1" u="sng" dirty="0">
                <a:solidFill>
                  <a:srgbClr val="FF0000"/>
                </a:solidFill>
              </a:rPr>
              <a:t>O.G.390 - OTROS BIENES DE CONSUMO (GS. 246.371.000)</a:t>
            </a:r>
            <a:endParaRPr lang="es-PY" sz="1500" dirty="0">
              <a:solidFill>
                <a:srgbClr val="FF0000"/>
              </a:solidFill>
            </a:endParaRPr>
          </a:p>
          <a:p>
            <a:pPr algn="just"/>
            <a:r>
              <a:rPr lang="es-PY" sz="1500" dirty="0"/>
              <a:t>El monto previsto será destinado a la compra de cubiertas, herramientas menores para el uso en los Departamentos de Servicios Generales y Talleres. Elementos de seguridad y Herramientas para </a:t>
            </a:r>
            <a:r>
              <a:rPr lang="es-PY" sz="1500" dirty="0"/>
              <a:t>G</a:t>
            </a:r>
            <a:r>
              <a:rPr lang="es-PY" sz="1500" dirty="0" smtClean="0"/>
              <a:t>uardaparques </a:t>
            </a:r>
            <a:r>
              <a:rPr lang="es-PY" sz="1500" dirty="0"/>
              <a:t>y </a:t>
            </a:r>
            <a:r>
              <a:rPr lang="es-PY" sz="1500" dirty="0"/>
              <a:t>F</a:t>
            </a:r>
            <a:r>
              <a:rPr lang="es-PY" sz="1500" dirty="0" smtClean="0"/>
              <a:t>iscalizadores </a:t>
            </a:r>
            <a:r>
              <a:rPr lang="es-PY" sz="1500" dirty="0"/>
              <a:t>inherentes a sus funciones.  </a:t>
            </a:r>
          </a:p>
        </p:txBody>
      </p:sp>
    </p:spTree>
    <p:extLst>
      <p:ext uri="{BB962C8B-B14F-4D97-AF65-F5344CB8AC3E}">
        <p14:creationId xmlns:p14="http://schemas.microsoft.com/office/powerpoint/2010/main" val="3146857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1519" y="4229671"/>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1043" y="4360818"/>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6698" y="4229671"/>
            <a:ext cx="1585361" cy="554299"/>
          </a:xfrm>
          <a:prstGeom prst="rect">
            <a:avLst/>
          </a:prstGeom>
        </p:spPr>
      </p:pic>
      <p:sp>
        <p:nvSpPr>
          <p:cNvPr id="9" name="2 Subtítulo"/>
          <p:cNvSpPr txBox="1">
            <a:spLocks/>
          </p:cNvSpPr>
          <p:nvPr/>
        </p:nvSpPr>
        <p:spPr>
          <a:xfrm>
            <a:off x="813925" y="1056645"/>
            <a:ext cx="7585545" cy="33041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Y" sz="1800" b="1" dirty="0" smtClean="0">
                <a:solidFill>
                  <a:schemeClr val="accent1">
                    <a:lumMod val="50000"/>
                  </a:schemeClr>
                </a:solidFill>
                <a:latin typeface="gotham"/>
              </a:rPr>
              <a:t>OBJETIVOS DE LA INSTITUCIÓN</a:t>
            </a:r>
          </a:p>
          <a:p>
            <a:pPr marL="0" indent="0" algn="ctr">
              <a:buNone/>
            </a:pPr>
            <a:r>
              <a:rPr lang="es-PY" sz="1800" b="1" dirty="0" smtClean="0">
                <a:solidFill>
                  <a:schemeClr val="accent1">
                    <a:lumMod val="50000"/>
                  </a:schemeClr>
                </a:solidFill>
                <a:latin typeface="gotham"/>
              </a:rPr>
              <a:t>(PERIODO 2015 AL 2019)</a:t>
            </a:r>
          </a:p>
          <a:p>
            <a:endParaRPr lang="es-PY" sz="1800" b="1" dirty="0" smtClean="0"/>
          </a:p>
          <a:p>
            <a:pPr marL="0" indent="0" algn="just">
              <a:buNone/>
            </a:pPr>
            <a:r>
              <a:rPr lang="es-PY" sz="1800" dirty="0" smtClean="0">
                <a:solidFill>
                  <a:schemeClr val="bg2">
                    <a:lumMod val="25000"/>
                  </a:schemeClr>
                </a:solidFill>
              </a:rPr>
              <a:t>Formular, coordinar, ejecutar y fiscalizar la Política Ambiental Nacional.</a:t>
            </a:r>
          </a:p>
          <a:p>
            <a:pPr algn="just"/>
            <a:endParaRPr lang="es-PY" sz="1800" dirty="0" smtClean="0">
              <a:solidFill>
                <a:schemeClr val="bg2">
                  <a:lumMod val="25000"/>
                </a:schemeClr>
              </a:solidFill>
            </a:endParaRPr>
          </a:p>
          <a:p>
            <a:pPr marL="0" indent="0" algn="just">
              <a:buNone/>
            </a:pPr>
            <a:r>
              <a:rPr lang="es-PY" sz="1800" dirty="0" smtClean="0">
                <a:solidFill>
                  <a:schemeClr val="bg2">
                    <a:lumMod val="25000"/>
                  </a:schemeClr>
                </a:solidFill>
              </a:rPr>
              <a:t>Promover y consolidar la Gestión Ambiental con especial atención en los recursos naturales y la Biodiversidad en forma eficiente y eficaz en el marco del desarrollo sostenible del país.</a:t>
            </a:r>
            <a:endParaRPr lang="es-PY" sz="1800" dirty="0">
              <a:solidFill>
                <a:schemeClr val="bg2">
                  <a:lumMod val="25000"/>
                </a:schemeClr>
              </a:solidFill>
            </a:endParaRPr>
          </a:p>
        </p:txBody>
      </p:sp>
    </p:spTree>
    <p:extLst>
      <p:ext uri="{BB962C8B-B14F-4D97-AF65-F5344CB8AC3E}">
        <p14:creationId xmlns:p14="http://schemas.microsoft.com/office/powerpoint/2010/main" val="1076586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473944" y="697866"/>
            <a:ext cx="8021182" cy="3785652"/>
          </a:xfrm>
          <a:prstGeom prst="rect">
            <a:avLst/>
          </a:prstGeom>
        </p:spPr>
        <p:txBody>
          <a:bodyPr wrap="square">
            <a:spAutoFit/>
          </a:bodyPr>
          <a:lstStyle/>
          <a:p>
            <a:pPr algn="just"/>
            <a:r>
              <a:rPr lang="es-PY" sz="1500" b="1" u="sng" dirty="0">
                <a:solidFill>
                  <a:srgbClr val="FF0000"/>
                </a:solidFill>
              </a:rPr>
              <a:t>O.G.520 - CONSTRUCCIONES (GS. 2.000.000.000)</a:t>
            </a:r>
            <a:endParaRPr lang="es-PY" sz="1500" dirty="0">
              <a:solidFill>
                <a:srgbClr val="FF0000"/>
              </a:solidFill>
            </a:endParaRPr>
          </a:p>
          <a:p>
            <a:pPr algn="just"/>
            <a:endParaRPr lang="es-PY" sz="1500" dirty="0"/>
          </a:p>
          <a:p>
            <a:pPr algn="just"/>
            <a:r>
              <a:rPr lang="es-PY" sz="1500" dirty="0"/>
              <a:t>Con este monto previsto la Institución destinará a la construcción de edificaciones nuevas en la Sede Central, Oficinas Regionales y Parques Nacionales dependientes del Ministerio del Ambiente.</a:t>
            </a:r>
          </a:p>
          <a:p>
            <a:pPr algn="just"/>
            <a:endParaRPr lang="es-PY" sz="1500" dirty="0"/>
          </a:p>
          <a:p>
            <a:pPr algn="just"/>
            <a:r>
              <a:rPr lang="es-PY" sz="1500" dirty="0"/>
              <a:t>En tal sentido, se informa que existen zonas donde la Institución posee terreno pero no así con edificios para cumplir funciones de vigilancia y/o control en el marco de las leyes ambientales. Un ejemplo de esto es la donación de un terreno realizada por la Gobernación de San Juan Bautista Misiones, donde no se cuenta con edificaciones para la realización de actividades,</a:t>
            </a:r>
            <a:r>
              <a:rPr lang="es-PY" sz="1500" b="1" dirty="0"/>
              <a:t> Parque Nacional Cerro </a:t>
            </a:r>
            <a:r>
              <a:rPr lang="es-PY" sz="1500" b="1" dirty="0" err="1"/>
              <a:t>Koi</a:t>
            </a:r>
            <a:r>
              <a:rPr lang="es-PY" sz="1500" b="1" dirty="0"/>
              <a:t> - Departamento Central: </a:t>
            </a:r>
            <a:r>
              <a:rPr lang="es-PY" sz="1500" dirty="0"/>
              <a:t>Construcción de Vivienda para </a:t>
            </a:r>
            <a:r>
              <a:rPr lang="es-PY" sz="1500" dirty="0" err="1"/>
              <a:t>Guardaparques</a:t>
            </a:r>
            <a:r>
              <a:rPr lang="es-PY" sz="1500" dirty="0"/>
              <a:t>.</a:t>
            </a:r>
          </a:p>
          <a:p>
            <a:pPr algn="just"/>
            <a:endParaRPr lang="es-PY" sz="1500" dirty="0"/>
          </a:p>
          <a:p>
            <a:pPr algn="just"/>
            <a:r>
              <a:rPr lang="es-PY" sz="1500" dirty="0"/>
              <a:t>Puestos de Control en los Recursos Manejado como </a:t>
            </a:r>
            <a:r>
              <a:rPr lang="es-PY" sz="1500" dirty="0" err="1"/>
              <a:t>Ybyturuzu</a:t>
            </a:r>
            <a:r>
              <a:rPr lang="es-PY" sz="1500" dirty="0"/>
              <a:t>, </a:t>
            </a:r>
            <a:r>
              <a:rPr lang="es-PY" sz="1500" dirty="0" err="1"/>
              <a:t>Ypacarai</a:t>
            </a:r>
            <a:r>
              <a:rPr lang="es-PY" sz="1500" dirty="0"/>
              <a:t>, </a:t>
            </a:r>
            <a:r>
              <a:rPr lang="es-PY" sz="1500" dirty="0" err="1"/>
              <a:t>Ypoa</a:t>
            </a:r>
            <a:r>
              <a:rPr lang="es-PY" sz="1500" dirty="0"/>
              <a:t>, Monumento Natural Cerro </a:t>
            </a:r>
            <a:r>
              <a:rPr lang="es-PY" sz="1500" dirty="0" err="1"/>
              <a:t>Acay</a:t>
            </a:r>
            <a:endParaRPr lang="es-PY" sz="1500" dirty="0"/>
          </a:p>
          <a:p>
            <a:pPr algn="just"/>
            <a:r>
              <a:rPr lang="es-PY" sz="1500" dirty="0"/>
              <a:t>La Sede Central no cuenta con suficientes oficinas para brindar un buen servicio y por ende es necesario realizar nuevas construcciones, así como también en las regionales en donde es necesario edificar puestos de control.</a:t>
            </a:r>
          </a:p>
        </p:txBody>
      </p:sp>
    </p:spTree>
    <p:extLst>
      <p:ext uri="{BB962C8B-B14F-4D97-AF65-F5344CB8AC3E}">
        <p14:creationId xmlns:p14="http://schemas.microsoft.com/office/powerpoint/2010/main" val="282515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80446" y="1009599"/>
            <a:ext cx="7997465" cy="3046988"/>
          </a:xfrm>
          <a:prstGeom prst="rect">
            <a:avLst/>
          </a:prstGeom>
        </p:spPr>
        <p:txBody>
          <a:bodyPr wrap="square">
            <a:spAutoFit/>
          </a:bodyPr>
          <a:lstStyle/>
          <a:p>
            <a:pPr algn="just"/>
            <a:r>
              <a:rPr lang="es-PY" sz="1600" b="1" u="sng" dirty="0">
                <a:solidFill>
                  <a:srgbClr val="FF0000"/>
                </a:solidFill>
              </a:rPr>
              <a:t>O.G. - 530 ADQ. DE MAQ., EQU. Y HERRAMIENTAS EN GRAL. (GS. 2.202.170.000)</a:t>
            </a:r>
            <a:endParaRPr lang="es-PY" sz="1600" dirty="0">
              <a:solidFill>
                <a:srgbClr val="FF0000"/>
              </a:solidFill>
            </a:endParaRPr>
          </a:p>
          <a:p>
            <a:pPr algn="just"/>
            <a:r>
              <a:rPr lang="es-PY" sz="1600" dirty="0"/>
              <a:t>El rubro de inversión es necesario, para la compra de más vehículos, tractores, </a:t>
            </a:r>
            <a:r>
              <a:rPr lang="es-PY" sz="1600" dirty="0" err="1"/>
              <a:t>desmalezadoras</a:t>
            </a:r>
            <a:r>
              <a:rPr lang="es-PY" sz="1600" dirty="0"/>
              <a:t>, motobombas de agua, lanchas, generador, báscula para pesaje de producto pesquero y otras maquinarias inherentes a las funciones y necesidades de la Institución. También para adquisición  Equipos de comunicaciones y señalamiento, entre otros.</a:t>
            </a:r>
          </a:p>
          <a:p>
            <a:pPr algn="just"/>
            <a:r>
              <a:rPr lang="es-PY" sz="1600" b="1" dirty="0"/>
              <a:t> </a:t>
            </a:r>
            <a:endParaRPr lang="es-PY" sz="1600" dirty="0"/>
          </a:p>
          <a:p>
            <a:pPr algn="just"/>
            <a:r>
              <a:rPr lang="es-PY" sz="1600" b="1" u="sng" dirty="0">
                <a:solidFill>
                  <a:srgbClr val="FF0000"/>
                </a:solidFill>
              </a:rPr>
              <a:t>O.G.540 ADQUISICIÓN. DE EQUIPOS DE OFICINA Y COMPUTACIÓN (GS. 1.099.000.000)</a:t>
            </a:r>
            <a:endParaRPr lang="es-PY" sz="1600" dirty="0">
              <a:solidFill>
                <a:srgbClr val="FF0000"/>
              </a:solidFill>
            </a:endParaRPr>
          </a:p>
          <a:p>
            <a:pPr algn="just"/>
            <a:r>
              <a:rPr lang="es-PY" sz="1600" dirty="0"/>
              <a:t>Esta Administración pretende modernizar la infraestructura informática y los equipo de oficina principalmente en las bocas de cobranzas y emisión de licencia, donde existen manejo de valores, dando así a los usuario comodidad y la rápida atención, y así también evitar la emisión de recibos de dinero en forma manual y otros procesos arcaicos. Así como para adquisición de Muebles y Enseres para todas las reparticiones de la Institución.</a:t>
            </a:r>
          </a:p>
        </p:txBody>
      </p:sp>
    </p:spTree>
    <p:extLst>
      <p:ext uri="{BB962C8B-B14F-4D97-AF65-F5344CB8AC3E}">
        <p14:creationId xmlns:p14="http://schemas.microsoft.com/office/powerpoint/2010/main" val="4269504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08883" y="1334748"/>
            <a:ext cx="7951303" cy="1754326"/>
          </a:xfrm>
          <a:prstGeom prst="rect">
            <a:avLst/>
          </a:prstGeom>
        </p:spPr>
        <p:txBody>
          <a:bodyPr wrap="square">
            <a:spAutoFit/>
          </a:bodyPr>
          <a:lstStyle/>
          <a:p>
            <a:pPr algn="just"/>
            <a:r>
              <a:rPr lang="es-PY" b="1" u="sng" dirty="0">
                <a:solidFill>
                  <a:srgbClr val="FF0000"/>
                </a:solidFill>
              </a:rPr>
              <a:t>O.G. 570 ADQUISICIÓN DE ACTIVOS INTANGIBLES (GS. 50.000.000)</a:t>
            </a:r>
          </a:p>
          <a:p>
            <a:pPr algn="just"/>
            <a:endParaRPr lang="es-PY" dirty="0"/>
          </a:p>
          <a:p>
            <a:pPr algn="just"/>
            <a:r>
              <a:rPr lang="es-PY" dirty="0"/>
              <a:t>La Dirección Administrativa priorizara los programas de computación o software, para la rápida ejecución de las tareas computarizadas, se considera razonable el monto previsto ya que las mismas incluyen la adquisición de derechos para el uso de Licencia.</a:t>
            </a:r>
          </a:p>
        </p:txBody>
      </p:sp>
    </p:spTree>
    <p:extLst>
      <p:ext uri="{BB962C8B-B14F-4D97-AF65-F5344CB8AC3E}">
        <p14:creationId xmlns:p14="http://schemas.microsoft.com/office/powerpoint/2010/main" val="729286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40690" y="627399"/>
            <a:ext cx="8037221" cy="3754874"/>
          </a:xfrm>
          <a:prstGeom prst="rect">
            <a:avLst/>
          </a:prstGeom>
        </p:spPr>
        <p:txBody>
          <a:bodyPr wrap="square">
            <a:spAutoFit/>
          </a:bodyPr>
          <a:lstStyle/>
          <a:p>
            <a:pPr algn="just"/>
            <a:r>
              <a:rPr lang="es-PY" sz="1400" b="1" u="sng" dirty="0">
                <a:solidFill>
                  <a:srgbClr val="FF0000"/>
                </a:solidFill>
              </a:rPr>
              <a:t>O.G.590 OTROS GASTOS DE INVERSIÓN Y REPARACIONES MAYORES (GS. 500.000.000)</a:t>
            </a:r>
            <a:endParaRPr lang="es-PY" sz="1400" dirty="0">
              <a:solidFill>
                <a:srgbClr val="FF0000"/>
              </a:solidFill>
            </a:endParaRPr>
          </a:p>
          <a:p>
            <a:pPr algn="just"/>
            <a:r>
              <a:rPr lang="es-PY" sz="1400" dirty="0"/>
              <a:t>El rubro será destinado, para la reparación edilicia que sobrepase lo establecido en la reparación mayor, que la necesidad es para toda la dependencia de la Secretaria del Ambiente, Regionales y la Sede Central como el caso de los Parques Nacionales</a:t>
            </a:r>
          </a:p>
          <a:p>
            <a:pPr marL="342900" lvl="0" indent="-342900" algn="just">
              <a:buFont typeface="Wingdings" pitchFamily="2" charset="2"/>
              <a:buChar char="ü"/>
            </a:pPr>
            <a:r>
              <a:rPr lang="es-PY" sz="1400" b="1" dirty="0"/>
              <a:t>Parque Nacional Cerro Cora - Departamento. de Amambay.</a:t>
            </a:r>
            <a:endParaRPr lang="es-PY" sz="1400" dirty="0"/>
          </a:p>
          <a:p>
            <a:pPr marL="354013" lvl="0" algn="just"/>
            <a:r>
              <a:rPr lang="es-PY" sz="1400" dirty="0"/>
              <a:t>Reparaciones Mayores: Vivienda de </a:t>
            </a:r>
            <a:r>
              <a:rPr lang="es-PY" sz="1400" dirty="0"/>
              <a:t>G</a:t>
            </a:r>
            <a:r>
              <a:rPr lang="es-PY" sz="1400" dirty="0" smtClean="0"/>
              <a:t>uardaparques</a:t>
            </a:r>
            <a:r>
              <a:rPr lang="es-PY" sz="1400" dirty="0"/>
              <a:t>, monumento histórico, Puesto de Control Picada Lorito y Área de visitantes y de camping.</a:t>
            </a:r>
          </a:p>
          <a:p>
            <a:pPr marL="342900" lvl="0" indent="-342900" algn="just">
              <a:buFont typeface="Wingdings" pitchFamily="2" charset="2"/>
              <a:buChar char="ü"/>
            </a:pPr>
            <a:r>
              <a:rPr lang="es-PY" sz="1400" b="1" dirty="0"/>
              <a:t>Parque Nacional de Paso Bravo - Departamento de Concepción.</a:t>
            </a:r>
            <a:endParaRPr lang="es-PY" sz="1400" dirty="0"/>
          </a:p>
          <a:p>
            <a:pPr marL="354013" lvl="0" algn="just"/>
            <a:r>
              <a:rPr lang="es-PY" sz="1400" dirty="0"/>
              <a:t>Reparaciones Mayores: Vivienda de G</a:t>
            </a:r>
            <a:r>
              <a:rPr lang="es-PY" sz="1400" dirty="0" smtClean="0"/>
              <a:t>uardaparques</a:t>
            </a:r>
            <a:r>
              <a:rPr lang="es-PY" sz="1400" dirty="0"/>
              <a:t>, Sede Administrativa y Puesto de Control Sofía, Puesto de Control Reyes </a:t>
            </a:r>
            <a:r>
              <a:rPr lang="es-PY" sz="1400" dirty="0" err="1"/>
              <a:t>cue</a:t>
            </a:r>
            <a:r>
              <a:rPr lang="es-PY" sz="1400" dirty="0"/>
              <a:t> y Puesto de Control Caracol.</a:t>
            </a:r>
          </a:p>
          <a:p>
            <a:pPr marL="342900" lvl="0" indent="-342900" algn="just">
              <a:buFont typeface="Wingdings" pitchFamily="2" charset="2"/>
              <a:buChar char="ü"/>
            </a:pPr>
            <a:r>
              <a:rPr lang="es-PY" sz="1400" b="1" dirty="0"/>
              <a:t>Parque Nacional San Luis - Departamento de Concepción.</a:t>
            </a:r>
            <a:endParaRPr lang="es-PY" sz="1400" dirty="0"/>
          </a:p>
          <a:p>
            <a:pPr marL="354013" lvl="0" algn="just"/>
            <a:r>
              <a:rPr lang="es-PY" sz="1400" dirty="0"/>
              <a:t>Reparaciones Mayores: Sede Administrativa y Laboratorio.</a:t>
            </a:r>
          </a:p>
          <a:p>
            <a:pPr marL="342900" lvl="0" indent="-342900" algn="just">
              <a:buFont typeface="Wingdings" pitchFamily="2" charset="2"/>
              <a:buChar char="ü"/>
            </a:pPr>
            <a:r>
              <a:rPr lang="es-PY" sz="1400" b="1" dirty="0"/>
              <a:t>Parque Nacional Defensores del Chaco - Departamento de Alto Paraguay.</a:t>
            </a:r>
            <a:endParaRPr lang="es-PY" sz="1400" dirty="0"/>
          </a:p>
          <a:p>
            <a:pPr marL="354013" lvl="0" algn="just"/>
            <a:r>
              <a:rPr lang="es-PY" sz="1400" dirty="0"/>
              <a:t>Reparaciones Mayores: Sede Administrativa, Sede para Visitantes, Puesto de Control Cerro León, </a:t>
            </a:r>
            <a:r>
              <a:rPr lang="es-PY" sz="1400" dirty="0" err="1"/>
              <a:t>Lagerenza’i</a:t>
            </a:r>
            <a:r>
              <a:rPr lang="es-PY" sz="1400" dirty="0"/>
              <a:t> y Agua Dulce.</a:t>
            </a:r>
          </a:p>
          <a:p>
            <a:pPr marL="342900" lvl="0" indent="-342900" algn="just">
              <a:buFont typeface="Wingdings" pitchFamily="2" charset="2"/>
              <a:buChar char="ü"/>
            </a:pPr>
            <a:r>
              <a:rPr lang="es-PY" sz="1400" b="1" dirty="0"/>
              <a:t>Parque Nacional Tte. </a:t>
            </a:r>
            <a:r>
              <a:rPr lang="es-PY" sz="1400" b="1" dirty="0" err="1"/>
              <a:t>Agripino</a:t>
            </a:r>
            <a:r>
              <a:rPr lang="es-PY" sz="1400" b="1" dirty="0"/>
              <a:t> Enciso - Departamento de Alto Paraguay.</a:t>
            </a:r>
            <a:endParaRPr lang="es-PY" sz="1400" dirty="0"/>
          </a:p>
          <a:p>
            <a:pPr marL="354013" lvl="0" algn="just"/>
            <a:r>
              <a:rPr lang="es-PY" sz="1400" dirty="0"/>
              <a:t>Reparaciones Mayores: Sede Administrativa y Sede para Visitantes.</a:t>
            </a:r>
          </a:p>
        </p:txBody>
      </p:sp>
    </p:spTree>
    <p:extLst>
      <p:ext uri="{BB962C8B-B14F-4D97-AF65-F5344CB8AC3E}">
        <p14:creationId xmlns:p14="http://schemas.microsoft.com/office/powerpoint/2010/main" val="2017669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36713" y="676717"/>
            <a:ext cx="7784325" cy="3754874"/>
          </a:xfrm>
          <a:prstGeom prst="rect">
            <a:avLst/>
          </a:prstGeom>
        </p:spPr>
        <p:txBody>
          <a:bodyPr wrap="square">
            <a:spAutoFit/>
          </a:bodyPr>
          <a:lstStyle/>
          <a:p>
            <a:pPr algn="just"/>
            <a:r>
              <a:rPr lang="es-PY" sz="1400" b="1" u="sng" dirty="0">
                <a:solidFill>
                  <a:srgbClr val="FF0000"/>
                </a:solidFill>
              </a:rPr>
              <a:t>O.G.590 OTROS GASTOS DE INVERSIÓN Y REPARACIONES MAYORES (GS. 500.000.000</a:t>
            </a:r>
            <a:r>
              <a:rPr lang="es-PY" sz="1400" b="1" u="sng" dirty="0" smtClean="0">
                <a:solidFill>
                  <a:srgbClr val="FF0000"/>
                </a:solidFill>
              </a:rPr>
              <a:t>)</a:t>
            </a:r>
            <a:endParaRPr lang="es-PY" sz="1400" b="1" dirty="0">
              <a:solidFill>
                <a:srgbClr val="FF0000"/>
              </a:solidFill>
            </a:endParaRPr>
          </a:p>
          <a:p>
            <a:pPr marL="342900" lvl="0" indent="-342900" algn="just">
              <a:buFont typeface="Wingdings" pitchFamily="2" charset="2"/>
              <a:buChar char="ü"/>
            </a:pPr>
            <a:r>
              <a:rPr lang="es-PY" sz="1400" b="1" dirty="0"/>
              <a:t>Parque Nacional Ñacunday - Departamento de Alto Paraná.</a:t>
            </a:r>
            <a:endParaRPr lang="es-PY" sz="1400" dirty="0"/>
          </a:p>
          <a:p>
            <a:pPr marL="354013" lvl="0" algn="just"/>
            <a:r>
              <a:rPr lang="es-PY" sz="1400" dirty="0"/>
              <a:t>Reparaciones Menores: Sede Administrativa (Circuito Eléctrico).</a:t>
            </a:r>
          </a:p>
          <a:p>
            <a:pPr marL="342900" lvl="0" indent="-342900" algn="just">
              <a:buFont typeface="Wingdings" pitchFamily="2" charset="2"/>
              <a:buChar char="ü"/>
            </a:pPr>
            <a:r>
              <a:rPr lang="es-PY" sz="1400" b="1" dirty="0"/>
              <a:t>Parque Nacional </a:t>
            </a:r>
            <a:r>
              <a:rPr lang="es-PY" sz="1400" b="1" dirty="0" err="1"/>
              <a:t>Ybycui</a:t>
            </a:r>
            <a:r>
              <a:rPr lang="es-PY" sz="1400" b="1" dirty="0"/>
              <a:t> - Departamento de Paraguarí.</a:t>
            </a:r>
            <a:endParaRPr lang="es-PY" sz="1400" dirty="0"/>
          </a:p>
          <a:p>
            <a:pPr marL="354013" lvl="0" algn="just"/>
            <a:r>
              <a:rPr lang="es-PY" sz="1400" dirty="0"/>
              <a:t>Reparaciones Mayores: Museo, Sede Administrativa, Vivienda de </a:t>
            </a:r>
            <a:r>
              <a:rPr lang="es-PY" sz="1400" dirty="0" err="1"/>
              <a:t>Guardaparques</a:t>
            </a:r>
            <a:r>
              <a:rPr lang="es-PY" sz="1400" dirty="0"/>
              <a:t>, caseta y Área Recreativa.</a:t>
            </a:r>
          </a:p>
          <a:p>
            <a:pPr marL="342900" lvl="0" indent="-342900" algn="just">
              <a:buFont typeface="Wingdings" pitchFamily="2" charset="2"/>
              <a:buChar char="ü"/>
            </a:pPr>
            <a:r>
              <a:rPr lang="es-PY" sz="1400" b="1" dirty="0"/>
              <a:t>Parque Nacional Caazapá - Departamento de Caazapá.</a:t>
            </a:r>
            <a:endParaRPr lang="es-PY" sz="1400" dirty="0"/>
          </a:p>
          <a:p>
            <a:pPr marL="354013" lvl="0" algn="just"/>
            <a:r>
              <a:rPr lang="es-PY" sz="1400" dirty="0"/>
              <a:t>Reparaciones Mayores: Puesto de Control Cristal, Puesto de Control </a:t>
            </a:r>
            <a:r>
              <a:rPr lang="es-PY" sz="1400" dirty="0" err="1"/>
              <a:t>Enramadita</a:t>
            </a:r>
            <a:r>
              <a:rPr lang="es-PY" sz="1400" dirty="0"/>
              <a:t> y Sede Administrativa </a:t>
            </a:r>
            <a:r>
              <a:rPr lang="es-PY" sz="1400" dirty="0" err="1"/>
              <a:t>Apepu</a:t>
            </a:r>
            <a:r>
              <a:rPr lang="es-PY" sz="1400" dirty="0"/>
              <a:t>.</a:t>
            </a:r>
          </a:p>
          <a:p>
            <a:pPr marL="342900" lvl="0" indent="-342900" algn="just">
              <a:buFont typeface="Wingdings" pitchFamily="2" charset="2"/>
              <a:buChar char="ü"/>
            </a:pPr>
            <a:r>
              <a:rPr lang="es-PY" sz="1400" b="1" dirty="0"/>
              <a:t>Monumento Científico Moisés - Bertoni, Departamento de Alto Paraná.</a:t>
            </a:r>
            <a:endParaRPr lang="es-PY" sz="1400" dirty="0"/>
          </a:p>
          <a:p>
            <a:pPr marL="354013" lvl="0" algn="just"/>
            <a:r>
              <a:rPr lang="es-PY" sz="1400" dirty="0"/>
              <a:t>Reparaciones Mayores: Vivienda de </a:t>
            </a:r>
            <a:r>
              <a:rPr lang="es-PY" sz="1400" dirty="0" err="1"/>
              <a:t>Guardaparques</a:t>
            </a:r>
            <a:r>
              <a:rPr lang="es-PY" sz="1400" dirty="0"/>
              <a:t> y puesto de Control</a:t>
            </a:r>
          </a:p>
          <a:p>
            <a:pPr marL="342900" lvl="0" indent="-342900" algn="just">
              <a:buFont typeface="Wingdings" pitchFamily="2" charset="2"/>
              <a:buChar char="ü"/>
            </a:pPr>
            <a:r>
              <a:rPr lang="es-PY" sz="1400" b="1" dirty="0"/>
              <a:t>Oficina Regional de Pesca de Pilar - Departamento de Ñeembucú.</a:t>
            </a:r>
            <a:endParaRPr lang="es-PY" sz="1400" dirty="0"/>
          </a:p>
          <a:p>
            <a:pPr marL="354013" lvl="0" algn="just"/>
            <a:r>
              <a:rPr lang="es-PY" sz="1400" dirty="0"/>
              <a:t>Construcción de galpón para resguardo de embarcación.</a:t>
            </a:r>
          </a:p>
          <a:p>
            <a:pPr marL="354013" lvl="0" algn="just"/>
            <a:r>
              <a:rPr lang="es-PY" sz="1400" dirty="0"/>
              <a:t>Canalización para desagüe fluvial.</a:t>
            </a:r>
          </a:p>
          <a:p>
            <a:pPr marL="342900" lvl="0" indent="-342900" algn="just">
              <a:buFont typeface="Wingdings" pitchFamily="2" charset="2"/>
              <a:buChar char="ü"/>
            </a:pPr>
            <a:r>
              <a:rPr lang="es-PY" sz="1400" b="1" dirty="0"/>
              <a:t>Oficina Regional de Pesca de Misiones - Departamento de Misiones.</a:t>
            </a:r>
            <a:endParaRPr lang="es-PY" sz="1400" dirty="0"/>
          </a:p>
          <a:p>
            <a:pPr marL="354013" lvl="0" algn="just"/>
            <a:r>
              <a:rPr lang="es-PY" sz="1400" dirty="0"/>
              <a:t>Construcción de Sede, ya que se cuenta con una propiedad en dicha Ciudad pero se encuentra sin edificar.</a:t>
            </a:r>
          </a:p>
        </p:txBody>
      </p:sp>
    </p:spTree>
    <p:extLst>
      <p:ext uri="{BB962C8B-B14F-4D97-AF65-F5344CB8AC3E}">
        <p14:creationId xmlns:p14="http://schemas.microsoft.com/office/powerpoint/2010/main" val="2814743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477851" y="908232"/>
            <a:ext cx="8013367" cy="3046988"/>
          </a:xfrm>
          <a:prstGeom prst="rect">
            <a:avLst/>
          </a:prstGeom>
        </p:spPr>
        <p:txBody>
          <a:bodyPr wrap="square">
            <a:spAutoFit/>
          </a:bodyPr>
          <a:lstStyle/>
          <a:p>
            <a:pPr algn="just"/>
            <a:r>
              <a:rPr lang="es-ES" sz="1600" b="1" u="sng" dirty="0">
                <a:solidFill>
                  <a:srgbClr val="FF0000"/>
                </a:solidFill>
              </a:rPr>
              <a:t>841- BECAS</a:t>
            </a:r>
            <a:r>
              <a:rPr lang="es-ES" sz="1600" b="1" dirty="0">
                <a:solidFill>
                  <a:srgbClr val="FF0000"/>
                </a:solidFill>
              </a:rPr>
              <a:t> (G. 120.000.000)</a:t>
            </a:r>
            <a:endParaRPr lang="es-PY" sz="1600" dirty="0">
              <a:solidFill>
                <a:srgbClr val="FF0000"/>
              </a:solidFill>
            </a:endParaRPr>
          </a:p>
          <a:p>
            <a:pPr algn="just"/>
            <a:r>
              <a:rPr lang="es-ES" sz="1600" dirty="0"/>
              <a:t>Para el pago de capacitación, adiestramiento y perfeccionamiento del personal orientados a mejorar la gestión y el servicio de la Institución.</a:t>
            </a:r>
          </a:p>
          <a:p>
            <a:pPr algn="just"/>
            <a:endParaRPr lang="es-PY" sz="1600" dirty="0"/>
          </a:p>
          <a:p>
            <a:pPr algn="just"/>
            <a:r>
              <a:rPr lang="es-ES" sz="1600" dirty="0"/>
              <a:t>El Ministerio del Ambiente y Desarrollo Sostenible cuenta con un plantel de funcionarios calificados de distintas áreas como ser: Biólogos, Ing. Agrónomos, Ing. Forestales, Ing. Ambiental, Químico Industrial, Hidrólogos, Veterinarios, Ing. Industrial, Abogados y profesionales de las ciencias económicas, entre otros.</a:t>
            </a:r>
          </a:p>
          <a:p>
            <a:pPr algn="just"/>
            <a:endParaRPr lang="es-PY" sz="1600" dirty="0"/>
          </a:p>
          <a:p>
            <a:pPr algn="just"/>
            <a:r>
              <a:rPr lang="es-ES" sz="1600" dirty="0"/>
              <a:t>Con las actividades de capacitación, a través del O.G. 841, se busca complementar y actualizar profesionales, destrezas o actividades necesarias para mejorar el rendimiento de los funcionarios del MADES, en el cumplimiento de sus funciones o labores. </a:t>
            </a:r>
            <a:endParaRPr lang="es-PY" sz="1600" dirty="0"/>
          </a:p>
        </p:txBody>
      </p:sp>
    </p:spTree>
    <p:extLst>
      <p:ext uri="{BB962C8B-B14F-4D97-AF65-F5344CB8AC3E}">
        <p14:creationId xmlns:p14="http://schemas.microsoft.com/office/powerpoint/2010/main" val="651428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489846" y="544335"/>
            <a:ext cx="7989378" cy="3970318"/>
          </a:xfrm>
          <a:prstGeom prst="rect">
            <a:avLst/>
          </a:prstGeom>
        </p:spPr>
        <p:txBody>
          <a:bodyPr wrap="square">
            <a:spAutoFit/>
          </a:bodyPr>
          <a:lstStyle/>
          <a:p>
            <a:pPr algn="just"/>
            <a:r>
              <a:rPr lang="es-ES" sz="1400" b="1" u="sng" dirty="0">
                <a:solidFill>
                  <a:srgbClr val="FF0000"/>
                </a:solidFill>
              </a:rPr>
              <a:t>841- BECAS</a:t>
            </a:r>
            <a:r>
              <a:rPr lang="es-ES" sz="1400" b="1" dirty="0">
                <a:solidFill>
                  <a:srgbClr val="FF0000"/>
                </a:solidFill>
              </a:rPr>
              <a:t> (G. 120.000.000)</a:t>
            </a:r>
            <a:endParaRPr lang="es-PY" sz="1400" dirty="0">
              <a:solidFill>
                <a:srgbClr val="FF0000"/>
              </a:solidFill>
            </a:endParaRPr>
          </a:p>
          <a:p>
            <a:pPr algn="just"/>
            <a:r>
              <a:rPr lang="es-ES" sz="1400" b="1" u="sng" dirty="0" smtClean="0"/>
              <a:t>Entre </a:t>
            </a:r>
            <a:r>
              <a:rPr lang="es-ES" sz="1400" b="1" u="sng" dirty="0"/>
              <a:t>las concesiones de Becas previstas (a partir de 200 horas cátedras), se citan:</a:t>
            </a:r>
          </a:p>
          <a:p>
            <a:pPr algn="just"/>
            <a:endParaRPr lang="es-PY" sz="1400" dirty="0"/>
          </a:p>
          <a:p>
            <a:pPr marL="342900" lvl="0" indent="-342900" algn="just">
              <a:buFont typeface="Wingdings" pitchFamily="2" charset="2"/>
              <a:buChar char="ü"/>
            </a:pPr>
            <a:r>
              <a:rPr lang="es-ES" sz="1400" dirty="0"/>
              <a:t>Diplomados en Legislación Ambiental</a:t>
            </a:r>
            <a:endParaRPr lang="es-PY" sz="1400" dirty="0"/>
          </a:p>
          <a:p>
            <a:pPr marL="342900" lvl="0" indent="-342900" algn="just">
              <a:buFont typeface="Wingdings" pitchFamily="2" charset="2"/>
              <a:buChar char="ü"/>
            </a:pPr>
            <a:r>
              <a:rPr lang="es-ES" sz="1400" dirty="0"/>
              <a:t>Diplomados en Gestión Pública</a:t>
            </a:r>
            <a:endParaRPr lang="es-PY" sz="1400" dirty="0"/>
          </a:p>
          <a:p>
            <a:pPr marL="342900" lvl="0" indent="-342900" algn="just">
              <a:buFont typeface="Wingdings" pitchFamily="2" charset="2"/>
              <a:buChar char="ü"/>
            </a:pPr>
            <a:r>
              <a:rPr lang="es-ES" sz="1400" dirty="0"/>
              <a:t>Maestría en Gestión Ambiental</a:t>
            </a:r>
            <a:endParaRPr lang="es-PY" sz="1400" dirty="0"/>
          </a:p>
          <a:p>
            <a:pPr marL="342900" lvl="0" indent="-342900" algn="just">
              <a:buFont typeface="Wingdings" pitchFamily="2" charset="2"/>
              <a:buChar char="ü"/>
            </a:pPr>
            <a:r>
              <a:rPr lang="es-ES" sz="1400" dirty="0"/>
              <a:t>Postgrado en Finanzas y Contrataciones Públicas</a:t>
            </a:r>
            <a:endParaRPr lang="es-PY" sz="1400" dirty="0"/>
          </a:p>
          <a:p>
            <a:pPr marL="342900" lvl="0" indent="-342900" algn="just">
              <a:buFont typeface="Wingdings" pitchFamily="2" charset="2"/>
              <a:buChar char="ü"/>
            </a:pPr>
            <a:r>
              <a:rPr lang="es-ES" sz="1400" dirty="0"/>
              <a:t>Postgrado en Gobernanza Ambiental</a:t>
            </a:r>
            <a:endParaRPr lang="es-PY" sz="1400" dirty="0"/>
          </a:p>
          <a:p>
            <a:pPr marL="342900" lvl="0" indent="-342900" algn="just">
              <a:buFont typeface="Wingdings" pitchFamily="2" charset="2"/>
              <a:buChar char="ü"/>
            </a:pPr>
            <a:r>
              <a:rPr lang="es-ES" sz="1400" dirty="0"/>
              <a:t>Postgrado en Gestión y Derecho Laboral</a:t>
            </a:r>
            <a:endParaRPr lang="es-PY" sz="1400" dirty="0"/>
          </a:p>
          <a:p>
            <a:pPr marL="342900" lvl="0" indent="-342900" algn="just">
              <a:buFont typeface="Wingdings" pitchFamily="2" charset="2"/>
              <a:buChar char="ü"/>
            </a:pPr>
            <a:r>
              <a:rPr lang="es-ES" sz="1400" dirty="0"/>
              <a:t>Diplomado en materia de Cambios Climáticos</a:t>
            </a:r>
            <a:endParaRPr lang="es-PY" sz="1400" dirty="0"/>
          </a:p>
          <a:p>
            <a:pPr marL="342900" lvl="0" indent="-342900" algn="just">
              <a:buFont typeface="Wingdings" pitchFamily="2" charset="2"/>
              <a:buChar char="ü"/>
            </a:pPr>
            <a:r>
              <a:rPr lang="es-ES" sz="1400" dirty="0"/>
              <a:t>Maestría en Tecnología de la Información</a:t>
            </a:r>
            <a:endParaRPr lang="es-PY" sz="1400" dirty="0"/>
          </a:p>
          <a:p>
            <a:pPr marL="342900" lvl="0" indent="-342900" algn="just">
              <a:buFont typeface="Wingdings" pitchFamily="2" charset="2"/>
              <a:buChar char="ü"/>
            </a:pPr>
            <a:r>
              <a:rPr lang="es-ES" sz="1400" dirty="0"/>
              <a:t>Especialización en Gestión de Residuos</a:t>
            </a:r>
            <a:endParaRPr lang="es-PY" sz="1400" dirty="0"/>
          </a:p>
          <a:p>
            <a:pPr marL="342900" lvl="0" indent="-342900" algn="just">
              <a:buFont typeface="Wingdings" pitchFamily="2" charset="2"/>
              <a:buChar char="ü"/>
            </a:pPr>
            <a:r>
              <a:rPr lang="es-ES" sz="1400" dirty="0"/>
              <a:t>Especialización en Impacto Ambiental</a:t>
            </a:r>
            <a:endParaRPr lang="es-PY" sz="1400" dirty="0"/>
          </a:p>
          <a:p>
            <a:pPr marL="342900" lvl="0" indent="-342900" algn="just">
              <a:buFont typeface="Wingdings" pitchFamily="2" charset="2"/>
              <a:buChar char="ü"/>
            </a:pPr>
            <a:r>
              <a:rPr lang="es-ES" sz="1400" dirty="0"/>
              <a:t>Diplomado Internacional en Derecho de la Energía, Inversiones y Medio Ambiente</a:t>
            </a:r>
            <a:endParaRPr lang="es-PY" sz="1400" dirty="0"/>
          </a:p>
          <a:p>
            <a:pPr marL="342900" lvl="0" indent="-342900" algn="just">
              <a:buFont typeface="Wingdings" pitchFamily="2" charset="2"/>
              <a:buChar char="ü"/>
            </a:pPr>
            <a:r>
              <a:rPr lang="es-ES" sz="1400" dirty="0"/>
              <a:t>Diplomado en Auditoría de Gestión</a:t>
            </a:r>
            <a:endParaRPr lang="es-PY" sz="1400" dirty="0"/>
          </a:p>
          <a:p>
            <a:pPr algn="just"/>
            <a:endParaRPr lang="es-ES" sz="1400" b="1" i="1" dirty="0"/>
          </a:p>
          <a:p>
            <a:pPr algn="just"/>
            <a:r>
              <a:rPr lang="es-ES" sz="1400" b="1" i="1" dirty="0"/>
              <a:t>Fuente</a:t>
            </a:r>
            <a:r>
              <a:rPr lang="es-ES" sz="1400" i="1" dirty="0"/>
              <a:t>: Datos proveídos por la Dirección de Gestión del Talento Humano, para la proyección del Anteproyecto de Presupuesto 2019</a:t>
            </a:r>
            <a:endParaRPr lang="es-PY" sz="1400" dirty="0"/>
          </a:p>
        </p:txBody>
      </p:sp>
    </p:spTree>
    <p:extLst>
      <p:ext uri="{BB962C8B-B14F-4D97-AF65-F5344CB8AC3E}">
        <p14:creationId xmlns:p14="http://schemas.microsoft.com/office/powerpoint/2010/main" val="37757136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72495" y="1177019"/>
            <a:ext cx="8005416" cy="2308324"/>
          </a:xfrm>
          <a:prstGeom prst="rect">
            <a:avLst/>
          </a:prstGeom>
        </p:spPr>
        <p:txBody>
          <a:bodyPr wrap="square">
            <a:spAutoFit/>
          </a:bodyPr>
          <a:lstStyle/>
          <a:p>
            <a:pPr algn="just"/>
            <a:r>
              <a:rPr lang="es-ES" b="1" u="sng" dirty="0">
                <a:solidFill>
                  <a:srgbClr val="FF0000"/>
                </a:solidFill>
              </a:rPr>
              <a:t>845- INDEMNIZACIONES</a:t>
            </a:r>
            <a:r>
              <a:rPr lang="es-ES" b="1" dirty="0">
                <a:solidFill>
                  <a:srgbClr val="FF0000"/>
                </a:solidFill>
              </a:rPr>
              <a:t> (G. 1.000.000.000)</a:t>
            </a:r>
            <a:endParaRPr lang="es-PY" dirty="0">
              <a:solidFill>
                <a:srgbClr val="FF0000"/>
              </a:solidFill>
            </a:endParaRPr>
          </a:p>
          <a:p>
            <a:pPr algn="just"/>
            <a:endParaRPr lang="es-ES" dirty="0"/>
          </a:p>
          <a:p>
            <a:pPr algn="just"/>
            <a:r>
              <a:rPr lang="es-ES" dirty="0"/>
              <a:t>Para el pago de Indemnizaciones a funcionarios acogidos al Programa de Retiro Voluntario.</a:t>
            </a:r>
            <a:endParaRPr lang="es-PY" dirty="0"/>
          </a:p>
          <a:p>
            <a:pPr algn="just"/>
            <a:r>
              <a:rPr lang="es-ES" dirty="0"/>
              <a:t> </a:t>
            </a:r>
            <a:endParaRPr lang="es-PY" dirty="0"/>
          </a:p>
          <a:p>
            <a:pPr algn="just"/>
            <a:r>
              <a:rPr lang="es-ES" dirty="0"/>
              <a:t>El monto presupuestado posibilitará el pago de aproximadamente G. 250.000.000.- por persona, a un total de 4 (cuatro) funcionarios, priorizando específicamente a los funcionarios con problemas de salud.</a:t>
            </a:r>
            <a:endParaRPr lang="es-PY" dirty="0"/>
          </a:p>
        </p:txBody>
      </p:sp>
    </p:spTree>
    <p:extLst>
      <p:ext uri="{BB962C8B-B14F-4D97-AF65-F5344CB8AC3E}">
        <p14:creationId xmlns:p14="http://schemas.microsoft.com/office/powerpoint/2010/main" val="35008139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64680" y="1053688"/>
            <a:ext cx="8013231" cy="2862322"/>
          </a:xfrm>
          <a:prstGeom prst="rect">
            <a:avLst/>
          </a:prstGeom>
        </p:spPr>
        <p:txBody>
          <a:bodyPr wrap="square">
            <a:spAutoFit/>
          </a:bodyPr>
          <a:lstStyle/>
          <a:p>
            <a:pPr algn="just"/>
            <a:r>
              <a:rPr lang="es-ES" b="1" u="sng" dirty="0">
                <a:solidFill>
                  <a:srgbClr val="FF0000"/>
                </a:solidFill>
              </a:rPr>
              <a:t>851- TRANSFERENCIAS CORRIENTES AL SECTOR EXTERNO</a:t>
            </a:r>
            <a:r>
              <a:rPr lang="es-ES" b="1" dirty="0">
                <a:solidFill>
                  <a:srgbClr val="FF0000"/>
                </a:solidFill>
              </a:rPr>
              <a:t> (G. 200.000.000)</a:t>
            </a:r>
          </a:p>
          <a:p>
            <a:pPr algn="just"/>
            <a:endParaRPr lang="es-PY" dirty="0"/>
          </a:p>
          <a:p>
            <a:pPr algn="just"/>
            <a:r>
              <a:rPr lang="es-ES" dirty="0"/>
              <a:t>Para transferencia a organismos internacionales (pago de cuotas por convenios), en las que el Ministerio del Ambiente y Desarrollo Sostenible (MADES) es miembro activo en representación del Paraguay.</a:t>
            </a:r>
            <a:endParaRPr lang="es-PY" dirty="0"/>
          </a:p>
          <a:p>
            <a:pPr algn="just"/>
            <a:r>
              <a:rPr lang="es-ES" dirty="0"/>
              <a:t> </a:t>
            </a:r>
            <a:endParaRPr lang="es-PY" dirty="0"/>
          </a:p>
          <a:p>
            <a:pPr algn="just"/>
            <a:r>
              <a:rPr lang="es-ES" dirty="0"/>
              <a:t>Cabe mencionar que el MADES es la responsable de velar por el cumplimiento de compromisos asumidos como país ante Organismos Internacionales establecidos en Tratados y Convenios Internacionales con repercusión no sólo a nivel institucional sino también a nivel país.</a:t>
            </a:r>
            <a:endParaRPr lang="es-PY" dirty="0"/>
          </a:p>
        </p:txBody>
      </p:sp>
    </p:spTree>
    <p:extLst>
      <p:ext uri="{BB962C8B-B14F-4D97-AF65-F5344CB8AC3E}">
        <p14:creationId xmlns:p14="http://schemas.microsoft.com/office/powerpoint/2010/main" val="2663507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36713" y="880963"/>
            <a:ext cx="7895644" cy="3323987"/>
          </a:xfrm>
          <a:prstGeom prst="rect">
            <a:avLst/>
          </a:prstGeom>
        </p:spPr>
        <p:txBody>
          <a:bodyPr wrap="square">
            <a:spAutoFit/>
          </a:bodyPr>
          <a:lstStyle/>
          <a:p>
            <a:pPr algn="just"/>
            <a:r>
              <a:rPr lang="es-ES" sz="1500" b="1" u="sng" dirty="0">
                <a:solidFill>
                  <a:srgbClr val="FF0000"/>
                </a:solidFill>
              </a:rPr>
              <a:t>910- PAGO DE IMPUESTOS, TASAS, GASTOS JUDICIALES Y OTROS</a:t>
            </a:r>
            <a:r>
              <a:rPr lang="es-ES" sz="1500" b="1" dirty="0">
                <a:solidFill>
                  <a:srgbClr val="FF0000"/>
                </a:solidFill>
              </a:rPr>
              <a:t> (G. 180.000.000)</a:t>
            </a:r>
            <a:endParaRPr lang="es-PY" sz="1500" dirty="0">
              <a:solidFill>
                <a:srgbClr val="FF0000"/>
              </a:solidFill>
            </a:endParaRPr>
          </a:p>
          <a:p>
            <a:pPr algn="just"/>
            <a:r>
              <a:rPr lang="es-ES" sz="1500" dirty="0"/>
              <a:t>La mayor parte de este rubro es destinado a la cobertura de Gastos Judiciales, por la aplicación de demandas (Juicios Ejecutivos) a los infractores de las Leyes Ambientales, en los distintos Juzgados de Primera Instancia y Paz Letrada de la Capital, llevada a cabo por la Oficina de Asuntos Judiciales de la Dirección de Asesoría Jurídica del MADES.</a:t>
            </a:r>
            <a:endParaRPr lang="es-PY" sz="1500" dirty="0"/>
          </a:p>
          <a:p>
            <a:pPr algn="just"/>
            <a:r>
              <a:rPr lang="es-ES" sz="1500" dirty="0"/>
              <a:t> </a:t>
            </a:r>
            <a:endParaRPr lang="es-PY" sz="1500" dirty="0"/>
          </a:p>
          <a:p>
            <a:pPr algn="just"/>
            <a:r>
              <a:rPr lang="es-ES" sz="1500" dirty="0"/>
              <a:t>Se viene utilizando distintos métodos para que los infractores se acerquen a la Entidad a cumplir con sus obligaciones, una de ellas es la de incluir a los demandados al sistema de servicios de </a:t>
            </a:r>
            <a:r>
              <a:rPr lang="es-ES" sz="1500" dirty="0" err="1"/>
              <a:t>Informconf</a:t>
            </a:r>
            <a:r>
              <a:rPr lang="es-ES" sz="1500" dirty="0"/>
              <a:t>, y el contrato con un Oficial de Justicia habilitado por el Poder Judicial, para las  intimaciones de pagos y embargos ejecutivos correspondiente, dentro de cada causa, lo que redunda en una mayor recaudación en el origen del ingreso Multas.</a:t>
            </a:r>
            <a:endParaRPr lang="es-PY" sz="1500" dirty="0"/>
          </a:p>
          <a:p>
            <a:pPr algn="just"/>
            <a:r>
              <a:rPr lang="es-PY" sz="1500" dirty="0"/>
              <a:t> </a:t>
            </a:r>
          </a:p>
          <a:p>
            <a:pPr algn="just"/>
            <a:r>
              <a:rPr lang="es-PY" sz="1500" dirty="0"/>
              <a:t>Asimismo, erogaciones esporádicas en concepto de Impuestos y Tasas Municipales y pagos a Jueces Instructores por el trámite de Sumarios Administrativos.</a:t>
            </a:r>
          </a:p>
        </p:txBody>
      </p:sp>
    </p:spTree>
    <p:extLst>
      <p:ext uri="{BB962C8B-B14F-4D97-AF65-F5344CB8AC3E}">
        <p14:creationId xmlns:p14="http://schemas.microsoft.com/office/powerpoint/2010/main" val="128102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2055413" y="1005921"/>
            <a:ext cx="5227982" cy="369332"/>
          </a:xfrm>
          <a:prstGeom prst="rect">
            <a:avLst/>
          </a:prstGeom>
        </p:spPr>
        <p:txBody>
          <a:bodyPr wrap="square">
            <a:spAutoFit/>
          </a:bodyPr>
          <a:lstStyle/>
          <a:p>
            <a:r>
              <a:rPr lang="es-PY" b="1" dirty="0">
                <a:solidFill>
                  <a:schemeClr val="accent1">
                    <a:lumMod val="50000"/>
                  </a:schemeClr>
                </a:solidFill>
              </a:rPr>
              <a:t>PRESUPUESTO POR EJERCICIO Y PROYECCION 2019</a:t>
            </a:r>
          </a:p>
        </p:txBody>
      </p:sp>
      <p:pic>
        <p:nvPicPr>
          <p:cNvPr id="3" name="Imagen 2"/>
          <p:cNvPicPr>
            <a:picLocks noChangeAspect="1"/>
          </p:cNvPicPr>
          <p:nvPr/>
        </p:nvPicPr>
        <p:blipFill>
          <a:blip r:embed="rId6"/>
          <a:stretch>
            <a:fillRect/>
          </a:stretch>
        </p:blipFill>
        <p:spPr>
          <a:xfrm>
            <a:off x="1263931" y="1496029"/>
            <a:ext cx="6528757" cy="2130383"/>
          </a:xfrm>
          <a:prstGeom prst="rect">
            <a:avLst/>
          </a:prstGeom>
        </p:spPr>
      </p:pic>
    </p:spTree>
    <p:extLst>
      <p:ext uri="{BB962C8B-B14F-4D97-AF65-F5344CB8AC3E}">
        <p14:creationId xmlns:p14="http://schemas.microsoft.com/office/powerpoint/2010/main" val="5238035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445273" y="1279089"/>
            <a:ext cx="8014915" cy="2031325"/>
          </a:xfrm>
          <a:prstGeom prst="rect">
            <a:avLst/>
          </a:prstGeom>
        </p:spPr>
        <p:txBody>
          <a:bodyPr wrap="square">
            <a:spAutoFit/>
          </a:bodyPr>
          <a:lstStyle/>
          <a:p>
            <a:pPr algn="just"/>
            <a:r>
              <a:rPr lang="es-ES" b="1" u="sng" dirty="0">
                <a:solidFill>
                  <a:srgbClr val="FF0000"/>
                </a:solidFill>
              </a:rPr>
              <a:t>920- DEVOLUCIÓN DE IMPUESTOS Y OTROS INGRESOS NO TRIBUTARIOS</a:t>
            </a:r>
            <a:r>
              <a:rPr lang="es-ES" b="1" dirty="0">
                <a:solidFill>
                  <a:srgbClr val="FF0000"/>
                </a:solidFill>
              </a:rPr>
              <a:t> (G. 10.000.000)</a:t>
            </a:r>
            <a:endParaRPr lang="es-PY" dirty="0">
              <a:solidFill>
                <a:srgbClr val="FF0000"/>
              </a:solidFill>
            </a:endParaRPr>
          </a:p>
          <a:p>
            <a:pPr algn="just"/>
            <a:endParaRPr lang="es-ES" dirty="0"/>
          </a:p>
          <a:p>
            <a:pPr algn="just"/>
            <a:r>
              <a:rPr lang="es-ES" dirty="0"/>
              <a:t>Previsión presupuestaria realizada en caso de que un usuario de los servicios de la Institución realice un pago erróneo o pague dos veces por el mismo servicio. En este caso, el MADES deberá reponer al usuario el monto que no corresponde cobrar, mediante este rubro.</a:t>
            </a:r>
            <a:endParaRPr lang="es-PY" dirty="0"/>
          </a:p>
        </p:txBody>
      </p:sp>
    </p:spTree>
    <p:extLst>
      <p:ext uri="{BB962C8B-B14F-4D97-AF65-F5344CB8AC3E}">
        <p14:creationId xmlns:p14="http://schemas.microsoft.com/office/powerpoint/2010/main" val="2589739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24787" y="953428"/>
            <a:ext cx="8053124" cy="3108543"/>
          </a:xfrm>
          <a:prstGeom prst="rect">
            <a:avLst/>
          </a:prstGeom>
        </p:spPr>
        <p:txBody>
          <a:bodyPr wrap="square">
            <a:spAutoFit/>
          </a:bodyPr>
          <a:lstStyle/>
          <a:p>
            <a:pPr algn="ctr"/>
            <a:r>
              <a:rPr lang="es-PY" sz="2000" b="1" dirty="0">
                <a:solidFill>
                  <a:srgbClr val="FF0000"/>
                </a:solidFill>
              </a:rPr>
              <a:t>CONCLUSIÓN</a:t>
            </a:r>
          </a:p>
          <a:p>
            <a:pPr algn="just"/>
            <a:endParaRPr lang="es-ES" sz="1600" dirty="0"/>
          </a:p>
          <a:p>
            <a:pPr algn="just"/>
            <a:r>
              <a:rPr lang="es-ES" sz="1600" dirty="0"/>
              <a:t>El monto solicitado para el Ejercicio Fiscal 2019 de Gs. 56.722.984.210 (guaraníes cincuenta y seis mil setecientos veinte y dos millones novecientos ochenta y cuatro mil doscientos diez) resulta a todas luces insuficiente para cumplir a cabalidad y eficiencia con las Metas y Objetivos prioritarios teniendo en cuenta el nuevo rango de la Institución como Ministerio, lo cual hace que el campo de acción sea mucho más amplio.</a:t>
            </a:r>
          </a:p>
          <a:p>
            <a:pPr algn="just"/>
            <a:endParaRPr lang="es-PY" sz="1600" dirty="0"/>
          </a:p>
          <a:p>
            <a:pPr algn="just"/>
            <a:r>
              <a:rPr lang="es-ES" sz="1600" dirty="0"/>
              <a:t>Cabe destacar que el Ministerio cuenta actualmente con 17 </a:t>
            </a:r>
            <a:r>
              <a:rPr lang="es-ES" sz="1600" dirty="0" smtClean="0"/>
              <a:t>Fiscalizadores </a:t>
            </a:r>
            <a:r>
              <a:rPr lang="es-ES" sz="1600" dirty="0"/>
              <a:t>permanentes y 1 fiscalizador comisionado de otra Entidad para aplicación de la Ley Pesquera y demás Leyes ambientales para cubrir todo el territorio Nacional atendiendo las distintas denuncias con relación a faltas ambientales y fiscalización de Licencias. </a:t>
            </a:r>
            <a:endParaRPr lang="es-PY" sz="1600" dirty="0"/>
          </a:p>
        </p:txBody>
      </p:sp>
    </p:spTree>
    <p:extLst>
      <p:ext uri="{BB962C8B-B14F-4D97-AF65-F5344CB8AC3E}">
        <p14:creationId xmlns:p14="http://schemas.microsoft.com/office/powerpoint/2010/main" val="381094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48641" y="934148"/>
            <a:ext cx="8029270" cy="3200876"/>
          </a:xfrm>
          <a:prstGeom prst="rect">
            <a:avLst/>
          </a:prstGeom>
        </p:spPr>
        <p:txBody>
          <a:bodyPr wrap="square">
            <a:spAutoFit/>
          </a:bodyPr>
          <a:lstStyle/>
          <a:p>
            <a:pPr algn="ctr"/>
            <a:r>
              <a:rPr lang="es-ES" sz="2000" b="1" dirty="0">
                <a:solidFill>
                  <a:srgbClr val="FF0000"/>
                </a:solidFill>
              </a:rPr>
              <a:t>CONCLUSIÓN</a:t>
            </a:r>
          </a:p>
          <a:p>
            <a:endParaRPr lang="es-PY" sz="2000" b="1" dirty="0"/>
          </a:p>
          <a:p>
            <a:pPr algn="just"/>
            <a:r>
              <a:rPr lang="es-ES" dirty="0"/>
              <a:t>El Ministerio tiene a su cargo el resguardo Áreas Silvestres Protegidas bajo dominio Público el cual representa una superficie de 2.466.769 hectáreas del territorio nacional y tan solo se cuenta con 65  </a:t>
            </a:r>
            <a:r>
              <a:rPr lang="es-ES" dirty="0" err="1"/>
              <a:t>Guardaparques</a:t>
            </a:r>
            <a:r>
              <a:rPr lang="es-ES" dirty="0"/>
              <a:t> permanentes y contratados  para todo el País.</a:t>
            </a:r>
          </a:p>
          <a:p>
            <a:pPr algn="just"/>
            <a:endParaRPr lang="es-PY" dirty="0"/>
          </a:p>
          <a:p>
            <a:pPr algn="just"/>
            <a:r>
              <a:rPr lang="es-PY" dirty="0"/>
              <a:t>Estas asignaciones son realizadas de acuerdo a la estructura orgánica anterior, es decir “Secretaría”, no así con el rango de Ministerio, debiendo realizar indefectiblemente la adecuación del organigrama para una mejor organización funcional. </a:t>
            </a:r>
            <a:endParaRPr lang="es-ES" dirty="0"/>
          </a:p>
        </p:txBody>
      </p:sp>
    </p:spTree>
    <p:extLst>
      <p:ext uri="{BB962C8B-B14F-4D97-AF65-F5344CB8AC3E}">
        <p14:creationId xmlns:p14="http://schemas.microsoft.com/office/powerpoint/2010/main" val="21175171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422" y="1454782"/>
            <a:ext cx="1631168" cy="1223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7947" y="1442689"/>
            <a:ext cx="1663812" cy="1247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n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9368" y="1438549"/>
            <a:ext cx="1663811" cy="1247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n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52834" y="1429734"/>
            <a:ext cx="1664965" cy="1248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52833" y="2761137"/>
            <a:ext cx="1664965" cy="1218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p:cNvSpPr txBox="1"/>
          <p:nvPr/>
        </p:nvSpPr>
        <p:spPr>
          <a:xfrm>
            <a:off x="838288" y="845634"/>
            <a:ext cx="7295896" cy="461665"/>
          </a:xfrm>
          <a:prstGeom prst="rect">
            <a:avLst/>
          </a:prstGeom>
          <a:noFill/>
        </p:spPr>
        <p:txBody>
          <a:bodyPr wrap="square" rtlCol="0">
            <a:spAutoFit/>
          </a:bodyPr>
          <a:lstStyle/>
          <a:p>
            <a:r>
              <a:rPr lang="es-PY" sz="2400" b="1" dirty="0" smtClean="0">
                <a:solidFill>
                  <a:schemeClr val="accent1">
                    <a:lumMod val="50000"/>
                  </a:schemeClr>
                </a:solidFill>
              </a:rPr>
              <a:t>MINISTERIO DEL AMBIENTE Y DESARROLLO SOSTENIBLE</a:t>
            </a:r>
            <a:endParaRPr lang="es-PY" sz="2400" b="1" dirty="0">
              <a:solidFill>
                <a:schemeClr val="accent1">
                  <a:lumMod val="50000"/>
                </a:schemeClr>
              </a:solidFill>
            </a:endParaRPr>
          </a:p>
        </p:txBody>
      </p:sp>
      <p:pic>
        <p:nvPicPr>
          <p:cNvPr id="12" name="Imagen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84535" y="2761136"/>
            <a:ext cx="1668644" cy="1218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7947" y="2761136"/>
            <a:ext cx="1663812" cy="1218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4422" y="2761136"/>
            <a:ext cx="1610747" cy="1218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7809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516835" y="1489173"/>
            <a:ext cx="8061076" cy="2893100"/>
          </a:xfrm>
          <a:prstGeom prst="rect">
            <a:avLst/>
          </a:prstGeom>
        </p:spPr>
        <p:txBody>
          <a:bodyPr wrap="square">
            <a:spAutoFit/>
          </a:bodyPr>
          <a:lstStyle/>
          <a:p>
            <a:r>
              <a:rPr lang="es-PY" sz="1400" dirty="0"/>
              <a:t>Si bien se observa que la asignación en Fuente 10, para el E.F. 2019, es de 31.229.144.698, la misma es prácticamente para el pago de los Servicios Personales, de los cuales el 92% (G. 28.725.387.662) es para el pago de Salarios, Gastos de Representación, Aguinaldo y Subsidio para la Salud (según Anexo de Personal), el 8% (G. 2.503.757.036) para otras remuneraciones y beneficios al personal </a:t>
            </a:r>
            <a:endParaRPr lang="es-PY" sz="1400" dirty="0" smtClean="0"/>
          </a:p>
          <a:p>
            <a:endParaRPr lang="es-PY" sz="1400" dirty="0" smtClean="0"/>
          </a:p>
          <a:p>
            <a:pPr algn="just"/>
            <a:r>
              <a:rPr lang="es-PY" sz="1400" dirty="0"/>
              <a:t>Por otro lado, lo previsto en Fuente 30, es para los gastos de Servicios no personales, Bienes de consumo e insumos, Inversiones, Transferencias corrientes al sector, Pago de impuestos, tasas, gastos judiciales y otros. También está previsto en Fuente 30 el pago de Servicios Personales, en menor proporción.</a:t>
            </a:r>
          </a:p>
          <a:p>
            <a:pPr algn="just"/>
            <a:endParaRPr lang="es-PY" sz="1400" dirty="0"/>
          </a:p>
          <a:p>
            <a:pPr algn="just"/>
            <a:r>
              <a:rPr lang="es-PY" sz="1400" dirty="0"/>
              <a:t>Debido a las restricciones establecidas en los lineamientos anuales, para la elaboración del Anteproyecto de Presupuesto, resulta imposible el aumento de los requerimientos a través de la Fuente 10 “Recursos del Tesoro”, debiendo proyectar el mismo monto cada año. </a:t>
            </a:r>
            <a:endParaRPr lang="es-PY" sz="1400" b="1" dirty="0"/>
          </a:p>
          <a:p>
            <a:endParaRPr lang="es-PY" sz="1400" dirty="0"/>
          </a:p>
        </p:txBody>
      </p:sp>
      <p:sp>
        <p:nvSpPr>
          <p:cNvPr id="6" name="Rectángulo 5"/>
          <p:cNvSpPr/>
          <p:nvPr/>
        </p:nvSpPr>
        <p:spPr>
          <a:xfrm>
            <a:off x="2079267" y="964825"/>
            <a:ext cx="5227982" cy="369332"/>
          </a:xfrm>
          <a:prstGeom prst="rect">
            <a:avLst/>
          </a:prstGeom>
        </p:spPr>
        <p:txBody>
          <a:bodyPr wrap="square">
            <a:spAutoFit/>
          </a:bodyPr>
          <a:lstStyle/>
          <a:p>
            <a:r>
              <a:rPr lang="es-PY" b="1" dirty="0">
                <a:solidFill>
                  <a:schemeClr val="accent1">
                    <a:lumMod val="50000"/>
                  </a:schemeClr>
                </a:solidFill>
              </a:rPr>
              <a:t>PRESUPUESTO POR EJERCICIO Y PROYECCION 2019</a:t>
            </a:r>
          </a:p>
        </p:txBody>
      </p:sp>
    </p:spTree>
    <p:extLst>
      <p:ext uri="{BB962C8B-B14F-4D97-AF65-F5344CB8AC3E}">
        <p14:creationId xmlns:p14="http://schemas.microsoft.com/office/powerpoint/2010/main" val="4144335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Rectángulo 1"/>
          <p:cNvSpPr/>
          <p:nvPr/>
        </p:nvSpPr>
        <p:spPr>
          <a:xfrm>
            <a:off x="718030" y="1305988"/>
            <a:ext cx="7646742" cy="1843582"/>
          </a:xfrm>
          <a:prstGeom prst="rect">
            <a:avLst/>
          </a:prstGeom>
        </p:spPr>
        <p:txBody>
          <a:bodyPr wrap="square">
            <a:spAutoFit/>
          </a:bodyPr>
          <a:lstStyle/>
          <a:p>
            <a:pPr algn="ctr">
              <a:lnSpc>
                <a:spcPct val="150000"/>
              </a:lnSpc>
            </a:pPr>
            <a:r>
              <a:rPr lang="es-PY" sz="4000" b="1" dirty="0">
                <a:solidFill>
                  <a:schemeClr val="accent1">
                    <a:lumMod val="50000"/>
                  </a:schemeClr>
                </a:solidFill>
              </a:rPr>
              <a:t>PREVISIONES </a:t>
            </a:r>
            <a:r>
              <a:rPr lang="es-PY" sz="4000" b="1" dirty="0" smtClean="0">
                <a:solidFill>
                  <a:schemeClr val="accent1">
                    <a:lumMod val="50000"/>
                  </a:schemeClr>
                </a:solidFill>
              </a:rPr>
              <a:t>PRESUPUESTARIAS </a:t>
            </a:r>
          </a:p>
          <a:p>
            <a:pPr algn="ctr">
              <a:lnSpc>
                <a:spcPct val="150000"/>
              </a:lnSpc>
            </a:pPr>
            <a:r>
              <a:rPr lang="es-PY" sz="4000" b="1" dirty="0" smtClean="0">
                <a:solidFill>
                  <a:schemeClr val="accent1">
                    <a:lumMod val="50000"/>
                  </a:schemeClr>
                </a:solidFill>
              </a:rPr>
              <a:t>DE INGRESOS</a:t>
            </a:r>
            <a:endParaRPr lang="es-PY" sz="4000" b="1" dirty="0">
              <a:solidFill>
                <a:schemeClr val="accent1">
                  <a:lumMod val="50000"/>
                </a:schemeClr>
              </a:solidFill>
            </a:endParaRPr>
          </a:p>
        </p:txBody>
      </p:sp>
    </p:spTree>
    <p:extLst>
      <p:ext uri="{BB962C8B-B14F-4D97-AF65-F5344CB8AC3E}">
        <p14:creationId xmlns:p14="http://schemas.microsoft.com/office/powerpoint/2010/main" val="1931765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graphicFrame>
        <p:nvGraphicFramePr>
          <p:cNvPr id="6" name="6 Tabla"/>
          <p:cNvGraphicFramePr>
            <a:graphicFrameLocks noGrp="1"/>
          </p:cNvGraphicFramePr>
          <p:nvPr>
            <p:extLst>
              <p:ext uri="{D42A27DB-BD31-4B8C-83A1-F6EECF244321}">
                <p14:modId xmlns:p14="http://schemas.microsoft.com/office/powerpoint/2010/main" val="1059217978"/>
              </p:ext>
            </p:extLst>
          </p:nvPr>
        </p:nvGraphicFramePr>
        <p:xfrm>
          <a:off x="667666" y="895015"/>
          <a:ext cx="7776862" cy="1894992"/>
        </p:xfrm>
        <a:graphic>
          <a:graphicData uri="http://schemas.openxmlformats.org/drawingml/2006/table">
            <a:tbl>
              <a:tblPr/>
              <a:tblGrid>
                <a:gridCol w="390310">
                  <a:extLst>
                    <a:ext uri="{9D8B030D-6E8A-4147-A177-3AD203B41FA5}">
                      <a16:colId xmlns:a16="http://schemas.microsoft.com/office/drawing/2014/main" xmlns="" val="20000"/>
                    </a:ext>
                  </a:extLst>
                </a:gridCol>
                <a:gridCol w="2911189">
                  <a:extLst>
                    <a:ext uri="{9D8B030D-6E8A-4147-A177-3AD203B41FA5}">
                      <a16:colId xmlns:a16="http://schemas.microsoft.com/office/drawing/2014/main" xmlns="" val="20001"/>
                    </a:ext>
                  </a:extLst>
                </a:gridCol>
                <a:gridCol w="1540699">
                  <a:extLst>
                    <a:ext uri="{9D8B030D-6E8A-4147-A177-3AD203B41FA5}">
                      <a16:colId xmlns:a16="http://schemas.microsoft.com/office/drawing/2014/main" xmlns="" val="20002"/>
                    </a:ext>
                  </a:extLst>
                </a:gridCol>
                <a:gridCol w="1467333">
                  <a:extLst>
                    <a:ext uri="{9D8B030D-6E8A-4147-A177-3AD203B41FA5}">
                      <a16:colId xmlns:a16="http://schemas.microsoft.com/office/drawing/2014/main" xmlns="" val="20003"/>
                    </a:ext>
                  </a:extLst>
                </a:gridCol>
                <a:gridCol w="1467331">
                  <a:extLst>
                    <a:ext uri="{9D8B030D-6E8A-4147-A177-3AD203B41FA5}">
                      <a16:colId xmlns:a16="http://schemas.microsoft.com/office/drawing/2014/main" xmlns="" val="20004"/>
                    </a:ext>
                  </a:extLst>
                </a:gridCol>
              </a:tblGrid>
              <a:tr h="395952">
                <a:tc>
                  <a:txBody>
                    <a:bodyPr/>
                    <a:lstStyle/>
                    <a:p>
                      <a:pPr algn="ctr" fontAlgn="b"/>
                      <a:r>
                        <a:rPr lang="es-PY" sz="600" b="1" i="0" u="none" strike="noStrike" dirty="0">
                          <a:effectLst/>
                          <a:latin typeface="Arial"/>
                        </a:rPr>
                        <a:t> </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ctr" fontAlgn="ctr"/>
                      <a:r>
                        <a:rPr lang="es-PY" sz="1200" b="1" i="0" u="none" strike="noStrike" dirty="0" smtClean="0">
                          <a:effectLst/>
                          <a:latin typeface="Arial"/>
                        </a:rPr>
                        <a:t>Origen</a:t>
                      </a:r>
                      <a:r>
                        <a:rPr lang="es-PY" sz="1200" b="1" i="0" u="none" strike="noStrike" baseline="0" dirty="0" smtClean="0">
                          <a:effectLst/>
                          <a:latin typeface="Arial"/>
                        </a:rPr>
                        <a:t> del Ingreso</a:t>
                      </a:r>
                      <a:endParaRPr lang="es-PY" sz="1200" b="1" i="0" u="none" strike="noStrike" dirty="0">
                        <a:effectLst/>
                        <a:latin typeface="Arial"/>
                      </a:endParaRPr>
                    </a:p>
                  </a:txBody>
                  <a:tcPr marL="5823" marR="5823" marT="58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PY" sz="1100" b="1" i="0" u="none" strike="noStrike" dirty="0">
                          <a:effectLst/>
                          <a:latin typeface="Arial"/>
                        </a:rPr>
                        <a:t>Ejecutado </a:t>
                      </a:r>
                      <a:br>
                        <a:rPr lang="es-PY" sz="1100" b="1" i="0" u="none" strike="noStrike" dirty="0">
                          <a:effectLst/>
                          <a:latin typeface="Arial"/>
                        </a:rPr>
                      </a:br>
                      <a:r>
                        <a:rPr lang="es-PY" sz="1100" b="1" i="0" u="none" strike="noStrike" dirty="0">
                          <a:effectLst/>
                          <a:latin typeface="Arial"/>
                        </a:rPr>
                        <a:t>2017</a:t>
                      </a:r>
                      <a:br>
                        <a:rPr lang="es-PY" sz="1100" b="1" i="0" u="none" strike="noStrike" dirty="0">
                          <a:effectLst/>
                          <a:latin typeface="Arial"/>
                        </a:rPr>
                      </a:br>
                      <a:r>
                        <a:rPr lang="es-PY" sz="1100" b="1" i="0" u="none" strike="noStrike" dirty="0">
                          <a:effectLst/>
                          <a:latin typeface="Arial"/>
                        </a:rPr>
                        <a:t/>
                      </a:r>
                      <a:br>
                        <a:rPr lang="es-PY" sz="1100" b="1" i="0" u="none" strike="noStrike" dirty="0">
                          <a:effectLst/>
                          <a:latin typeface="Arial"/>
                        </a:rPr>
                      </a:br>
                      <a:r>
                        <a:rPr lang="es-PY" sz="1100" b="1" i="0" u="none" strike="noStrike" dirty="0">
                          <a:effectLst/>
                          <a:latin typeface="Arial"/>
                        </a:rPr>
                        <a:t>(MADES)</a:t>
                      </a:r>
                    </a:p>
                  </a:txBody>
                  <a:tcPr marL="5823" marR="5823" marT="58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ES" sz="1000" b="1" i="0" u="none" strike="noStrike" dirty="0">
                          <a:effectLst/>
                          <a:latin typeface="Arial"/>
                        </a:rPr>
                        <a:t>PROYECTO DE PRESUP.</a:t>
                      </a:r>
                      <a:br>
                        <a:rPr lang="es-ES" sz="1000" b="1" i="0" u="none" strike="noStrike" dirty="0">
                          <a:effectLst/>
                          <a:latin typeface="Arial"/>
                        </a:rPr>
                      </a:br>
                      <a:r>
                        <a:rPr lang="es-ES" sz="1000" b="1" i="0" u="none" strike="noStrike" dirty="0">
                          <a:effectLst/>
                          <a:latin typeface="Arial"/>
                        </a:rPr>
                        <a:t>2019</a:t>
                      </a:r>
                      <a:br>
                        <a:rPr lang="es-ES" sz="1000" b="1" i="0" u="none" strike="noStrike" dirty="0">
                          <a:effectLst/>
                          <a:latin typeface="Arial"/>
                        </a:rPr>
                      </a:br>
                      <a:r>
                        <a:rPr lang="es-ES" sz="1000" b="1" i="0" u="none" strike="noStrike" dirty="0">
                          <a:effectLst/>
                          <a:latin typeface="Arial"/>
                        </a:rPr>
                        <a:t/>
                      </a:r>
                      <a:br>
                        <a:rPr lang="es-ES" sz="1000" b="1" i="0" u="none" strike="noStrike" dirty="0">
                          <a:effectLst/>
                          <a:latin typeface="Arial"/>
                        </a:rPr>
                      </a:br>
                      <a:r>
                        <a:rPr lang="es-ES" sz="1000" b="1" i="0" u="none" strike="noStrike" dirty="0">
                          <a:effectLst/>
                          <a:latin typeface="Arial"/>
                        </a:rPr>
                        <a:t>(M.H.)</a:t>
                      </a:r>
                    </a:p>
                  </a:txBody>
                  <a:tcPr marL="5823" marR="5823" marT="58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s-PY" sz="1000" b="1" i="0" u="none" strike="noStrike" dirty="0">
                          <a:effectLst/>
                          <a:latin typeface="Arial"/>
                        </a:rPr>
                        <a:t>DIFERENCIA</a:t>
                      </a:r>
                    </a:p>
                  </a:txBody>
                  <a:tcPr marL="5823" marR="5823" marT="58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0508">
                <a:tc>
                  <a:txBody>
                    <a:bodyPr/>
                    <a:lstStyle/>
                    <a:p>
                      <a:pPr algn="ctr" fontAlgn="b"/>
                      <a:r>
                        <a:rPr lang="es-PY" sz="600" b="1" i="0" u="none" strike="noStrike" dirty="0" smtClean="0">
                          <a:effectLst/>
                          <a:latin typeface="Arial"/>
                        </a:rPr>
                        <a:t>Código</a:t>
                      </a:r>
                      <a:endParaRPr lang="es-PY" sz="600" b="1" i="0" u="none" strike="noStrike" dirty="0">
                        <a:effectLst/>
                        <a:latin typeface="Arial"/>
                      </a:endParaRP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PY"/>
                    </a:p>
                  </a:txBody>
                  <a:tcPr/>
                </a:tc>
                <a:tc vMerge="1">
                  <a:txBody>
                    <a:bodyPr/>
                    <a:lstStyle/>
                    <a:p>
                      <a:endParaRPr lang="es-PY"/>
                    </a:p>
                  </a:txBody>
                  <a:tcPr/>
                </a:tc>
                <a:tc vMerge="1">
                  <a:txBody>
                    <a:bodyPr/>
                    <a:lstStyle/>
                    <a:p>
                      <a:endParaRPr lang="es-PY"/>
                    </a:p>
                  </a:txBody>
                  <a:tcPr/>
                </a:tc>
                <a:tc vMerge="1">
                  <a:txBody>
                    <a:bodyPr/>
                    <a:lstStyle/>
                    <a:p>
                      <a:endParaRPr lang="es-PY"/>
                    </a:p>
                  </a:txBody>
                  <a:tcPr/>
                </a:tc>
                <a:extLst>
                  <a:ext uri="{0D108BD9-81ED-4DB2-BD59-A6C34878D82A}">
                    <a16:rowId xmlns:a16="http://schemas.microsoft.com/office/drawing/2014/main" xmlns="" val="10001"/>
                  </a:ext>
                </a:extLst>
              </a:tr>
              <a:tr h="0">
                <a:tc>
                  <a:txBody>
                    <a:bodyPr/>
                    <a:lstStyle/>
                    <a:p>
                      <a:pPr algn="ctr" fontAlgn="ctr"/>
                      <a:endParaRPr lang="es-PY" sz="800" b="1" i="0" u="none" strike="noStrike" dirty="0">
                        <a:effectLst/>
                        <a:latin typeface="Arial"/>
                      </a:endParaRPr>
                    </a:p>
                  </a:txBody>
                  <a:tcPr marL="5823" marR="5823" marT="58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PY"/>
                    </a:p>
                  </a:txBody>
                  <a:tcPr/>
                </a:tc>
                <a:tc vMerge="1">
                  <a:txBody>
                    <a:bodyPr/>
                    <a:lstStyle/>
                    <a:p>
                      <a:endParaRPr lang="es-PY"/>
                    </a:p>
                  </a:txBody>
                  <a:tcPr/>
                </a:tc>
                <a:tc vMerge="1">
                  <a:txBody>
                    <a:bodyPr/>
                    <a:lstStyle/>
                    <a:p>
                      <a:endParaRPr lang="es-PY"/>
                    </a:p>
                  </a:txBody>
                  <a:tcPr/>
                </a:tc>
                <a:tc vMerge="1">
                  <a:txBody>
                    <a:bodyPr/>
                    <a:lstStyle/>
                    <a:p>
                      <a:endParaRPr lang="es-PY"/>
                    </a:p>
                  </a:txBody>
                  <a:tcPr/>
                </a:tc>
                <a:extLst>
                  <a:ext uri="{0D108BD9-81ED-4DB2-BD59-A6C34878D82A}">
                    <a16:rowId xmlns:a16="http://schemas.microsoft.com/office/drawing/2014/main" xmlns="" val="10002"/>
                  </a:ext>
                </a:extLst>
              </a:tr>
              <a:tr h="352846">
                <a:tc>
                  <a:txBody>
                    <a:bodyPr/>
                    <a:lstStyle/>
                    <a:p>
                      <a:pPr algn="ctr" fontAlgn="b"/>
                      <a:r>
                        <a:rPr lang="es-PY" sz="1100" b="1" i="0" u="none" strike="noStrike" dirty="0">
                          <a:effectLst/>
                          <a:latin typeface="Arial"/>
                        </a:rPr>
                        <a:t> </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Y" sz="1100" b="1" i="0" u="none" strike="noStrike" dirty="0">
                          <a:effectLst/>
                          <a:latin typeface="Arial"/>
                        </a:rPr>
                        <a:t>NIVEL 100- INGRESOS CORRIENTES</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PY" sz="1400" b="1" i="0" u="none" strike="noStrike" dirty="0">
                          <a:effectLst/>
                          <a:latin typeface="Arial"/>
                        </a:rPr>
                        <a:t>15.129.092.301</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PY" sz="1400" b="1" i="0" u="none" strike="noStrike" dirty="0">
                          <a:effectLst/>
                          <a:latin typeface="Arial"/>
                        </a:rPr>
                        <a:t>25.277.104.008</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PY" sz="1400" b="1" i="0" u="none" strike="noStrike" dirty="0">
                          <a:effectLst/>
                          <a:latin typeface="Arial"/>
                        </a:rPr>
                        <a:t>10.148.011.707</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41780">
                <a:tc>
                  <a:txBody>
                    <a:bodyPr/>
                    <a:lstStyle/>
                    <a:p>
                      <a:pPr algn="ctr" fontAlgn="b"/>
                      <a:r>
                        <a:rPr lang="es-PY" sz="1400" b="0" i="0" u="none" strike="noStrike" dirty="0">
                          <a:effectLst/>
                          <a:latin typeface="Arial"/>
                        </a:rPr>
                        <a:t>132</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PY" sz="1400" b="0" i="0" u="none" strike="noStrike" dirty="0">
                          <a:effectLst/>
                          <a:latin typeface="Arial"/>
                        </a:rPr>
                        <a:t>Tasas y Derechos</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PY" sz="1400" b="0" i="0" u="none" strike="noStrike" dirty="0">
                          <a:effectLst/>
                          <a:latin typeface="Arial"/>
                        </a:rPr>
                        <a:t>13.092.385.468</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PY" sz="1400" b="0" i="0" u="none" strike="noStrike" dirty="0">
                          <a:effectLst/>
                          <a:latin typeface="Arial"/>
                        </a:rPr>
                        <a:t>22.088.188.705</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PY" sz="1400" b="0" i="0" u="none" strike="noStrike" dirty="0">
                          <a:effectLst/>
                          <a:latin typeface="Arial"/>
                        </a:rPr>
                        <a:t>8.995.803.237</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44559">
                <a:tc>
                  <a:txBody>
                    <a:bodyPr/>
                    <a:lstStyle/>
                    <a:p>
                      <a:pPr algn="ctr" fontAlgn="b"/>
                      <a:r>
                        <a:rPr lang="es-PY" sz="1400" b="0" i="0" u="none" strike="noStrike">
                          <a:effectLst/>
                          <a:latin typeface="Arial"/>
                        </a:rPr>
                        <a:t>133</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dirty="0">
                          <a:effectLst/>
                          <a:latin typeface="Arial"/>
                        </a:rPr>
                        <a:t>Multas y otros Derechos No Tributarios</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PY" sz="1400" b="0" i="0" u="none" strike="noStrike">
                          <a:effectLst/>
                          <a:latin typeface="Arial"/>
                        </a:rPr>
                        <a:t>2.036.706.833</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PY" sz="1400" b="0" i="0" u="none" strike="noStrike" dirty="0">
                          <a:effectLst/>
                          <a:latin typeface="Arial"/>
                        </a:rPr>
                        <a:t>3.188.915.303</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PY" sz="1400" b="0" i="0" u="none" strike="noStrike" dirty="0">
                          <a:effectLst/>
                          <a:latin typeface="Arial"/>
                        </a:rPr>
                        <a:t>1.152.208.470</a:t>
                      </a:r>
                    </a:p>
                  </a:txBody>
                  <a:tcPr marL="5823" marR="5823" marT="58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3" name="CuadroTexto 2"/>
          <p:cNvSpPr txBox="1"/>
          <p:nvPr/>
        </p:nvSpPr>
        <p:spPr>
          <a:xfrm>
            <a:off x="667666" y="2948515"/>
            <a:ext cx="7776862" cy="1200329"/>
          </a:xfrm>
          <a:prstGeom prst="rect">
            <a:avLst/>
          </a:prstGeom>
          <a:noFill/>
        </p:spPr>
        <p:txBody>
          <a:bodyPr wrap="square" rtlCol="0">
            <a:spAutoFit/>
          </a:bodyPr>
          <a:lstStyle/>
          <a:p>
            <a:r>
              <a:rPr lang="es-ES" dirty="0"/>
              <a:t>Como puede observarse en la proyección, la recaudación de los ingresos en Fuente de Financiamiento 30 “Recursos Institucionales” no es óptima debido a la cantidad insuficiente de Fiscalizadores y Técnicos Evaluadores con que cuenta el Ministerio.</a:t>
            </a:r>
            <a:endParaRPr lang="es-PY" dirty="0"/>
          </a:p>
        </p:txBody>
      </p:sp>
    </p:spTree>
    <p:extLst>
      <p:ext uri="{BB962C8B-B14F-4D97-AF65-F5344CB8AC3E}">
        <p14:creationId xmlns:p14="http://schemas.microsoft.com/office/powerpoint/2010/main" val="509909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2" name="CuadroTexto 1"/>
          <p:cNvSpPr txBox="1"/>
          <p:nvPr/>
        </p:nvSpPr>
        <p:spPr>
          <a:xfrm>
            <a:off x="531191" y="914400"/>
            <a:ext cx="8046720" cy="2862322"/>
          </a:xfrm>
          <a:prstGeom prst="rect">
            <a:avLst/>
          </a:prstGeom>
          <a:noFill/>
        </p:spPr>
        <p:txBody>
          <a:bodyPr wrap="square" rtlCol="0">
            <a:spAutoFit/>
          </a:bodyPr>
          <a:lstStyle/>
          <a:p>
            <a:pPr algn="just"/>
            <a:r>
              <a:rPr lang="es-ES" dirty="0"/>
              <a:t>En total se dispone de tan solo 17 fiscalizadores para los trabajos de Fiscalización e Intervención en todo el territorio Nacional, y una cantidad reducida de Técnicos Evaluadores para la verificación de carpetas en el marco de la emisión de Licencias Ambientales, siendo estas las actividades que redundan en un mayor ingreso para la Institución. </a:t>
            </a:r>
          </a:p>
          <a:p>
            <a:pPr algn="just"/>
            <a:endParaRPr lang="es-ES" dirty="0"/>
          </a:p>
          <a:p>
            <a:pPr algn="just"/>
            <a:r>
              <a:rPr lang="es-ES" dirty="0"/>
              <a:t>Por esta razón, resulta de mucha importancia para el MADES incrementar la contratación de mayor número de personal para cubrir las áreas misionales y con esto reforzar las fiscalizaciones y demás actividades de control y monitoreo del cumplimiento ambiental, a fin de lograr alcanzar la meta estimada para el E.F. 2019.</a:t>
            </a:r>
            <a:endParaRPr lang="es-PY" dirty="0"/>
          </a:p>
        </p:txBody>
      </p:sp>
    </p:spTree>
    <p:extLst>
      <p:ext uri="{BB962C8B-B14F-4D97-AF65-F5344CB8AC3E}">
        <p14:creationId xmlns:p14="http://schemas.microsoft.com/office/powerpoint/2010/main" val="874083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05" y="4307352"/>
            <a:ext cx="755406" cy="414603"/>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263" y="4382273"/>
            <a:ext cx="1670476" cy="264762"/>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535" y="4237296"/>
            <a:ext cx="1540546" cy="538630"/>
          </a:xfrm>
          <a:prstGeom prst="rect">
            <a:avLst/>
          </a:prstGeom>
        </p:spPr>
      </p:pic>
      <p:sp>
        <p:nvSpPr>
          <p:cNvPr id="3" name="CuadroTexto 2"/>
          <p:cNvSpPr txBox="1"/>
          <p:nvPr/>
        </p:nvSpPr>
        <p:spPr>
          <a:xfrm>
            <a:off x="1192695" y="1502796"/>
            <a:ext cx="6828625" cy="1843582"/>
          </a:xfrm>
          <a:prstGeom prst="rect">
            <a:avLst/>
          </a:prstGeom>
          <a:noFill/>
        </p:spPr>
        <p:txBody>
          <a:bodyPr wrap="square" rtlCol="0">
            <a:spAutoFit/>
          </a:bodyPr>
          <a:lstStyle/>
          <a:p>
            <a:pPr>
              <a:lnSpc>
                <a:spcPct val="150000"/>
              </a:lnSpc>
            </a:pPr>
            <a:r>
              <a:rPr lang="es-PY" sz="4000" b="1" dirty="0">
                <a:solidFill>
                  <a:schemeClr val="accent1">
                    <a:lumMod val="50000"/>
                  </a:schemeClr>
                </a:solidFill>
              </a:rPr>
              <a:t>PREVISIONES </a:t>
            </a:r>
            <a:r>
              <a:rPr lang="es-PY" sz="4000" b="1" dirty="0" smtClean="0">
                <a:solidFill>
                  <a:schemeClr val="accent1">
                    <a:lumMod val="50000"/>
                  </a:schemeClr>
                </a:solidFill>
              </a:rPr>
              <a:t>PRESUPUESTARIA</a:t>
            </a:r>
          </a:p>
          <a:p>
            <a:pPr algn="ctr">
              <a:lnSpc>
                <a:spcPct val="150000"/>
              </a:lnSpc>
            </a:pPr>
            <a:r>
              <a:rPr lang="es-PY" sz="4000" b="1" dirty="0" smtClean="0">
                <a:solidFill>
                  <a:schemeClr val="accent1">
                    <a:lumMod val="50000"/>
                  </a:schemeClr>
                </a:solidFill>
              </a:rPr>
              <a:t>DE GASTOS</a:t>
            </a:r>
            <a:endParaRPr lang="es-PY" sz="4000" b="1" dirty="0">
              <a:solidFill>
                <a:schemeClr val="accent1">
                  <a:lumMod val="50000"/>
                </a:schemeClr>
              </a:solidFill>
            </a:endParaRPr>
          </a:p>
        </p:txBody>
      </p:sp>
    </p:spTree>
    <p:extLst>
      <p:ext uri="{BB962C8B-B14F-4D97-AF65-F5344CB8AC3E}">
        <p14:creationId xmlns:p14="http://schemas.microsoft.com/office/powerpoint/2010/main" val="1348686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3388</Words>
  <Application>Microsoft Office PowerPoint</Application>
  <PresentationFormat>Presentación en pantalla (16:9)</PresentationFormat>
  <Paragraphs>248</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MINISTERIO DEL AMBIENTE  Y DESARROLLO SOSTENIBLE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Lourdes Soler</dc:creator>
  <cp:lastModifiedBy>usuario</cp:lastModifiedBy>
  <cp:revision>67</cp:revision>
  <dcterms:created xsi:type="dcterms:W3CDTF">2012-07-30T22:48:03Z</dcterms:created>
  <dcterms:modified xsi:type="dcterms:W3CDTF">2018-09-25T17:46:19Z</dcterms:modified>
</cp:coreProperties>
</file>