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1"/>
  </p:notesMasterIdLst>
  <p:handoutMasterIdLst>
    <p:handoutMasterId r:id="rId32"/>
  </p:handoutMasterIdLst>
  <p:sldIdLst>
    <p:sldId id="634" r:id="rId2"/>
    <p:sldId id="641" r:id="rId3"/>
    <p:sldId id="642" r:id="rId4"/>
    <p:sldId id="655" r:id="rId5"/>
    <p:sldId id="644" r:id="rId6"/>
    <p:sldId id="656" r:id="rId7"/>
    <p:sldId id="488" r:id="rId8"/>
    <p:sldId id="623" r:id="rId9"/>
    <p:sldId id="548" r:id="rId10"/>
    <p:sldId id="416" r:id="rId11"/>
    <p:sldId id="478" r:id="rId12"/>
    <p:sldId id="654" r:id="rId13"/>
    <p:sldId id="476" r:id="rId14"/>
    <p:sldId id="526" r:id="rId15"/>
    <p:sldId id="524" r:id="rId16"/>
    <p:sldId id="590" r:id="rId17"/>
    <p:sldId id="591" r:id="rId18"/>
    <p:sldId id="592" r:id="rId19"/>
    <p:sldId id="477" r:id="rId20"/>
    <p:sldId id="637" r:id="rId21"/>
    <p:sldId id="635" r:id="rId22"/>
    <p:sldId id="653" r:id="rId23"/>
    <p:sldId id="633" r:id="rId24"/>
    <p:sldId id="647" r:id="rId25"/>
    <p:sldId id="648" r:id="rId26"/>
    <p:sldId id="649" r:id="rId27"/>
    <p:sldId id="650" r:id="rId28"/>
    <p:sldId id="651" r:id="rId29"/>
    <p:sldId id="652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49719"/>
    <a:srgbClr val="83A34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4" autoAdjust="0"/>
    <p:restoredTop sz="81455" autoAdjust="0"/>
  </p:normalViewPr>
  <p:slideViewPr>
    <p:cSldViewPr>
      <p:cViewPr varScale="1">
        <p:scale>
          <a:sx n="92" d="100"/>
          <a:sy n="92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OF!$C$1</c:f>
              <c:strCache>
                <c:ptCount val="1"/>
                <c:pt idx="0">
                  <c:v>VIGENTE 2018</c:v>
                </c:pt>
              </c:strCache>
            </c:strRef>
          </c:tx>
          <c:invertIfNegative val="0"/>
          <c:cat>
            <c:strRef>
              <c:f>OF!$B$2:$B$11</c:f>
              <c:strCache>
                <c:ptCount val="10"/>
                <c:pt idx="0">
                  <c:v>TESORO PUBLICO</c:v>
                </c:pt>
                <c:pt idx="1">
                  <c:v>RECURSOS PROPIOS</c:v>
                </c:pt>
                <c:pt idx="2">
                  <c:v>LEY N° 5538/15 - DEL TABACO - COOPART. TRIBUTOS - MAG</c:v>
                </c:pt>
                <c:pt idx="3">
                  <c:v>LEY N° 5264/14 - FOMENTO DE LA CADENA LACTEA</c:v>
                </c:pt>
                <c:pt idx="4">
                  <c:v>BANCO INTERN. DE RECONSTRUCCIÓN Y FOMENTO (BIRF)</c:v>
                </c:pt>
                <c:pt idx="5">
                  <c:v>MERCOSUR</c:v>
                </c:pt>
                <c:pt idx="6">
                  <c:v>FONDO INTERNACIONAL DE DESARROLLO AGRICOLA (FIDA)</c:v>
                </c:pt>
                <c:pt idx="7">
                  <c:v>COMUNIDAD ECONOMICA EUROPEA</c:v>
                </c:pt>
                <c:pt idx="8">
                  <c:v>BONOS SOBERANOS</c:v>
                </c:pt>
                <c:pt idx="9">
                  <c:v>BONOS SOBERANOS</c:v>
                </c:pt>
              </c:strCache>
            </c:strRef>
          </c:cat>
          <c:val>
            <c:numRef>
              <c:f>OF!$C$2:$C$11</c:f>
              <c:numCache>
                <c:formatCode>#,##0</c:formatCode>
                <c:ptCount val="10"/>
                <c:pt idx="0">
                  <c:v>179636728510</c:v>
                </c:pt>
                <c:pt idx="1">
                  <c:v>19856074574</c:v>
                </c:pt>
                <c:pt idx="2">
                  <c:v>97031000000</c:v>
                </c:pt>
                <c:pt idx="3">
                  <c:v>2225764436</c:v>
                </c:pt>
                <c:pt idx="4">
                  <c:v>132368707988</c:v>
                </c:pt>
                <c:pt idx="5">
                  <c:v>16354314737</c:v>
                </c:pt>
                <c:pt idx="6">
                  <c:v>5533300000</c:v>
                </c:pt>
                <c:pt idx="7">
                  <c:v>2000000000</c:v>
                </c:pt>
                <c:pt idx="8">
                  <c:v>864161600</c:v>
                </c:pt>
                <c:pt idx="9">
                  <c:v>6298345899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63-41FD-9B38-09DA9B05A992}"/>
            </c:ext>
          </c:extLst>
        </c:ser>
        <c:ser>
          <c:idx val="1"/>
          <c:order val="1"/>
          <c:tx>
            <c:strRef>
              <c:f>OF!$D$1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OF!$B$2:$B$11</c:f>
              <c:strCache>
                <c:ptCount val="10"/>
                <c:pt idx="0">
                  <c:v>TESORO PUBLICO</c:v>
                </c:pt>
                <c:pt idx="1">
                  <c:v>RECURSOS PROPIOS</c:v>
                </c:pt>
                <c:pt idx="2">
                  <c:v>LEY N° 5538/15 - DEL TABACO - COOPART. TRIBUTOS - MAG</c:v>
                </c:pt>
                <c:pt idx="3">
                  <c:v>LEY N° 5264/14 - FOMENTO DE LA CADENA LACTEA</c:v>
                </c:pt>
                <c:pt idx="4">
                  <c:v>BANCO INTERN. DE RECONSTRUCCIÓN Y FOMENTO (BIRF)</c:v>
                </c:pt>
                <c:pt idx="5">
                  <c:v>MERCOSUR</c:v>
                </c:pt>
                <c:pt idx="6">
                  <c:v>FONDO INTERNACIONAL DE DESARROLLO AGRICOLA (FIDA)</c:v>
                </c:pt>
                <c:pt idx="7">
                  <c:v>COMUNIDAD ECONOMICA EUROPEA</c:v>
                </c:pt>
                <c:pt idx="8">
                  <c:v>BONOS SOBERANOS</c:v>
                </c:pt>
                <c:pt idx="9">
                  <c:v>BONOS SOBERANOS</c:v>
                </c:pt>
              </c:strCache>
            </c:strRef>
          </c:cat>
          <c:val>
            <c:numRef>
              <c:f>OF!$D$2:$D$11</c:f>
              <c:numCache>
                <c:formatCode>#,##0</c:formatCode>
                <c:ptCount val="10"/>
                <c:pt idx="0">
                  <c:v>179353738118</c:v>
                </c:pt>
                <c:pt idx="1">
                  <c:v>15313909842</c:v>
                </c:pt>
                <c:pt idx="2">
                  <c:v>122137885214</c:v>
                </c:pt>
                <c:pt idx="3">
                  <c:v>2225764436</c:v>
                </c:pt>
                <c:pt idx="4">
                  <c:v>114303012000</c:v>
                </c:pt>
                <c:pt idx="5">
                  <c:v>13151221864</c:v>
                </c:pt>
                <c:pt idx="6">
                  <c:v>70000000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63-41FD-9B38-09DA9B05A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309440"/>
        <c:axId val="225310976"/>
        <c:axId val="0"/>
      </c:bar3DChart>
      <c:catAx>
        <c:axId val="22530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310976"/>
        <c:crosses val="autoZero"/>
        <c:auto val="1"/>
        <c:lblAlgn val="ctr"/>
        <c:lblOffset val="100"/>
        <c:noMultiLvlLbl val="0"/>
      </c:catAx>
      <c:valAx>
        <c:axId val="2253109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25309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9C1DC-233B-4296-B984-A6528578C24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Y"/>
        </a:p>
      </dgm:t>
    </dgm:pt>
    <dgm:pt modelId="{8F8071D6-785B-4043-A5DE-FE060A0337B3}" type="pres">
      <dgm:prSet presAssocID="{B5F9C1DC-233B-4296-B984-A6528578C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</dgm:ptLst>
  <dgm:cxnLst>
    <dgm:cxn modelId="{C340D75D-254F-4B95-981D-78D5FE42A579}" type="presOf" srcId="{B5F9C1DC-233B-4296-B984-A6528578C24E}" destId="{8F8071D6-785B-4043-A5DE-FE060A0337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9C1DC-233B-4296-B984-A6528578C24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Y"/>
        </a:p>
      </dgm:t>
    </dgm:pt>
    <dgm:pt modelId="{8F8071D6-785B-4043-A5DE-FE060A0337B3}" type="pres">
      <dgm:prSet presAssocID="{B5F9C1DC-233B-4296-B984-A6528578C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</dgm:ptLst>
  <dgm:cxnLst>
    <dgm:cxn modelId="{504B69CE-0CC1-4DB6-9D52-E6686A07DFBC}" type="presOf" srcId="{B5F9C1DC-233B-4296-B984-A6528578C24E}" destId="{8F8071D6-785B-4043-A5DE-FE060A0337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9C1DC-233B-4296-B984-A6528578C24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Y"/>
        </a:p>
      </dgm:t>
    </dgm:pt>
    <dgm:pt modelId="{8F8071D6-785B-4043-A5DE-FE060A0337B3}" type="pres">
      <dgm:prSet presAssocID="{B5F9C1DC-233B-4296-B984-A6528578C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</dgm:ptLst>
  <dgm:cxnLst>
    <dgm:cxn modelId="{21B849FD-83F7-4A29-AE17-51A666AD59D4}" type="presOf" srcId="{B5F9C1DC-233B-4296-B984-A6528578C24E}" destId="{8F8071D6-785B-4043-A5DE-FE060A0337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F9C1DC-233B-4296-B984-A6528578C24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Y"/>
        </a:p>
      </dgm:t>
    </dgm:pt>
    <dgm:pt modelId="{8F8071D6-785B-4043-A5DE-FE060A0337B3}" type="pres">
      <dgm:prSet presAssocID="{B5F9C1DC-233B-4296-B984-A6528578C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</dgm:ptLst>
  <dgm:cxnLst>
    <dgm:cxn modelId="{2AAB7A91-9DAE-42FE-A8CB-80E0D1076177}" type="presOf" srcId="{B5F9C1DC-233B-4296-B984-A6528578C24E}" destId="{8F8071D6-785B-4043-A5DE-FE060A0337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37.wmf"/><Relationship Id="rId3" Type="http://schemas.openxmlformats.org/officeDocument/2006/relationships/image" Target="../media/image22.emf"/><Relationship Id="rId7" Type="http://schemas.openxmlformats.org/officeDocument/2006/relationships/image" Target="../media/image26.w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image" Target="../media/image21.emf"/><Relationship Id="rId16" Type="http://schemas.openxmlformats.org/officeDocument/2006/relationships/image" Target="../media/image35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emf"/><Relationship Id="rId10" Type="http://schemas.openxmlformats.org/officeDocument/2006/relationships/image" Target="../media/image29.wmf"/><Relationship Id="rId4" Type="http://schemas.openxmlformats.org/officeDocument/2006/relationships/image" Target="../media/image23.emf"/><Relationship Id="rId9" Type="http://schemas.openxmlformats.org/officeDocument/2006/relationships/image" Target="../media/image28.wmf"/><Relationship Id="rId14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72421" cy="457359"/>
          </a:xfrm>
          <a:prstGeom prst="rect">
            <a:avLst/>
          </a:prstGeom>
        </p:spPr>
        <p:txBody>
          <a:bodyPr vert="horz" lIns="80357" tIns="40179" rIns="80357" bIns="40179" rtlCol="0"/>
          <a:lstStyle>
            <a:lvl1pPr algn="l">
              <a:defRPr sz="1100"/>
            </a:lvl1pPr>
          </a:lstStyle>
          <a:p>
            <a:endParaRPr lang="es-PY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032" y="3"/>
            <a:ext cx="2972421" cy="457359"/>
          </a:xfrm>
          <a:prstGeom prst="rect">
            <a:avLst/>
          </a:prstGeom>
        </p:spPr>
        <p:txBody>
          <a:bodyPr vert="horz" lIns="80357" tIns="40179" rIns="80357" bIns="40179" rtlCol="0"/>
          <a:lstStyle>
            <a:lvl1pPr algn="r">
              <a:defRPr sz="1100"/>
            </a:lvl1pPr>
          </a:lstStyle>
          <a:p>
            <a:fld id="{699377D7-C09E-4EC8-B886-FE3CF844B014}" type="datetimeFigureOut">
              <a:rPr lang="es-PY" smtClean="0"/>
              <a:pPr/>
              <a:t>25/09/2018</a:t>
            </a:fld>
            <a:endParaRPr lang="es-P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8685081"/>
            <a:ext cx="2972421" cy="457359"/>
          </a:xfrm>
          <a:prstGeom prst="rect">
            <a:avLst/>
          </a:prstGeom>
        </p:spPr>
        <p:txBody>
          <a:bodyPr vert="horz" lIns="80357" tIns="40179" rIns="80357" bIns="40179" rtlCol="0" anchor="b"/>
          <a:lstStyle>
            <a:lvl1pPr algn="l">
              <a:defRPr sz="1100"/>
            </a:lvl1pPr>
          </a:lstStyle>
          <a:p>
            <a:endParaRPr lang="es-P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032" y="8685081"/>
            <a:ext cx="2972421" cy="457359"/>
          </a:xfrm>
          <a:prstGeom prst="rect">
            <a:avLst/>
          </a:prstGeom>
        </p:spPr>
        <p:txBody>
          <a:bodyPr vert="horz" lIns="80357" tIns="40179" rIns="80357" bIns="40179" rtlCol="0" anchor="b"/>
          <a:lstStyle>
            <a:lvl1pPr algn="r">
              <a:defRPr sz="1100"/>
            </a:lvl1pPr>
          </a:lstStyle>
          <a:p>
            <a:fld id="{C865DC37-E2FD-49DA-8AA2-A05D165714B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95606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81578" tIns="40790" rIns="81578" bIns="40790" rtlCol="0"/>
          <a:lstStyle>
            <a:lvl1pPr algn="l">
              <a:defRPr sz="1100"/>
            </a:lvl1pPr>
          </a:lstStyle>
          <a:p>
            <a:endParaRPr lang="es-PY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81578" tIns="40790" rIns="81578" bIns="40790" rtlCol="0"/>
          <a:lstStyle>
            <a:lvl1pPr algn="r">
              <a:defRPr sz="1100"/>
            </a:lvl1pPr>
          </a:lstStyle>
          <a:p>
            <a:fld id="{FFBE72F4-29CC-408E-A9C5-9DBEA8AAAB56}" type="datetimeFigureOut">
              <a:rPr lang="es-PY" smtClean="0"/>
              <a:pPr/>
              <a:t>25/09/2018</a:t>
            </a:fld>
            <a:endParaRPr lang="es-PY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578" tIns="40790" rIns="81578" bIns="40790" rtlCol="0" anchor="ctr"/>
          <a:lstStyle/>
          <a:p>
            <a:endParaRPr lang="es-PY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81578" tIns="40790" rIns="81578" bIns="4079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81578" tIns="40790" rIns="81578" bIns="40790" rtlCol="0" anchor="b"/>
          <a:lstStyle>
            <a:lvl1pPr algn="l">
              <a:defRPr sz="1100"/>
            </a:lvl1pPr>
          </a:lstStyle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81578" tIns="40790" rIns="81578" bIns="40790" rtlCol="0" anchor="b"/>
          <a:lstStyle>
            <a:lvl1pPr algn="r">
              <a:defRPr sz="1100"/>
            </a:lvl1pPr>
          </a:lstStyle>
          <a:p>
            <a:fld id="{CEE4BB78-0DA8-4C97-B573-EED323401DE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0042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7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5045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16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1909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17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51518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18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18659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13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20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13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23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281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8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7867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9930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22041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0059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3935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7098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14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674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B78-0DA8-4C97-B573-EED323401DE5}" type="slidenum">
              <a:rPr lang="es-PY" smtClean="0"/>
              <a:pPr/>
              <a:t>15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6815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5283D-EC11-49B2-8D92-05C34D33566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8B392-6F12-4E5B-853D-3CC5BF2924A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A5326-1E1D-480A-8688-A015104FFD0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BDBA3-D411-48A7-B488-CD98EAA53BA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641B0-D383-454C-8CB7-7A535527E3A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DE21E-6271-4F80-9267-5992A2146C6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370-B52C-49D0-B7DC-F8390156DF0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AD22C-3614-4F3C-87D3-C2B9AF42988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E483-DD97-4C93-A0CB-D8E8C6EACD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2788-9975-447B-BFDC-4B62D936D57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4CC64-64B2-470D-B5B7-1DCD3271F08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A2397E8-864F-46D0-AFF1-CE42E888348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9.png"/><Relationship Id="rId10" Type="http://schemas.openxmlformats.org/officeDocument/2006/relationships/chart" Target="../charts/chart1.xml"/><Relationship Id="rId4" Type="http://schemas.microsoft.com/office/2007/relationships/hdphoto" Target="../media/hdphoto3.wdp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5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0.wmf"/><Relationship Id="rId32" Type="http://schemas.openxmlformats.org/officeDocument/2006/relationships/image" Target="../media/image34.emf"/><Relationship Id="rId37" Type="http://schemas.openxmlformats.org/officeDocument/2006/relationships/oleObject" Target="../embeddings/oleObject1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e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3.emf"/><Relationship Id="rId35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9"/>
          <a:stretch/>
        </p:blipFill>
        <p:spPr bwMode="auto">
          <a:xfrm>
            <a:off x="611560" y="764704"/>
            <a:ext cx="3960440" cy="5040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94032"/>
            <a:ext cx="1224136" cy="7680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7829"/>
            <a:ext cx="1357536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63" y="4224391"/>
            <a:ext cx="873776" cy="1473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3440092"/>
            <a:ext cx="1331640" cy="766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1" y="3172008"/>
            <a:ext cx="1269318" cy="835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564904"/>
            <a:ext cx="936104" cy="864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53"/>
          <a:stretch/>
        </p:blipFill>
        <p:spPr bwMode="auto">
          <a:xfrm>
            <a:off x="825104" y="1171648"/>
            <a:ext cx="1944216" cy="2434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27984" y="2636912"/>
            <a:ext cx="4392488" cy="2016224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PROYECTO DE </a:t>
            </a:r>
            <a:r>
              <a:rPr lang="es-MX" sz="3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PRESUPUESTO  </a:t>
            </a:r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2019</a:t>
            </a:r>
            <a:endParaRPr lang="es-MX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4" r="28245"/>
          <a:stretch/>
        </p:blipFill>
        <p:spPr bwMode="auto">
          <a:xfrm>
            <a:off x="5248607" y="4728256"/>
            <a:ext cx="3096344" cy="109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3352"/>
            <a:ext cx="3888432" cy="51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86"/>
          <a:stretch/>
        </p:blipFill>
        <p:spPr bwMode="auto">
          <a:xfrm>
            <a:off x="4348439" y="804538"/>
            <a:ext cx="489668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11039" y="193640"/>
            <a:ext cx="8855968" cy="647253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600" b="1" dirty="0" smtClean="0">
                <a:latin typeface="+mn-lt"/>
                <a:cs typeface="Times New Roman" pitchFamily="18" charset="0"/>
              </a:rPr>
              <a:t>ESTRUCTURA PRESUPUESTARIA 2019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78349"/>
              </p:ext>
            </p:extLst>
          </p:nvPr>
        </p:nvGraphicFramePr>
        <p:xfrm>
          <a:off x="2254747" y="1027485"/>
          <a:ext cx="4968552" cy="4921797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1968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TIPO DE PRESUPUESTO 1 - PRESUPUESTO DE PROGRAMAS DE ADMINISTRACION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ADMINISTRACION GENERAL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COORDINACION Y ADMINISTRACION DE PROYECTOS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028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TIPO DE PRESUPUESTO 2 - PRESUPUESTO DE PROGRAMAS DE ACCIÓN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598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EXTENSION AGRARIA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DESARROLLO AGRICOLA  DE LA REGION ORIENTAL 2KR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FOMENTO PECUARIO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EDUCACION AGROPECUARIA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SISTEMA DE COMERCIALIZACION DE PRODUCTOS AGROPECUARIOS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FOMENTO PARA EL DESARROLLO DE LA COMPETITIVIDAD AGROPECUARIA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25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FOMENTO DE LA CADENA LACTEA EN EL PARAGUAY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25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APOYO A LA AGRICULTURA FAMILIAR 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TIPO DE PRESUPUESTO 3 - PRESUPUESTO DE PROGRAMAS DE INVERSIÓN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9816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DESARROLLO RURAL SOSTENIBLE - PRODERS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FOCEM - LABORATOR. DE BIOSEGURIDAD Y FORT. LAB. CTROL. ALIM.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APOYO A LA INTEGRACIÓN ECONOMICA DE SECTOR RURAL PARAGUAYO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TRANSFERENCIAS INCLUSIÓN DE LA AF EN CADENAS DE VALOR - PPI</a:t>
                      </a:r>
                    </a:p>
                  </a:txBody>
                  <a:tcPr marL="4862" marR="4862" marT="4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6993"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62" marR="4862" marT="48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22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-197879" y="838448"/>
            <a:ext cx="1267457" cy="5828833"/>
            <a:chOff x="-27126" y="838448"/>
            <a:chExt cx="1267457" cy="582883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80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1547664" y="4797152"/>
            <a:ext cx="7024399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4 Marcador de texto"/>
          <p:cNvSpPr txBox="1">
            <a:spLocks/>
          </p:cNvSpPr>
          <p:nvPr/>
        </p:nvSpPr>
        <p:spPr>
          <a:xfrm>
            <a:off x="1547664" y="2989859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sz="4400" b="1" i="1" dirty="0" smtClean="0">
                <a:cs typeface="Times New Roman" pitchFamily="18" charset="0"/>
              </a:rPr>
              <a:t>Propuesta del Ejecutivo</a:t>
            </a:r>
          </a:p>
          <a:p>
            <a:pPr marL="0" indent="0">
              <a:buNone/>
            </a:pPr>
            <a:r>
              <a:rPr lang="es-PY" sz="3600" b="1" i="1" dirty="0" smtClean="0">
                <a:cs typeface="Times New Roman" pitchFamily="18" charset="0"/>
              </a:rPr>
              <a:t>                              </a:t>
            </a:r>
            <a:r>
              <a:rPr lang="es-PY" sz="4400" b="1" i="1" dirty="0" smtClean="0">
                <a:solidFill>
                  <a:srgbClr val="C00000"/>
                </a:solidFill>
                <a:cs typeface="Times New Roman" pitchFamily="18" charset="0"/>
              </a:rPr>
              <a:t>PGN 2019</a:t>
            </a:r>
            <a:endParaRPr lang="es-PY" sz="44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3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-214976" y="717848"/>
            <a:ext cx="1267457" cy="5828833"/>
            <a:chOff x="-27126" y="838448"/>
            <a:chExt cx="1267457" cy="582883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43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985050" y="631107"/>
            <a:ext cx="81123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200" dirty="0" smtClean="0">
                <a:latin typeface="+mn-lt"/>
              </a:rPr>
              <a:t>PROYECTO DE PRESUPUESTO 2019</a:t>
            </a:r>
            <a:endParaRPr lang="es-PY" sz="2200" dirty="0">
              <a:latin typeface="+mn-lt"/>
            </a:endParaRPr>
          </a:p>
          <a:p>
            <a:pPr algn="ctr"/>
            <a:r>
              <a:rPr lang="es-PY" sz="2200" dirty="0" smtClean="0">
                <a:latin typeface="+mn-lt"/>
              </a:rPr>
              <a:t>POR NIVEL DE GASTO</a:t>
            </a:r>
            <a:endParaRPr lang="es-CL" sz="2400" dirty="0">
              <a:latin typeface="+mn-lt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64087" y="467954"/>
            <a:ext cx="1267457" cy="6199328"/>
            <a:chOff x="-27126" y="838448"/>
            <a:chExt cx="1267457" cy="5828833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43668"/>
              </p:ext>
            </p:extLst>
          </p:nvPr>
        </p:nvGraphicFramePr>
        <p:xfrm>
          <a:off x="1815905" y="2265889"/>
          <a:ext cx="5636415" cy="2386097"/>
        </p:xfrm>
        <a:graphic>
          <a:graphicData uri="http://schemas.openxmlformats.org/drawingml/2006/table">
            <a:tbl>
              <a:tblPr/>
              <a:tblGrid>
                <a:gridCol w="739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2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8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/>
              </a:tblGrid>
              <a:tr h="515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PROYECTO EJECUTIVO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%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188.177.877.152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42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65.475.684.378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CONSUMO E INSUMOS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41.840.489.899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INVERSION FISICA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43.895.841.261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106.710.609.179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OTROS 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455.029.605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0.10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2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446.555.531.474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100</a:t>
                      </a:r>
                      <a:endParaRPr lang="es-PY" sz="1200" b="1" i="0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6" name="7 Conector recto"/>
          <p:cNvCxnSpPr/>
          <p:nvPr/>
        </p:nvCxnSpPr>
        <p:spPr>
          <a:xfrm>
            <a:off x="1176245" y="1400548"/>
            <a:ext cx="777701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46179" y="594846"/>
            <a:ext cx="882077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600" dirty="0" smtClean="0">
                <a:latin typeface="+mn-lt"/>
              </a:rPr>
              <a:t>ASIGNACIÓN PRESUPUESTARIA 2019</a:t>
            </a:r>
          </a:p>
          <a:p>
            <a:pPr algn="ctr"/>
            <a:r>
              <a:rPr lang="es-PY" sz="2000" dirty="0" smtClean="0">
                <a:latin typeface="+mn-lt"/>
              </a:rPr>
              <a:t>POR FUENTE DE FINANCIAMIENTO</a:t>
            </a:r>
            <a:endParaRPr lang="es-CL" sz="2000" dirty="0">
              <a:latin typeface="+mn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189942" y="1628800"/>
            <a:ext cx="777701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29588"/>
              </p:ext>
            </p:extLst>
          </p:nvPr>
        </p:nvGraphicFramePr>
        <p:xfrm>
          <a:off x="1403648" y="2008618"/>
          <a:ext cx="6984775" cy="1784282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479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28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7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9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14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FUENTE DE FINANCIAMIENTO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MONTO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%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27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>
                          <a:effectLst/>
                          <a:latin typeface="Calibri (Cuerpo)"/>
                        </a:rPr>
                        <a:t>10 -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RECURSOS</a:t>
                      </a:r>
                      <a:r>
                        <a:rPr lang="es-PY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DEL TESORO</a:t>
                      </a:r>
                      <a:endParaRPr lang="es-PY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 dirty="0" smtClean="0">
                          <a:effectLst/>
                          <a:latin typeface="Cambria" pitchFamily="18" charset="0"/>
                        </a:rPr>
                        <a:t>179.353.738.118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 smtClean="0">
                          <a:effectLst/>
                          <a:latin typeface="Cambria" pitchFamily="18" charset="0"/>
                        </a:rPr>
                        <a:t>40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49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>
                          <a:effectLst/>
                          <a:latin typeface="Calibri (Cuerpo)"/>
                        </a:rPr>
                        <a:t>20 -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RECURSOS DEL CREDITO PÚBLICO</a:t>
                      </a:r>
                      <a:endParaRPr lang="es-PY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 dirty="0" smtClean="0">
                          <a:effectLst/>
                          <a:latin typeface="Cambria" pitchFamily="18" charset="0"/>
                        </a:rPr>
                        <a:t>114.303.012.000</a:t>
                      </a:r>
                      <a:endParaRPr lang="es-ES" sz="14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 smtClean="0">
                          <a:effectLst/>
                          <a:latin typeface="Cambria" pitchFamily="18" charset="0"/>
                        </a:rPr>
                        <a:t>26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27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>
                          <a:effectLst/>
                          <a:latin typeface="Calibri (Cuerpo)"/>
                        </a:rPr>
                        <a:t>30-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RECURSOS INSTITUCIONALES</a:t>
                      </a:r>
                      <a:endParaRPr lang="es-PY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u="none" strike="noStrike" dirty="0" smtClean="0">
                          <a:effectLst/>
                          <a:latin typeface="Cambria" pitchFamily="18" charset="0"/>
                        </a:rPr>
                        <a:t>152.898.781.356</a:t>
                      </a:r>
                      <a:endParaRPr lang="es-ES" sz="1400" u="none" strike="noStrike" dirty="0"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 smtClean="0">
                          <a:effectLst/>
                          <a:latin typeface="Cambria" pitchFamily="18" charset="0"/>
                        </a:rPr>
                        <a:t>34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0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TOTAL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446.555.531.474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100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19 Grupo"/>
          <p:cNvGrpSpPr/>
          <p:nvPr/>
        </p:nvGrpSpPr>
        <p:grpSpPr>
          <a:xfrm>
            <a:off x="-215540" y="548680"/>
            <a:ext cx="1267457" cy="6118601"/>
            <a:chOff x="-27126" y="838448"/>
            <a:chExt cx="1267457" cy="5828833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81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1331640" y="4437112"/>
            <a:ext cx="7188280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4 Marcador de texto"/>
          <p:cNvSpPr txBox="1">
            <a:spLocks/>
          </p:cNvSpPr>
          <p:nvPr/>
        </p:nvSpPr>
        <p:spPr>
          <a:xfrm>
            <a:off x="1024792" y="2620132"/>
            <a:ext cx="9352548" cy="1750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sz="4400" b="1" i="1" dirty="0" smtClean="0">
                <a:cs typeface="Times New Roman" pitchFamily="18" charset="0"/>
              </a:rPr>
              <a:t>Comparativo</a:t>
            </a:r>
          </a:p>
          <a:p>
            <a:pPr marL="0" indent="0">
              <a:buNone/>
            </a:pPr>
            <a:r>
              <a:rPr lang="es-PY" sz="3600" b="1" i="1" dirty="0" smtClean="0">
                <a:cs typeface="Times New Roman" pitchFamily="18" charset="0"/>
              </a:rPr>
              <a:t> </a:t>
            </a:r>
            <a:r>
              <a:rPr lang="es-PY" sz="2200" b="1" i="1" dirty="0" smtClean="0">
                <a:solidFill>
                  <a:srgbClr val="C00000"/>
                </a:solidFill>
                <a:cs typeface="Times New Roman" pitchFamily="18" charset="0"/>
              </a:rPr>
              <a:t>PRESUPUESTO 2018- PROYECTO DE PRESUPUESTO 2019</a:t>
            </a:r>
            <a:endParaRPr lang="es-PY" sz="2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4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215540" y="457492"/>
            <a:ext cx="1267457" cy="6190609"/>
            <a:chOff x="-27126" y="838448"/>
            <a:chExt cx="1267457" cy="582883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62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91580" y="408022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1800" dirty="0" smtClean="0">
                <a:latin typeface="+mn-lt"/>
              </a:rPr>
              <a:t>COMPARATIVO ENTRE PRESUPUESTO 2018  Y PROYECTO DE PRESUPUESTO 2019</a:t>
            </a:r>
          </a:p>
          <a:p>
            <a:pPr algn="ctr"/>
            <a:r>
              <a:rPr lang="es-PY" sz="1800" dirty="0" smtClean="0">
                <a:latin typeface="+mn-lt"/>
              </a:rPr>
              <a:t>POR FUENTE DE FINANCIAMIENTO</a:t>
            </a:r>
            <a:endParaRPr lang="es-CL" sz="1800" dirty="0">
              <a:latin typeface="+mn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331640" y="1268760"/>
            <a:ext cx="7344816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-104940" y="586908"/>
            <a:ext cx="1267457" cy="6137773"/>
            <a:chOff x="-27126" y="838448"/>
            <a:chExt cx="1267457" cy="582883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5263"/>
              </p:ext>
            </p:extLst>
          </p:nvPr>
        </p:nvGraphicFramePr>
        <p:xfrm>
          <a:off x="1223628" y="1698553"/>
          <a:ext cx="7560840" cy="21251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2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16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2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73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056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FUENTE DE FINANCIAMIENTO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PRESUPUESTO </a:t>
                      </a:r>
                      <a:r>
                        <a:rPr lang="es-PY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2018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ANTEPROYECTO </a:t>
                      </a:r>
                      <a:r>
                        <a:rPr lang="es-PY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2019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DIFERENCIA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%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190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10 - </a:t>
                      </a:r>
                      <a:r>
                        <a:rPr lang="es-PY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RECURSOS</a:t>
                      </a:r>
                      <a:r>
                        <a:rPr lang="es-PY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DEL TESORO</a:t>
                      </a:r>
                      <a:endParaRPr lang="es-PY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179.636.728.510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179.353.738.118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-282.990.392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190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20- RECURSOS DEL CREDITO EXTERNO</a:t>
                      </a:r>
                      <a:endParaRPr lang="es-PY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143.064.515.487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114.303.012.000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-28.761.503.487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-25,16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90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30- RECURSOS INSTITUCIONALES</a:t>
                      </a:r>
                      <a:endParaRPr lang="es-PY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139.467.153.747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152.898.781.356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13.431.627.609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00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TOTAL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462.168.397.744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446.555.531.474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-15.612.866.270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-3,50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375756" y="4077072"/>
            <a:ext cx="5256584" cy="20882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VARIACIONES DEL PRESUPUESTO 2018-2019 :</a:t>
            </a:r>
          </a:p>
          <a:p>
            <a:r>
              <a:rPr lang="es-MX" b="1" dirty="0" smtClean="0"/>
              <a:t>FF10: </a:t>
            </a:r>
            <a:r>
              <a:rPr lang="es-MX" dirty="0" smtClean="0"/>
              <a:t>Disminución por topeo en el O.G 250</a:t>
            </a:r>
          </a:p>
          <a:p>
            <a:r>
              <a:rPr lang="es-MX" b="1" dirty="0" smtClean="0"/>
              <a:t>FF20: </a:t>
            </a:r>
            <a:r>
              <a:rPr lang="es-MX" dirty="0" smtClean="0"/>
              <a:t>Disminución Proyectos en Etapa de Cierre (PRODERS y PPI)</a:t>
            </a:r>
          </a:p>
          <a:p>
            <a:r>
              <a:rPr lang="es-MX" b="1" dirty="0" smtClean="0"/>
              <a:t>FF30: </a:t>
            </a:r>
            <a:r>
              <a:rPr lang="es-MX" dirty="0" smtClean="0"/>
              <a:t>Aumento proveniente de la Ley N° 5538/15</a:t>
            </a:r>
            <a:r>
              <a:rPr lang="es-PY" sz="1400" dirty="0" smtClean="0"/>
              <a:t>- </a:t>
            </a:r>
            <a:r>
              <a:rPr lang="es-PY" sz="1400" dirty="0"/>
              <a:t>DEL TABACO </a:t>
            </a:r>
            <a:r>
              <a:rPr lang="es-PY" sz="1400" dirty="0" smtClean="0"/>
              <a:t>– COOPARTICIPACIÓN DE </a:t>
            </a:r>
            <a:r>
              <a:rPr lang="es-PY" sz="1400" dirty="0"/>
              <a:t>TRIBUTOS - </a:t>
            </a:r>
            <a:r>
              <a:rPr lang="es-PY" sz="1400" dirty="0" smtClean="0"/>
              <a:t>MAG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36158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072505" y="318409"/>
            <a:ext cx="925252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sz="2200" dirty="0" smtClean="0">
                <a:latin typeface="+mn-lt"/>
              </a:rPr>
              <a:t>Proyecto de Presupuesto– Comparativo 2018 - 2019</a:t>
            </a:r>
          </a:p>
          <a:p>
            <a:pPr algn="l"/>
            <a:r>
              <a:rPr lang="es-PY" sz="2200" dirty="0" smtClean="0">
                <a:latin typeface="+mn-lt"/>
              </a:rPr>
              <a:t>Fuente de Financiamiento 10 – Recursos del Tesoro </a:t>
            </a:r>
            <a:endParaRPr lang="es-CL" sz="2200" dirty="0">
              <a:latin typeface="+mn-lt"/>
            </a:endParaRPr>
          </a:p>
          <a:p>
            <a:pPr algn="l"/>
            <a:endParaRPr lang="es-CL" sz="2400" dirty="0"/>
          </a:p>
        </p:txBody>
      </p:sp>
      <p:pic>
        <p:nvPicPr>
          <p:cNvPr id="24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-30808" y="535793"/>
            <a:ext cx="1267457" cy="6118601"/>
            <a:chOff x="-27126" y="838448"/>
            <a:chExt cx="1267457" cy="5828833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38924"/>
              </p:ext>
            </p:extLst>
          </p:nvPr>
        </p:nvGraphicFramePr>
        <p:xfrm>
          <a:off x="1236648" y="1355972"/>
          <a:ext cx="7295791" cy="2147011"/>
        </p:xfrm>
        <a:graphic>
          <a:graphicData uri="http://schemas.openxmlformats.org/drawingml/2006/table">
            <a:tbl>
              <a:tblPr/>
              <a:tblGrid>
                <a:gridCol w="518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7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2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3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6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3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GRUPO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DESCRIPCION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PRESUPUESTO VIG. AL 31/08/2018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PROYECTO EJECUTIVO 2019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DIFERENCIA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% DIF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PERSONALES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144.630.315.538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146.537.549.200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1.907.233.662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NO PERSONALES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27.042.027.819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27.344.991.819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302.964.000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CONSUMO E INSUMOS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578.907.329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592.657.339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13.750.010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CAMBIO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INVERSION FISICA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4.469.579.426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2.062.641.372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-2.406.938.054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-117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TRANSFERENCIAS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2.881.041.971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2.781.041.971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-100.000.000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-4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OTROS GASTOS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34.856.427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34.856.417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05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179.636.728.510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179.353.738.118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-282.990.392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2345420" y="3849826"/>
            <a:ext cx="5256584" cy="1785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VARIACIONES DEL PRESUPUESTO 2018-2019 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Aumento del Nivel 100, por reasignación de los recursos del FOCEM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Disminución del Nivel </a:t>
            </a:r>
            <a:r>
              <a:rPr lang="es-MX" dirty="0" smtClean="0"/>
              <a:t>500, proveniente del </a:t>
            </a:r>
            <a:r>
              <a:rPr lang="es-MX" dirty="0"/>
              <a:t>Proyecto FOCEM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962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152189" y="585235"/>
            <a:ext cx="77760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sz="2200" dirty="0" smtClean="0">
                <a:latin typeface="+mn-lt"/>
              </a:rPr>
              <a:t>Proyecto de Presupuesto – Comparativo 2018 - 2019</a:t>
            </a:r>
          </a:p>
          <a:p>
            <a:pPr algn="l"/>
            <a:r>
              <a:rPr lang="es-PY" sz="2200" dirty="0" smtClean="0">
                <a:latin typeface="+mn-lt"/>
              </a:rPr>
              <a:t>Fuente de Financiamiento 20 – Recursos del Crédito Publico</a:t>
            </a:r>
            <a:endParaRPr lang="es-CL" sz="2200" dirty="0" smtClean="0">
              <a:latin typeface="+mn-lt"/>
            </a:endParaRPr>
          </a:p>
        </p:txBody>
      </p:sp>
      <p:pic>
        <p:nvPicPr>
          <p:cNvPr id="24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-199285" y="404664"/>
            <a:ext cx="1267457" cy="6262617"/>
            <a:chOff x="-27126" y="838448"/>
            <a:chExt cx="1267457" cy="5828833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33260"/>
              </p:ext>
            </p:extLst>
          </p:nvPr>
        </p:nvGraphicFramePr>
        <p:xfrm>
          <a:off x="1152189" y="1430402"/>
          <a:ext cx="7522940" cy="2328355"/>
        </p:xfrm>
        <a:graphic>
          <a:graphicData uri="http://schemas.openxmlformats.org/drawingml/2006/table">
            <a:tbl>
              <a:tblPr/>
              <a:tblGrid>
                <a:gridCol w="658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1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99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84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44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PRESUPUESTO VIG. AL 31/08/2018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PROYECTO EJECUTIVO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DIFERENCIA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% DIF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52.049.172.000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33.634.172.000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-18.415.000.000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9.156.028.087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5.824.829.218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-3.331.198.869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CONSUMO E INSUMOS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2.079.813.574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1.802.313.574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-277.500.000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CAMBIO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INVERSION FISICA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3.388.179.127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-3.188.179.127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-1.594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76.391.322.699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72.841.697.208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-3.549.625.491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OTROS 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2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143.064.515.487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114.303.012.000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-28.761.503.487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375756" y="4077072"/>
            <a:ext cx="5256584" cy="20882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VARIACIONES DEL PRESUPUESTO 2018-2019</a:t>
            </a:r>
          </a:p>
          <a:p>
            <a:r>
              <a:rPr lang="es-MX" dirty="0" smtClean="0"/>
              <a:t>Disminución en FF 20- Proyectos en Etapa de Cierre: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PRODERS ( Fondo del BIRF- BM)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 smtClean="0"/>
              <a:t>Pyto</a:t>
            </a:r>
            <a:r>
              <a:rPr lang="es-MX" dirty="0" smtClean="0"/>
              <a:t>. Paraguay Inclusivo (Fondos del FIDA)</a:t>
            </a:r>
          </a:p>
        </p:txBody>
      </p:sp>
    </p:spTree>
    <p:extLst>
      <p:ext uri="{BB962C8B-B14F-4D97-AF65-F5344CB8AC3E}">
        <p14:creationId xmlns:p14="http://schemas.microsoft.com/office/powerpoint/2010/main" val="42206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13206" y="362153"/>
            <a:ext cx="777609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sz="2200" dirty="0" smtClean="0">
                <a:latin typeface="+mn-lt"/>
              </a:rPr>
              <a:t>Proyecto de Presupuesto – Comparativo 2018 - 2019</a:t>
            </a:r>
          </a:p>
          <a:p>
            <a:pPr algn="l"/>
            <a:r>
              <a:rPr lang="es-PY" sz="2200" dirty="0" smtClean="0">
                <a:latin typeface="+mn-lt"/>
              </a:rPr>
              <a:t>Fuente de Financiamiento 30 – Recursos Institucionales</a:t>
            </a:r>
            <a:endParaRPr lang="es-CL" sz="2200" dirty="0" smtClean="0">
              <a:latin typeface="+mn-lt"/>
            </a:endParaRPr>
          </a:p>
          <a:p>
            <a:pPr algn="l"/>
            <a:endParaRPr lang="es-CL" sz="2400" dirty="0"/>
          </a:p>
        </p:txBody>
      </p:sp>
      <p:pic>
        <p:nvPicPr>
          <p:cNvPr id="24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-215540" y="594990"/>
            <a:ext cx="1267457" cy="6072291"/>
            <a:chOff x="-27126" y="838448"/>
            <a:chExt cx="1267457" cy="5828833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83906"/>
              </p:ext>
            </p:extLst>
          </p:nvPr>
        </p:nvGraphicFramePr>
        <p:xfrm>
          <a:off x="1187624" y="1412767"/>
          <a:ext cx="7415742" cy="2162810"/>
        </p:xfrm>
        <a:graphic>
          <a:graphicData uri="http://schemas.openxmlformats.org/drawingml/2006/table">
            <a:tbl>
              <a:tblPr/>
              <a:tblGrid>
                <a:gridCol w="646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8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2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36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PRESUPUESTO VIG. AL 31/08/2018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PROYECTO EJECUTIVO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DIFERENCIA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% DIF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8.145.447.152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8.006.155.952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-139.291.200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31.074.576.052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32.305.863.341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1.231.287.289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CONSUMO E INSUMOS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29.840.091.165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39.445.518.986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9.605.427.821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CAMBIO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423000000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-423000000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INVERSION FISICA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46.855.804.774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41.633.199.889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-5.222.604.885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22.724.321.003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31.087.870.000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8.363.548.997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OTROS 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403.913.601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420.173.188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16.259.587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2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139.467.153.747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152.898.781.356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13.431.627.609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375756" y="4077072"/>
            <a:ext cx="5256584" cy="1578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VARIACIONES DEL PRESUPUESTO 2018-2019 :</a:t>
            </a:r>
          </a:p>
          <a:p>
            <a:pPr algn="ctr"/>
            <a:r>
              <a:rPr lang="es-MX" dirty="0" smtClean="0"/>
              <a:t>Aumento en FF 30-84  proveniente de la estimación de ingresos  Ley N° 5538/15</a:t>
            </a:r>
            <a:r>
              <a:rPr lang="es-PY" sz="1400" dirty="0" smtClean="0"/>
              <a:t>- </a:t>
            </a:r>
            <a:r>
              <a:rPr lang="es-PY" sz="1400" dirty="0"/>
              <a:t>DEL TABACO </a:t>
            </a:r>
            <a:r>
              <a:rPr lang="es-PY" sz="1400" dirty="0" smtClean="0"/>
              <a:t>– COOPARTICIPACION DE </a:t>
            </a:r>
            <a:r>
              <a:rPr lang="es-PY" sz="1400" dirty="0"/>
              <a:t>TRIBUTOS </a:t>
            </a:r>
            <a:r>
              <a:rPr lang="es-PY" sz="1400" dirty="0" smtClean="0"/>
              <a:t>MAG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31019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985050" y="461830"/>
            <a:ext cx="81123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200" dirty="0" smtClean="0">
                <a:latin typeface="+mn-lt"/>
              </a:rPr>
              <a:t>COMPARATIVO </a:t>
            </a:r>
          </a:p>
          <a:p>
            <a:pPr algn="ctr"/>
            <a:r>
              <a:rPr lang="es-PY" sz="2200" dirty="0" smtClean="0">
                <a:latin typeface="+mn-lt"/>
              </a:rPr>
              <a:t>PRESUPUESTO 2018 Y PROYECTO DE PRESUPUESTO 2019</a:t>
            </a:r>
            <a:endParaRPr lang="es-PY" sz="2200" dirty="0">
              <a:latin typeface="+mn-lt"/>
            </a:endParaRPr>
          </a:p>
          <a:p>
            <a:pPr algn="ctr"/>
            <a:r>
              <a:rPr lang="es-PY" sz="2200" dirty="0" smtClean="0">
                <a:latin typeface="+mn-lt"/>
              </a:rPr>
              <a:t>POR NIVEL DE GASTO</a:t>
            </a:r>
            <a:endParaRPr lang="es-CL" sz="2400" dirty="0">
              <a:latin typeface="+mn-lt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64087" y="467954"/>
            <a:ext cx="1267457" cy="6199328"/>
            <a:chOff x="-27126" y="838448"/>
            <a:chExt cx="1267457" cy="5828833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33146"/>
              </p:ext>
            </p:extLst>
          </p:nvPr>
        </p:nvGraphicFramePr>
        <p:xfrm>
          <a:off x="1222852" y="1697911"/>
          <a:ext cx="7327900" cy="2276475"/>
        </p:xfrm>
        <a:graphic>
          <a:graphicData uri="http://schemas.openxmlformats.org/drawingml/2006/table">
            <a:tbl>
              <a:tblPr/>
              <a:tblGrid>
                <a:gridCol w="596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PRESUPUESTO VIG. AL 31/08/2018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PROYECTO EJECUTIVO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DIFERENCIA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% DIF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204.824.934.690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188.177.877.152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-16.647.057.538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-8,85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67.272.631.958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65.475.684.378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-1.796.947.580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CONSUMO E INSUMOS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32.498.812.068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41.840.489.899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9.341.677.831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BIENES DE CAMBIO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423.000.000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-423.000.000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INVERSION FISICA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54.713.563.327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43.895.841.261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-10.817.722.066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-24,64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101.996.685.673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106.710.609.179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4.713.923.506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OTROS 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438.770.028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455.029.605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16259577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462.168.397.744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446.555.531.474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-15.612.866.270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64432" y="1047199"/>
            <a:ext cx="7026696" cy="42165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Y" sz="2800" b="1" dirty="0" smtClean="0">
                <a:latin typeface="Georgia" panose="02040502050405020303" pitchFamily="18" charset="0"/>
                <a:cs typeface="Times New Roman" pitchFamily="18" charset="0"/>
              </a:rPr>
              <a:t>MISIÓN</a:t>
            </a:r>
          </a:p>
          <a:p>
            <a:pPr algn="ctr"/>
            <a:endParaRPr lang="es-PY" sz="1600" b="1" dirty="0">
              <a:latin typeface="GOTHA"/>
              <a:cs typeface="Times New Roman" pitchFamily="18" charset="0"/>
            </a:endParaRPr>
          </a:p>
          <a:p>
            <a:pPr algn="just"/>
            <a:r>
              <a:rPr lang="es-PY" sz="2800" dirty="0">
                <a:latin typeface="GOTHA"/>
                <a:cs typeface="Times New Roman" pitchFamily="18" charset="0"/>
              </a:rPr>
              <a:t>Promover la </a:t>
            </a:r>
            <a:r>
              <a:rPr lang="es-PY" sz="2800" u="sng" dirty="0">
                <a:latin typeface="GOTHA"/>
                <a:cs typeface="Times New Roman" pitchFamily="18" charset="0"/>
              </a:rPr>
              <a:t>producción agropecuaria y forestal</a:t>
            </a:r>
            <a:r>
              <a:rPr lang="es-PY" sz="2800" dirty="0">
                <a:latin typeface="GOTHA"/>
                <a:cs typeface="Times New Roman" pitchFamily="18" charset="0"/>
              </a:rPr>
              <a:t>, el fortalecimiento de la </a:t>
            </a:r>
            <a:r>
              <a:rPr lang="es-PY" sz="2800" u="sng" dirty="0">
                <a:latin typeface="GOTHA"/>
                <a:cs typeface="Times New Roman" pitchFamily="18" charset="0"/>
              </a:rPr>
              <a:t>agricultura familiar</a:t>
            </a:r>
            <a:r>
              <a:rPr lang="es-PY" sz="2800" dirty="0">
                <a:latin typeface="GOTHA"/>
                <a:cs typeface="Times New Roman" pitchFamily="18" charset="0"/>
              </a:rPr>
              <a:t>, la </a:t>
            </a:r>
            <a:r>
              <a:rPr lang="es-PY" sz="2800" u="sng" dirty="0">
                <a:latin typeface="GOTHA"/>
                <a:cs typeface="Times New Roman" pitchFamily="18" charset="0"/>
              </a:rPr>
              <a:t>seguridad</a:t>
            </a:r>
            <a:r>
              <a:rPr lang="es-PY" sz="2800" dirty="0">
                <a:latin typeface="GOTHA"/>
                <a:cs typeface="Times New Roman" pitchFamily="18" charset="0"/>
              </a:rPr>
              <a:t> </a:t>
            </a:r>
            <a:r>
              <a:rPr lang="es-PY" sz="2800" u="sng" dirty="0">
                <a:latin typeface="GOTHA"/>
                <a:cs typeface="Times New Roman" pitchFamily="18" charset="0"/>
              </a:rPr>
              <a:t>alimentaria</a:t>
            </a:r>
            <a:r>
              <a:rPr lang="es-PY" sz="2800" dirty="0">
                <a:latin typeface="GOTHA"/>
                <a:cs typeface="Times New Roman" pitchFamily="18" charset="0"/>
              </a:rPr>
              <a:t>, la reducción de la pobreza rural, ofreciendo </a:t>
            </a:r>
            <a:r>
              <a:rPr lang="es-PY" sz="2800" u="sng" dirty="0">
                <a:latin typeface="GOTHA"/>
                <a:cs typeface="Times New Roman" pitchFamily="18" charset="0"/>
              </a:rPr>
              <a:t>servicios de calidad </a:t>
            </a:r>
            <a:r>
              <a:rPr lang="es-PY" sz="2800" dirty="0">
                <a:latin typeface="GOTHA"/>
                <a:cs typeface="Times New Roman" pitchFamily="18" charset="0"/>
              </a:rPr>
              <a:t>con </a:t>
            </a:r>
            <a:r>
              <a:rPr lang="es-PY" sz="2800" u="sng" dirty="0" smtClean="0">
                <a:latin typeface="GOTHA"/>
                <a:cs typeface="Times New Roman" pitchFamily="18" charset="0"/>
              </a:rPr>
              <a:t>enfoque inclusivo y territorial</a:t>
            </a:r>
            <a:r>
              <a:rPr lang="es-PY" sz="2800" dirty="0">
                <a:latin typeface="GOTHA"/>
                <a:cs typeface="Times New Roman" pitchFamily="18" charset="0"/>
              </a:rPr>
              <a:t>, respetando las características socioculturales de género, generación y en armonía con el </a:t>
            </a:r>
            <a:r>
              <a:rPr lang="es-PY" sz="2800" dirty="0" smtClean="0">
                <a:latin typeface="GOTHA"/>
                <a:cs typeface="Times New Roman" pitchFamily="18" charset="0"/>
              </a:rPr>
              <a:t>ambiente.</a:t>
            </a:r>
            <a:endParaRPr lang="es-MX" sz="2800" dirty="0">
              <a:latin typeface="GOTHA"/>
            </a:endParaRPr>
          </a:p>
        </p:txBody>
      </p:sp>
      <p:sp>
        <p:nvSpPr>
          <p:cNvPr id="5" name="Rectángulo 6"/>
          <p:cNvSpPr/>
          <p:nvPr/>
        </p:nvSpPr>
        <p:spPr>
          <a:xfrm>
            <a:off x="1642701" y="518044"/>
            <a:ext cx="5885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  <a:latin typeface="GOTHA"/>
              </a:rPr>
              <a:t>MINISTERIO DE AGRICULTURA Y GANADERÍA</a:t>
            </a:r>
            <a:endParaRPr lang="es-ES" sz="2000" dirty="0">
              <a:solidFill>
                <a:srgbClr val="002060"/>
              </a:solidFill>
              <a:latin typeface="GOTHA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34838" y="5440868"/>
            <a:ext cx="60535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1600" b="1" dirty="0" smtClean="0">
                <a:solidFill>
                  <a:schemeClr val="tx1"/>
                </a:solidFill>
                <a:latin typeface="GOTHA"/>
                <a:cs typeface="Times New Roman" pitchFamily="18" charset="0"/>
              </a:rPr>
              <a:t>LEY </a:t>
            </a:r>
            <a:r>
              <a:rPr lang="es-PY" sz="1600" b="1" dirty="0">
                <a:solidFill>
                  <a:schemeClr val="tx1"/>
                </a:solidFill>
                <a:latin typeface="GOTHA"/>
                <a:cs typeface="Times New Roman" pitchFamily="18" charset="0"/>
              </a:rPr>
              <a:t>Nº 81/92 </a:t>
            </a:r>
            <a:r>
              <a:rPr lang="es-PY" sz="1600" dirty="0" smtClean="0">
                <a:solidFill>
                  <a:schemeClr val="tx1"/>
                </a:solidFill>
                <a:latin typeface="GOTHA"/>
                <a:cs typeface="Times New Roman" pitchFamily="18" charset="0"/>
              </a:rPr>
              <a:t>:El </a:t>
            </a:r>
            <a:r>
              <a:rPr lang="es-PY" sz="1600" dirty="0">
                <a:solidFill>
                  <a:schemeClr val="tx1"/>
                </a:solidFill>
                <a:latin typeface="GOTHA"/>
                <a:cs typeface="Times New Roman" pitchFamily="18" charset="0"/>
              </a:rPr>
              <a:t>MAG desarrolla sus funciones y competencias en el ámbito </a:t>
            </a:r>
            <a:r>
              <a:rPr lang="es-PY" sz="1600" dirty="0" smtClean="0">
                <a:solidFill>
                  <a:schemeClr val="tx1"/>
                </a:solidFill>
                <a:latin typeface="GOTHA"/>
                <a:cs typeface="Times New Roman" pitchFamily="18" charset="0"/>
              </a:rPr>
              <a:t>agrario.</a:t>
            </a:r>
            <a:endParaRPr lang="es-PY" sz="1600" dirty="0">
              <a:solidFill>
                <a:schemeClr val="tx1"/>
              </a:solidFill>
              <a:latin typeface="GOTHA"/>
              <a:cs typeface="Times New Roman" pitchFamily="18" charset="0"/>
            </a:endParaRPr>
          </a:p>
        </p:txBody>
      </p:sp>
      <p:pic>
        <p:nvPicPr>
          <p:cNvPr id="7" name="Picture 2" descr="Resultado de imagen para bandera paraguay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-39342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-205743" y="615376"/>
            <a:ext cx="1267457" cy="6046593"/>
            <a:chOff x="-27126" y="838448"/>
            <a:chExt cx="1267457" cy="582883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6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207944" y="467953"/>
            <a:ext cx="7921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200" dirty="0">
                <a:latin typeface="+mn-lt"/>
              </a:rPr>
              <a:t>Comparativo Presupuesto 2018 – Proyecto de Presupuesto 2019</a:t>
            </a:r>
          </a:p>
          <a:p>
            <a:pPr algn="ctr"/>
            <a:r>
              <a:rPr lang="es-PY" sz="2200" dirty="0">
                <a:latin typeface="+mn-lt"/>
              </a:rPr>
              <a:t>Por Organismo Financiador</a:t>
            </a:r>
            <a:endParaRPr lang="es-CL" sz="2200" dirty="0">
              <a:latin typeface="+mn-lt"/>
            </a:endParaRPr>
          </a:p>
        </p:txBody>
      </p:sp>
      <p:pic>
        <p:nvPicPr>
          <p:cNvPr id="13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-37458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-133709" y="2270"/>
            <a:ext cx="1284976" cy="6855729"/>
            <a:chOff x="-133709" y="2270"/>
            <a:chExt cx="1284976" cy="685572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97"/>
            <a:stretch/>
          </p:blipFill>
          <p:spPr bwMode="auto">
            <a:xfrm>
              <a:off x="-16474" y="2270"/>
              <a:ext cx="1167741" cy="170080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68" y="2386876"/>
              <a:ext cx="593811" cy="101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05" y="3410271"/>
              <a:ext cx="577336" cy="1026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709" y="5230812"/>
              <a:ext cx="1236649" cy="162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 descr="C:\Users\sdf\Desktop\fotos\____Ministerio de Agricultura y Ganadería - Paraguay___.10_files\IMG-20160414-WA003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93096"/>
              <a:ext cx="707404" cy="11521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40800"/>
              </p:ext>
            </p:extLst>
          </p:nvPr>
        </p:nvGraphicFramePr>
        <p:xfrm>
          <a:off x="1207944" y="1412776"/>
          <a:ext cx="7645399" cy="2751622"/>
        </p:xfrm>
        <a:graphic>
          <a:graphicData uri="http://schemas.openxmlformats.org/drawingml/2006/table">
            <a:tbl>
              <a:tblPr/>
              <a:tblGrid>
                <a:gridCol w="295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1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0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09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733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ORGANISMO FINANCIADOR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PRESUPUESTO</a:t>
                      </a:r>
                      <a:r>
                        <a:rPr lang="es-PY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VIG.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TESORO PUBLICO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179.636.728.510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179.353.738.118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RECURSOS PROPIOS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19.856.074.574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15.313.909.842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-29,66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7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LEY N° 5538/15 - DEL TABACO - COOPART. TRIBUTOS - MAG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97.031.000.000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122.137.885.214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LEY N° 5264/14 - FOMENTO DE LA CADENA LACTEA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2.225.764.436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2.225.764.436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BANCO INTERN. DE RECONSTRUCCIÓN Y FOMENTO (BIRF)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132.368.707.988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114.303.012.000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-15,81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MERCOSUR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16.354.314.737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13.151.221.864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-24,36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712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FONDO INTERNACIONAL DE DESARROLLO AGRICOLA (FIDA)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5.533.300.000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70.000.000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-7.804,71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COMUNIDAD ECONOMICA EUROPEA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2.000.000.000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BONOS SOBERANOS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864.161.600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BONOS SOBERANOS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6.298.345.899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462.168.397.744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446.555.531.474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57179"/>
              </p:ext>
            </p:extLst>
          </p:nvPr>
        </p:nvGraphicFramePr>
        <p:xfrm>
          <a:off x="1475656" y="4131940"/>
          <a:ext cx="655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3272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09108"/>
              </p:ext>
            </p:extLst>
          </p:nvPr>
        </p:nvGraphicFramePr>
        <p:xfrm>
          <a:off x="1151267" y="1340768"/>
          <a:ext cx="3672409" cy="4320477"/>
        </p:xfrm>
        <a:graphic>
          <a:graphicData uri="http://schemas.openxmlformats.org/drawingml/2006/table">
            <a:tbl>
              <a:tblPr/>
              <a:tblGrid>
                <a:gridCol w="2546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6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5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DESCRIPCION DEL CARGO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PROFESIONAL (II)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ASISTENTE TÉCNICO - ADM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TÉCNICO (II)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DE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PROFESIONAL (I)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TÉCNICO (I)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JEFE DE 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TÉCNICO - ADM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VICE MINISTRO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 INTERNO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JEFE DE GABINETE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SECRETARIO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151267" y="718536"/>
            <a:ext cx="40324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200" dirty="0" smtClean="0">
                <a:latin typeface="+mn-lt"/>
              </a:rPr>
              <a:t>ANEXO DEL PERSONAL 2019</a:t>
            </a:r>
            <a:endParaRPr lang="es-CL" sz="2200" dirty="0">
              <a:latin typeface="+mn-lt"/>
            </a:endParaRPr>
          </a:p>
        </p:txBody>
      </p:sp>
      <p:pic>
        <p:nvPicPr>
          <p:cNvPr id="5" name="Picture 2" descr="Resultado de imagen para bandera paraguay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-37458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-133709" y="2270"/>
            <a:ext cx="1284976" cy="6855729"/>
            <a:chOff x="-133709" y="2270"/>
            <a:chExt cx="1284976" cy="685572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97"/>
            <a:stretch/>
          </p:blipFill>
          <p:spPr bwMode="auto">
            <a:xfrm>
              <a:off x="-16474" y="2270"/>
              <a:ext cx="1167741" cy="170080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68" y="2386876"/>
              <a:ext cx="593811" cy="101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05" y="3410271"/>
              <a:ext cx="577336" cy="1026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709" y="5230812"/>
              <a:ext cx="1236649" cy="162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 descr="C:\Users\sdf\Desktop\fotos\____Ministerio de Agricultura y Ganadería - Paraguay___.10_files\IMG-20160414-WA003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93096"/>
              <a:ext cx="707404" cy="11521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156107" y="1556792"/>
            <a:ext cx="37087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dirty="0" smtClean="0">
                <a:latin typeface="+mn-lt"/>
              </a:rPr>
              <a:t>PERSONAL CONTRATADO A AGOSTO DE 2018</a:t>
            </a:r>
            <a:endParaRPr lang="es-CL" sz="2000" dirty="0">
              <a:latin typeface="+mn-lt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45172"/>
              </p:ext>
            </p:extLst>
          </p:nvPr>
        </p:nvGraphicFramePr>
        <p:xfrm>
          <a:off x="5192463" y="2386877"/>
          <a:ext cx="3672409" cy="1580735"/>
        </p:xfrm>
        <a:graphic>
          <a:graphicData uri="http://schemas.openxmlformats.org/drawingml/2006/table">
            <a:tbl>
              <a:tblPr/>
              <a:tblGrid>
                <a:gridCol w="2546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6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575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RUBRO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141- CONTRATACION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PERSONAL TECNICO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144- JORNALES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22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145- HONORARIOS PROFESIONALES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69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1.413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90980"/>
              </p:ext>
            </p:extLst>
          </p:nvPr>
        </p:nvGraphicFramePr>
        <p:xfrm>
          <a:off x="1979712" y="2186336"/>
          <a:ext cx="5632152" cy="1926740"/>
        </p:xfrm>
        <a:graphic>
          <a:graphicData uri="http://schemas.openxmlformats.org/drawingml/2006/table">
            <a:tbl>
              <a:tblPr/>
              <a:tblGrid>
                <a:gridCol w="3100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2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1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CAMIONES Y CAMIONETAS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AUTOMOVILES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RETROESCAVADORA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259632" y="838505"/>
            <a:ext cx="7272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eaLnBrk="1" latinLnBrk="0" hangingPunct="1">
              <a:spcBef>
                <a:spcPts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200" dirty="0" smtClean="0">
                <a:latin typeface="+mn-lt"/>
              </a:rPr>
              <a:t>PARQUE AUTOMOTOR DEL MAG EN FUNCIONAMIENTO</a:t>
            </a:r>
            <a:endParaRPr lang="es-CL" sz="2200" dirty="0">
              <a:latin typeface="+mn-lt"/>
            </a:endParaRPr>
          </a:p>
        </p:txBody>
      </p:sp>
      <p:pic>
        <p:nvPicPr>
          <p:cNvPr id="6" name="Picture 2" descr="Resultado de imagen para bandera paraguay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-37458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-224483" y="495853"/>
            <a:ext cx="1267457" cy="5828833"/>
            <a:chOff x="-27126" y="838448"/>
            <a:chExt cx="1267457" cy="582883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3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1482746" y="4186022"/>
            <a:ext cx="746429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3058070"/>
            <a:ext cx="9310581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GRACIAS POR LA ATENCIÓN</a:t>
            </a:r>
          </a:p>
        </p:txBody>
      </p:sp>
      <p:pic>
        <p:nvPicPr>
          <p:cNvPr id="8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-224483" y="495853"/>
            <a:ext cx="1267457" cy="5828833"/>
            <a:chOff x="-27126" y="838448"/>
            <a:chExt cx="1267457" cy="5828833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6781800" cy="1600200"/>
          </a:xfrm>
        </p:spPr>
        <p:txBody>
          <a:bodyPr/>
          <a:lstStyle/>
          <a:p>
            <a:pPr algn="ctr"/>
            <a:r>
              <a:rPr lang="es-ES" dirty="0" smtClean="0"/>
              <a:t>ANEXOS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70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90063272"/>
              </p:ext>
            </p:extLst>
          </p:nvPr>
        </p:nvGraphicFramePr>
        <p:xfrm>
          <a:off x="5503490" y="1493318"/>
          <a:ext cx="1944216" cy="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14877"/>
              </p:ext>
            </p:extLst>
          </p:nvPr>
        </p:nvGraphicFramePr>
        <p:xfrm>
          <a:off x="683568" y="1484784"/>
          <a:ext cx="7632847" cy="4153340"/>
        </p:xfrm>
        <a:graphic>
          <a:graphicData uri="http://schemas.openxmlformats.org/drawingml/2006/table">
            <a:tbl>
              <a:tblPr/>
              <a:tblGrid>
                <a:gridCol w="1322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0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2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77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/ Subprograma / Proyectos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producto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2019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General (Gs)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739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6566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Políticas, </a:t>
                      </a:r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Planes, Programas y Proyectos del Sector Agrario formulados, normalizados, coordinados, administrados y evaluados.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Administrativa para generación de Valor Público.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(%)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106.019.771.519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097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y Administracion Proyectos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Proyectos de la DINCAP coordinados, administrados, monitoreados, fiscalizados y evaluados.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Administrativa para generación de Valor Público.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(%)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9.915.093.949</a:t>
                      </a:r>
                    </a:p>
                  </a:txBody>
                  <a:tcPr marL="6722" marR="6722" marT="8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83568" y="47797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800" b="1" dirty="0">
                <a:cs typeface="Times New Roman" pitchFamily="18" charset="0"/>
              </a:rPr>
              <a:t>METAS PROGRAMADAS PGN </a:t>
            </a:r>
            <a:r>
              <a:rPr lang="es-PY" sz="2800" b="1" dirty="0" smtClean="0">
                <a:cs typeface="Times New Roman" pitchFamily="18" charset="0"/>
              </a:rPr>
              <a:t>2019</a:t>
            </a:r>
            <a:endParaRPr lang="es-PY" sz="2800" b="1" dirty="0"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70335" y="1023648"/>
            <a:ext cx="730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PY" b="1" dirty="0"/>
              <a:t>TIPO DE PRESUPUESTO 1 - PROGRAMAS DE ADMINISTRACION</a:t>
            </a:r>
          </a:p>
        </p:txBody>
      </p:sp>
    </p:spTree>
    <p:extLst>
      <p:ext uri="{BB962C8B-B14F-4D97-AF65-F5344CB8AC3E}">
        <p14:creationId xmlns:p14="http://schemas.microsoft.com/office/powerpoint/2010/main" val="10470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726549599"/>
              </p:ext>
            </p:extLst>
          </p:nvPr>
        </p:nvGraphicFramePr>
        <p:xfrm>
          <a:off x="5503490" y="1493318"/>
          <a:ext cx="1944216" cy="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497432" y="375822"/>
            <a:ext cx="4003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Y" sz="2000" b="1" dirty="0" smtClean="0">
                <a:latin typeface="GOTHA"/>
              </a:rPr>
              <a:t>PGN 2019 – </a:t>
            </a:r>
            <a:r>
              <a:rPr lang="es-PY" sz="2400" b="1" dirty="0" smtClean="0">
                <a:latin typeface="GOTHA"/>
              </a:rPr>
              <a:t>SERVICIOS</a:t>
            </a:r>
            <a:r>
              <a:rPr lang="es-PY" sz="2000" b="1" dirty="0" smtClean="0">
                <a:latin typeface="GOTHA"/>
              </a:rPr>
              <a:t> MAG</a:t>
            </a:r>
            <a:endParaRPr lang="es-ES" sz="2000" b="1" dirty="0">
              <a:latin typeface="GOTH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83748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latin typeface="Calibri" panose="020F0502020204030204" pitchFamily="34" charset="0"/>
              </a:rPr>
              <a:t>Asistencia Técnica </a:t>
            </a:r>
            <a:r>
              <a:rPr lang="es-PY" sz="2400" b="1" dirty="0" smtClean="0">
                <a:latin typeface="Calibri" panose="020F0502020204030204" pitchFamily="34" charset="0"/>
              </a:rPr>
              <a:t>Agropecuaria Gs. 159.920.923.014.-</a:t>
            </a:r>
            <a:r>
              <a:rPr lang="es-PY" b="1" dirty="0" smtClean="0"/>
              <a:t> </a:t>
            </a:r>
            <a:endParaRPr lang="es-PY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82501"/>
              </p:ext>
            </p:extLst>
          </p:nvPr>
        </p:nvGraphicFramePr>
        <p:xfrm>
          <a:off x="70866" y="1493318"/>
          <a:ext cx="9073134" cy="4424341"/>
        </p:xfrm>
        <a:graphic>
          <a:graphicData uri="http://schemas.openxmlformats.org/drawingml/2006/table">
            <a:tbl>
              <a:tblPr/>
              <a:tblGrid>
                <a:gridCol w="1612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9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86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74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9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50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25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8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/ Subprograma / Proyectos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Responsable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2019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402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FF20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FF30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94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 1 Extensión Agraria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Extensión Agraria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61.749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50.251.521.398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66.528.324.409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105.779.845.807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991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2.1.3 Fomento Pecuario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Secretaria de Estado de Ganadería.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1.481.884.057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7.351.389.655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5.208.273.712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89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2.1.7 Fomento de la Cadena Láctea en el Paraguay*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Secretaria de Estado de Ganadería.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algn="ctr" fontAlgn="b"/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Y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3.457.708.378</a:t>
                      </a:r>
                    </a:p>
                    <a:p>
                      <a:pPr algn="ctr" fontAlgn="ctr"/>
                      <a:endParaRPr lang="es-P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3.457.708.378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09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3.1.0.9 SP Desarrollo Rural Sostenible (BIRF 7503-PA)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DINCAP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30.568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5.712.219.983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114.303.012.000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44.492.492.804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436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3.1.0.16  SP Apoyo a la Integración Económica del Sector Rural del Paraguay*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Secretaria de Estado de Ganadería.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Productores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982.602.313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982.602.313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2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6220" y="509771"/>
            <a:ext cx="5616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latin typeface="Calibri" panose="020F0502020204030204" pitchFamily="34" charset="0"/>
              </a:rPr>
              <a:t>Gestión de Mercados y Comercialización </a:t>
            </a:r>
            <a:r>
              <a:rPr lang="es-PY" sz="2400" b="1" dirty="0" smtClean="0">
                <a:latin typeface="Calibri" panose="020F0502020204030204" pitchFamily="34" charset="0"/>
              </a:rPr>
              <a:t>Gs. 33.470.840.645.-</a:t>
            </a:r>
            <a:endParaRPr lang="es-PY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17615"/>
              </p:ext>
            </p:extLst>
          </p:nvPr>
        </p:nvGraphicFramePr>
        <p:xfrm>
          <a:off x="323528" y="1340768"/>
          <a:ext cx="8462008" cy="3898727"/>
        </p:xfrm>
        <a:graphic>
          <a:graphicData uri="http://schemas.openxmlformats.org/drawingml/2006/table">
            <a:tbl>
              <a:tblPr/>
              <a:tblGrid>
                <a:gridCol w="1477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/ Subprograma / Proyectos</a:t>
                      </a:r>
                    </a:p>
                  </a:txBody>
                  <a:tcPr marL="7144" marR="7144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Responsable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2019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FF20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FF30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077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2.1.5 Sistema de Comercialización de Productos Agropecuarios.</a:t>
                      </a:r>
                    </a:p>
                  </a:txBody>
                  <a:tcPr marL="7144" marR="7144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Comercialización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3.368.327.713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10.364.661.226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13.732.988.939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70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2.1.6. Fomento para el Desarrollo de la Competitividad Agropecuaria</a:t>
                      </a:r>
                    </a:p>
                  </a:txBody>
                  <a:tcPr marL="7144" marR="7144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Secretaria de Estado de Ganadería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4.178.068.122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4.178.068.122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500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3.1.14 FOCEM - Laboratorio de Bioseguridad y Fortalecimiento Laboratorio de Control de Alimentos</a:t>
                      </a:r>
                    </a:p>
                  </a:txBody>
                  <a:tcPr marL="7144" marR="7144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DINCAP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2.408.561.720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13.151.221.864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15.559.783.584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1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55775" y="47667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latin typeface="Calibri" panose="020F0502020204030204" pitchFamily="34" charset="0"/>
              </a:rPr>
              <a:t>Educación </a:t>
            </a:r>
            <a:r>
              <a:rPr lang="es-PY" sz="2400" b="1" dirty="0" smtClean="0">
                <a:latin typeface="Calibri" panose="020F0502020204030204" pitchFamily="34" charset="0"/>
              </a:rPr>
              <a:t>Agropecuaria Gs. 33.358.493.181.- </a:t>
            </a:r>
            <a:endParaRPr lang="es-PY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88664"/>
              </p:ext>
            </p:extLst>
          </p:nvPr>
        </p:nvGraphicFramePr>
        <p:xfrm>
          <a:off x="480322" y="1484784"/>
          <a:ext cx="8183355" cy="3641434"/>
        </p:xfrm>
        <a:graphic>
          <a:graphicData uri="http://schemas.openxmlformats.org/drawingml/2006/table">
            <a:tbl>
              <a:tblPr/>
              <a:tblGrid>
                <a:gridCol w="1374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20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4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/ Subprograma / Proyectos</a:t>
                      </a:r>
                    </a:p>
                  </a:txBody>
                  <a:tcPr marL="7144" marR="7144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Responsable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2019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FF20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FF30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876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2.1.4 - Educación Agropecuaria</a:t>
                      </a:r>
                    </a:p>
                  </a:txBody>
                  <a:tcPr marL="7144" marR="7144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Dirección de Educación Agraria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17.699.660.637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15.658.832.544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33.358.493.181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01536" y="617522"/>
            <a:ext cx="6940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Y" sz="2400" b="1" dirty="0">
                <a:latin typeface="Calibri" panose="020F0502020204030204" pitchFamily="34" charset="0"/>
              </a:rPr>
              <a:t>Apoyo en Inversión </a:t>
            </a:r>
            <a:r>
              <a:rPr lang="es-PY" sz="2400" b="1" dirty="0" smtClean="0">
                <a:latin typeface="Calibri" panose="020F0502020204030204" pitchFamily="34" charset="0"/>
              </a:rPr>
              <a:t>Productivas Gs. 93.176.846.459.- </a:t>
            </a:r>
            <a:endParaRPr lang="es-PY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8894"/>
              </p:ext>
            </p:extLst>
          </p:nvPr>
        </p:nvGraphicFramePr>
        <p:xfrm>
          <a:off x="791579" y="1340768"/>
          <a:ext cx="7560840" cy="4503625"/>
        </p:xfrm>
        <a:graphic>
          <a:graphicData uri="http://schemas.openxmlformats.org/drawingml/2006/table">
            <a:tbl>
              <a:tblPr/>
              <a:tblGrid>
                <a:gridCol w="2729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4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7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1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/ Subprograma / Proyectos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Responsable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2019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84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19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 1 Extensión Agraria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Extensión </a:t>
                      </a:r>
                      <a:r>
                        <a:rPr lang="es-P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DINCAP</a:t>
                      </a:r>
                    </a:p>
                    <a:p>
                      <a:pPr algn="l" fontAlgn="ctr"/>
                      <a:r>
                        <a:rPr lang="es-P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Agraria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11.000.000.000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19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2.1.2 Desarrollo Agrícola de la Región Oriental 2KR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Administración y Finanzas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Microproyectos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2.148.760.719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65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2.1.3 Fomento Pecuario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Secretaria de Estado de Ganadería.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3.625.000.000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384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2.1.8  Apoyos a la Agricultura Familiar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Administración y Finanzas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8.803.465.161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7576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3.1.0.9 SP Desarrollo Rural Sostenible (BIRF 7503-PA)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Microproyectos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75.522.739.179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5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86035" y="540347"/>
            <a:ext cx="762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Y" sz="2000" b="1" dirty="0">
                <a:latin typeface="GOTHA"/>
              </a:rPr>
              <a:t>IMPORTANCIA DEL SECTOR </a:t>
            </a:r>
            <a:r>
              <a:rPr lang="es-PY" sz="2000" b="1" dirty="0" smtClean="0">
                <a:latin typeface="GOTHA"/>
              </a:rPr>
              <a:t>AGRARIO – </a:t>
            </a:r>
            <a:r>
              <a:rPr lang="es-ES" sz="2000" b="1" dirty="0" smtClean="0">
                <a:latin typeface="GOTHA"/>
              </a:rPr>
              <a:t>Contribución al PIB</a:t>
            </a:r>
            <a:endParaRPr lang="es-ES" sz="2000" b="1" dirty="0">
              <a:latin typeface="GOTH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r="13837"/>
          <a:stretch/>
        </p:blipFill>
        <p:spPr bwMode="auto">
          <a:xfrm>
            <a:off x="712535" y="1219879"/>
            <a:ext cx="3624944" cy="349715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13758" y="5273837"/>
            <a:ext cx="2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Valor total de 30.000 millones de dólares norteamericanos 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3426733" y="1395698"/>
            <a:ext cx="990602" cy="2931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6" idx="4"/>
            <a:endCxn id="5" idx="0"/>
          </p:cNvCxnSpPr>
          <p:nvPr/>
        </p:nvCxnSpPr>
        <p:spPr>
          <a:xfrm flipH="1">
            <a:off x="2908837" y="4327584"/>
            <a:ext cx="1013197" cy="946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40599" y="4610425"/>
            <a:ext cx="41043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La variación del PIB esta dada por la variabilidad de los efectos climáticos y precios, en tanto que los instrumentos que podrían minimizar dichos riesgos podrían ser:</a:t>
            </a:r>
          </a:p>
          <a:p>
            <a:endParaRPr lang="es-ES" sz="1400" dirty="0" smtClean="0"/>
          </a:p>
          <a:p>
            <a:pPr marL="285750" indent="-285750">
              <a:buFontTx/>
              <a:buChar char="-"/>
            </a:pPr>
            <a:r>
              <a:rPr lang="es-ES" sz="1400" dirty="0" smtClean="0"/>
              <a:t>Bolsa de producto.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Alerta climática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Seguro agrícola</a:t>
            </a:r>
            <a:endParaRPr lang="es-ES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99" y="1134420"/>
            <a:ext cx="4199452" cy="32173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Resultado de imagen para bandera paraguay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-39342"/>
            <a:ext cx="680305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-103823" y="605332"/>
            <a:ext cx="859399" cy="6046593"/>
            <a:chOff x="-27126" y="838448"/>
            <a:chExt cx="1267457" cy="582883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68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37173448"/>
              </p:ext>
            </p:extLst>
          </p:nvPr>
        </p:nvGraphicFramePr>
        <p:xfrm>
          <a:off x="5503490" y="1493318"/>
          <a:ext cx="1944216" cy="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06827" y="476672"/>
            <a:ext cx="879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 smtClean="0">
                <a:latin typeface="GOTHA"/>
              </a:rPr>
              <a:t>HISTORICO DE ASIGNACION PRESUPUESTARIA – Importancia para el Gobierno Nacional</a:t>
            </a:r>
            <a:endParaRPr lang="es-PY" sz="2000" b="1" dirty="0">
              <a:latin typeface="GOTH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6192688" cy="383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10"/>
          <p:cNvSpPr txBox="1">
            <a:spLocks/>
          </p:cNvSpPr>
          <p:nvPr/>
        </p:nvSpPr>
        <p:spPr>
          <a:xfrm>
            <a:off x="6300192" y="1412280"/>
            <a:ext cx="2664296" cy="41973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s-PY" sz="1400" dirty="0" smtClean="0">
                <a:cs typeface="Times New Roman" pitchFamily="18" charset="0"/>
              </a:rPr>
              <a:t>Asistencia Técnica Agropecuaria.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PY" sz="14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s-PY" sz="1400" dirty="0" smtClean="0">
                <a:cs typeface="Times New Roman" pitchFamily="18" charset="0"/>
              </a:rPr>
              <a:t>Estadísticas Agropecuarias: estimación de la producción, rubros, agroclimáticas.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PY" sz="14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s-PY" sz="1400" dirty="0" smtClean="0">
                <a:cs typeface="Times New Roman" pitchFamily="18" charset="0"/>
              </a:rPr>
              <a:t> Gestión de Mercados y Comercialización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PY" sz="14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s-PY" sz="1400" dirty="0" smtClean="0">
                <a:cs typeface="Times New Roman" pitchFamily="18" charset="0"/>
              </a:rPr>
              <a:t>Educación </a:t>
            </a:r>
            <a:r>
              <a:rPr lang="es-PY" sz="1400" dirty="0">
                <a:cs typeface="Times New Roman" pitchFamily="18" charset="0"/>
              </a:rPr>
              <a:t>Agropecuaria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PY" sz="1400" dirty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s-PY" sz="1400" dirty="0">
                <a:cs typeface="Times New Roman" pitchFamily="18" charset="0"/>
              </a:rPr>
              <a:t>Acompañamiento a las Negociaciones Agrarias: UE, Corea,  EFTA, OIE, OMC, </a:t>
            </a:r>
            <a:r>
              <a:rPr lang="es-PY" sz="1400" dirty="0" smtClean="0">
                <a:cs typeface="Times New Roman" pitchFamily="18" charset="0"/>
              </a:rPr>
              <a:t>CODEX, </a:t>
            </a:r>
            <a:r>
              <a:rPr lang="es-PY" sz="1400" dirty="0">
                <a:cs typeface="Times New Roman" pitchFamily="18" charset="0"/>
              </a:rPr>
              <a:t>entre otros.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s-PY" sz="1400" dirty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s-PY" sz="1400" dirty="0">
                <a:cs typeface="Times New Roman" pitchFamily="18" charset="0"/>
              </a:rPr>
              <a:t> Apoyo en Inversión </a:t>
            </a:r>
            <a:r>
              <a:rPr lang="es-PY" sz="1400" dirty="0" smtClean="0">
                <a:cs typeface="Times New Roman" pitchFamily="18" charset="0"/>
              </a:rPr>
              <a:t>Productivas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26410437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extLst/>
          </p:nvPr>
        </p:nvGraphicFramePr>
        <p:xfrm>
          <a:off x="4083658" y="1822152"/>
          <a:ext cx="3620691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CorelDRAW" r:id="rId3" imgW="5701320" imgH="5639400" progId="">
                  <p:embed/>
                </p:oleObj>
              </mc:Choice>
              <mc:Fallback>
                <p:oleObj name="CorelDRAW" r:id="rId3" imgW="5701320" imgH="563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658" y="1822152"/>
                        <a:ext cx="3620691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99361" y="3389016"/>
            <a:ext cx="970359" cy="847725"/>
            <a:chOff x="2811" y="1876"/>
            <a:chExt cx="815" cy="534"/>
          </a:xfrm>
        </p:grpSpPr>
        <p:graphicFrame>
          <p:nvGraphicFramePr>
            <p:cNvPr id="2067" name="Object 5"/>
            <p:cNvGraphicFramePr>
              <a:graphicFrameLocks noChangeAspect="1"/>
            </p:cNvGraphicFramePr>
            <p:nvPr/>
          </p:nvGraphicFramePr>
          <p:xfrm>
            <a:off x="2942" y="1876"/>
            <a:ext cx="684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" name="CorelDRAW" r:id="rId5" imgW="1283400" imgH="1001520" progId="">
                    <p:embed/>
                  </p:oleObj>
                </mc:Choice>
                <mc:Fallback>
                  <p:oleObj name="CorelDRAW" r:id="rId5" imgW="1283400" imgH="1001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2" y="1876"/>
                          <a:ext cx="684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6" name="Text Box 6"/>
            <p:cNvSpPr txBox="1">
              <a:spLocks noChangeArrowheads="1"/>
            </p:cNvSpPr>
            <p:nvPr/>
          </p:nvSpPr>
          <p:spPr bwMode="auto">
            <a:xfrm>
              <a:off x="2811" y="2004"/>
              <a:ext cx="7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>
                  <a:solidFill>
                    <a:prstClr val="black"/>
                  </a:solidFill>
                </a:rPr>
                <a:t>Concepción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58968" y="3362027"/>
            <a:ext cx="717947" cy="1106488"/>
            <a:chOff x="4535" y="1593"/>
            <a:chExt cx="603" cy="697"/>
          </a:xfrm>
        </p:grpSpPr>
        <p:graphicFrame>
          <p:nvGraphicFramePr>
            <p:cNvPr id="2066" name="Object 8"/>
            <p:cNvGraphicFramePr>
              <a:graphicFrameLocks noChangeAspect="1"/>
            </p:cNvGraphicFramePr>
            <p:nvPr/>
          </p:nvGraphicFramePr>
          <p:xfrm>
            <a:off x="4535" y="1593"/>
            <a:ext cx="500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9" name="CorelDRAW" r:id="rId7" imgW="880200" imgH="1226160" progId="">
                    <p:embed/>
                  </p:oleObj>
                </mc:Choice>
                <mc:Fallback>
                  <p:oleObj name="CorelDRAW" r:id="rId7" imgW="880200" imgH="12261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" y="1593"/>
                          <a:ext cx="500" cy="6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5" name="Text Box 9"/>
            <p:cNvSpPr txBox="1">
              <a:spLocks noChangeArrowheads="1"/>
            </p:cNvSpPr>
            <p:nvPr/>
          </p:nvSpPr>
          <p:spPr bwMode="auto">
            <a:xfrm rot="2655582">
              <a:off x="4675" y="1859"/>
              <a:ext cx="46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800">
                  <a:solidFill>
                    <a:prstClr val="black"/>
                  </a:solidFill>
                </a:rPr>
                <a:t>Amambay</a:t>
              </a:r>
            </a:p>
          </p:txBody>
        </p:sp>
      </p:grp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441095" y="3906543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91078" y="4109742"/>
            <a:ext cx="721519" cy="1074738"/>
            <a:chOff x="3124" y="2325"/>
            <a:chExt cx="606" cy="677"/>
          </a:xfrm>
        </p:grpSpPr>
        <p:graphicFrame>
          <p:nvGraphicFramePr>
            <p:cNvPr id="2065" name="Object 12"/>
            <p:cNvGraphicFramePr>
              <a:graphicFrameLocks noChangeAspect="1"/>
            </p:cNvGraphicFramePr>
            <p:nvPr/>
          </p:nvGraphicFramePr>
          <p:xfrm>
            <a:off x="3124" y="2325"/>
            <a:ext cx="606" cy="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" name="CorelDRAW" r:id="rId9" imgW="1136160" imgH="1201680" progId="">
                    <p:embed/>
                  </p:oleObj>
                </mc:Choice>
                <mc:Fallback>
                  <p:oleObj name="CorelDRAW" r:id="rId9" imgW="1136160" imgH="12016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" y="2325"/>
                          <a:ext cx="606" cy="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4" name="Text Box 13"/>
            <p:cNvSpPr txBox="1">
              <a:spLocks noChangeArrowheads="1"/>
            </p:cNvSpPr>
            <p:nvPr/>
          </p:nvSpPr>
          <p:spPr bwMode="auto">
            <a:xfrm>
              <a:off x="3305" y="2595"/>
              <a:ext cx="32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>
                  <a:solidFill>
                    <a:prstClr val="black"/>
                  </a:solidFill>
                </a:rPr>
                <a:t>San Pedro</a:t>
              </a:r>
            </a:p>
          </p:txBody>
        </p:sp>
      </p:grp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6478005" y="4331994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64883" y="5000327"/>
            <a:ext cx="482204" cy="446088"/>
            <a:chOff x="3102" y="2892"/>
            <a:chExt cx="405" cy="281"/>
          </a:xfrm>
        </p:grpSpPr>
        <p:graphicFrame>
          <p:nvGraphicFramePr>
            <p:cNvPr id="2064" name="Object 16"/>
            <p:cNvGraphicFramePr>
              <a:graphicFrameLocks noChangeAspect="1"/>
            </p:cNvGraphicFramePr>
            <p:nvPr/>
          </p:nvGraphicFramePr>
          <p:xfrm>
            <a:off x="3134" y="2892"/>
            <a:ext cx="35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1" name="CorelDRAW" r:id="rId11" imgW="657512" imgH="526009" progId="">
                    <p:embed/>
                  </p:oleObj>
                </mc:Choice>
                <mc:Fallback>
                  <p:oleObj name="CorelDRAW" r:id="rId11" imgW="657512" imgH="5260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" y="2892"/>
                          <a:ext cx="350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3" name="Text Box 17"/>
            <p:cNvSpPr txBox="1">
              <a:spLocks noChangeArrowheads="1"/>
            </p:cNvSpPr>
            <p:nvPr/>
          </p:nvSpPr>
          <p:spPr bwMode="auto">
            <a:xfrm rot="488778">
              <a:off x="3102" y="2893"/>
              <a:ext cx="4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700">
                  <a:solidFill>
                    <a:prstClr val="black"/>
                  </a:solidFill>
                </a:rPr>
                <a:t>Cordillera</a:t>
              </a:r>
            </a:p>
          </p:txBody>
        </p:sp>
      </p:grp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6424427" y="5186069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542299" y="5419431"/>
            <a:ext cx="436959" cy="390525"/>
            <a:chOff x="3337" y="3152"/>
            <a:chExt cx="367" cy="246"/>
          </a:xfrm>
        </p:grpSpPr>
        <p:graphicFrame>
          <p:nvGraphicFramePr>
            <p:cNvPr id="2063" name="Object 20"/>
            <p:cNvGraphicFramePr>
              <a:graphicFrameLocks noChangeAspect="1"/>
            </p:cNvGraphicFramePr>
            <p:nvPr/>
          </p:nvGraphicFramePr>
          <p:xfrm>
            <a:off x="3371" y="3152"/>
            <a:ext cx="33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2" name="CorelDRAW" r:id="rId13" imgW="623520" imgH="460800" progId="">
                    <p:embed/>
                  </p:oleObj>
                </mc:Choice>
                <mc:Fallback>
                  <p:oleObj name="CorelDRAW" r:id="rId13" imgW="623520" imgH="460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1" y="3152"/>
                          <a:ext cx="33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2" name="Text Box 21"/>
            <p:cNvSpPr txBox="1">
              <a:spLocks noChangeArrowheads="1"/>
            </p:cNvSpPr>
            <p:nvPr/>
          </p:nvSpPr>
          <p:spPr bwMode="auto">
            <a:xfrm>
              <a:off x="3337" y="3173"/>
              <a:ext cx="3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700">
                  <a:solidFill>
                    <a:prstClr val="black"/>
                  </a:solidFill>
                </a:rPr>
                <a:t>Guairá</a:t>
              </a:r>
            </a:p>
          </p:txBody>
        </p:sp>
      </p:grp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6620880" y="5557544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570875" y="4828881"/>
            <a:ext cx="829865" cy="796925"/>
            <a:chOff x="3345" y="2778"/>
            <a:chExt cx="697" cy="502"/>
          </a:xfrm>
        </p:grpSpPr>
        <p:graphicFrame>
          <p:nvGraphicFramePr>
            <p:cNvPr id="2062" name="Object 24"/>
            <p:cNvGraphicFramePr>
              <a:graphicFrameLocks noChangeAspect="1"/>
            </p:cNvGraphicFramePr>
            <p:nvPr/>
          </p:nvGraphicFramePr>
          <p:xfrm>
            <a:off x="3345" y="2778"/>
            <a:ext cx="697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3" name="CorelDRAW" r:id="rId15" imgW="1252728" imgH="905256" progId="">
                    <p:embed/>
                  </p:oleObj>
                </mc:Choice>
                <mc:Fallback>
                  <p:oleObj name="CorelDRAW" r:id="rId15" imgW="1252728" imgH="9052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5" y="2778"/>
                          <a:ext cx="697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1" name="Text Box 25"/>
            <p:cNvSpPr txBox="1">
              <a:spLocks noChangeArrowheads="1"/>
            </p:cNvSpPr>
            <p:nvPr/>
          </p:nvSpPr>
          <p:spPr bwMode="auto">
            <a:xfrm>
              <a:off x="3428" y="2892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>
                  <a:solidFill>
                    <a:prstClr val="black"/>
                  </a:solidFill>
                </a:rPr>
                <a:t>Caaguazú</a:t>
              </a:r>
            </a:p>
          </p:txBody>
        </p:sp>
      </p:grp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739944" y="5214644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570874" y="5362281"/>
            <a:ext cx="706040" cy="735013"/>
            <a:chOff x="3343" y="3138"/>
            <a:chExt cx="593" cy="463"/>
          </a:xfrm>
        </p:grpSpPr>
        <p:graphicFrame>
          <p:nvGraphicFramePr>
            <p:cNvPr id="2061" name="Object 28"/>
            <p:cNvGraphicFramePr>
              <a:graphicFrameLocks noChangeAspect="1"/>
            </p:cNvGraphicFramePr>
            <p:nvPr/>
          </p:nvGraphicFramePr>
          <p:xfrm>
            <a:off x="3343" y="3138"/>
            <a:ext cx="593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" name="CorelDRAW" r:id="rId17" imgW="1111320" imgH="867960" progId="">
                    <p:embed/>
                  </p:oleObj>
                </mc:Choice>
                <mc:Fallback>
                  <p:oleObj name="CorelDRAW" r:id="rId17" imgW="1111320" imgH="867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" y="3138"/>
                          <a:ext cx="593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0" name="Text Box 29"/>
            <p:cNvSpPr txBox="1">
              <a:spLocks noChangeArrowheads="1"/>
            </p:cNvSpPr>
            <p:nvPr/>
          </p:nvSpPr>
          <p:spPr bwMode="auto">
            <a:xfrm rot="20734753">
              <a:off x="3371" y="3309"/>
              <a:ext cx="5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900">
                  <a:solidFill>
                    <a:prstClr val="black"/>
                  </a:solidFill>
                </a:rPr>
                <a:t>Caazapá</a:t>
              </a:r>
            </a:p>
          </p:txBody>
        </p:sp>
      </p:grp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6674458" y="5824244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607783" y="5682952"/>
            <a:ext cx="891779" cy="865188"/>
            <a:chOff x="4411" y="3515"/>
            <a:chExt cx="749" cy="545"/>
          </a:xfrm>
        </p:grpSpPr>
        <p:graphicFrame>
          <p:nvGraphicFramePr>
            <p:cNvPr id="2060" name="Object 32"/>
            <p:cNvGraphicFramePr>
              <a:graphicFrameLocks noChangeAspect="1"/>
            </p:cNvGraphicFramePr>
            <p:nvPr/>
          </p:nvGraphicFramePr>
          <p:xfrm>
            <a:off x="4411" y="3515"/>
            <a:ext cx="749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5" name="CorelDRAW" r:id="rId19" imgW="1405128" imgH="1021080" progId="">
                    <p:embed/>
                  </p:oleObj>
                </mc:Choice>
                <mc:Fallback>
                  <p:oleObj name="CorelDRAW" r:id="rId19" imgW="1405128" imgH="1021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1" y="3515"/>
                          <a:ext cx="749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9" name="Text Box 33"/>
            <p:cNvSpPr txBox="1">
              <a:spLocks noChangeArrowheads="1"/>
            </p:cNvSpPr>
            <p:nvPr/>
          </p:nvSpPr>
          <p:spPr bwMode="auto">
            <a:xfrm rot="-1102996">
              <a:off x="4524" y="3673"/>
              <a:ext cx="51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>
                  <a:solidFill>
                    <a:prstClr val="black"/>
                  </a:solidFill>
                </a:rPr>
                <a:t>Itapúa</a:t>
              </a:r>
            </a:p>
          </p:txBody>
        </p:sp>
      </p:grpSp>
      <p:sp>
        <p:nvSpPr>
          <p:cNvPr id="25634" name="AutoShape 34"/>
          <p:cNvSpPr>
            <a:spLocks noChangeArrowheads="1"/>
          </p:cNvSpPr>
          <p:nvPr/>
        </p:nvSpPr>
        <p:spPr bwMode="auto">
          <a:xfrm>
            <a:off x="6776852" y="6194131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082718" y="5817894"/>
            <a:ext cx="828675" cy="688975"/>
            <a:chOff x="3942" y="3644"/>
            <a:chExt cx="696" cy="434"/>
          </a:xfrm>
        </p:grpSpPr>
        <p:graphicFrame>
          <p:nvGraphicFramePr>
            <p:cNvPr id="2059" name="Object 36"/>
            <p:cNvGraphicFramePr>
              <a:graphicFrameLocks noChangeAspect="1"/>
            </p:cNvGraphicFramePr>
            <p:nvPr/>
          </p:nvGraphicFramePr>
          <p:xfrm>
            <a:off x="4036" y="3644"/>
            <a:ext cx="421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6" name="CorelDRAW" r:id="rId21" imgW="789432" imgH="813816" progId="">
                    <p:embed/>
                  </p:oleObj>
                </mc:Choice>
                <mc:Fallback>
                  <p:oleObj name="CorelDRAW" r:id="rId21" imgW="789432" imgH="81381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6" y="3644"/>
                          <a:ext cx="421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8" name="Text Box 37"/>
            <p:cNvSpPr txBox="1">
              <a:spLocks noChangeArrowheads="1"/>
            </p:cNvSpPr>
            <p:nvPr/>
          </p:nvSpPr>
          <p:spPr bwMode="auto">
            <a:xfrm rot="669280">
              <a:off x="3942" y="3802"/>
              <a:ext cx="6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>
                  <a:solidFill>
                    <a:prstClr val="black"/>
                  </a:solidFill>
                </a:rPr>
                <a:t>Misiones</a:t>
              </a:r>
            </a:p>
          </p:txBody>
        </p:sp>
      </p:grpSp>
      <p:sp>
        <p:nvSpPr>
          <p:cNvPr id="25638" name="AutoShape 38"/>
          <p:cNvSpPr>
            <a:spLocks noChangeArrowheads="1"/>
          </p:cNvSpPr>
          <p:nvPr/>
        </p:nvSpPr>
        <p:spPr bwMode="auto">
          <a:xfrm>
            <a:off x="6412520" y="5932194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6068429" y="5298777"/>
            <a:ext cx="675084" cy="700088"/>
            <a:chOff x="2208" y="3120"/>
            <a:chExt cx="567" cy="441"/>
          </a:xfrm>
        </p:grpSpPr>
        <p:graphicFrame>
          <p:nvGraphicFramePr>
            <p:cNvPr id="2058" name="Object 40"/>
            <p:cNvGraphicFramePr>
              <a:graphicFrameLocks noChangeAspect="1"/>
            </p:cNvGraphicFramePr>
            <p:nvPr/>
          </p:nvGraphicFramePr>
          <p:xfrm>
            <a:off x="2282" y="3120"/>
            <a:ext cx="419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" name="CorelDRAW" r:id="rId23" imgW="786384" imgH="826008" progId="">
                    <p:embed/>
                  </p:oleObj>
                </mc:Choice>
                <mc:Fallback>
                  <p:oleObj name="CorelDRAW" r:id="rId23" imgW="786384" imgH="8260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2" y="3120"/>
                          <a:ext cx="419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7" name="Text Box 41"/>
            <p:cNvSpPr txBox="1">
              <a:spLocks noChangeArrowheads="1"/>
            </p:cNvSpPr>
            <p:nvPr/>
          </p:nvSpPr>
          <p:spPr bwMode="auto">
            <a:xfrm rot="-1163405">
              <a:off x="2208" y="3322"/>
              <a:ext cx="5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700">
                  <a:solidFill>
                    <a:prstClr val="black"/>
                  </a:solidFill>
                </a:rPr>
                <a:t>Paraguarí</a:t>
              </a:r>
            </a:p>
          </p:txBody>
        </p:sp>
      </p:grpSp>
      <p:sp>
        <p:nvSpPr>
          <p:cNvPr id="25642" name="AutoShape 42"/>
          <p:cNvSpPr>
            <a:spLocks noChangeArrowheads="1"/>
          </p:cNvSpPr>
          <p:nvPr/>
        </p:nvSpPr>
        <p:spPr bwMode="auto">
          <a:xfrm>
            <a:off x="6389900" y="5489281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114991" y="4782844"/>
            <a:ext cx="573881" cy="1055687"/>
            <a:chOff x="4794" y="2832"/>
            <a:chExt cx="482" cy="665"/>
          </a:xfrm>
        </p:grpSpPr>
        <p:graphicFrame>
          <p:nvGraphicFramePr>
            <p:cNvPr id="2057" name="Object 44"/>
            <p:cNvGraphicFramePr>
              <a:graphicFrameLocks noChangeAspect="1"/>
            </p:cNvGraphicFramePr>
            <p:nvPr/>
          </p:nvGraphicFramePr>
          <p:xfrm>
            <a:off x="4823" y="2832"/>
            <a:ext cx="424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" name="CorelDRAW" r:id="rId25" imgW="795600" imgH="1247040" progId="">
                    <p:embed/>
                  </p:oleObj>
                </mc:Choice>
                <mc:Fallback>
                  <p:oleObj name="CorelDRAW" r:id="rId25" imgW="795600" imgH="124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3" y="2832"/>
                          <a:ext cx="424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6" name="Text Box 45"/>
            <p:cNvSpPr txBox="1">
              <a:spLocks noChangeArrowheads="1"/>
            </p:cNvSpPr>
            <p:nvPr/>
          </p:nvSpPr>
          <p:spPr bwMode="auto">
            <a:xfrm rot="18936701">
              <a:off x="4794" y="3099"/>
              <a:ext cx="4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800">
                  <a:solidFill>
                    <a:prstClr val="black"/>
                  </a:solidFill>
                </a:rPr>
                <a:t>Alto Paraná</a:t>
              </a:r>
            </a:p>
          </p:txBody>
        </p:sp>
      </p:grpSp>
      <p:sp>
        <p:nvSpPr>
          <p:cNvPr id="25646" name="AutoShape 46"/>
          <p:cNvSpPr>
            <a:spLocks noChangeArrowheads="1"/>
          </p:cNvSpPr>
          <p:nvPr/>
        </p:nvSpPr>
        <p:spPr bwMode="auto">
          <a:xfrm>
            <a:off x="7381689" y="5457531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6154154" y="5097169"/>
            <a:ext cx="285750" cy="547688"/>
            <a:chOff x="2492" y="2957"/>
            <a:chExt cx="240" cy="345"/>
          </a:xfrm>
        </p:grpSpPr>
        <p:graphicFrame>
          <p:nvGraphicFramePr>
            <p:cNvPr id="2056" name="Object 48"/>
            <p:cNvGraphicFramePr>
              <a:graphicFrameLocks noChangeAspect="1"/>
            </p:cNvGraphicFramePr>
            <p:nvPr/>
          </p:nvGraphicFramePr>
          <p:xfrm>
            <a:off x="2492" y="2969"/>
            <a:ext cx="24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" name="CorelDRAW" r:id="rId27" imgW="450720" imgH="623880" progId="">
                    <p:embed/>
                  </p:oleObj>
                </mc:Choice>
                <mc:Fallback>
                  <p:oleObj name="CorelDRAW" r:id="rId27" imgW="450720" imgH="623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2" y="2969"/>
                          <a:ext cx="240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7923684">
              <a:off x="2468" y="3030"/>
              <a:ext cx="31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700">
                  <a:solidFill>
                    <a:prstClr val="black"/>
                  </a:solidFill>
                </a:rPr>
                <a:t>Central</a:t>
              </a: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5781488" y="5503565"/>
            <a:ext cx="725091" cy="971550"/>
            <a:chOff x="2101" y="3730"/>
            <a:chExt cx="609" cy="612"/>
          </a:xfrm>
        </p:grpSpPr>
        <p:graphicFrame>
          <p:nvGraphicFramePr>
            <p:cNvPr id="2055" name="Object 51"/>
            <p:cNvGraphicFramePr>
              <a:graphicFrameLocks noChangeAspect="1"/>
            </p:cNvGraphicFramePr>
            <p:nvPr/>
          </p:nvGraphicFramePr>
          <p:xfrm>
            <a:off x="2101" y="3730"/>
            <a:ext cx="609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0" name="CorelDRAW" r:id="rId29" imgW="1141920" imgH="1139400" progId="">
                    <p:embed/>
                  </p:oleObj>
                </mc:Choice>
                <mc:Fallback>
                  <p:oleObj name="CorelDRAW" r:id="rId29" imgW="1141920" imgH="1139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" y="3730"/>
                          <a:ext cx="609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4" name="Text Box 52"/>
            <p:cNvSpPr txBox="1">
              <a:spLocks noChangeArrowheads="1"/>
            </p:cNvSpPr>
            <p:nvPr/>
          </p:nvSpPr>
          <p:spPr bwMode="auto">
            <a:xfrm>
              <a:off x="2101" y="4129"/>
              <a:ext cx="5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800">
                  <a:solidFill>
                    <a:prstClr val="black"/>
                  </a:solidFill>
                </a:rPr>
                <a:t>Ñeembucu</a:t>
              </a:r>
            </a:p>
          </p:txBody>
        </p:sp>
      </p:grpSp>
      <p:sp>
        <p:nvSpPr>
          <p:cNvPr id="25653" name="AutoShape 53"/>
          <p:cNvSpPr>
            <a:spLocks noChangeArrowheads="1"/>
          </p:cNvSpPr>
          <p:nvPr/>
        </p:nvSpPr>
        <p:spPr bwMode="auto">
          <a:xfrm>
            <a:off x="5935080" y="6057606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sp>
        <p:nvSpPr>
          <p:cNvPr id="25654" name="AutoShape 54"/>
          <p:cNvSpPr>
            <a:spLocks noChangeArrowheads="1"/>
          </p:cNvSpPr>
          <p:nvPr/>
        </p:nvSpPr>
        <p:spPr bwMode="auto">
          <a:xfrm>
            <a:off x="6849480" y="3523956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6878055" y="4152604"/>
            <a:ext cx="823913" cy="847725"/>
            <a:chOff x="4139" y="1593"/>
            <a:chExt cx="692" cy="534"/>
          </a:xfrm>
        </p:grpSpPr>
        <p:graphicFrame>
          <p:nvGraphicFramePr>
            <p:cNvPr id="2054" name="Object 56"/>
            <p:cNvGraphicFramePr>
              <a:graphicFrameLocks noChangeAspect="1"/>
            </p:cNvGraphicFramePr>
            <p:nvPr/>
          </p:nvGraphicFramePr>
          <p:xfrm>
            <a:off x="4139" y="1593"/>
            <a:ext cx="692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" name="CorelDRAW" r:id="rId31" imgW="1248480" imgH="920520" progId="">
                    <p:embed/>
                  </p:oleObj>
                </mc:Choice>
                <mc:Fallback>
                  <p:oleObj name="CorelDRAW" r:id="rId31" imgW="1248480" imgH="920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" y="1593"/>
                          <a:ext cx="692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3" name="Text Box 57"/>
            <p:cNvSpPr txBox="1">
              <a:spLocks noChangeArrowheads="1"/>
            </p:cNvSpPr>
            <p:nvPr/>
          </p:nvSpPr>
          <p:spPr bwMode="auto">
            <a:xfrm>
              <a:off x="4269" y="1877"/>
              <a:ext cx="4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800">
                  <a:solidFill>
                    <a:prstClr val="black"/>
                  </a:solidFill>
                </a:rPr>
                <a:t>Canindeyu</a:t>
              </a:r>
            </a:p>
          </p:txBody>
        </p:sp>
      </p:grpSp>
      <p:sp>
        <p:nvSpPr>
          <p:cNvPr id="25658" name="AutoShape 58"/>
          <p:cNvSpPr>
            <a:spLocks noChangeArrowheads="1"/>
          </p:cNvSpPr>
          <p:nvPr/>
        </p:nvSpPr>
        <p:spPr bwMode="auto">
          <a:xfrm>
            <a:off x="7409075" y="4468519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4784936" y="3433465"/>
            <a:ext cx="1714500" cy="1828800"/>
            <a:chOff x="1463" y="1900"/>
            <a:chExt cx="1440" cy="1152"/>
          </a:xfrm>
        </p:grpSpPr>
        <p:graphicFrame>
          <p:nvGraphicFramePr>
            <p:cNvPr id="2053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1463" y="1900"/>
            <a:ext cx="1440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" name="CorelDRAW" r:id="rId33" imgW="2699280" imgH="2160000" progId="">
                    <p:embed/>
                  </p:oleObj>
                </mc:Choice>
                <mc:Fallback>
                  <p:oleObj name="CorelDRAW" r:id="rId33" imgW="2699280" imgH="2160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3" y="1900"/>
                          <a:ext cx="1440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2" name="Text Box 61"/>
            <p:cNvSpPr txBox="1">
              <a:spLocks noChangeArrowheads="1"/>
            </p:cNvSpPr>
            <p:nvPr/>
          </p:nvSpPr>
          <p:spPr bwMode="auto">
            <a:xfrm>
              <a:off x="2030" y="2358"/>
              <a:ext cx="4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800">
                  <a:solidFill>
                    <a:prstClr val="black"/>
                  </a:solidFill>
                </a:rPr>
                <a:t>Pte. Hayes</a:t>
              </a:r>
            </a:p>
          </p:txBody>
        </p:sp>
      </p:grpSp>
      <p:sp>
        <p:nvSpPr>
          <p:cNvPr id="25662" name="AutoShape 62"/>
          <p:cNvSpPr>
            <a:spLocks noChangeArrowheads="1"/>
          </p:cNvSpPr>
          <p:nvPr/>
        </p:nvSpPr>
        <p:spPr bwMode="auto">
          <a:xfrm>
            <a:off x="6225594" y="4962231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4070560" y="2217440"/>
            <a:ext cx="1457325" cy="2233612"/>
            <a:chOff x="337" y="1204"/>
            <a:chExt cx="1224" cy="1407"/>
          </a:xfrm>
        </p:grpSpPr>
        <p:graphicFrame>
          <p:nvGraphicFramePr>
            <p:cNvPr id="2052" name="Object 64"/>
            <p:cNvGraphicFramePr>
              <a:graphicFrameLocks noChangeAspect="1"/>
            </p:cNvGraphicFramePr>
            <p:nvPr/>
          </p:nvGraphicFramePr>
          <p:xfrm>
            <a:off x="337" y="1204"/>
            <a:ext cx="1224" cy="1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" name="CorelDRAW" r:id="rId35" imgW="2222640" imgH="2551680" progId="">
                    <p:embed/>
                  </p:oleObj>
                </mc:Choice>
                <mc:Fallback>
                  <p:oleObj name="CorelDRAW" r:id="rId35" imgW="2222640" imgH="25516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1204"/>
                          <a:ext cx="1224" cy="1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1" name="Text Box 65"/>
            <p:cNvSpPr txBox="1">
              <a:spLocks noChangeArrowheads="1"/>
            </p:cNvSpPr>
            <p:nvPr/>
          </p:nvSpPr>
          <p:spPr bwMode="auto">
            <a:xfrm>
              <a:off x="669" y="1788"/>
              <a:ext cx="4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>
                  <a:solidFill>
                    <a:prstClr val="black"/>
                  </a:solidFill>
                </a:rPr>
                <a:t>Boquerón</a:t>
              </a:r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4392592" y="1793280"/>
            <a:ext cx="1764506" cy="1831975"/>
            <a:chOff x="2495" y="531"/>
            <a:chExt cx="1482" cy="1154"/>
          </a:xfrm>
        </p:grpSpPr>
        <p:graphicFrame>
          <p:nvGraphicFramePr>
            <p:cNvPr id="2051" name="Object 67"/>
            <p:cNvGraphicFramePr>
              <a:graphicFrameLocks noChangeAspect="1"/>
            </p:cNvGraphicFramePr>
            <p:nvPr/>
          </p:nvGraphicFramePr>
          <p:xfrm>
            <a:off x="2495" y="531"/>
            <a:ext cx="1482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4" name="CorelDRAW" r:id="rId37" imgW="2779776" imgH="2164080" progId="">
                    <p:embed/>
                  </p:oleObj>
                </mc:Choice>
                <mc:Fallback>
                  <p:oleObj name="CorelDRAW" r:id="rId37" imgW="2779776" imgH="2164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" y="531"/>
                          <a:ext cx="1482" cy="1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0" name="Text Box 68"/>
            <p:cNvSpPr txBox="1">
              <a:spLocks noChangeArrowheads="1"/>
            </p:cNvSpPr>
            <p:nvPr/>
          </p:nvSpPr>
          <p:spPr bwMode="auto">
            <a:xfrm>
              <a:off x="3250" y="873"/>
              <a:ext cx="46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900" dirty="0">
                  <a:solidFill>
                    <a:prstClr val="black"/>
                  </a:solidFill>
                </a:rPr>
                <a:t>Alto Paraguay</a:t>
              </a:r>
            </a:p>
          </p:txBody>
        </p:sp>
      </p:grpSp>
      <p:sp>
        <p:nvSpPr>
          <p:cNvPr id="25669" name="AutoShape 69"/>
          <p:cNvSpPr>
            <a:spLocks noChangeArrowheads="1"/>
          </p:cNvSpPr>
          <p:nvPr/>
        </p:nvSpPr>
        <p:spPr bwMode="auto">
          <a:xfrm>
            <a:off x="6491102" y="4809831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sp>
        <p:nvSpPr>
          <p:cNvPr id="25670" name="AutoShape 70"/>
          <p:cNvSpPr>
            <a:spLocks noChangeArrowheads="1"/>
          </p:cNvSpPr>
          <p:nvPr/>
        </p:nvSpPr>
        <p:spPr bwMode="auto">
          <a:xfrm>
            <a:off x="7051887" y="5233694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sp>
        <p:nvSpPr>
          <p:cNvPr id="25671" name="AutoShape 71"/>
          <p:cNvSpPr>
            <a:spLocks noChangeArrowheads="1"/>
          </p:cNvSpPr>
          <p:nvPr/>
        </p:nvSpPr>
        <p:spPr bwMode="auto">
          <a:xfrm>
            <a:off x="7220955" y="5862344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1116356" y="3229971"/>
            <a:ext cx="2375297" cy="1077913"/>
            <a:chOff x="816" y="3113"/>
            <a:chExt cx="1918" cy="601"/>
          </a:xfrm>
        </p:grpSpPr>
        <p:sp>
          <p:nvSpPr>
            <p:cNvPr id="2127" name="Text Box 74"/>
            <p:cNvSpPr txBox="1">
              <a:spLocks noChangeArrowheads="1"/>
            </p:cNvSpPr>
            <p:nvPr/>
          </p:nvSpPr>
          <p:spPr bwMode="auto">
            <a:xfrm>
              <a:off x="843" y="3113"/>
              <a:ext cx="123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2000" b="1" dirty="0">
                  <a:solidFill>
                    <a:prstClr val="black"/>
                  </a:solidFill>
                  <a:latin typeface="Calibri"/>
                </a:rPr>
                <a:t>Referencia</a:t>
              </a:r>
            </a:p>
          </p:txBody>
        </p:sp>
        <p:sp>
          <p:nvSpPr>
            <p:cNvPr id="25675" name="AutoShape 75"/>
            <p:cNvSpPr>
              <a:spLocks noChangeArrowheads="1"/>
            </p:cNvSpPr>
            <p:nvPr/>
          </p:nvSpPr>
          <p:spPr bwMode="auto">
            <a:xfrm>
              <a:off x="816" y="3430"/>
              <a:ext cx="181" cy="177"/>
            </a:xfrm>
            <a:prstGeom prst="star5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Y">
                <a:solidFill>
                  <a:prstClr val="black"/>
                </a:solidFill>
              </a:endParaRPr>
            </a:p>
          </p:txBody>
        </p:sp>
        <p:sp>
          <p:nvSpPr>
            <p:cNvPr id="2129" name="Text Box 76"/>
            <p:cNvSpPr txBox="1">
              <a:spLocks noChangeArrowheads="1"/>
            </p:cNvSpPr>
            <p:nvPr/>
          </p:nvSpPr>
          <p:spPr bwMode="auto">
            <a:xfrm>
              <a:off x="948" y="3405"/>
              <a:ext cx="178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500" dirty="0">
                  <a:solidFill>
                    <a:prstClr val="black"/>
                  </a:solidFill>
                  <a:latin typeface="Calibri"/>
                </a:rPr>
                <a:t>  20 Centro de Desarrollo Agropecuario- CDAs</a:t>
              </a:r>
            </a:p>
          </p:txBody>
        </p:sp>
      </p:grp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6324414" y="5278144"/>
            <a:ext cx="75010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sp>
        <p:nvSpPr>
          <p:cNvPr id="25679" name="AutoShape 79"/>
          <p:cNvSpPr>
            <a:spLocks noChangeArrowheads="1"/>
          </p:cNvSpPr>
          <p:nvPr/>
        </p:nvSpPr>
        <p:spPr bwMode="auto">
          <a:xfrm>
            <a:off x="6324414" y="5789319"/>
            <a:ext cx="129779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1050445" y="5787314"/>
            <a:ext cx="4550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Y" sz="1600" dirty="0">
                <a:solidFill>
                  <a:prstClr val="black"/>
                </a:solidFill>
              </a:rPr>
              <a:t>* </a:t>
            </a:r>
            <a:r>
              <a:rPr lang="es-PY" sz="1600" dirty="0">
                <a:solidFill>
                  <a:prstClr val="black"/>
                </a:solidFill>
                <a:latin typeface="Calibri"/>
              </a:rPr>
              <a:t>Agencias Locales de Asistencia Técnica (ALATs)</a:t>
            </a:r>
          </a:p>
        </p:txBody>
      </p:sp>
      <p:sp>
        <p:nvSpPr>
          <p:cNvPr id="80" name="AutoShape 62"/>
          <p:cNvSpPr>
            <a:spLocks noChangeArrowheads="1"/>
          </p:cNvSpPr>
          <p:nvPr/>
        </p:nvSpPr>
        <p:spPr bwMode="auto">
          <a:xfrm>
            <a:off x="5814140" y="4372599"/>
            <a:ext cx="129778" cy="136525"/>
          </a:xfrm>
          <a:prstGeom prst="star5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solidFill>
                <a:prstClr val="black"/>
              </a:solidFill>
            </a:endParaRPr>
          </a:p>
        </p:txBody>
      </p:sp>
      <p:graphicFrame>
        <p:nvGraphicFramePr>
          <p:cNvPr id="8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00173"/>
              </p:ext>
            </p:extLst>
          </p:nvPr>
        </p:nvGraphicFramePr>
        <p:xfrm>
          <a:off x="241274" y="5023509"/>
          <a:ext cx="5318602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9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17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17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7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6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7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7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0591"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2008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2009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2010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2011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2015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2016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2017</a:t>
                      </a:r>
                      <a:endParaRPr lang="es-PY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2018</a:t>
                      </a:r>
                      <a:endParaRPr lang="es-PY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35">
                <a:tc>
                  <a:txBody>
                    <a:bodyPr/>
                    <a:lstStyle/>
                    <a:p>
                      <a:r>
                        <a:rPr lang="es-PY" sz="1400" dirty="0" err="1" smtClean="0"/>
                        <a:t>ALAT´s</a:t>
                      </a:r>
                      <a:endParaRPr lang="es-PY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128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128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162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184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184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184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176</a:t>
                      </a:r>
                      <a:endParaRPr lang="es-PY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/>
                        <a:t>182</a:t>
                      </a:r>
                      <a:endParaRPr lang="es-PY" sz="1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1190515" y="437175"/>
            <a:ext cx="7625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24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es-ES" dirty="0">
                <a:solidFill>
                  <a:prstClr val="black"/>
                </a:solidFill>
                <a:latin typeface="Calibri"/>
              </a:rPr>
              <a:t>UBICACIÓN  DE LOS CENTROS de </a:t>
            </a:r>
            <a:endParaRPr lang="es-ES" dirty="0" smtClean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s-ES" dirty="0" smtClean="0">
                <a:solidFill>
                  <a:prstClr val="black"/>
                </a:solidFill>
                <a:latin typeface="Calibri"/>
              </a:rPr>
              <a:t>DESARROLLO 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AGROPECUARIO - CDA</a:t>
            </a:r>
          </a:p>
        </p:txBody>
      </p:sp>
      <p:cxnSp>
        <p:nvCxnSpPr>
          <p:cNvPr id="82" name="81 Conector recto"/>
          <p:cNvCxnSpPr/>
          <p:nvPr/>
        </p:nvCxnSpPr>
        <p:spPr>
          <a:xfrm>
            <a:off x="1259042" y="1369843"/>
            <a:ext cx="760522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91029374"/>
              </p:ext>
            </p:extLst>
          </p:nvPr>
        </p:nvGraphicFramePr>
        <p:xfrm>
          <a:off x="5503490" y="1493318"/>
          <a:ext cx="1944216" cy="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920880" cy="41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CuadroTexto"/>
          <p:cNvSpPr txBox="1"/>
          <p:nvPr/>
        </p:nvSpPr>
        <p:spPr>
          <a:xfrm>
            <a:off x="1115616" y="3268957"/>
            <a:ext cx="226825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b="1" dirty="0">
                <a:solidFill>
                  <a:prstClr val="black"/>
                </a:solidFill>
                <a:latin typeface="Calibri"/>
              </a:rPr>
              <a:t>269.336 </a:t>
            </a:r>
            <a:r>
              <a:rPr lang="es-PY" b="1" dirty="0" smtClean="0">
                <a:solidFill>
                  <a:prstClr val="black"/>
                </a:solidFill>
                <a:latin typeface="Calibri"/>
              </a:rPr>
              <a:t>fincas de la Agricultura Familiar (CAN 08)</a:t>
            </a:r>
            <a:endParaRPr lang="es-PY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7792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1335305" y="4481220"/>
            <a:ext cx="7499297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4 Marcador de texto"/>
          <p:cNvSpPr txBox="1">
            <a:spLocks/>
          </p:cNvSpPr>
          <p:nvPr/>
        </p:nvSpPr>
        <p:spPr>
          <a:xfrm>
            <a:off x="1151267" y="2936926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sz="4000" b="1" i="1" dirty="0" smtClean="0">
                <a:cs typeface="Times New Roman" pitchFamily="18" charset="0"/>
              </a:rPr>
              <a:t> Ejecución Presupuestaria</a:t>
            </a:r>
          </a:p>
          <a:p>
            <a:pPr marL="0" indent="0">
              <a:buNone/>
            </a:pPr>
            <a:r>
              <a:rPr lang="es-PY" sz="3600" b="1" i="1" dirty="0" smtClean="0">
                <a:cs typeface="Times New Roman" pitchFamily="18" charset="0"/>
              </a:rPr>
              <a:t>                  </a:t>
            </a:r>
            <a:r>
              <a:rPr lang="es-PY" sz="3600" b="1" i="1" dirty="0" smtClean="0">
                <a:solidFill>
                  <a:srgbClr val="C00000"/>
                </a:solidFill>
                <a:cs typeface="Times New Roman" pitchFamily="18" charset="0"/>
              </a:rPr>
              <a:t>EJERCICIO FISCAL 2018</a:t>
            </a:r>
            <a:endParaRPr lang="es-PY" sz="36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243035" y="617960"/>
            <a:ext cx="1267457" cy="6046593"/>
            <a:chOff x="-27126" y="838448"/>
            <a:chExt cx="1267457" cy="582883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41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151267" y="1168772"/>
            <a:ext cx="7510618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-172821" y="449173"/>
            <a:ext cx="9316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es-PY" sz="2400" b="1" dirty="0" smtClean="0">
                <a:latin typeface="+mn-lt"/>
              </a:rPr>
              <a:t>EJECUCIÓN PRESUPUESTARIA A AGOSTO </a:t>
            </a:r>
            <a:r>
              <a:rPr lang="es-PY" sz="2400" b="1" dirty="0" smtClean="0">
                <a:latin typeface="+mn-lt"/>
              </a:rPr>
              <a:t>2018                                                     </a:t>
            </a:r>
            <a:r>
              <a:rPr lang="es-PY" sz="2000" b="1" dirty="0" smtClean="0">
                <a:latin typeface="+mn-lt"/>
              </a:rPr>
              <a:t>POR NIVELES DE GASTO</a:t>
            </a:r>
            <a:endParaRPr lang="es-PY" sz="2000" b="1" dirty="0">
              <a:latin typeface="+mn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21524"/>
              </p:ext>
            </p:extLst>
          </p:nvPr>
        </p:nvGraphicFramePr>
        <p:xfrm>
          <a:off x="1403648" y="1600202"/>
          <a:ext cx="6912767" cy="409601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9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0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20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41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593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 pitchFamily="18" charset="0"/>
                        </a:rPr>
                        <a:t>NIVEL</a:t>
                      </a:r>
                      <a:endParaRPr lang="es-PY" sz="105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PY" sz="1100" b="1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 pitchFamily="18" charset="0"/>
                        </a:rPr>
                        <a:t>PRESUPUESTO VIGENTE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 pitchFamily="18" charset="0"/>
                        </a:rPr>
                        <a:t>OBLIGADO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 pitchFamily="18" charset="0"/>
                        </a:rPr>
                        <a:t>SALDO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 pitchFamily="18" charset="0"/>
                        </a:rPr>
                        <a:t>%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SERVICIOS PERSONALES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204.824.934.690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109.247.515.752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95.577.418.938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53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SERVICIOS NO PERSONALES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67.272.631.958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32.962.390.773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34.310.241.185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BIENES DE CONSUMO E INSUMOS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32.498.812.068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19.540.453.173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12.958.358.895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BIENES DE CAMBIO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423.000.000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423.000.000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INVERSION FISICA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54.713.563.327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32.886.059.568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21.827.503.759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TRANSFERENCIAS 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101.996.685.673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54.294.728.287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47.701.957.386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53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900-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OTROS GASTOS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438.770.028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393.908.474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44.861.554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82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Y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M.A.G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PY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462.168.397.744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249.325.056.027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212.843.341.717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54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70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8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DESCENTRALIZADAS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465.127.405.446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123.910.681.190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341.216.724.256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27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108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 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3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M.A.G + DESCENTRALIZADAS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927.295.803.190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373.235.737.217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554.060.065.973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4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215540" y="796914"/>
            <a:ext cx="1267457" cy="5828833"/>
            <a:chOff x="-27126" y="838448"/>
            <a:chExt cx="1267457" cy="582883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0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1331640" y="4510365"/>
            <a:ext cx="742193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4 Marcador de texto"/>
          <p:cNvSpPr txBox="1">
            <a:spLocks/>
          </p:cNvSpPr>
          <p:nvPr/>
        </p:nvSpPr>
        <p:spPr>
          <a:xfrm>
            <a:off x="1156405" y="2956668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sz="4400" b="1" i="1" dirty="0" smtClean="0">
                <a:cs typeface="Times New Roman" pitchFamily="18" charset="0"/>
              </a:rPr>
              <a:t>Estructura Presupuestaria</a:t>
            </a:r>
          </a:p>
          <a:p>
            <a:pPr marL="0" indent="0">
              <a:buNone/>
            </a:pPr>
            <a:r>
              <a:rPr lang="es-PY" sz="3600" b="1" i="1" dirty="0" smtClean="0">
                <a:cs typeface="Times New Roman" pitchFamily="18" charset="0"/>
              </a:rPr>
              <a:t>                              </a:t>
            </a:r>
            <a:r>
              <a:rPr lang="es-PY" sz="4400" b="1" i="1" dirty="0" smtClean="0">
                <a:solidFill>
                  <a:srgbClr val="C00000"/>
                </a:solidFill>
                <a:cs typeface="Times New Roman" pitchFamily="18" charset="0"/>
              </a:rPr>
              <a:t>PGN 2019</a:t>
            </a:r>
            <a:endParaRPr lang="es-PY" sz="44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3" name="Picture 2" descr="Resultado de imagen para bandera paraguay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" y="-37457"/>
            <a:ext cx="1059448" cy="6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-209264" y="825260"/>
            <a:ext cx="1267457" cy="5828833"/>
            <a:chOff x="-27126" y="838448"/>
            <a:chExt cx="1267457" cy="582883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31" y="1674034"/>
              <a:ext cx="735380" cy="7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82" y="2754155"/>
              <a:ext cx="831329" cy="108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2" y="4725145"/>
              <a:ext cx="1078747" cy="194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67"/>
            <a:stretch/>
          </p:blipFill>
          <p:spPr bwMode="auto">
            <a:xfrm>
              <a:off x="187798" y="838448"/>
              <a:ext cx="105253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8" r="27604"/>
            <a:stretch/>
          </p:blipFill>
          <p:spPr bwMode="auto">
            <a:xfrm>
              <a:off x="131248" y="2205875"/>
              <a:ext cx="108195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1"/>
            <a:stretch/>
          </p:blipFill>
          <p:spPr bwMode="auto">
            <a:xfrm>
              <a:off x="-27126" y="3960218"/>
              <a:ext cx="1267457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80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10712</TotalTime>
  <Words>1840</Words>
  <Application>Microsoft Office PowerPoint</Application>
  <PresentationFormat>Presentación en pantalla (4:3)</PresentationFormat>
  <Paragraphs>779</Paragraphs>
  <Slides>29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NewsPrint</vt:lpstr>
      <vt:lpstr>CorelDRAW</vt:lpstr>
      <vt:lpstr>PROYECTO DE PRESUPUESTO 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Luffi</cp:lastModifiedBy>
  <cp:revision>905</cp:revision>
  <cp:lastPrinted>2018-09-25T16:52:17Z</cp:lastPrinted>
  <dcterms:created xsi:type="dcterms:W3CDTF">2008-12-16T19:19:09Z</dcterms:created>
  <dcterms:modified xsi:type="dcterms:W3CDTF">2018-09-25T16:53:37Z</dcterms:modified>
</cp:coreProperties>
</file>